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30.xml" ContentType="application/vnd.openxmlformats-officedocument.presentationml.tags+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notesSlides/notesSlide33.xml" ContentType="application/vnd.openxmlformats-officedocument.presentationml.notesSlide+xml"/>
  <Override PartName="/ppt/tags/tag33.xml" ContentType="application/vnd.openxmlformats-officedocument.presentationml.tags+xml"/>
  <Override PartName="/ppt/notesSlides/notesSlide34.xml" ContentType="application/vnd.openxmlformats-officedocument.presentationml.notesSlide+xml"/>
  <Override PartName="/ppt/tags/tag34.xml" ContentType="application/vnd.openxmlformats-officedocument.presentationml.tags+xml"/>
  <Override PartName="/ppt/notesSlides/notesSlide35.xml" ContentType="application/vnd.openxmlformats-officedocument.presentationml.notesSlide+xml"/>
  <Override PartName="/ppt/tags/tag35.xml" ContentType="application/vnd.openxmlformats-officedocument.presentationml.tags+xml"/>
  <Override PartName="/ppt/notesSlides/notesSlide36.xml" ContentType="application/vnd.openxmlformats-officedocument.presentationml.notesSlide+xml"/>
  <Override PartName="/ppt/tags/tag36.xml" ContentType="application/vnd.openxmlformats-officedocument.presentationml.tags+xml"/>
  <Override PartName="/ppt/notesSlides/notesSlide37.xml" ContentType="application/vnd.openxmlformats-officedocument.presentationml.notesSlide+xml"/>
  <Override PartName="/ppt/tags/tag37.xml" ContentType="application/vnd.openxmlformats-officedocument.presentationml.tags+xml"/>
  <Override PartName="/ppt/notesSlides/notesSlide38.xml" ContentType="application/vnd.openxmlformats-officedocument.presentationml.notesSlide+xml"/>
  <Override PartName="/ppt/tags/tag38.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5"/>
  </p:sldMasterIdLst>
  <p:notesMasterIdLst>
    <p:notesMasterId r:id="rId49"/>
  </p:notesMasterIdLst>
  <p:handoutMasterIdLst>
    <p:handoutMasterId r:id="rId50"/>
  </p:handoutMasterIdLst>
  <p:sldIdLst>
    <p:sldId id="258" r:id="rId6"/>
    <p:sldId id="329" r:id="rId7"/>
    <p:sldId id="356" r:id="rId8"/>
    <p:sldId id="322" r:id="rId9"/>
    <p:sldId id="358" r:id="rId10"/>
    <p:sldId id="328" r:id="rId11"/>
    <p:sldId id="290" r:id="rId12"/>
    <p:sldId id="354" r:id="rId13"/>
    <p:sldId id="337" r:id="rId14"/>
    <p:sldId id="292" r:id="rId15"/>
    <p:sldId id="331" r:id="rId16"/>
    <p:sldId id="293" r:id="rId17"/>
    <p:sldId id="294" r:id="rId18"/>
    <p:sldId id="334" r:id="rId19"/>
    <p:sldId id="297" r:id="rId20"/>
    <p:sldId id="298" r:id="rId21"/>
    <p:sldId id="357" r:id="rId22"/>
    <p:sldId id="299" r:id="rId23"/>
    <p:sldId id="300" r:id="rId24"/>
    <p:sldId id="338" r:id="rId25"/>
    <p:sldId id="339" r:id="rId26"/>
    <p:sldId id="332" r:id="rId27"/>
    <p:sldId id="341" r:id="rId28"/>
    <p:sldId id="342" r:id="rId29"/>
    <p:sldId id="343" r:id="rId30"/>
    <p:sldId id="344" r:id="rId31"/>
    <p:sldId id="308" r:id="rId32"/>
    <p:sldId id="361" r:id="rId33"/>
    <p:sldId id="345" r:id="rId34"/>
    <p:sldId id="310" r:id="rId35"/>
    <p:sldId id="346" r:id="rId36"/>
    <p:sldId id="333" r:id="rId37"/>
    <p:sldId id="313" r:id="rId38"/>
    <p:sldId id="347" r:id="rId39"/>
    <p:sldId id="348" r:id="rId40"/>
    <p:sldId id="349" r:id="rId41"/>
    <p:sldId id="350" r:id="rId42"/>
    <p:sldId id="318" r:id="rId43"/>
    <p:sldId id="326" r:id="rId44"/>
    <p:sldId id="353" r:id="rId45"/>
    <p:sldId id="362" r:id="rId46"/>
    <p:sldId id="283" r:id="rId47"/>
    <p:sldId id="363" r:id="rId48"/>
  </p:sldIdLst>
  <p:sldSz cx="12192000" cy="6858000"/>
  <p:notesSz cx="6858000" cy="9777413"/>
  <p:custDataLst>
    <p:tags r:id="rId51"/>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50000"/>
      </a:spcBef>
      <a:spcAft>
        <a:spcPct val="0"/>
      </a:spcAft>
      <a:defRPr kern="1200">
        <a:solidFill>
          <a:schemeClr val="tx1"/>
        </a:solidFill>
        <a:latin typeface="Imago" pitchFamily="2" charset="0"/>
        <a:ea typeface="+mn-ea"/>
        <a:cs typeface="+mn-cs"/>
      </a:defRPr>
    </a:lvl1pPr>
    <a:lvl2pPr marL="457200" algn="l" rtl="0" eaLnBrk="0" fontAlgn="base" hangingPunct="0">
      <a:spcBef>
        <a:spcPct val="50000"/>
      </a:spcBef>
      <a:spcAft>
        <a:spcPct val="0"/>
      </a:spcAft>
      <a:defRPr kern="1200">
        <a:solidFill>
          <a:schemeClr val="tx1"/>
        </a:solidFill>
        <a:latin typeface="Imago" pitchFamily="2" charset="0"/>
        <a:ea typeface="+mn-ea"/>
        <a:cs typeface="+mn-cs"/>
      </a:defRPr>
    </a:lvl2pPr>
    <a:lvl3pPr marL="914400" algn="l" rtl="0" eaLnBrk="0" fontAlgn="base" hangingPunct="0">
      <a:spcBef>
        <a:spcPct val="50000"/>
      </a:spcBef>
      <a:spcAft>
        <a:spcPct val="0"/>
      </a:spcAft>
      <a:defRPr kern="1200">
        <a:solidFill>
          <a:schemeClr val="tx1"/>
        </a:solidFill>
        <a:latin typeface="Imago" pitchFamily="2" charset="0"/>
        <a:ea typeface="+mn-ea"/>
        <a:cs typeface="+mn-cs"/>
      </a:defRPr>
    </a:lvl3pPr>
    <a:lvl4pPr marL="1371600" algn="l" rtl="0" eaLnBrk="0" fontAlgn="base" hangingPunct="0">
      <a:spcBef>
        <a:spcPct val="50000"/>
      </a:spcBef>
      <a:spcAft>
        <a:spcPct val="0"/>
      </a:spcAft>
      <a:defRPr kern="1200">
        <a:solidFill>
          <a:schemeClr val="tx1"/>
        </a:solidFill>
        <a:latin typeface="Imago" pitchFamily="2" charset="0"/>
        <a:ea typeface="+mn-ea"/>
        <a:cs typeface="+mn-cs"/>
      </a:defRPr>
    </a:lvl4pPr>
    <a:lvl5pPr marL="1828800" algn="l" rtl="0" eaLnBrk="0" fontAlgn="base" hangingPunct="0">
      <a:spcBef>
        <a:spcPct val="50000"/>
      </a:spcBef>
      <a:spcAft>
        <a:spcPct val="0"/>
      </a:spcAft>
      <a:defRPr kern="1200">
        <a:solidFill>
          <a:schemeClr val="tx1"/>
        </a:solidFill>
        <a:latin typeface="Imago" pitchFamily="2" charset="0"/>
        <a:ea typeface="+mn-ea"/>
        <a:cs typeface="+mn-cs"/>
      </a:defRPr>
    </a:lvl5pPr>
    <a:lvl6pPr marL="2286000" algn="l" defTabSz="914400" rtl="0" eaLnBrk="1" latinLnBrk="0" hangingPunct="1">
      <a:defRPr kern="1200">
        <a:solidFill>
          <a:schemeClr val="tx1"/>
        </a:solidFill>
        <a:latin typeface="Imago" pitchFamily="2" charset="0"/>
        <a:ea typeface="+mn-ea"/>
        <a:cs typeface="+mn-cs"/>
      </a:defRPr>
    </a:lvl6pPr>
    <a:lvl7pPr marL="2743200" algn="l" defTabSz="914400" rtl="0" eaLnBrk="1" latinLnBrk="0" hangingPunct="1">
      <a:defRPr kern="1200">
        <a:solidFill>
          <a:schemeClr val="tx1"/>
        </a:solidFill>
        <a:latin typeface="Imago" pitchFamily="2" charset="0"/>
        <a:ea typeface="+mn-ea"/>
        <a:cs typeface="+mn-cs"/>
      </a:defRPr>
    </a:lvl7pPr>
    <a:lvl8pPr marL="3200400" algn="l" defTabSz="914400" rtl="0" eaLnBrk="1" latinLnBrk="0" hangingPunct="1">
      <a:defRPr kern="1200">
        <a:solidFill>
          <a:schemeClr val="tx1"/>
        </a:solidFill>
        <a:latin typeface="Imago" pitchFamily="2" charset="0"/>
        <a:ea typeface="+mn-ea"/>
        <a:cs typeface="+mn-cs"/>
      </a:defRPr>
    </a:lvl8pPr>
    <a:lvl9pPr marL="3657600" algn="l" defTabSz="914400" rtl="0" eaLnBrk="1" latinLnBrk="0" hangingPunct="1">
      <a:defRPr kern="1200">
        <a:solidFill>
          <a:schemeClr val="tx1"/>
        </a:solidFill>
        <a:latin typeface="Imago" pitchFamily="2" charset="0"/>
        <a:ea typeface="+mn-ea"/>
        <a:cs typeface="+mn-cs"/>
      </a:defRPr>
    </a:lvl9pPr>
  </p:defaultTextStyle>
  <p:extLst>
    <p:ext uri="{EFAFB233-063F-42B5-8137-9DF3F51BA10A}">
      <p15:sldGuideLst xmlns:p15="http://schemas.microsoft.com/office/powerpoint/2012/main" xmlns="">
        <p15:guide id="1" orient="horz" pos="2840" userDrawn="1">
          <p15:clr>
            <a:srgbClr val="A4A3A4"/>
          </p15:clr>
        </p15:guide>
        <p15:guide id="2" pos="3840">
          <p15:clr>
            <a:srgbClr val="A4A3A4"/>
          </p15:clr>
        </p15:guide>
      </p15:sldGuideLst>
    </p:ext>
    <p:ext uri="{2D200454-40CA-4A62-9FC3-DE9A4176ACB9}">
      <p15:notesGuideLst xmlns:p15="http://schemas.microsoft.com/office/powerpoint/2012/main" xmlns="">
        <p15:guide id="1" orient="horz" pos="3079">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oamah, Afia {DSWI~Rotkreuz-Tro}" initials="BA{" lastIdx="1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66"/>
    <a:srgbClr val="999999"/>
    <a:srgbClr val="A6A6A6"/>
    <a:srgbClr val="DCEBEC"/>
    <a:srgbClr val="CBE2E3"/>
    <a:srgbClr val="CBDCD2"/>
    <a:srgbClr val="36347F"/>
    <a:srgbClr val="808285"/>
    <a:srgbClr val="EE3D96"/>
    <a:srgbClr val="0092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5188" autoAdjust="0"/>
  </p:normalViewPr>
  <p:slideViewPr>
    <p:cSldViewPr>
      <p:cViewPr>
        <p:scale>
          <a:sx n="65" d="100"/>
          <a:sy n="65" d="100"/>
        </p:scale>
        <p:origin x="-548" y="-172"/>
      </p:cViewPr>
      <p:guideLst>
        <p:guide orient="horz" pos="284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400"/>
    </p:cViewPr>
  </p:sorterViewPr>
  <p:notesViewPr>
    <p:cSldViewPr snapToGrid="0">
      <p:cViewPr varScale="1">
        <p:scale>
          <a:sx n="74" d="100"/>
          <a:sy n="74" d="100"/>
        </p:scale>
        <p:origin x="-2154" y="-114"/>
      </p:cViewPr>
      <p:guideLst>
        <p:guide orient="horz" pos="3079"/>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5DB-4AF6-95E2-5E9770312F26}"/>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5DB-4AF6-95E2-5E9770312F26}"/>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5DB-4AF6-95E2-5E9770312F26}"/>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5DB-4AF6-95E2-5E9770312F26}"/>
              </c:ext>
            </c:extLst>
          </c:dPt>
          <c:cat>
            <c:strRef>
              <c:f>Sheet1!$A$2:$A$5</c:f>
              <c:strCache>
                <c:ptCount val="2"/>
                <c:pt idx="0">
                  <c:v>1st Qtr</c:v>
                </c:pt>
                <c:pt idx="1">
                  <c:v>2nd Qtr</c:v>
                </c:pt>
              </c:strCache>
            </c:strRef>
          </c:cat>
          <c:val>
            <c:numRef>
              <c:f>Sheet1!$B$2:$B$5</c:f>
              <c:numCache>
                <c:formatCode>General</c:formatCode>
                <c:ptCount val="4"/>
                <c:pt idx="0">
                  <c:v>2</c:v>
                </c:pt>
                <c:pt idx="1">
                  <c:v>8</c:v>
                </c:pt>
              </c:numCache>
            </c:numRef>
          </c:val>
          <c:extLst xmlns:c16r2="http://schemas.microsoft.com/office/drawing/2015/06/chart">
            <c:ext xmlns:c16="http://schemas.microsoft.com/office/drawing/2014/chart" uri="{C3380CC4-5D6E-409C-BE32-E72D297353CC}">
              <c16:uniqueId val="{00000000-E8D5-46EF-92CE-31BE67CD737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08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Rot="1" noChangeAspect="1" noChangeArrowheads="1" noTextEdit="1"/>
          </p:cNvSpPr>
          <p:nvPr>
            <p:ph type="sldImg" idx="2"/>
          </p:nvPr>
        </p:nvSpPr>
        <p:spPr bwMode="auto">
          <a:xfrm>
            <a:off x="379413" y="850900"/>
            <a:ext cx="6099175" cy="343217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1" name="Rectangle 3"/>
          <p:cNvSpPr>
            <a:spLocks noGrp="1" noChangeArrowheads="1"/>
          </p:cNvSpPr>
          <p:nvPr>
            <p:ph type="body" sz="quarter" idx="3"/>
          </p:nvPr>
        </p:nvSpPr>
        <p:spPr bwMode="auto">
          <a:xfrm>
            <a:off x="914400" y="4641850"/>
            <a:ext cx="5029200" cy="451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t>Klicken Sie, um die Formate des Vorlagentextes zu bearbeiten</a:t>
            </a:r>
          </a:p>
          <a:p>
            <a:pPr lvl="1"/>
            <a:r>
              <a:rPr lang="en-US"/>
              <a:t>Zweite Ebene</a:t>
            </a:r>
          </a:p>
          <a:p>
            <a:pPr lvl="2"/>
            <a:r>
              <a:rPr lang="en-US"/>
              <a:t>Dritte Ebene</a:t>
            </a:r>
          </a:p>
          <a:p>
            <a:pPr lvl="3"/>
            <a:r>
              <a:rPr lang="en-US"/>
              <a:t>Vierte Ebene</a:t>
            </a:r>
          </a:p>
          <a:p>
            <a:pPr lvl="4"/>
            <a:r>
              <a:rPr lang="en-US"/>
              <a:t>Fünfte Ebene</a:t>
            </a:r>
          </a:p>
        </p:txBody>
      </p:sp>
    </p:spTree>
    <p:extLst>
      <p:ext uri="{BB962C8B-B14F-4D97-AF65-F5344CB8AC3E}">
        <p14:creationId xmlns:p14="http://schemas.microsoft.com/office/powerpoint/2010/main" val="2987078035"/>
      </p:ext>
    </p:extLst>
  </p:cSld>
  <p:clrMap bg1="lt1" tx1="dk1" bg2="lt2" tx2="dk2" accent1="accent1" accent2="accent2" accent3="accent3" accent4="accent4" accent5="accent5" accent6="accent6" hlink="hlink" folHlink="folHlink"/>
  <p:notesStyle>
    <a:lvl1pPr algn="l" defTabSz="915988" rtl="0" eaLnBrk="0" fontAlgn="base" hangingPunct="0">
      <a:spcBef>
        <a:spcPct val="30000"/>
      </a:spcBef>
      <a:spcAft>
        <a:spcPct val="0"/>
      </a:spcAft>
      <a:defRPr sz="1200" kern="1200">
        <a:solidFill>
          <a:schemeClr val="tx1"/>
        </a:solidFill>
        <a:latin typeface="Imago" pitchFamily="2" charset="0"/>
        <a:ea typeface="+mn-ea"/>
        <a:cs typeface="+mn-cs"/>
      </a:defRPr>
    </a:lvl1pPr>
    <a:lvl2pPr marL="457200" algn="l" defTabSz="915988" rtl="0" eaLnBrk="0" fontAlgn="base" hangingPunct="0">
      <a:spcBef>
        <a:spcPct val="30000"/>
      </a:spcBef>
      <a:spcAft>
        <a:spcPct val="0"/>
      </a:spcAft>
      <a:defRPr sz="1200" kern="1200">
        <a:solidFill>
          <a:schemeClr val="tx1"/>
        </a:solidFill>
        <a:latin typeface="Imago" pitchFamily="2" charset="0"/>
        <a:ea typeface="+mn-ea"/>
        <a:cs typeface="+mn-cs"/>
      </a:defRPr>
    </a:lvl2pPr>
    <a:lvl3pPr marL="915988" algn="l" defTabSz="915988" rtl="0" eaLnBrk="0" fontAlgn="base" hangingPunct="0">
      <a:spcBef>
        <a:spcPct val="30000"/>
      </a:spcBef>
      <a:spcAft>
        <a:spcPct val="0"/>
      </a:spcAft>
      <a:defRPr sz="1200" kern="1200">
        <a:solidFill>
          <a:schemeClr val="tx1"/>
        </a:solidFill>
        <a:latin typeface="Imago" pitchFamily="2" charset="0"/>
        <a:ea typeface="+mn-ea"/>
        <a:cs typeface="+mn-cs"/>
      </a:defRPr>
    </a:lvl3pPr>
    <a:lvl4pPr marL="1373188" algn="l" defTabSz="915988" rtl="0" eaLnBrk="0" fontAlgn="base" hangingPunct="0">
      <a:spcBef>
        <a:spcPct val="30000"/>
      </a:spcBef>
      <a:spcAft>
        <a:spcPct val="0"/>
      </a:spcAft>
      <a:defRPr sz="1200" kern="1200">
        <a:solidFill>
          <a:schemeClr val="tx1"/>
        </a:solidFill>
        <a:latin typeface="Imago" pitchFamily="2" charset="0"/>
        <a:ea typeface="+mn-ea"/>
        <a:cs typeface="+mn-cs"/>
      </a:defRPr>
    </a:lvl4pPr>
    <a:lvl5pPr marL="1830388" algn="l" defTabSz="915988" rtl="0" eaLnBrk="0" fontAlgn="base" hangingPunct="0">
      <a:spcBef>
        <a:spcPct val="30000"/>
      </a:spcBef>
      <a:spcAft>
        <a:spcPct val="0"/>
      </a:spcAft>
      <a:defRPr sz="1200" kern="1200">
        <a:solidFill>
          <a:schemeClr val="tx1"/>
        </a:solidFill>
        <a:latin typeface="Imago"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226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Imago" charset="0"/>
                <a:ea typeface="Geneva" charset="0"/>
                <a:cs typeface="Arial" charset="0"/>
              </a:rPr>
              <a:t>You</a:t>
            </a:r>
            <a:r>
              <a:rPr lang="en-GB" sz="1200" kern="1200" baseline="0" dirty="0">
                <a:solidFill>
                  <a:schemeClr val="tx1"/>
                </a:solidFill>
                <a:effectLst/>
                <a:latin typeface="Imago" charset="0"/>
                <a:ea typeface="Geneva" charset="0"/>
                <a:cs typeface="Arial" charset="0"/>
              </a:rPr>
              <a:t> </a:t>
            </a:r>
            <a:r>
              <a:rPr lang="en-GB" sz="1200" kern="1200" dirty="0">
                <a:solidFill>
                  <a:schemeClr val="tx1"/>
                </a:solidFill>
                <a:effectLst/>
                <a:latin typeface="Imago" charset="0"/>
                <a:ea typeface="Geneva" charset="0"/>
                <a:cs typeface="Arial" charset="0"/>
              </a:rPr>
              <a:t>can request new drivers, as Roche is always keen to add new drivers.  Where there is customer demand. </a:t>
            </a:r>
          </a:p>
          <a:p>
            <a:pPr marL="0" marR="0" indent="0" algn="l" defTabSz="915988"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Imago" charset="0"/>
              <a:ea typeface="Geneva" charset="0"/>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Imago" charset="0"/>
                <a:ea typeface="Geneva" charset="0"/>
                <a:cs typeface="Arial" charset="0"/>
              </a:rPr>
              <a:t>Initially Roche will release new drivers with core functionality – capturing results, operator</a:t>
            </a:r>
            <a:r>
              <a:rPr lang="en-GB" sz="1200" kern="1200" baseline="0" dirty="0">
                <a:solidFill>
                  <a:schemeClr val="tx1"/>
                </a:solidFill>
                <a:effectLst/>
                <a:latin typeface="Imago" charset="0"/>
                <a:ea typeface="Geneva" charset="0"/>
                <a:cs typeface="Arial" charset="0"/>
              </a:rPr>
              <a:t> and</a:t>
            </a:r>
            <a:r>
              <a:rPr lang="en-GB" sz="1200" kern="1200" dirty="0">
                <a:solidFill>
                  <a:schemeClr val="tx1"/>
                </a:solidFill>
                <a:effectLst/>
                <a:latin typeface="Imago" charset="0"/>
                <a:ea typeface="Geneva" charset="0"/>
                <a:cs typeface="Arial" charset="0"/>
              </a:rPr>
              <a:t> QC</a:t>
            </a: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Imago" charset="0"/>
                <a:ea typeface="Geneva" charset="0"/>
                <a:cs typeface="Arial" charset="0"/>
              </a:rPr>
              <a:t>Two-way communication to receive patient demographic data,</a:t>
            </a:r>
            <a:r>
              <a:rPr lang="en-GB" sz="1200" kern="1200" baseline="0" dirty="0">
                <a:solidFill>
                  <a:schemeClr val="tx1"/>
                </a:solidFill>
                <a:effectLst/>
                <a:latin typeface="Imago" charset="0"/>
                <a:ea typeface="Geneva" charset="0"/>
                <a:cs typeface="Arial" charset="0"/>
              </a:rPr>
              <a:t> </a:t>
            </a:r>
            <a:r>
              <a:rPr lang="en-GB" sz="1200" kern="1200" dirty="0">
                <a:solidFill>
                  <a:schemeClr val="tx1"/>
                </a:solidFill>
                <a:effectLst/>
                <a:latin typeface="Imago" charset="0"/>
                <a:ea typeface="Geneva" charset="0"/>
                <a:cs typeface="Arial" charset="0"/>
              </a:rPr>
              <a:t>is implemented in phase 2</a:t>
            </a:r>
          </a:p>
          <a:p>
            <a:pPr marL="0" marR="0" indent="0" algn="l" defTabSz="915988" rtl="0" eaLnBrk="0" fontAlgn="base" latinLnBrk="0" hangingPunct="0">
              <a:lnSpc>
                <a:spcPct val="100000"/>
              </a:lnSpc>
              <a:spcBef>
                <a:spcPct val="30000"/>
              </a:spcBef>
              <a:spcAft>
                <a:spcPct val="0"/>
              </a:spcAft>
              <a:buClrTx/>
              <a:buSzTx/>
              <a:buFontTx/>
              <a:buNone/>
              <a:tabLst/>
              <a:defRPr/>
            </a:pPr>
            <a:endParaRPr lang="en-GB" sz="1200" kern="1200" dirty="0">
              <a:solidFill>
                <a:schemeClr val="tx1"/>
              </a:solidFill>
              <a:effectLst/>
              <a:latin typeface="Imago" charset="0"/>
              <a:ea typeface="Geneva" charset="0"/>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Imago" charset="0"/>
                <a:ea typeface="Geneva" charset="0"/>
                <a:cs typeface="Arial" charset="0"/>
              </a:rPr>
              <a:t>This allows faster development - already seen new drivers added since 2015, and will see more launched this year. </a:t>
            </a:r>
          </a:p>
          <a:p>
            <a:endParaRPr lang="en-GB" sz="1200" kern="1200" dirty="0">
              <a:solidFill>
                <a:schemeClr val="tx1"/>
              </a:solidFill>
              <a:effectLst/>
              <a:latin typeface="Imago" charset="0"/>
              <a:ea typeface="Geneva" charset="0"/>
              <a:cs typeface="Arial" charset="0"/>
            </a:endParaRPr>
          </a:p>
          <a:p>
            <a:endParaRPr lang="en-GB" dirty="0"/>
          </a:p>
        </p:txBody>
      </p:sp>
    </p:spTree>
    <p:extLst>
      <p:ext uri="{BB962C8B-B14F-4D97-AF65-F5344CB8AC3E}">
        <p14:creationId xmlns:p14="http://schemas.microsoft.com/office/powerpoint/2010/main" val="1886468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endParaRPr lang="en-SG" sz="120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1591171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81775" cy="3703638"/>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Imago" pitchFamily="2" charset="0"/>
                <a:ea typeface="+mn-ea"/>
                <a:cs typeface="Arial" charset="0"/>
              </a:rPr>
              <a:t>0 - With cobas POC IT solutions in place, the Point -of-Care Coordinator can save time by managing results and devices by exception.</a:t>
            </a:r>
            <a:r>
              <a:rPr lang="en-US" sz="1200" b="0" kern="1200" dirty="0">
                <a:solidFill>
                  <a:schemeClr val="tx1"/>
                </a:solidFill>
                <a:effectLst/>
                <a:latin typeface="Imago" pitchFamily="2" charset="0"/>
                <a:ea typeface="+mn-ea"/>
                <a:cs typeface="Arial" charset="0"/>
              </a:rPr>
              <a:t> Rules can be set in</a:t>
            </a:r>
            <a:r>
              <a:rPr lang="en-US" sz="1200" b="0" kern="1200" baseline="0" dirty="0">
                <a:solidFill>
                  <a:schemeClr val="tx1"/>
                </a:solidFill>
                <a:effectLst/>
                <a:latin typeface="Imago" pitchFamily="2" charset="0"/>
                <a:ea typeface="+mn-ea"/>
                <a:cs typeface="Arial" charset="0"/>
              </a:rPr>
              <a:t> place so that the POC coordinator will be alerted only to attend to specific types of issue as and when they arise, so that they can use their time more efficiently.</a:t>
            </a:r>
          </a:p>
          <a:p>
            <a:endParaRPr lang="en-GB" sz="1200" b="0" kern="1200" dirty="0">
              <a:solidFill>
                <a:schemeClr val="tx1"/>
              </a:solidFill>
              <a:effectLst/>
              <a:latin typeface="Imago" pitchFamily="2" charset="0"/>
              <a:ea typeface="+mn-ea"/>
              <a:cs typeface="Arial" charset="0"/>
            </a:endParaRPr>
          </a:p>
          <a:p>
            <a:r>
              <a:rPr lang="en-GB" sz="1200" b="0" kern="1200" dirty="0">
                <a:solidFill>
                  <a:schemeClr val="tx1"/>
                </a:solidFill>
                <a:effectLst/>
                <a:latin typeface="Imago" pitchFamily="2" charset="0"/>
                <a:ea typeface="+mn-ea"/>
                <a:cs typeface="Arial" charset="0"/>
              </a:rPr>
              <a:t>1</a:t>
            </a:r>
            <a:r>
              <a:rPr lang="en-GB" sz="1200" b="0" kern="1200" baseline="0" dirty="0">
                <a:solidFill>
                  <a:schemeClr val="tx1"/>
                </a:solidFill>
                <a:effectLst/>
                <a:latin typeface="Imago" pitchFamily="2" charset="0"/>
                <a:ea typeface="+mn-ea"/>
                <a:cs typeface="Arial" charset="0"/>
              </a:rPr>
              <a:t> </a:t>
            </a:r>
            <a:r>
              <a:rPr lang="en-GB" sz="1200" b="0" kern="1200" dirty="0">
                <a:solidFill>
                  <a:schemeClr val="tx1"/>
                </a:solidFill>
                <a:effectLst/>
                <a:latin typeface="Imago" pitchFamily="2" charset="0"/>
                <a:ea typeface="+mn-ea"/>
                <a:cs typeface="Arial" charset="0"/>
              </a:rPr>
              <a:t>– The POC coordinator</a:t>
            </a:r>
            <a:r>
              <a:rPr lang="en-GB" sz="1200" b="0" kern="1200" baseline="0" dirty="0">
                <a:solidFill>
                  <a:schemeClr val="tx1"/>
                </a:solidFill>
                <a:effectLst/>
                <a:latin typeface="Imago" pitchFamily="2" charset="0"/>
                <a:ea typeface="+mn-ea"/>
                <a:cs typeface="Arial" charset="0"/>
              </a:rPr>
              <a:t> can also gain extra visibility of an issue via </a:t>
            </a:r>
            <a:r>
              <a:rPr lang="en-GB" sz="1200" b="0" kern="1200" dirty="0">
                <a:solidFill>
                  <a:schemeClr val="tx1"/>
                </a:solidFill>
                <a:effectLst/>
                <a:latin typeface="Imago" pitchFamily="2" charset="0"/>
                <a:ea typeface="+mn-ea"/>
                <a:cs typeface="Arial" charset="0"/>
              </a:rPr>
              <a:t>Remote Access, with Roche blood gas devices – mirroring the screen of the device to get an overview of its</a:t>
            </a:r>
            <a:r>
              <a:rPr lang="en-GB" sz="1200" b="0" kern="1200" baseline="0" dirty="0">
                <a:solidFill>
                  <a:schemeClr val="tx1"/>
                </a:solidFill>
                <a:effectLst/>
                <a:latin typeface="Imago" pitchFamily="2" charset="0"/>
                <a:ea typeface="+mn-ea"/>
                <a:cs typeface="Arial" charset="0"/>
              </a:rPr>
              <a:t> QC status and reagent status. </a:t>
            </a:r>
            <a:r>
              <a:rPr lang="en-GB" sz="1200" b="0" kern="1200" dirty="0">
                <a:solidFill>
                  <a:schemeClr val="tx1"/>
                </a:solidFill>
                <a:effectLst/>
                <a:latin typeface="Imago" pitchFamily="2" charset="0"/>
                <a:ea typeface="+mn-ea"/>
                <a:cs typeface="Arial" charset="0"/>
              </a:rPr>
              <a:t>That allows them to very efficiently</a:t>
            </a:r>
            <a:r>
              <a:rPr lang="en-GB" sz="1200" b="0" kern="1200" baseline="0" dirty="0">
                <a:solidFill>
                  <a:schemeClr val="tx1"/>
                </a:solidFill>
                <a:effectLst/>
                <a:latin typeface="Imago" pitchFamily="2" charset="0"/>
                <a:ea typeface="+mn-ea"/>
                <a:cs typeface="Arial" charset="0"/>
              </a:rPr>
              <a:t> pinpoint the source of any problems.</a:t>
            </a:r>
          </a:p>
          <a:p>
            <a:endParaRPr lang="en-GB" sz="1200" b="0" kern="1200" baseline="0" dirty="0">
              <a:solidFill>
                <a:schemeClr val="tx1"/>
              </a:solidFill>
              <a:effectLst/>
              <a:latin typeface="Imago" pitchFamily="2" charset="0"/>
              <a:ea typeface="+mn-ea"/>
              <a:cs typeface="Arial" charset="0"/>
            </a:endParaRPr>
          </a:p>
          <a:p>
            <a:endParaRPr lang="en-SG" sz="1200" b="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806176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81775" cy="3703638"/>
          </a:xfrm>
        </p:spPr>
      </p:sp>
      <p:sp>
        <p:nvSpPr>
          <p:cNvPr id="3" name="Notes Placeholder 2"/>
          <p:cNvSpPr>
            <a:spLocks noGrp="1"/>
          </p:cNvSpPr>
          <p:nvPr>
            <p:ph type="body" idx="1"/>
          </p:nvPr>
        </p:nvSpPr>
        <p:spPr/>
        <p:txBody>
          <a:bodyPr/>
          <a:lstStyle/>
          <a:p>
            <a:r>
              <a:rPr lang="en-GB" sz="1200" b="0" kern="1200" baseline="0" dirty="0">
                <a:solidFill>
                  <a:schemeClr val="tx1"/>
                </a:solidFill>
                <a:effectLst/>
                <a:latin typeface="Imago" pitchFamily="2" charset="0"/>
                <a:ea typeface="Geneva" charset="0"/>
                <a:cs typeface="Arial" charset="0"/>
              </a:rPr>
              <a:t>0 - The system also provides greater control. If a user is not authorised to use a device, or a required QC has not been performed, or the patient has not been properly identified, </a:t>
            </a:r>
          </a:p>
          <a:p>
            <a:endParaRPr lang="en-GB" sz="1200" b="0" kern="1200" baseline="0" dirty="0">
              <a:solidFill>
                <a:schemeClr val="tx1"/>
              </a:solidFill>
              <a:effectLst/>
              <a:latin typeface="Imago" pitchFamily="2" charset="0"/>
              <a:ea typeface="Geneva" charset="0"/>
              <a:cs typeface="Arial" charset="0"/>
            </a:endParaRPr>
          </a:p>
          <a:p>
            <a:r>
              <a:rPr lang="en-GB" sz="1200" b="0" kern="1200" baseline="0" dirty="0">
                <a:solidFill>
                  <a:schemeClr val="tx1"/>
                </a:solidFill>
                <a:effectLst/>
                <a:latin typeface="Imago" pitchFamily="2" charset="0"/>
                <a:ea typeface="Geneva" charset="0"/>
                <a:cs typeface="Arial" charset="0"/>
              </a:rPr>
              <a:t>1 - that information is shared between the cobas IT 1000 application and the device itself. So a non-certified user can be blocked from using the device, or the device could be locked down until the correct QC or patient ID procedure has been carried out. This improves testing quality and ensures greater patient safety.</a:t>
            </a:r>
            <a:endParaRPr lang="en-SG" sz="1200" b="0" kern="1200" dirty="0">
              <a:solidFill>
                <a:schemeClr val="tx1"/>
              </a:solidFill>
              <a:effectLst/>
              <a:latin typeface="Imago" pitchFamily="2" charset="0"/>
              <a:ea typeface="Geneva" charset="0"/>
              <a:cs typeface="Arial" charset="0"/>
            </a:endParaRPr>
          </a:p>
          <a:p>
            <a:endParaRPr lang="en-SG" sz="1200" b="0" kern="1200" dirty="0">
              <a:solidFill>
                <a:schemeClr val="tx1"/>
              </a:solidFill>
              <a:effectLst/>
              <a:latin typeface="Imago" pitchFamily="2" charset="0"/>
              <a:ea typeface="Geneva" charset="0"/>
              <a:cs typeface="Arial" charset="0"/>
            </a:endParaRPr>
          </a:p>
        </p:txBody>
      </p:sp>
    </p:spTree>
    <p:extLst>
      <p:ext uri="{BB962C8B-B14F-4D97-AF65-F5344CB8AC3E}">
        <p14:creationId xmlns:p14="http://schemas.microsoft.com/office/powerpoint/2010/main" val="2843852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Imago" pitchFamily="2" charset="0"/>
                <a:ea typeface="+mn-ea"/>
                <a:cs typeface="Arial" charset="0"/>
              </a:rPr>
              <a:t>0 - We understand that the key challenge for the Point-of-Care Coordinator is managing the process of training, compliance and accreditation of users. There are 1000s of nurses using POC devices for testing - and you need to know they are all using the devices safely and correctly. Historically, up to 80%</a:t>
            </a:r>
            <a:r>
              <a:rPr lang="en-GB" sz="1200" b="0" kern="1200" baseline="0" dirty="0">
                <a:solidFill>
                  <a:schemeClr val="tx1"/>
                </a:solidFill>
                <a:effectLst/>
                <a:latin typeface="Imago" pitchFamily="2" charset="0"/>
                <a:ea typeface="+mn-ea"/>
                <a:cs typeface="Arial" charset="0"/>
              </a:rPr>
              <a:t> of a POC coordinator’s time may be spent training and accrediting users.</a:t>
            </a:r>
          </a:p>
          <a:p>
            <a:r>
              <a:rPr lang="en-GB" sz="1200" b="0" kern="1200" baseline="0" dirty="0">
                <a:solidFill>
                  <a:schemeClr val="tx1"/>
                </a:solidFill>
                <a:effectLst/>
                <a:latin typeface="Imago" pitchFamily="2" charset="0"/>
                <a:ea typeface="+mn-ea"/>
                <a:cs typeface="Arial" charset="0"/>
              </a:rPr>
              <a:t>The other 20% is normally spent managing device connectivity, QC, and issues with the devices themselves.</a:t>
            </a:r>
            <a:endParaRPr lang="en-GB" sz="1200" b="0" kern="1200" dirty="0">
              <a:solidFill>
                <a:schemeClr val="tx1"/>
              </a:solidFill>
              <a:effectLst/>
              <a:latin typeface="Imago" pitchFamily="2" charset="0"/>
              <a:ea typeface="+mn-ea"/>
              <a:cs typeface="Arial" charset="0"/>
            </a:endParaRPr>
          </a:p>
          <a:p>
            <a:endParaRPr lang="en-GB" sz="1200" b="0" kern="1200" dirty="0">
              <a:solidFill>
                <a:schemeClr val="tx1"/>
              </a:solidFill>
              <a:effectLst/>
              <a:latin typeface="Imago" pitchFamily="2" charset="0"/>
              <a:ea typeface="+mn-ea"/>
              <a:cs typeface="Arial" charset="0"/>
            </a:endParaRPr>
          </a:p>
          <a:p>
            <a:r>
              <a:rPr lang="en-GB" sz="1200" b="0" kern="1200" baseline="0" dirty="0">
                <a:solidFill>
                  <a:schemeClr val="tx1"/>
                </a:solidFill>
                <a:effectLst/>
                <a:latin typeface="Imago" pitchFamily="2" charset="0"/>
                <a:ea typeface="+mn-ea"/>
                <a:cs typeface="Arial" charset="0"/>
              </a:rPr>
              <a:t>1 – </a:t>
            </a:r>
            <a:r>
              <a:rPr lang="en-GB" sz="1200" b="0" kern="1200" dirty="0">
                <a:solidFill>
                  <a:schemeClr val="tx1"/>
                </a:solidFill>
                <a:effectLst/>
                <a:latin typeface="Imago" pitchFamily="2" charset="0"/>
                <a:ea typeface="+mn-ea"/>
                <a:cs typeface="Arial" charset="0"/>
              </a:rPr>
              <a:t>cobas POC  IT solutions help the Point of Care Coordinator to manage users in a streamlined and effective manner, on PC or mobile devices automating</a:t>
            </a:r>
            <a:r>
              <a:rPr lang="en-GB" sz="1200" b="0" kern="1200" baseline="0" dirty="0">
                <a:solidFill>
                  <a:schemeClr val="tx1"/>
                </a:solidFill>
                <a:effectLst/>
                <a:latin typeface="Imago" pitchFamily="2" charset="0"/>
                <a:ea typeface="+mn-ea"/>
                <a:cs typeface="Arial" charset="0"/>
              </a:rPr>
              <a:t> the processes around training and certification, centralising all the information and processes, and taking the complexity out, so that the coordinator has more time to focus on other valuable activities.</a:t>
            </a:r>
            <a:endParaRPr lang="en-SG" sz="1200" b="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676552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Imago" pitchFamily="2" charset="0"/>
                <a:ea typeface="+mn-ea"/>
                <a:cs typeface="Arial" charset="0"/>
              </a:rPr>
              <a:t>0 – </a:t>
            </a:r>
            <a:r>
              <a:rPr lang="en-GB" sz="1200" b="0" kern="1200" dirty="0" err="1">
                <a:solidFill>
                  <a:schemeClr val="tx1"/>
                </a:solidFill>
                <a:effectLst/>
                <a:latin typeface="Imago" pitchFamily="2" charset="0"/>
                <a:ea typeface="+mn-ea"/>
                <a:cs typeface="Arial" charset="0"/>
              </a:rPr>
              <a:t>cobas</a:t>
            </a:r>
            <a:r>
              <a:rPr lang="en-GB" sz="1200" b="0" kern="1200" dirty="0">
                <a:solidFill>
                  <a:schemeClr val="tx1"/>
                </a:solidFill>
                <a:effectLst/>
                <a:latin typeface="Imago" pitchFamily="2" charset="0"/>
                <a:ea typeface="+mn-ea"/>
                <a:cs typeface="Arial" charset="0"/>
              </a:rPr>
              <a:t> POC IT solutions can</a:t>
            </a:r>
            <a:r>
              <a:rPr lang="en-GB" sz="1200" b="0" kern="1200" baseline="0" dirty="0">
                <a:solidFill>
                  <a:schemeClr val="tx1"/>
                </a:solidFill>
                <a:effectLst/>
                <a:latin typeface="Imago" pitchFamily="2" charset="0"/>
                <a:ea typeface="+mn-ea"/>
                <a:cs typeface="Arial" charset="0"/>
              </a:rPr>
              <a:t> </a:t>
            </a:r>
            <a:r>
              <a:rPr lang="en-GB" sz="1200" b="0" kern="1200" dirty="0">
                <a:solidFill>
                  <a:schemeClr val="tx1"/>
                </a:solidFill>
                <a:effectLst/>
                <a:latin typeface="Imago" pitchFamily="2" charset="0"/>
                <a:ea typeface="+mn-ea"/>
                <a:cs typeface="Arial" charset="0"/>
              </a:rPr>
              <a:t>work together with the hospital</a:t>
            </a:r>
            <a:r>
              <a:rPr lang="en-GB" sz="1200" b="0" kern="1200" baseline="0" dirty="0">
                <a:solidFill>
                  <a:schemeClr val="tx1"/>
                </a:solidFill>
                <a:effectLst/>
                <a:latin typeface="Imago" pitchFamily="2" charset="0"/>
                <a:ea typeface="+mn-ea"/>
                <a:cs typeface="Arial" charset="0"/>
              </a:rPr>
              <a:t> </a:t>
            </a:r>
            <a:r>
              <a:rPr lang="en-GB" sz="1200" b="0" kern="1200" baseline="0" dirty="0" err="1">
                <a:solidFill>
                  <a:schemeClr val="tx1"/>
                </a:solidFill>
                <a:effectLst/>
                <a:latin typeface="Imago" pitchFamily="2" charset="0"/>
                <a:ea typeface="+mn-ea"/>
                <a:cs typeface="Arial" charset="0"/>
              </a:rPr>
              <a:t>Elearning</a:t>
            </a:r>
            <a:r>
              <a:rPr lang="en-GB" sz="1200" b="0" kern="1200" baseline="0" dirty="0">
                <a:solidFill>
                  <a:schemeClr val="tx1"/>
                </a:solidFill>
                <a:effectLst/>
                <a:latin typeface="Imago" pitchFamily="2" charset="0"/>
                <a:ea typeface="+mn-ea"/>
                <a:cs typeface="Arial" charset="0"/>
              </a:rPr>
              <a:t> platform</a:t>
            </a:r>
            <a:r>
              <a:rPr lang="en-GB" sz="1200" b="0" kern="1200" dirty="0">
                <a:solidFill>
                  <a:schemeClr val="tx1"/>
                </a:solidFill>
                <a:effectLst/>
                <a:latin typeface="Imago" pitchFamily="2" charset="0"/>
                <a:ea typeface="+mn-ea"/>
                <a:cs typeface="Arial" charset="0"/>
              </a:rPr>
              <a:t> to administer the training process automatically. </a:t>
            </a:r>
          </a:p>
          <a:p>
            <a:endParaRPr lang="en-GB" sz="1200" b="0" kern="1200" dirty="0">
              <a:solidFill>
                <a:schemeClr val="tx1"/>
              </a:solidFill>
              <a:effectLst/>
              <a:latin typeface="Imago" pitchFamily="2" charset="0"/>
              <a:ea typeface="+mn-ea"/>
              <a:cs typeface="Arial" charset="0"/>
            </a:endParaRPr>
          </a:p>
          <a:p>
            <a:r>
              <a:rPr lang="en-GB" sz="1200" b="0" kern="1200" dirty="0">
                <a:solidFill>
                  <a:schemeClr val="tx1"/>
                </a:solidFill>
                <a:effectLst/>
                <a:latin typeface="Imago" pitchFamily="2" charset="0"/>
                <a:ea typeface="+mn-ea"/>
                <a:cs typeface="Arial" charset="0"/>
              </a:rPr>
              <a:t>1 - It</a:t>
            </a:r>
            <a:r>
              <a:rPr lang="en-GB" sz="1200" b="0" kern="1200" baseline="0" dirty="0">
                <a:solidFill>
                  <a:schemeClr val="tx1"/>
                </a:solidFill>
                <a:effectLst/>
                <a:latin typeface="Imago" pitchFamily="2" charset="0"/>
                <a:ea typeface="+mn-ea"/>
                <a:cs typeface="Arial" charset="0"/>
              </a:rPr>
              <a:t> can be set up to issue alerts to nurses a certain number of days before re-training is required, and notify users whose certification is about to expire. These notification can be sent via e-mail or to the Roche ACCU-CHEK Inform II itself.</a:t>
            </a:r>
            <a:r>
              <a:rPr lang="en-SG" sz="1200" b="0" kern="1200" baseline="0" dirty="0">
                <a:solidFill>
                  <a:schemeClr val="tx1"/>
                </a:solidFill>
                <a:effectLst/>
                <a:latin typeface="Imago" pitchFamily="2" charset="0"/>
                <a:ea typeface="+mn-ea"/>
                <a:cs typeface="Arial" charset="0"/>
              </a:rPr>
              <a:t> </a:t>
            </a:r>
            <a:r>
              <a:rPr lang="en-US" sz="1200" kern="1200" dirty="0">
                <a:solidFill>
                  <a:schemeClr val="tx1"/>
                </a:solidFill>
                <a:effectLst/>
                <a:latin typeface="Imago" pitchFamily="2" charset="0"/>
                <a:ea typeface="+mn-ea"/>
                <a:cs typeface="Arial" charset="0"/>
              </a:rPr>
              <a:t>Then, the user can use the eLearning platform in</a:t>
            </a:r>
            <a:r>
              <a:rPr lang="en-US" sz="1200" kern="1200" baseline="0" dirty="0">
                <a:solidFill>
                  <a:schemeClr val="tx1"/>
                </a:solidFill>
                <a:effectLst/>
                <a:latin typeface="Imago" pitchFamily="2" charset="0"/>
                <a:ea typeface="+mn-ea"/>
                <a:cs typeface="Arial" charset="0"/>
              </a:rPr>
              <a:t> their hospital to take the necessary training, </a:t>
            </a:r>
          </a:p>
          <a:p>
            <a:endParaRPr lang="en-US" sz="1200" kern="1200" baseline="0" dirty="0">
              <a:solidFill>
                <a:schemeClr val="tx1"/>
              </a:solidFill>
              <a:effectLst/>
              <a:latin typeface="Imago" pitchFamily="2" charset="0"/>
              <a:ea typeface="+mn-ea"/>
              <a:cs typeface="Arial" charset="0"/>
            </a:endParaRPr>
          </a:p>
          <a:p>
            <a:r>
              <a:rPr lang="en-US" sz="1200" kern="1200" baseline="0" dirty="0">
                <a:solidFill>
                  <a:schemeClr val="tx1"/>
                </a:solidFill>
                <a:effectLst/>
                <a:latin typeface="Imago" pitchFamily="2" charset="0"/>
                <a:ea typeface="+mn-ea"/>
                <a:cs typeface="Arial" charset="0"/>
              </a:rPr>
              <a:t>2 - once they have completed it, their results will be sent to the system and to the device automatically, so that the user can continue testing safely. T</a:t>
            </a:r>
            <a:r>
              <a:rPr lang="en-GB" sz="1200" kern="1200" dirty="0">
                <a:solidFill>
                  <a:schemeClr val="tx1"/>
                </a:solidFill>
                <a:effectLst/>
                <a:latin typeface="Imago" pitchFamily="2" charset="0"/>
                <a:ea typeface="+mn-ea"/>
                <a:cs typeface="Arial" charset="0"/>
              </a:rPr>
              <a:t>his is a huge time saver for the POC coordinator – they don’t need to manually manage notifications and certifications</a:t>
            </a:r>
            <a:r>
              <a:rPr lang="en-GB" sz="1200" kern="1200" baseline="0" dirty="0">
                <a:solidFill>
                  <a:schemeClr val="tx1"/>
                </a:solidFill>
                <a:effectLst/>
                <a:latin typeface="Imago" pitchFamily="2" charset="0"/>
                <a:ea typeface="+mn-ea"/>
                <a:cs typeface="Arial" charset="0"/>
              </a:rPr>
              <a:t> or document training results in the system. </a:t>
            </a:r>
            <a:r>
              <a:rPr lang="en-US" sz="1200" kern="1200" dirty="0">
                <a:solidFill>
                  <a:schemeClr val="tx1"/>
                </a:solidFill>
                <a:effectLst/>
                <a:latin typeface="Imago" pitchFamily="2" charset="0"/>
                <a:ea typeface="+mn-ea"/>
                <a:cs typeface="Arial" charset="0"/>
              </a:rPr>
              <a:t>A</a:t>
            </a:r>
            <a:r>
              <a:rPr lang="en-GB" sz="1200" kern="1200" dirty="0">
                <a:solidFill>
                  <a:schemeClr val="tx1"/>
                </a:solidFill>
                <a:effectLst/>
                <a:latin typeface="Imago" pitchFamily="2" charset="0"/>
                <a:ea typeface="+mn-ea"/>
                <a:cs typeface="Arial" charset="0"/>
              </a:rPr>
              <a:t>s a supplier of a broad product portfolio, Roche is very competent in helping coordinators</a:t>
            </a:r>
            <a:r>
              <a:rPr lang="en-GB" sz="1200" kern="1200" baseline="0" dirty="0">
                <a:solidFill>
                  <a:schemeClr val="tx1"/>
                </a:solidFill>
                <a:effectLst/>
                <a:latin typeface="Imago" pitchFamily="2" charset="0"/>
                <a:ea typeface="+mn-ea"/>
                <a:cs typeface="Arial" charset="0"/>
              </a:rPr>
              <a:t> use the system to </a:t>
            </a:r>
            <a:r>
              <a:rPr lang="en-GB" sz="1200" kern="1200" dirty="0">
                <a:solidFill>
                  <a:schemeClr val="tx1"/>
                </a:solidFill>
                <a:effectLst/>
                <a:latin typeface="Imago" pitchFamily="2" charset="0"/>
                <a:ea typeface="+mn-ea"/>
                <a:cs typeface="Arial" charset="0"/>
              </a:rPr>
              <a:t>fulfil</a:t>
            </a:r>
            <a:r>
              <a:rPr lang="en-GB" sz="1200" kern="1200" baseline="0" dirty="0">
                <a:solidFill>
                  <a:schemeClr val="tx1"/>
                </a:solidFill>
                <a:effectLst/>
                <a:latin typeface="Imago" pitchFamily="2" charset="0"/>
                <a:ea typeface="+mn-ea"/>
                <a:cs typeface="Arial" charset="0"/>
              </a:rPr>
              <a:t> certification requirements for regulatory bodies all </a:t>
            </a:r>
            <a:r>
              <a:rPr lang="en-GB" sz="1200" kern="1200" dirty="0">
                <a:solidFill>
                  <a:schemeClr val="tx1"/>
                </a:solidFill>
                <a:effectLst/>
                <a:latin typeface="Imago" pitchFamily="2" charset="0"/>
                <a:ea typeface="+mn-ea"/>
                <a:cs typeface="Arial" charset="0"/>
              </a:rPr>
              <a:t>around the world.</a:t>
            </a:r>
            <a:endParaRPr lang="en-SG" sz="1200" kern="1200" dirty="0">
              <a:solidFill>
                <a:schemeClr val="tx1"/>
              </a:solidFill>
              <a:effectLst/>
              <a:latin typeface="Imago" pitchFamily="2" charset="0"/>
              <a:ea typeface="+mn-ea"/>
              <a:cs typeface="Arial" charset="0"/>
            </a:endParaRPr>
          </a:p>
          <a:p>
            <a:endParaRPr lang="en-SG" sz="120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006078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Imago" pitchFamily="2" charset="0"/>
                <a:ea typeface="+mn-ea"/>
                <a:cs typeface="Arial" charset="0"/>
              </a:rPr>
              <a:t>0 - You can offer on-line training courses for POC devices, helping you to automate training and demonstrate compliance. It connects to your own hospital LMS</a:t>
            </a:r>
            <a:r>
              <a:rPr lang="en-GB" sz="1200" b="0" kern="1200" baseline="0" dirty="0">
                <a:solidFill>
                  <a:schemeClr val="tx1"/>
                </a:solidFill>
                <a:effectLst/>
                <a:latin typeface="Imago" pitchFamily="2" charset="0"/>
                <a:ea typeface="+mn-ea"/>
                <a:cs typeface="Arial" charset="0"/>
              </a:rPr>
              <a:t> and provides all the content and question functionality so you can  t</a:t>
            </a:r>
            <a:r>
              <a:rPr lang="en-GB" sz="1200" b="0" kern="1200" dirty="0">
                <a:solidFill>
                  <a:schemeClr val="tx1"/>
                </a:solidFill>
                <a:effectLst/>
                <a:latin typeface="Imago" pitchFamily="2" charset="0"/>
                <a:ea typeface="+mn-ea"/>
                <a:cs typeface="Arial" charset="0"/>
              </a:rPr>
              <a:t>ailor courses, set pass levels for exams, mandatory questions, and content requirements.</a:t>
            </a:r>
            <a:endParaRPr lang="en-GB" sz="1200" b="0" kern="1200" baseline="0" dirty="0">
              <a:solidFill>
                <a:schemeClr val="tx1"/>
              </a:solidFill>
              <a:effectLst/>
              <a:latin typeface="Imago" pitchFamily="2" charset="0"/>
              <a:ea typeface="+mn-ea"/>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endParaRPr lang="en-GB" sz="1200" b="0" kern="1200" baseline="0" dirty="0">
              <a:solidFill>
                <a:schemeClr val="tx1"/>
              </a:solidFill>
              <a:effectLst/>
              <a:latin typeface="Imago" pitchFamily="2" charset="0"/>
              <a:ea typeface="Geneva" charset="0"/>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baseline="0" dirty="0">
                <a:solidFill>
                  <a:schemeClr val="tx1"/>
                </a:solidFill>
                <a:effectLst/>
                <a:latin typeface="Imago" pitchFamily="2" charset="0"/>
                <a:ea typeface="Geneva" charset="0"/>
                <a:cs typeface="Arial" charset="0"/>
              </a:rPr>
              <a:t>1 – Users can see exactly what courses they have taken and what they still need to complete, and Point of Care coordinators can get a clear overview of the progress and status of each user.</a:t>
            </a:r>
            <a:r>
              <a:rPr lang="en-SG" sz="1200" b="0" kern="1200" dirty="0">
                <a:solidFill>
                  <a:schemeClr val="tx1"/>
                </a:solidFill>
                <a:effectLst/>
                <a:latin typeface="Imago" pitchFamily="2" charset="0"/>
                <a:ea typeface="Geneva" charset="0"/>
                <a:cs typeface="Arial" charset="0"/>
              </a:rPr>
              <a:t> </a:t>
            </a:r>
            <a:r>
              <a:rPr lang="en-GB" sz="1200" b="0" kern="1200" baseline="0" dirty="0">
                <a:solidFill>
                  <a:schemeClr val="tx1"/>
                </a:solidFill>
                <a:effectLst/>
                <a:latin typeface="Imago" pitchFamily="2" charset="0"/>
                <a:ea typeface="+mn-ea"/>
                <a:cs typeface="Arial" charset="0"/>
              </a:rPr>
              <a:t>All of this helps you to make training easy for your staff, and minimize the time you need to spend on face to face training, by offering in-person support only to the minority of learners that need it.</a:t>
            </a:r>
            <a:endParaRPr lang="en-GB" sz="1200" b="0" kern="1200" baseline="0" dirty="0">
              <a:solidFill>
                <a:schemeClr val="tx1"/>
              </a:solidFill>
              <a:effectLst/>
              <a:latin typeface="Imago" pitchFamily="2" charset="0"/>
              <a:ea typeface="Geneva" charset="0"/>
              <a:cs typeface="Arial" charset="0"/>
            </a:endParaRPr>
          </a:p>
        </p:txBody>
      </p:sp>
    </p:spTree>
    <p:extLst>
      <p:ext uri="{BB962C8B-B14F-4D97-AF65-F5344CB8AC3E}">
        <p14:creationId xmlns:p14="http://schemas.microsoft.com/office/powerpoint/2010/main" val="2041738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81775" cy="3703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0 - </a:t>
            </a:r>
            <a:r>
              <a:rPr lang="en-GB" sz="1200" kern="1200" dirty="0" err="1">
                <a:solidFill>
                  <a:schemeClr val="tx1"/>
                </a:solidFill>
                <a:effectLst/>
                <a:latin typeface="+mn-lt"/>
                <a:ea typeface="+mn-ea"/>
                <a:cs typeface="+mn-cs"/>
              </a:rPr>
              <a:t>cobas</a:t>
            </a:r>
            <a:r>
              <a:rPr lang="en-GB" sz="1200" kern="1200" dirty="0">
                <a:solidFill>
                  <a:schemeClr val="tx1"/>
                </a:solidFill>
                <a:effectLst/>
                <a:latin typeface="+mn-lt"/>
                <a:ea typeface="+mn-ea"/>
                <a:cs typeface="+mn-cs"/>
              </a:rPr>
              <a:t> infinity POC IT also integrates perfectly with your existing HR system to take all the effort out of managing the training status of new staff as well as current staff.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 Once set up, the system will automatically track the data on all the comings and goings of your employees, so you’ll know which new people need training, who’s due for retraining, and who has left – saving you a huge amount of time and effort and allowing you to concentrate on providing the right support where it’s needed.</a:t>
            </a:r>
            <a:endParaRPr lang="en-SG" sz="1200" b="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82948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0 - The training is available for you</a:t>
            </a:r>
            <a:r>
              <a:rPr lang="en-US" baseline="0" dirty="0"/>
              <a:t> to use in your own Learning Management System – you d</a:t>
            </a:r>
            <a:r>
              <a:rPr lang="en-US" dirty="0"/>
              <a:t>on’t need</a:t>
            </a:r>
            <a:r>
              <a:rPr lang="en-US" baseline="0" dirty="0"/>
              <a:t> to retrain your users on a different system.</a:t>
            </a:r>
          </a:p>
          <a:p>
            <a:r>
              <a:rPr lang="en-US" baseline="0" dirty="0"/>
              <a:t>1 -  With full SCORM compatibility, all the relevant data is exported to the </a:t>
            </a:r>
            <a:r>
              <a:rPr lang="en-US" baseline="0" dirty="0" err="1"/>
              <a:t>cobas</a:t>
            </a:r>
            <a:r>
              <a:rPr lang="en-US" baseline="0" dirty="0"/>
              <a:t> IT1000 server which captures the ID of the trainee and all the necessary statistics about their training session.</a:t>
            </a:r>
          </a:p>
          <a:p>
            <a:r>
              <a:rPr lang="en-US" baseline="0" dirty="0"/>
              <a:t>2 - Once this is set up, it will automatically refresh or renew the operator’s accreditation status and liaise with the instrument to make sure the operator’s access is up to date.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AE5C60F8-1BD5-4E8B-9126-17BD3A1E9D9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784983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0 - A Configuration file brings added</a:t>
            </a:r>
            <a:r>
              <a:rPr lang="en-SG" baseline="0" dirty="0"/>
              <a:t> flexibility to the interface by manipulating the data from the hospital LMS, to ensure compatibility and seamless communication with the </a:t>
            </a:r>
            <a:r>
              <a:rPr lang="en-SG" baseline="0" dirty="0" err="1"/>
              <a:t>cobas</a:t>
            </a:r>
            <a:r>
              <a:rPr lang="en-SG" baseline="0" dirty="0"/>
              <a:t> IT1000 server.  </a:t>
            </a:r>
          </a:p>
          <a:p>
            <a:r>
              <a:rPr lang="en-SG" baseline="0" dirty="0"/>
              <a:t>1 - If there is an issue with updating the user’s information – for example if there is an anomalous entry made by the trainee that can’t be reconciled in the system, an exception report is generated that sits on the IT1000 server. If it can’t process the file, it renames the data as FAIL and lists the errors.</a:t>
            </a:r>
          </a:p>
          <a:p>
            <a:r>
              <a:rPr lang="en-SG" baseline="0" dirty="0"/>
              <a:t>2 - Additionally, you can configure the system to change the course names on the certificates, or the number of attempts allowed before passing, or to reset the user’s attempts back to zero.</a:t>
            </a:r>
            <a:endParaRPr lang="en-SG" dirty="0"/>
          </a:p>
          <a:p>
            <a:endParaRPr lang="en-SG" dirty="0"/>
          </a:p>
        </p:txBody>
      </p:sp>
    </p:spTree>
    <p:extLst>
      <p:ext uri="{BB962C8B-B14F-4D97-AF65-F5344CB8AC3E}">
        <p14:creationId xmlns:p14="http://schemas.microsoft.com/office/powerpoint/2010/main" val="230031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858838"/>
            <a:ext cx="6162675" cy="3467100"/>
          </a:xfrm>
        </p:spPr>
      </p:sp>
      <p:sp>
        <p:nvSpPr>
          <p:cNvPr id="3" name="Notes Placeholder 2"/>
          <p:cNvSpPr>
            <a:spLocks noGrp="1"/>
          </p:cNvSpPr>
          <p:nvPr>
            <p:ph type="body" idx="1"/>
          </p:nvPr>
        </p:nvSpPr>
        <p:spPr/>
        <p:txBody>
          <a:bodyPr/>
          <a:lstStyle/>
          <a:p>
            <a:r>
              <a:rPr lang="en-US" sz="1200" b="0" kern="1200" baseline="0" dirty="0" err="1">
                <a:solidFill>
                  <a:schemeClr val="tx1"/>
                </a:solidFill>
                <a:effectLst/>
                <a:latin typeface="Imago" pitchFamily="2" charset="0"/>
                <a:ea typeface="+mn-ea"/>
                <a:cs typeface="Arial" charset="0"/>
              </a:rPr>
              <a:t>cobas</a:t>
            </a:r>
            <a:r>
              <a:rPr lang="en-US" sz="1200" b="0" kern="1200" baseline="0" dirty="0">
                <a:solidFill>
                  <a:schemeClr val="tx1"/>
                </a:solidFill>
                <a:effectLst/>
                <a:latin typeface="Imago" pitchFamily="2" charset="0"/>
                <a:ea typeface="+mn-ea"/>
                <a:cs typeface="Arial" charset="0"/>
              </a:rPr>
              <a:t> POC IT Solutions gives you complete, centralized management of POC testing, including remote configuration and control of devices, user management and LIS/HIS interfacing from a single point of control.</a:t>
            </a:r>
          </a:p>
          <a:p>
            <a:endParaRPr lang="en-US" sz="1200" b="0" kern="1200" baseline="0" dirty="0">
              <a:solidFill>
                <a:schemeClr val="tx1"/>
              </a:solidFill>
              <a:effectLst/>
              <a:latin typeface="Imago" pitchFamily="2" charset="0"/>
              <a:ea typeface="+mn-ea"/>
              <a:cs typeface="Arial" charset="0"/>
            </a:endParaRPr>
          </a:p>
          <a:p>
            <a:pPr marL="0" marR="0" lvl="0" indent="0" algn="l" defTabSz="915988" rtl="0" eaLnBrk="0" fontAlgn="base" latinLnBrk="0" hangingPunct="0">
              <a:lnSpc>
                <a:spcPct val="100000"/>
              </a:lnSpc>
              <a:spcBef>
                <a:spcPct val="30000"/>
              </a:spcBef>
              <a:spcAft>
                <a:spcPct val="0"/>
              </a:spcAft>
              <a:buClrTx/>
              <a:buSzTx/>
              <a:buFontTx/>
              <a:buNone/>
              <a:tabLst/>
              <a:defRPr/>
            </a:pPr>
            <a:r>
              <a:rPr lang="en-GB" sz="1200" kern="1200" baseline="0" dirty="0">
                <a:solidFill>
                  <a:schemeClr val="tx1"/>
                </a:solidFill>
                <a:effectLst/>
                <a:latin typeface="Imago" pitchFamily="2" charset="0"/>
                <a:ea typeface="+mn-ea"/>
                <a:cs typeface="Arial" charset="0"/>
              </a:rPr>
              <a:t>1 - You can customise training courses and deploy training content on your intranet, and also enable user re-certification automatically. </a:t>
            </a:r>
            <a:r>
              <a:rPr lang="en-GB" sz="1200" b="0" kern="1200" dirty="0">
                <a:solidFill>
                  <a:schemeClr val="tx1"/>
                </a:solidFill>
                <a:effectLst/>
                <a:latin typeface="Imago" pitchFamily="2" charset="0"/>
                <a:ea typeface="+mn-ea"/>
                <a:cs typeface="Arial" charset="0"/>
              </a:rPr>
              <a:t>It</a:t>
            </a:r>
            <a:r>
              <a:rPr lang="en-GB" sz="1200" b="0" kern="1200" baseline="0" dirty="0">
                <a:solidFill>
                  <a:schemeClr val="tx1"/>
                </a:solidFill>
                <a:effectLst/>
                <a:latin typeface="Imago" pitchFamily="2" charset="0"/>
                <a:ea typeface="+mn-ea"/>
                <a:cs typeface="Arial" charset="0"/>
              </a:rPr>
              <a:t> can be set up to issue alerts to nurses a certain number of days before re-training is required, and notify users whose certification is about to expire. </a:t>
            </a:r>
          </a:p>
          <a:p>
            <a:pPr marL="0" marR="0" indent="0" algn="l" defTabSz="915988" rtl="0" eaLnBrk="0" fontAlgn="base" latinLnBrk="0" hangingPunct="0">
              <a:lnSpc>
                <a:spcPct val="100000"/>
              </a:lnSpc>
              <a:spcBef>
                <a:spcPct val="30000"/>
              </a:spcBef>
              <a:spcAft>
                <a:spcPct val="0"/>
              </a:spcAft>
              <a:buClrTx/>
              <a:buSzTx/>
              <a:buFontTx/>
              <a:buNone/>
              <a:tabLst/>
              <a:defRPr/>
            </a:pPr>
            <a:endParaRPr lang="en-GB" sz="1200" b="0" kern="1200" baseline="0" dirty="0">
              <a:solidFill>
                <a:schemeClr val="tx1"/>
              </a:solidFill>
              <a:effectLst/>
              <a:latin typeface="Imago" pitchFamily="2" charset="0"/>
              <a:ea typeface="+mn-ea"/>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baseline="0" dirty="0">
                <a:solidFill>
                  <a:schemeClr val="tx1"/>
                </a:solidFill>
                <a:effectLst/>
                <a:latin typeface="Imago" pitchFamily="2" charset="0"/>
                <a:ea typeface="+mn-ea"/>
                <a:cs typeface="Arial" charset="0"/>
              </a:rPr>
              <a:t>2 – with full integration with your existing learning management system and HR system, you’ll be able to keep track of all your employees’ training and certification status and know exactly who is authorised to use which devices and who needs more training.</a:t>
            </a:r>
          </a:p>
          <a:p>
            <a:pPr marL="0" marR="0" indent="0" algn="l" defTabSz="915988" rtl="0" eaLnBrk="0" fontAlgn="base" latinLnBrk="0" hangingPunct="0">
              <a:lnSpc>
                <a:spcPct val="100000"/>
              </a:lnSpc>
              <a:spcBef>
                <a:spcPct val="30000"/>
              </a:spcBef>
              <a:spcAft>
                <a:spcPct val="0"/>
              </a:spcAft>
              <a:buClrTx/>
              <a:buSzTx/>
              <a:buFontTx/>
              <a:buNone/>
              <a:tabLst/>
              <a:defRPr/>
            </a:pPr>
            <a:endParaRPr lang="en-GB" sz="1200" b="0" kern="1200" baseline="0" dirty="0">
              <a:solidFill>
                <a:schemeClr val="tx1"/>
              </a:solidFill>
              <a:effectLst/>
              <a:latin typeface="Imago" pitchFamily="2" charset="0"/>
              <a:ea typeface="+mn-ea"/>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baseline="0" dirty="0">
                <a:solidFill>
                  <a:schemeClr val="tx1"/>
                </a:solidFill>
                <a:effectLst/>
                <a:latin typeface="Imago" pitchFamily="2" charset="0"/>
                <a:ea typeface="+mn-ea"/>
                <a:cs typeface="Arial" charset="0"/>
              </a:rPr>
              <a:t>3 – Results management is easier than ever before, with visibility of results on mobile devices for clinicians, nurses, and coordinators having access to the patient information they need, when and where they need it.</a:t>
            </a:r>
          </a:p>
          <a:p>
            <a:endParaRPr lang="en-GB" sz="1200" b="0" kern="1200" baseline="0" dirty="0">
              <a:solidFill>
                <a:schemeClr val="tx1"/>
              </a:solidFill>
              <a:effectLst/>
              <a:latin typeface="Imago" pitchFamily="2" charset="0"/>
              <a:ea typeface="+mn-ea"/>
              <a:cs typeface="Arial" charset="0"/>
            </a:endParaRPr>
          </a:p>
          <a:p>
            <a:pPr marL="0" marR="0" lvl="0" indent="0" algn="l" defTabSz="915988"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Imago" pitchFamily="2" charset="0"/>
                <a:ea typeface="+mn-ea"/>
                <a:cs typeface="Arial" charset="0"/>
              </a:rPr>
              <a:t>4 – and the Point -of-Care Coordinator can save time by managing results and devices by exception,</a:t>
            </a:r>
            <a:r>
              <a:rPr lang="en-GB" sz="1200" b="0" kern="1200" baseline="0" dirty="0">
                <a:solidFill>
                  <a:schemeClr val="tx1"/>
                </a:solidFill>
                <a:effectLst/>
                <a:latin typeface="Imago" pitchFamily="2" charset="0"/>
                <a:ea typeface="+mn-ea"/>
                <a:cs typeface="Arial" charset="0"/>
              </a:rPr>
              <a:t> instead of wasting time looking into the system to check for problems.</a:t>
            </a:r>
            <a:r>
              <a:rPr lang="en-US" sz="1200" b="0" kern="1200" dirty="0">
                <a:solidFill>
                  <a:schemeClr val="tx1"/>
                </a:solidFill>
                <a:effectLst/>
                <a:latin typeface="Imago" pitchFamily="2" charset="0"/>
                <a:ea typeface="+mn-ea"/>
                <a:cs typeface="Arial" charset="0"/>
              </a:rPr>
              <a:t> You can set rules in</a:t>
            </a:r>
            <a:r>
              <a:rPr lang="en-US" sz="1200" b="0" kern="1200" baseline="0" dirty="0">
                <a:solidFill>
                  <a:schemeClr val="tx1"/>
                </a:solidFill>
                <a:effectLst/>
                <a:latin typeface="Imago" pitchFamily="2" charset="0"/>
                <a:ea typeface="+mn-ea"/>
                <a:cs typeface="Arial" charset="0"/>
              </a:rPr>
              <a:t> place so that the POC coordinator will  be alerted only to attend to specific types of issue as and when they arise, so that they can use their time more efficiently.</a:t>
            </a:r>
          </a:p>
          <a:p>
            <a:endParaRPr lang="en-SG" sz="120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2212773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Imago" pitchFamily="2" charset="0"/>
                <a:ea typeface="Geneva" charset="0"/>
                <a:cs typeface="Arial" charset="0"/>
              </a:rPr>
              <a:t>0 - Using  Roche devices with cobas IT 1000</a:t>
            </a:r>
            <a:r>
              <a:rPr lang="en-GB" sz="1200" b="0" kern="1200" baseline="0" dirty="0">
                <a:solidFill>
                  <a:schemeClr val="tx1"/>
                </a:solidFill>
                <a:effectLst/>
                <a:latin typeface="Imago" pitchFamily="2" charset="0"/>
                <a:ea typeface="Geneva" charset="0"/>
                <a:cs typeface="Arial" charset="0"/>
              </a:rPr>
              <a:t> application also allows you to manage</a:t>
            </a:r>
            <a:r>
              <a:rPr lang="en-GB" sz="1200" b="0" kern="1200" dirty="0">
                <a:solidFill>
                  <a:schemeClr val="tx1"/>
                </a:solidFill>
                <a:effectLst/>
                <a:latin typeface="Imago" pitchFamily="2" charset="0"/>
                <a:ea typeface="Geneva" charset="0"/>
                <a:cs typeface="Arial" charset="0"/>
              </a:rPr>
              <a:t> observed testing performance</a:t>
            </a:r>
            <a:r>
              <a:rPr lang="en-GB" sz="1200" b="0" kern="1200" baseline="0" dirty="0">
                <a:solidFill>
                  <a:schemeClr val="tx1"/>
                </a:solidFill>
                <a:effectLst/>
                <a:latin typeface="Imago" pitchFamily="2" charset="0"/>
                <a:ea typeface="Geneva" charset="0"/>
                <a:cs typeface="Arial" charset="0"/>
              </a:rPr>
              <a:t> or </a:t>
            </a:r>
            <a:r>
              <a:rPr lang="en-GB" sz="1200" b="0" kern="1200" dirty="0">
                <a:solidFill>
                  <a:schemeClr val="tx1"/>
                </a:solidFill>
                <a:effectLst/>
                <a:latin typeface="Imago" pitchFamily="2" charset="0"/>
                <a:ea typeface="Geneva" charset="0"/>
                <a:cs typeface="Arial" charset="0"/>
              </a:rPr>
              <a:t>competency using the device.</a:t>
            </a:r>
          </a:p>
          <a:p>
            <a:endParaRPr lang="en-GB" sz="1200" b="0" kern="1200" dirty="0">
              <a:solidFill>
                <a:schemeClr val="tx1"/>
              </a:solidFill>
              <a:effectLst/>
              <a:latin typeface="Imago" pitchFamily="2" charset="0"/>
              <a:ea typeface="Geneva" charset="0"/>
              <a:cs typeface="Arial" charset="0"/>
            </a:endParaRPr>
          </a:p>
          <a:p>
            <a:r>
              <a:rPr lang="en-GB" sz="1200" b="0" kern="1200" dirty="0">
                <a:solidFill>
                  <a:schemeClr val="tx1"/>
                </a:solidFill>
                <a:effectLst/>
                <a:latin typeface="Imago" pitchFamily="2" charset="0"/>
                <a:ea typeface="Geneva" charset="0"/>
                <a:cs typeface="Arial" charset="0"/>
              </a:rPr>
              <a:t>1- A supervisor can observe or watch</a:t>
            </a:r>
            <a:r>
              <a:rPr lang="en-GB" sz="1200" b="0" kern="1200" baseline="0" dirty="0">
                <a:solidFill>
                  <a:schemeClr val="tx1"/>
                </a:solidFill>
                <a:effectLst/>
                <a:latin typeface="Imago" pitchFamily="2" charset="0"/>
                <a:ea typeface="Geneva" charset="0"/>
                <a:cs typeface="Arial" charset="0"/>
              </a:rPr>
              <a:t> a user performing a patient test, </a:t>
            </a:r>
          </a:p>
          <a:p>
            <a:endParaRPr lang="en-GB" sz="1200" b="0" kern="1200" baseline="0" dirty="0">
              <a:solidFill>
                <a:schemeClr val="tx1"/>
              </a:solidFill>
              <a:effectLst/>
              <a:latin typeface="Imago" pitchFamily="2" charset="0"/>
              <a:ea typeface="Geneva" charset="0"/>
              <a:cs typeface="Arial" charset="0"/>
            </a:endParaRPr>
          </a:p>
          <a:p>
            <a:r>
              <a:rPr lang="en-GB" sz="1200" b="0" kern="1200" baseline="0" dirty="0">
                <a:solidFill>
                  <a:schemeClr val="tx1"/>
                </a:solidFill>
                <a:effectLst/>
                <a:latin typeface="Imago" pitchFamily="2" charset="0"/>
                <a:ea typeface="Geneva" charset="0"/>
                <a:cs typeface="Arial" charset="0"/>
              </a:rPr>
              <a:t>2 – and then can use the device to confirm that the user performed the test correctly. This documentation is automatically sent to cobas IT 1000 and made available for audits and re-certification.</a:t>
            </a:r>
          </a:p>
          <a:p>
            <a:endParaRPr lang="en-SG" sz="1200" b="0" kern="1200" dirty="0">
              <a:solidFill>
                <a:schemeClr val="tx1"/>
              </a:solidFill>
              <a:effectLst/>
              <a:latin typeface="Imago" pitchFamily="2" charset="0"/>
              <a:ea typeface="Geneva" charset="0"/>
              <a:cs typeface="Arial" charset="0"/>
            </a:endParaRPr>
          </a:p>
        </p:txBody>
      </p:sp>
      <p:sp>
        <p:nvSpPr>
          <p:cNvPr id="4" name="Slide Number Placeholder 3"/>
          <p:cNvSpPr>
            <a:spLocks noGrp="1"/>
          </p:cNvSpPr>
          <p:nvPr>
            <p:ph type="sldNum" sz="quarter" idx="10"/>
          </p:nvPr>
        </p:nvSpPr>
        <p:spPr>
          <a:xfrm>
            <a:off x="3778250" y="9545638"/>
            <a:ext cx="2889250" cy="503237"/>
          </a:xfrm>
          <a:prstGeom prst="rect">
            <a:avLst/>
          </a:prstGeom>
        </p:spPr>
        <p:txBody>
          <a:bodyPr/>
          <a:lstStyle/>
          <a:p>
            <a:fld id="{3D9FDC2D-CE0A-4154-92D5-342FE8059A88}" type="slidenum">
              <a:rPr lang="en-US" smtClean="0"/>
              <a:pPr/>
              <a:t>20</a:t>
            </a:fld>
            <a:endParaRPr lang="en-US" dirty="0"/>
          </a:p>
        </p:txBody>
      </p:sp>
    </p:spTree>
    <p:extLst>
      <p:ext uri="{BB962C8B-B14F-4D97-AF65-F5344CB8AC3E}">
        <p14:creationId xmlns:p14="http://schemas.microsoft.com/office/powerpoint/2010/main" val="3654742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solidFill>
                  <a:schemeClr val="bg1"/>
                </a:solidFill>
                <a:latin typeface="Imago" charset="0"/>
                <a:ea typeface="Geneva" charset="0"/>
              </a:rPr>
              <a:t>0 - With Roche, we go beyond just helping you make sure that operators are trained. We check that the user is trained, but also that the device is used correctly, that the device is used on the right patient, that the lot is OK to use, and that QC processes are followed. </a:t>
            </a:r>
          </a:p>
          <a:p>
            <a:pPr algn="l"/>
            <a:endParaRPr lang="en-GB" dirty="0">
              <a:solidFill>
                <a:schemeClr val="bg1"/>
              </a:solidFill>
              <a:latin typeface="Imago" charset="0"/>
              <a:ea typeface="Geneva" charset="0"/>
            </a:endParaRPr>
          </a:p>
          <a:p>
            <a:pPr algn="l"/>
            <a:r>
              <a:rPr lang="en-GB" dirty="0">
                <a:solidFill>
                  <a:schemeClr val="bg1"/>
                </a:solidFill>
                <a:latin typeface="Imago" charset="0"/>
                <a:ea typeface="Geneva" charset="0"/>
              </a:rPr>
              <a:t>1 - The system can automatically lock out users who are not certified, or alert the POC coordinator to any issues. </a:t>
            </a:r>
          </a:p>
          <a:p>
            <a:pPr algn="l"/>
            <a:endParaRPr lang="en-GB" dirty="0">
              <a:solidFill>
                <a:schemeClr val="bg1"/>
              </a:solidFill>
              <a:latin typeface="Imago" charset="0"/>
              <a:ea typeface="Geneva" charset="0"/>
            </a:endParaRPr>
          </a:p>
          <a:p>
            <a:pPr algn="l"/>
            <a:r>
              <a:rPr lang="en-GB" dirty="0">
                <a:solidFill>
                  <a:schemeClr val="bg1"/>
                </a:solidFill>
                <a:latin typeface="Imago" charset="0"/>
                <a:ea typeface="Geneva" charset="0"/>
              </a:rPr>
              <a:t>2 -  A clear audit trail is taken for each test, managing compliance to help you meet strict regulatory and quality requirements. </a:t>
            </a:r>
          </a:p>
        </p:txBody>
      </p:sp>
    </p:spTree>
    <p:extLst>
      <p:ext uri="{BB962C8B-B14F-4D97-AF65-F5344CB8AC3E}">
        <p14:creationId xmlns:p14="http://schemas.microsoft.com/office/powerpoint/2010/main" val="49729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endParaRPr lang="en-SG" sz="120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137198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r>
              <a:rPr lang="en-GB" sz="1200" b="0" kern="1200" dirty="0">
                <a:solidFill>
                  <a:schemeClr val="tx1"/>
                </a:solidFill>
                <a:effectLst/>
                <a:latin typeface="Imago" pitchFamily="2" charset="0"/>
                <a:ea typeface="+mn-ea"/>
                <a:cs typeface="Arial" charset="0"/>
              </a:rPr>
              <a:t>0 - POC Coordinators - by the nature of the testing that they support - do a lot of their work while 'out and about' around hospital locations</a:t>
            </a:r>
            <a:endParaRPr lang="en-SG" sz="1200" b="0" kern="1200" dirty="0">
              <a:solidFill>
                <a:schemeClr val="tx1"/>
              </a:solidFill>
              <a:effectLst/>
              <a:latin typeface="Imago" pitchFamily="2" charset="0"/>
              <a:ea typeface="+mn-ea"/>
              <a:cs typeface="Arial" charset="0"/>
            </a:endParaRPr>
          </a:p>
          <a:p>
            <a:r>
              <a:rPr lang="en-GB" sz="1200" kern="1200" dirty="0">
                <a:solidFill>
                  <a:schemeClr val="tx1"/>
                </a:solidFill>
                <a:effectLst/>
                <a:latin typeface="Imago" pitchFamily="2" charset="0"/>
                <a:ea typeface="+mn-ea"/>
                <a:cs typeface="Arial" charset="0"/>
              </a:rPr>
              <a:t>1 -  Some of their time is spent at their</a:t>
            </a:r>
            <a:r>
              <a:rPr lang="en-GB" sz="1200" kern="1200" baseline="0" dirty="0">
                <a:solidFill>
                  <a:schemeClr val="tx1"/>
                </a:solidFill>
                <a:effectLst/>
                <a:latin typeface="Imago" pitchFamily="2" charset="0"/>
                <a:ea typeface="+mn-ea"/>
                <a:cs typeface="Arial" charset="0"/>
              </a:rPr>
              <a:t> </a:t>
            </a:r>
            <a:r>
              <a:rPr lang="en-GB" sz="1200" kern="1200" dirty="0">
                <a:solidFill>
                  <a:schemeClr val="tx1"/>
                </a:solidFill>
                <a:effectLst/>
                <a:latin typeface="Imago" pitchFamily="2" charset="0"/>
                <a:ea typeface="+mn-ea"/>
                <a:cs typeface="Arial" charset="0"/>
              </a:rPr>
              <a:t>desk, some 'walking around’ Yet, for many tasks, they need to find a  PC in order to access a desktop </a:t>
            </a:r>
          </a:p>
          <a:p>
            <a:r>
              <a:rPr lang="en-GB" sz="1200" kern="1200" dirty="0">
                <a:solidFill>
                  <a:schemeClr val="tx1"/>
                </a:solidFill>
                <a:effectLst/>
                <a:latin typeface="Imago" pitchFamily="2" charset="0"/>
                <a:ea typeface="+mn-ea"/>
                <a:cs typeface="Arial" charset="0"/>
              </a:rPr>
              <a:t>2 -  This dictates how POC Coordinators work, and limits productivity</a:t>
            </a:r>
            <a:endParaRPr lang="en-SG" sz="1200" kern="1200" dirty="0">
              <a:solidFill>
                <a:schemeClr val="tx1"/>
              </a:solidFill>
              <a:effectLst/>
              <a:latin typeface="Imago" pitchFamily="2" charset="0"/>
              <a:ea typeface="+mn-ea"/>
              <a:cs typeface="Arial" charset="0"/>
            </a:endParaRPr>
          </a:p>
          <a:p>
            <a:endParaRPr lang="en-SG" sz="120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2278851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pPr eaLnBrk="1" fontAlgn="auto" hangingPunct="1">
              <a:spcBef>
                <a:spcPts val="0"/>
              </a:spcBef>
              <a:spcAft>
                <a:spcPts val="0"/>
              </a:spcAft>
            </a:pPr>
            <a:r>
              <a:rPr lang="en-US" sz="1200" dirty="0">
                <a:solidFill>
                  <a:prstClr val="black"/>
                </a:solidFill>
                <a:latin typeface="Calibri"/>
              </a:rPr>
              <a:t>0 – cobas POC IT solutions is designed for POC coordinators in hospitals to keep control and</a:t>
            </a:r>
            <a:r>
              <a:rPr lang="en-US" sz="1200" baseline="0" dirty="0">
                <a:solidFill>
                  <a:prstClr val="black"/>
                </a:solidFill>
                <a:latin typeface="Calibri"/>
              </a:rPr>
              <a:t> </a:t>
            </a:r>
            <a:r>
              <a:rPr lang="en-US" sz="1200" dirty="0">
                <a:solidFill>
                  <a:prstClr val="black"/>
                </a:solidFill>
                <a:latin typeface="Calibri"/>
              </a:rPr>
              <a:t>act on what is important on their mobile phone / tablets while out of the office or</a:t>
            </a:r>
            <a:r>
              <a:rPr lang="en-US" sz="1200" baseline="0" dirty="0">
                <a:solidFill>
                  <a:prstClr val="black"/>
                </a:solidFill>
                <a:latin typeface="Calibri"/>
              </a:rPr>
              <a:t> away from their PC.</a:t>
            </a:r>
          </a:p>
          <a:p>
            <a:pPr eaLnBrk="1" fontAlgn="auto" hangingPunct="1">
              <a:spcBef>
                <a:spcPts val="0"/>
              </a:spcBef>
              <a:spcAft>
                <a:spcPts val="0"/>
              </a:spcAft>
            </a:pPr>
            <a:r>
              <a:rPr lang="en-US" sz="1200" baseline="0" dirty="0">
                <a:solidFill>
                  <a:prstClr val="black"/>
                </a:solidFill>
                <a:latin typeface="Calibri"/>
              </a:rPr>
              <a:t>1 -  It shows device status and allows the operator to manage replacements. </a:t>
            </a:r>
          </a:p>
          <a:p>
            <a:pPr eaLnBrk="1" fontAlgn="auto" hangingPunct="1">
              <a:spcBef>
                <a:spcPts val="0"/>
              </a:spcBef>
              <a:spcAft>
                <a:spcPts val="0"/>
              </a:spcAft>
            </a:pPr>
            <a:r>
              <a:rPr lang="en-US" sz="1200" baseline="0" dirty="0">
                <a:solidFill>
                  <a:prstClr val="black"/>
                </a:solidFill>
                <a:latin typeface="Calibri"/>
              </a:rPr>
              <a:t>2 -  User status and certification can be checked and even operator trainings can be organized while on the go.</a:t>
            </a:r>
          </a:p>
          <a:p>
            <a:pPr eaLnBrk="1" fontAlgn="auto" hangingPunct="1">
              <a:spcBef>
                <a:spcPts val="0"/>
              </a:spcBef>
              <a:spcAft>
                <a:spcPts val="0"/>
              </a:spcAft>
            </a:pPr>
            <a:endParaRPr lang="de-CH" sz="1200" dirty="0">
              <a:solidFill>
                <a:prstClr val="black"/>
              </a:solidFill>
              <a:latin typeface="Calibri"/>
            </a:endParaRPr>
          </a:p>
        </p:txBody>
      </p:sp>
    </p:spTree>
    <p:extLst>
      <p:ext uri="{BB962C8B-B14F-4D97-AF65-F5344CB8AC3E}">
        <p14:creationId xmlns:p14="http://schemas.microsoft.com/office/powerpoint/2010/main" val="2607686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Imago" pitchFamily="2" charset="0"/>
                <a:ea typeface="+mn-ea"/>
                <a:cs typeface="Arial" charset="0"/>
              </a:rPr>
              <a:t>0 - POC Coordinator can easily monitor device statuses while out of the office, and so identify where they are needed for problem-solving.</a:t>
            </a: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Imago" pitchFamily="2" charset="0"/>
                <a:ea typeface="+mn-ea"/>
                <a:cs typeface="Arial" charset="0"/>
              </a:rPr>
              <a:t>1 -  </a:t>
            </a:r>
            <a:r>
              <a:rPr lang="en-GB" sz="1200" b="0" kern="1200" dirty="0">
                <a:solidFill>
                  <a:schemeClr val="tx1"/>
                </a:solidFill>
                <a:effectLst/>
                <a:latin typeface="Imago" pitchFamily="2" charset="0"/>
                <a:ea typeface="Geneva" charset="0"/>
                <a:cs typeface="Arial" charset="0"/>
              </a:rPr>
              <a:t>easily manage device replacement on the go,</a:t>
            </a:r>
            <a:r>
              <a:rPr lang="en-GB" sz="1200" b="0" kern="1200" baseline="0" dirty="0">
                <a:solidFill>
                  <a:schemeClr val="tx1"/>
                </a:solidFill>
                <a:effectLst/>
                <a:latin typeface="Imago" pitchFamily="2" charset="0"/>
                <a:ea typeface="Geneva" charset="0"/>
                <a:cs typeface="Arial" charset="0"/>
              </a:rPr>
              <a:t> simply by scanning the broken device and scanning a replacement device,</a:t>
            </a: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baseline="0" dirty="0">
                <a:solidFill>
                  <a:schemeClr val="tx1"/>
                </a:solidFill>
                <a:effectLst/>
                <a:latin typeface="Imago" pitchFamily="2" charset="0"/>
                <a:ea typeface="Geneva" charset="0"/>
                <a:cs typeface="Arial" charset="0"/>
              </a:rPr>
              <a:t>2 -  and quickly check the certification status and training status of individual users.</a:t>
            </a:r>
          </a:p>
          <a:p>
            <a:pPr marL="0" marR="0" indent="0" algn="l" defTabSz="915988" rtl="0" eaLnBrk="0" fontAlgn="base" latinLnBrk="0" hangingPunct="0">
              <a:lnSpc>
                <a:spcPct val="100000"/>
              </a:lnSpc>
              <a:spcBef>
                <a:spcPct val="30000"/>
              </a:spcBef>
              <a:spcAft>
                <a:spcPct val="0"/>
              </a:spcAft>
              <a:buClrTx/>
              <a:buSzTx/>
              <a:buFontTx/>
              <a:buNone/>
              <a:tabLst/>
              <a:defRPr/>
            </a:pPr>
            <a:endParaRPr lang="en-GB" sz="1200" b="0" kern="1200" baseline="0" dirty="0">
              <a:solidFill>
                <a:schemeClr val="tx1"/>
              </a:solidFill>
              <a:effectLst/>
              <a:latin typeface="Imago" pitchFamily="2" charset="0"/>
              <a:ea typeface="Geneva" charset="0"/>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Imago" pitchFamily="2" charset="0"/>
              <a:ea typeface="Geneva" charset="0"/>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endParaRPr lang="en-SG" sz="1200" b="0" kern="1200" dirty="0">
              <a:solidFill>
                <a:schemeClr val="tx1"/>
              </a:solidFill>
              <a:effectLst/>
              <a:latin typeface="Imago" pitchFamily="2" charset="0"/>
              <a:ea typeface="+mn-ea"/>
              <a:cs typeface="Arial" charset="0"/>
            </a:endParaRPr>
          </a:p>
          <a:p>
            <a:endParaRPr lang="en-SG" sz="1200" b="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831044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0 - Coordinators</a:t>
            </a:r>
            <a:r>
              <a:rPr lang="en-SG" baseline="0" dirty="0"/>
              <a:t> will even be able to</a:t>
            </a:r>
            <a:r>
              <a:rPr lang="en-SG" dirty="0"/>
              <a:t> check the training status</a:t>
            </a:r>
            <a:r>
              <a:rPr lang="en-SG" baseline="0" dirty="0"/>
              <a:t> of operators, and export lists of users who need training, </a:t>
            </a:r>
          </a:p>
          <a:p>
            <a:r>
              <a:rPr lang="en-SG" baseline="0" dirty="0"/>
              <a:t>1 -  add operators to scheduled courses, to manage ad hoc training needs efficiently,</a:t>
            </a:r>
          </a:p>
          <a:p>
            <a:r>
              <a:rPr lang="en-SG" baseline="0" dirty="0"/>
              <a:t>2 -  and scan trainee’s identification to automatically register their attendance on the system – all from their portable electronic devices, without having to find a PC</a:t>
            </a:r>
            <a:endParaRPr lang="en-SG" dirty="0"/>
          </a:p>
        </p:txBody>
      </p:sp>
    </p:spTree>
    <p:extLst>
      <p:ext uri="{BB962C8B-B14F-4D97-AF65-F5344CB8AC3E}">
        <p14:creationId xmlns:p14="http://schemas.microsoft.com/office/powerpoint/2010/main" val="2570001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r>
              <a:rPr lang="en-GB" sz="1200" b="0" kern="1200" dirty="0">
                <a:solidFill>
                  <a:schemeClr val="tx1"/>
                </a:solidFill>
                <a:effectLst/>
                <a:latin typeface="Imago" pitchFamily="2" charset="0"/>
                <a:ea typeface="+mn-ea"/>
                <a:cs typeface="Arial" charset="0"/>
              </a:rPr>
              <a:t>The POC Coordinator can also monitor overall performance of POC testing, and spot any issues that need to be dealt with quickly and easily. </a:t>
            </a:r>
          </a:p>
          <a:p>
            <a:endParaRPr lang="en-GB" sz="1200" b="0" kern="1200" dirty="0">
              <a:solidFill>
                <a:schemeClr val="tx1"/>
              </a:solidFill>
              <a:effectLst/>
              <a:latin typeface="Imago" pitchFamily="2" charset="0"/>
              <a:ea typeface="+mn-ea"/>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US" sz="1200" baseline="0" dirty="0">
                <a:solidFill>
                  <a:prstClr val="black"/>
                </a:solidFill>
                <a:latin typeface="Calibri"/>
              </a:rPr>
              <a:t>With </a:t>
            </a:r>
            <a:r>
              <a:rPr lang="en-US" sz="1200" baseline="0" dirty="0" err="1">
                <a:solidFill>
                  <a:prstClr val="black"/>
                </a:solidFill>
                <a:latin typeface="Calibri"/>
              </a:rPr>
              <a:t>cobas</a:t>
            </a:r>
            <a:r>
              <a:rPr lang="en-US" sz="1200" baseline="0" dirty="0">
                <a:solidFill>
                  <a:prstClr val="black"/>
                </a:solidFill>
                <a:latin typeface="Calibri"/>
              </a:rPr>
              <a:t> POC IT solutions, POC coordinators can monitor the overall performance and act on issues that require their attention out of their pocket, from anywhere. This saves time, optimizes workflow and simplifies complex job tasks.</a:t>
            </a:r>
          </a:p>
          <a:p>
            <a:endParaRPr lang="en-SG" sz="1200" b="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8735263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0 - For example, in meeting the POCC can quickly share QC performance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 or discuss issues with nurses on the ward directly, such as device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 or the training status of operators. Lists of operators who need training can be easily exported and emailed directly to nurse managers, all without returning to the office. </a:t>
            </a:r>
          </a:p>
        </p:txBody>
      </p:sp>
    </p:spTree>
    <p:extLst>
      <p:ext uri="{BB962C8B-B14F-4D97-AF65-F5344CB8AC3E}">
        <p14:creationId xmlns:p14="http://schemas.microsoft.com/office/powerpoint/2010/main" val="2931810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 y="863600"/>
            <a:ext cx="6197600" cy="3486150"/>
          </a:xfrm>
        </p:spPr>
      </p:sp>
      <p:sp>
        <p:nvSpPr>
          <p:cNvPr id="3" name="Notes Placeholder 2"/>
          <p:cNvSpPr>
            <a:spLocks noGrp="1"/>
          </p:cNvSpPr>
          <p:nvPr>
            <p:ph type="body" idx="1"/>
          </p:nvPr>
        </p:nvSpPr>
        <p:spPr/>
        <p:txBody>
          <a:bodyPr/>
          <a:lstStyle/>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Imago" pitchFamily="2" charset="0"/>
                <a:ea typeface="Geneva" charset="0"/>
                <a:cs typeface="Arial" charset="0"/>
              </a:rPr>
              <a:t>The system has been designed from the bottom up to be easy to use from a portable electronic device</a:t>
            </a:r>
            <a:r>
              <a:rPr lang="en-SG" sz="1200" b="0" kern="1200" dirty="0">
                <a:solidFill>
                  <a:schemeClr val="tx1"/>
                </a:solidFill>
                <a:effectLst/>
                <a:latin typeface="Imago" pitchFamily="2" charset="0"/>
                <a:ea typeface="Geneva" charset="0"/>
                <a:cs typeface="Arial" charset="0"/>
              </a:rPr>
              <a:t>.</a:t>
            </a:r>
            <a:r>
              <a:rPr lang="en-SG" sz="1200" b="0" kern="1200" baseline="0" dirty="0">
                <a:solidFill>
                  <a:schemeClr val="tx1"/>
                </a:solidFill>
                <a:effectLst/>
                <a:latin typeface="Imago" pitchFamily="2" charset="0"/>
                <a:ea typeface="Geneva" charset="0"/>
                <a:cs typeface="Arial" charset="0"/>
              </a:rPr>
              <a:t> </a:t>
            </a:r>
            <a:endParaRPr lang="en-SG" b="0" dirty="0"/>
          </a:p>
          <a:p>
            <a:r>
              <a:rPr lang="en-SG" dirty="0"/>
              <a:t>Two sets of well-experienced POC specialists </a:t>
            </a:r>
            <a:r>
              <a:rPr lang="en-SG" baseline="0" dirty="0"/>
              <a:t>tested the </a:t>
            </a:r>
            <a:r>
              <a:rPr lang="en-SG" baseline="0" dirty="0" err="1"/>
              <a:t>cobas</a:t>
            </a:r>
            <a:r>
              <a:rPr lang="en-SG" baseline="0" dirty="0"/>
              <a:t> POC IT applications  for ease of use – a total of 30 with a mean age around the mid forties. </a:t>
            </a:r>
          </a:p>
          <a:p>
            <a:endParaRPr lang="en-SG" baseline="0" dirty="0"/>
          </a:p>
          <a:p>
            <a:r>
              <a:rPr lang="en-SG" baseline="0" dirty="0"/>
              <a:t>1 - They took a series of questionnaires and interviews and were asked to rate the software’s various features. </a:t>
            </a:r>
          </a:p>
          <a:p>
            <a:endParaRPr lang="en-SG" baseline="0" dirty="0"/>
          </a:p>
          <a:p>
            <a:pPr marL="0" marR="0" indent="0" algn="l" defTabSz="915988" rtl="0" eaLnBrk="0" fontAlgn="base" latinLnBrk="0" hangingPunct="0">
              <a:lnSpc>
                <a:spcPct val="100000"/>
              </a:lnSpc>
              <a:spcBef>
                <a:spcPct val="30000"/>
              </a:spcBef>
              <a:spcAft>
                <a:spcPct val="0"/>
              </a:spcAft>
              <a:buClrTx/>
              <a:buSzTx/>
              <a:buFontTx/>
              <a:buNone/>
              <a:tabLst/>
              <a:defRPr/>
            </a:pPr>
            <a:r>
              <a:rPr lang="en-SG" baseline="0" dirty="0"/>
              <a:t>2 -  </a:t>
            </a:r>
            <a:r>
              <a:rPr lang="en-SG" dirty="0"/>
              <a:t>The software</a:t>
            </a:r>
            <a:r>
              <a:rPr lang="en-SG" baseline="0" dirty="0"/>
              <a:t> scored very highly, achieving 81 out of a possible 100, which is easily within the ‘excellent’ category. </a:t>
            </a:r>
            <a:r>
              <a:rPr lang="en-SG" baseline="0" dirty="0" err="1"/>
              <a:t>Cobas</a:t>
            </a:r>
            <a:r>
              <a:rPr lang="en-SG" baseline="0" dirty="0"/>
              <a:t> POC IT solutions  </a:t>
            </a:r>
            <a:r>
              <a:rPr lang="en-SG" strike="sngStrike" baseline="0" dirty="0"/>
              <a:t>infinity POC mobile </a:t>
            </a:r>
            <a:r>
              <a:rPr lang="en-SG" baseline="0" dirty="0"/>
              <a:t>has been designed for POC with usability in mind.</a:t>
            </a:r>
            <a:endParaRPr lang="en-SG" dirty="0"/>
          </a:p>
          <a:p>
            <a:endParaRPr lang="en-SG" baseline="0" dirty="0"/>
          </a:p>
        </p:txBody>
      </p:sp>
    </p:spTree>
    <p:extLst>
      <p:ext uri="{BB962C8B-B14F-4D97-AF65-F5344CB8AC3E}">
        <p14:creationId xmlns:p14="http://schemas.microsoft.com/office/powerpoint/2010/main" val="3445151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r>
              <a:rPr lang="en-GB" sz="1200" kern="1200" dirty="0" err="1">
                <a:solidFill>
                  <a:schemeClr val="tx1"/>
                </a:solidFill>
                <a:effectLst/>
                <a:latin typeface="Imago" pitchFamily="2" charset="0"/>
                <a:ea typeface="+mn-ea"/>
                <a:cs typeface="Arial" charset="0"/>
              </a:rPr>
              <a:t>cobas</a:t>
            </a:r>
            <a:r>
              <a:rPr lang="en-GB" sz="1200" kern="1200" dirty="0">
                <a:solidFill>
                  <a:schemeClr val="tx1"/>
                </a:solidFill>
                <a:effectLst/>
                <a:latin typeface="Imago" pitchFamily="2" charset="0"/>
                <a:ea typeface="+mn-ea"/>
                <a:cs typeface="Arial" charset="0"/>
              </a:rPr>
              <a:t> POC</a:t>
            </a:r>
            <a:r>
              <a:rPr lang="en-GB" sz="1200" kern="1200" baseline="0" dirty="0">
                <a:solidFill>
                  <a:schemeClr val="tx1"/>
                </a:solidFill>
                <a:effectLst/>
                <a:latin typeface="Imago" pitchFamily="2" charset="0"/>
                <a:ea typeface="+mn-ea"/>
                <a:cs typeface="Arial" charset="0"/>
              </a:rPr>
              <a:t> IT solutions integrate seamlessly into your existing hospital information system, learning management system and HR system, with drivers to support Roche and third-party devices, so you can manage all your POC tasks, people and instruments from one platform.</a:t>
            </a:r>
          </a:p>
          <a:p>
            <a:r>
              <a:rPr lang="en-GB" sz="1200" kern="1200" baseline="0" dirty="0">
                <a:solidFill>
                  <a:schemeClr val="tx1"/>
                </a:solidFill>
                <a:effectLst/>
                <a:latin typeface="Imago" pitchFamily="2" charset="0"/>
                <a:ea typeface="+mn-ea"/>
                <a:cs typeface="Arial" charset="0"/>
              </a:rPr>
              <a:t>It’s easy to manage users and devices and to automate the re-certification process, ensuring you know (and can prove) that everyone carrying out a test is fully trained and certified.</a:t>
            </a:r>
          </a:p>
          <a:p>
            <a:r>
              <a:rPr lang="en-GB" sz="1200" kern="1200" baseline="0" dirty="0">
                <a:solidFill>
                  <a:schemeClr val="tx1"/>
                </a:solidFill>
                <a:effectLst/>
                <a:latin typeface="Imago" pitchFamily="2" charset="0"/>
                <a:ea typeface="+mn-ea"/>
                <a:cs typeface="Arial" charset="0"/>
              </a:rPr>
              <a:t>Your coordinators can also carry out most of their daily routine tasks, like checking operator status, replacing devices and organising training, from their mobile devices</a:t>
            </a:r>
          </a:p>
          <a:p>
            <a:r>
              <a:rPr lang="en-GB" sz="1200" kern="1200" baseline="0" dirty="0">
                <a:solidFill>
                  <a:schemeClr val="tx1"/>
                </a:solidFill>
                <a:effectLst/>
                <a:latin typeface="Imago" pitchFamily="2" charset="0"/>
                <a:ea typeface="+mn-ea"/>
                <a:cs typeface="Arial" charset="0"/>
              </a:rPr>
              <a:t>And you can extract the data captured by the system in various ways to drive further improvements across your operation.</a:t>
            </a:r>
          </a:p>
        </p:txBody>
      </p:sp>
    </p:spTree>
    <p:extLst>
      <p:ext uri="{BB962C8B-B14F-4D97-AF65-F5344CB8AC3E}">
        <p14:creationId xmlns:p14="http://schemas.microsoft.com/office/powerpoint/2010/main" val="316278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8450" y="863600"/>
            <a:ext cx="6197600" cy="3486150"/>
          </a:xfrm>
        </p:spPr>
      </p:sp>
      <p:sp>
        <p:nvSpPr>
          <p:cNvPr id="3" name="Notes Placeholder 2"/>
          <p:cNvSpPr>
            <a:spLocks noGrp="1"/>
          </p:cNvSpPr>
          <p:nvPr>
            <p:ph type="body" idx="1"/>
          </p:nvPr>
        </p:nvSpPr>
        <p:spPr/>
        <p:txBody>
          <a:bodyPr/>
          <a:lstStyle/>
          <a:p>
            <a:r>
              <a:rPr lang="en-SG" dirty="0"/>
              <a:t>Users have also reported that carrying out common tasks using the </a:t>
            </a:r>
            <a:r>
              <a:rPr lang="en-SG" baseline="0" dirty="0" err="1"/>
              <a:t>cobas</a:t>
            </a:r>
            <a:r>
              <a:rPr lang="en-SG" baseline="0" dirty="0"/>
              <a:t> POC IT applications</a:t>
            </a:r>
            <a:r>
              <a:rPr lang="en-SG" dirty="0"/>
              <a:t> is much quicker than accomplishing the same tasks using the desktop,</a:t>
            </a:r>
            <a:r>
              <a:rPr lang="en-SG" baseline="0" dirty="0"/>
              <a:t> so </a:t>
            </a:r>
            <a:r>
              <a:rPr lang="en-US" dirty="0"/>
              <a:t>cobas POC IT solutions</a:t>
            </a:r>
            <a:r>
              <a:rPr lang="en-SG" baseline="0" dirty="0"/>
              <a:t> will save you time and increase your productivity.</a:t>
            </a:r>
            <a:endParaRPr lang="en-SG" dirty="0"/>
          </a:p>
        </p:txBody>
      </p:sp>
    </p:spTree>
    <p:extLst>
      <p:ext uri="{BB962C8B-B14F-4D97-AF65-F5344CB8AC3E}">
        <p14:creationId xmlns:p14="http://schemas.microsoft.com/office/powerpoint/2010/main" val="2125150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Imago" charset="0"/>
                <a:ea typeface="Geneva" charset="0"/>
                <a:cs typeface="Arial" charset="0"/>
              </a:rPr>
              <a:t>0 -  You can also receive email alerts as required.</a:t>
            </a:r>
            <a:endParaRPr lang="en-GB" sz="1200" b="0" kern="1200" baseline="0" dirty="0">
              <a:solidFill>
                <a:schemeClr val="tx1"/>
              </a:solidFill>
              <a:effectLst/>
              <a:latin typeface="Imago" charset="0"/>
              <a:ea typeface="Geneva" charset="0"/>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GB" sz="1200" b="0" kern="1200" baseline="0" dirty="0">
                <a:solidFill>
                  <a:schemeClr val="tx1"/>
                </a:solidFill>
                <a:effectLst/>
                <a:latin typeface="Imago" charset="0"/>
                <a:ea typeface="Geneva" charset="0"/>
                <a:cs typeface="Arial" charset="0"/>
              </a:rPr>
              <a:t>1 - </a:t>
            </a:r>
            <a:r>
              <a:rPr lang="en-GB" sz="1200" b="0" kern="1200" dirty="0">
                <a:solidFill>
                  <a:schemeClr val="tx1"/>
                </a:solidFill>
                <a:effectLst/>
                <a:latin typeface="Imago" charset="0"/>
                <a:ea typeface="Geneva" charset="0"/>
                <a:cs typeface="Arial" charset="0"/>
              </a:rPr>
              <a:t> This functionality is highly configurable, so that you are only alerted for things that you have decided you want to know about</a:t>
            </a:r>
            <a:r>
              <a:rPr lang="en-GB" sz="1200" b="0" kern="1200" baseline="0" dirty="0">
                <a:solidFill>
                  <a:schemeClr val="tx1"/>
                </a:solidFill>
                <a:effectLst/>
                <a:latin typeface="Imago" charset="0"/>
                <a:ea typeface="Geneva" charset="0"/>
                <a:cs typeface="Arial" charset="0"/>
              </a:rPr>
              <a:t> – making sure you make the best use of your time and can respond quickly.</a:t>
            </a:r>
            <a:endParaRPr lang="en-GB" sz="1200" b="0" kern="1200" dirty="0">
              <a:solidFill>
                <a:schemeClr val="tx1"/>
              </a:solidFill>
              <a:effectLst/>
              <a:latin typeface="Imago" charset="0"/>
              <a:ea typeface="Geneva" charset="0"/>
              <a:cs typeface="Arial"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US" sz="1200" baseline="0" dirty="0">
                <a:solidFill>
                  <a:prstClr val="black"/>
                </a:solidFill>
                <a:latin typeface="Calibri"/>
              </a:rPr>
              <a:t>With </a:t>
            </a:r>
            <a:r>
              <a:rPr lang="en-US" sz="1200" baseline="0" dirty="0" err="1">
                <a:solidFill>
                  <a:prstClr val="black"/>
                </a:solidFill>
                <a:latin typeface="Calibri"/>
              </a:rPr>
              <a:t>cobas</a:t>
            </a:r>
            <a:r>
              <a:rPr lang="en-US" sz="1200" baseline="0" dirty="0">
                <a:solidFill>
                  <a:prstClr val="black"/>
                </a:solidFill>
                <a:latin typeface="Calibri"/>
              </a:rPr>
              <a:t> POC IT solutions, POC coordinators can monitor the overall performance and act on issues that require their attention out of their pocket, from anywhere. This saves time, optimizes workflow and simplifies complex job tasks.</a:t>
            </a:r>
          </a:p>
          <a:p>
            <a:endParaRPr lang="en-US" b="0" dirty="0"/>
          </a:p>
        </p:txBody>
      </p:sp>
    </p:spTree>
    <p:extLst>
      <p:ext uri="{BB962C8B-B14F-4D97-AF65-F5344CB8AC3E}">
        <p14:creationId xmlns:p14="http://schemas.microsoft.com/office/powerpoint/2010/main" val="26097252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endParaRPr lang="en-SG" sz="120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649727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bg1"/>
                </a:solidFill>
                <a:latin typeface="Imago" charset="0"/>
                <a:ea typeface="Geneva" charset="0"/>
              </a:rPr>
              <a:t>0 - The test result you see is the most visible part of POC testing. Below that are all sorts of other factors</a:t>
            </a:r>
            <a:r>
              <a:rPr lang="en-GB" baseline="0" dirty="0">
                <a:solidFill>
                  <a:schemeClr val="bg1"/>
                </a:solidFill>
                <a:latin typeface="Imago" charset="0"/>
                <a:ea typeface="Geneva" charset="0"/>
              </a:rPr>
              <a:t> that need to be verified and traced</a:t>
            </a:r>
            <a:r>
              <a:rPr lang="en-GB" dirty="0">
                <a:solidFill>
                  <a:schemeClr val="bg1"/>
                </a:solidFill>
                <a:latin typeface="Imago" charset="0"/>
                <a:ea typeface="Geneva" charset="0"/>
              </a:rPr>
              <a:t>. A ‘first generation’ approach to POC IT helps support that – things like operator management, QC, and device management. </a:t>
            </a:r>
          </a:p>
          <a:p>
            <a:pPr marL="0" marR="0" indent="0" algn="l" defTabSz="915988" rtl="0" eaLnBrk="0" fontAlgn="base" latinLnBrk="0" hangingPunct="0">
              <a:lnSpc>
                <a:spcPct val="100000"/>
              </a:lnSpc>
              <a:spcBef>
                <a:spcPct val="30000"/>
              </a:spcBef>
              <a:spcAft>
                <a:spcPct val="0"/>
              </a:spcAft>
              <a:buClrTx/>
              <a:buSzTx/>
              <a:buFontTx/>
              <a:buNone/>
              <a:tabLst/>
              <a:defRPr/>
            </a:pPr>
            <a:r>
              <a:rPr lang="en-GB" dirty="0">
                <a:solidFill>
                  <a:schemeClr val="bg1"/>
                </a:solidFill>
                <a:latin typeface="Imago" charset="0"/>
                <a:ea typeface="Geneva" charset="0"/>
              </a:rPr>
              <a:t>1 -  But then laboratories can go beyond compliance, and use POC IT to check that they conform to their own clinical standards.</a:t>
            </a:r>
          </a:p>
          <a:p>
            <a:endParaRPr lang="en-SG" dirty="0"/>
          </a:p>
        </p:txBody>
      </p:sp>
    </p:spTree>
    <p:extLst>
      <p:ext uri="{BB962C8B-B14F-4D97-AF65-F5344CB8AC3E}">
        <p14:creationId xmlns:p14="http://schemas.microsoft.com/office/powerpoint/2010/main" val="444497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988" rtl="0" eaLnBrk="0" fontAlgn="base" latinLnBrk="0" hangingPunct="0">
              <a:lnSpc>
                <a:spcPct val="100000"/>
              </a:lnSpc>
              <a:spcBef>
                <a:spcPct val="30000"/>
              </a:spcBef>
              <a:spcAft>
                <a:spcPct val="0"/>
              </a:spcAft>
              <a:buClrTx/>
              <a:buSzTx/>
              <a:buFontTx/>
              <a:buNone/>
              <a:tabLst/>
              <a:defRPr/>
            </a:pPr>
            <a:r>
              <a:rPr lang="en-SG" dirty="0">
                <a:solidFill>
                  <a:schemeClr val="bg1"/>
                </a:solidFill>
                <a:latin typeface="Imago" charset="0"/>
                <a:ea typeface="Geneva" charset="0"/>
              </a:rPr>
              <a:t>0 - Data is captured on</a:t>
            </a:r>
            <a:r>
              <a:rPr lang="en-SG" baseline="0" dirty="0">
                <a:solidFill>
                  <a:schemeClr val="bg1"/>
                </a:solidFill>
                <a:latin typeface="Imago" charset="0"/>
                <a:ea typeface="Geneva" charset="0"/>
              </a:rPr>
              <a:t> every aspect of testing, and automatically compiled in the database to make it easy to extract data in various ways.</a:t>
            </a:r>
          </a:p>
          <a:p>
            <a:pPr marL="0" marR="0" indent="0" algn="l" defTabSz="915988" rtl="0" eaLnBrk="0" fontAlgn="base" latinLnBrk="0" hangingPunct="0">
              <a:lnSpc>
                <a:spcPct val="100000"/>
              </a:lnSpc>
              <a:spcBef>
                <a:spcPct val="30000"/>
              </a:spcBef>
              <a:spcAft>
                <a:spcPct val="0"/>
              </a:spcAft>
              <a:buClrTx/>
              <a:buSzTx/>
              <a:buFontTx/>
              <a:buNone/>
              <a:tabLst/>
              <a:defRPr/>
            </a:pPr>
            <a:r>
              <a:rPr lang="en-SG" baseline="0" dirty="0">
                <a:solidFill>
                  <a:schemeClr val="bg1"/>
                </a:solidFill>
                <a:latin typeface="Imago" charset="0"/>
              </a:rPr>
              <a:t>1 -  You can use this information to measure and monitor performance with depth and breadth, to verify that you’re meeting your own standards and to spot further opportunities to improve.</a:t>
            </a:r>
            <a:endParaRPr lang="en-SG" dirty="0"/>
          </a:p>
          <a:p>
            <a:endParaRPr lang="en-SG" dirty="0"/>
          </a:p>
        </p:txBody>
      </p:sp>
    </p:spTree>
    <p:extLst>
      <p:ext uri="{BB962C8B-B14F-4D97-AF65-F5344CB8AC3E}">
        <p14:creationId xmlns:p14="http://schemas.microsoft.com/office/powerpoint/2010/main" val="3139466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81775" cy="3703638"/>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Imago" pitchFamily="2" charset="0"/>
                <a:ea typeface="+mn-ea"/>
                <a:cs typeface="Arial" charset="0"/>
              </a:rPr>
              <a:t>0 - Our commitment</a:t>
            </a:r>
            <a:r>
              <a:rPr lang="en-GB" sz="1200" b="0" kern="1200" baseline="0" dirty="0">
                <a:solidFill>
                  <a:schemeClr val="tx1"/>
                </a:solidFill>
                <a:effectLst/>
                <a:latin typeface="Imago" pitchFamily="2" charset="0"/>
                <a:ea typeface="+mn-ea"/>
                <a:cs typeface="Arial" charset="0"/>
              </a:rPr>
              <a:t> to patient care and medical value is also a guiding principle in the way we’ve built our POC IT solution. </a:t>
            </a:r>
          </a:p>
          <a:p>
            <a:endParaRPr lang="en-GB" sz="1200" b="0" kern="1200" baseline="0" dirty="0">
              <a:solidFill>
                <a:schemeClr val="tx1"/>
              </a:solidFill>
              <a:effectLst/>
              <a:latin typeface="Imago" pitchFamily="2" charset="0"/>
              <a:ea typeface="+mn-ea"/>
              <a:cs typeface="Arial" charset="0"/>
            </a:endParaRPr>
          </a:p>
          <a:p>
            <a:r>
              <a:rPr lang="en-GB" sz="1200" b="0" kern="1200" baseline="0" dirty="0">
                <a:solidFill>
                  <a:schemeClr val="tx1"/>
                </a:solidFill>
                <a:effectLst/>
                <a:latin typeface="Imago" pitchFamily="2" charset="0"/>
                <a:ea typeface="+mn-ea"/>
                <a:cs typeface="Arial" charset="0"/>
              </a:rPr>
              <a:t>1 -  </a:t>
            </a:r>
            <a:r>
              <a:rPr lang="en-GB" sz="1200" b="0" kern="1200" dirty="0">
                <a:solidFill>
                  <a:schemeClr val="tx1"/>
                </a:solidFill>
                <a:effectLst/>
                <a:latin typeface="Imago" pitchFamily="2" charset="0"/>
                <a:ea typeface="+mn-ea"/>
                <a:cs typeface="Arial" charset="0"/>
              </a:rPr>
              <a:t>The </a:t>
            </a:r>
            <a:r>
              <a:rPr lang="en-GB" sz="1200" b="0" kern="1200" baseline="0" dirty="0">
                <a:solidFill>
                  <a:schemeClr val="tx1"/>
                </a:solidFill>
                <a:effectLst/>
                <a:latin typeface="Imago" pitchFamily="2" charset="0"/>
                <a:ea typeface="+mn-ea"/>
                <a:cs typeface="Arial" charset="0"/>
              </a:rPr>
              <a:t>system a</a:t>
            </a:r>
            <a:r>
              <a:rPr lang="en-GB" sz="1200" b="0" kern="1200" dirty="0">
                <a:solidFill>
                  <a:schemeClr val="tx1"/>
                </a:solidFill>
                <a:effectLst/>
                <a:latin typeface="Imago" pitchFamily="2" charset="0"/>
                <a:ea typeface="+mn-ea"/>
                <a:cs typeface="Arial" charset="0"/>
              </a:rPr>
              <a:t>cts as a data collection tool for patient and QC data to be stored in one place and analysed in real time. This allows you to improve clinical outcomes and affect patient pathways.</a:t>
            </a:r>
          </a:p>
          <a:p>
            <a:endParaRPr lang="en-GB" sz="1200" b="0" kern="1200" dirty="0">
              <a:solidFill>
                <a:schemeClr val="tx1"/>
              </a:solidFill>
              <a:effectLst/>
              <a:latin typeface="Imago" pitchFamily="2" charset="0"/>
              <a:ea typeface="+mn-ea"/>
              <a:cs typeface="Arial" charset="0"/>
            </a:endParaRPr>
          </a:p>
          <a:p>
            <a:r>
              <a:rPr lang="en-GB" sz="1200" b="0" kern="1200" dirty="0">
                <a:solidFill>
                  <a:schemeClr val="tx1"/>
                </a:solidFill>
                <a:effectLst/>
                <a:latin typeface="Imago" pitchFamily="2" charset="0"/>
                <a:ea typeface="+mn-ea"/>
                <a:cs typeface="Arial" charset="0"/>
              </a:rPr>
              <a:t>2 -  For example, you can</a:t>
            </a:r>
            <a:r>
              <a:rPr lang="en-GB" sz="1200" b="0" kern="1200" baseline="0" dirty="0">
                <a:solidFill>
                  <a:schemeClr val="tx1"/>
                </a:solidFill>
                <a:effectLst/>
                <a:latin typeface="Imago" pitchFamily="2" charset="0"/>
                <a:ea typeface="+mn-ea"/>
                <a:cs typeface="Arial" charset="0"/>
              </a:rPr>
              <a:t> identify</a:t>
            </a:r>
            <a:r>
              <a:rPr lang="en-GB" sz="1200" b="0" kern="1200" dirty="0">
                <a:solidFill>
                  <a:schemeClr val="tx1"/>
                </a:solidFill>
                <a:effectLst/>
                <a:latin typeface="Imago" pitchFamily="2" charset="0"/>
                <a:ea typeface="+mn-ea"/>
                <a:cs typeface="Arial" charset="0"/>
              </a:rPr>
              <a:t> a glucose</a:t>
            </a:r>
            <a:r>
              <a:rPr lang="en-GB" sz="1200" b="0" kern="1200" baseline="0" dirty="0">
                <a:solidFill>
                  <a:schemeClr val="tx1"/>
                </a:solidFill>
                <a:effectLst/>
                <a:latin typeface="Imago" pitchFamily="2" charset="0"/>
                <a:ea typeface="+mn-ea"/>
                <a:cs typeface="Arial" charset="0"/>
              </a:rPr>
              <a:t> hypo event from a patient in real time, and prioritise a visit to that patient by a diabetes nurse, so that a timely intervention can be made. T</a:t>
            </a:r>
            <a:r>
              <a:rPr lang="en-GB" sz="1200" b="0" kern="1200" dirty="0">
                <a:solidFill>
                  <a:schemeClr val="tx1"/>
                </a:solidFill>
                <a:effectLst/>
                <a:latin typeface="Imago" pitchFamily="2" charset="0"/>
                <a:ea typeface="+mn-ea"/>
                <a:cs typeface="Arial" charset="0"/>
              </a:rPr>
              <a:t>he timing of glucose testing, according to meal times, can be analysed from information in the system to ensure testing is being conducted at the right times of the day. So you</a:t>
            </a:r>
            <a:r>
              <a:rPr lang="en-GB" sz="1200" b="0" kern="1200" baseline="0" dirty="0">
                <a:solidFill>
                  <a:schemeClr val="tx1"/>
                </a:solidFill>
                <a:effectLst/>
                <a:latin typeface="Imago" pitchFamily="2" charset="0"/>
                <a:ea typeface="+mn-ea"/>
                <a:cs typeface="Arial" charset="0"/>
              </a:rPr>
              <a:t> have more information available to make better clinical decisions and improve the quality of care for patients. </a:t>
            </a:r>
            <a:endParaRPr lang="en-SG" sz="1200" b="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4303835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0 - The information that is collected by cobas IT solutions can then be analysed at a number of different levels. </a:t>
            </a:r>
          </a:p>
          <a:p>
            <a:endParaRPr lang="en-GB" dirty="0"/>
          </a:p>
          <a:p>
            <a:r>
              <a:rPr lang="en-GB" dirty="0"/>
              <a:t>1 -  Data can be exported into Excel,</a:t>
            </a:r>
            <a:r>
              <a:rPr lang="en-GB" baseline="0" dirty="0"/>
              <a:t> with </a:t>
            </a:r>
            <a:r>
              <a:rPr lang="en-GB" baseline="0" dirty="0" err="1"/>
              <a:t>tighly</a:t>
            </a:r>
            <a:r>
              <a:rPr lang="en-GB" baseline="0" dirty="0"/>
              <a:t>-controlled permissions to ensure security</a:t>
            </a:r>
          </a:p>
          <a:p>
            <a:r>
              <a:rPr lang="en-GB" dirty="0"/>
              <a:t>At the patient level, this information can be used by clinicians to support care – for example, the ‘regular’ shift can look to quickly and easily check what happened at night, or at the weekend, and proactively decide where patient care is needed. For example, did a patient have a ‘hypo’ over the weekend? This eliminates the need to rely on being told by staff who may be less experienced and not know what’s essential and what isn’t. </a:t>
            </a:r>
          </a:p>
          <a:p>
            <a:endParaRPr lang="en-GB" dirty="0"/>
          </a:p>
          <a:p>
            <a:r>
              <a:rPr lang="en-GB" dirty="0"/>
              <a:t>2 -  Audits can be performed – and data can be investigated to find whether testing is conducted in line with clinical guidance. </a:t>
            </a:r>
          </a:p>
        </p:txBody>
      </p:sp>
    </p:spTree>
    <p:extLst>
      <p:ext uri="{BB962C8B-B14F-4D97-AF65-F5344CB8AC3E}">
        <p14:creationId xmlns:p14="http://schemas.microsoft.com/office/powerpoint/2010/main" val="309983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5988" rtl="0" eaLnBrk="0" fontAlgn="base" latinLnBrk="0" hangingPunct="0">
              <a:lnSpc>
                <a:spcPct val="100000"/>
              </a:lnSpc>
              <a:spcBef>
                <a:spcPct val="30000"/>
              </a:spcBef>
              <a:spcAft>
                <a:spcPct val="0"/>
              </a:spcAft>
              <a:buClrTx/>
              <a:buSzTx/>
              <a:buFontTx/>
              <a:buNone/>
              <a:tabLst/>
              <a:defRPr/>
            </a:pPr>
            <a:r>
              <a:rPr lang="en-GB" dirty="0">
                <a:solidFill>
                  <a:schemeClr val="bg1"/>
                </a:solidFill>
                <a:latin typeface="Imago" charset="0"/>
                <a:ea typeface="Geneva" charset="0"/>
              </a:rPr>
              <a:t>0 - Similarly, data can be analysed at the operator level. Where a test result requires a comment to be recorded on the device, has this been provided? Have operators been providing valid data, or just keying in “12345”? </a:t>
            </a:r>
          </a:p>
          <a:p>
            <a:pPr marL="0" marR="0" indent="0" algn="l" defTabSz="915988" rtl="0" eaLnBrk="0" fontAlgn="base" latinLnBrk="0" hangingPunct="0">
              <a:lnSpc>
                <a:spcPct val="100000"/>
              </a:lnSpc>
              <a:spcBef>
                <a:spcPct val="30000"/>
              </a:spcBef>
              <a:spcAft>
                <a:spcPct val="0"/>
              </a:spcAft>
              <a:buClrTx/>
              <a:buSzTx/>
              <a:buFontTx/>
              <a:buNone/>
              <a:tabLst/>
              <a:defRPr/>
            </a:pPr>
            <a:endParaRPr lang="en-GB" dirty="0">
              <a:solidFill>
                <a:schemeClr val="bg1"/>
              </a:solidFill>
              <a:latin typeface="Imago" charset="0"/>
              <a:ea typeface="Geneva" charset="0"/>
            </a:endParaRPr>
          </a:p>
          <a:p>
            <a:pPr marL="0" marR="0" indent="0" algn="l" defTabSz="915988" rtl="0" eaLnBrk="0" fontAlgn="base" latinLnBrk="0" hangingPunct="0">
              <a:lnSpc>
                <a:spcPct val="100000"/>
              </a:lnSpc>
              <a:spcBef>
                <a:spcPct val="30000"/>
              </a:spcBef>
              <a:spcAft>
                <a:spcPct val="0"/>
              </a:spcAft>
              <a:buClrTx/>
              <a:buSzTx/>
              <a:buFontTx/>
              <a:buNone/>
              <a:tabLst/>
              <a:defRPr/>
            </a:pPr>
            <a:r>
              <a:rPr lang="en-GB" dirty="0">
                <a:solidFill>
                  <a:schemeClr val="bg1"/>
                </a:solidFill>
                <a:latin typeface="Imago" charset="0"/>
                <a:ea typeface="Geneva" charset="0"/>
              </a:rPr>
              <a:t>1 -  Analysis of operator data can reveal where staff need further training or support, and data can ensure that the intervention with staff is based on objective</a:t>
            </a:r>
            <a:r>
              <a:rPr lang="en-GB" baseline="0" dirty="0">
                <a:solidFill>
                  <a:schemeClr val="bg1"/>
                </a:solidFill>
                <a:latin typeface="Imago" charset="0"/>
                <a:ea typeface="Geneva" charset="0"/>
              </a:rPr>
              <a:t> facts.</a:t>
            </a:r>
            <a:endParaRPr lang="en-GB" dirty="0">
              <a:solidFill>
                <a:schemeClr val="bg1"/>
              </a:solidFill>
              <a:latin typeface="Imago" charset="0"/>
              <a:ea typeface="Geneva" charset="0"/>
            </a:endParaRPr>
          </a:p>
        </p:txBody>
      </p:sp>
    </p:spTree>
    <p:extLst>
      <p:ext uri="{BB962C8B-B14F-4D97-AF65-F5344CB8AC3E}">
        <p14:creationId xmlns:p14="http://schemas.microsoft.com/office/powerpoint/2010/main" val="2346672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0 - Armed with this</a:t>
            </a:r>
            <a:r>
              <a:rPr lang="en-SG" baseline="0" dirty="0"/>
              <a:t> kind of information, coordinators can identify areas of the hospital, individual operators or testing regimes that need improvement, and take action with additional training, modifications to the testing process or other supportive measures, all based on the objective facts generated from the system.</a:t>
            </a:r>
            <a:endParaRPr lang="en-SG" dirty="0"/>
          </a:p>
        </p:txBody>
      </p:sp>
    </p:spTree>
    <p:extLst>
      <p:ext uri="{BB962C8B-B14F-4D97-AF65-F5344CB8AC3E}">
        <p14:creationId xmlns:p14="http://schemas.microsoft.com/office/powerpoint/2010/main" val="3915152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endParaRPr lang="en-SG" sz="120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070065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spect="1" noChangeArrowheads="1" noTextEdit="1"/>
          </p:cNvSpPr>
          <p:nvPr>
            <p:ph type="sldImg"/>
          </p:nvPr>
        </p:nvSpPr>
        <p:spPr>
          <a:xfrm>
            <a:off x="85725" y="744538"/>
            <a:ext cx="6623050" cy="3725862"/>
          </a:xfrm>
          <a:ln/>
          <a:extLst>
            <a:ext uri="{FAA26D3D-D897-4be2-8F04-BA451C77F1D7}"/>
          </a:extLst>
        </p:spPr>
      </p:sp>
      <p:sp>
        <p:nvSpPr>
          <p:cNvPr id="458755" name="Rectangle 3"/>
          <p:cNvSpPr>
            <a:spLocks noGrp="1" noChangeArrowheads="1"/>
          </p:cNvSpPr>
          <p:nvPr>
            <p:ph type="body" idx="1"/>
          </p:nvPr>
        </p:nvSpPr>
        <p:spPr/>
        <p:txBody>
          <a:bodyPr/>
          <a:lstStyle/>
          <a:p>
            <a:endParaRPr lang="en-GB" sz="1200" kern="1200" baseline="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2602808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0 - Here we can see a customer testimonial from one of our customers in the</a:t>
            </a:r>
            <a:r>
              <a:rPr lang="en-GB" baseline="0" dirty="0"/>
              <a:t> </a:t>
            </a:r>
            <a:r>
              <a:rPr lang="en-GB" baseline="0" dirty="0" smtClean="0"/>
              <a:t>Belgium </a:t>
            </a:r>
            <a:endParaRPr lang="en-GB" dirty="0"/>
          </a:p>
        </p:txBody>
      </p:sp>
    </p:spTree>
    <p:extLst>
      <p:ext uri="{BB962C8B-B14F-4D97-AF65-F5344CB8AC3E}">
        <p14:creationId xmlns:p14="http://schemas.microsoft.com/office/powerpoint/2010/main" val="28775173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can see a customer testimonial from one of our customers in the</a:t>
            </a:r>
            <a:r>
              <a:rPr lang="en-GB" baseline="0" dirty="0"/>
              <a:t> </a:t>
            </a:r>
            <a:r>
              <a:rPr lang="en-GB" baseline="0" dirty="0" smtClean="0"/>
              <a:t>Netherlands</a:t>
            </a:r>
            <a:endParaRPr lang="en-GB" dirty="0"/>
          </a:p>
        </p:txBody>
      </p:sp>
    </p:spTree>
    <p:extLst>
      <p:ext uri="{BB962C8B-B14F-4D97-AF65-F5344CB8AC3E}">
        <p14:creationId xmlns:p14="http://schemas.microsoft.com/office/powerpoint/2010/main" val="1519453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178755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Imago" pitchFamily="2" charset="0"/>
                <a:ea typeface="+mn-ea"/>
                <a:cs typeface="+mn-cs"/>
              </a:rPr>
              <a:t>There’s an open philosophy – you can connect Roche equipment or any equipment – which is essential for managing your landscape. You can add the functionality you need, as you need it. </a:t>
            </a:r>
          </a:p>
          <a:p>
            <a:r>
              <a:rPr lang="en-GB" sz="1200" kern="1200" dirty="0">
                <a:solidFill>
                  <a:schemeClr val="tx1"/>
                </a:solidFill>
                <a:effectLst/>
                <a:latin typeface="Imago" pitchFamily="2" charset="0"/>
                <a:ea typeface="+mn-ea"/>
                <a:cs typeface="+mn-cs"/>
              </a:rPr>
              <a:t>As we build and develop our platform, we do it with the user in mind, trying hard to meet more and more of your requirements. </a:t>
            </a:r>
          </a:p>
        </p:txBody>
      </p:sp>
    </p:spTree>
    <p:extLst>
      <p:ext uri="{BB962C8B-B14F-4D97-AF65-F5344CB8AC3E}">
        <p14:creationId xmlns:p14="http://schemas.microsoft.com/office/powerpoint/2010/main" val="3661325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81775" cy="3703638"/>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Imago" pitchFamily="2" charset="0"/>
                <a:ea typeface="+mn-ea"/>
                <a:cs typeface="Arial" charset="0"/>
              </a:rPr>
              <a:t>0 – cobas point-of-care IT is responsible for collecting results from 100s or even 1000s of handheld and </a:t>
            </a:r>
            <a:r>
              <a:rPr lang="en-GB" sz="1200" b="0" kern="1200" dirty="0" err="1">
                <a:solidFill>
                  <a:schemeClr val="tx1"/>
                </a:solidFill>
                <a:effectLst/>
                <a:latin typeface="Imago" pitchFamily="2" charset="0"/>
                <a:ea typeface="+mn-ea"/>
                <a:cs typeface="Arial" charset="0"/>
              </a:rPr>
              <a:t>benchtop</a:t>
            </a:r>
            <a:r>
              <a:rPr lang="en-GB" sz="1200" b="0" kern="1200" dirty="0">
                <a:solidFill>
                  <a:schemeClr val="tx1"/>
                </a:solidFill>
                <a:effectLst/>
                <a:latin typeface="Imago" pitchFamily="2" charset="0"/>
                <a:ea typeface="+mn-ea"/>
                <a:cs typeface="Arial" charset="0"/>
              </a:rPr>
              <a:t> POC analysers, distributed across a hospital, clinics, or perhaps multiple hospitals and clinics,</a:t>
            </a:r>
            <a:r>
              <a:rPr lang="en-GB" sz="1200" b="0" kern="1200" baseline="0" dirty="0">
                <a:solidFill>
                  <a:schemeClr val="tx1"/>
                </a:solidFill>
                <a:effectLst/>
                <a:latin typeface="Imago" pitchFamily="2" charset="0"/>
                <a:ea typeface="+mn-ea"/>
                <a:cs typeface="Arial" charset="0"/>
              </a:rPr>
              <a:t> for </a:t>
            </a:r>
            <a:r>
              <a:rPr lang="en-GB" sz="1200" b="0" kern="1200" dirty="0">
                <a:solidFill>
                  <a:schemeClr val="tx1"/>
                </a:solidFill>
                <a:effectLst/>
                <a:latin typeface="Imago" pitchFamily="2" charset="0"/>
                <a:ea typeface="+mn-ea"/>
                <a:cs typeface="Arial" charset="0"/>
              </a:rPr>
              <a:t>Glucose, Coagulation</a:t>
            </a:r>
            <a:r>
              <a:rPr lang="en-SG" sz="1200" b="0" kern="1200" dirty="0">
                <a:solidFill>
                  <a:schemeClr val="tx1"/>
                </a:solidFill>
                <a:effectLst/>
                <a:latin typeface="Imago" pitchFamily="2" charset="0"/>
                <a:ea typeface="+mn-ea"/>
                <a:cs typeface="Arial" charset="0"/>
              </a:rPr>
              <a:t>,</a:t>
            </a:r>
            <a:r>
              <a:rPr lang="en-SG" sz="1200" b="0" kern="1200" baseline="0" dirty="0">
                <a:solidFill>
                  <a:schemeClr val="tx1"/>
                </a:solidFill>
                <a:effectLst/>
                <a:latin typeface="Imago" pitchFamily="2" charset="0"/>
                <a:ea typeface="+mn-ea"/>
                <a:cs typeface="Arial" charset="0"/>
              </a:rPr>
              <a:t> </a:t>
            </a:r>
            <a:r>
              <a:rPr lang="en-GB" sz="1200" b="0" kern="1200" dirty="0">
                <a:solidFill>
                  <a:schemeClr val="tx1"/>
                </a:solidFill>
                <a:effectLst/>
                <a:latin typeface="Imago" pitchFamily="2" charset="0"/>
                <a:ea typeface="+mn-ea"/>
                <a:cs typeface="Arial" charset="0"/>
              </a:rPr>
              <a:t>Blood gas, Urinalysis and cardiac testing.</a:t>
            </a:r>
            <a:r>
              <a:rPr lang="en-SG" sz="1200" b="0" kern="1200" dirty="0">
                <a:solidFill>
                  <a:schemeClr val="tx1"/>
                </a:solidFill>
                <a:effectLst/>
                <a:latin typeface="Imago" pitchFamily="2" charset="0"/>
                <a:ea typeface="+mn-ea"/>
                <a:cs typeface="Arial" charset="0"/>
              </a:rPr>
              <a:t> </a:t>
            </a:r>
          </a:p>
          <a:p>
            <a:endParaRPr lang="en-GB" sz="1200" b="0" kern="1200" dirty="0">
              <a:solidFill>
                <a:schemeClr val="tx1"/>
              </a:solidFill>
              <a:effectLst/>
              <a:latin typeface="Imago" pitchFamily="2" charset="0"/>
              <a:ea typeface="+mn-ea"/>
              <a:cs typeface="Arial" charset="0"/>
            </a:endParaRPr>
          </a:p>
          <a:p>
            <a:r>
              <a:rPr lang="en-GB" sz="1200" b="0" kern="1200" dirty="0">
                <a:solidFill>
                  <a:schemeClr val="tx1"/>
                </a:solidFill>
                <a:effectLst/>
                <a:latin typeface="Imago" pitchFamily="2" charset="0"/>
                <a:ea typeface="+mn-ea"/>
                <a:cs typeface="Arial" charset="0"/>
              </a:rPr>
              <a:t>1</a:t>
            </a:r>
            <a:r>
              <a:rPr lang="en-GB" sz="1200" b="0" kern="1200" baseline="0" dirty="0">
                <a:solidFill>
                  <a:schemeClr val="tx1"/>
                </a:solidFill>
                <a:effectLst/>
                <a:latin typeface="Imago" pitchFamily="2" charset="0"/>
                <a:ea typeface="+mn-ea"/>
                <a:cs typeface="Arial" charset="0"/>
              </a:rPr>
              <a:t> - </a:t>
            </a:r>
            <a:r>
              <a:rPr lang="en-GB" sz="1200" b="0" kern="1200" dirty="0">
                <a:solidFill>
                  <a:schemeClr val="tx1"/>
                </a:solidFill>
                <a:effectLst/>
                <a:latin typeface="Imago" pitchFamily="2" charset="0"/>
                <a:ea typeface="+mn-ea"/>
                <a:cs typeface="Arial" charset="0"/>
              </a:rPr>
              <a:t>Results can be sent to the system and displayed in the Laboratory Information System with central lab results, or alongside imaging results in a Hospital Information System.</a:t>
            </a:r>
            <a:endParaRPr lang="en-SG" sz="1200" b="0" kern="1200" dirty="0">
              <a:solidFill>
                <a:schemeClr val="tx1"/>
              </a:solidFill>
              <a:effectLst/>
              <a:latin typeface="Imago" pitchFamily="2" charset="0"/>
              <a:ea typeface="+mn-ea"/>
              <a:cs typeface="Arial" charset="0"/>
            </a:endParaRPr>
          </a:p>
          <a:p>
            <a:endParaRPr lang="en-GB" sz="1200" b="0" kern="1200" dirty="0">
              <a:solidFill>
                <a:schemeClr val="tx1"/>
              </a:solidFill>
              <a:effectLst/>
              <a:latin typeface="Imago" pitchFamily="2" charset="0"/>
              <a:ea typeface="+mn-ea"/>
              <a:cs typeface="Arial" charset="0"/>
            </a:endParaRPr>
          </a:p>
          <a:p>
            <a:r>
              <a:rPr lang="en-GB" sz="1200" b="0" kern="1200" dirty="0">
                <a:solidFill>
                  <a:schemeClr val="tx1"/>
                </a:solidFill>
                <a:effectLst/>
                <a:latin typeface="Imago" pitchFamily="2" charset="0"/>
                <a:ea typeface="+mn-ea"/>
                <a:cs typeface="Arial" charset="0"/>
              </a:rPr>
              <a:t>2 - The application can also interface with multiple LIS</a:t>
            </a:r>
            <a:r>
              <a:rPr lang="en-GB" sz="1200" b="0" kern="1200" baseline="0" dirty="0">
                <a:solidFill>
                  <a:schemeClr val="tx1"/>
                </a:solidFill>
                <a:effectLst/>
                <a:latin typeface="Imago" pitchFamily="2" charset="0"/>
                <a:ea typeface="+mn-ea"/>
                <a:cs typeface="Arial" charset="0"/>
              </a:rPr>
              <a:t> systems, which may be necessary for a hospital chain that uses two or more LISs – and it can send</a:t>
            </a:r>
            <a:r>
              <a:rPr lang="en-GB" sz="1200" b="0" kern="1200" dirty="0">
                <a:solidFill>
                  <a:schemeClr val="tx1"/>
                </a:solidFill>
                <a:effectLst/>
                <a:latin typeface="Imago" pitchFamily="2" charset="0"/>
                <a:ea typeface="+mn-ea"/>
                <a:cs typeface="Arial" charset="0"/>
              </a:rPr>
              <a:t> different types of results to different LISs, according to pre-defined rules.</a:t>
            </a:r>
            <a:endParaRPr lang="en-SG" sz="1200" b="0" kern="1200" dirty="0">
              <a:solidFill>
                <a:schemeClr val="tx1"/>
              </a:solidFill>
              <a:effectLst/>
              <a:latin typeface="Imago" pitchFamily="2" charset="0"/>
              <a:ea typeface="+mn-ea"/>
              <a:cs typeface="Arial" charset="0"/>
            </a:endParaRPr>
          </a:p>
          <a:p>
            <a:endParaRPr lang="en-SG" sz="1200" b="0"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1988789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8" y="739775"/>
            <a:ext cx="6581775" cy="3703638"/>
          </a:xfrm>
        </p:spPr>
      </p:sp>
      <p:sp>
        <p:nvSpPr>
          <p:cNvPr id="3" name="Notes Placeholder 2"/>
          <p:cNvSpPr>
            <a:spLocks noGrp="1"/>
          </p:cNvSpPr>
          <p:nvPr>
            <p:ph type="body" idx="1"/>
          </p:nvPr>
        </p:nvSpPr>
        <p:spPr/>
        <p:txBody>
          <a:bodyPr/>
          <a:lstStyle/>
          <a:p>
            <a:r>
              <a:rPr lang="en-GB" sz="1200" kern="1200" dirty="0">
                <a:solidFill>
                  <a:schemeClr val="tx1"/>
                </a:solidFill>
                <a:effectLst/>
                <a:latin typeface="Imago" pitchFamily="2" charset="0"/>
                <a:ea typeface="+mn-ea"/>
                <a:cs typeface="Arial" charset="0"/>
              </a:rPr>
              <a:t>0 - cobas POC IT solutions</a:t>
            </a:r>
            <a:r>
              <a:rPr lang="en-GB" sz="1200" kern="1200" baseline="0" dirty="0">
                <a:solidFill>
                  <a:schemeClr val="tx1"/>
                </a:solidFill>
                <a:effectLst/>
                <a:latin typeface="Imago" pitchFamily="2" charset="0"/>
                <a:ea typeface="+mn-ea"/>
                <a:cs typeface="Arial" charset="0"/>
              </a:rPr>
              <a:t> </a:t>
            </a:r>
            <a:r>
              <a:rPr lang="en-GB" sz="1200" strike="sngStrike" kern="1200" baseline="0" dirty="0">
                <a:solidFill>
                  <a:schemeClr val="tx1"/>
                </a:solidFill>
                <a:effectLst/>
                <a:latin typeface="Imago" pitchFamily="2" charset="0"/>
                <a:ea typeface="+mn-ea"/>
                <a:cs typeface="Arial" charset="0"/>
              </a:rPr>
              <a:t>c</a:t>
            </a:r>
            <a:r>
              <a:rPr lang="en-GB" sz="1200" strike="sngStrike" kern="1200" dirty="0">
                <a:solidFill>
                  <a:schemeClr val="tx1"/>
                </a:solidFill>
                <a:effectLst/>
                <a:latin typeface="Imago" pitchFamily="2" charset="0"/>
                <a:ea typeface="+mn-ea"/>
                <a:cs typeface="Arial" charset="0"/>
              </a:rPr>
              <a:t>an</a:t>
            </a:r>
            <a:r>
              <a:rPr lang="en-GB" sz="1200" kern="1200" dirty="0">
                <a:solidFill>
                  <a:schemeClr val="tx1"/>
                </a:solidFill>
                <a:effectLst/>
                <a:latin typeface="Imago" pitchFamily="2" charset="0"/>
                <a:ea typeface="+mn-ea"/>
                <a:cs typeface="Arial" charset="0"/>
              </a:rPr>
              <a:t> connects with</a:t>
            </a:r>
            <a:r>
              <a:rPr lang="en-GB" sz="1200" kern="1200" baseline="0" dirty="0">
                <a:solidFill>
                  <a:schemeClr val="tx1"/>
                </a:solidFill>
                <a:effectLst/>
                <a:latin typeface="Imago" pitchFamily="2" charset="0"/>
                <a:ea typeface="+mn-ea"/>
                <a:cs typeface="Arial" charset="0"/>
              </a:rPr>
              <a:t> the full Roche POC portfolio, for coagulation, urinalysis, cardiac, blood gas and glucose testing. </a:t>
            </a:r>
            <a:r>
              <a:rPr lang="en-SG" sz="1200" b="0" kern="1200" dirty="0">
                <a:solidFill>
                  <a:schemeClr val="tx1"/>
                </a:solidFill>
                <a:effectLst/>
                <a:latin typeface="Imago" pitchFamily="2" charset="0"/>
                <a:ea typeface="+mn-ea"/>
                <a:cs typeface="Arial" charset="0"/>
              </a:rPr>
              <a:t>It also connects</a:t>
            </a:r>
            <a:r>
              <a:rPr lang="en-SG" sz="1200" b="0" kern="1200" baseline="0" dirty="0">
                <a:solidFill>
                  <a:schemeClr val="tx1"/>
                </a:solidFill>
                <a:effectLst/>
                <a:latin typeface="Imago" pitchFamily="2" charset="0"/>
                <a:ea typeface="+mn-ea"/>
                <a:cs typeface="Arial" charset="0"/>
              </a:rPr>
              <a:t> with third-party instruments: All together the system has more than 90 device drivers built in.</a:t>
            </a:r>
          </a:p>
          <a:p>
            <a:r>
              <a:rPr lang="en-SG" sz="1200" b="0" kern="1200" baseline="0" dirty="0">
                <a:solidFill>
                  <a:schemeClr val="tx1"/>
                </a:solidFill>
                <a:effectLst/>
                <a:latin typeface="Imago" pitchFamily="2" charset="0"/>
                <a:ea typeface="+mn-ea"/>
                <a:cs typeface="Arial" charset="0"/>
              </a:rPr>
              <a:t> </a:t>
            </a:r>
            <a:endParaRPr lang="en-SG" sz="1200" strike="sngStrike" kern="120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344528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858838"/>
            <a:ext cx="6162675" cy="3467100"/>
          </a:xfrm>
        </p:spPr>
      </p:sp>
      <p:sp>
        <p:nvSpPr>
          <p:cNvPr id="3" name="Notes Placeholder 2"/>
          <p:cNvSpPr>
            <a:spLocks noGrp="1"/>
          </p:cNvSpPr>
          <p:nvPr>
            <p:ph type="body" idx="1"/>
          </p:nvPr>
        </p:nvSpPr>
        <p:spPr/>
        <p:txBody>
          <a:bodyPr/>
          <a:lstStyle/>
          <a:p>
            <a:r>
              <a:rPr lang="en-GB" sz="1200" b="0" i="0" strike="noStrike" kern="1200" dirty="0">
                <a:solidFill>
                  <a:schemeClr val="tx1"/>
                </a:solidFill>
                <a:effectLst/>
                <a:latin typeface="Imago" pitchFamily="2" charset="0"/>
                <a:ea typeface="+mn-ea"/>
                <a:cs typeface="Arial" charset="0"/>
              </a:rPr>
              <a:t>T</a:t>
            </a:r>
            <a:r>
              <a:rPr lang="en-GB" sz="1200" b="0" i="0" kern="1200" dirty="0">
                <a:solidFill>
                  <a:schemeClr val="tx1"/>
                </a:solidFill>
                <a:effectLst/>
                <a:latin typeface="Imago" pitchFamily="2" charset="0"/>
                <a:ea typeface="+mn-ea"/>
                <a:cs typeface="Arial" charset="0"/>
              </a:rPr>
              <a:t>he system has</a:t>
            </a:r>
            <a:r>
              <a:rPr lang="en-GB" sz="1200" b="0" i="0" kern="1200" baseline="0" dirty="0">
                <a:solidFill>
                  <a:schemeClr val="tx1"/>
                </a:solidFill>
                <a:effectLst/>
                <a:latin typeface="Imago" pitchFamily="2" charset="0"/>
                <a:ea typeface="+mn-ea"/>
                <a:cs typeface="Arial" charset="0"/>
              </a:rPr>
              <a:t> proven open connectivity with </a:t>
            </a:r>
            <a:r>
              <a:rPr lang="en-GB" sz="1200" i="0" dirty="0">
                <a:solidFill>
                  <a:schemeClr val="bg1"/>
                </a:solidFill>
              </a:rPr>
              <a:t>increasing amounts of third party drivers being released every year.</a:t>
            </a:r>
            <a:endParaRPr lang="en-GB" sz="1200" b="0" i="0" strike="sngStrike" kern="1200" baseline="0" dirty="0">
              <a:solidFill>
                <a:schemeClr val="tx1"/>
              </a:solidFill>
              <a:effectLst/>
              <a:latin typeface="Imago" pitchFamily="2" charset="0"/>
              <a:ea typeface="+mn-ea"/>
              <a:cs typeface="Arial" charset="0"/>
            </a:endParaRPr>
          </a:p>
        </p:txBody>
      </p:sp>
    </p:spTree>
    <p:extLst>
      <p:ext uri="{BB962C8B-B14F-4D97-AF65-F5344CB8AC3E}">
        <p14:creationId xmlns:p14="http://schemas.microsoft.com/office/powerpoint/2010/main" val="86602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0988" y="858838"/>
            <a:ext cx="6162675" cy="3467100"/>
          </a:xfrm>
        </p:spPr>
      </p:sp>
      <p:sp>
        <p:nvSpPr>
          <p:cNvPr id="3" name="Notes Placeholder 2"/>
          <p:cNvSpPr>
            <a:spLocks noGrp="1"/>
          </p:cNvSpPr>
          <p:nvPr>
            <p:ph type="body" idx="1"/>
          </p:nvPr>
        </p:nvSpPr>
        <p:spPr/>
        <p:txBody>
          <a:bodyPr/>
          <a:lstStyle/>
          <a:p>
            <a:r>
              <a:rPr lang="en-GB" sz="1200" b="0" kern="1200" baseline="0" dirty="0">
                <a:solidFill>
                  <a:schemeClr val="tx1"/>
                </a:solidFill>
                <a:effectLst/>
                <a:latin typeface="Imago" pitchFamily="2" charset="0"/>
                <a:ea typeface="+mn-ea"/>
                <a:cs typeface="Arial" charset="0"/>
              </a:rPr>
              <a:t>So chances are, whatever you’re using now, or whatever you might want to add to your program in the future, </a:t>
            </a:r>
            <a:r>
              <a:rPr lang="en-US" sz="1200" b="0" kern="1200" baseline="0" dirty="0">
                <a:solidFill>
                  <a:schemeClr val="tx1"/>
                </a:solidFill>
                <a:effectLst/>
                <a:latin typeface="Imago" pitchFamily="2" charset="0"/>
                <a:ea typeface="+mn-ea"/>
                <a:cs typeface="Arial" charset="0"/>
              </a:rPr>
              <a:t>cobas POC IT Solutions </a:t>
            </a:r>
            <a:r>
              <a:rPr lang="en-GB" sz="1200" b="0" kern="1200" baseline="0" dirty="0">
                <a:solidFill>
                  <a:schemeClr val="tx1"/>
                </a:solidFill>
                <a:effectLst/>
                <a:latin typeface="Imago" pitchFamily="2" charset="0"/>
                <a:ea typeface="+mn-ea"/>
                <a:cs typeface="Arial" charset="0"/>
              </a:rPr>
              <a:t>will accommodate the devices that are right for you.</a:t>
            </a:r>
          </a:p>
        </p:txBody>
      </p:sp>
    </p:spTree>
    <p:extLst>
      <p:ext uri="{BB962C8B-B14F-4D97-AF65-F5344CB8AC3E}">
        <p14:creationId xmlns:p14="http://schemas.microsoft.com/office/powerpoint/2010/main" val="3200282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horizontal image">
    <p:spTree>
      <p:nvGrpSpPr>
        <p:cNvPr id="1" name=""/>
        <p:cNvGrpSpPr/>
        <p:nvPr/>
      </p:nvGrpSpPr>
      <p:grpSpPr>
        <a:xfrm>
          <a:off x="0" y="0"/>
          <a:ext cx="0" cy="0"/>
          <a:chOff x="0" y="0"/>
          <a:chExt cx="0" cy="0"/>
        </a:xfrm>
      </p:grpSpPr>
      <p:sp>
        <p:nvSpPr>
          <p:cNvPr id="94230" name="shpPlaceholderTitle"/>
          <p:cNvSpPr>
            <a:spLocks noGrp="1" noChangeArrowheads="1"/>
          </p:cNvSpPr>
          <p:nvPr>
            <p:ph type="ctrTitle" hasCustomPrompt="1"/>
          </p:nvPr>
        </p:nvSpPr>
        <p:spPr>
          <a:xfrm>
            <a:off x="511174" y="461016"/>
            <a:ext cx="9720000" cy="406800"/>
          </a:xfrm>
          <a:noFill/>
        </p:spPr>
        <p:txBody>
          <a:bodyPr/>
          <a:lstStyle>
            <a:lvl1pPr>
              <a:defRPr sz="2600">
                <a:latin typeface="+mj-lt"/>
              </a:defRPr>
            </a:lvl1pPr>
          </a:lstStyle>
          <a:p>
            <a:pPr lvl="0"/>
            <a:r>
              <a:rPr lang="en-US" noProof="0"/>
              <a:t>Add title</a:t>
            </a:r>
          </a:p>
        </p:txBody>
      </p:sp>
      <p:sp>
        <p:nvSpPr>
          <p:cNvPr id="11" name="Text Placeholder 6"/>
          <p:cNvSpPr>
            <a:spLocks noGrp="1"/>
          </p:cNvSpPr>
          <p:nvPr>
            <p:ph type="body" sz="quarter" idx="15" hasCustomPrompt="1"/>
          </p:nvPr>
        </p:nvSpPr>
        <p:spPr>
          <a:xfrm>
            <a:off x="511174" y="877993"/>
            <a:ext cx="9720000" cy="860883"/>
          </a:xfrm>
          <a:noFill/>
        </p:spPr>
        <p:txBody>
          <a:bodyPr/>
          <a:lstStyle>
            <a:lvl1pPr marL="0" indent="0">
              <a:lnSpc>
                <a:spcPct val="100000"/>
              </a:lnSpc>
              <a:buNone/>
              <a:defRPr sz="2900" i="1">
                <a:latin typeface="Minion" panose="02040503050201090203" pitchFamily="18" charset="0"/>
              </a:defRPr>
            </a:lvl1pPr>
          </a:lstStyle>
          <a:p>
            <a:pPr lvl="0"/>
            <a:r>
              <a:rPr lang="en-US" noProof="0" dirty="0"/>
              <a:t>Add subtitle</a:t>
            </a:r>
          </a:p>
        </p:txBody>
      </p:sp>
      <p:sp>
        <p:nvSpPr>
          <p:cNvPr id="3" name="Picture Placeholder 2"/>
          <p:cNvSpPr>
            <a:spLocks noGrp="1"/>
          </p:cNvSpPr>
          <p:nvPr>
            <p:ph type="pic" sz="quarter" idx="14" hasCustomPrompt="1"/>
          </p:nvPr>
        </p:nvSpPr>
        <p:spPr>
          <a:xfrm>
            <a:off x="0" y="2133600"/>
            <a:ext cx="12192000" cy="3836988"/>
          </a:xfrm>
        </p:spPr>
        <p:txBody>
          <a:bodyPr anchor="ctr"/>
          <a:lstStyle>
            <a:lvl1pPr marL="0" marR="0" indent="0" algn="ctr" defTabSz="914400" rtl="0" eaLnBrk="0" fontAlgn="base" latinLnBrk="0" hangingPunct="0">
              <a:lnSpc>
                <a:spcPct val="110000"/>
              </a:lnSpc>
              <a:spcBef>
                <a:spcPts val="0"/>
              </a:spcBef>
              <a:spcAft>
                <a:spcPct val="0"/>
              </a:spcAft>
              <a:buClrTx/>
              <a:buSzPct val="120000"/>
              <a:buFontTx/>
              <a:buNone/>
              <a:tabLst/>
              <a:defRPr sz="2000"/>
            </a:lvl1pPr>
          </a:lstStyle>
          <a:p>
            <a:pPr marL="0" marR="0" lvl="0" indent="0" algn="ctr" defTabSz="914400" rtl="0" eaLnBrk="0" fontAlgn="base" latinLnBrk="0" hangingPunct="0">
              <a:lnSpc>
                <a:spcPct val="110000"/>
              </a:lnSpc>
              <a:spcBef>
                <a:spcPts val="0"/>
              </a:spcBef>
              <a:spcAft>
                <a:spcPct val="0"/>
              </a:spcAft>
              <a:buClrTx/>
              <a:buSzPct val="120000"/>
              <a:buFontTx/>
              <a:buNone/>
              <a:tabLst/>
              <a:defRPr/>
            </a:pPr>
            <a:r>
              <a:rPr lang="en-US" noProof="0"/>
              <a:t>Add momentary image, product </a:t>
            </a:r>
            <a:br>
              <a:rPr lang="en-US" noProof="0"/>
            </a:br>
            <a:r>
              <a:rPr lang="en-US" noProof="0"/>
              <a:t>photography or render, icon or </a:t>
            </a:r>
            <a:br>
              <a:rPr lang="en-US" noProof="0"/>
            </a:br>
            <a:r>
              <a:rPr lang="en-US" noProof="0"/>
              <a:t>illustration</a:t>
            </a:r>
          </a:p>
        </p:txBody>
      </p:sp>
      <p:grpSp>
        <p:nvGrpSpPr>
          <p:cNvPr id="94270" name="shpGridNormal" hidden="1"/>
          <p:cNvGrpSpPr>
            <a:grpSpLocks/>
          </p:cNvGrpSpPr>
          <p:nvPr userDrawn="1"/>
        </p:nvGrpSpPr>
        <p:grpSpPr bwMode="auto">
          <a:xfrm>
            <a:off x="529494" y="514350"/>
            <a:ext cx="11138876" cy="5764213"/>
            <a:chOff x="271" y="324"/>
            <a:chExt cx="5701" cy="3631"/>
          </a:xfrm>
        </p:grpSpPr>
        <p:sp>
          <p:nvSpPr>
            <p:cNvPr id="94266"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CH" sz="2400"/>
            </a:p>
          </p:txBody>
        </p:sp>
        <p:sp>
          <p:nvSpPr>
            <p:cNvPr id="94268"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CH" sz="2400"/>
            </a:p>
          </p:txBody>
        </p:sp>
      </p:grpSp>
      <p:sp>
        <p:nvSpPr>
          <p:cNvPr id="15" name="Rectangle 14"/>
          <p:cNvSpPr/>
          <p:nvPr userDrawn="1"/>
        </p:nvSpPr>
        <p:spPr>
          <a:xfrm>
            <a:off x="484280" y="6237312"/>
            <a:ext cx="286684"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10" name="Text Placeholder 6"/>
          <p:cNvSpPr>
            <a:spLocks noGrp="1"/>
          </p:cNvSpPr>
          <p:nvPr>
            <p:ph type="body" sz="quarter" idx="13" hasCustomPrompt="1"/>
          </p:nvPr>
        </p:nvSpPr>
        <p:spPr>
          <a:xfrm>
            <a:off x="511174" y="1747841"/>
            <a:ext cx="9720000" cy="323006"/>
          </a:xfrm>
        </p:spPr>
        <p:txBody>
          <a:bodyPr/>
          <a:lstStyle>
            <a:lvl1pPr marL="0" indent="0">
              <a:buNone/>
              <a:defRPr sz="1800" i="1">
                <a:solidFill>
                  <a:schemeClr val="tx2"/>
                </a:solidFill>
                <a:latin typeface="Minion" panose="02040503050201090203" pitchFamily="18" charset="0"/>
              </a:defRPr>
            </a:lvl1pPr>
          </a:lstStyle>
          <a:p>
            <a:pPr lvl="0"/>
            <a:r>
              <a:rPr lang="en-US" noProof="0"/>
              <a:t>Add presenter name</a:t>
            </a:r>
          </a:p>
        </p:txBody>
      </p:sp>
    </p:spTree>
    <p:extLst>
      <p:ext uri="{BB962C8B-B14F-4D97-AF65-F5344CB8AC3E}">
        <p14:creationId xmlns:p14="http://schemas.microsoft.com/office/powerpoint/2010/main" val="183380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Tree>
    <p:extLst>
      <p:ext uri="{BB962C8B-B14F-4D97-AF65-F5344CB8AC3E}">
        <p14:creationId xmlns:p14="http://schemas.microsoft.com/office/powerpoint/2010/main" val="226281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5"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Tree>
    <p:extLst>
      <p:ext uri="{BB962C8B-B14F-4D97-AF65-F5344CB8AC3E}">
        <p14:creationId xmlns:p14="http://schemas.microsoft.com/office/powerpoint/2010/main" val="5596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ine title &amp; subtitl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511174" y="461016"/>
            <a:ext cx="9720000" cy="832447"/>
          </a:xfrm>
        </p:spPr>
        <p:txBody>
          <a:bodyPr/>
          <a:lstStyle>
            <a:lvl1pPr>
              <a:defRPr>
                <a:latin typeface="+mj-lt"/>
              </a:defRPr>
            </a:lvl1pPr>
          </a:lstStyle>
          <a:p>
            <a:r>
              <a:rPr lang="en-US" noProof="0"/>
              <a:t>Add a two line title</a:t>
            </a:r>
          </a:p>
        </p:txBody>
      </p:sp>
      <p:sp>
        <p:nvSpPr>
          <p:cNvPr id="7" name="Text Placeholder 6"/>
          <p:cNvSpPr>
            <a:spLocks noGrp="1"/>
          </p:cNvSpPr>
          <p:nvPr>
            <p:ph type="body" sz="quarter" idx="12" hasCustomPrompt="1"/>
          </p:nvPr>
        </p:nvSpPr>
        <p:spPr>
          <a:xfrm>
            <a:off x="511174" y="1293463"/>
            <a:ext cx="9720000" cy="443261"/>
          </a:xfrm>
        </p:spPr>
        <p:txBody>
          <a:bodyPr/>
          <a:lstStyle>
            <a:lvl1pPr marL="0" indent="0">
              <a:lnSpc>
                <a:spcPct val="100000"/>
              </a:lnSpc>
              <a:buNone/>
              <a:defRPr sz="2900" i="1">
                <a:latin typeface="Minion" panose="02040503050201090203" pitchFamily="18" charset="0"/>
              </a:defRPr>
            </a:lvl1pPr>
          </a:lstStyle>
          <a:p>
            <a:pPr lvl="0"/>
            <a:r>
              <a:rPr lang="en-US" noProof="0"/>
              <a:t>Add a single line subtitle</a:t>
            </a:r>
          </a:p>
        </p:txBody>
      </p:sp>
    </p:spTree>
    <p:extLst>
      <p:ext uri="{BB962C8B-B14F-4D97-AF65-F5344CB8AC3E}">
        <p14:creationId xmlns:p14="http://schemas.microsoft.com/office/powerpoint/2010/main" val="270336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mp;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175" y="2147888"/>
            <a:ext cx="11245850" cy="3822700"/>
          </a:xfrm>
        </p:spPr>
        <p:txBody>
          <a:bodyPr/>
          <a:lstStyle>
            <a:lvl1pPr>
              <a:spcAft>
                <a:spcPts val="2400"/>
              </a:spcAft>
              <a:defRPr/>
            </a:lvl1pPr>
            <a:lvl2pPr>
              <a:spcAft>
                <a:spcPts val="2400"/>
              </a:spcAft>
              <a:defRPr/>
            </a:lvl2pPr>
            <a:lvl3pPr>
              <a:spcAft>
                <a:spcPts val="2400"/>
              </a:spcAft>
              <a:defRPr/>
            </a:lvl3pPr>
            <a:lvl4pPr>
              <a:spcAft>
                <a:spcPts val="2400"/>
              </a:spcAft>
              <a:defRPr/>
            </a:lvl4pPr>
            <a:lvl5pPr>
              <a:spcAft>
                <a:spcPts val="2400"/>
              </a:spcAft>
              <a:defRPr/>
            </a:lvl5pPr>
          </a:lstStyle>
          <a:p>
            <a:pPr lvl="0"/>
            <a:r>
              <a:rPr lang="en-US" noProof="0" dirty="0"/>
              <a:t>Add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8"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Tree>
    <p:extLst>
      <p:ext uri="{BB962C8B-B14F-4D97-AF65-F5344CB8AC3E}">
        <p14:creationId xmlns:p14="http://schemas.microsoft.com/office/powerpoint/2010/main" val="424127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Line title, subtitle &amp;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175" y="2147888"/>
            <a:ext cx="11245850" cy="3822700"/>
          </a:xfrm>
        </p:spPr>
        <p:txBody>
          <a:bodyPr/>
          <a:lstStyle>
            <a:lvl1pPr>
              <a:spcAft>
                <a:spcPts val="2400"/>
              </a:spcAft>
              <a:defRPr/>
            </a:lvl1pPr>
            <a:lvl2pPr>
              <a:spcAft>
                <a:spcPts val="2400"/>
              </a:spcAft>
              <a:defRPr/>
            </a:lvl2pPr>
            <a:lvl3pPr>
              <a:spcAft>
                <a:spcPts val="2400"/>
              </a:spcAft>
              <a:defRPr/>
            </a:lvl3pPr>
            <a:lvl4pPr>
              <a:spcAft>
                <a:spcPts val="2400"/>
              </a:spcAft>
              <a:defRPr/>
            </a:lvl4pPr>
            <a:lvl5pPr>
              <a:spcAft>
                <a:spcPts val="2400"/>
              </a:spcAft>
              <a:defRPr/>
            </a:lvl5pPr>
          </a:lstStyle>
          <a:p>
            <a:pPr lvl="0"/>
            <a:r>
              <a:rPr lang="en-US" noProof="0"/>
              <a:t>Add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1"/>
          <p:cNvSpPr>
            <a:spLocks noGrp="1"/>
          </p:cNvSpPr>
          <p:nvPr>
            <p:ph type="title" hasCustomPrompt="1"/>
          </p:nvPr>
        </p:nvSpPr>
        <p:spPr>
          <a:xfrm>
            <a:off x="511174" y="461016"/>
            <a:ext cx="9720000" cy="832447"/>
          </a:xfrm>
        </p:spPr>
        <p:txBody>
          <a:bodyPr/>
          <a:lstStyle>
            <a:lvl1pPr>
              <a:defRPr>
                <a:latin typeface="+mj-lt"/>
              </a:defRPr>
            </a:lvl1pPr>
          </a:lstStyle>
          <a:p>
            <a:r>
              <a:rPr lang="en-US" noProof="0"/>
              <a:t>Add a two line title</a:t>
            </a:r>
          </a:p>
        </p:txBody>
      </p:sp>
      <p:sp>
        <p:nvSpPr>
          <p:cNvPr id="8" name="Text Placeholder 6"/>
          <p:cNvSpPr>
            <a:spLocks noGrp="1"/>
          </p:cNvSpPr>
          <p:nvPr>
            <p:ph type="body" sz="quarter" idx="12" hasCustomPrompt="1"/>
          </p:nvPr>
        </p:nvSpPr>
        <p:spPr>
          <a:xfrm>
            <a:off x="511174" y="1293463"/>
            <a:ext cx="9720000" cy="443261"/>
          </a:xfrm>
        </p:spPr>
        <p:txBody>
          <a:bodyPr/>
          <a:lstStyle>
            <a:lvl1pPr marL="0" indent="0">
              <a:lnSpc>
                <a:spcPct val="100000"/>
              </a:lnSpc>
              <a:buNone/>
              <a:defRPr sz="2900" i="1">
                <a:latin typeface="Minion" panose="02040503050201090203" pitchFamily="18" charset="0"/>
              </a:defRPr>
            </a:lvl1pPr>
          </a:lstStyle>
          <a:p>
            <a:pPr lvl="0"/>
            <a:r>
              <a:rPr lang="en-US" noProof="0"/>
              <a:t>Add a single line subtitle</a:t>
            </a:r>
          </a:p>
        </p:txBody>
      </p:sp>
    </p:spTree>
    <p:extLst>
      <p:ext uri="{BB962C8B-B14F-4D97-AF65-F5344CB8AC3E}">
        <p14:creationId xmlns:p14="http://schemas.microsoft.com/office/powerpoint/2010/main" val="42678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text &amp; footnote">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175" y="2147888"/>
            <a:ext cx="11245850" cy="3473265"/>
          </a:xfrm>
        </p:spPr>
        <p:txBody>
          <a:bodyPr/>
          <a:lstStyle>
            <a:lvl1pPr>
              <a:spcAft>
                <a:spcPts val="2400"/>
              </a:spcAft>
              <a:defRPr/>
            </a:lvl1pPr>
            <a:lvl2pPr>
              <a:spcAft>
                <a:spcPts val="2400"/>
              </a:spcAft>
              <a:defRPr/>
            </a:lvl2pPr>
            <a:lvl3pPr>
              <a:spcAft>
                <a:spcPts val="2400"/>
              </a:spcAft>
              <a:defRPr/>
            </a:lvl3pPr>
            <a:lvl4pPr>
              <a:spcAft>
                <a:spcPts val="2400"/>
              </a:spcAft>
              <a:defRPr/>
            </a:lvl4pPr>
            <a:lvl5pPr>
              <a:spcAft>
                <a:spcPts val="2400"/>
              </a:spcAft>
              <a:defRPr/>
            </a:lvl5pPr>
          </a:lstStyle>
          <a:p>
            <a:pPr lvl="0"/>
            <a:r>
              <a:rPr lang="en-US" noProof="0"/>
              <a:t>Add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8"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
        <p:nvSpPr>
          <p:cNvPr id="5" name="Text Placeholder 2"/>
          <p:cNvSpPr>
            <a:spLocks noGrp="1"/>
          </p:cNvSpPr>
          <p:nvPr>
            <p:ph type="body" sz="quarter" idx="17" hasCustomPrompt="1"/>
          </p:nvPr>
        </p:nvSpPr>
        <p:spPr>
          <a:xfrm>
            <a:off x="511176" y="5621153"/>
            <a:ext cx="11245850" cy="4032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buNone/>
              <a:defRPr lang="en-GB" sz="1200" i="1" dirty="0">
                <a:solidFill>
                  <a:schemeClr val="tx2"/>
                </a:solidFill>
                <a:latin typeface="Minion" panose="02040503050201090203" pitchFamily="18" charset="0"/>
              </a:defRPr>
            </a:lvl1pPr>
          </a:lstStyle>
          <a:p>
            <a:pPr marL="285750" lvl="0" indent="-285750">
              <a:lnSpc>
                <a:spcPct val="100000"/>
              </a:lnSpc>
            </a:pPr>
            <a:r>
              <a:rPr lang="en-US" noProof="0"/>
              <a:t>Add footnote/source</a:t>
            </a:r>
          </a:p>
        </p:txBody>
      </p:sp>
    </p:spTree>
    <p:extLst>
      <p:ext uri="{BB962C8B-B14F-4D97-AF65-F5344CB8AC3E}">
        <p14:creationId xmlns:p14="http://schemas.microsoft.com/office/powerpoint/2010/main" val="29162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175" y="2147888"/>
            <a:ext cx="11245850" cy="3822700"/>
          </a:xfrm>
        </p:spPr>
        <p:txBody>
          <a:bodyPr/>
          <a:lstStyle>
            <a:lvl1pPr>
              <a:spcAft>
                <a:spcPts val="2400"/>
              </a:spcAft>
              <a:defRPr/>
            </a:lvl1pPr>
            <a:lvl2pPr>
              <a:spcAft>
                <a:spcPts val="2400"/>
              </a:spcAft>
              <a:defRPr/>
            </a:lvl2pPr>
            <a:lvl3pPr>
              <a:spcAft>
                <a:spcPts val="2400"/>
              </a:spcAft>
              <a:defRPr/>
            </a:lvl3pPr>
            <a:lvl4pPr>
              <a:spcAft>
                <a:spcPts val="2400"/>
              </a:spcAft>
              <a:defRPr/>
            </a:lvl4pPr>
            <a:lvl5pPr>
              <a:spcAft>
                <a:spcPts val="2400"/>
              </a:spcAft>
              <a:defRPr/>
            </a:lvl5pPr>
          </a:lstStyle>
          <a:p>
            <a:pPr lvl="0"/>
            <a:r>
              <a:rPr lang="en-US" noProof="0"/>
              <a:t>Add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Tree>
    <p:extLst>
      <p:ext uri="{BB962C8B-B14F-4D97-AF65-F5344CB8AC3E}">
        <p14:creationId xmlns:p14="http://schemas.microsoft.com/office/powerpoint/2010/main" val="393184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mp; two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175" y="2147888"/>
            <a:ext cx="5440809" cy="3822700"/>
          </a:xfrm>
        </p:spPr>
        <p:txBody>
          <a:bodyPr/>
          <a:lstStyle>
            <a:lvl1pPr>
              <a:defRPr/>
            </a:lvl1pPr>
          </a:lstStyle>
          <a:p>
            <a:pPr lvl="0"/>
            <a:r>
              <a:rPr lang="en-US" noProof="0" dirty="0"/>
              <a:t>Add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ext Placeholder 8"/>
          <p:cNvSpPr>
            <a:spLocks noGrp="1"/>
          </p:cNvSpPr>
          <p:nvPr>
            <p:ph type="body" sz="quarter" idx="14" hasCustomPrompt="1"/>
          </p:nvPr>
        </p:nvSpPr>
        <p:spPr>
          <a:xfrm>
            <a:off x="6316216" y="2147888"/>
            <a:ext cx="5440809" cy="3822700"/>
          </a:xfrm>
        </p:spPr>
        <p:txBody>
          <a:bodyPr/>
          <a:lstStyle>
            <a:lvl1pPr>
              <a:defRPr/>
            </a:lvl1pPr>
          </a:lstStyle>
          <a:p>
            <a:pPr lvl="0"/>
            <a:r>
              <a:rPr lang="en-US" noProof="0"/>
              <a:t>Add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10"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Tree>
    <p:extLst>
      <p:ext uri="{BB962C8B-B14F-4D97-AF65-F5344CB8AC3E}">
        <p14:creationId xmlns:p14="http://schemas.microsoft.com/office/powerpoint/2010/main" val="10899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Line title, subtitle &amp; two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1175" y="2147888"/>
            <a:ext cx="5440809" cy="3822700"/>
          </a:xfrm>
        </p:spPr>
        <p:txBody>
          <a:bodyPr/>
          <a:lstStyle>
            <a:lvl1pPr>
              <a:defRPr/>
            </a:lvl1pPr>
          </a:lstStyle>
          <a:p>
            <a:pPr lvl="0"/>
            <a:r>
              <a:rPr lang="en-US" noProof="0"/>
              <a:t>Add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8"/>
          <p:cNvSpPr>
            <a:spLocks noGrp="1"/>
          </p:cNvSpPr>
          <p:nvPr>
            <p:ph type="body" sz="quarter" idx="14" hasCustomPrompt="1"/>
          </p:nvPr>
        </p:nvSpPr>
        <p:spPr>
          <a:xfrm>
            <a:off x="6316216" y="2147888"/>
            <a:ext cx="5440809" cy="3822700"/>
          </a:xfrm>
        </p:spPr>
        <p:txBody>
          <a:bodyPr/>
          <a:lstStyle>
            <a:lvl1pPr>
              <a:defRPr/>
            </a:lvl1pPr>
          </a:lstStyle>
          <a:p>
            <a:pPr lvl="0"/>
            <a:r>
              <a:rPr lang="en-US" noProof="0"/>
              <a:t>Add bullet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Title 1"/>
          <p:cNvSpPr>
            <a:spLocks noGrp="1"/>
          </p:cNvSpPr>
          <p:nvPr>
            <p:ph type="title" hasCustomPrompt="1"/>
          </p:nvPr>
        </p:nvSpPr>
        <p:spPr>
          <a:xfrm>
            <a:off x="511175" y="461016"/>
            <a:ext cx="9639471" cy="832447"/>
          </a:xfrm>
        </p:spPr>
        <p:txBody>
          <a:bodyPr/>
          <a:lstStyle>
            <a:lvl1pPr>
              <a:defRPr>
                <a:latin typeface="+mj-lt"/>
              </a:defRPr>
            </a:lvl1pPr>
          </a:lstStyle>
          <a:p>
            <a:r>
              <a:rPr lang="en-US" noProof="0"/>
              <a:t>Add a two line title</a:t>
            </a:r>
          </a:p>
        </p:txBody>
      </p:sp>
      <p:sp>
        <p:nvSpPr>
          <p:cNvPr id="11" name="Text Placeholder 6"/>
          <p:cNvSpPr>
            <a:spLocks noGrp="1"/>
          </p:cNvSpPr>
          <p:nvPr>
            <p:ph type="body" sz="quarter" idx="12" hasCustomPrompt="1"/>
          </p:nvPr>
        </p:nvSpPr>
        <p:spPr>
          <a:xfrm>
            <a:off x="511175" y="1293463"/>
            <a:ext cx="9648825" cy="443261"/>
          </a:xfrm>
        </p:spPr>
        <p:txBody>
          <a:bodyPr/>
          <a:lstStyle>
            <a:lvl1pPr marL="0" indent="0">
              <a:lnSpc>
                <a:spcPct val="100000"/>
              </a:lnSpc>
              <a:buNone/>
              <a:defRPr sz="2900" i="1">
                <a:latin typeface="Minion" panose="02040503050201090203" pitchFamily="18" charset="0"/>
              </a:defRPr>
            </a:lvl1pPr>
          </a:lstStyle>
          <a:p>
            <a:pPr lvl="0"/>
            <a:r>
              <a:rPr lang="en-US" noProof="0"/>
              <a:t>Add a single line subtitle</a:t>
            </a:r>
          </a:p>
        </p:txBody>
      </p:sp>
    </p:spTree>
    <p:extLst>
      <p:ext uri="{BB962C8B-B14F-4D97-AF65-F5344CB8AC3E}">
        <p14:creationId xmlns:p14="http://schemas.microsoft.com/office/powerpoint/2010/main" val="31578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amp; two chart">
    <p:spTree>
      <p:nvGrpSpPr>
        <p:cNvPr id="1" name=""/>
        <p:cNvGrpSpPr/>
        <p:nvPr/>
      </p:nvGrpSpPr>
      <p:grpSpPr>
        <a:xfrm>
          <a:off x="0" y="0"/>
          <a:ext cx="0" cy="0"/>
          <a:chOff x="0" y="0"/>
          <a:chExt cx="0" cy="0"/>
        </a:xfrm>
      </p:grpSpPr>
      <p:sp>
        <p:nvSpPr>
          <p:cNvPr id="6" name="Chart Placeholder 5"/>
          <p:cNvSpPr>
            <a:spLocks noGrp="1"/>
          </p:cNvSpPr>
          <p:nvPr>
            <p:ph type="chart" sz="quarter" idx="15" hasCustomPrompt="1"/>
          </p:nvPr>
        </p:nvSpPr>
        <p:spPr>
          <a:xfrm>
            <a:off x="511175" y="2147887"/>
            <a:ext cx="5440363" cy="3473266"/>
          </a:xfrm>
        </p:spPr>
        <p:txBody>
          <a:bodyPr/>
          <a:lstStyle>
            <a:lvl1pPr marL="0" indent="0">
              <a:buNone/>
              <a:defRPr/>
            </a:lvl1pPr>
          </a:lstStyle>
          <a:p>
            <a:r>
              <a:rPr lang="en-US" noProof="0"/>
              <a:t>Add chart</a:t>
            </a:r>
          </a:p>
        </p:txBody>
      </p:sp>
      <p:sp>
        <p:nvSpPr>
          <p:cNvPr id="10" name="Chart Placeholder 5"/>
          <p:cNvSpPr>
            <a:spLocks noGrp="1"/>
          </p:cNvSpPr>
          <p:nvPr>
            <p:ph type="chart" sz="quarter" idx="16" hasCustomPrompt="1"/>
          </p:nvPr>
        </p:nvSpPr>
        <p:spPr>
          <a:xfrm>
            <a:off x="6316662" y="2147887"/>
            <a:ext cx="5440363" cy="3473266"/>
          </a:xfrm>
        </p:spPr>
        <p:txBody>
          <a:bodyPr/>
          <a:lstStyle>
            <a:lvl1pPr marL="0" indent="0">
              <a:buFontTx/>
              <a:buNone/>
              <a:defRPr/>
            </a:lvl1pPr>
          </a:lstStyle>
          <a:p>
            <a:r>
              <a:rPr lang="en-US" noProof="0"/>
              <a:t>Add chart</a:t>
            </a:r>
          </a:p>
        </p:txBody>
      </p:sp>
      <p:sp>
        <p:nvSpPr>
          <p:cNvPr id="8" name="Title 1"/>
          <p:cNvSpPr>
            <a:spLocks noGrp="1"/>
          </p:cNvSpPr>
          <p:nvPr>
            <p:ph type="title" hasCustomPrompt="1"/>
          </p:nvPr>
        </p:nvSpPr>
        <p:spPr>
          <a:xfrm>
            <a:off x="511175" y="461017"/>
            <a:ext cx="9639471" cy="408012"/>
          </a:xfrm>
        </p:spPr>
        <p:txBody>
          <a:bodyPr/>
          <a:lstStyle>
            <a:lvl1pPr>
              <a:defRPr>
                <a:latin typeface="+mj-lt"/>
              </a:defRPr>
            </a:lvl1pPr>
          </a:lstStyle>
          <a:p>
            <a:r>
              <a:rPr lang="en-US" noProof="0"/>
              <a:t>Add title</a:t>
            </a:r>
          </a:p>
        </p:txBody>
      </p:sp>
      <p:sp>
        <p:nvSpPr>
          <p:cNvPr id="9" name="Text Placeholder 6"/>
          <p:cNvSpPr>
            <a:spLocks noGrp="1"/>
          </p:cNvSpPr>
          <p:nvPr>
            <p:ph type="body" sz="quarter" idx="12" hasCustomPrompt="1"/>
          </p:nvPr>
        </p:nvSpPr>
        <p:spPr>
          <a:xfrm>
            <a:off x="511175" y="877994"/>
            <a:ext cx="9648825"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
        <p:nvSpPr>
          <p:cNvPr id="3" name="Text Placeholder 2"/>
          <p:cNvSpPr>
            <a:spLocks noGrp="1"/>
          </p:cNvSpPr>
          <p:nvPr>
            <p:ph type="body" sz="quarter" idx="17" hasCustomPrompt="1"/>
          </p:nvPr>
        </p:nvSpPr>
        <p:spPr>
          <a:xfrm>
            <a:off x="511176" y="5621153"/>
            <a:ext cx="11245850" cy="403225"/>
          </a:xfrm>
        </p:spPr>
        <p:txBody>
          <a:bodyPr anchor="b"/>
          <a:lstStyle>
            <a:lvl1pPr marL="0" indent="0">
              <a:lnSpc>
                <a:spcPct val="100000"/>
              </a:lnSpc>
              <a:buNone/>
              <a:defRPr sz="1200" i="1">
                <a:solidFill>
                  <a:schemeClr val="tx2"/>
                </a:solidFill>
                <a:latin typeface="Minion" panose="02040503050201090203" pitchFamily="18" charset="0"/>
              </a:defRPr>
            </a:lvl1pPr>
            <a:lvl2pPr marL="476250" indent="0">
              <a:buNone/>
              <a:defRPr sz="1200" i="1">
                <a:solidFill>
                  <a:schemeClr val="tx2"/>
                </a:solidFill>
                <a:latin typeface="Minion Pro" panose="02040503050306020203" pitchFamily="18" charset="0"/>
              </a:defRPr>
            </a:lvl2pPr>
            <a:lvl3pPr marL="954087" indent="0">
              <a:buNone/>
              <a:defRPr sz="1200" i="1">
                <a:solidFill>
                  <a:schemeClr val="tx2"/>
                </a:solidFill>
                <a:latin typeface="Minion Pro" panose="02040503050306020203" pitchFamily="18" charset="0"/>
              </a:defRPr>
            </a:lvl3pPr>
            <a:lvl4pPr marL="1431925" indent="0">
              <a:buNone/>
              <a:defRPr sz="1200" i="1">
                <a:solidFill>
                  <a:schemeClr val="tx2"/>
                </a:solidFill>
                <a:latin typeface="Minion Pro" panose="02040503050306020203" pitchFamily="18" charset="0"/>
              </a:defRPr>
            </a:lvl4pPr>
            <a:lvl5pPr marL="1909763" indent="0">
              <a:buNone/>
              <a:defRPr sz="1200" i="1">
                <a:solidFill>
                  <a:schemeClr val="tx2"/>
                </a:solidFill>
                <a:latin typeface="Minion Pro" panose="02040503050306020203" pitchFamily="18" charset="0"/>
              </a:defRPr>
            </a:lvl5pPr>
          </a:lstStyle>
          <a:p>
            <a:pPr lvl="0"/>
            <a:r>
              <a:rPr lang="en-US" noProof="0"/>
              <a:t>Add footnote/source</a:t>
            </a:r>
          </a:p>
        </p:txBody>
      </p:sp>
    </p:spTree>
    <p:extLst>
      <p:ext uri="{BB962C8B-B14F-4D97-AF65-F5344CB8AC3E}">
        <p14:creationId xmlns:p14="http://schemas.microsoft.com/office/powerpoint/2010/main" val="11871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horizontal image with 2 line title and single subtitle">
    <p:spTree>
      <p:nvGrpSpPr>
        <p:cNvPr id="1" name=""/>
        <p:cNvGrpSpPr/>
        <p:nvPr/>
      </p:nvGrpSpPr>
      <p:grpSpPr>
        <a:xfrm>
          <a:off x="0" y="0"/>
          <a:ext cx="0" cy="0"/>
          <a:chOff x="0" y="0"/>
          <a:chExt cx="0" cy="0"/>
        </a:xfrm>
      </p:grpSpPr>
      <p:sp>
        <p:nvSpPr>
          <p:cNvPr id="94230" name="shpPlaceholderTitle"/>
          <p:cNvSpPr>
            <a:spLocks noGrp="1" noChangeArrowheads="1"/>
          </p:cNvSpPr>
          <p:nvPr>
            <p:ph type="ctrTitle" hasCustomPrompt="1"/>
          </p:nvPr>
        </p:nvSpPr>
        <p:spPr>
          <a:xfrm>
            <a:off x="511174" y="461014"/>
            <a:ext cx="9720000" cy="829903"/>
          </a:xfrm>
          <a:noFill/>
        </p:spPr>
        <p:txBody>
          <a:bodyPr/>
          <a:lstStyle>
            <a:lvl1pPr>
              <a:defRPr sz="2600">
                <a:latin typeface="+mj-lt"/>
              </a:defRPr>
            </a:lvl1pPr>
          </a:lstStyle>
          <a:p>
            <a:pPr lvl="0"/>
            <a:r>
              <a:rPr lang="en-US" noProof="0"/>
              <a:t>Add a two line title</a:t>
            </a:r>
          </a:p>
        </p:txBody>
      </p:sp>
      <p:sp>
        <p:nvSpPr>
          <p:cNvPr id="11" name="Text Placeholder 6"/>
          <p:cNvSpPr>
            <a:spLocks noGrp="1"/>
          </p:cNvSpPr>
          <p:nvPr>
            <p:ph type="body" sz="quarter" idx="15" hasCustomPrompt="1"/>
          </p:nvPr>
        </p:nvSpPr>
        <p:spPr>
          <a:xfrm>
            <a:off x="511174" y="1299882"/>
            <a:ext cx="9720000" cy="438994"/>
          </a:xfrm>
          <a:noFill/>
        </p:spPr>
        <p:txBody>
          <a:bodyPr/>
          <a:lstStyle>
            <a:lvl1pPr marL="0" indent="0">
              <a:lnSpc>
                <a:spcPct val="100000"/>
              </a:lnSpc>
              <a:buNone/>
              <a:defRPr sz="2900" i="1">
                <a:latin typeface="Minion" panose="02040503050201090203" pitchFamily="18" charset="0"/>
              </a:defRPr>
            </a:lvl1pPr>
          </a:lstStyle>
          <a:p>
            <a:pPr lvl="0"/>
            <a:r>
              <a:rPr lang="en-US" noProof="0"/>
              <a:t>Add a single line subtitle</a:t>
            </a:r>
          </a:p>
        </p:txBody>
      </p:sp>
      <p:sp>
        <p:nvSpPr>
          <p:cNvPr id="3" name="Picture Placeholder 2"/>
          <p:cNvSpPr>
            <a:spLocks noGrp="1"/>
          </p:cNvSpPr>
          <p:nvPr>
            <p:ph type="pic" sz="quarter" idx="14" hasCustomPrompt="1"/>
          </p:nvPr>
        </p:nvSpPr>
        <p:spPr>
          <a:xfrm>
            <a:off x="0" y="2133601"/>
            <a:ext cx="12192000" cy="3836988"/>
          </a:xfrm>
        </p:spPr>
        <p:txBody>
          <a:bodyPr anchor="ctr"/>
          <a:lstStyle>
            <a:lvl1pPr marL="0" marR="0" indent="0" algn="ctr" defTabSz="914400" rtl="0" eaLnBrk="0" fontAlgn="base" latinLnBrk="0" hangingPunct="0">
              <a:lnSpc>
                <a:spcPct val="110000"/>
              </a:lnSpc>
              <a:spcBef>
                <a:spcPts val="0"/>
              </a:spcBef>
              <a:spcAft>
                <a:spcPct val="0"/>
              </a:spcAft>
              <a:buClrTx/>
              <a:buSzPct val="120000"/>
              <a:buFontTx/>
              <a:buNone/>
              <a:tabLst/>
              <a:defRPr sz="2000"/>
            </a:lvl1pPr>
          </a:lstStyle>
          <a:p>
            <a:pPr marL="0" marR="0" lvl="0" indent="0" algn="ctr" defTabSz="914400" rtl="0" eaLnBrk="0" fontAlgn="base" latinLnBrk="0" hangingPunct="0">
              <a:lnSpc>
                <a:spcPct val="110000"/>
              </a:lnSpc>
              <a:spcBef>
                <a:spcPts val="0"/>
              </a:spcBef>
              <a:spcAft>
                <a:spcPct val="0"/>
              </a:spcAft>
              <a:buClrTx/>
              <a:buSzPct val="120000"/>
              <a:buFontTx/>
              <a:buNone/>
              <a:tabLst/>
              <a:defRPr/>
            </a:pPr>
            <a:r>
              <a:rPr lang="en-US" noProof="0"/>
              <a:t>Add momentary image, product </a:t>
            </a:r>
            <a:br>
              <a:rPr lang="en-US" noProof="0"/>
            </a:br>
            <a:r>
              <a:rPr lang="en-US" noProof="0"/>
              <a:t>photography or render, icon or </a:t>
            </a:r>
            <a:br>
              <a:rPr lang="en-US" noProof="0"/>
            </a:br>
            <a:r>
              <a:rPr lang="en-US" noProof="0"/>
              <a:t>illustration</a:t>
            </a:r>
          </a:p>
        </p:txBody>
      </p:sp>
      <p:grpSp>
        <p:nvGrpSpPr>
          <p:cNvPr id="94270" name="shpGridNormal" hidden="1"/>
          <p:cNvGrpSpPr>
            <a:grpSpLocks/>
          </p:cNvGrpSpPr>
          <p:nvPr userDrawn="1"/>
        </p:nvGrpSpPr>
        <p:grpSpPr bwMode="auto">
          <a:xfrm>
            <a:off x="529494" y="514350"/>
            <a:ext cx="11138876" cy="5764213"/>
            <a:chOff x="271" y="324"/>
            <a:chExt cx="5701" cy="3631"/>
          </a:xfrm>
        </p:grpSpPr>
        <p:sp>
          <p:nvSpPr>
            <p:cNvPr id="94266"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CH" sz="2400"/>
            </a:p>
          </p:txBody>
        </p:sp>
        <p:sp>
          <p:nvSpPr>
            <p:cNvPr id="94268"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CH" sz="2400"/>
            </a:p>
          </p:txBody>
        </p:sp>
      </p:grpSp>
      <p:sp>
        <p:nvSpPr>
          <p:cNvPr id="15" name="Rectangle 14"/>
          <p:cNvSpPr/>
          <p:nvPr userDrawn="1"/>
        </p:nvSpPr>
        <p:spPr>
          <a:xfrm>
            <a:off x="484280" y="6237312"/>
            <a:ext cx="286684"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12" name="Text Placeholder 6"/>
          <p:cNvSpPr>
            <a:spLocks noGrp="1"/>
          </p:cNvSpPr>
          <p:nvPr>
            <p:ph type="body" sz="quarter" idx="13" hasCustomPrompt="1"/>
          </p:nvPr>
        </p:nvSpPr>
        <p:spPr>
          <a:xfrm>
            <a:off x="511174" y="1747841"/>
            <a:ext cx="9720000" cy="323006"/>
          </a:xfrm>
        </p:spPr>
        <p:txBody>
          <a:bodyPr/>
          <a:lstStyle>
            <a:lvl1pPr marL="0" indent="0">
              <a:buNone/>
              <a:defRPr sz="1800" i="1">
                <a:solidFill>
                  <a:schemeClr val="tx2"/>
                </a:solidFill>
                <a:latin typeface="Minion" panose="02040503050201090203" pitchFamily="18" charset="0"/>
              </a:defRPr>
            </a:lvl1pPr>
          </a:lstStyle>
          <a:p>
            <a:pPr lvl="0"/>
            <a:r>
              <a:rPr lang="en-US" noProof="0"/>
              <a:t>Add presenter name</a:t>
            </a:r>
          </a:p>
        </p:txBody>
      </p:sp>
    </p:spTree>
    <p:extLst>
      <p:ext uri="{BB962C8B-B14F-4D97-AF65-F5344CB8AC3E}">
        <p14:creationId xmlns:p14="http://schemas.microsoft.com/office/powerpoint/2010/main" val="300122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Line title, subtitle &amp; two chart">
    <p:spTree>
      <p:nvGrpSpPr>
        <p:cNvPr id="1" name=""/>
        <p:cNvGrpSpPr/>
        <p:nvPr/>
      </p:nvGrpSpPr>
      <p:grpSpPr>
        <a:xfrm>
          <a:off x="0" y="0"/>
          <a:ext cx="0" cy="0"/>
          <a:chOff x="0" y="0"/>
          <a:chExt cx="0" cy="0"/>
        </a:xfrm>
      </p:grpSpPr>
      <p:sp>
        <p:nvSpPr>
          <p:cNvPr id="6" name="Chart Placeholder 5"/>
          <p:cNvSpPr>
            <a:spLocks noGrp="1"/>
          </p:cNvSpPr>
          <p:nvPr>
            <p:ph type="chart" sz="quarter" idx="15" hasCustomPrompt="1"/>
          </p:nvPr>
        </p:nvSpPr>
        <p:spPr>
          <a:xfrm>
            <a:off x="511175" y="2147887"/>
            <a:ext cx="5440363" cy="3473265"/>
          </a:xfrm>
        </p:spPr>
        <p:txBody>
          <a:bodyPr/>
          <a:lstStyle>
            <a:lvl1pPr marL="0" indent="0">
              <a:buNone/>
              <a:defRPr/>
            </a:lvl1pPr>
          </a:lstStyle>
          <a:p>
            <a:r>
              <a:rPr lang="en-US" noProof="0"/>
              <a:t>Add chart</a:t>
            </a:r>
          </a:p>
        </p:txBody>
      </p:sp>
      <p:sp>
        <p:nvSpPr>
          <p:cNvPr id="10" name="Chart Placeholder 5"/>
          <p:cNvSpPr>
            <a:spLocks noGrp="1"/>
          </p:cNvSpPr>
          <p:nvPr>
            <p:ph type="chart" sz="quarter" idx="16" hasCustomPrompt="1"/>
          </p:nvPr>
        </p:nvSpPr>
        <p:spPr>
          <a:xfrm>
            <a:off x="6316662" y="2147887"/>
            <a:ext cx="5440363" cy="3473265"/>
          </a:xfrm>
        </p:spPr>
        <p:txBody>
          <a:bodyPr/>
          <a:lstStyle>
            <a:lvl1pPr marL="0" indent="0">
              <a:buFontTx/>
              <a:buNone/>
              <a:defRPr/>
            </a:lvl1pPr>
          </a:lstStyle>
          <a:p>
            <a:r>
              <a:rPr lang="en-US" noProof="0"/>
              <a:t>Add chart</a:t>
            </a:r>
          </a:p>
        </p:txBody>
      </p:sp>
      <p:sp>
        <p:nvSpPr>
          <p:cNvPr id="3" name="Text Placeholder 2"/>
          <p:cNvSpPr>
            <a:spLocks noGrp="1"/>
          </p:cNvSpPr>
          <p:nvPr>
            <p:ph type="body" sz="quarter" idx="17" hasCustomPrompt="1"/>
          </p:nvPr>
        </p:nvSpPr>
        <p:spPr>
          <a:xfrm>
            <a:off x="511176" y="5621153"/>
            <a:ext cx="11245850" cy="403225"/>
          </a:xfrm>
        </p:spPr>
        <p:txBody>
          <a:bodyPr anchor="b"/>
          <a:lstStyle>
            <a:lvl1pPr marL="0" indent="0">
              <a:lnSpc>
                <a:spcPct val="100000"/>
              </a:lnSpc>
              <a:buNone/>
              <a:defRPr sz="1200" i="1">
                <a:solidFill>
                  <a:schemeClr val="tx2"/>
                </a:solidFill>
                <a:latin typeface="Minion" panose="02040503050201090203" pitchFamily="18" charset="0"/>
              </a:defRPr>
            </a:lvl1pPr>
            <a:lvl2pPr marL="476250" indent="0">
              <a:buNone/>
              <a:defRPr sz="1200" i="1">
                <a:solidFill>
                  <a:schemeClr val="tx2"/>
                </a:solidFill>
                <a:latin typeface="Minion Pro" panose="02040503050306020203" pitchFamily="18" charset="0"/>
              </a:defRPr>
            </a:lvl2pPr>
            <a:lvl3pPr marL="954087" indent="0">
              <a:buNone/>
              <a:defRPr sz="1200" i="1">
                <a:solidFill>
                  <a:schemeClr val="tx2"/>
                </a:solidFill>
                <a:latin typeface="Minion Pro" panose="02040503050306020203" pitchFamily="18" charset="0"/>
              </a:defRPr>
            </a:lvl3pPr>
            <a:lvl4pPr marL="1431925" indent="0">
              <a:buNone/>
              <a:defRPr sz="1200" i="1">
                <a:solidFill>
                  <a:schemeClr val="tx2"/>
                </a:solidFill>
                <a:latin typeface="Minion Pro" panose="02040503050306020203" pitchFamily="18" charset="0"/>
              </a:defRPr>
            </a:lvl4pPr>
            <a:lvl5pPr marL="1909763" indent="0">
              <a:buNone/>
              <a:defRPr sz="1200" i="1">
                <a:solidFill>
                  <a:schemeClr val="tx2"/>
                </a:solidFill>
                <a:latin typeface="Minion Pro" panose="02040503050306020203" pitchFamily="18" charset="0"/>
              </a:defRPr>
            </a:lvl5pPr>
          </a:lstStyle>
          <a:p>
            <a:pPr lvl="0"/>
            <a:r>
              <a:rPr lang="en-US" noProof="0"/>
              <a:t>Add footnote/source</a:t>
            </a:r>
          </a:p>
        </p:txBody>
      </p:sp>
      <p:sp>
        <p:nvSpPr>
          <p:cNvPr id="7" name="Title 1"/>
          <p:cNvSpPr>
            <a:spLocks noGrp="1"/>
          </p:cNvSpPr>
          <p:nvPr>
            <p:ph type="title" hasCustomPrompt="1"/>
          </p:nvPr>
        </p:nvSpPr>
        <p:spPr>
          <a:xfrm>
            <a:off x="511175" y="461016"/>
            <a:ext cx="9639471" cy="832447"/>
          </a:xfrm>
        </p:spPr>
        <p:txBody>
          <a:bodyPr/>
          <a:lstStyle>
            <a:lvl1pPr>
              <a:defRPr>
                <a:latin typeface="+mj-lt"/>
              </a:defRPr>
            </a:lvl1pPr>
          </a:lstStyle>
          <a:p>
            <a:r>
              <a:rPr lang="en-US" noProof="0"/>
              <a:t>Add a two line title</a:t>
            </a:r>
          </a:p>
        </p:txBody>
      </p:sp>
      <p:sp>
        <p:nvSpPr>
          <p:cNvPr id="11" name="Text Placeholder 6"/>
          <p:cNvSpPr>
            <a:spLocks noGrp="1"/>
          </p:cNvSpPr>
          <p:nvPr>
            <p:ph type="body" sz="quarter" idx="12" hasCustomPrompt="1"/>
          </p:nvPr>
        </p:nvSpPr>
        <p:spPr>
          <a:xfrm>
            <a:off x="511175" y="1293463"/>
            <a:ext cx="9648825" cy="443261"/>
          </a:xfrm>
        </p:spPr>
        <p:txBody>
          <a:bodyPr/>
          <a:lstStyle>
            <a:lvl1pPr marL="0" indent="0">
              <a:lnSpc>
                <a:spcPct val="100000"/>
              </a:lnSpc>
              <a:buNone/>
              <a:defRPr sz="2900" i="1">
                <a:latin typeface="Minion" panose="02040503050201090203" pitchFamily="18" charset="0"/>
              </a:defRPr>
            </a:lvl1pPr>
          </a:lstStyle>
          <a:p>
            <a:pPr lvl="0"/>
            <a:r>
              <a:rPr lang="en-US" noProof="0" dirty="0"/>
              <a:t>Add a single line subtitle</a:t>
            </a:r>
          </a:p>
        </p:txBody>
      </p:sp>
    </p:spTree>
    <p:extLst>
      <p:ext uri="{BB962C8B-B14F-4D97-AF65-F5344CB8AC3E}">
        <p14:creationId xmlns:p14="http://schemas.microsoft.com/office/powerpoint/2010/main" val="141738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6" name="Chart Placeholder 5"/>
          <p:cNvSpPr>
            <a:spLocks noGrp="1"/>
          </p:cNvSpPr>
          <p:nvPr>
            <p:ph type="chart" sz="quarter" idx="15" hasCustomPrompt="1"/>
          </p:nvPr>
        </p:nvSpPr>
        <p:spPr>
          <a:xfrm>
            <a:off x="511175" y="2147888"/>
            <a:ext cx="11245850" cy="3473265"/>
          </a:xfrm>
        </p:spPr>
        <p:txBody>
          <a:bodyPr/>
          <a:lstStyle>
            <a:lvl1pPr marL="0" indent="0">
              <a:buNone/>
              <a:defRPr/>
            </a:lvl1pPr>
          </a:lstStyle>
          <a:p>
            <a:r>
              <a:rPr lang="en-US" noProof="0"/>
              <a:t>Add chart</a:t>
            </a:r>
          </a:p>
        </p:txBody>
      </p:sp>
      <p:sp>
        <p:nvSpPr>
          <p:cNvPr id="5"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8"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
        <p:nvSpPr>
          <p:cNvPr id="7" name="Text Placeholder 2"/>
          <p:cNvSpPr>
            <a:spLocks noGrp="1"/>
          </p:cNvSpPr>
          <p:nvPr>
            <p:ph type="body" sz="quarter" idx="17" hasCustomPrompt="1"/>
          </p:nvPr>
        </p:nvSpPr>
        <p:spPr>
          <a:xfrm>
            <a:off x="511176" y="5621153"/>
            <a:ext cx="11245850" cy="4032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buNone/>
              <a:defRPr lang="en-GB" sz="1200" i="1" dirty="0">
                <a:solidFill>
                  <a:schemeClr val="tx2"/>
                </a:solidFill>
                <a:latin typeface="Minion" panose="02040503050201090203" pitchFamily="18" charset="0"/>
              </a:defRPr>
            </a:lvl1pPr>
          </a:lstStyle>
          <a:p>
            <a:pPr marL="285750" lvl="0" indent="-285750">
              <a:lnSpc>
                <a:spcPct val="100000"/>
              </a:lnSpc>
            </a:pPr>
            <a:r>
              <a:rPr lang="en-US" noProof="0"/>
              <a:t>Add footnote/source</a:t>
            </a:r>
          </a:p>
        </p:txBody>
      </p:sp>
    </p:spTree>
    <p:extLst>
      <p:ext uri="{BB962C8B-B14F-4D97-AF65-F5344CB8AC3E}">
        <p14:creationId xmlns:p14="http://schemas.microsoft.com/office/powerpoint/2010/main" val="161824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Line title, subtitle &amp; chart">
    <p:spTree>
      <p:nvGrpSpPr>
        <p:cNvPr id="1" name=""/>
        <p:cNvGrpSpPr/>
        <p:nvPr/>
      </p:nvGrpSpPr>
      <p:grpSpPr>
        <a:xfrm>
          <a:off x="0" y="0"/>
          <a:ext cx="0" cy="0"/>
          <a:chOff x="0" y="0"/>
          <a:chExt cx="0" cy="0"/>
        </a:xfrm>
      </p:grpSpPr>
      <p:sp>
        <p:nvSpPr>
          <p:cNvPr id="6" name="Chart Placeholder 5"/>
          <p:cNvSpPr>
            <a:spLocks noGrp="1"/>
          </p:cNvSpPr>
          <p:nvPr>
            <p:ph type="chart" sz="quarter" idx="15" hasCustomPrompt="1"/>
          </p:nvPr>
        </p:nvSpPr>
        <p:spPr>
          <a:xfrm>
            <a:off x="511175" y="2147888"/>
            <a:ext cx="11245850" cy="3473265"/>
          </a:xfrm>
        </p:spPr>
        <p:txBody>
          <a:bodyPr/>
          <a:lstStyle>
            <a:lvl1pPr marL="0" indent="0">
              <a:buNone/>
              <a:defRPr/>
            </a:lvl1pPr>
          </a:lstStyle>
          <a:p>
            <a:r>
              <a:rPr lang="en-US" noProof="0"/>
              <a:t>Add chart</a:t>
            </a:r>
          </a:p>
        </p:txBody>
      </p:sp>
      <p:sp>
        <p:nvSpPr>
          <p:cNvPr id="7" name="Text Placeholder 2"/>
          <p:cNvSpPr>
            <a:spLocks noGrp="1"/>
          </p:cNvSpPr>
          <p:nvPr>
            <p:ph type="body" sz="quarter" idx="17" hasCustomPrompt="1"/>
          </p:nvPr>
        </p:nvSpPr>
        <p:spPr>
          <a:xfrm>
            <a:off x="511176" y="5621153"/>
            <a:ext cx="11245850" cy="4032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buNone/>
              <a:defRPr lang="en-GB" sz="1200" i="1" dirty="0">
                <a:solidFill>
                  <a:schemeClr val="tx2"/>
                </a:solidFill>
                <a:latin typeface="Minion" panose="02040503050201090203" pitchFamily="18" charset="0"/>
              </a:defRPr>
            </a:lvl1pPr>
          </a:lstStyle>
          <a:p>
            <a:pPr marL="285750" lvl="0" indent="-285750">
              <a:lnSpc>
                <a:spcPct val="100000"/>
              </a:lnSpc>
            </a:pPr>
            <a:r>
              <a:rPr lang="en-US" noProof="0"/>
              <a:t>Add footnote/source</a:t>
            </a:r>
          </a:p>
        </p:txBody>
      </p:sp>
      <p:sp>
        <p:nvSpPr>
          <p:cNvPr id="9" name="Title 1"/>
          <p:cNvSpPr>
            <a:spLocks noGrp="1"/>
          </p:cNvSpPr>
          <p:nvPr>
            <p:ph type="title" hasCustomPrompt="1"/>
          </p:nvPr>
        </p:nvSpPr>
        <p:spPr>
          <a:xfrm>
            <a:off x="511175" y="461016"/>
            <a:ext cx="9639471" cy="832447"/>
          </a:xfrm>
        </p:spPr>
        <p:txBody>
          <a:bodyPr/>
          <a:lstStyle>
            <a:lvl1pPr>
              <a:defRPr>
                <a:latin typeface="+mj-lt"/>
              </a:defRPr>
            </a:lvl1pPr>
          </a:lstStyle>
          <a:p>
            <a:r>
              <a:rPr lang="en-US" noProof="0"/>
              <a:t>Add a two line title</a:t>
            </a:r>
          </a:p>
        </p:txBody>
      </p:sp>
      <p:sp>
        <p:nvSpPr>
          <p:cNvPr id="10" name="Text Placeholder 6"/>
          <p:cNvSpPr>
            <a:spLocks noGrp="1"/>
          </p:cNvSpPr>
          <p:nvPr>
            <p:ph type="body" sz="quarter" idx="12" hasCustomPrompt="1"/>
          </p:nvPr>
        </p:nvSpPr>
        <p:spPr>
          <a:xfrm>
            <a:off x="511175" y="1293464"/>
            <a:ext cx="9648825" cy="443262"/>
          </a:xfrm>
        </p:spPr>
        <p:txBody>
          <a:bodyPr/>
          <a:lstStyle>
            <a:lvl1pPr marL="0" indent="0">
              <a:lnSpc>
                <a:spcPct val="100000"/>
              </a:lnSpc>
              <a:buNone/>
              <a:defRPr sz="2900" i="1">
                <a:latin typeface="Minion" panose="02040503050201090203" pitchFamily="18" charset="0"/>
              </a:defRPr>
            </a:lvl1pPr>
          </a:lstStyle>
          <a:p>
            <a:pPr lvl="0"/>
            <a:r>
              <a:rPr lang="en-US" noProof="0" dirty="0"/>
              <a:t>Add a single line subtitle</a:t>
            </a:r>
          </a:p>
        </p:txBody>
      </p:sp>
    </p:spTree>
    <p:extLst>
      <p:ext uri="{BB962C8B-B14F-4D97-AF65-F5344CB8AC3E}">
        <p14:creationId xmlns:p14="http://schemas.microsoft.com/office/powerpoint/2010/main" val="209083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8" name="Table Placeholder 7"/>
          <p:cNvSpPr>
            <a:spLocks noGrp="1"/>
          </p:cNvSpPr>
          <p:nvPr>
            <p:ph type="tbl" sz="quarter" idx="16" hasCustomPrompt="1"/>
          </p:nvPr>
        </p:nvSpPr>
        <p:spPr>
          <a:xfrm>
            <a:off x="511175" y="2147888"/>
            <a:ext cx="11245850" cy="3473265"/>
          </a:xfrm>
        </p:spPr>
        <p:txBody>
          <a:bodyPr/>
          <a:lstStyle>
            <a:lvl1pPr marL="0" indent="0">
              <a:buFontTx/>
              <a:buNone/>
              <a:defRPr/>
            </a:lvl1pPr>
          </a:lstStyle>
          <a:p>
            <a:r>
              <a:rPr lang="en-US" noProof="0"/>
              <a:t>Add table</a:t>
            </a:r>
          </a:p>
        </p:txBody>
      </p:sp>
      <p:sp>
        <p:nvSpPr>
          <p:cNvPr id="5"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6"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
        <p:nvSpPr>
          <p:cNvPr id="7" name="Text Placeholder 2"/>
          <p:cNvSpPr>
            <a:spLocks noGrp="1"/>
          </p:cNvSpPr>
          <p:nvPr>
            <p:ph type="body" sz="quarter" idx="17" hasCustomPrompt="1"/>
          </p:nvPr>
        </p:nvSpPr>
        <p:spPr>
          <a:xfrm>
            <a:off x="511176" y="5621153"/>
            <a:ext cx="11245850" cy="4032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buNone/>
              <a:defRPr lang="en-GB" sz="1200" i="1" dirty="0">
                <a:solidFill>
                  <a:schemeClr val="tx2"/>
                </a:solidFill>
                <a:latin typeface="Minion" panose="02040503050201090203" pitchFamily="18" charset="0"/>
              </a:defRPr>
            </a:lvl1pPr>
          </a:lstStyle>
          <a:p>
            <a:pPr marL="285750" lvl="0" indent="-285750">
              <a:lnSpc>
                <a:spcPct val="100000"/>
              </a:lnSpc>
            </a:pPr>
            <a:r>
              <a:rPr lang="en-US" noProof="0"/>
              <a:t>Add footnote/source</a:t>
            </a:r>
          </a:p>
        </p:txBody>
      </p:sp>
    </p:spTree>
    <p:extLst>
      <p:ext uri="{BB962C8B-B14F-4D97-AF65-F5344CB8AC3E}">
        <p14:creationId xmlns:p14="http://schemas.microsoft.com/office/powerpoint/2010/main" val="36378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image across page and text below">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2133600"/>
            <a:ext cx="12192000" cy="2449512"/>
          </a:xfrm>
        </p:spPr>
        <p:txBody>
          <a:bodyPr anchor="ctr"/>
          <a:lstStyle>
            <a:lvl1pPr marL="0" indent="0" algn="ctr">
              <a:buFontTx/>
              <a:buNone/>
              <a:defRPr sz="2000"/>
            </a:lvl1pPr>
          </a:lstStyle>
          <a:p>
            <a:r>
              <a:rPr lang="en-US" noProof="0"/>
              <a:t>Add picture</a:t>
            </a:r>
          </a:p>
        </p:txBody>
      </p:sp>
      <p:sp>
        <p:nvSpPr>
          <p:cNvPr id="11" name="Text Placeholder 10"/>
          <p:cNvSpPr>
            <a:spLocks noGrp="1"/>
          </p:cNvSpPr>
          <p:nvPr>
            <p:ph type="body" sz="quarter" idx="14" hasCustomPrompt="1"/>
          </p:nvPr>
        </p:nvSpPr>
        <p:spPr>
          <a:xfrm>
            <a:off x="520700" y="4783301"/>
            <a:ext cx="11123612" cy="360000"/>
          </a:xfrm>
        </p:spPr>
        <p:txBody>
          <a:bodyPr anchor="ctr"/>
          <a:lstStyle>
            <a:lvl1pPr marL="0" indent="0">
              <a:lnSpc>
                <a:spcPct val="100000"/>
              </a:lnSpc>
              <a:buFontTx/>
              <a:buNone/>
              <a:defRPr b="1">
                <a:latin typeface="+mj-lt"/>
              </a:defRPr>
            </a:lvl1pPr>
            <a:lvl2pPr marL="476250" indent="0">
              <a:buFontTx/>
              <a:buNone/>
              <a:defRPr b="1">
                <a:latin typeface="+mj-lt"/>
              </a:defRPr>
            </a:lvl2pPr>
            <a:lvl3pPr marL="954087" indent="0">
              <a:buFontTx/>
              <a:buNone/>
              <a:defRPr b="1">
                <a:latin typeface="+mj-lt"/>
              </a:defRPr>
            </a:lvl3pPr>
            <a:lvl4pPr marL="1431925" indent="0">
              <a:buFontTx/>
              <a:buNone/>
              <a:defRPr b="1">
                <a:latin typeface="+mj-lt"/>
              </a:defRPr>
            </a:lvl4pPr>
            <a:lvl5pPr marL="1909763" indent="0">
              <a:buFontTx/>
              <a:buNone/>
              <a:defRPr b="1">
                <a:latin typeface="+mj-lt"/>
              </a:defRPr>
            </a:lvl5pPr>
          </a:lstStyle>
          <a:p>
            <a:pPr lvl="0"/>
            <a:r>
              <a:rPr lang="en-US" noProof="0"/>
              <a:t>Add Title</a:t>
            </a:r>
          </a:p>
        </p:txBody>
      </p:sp>
      <p:sp>
        <p:nvSpPr>
          <p:cNvPr id="13" name="Text Placeholder 12"/>
          <p:cNvSpPr>
            <a:spLocks noGrp="1"/>
          </p:cNvSpPr>
          <p:nvPr>
            <p:ph type="body" sz="quarter" idx="15" hasCustomPrompt="1"/>
          </p:nvPr>
        </p:nvSpPr>
        <p:spPr>
          <a:xfrm>
            <a:off x="511175" y="5152265"/>
            <a:ext cx="11133137" cy="818323"/>
          </a:xfrm>
        </p:spPr>
        <p:txBody>
          <a:bodyPr/>
          <a:lstStyle>
            <a:lvl1pPr marL="0" indent="0">
              <a:buFontTx/>
              <a:buNone/>
              <a:defRPr>
                <a:latin typeface="+mn-lt"/>
              </a:defRPr>
            </a:lvl1pPr>
            <a:lvl2pPr marL="476250" indent="0">
              <a:buFontTx/>
              <a:buNone/>
              <a:defRPr>
                <a:latin typeface="+mn-lt"/>
              </a:defRPr>
            </a:lvl2pPr>
            <a:lvl3pPr marL="954087" indent="0">
              <a:buFontTx/>
              <a:buNone/>
              <a:defRPr>
                <a:latin typeface="+mn-lt"/>
              </a:defRPr>
            </a:lvl3pPr>
            <a:lvl4pPr marL="1431925" indent="0">
              <a:buFontTx/>
              <a:buNone/>
              <a:defRPr>
                <a:latin typeface="+mn-lt"/>
              </a:defRPr>
            </a:lvl4pPr>
            <a:lvl5pPr marL="1909763" indent="0">
              <a:buFontTx/>
              <a:buNone/>
              <a:defRPr>
                <a:latin typeface="+mn-lt"/>
              </a:defRPr>
            </a:lvl5pPr>
          </a:lstStyle>
          <a:p>
            <a:pPr lvl="0"/>
            <a:r>
              <a:rPr lang="en-US" noProof="0"/>
              <a:t>Add text</a:t>
            </a:r>
          </a:p>
        </p:txBody>
      </p:sp>
      <p:sp>
        <p:nvSpPr>
          <p:cNvPr id="9"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10"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Tree>
    <p:extLst>
      <p:ext uri="{BB962C8B-B14F-4D97-AF65-F5344CB8AC3E}">
        <p14:creationId xmlns:p14="http://schemas.microsoft.com/office/powerpoint/2010/main" val="159068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Line title, subtitle, image across page and text below">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2133600"/>
            <a:ext cx="12192000" cy="2449512"/>
          </a:xfrm>
        </p:spPr>
        <p:txBody>
          <a:bodyPr anchor="ctr"/>
          <a:lstStyle>
            <a:lvl1pPr marL="0" indent="0" algn="ctr">
              <a:buFontTx/>
              <a:buNone/>
              <a:defRPr sz="2000"/>
            </a:lvl1pPr>
          </a:lstStyle>
          <a:p>
            <a:r>
              <a:rPr lang="en-US" noProof="0"/>
              <a:t>Add picture</a:t>
            </a:r>
          </a:p>
        </p:txBody>
      </p:sp>
      <p:sp>
        <p:nvSpPr>
          <p:cNvPr id="11" name="Text Placeholder 10"/>
          <p:cNvSpPr>
            <a:spLocks noGrp="1"/>
          </p:cNvSpPr>
          <p:nvPr>
            <p:ph type="body" sz="quarter" idx="14" hasCustomPrompt="1"/>
          </p:nvPr>
        </p:nvSpPr>
        <p:spPr>
          <a:xfrm>
            <a:off x="520700" y="4783301"/>
            <a:ext cx="11123612" cy="360000"/>
          </a:xfrm>
        </p:spPr>
        <p:txBody>
          <a:bodyPr anchor="ctr"/>
          <a:lstStyle>
            <a:lvl1pPr marL="0" indent="0">
              <a:lnSpc>
                <a:spcPct val="100000"/>
              </a:lnSpc>
              <a:buFontTx/>
              <a:buNone/>
              <a:defRPr b="1">
                <a:latin typeface="+mj-lt"/>
              </a:defRPr>
            </a:lvl1pPr>
            <a:lvl2pPr marL="476250" indent="0">
              <a:buFontTx/>
              <a:buNone/>
              <a:defRPr b="1">
                <a:latin typeface="+mj-lt"/>
              </a:defRPr>
            </a:lvl2pPr>
            <a:lvl3pPr marL="954087" indent="0">
              <a:buFontTx/>
              <a:buNone/>
              <a:defRPr b="1">
                <a:latin typeface="+mj-lt"/>
              </a:defRPr>
            </a:lvl3pPr>
            <a:lvl4pPr marL="1431925" indent="0">
              <a:buFontTx/>
              <a:buNone/>
              <a:defRPr b="1">
                <a:latin typeface="+mj-lt"/>
              </a:defRPr>
            </a:lvl4pPr>
            <a:lvl5pPr marL="1909763" indent="0">
              <a:buFontTx/>
              <a:buNone/>
              <a:defRPr b="1">
                <a:latin typeface="+mj-lt"/>
              </a:defRPr>
            </a:lvl5pPr>
          </a:lstStyle>
          <a:p>
            <a:pPr lvl="0"/>
            <a:r>
              <a:rPr lang="en-US" noProof="0"/>
              <a:t>Add Title</a:t>
            </a:r>
          </a:p>
        </p:txBody>
      </p:sp>
      <p:sp>
        <p:nvSpPr>
          <p:cNvPr id="13" name="Text Placeholder 12"/>
          <p:cNvSpPr>
            <a:spLocks noGrp="1"/>
          </p:cNvSpPr>
          <p:nvPr>
            <p:ph type="body" sz="quarter" idx="15" hasCustomPrompt="1"/>
          </p:nvPr>
        </p:nvSpPr>
        <p:spPr>
          <a:xfrm>
            <a:off x="511175" y="5152265"/>
            <a:ext cx="11133137" cy="818323"/>
          </a:xfrm>
        </p:spPr>
        <p:txBody>
          <a:bodyPr/>
          <a:lstStyle>
            <a:lvl1pPr marL="0" indent="0">
              <a:buFontTx/>
              <a:buNone/>
              <a:defRPr>
                <a:latin typeface="+mn-lt"/>
              </a:defRPr>
            </a:lvl1pPr>
            <a:lvl2pPr marL="476250" indent="0">
              <a:buFontTx/>
              <a:buNone/>
              <a:defRPr>
                <a:latin typeface="+mn-lt"/>
              </a:defRPr>
            </a:lvl2pPr>
            <a:lvl3pPr marL="954087" indent="0">
              <a:buFontTx/>
              <a:buNone/>
              <a:defRPr>
                <a:latin typeface="+mn-lt"/>
              </a:defRPr>
            </a:lvl3pPr>
            <a:lvl4pPr marL="1431925" indent="0">
              <a:buFontTx/>
              <a:buNone/>
              <a:defRPr>
                <a:latin typeface="+mn-lt"/>
              </a:defRPr>
            </a:lvl4pPr>
            <a:lvl5pPr marL="1909763" indent="0">
              <a:buFontTx/>
              <a:buNone/>
              <a:defRPr>
                <a:latin typeface="+mn-lt"/>
              </a:defRPr>
            </a:lvl5pPr>
          </a:lstStyle>
          <a:p>
            <a:pPr lvl="0"/>
            <a:r>
              <a:rPr lang="en-US" noProof="0"/>
              <a:t>Add text</a:t>
            </a:r>
          </a:p>
        </p:txBody>
      </p:sp>
      <p:sp>
        <p:nvSpPr>
          <p:cNvPr id="7" name="Title 1"/>
          <p:cNvSpPr>
            <a:spLocks noGrp="1"/>
          </p:cNvSpPr>
          <p:nvPr>
            <p:ph type="title" hasCustomPrompt="1"/>
          </p:nvPr>
        </p:nvSpPr>
        <p:spPr>
          <a:xfrm>
            <a:off x="511174" y="461016"/>
            <a:ext cx="9720000" cy="832447"/>
          </a:xfrm>
        </p:spPr>
        <p:txBody>
          <a:bodyPr/>
          <a:lstStyle>
            <a:lvl1pPr>
              <a:defRPr>
                <a:latin typeface="+mj-lt"/>
              </a:defRPr>
            </a:lvl1pPr>
          </a:lstStyle>
          <a:p>
            <a:r>
              <a:rPr lang="en-US" noProof="0"/>
              <a:t>Add a two line title</a:t>
            </a:r>
          </a:p>
        </p:txBody>
      </p:sp>
      <p:sp>
        <p:nvSpPr>
          <p:cNvPr id="12" name="Text Placeholder 6"/>
          <p:cNvSpPr>
            <a:spLocks noGrp="1"/>
          </p:cNvSpPr>
          <p:nvPr>
            <p:ph type="body" sz="quarter" idx="12" hasCustomPrompt="1"/>
          </p:nvPr>
        </p:nvSpPr>
        <p:spPr>
          <a:xfrm>
            <a:off x="511174" y="1293463"/>
            <a:ext cx="9720000" cy="443261"/>
          </a:xfrm>
        </p:spPr>
        <p:txBody>
          <a:bodyPr/>
          <a:lstStyle>
            <a:lvl1pPr marL="0" indent="0">
              <a:lnSpc>
                <a:spcPct val="100000"/>
              </a:lnSpc>
              <a:buNone/>
              <a:defRPr sz="2900" i="1">
                <a:latin typeface="Minion" panose="02040503050201090203" pitchFamily="18" charset="0"/>
              </a:defRPr>
            </a:lvl1pPr>
          </a:lstStyle>
          <a:p>
            <a:pPr lvl="0"/>
            <a:r>
              <a:rPr lang="en-US" noProof="0" dirty="0"/>
              <a:t>Add a single line subtitle</a:t>
            </a:r>
          </a:p>
        </p:txBody>
      </p:sp>
    </p:spTree>
    <p:extLst>
      <p:ext uri="{BB962C8B-B14F-4D97-AF65-F5344CB8AC3E}">
        <p14:creationId xmlns:p14="http://schemas.microsoft.com/office/powerpoint/2010/main" val="176678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ubtitle, image left and text righ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2133600"/>
            <a:ext cx="6096000" cy="3836988"/>
          </a:xfrm>
        </p:spPr>
        <p:txBody>
          <a:bodyPr anchor="ctr"/>
          <a:lstStyle>
            <a:lvl1pPr marL="0" indent="0" algn="ctr">
              <a:buFontTx/>
              <a:buNone/>
              <a:defRPr sz="2000"/>
            </a:lvl1pPr>
          </a:lstStyle>
          <a:p>
            <a:r>
              <a:rPr lang="en-US" noProof="0"/>
              <a:t>Add picture</a:t>
            </a:r>
          </a:p>
        </p:txBody>
      </p:sp>
      <p:sp>
        <p:nvSpPr>
          <p:cNvPr id="11" name="Text Placeholder 10"/>
          <p:cNvSpPr>
            <a:spLocks noGrp="1"/>
          </p:cNvSpPr>
          <p:nvPr>
            <p:ph type="body" sz="quarter" idx="14" hasCustomPrompt="1"/>
          </p:nvPr>
        </p:nvSpPr>
        <p:spPr>
          <a:xfrm>
            <a:off x="6532521" y="2133733"/>
            <a:ext cx="5224503" cy="360000"/>
          </a:xfrm>
        </p:spPr>
        <p:txBody>
          <a:bodyPr anchor="t"/>
          <a:lstStyle>
            <a:lvl1pPr marL="0" indent="0">
              <a:lnSpc>
                <a:spcPct val="100000"/>
              </a:lnSpc>
              <a:buFontTx/>
              <a:buNone/>
              <a:defRPr b="1">
                <a:latin typeface="+mj-lt"/>
              </a:defRPr>
            </a:lvl1pPr>
            <a:lvl2pPr marL="476250" indent="0">
              <a:buFontTx/>
              <a:buNone/>
              <a:defRPr b="1">
                <a:latin typeface="+mj-lt"/>
              </a:defRPr>
            </a:lvl2pPr>
            <a:lvl3pPr marL="954087" indent="0">
              <a:buFontTx/>
              <a:buNone/>
              <a:defRPr b="1">
                <a:latin typeface="+mj-lt"/>
              </a:defRPr>
            </a:lvl3pPr>
            <a:lvl4pPr marL="1431925" indent="0">
              <a:buFontTx/>
              <a:buNone/>
              <a:defRPr b="1">
                <a:latin typeface="+mj-lt"/>
              </a:defRPr>
            </a:lvl4pPr>
            <a:lvl5pPr marL="1909763" indent="0">
              <a:buFontTx/>
              <a:buNone/>
              <a:defRPr b="1">
                <a:latin typeface="+mj-lt"/>
              </a:defRPr>
            </a:lvl5pPr>
          </a:lstStyle>
          <a:p>
            <a:pPr lvl="0"/>
            <a:r>
              <a:rPr lang="en-US" noProof="0"/>
              <a:t>Add Title</a:t>
            </a:r>
          </a:p>
        </p:txBody>
      </p:sp>
      <p:sp>
        <p:nvSpPr>
          <p:cNvPr id="13" name="Text Placeholder 12"/>
          <p:cNvSpPr>
            <a:spLocks noGrp="1"/>
          </p:cNvSpPr>
          <p:nvPr>
            <p:ph type="body" sz="quarter" idx="15" hasCustomPrompt="1"/>
          </p:nvPr>
        </p:nvSpPr>
        <p:spPr>
          <a:xfrm>
            <a:off x="6528048" y="2502699"/>
            <a:ext cx="5228977" cy="3458924"/>
          </a:xfrm>
        </p:spPr>
        <p:txBody>
          <a:bodyPr/>
          <a:lstStyle>
            <a:lvl1pPr marL="0" indent="0">
              <a:buFontTx/>
              <a:buNone/>
              <a:defRPr>
                <a:latin typeface="+mn-lt"/>
              </a:defRPr>
            </a:lvl1pPr>
            <a:lvl2pPr marL="476250" indent="0">
              <a:buFontTx/>
              <a:buNone/>
              <a:defRPr>
                <a:latin typeface="+mn-lt"/>
              </a:defRPr>
            </a:lvl2pPr>
            <a:lvl3pPr marL="954087" indent="0">
              <a:buFontTx/>
              <a:buNone/>
              <a:defRPr>
                <a:latin typeface="+mn-lt"/>
              </a:defRPr>
            </a:lvl3pPr>
            <a:lvl4pPr marL="1431925" indent="0">
              <a:buFontTx/>
              <a:buNone/>
              <a:defRPr>
                <a:latin typeface="+mn-lt"/>
              </a:defRPr>
            </a:lvl4pPr>
            <a:lvl5pPr marL="1909763" indent="0">
              <a:buFontTx/>
              <a:buNone/>
              <a:defRPr>
                <a:latin typeface="+mn-lt"/>
              </a:defRPr>
            </a:lvl5pPr>
          </a:lstStyle>
          <a:p>
            <a:pPr lvl="0"/>
            <a:r>
              <a:rPr lang="en-US" noProof="0"/>
              <a:t>Add text</a:t>
            </a:r>
          </a:p>
        </p:txBody>
      </p:sp>
      <p:sp>
        <p:nvSpPr>
          <p:cNvPr id="9"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10"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Tree>
    <p:extLst>
      <p:ext uri="{BB962C8B-B14F-4D97-AF65-F5344CB8AC3E}">
        <p14:creationId xmlns:p14="http://schemas.microsoft.com/office/powerpoint/2010/main" val="201930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Line title, subtitle, image left and text right">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2133600"/>
            <a:ext cx="6096000" cy="3836988"/>
          </a:xfrm>
        </p:spPr>
        <p:txBody>
          <a:bodyPr anchor="ctr"/>
          <a:lstStyle>
            <a:lvl1pPr marL="0" indent="0" algn="ctr">
              <a:buFontTx/>
              <a:buNone/>
              <a:defRPr sz="2000"/>
            </a:lvl1pPr>
          </a:lstStyle>
          <a:p>
            <a:r>
              <a:rPr lang="en-US" noProof="0"/>
              <a:t>Add picture</a:t>
            </a:r>
          </a:p>
        </p:txBody>
      </p:sp>
      <p:sp>
        <p:nvSpPr>
          <p:cNvPr id="11" name="Text Placeholder 10"/>
          <p:cNvSpPr>
            <a:spLocks noGrp="1"/>
          </p:cNvSpPr>
          <p:nvPr>
            <p:ph type="body" sz="quarter" idx="14" hasCustomPrompt="1"/>
          </p:nvPr>
        </p:nvSpPr>
        <p:spPr>
          <a:xfrm>
            <a:off x="6532521" y="2133733"/>
            <a:ext cx="5224503" cy="360000"/>
          </a:xfrm>
        </p:spPr>
        <p:txBody>
          <a:bodyPr anchor="t"/>
          <a:lstStyle>
            <a:lvl1pPr marL="0" indent="0">
              <a:lnSpc>
                <a:spcPct val="100000"/>
              </a:lnSpc>
              <a:buFontTx/>
              <a:buNone/>
              <a:defRPr b="1">
                <a:latin typeface="+mj-lt"/>
              </a:defRPr>
            </a:lvl1pPr>
            <a:lvl2pPr marL="476250" indent="0">
              <a:buFontTx/>
              <a:buNone/>
              <a:defRPr b="1">
                <a:latin typeface="+mj-lt"/>
              </a:defRPr>
            </a:lvl2pPr>
            <a:lvl3pPr marL="954087" indent="0">
              <a:buFontTx/>
              <a:buNone/>
              <a:defRPr b="1">
                <a:latin typeface="+mj-lt"/>
              </a:defRPr>
            </a:lvl3pPr>
            <a:lvl4pPr marL="1431925" indent="0">
              <a:buFontTx/>
              <a:buNone/>
              <a:defRPr b="1">
                <a:latin typeface="+mj-lt"/>
              </a:defRPr>
            </a:lvl4pPr>
            <a:lvl5pPr marL="1909763" indent="0">
              <a:buFontTx/>
              <a:buNone/>
              <a:defRPr b="1">
                <a:latin typeface="+mj-lt"/>
              </a:defRPr>
            </a:lvl5pPr>
          </a:lstStyle>
          <a:p>
            <a:pPr lvl="0"/>
            <a:r>
              <a:rPr lang="en-US" noProof="0"/>
              <a:t>Add Title</a:t>
            </a:r>
          </a:p>
        </p:txBody>
      </p:sp>
      <p:sp>
        <p:nvSpPr>
          <p:cNvPr id="13" name="Text Placeholder 12"/>
          <p:cNvSpPr>
            <a:spLocks noGrp="1"/>
          </p:cNvSpPr>
          <p:nvPr>
            <p:ph type="body" sz="quarter" idx="15" hasCustomPrompt="1"/>
          </p:nvPr>
        </p:nvSpPr>
        <p:spPr>
          <a:xfrm>
            <a:off x="6528048" y="2502699"/>
            <a:ext cx="5228977" cy="3458924"/>
          </a:xfrm>
        </p:spPr>
        <p:txBody>
          <a:bodyPr/>
          <a:lstStyle>
            <a:lvl1pPr marL="0" indent="0">
              <a:buFontTx/>
              <a:buNone/>
              <a:defRPr>
                <a:latin typeface="+mn-lt"/>
              </a:defRPr>
            </a:lvl1pPr>
            <a:lvl2pPr marL="476250" indent="0">
              <a:buFontTx/>
              <a:buNone/>
              <a:defRPr>
                <a:latin typeface="+mn-lt"/>
              </a:defRPr>
            </a:lvl2pPr>
            <a:lvl3pPr marL="954087" indent="0">
              <a:buFontTx/>
              <a:buNone/>
              <a:defRPr>
                <a:latin typeface="+mn-lt"/>
              </a:defRPr>
            </a:lvl3pPr>
            <a:lvl4pPr marL="1431925" indent="0">
              <a:buFontTx/>
              <a:buNone/>
              <a:defRPr>
                <a:latin typeface="+mn-lt"/>
              </a:defRPr>
            </a:lvl4pPr>
            <a:lvl5pPr marL="1909763" indent="0">
              <a:buFontTx/>
              <a:buNone/>
              <a:defRPr>
                <a:latin typeface="+mn-lt"/>
              </a:defRPr>
            </a:lvl5pPr>
          </a:lstStyle>
          <a:p>
            <a:pPr lvl="0"/>
            <a:r>
              <a:rPr lang="en-US" noProof="0"/>
              <a:t>Add text</a:t>
            </a:r>
          </a:p>
        </p:txBody>
      </p:sp>
      <p:sp>
        <p:nvSpPr>
          <p:cNvPr id="7" name="Title 1"/>
          <p:cNvSpPr>
            <a:spLocks noGrp="1"/>
          </p:cNvSpPr>
          <p:nvPr>
            <p:ph type="title" hasCustomPrompt="1"/>
          </p:nvPr>
        </p:nvSpPr>
        <p:spPr>
          <a:xfrm>
            <a:off x="511174" y="461016"/>
            <a:ext cx="9720000" cy="832447"/>
          </a:xfrm>
        </p:spPr>
        <p:txBody>
          <a:bodyPr/>
          <a:lstStyle>
            <a:lvl1pPr>
              <a:defRPr>
                <a:latin typeface="+mj-lt"/>
              </a:defRPr>
            </a:lvl1pPr>
          </a:lstStyle>
          <a:p>
            <a:r>
              <a:rPr lang="en-US" noProof="0"/>
              <a:t>Add a two line title</a:t>
            </a:r>
          </a:p>
        </p:txBody>
      </p:sp>
      <p:sp>
        <p:nvSpPr>
          <p:cNvPr id="12" name="Text Placeholder 6"/>
          <p:cNvSpPr>
            <a:spLocks noGrp="1"/>
          </p:cNvSpPr>
          <p:nvPr>
            <p:ph type="body" sz="quarter" idx="12" hasCustomPrompt="1"/>
          </p:nvPr>
        </p:nvSpPr>
        <p:spPr>
          <a:xfrm>
            <a:off x="511174" y="1293464"/>
            <a:ext cx="9720000" cy="360000"/>
          </a:xfrm>
        </p:spPr>
        <p:txBody>
          <a:bodyPr/>
          <a:lstStyle>
            <a:lvl1pPr marL="0" indent="0">
              <a:lnSpc>
                <a:spcPct val="100000"/>
              </a:lnSpc>
              <a:buNone/>
              <a:defRPr sz="2900" i="1">
                <a:latin typeface="Minion" panose="02040503050201090203" pitchFamily="18" charset="0"/>
              </a:defRPr>
            </a:lvl1pPr>
          </a:lstStyle>
          <a:p>
            <a:pPr lvl="0"/>
            <a:r>
              <a:rPr lang="en-US" noProof="0"/>
              <a:t>Add a single line subtitle</a:t>
            </a:r>
          </a:p>
        </p:txBody>
      </p:sp>
    </p:spTree>
    <p:extLst>
      <p:ext uri="{BB962C8B-B14F-4D97-AF65-F5344CB8AC3E}">
        <p14:creationId xmlns:p14="http://schemas.microsoft.com/office/powerpoint/2010/main" val="147048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174" y="461017"/>
            <a:ext cx="9720000" cy="408012"/>
          </a:xfrm>
        </p:spPr>
        <p:txBody>
          <a:bodyPr/>
          <a:lstStyle>
            <a:lvl1pPr>
              <a:defRPr/>
            </a:lvl1pPr>
          </a:lstStyle>
          <a:p>
            <a:r>
              <a:rPr lang="en-US" noProof="0"/>
              <a:t>Add title</a:t>
            </a:r>
          </a:p>
        </p:txBody>
      </p:sp>
      <p:sp>
        <p:nvSpPr>
          <p:cNvPr id="8" name="Picture Placeholder 7"/>
          <p:cNvSpPr>
            <a:spLocks noGrp="1"/>
          </p:cNvSpPr>
          <p:nvPr>
            <p:ph type="pic" sz="quarter" idx="13" hasCustomPrompt="1"/>
          </p:nvPr>
        </p:nvSpPr>
        <p:spPr>
          <a:xfrm>
            <a:off x="511175" y="2133600"/>
            <a:ext cx="3674151" cy="1728193"/>
          </a:xfrm>
        </p:spPr>
        <p:txBody>
          <a:bodyPr anchor="ctr"/>
          <a:lstStyle>
            <a:lvl1pPr marL="0" indent="0" algn="ctr">
              <a:buFontTx/>
              <a:buNone/>
              <a:defRPr sz="2000"/>
            </a:lvl1pPr>
          </a:lstStyle>
          <a:p>
            <a:r>
              <a:rPr lang="en-US" noProof="0"/>
              <a:t>Add picture</a:t>
            </a:r>
          </a:p>
        </p:txBody>
      </p:sp>
      <p:sp>
        <p:nvSpPr>
          <p:cNvPr id="11" name="Text Placeholder 10"/>
          <p:cNvSpPr>
            <a:spLocks noGrp="1"/>
          </p:cNvSpPr>
          <p:nvPr>
            <p:ph type="body" sz="quarter" idx="14" hasCustomPrompt="1"/>
          </p:nvPr>
        </p:nvSpPr>
        <p:spPr>
          <a:xfrm>
            <a:off x="515649" y="4005808"/>
            <a:ext cx="3671007" cy="360000"/>
          </a:xfrm>
        </p:spPr>
        <p:txBody>
          <a:bodyPr anchor="t"/>
          <a:lstStyle>
            <a:lvl1pPr marL="0" indent="0">
              <a:lnSpc>
                <a:spcPct val="100000"/>
              </a:lnSpc>
              <a:buFontTx/>
              <a:buNone/>
              <a:defRPr sz="2000" b="1">
                <a:latin typeface="+mj-lt"/>
              </a:defRPr>
            </a:lvl1pPr>
            <a:lvl2pPr marL="476250" indent="0">
              <a:buFontTx/>
              <a:buNone/>
              <a:defRPr b="1">
                <a:latin typeface="+mj-lt"/>
              </a:defRPr>
            </a:lvl2pPr>
            <a:lvl3pPr marL="954087" indent="0">
              <a:buFontTx/>
              <a:buNone/>
              <a:defRPr b="1">
                <a:latin typeface="+mj-lt"/>
              </a:defRPr>
            </a:lvl3pPr>
            <a:lvl4pPr marL="1431925" indent="0">
              <a:buFontTx/>
              <a:buNone/>
              <a:defRPr b="1">
                <a:latin typeface="+mj-lt"/>
              </a:defRPr>
            </a:lvl4pPr>
            <a:lvl5pPr marL="1909763" indent="0">
              <a:buFontTx/>
              <a:buNone/>
              <a:defRPr b="1">
                <a:latin typeface="+mj-lt"/>
              </a:defRPr>
            </a:lvl5pPr>
          </a:lstStyle>
          <a:p>
            <a:pPr lvl="0"/>
            <a:r>
              <a:rPr lang="en-US" noProof="0" dirty="0"/>
              <a:t>Add Title</a:t>
            </a:r>
          </a:p>
        </p:txBody>
      </p:sp>
      <p:sp>
        <p:nvSpPr>
          <p:cNvPr id="13" name="Text Placeholder 12"/>
          <p:cNvSpPr>
            <a:spLocks noGrp="1"/>
          </p:cNvSpPr>
          <p:nvPr>
            <p:ph type="body" sz="quarter" idx="15" hasCustomPrompt="1"/>
          </p:nvPr>
        </p:nvSpPr>
        <p:spPr>
          <a:xfrm>
            <a:off x="511176" y="4383019"/>
            <a:ext cx="3674151" cy="1587569"/>
          </a:xfrm>
        </p:spPr>
        <p:txBody>
          <a:bodyPr/>
          <a:lstStyle>
            <a:lvl1pPr marL="0" indent="0">
              <a:buFontTx/>
              <a:buNone/>
              <a:defRPr sz="2000">
                <a:latin typeface="+mn-lt"/>
              </a:defRPr>
            </a:lvl1pPr>
            <a:lvl2pPr marL="476250" indent="0">
              <a:buFontTx/>
              <a:buNone/>
              <a:defRPr>
                <a:latin typeface="+mn-lt"/>
              </a:defRPr>
            </a:lvl2pPr>
            <a:lvl3pPr marL="954087" indent="0">
              <a:buFontTx/>
              <a:buNone/>
              <a:defRPr>
                <a:latin typeface="+mn-lt"/>
              </a:defRPr>
            </a:lvl3pPr>
            <a:lvl4pPr marL="1431925" indent="0">
              <a:buFontTx/>
              <a:buNone/>
              <a:defRPr>
                <a:latin typeface="+mn-lt"/>
              </a:defRPr>
            </a:lvl4pPr>
            <a:lvl5pPr marL="1909763" indent="0">
              <a:buFontTx/>
              <a:buNone/>
              <a:defRPr>
                <a:latin typeface="+mn-lt"/>
              </a:defRPr>
            </a:lvl5pPr>
          </a:lstStyle>
          <a:p>
            <a:pPr lvl="0"/>
            <a:r>
              <a:rPr lang="en-US" noProof="0"/>
              <a:t>Add text</a:t>
            </a:r>
          </a:p>
        </p:txBody>
      </p:sp>
      <p:sp>
        <p:nvSpPr>
          <p:cNvPr id="18" name="Picture Placeholder 7"/>
          <p:cNvSpPr>
            <a:spLocks noGrp="1"/>
          </p:cNvSpPr>
          <p:nvPr>
            <p:ph type="pic" sz="quarter" idx="16" hasCustomPrompt="1"/>
          </p:nvPr>
        </p:nvSpPr>
        <p:spPr>
          <a:xfrm>
            <a:off x="4296360" y="2133600"/>
            <a:ext cx="3674151" cy="1728193"/>
          </a:xfrm>
        </p:spPr>
        <p:txBody>
          <a:bodyPr anchor="ctr"/>
          <a:lstStyle>
            <a:lvl1pPr marL="0" indent="0" algn="ctr">
              <a:buFontTx/>
              <a:buNone/>
              <a:defRPr sz="2000"/>
            </a:lvl1pPr>
          </a:lstStyle>
          <a:p>
            <a:r>
              <a:rPr lang="en-US" noProof="0"/>
              <a:t>Add picture</a:t>
            </a:r>
          </a:p>
        </p:txBody>
      </p:sp>
      <p:sp>
        <p:nvSpPr>
          <p:cNvPr id="19" name="Text Placeholder 10"/>
          <p:cNvSpPr>
            <a:spLocks noGrp="1"/>
          </p:cNvSpPr>
          <p:nvPr>
            <p:ph type="body" sz="quarter" idx="17" hasCustomPrompt="1"/>
          </p:nvPr>
        </p:nvSpPr>
        <p:spPr>
          <a:xfrm>
            <a:off x="4300834" y="4005808"/>
            <a:ext cx="3671007" cy="360000"/>
          </a:xfrm>
        </p:spPr>
        <p:txBody>
          <a:bodyPr anchor="t"/>
          <a:lstStyle>
            <a:lvl1pPr marL="0" indent="0">
              <a:lnSpc>
                <a:spcPct val="100000"/>
              </a:lnSpc>
              <a:buFontTx/>
              <a:buNone/>
              <a:defRPr sz="2000" b="1">
                <a:latin typeface="+mj-lt"/>
              </a:defRPr>
            </a:lvl1pPr>
            <a:lvl2pPr marL="476250" indent="0">
              <a:buFontTx/>
              <a:buNone/>
              <a:defRPr b="1">
                <a:latin typeface="+mj-lt"/>
              </a:defRPr>
            </a:lvl2pPr>
            <a:lvl3pPr marL="954087" indent="0">
              <a:buFontTx/>
              <a:buNone/>
              <a:defRPr b="1">
                <a:latin typeface="+mj-lt"/>
              </a:defRPr>
            </a:lvl3pPr>
            <a:lvl4pPr marL="1431925" indent="0">
              <a:buFontTx/>
              <a:buNone/>
              <a:defRPr b="1">
                <a:latin typeface="+mj-lt"/>
              </a:defRPr>
            </a:lvl4pPr>
            <a:lvl5pPr marL="1909763" indent="0">
              <a:buFontTx/>
              <a:buNone/>
              <a:defRPr b="1">
                <a:latin typeface="+mj-lt"/>
              </a:defRPr>
            </a:lvl5pPr>
          </a:lstStyle>
          <a:p>
            <a:pPr lvl="0"/>
            <a:r>
              <a:rPr lang="en-US" noProof="0"/>
              <a:t>Add Title</a:t>
            </a:r>
          </a:p>
        </p:txBody>
      </p:sp>
      <p:sp>
        <p:nvSpPr>
          <p:cNvPr id="20" name="Text Placeholder 12"/>
          <p:cNvSpPr>
            <a:spLocks noGrp="1"/>
          </p:cNvSpPr>
          <p:nvPr>
            <p:ph type="body" sz="quarter" idx="18" hasCustomPrompt="1"/>
          </p:nvPr>
        </p:nvSpPr>
        <p:spPr>
          <a:xfrm>
            <a:off x="4296361" y="4383019"/>
            <a:ext cx="3674151" cy="1587569"/>
          </a:xfrm>
        </p:spPr>
        <p:txBody>
          <a:bodyPr/>
          <a:lstStyle>
            <a:lvl1pPr marL="0" indent="0">
              <a:buFontTx/>
              <a:buNone/>
              <a:defRPr sz="2000">
                <a:latin typeface="+mn-lt"/>
              </a:defRPr>
            </a:lvl1pPr>
            <a:lvl2pPr marL="476250" indent="0">
              <a:buFontTx/>
              <a:buNone/>
              <a:defRPr>
                <a:latin typeface="+mn-lt"/>
              </a:defRPr>
            </a:lvl2pPr>
            <a:lvl3pPr marL="954087" indent="0">
              <a:buFontTx/>
              <a:buNone/>
              <a:defRPr>
                <a:latin typeface="+mn-lt"/>
              </a:defRPr>
            </a:lvl3pPr>
            <a:lvl4pPr marL="1431925" indent="0">
              <a:buFontTx/>
              <a:buNone/>
              <a:defRPr>
                <a:latin typeface="+mn-lt"/>
              </a:defRPr>
            </a:lvl4pPr>
            <a:lvl5pPr marL="1909763" indent="0">
              <a:buFontTx/>
              <a:buNone/>
              <a:defRPr>
                <a:latin typeface="+mn-lt"/>
              </a:defRPr>
            </a:lvl5pPr>
          </a:lstStyle>
          <a:p>
            <a:pPr lvl="0"/>
            <a:r>
              <a:rPr lang="en-US" noProof="0"/>
              <a:t>Add text</a:t>
            </a:r>
          </a:p>
        </p:txBody>
      </p:sp>
      <p:sp>
        <p:nvSpPr>
          <p:cNvPr id="21" name="Picture Placeholder 7"/>
          <p:cNvSpPr>
            <a:spLocks noGrp="1"/>
          </p:cNvSpPr>
          <p:nvPr>
            <p:ph type="pic" sz="quarter" idx="19" hasCustomPrompt="1"/>
          </p:nvPr>
        </p:nvSpPr>
        <p:spPr>
          <a:xfrm>
            <a:off x="8081544" y="2133600"/>
            <a:ext cx="3674151" cy="1728193"/>
          </a:xfrm>
        </p:spPr>
        <p:txBody>
          <a:bodyPr anchor="ctr"/>
          <a:lstStyle>
            <a:lvl1pPr marL="0" indent="0" algn="ctr">
              <a:buFontTx/>
              <a:buNone/>
              <a:defRPr sz="2000"/>
            </a:lvl1pPr>
          </a:lstStyle>
          <a:p>
            <a:r>
              <a:rPr lang="en-US" noProof="0"/>
              <a:t>Add picture</a:t>
            </a:r>
          </a:p>
        </p:txBody>
      </p:sp>
      <p:sp>
        <p:nvSpPr>
          <p:cNvPr id="22" name="Text Placeholder 10"/>
          <p:cNvSpPr>
            <a:spLocks noGrp="1"/>
          </p:cNvSpPr>
          <p:nvPr>
            <p:ph type="body" sz="quarter" idx="20" hasCustomPrompt="1"/>
          </p:nvPr>
        </p:nvSpPr>
        <p:spPr>
          <a:xfrm>
            <a:off x="8086018" y="4005808"/>
            <a:ext cx="3671007" cy="360000"/>
          </a:xfrm>
        </p:spPr>
        <p:txBody>
          <a:bodyPr anchor="t"/>
          <a:lstStyle>
            <a:lvl1pPr marL="0" indent="0">
              <a:lnSpc>
                <a:spcPct val="100000"/>
              </a:lnSpc>
              <a:buFontTx/>
              <a:buNone/>
              <a:defRPr sz="2000" b="1">
                <a:latin typeface="+mj-lt"/>
              </a:defRPr>
            </a:lvl1pPr>
            <a:lvl2pPr marL="476250" indent="0">
              <a:buFontTx/>
              <a:buNone/>
              <a:defRPr b="1">
                <a:latin typeface="+mj-lt"/>
              </a:defRPr>
            </a:lvl2pPr>
            <a:lvl3pPr marL="954087" indent="0">
              <a:buFontTx/>
              <a:buNone/>
              <a:defRPr b="1">
                <a:latin typeface="+mj-lt"/>
              </a:defRPr>
            </a:lvl3pPr>
            <a:lvl4pPr marL="1431925" indent="0">
              <a:buFontTx/>
              <a:buNone/>
              <a:defRPr b="1">
                <a:latin typeface="+mj-lt"/>
              </a:defRPr>
            </a:lvl4pPr>
            <a:lvl5pPr marL="1909763" indent="0">
              <a:buFontTx/>
              <a:buNone/>
              <a:defRPr b="1">
                <a:latin typeface="+mj-lt"/>
              </a:defRPr>
            </a:lvl5pPr>
          </a:lstStyle>
          <a:p>
            <a:pPr lvl="0"/>
            <a:r>
              <a:rPr lang="en-US" noProof="0"/>
              <a:t>Add Title</a:t>
            </a:r>
          </a:p>
        </p:txBody>
      </p:sp>
      <p:sp>
        <p:nvSpPr>
          <p:cNvPr id="23" name="Text Placeholder 12"/>
          <p:cNvSpPr>
            <a:spLocks noGrp="1"/>
          </p:cNvSpPr>
          <p:nvPr>
            <p:ph type="body" sz="quarter" idx="21" hasCustomPrompt="1"/>
          </p:nvPr>
        </p:nvSpPr>
        <p:spPr>
          <a:xfrm>
            <a:off x="8081545" y="4383019"/>
            <a:ext cx="3674151" cy="1587569"/>
          </a:xfrm>
        </p:spPr>
        <p:txBody>
          <a:bodyPr/>
          <a:lstStyle>
            <a:lvl1pPr marL="0" indent="0">
              <a:buFontTx/>
              <a:buNone/>
              <a:defRPr sz="2000">
                <a:latin typeface="+mn-lt"/>
              </a:defRPr>
            </a:lvl1pPr>
            <a:lvl2pPr marL="476250" indent="0">
              <a:buFontTx/>
              <a:buNone/>
              <a:defRPr>
                <a:latin typeface="+mn-lt"/>
              </a:defRPr>
            </a:lvl2pPr>
            <a:lvl3pPr marL="954087" indent="0">
              <a:buFontTx/>
              <a:buNone/>
              <a:defRPr>
                <a:latin typeface="+mn-lt"/>
              </a:defRPr>
            </a:lvl3pPr>
            <a:lvl4pPr marL="1431925" indent="0">
              <a:buFontTx/>
              <a:buNone/>
              <a:defRPr>
                <a:latin typeface="+mn-lt"/>
              </a:defRPr>
            </a:lvl4pPr>
            <a:lvl5pPr marL="1909763" indent="0">
              <a:buFontTx/>
              <a:buNone/>
              <a:defRPr>
                <a:latin typeface="+mn-lt"/>
              </a:defRPr>
            </a:lvl5pPr>
          </a:lstStyle>
          <a:p>
            <a:pPr lvl="0"/>
            <a:r>
              <a:rPr lang="en-US" noProof="0"/>
              <a:t>Add text</a:t>
            </a:r>
          </a:p>
        </p:txBody>
      </p:sp>
      <p:sp>
        <p:nvSpPr>
          <p:cNvPr id="12"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Tree>
    <p:extLst>
      <p:ext uri="{BB962C8B-B14F-4D97-AF65-F5344CB8AC3E}">
        <p14:creationId xmlns:p14="http://schemas.microsoft.com/office/powerpoint/2010/main" val="29794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Quote green">
    <p:spTree>
      <p:nvGrpSpPr>
        <p:cNvPr id="1" name=""/>
        <p:cNvGrpSpPr/>
        <p:nvPr/>
      </p:nvGrpSpPr>
      <p:grpSpPr>
        <a:xfrm>
          <a:off x="0" y="0"/>
          <a:ext cx="0" cy="0"/>
          <a:chOff x="0" y="0"/>
          <a:chExt cx="0" cy="0"/>
        </a:xfrm>
      </p:grpSpPr>
      <p:sp>
        <p:nvSpPr>
          <p:cNvPr id="6" name="Rectangle 5"/>
          <p:cNvSpPr/>
          <p:nvPr userDrawn="1"/>
        </p:nvSpPr>
        <p:spPr>
          <a:xfrm>
            <a:off x="0" y="1736724"/>
            <a:ext cx="12192000" cy="4233863"/>
          </a:xfrm>
          <a:prstGeom prst="rect">
            <a:avLst/>
          </a:prstGeom>
          <a:solidFill>
            <a:schemeClr val="accent3"/>
          </a:solidFill>
          <a:ln>
            <a:noFill/>
          </a:ln>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9" name="Rectangle 8"/>
          <p:cNvSpPr/>
          <p:nvPr userDrawn="1"/>
        </p:nvSpPr>
        <p:spPr>
          <a:xfrm>
            <a:off x="331694" y="6237312"/>
            <a:ext cx="507722"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5" name="Text Placeholder 7"/>
          <p:cNvSpPr>
            <a:spLocks noGrp="1"/>
          </p:cNvSpPr>
          <p:nvPr>
            <p:ph type="body" sz="quarter" idx="12" hasCustomPrompt="1"/>
          </p:nvPr>
        </p:nvSpPr>
        <p:spPr>
          <a:xfrm>
            <a:off x="1813999" y="2312986"/>
            <a:ext cx="8564002" cy="3081337"/>
          </a:xfrm>
        </p:spPr>
        <p:txBody>
          <a:bodyPr anchor="ctr"/>
          <a:lstStyle>
            <a:lvl1pPr marL="0" indent="0" algn="ctr">
              <a:buFontTx/>
              <a:buNone/>
              <a:defRPr sz="8000" i="1">
                <a:solidFill>
                  <a:schemeClr val="bg1"/>
                </a:solidFill>
                <a:latin typeface="Minion" panose="02040503050201090203" pitchFamily="18" charset="0"/>
              </a:defRPr>
            </a:lvl1pPr>
            <a:lvl2pPr marL="476250" indent="0">
              <a:buFontTx/>
              <a:buNone/>
              <a:defRPr sz="2900">
                <a:solidFill>
                  <a:schemeClr val="bg1"/>
                </a:solidFill>
                <a:latin typeface="Minion" panose="02040503050201090203" pitchFamily="18" charset="0"/>
              </a:defRPr>
            </a:lvl2pPr>
            <a:lvl3pPr marL="954087" indent="0">
              <a:buFontTx/>
              <a:buNone/>
              <a:defRPr sz="2900">
                <a:solidFill>
                  <a:schemeClr val="bg1"/>
                </a:solidFill>
                <a:latin typeface="Minion" panose="02040503050201090203" pitchFamily="18" charset="0"/>
              </a:defRPr>
            </a:lvl3pPr>
            <a:lvl4pPr marL="1431925" indent="0">
              <a:buFontTx/>
              <a:buNone/>
              <a:defRPr sz="2900">
                <a:solidFill>
                  <a:schemeClr val="bg1"/>
                </a:solidFill>
                <a:latin typeface="Minion" panose="02040503050201090203" pitchFamily="18" charset="0"/>
              </a:defRPr>
            </a:lvl4pPr>
            <a:lvl5pPr marL="1909763" indent="0">
              <a:buFontTx/>
              <a:buNone/>
              <a:defRPr sz="2900">
                <a:solidFill>
                  <a:schemeClr val="bg1"/>
                </a:solidFill>
                <a:latin typeface="Minion" panose="02040503050201090203" pitchFamily="18" charset="0"/>
              </a:defRPr>
            </a:lvl5pPr>
          </a:lstStyle>
          <a:p>
            <a:pPr lvl="0"/>
            <a:r>
              <a:rPr lang="en-US" noProof="0"/>
              <a:t>Q&amp;A</a:t>
            </a:r>
          </a:p>
        </p:txBody>
      </p:sp>
    </p:spTree>
    <p:extLst>
      <p:ext uri="{BB962C8B-B14F-4D97-AF65-F5344CB8AC3E}">
        <p14:creationId xmlns:p14="http://schemas.microsoft.com/office/powerpoint/2010/main" val="336465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vertical image">
    <p:spTree>
      <p:nvGrpSpPr>
        <p:cNvPr id="1" name=""/>
        <p:cNvGrpSpPr/>
        <p:nvPr/>
      </p:nvGrpSpPr>
      <p:grpSpPr>
        <a:xfrm>
          <a:off x="0" y="0"/>
          <a:ext cx="0" cy="0"/>
          <a:chOff x="0" y="0"/>
          <a:chExt cx="0" cy="0"/>
        </a:xfrm>
      </p:grpSpPr>
      <p:sp>
        <p:nvSpPr>
          <p:cNvPr id="2" name="Rectangle 1"/>
          <p:cNvSpPr/>
          <p:nvPr userDrawn="1"/>
        </p:nvSpPr>
        <p:spPr>
          <a:xfrm>
            <a:off x="367552" y="6230471"/>
            <a:ext cx="3083859" cy="484094"/>
          </a:xfrm>
          <a:prstGeom prst="rect">
            <a:avLst/>
          </a:prstGeom>
          <a:solidFill>
            <a:schemeClr val="bg1"/>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noProof="0">
              <a:ln>
                <a:noFill/>
              </a:ln>
              <a:solidFill>
                <a:schemeClr val="tx1"/>
              </a:solidFill>
              <a:effectLst/>
              <a:latin typeface="Imago" pitchFamily="2" charset="0"/>
            </a:endParaRPr>
          </a:p>
        </p:txBody>
      </p:sp>
      <p:grpSp>
        <p:nvGrpSpPr>
          <p:cNvPr id="94270" name="shpGridNormal" hidden="1"/>
          <p:cNvGrpSpPr>
            <a:grpSpLocks/>
          </p:cNvGrpSpPr>
          <p:nvPr userDrawn="1"/>
        </p:nvGrpSpPr>
        <p:grpSpPr bwMode="auto">
          <a:xfrm>
            <a:off x="529494" y="514350"/>
            <a:ext cx="11138876" cy="5764213"/>
            <a:chOff x="271" y="324"/>
            <a:chExt cx="5701" cy="3631"/>
          </a:xfrm>
        </p:grpSpPr>
        <p:sp>
          <p:nvSpPr>
            <p:cNvPr id="94266"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CH" sz="2400"/>
            </a:p>
          </p:txBody>
        </p:sp>
        <p:sp>
          <p:nvSpPr>
            <p:cNvPr id="94268"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CH" sz="2400"/>
            </a:p>
          </p:txBody>
        </p:sp>
      </p:grpSp>
      <p:sp>
        <p:nvSpPr>
          <p:cNvPr id="94230" name="shpPlaceholderTitle"/>
          <p:cNvSpPr>
            <a:spLocks noGrp="1" noChangeArrowheads="1"/>
          </p:cNvSpPr>
          <p:nvPr>
            <p:ph type="ctrTitle" hasCustomPrompt="1"/>
          </p:nvPr>
        </p:nvSpPr>
        <p:spPr>
          <a:xfrm>
            <a:off x="6105525" y="2133600"/>
            <a:ext cx="5651500" cy="851653"/>
          </a:xfrm>
        </p:spPr>
        <p:txBody>
          <a:bodyPr anchor="b"/>
          <a:lstStyle>
            <a:lvl1pPr>
              <a:defRPr sz="2600">
                <a:latin typeface="+mj-lt"/>
              </a:defRPr>
            </a:lvl1pPr>
          </a:lstStyle>
          <a:p>
            <a:pPr lvl="0"/>
            <a:r>
              <a:rPr lang="en-US" noProof="0" dirty="0"/>
              <a:t>Add title</a:t>
            </a:r>
          </a:p>
        </p:txBody>
      </p:sp>
      <p:sp>
        <p:nvSpPr>
          <p:cNvPr id="3" name="Picture Placeholder 2"/>
          <p:cNvSpPr>
            <a:spLocks noGrp="1"/>
          </p:cNvSpPr>
          <p:nvPr>
            <p:ph type="pic" sz="quarter" idx="14" hasCustomPrompt="1"/>
          </p:nvPr>
        </p:nvSpPr>
        <p:spPr>
          <a:xfrm>
            <a:off x="0" y="0"/>
            <a:ext cx="5303838" cy="6858000"/>
          </a:xfrm>
        </p:spPr>
        <p:txBody>
          <a:bodyPr anchor="ctr"/>
          <a:lstStyle>
            <a:lvl1pPr marL="0" marR="0" indent="0" algn="ctr" defTabSz="914400" rtl="0" eaLnBrk="0" fontAlgn="base" latinLnBrk="0" hangingPunct="0">
              <a:lnSpc>
                <a:spcPct val="110000"/>
              </a:lnSpc>
              <a:spcBef>
                <a:spcPts val="0"/>
              </a:spcBef>
              <a:spcAft>
                <a:spcPct val="0"/>
              </a:spcAft>
              <a:buClrTx/>
              <a:buSzPct val="120000"/>
              <a:buFont typeface="Arial" panose="020B0604020202020204" pitchFamily="34" charset="0"/>
              <a:buNone/>
              <a:tabLst/>
              <a:defRPr sz="2000"/>
            </a:lvl1pPr>
          </a:lstStyle>
          <a:p>
            <a:pPr marL="285750" marR="0" lvl="0" indent="-285750" algn="l" defTabSz="914400" rtl="0" eaLnBrk="0" fontAlgn="base" latinLnBrk="0" hangingPunct="0">
              <a:lnSpc>
                <a:spcPct val="110000"/>
              </a:lnSpc>
              <a:spcBef>
                <a:spcPts val="0"/>
              </a:spcBef>
              <a:spcAft>
                <a:spcPct val="0"/>
              </a:spcAft>
              <a:buClrTx/>
              <a:buSzPct val="120000"/>
              <a:buFont typeface="Arial" pitchFamily="34" charset="0"/>
              <a:buChar char="•"/>
              <a:tabLst/>
              <a:defRPr/>
            </a:pPr>
            <a:r>
              <a:rPr lang="en-US" noProof="0"/>
              <a:t>Add momentary image, product </a:t>
            </a:r>
            <a:br>
              <a:rPr lang="en-US" noProof="0"/>
            </a:br>
            <a:r>
              <a:rPr lang="en-US" noProof="0"/>
              <a:t>photography or render, icon or </a:t>
            </a:r>
            <a:br>
              <a:rPr lang="en-US" noProof="0"/>
            </a:br>
            <a:r>
              <a:rPr lang="en-US" noProof="0"/>
              <a:t>illustration</a:t>
            </a:r>
          </a:p>
          <a:p>
            <a:endParaRPr lang="en-US" noProof="0"/>
          </a:p>
        </p:txBody>
      </p:sp>
      <p:sp>
        <p:nvSpPr>
          <p:cNvPr id="17" name="Text Placeholder 6"/>
          <p:cNvSpPr>
            <a:spLocks noGrp="1"/>
          </p:cNvSpPr>
          <p:nvPr>
            <p:ph type="body" sz="quarter" idx="15" hasCustomPrompt="1"/>
          </p:nvPr>
        </p:nvSpPr>
        <p:spPr>
          <a:xfrm>
            <a:off x="6105525" y="2995430"/>
            <a:ext cx="5651500" cy="1858054"/>
          </a:xfrm>
          <a:noFill/>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
        <p:nvSpPr>
          <p:cNvPr id="19" name="Text Placeholder 6"/>
          <p:cNvSpPr>
            <a:spLocks noGrp="1"/>
          </p:cNvSpPr>
          <p:nvPr>
            <p:ph type="body" sz="quarter" idx="16" hasCustomPrompt="1"/>
          </p:nvPr>
        </p:nvSpPr>
        <p:spPr>
          <a:xfrm>
            <a:off x="6105525" y="4871414"/>
            <a:ext cx="5651500" cy="305078"/>
          </a:xfrm>
        </p:spPr>
        <p:txBody>
          <a:bodyPr/>
          <a:lstStyle>
            <a:lvl1pPr marL="0" indent="0">
              <a:buNone/>
              <a:defRPr sz="1800" i="1">
                <a:solidFill>
                  <a:schemeClr val="tx2"/>
                </a:solidFill>
                <a:latin typeface="Minion" panose="02040503050201090203" pitchFamily="18" charset="0"/>
              </a:defRPr>
            </a:lvl1pPr>
          </a:lstStyle>
          <a:p>
            <a:pPr lvl="0"/>
            <a:r>
              <a:rPr lang="en-US" noProof="0"/>
              <a:t>Add presenter name</a:t>
            </a:r>
          </a:p>
        </p:txBody>
      </p:sp>
      <p:sp>
        <p:nvSpPr>
          <p:cNvPr id="23" name="TextBox 22"/>
          <p:cNvSpPr txBox="1"/>
          <p:nvPr userDrawn="1"/>
        </p:nvSpPr>
        <p:spPr>
          <a:xfrm>
            <a:off x="6105525" y="6349912"/>
            <a:ext cx="3262593" cy="25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a:spcBef>
                <a:spcPct val="0"/>
              </a:spcBef>
              <a:defRPr sz="900" b="0">
                <a:latin typeface="Imago" panose="020B0500060000020004" pitchFamily="34" charset="0"/>
              </a:defRPr>
            </a:lvl1pPr>
          </a:lstStyle>
          <a:p>
            <a:pPr lvl="0"/>
            <a:fld id="{8426B6AA-2827-4EED-A413-E407C707A52E}" type="datetime3">
              <a:rPr lang="en-US" sz="900" kern="1200" smtClean="0">
                <a:solidFill>
                  <a:srgbClr val="969696"/>
                </a:solidFill>
                <a:latin typeface="Imago" pitchFamily="2" charset="0"/>
                <a:ea typeface="MS PGothic" pitchFamily="34" charset="-128"/>
                <a:cs typeface="+mn-cs"/>
              </a:rPr>
              <a:pPr lvl="0"/>
              <a:t>11 July 2018</a:t>
            </a:fld>
            <a:r>
              <a:rPr lang="en-US" noProof="0" dirty="0">
                <a:solidFill>
                  <a:schemeClr val="tx2"/>
                </a:solidFill>
              </a:rPr>
              <a:t>  |  © 2018 Roche </a:t>
            </a:r>
          </a:p>
        </p:txBody>
      </p:sp>
    </p:spTree>
    <p:extLst>
      <p:ext uri="{BB962C8B-B14F-4D97-AF65-F5344CB8AC3E}">
        <p14:creationId xmlns:p14="http://schemas.microsoft.com/office/powerpoint/2010/main" val="381370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pos="3341"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 slide - option one">
    <p:spTree>
      <p:nvGrpSpPr>
        <p:cNvPr id="1" name=""/>
        <p:cNvGrpSpPr/>
        <p:nvPr/>
      </p:nvGrpSpPr>
      <p:grpSpPr>
        <a:xfrm>
          <a:off x="0" y="0"/>
          <a:ext cx="0" cy="0"/>
          <a:chOff x="0" y="0"/>
          <a:chExt cx="0" cy="0"/>
        </a:xfrm>
      </p:grpSpPr>
      <p:cxnSp>
        <p:nvCxnSpPr>
          <p:cNvPr id="10" name="Straight Connector 9"/>
          <p:cNvCxnSpPr/>
          <p:nvPr userDrawn="1"/>
        </p:nvCxnSpPr>
        <p:spPr bwMode="auto">
          <a:xfrm>
            <a:off x="520279" y="2174783"/>
            <a:ext cx="4742927" cy="0"/>
          </a:xfrm>
          <a:prstGeom prst="line">
            <a:avLst/>
          </a:prstGeom>
          <a:noFill/>
          <a:ln w="4762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6" name="Rectangle 5"/>
          <p:cNvSpPr/>
          <p:nvPr userDrawn="1"/>
        </p:nvSpPr>
        <p:spPr>
          <a:xfrm>
            <a:off x="484279" y="6246277"/>
            <a:ext cx="5629650"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3" name="Rectangle 2"/>
          <p:cNvSpPr/>
          <p:nvPr userDrawn="1"/>
        </p:nvSpPr>
        <p:spPr>
          <a:xfrm>
            <a:off x="403413" y="2514723"/>
            <a:ext cx="6096000" cy="3600986"/>
          </a:xfrm>
          <a:prstGeom prst="rect">
            <a:avLst/>
          </a:prstGeom>
        </p:spPr>
        <p:txBody>
          <a:bodyPr>
            <a:spAutoFit/>
          </a:bodyPr>
          <a:lstStyle/>
          <a:p>
            <a:r>
              <a:rPr lang="en-US" sz="1800" b="0" i="0" u="none" strike="noStrike" kern="1200" baseline="0" noProof="0" dirty="0">
                <a:solidFill>
                  <a:schemeClr val="tx1"/>
                </a:solidFill>
                <a:latin typeface="Imago" pitchFamily="2" charset="0"/>
                <a:ea typeface="+mn-ea"/>
                <a:cs typeface="+mn-cs"/>
              </a:rPr>
              <a:t>COBAS is a trademark of Roche.</a:t>
            </a:r>
          </a:p>
          <a:p>
            <a:r>
              <a:rPr lang="en-US" sz="1800" b="0" i="0" u="none" strike="noStrike" kern="1200" baseline="0" noProof="0" dirty="0">
                <a:solidFill>
                  <a:schemeClr val="tx1"/>
                </a:solidFill>
                <a:latin typeface="Imago" pitchFamily="2" charset="0"/>
                <a:ea typeface="+mn-ea"/>
                <a:cs typeface="+mn-cs"/>
              </a:rPr>
              <a:t>© </a:t>
            </a:r>
            <a:r>
              <a:rPr lang="en-US" sz="1800" b="0" i="0" u="none" strike="noStrike" kern="1200" baseline="0" noProof="0" dirty="0" smtClean="0">
                <a:solidFill>
                  <a:schemeClr val="tx1"/>
                </a:solidFill>
                <a:latin typeface="Imago" pitchFamily="2" charset="0"/>
                <a:ea typeface="+mn-ea"/>
                <a:cs typeface="+mn-cs"/>
              </a:rPr>
              <a:t>2018 </a:t>
            </a:r>
            <a:r>
              <a:rPr lang="en-US" sz="1800" b="0" i="0" u="none" strike="noStrike" kern="1200" baseline="0" noProof="0" dirty="0">
                <a:solidFill>
                  <a:schemeClr val="tx1"/>
                </a:solidFill>
                <a:latin typeface="Imago" pitchFamily="2" charset="0"/>
                <a:ea typeface="+mn-ea"/>
                <a:cs typeface="+mn-cs"/>
              </a:rPr>
              <a:t>Roche</a:t>
            </a:r>
          </a:p>
          <a:p>
            <a:r>
              <a:rPr lang="en-US" sz="1800" b="1" i="0" u="none" strike="noStrike" baseline="0" noProof="0" dirty="0">
                <a:solidFill>
                  <a:srgbClr val="211D1E"/>
                </a:solidFill>
                <a:latin typeface="Imago" panose="020B0500060000020004" pitchFamily="34" charset="0"/>
              </a:rPr>
              <a:t>Published by:</a:t>
            </a:r>
            <a:endParaRPr lang="en-US" sz="1800" b="0" i="0" u="none" strike="noStrike" baseline="0" noProof="0" dirty="0">
              <a:solidFill>
                <a:srgbClr val="211D1E"/>
              </a:solidFill>
              <a:latin typeface="Imago" panose="020B0500060000020004" pitchFamily="34" charset="0"/>
            </a:endParaRPr>
          </a:p>
          <a:p>
            <a:pPr>
              <a:spcBef>
                <a:spcPts val="0"/>
              </a:spcBef>
            </a:pPr>
            <a:r>
              <a:rPr lang="en-US" sz="1800" b="0" i="0" u="none" strike="noStrike" baseline="0" noProof="0" dirty="0">
                <a:solidFill>
                  <a:srgbClr val="211D1E"/>
                </a:solidFill>
                <a:latin typeface="Imago" panose="020B0500060000020004" pitchFamily="34" charset="0"/>
              </a:rPr>
              <a:t>Roche Diagnostics International Ltd</a:t>
            </a:r>
          </a:p>
          <a:p>
            <a:pPr>
              <a:spcBef>
                <a:spcPts val="0"/>
              </a:spcBef>
            </a:pPr>
            <a:r>
              <a:rPr lang="en-US" sz="1800" b="0" i="0" u="none" strike="noStrike" baseline="0" noProof="0" dirty="0">
                <a:solidFill>
                  <a:srgbClr val="211D1E"/>
                </a:solidFill>
                <a:latin typeface="Imago" panose="020B0500060000020004" pitchFamily="34" charset="0"/>
              </a:rPr>
              <a:t>CH-6343 </a:t>
            </a:r>
            <a:r>
              <a:rPr lang="en-US" sz="1800" b="0" i="0" u="none" strike="noStrike" baseline="0" noProof="0" dirty="0" err="1">
                <a:solidFill>
                  <a:srgbClr val="211D1E"/>
                </a:solidFill>
                <a:latin typeface="Imago" panose="020B0500060000020004" pitchFamily="34" charset="0"/>
              </a:rPr>
              <a:t>Rotkreuz</a:t>
            </a:r>
            <a:endParaRPr lang="en-US" sz="1800" b="0" i="0" u="none" strike="noStrike" baseline="0" noProof="0" dirty="0">
              <a:solidFill>
                <a:srgbClr val="211D1E"/>
              </a:solidFill>
              <a:latin typeface="Imago" panose="020B0500060000020004" pitchFamily="34" charset="0"/>
            </a:endParaRPr>
          </a:p>
          <a:p>
            <a:pPr>
              <a:spcBef>
                <a:spcPts val="0"/>
              </a:spcBef>
            </a:pPr>
            <a:r>
              <a:rPr lang="en-US" sz="1800" b="0" i="0" u="none" strike="noStrike" baseline="0" noProof="0" dirty="0">
                <a:solidFill>
                  <a:srgbClr val="211D1E"/>
                </a:solidFill>
                <a:latin typeface="Imago" panose="020B0500060000020004" pitchFamily="34" charset="0"/>
              </a:rPr>
              <a:t>Switzerland</a:t>
            </a:r>
          </a:p>
          <a:p>
            <a:pPr>
              <a:spcBef>
                <a:spcPts val="0"/>
              </a:spcBef>
            </a:pPr>
            <a:endParaRPr lang="en-US" sz="1800" b="0" i="0" u="none" strike="noStrike" baseline="0" noProof="0" dirty="0">
              <a:solidFill>
                <a:srgbClr val="211D1E"/>
              </a:solidFill>
              <a:latin typeface="Imago" panose="020B0500060000020004" pitchFamily="34" charset="0"/>
            </a:endParaRPr>
          </a:p>
          <a:p>
            <a:pPr>
              <a:spcBef>
                <a:spcPts val="0"/>
              </a:spcBef>
            </a:pPr>
            <a:r>
              <a:rPr lang="en-US" sz="1800" b="1" i="0" u="none" strike="noStrike" baseline="0" noProof="0" dirty="0" err="1">
                <a:solidFill>
                  <a:srgbClr val="00925B"/>
                </a:solidFill>
                <a:latin typeface="Imago" panose="020B0500060000020004" pitchFamily="34" charset="0"/>
              </a:rPr>
              <a:t>cobas.com</a:t>
            </a:r>
            <a:endParaRPr lang="en-US" sz="1800" b="0" i="0" u="none" strike="noStrike" baseline="0" noProof="0" dirty="0">
              <a:solidFill>
                <a:srgbClr val="00925B"/>
              </a:solidFill>
              <a:latin typeface="Imago" panose="020B0500060000020004" pitchFamily="34" charset="0"/>
            </a:endParaRPr>
          </a:p>
          <a:p>
            <a:pPr>
              <a:spcBef>
                <a:spcPts val="0"/>
              </a:spcBef>
            </a:pPr>
            <a:endParaRPr lang="en-US" sz="1800" b="0" i="1" u="none" strike="noStrike" baseline="0" noProof="0" dirty="0">
              <a:solidFill>
                <a:srgbClr val="808285"/>
              </a:solidFill>
              <a:latin typeface="Minion" panose="02040503050201090203" pitchFamily="18" charset="0"/>
            </a:endParaRPr>
          </a:p>
          <a:p>
            <a:pPr>
              <a:spcBef>
                <a:spcPts val="0"/>
              </a:spcBef>
            </a:pPr>
            <a:r>
              <a:rPr lang="en-US" sz="1600" b="0" i="1" u="none" strike="noStrike" baseline="0" noProof="0" dirty="0">
                <a:solidFill>
                  <a:srgbClr val="808285"/>
                </a:solidFill>
                <a:latin typeface="Minion" panose="02040503050201090203" pitchFamily="18" charset="0"/>
              </a:rPr>
              <a:t>This presentation is our intellectual property. Without our written consent, it shall neither be copied in any manner, nor used for manufacturing, nor communicated to third parties.</a:t>
            </a:r>
            <a:endParaRPr lang="en-US" sz="1600" noProof="0" dirty="0"/>
          </a:p>
        </p:txBody>
      </p:sp>
      <p:sp>
        <p:nvSpPr>
          <p:cNvPr id="12" name="TextBox 11"/>
          <p:cNvSpPr txBox="1"/>
          <p:nvPr userDrawn="1"/>
        </p:nvSpPr>
        <p:spPr>
          <a:xfrm>
            <a:off x="520141" y="958460"/>
            <a:ext cx="2438400" cy="48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spcBef>
                <a:spcPct val="0"/>
              </a:spcBef>
              <a:defRPr sz="2600" b="1" baseline="0">
                <a:latin typeface="+mj-lt"/>
                <a:ea typeface="+mj-ea"/>
                <a:cs typeface="+mj-cs"/>
              </a:defRPr>
            </a:lvl1pPr>
            <a:lvl2pPr>
              <a:spcBef>
                <a:spcPct val="0"/>
              </a:spcBef>
              <a:defRPr sz="2600" b="1"/>
            </a:lvl2pPr>
            <a:lvl3pPr>
              <a:spcBef>
                <a:spcPct val="0"/>
              </a:spcBef>
              <a:defRPr sz="2600" b="1"/>
            </a:lvl3pPr>
            <a:lvl4pPr>
              <a:spcBef>
                <a:spcPct val="0"/>
              </a:spcBef>
              <a:defRPr sz="2600" b="1"/>
            </a:lvl4pPr>
            <a:lvl5pPr>
              <a:spcBef>
                <a:spcPct val="0"/>
              </a:spcBef>
              <a:defRPr sz="2600" b="1"/>
            </a:lvl5pPr>
            <a:lvl6pPr marL="457200" eaLnBrk="0" fontAlgn="base" hangingPunct="0">
              <a:spcBef>
                <a:spcPct val="0"/>
              </a:spcBef>
              <a:spcAft>
                <a:spcPct val="0"/>
              </a:spcAft>
              <a:defRPr sz="2600" b="1"/>
            </a:lvl6pPr>
            <a:lvl7pPr marL="914400" eaLnBrk="0" fontAlgn="base" hangingPunct="0">
              <a:spcBef>
                <a:spcPct val="0"/>
              </a:spcBef>
              <a:spcAft>
                <a:spcPct val="0"/>
              </a:spcAft>
              <a:defRPr sz="2600" b="1"/>
            </a:lvl7pPr>
            <a:lvl8pPr marL="1371600" eaLnBrk="0" fontAlgn="base" hangingPunct="0">
              <a:spcBef>
                <a:spcPct val="0"/>
              </a:spcBef>
              <a:spcAft>
                <a:spcPct val="0"/>
              </a:spcAft>
              <a:defRPr sz="2600" b="1"/>
            </a:lvl8pPr>
            <a:lvl9pPr marL="1828800" eaLnBrk="0" fontAlgn="base" hangingPunct="0">
              <a:spcBef>
                <a:spcPct val="0"/>
              </a:spcBef>
              <a:spcAft>
                <a:spcPct val="0"/>
              </a:spcAft>
              <a:defRPr sz="2600" b="1"/>
            </a:lvl9pPr>
          </a:lstStyle>
          <a:p>
            <a:pPr lvl="0"/>
            <a:r>
              <a:rPr lang="en-US" noProof="0" dirty="0"/>
              <a:t>Thank you</a:t>
            </a:r>
          </a:p>
        </p:txBody>
      </p:sp>
      <p:sp>
        <p:nvSpPr>
          <p:cNvPr id="13" name="TextBox 12"/>
          <p:cNvSpPr txBox="1"/>
          <p:nvPr userDrawn="1"/>
        </p:nvSpPr>
        <p:spPr>
          <a:xfrm>
            <a:off x="502210" y="1366472"/>
            <a:ext cx="3290047" cy="48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lvl="0" indent="0">
              <a:lnSpc>
                <a:spcPct val="110000"/>
              </a:lnSpc>
              <a:spcBef>
                <a:spcPts val="0"/>
              </a:spcBef>
              <a:buSzPct val="120000"/>
              <a:buFont typeface="Arial" pitchFamily="34" charset="0"/>
              <a:buNone/>
              <a:defRPr sz="2900" i="1">
                <a:latin typeface="Minion" panose="02040503050201090203" pitchFamily="18" charset="0"/>
              </a:defRPr>
            </a:lvl1pPr>
            <a:lvl2pPr marL="763588" indent="-287338">
              <a:lnSpc>
                <a:spcPct val="110000"/>
              </a:lnSpc>
              <a:spcBef>
                <a:spcPts val="0"/>
              </a:spcBef>
              <a:buSzPct val="120000"/>
              <a:buFont typeface="Arial" panose="020B0604020202020204" pitchFamily="34" charset="0"/>
              <a:buChar char="•"/>
              <a:defRPr sz="2000">
                <a:latin typeface="+mn-lt"/>
              </a:defRPr>
            </a:lvl2pPr>
            <a:lvl3pPr marL="1241425" indent="-287338">
              <a:lnSpc>
                <a:spcPct val="110000"/>
              </a:lnSpc>
              <a:spcBef>
                <a:spcPts val="0"/>
              </a:spcBef>
              <a:buSzPct val="120000"/>
              <a:buFont typeface="Arial" panose="020B0604020202020204" pitchFamily="34" charset="0"/>
              <a:buChar char="•"/>
              <a:defRPr sz="2000">
                <a:latin typeface="+mn-lt"/>
              </a:defRPr>
            </a:lvl3pPr>
            <a:lvl4pPr marL="1719263" indent="-287338">
              <a:lnSpc>
                <a:spcPct val="110000"/>
              </a:lnSpc>
              <a:spcBef>
                <a:spcPts val="0"/>
              </a:spcBef>
              <a:buSzPct val="120000"/>
              <a:buFont typeface="Arial" panose="020B0604020202020204" pitchFamily="34" charset="0"/>
              <a:buChar char="•"/>
              <a:defRPr sz="2000">
                <a:latin typeface="+mn-lt"/>
              </a:defRPr>
            </a:lvl4pPr>
            <a:lvl5pPr marL="2195513" indent="-285750">
              <a:lnSpc>
                <a:spcPct val="110000"/>
              </a:lnSpc>
              <a:spcBef>
                <a:spcPts val="0"/>
              </a:spcBef>
              <a:buSzPct val="120000"/>
              <a:buFont typeface="Arial" panose="020B0604020202020204" pitchFamily="34" charset="0"/>
              <a:buChar char="•"/>
              <a:defRPr sz="2000">
                <a:latin typeface="+mn-lt"/>
              </a:defRPr>
            </a:lvl5pPr>
            <a:lvl6pPr marL="2652713" indent="-285750" eaLnBrk="0" fontAlgn="base" hangingPunct="0">
              <a:spcBef>
                <a:spcPct val="20000"/>
              </a:spcBef>
              <a:spcAft>
                <a:spcPct val="0"/>
              </a:spcAft>
              <a:buChar char="»"/>
              <a:defRPr sz="2000">
                <a:latin typeface="+mn-lt"/>
              </a:defRPr>
            </a:lvl6pPr>
            <a:lvl7pPr marL="3109913" indent="-285750" eaLnBrk="0" fontAlgn="base" hangingPunct="0">
              <a:spcBef>
                <a:spcPct val="20000"/>
              </a:spcBef>
              <a:spcAft>
                <a:spcPct val="0"/>
              </a:spcAft>
              <a:buChar char="»"/>
              <a:defRPr sz="2000">
                <a:latin typeface="+mn-lt"/>
              </a:defRPr>
            </a:lvl7pPr>
            <a:lvl8pPr marL="3567113" indent="-285750" eaLnBrk="0" fontAlgn="base" hangingPunct="0">
              <a:spcBef>
                <a:spcPct val="20000"/>
              </a:spcBef>
              <a:spcAft>
                <a:spcPct val="0"/>
              </a:spcAft>
              <a:buChar char="»"/>
              <a:defRPr sz="2000">
                <a:latin typeface="+mn-lt"/>
              </a:defRPr>
            </a:lvl8pPr>
            <a:lvl9pPr marL="4024313" indent="-285750" eaLnBrk="0" fontAlgn="base" hangingPunct="0">
              <a:spcBef>
                <a:spcPct val="20000"/>
              </a:spcBef>
              <a:spcAft>
                <a:spcPct val="0"/>
              </a:spcAft>
              <a:buChar char="»"/>
              <a:defRPr sz="2000">
                <a:latin typeface="+mn-lt"/>
              </a:defRPr>
            </a:lvl9pPr>
          </a:lstStyle>
          <a:p>
            <a:pPr lvl="0"/>
            <a:r>
              <a:rPr lang="en-US" noProof="0" dirty="0"/>
              <a:t>for your attention</a:t>
            </a:r>
          </a:p>
        </p:txBody>
      </p:sp>
    </p:spTree>
    <p:extLst>
      <p:ext uri="{BB962C8B-B14F-4D97-AF65-F5344CB8AC3E}">
        <p14:creationId xmlns:p14="http://schemas.microsoft.com/office/powerpoint/2010/main" val="352875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xmlns="">
        <p15:guide id="1" orient="horz" pos="129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slide - option one">
    <p:spTree>
      <p:nvGrpSpPr>
        <p:cNvPr id="1" name=""/>
        <p:cNvGrpSpPr/>
        <p:nvPr/>
      </p:nvGrpSpPr>
      <p:grpSpPr>
        <a:xfrm>
          <a:off x="0" y="0"/>
          <a:ext cx="0" cy="0"/>
          <a:chOff x="0" y="0"/>
          <a:chExt cx="0" cy="0"/>
        </a:xfrm>
      </p:grpSpPr>
      <p:cxnSp>
        <p:nvCxnSpPr>
          <p:cNvPr id="10" name="Straight Connector 9"/>
          <p:cNvCxnSpPr/>
          <p:nvPr userDrawn="1"/>
        </p:nvCxnSpPr>
        <p:spPr bwMode="auto">
          <a:xfrm>
            <a:off x="520279" y="2722191"/>
            <a:ext cx="4742927" cy="0"/>
          </a:xfrm>
          <a:prstGeom prst="line">
            <a:avLst/>
          </a:prstGeom>
          <a:noFill/>
          <a:ln w="4762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6" name="Rectangle 5"/>
          <p:cNvSpPr/>
          <p:nvPr userDrawn="1"/>
        </p:nvSpPr>
        <p:spPr>
          <a:xfrm>
            <a:off x="484280" y="6237312"/>
            <a:ext cx="2716120"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3" name="Rectangle 2"/>
          <p:cNvSpPr/>
          <p:nvPr userDrawn="1"/>
        </p:nvSpPr>
        <p:spPr>
          <a:xfrm>
            <a:off x="403413" y="3062131"/>
            <a:ext cx="6096000" cy="3139321"/>
          </a:xfrm>
          <a:prstGeom prst="rect">
            <a:avLst/>
          </a:prstGeom>
        </p:spPr>
        <p:txBody>
          <a:bodyPr>
            <a:spAutoFit/>
          </a:bodyPr>
          <a:lstStyle/>
          <a:p>
            <a:pPr>
              <a:spcBef>
                <a:spcPts val="0"/>
              </a:spcBef>
            </a:pPr>
            <a:r>
              <a:rPr lang="en-US" sz="1800" b="1" i="0" u="none" strike="noStrike" baseline="0" noProof="0" dirty="0">
                <a:solidFill>
                  <a:srgbClr val="211D1E"/>
                </a:solidFill>
                <a:latin typeface="Imago" panose="020B0500060000020004" pitchFamily="34" charset="0"/>
              </a:rPr>
              <a:t>Published by:</a:t>
            </a:r>
            <a:endParaRPr lang="en-US" sz="1800" b="0" i="0" u="none" strike="noStrike" baseline="0" noProof="0" dirty="0">
              <a:solidFill>
                <a:srgbClr val="211D1E"/>
              </a:solidFill>
              <a:latin typeface="Imago" panose="020B0500060000020004" pitchFamily="34" charset="0"/>
            </a:endParaRPr>
          </a:p>
          <a:p>
            <a:pPr>
              <a:spcBef>
                <a:spcPts val="0"/>
              </a:spcBef>
            </a:pPr>
            <a:r>
              <a:rPr lang="en-US" sz="1800" b="0" i="0" u="none" strike="noStrike" baseline="0" noProof="0" dirty="0">
                <a:solidFill>
                  <a:srgbClr val="211D1E"/>
                </a:solidFill>
                <a:latin typeface="Imago" panose="020B0500060000020004" pitchFamily="34" charset="0"/>
              </a:rPr>
              <a:t>Roche Diagnostics International Ltd</a:t>
            </a:r>
          </a:p>
          <a:p>
            <a:pPr>
              <a:spcBef>
                <a:spcPts val="0"/>
              </a:spcBef>
            </a:pPr>
            <a:r>
              <a:rPr lang="en-US" sz="1800" b="0" i="0" u="none" strike="noStrike" baseline="0" noProof="0" dirty="0">
                <a:solidFill>
                  <a:srgbClr val="211D1E"/>
                </a:solidFill>
                <a:latin typeface="Imago" panose="020B0500060000020004" pitchFamily="34" charset="0"/>
              </a:rPr>
              <a:t>CH-6343 Rotkreuz</a:t>
            </a:r>
          </a:p>
          <a:p>
            <a:pPr>
              <a:spcBef>
                <a:spcPts val="0"/>
              </a:spcBef>
            </a:pPr>
            <a:r>
              <a:rPr lang="en-US" sz="1800" b="0" i="0" u="none" strike="noStrike" baseline="0" noProof="0" dirty="0">
                <a:solidFill>
                  <a:srgbClr val="211D1E"/>
                </a:solidFill>
                <a:latin typeface="Imago" panose="020B0500060000020004" pitchFamily="34" charset="0"/>
              </a:rPr>
              <a:t>Switzerland</a:t>
            </a:r>
          </a:p>
          <a:p>
            <a:pPr>
              <a:spcBef>
                <a:spcPts val="0"/>
              </a:spcBef>
            </a:pPr>
            <a:endParaRPr lang="en-US" sz="1800" b="0" i="0" u="none" strike="noStrike" baseline="0" noProof="0" dirty="0">
              <a:solidFill>
                <a:srgbClr val="211D1E"/>
              </a:solidFill>
              <a:latin typeface="Imago" panose="020B0500060000020004" pitchFamily="34" charset="0"/>
            </a:endParaRPr>
          </a:p>
          <a:p>
            <a:pPr>
              <a:spcBef>
                <a:spcPts val="0"/>
              </a:spcBef>
            </a:pPr>
            <a:r>
              <a:rPr lang="en-US" sz="1800" b="0" i="0" u="none" strike="noStrike" baseline="0" noProof="0" dirty="0">
                <a:solidFill>
                  <a:srgbClr val="211D1E"/>
                </a:solidFill>
                <a:latin typeface="Imago" panose="020B0500060000020004" pitchFamily="34" charset="0"/>
              </a:rPr>
              <a:t>Find out more on</a:t>
            </a:r>
          </a:p>
          <a:p>
            <a:pPr>
              <a:spcBef>
                <a:spcPts val="0"/>
              </a:spcBef>
            </a:pPr>
            <a:r>
              <a:rPr lang="en-US" sz="1800" b="1" i="0" u="none" strike="noStrike" baseline="0" noProof="0" dirty="0">
                <a:solidFill>
                  <a:srgbClr val="00925B"/>
                </a:solidFill>
                <a:latin typeface="Imago" panose="020B0500060000020004" pitchFamily="34" charset="0"/>
              </a:rPr>
              <a:t>cobas.com</a:t>
            </a:r>
            <a:endParaRPr lang="en-US" sz="1800" b="0" i="0" u="none" strike="noStrike" baseline="0" noProof="0" dirty="0">
              <a:solidFill>
                <a:srgbClr val="00925B"/>
              </a:solidFill>
              <a:latin typeface="Imago" panose="020B0500060000020004" pitchFamily="34" charset="0"/>
            </a:endParaRPr>
          </a:p>
          <a:p>
            <a:pPr>
              <a:spcBef>
                <a:spcPts val="0"/>
              </a:spcBef>
            </a:pPr>
            <a:endParaRPr lang="en-US" sz="1800" b="0" i="1" u="none" strike="noStrike" baseline="0" noProof="0" dirty="0">
              <a:solidFill>
                <a:srgbClr val="808285"/>
              </a:solidFill>
              <a:latin typeface="Minion" panose="02040503050201090203" pitchFamily="18" charset="0"/>
            </a:endParaRPr>
          </a:p>
          <a:p>
            <a:pPr>
              <a:spcBef>
                <a:spcPts val="0"/>
              </a:spcBef>
            </a:pPr>
            <a:r>
              <a:rPr lang="en-US" sz="1600" b="0" i="1" u="none" strike="noStrike" baseline="0" noProof="0" dirty="0">
                <a:solidFill>
                  <a:srgbClr val="808285"/>
                </a:solidFill>
                <a:latin typeface="Minion" panose="02040503050201090203" pitchFamily="18" charset="0"/>
              </a:rPr>
              <a:t>This presentation is our intellectual property. Without our written consent, it shall neither be copied in any manner, nor used for manufacturing, nor communicated to third parties.</a:t>
            </a:r>
            <a:endParaRPr lang="en-US" sz="1600" noProof="0" dirty="0"/>
          </a:p>
        </p:txBody>
      </p:sp>
      <p:sp>
        <p:nvSpPr>
          <p:cNvPr id="12" name="TextBox 11"/>
          <p:cNvSpPr txBox="1"/>
          <p:nvPr userDrawn="1"/>
        </p:nvSpPr>
        <p:spPr>
          <a:xfrm>
            <a:off x="520141" y="1505868"/>
            <a:ext cx="2438400" cy="48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spcBef>
                <a:spcPct val="0"/>
              </a:spcBef>
              <a:defRPr sz="2600" b="1" baseline="0">
                <a:latin typeface="+mj-lt"/>
                <a:ea typeface="+mj-ea"/>
                <a:cs typeface="+mj-cs"/>
              </a:defRPr>
            </a:lvl1pPr>
            <a:lvl2pPr>
              <a:spcBef>
                <a:spcPct val="0"/>
              </a:spcBef>
              <a:defRPr sz="2600" b="1"/>
            </a:lvl2pPr>
            <a:lvl3pPr>
              <a:spcBef>
                <a:spcPct val="0"/>
              </a:spcBef>
              <a:defRPr sz="2600" b="1"/>
            </a:lvl3pPr>
            <a:lvl4pPr>
              <a:spcBef>
                <a:spcPct val="0"/>
              </a:spcBef>
              <a:defRPr sz="2600" b="1"/>
            </a:lvl4pPr>
            <a:lvl5pPr>
              <a:spcBef>
                <a:spcPct val="0"/>
              </a:spcBef>
              <a:defRPr sz="2600" b="1"/>
            </a:lvl5pPr>
            <a:lvl6pPr marL="457200" eaLnBrk="0" fontAlgn="base" hangingPunct="0">
              <a:spcBef>
                <a:spcPct val="0"/>
              </a:spcBef>
              <a:spcAft>
                <a:spcPct val="0"/>
              </a:spcAft>
              <a:defRPr sz="2600" b="1"/>
            </a:lvl6pPr>
            <a:lvl7pPr marL="914400" eaLnBrk="0" fontAlgn="base" hangingPunct="0">
              <a:spcBef>
                <a:spcPct val="0"/>
              </a:spcBef>
              <a:spcAft>
                <a:spcPct val="0"/>
              </a:spcAft>
              <a:defRPr sz="2600" b="1"/>
            </a:lvl7pPr>
            <a:lvl8pPr marL="1371600" eaLnBrk="0" fontAlgn="base" hangingPunct="0">
              <a:spcBef>
                <a:spcPct val="0"/>
              </a:spcBef>
              <a:spcAft>
                <a:spcPct val="0"/>
              </a:spcAft>
              <a:defRPr sz="2600" b="1"/>
            </a:lvl8pPr>
            <a:lvl9pPr marL="1828800" eaLnBrk="0" fontAlgn="base" hangingPunct="0">
              <a:spcBef>
                <a:spcPct val="0"/>
              </a:spcBef>
              <a:spcAft>
                <a:spcPct val="0"/>
              </a:spcAft>
              <a:defRPr sz="2600" b="1"/>
            </a:lvl9pPr>
          </a:lstStyle>
          <a:p>
            <a:pPr lvl="0"/>
            <a:r>
              <a:rPr lang="en-US" noProof="0" dirty="0"/>
              <a:t>Thank you</a:t>
            </a:r>
          </a:p>
        </p:txBody>
      </p:sp>
      <p:sp>
        <p:nvSpPr>
          <p:cNvPr id="13" name="TextBox 12"/>
          <p:cNvSpPr txBox="1"/>
          <p:nvPr userDrawn="1"/>
        </p:nvSpPr>
        <p:spPr>
          <a:xfrm>
            <a:off x="502210" y="1913880"/>
            <a:ext cx="3290047" cy="48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lvl="0" indent="0">
              <a:lnSpc>
                <a:spcPct val="110000"/>
              </a:lnSpc>
              <a:spcBef>
                <a:spcPts val="0"/>
              </a:spcBef>
              <a:buSzPct val="120000"/>
              <a:buFont typeface="Arial" pitchFamily="34" charset="0"/>
              <a:buNone/>
              <a:defRPr sz="2900" i="1">
                <a:latin typeface="Minion" panose="02040503050201090203" pitchFamily="18" charset="0"/>
              </a:defRPr>
            </a:lvl1pPr>
            <a:lvl2pPr marL="763588" indent="-287338">
              <a:lnSpc>
                <a:spcPct val="110000"/>
              </a:lnSpc>
              <a:spcBef>
                <a:spcPts val="0"/>
              </a:spcBef>
              <a:buSzPct val="120000"/>
              <a:buFont typeface="Arial" panose="020B0604020202020204" pitchFamily="34" charset="0"/>
              <a:buChar char="•"/>
              <a:defRPr sz="2000">
                <a:latin typeface="+mn-lt"/>
              </a:defRPr>
            </a:lvl2pPr>
            <a:lvl3pPr marL="1241425" indent="-287338">
              <a:lnSpc>
                <a:spcPct val="110000"/>
              </a:lnSpc>
              <a:spcBef>
                <a:spcPts val="0"/>
              </a:spcBef>
              <a:buSzPct val="120000"/>
              <a:buFont typeface="Arial" panose="020B0604020202020204" pitchFamily="34" charset="0"/>
              <a:buChar char="•"/>
              <a:defRPr sz="2000">
                <a:latin typeface="+mn-lt"/>
              </a:defRPr>
            </a:lvl3pPr>
            <a:lvl4pPr marL="1719263" indent="-287338">
              <a:lnSpc>
                <a:spcPct val="110000"/>
              </a:lnSpc>
              <a:spcBef>
                <a:spcPts val="0"/>
              </a:spcBef>
              <a:buSzPct val="120000"/>
              <a:buFont typeface="Arial" panose="020B0604020202020204" pitchFamily="34" charset="0"/>
              <a:buChar char="•"/>
              <a:defRPr sz="2000">
                <a:latin typeface="+mn-lt"/>
              </a:defRPr>
            </a:lvl4pPr>
            <a:lvl5pPr marL="2195513" indent="-285750">
              <a:lnSpc>
                <a:spcPct val="110000"/>
              </a:lnSpc>
              <a:spcBef>
                <a:spcPts val="0"/>
              </a:spcBef>
              <a:buSzPct val="120000"/>
              <a:buFont typeface="Arial" panose="020B0604020202020204" pitchFamily="34" charset="0"/>
              <a:buChar char="•"/>
              <a:defRPr sz="2000">
                <a:latin typeface="+mn-lt"/>
              </a:defRPr>
            </a:lvl5pPr>
            <a:lvl6pPr marL="2652713" indent="-285750" eaLnBrk="0" fontAlgn="base" hangingPunct="0">
              <a:spcBef>
                <a:spcPct val="20000"/>
              </a:spcBef>
              <a:spcAft>
                <a:spcPct val="0"/>
              </a:spcAft>
              <a:buChar char="»"/>
              <a:defRPr sz="2000">
                <a:latin typeface="+mn-lt"/>
              </a:defRPr>
            </a:lvl6pPr>
            <a:lvl7pPr marL="3109913" indent="-285750" eaLnBrk="0" fontAlgn="base" hangingPunct="0">
              <a:spcBef>
                <a:spcPct val="20000"/>
              </a:spcBef>
              <a:spcAft>
                <a:spcPct val="0"/>
              </a:spcAft>
              <a:buChar char="»"/>
              <a:defRPr sz="2000">
                <a:latin typeface="+mn-lt"/>
              </a:defRPr>
            </a:lvl7pPr>
            <a:lvl8pPr marL="3567113" indent="-285750" eaLnBrk="0" fontAlgn="base" hangingPunct="0">
              <a:spcBef>
                <a:spcPct val="20000"/>
              </a:spcBef>
              <a:spcAft>
                <a:spcPct val="0"/>
              </a:spcAft>
              <a:buChar char="»"/>
              <a:defRPr sz="2000">
                <a:latin typeface="+mn-lt"/>
              </a:defRPr>
            </a:lvl8pPr>
            <a:lvl9pPr marL="4024313" indent="-285750" eaLnBrk="0" fontAlgn="base" hangingPunct="0">
              <a:spcBef>
                <a:spcPct val="20000"/>
              </a:spcBef>
              <a:spcAft>
                <a:spcPct val="0"/>
              </a:spcAft>
              <a:buChar char="»"/>
              <a:defRPr sz="2000">
                <a:latin typeface="+mn-lt"/>
              </a:defRPr>
            </a:lvl9pPr>
          </a:lstStyle>
          <a:p>
            <a:pPr lvl="0"/>
            <a:r>
              <a:rPr lang="en-US" noProof="0" dirty="0"/>
              <a:t>for your attention</a:t>
            </a:r>
          </a:p>
        </p:txBody>
      </p:sp>
    </p:spTree>
    <p:extLst>
      <p:ext uri="{BB962C8B-B14F-4D97-AF65-F5344CB8AC3E}">
        <p14:creationId xmlns:p14="http://schemas.microsoft.com/office/powerpoint/2010/main" val="4055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slide - option two">
    <p:spTree>
      <p:nvGrpSpPr>
        <p:cNvPr id="1" name=""/>
        <p:cNvGrpSpPr/>
        <p:nvPr/>
      </p:nvGrpSpPr>
      <p:grpSpPr>
        <a:xfrm>
          <a:off x="0" y="0"/>
          <a:ext cx="0" cy="0"/>
          <a:chOff x="0" y="0"/>
          <a:chExt cx="0" cy="0"/>
        </a:xfrm>
      </p:grpSpPr>
      <p:cxnSp>
        <p:nvCxnSpPr>
          <p:cNvPr id="11" name="Straight Connector 10"/>
          <p:cNvCxnSpPr/>
          <p:nvPr userDrawn="1"/>
        </p:nvCxnSpPr>
        <p:spPr bwMode="auto">
          <a:xfrm>
            <a:off x="520279" y="4093791"/>
            <a:ext cx="4742927" cy="0"/>
          </a:xfrm>
          <a:prstGeom prst="line">
            <a:avLst/>
          </a:prstGeom>
          <a:noFill/>
          <a:ln w="47625" cap="flat" cmpd="sng" algn="ctr">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2" name="Rectangle 11"/>
          <p:cNvSpPr/>
          <p:nvPr userDrawn="1"/>
        </p:nvSpPr>
        <p:spPr>
          <a:xfrm>
            <a:off x="484280" y="6237312"/>
            <a:ext cx="2716120" cy="369332"/>
          </a:xfrm>
          <a:prstGeom prst="rect">
            <a:avLst/>
          </a:prstGeom>
          <a:solidFill>
            <a:schemeClr val="bg1"/>
          </a:solidFill>
          <a:ln>
            <a:no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13" name="Rectangle 12"/>
          <p:cNvSpPr/>
          <p:nvPr userDrawn="1"/>
        </p:nvSpPr>
        <p:spPr>
          <a:xfrm>
            <a:off x="403413" y="4433731"/>
            <a:ext cx="6096000" cy="1661993"/>
          </a:xfrm>
          <a:prstGeom prst="rect">
            <a:avLst/>
          </a:prstGeom>
        </p:spPr>
        <p:txBody>
          <a:bodyPr>
            <a:spAutoFit/>
          </a:bodyPr>
          <a:lstStyle/>
          <a:p>
            <a:pPr>
              <a:spcBef>
                <a:spcPts val="0"/>
              </a:spcBef>
            </a:pPr>
            <a:r>
              <a:rPr lang="en-US" sz="1800" b="0" i="0" u="none" strike="noStrike" baseline="0" noProof="0" dirty="0">
                <a:solidFill>
                  <a:srgbClr val="211D1E"/>
                </a:solidFill>
                <a:latin typeface="Imago" panose="020B0500060000020004" pitchFamily="34" charset="0"/>
              </a:rPr>
              <a:t>Find out more on</a:t>
            </a:r>
          </a:p>
          <a:p>
            <a:pPr>
              <a:spcBef>
                <a:spcPts val="0"/>
              </a:spcBef>
            </a:pPr>
            <a:r>
              <a:rPr lang="en-US" sz="1800" b="1" i="0" u="none" strike="noStrike" baseline="0" noProof="0" dirty="0">
                <a:solidFill>
                  <a:srgbClr val="00925B"/>
                </a:solidFill>
                <a:latin typeface="Imago" panose="020B0500060000020004" pitchFamily="34" charset="0"/>
              </a:rPr>
              <a:t>cobas.com</a:t>
            </a:r>
            <a:endParaRPr lang="en-US" sz="1800" b="0" i="0" u="none" strike="noStrike" baseline="0" noProof="0" dirty="0">
              <a:solidFill>
                <a:srgbClr val="00925B"/>
              </a:solidFill>
              <a:latin typeface="Imago" panose="020B0500060000020004" pitchFamily="34" charset="0"/>
            </a:endParaRPr>
          </a:p>
          <a:p>
            <a:pPr>
              <a:spcBef>
                <a:spcPts val="0"/>
              </a:spcBef>
            </a:pPr>
            <a:endParaRPr lang="en-US" sz="1800" b="0" i="1" u="none" strike="noStrike" baseline="0" noProof="0" dirty="0">
              <a:solidFill>
                <a:srgbClr val="808285"/>
              </a:solidFill>
              <a:latin typeface="Minion" panose="02040503050201090203" pitchFamily="18" charset="0"/>
            </a:endParaRPr>
          </a:p>
          <a:p>
            <a:pPr>
              <a:spcBef>
                <a:spcPts val="0"/>
              </a:spcBef>
            </a:pPr>
            <a:r>
              <a:rPr lang="en-US" sz="1600" b="0" i="1" u="none" strike="noStrike" baseline="0" noProof="0" dirty="0">
                <a:solidFill>
                  <a:srgbClr val="808285"/>
                </a:solidFill>
                <a:latin typeface="Minion" panose="02040503050201090203" pitchFamily="18" charset="0"/>
              </a:rPr>
              <a:t>This presentation is our intellectual property. Without our written consent, it shall neither be copied in any manner, nor used for manufacturing, nor communicated to third parties.</a:t>
            </a:r>
            <a:endParaRPr lang="en-US" sz="1600" noProof="0" dirty="0"/>
          </a:p>
        </p:txBody>
      </p:sp>
      <p:sp>
        <p:nvSpPr>
          <p:cNvPr id="14" name="TextBox 13"/>
          <p:cNvSpPr txBox="1"/>
          <p:nvPr userDrawn="1"/>
        </p:nvSpPr>
        <p:spPr>
          <a:xfrm>
            <a:off x="520141" y="2877468"/>
            <a:ext cx="2438400" cy="48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spcBef>
                <a:spcPct val="0"/>
              </a:spcBef>
              <a:defRPr sz="2600" b="1" baseline="0">
                <a:latin typeface="+mj-lt"/>
                <a:ea typeface="+mj-ea"/>
                <a:cs typeface="+mj-cs"/>
              </a:defRPr>
            </a:lvl1pPr>
            <a:lvl2pPr>
              <a:spcBef>
                <a:spcPct val="0"/>
              </a:spcBef>
              <a:defRPr sz="2600" b="1"/>
            </a:lvl2pPr>
            <a:lvl3pPr>
              <a:spcBef>
                <a:spcPct val="0"/>
              </a:spcBef>
              <a:defRPr sz="2600" b="1"/>
            </a:lvl3pPr>
            <a:lvl4pPr>
              <a:spcBef>
                <a:spcPct val="0"/>
              </a:spcBef>
              <a:defRPr sz="2600" b="1"/>
            </a:lvl4pPr>
            <a:lvl5pPr>
              <a:spcBef>
                <a:spcPct val="0"/>
              </a:spcBef>
              <a:defRPr sz="2600" b="1"/>
            </a:lvl5pPr>
            <a:lvl6pPr marL="457200" eaLnBrk="0" fontAlgn="base" hangingPunct="0">
              <a:spcBef>
                <a:spcPct val="0"/>
              </a:spcBef>
              <a:spcAft>
                <a:spcPct val="0"/>
              </a:spcAft>
              <a:defRPr sz="2600" b="1"/>
            </a:lvl6pPr>
            <a:lvl7pPr marL="914400" eaLnBrk="0" fontAlgn="base" hangingPunct="0">
              <a:spcBef>
                <a:spcPct val="0"/>
              </a:spcBef>
              <a:spcAft>
                <a:spcPct val="0"/>
              </a:spcAft>
              <a:defRPr sz="2600" b="1"/>
            </a:lvl7pPr>
            <a:lvl8pPr marL="1371600" eaLnBrk="0" fontAlgn="base" hangingPunct="0">
              <a:spcBef>
                <a:spcPct val="0"/>
              </a:spcBef>
              <a:spcAft>
                <a:spcPct val="0"/>
              </a:spcAft>
              <a:defRPr sz="2600" b="1"/>
            </a:lvl8pPr>
            <a:lvl9pPr marL="1828800" eaLnBrk="0" fontAlgn="base" hangingPunct="0">
              <a:spcBef>
                <a:spcPct val="0"/>
              </a:spcBef>
              <a:spcAft>
                <a:spcPct val="0"/>
              </a:spcAft>
              <a:defRPr sz="2600" b="1"/>
            </a:lvl9pPr>
          </a:lstStyle>
          <a:p>
            <a:pPr lvl="0"/>
            <a:r>
              <a:rPr lang="en-US" noProof="0"/>
              <a:t>Thank you</a:t>
            </a:r>
          </a:p>
        </p:txBody>
      </p:sp>
      <p:sp>
        <p:nvSpPr>
          <p:cNvPr id="15" name="TextBox 14"/>
          <p:cNvSpPr txBox="1"/>
          <p:nvPr userDrawn="1"/>
        </p:nvSpPr>
        <p:spPr>
          <a:xfrm>
            <a:off x="502210" y="3285480"/>
            <a:ext cx="3290047" cy="48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0" lvl="0" indent="0">
              <a:lnSpc>
                <a:spcPct val="110000"/>
              </a:lnSpc>
              <a:spcBef>
                <a:spcPts val="0"/>
              </a:spcBef>
              <a:buSzPct val="120000"/>
              <a:buFont typeface="Arial" pitchFamily="34" charset="0"/>
              <a:buNone/>
              <a:defRPr sz="2900" i="1">
                <a:latin typeface="Minion" panose="02040503050201090203" pitchFamily="18" charset="0"/>
              </a:defRPr>
            </a:lvl1pPr>
            <a:lvl2pPr marL="763588" indent="-287338">
              <a:lnSpc>
                <a:spcPct val="110000"/>
              </a:lnSpc>
              <a:spcBef>
                <a:spcPts val="0"/>
              </a:spcBef>
              <a:buSzPct val="120000"/>
              <a:buFont typeface="Arial" panose="020B0604020202020204" pitchFamily="34" charset="0"/>
              <a:buChar char="•"/>
              <a:defRPr sz="2000">
                <a:latin typeface="+mn-lt"/>
              </a:defRPr>
            </a:lvl2pPr>
            <a:lvl3pPr marL="1241425" indent="-287338">
              <a:lnSpc>
                <a:spcPct val="110000"/>
              </a:lnSpc>
              <a:spcBef>
                <a:spcPts val="0"/>
              </a:spcBef>
              <a:buSzPct val="120000"/>
              <a:buFont typeface="Arial" panose="020B0604020202020204" pitchFamily="34" charset="0"/>
              <a:buChar char="•"/>
              <a:defRPr sz="2000">
                <a:latin typeface="+mn-lt"/>
              </a:defRPr>
            </a:lvl3pPr>
            <a:lvl4pPr marL="1719263" indent="-287338">
              <a:lnSpc>
                <a:spcPct val="110000"/>
              </a:lnSpc>
              <a:spcBef>
                <a:spcPts val="0"/>
              </a:spcBef>
              <a:buSzPct val="120000"/>
              <a:buFont typeface="Arial" panose="020B0604020202020204" pitchFamily="34" charset="0"/>
              <a:buChar char="•"/>
              <a:defRPr sz="2000">
                <a:latin typeface="+mn-lt"/>
              </a:defRPr>
            </a:lvl4pPr>
            <a:lvl5pPr marL="2195513" indent="-285750">
              <a:lnSpc>
                <a:spcPct val="110000"/>
              </a:lnSpc>
              <a:spcBef>
                <a:spcPts val="0"/>
              </a:spcBef>
              <a:buSzPct val="120000"/>
              <a:buFont typeface="Arial" panose="020B0604020202020204" pitchFamily="34" charset="0"/>
              <a:buChar char="•"/>
              <a:defRPr sz="2000">
                <a:latin typeface="+mn-lt"/>
              </a:defRPr>
            </a:lvl5pPr>
            <a:lvl6pPr marL="2652713" indent="-285750" eaLnBrk="0" fontAlgn="base" hangingPunct="0">
              <a:spcBef>
                <a:spcPct val="20000"/>
              </a:spcBef>
              <a:spcAft>
                <a:spcPct val="0"/>
              </a:spcAft>
              <a:buChar char="»"/>
              <a:defRPr sz="2000">
                <a:latin typeface="+mn-lt"/>
              </a:defRPr>
            </a:lvl6pPr>
            <a:lvl7pPr marL="3109913" indent="-285750" eaLnBrk="0" fontAlgn="base" hangingPunct="0">
              <a:spcBef>
                <a:spcPct val="20000"/>
              </a:spcBef>
              <a:spcAft>
                <a:spcPct val="0"/>
              </a:spcAft>
              <a:buChar char="»"/>
              <a:defRPr sz="2000">
                <a:latin typeface="+mn-lt"/>
              </a:defRPr>
            </a:lvl7pPr>
            <a:lvl8pPr marL="3567113" indent="-285750" eaLnBrk="0" fontAlgn="base" hangingPunct="0">
              <a:spcBef>
                <a:spcPct val="20000"/>
              </a:spcBef>
              <a:spcAft>
                <a:spcPct val="0"/>
              </a:spcAft>
              <a:buChar char="»"/>
              <a:defRPr sz="2000">
                <a:latin typeface="+mn-lt"/>
              </a:defRPr>
            </a:lvl8pPr>
            <a:lvl9pPr marL="4024313" indent="-285750" eaLnBrk="0" fontAlgn="base" hangingPunct="0">
              <a:spcBef>
                <a:spcPct val="20000"/>
              </a:spcBef>
              <a:spcAft>
                <a:spcPct val="0"/>
              </a:spcAft>
              <a:buChar char="»"/>
              <a:defRPr sz="2000">
                <a:latin typeface="+mn-lt"/>
              </a:defRPr>
            </a:lvl9pPr>
          </a:lstStyle>
          <a:p>
            <a:pPr lvl="0"/>
            <a:r>
              <a:rPr lang="en-US" noProof="0"/>
              <a:t>for your attention</a:t>
            </a:r>
          </a:p>
        </p:txBody>
      </p:sp>
    </p:spTree>
    <p:extLst>
      <p:ext uri="{BB962C8B-B14F-4D97-AF65-F5344CB8AC3E}">
        <p14:creationId xmlns:p14="http://schemas.microsoft.com/office/powerpoint/2010/main" val="328944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custDataLst>
      <p:tags r:id="rId1"/>
    </p:custDataLst>
    <p:extLst>
      <p:ext uri="{BB962C8B-B14F-4D97-AF65-F5344CB8AC3E}">
        <p14:creationId xmlns:p14="http://schemas.microsoft.com/office/powerpoint/2010/main" val="57604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Footer Placeholder 3"/>
          <p:cNvSpPr>
            <a:spLocks noGrp="1"/>
          </p:cNvSpPr>
          <p:nvPr>
            <p:ph type="ftr" sz="quarter" idx="3"/>
          </p:nvPr>
        </p:nvSpPr>
        <p:spPr>
          <a:xfrm>
            <a:off x="3063631" y="6178550"/>
            <a:ext cx="6019800" cy="279400"/>
          </a:xfrm>
          <a:prstGeom prst="rect">
            <a:avLst/>
          </a:prstGeom>
        </p:spPr>
        <p:txBody>
          <a:bodyPr/>
          <a:lstStyle>
            <a:lvl1pPr algn="ctr">
              <a:defRPr sz="2000">
                <a:solidFill>
                  <a:schemeClr val="tx1"/>
                </a:solidFill>
                <a:latin typeface="Imago" pitchFamily="2" charset="0"/>
                <a:ea typeface="MS PGothic" pitchFamily="34" charset="-128"/>
              </a:defRPr>
            </a:lvl1pPr>
            <a:lvl2pPr marL="742950" indent="-285750">
              <a:defRPr sz="2000">
                <a:solidFill>
                  <a:schemeClr val="tx1"/>
                </a:solidFill>
                <a:latin typeface="Imago" pitchFamily="2" charset="0"/>
                <a:ea typeface="MS PGothic" pitchFamily="34" charset="-128"/>
              </a:defRPr>
            </a:lvl2pPr>
            <a:lvl3pPr marL="1143000" indent="-228600">
              <a:defRPr sz="2000">
                <a:solidFill>
                  <a:schemeClr val="tx1"/>
                </a:solidFill>
                <a:latin typeface="Imago" pitchFamily="2" charset="0"/>
                <a:ea typeface="MS PGothic" pitchFamily="34" charset="-128"/>
              </a:defRPr>
            </a:lvl3pPr>
            <a:lvl4pPr marL="1600200" indent="-228600">
              <a:defRPr sz="2000">
                <a:solidFill>
                  <a:schemeClr val="tx1"/>
                </a:solidFill>
                <a:latin typeface="Imago" pitchFamily="2" charset="0"/>
                <a:ea typeface="MS PGothic" pitchFamily="34" charset="-128"/>
              </a:defRPr>
            </a:lvl4pPr>
            <a:lvl5pPr marL="2057400" indent="-228600">
              <a:defRPr sz="2000">
                <a:solidFill>
                  <a:schemeClr val="tx1"/>
                </a:solidFill>
                <a:latin typeface="Imago" pitchFamily="2" charset="0"/>
                <a:ea typeface="MS PGothic" pitchFamily="34" charset="-128"/>
              </a:defRPr>
            </a:lvl5pPr>
            <a:lvl6pPr marL="2514600" indent="-228600" eaLnBrk="0" fontAlgn="base" hangingPunct="0">
              <a:spcBef>
                <a:spcPct val="0"/>
              </a:spcBef>
              <a:spcAft>
                <a:spcPct val="0"/>
              </a:spcAft>
              <a:defRPr sz="2000">
                <a:solidFill>
                  <a:schemeClr val="tx1"/>
                </a:solidFill>
                <a:latin typeface="Imago" pitchFamily="2" charset="0"/>
                <a:ea typeface="MS PGothic" pitchFamily="34" charset="-128"/>
              </a:defRPr>
            </a:lvl6pPr>
            <a:lvl7pPr marL="2971800" indent="-228600" eaLnBrk="0" fontAlgn="base" hangingPunct="0">
              <a:spcBef>
                <a:spcPct val="0"/>
              </a:spcBef>
              <a:spcAft>
                <a:spcPct val="0"/>
              </a:spcAft>
              <a:defRPr sz="2000">
                <a:solidFill>
                  <a:schemeClr val="tx1"/>
                </a:solidFill>
                <a:latin typeface="Imago" pitchFamily="2" charset="0"/>
                <a:ea typeface="MS PGothic" pitchFamily="34" charset="-128"/>
              </a:defRPr>
            </a:lvl7pPr>
            <a:lvl8pPr marL="3429000" indent="-228600" eaLnBrk="0" fontAlgn="base" hangingPunct="0">
              <a:spcBef>
                <a:spcPct val="0"/>
              </a:spcBef>
              <a:spcAft>
                <a:spcPct val="0"/>
              </a:spcAft>
              <a:defRPr sz="2000">
                <a:solidFill>
                  <a:schemeClr val="tx1"/>
                </a:solidFill>
                <a:latin typeface="Imago" pitchFamily="2" charset="0"/>
                <a:ea typeface="MS PGothic" pitchFamily="34" charset="-128"/>
              </a:defRPr>
            </a:lvl8pPr>
            <a:lvl9pPr marL="3886200" indent="-228600" eaLnBrk="0" fontAlgn="base" hangingPunct="0">
              <a:spcBef>
                <a:spcPct val="0"/>
              </a:spcBef>
              <a:spcAft>
                <a:spcPct val="0"/>
              </a:spcAft>
              <a:defRPr sz="2000">
                <a:solidFill>
                  <a:schemeClr val="tx1"/>
                </a:solidFill>
                <a:latin typeface="Imago" pitchFamily="2" charset="0"/>
                <a:ea typeface="MS PGothic" pitchFamily="34" charset="-128"/>
              </a:defRPr>
            </a:lvl9pPr>
          </a:lstStyle>
          <a:p>
            <a:pPr>
              <a:defRPr/>
            </a:pPr>
            <a:fld id="{8426B6AA-2827-4EED-A413-E407C707A52E}" type="datetime3">
              <a:rPr lang="en-US" sz="1100" smtClean="0">
                <a:solidFill>
                  <a:srgbClr val="969696"/>
                </a:solidFill>
              </a:rPr>
              <a:pPr>
                <a:defRPr/>
              </a:pPr>
              <a:t>11 July 2018</a:t>
            </a:fld>
            <a:r>
              <a:rPr lang="de-DE" sz="1100">
                <a:solidFill>
                  <a:srgbClr val="969696"/>
                </a:solidFill>
              </a:rPr>
              <a:t>    </a:t>
            </a:r>
            <a:r>
              <a:rPr lang="en-US" sz="1100">
                <a:solidFill>
                  <a:srgbClr val="969696"/>
                </a:solidFill>
              </a:rPr>
              <a:t>page</a:t>
            </a:r>
            <a:r>
              <a:rPr lang="de-DE" sz="1100">
                <a:solidFill>
                  <a:srgbClr val="969696"/>
                </a:solidFill>
              </a:rPr>
              <a:t> </a:t>
            </a:r>
            <a:fld id="{93C0268E-B050-43BA-85F0-DA8C81A71A33}" type="slidenum">
              <a:rPr lang="en-US" sz="1100" smtClean="0">
                <a:solidFill>
                  <a:srgbClr val="969696"/>
                </a:solidFill>
              </a:rPr>
              <a:pPr>
                <a:defRPr/>
              </a:pPr>
              <a:t>‹#›</a:t>
            </a:fld>
            <a:r>
              <a:rPr lang="en-US" sz="1100">
                <a:solidFill>
                  <a:srgbClr val="969696"/>
                </a:solidFill>
              </a:rPr>
              <a:t>    </a:t>
            </a:r>
            <a:r>
              <a:rPr lang="de-DE" sz="1100">
                <a:solidFill>
                  <a:srgbClr val="969696"/>
                </a:solidFill>
              </a:rPr>
              <a:t>© 2014 Roche</a:t>
            </a:r>
          </a:p>
          <a:p>
            <a:pPr>
              <a:lnSpc>
                <a:spcPct val="130000"/>
              </a:lnSpc>
              <a:defRPr/>
            </a:pPr>
            <a:r>
              <a:rPr lang="de-DE" sz="1100" i="1">
                <a:solidFill>
                  <a:srgbClr val="969696"/>
                </a:solidFill>
              </a:rPr>
              <a:t>Roche Confidential – Do Not Copy or Distribute.</a:t>
            </a:r>
          </a:p>
          <a:p>
            <a:pPr>
              <a:defRPr/>
            </a:pPr>
            <a:endParaRPr lang="en-US" sz="1100" dirty="0">
              <a:solidFill>
                <a:srgbClr val="969696"/>
              </a:solidFill>
            </a:endParaRPr>
          </a:p>
        </p:txBody>
      </p:sp>
    </p:spTree>
    <p:extLst>
      <p:ext uri="{BB962C8B-B14F-4D97-AF65-F5344CB8AC3E}">
        <p14:creationId xmlns:p14="http://schemas.microsoft.com/office/powerpoint/2010/main" val="302806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65016" y="355600"/>
            <a:ext cx="11258061" cy="1309688"/>
          </a:xfrm>
        </p:spPr>
        <p:txBody>
          <a:bodyPr/>
          <a:lstStyle/>
          <a:p>
            <a:r>
              <a:rPr lang="en-US"/>
              <a:t>Click to edit Master title style</a:t>
            </a:r>
          </a:p>
        </p:txBody>
      </p:sp>
      <p:sp>
        <p:nvSpPr>
          <p:cNvPr id="3" name="Table Placeholder 2"/>
          <p:cNvSpPr>
            <a:spLocks noGrp="1"/>
          </p:cNvSpPr>
          <p:nvPr>
            <p:ph type="tbl" idx="1"/>
          </p:nvPr>
        </p:nvSpPr>
        <p:spPr>
          <a:xfrm>
            <a:off x="476739" y="1758957"/>
            <a:ext cx="11246339" cy="4137025"/>
          </a:xfrm>
        </p:spPr>
        <p:txBody>
          <a:bodyPr/>
          <a:lstStyle/>
          <a:p>
            <a:pPr lvl="0"/>
            <a:r>
              <a:rPr lang="en-US" noProof="0"/>
              <a:t>Click icon to add table</a:t>
            </a:r>
          </a:p>
        </p:txBody>
      </p:sp>
      <p:sp>
        <p:nvSpPr>
          <p:cNvPr id="6" name="Footer Placeholder 3"/>
          <p:cNvSpPr>
            <a:spLocks noGrp="1"/>
          </p:cNvSpPr>
          <p:nvPr>
            <p:ph type="ftr" sz="quarter" idx="3"/>
          </p:nvPr>
        </p:nvSpPr>
        <p:spPr>
          <a:xfrm>
            <a:off x="3063631" y="6178550"/>
            <a:ext cx="6019800" cy="279400"/>
          </a:xfrm>
          <a:prstGeom prst="rect">
            <a:avLst/>
          </a:prstGeom>
        </p:spPr>
        <p:txBody>
          <a:bodyPr/>
          <a:lstStyle>
            <a:lvl1pPr algn="ctr">
              <a:defRPr sz="2000">
                <a:solidFill>
                  <a:schemeClr val="tx1"/>
                </a:solidFill>
                <a:latin typeface="Imago" pitchFamily="2" charset="0"/>
                <a:ea typeface="MS PGothic" pitchFamily="34" charset="-128"/>
              </a:defRPr>
            </a:lvl1pPr>
            <a:lvl2pPr marL="742950" indent="-285750">
              <a:defRPr sz="2000">
                <a:solidFill>
                  <a:schemeClr val="tx1"/>
                </a:solidFill>
                <a:latin typeface="Imago" pitchFamily="2" charset="0"/>
                <a:ea typeface="MS PGothic" pitchFamily="34" charset="-128"/>
              </a:defRPr>
            </a:lvl2pPr>
            <a:lvl3pPr marL="1143000" indent="-228600">
              <a:defRPr sz="2000">
                <a:solidFill>
                  <a:schemeClr val="tx1"/>
                </a:solidFill>
                <a:latin typeface="Imago" pitchFamily="2" charset="0"/>
                <a:ea typeface="MS PGothic" pitchFamily="34" charset="-128"/>
              </a:defRPr>
            </a:lvl3pPr>
            <a:lvl4pPr marL="1600200" indent="-228600">
              <a:defRPr sz="2000">
                <a:solidFill>
                  <a:schemeClr val="tx1"/>
                </a:solidFill>
                <a:latin typeface="Imago" pitchFamily="2" charset="0"/>
                <a:ea typeface="MS PGothic" pitchFamily="34" charset="-128"/>
              </a:defRPr>
            </a:lvl4pPr>
            <a:lvl5pPr marL="2057400" indent="-228600">
              <a:defRPr sz="2000">
                <a:solidFill>
                  <a:schemeClr val="tx1"/>
                </a:solidFill>
                <a:latin typeface="Imago" pitchFamily="2" charset="0"/>
                <a:ea typeface="MS PGothic" pitchFamily="34" charset="-128"/>
              </a:defRPr>
            </a:lvl5pPr>
            <a:lvl6pPr marL="2514600" indent="-228600" eaLnBrk="0" fontAlgn="base" hangingPunct="0">
              <a:spcBef>
                <a:spcPct val="0"/>
              </a:spcBef>
              <a:spcAft>
                <a:spcPct val="0"/>
              </a:spcAft>
              <a:defRPr sz="2000">
                <a:solidFill>
                  <a:schemeClr val="tx1"/>
                </a:solidFill>
                <a:latin typeface="Imago" pitchFamily="2" charset="0"/>
                <a:ea typeface="MS PGothic" pitchFamily="34" charset="-128"/>
              </a:defRPr>
            </a:lvl6pPr>
            <a:lvl7pPr marL="2971800" indent="-228600" eaLnBrk="0" fontAlgn="base" hangingPunct="0">
              <a:spcBef>
                <a:spcPct val="0"/>
              </a:spcBef>
              <a:spcAft>
                <a:spcPct val="0"/>
              </a:spcAft>
              <a:defRPr sz="2000">
                <a:solidFill>
                  <a:schemeClr val="tx1"/>
                </a:solidFill>
                <a:latin typeface="Imago" pitchFamily="2" charset="0"/>
                <a:ea typeface="MS PGothic" pitchFamily="34" charset="-128"/>
              </a:defRPr>
            </a:lvl7pPr>
            <a:lvl8pPr marL="3429000" indent="-228600" eaLnBrk="0" fontAlgn="base" hangingPunct="0">
              <a:spcBef>
                <a:spcPct val="0"/>
              </a:spcBef>
              <a:spcAft>
                <a:spcPct val="0"/>
              </a:spcAft>
              <a:defRPr sz="2000">
                <a:solidFill>
                  <a:schemeClr val="tx1"/>
                </a:solidFill>
                <a:latin typeface="Imago" pitchFamily="2" charset="0"/>
                <a:ea typeface="MS PGothic" pitchFamily="34" charset="-128"/>
              </a:defRPr>
            </a:lvl8pPr>
            <a:lvl9pPr marL="3886200" indent="-228600" eaLnBrk="0" fontAlgn="base" hangingPunct="0">
              <a:spcBef>
                <a:spcPct val="0"/>
              </a:spcBef>
              <a:spcAft>
                <a:spcPct val="0"/>
              </a:spcAft>
              <a:defRPr sz="2000">
                <a:solidFill>
                  <a:schemeClr val="tx1"/>
                </a:solidFill>
                <a:latin typeface="Imago" pitchFamily="2" charset="0"/>
                <a:ea typeface="MS PGothic" pitchFamily="34" charset="-128"/>
              </a:defRPr>
            </a:lvl9pPr>
          </a:lstStyle>
          <a:p>
            <a:pPr>
              <a:defRPr/>
            </a:pPr>
            <a:fld id="{8426B6AA-2827-4EED-A413-E407C707A52E}" type="datetime3">
              <a:rPr lang="en-US" sz="1100" smtClean="0">
                <a:solidFill>
                  <a:srgbClr val="969696"/>
                </a:solidFill>
              </a:rPr>
              <a:pPr>
                <a:defRPr/>
              </a:pPr>
              <a:t>11 July 2018</a:t>
            </a:fld>
            <a:r>
              <a:rPr lang="de-DE" sz="1100">
                <a:solidFill>
                  <a:srgbClr val="969696"/>
                </a:solidFill>
              </a:rPr>
              <a:t>    </a:t>
            </a:r>
            <a:r>
              <a:rPr lang="en-US" sz="1100">
                <a:solidFill>
                  <a:srgbClr val="969696"/>
                </a:solidFill>
              </a:rPr>
              <a:t>page</a:t>
            </a:r>
            <a:r>
              <a:rPr lang="de-DE" sz="1100">
                <a:solidFill>
                  <a:srgbClr val="969696"/>
                </a:solidFill>
              </a:rPr>
              <a:t> </a:t>
            </a:r>
            <a:fld id="{93C0268E-B050-43BA-85F0-DA8C81A71A33}" type="slidenum">
              <a:rPr lang="en-US" sz="1100" smtClean="0">
                <a:solidFill>
                  <a:srgbClr val="969696"/>
                </a:solidFill>
              </a:rPr>
              <a:pPr>
                <a:defRPr/>
              </a:pPr>
              <a:t>‹#›</a:t>
            </a:fld>
            <a:r>
              <a:rPr lang="en-US" sz="1100">
                <a:solidFill>
                  <a:srgbClr val="969696"/>
                </a:solidFill>
              </a:rPr>
              <a:t>    </a:t>
            </a:r>
            <a:r>
              <a:rPr lang="de-DE" sz="1100">
                <a:solidFill>
                  <a:srgbClr val="969696"/>
                </a:solidFill>
              </a:rPr>
              <a:t>© 2014 Roche</a:t>
            </a:r>
          </a:p>
          <a:p>
            <a:pPr>
              <a:lnSpc>
                <a:spcPct val="130000"/>
              </a:lnSpc>
              <a:defRPr/>
            </a:pPr>
            <a:r>
              <a:rPr lang="de-DE" sz="1100" i="1">
                <a:solidFill>
                  <a:srgbClr val="969696"/>
                </a:solidFill>
              </a:rPr>
              <a:t>Roche Confidential – Do Not Copy or Distribute.</a:t>
            </a:r>
          </a:p>
          <a:p>
            <a:pPr>
              <a:defRPr/>
            </a:pPr>
            <a:endParaRPr lang="en-US" sz="1100" dirty="0">
              <a:solidFill>
                <a:srgbClr val="969696"/>
              </a:solidFill>
            </a:endParaRPr>
          </a:p>
        </p:txBody>
      </p:sp>
    </p:spTree>
    <p:extLst>
      <p:ext uri="{BB962C8B-B14F-4D97-AF65-F5344CB8AC3E}">
        <p14:creationId xmlns:p14="http://schemas.microsoft.com/office/powerpoint/2010/main" val="124766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aqua">
    <p:spTree>
      <p:nvGrpSpPr>
        <p:cNvPr id="1" name=""/>
        <p:cNvGrpSpPr/>
        <p:nvPr/>
      </p:nvGrpSpPr>
      <p:grpSpPr>
        <a:xfrm>
          <a:off x="0" y="0"/>
          <a:ext cx="0" cy="0"/>
          <a:chOff x="0" y="0"/>
          <a:chExt cx="0" cy="0"/>
        </a:xfrm>
      </p:grpSpPr>
      <p:sp>
        <p:nvSpPr>
          <p:cNvPr id="6" name="Rectangle 5"/>
          <p:cNvSpPr/>
          <p:nvPr userDrawn="1"/>
        </p:nvSpPr>
        <p:spPr>
          <a:xfrm>
            <a:off x="0" y="1736725"/>
            <a:ext cx="12192000" cy="4233863"/>
          </a:xfrm>
          <a:prstGeom prst="rect">
            <a:avLst/>
          </a:prstGeom>
          <a:solidFill>
            <a:schemeClr val="accent2"/>
          </a:solidFill>
          <a:ln>
            <a:noFill/>
          </a:ln>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8" name="Text Placeholder 7"/>
          <p:cNvSpPr>
            <a:spLocks noGrp="1"/>
          </p:cNvSpPr>
          <p:nvPr>
            <p:ph type="body" sz="quarter" idx="12" hasCustomPrompt="1"/>
          </p:nvPr>
        </p:nvSpPr>
        <p:spPr>
          <a:xfrm>
            <a:off x="1288000" y="2473574"/>
            <a:ext cx="9616001" cy="2760163"/>
          </a:xfrm>
        </p:spPr>
        <p:txBody>
          <a:bodyPr anchor="ctr"/>
          <a:lstStyle>
            <a:lvl1pPr marL="0" indent="0" algn="ctr">
              <a:lnSpc>
                <a:spcPct val="100000"/>
              </a:lnSpc>
              <a:buFontTx/>
              <a:buNone/>
              <a:defRPr sz="4000" i="1">
                <a:solidFill>
                  <a:schemeClr val="bg1"/>
                </a:solidFill>
                <a:latin typeface="Minion" panose="02040503050201090203" pitchFamily="18" charset="0"/>
              </a:defRPr>
            </a:lvl1pPr>
            <a:lvl2pPr marL="476250" indent="0">
              <a:buFontTx/>
              <a:buNone/>
              <a:defRPr sz="2900">
                <a:solidFill>
                  <a:schemeClr val="bg1"/>
                </a:solidFill>
                <a:latin typeface="Minion" panose="02040503050201090203" pitchFamily="18" charset="0"/>
              </a:defRPr>
            </a:lvl2pPr>
            <a:lvl3pPr marL="954087" indent="0">
              <a:buFontTx/>
              <a:buNone/>
              <a:defRPr sz="2900">
                <a:solidFill>
                  <a:schemeClr val="bg1"/>
                </a:solidFill>
                <a:latin typeface="Minion" panose="02040503050201090203" pitchFamily="18" charset="0"/>
              </a:defRPr>
            </a:lvl3pPr>
            <a:lvl4pPr marL="1431925" indent="0">
              <a:buFontTx/>
              <a:buNone/>
              <a:defRPr sz="2900">
                <a:solidFill>
                  <a:schemeClr val="bg1"/>
                </a:solidFill>
                <a:latin typeface="Minion" panose="02040503050201090203" pitchFamily="18" charset="0"/>
              </a:defRPr>
            </a:lvl4pPr>
            <a:lvl5pPr marL="1909763" indent="0">
              <a:buFontTx/>
              <a:buNone/>
              <a:defRPr sz="2900">
                <a:solidFill>
                  <a:schemeClr val="bg1"/>
                </a:solidFill>
                <a:latin typeface="Minion" panose="02040503050201090203" pitchFamily="18" charset="0"/>
              </a:defRPr>
            </a:lvl5pPr>
          </a:lstStyle>
          <a:p>
            <a:pPr lvl="0"/>
            <a:r>
              <a:rPr lang="en-US" noProof="0"/>
              <a:t>“Add quote”</a:t>
            </a:r>
          </a:p>
        </p:txBody>
      </p:sp>
    </p:spTree>
    <p:extLst>
      <p:ext uri="{BB962C8B-B14F-4D97-AF65-F5344CB8AC3E}">
        <p14:creationId xmlns:p14="http://schemas.microsoft.com/office/powerpoint/2010/main" val="75720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quote">
    <p:spTree>
      <p:nvGrpSpPr>
        <p:cNvPr id="1" name=""/>
        <p:cNvGrpSpPr/>
        <p:nvPr/>
      </p:nvGrpSpPr>
      <p:grpSpPr>
        <a:xfrm>
          <a:off x="0" y="0"/>
          <a:ext cx="0" cy="0"/>
          <a:chOff x="0" y="0"/>
          <a:chExt cx="0" cy="0"/>
        </a:xfrm>
      </p:grpSpPr>
      <p:sp>
        <p:nvSpPr>
          <p:cNvPr id="8" name="Text Placeholder 7"/>
          <p:cNvSpPr>
            <a:spLocks noGrp="1"/>
          </p:cNvSpPr>
          <p:nvPr>
            <p:ph type="body" sz="quarter" idx="12" hasCustomPrompt="1"/>
          </p:nvPr>
        </p:nvSpPr>
        <p:spPr>
          <a:xfrm>
            <a:off x="1288000" y="2670425"/>
            <a:ext cx="9616001" cy="2760163"/>
          </a:xfrm>
        </p:spPr>
        <p:txBody>
          <a:bodyPr anchor="ctr"/>
          <a:lstStyle>
            <a:lvl1pPr marL="0" indent="0" algn="ctr">
              <a:lnSpc>
                <a:spcPct val="100000"/>
              </a:lnSpc>
              <a:buFontTx/>
              <a:buNone/>
              <a:defRPr sz="4000" i="1">
                <a:solidFill>
                  <a:schemeClr val="bg1"/>
                </a:solidFill>
                <a:latin typeface="Minion" panose="02040503050201090203" pitchFamily="18" charset="0"/>
              </a:defRPr>
            </a:lvl1pPr>
            <a:lvl2pPr marL="476250" indent="0">
              <a:buFontTx/>
              <a:buNone/>
              <a:defRPr sz="2900">
                <a:solidFill>
                  <a:schemeClr val="bg1"/>
                </a:solidFill>
                <a:latin typeface="Minion" panose="02040503050201090203" pitchFamily="18" charset="0"/>
              </a:defRPr>
            </a:lvl2pPr>
            <a:lvl3pPr marL="954087" indent="0">
              <a:buFontTx/>
              <a:buNone/>
              <a:defRPr sz="2900">
                <a:solidFill>
                  <a:schemeClr val="bg1"/>
                </a:solidFill>
                <a:latin typeface="Minion" panose="02040503050201090203" pitchFamily="18" charset="0"/>
              </a:defRPr>
            </a:lvl3pPr>
            <a:lvl4pPr marL="1431925" indent="0">
              <a:buFontTx/>
              <a:buNone/>
              <a:defRPr sz="2900">
                <a:solidFill>
                  <a:schemeClr val="bg1"/>
                </a:solidFill>
                <a:latin typeface="Minion" panose="02040503050201090203" pitchFamily="18" charset="0"/>
              </a:defRPr>
            </a:lvl4pPr>
            <a:lvl5pPr marL="1909763" indent="0">
              <a:buFontTx/>
              <a:buNone/>
              <a:defRPr sz="2900">
                <a:solidFill>
                  <a:schemeClr val="bg1"/>
                </a:solidFill>
                <a:latin typeface="Minion" panose="02040503050201090203" pitchFamily="18" charset="0"/>
              </a:defRPr>
            </a:lvl5pPr>
          </a:lstStyle>
          <a:p>
            <a:pPr lvl="0"/>
            <a:r>
              <a:rPr lang="en-US" noProof="0"/>
              <a:t>Add text</a:t>
            </a:r>
          </a:p>
        </p:txBody>
      </p:sp>
    </p:spTree>
    <p:extLst>
      <p:ext uri="{BB962C8B-B14F-4D97-AF65-F5344CB8AC3E}">
        <p14:creationId xmlns:p14="http://schemas.microsoft.com/office/powerpoint/2010/main" val="402033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6" name="Rectangle 5"/>
          <p:cNvSpPr/>
          <p:nvPr userDrawn="1"/>
        </p:nvSpPr>
        <p:spPr>
          <a:xfrm>
            <a:off x="0" y="1736725"/>
            <a:ext cx="12192000" cy="4233863"/>
          </a:xfrm>
          <a:prstGeom prst="rect">
            <a:avLst/>
          </a:prstGeom>
          <a:solidFill>
            <a:schemeClr val="accent3"/>
          </a:solidFill>
          <a:ln>
            <a:noFill/>
          </a:ln>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8" name="Text Placeholder 7"/>
          <p:cNvSpPr>
            <a:spLocks noGrp="1"/>
          </p:cNvSpPr>
          <p:nvPr>
            <p:ph type="body" sz="quarter" idx="12" hasCustomPrompt="1"/>
          </p:nvPr>
        </p:nvSpPr>
        <p:spPr>
          <a:xfrm>
            <a:off x="511175" y="3166560"/>
            <a:ext cx="9720262" cy="2267203"/>
          </a:xfrm>
        </p:spPr>
        <p:txBody>
          <a:bodyPr/>
          <a:lstStyle>
            <a:lvl1pPr marL="0" indent="0">
              <a:lnSpc>
                <a:spcPct val="100000"/>
              </a:lnSpc>
              <a:buFontTx/>
              <a:buNone/>
              <a:defRPr sz="2900" i="1">
                <a:solidFill>
                  <a:schemeClr val="bg1"/>
                </a:solidFill>
                <a:latin typeface="Minion" panose="02040503050201090203" pitchFamily="18" charset="0"/>
              </a:defRPr>
            </a:lvl1pPr>
            <a:lvl2pPr marL="476250" indent="0">
              <a:buFontTx/>
              <a:buNone/>
              <a:defRPr sz="2900">
                <a:solidFill>
                  <a:schemeClr val="bg1"/>
                </a:solidFill>
                <a:latin typeface="Minion" panose="02040503050201090203" pitchFamily="18" charset="0"/>
              </a:defRPr>
            </a:lvl2pPr>
            <a:lvl3pPr marL="954087" indent="0">
              <a:buFontTx/>
              <a:buNone/>
              <a:defRPr sz="2900">
                <a:solidFill>
                  <a:schemeClr val="bg1"/>
                </a:solidFill>
                <a:latin typeface="Minion" panose="02040503050201090203" pitchFamily="18" charset="0"/>
              </a:defRPr>
            </a:lvl3pPr>
            <a:lvl4pPr marL="1431925" indent="0">
              <a:buFontTx/>
              <a:buNone/>
              <a:defRPr sz="2900">
                <a:solidFill>
                  <a:schemeClr val="bg1"/>
                </a:solidFill>
                <a:latin typeface="Minion" panose="02040503050201090203" pitchFamily="18" charset="0"/>
              </a:defRPr>
            </a:lvl4pPr>
            <a:lvl5pPr marL="1909763" indent="0">
              <a:buFontTx/>
              <a:buNone/>
              <a:defRPr sz="2900">
                <a:solidFill>
                  <a:schemeClr val="bg1"/>
                </a:solidFill>
                <a:latin typeface="Minion" panose="02040503050201090203" pitchFamily="18" charset="0"/>
              </a:defRPr>
            </a:lvl5pPr>
          </a:lstStyle>
          <a:p>
            <a:pPr lvl="0"/>
            <a:r>
              <a:rPr lang="en-US" noProof="0" dirty="0"/>
              <a:t>Add text</a:t>
            </a:r>
          </a:p>
        </p:txBody>
      </p:sp>
      <p:sp>
        <p:nvSpPr>
          <p:cNvPr id="7" name="Text Placeholder 7"/>
          <p:cNvSpPr>
            <a:spLocks noGrp="1"/>
          </p:cNvSpPr>
          <p:nvPr>
            <p:ph type="body" sz="quarter" idx="13" hasCustomPrompt="1"/>
          </p:nvPr>
        </p:nvSpPr>
        <p:spPr>
          <a:xfrm>
            <a:off x="511175" y="2670425"/>
            <a:ext cx="9720262" cy="487171"/>
          </a:xfrm>
        </p:spPr>
        <p:txBody>
          <a:bodyPr/>
          <a:lstStyle>
            <a:lvl1pPr marL="0" indent="0">
              <a:buFontTx/>
              <a:buNone/>
              <a:defRPr sz="2600" b="1">
                <a:solidFill>
                  <a:schemeClr val="bg1"/>
                </a:solidFill>
                <a:latin typeface="+mj-lt"/>
              </a:defRPr>
            </a:lvl1pPr>
            <a:lvl2pPr marL="476250" indent="0">
              <a:buFontTx/>
              <a:buNone/>
              <a:defRPr sz="2900">
                <a:solidFill>
                  <a:schemeClr val="bg1"/>
                </a:solidFill>
                <a:latin typeface="Minion" panose="02040503050201090203" pitchFamily="18" charset="0"/>
              </a:defRPr>
            </a:lvl2pPr>
            <a:lvl3pPr marL="954087" indent="0">
              <a:buFontTx/>
              <a:buNone/>
              <a:defRPr sz="2900">
                <a:solidFill>
                  <a:schemeClr val="bg1"/>
                </a:solidFill>
                <a:latin typeface="Minion" panose="02040503050201090203" pitchFamily="18" charset="0"/>
              </a:defRPr>
            </a:lvl3pPr>
            <a:lvl4pPr marL="1431925" indent="0">
              <a:buFontTx/>
              <a:buNone/>
              <a:defRPr sz="2900">
                <a:solidFill>
                  <a:schemeClr val="bg1"/>
                </a:solidFill>
                <a:latin typeface="Minion" panose="02040503050201090203" pitchFamily="18" charset="0"/>
              </a:defRPr>
            </a:lvl4pPr>
            <a:lvl5pPr marL="1909763" indent="0">
              <a:buFontTx/>
              <a:buNone/>
              <a:defRPr sz="2900">
                <a:solidFill>
                  <a:schemeClr val="bg1"/>
                </a:solidFill>
                <a:latin typeface="Minion" panose="02040503050201090203" pitchFamily="18" charset="0"/>
              </a:defRPr>
            </a:lvl5pPr>
          </a:lstStyle>
          <a:p>
            <a:pPr lvl="0"/>
            <a:r>
              <a:rPr lang="en-US" noProof="0"/>
              <a:t>Add title</a:t>
            </a:r>
          </a:p>
        </p:txBody>
      </p:sp>
    </p:spTree>
    <p:extLst>
      <p:ext uri="{BB962C8B-B14F-4D97-AF65-F5344CB8AC3E}">
        <p14:creationId xmlns:p14="http://schemas.microsoft.com/office/powerpoint/2010/main" val="259052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6" name="Rectangle 5"/>
          <p:cNvSpPr/>
          <p:nvPr userDrawn="1"/>
        </p:nvSpPr>
        <p:spPr>
          <a:xfrm>
            <a:off x="0" y="1736725"/>
            <a:ext cx="12192000" cy="4233863"/>
          </a:xfrm>
          <a:prstGeom prst="rect">
            <a:avLst/>
          </a:prstGeom>
          <a:solidFill>
            <a:schemeClr val="accent1"/>
          </a:solidFill>
          <a:ln>
            <a:noFill/>
          </a:ln>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noProof="0">
              <a:ln>
                <a:noFill/>
              </a:ln>
              <a:solidFill>
                <a:schemeClr val="tx1"/>
              </a:solidFill>
              <a:effectLst/>
              <a:latin typeface="Imago" pitchFamily="2" charset="0"/>
            </a:endParaRPr>
          </a:p>
        </p:txBody>
      </p:sp>
      <p:sp>
        <p:nvSpPr>
          <p:cNvPr id="10" name="Text Placeholder 7"/>
          <p:cNvSpPr>
            <a:spLocks noGrp="1"/>
          </p:cNvSpPr>
          <p:nvPr>
            <p:ph type="body" sz="quarter" idx="12" hasCustomPrompt="1"/>
          </p:nvPr>
        </p:nvSpPr>
        <p:spPr>
          <a:xfrm>
            <a:off x="1287999" y="2473574"/>
            <a:ext cx="9616001" cy="2760163"/>
          </a:xfrm>
        </p:spPr>
        <p:txBody>
          <a:bodyPr anchor="ctr"/>
          <a:lstStyle>
            <a:lvl1pPr marL="0" indent="0" algn="ctr">
              <a:lnSpc>
                <a:spcPct val="100000"/>
              </a:lnSpc>
              <a:buFontTx/>
              <a:buNone/>
              <a:defRPr sz="4000" i="1">
                <a:solidFill>
                  <a:schemeClr val="bg1"/>
                </a:solidFill>
                <a:latin typeface="Minion" panose="02040503050201090203" pitchFamily="18" charset="0"/>
              </a:defRPr>
            </a:lvl1pPr>
            <a:lvl2pPr marL="476250" indent="0">
              <a:buFontTx/>
              <a:buNone/>
              <a:defRPr sz="2900">
                <a:solidFill>
                  <a:schemeClr val="bg1"/>
                </a:solidFill>
                <a:latin typeface="Minion" panose="02040503050201090203" pitchFamily="18" charset="0"/>
              </a:defRPr>
            </a:lvl2pPr>
            <a:lvl3pPr marL="954087" indent="0">
              <a:buFontTx/>
              <a:buNone/>
              <a:defRPr sz="2900">
                <a:solidFill>
                  <a:schemeClr val="bg1"/>
                </a:solidFill>
                <a:latin typeface="Minion" panose="02040503050201090203" pitchFamily="18" charset="0"/>
              </a:defRPr>
            </a:lvl3pPr>
            <a:lvl4pPr marL="1431925" indent="0">
              <a:buFontTx/>
              <a:buNone/>
              <a:defRPr sz="2900">
                <a:solidFill>
                  <a:schemeClr val="bg1"/>
                </a:solidFill>
                <a:latin typeface="Minion" panose="02040503050201090203" pitchFamily="18" charset="0"/>
              </a:defRPr>
            </a:lvl4pPr>
            <a:lvl5pPr marL="1909763" indent="0">
              <a:buFontTx/>
              <a:buNone/>
              <a:defRPr sz="2900">
                <a:solidFill>
                  <a:schemeClr val="bg1"/>
                </a:solidFill>
                <a:latin typeface="Minion" panose="02040503050201090203" pitchFamily="18" charset="0"/>
              </a:defRPr>
            </a:lvl5pPr>
          </a:lstStyle>
          <a:p>
            <a:pPr lvl="0"/>
            <a:r>
              <a:rPr lang="en-US" noProof="0"/>
              <a:t>“Add quote”</a:t>
            </a:r>
          </a:p>
        </p:txBody>
      </p:sp>
    </p:spTree>
    <p:extLst>
      <p:ext uri="{BB962C8B-B14F-4D97-AF65-F5344CB8AC3E}">
        <p14:creationId xmlns:p14="http://schemas.microsoft.com/office/powerpoint/2010/main" val="395074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1174" y="461017"/>
            <a:ext cx="9720000" cy="408012"/>
          </a:xfrm>
        </p:spPr>
        <p:txBody>
          <a:bodyPr/>
          <a:lstStyle>
            <a:lvl1pPr>
              <a:defRPr>
                <a:latin typeface="+mj-lt"/>
              </a:defRPr>
            </a:lvl1pPr>
          </a:lstStyle>
          <a:p>
            <a:r>
              <a:rPr lang="en-US" noProof="0"/>
              <a:t>Add title</a:t>
            </a:r>
          </a:p>
        </p:txBody>
      </p:sp>
      <p:sp>
        <p:nvSpPr>
          <p:cNvPr id="7" name="Text Placeholder 6"/>
          <p:cNvSpPr>
            <a:spLocks noGrp="1"/>
          </p:cNvSpPr>
          <p:nvPr>
            <p:ph type="body" sz="quarter" idx="12" hasCustomPrompt="1"/>
          </p:nvPr>
        </p:nvSpPr>
        <p:spPr>
          <a:xfrm>
            <a:off x="511174" y="877994"/>
            <a:ext cx="9720000" cy="860400"/>
          </a:xfrm>
        </p:spPr>
        <p:txBody>
          <a:bodyPr/>
          <a:lstStyle>
            <a:lvl1pPr marL="0" indent="0">
              <a:lnSpc>
                <a:spcPct val="100000"/>
              </a:lnSpc>
              <a:buNone/>
              <a:defRPr sz="2900" i="1">
                <a:latin typeface="Minion" panose="02040503050201090203" pitchFamily="18" charset="0"/>
              </a:defRPr>
            </a:lvl1pPr>
          </a:lstStyle>
          <a:p>
            <a:pPr lvl="0"/>
            <a:r>
              <a:rPr lang="en-US" noProof="0"/>
              <a:t>Add subtitle</a:t>
            </a:r>
          </a:p>
        </p:txBody>
      </p:sp>
      <p:sp>
        <p:nvSpPr>
          <p:cNvPr id="9" name="Text Placeholder 8"/>
          <p:cNvSpPr>
            <a:spLocks noGrp="1"/>
          </p:cNvSpPr>
          <p:nvPr>
            <p:ph type="body" sz="quarter" idx="13" hasCustomPrompt="1"/>
          </p:nvPr>
        </p:nvSpPr>
        <p:spPr>
          <a:xfrm>
            <a:off x="511175" y="2147888"/>
            <a:ext cx="11245850" cy="3822700"/>
          </a:xfrm>
        </p:spPr>
        <p:txBody>
          <a:bodyPr/>
          <a:lstStyle>
            <a:lvl1pPr marL="0" indent="0">
              <a:lnSpc>
                <a:spcPct val="100000"/>
              </a:lnSpc>
              <a:spcAft>
                <a:spcPts val="3500"/>
              </a:spcAft>
              <a:buFontTx/>
              <a:buNone/>
              <a:defRPr b="1" baseline="0"/>
            </a:lvl1pPr>
            <a:lvl2pPr marL="476250" indent="0">
              <a:buFontTx/>
              <a:buNone/>
              <a:defRPr b="1"/>
            </a:lvl2pPr>
            <a:lvl3pPr marL="954087" indent="0">
              <a:buFontTx/>
              <a:buNone/>
              <a:defRPr b="1"/>
            </a:lvl3pPr>
            <a:lvl4pPr marL="1431925" indent="0">
              <a:buFontTx/>
              <a:buNone/>
              <a:defRPr b="1"/>
            </a:lvl4pPr>
            <a:lvl5pPr marL="1909763" indent="0">
              <a:buFontTx/>
              <a:buNone/>
              <a:defRPr b="1"/>
            </a:lvl5pPr>
          </a:lstStyle>
          <a:p>
            <a:pPr lvl="0"/>
            <a:r>
              <a:rPr lang="en-US" noProof="0"/>
              <a:t>Section 1</a:t>
            </a:r>
          </a:p>
          <a:p>
            <a:pPr lvl="0"/>
            <a:r>
              <a:rPr lang="en-US" noProof="0"/>
              <a:t>Section 2</a:t>
            </a:r>
          </a:p>
          <a:p>
            <a:pPr lvl="0"/>
            <a:r>
              <a:rPr lang="en-US" noProof="0"/>
              <a:t>Section 3</a:t>
            </a:r>
          </a:p>
          <a:p>
            <a:pPr lvl="0"/>
            <a:r>
              <a:rPr lang="en-US" noProof="0"/>
              <a:t>Section 4</a:t>
            </a:r>
          </a:p>
          <a:p>
            <a:pPr lvl="0"/>
            <a:r>
              <a:rPr lang="en-US" noProof="0"/>
              <a:t>Section 5</a:t>
            </a:r>
          </a:p>
        </p:txBody>
      </p:sp>
    </p:spTree>
    <p:extLst>
      <p:ext uri="{BB962C8B-B14F-4D97-AF65-F5344CB8AC3E}">
        <p14:creationId xmlns:p14="http://schemas.microsoft.com/office/powerpoint/2010/main" val="298108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04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11122445" y="340209"/>
            <a:ext cx="643545" cy="334269"/>
          </a:xfrm>
          <a:prstGeom prst="rect">
            <a:avLst/>
          </a:prstGeom>
        </p:spPr>
      </p:pic>
      <p:sp>
        <p:nvSpPr>
          <p:cNvPr id="10" name="TextBox 9"/>
          <p:cNvSpPr txBox="1"/>
          <p:nvPr userDrawn="1"/>
        </p:nvSpPr>
        <p:spPr>
          <a:xfrm>
            <a:off x="506850" y="6439560"/>
            <a:ext cx="288032" cy="20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a:spcBef>
                <a:spcPct val="0"/>
              </a:spcBef>
              <a:defRPr sz="900" b="1"/>
            </a:lvl1pPr>
          </a:lstStyle>
          <a:p>
            <a:pPr lvl="0"/>
            <a:fld id="{6C33C606-CCB6-4873-BCC2-A8E2A449B9FA}" type="slidenum">
              <a:rPr lang="en-US" noProof="0" smtClean="0">
                <a:solidFill>
                  <a:schemeClr val="tx2"/>
                </a:solidFill>
              </a:rPr>
              <a:pPr lvl="0"/>
              <a:t>‹#›</a:t>
            </a:fld>
            <a:endParaRPr lang="en-US" noProof="0">
              <a:solidFill>
                <a:schemeClr val="tx2"/>
              </a:solidFill>
            </a:endParaRPr>
          </a:p>
        </p:txBody>
      </p:sp>
      <p:sp>
        <p:nvSpPr>
          <p:cNvPr id="2035" name="shpPlaceholderTitle"/>
          <p:cNvSpPr>
            <a:spLocks noGrp="1" noChangeArrowheads="1"/>
          </p:cNvSpPr>
          <p:nvPr>
            <p:ph type="title"/>
          </p:nvPr>
        </p:nvSpPr>
        <p:spPr bwMode="auto">
          <a:xfrm>
            <a:off x="511174" y="461017"/>
            <a:ext cx="9720000" cy="40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noProof="0"/>
              <a:t>Add title</a:t>
            </a:r>
          </a:p>
        </p:txBody>
      </p:sp>
      <p:sp>
        <p:nvSpPr>
          <p:cNvPr id="2038" name="shpPlaceholderMain"/>
          <p:cNvSpPr>
            <a:spLocks noGrp="1" noChangeArrowheads="1"/>
          </p:cNvSpPr>
          <p:nvPr>
            <p:ph type="body" idx="1"/>
          </p:nvPr>
        </p:nvSpPr>
        <p:spPr bwMode="auto">
          <a:xfrm>
            <a:off x="520932" y="2133601"/>
            <a:ext cx="11236093" cy="383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noProof="0" dirty="0"/>
              <a:t>Add 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grpSp>
        <p:nvGrpSpPr>
          <p:cNvPr id="41000" name="shpGridNormal" hidden="1"/>
          <p:cNvGrpSpPr>
            <a:grpSpLocks/>
          </p:cNvGrpSpPr>
          <p:nvPr userDrawn="1"/>
        </p:nvGrpSpPr>
        <p:grpSpPr bwMode="auto">
          <a:xfrm>
            <a:off x="529494" y="514350"/>
            <a:ext cx="11138876" cy="6005513"/>
            <a:chOff x="271" y="324"/>
            <a:chExt cx="5701" cy="3783"/>
          </a:xfrm>
        </p:grpSpPr>
        <p:sp>
          <p:nvSpPr>
            <p:cNvPr id="40993" name="shpGridTitle" hidden="1"/>
            <p:cNvSpPr>
              <a:spLocks noChangeArrowheads="1"/>
            </p:cNvSpPr>
            <p:nvPr userDrawn="1"/>
          </p:nvSpPr>
          <p:spPr bwMode="auto">
            <a:xfrm>
              <a:off x="271" y="324"/>
              <a:ext cx="5701" cy="771"/>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p>
          </p:txBody>
        </p:sp>
        <p:sp>
          <p:nvSpPr>
            <p:cNvPr id="40994" name="shpGridMain" hidden="1"/>
            <p:cNvSpPr>
              <a:spLocks noChangeArrowheads="1"/>
            </p:cNvSpPr>
            <p:nvPr userDrawn="1"/>
          </p:nvSpPr>
          <p:spPr bwMode="auto">
            <a:xfrm>
              <a:off x="271" y="1179"/>
              <a:ext cx="5701" cy="2776"/>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p>
          </p:txBody>
        </p:sp>
        <p:sp>
          <p:nvSpPr>
            <p:cNvPr id="40998" name="shpGridFooter" hidden="1"/>
            <p:cNvSpPr>
              <a:spLocks noChangeArrowheads="1"/>
            </p:cNvSpPr>
            <p:nvPr userDrawn="1"/>
          </p:nvSpPr>
          <p:spPr bwMode="auto">
            <a:xfrm>
              <a:off x="271" y="4005"/>
              <a:ext cx="5701" cy="102"/>
            </a:xfrm>
            <a:prstGeom prst="rect">
              <a:avLst/>
            </a:prstGeom>
            <a:noFill/>
            <a:ln w="12700">
              <a:solidFill>
                <a:srgbClr val="67676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p>
          </p:txBody>
        </p:sp>
      </p:grpSp>
      <p:pic>
        <p:nvPicPr>
          <p:cNvPr id="18" name="Picture 17"/>
          <p:cNvPicPr>
            <a:picLocks noChangeAspect="1"/>
          </p:cNvPicPr>
          <p:nvPr userDrawn="1"/>
        </p:nvPicPr>
        <p:blipFill>
          <a:blip r:embed="rId38" cstate="screen">
            <a:extLst>
              <a:ext uri="{28A0092B-C50C-407E-A947-70E740481C1C}">
                <a14:useLocalDpi xmlns:a14="http://schemas.microsoft.com/office/drawing/2010/main"/>
              </a:ext>
            </a:extLst>
          </a:blip>
          <a:stretch>
            <a:fillRect/>
          </a:stretch>
        </p:blipFill>
        <p:spPr>
          <a:xfrm>
            <a:off x="10839879" y="6263320"/>
            <a:ext cx="1006796" cy="279665"/>
          </a:xfrm>
          <a:prstGeom prst="rect">
            <a:avLst/>
          </a:prstGeom>
        </p:spPr>
      </p:pic>
      <p:sp>
        <p:nvSpPr>
          <p:cNvPr id="11" name="TextBox 10"/>
          <p:cNvSpPr txBox="1"/>
          <p:nvPr userDrawn="1"/>
        </p:nvSpPr>
        <p:spPr>
          <a:xfrm>
            <a:off x="921123" y="6439562"/>
            <a:ext cx="5328592" cy="20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en-US"/>
            </a:defPPr>
            <a:lvl1pPr>
              <a:spcBef>
                <a:spcPct val="0"/>
              </a:spcBef>
              <a:defRPr sz="900" b="0">
                <a:latin typeface="Imago" panose="020B0500060000020004" pitchFamily="34" charset="0"/>
              </a:defRPr>
            </a:lvl1pPr>
          </a:lstStyle>
          <a:p>
            <a:pPr lvl="0"/>
            <a:fld id="{8426B6AA-2827-4EED-A413-E407C707A52E}" type="datetime3">
              <a:rPr lang="en-US" sz="900" kern="1200" smtClean="0">
                <a:solidFill>
                  <a:srgbClr val="969696"/>
                </a:solidFill>
                <a:latin typeface="Imago" pitchFamily="2" charset="0"/>
                <a:ea typeface="MS PGothic" pitchFamily="34" charset="-128"/>
                <a:cs typeface="+mn-cs"/>
              </a:rPr>
              <a:pPr lvl="0"/>
              <a:t>11 July 2018</a:t>
            </a:fld>
            <a:r>
              <a:rPr lang="en-US" sz="900" kern="1200" dirty="0">
                <a:solidFill>
                  <a:srgbClr val="969696"/>
                </a:solidFill>
                <a:latin typeface="Imago" pitchFamily="2" charset="0"/>
                <a:ea typeface="MS PGothic" pitchFamily="34" charset="-128"/>
                <a:cs typeface="+mn-cs"/>
              </a:rPr>
              <a:t> </a:t>
            </a:r>
            <a:r>
              <a:rPr lang="en-US" noProof="0" dirty="0">
                <a:solidFill>
                  <a:schemeClr val="tx2"/>
                </a:solidFill>
              </a:rPr>
              <a:t>|  © 2018 Roche </a:t>
            </a:r>
          </a:p>
        </p:txBody>
      </p:sp>
    </p:spTree>
  </p:cSld>
  <p:clrMap bg1="lt1" tx1="dk1" bg2="lt2" tx2="dk2" accent1="accent1" accent2="accent2" accent3="accent3" accent4="accent4" accent5="accent5" accent6="accent6" hlink="hlink" folHlink="folHlink"/>
  <p:sldLayoutIdLst>
    <p:sldLayoutId id="2147483662" r:id="rId1"/>
    <p:sldLayoutId id="2147483693" r:id="rId2"/>
    <p:sldLayoutId id="2147483664" r:id="rId3"/>
    <p:sldLayoutId id="2147483666" r:id="rId4"/>
    <p:sldLayoutId id="2147483697" r:id="rId5"/>
    <p:sldLayoutId id="2147483668" r:id="rId6"/>
    <p:sldLayoutId id="2147483687" r:id="rId7"/>
    <p:sldLayoutId id="2147483684" r:id="rId8"/>
    <p:sldLayoutId id="2147483667" r:id="rId9"/>
    <p:sldLayoutId id="2147483660" r:id="rId10"/>
    <p:sldLayoutId id="2147483669" r:id="rId11"/>
    <p:sldLayoutId id="2147483690" r:id="rId12"/>
    <p:sldLayoutId id="2147483661" r:id="rId13"/>
    <p:sldLayoutId id="2147483688" r:id="rId14"/>
    <p:sldLayoutId id="2147483686" r:id="rId15"/>
    <p:sldLayoutId id="2147483685" r:id="rId16"/>
    <p:sldLayoutId id="2147483672" r:id="rId17"/>
    <p:sldLayoutId id="2147483689" r:id="rId18"/>
    <p:sldLayoutId id="2147483673" r:id="rId19"/>
    <p:sldLayoutId id="2147483694" r:id="rId20"/>
    <p:sldLayoutId id="2147483674" r:id="rId21"/>
    <p:sldLayoutId id="2147483698" r:id="rId22"/>
    <p:sldLayoutId id="2147483675" r:id="rId23"/>
    <p:sldLayoutId id="2147483670" r:id="rId24"/>
    <p:sldLayoutId id="2147483695" r:id="rId25"/>
    <p:sldLayoutId id="2147483671" r:id="rId26"/>
    <p:sldLayoutId id="2147483696" r:id="rId27"/>
    <p:sldLayoutId id="2147483683" r:id="rId28"/>
    <p:sldLayoutId id="2147483692" r:id="rId29"/>
    <p:sldLayoutId id="2147483691" r:id="rId30"/>
    <p:sldLayoutId id="2147483676" r:id="rId31"/>
    <p:sldLayoutId id="2147483677" r:id="rId32"/>
    <p:sldLayoutId id="2147483701" r:id="rId33"/>
    <p:sldLayoutId id="2147483702" r:id="rId34"/>
    <p:sldLayoutId id="2147483703"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2600" b="1" baseline="0">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Imago" pitchFamily="2" charset="0"/>
        </a:defRPr>
      </a:lvl2pPr>
      <a:lvl3pPr algn="l" rtl="0" eaLnBrk="0" fontAlgn="base" hangingPunct="0">
        <a:spcBef>
          <a:spcPct val="0"/>
        </a:spcBef>
        <a:spcAft>
          <a:spcPct val="0"/>
        </a:spcAft>
        <a:defRPr sz="2600" b="1">
          <a:solidFill>
            <a:schemeClr val="tx1"/>
          </a:solidFill>
          <a:latin typeface="Imago" pitchFamily="2" charset="0"/>
        </a:defRPr>
      </a:lvl3pPr>
      <a:lvl4pPr algn="l" rtl="0" eaLnBrk="0" fontAlgn="base" hangingPunct="0">
        <a:spcBef>
          <a:spcPct val="0"/>
        </a:spcBef>
        <a:spcAft>
          <a:spcPct val="0"/>
        </a:spcAft>
        <a:defRPr sz="2600" b="1">
          <a:solidFill>
            <a:schemeClr val="tx1"/>
          </a:solidFill>
          <a:latin typeface="Imago" pitchFamily="2" charset="0"/>
        </a:defRPr>
      </a:lvl4pPr>
      <a:lvl5pPr algn="l" rtl="0" eaLnBrk="0" fontAlgn="base" hangingPunct="0">
        <a:spcBef>
          <a:spcPct val="0"/>
        </a:spcBef>
        <a:spcAft>
          <a:spcPct val="0"/>
        </a:spcAft>
        <a:defRPr sz="2600" b="1">
          <a:solidFill>
            <a:schemeClr val="tx1"/>
          </a:solidFill>
          <a:latin typeface="Imago" pitchFamily="2" charset="0"/>
        </a:defRPr>
      </a:lvl5pPr>
      <a:lvl6pPr marL="457200" algn="l" rtl="0" eaLnBrk="0" fontAlgn="base" hangingPunct="0">
        <a:spcBef>
          <a:spcPct val="0"/>
        </a:spcBef>
        <a:spcAft>
          <a:spcPct val="0"/>
        </a:spcAft>
        <a:defRPr sz="2600" b="1">
          <a:solidFill>
            <a:schemeClr val="tx1"/>
          </a:solidFill>
          <a:latin typeface="Imago" pitchFamily="2" charset="0"/>
        </a:defRPr>
      </a:lvl6pPr>
      <a:lvl7pPr marL="914400" algn="l" rtl="0" eaLnBrk="0" fontAlgn="base" hangingPunct="0">
        <a:spcBef>
          <a:spcPct val="0"/>
        </a:spcBef>
        <a:spcAft>
          <a:spcPct val="0"/>
        </a:spcAft>
        <a:defRPr sz="2600" b="1">
          <a:solidFill>
            <a:schemeClr val="tx1"/>
          </a:solidFill>
          <a:latin typeface="Imago" pitchFamily="2" charset="0"/>
        </a:defRPr>
      </a:lvl7pPr>
      <a:lvl8pPr marL="1371600" algn="l" rtl="0" eaLnBrk="0" fontAlgn="base" hangingPunct="0">
        <a:spcBef>
          <a:spcPct val="0"/>
        </a:spcBef>
        <a:spcAft>
          <a:spcPct val="0"/>
        </a:spcAft>
        <a:defRPr sz="2600" b="1">
          <a:solidFill>
            <a:schemeClr val="tx1"/>
          </a:solidFill>
          <a:latin typeface="Imago" pitchFamily="2" charset="0"/>
        </a:defRPr>
      </a:lvl8pPr>
      <a:lvl9pPr marL="1828800" algn="l" rtl="0" eaLnBrk="0" fontAlgn="base" hangingPunct="0">
        <a:spcBef>
          <a:spcPct val="0"/>
        </a:spcBef>
        <a:spcAft>
          <a:spcPct val="0"/>
        </a:spcAft>
        <a:defRPr sz="2600" b="1">
          <a:solidFill>
            <a:schemeClr val="tx1"/>
          </a:solidFill>
          <a:latin typeface="Imago" pitchFamily="2" charset="0"/>
        </a:defRPr>
      </a:lvl9pPr>
    </p:titleStyle>
    <p:bodyStyle>
      <a:lvl1pPr marL="285750" indent="-285750" algn="l" rtl="0" eaLnBrk="0" fontAlgn="base" hangingPunct="0">
        <a:lnSpc>
          <a:spcPct val="110000"/>
        </a:lnSpc>
        <a:spcBef>
          <a:spcPts val="0"/>
        </a:spcBef>
        <a:spcAft>
          <a:spcPct val="0"/>
        </a:spcAft>
        <a:buSzPct val="120000"/>
        <a:buFont typeface="Arial" pitchFamily="34" charset="0"/>
        <a:buChar char="•"/>
        <a:defRPr sz="2000">
          <a:solidFill>
            <a:schemeClr val="tx1"/>
          </a:solidFill>
          <a:latin typeface="+mn-lt"/>
          <a:ea typeface="+mn-ea"/>
          <a:cs typeface="+mn-cs"/>
        </a:defRPr>
      </a:lvl1pPr>
      <a:lvl2pPr marL="763588" indent="-287338" algn="l" rtl="0" eaLnBrk="0" fontAlgn="base" hangingPunct="0">
        <a:lnSpc>
          <a:spcPct val="110000"/>
        </a:lnSpc>
        <a:spcBef>
          <a:spcPts val="0"/>
        </a:spcBef>
        <a:spcAft>
          <a:spcPct val="0"/>
        </a:spcAft>
        <a:buSzPct val="120000"/>
        <a:buFont typeface="Arial" panose="020B0604020202020204" pitchFamily="34" charset="0"/>
        <a:buChar char="•"/>
        <a:defRPr sz="2000">
          <a:solidFill>
            <a:schemeClr val="tx1"/>
          </a:solidFill>
          <a:latin typeface="+mn-lt"/>
        </a:defRPr>
      </a:lvl2pPr>
      <a:lvl3pPr marL="1241425" indent="-287338" algn="l" rtl="0" eaLnBrk="0" fontAlgn="base" hangingPunct="0">
        <a:lnSpc>
          <a:spcPct val="110000"/>
        </a:lnSpc>
        <a:spcBef>
          <a:spcPts val="0"/>
        </a:spcBef>
        <a:spcAft>
          <a:spcPct val="0"/>
        </a:spcAft>
        <a:buSzPct val="120000"/>
        <a:buFont typeface="Arial" panose="020B0604020202020204" pitchFamily="34" charset="0"/>
        <a:buChar char="•"/>
        <a:defRPr sz="2000">
          <a:solidFill>
            <a:schemeClr val="tx1"/>
          </a:solidFill>
          <a:latin typeface="+mn-lt"/>
        </a:defRPr>
      </a:lvl3pPr>
      <a:lvl4pPr marL="1719263" indent="-287338" algn="l" rtl="0" eaLnBrk="0" fontAlgn="base" hangingPunct="0">
        <a:lnSpc>
          <a:spcPct val="110000"/>
        </a:lnSpc>
        <a:spcBef>
          <a:spcPts val="0"/>
        </a:spcBef>
        <a:spcAft>
          <a:spcPct val="0"/>
        </a:spcAft>
        <a:buSzPct val="120000"/>
        <a:buFont typeface="Arial" panose="020B0604020202020204" pitchFamily="34" charset="0"/>
        <a:buChar char="•"/>
        <a:defRPr sz="2000">
          <a:solidFill>
            <a:schemeClr val="tx1"/>
          </a:solidFill>
          <a:latin typeface="+mn-lt"/>
        </a:defRPr>
      </a:lvl4pPr>
      <a:lvl5pPr marL="2195513" indent="-285750" algn="l" rtl="0" eaLnBrk="0" fontAlgn="base" hangingPunct="0">
        <a:lnSpc>
          <a:spcPct val="110000"/>
        </a:lnSpc>
        <a:spcBef>
          <a:spcPts val="0"/>
        </a:spcBef>
        <a:spcAft>
          <a:spcPct val="0"/>
        </a:spcAft>
        <a:buSzPct val="120000"/>
        <a:buFont typeface="Arial" panose="020B0604020202020204" pitchFamily="34" charset="0"/>
        <a:buChar char="•"/>
        <a:defRPr sz="2000">
          <a:solidFill>
            <a:schemeClr val="tx1"/>
          </a:solidFill>
          <a:latin typeface="+mn-lt"/>
        </a:defRPr>
      </a:lvl5pPr>
      <a:lvl6pPr marL="2652713" indent="-285750" algn="l" rtl="0" eaLnBrk="0" fontAlgn="base" hangingPunct="0">
        <a:spcBef>
          <a:spcPct val="20000"/>
        </a:spcBef>
        <a:spcAft>
          <a:spcPct val="0"/>
        </a:spcAft>
        <a:buChar char="»"/>
        <a:defRPr sz="2000">
          <a:solidFill>
            <a:schemeClr val="tx1"/>
          </a:solidFill>
          <a:latin typeface="+mn-lt"/>
        </a:defRPr>
      </a:lvl6pPr>
      <a:lvl7pPr marL="3109913" indent="-285750" algn="l" rtl="0" eaLnBrk="0" fontAlgn="base" hangingPunct="0">
        <a:spcBef>
          <a:spcPct val="20000"/>
        </a:spcBef>
        <a:spcAft>
          <a:spcPct val="0"/>
        </a:spcAft>
        <a:buChar char="»"/>
        <a:defRPr sz="2000">
          <a:solidFill>
            <a:schemeClr val="tx1"/>
          </a:solidFill>
          <a:latin typeface="+mn-lt"/>
        </a:defRPr>
      </a:lvl7pPr>
      <a:lvl8pPr marL="3567113" indent="-285750" algn="l" rtl="0" eaLnBrk="0" fontAlgn="base" hangingPunct="0">
        <a:spcBef>
          <a:spcPct val="20000"/>
        </a:spcBef>
        <a:spcAft>
          <a:spcPct val="0"/>
        </a:spcAft>
        <a:buChar char="»"/>
        <a:defRPr sz="2000">
          <a:solidFill>
            <a:schemeClr val="tx1"/>
          </a:solidFill>
          <a:latin typeface="+mn-lt"/>
        </a:defRPr>
      </a:lvl8pPr>
      <a:lvl9pPr marL="4024313" indent="-285750" algn="l" rtl="0" eaLnBrk="0" fontAlgn="base" hangingPunct="0">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761" userDrawn="1">
          <p15:clr>
            <a:srgbClr val="F26B43"/>
          </p15:clr>
        </p15:guide>
        <p15:guide id="2" pos="7406" userDrawn="1">
          <p15:clr>
            <a:srgbClr val="F26B43"/>
          </p15:clr>
        </p15:guide>
        <p15:guide id="3" orient="horz" pos="1344" userDrawn="1">
          <p15:clr>
            <a:srgbClr val="F26B43"/>
          </p15:clr>
        </p15:guide>
        <p15:guide id="4" pos="322" userDrawn="1">
          <p15:clr>
            <a:srgbClr val="F26B43"/>
          </p15:clr>
        </p15:guide>
        <p15:guide id="5" pos="3840" userDrawn="1">
          <p15:clr>
            <a:srgbClr val="F26B43"/>
          </p15:clr>
        </p15:guide>
        <p15:guide id="6" orient="horz" pos="1094" userDrawn="1">
          <p15:clr>
            <a:srgbClr val="F26B43"/>
          </p15:clr>
        </p15:guide>
        <p15:guide id="7" orient="horz" pos="48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0.xml"/><Relationship Id="rId5" Type="http://schemas.openxmlformats.org/officeDocument/2006/relationships/slide" Target="slide3.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11.xml"/><Relationship Id="rId7" Type="http://schemas.openxmlformats.org/officeDocument/2006/relationships/slide" Target="slide32.xml"/><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slide" Target="slide22.xml"/><Relationship Id="rId5" Type="http://schemas.openxmlformats.org/officeDocument/2006/relationships/slide" Target="slide11.xml"/><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2.xml"/><Relationship Id="rId7" Type="http://schemas.openxmlformats.org/officeDocument/2006/relationships/image" Target="../media/image54.png"/><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image" Target="../media/image53.png"/><Relationship Id="rId5" Type="http://schemas.openxmlformats.org/officeDocument/2006/relationships/image" Target="../media/image52.jpeg"/><Relationship Id="rId10" Type="http://schemas.openxmlformats.org/officeDocument/2006/relationships/slide" Target="slide3.xml"/><Relationship Id="rId4" Type="http://schemas.openxmlformats.org/officeDocument/2006/relationships/image" Target="../media/image10.pn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13.xml"/><Relationship Id="rId7" Type="http://schemas.openxmlformats.org/officeDocument/2006/relationships/image" Target="../media/image59.jpeg"/><Relationship Id="rId2" Type="http://schemas.openxmlformats.org/officeDocument/2006/relationships/slideLayout" Target="../slideLayouts/slideLayout11.xml"/><Relationship Id="rId1" Type="http://schemas.openxmlformats.org/officeDocument/2006/relationships/tags" Target="../tags/tag13.xml"/><Relationship Id="rId6" Type="http://schemas.openxmlformats.org/officeDocument/2006/relationships/image" Target="../media/image52.jpeg"/><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slide" Target="slide3.xml"/></Relationships>
</file>

<file path=ppt/slides/_rels/slide1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14.xml"/><Relationship Id="rId7" Type="http://schemas.openxmlformats.org/officeDocument/2006/relationships/chart" Target="../charts/chart1.xml"/><Relationship Id="rId2" Type="http://schemas.openxmlformats.org/officeDocument/2006/relationships/slideLayout" Target="../slideLayouts/slideLayout11.xml"/><Relationship Id="rId1" Type="http://schemas.openxmlformats.org/officeDocument/2006/relationships/tags" Target="../tags/tag14.xml"/><Relationship Id="rId6" Type="http://schemas.openxmlformats.org/officeDocument/2006/relationships/image" Target="../media/image61.png"/><Relationship Id="rId5" Type="http://schemas.openxmlformats.org/officeDocument/2006/relationships/image" Target="../media/image58.jpe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5.xml"/><Relationship Id="rId7" Type="http://schemas.openxmlformats.org/officeDocument/2006/relationships/image" Target="../media/image63.png"/><Relationship Id="rId2" Type="http://schemas.openxmlformats.org/officeDocument/2006/relationships/slideLayout" Target="../slideLayouts/slideLayout11.xml"/><Relationship Id="rId1" Type="http://schemas.openxmlformats.org/officeDocument/2006/relationships/tags" Target="../tags/tag15.xml"/><Relationship Id="rId6" Type="http://schemas.openxmlformats.org/officeDocument/2006/relationships/image" Target="../media/image62.emf"/><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slide" Target="slide3.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notesSlide" Target="../notesSlides/notesSlide16.xml"/><Relationship Id="rId7" Type="http://schemas.openxmlformats.org/officeDocument/2006/relationships/image" Target="../media/image67.png"/><Relationship Id="rId2" Type="http://schemas.openxmlformats.org/officeDocument/2006/relationships/slideLayout" Target="../slideLayouts/slideLayout11.xml"/><Relationship Id="rId1" Type="http://schemas.openxmlformats.org/officeDocument/2006/relationships/tags" Target="../tags/tag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notesSlide" Target="../notesSlides/notesSlide17.xml"/><Relationship Id="rId7" Type="http://schemas.openxmlformats.org/officeDocument/2006/relationships/image" Target="../media/image70.png"/><Relationship Id="rId2" Type="http://schemas.openxmlformats.org/officeDocument/2006/relationships/slideLayout" Target="../slideLayouts/slideLayout11.xml"/><Relationship Id="rId1" Type="http://schemas.openxmlformats.org/officeDocument/2006/relationships/tags" Target="../tags/tag17.xml"/><Relationship Id="rId6" Type="http://schemas.openxmlformats.org/officeDocument/2006/relationships/image" Target="../media/image69.emf"/><Relationship Id="rId5" Type="http://schemas.openxmlformats.org/officeDocument/2006/relationships/image" Target="../media/image65.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8.xml"/><Relationship Id="rId7" Type="http://schemas.openxmlformats.org/officeDocument/2006/relationships/image" Target="../media/image72.png"/><Relationship Id="rId2" Type="http://schemas.openxmlformats.org/officeDocument/2006/relationships/slideLayout" Target="../slideLayouts/slideLayout11.xml"/><Relationship Id="rId1" Type="http://schemas.openxmlformats.org/officeDocument/2006/relationships/tags" Target="../tags/tag18.xml"/><Relationship Id="rId6" Type="http://schemas.openxmlformats.org/officeDocument/2006/relationships/image" Target="../media/image71.pn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19.xml"/><Relationship Id="rId7" Type="http://schemas.openxmlformats.org/officeDocument/2006/relationships/image" Target="../media/image72.png"/><Relationship Id="rId2" Type="http://schemas.openxmlformats.org/officeDocument/2006/relationships/slideLayout" Target="../slideLayouts/slideLayout11.xml"/><Relationship Id="rId1" Type="http://schemas.openxmlformats.org/officeDocument/2006/relationships/tags" Target="../tags/tag19.xml"/><Relationship Id="rId6" Type="http://schemas.openxmlformats.org/officeDocument/2006/relationships/image" Target="../media/image73.png"/><Relationship Id="rId5" Type="http://schemas.openxmlformats.org/officeDocument/2006/relationships/image" Target="../media/image68.jpe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20.xml"/><Relationship Id="rId7" Type="http://schemas.openxmlformats.org/officeDocument/2006/relationships/image" Target="../media/image77.png"/><Relationship Id="rId2" Type="http://schemas.openxmlformats.org/officeDocument/2006/relationships/slideLayout" Target="../slideLayouts/slideLayout11.xml"/><Relationship Id="rId1" Type="http://schemas.openxmlformats.org/officeDocument/2006/relationships/tags" Target="../tags/tag20.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21.xml"/><Relationship Id="rId7" Type="http://schemas.openxmlformats.org/officeDocument/2006/relationships/image" Target="../media/image82.png"/><Relationship Id="rId2" Type="http://schemas.openxmlformats.org/officeDocument/2006/relationships/slideLayout" Target="../slideLayouts/slideLayout11.xml"/><Relationship Id="rId1" Type="http://schemas.openxmlformats.org/officeDocument/2006/relationships/tags" Target="../tags/tag21.xml"/><Relationship Id="rId6" Type="http://schemas.openxmlformats.org/officeDocument/2006/relationships/image" Target="../media/image81.png"/><Relationship Id="rId11" Type="http://schemas.openxmlformats.org/officeDocument/2006/relationships/slide" Target="slide3.xml"/><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png"/></Relationships>
</file>

<file path=ppt/slides/_rels/slide2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22.xml"/><Relationship Id="rId7" Type="http://schemas.openxmlformats.org/officeDocument/2006/relationships/slide" Target="slide32.xml"/><Relationship Id="rId2" Type="http://schemas.openxmlformats.org/officeDocument/2006/relationships/slideLayout" Target="../slideLayouts/slideLayout11.xml"/><Relationship Id="rId1" Type="http://schemas.openxmlformats.org/officeDocument/2006/relationships/tags" Target="../tags/tag22.xml"/><Relationship Id="rId6" Type="http://schemas.openxmlformats.org/officeDocument/2006/relationships/slide" Target="slide22.xml"/><Relationship Id="rId5" Type="http://schemas.openxmlformats.org/officeDocument/2006/relationships/slide" Target="slide11.xml"/><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23.xml"/><Relationship Id="rId6" Type="http://schemas.openxmlformats.org/officeDocument/2006/relationships/slide" Target="slide3.xml"/><Relationship Id="rId5" Type="http://schemas.microsoft.com/office/2007/relationships/hdphoto" Target="../media/hdphoto1.wdp"/><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24.xml"/><Relationship Id="rId6" Type="http://schemas.openxmlformats.org/officeDocument/2006/relationships/slide" Target="slide3.xml"/><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1.xml"/><Relationship Id="rId1" Type="http://schemas.openxmlformats.org/officeDocument/2006/relationships/tags" Target="../tags/tag25.xml"/><Relationship Id="rId6" Type="http://schemas.openxmlformats.org/officeDocument/2006/relationships/image" Target="../media/image90.png"/><Relationship Id="rId5" Type="http://schemas.openxmlformats.org/officeDocument/2006/relationships/slide" Target="slide3.xml"/><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1.xml"/><Relationship Id="rId1" Type="http://schemas.openxmlformats.org/officeDocument/2006/relationships/tags" Target="../tags/tag26.xml"/><Relationship Id="rId5" Type="http://schemas.openxmlformats.org/officeDocument/2006/relationships/slide" Target="slide3.xml"/><Relationship Id="rId4" Type="http://schemas.openxmlformats.org/officeDocument/2006/relationships/image" Target="../media/image9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xml"/><Relationship Id="rId1" Type="http://schemas.openxmlformats.org/officeDocument/2006/relationships/tags" Target="../tags/tag27.xml"/><Relationship Id="rId6" Type="http://schemas.openxmlformats.org/officeDocument/2006/relationships/image" Target="../media/image91.jpeg"/><Relationship Id="rId5" Type="http://schemas.openxmlformats.org/officeDocument/2006/relationships/slide" Target="slide3.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28.xml"/><Relationship Id="rId5" Type="http://schemas.openxmlformats.org/officeDocument/2006/relationships/image" Target="../media/image94.jpeg"/><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1.xml"/><Relationship Id="rId1" Type="http://schemas.openxmlformats.org/officeDocument/2006/relationships/tags" Target="../tags/tag29.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32.xml"/><Relationship Id="rId3" Type="http://schemas.openxmlformats.org/officeDocument/2006/relationships/notesSlide" Target="../notesSlides/notesSlide3.xml"/><Relationship Id="rId7" Type="http://schemas.openxmlformats.org/officeDocument/2006/relationships/slide" Target="slide22.xml"/><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slide" Target="slide11.xml"/><Relationship Id="rId5" Type="http://schemas.openxmlformats.org/officeDocument/2006/relationships/slide" Target="slide4.xml"/><Relationship Id="rId4" Type="http://schemas.openxmlformats.org/officeDocument/2006/relationships/slide" Target="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80.jpeg"/><Relationship Id="rId5" Type="http://schemas.openxmlformats.org/officeDocument/2006/relationships/slide" Target="slide3.xml"/><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30.xml"/><Relationship Id="rId6" Type="http://schemas.openxmlformats.org/officeDocument/2006/relationships/slide" Target="slide3.xml"/><Relationship Id="rId5" Type="http://schemas.openxmlformats.org/officeDocument/2006/relationships/image" Target="../media/image72.pn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32.xml"/><Relationship Id="rId7" Type="http://schemas.openxmlformats.org/officeDocument/2006/relationships/slide" Target="slide32.xml"/><Relationship Id="rId2" Type="http://schemas.openxmlformats.org/officeDocument/2006/relationships/slideLayout" Target="../slideLayouts/slideLayout11.xml"/><Relationship Id="rId1" Type="http://schemas.openxmlformats.org/officeDocument/2006/relationships/tags" Target="../tags/tag31.xml"/><Relationship Id="rId6" Type="http://schemas.openxmlformats.org/officeDocument/2006/relationships/slide" Target="slide22.xml"/><Relationship Id="rId5" Type="http://schemas.openxmlformats.org/officeDocument/2006/relationships/slide" Target="slide11.xml"/><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33.xml"/><Relationship Id="rId7" Type="http://schemas.openxmlformats.org/officeDocument/2006/relationships/image" Target="../media/image101.png"/><Relationship Id="rId2" Type="http://schemas.openxmlformats.org/officeDocument/2006/relationships/slideLayout" Target="../slideLayouts/slideLayout11.xml"/><Relationship Id="rId1" Type="http://schemas.openxmlformats.org/officeDocument/2006/relationships/tags" Target="../tags/tag32.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34.xml"/><Relationship Id="rId7" Type="http://schemas.openxmlformats.org/officeDocument/2006/relationships/image" Target="../media/image102.png"/><Relationship Id="rId2" Type="http://schemas.openxmlformats.org/officeDocument/2006/relationships/slideLayout" Target="../slideLayouts/slideLayout11.xml"/><Relationship Id="rId1" Type="http://schemas.openxmlformats.org/officeDocument/2006/relationships/tags" Target="../tags/tag33.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35.xml"/><Relationship Id="rId7" Type="http://schemas.openxmlformats.org/officeDocument/2006/relationships/image" Target="../media/image105.jpeg"/><Relationship Id="rId2" Type="http://schemas.openxmlformats.org/officeDocument/2006/relationships/slideLayout" Target="../slideLayouts/slideLayout11.xml"/><Relationship Id="rId1" Type="http://schemas.openxmlformats.org/officeDocument/2006/relationships/tags" Target="../tags/tag34.xml"/><Relationship Id="rId6" Type="http://schemas.openxmlformats.org/officeDocument/2006/relationships/image" Target="../media/image102.png"/><Relationship Id="rId5" Type="http://schemas.openxmlformats.org/officeDocument/2006/relationships/image" Target="../media/image104.jpeg"/><Relationship Id="rId4" Type="http://schemas.openxmlformats.org/officeDocument/2006/relationships/image" Target="../media/image103.png"/></Relationships>
</file>

<file path=ppt/slides/_rels/slide3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36.xml"/><Relationship Id="rId7" Type="http://schemas.openxmlformats.org/officeDocument/2006/relationships/image" Target="../media/image108.png"/><Relationship Id="rId2" Type="http://schemas.openxmlformats.org/officeDocument/2006/relationships/slideLayout" Target="../slideLayouts/slideLayout11.xml"/><Relationship Id="rId1" Type="http://schemas.openxmlformats.org/officeDocument/2006/relationships/tags" Target="../tags/tag35.xml"/><Relationship Id="rId6" Type="http://schemas.openxmlformats.org/officeDocument/2006/relationships/image" Target="../media/image72.png"/><Relationship Id="rId5" Type="http://schemas.openxmlformats.org/officeDocument/2006/relationships/image" Target="../media/image107.png"/><Relationship Id="rId4"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37.xml"/><Relationship Id="rId7" Type="http://schemas.openxmlformats.org/officeDocument/2006/relationships/image" Target="../media/image109.png"/><Relationship Id="rId2" Type="http://schemas.openxmlformats.org/officeDocument/2006/relationships/slideLayout" Target="../slideLayouts/slideLayout11.xml"/><Relationship Id="rId1" Type="http://schemas.openxmlformats.org/officeDocument/2006/relationships/tags" Target="../tags/tag36.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8.png"/><Relationship Id="rId9" Type="http://schemas.openxmlformats.org/officeDocument/2006/relationships/slide" Target="slide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xml"/><Relationship Id="rId1" Type="http://schemas.openxmlformats.org/officeDocument/2006/relationships/tags" Target="../tags/tag37.xml"/><Relationship Id="rId5" Type="http://schemas.openxmlformats.org/officeDocument/2006/relationships/slide" Target="slide3.xml"/><Relationship Id="rId4" Type="http://schemas.openxmlformats.org/officeDocument/2006/relationships/image" Target="../media/image11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xml"/><Relationship Id="rId1" Type="http://schemas.openxmlformats.org/officeDocument/2006/relationships/tags" Target="../tags/tag38.xm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4.xml"/><Relationship Id="rId7" Type="http://schemas.openxmlformats.org/officeDocument/2006/relationships/slide" Target="slide32.xml"/><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slide" Target="slide22.xml"/><Relationship Id="rId5" Type="http://schemas.openxmlformats.org/officeDocument/2006/relationships/slide" Target="slide11.xml"/><Relationship Id="rId4" Type="http://schemas.openxmlformats.org/officeDocument/2006/relationships/slide" Target="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slide" Target="slide3.xml"/><Relationship Id="rId4" Type="http://schemas.openxmlformats.org/officeDocument/2006/relationships/image" Target="../media/image112.png"/></Relationships>
</file>

<file path=ppt/slides/_rels/slide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1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notesSlide" Target="../notesSlides/notesSlide6.xml"/><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slide" Target="slide3.xml"/><Relationship Id="rId2" Type="http://schemas.openxmlformats.org/officeDocument/2006/relationships/slideLayout" Target="../slideLayouts/slideLayout11.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jpe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notesSlide" Target="../notesSlides/notesSlide7.xml"/><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5" Type="http://schemas.openxmlformats.org/officeDocument/2006/relationships/slide" Target="slide3.xml"/><Relationship Id="rId2" Type="http://schemas.openxmlformats.org/officeDocument/2006/relationships/slideLayout" Target="../slideLayouts/slideLayout11.xml"/><Relationship Id="rId16" Type="http://schemas.openxmlformats.org/officeDocument/2006/relationships/image" Target="../media/image43.png"/><Relationship Id="rId20" Type="http://schemas.openxmlformats.org/officeDocument/2006/relationships/image" Target="../media/image46.png"/><Relationship Id="rId1" Type="http://schemas.openxmlformats.org/officeDocument/2006/relationships/tags" Target="../tags/tag7.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0.jpeg"/><Relationship Id="rId5" Type="http://schemas.openxmlformats.org/officeDocument/2006/relationships/image" Target="../media/image32.png"/><Relationship Id="rId15" Type="http://schemas.openxmlformats.org/officeDocument/2006/relationships/image" Target="../media/image42.png"/><Relationship Id="rId23" Type="http://schemas.openxmlformats.org/officeDocument/2006/relationships/image" Target="../media/image49.png"/><Relationship Id="rId10" Type="http://schemas.openxmlformats.org/officeDocument/2006/relationships/image" Target="../media/image37.png"/><Relationship Id="rId19"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 Id="rId22"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8.xml"/><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382ED684-0646-4A5E-B33C-04A74869A3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624" t="57" r="29818" b="-57"/>
          <a:stretch/>
        </p:blipFill>
        <p:spPr>
          <a:xfrm>
            <a:off x="-1" y="0"/>
            <a:ext cx="5303839" cy="6858000"/>
          </a:xfrm>
          <a:prstGeom prst="rect">
            <a:avLst/>
          </a:prstGeom>
        </p:spPr>
      </p:pic>
      <p:sp>
        <p:nvSpPr>
          <p:cNvPr id="6" name="Title 5"/>
          <p:cNvSpPr>
            <a:spLocks noGrp="1"/>
          </p:cNvSpPr>
          <p:nvPr>
            <p:ph type="ctrTitle"/>
          </p:nvPr>
        </p:nvSpPr>
        <p:spPr/>
        <p:txBody>
          <a:bodyPr>
            <a:noAutofit/>
          </a:bodyPr>
          <a:lstStyle/>
          <a:p>
            <a:r>
              <a:rPr lang="en-US" dirty="0" err="1"/>
              <a:t>cobas</a:t>
            </a:r>
            <a:r>
              <a:rPr lang="en-US" baseline="30000" dirty="0"/>
              <a:t>®</a:t>
            </a:r>
            <a:r>
              <a:rPr lang="en-US" dirty="0"/>
              <a:t> POC IT solutions </a:t>
            </a:r>
          </a:p>
        </p:txBody>
      </p:sp>
      <p:sp>
        <p:nvSpPr>
          <p:cNvPr id="8" name="Text Placeholder 7"/>
          <p:cNvSpPr>
            <a:spLocks noGrp="1"/>
          </p:cNvSpPr>
          <p:nvPr>
            <p:ph type="body" sz="quarter" idx="15"/>
          </p:nvPr>
        </p:nvSpPr>
        <p:spPr/>
        <p:txBody>
          <a:bodyPr>
            <a:noAutofit/>
          </a:bodyPr>
          <a:lstStyle/>
          <a:p>
            <a:r>
              <a:rPr lang="en-SG" dirty="0">
                <a:latin typeface="Minion" pitchFamily="2" charset="0"/>
              </a:rPr>
              <a:t>Designed with your expertise in mind to manage POC traffic</a:t>
            </a:r>
            <a:endParaRPr lang="en-US" dirty="0">
              <a:latin typeface="Minion" pitchFamily="2" charset="0"/>
            </a:endParaRPr>
          </a:p>
        </p:txBody>
      </p:sp>
      <p:sp>
        <p:nvSpPr>
          <p:cNvPr id="9" name="Text Placeholder 8"/>
          <p:cNvSpPr>
            <a:spLocks noGrp="1"/>
          </p:cNvSpPr>
          <p:nvPr>
            <p:ph type="body" sz="quarter" idx="16"/>
          </p:nvPr>
        </p:nvSpPr>
        <p:spPr/>
        <p:txBody>
          <a:bodyPr>
            <a:noAutofit/>
          </a:bodyPr>
          <a:lstStyle/>
          <a:p>
            <a:endParaRPr lang="en-GB"/>
          </a:p>
        </p:txBody>
      </p:sp>
    </p:spTree>
    <p:extLst>
      <p:ext uri="{BB962C8B-B14F-4D97-AF65-F5344CB8AC3E}">
        <p14:creationId xmlns:p14="http://schemas.microsoft.com/office/powerpoint/2010/main" val="319680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5" name="Text Placeholder 4">
            <a:extLst>
              <a:ext uri="{FF2B5EF4-FFF2-40B4-BE49-F238E27FC236}">
                <a16:creationId xmlns:a16="http://schemas.microsoft.com/office/drawing/2014/main" xmlns="" id="{16E2E9D8-3D9D-4896-AE7E-1D08357E536C}"/>
              </a:ext>
            </a:extLst>
          </p:cNvPr>
          <p:cNvSpPr>
            <a:spLocks noGrp="1"/>
          </p:cNvSpPr>
          <p:nvPr>
            <p:ph type="body" sz="quarter" idx="12"/>
          </p:nvPr>
        </p:nvSpPr>
        <p:spPr/>
        <p:txBody>
          <a:bodyPr>
            <a:noAutofit/>
          </a:bodyPr>
          <a:lstStyle/>
          <a:p>
            <a:r>
              <a:rPr lang="en-SG" dirty="0">
                <a:latin typeface="Minion"/>
                <a:ea typeface="ＭＳ Ｐゴシック" charset="0"/>
              </a:rPr>
              <a:t>Third-party drivers available to f</a:t>
            </a:r>
            <a:r>
              <a:rPr lang="en-SG" dirty="0">
                <a:latin typeface="Minion"/>
                <a:ea typeface="ＭＳ Ｐゴシック" charset="0"/>
                <a:cs typeface="Minion"/>
              </a:rPr>
              <a:t>it your individual needs</a:t>
            </a:r>
            <a:endParaRPr lang="en-GB" dirty="0"/>
          </a:p>
        </p:txBody>
      </p:sp>
      <p:sp>
        <p:nvSpPr>
          <p:cNvPr id="138" name="Isosceles Triangle 137"/>
          <p:cNvSpPr/>
          <p:nvPr/>
        </p:nvSpPr>
        <p:spPr bwMode="auto">
          <a:xfrm rot="10800000">
            <a:off x="8850198" y="3675523"/>
            <a:ext cx="664826" cy="404386"/>
          </a:xfrm>
          <a:prstGeom prst="triangle">
            <a:avLst/>
          </a:prstGeom>
          <a:solidFill>
            <a:schemeClr val="accent2"/>
          </a:solidFill>
          <a:ln w="19050">
            <a:no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grpSp>
        <p:nvGrpSpPr>
          <p:cNvPr id="3" name="Group 2">
            <a:extLst>
              <a:ext uri="{FF2B5EF4-FFF2-40B4-BE49-F238E27FC236}">
                <a16:creationId xmlns:a16="http://schemas.microsoft.com/office/drawing/2014/main" xmlns="" id="{224DC724-8D95-4B4F-8EA9-79A90A438E1B}"/>
              </a:ext>
            </a:extLst>
          </p:cNvPr>
          <p:cNvGrpSpPr/>
          <p:nvPr/>
        </p:nvGrpSpPr>
        <p:grpSpPr>
          <a:xfrm>
            <a:off x="6565463" y="1738394"/>
            <a:ext cx="5196899" cy="1599904"/>
            <a:chOff x="511174" y="4368608"/>
            <a:chExt cx="5196899" cy="1599904"/>
          </a:xfrm>
        </p:grpSpPr>
        <p:sp>
          <p:nvSpPr>
            <p:cNvPr id="137" name="Rectangle 136"/>
            <p:cNvSpPr/>
            <p:nvPr/>
          </p:nvSpPr>
          <p:spPr bwMode="auto">
            <a:xfrm>
              <a:off x="511174" y="4368608"/>
              <a:ext cx="5196899" cy="1599904"/>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noAutofit/>
            </a:bodyPr>
            <a:lstStyle/>
            <a:p>
              <a:endParaRPr lang="en-SG">
                <a:latin typeface="Imago" charset="0"/>
                <a:ea typeface="Geneva" charset="0"/>
              </a:endParaRPr>
            </a:p>
          </p:txBody>
        </p:sp>
        <p:grpSp>
          <p:nvGrpSpPr>
            <p:cNvPr id="17" name="Group 16"/>
            <p:cNvGrpSpPr/>
            <p:nvPr/>
          </p:nvGrpSpPr>
          <p:grpSpPr>
            <a:xfrm>
              <a:off x="4341070" y="4523715"/>
              <a:ext cx="1176361" cy="968215"/>
              <a:chOff x="1077867" y="3145928"/>
              <a:chExt cx="1565737" cy="1288695"/>
            </a:xfrm>
            <a:solidFill>
              <a:schemeClr val="bg1"/>
            </a:solidFill>
          </p:grpSpPr>
          <p:sp>
            <p:nvSpPr>
              <p:cNvPr id="14" name="Freeform 29"/>
              <p:cNvSpPr>
                <a:spLocks noEditPoints="1"/>
              </p:cNvSpPr>
              <p:nvPr/>
            </p:nvSpPr>
            <p:spPr bwMode="auto">
              <a:xfrm>
                <a:off x="1077867" y="3503390"/>
                <a:ext cx="929715" cy="931233"/>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bg1"/>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sp>
            <p:nvSpPr>
              <p:cNvPr id="15" name="Freeform 29"/>
              <p:cNvSpPr>
                <a:spLocks noEditPoints="1"/>
              </p:cNvSpPr>
              <p:nvPr/>
            </p:nvSpPr>
            <p:spPr bwMode="auto">
              <a:xfrm>
                <a:off x="1797386" y="3145928"/>
                <a:ext cx="464858" cy="465617"/>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bg1"/>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sp>
            <p:nvSpPr>
              <p:cNvPr id="16" name="Freeform 29"/>
              <p:cNvSpPr>
                <a:spLocks noEditPoints="1"/>
              </p:cNvSpPr>
              <p:nvPr/>
            </p:nvSpPr>
            <p:spPr bwMode="auto">
              <a:xfrm>
                <a:off x="2052427" y="3557820"/>
                <a:ext cx="591177" cy="592143"/>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bg1"/>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grpSp>
        <p:sp>
          <p:nvSpPr>
            <p:cNvPr id="139" name="TextBox 138"/>
            <p:cNvSpPr txBox="1"/>
            <p:nvPr/>
          </p:nvSpPr>
          <p:spPr>
            <a:xfrm>
              <a:off x="618128" y="4451850"/>
              <a:ext cx="1133644" cy="923330"/>
            </a:xfrm>
            <a:prstGeom prst="rect">
              <a:avLst/>
            </a:prstGeom>
            <a:noFill/>
          </p:spPr>
          <p:txBody>
            <a:bodyPr wrap="none" rtlCol="0">
              <a:noAutofit/>
            </a:bodyPr>
            <a:lstStyle/>
            <a:p>
              <a:pPr>
                <a:spcBef>
                  <a:spcPts val="0"/>
                </a:spcBef>
              </a:pPr>
              <a:r>
                <a:rPr lang="en-SG" b="1" dirty="0">
                  <a:solidFill>
                    <a:schemeClr val="bg1"/>
                  </a:solidFill>
                </a:rPr>
                <a:t>Results</a:t>
              </a:r>
            </a:p>
            <a:p>
              <a:pPr>
                <a:spcBef>
                  <a:spcPts val="0"/>
                </a:spcBef>
              </a:pPr>
              <a:r>
                <a:rPr lang="en-SG" b="1" dirty="0">
                  <a:solidFill>
                    <a:schemeClr val="bg1"/>
                  </a:solidFill>
                </a:rPr>
                <a:t>Operator</a:t>
              </a:r>
            </a:p>
            <a:p>
              <a:pPr>
                <a:spcBef>
                  <a:spcPts val="0"/>
                </a:spcBef>
              </a:pPr>
              <a:r>
                <a:rPr lang="en-SG" b="1" dirty="0">
                  <a:solidFill>
                    <a:schemeClr val="bg1"/>
                  </a:solidFill>
                </a:rPr>
                <a:t>QC</a:t>
              </a:r>
            </a:p>
          </p:txBody>
        </p:sp>
        <p:sp>
          <p:nvSpPr>
            <p:cNvPr id="2" name="Rectangle 1">
              <a:extLst>
                <a:ext uri="{FF2B5EF4-FFF2-40B4-BE49-F238E27FC236}">
                  <a16:creationId xmlns:a16="http://schemas.microsoft.com/office/drawing/2014/main" xmlns="" id="{7FEAB517-CDCE-4579-88BC-9717B7A865B5}"/>
                </a:ext>
              </a:extLst>
            </p:cNvPr>
            <p:cNvSpPr/>
            <p:nvPr/>
          </p:nvSpPr>
          <p:spPr>
            <a:xfrm>
              <a:off x="561512" y="5520566"/>
              <a:ext cx="3911647" cy="369332"/>
            </a:xfrm>
            <a:prstGeom prst="rect">
              <a:avLst/>
            </a:prstGeom>
          </p:spPr>
          <p:txBody>
            <a:bodyPr wrap="none">
              <a:noAutofit/>
            </a:bodyPr>
            <a:lstStyle/>
            <a:p>
              <a:pPr algn="ctr"/>
              <a:r>
                <a:rPr lang="en-US" b="1" dirty="0">
                  <a:solidFill>
                    <a:schemeClr val="bg1"/>
                  </a:solidFill>
                </a:rPr>
                <a:t>Phase 1: Core functionality release</a:t>
              </a:r>
              <a:endParaRPr lang="en-US" b="1" dirty="0">
                <a:solidFill>
                  <a:schemeClr val="bg1"/>
                </a:solidFill>
                <a:ea typeface="MS PGothic" pitchFamily="34" charset="-128"/>
              </a:endParaRPr>
            </a:p>
          </p:txBody>
        </p:sp>
      </p:grpSp>
      <p:grpSp>
        <p:nvGrpSpPr>
          <p:cNvPr id="4" name="Group 3">
            <a:extLst>
              <a:ext uri="{FF2B5EF4-FFF2-40B4-BE49-F238E27FC236}">
                <a16:creationId xmlns:a16="http://schemas.microsoft.com/office/drawing/2014/main" xmlns="" id="{6B73979B-9923-42A9-A1C7-298CE783E781}"/>
              </a:ext>
            </a:extLst>
          </p:cNvPr>
          <p:cNvGrpSpPr/>
          <p:nvPr/>
        </p:nvGrpSpPr>
        <p:grpSpPr>
          <a:xfrm>
            <a:off x="6565463" y="4385398"/>
            <a:ext cx="5195552" cy="1613004"/>
            <a:chOff x="6561473" y="4355508"/>
            <a:chExt cx="5195552" cy="1613004"/>
          </a:xfrm>
        </p:grpSpPr>
        <p:sp>
          <p:nvSpPr>
            <p:cNvPr id="19" name="Rectangle 18"/>
            <p:cNvSpPr/>
            <p:nvPr/>
          </p:nvSpPr>
          <p:spPr bwMode="auto">
            <a:xfrm>
              <a:off x="6561473" y="4355508"/>
              <a:ext cx="5195552" cy="1613004"/>
            </a:xfrm>
            <a:prstGeom prst="rect">
              <a:avLst/>
            </a:prstGeom>
            <a:solidFill>
              <a:schemeClr val="accent3"/>
            </a:solidFill>
            <a:ln>
              <a:no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a:latin typeface="Imago" charset="0"/>
                <a:ea typeface="Geneva" charset="0"/>
              </a:endParaRPr>
            </a:p>
          </p:txBody>
        </p:sp>
        <p:sp>
          <p:nvSpPr>
            <p:cNvPr id="146" name="TextBox 145"/>
            <p:cNvSpPr txBox="1"/>
            <p:nvPr/>
          </p:nvSpPr>
          <p:spPr>
            <a:xfrm>
              <a:off x="8572251" y="4818029"/>
              <a:ext cx="1580804" cy="369332"/>
            </a:xfrm>
            <a:prstGeom prst="rect">
              <a:avLst/>
            </a:prstGeom>
            <a:noFill/>
          </p:spPr>
          <p:txBody>
            <a:bodyPr wrap="square" rtlCol="0">
              <a:noAutofit/>
            </a:bodyPr>
            <a:lstStyle/>
            <a:p>
              <a:pPr algn="ctr"/>
              <a:r>
                <a:rPr lang="en-SG" b="1" dirty="0">
                  <a:solidFill>
                    <a:schemeClr val="bg1"/>
                  </a:solidFill>
                </a:rPr>
                <a:t>Patient data</a:t>
              </a:r>
            </a:p>
          </p:txBody>
        </p:sp>
        <p:sp>
          <p:nvSpPr>
            <p:cNvPr id="36" name="TextBox 35">
              <a:extLst>
                <a:ext uri="{FF2B5EF4-FFF2-40B4-BE49-F238E27FC236}">
                  <a16:creationId xmlns:a16="http://schemas.microsoft.com/office/drawing/2014/main" xmlns="" id="{DE3BF9E0-3200-4EED-BC7F-DEBCCE6B3CE5}"/>
                </a:ext>
              </a:extLst>
            </p:cNvPr>
            <p:cNvSpPr txBox="1"/>
            <p:nvPr/>
          </p:nvSpPr>
          <p:spPr>
            <a:xfrm>
              <a:off x="6763062" y="4451850"/>
              <a:ext cx="1133644" cy="923330"/>
            </a:xfrm>
            <a:prstGeom prst="rect">
              <a:avLst/>
            </a:prstGeom>
            <a:noFill/>
          </p:spPr>
          <p:txBody>
            <a:bodyPr wrap="none" rtlCol="0">
              <a:noAutofit/>
            </a:bodyPr>
            <a:lstStyle/>
            <a:p>
              <a:pPr>
                <a:spcBef>
                  <a:spcPts val="0"/>
                </a:spcBef>
              </a:pPr>
              <a:r>
                <a:rPr lang="en-SG" b="1" dirty="0">
                  <a:solidFill>
                    <a:schemeClr val="bg1"/>
                  </a:solidFill>
                </a:rPr>
                <a:t>Results</a:t>
              </a:r>
            </a:p>
            <a:p>
              <a:pPr>
                <a:spcBef>
                  <a:spcPts val="0"/>
                </a:spcBef>
              </a:pPr>
              <a:r>
                <a:rPr lang="en-SG" b="1" dirty="0">
                  <a:solidFill>
                    <a:schemeClr val="bg1"/>
                  </a:solidFill>
                </a:rPr>
                <a:t>Operator</a:t>
              </a:r>
            </a:p>
            <a:p>
              <a:pPr>
                <a:spcBef>
                  <a:spcPts val="0"/>
                </a:spcBef>
              </a:pPr>
              <a:r>
                <a:rPr lang="en-SG" b="1" dirty="0">
                  <a:solidFill>
                    <a:schemeClr val="bg1"/>
                  </a:solidFill>
                </a:rPr>
                <a:t>QC</a:t>
              </a:r>
            </a:p>
          </p:txBody>
        </p:sp>
        <p:sp>
          <p:nvSpPr>
            <p:cNvPr id="37" name="Rectangle 36">
              <a:extLst>
                <a:ext uri="{FF2B5EF4-FFF2-40B4-BE49-F238E27FC236}">
                  <a16:creationId xmlns:a16="http://schemas.microsoft.com/office/drawing/2014/main" xmlns="" id="{144A66D8-7571-4F28-9701-0B77F4569FE3}"/>
                </a:ext>
              </a:extLst>
            </p:cNvPr>
            <p:cNvSpPr/>
            <p:nvPr/>
          </p:nvSpPr>
          <p:spPr>
            <a:xfrm>
              <a:off x="6709519" y="5520566"/>
              <a:ext cx="4253088" cy="369332"/>
            </a:xfrm>
            <a:prstGeom prst="rect">
              <a:avLst/>
            </a:prstGeom>
          </p:spPr>
          <p:txBody>
            <a:bodyPr wrap="none">
              <a:noAutofit/>
            </a:bodyPr>
            <a:lstStyle/>
            <a:p>
              <a:pPr algn="ctr"/>
              <a:r>
                <a:rPr lang="en-US" b="1" dirty="0">
                  <a:solidFill>
                    <a:schemeClr val="bg1"/>
                  </a:solidFill>
                </a:rPr>
                <a:t>Phase 2: Full two-way communication</a:t>
              </a:r>
              <a:endParaRPr lang="en-US" b="1" dirty="0">
                <a:solidFill>
                  <a:schemeClr val="bg1"/>
                </a:solidFill>
                <a:ea typeface="MS PGothic" pitchFamily="34" charset="-128"/>
              </a:endParaRPr>
            </a:p>
          </p:txBody>
        </p:sp>
        <p:grpSp>
          <p:nvGrpSpPr>
            <p:cNvPr id="38" name="Group 37">
              <a:extLst>
                <a:ext uri="{FF2B5EF4-FFF2-40B4-BE49-F238E27FC236}">
                  <a16:creationId xmlns:a16="http://schemas.microsoft.com/office/drawing/2014/main" xmlns="" id="{041E73A1-3D46-4E78-8BFB-616060CEE18F}"/>
                </a:ext>
              </a:extLst>
            </p:cNvPr>
            <p:cNvGrpSpPr/>
            <p:nvPr/>
          </p:nvGrpSpPr>
          <p:grpSpPr>
            <a:xfrm>
              <a:off x="10418274" y="4523715"/>
              <a:ext cx="1176361" cy="968215"/>
              <a:chOff x="1077867" y="3145928"/>
              <a:chExt cx="1565737" cy="1288695"/>
            </a:xfrm>
            <a:solidFill>
              <a:schemeClr val="bg1"/>
            </a:solidFill>
          </p:grpSpPr>
          <p:sp>
            <p:nvSpPr>
              <p:cNvPr id="39" name="Freeform 29">
                <a:extLst>
                  <a:ext uri="{FF2B5EF4-FFF2-40B4-BE49-F238E27FC236}">
                    <a16:creationId xmlns:a16="http://schemas.microsoft.com/office/drawing/2014/main" xmlns="" id="{F00CF81A-9E22-4828-9303-31B9BF9DF2A9}"/>
                  </a:ext>
                </a:extLst>
              </p:cNvPr>
              <p:cNvSpPr>
                <a:spLocks noEditPoints="1"/>
              </p:cNvSpPr>
              <p:nvPr/>
            </p:nvSpPr>
            <p:spPr bwMode="auto">
              <a:xfrm>
                <a:off x="1077867" y="3503390"/>
                <a:ext cx="929715" cy="931233"/>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bg1"/>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sp>
            <p:nvSpPr>
              <p:cNvPr id="40" name="Freeform 29">
                <a:extLst>
                  <a:ext uri="{FF2B5EF4-FFF2-40B4-BE49-F238E27FC236}">
                    <a16:creationId xmlns:a16="http://schemas.microsoft.com/office/drawing/2014/main" xmlns="" id="{FFF14A5A-68AC-4A19-93BB-7423C92BBEED}"/>
                  </a:ext>
                </a:extLst>
              </p:cNvPr>
              <p:cNvSpPr>
                <a:spLocks noEditPoints="1"/>
              </p:cNvSpPr>
              <p:nvPr/>
            </p:nvSpPr>
            <p:spPr bwMode="auto">
              <a:xfrm>
                <a:off x="1797386" y="3145928"/>
                <a:ext cx="464858" cy="465617"/>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bg1"/>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sp>
            <p:nvSpPr>
              <p:cNvPr id="41" name="Freeform 29">
                <a:extLst>
                  <a:ext uri="{FF2B5EF4-FFF2-40B4-BE49-F238E27FC236}">
                    <a16:creationId xmlns:a16="http://schemas.microsoft.com/office/drawing/2014/main" xmlns="" id="{2E4346E3-3418-4B66-B34C-AEABB633C3F1}"/>
                  </a:ext>
                </a:extLst>
              </p:cNvPr>
              <p:cNvSpPr>
                <a:spLocks noEditPoints="1"/>
              </p:cNvSpPr>
              <p:nvPr/>
            </p:nvSpPr>
            <p:spPr bwMode="auto">
              <a:xfrm>
                <a:off x="2052427" y="3557820"/>
                <a:ext cx="591177" cy="592143"/>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bg1"/>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grpSp>
      </p:grpSp>
      <p:pic>
        <p:nvPicPr>
          <p:cNvPr id="35" name="Picture 34">
            <a:extLst>
              <a:ext uri="{FF2B5EF4-FFF2-40B4-BE49-F238E27FC236}">
                <a16:creationId xmlns:a16="http://schemas.microsoft.com/office/drawing/2014/main" xmlns="" id="{91F212C2-4972-413E-859D-BF9183DD08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0632" y="1747359"/>
            <a:ext cx="6336632" cy="4224413"/>
          </a:xfrm>
          <a:prstGeom prst="rect">
            <a:avLst/>
          </a:prstGeom>
        </p:spPr>
      </p:pic>
      <p:sp>
        <p:nvSpPr>
          <p:cNvPr id="24" name="Rectangle 23">
            <a:hlinkClick r:id="rId5" action="ppaction://hlinksldjump"/>
            <a:extLst>
              <a:ext uri="{FF2B5EF4-FFF2-40B4-BE49-F238E27FC236}">
                <a16:creationId xmlns:a16="http://schemas.microsoft.com/office/drawing/2014/main" xmlns="" id="{7985F289-1E30-4FF2-A65B-549225EF898E}"/>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21723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nodeType="withEffect">
                                  <p:stCondLst>
                                    <p:cond delay="0"/>
                                  </p:stCondLst>
                                  <p:childTnLst>
                                    <p:animMotion origin="layout" path="M -4.16667E-6 0.0382 L -4.16667E-6 -1.48148E-6 " pathEditMode="relative" rAng="0" ptsTypes="AA">
                                      <p:cBhvr>
                                        <p:cTn id="9" dur="500" fill="hold"/>
                                        <p:tgtEl>
                                          <p:spTgt spid="35"/>
                                        </p:tgtEl>
                                        <p:attrNameLst>
                                          <p:attrName>ppt_x</p:attrName>
                                          <p:attrName>ppt_y</p:attrName>
                                        </p:attrNameLst>
                                      </p:cBhvr>
                                      <p:rCtr x="0" y="-192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42" presetClass="path" presetSubtype="0" decel="100000" fill="hold" nodeType="withEffect">
                                  <p:stCondLst>
                                    <p:cond delay="0"/>
                                  </p:stCondLst>
                                  <p:childTnLst>
                                    <p:animMotion origin="layout" path="M -0.02734 1.11111E-6 L -2.5E-6 1.11111E-6 " pathEditMode="relative" rAng="0" ptsTypes="AA">
                                      <p:cBhvr>
                                        <p:cTn id="15" dur="500" fill="hold"/>
                                        <p:tgtEl>
                                          <p:spTgt spid="3"/>
                                        </p:tgtEl>
                                        <p:attrNameLst>
                                          <p:attrName>ppt_x</p:attrName>
                                          <p:attrName>ppt_y</p:attrName>
                                        </p:attrNameLst>
                                      </p:cBhvr>
                                      <p:rCtr x="1367" y="0"/>
                                    </p:animMotion>
                                  </p:childTnLst>
                                </p:cTn>
                              </p:par>
                            </p:childTnLst>
                          </p:cTn>
                        </p:par>
                      </p:childTnLst>
                    </p:cTn>
                  </p:par>
                  <p:par>
                    <p:cTn id="16" fill="hold">
                      <p:stCondLst>
                        <p:cond delay="indefinite"/>
                      </p:stCondLst>
                      <p:childTnLst>
                        <p:par>
                          <p:cTn id="17" fill="hold">
                            <p:stCondLst>
                              <p:cond delay="0"/>
                              <p:cond delay="1500"/>
                            </p:stCondLst>
                            <p:childTnLst>
                              <p:par>
                                <p:cTn id="18" presetID="10" presetClass="entr" presetSubtype="0" fill="hold" grpId="0" nodeType="click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42" presetClass="path" presetSubtype="0" decel="100000" fill="hold" nodeType="withEffect">
                                  <p:stCondLst>
                                    <p:cond delay="0"/>
                                  </p:stCondLst>
                                  <p:childTnLst>
                                    <p:animMotion origin="layout" path="M -0.02734 -4.44444E-6 L -2.5E-6 -4.44444E-6 " pathEditMode="relative" rAng="0" ptsTypes="AA">
                                      <p:cBhvr>
                                        <p:cTn id="26" dur="500" fill="hold"/>
                                        <p:tgtEl>
                                          <p:spTgt spid="4"/>
                                        </p:tgtEl>
                                        <p:attrNameLst>
                                          <p:attrName>ppt_x</p:attrName>
                                          <p:attrName>ppt_y</p:attrName>
                                        </p:attrNameLst>
                                      </p:cBhvr>
                                      <p:rCtr x="13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13"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SG" b="0" i="1" dirty="0">
              <a:latin typeface="Minion"/>
              <a:ea typeface="ＭＳ Ｐゴシック" charset="0"/>
            </a:endParaRPr>
          </a:p>
        </p:txBody>
      </p:sp>
      <p:sp>
        <p:nvSpPr>
          <p:cNvPr id="2" name="Text Placeholder 1">
            <a:extLst>
              <a:ext uri="{FF2B5EF4-FFF2-40B4-BE49-F238E27FC236}">
                <a16:creationId xmlns:a16="http://schemas.microsoft.com/office/drawing/2014/main" xmlns="" id="{AD87862B-7667-483E-8792-B4BFF01FE638}"/>
              </a:ext>
            </a:extLst>
          </p:cNvPr>
          <p:cNvSpPr>
            <a:spLocks noGrp="1"/>
          </p:cNvSpPr>
          <p:nvPr>
            <p:ph type="body" sz="quarter" idx="12"/>
          </p:nvPr>
        </p:nvSpPr>
        <p:spPr/>
        <p:txBody>
          <a:bodyPr>
            <a:noAutofit/>
          </a:bodyPr>
          <a:lstStyle/>
          <a:p>
            <a:r>
              <a:rPr lang="en-SG" dirty="0">
                <a:latin typeface="Minion"/>
                <a:ea typeface="ＭＳ Ｐゴシック" charset="0"/>
              </a:rPr>
              <a:t>Designed with your expertise in mind  to manage POC traffic</a:t>
            </a:r>
            <a:endParaRPr lang="en-GB" dirty="0"/>
          </a:p>
        </p:txBody>
      </p:sp>
      <p:sp>
        <p:nvSpPr>
          <p:cNvPr id="19" name="TextBox 18"/>
          <p:cNvSpPr txBox="1"/>
          <p:nvPr/>
        </p:nvSpPr>
        <p:spPr>
          <a:xfrm>
            <a:off x="6132982" y="4575211"/>
            <a:ext cx="2846855" cy="646331"/>
          </a:xfrm>
          <a:prstGeom prst="rect">
            <a:avLst/>
          </a:prstGeom>
          <a:noFill/>
        </p:spPr>
        <p:txBody>
          <a:bodyPr wrap="square" rtlCol="0">
            <a:spAutoFit/>
          </a:bodyPr>
          <a:lstStyle/>
          <a:p>
            <a:pPr algn="ctr"/>
            <a:r>
              <a:rPr lang="en-SG" b="1" dirty="0">
                <a:solidFill>
                  <a:schemeClr val="accent3"/>
                </a:solidFill>
                <a:cs typeface="Arial" charset="0"/>
              </a:rPr>
              <a:t>Enable work </a:t>
            </a:r>
            <a:br>
              <a:rPr lang="en-SG" b="1" dirty="0">
                <a:solidFill>
                  <a:schemeClr val="accent3"/>
                </a:solidFill>
                <a:cs typeface="Arial" charset="0"/>
              </a:rPr>
            </a:br>
            <a:r>
              <a:rPr lang="en-SG" b="1" dirty="0">
                <a:solidFill>
                  <a:schemeClr val="accent3"/>
                </a:solidFill>
                <a:cs typeface="Arial" charset="0"/>
              </a:rPr>
              <a:t>on-the-go</a:t>
            </a:r>
          </a:p>
        </p:txBody>
      </p:sp>
      <p:sp>
        <p:nvSpPr>
          <p:cNvPr id="18" name="TextBox 17"/>
          <p:cNvSpPr txBox="1"/>
          <p:nvPr/>
        </p:nvSpPr>
        <p:spPr>
          <a:xfrm>
            <a:off x="3286135" y="4575211"/>
            <a:ext cx="2846853" cy="646331"/>
          </a:xfrm>
          <a:prstGeom prst="rect">
            <a:avLst/>
          </a:prstGeom>
          <a:noFill/>
        </p:spPr>
        <p:txBody>
          <a:bodyPr wrap="square" rtlCol="0">
            <a:spAutoFit/>
          </a:bodyPr>
          <a:lstStyle/>
          <a:p>
            <a:pPr algn="ctr"/>
            <a:r>
              <a:rPr lang="fr-CH" b="1" dirty="0">
                <a:solidFill>
                  <a:schemeClr val="accent2"/>
                </a:solidFill>
                <a:cs typeface="Arial" charset="0"/>
              </a:rPr>
              <a:t>Coordinate operator management</a:t>
            </a:r>
            <a:endParaRPr lang="en-SG" b="1" dirty="0">
              <a:solidFill>
                <a:schemeClr val="accent2"/>
              </a:solidFill>
              <a:cs typeface="Arial" charset="0"/>
            </a:endParaRPr>
          </a:p>
        </p:txBody>
      </p:sp>
      <p:sp>
        <p:nvSpPr>
          <p:cNvPr id="20" name="TextBox 19"/>
          <p:cNvSpPr txBox="1"/>
          <p:nvPr/>
        </p:nvSpPr>
        <p:spPr>
          <a:xfrm>
            <a:off x="8979830" y="4575211"/>
            <a:ext cx="2777195" cy="646331"/>
          </a:xfrm>
          <a:prstGeom prst="rect">
            <a:avLst/>
          </a:prstGeom>
          <a:noFill/>
        </p:spPr>
        <p:txBody>
          <a:bodyPr wrap="square" rtlCol="0">
            <a:spAutoFit/>
          </a:bodyPr>
          <a:lstStyle/>
          <a:p>
            <a:pPr algn="ctr"/>
            <a:r>
              <a:rPr lang="en-SG" b="1" dirty="0">
                <a:solidFill>
                  <a:srgbClr val="782177"/>
                </a:solidFill>
                <a:cs typeface="Arial" charset="0"/>
              </a:rPr>
              <a:t>Support continuous improvement</a:t>
            </a:r>
          </a:p>
        </p:txBody>
      </p:sp>
      <p:grpSp>
        <p:nvGrpSpPr>
          <p:cNvPr id="17" name="Group 16">
            <a:extLst>
              <a:ext uri="{FF2B5EF4-FFF2-40B4-BE49-F238E27FC236}">
                <a16:creationId xmlns:a16="http://schemas.microsoft.com/office/drawing/2014/main" xmlns="" id="{45959289-CFAD-4495-99FA-5A7AF412A2B6}"/>
              </a:ext>
            </a:extLst>
          </p:cNvPr>
          <p:cNvGrpSpPr/>
          <p:nvPr/>
        </p:nvGrpSpPr>
        <p:grpSpPr>
          <a:xfrm>
            <a:off x="9819540" y="2951183"/>
            <a:ext cx="1032716" cy="1291655"/>
            <a:chOff x="7105434" y="5014344"/>
            <a:chExt cx="938833" cy="1174232"/>
          </a:xfrm>
        </p:grpSpPr>
        <p:grpSp>
          <p:nvGrpSpPr>
            <p:cNvPr id="30" name="Group 174">
              <a:extLst>
                <a:ext uri="{FF2B5EF4-FFF2-40B4-BE49-F238E27FC236}">
                  <a16:creationId xmlns:a16="http://schemas.microsoft.com/office/drawing/2014/main" xmlns="" id="{BF4FE633-7F6E-4104-AEB3-DE0599E4FECE}"/>
                </a:ext>
              </a:extLst>
            </p:cNvPr>
            <p:cNvGrpSpPr>
              <a:grpSpLocks noChangeAspect="1"/>
            </p:cNvGrpSpPr>
            <p:nvPr/>
          </p:nvGrpSpPr>
          <p:grpSpPr bwMode="auto">
            <a:xfrm>
              <a:off x="7398562" y="5014344"/>
              <a:ext cx="645705" cy="900113"/>
              <a:chOff x="5882" y="2108"/>
              <a:chExt cx="407" cy="567"/>
            </a:xfrm>
            <a:solidFill>
              <a:schemeClr val="accent2"/>
            </a:solidFill>
          </p:grpSpPr>
          <p:sp>
            <p:nvSpPr>
              <p:cNvPr id="31" name="Rectangle 175">
                <a:extLst>
                  <a:ext uri="{FF2B5EF4-FFF2-40B4-BE49-F238E27FC236}">
                    <a16:creationId xmlns:a16="http://schemas.microsoft.com/office/drawing/2014/main" xmlns="" id="{E03A09D8-B2EB-4AAE-AA82-431D0FF92E92}"/>
                  </a:ext>
                </a:extLst>
              </p:cNvPr>
              <p:cNvSpPr>
                <a:spLocks noChangeArrowheads="1"/>
              </p:cNvSpPr>
              <p:nvPr/>
            </p:nvSpPr>
            <p:spPr bwMode="auto">
              <a:xfrm>
                <a:off x="5934" y="2258"/>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 name="Rectangle 176">
                <a:extLst>
                  <a:ext uri="{FF2B5EF4-FFF2-40B4-BE49-F238E27FC236}">
                    <a16:creationId xmlns:a16="http://schemas.microsoft.com/office/drawing/2014/main" xmlns="" id="{3CA1F9A0-827C-40C5-9E56-7CA7E158372E}"/>
                  </a:ext>
                </a:extLst>
              </p:cNvPr>
              <p:cNvSpPr>
                <a:spLocks noChangeArrowheads="1"/>
              </p:cNvSpPr>
              <p:nvPr/>
            </p:nvSpPr>
            <p:spPr bwMode="auto">
              <a:xfrm>
                <a:off x="5934" y="2325"/>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 name="Rectangle 177">
                <a:extLst>
                  <a:ext uri="{FF2B5EF4-FFF2-40B4-BE49-F238E27FC236}">
                    <a16:creationId xmlns:a16="http://schemas.microsoft.com/office/drawing/2014/main" xmlns="" id="{3074F89B-7D3B-4C54-A51E-4F748848B56C}"/>
                  </a:ext>
                </a:extLst>
              </p:cNvPr>
              <p:cNvSpPr>
                <a:spLocks noChangeArrowheads="1"/>
              </p:cNvSpPr>
              <p:nvPr/>
            </p:nvSpPr>
            <p:spPr bwMode="auto">
              <a:xfrm>
                <a:off x="5934" y="2391"/>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 name="Freeform 178">
                <a:extLst>
                  <a:ext uri="{FF2B5EF4-FFF2-40B4-BE49-F238E27FC236}">
                    <a16:creationId xmlns:a16="http://schemas.microsoft.com/office/drawing/2014/main" xmlns="" id="{DECD8623-6F74-4F7A-B8B1-6A37782EFEAF}"/>
                  </a:ext>
                </a:extLst>
              </p:cNvPr>
              <p:cNvSpPr>
                <a:spLocks/>
              </p:cNvSpPr>
              <p:nvPr/>
            </p:nvSpPr>
            <p:spPr bwMode="auto">
              <a:xfrm>
                <a:off x="5882" y="2143"/>
                <a:ext cx="407" cy="532"/>
              </a:xfrm>
              <a:custGeom>
                <a:avLst/>
                <a:gdLst>
                  <a:gd name="T0" fmla="*/ 97 w 1628"/>
                  <a:gd name="T1" fmla="*/ 2130 h 2130"/>
                  <a:gd name="T2" fmla="*/ 87 w 1628"/>
                  <a:gd name="T3" fmla="*/ 2129 h 2130"/>
                  <a:gd name="T4" fmla="*/ 68 w 1628"/>
                  <a:gd name="T5" fmla="*/ 2125 h 2130"/>
                  <a:gd name="T6" fmla="*/ 50 w 1628"/>
                  <a:gd name="T7" fmla="*/ 2118 h 2130"/>
                  <a:gd name="T8" fmla="*/ 35 w 1628"/>
                  <a:gd name="T9" fmla="*/ 2108 h 2130"/>
                  <a:gd name="T10" fmla="*/ 22 w 1628"/>
                  <a:gd name="T11" fmla="*/ 2095 h 2130"/>
                  <a:gd name="T12" fmla="*/ 12 w 1628"/>
                  <a:gd name="T13" fmla="*/ 2080 h 2130"/>
                  <a:gd name="T14" fmla="*/ 4 w 1628"/>
                  <a:gd name="T15" fmla="*/ 2061 h 2130"/>
                  <a:gd name="T16" fmla="*/ 1 w 1628"/>
                  <a:gd name="T17" fmla="*/ 2043 h 2130"/>
                  <a:gd name="T18" fmla="*/ 0 w 1628"/>
                  <a:gd name="T19" fmla="*/ 97 h 2130"/>
                  <a:gd name="T20" fmla="*/ 1 w 1628"/>
                  <a:gd name="T21" fmla="*/ 87 h 2130"/>
                  <a:gd name="T22" fmla="*/ 4 w 1628"/>
                  <a:gd name="T23" fmla="*/ 68 h 2130"/>
                  <a:gd name="T24" fmla="*/ 12 w 1628"/>
                  <a:gd name="T25" fmla="*/ 51 h 2130"/>
                  <a:gd name="T26" fmla="*/ 22 w 1628"/>
                  <a:gd name="T27" fmla="*/ 35 h 2130"/>
                  <a:gd name="T28" fmla="*/ 35 w 1628"/>
                  <a:gd name="T29" fmla="*/ 22 h 2130"/>
                  <a:gd name="T30" fmla="*/ 50 w 1628"/>
                  <a:gd name="T31" fmla="*/ 12 h 2130"/>
                  <a:gd name="T32" fmla="*/ 68 w 1628"/>
                  <a:gd name="T33" fmla="*/ 4 h 2130"/>
                  <a:gd name="T34" fmla="*/ 87 w 1628"/>
                  <a:gd name="T35" fmla="*/ 1 h 2130"/>
                  <a:gd name="T36" fmla="*/ 336 w 1628"/>
                  <a:gd name="T37" fmla="*/ 0 h 2130"/>
                  <a:gd name="T38" fmla="*/ 97 w 1628"/>
                  <a:gd name="T39" fmla="*/ 61 h 2130"/>
                  <a:gd name="T40" fmla="*/ 89 w 1628"/>
                  <a:gd name="T41" fmla="*/ 62 h 2130"/>
                  <a:gd name="T42" fmla="*/ 77 w 1628"/>
                  <a:gd name="T43" fmla="*/ 67 h 2130"/>
                  <a:gd name="T44" fmla="*/ 67 w 1628"/>
                  <a:gd name="T45" fmla="*/ 77 h 2130"/>
                  <a:gd name="T46" fmla="*/ 61 w 1628"/>
                  <a:gd name="T47" fmla="*/ 89 h 2130"/>
                  <a:gd name="T48" fmla="*/ 60 w 1628"/>
                  <a:gd name="T49" fmla="*/ 2033 h 2130"/>
                  <a:gd name="T50" fmla="*/ 61 w 1628"/>
                  <a:gd name="T51" fmla="*/ 2040 h 2130"/>
                  <a:gd name="T52" fmla="*/ 67 w 1628"/>
                  <a:gd name="T53" fmla="*/ 2053 h 2130"/>
                  <a:gd name="T54" fmla="*/ 77 w 1628"/>
                  <a:gd name="T55" fmla="*/ 2062 h 2130"/>
                  <a:gd name="T56" fmla="*/ 89 w 1628"/>
                  <a:gd name="T57" fmla="*/ 2068 h 2130"/>
                  <a:gd name="T58" fmla="*/ 1531 w 1628"/>
                  <a:gd name="T59" fmla="*/ 2069 h 2130"/>
                  <a:gd name="T60" fmla="*/ 1538 w 1628"/>
                  <a:gd name="T61" fmla="*/ 2068 h 2130"/>
                  <a:gd name="T62" fmla="*/ 1551 w 1628"/>
                  <a:gd name="T63" fmla="*/ 2062 h 2130"/>
                  <a:gd name="T64" fmla="*/ 1561 w 1628"/>
                  <a:gd name="T65" fmla="*/ 2053 h 2130"/>
                  <a:gd name="T66" fmla="*/ 1567 w 1628"/>
                  <a:gd name="T67" fmla="*/ 2040 h 2130"/>
                  <a:gd name="T68" fmla="*/ 1568 w 1628"/>
                  <a:gd name="T69" fmla="*/ 97 h 2130"/>
                  <a:gd name="T70" fmla="*/ 1567 w 1628"/>
                  <a:gd name="T71" fmla="*/ 89 h 2130"/>
                  <a:gd name="T72" fmla="*/ 1561 w 1628"/>
                  <a:gd name="T73" fmla="*/ 77 h 2130"/>
                  <a:gd name="T74" fmla="*/ 1551 w 1628"/>
                  <a:gd name="T75" fmla="*/ 67 h 2130"/>
                  <a:gd name="T76" fmla="*/ 1538 w 1628"/>
                  <a:gd name="T77" fmla="*/ 62 h 2130"/>
                  <a:gd name="T78" fmla="*/ 1291 w 1628"/>
                  <a:gd name="T79" fmla="*/ 61 h 2130"/>
                  <a:gd name="T80" fmla="*/ 1531 w 1628"/>
                  <a:gd name="T81" fmla="*/ 0 h 2130"/>
                  <a:gd name="T82" fmla="*/ 1541 w 1628"/>
                  <a:gd name="T83" fmla="*/ 1 h 2130"/>
                  <a:gd name="T84" fmla="*/ 1560 w 1628"/>
                  <a:gd name="T85" fmla="*/ 4 h 2130"/>
                  <a:gd name="T86" fmla="*/ 1578 w 1628"/>
                  <a:gd name="T87" fmla="*/ 12 h 2130"/>
                  <a:gd name="T88" fmla="*/ 1593 w 1628"/>
                  <a:gd name="T89" fmla="*/ 22 h 2130"/>
                  <a:gd name="T90" fmla="*/ 1606 w 1628"/>
                  <a:gd name="T91" fmla="*/ 35 h 2130"/>
                  <a:gd name="T92" fmla="*/ 1616 w 1628"/>
                  <a:gd name="T93" fmla="*/ 51 h 2130"/>
                  <a:gd name="T94" fmla="*/ 1623 w 1628"/>
                  <a:gd name="T95" fmla="*/ 68 h 2130"/>
                  <a:gd name="T96" fmla="*/ 1627 w 1628"/>
                  <a:gd name="T97" fmla="*/ 87 h 2130"/>
                  <a:gd name="T98" fmla="*/ 1628 w 1628"/>
                  <a:gd name="T99" fmla="*/ 2033 h 2130"/>
                  <a:gd name="T100" fmla="*/ 1627 w 1628"/>
                  <a:gd name="T101" fmla="*/ 2043 h 2130"/>
                  <a:gd name="T102" fmla="*/ 1623 w 1628"/>
                  <a:gd name="T103" fmla="*/ 2061 h 2130"/>
                  <a:gd name="T104" fmla="*/ 1616 w 1628"/>
                  <a:gd name="T105" fmla="*/ 2080 h 2130"/>
                  <a:gd name="T106" fmla="*/ 1606 w 1628"/>
                  <a:gd name="T107" fmla="*/ 2095 h 2130"/>
                  <a:gd name="T108" fmla="*/ 1593 w 1628"/>
                  <a:gd name="T109" fmla="*/ 2108 h 2130"/>
                  <a:gd name="T110" fmla="*/ 1578 w 1628"/>
                  <a:gd name="T111" fmla="*/ 2118 h 2130"/>
                  <a:gd name="T112" fmla="*/ 1560 w 1628"/>
                  <a:gd name="T113" fmla="*/ 2125 h 2130"/>
                  <a:gd name="T114" fmla="*/ 1541 w 1628"/>
                  <a:gd name="T115" fmla="*/ 2129 h 2130"/>
                  <a:gd name="T116" fmla="*/ 1531 w 1628"/>
                  <a:gd name="T117" fmla="*/ 213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8" h="2130">
                    <a:moveTo>
                      <a:pt x="1531" y="2130"/>
                    </a:moveTo>
                    <a:lnTo>
                      <a:pt x="97" y="2130"/>
                    </a:lnTo>
                    <a:lnTo>
                      <a:pt x="97" y="2130"/>
                    </a:lnTo>
                    <a:lnTo>
                      <a:pt x="87" y="2129"/>
                    </a:lnTo>
                    <a:lnTo>
                      <a:pt x="77" y="2128"/>
                    </a:lnTo>
                    <a:lnTo>
                      <a:pt x="68" y="2125"/>
                    </a:lnTo>
                    <a:lnTo>
                      <a:pt x="58" y="2122"/>
                    </a:lnTo>
                    <a:lnTo>
                      <a:pt x="50" y="2118"/>
                    </a:lnTo>
                    <a:lnTo>
                      <a:pt x="42" y="2113"/>
                    </a:lnTo>
                    <a:lnTo>
                      <a:pt x="35" y="2108"/>
                    </a:lnTo>
                    <a:lnTo>
                      <a:pt x="28" y="2102"/>
                    </a:lnTo>
                    <a:lnTo>
                      <a:pt x="22" y="2095"/>
                    </a:lnTo>
                    <a:lnTo>
                      <a:pt x="16" y="2087"/>
                    </a:lnTo>
                    <a:lnTo>
                      <a:pt x="12" y="2080"/>
                    </a:lnTo>
                    <a:lnTo>
                      <a:pt x="8" y="2071"/>
                    </a:lnTo>
                    <a:lnTo>
                      <a:pt x="4" y="2061"/>
                    </a:lnTo>
                    <a:lnTo>
                      <a:pt x="2" y="2052"/>
                    </a:lnTo>
                    <a:lnTo>
                      <a:pt x="1" y="2043"/>
                    </a:lnTo>
                    <a:lnTo>
                      <a:pt x="0" y="2033"/>
                    </a:lnTo>
                    <a:lnTo>
                      <a:pt x="0" y="97"/>
                    </a:lnTo>
                    <a:lnTo>
                      <a:pt x="0" y="97"/>
                    </a:lnTo>
                    <a:lnTo>
                      <a:pt x="1" y="87"/>
                    </a:lnTo>
                    <a:lnTo>
                      <a:pt x="2" y="77"/>
                    </a:lnTo>
                    <a:lnTo>
                      <a:pt x="4" y="68"/>
                    </a:lnTo>
                    <a:lnTo>
                      <a:pt x="8" y="59"/>
                    </a:lnTo>
                    <a:lnTo>
                      <a:pt x="12" y="51"/>
                    </a:lnTo>
                    <a:lnTo>
                      <a:pt x="16" y="43"/>
                    </a:lnTo>
                    <a:lnTo>
                      <a:pt x="22" y="35"/>
                    </a:lnTo>
                    <a:lnTo>
                      <a:pt x="28" y="28"/>
                    </a:lnTo>
                    <a:lnTo>
                      <a:pt x="35" y="22"/>
                    </a:lnTo>
                    <a:lnTo>
                      <a:pt x="42" y="16"/>
                    </a:lnTo>
                    <a:lnTo>
                      <a:pt x="50" y="12"/>
                    </a:lnTo>
                    <a:lnTo>
                      <a:pt x="58" y="8"/>
                    </a:lnTo>
                    <a:lnTo>
                      <a:pt x="68" y="4"/>
                    </a:lnTo>
                    <a:lnTo>
                      <a:pt x="77" y="2"/>
                    </a:lnTo>
                    <a:lnTo>
                      <a:pt x="87" y="1"/>
                    </a:lnTo>
                    <a:lnTo>
                      <a:pt x="97" y="0"/>
                    </a:lnTo>
                    <a:lnTo>
                      <a:pt x="336" y="0"/>
                    </a:lnTo>
                    <a:lnTo>
                      <a:pt x="336" y="61"/>
                    </a:lnTo>
                    <a:lnTo>
                      <a:pt x="97" y="61"/>
                    </a:lnTo>
                    <a:lnTo>
                      <a:pt x="97" y="61"/>
                    </a:lnTo>
                    <a:lnTo>
                      <a:pt x="89" y="62"/>
                    </a:lnTo>
                    <a:lnTo>
                      <a:pt x="83" y="64"/>
                    </a:lnTo>
                    <a:lnTo>
                      <a:pt x="77" y="67"/>
                    </a:lnTo>
                    <a:lnTo>
                      <a:pt x="71" y="71"/>
                    </a:lnTo>
                    <a:lnTo>
                      <a:pt x="67" y="77"/>
                    </a:lnTo>
                    <a:lnTo>
                      <a:pt x="64" y="83"/>
                    </a:lnTo>
                    <a:lnTo>
                      <a:pt x="61" y="89"/>
                    </a:lnTo>
                    <a:lnTo>
                      <a:pt x="60" y="97"/>
                    </a:lnTo>
                    <a:lnTo>
                      <a:pt x="60" y="2033"/>
                    </a:lnTo>
                    <a:lnTo>
                      <a:pt x="60" y="2033"/>
                    </a:lnTo>
                    <a:lnTo>
                      <a:pt x="61" y="2040"/>
                    </a:lnTo>
                    <a:lnTo>
                      <a:pt x="64" y="2047"/>
                    </a:lnTo>
                    <a:lnTo>
                      <a:pt x="67" y="2053"/>
                    </a:lnTo>
                    <a:lnTo>
                      <a:pt x="71" y="2058"/>
                    </a:lnTo>
                    <a:lnTo>
                      <a:pt x="77" y="2062"/>
                    </a:lnTo>
                    <a:lnTo>
                      <a:pt x="83" y="2066"/>
                    </a:lnTo>
                    <a:lnTo>
                      <a:pt x="89" y="2068"/>
                    </a:lnTo>
                    <a:lnTo>
                      <a:pt x="97" y="2069"/>
                    </a:lnTo>
                    <a:lnTo>
                      <a:pt x="1531" y="2069"/>
                    </a:lnTo>
                    <a:lnTo>
                      <a:pt x="1531" y="2069"/>
                    </a:lnTo>
                    <a:lnTo>
                      <a:pt x="1538" y="2068"/>
                    </a:lnTo>
                    <a:lnTo>
                      <a:pt x="1545" y="2066"/>
                    </a:lnTo>
                    <a:lnTo>
                      <a:pt x="1551" y="2062"/>
                    </a:lnTo>
                    <a:lnTo>
                      <a:pt x="1556" y="2058"/>
                    </a:lnTo>
                    <a:lnTo>
                      <a:pt x="1561" y="2053"/>
                    </a:lnTo>
                    <a:lnTo>
                      <a:pt x="1564" y="2047"/>
                    </a:lnTo>
                    <a:lnTo>
                      <a:pt x="1567" y="2040"/>
                    </a:lnTo>
                    <a:lnTo>
                      <a:pt x="1568" y="2033"/>
                    </a:lnTo>
                    <a:lnTo>
                      <a:pt x="1568" y="97"/>
                    </a:lnTo>
                    <a:lnTo>
                      <a:pt x="1568" y="97"/>
                    </a:lnTo>
                    <a:lnTo>
                      <a:pt x="1567" y="89"/>
                    </a:lnTo>
                    <a:lnTo>
                      <a:pt x="1564" y="83"/>
                    </a:lnTo>
                    <a:lnTo>
                      <a:pt x="1561" y="77"/>
                    </a:lnTo>
                    <a:lnTo>
                      <a:pt x="1556" y="71"/>
                    </a:lnTo>
                    <a:lnTo>
                      <a:pt x="1551" y="67"/>
                    </a:lnTo>
                    <a:lnTo>
                      <a:pt x="1545" y="64"/>
                    </a:lnTo>
                    <a:lnTo>
                      <a:pt x="1538" y="62"/>
                    </a:lnTo>
                    <a:lnTo>
                      <a:pt x="1531" y="61"/>
                    </a:lnTo>
                    <a:lnTo>
                      <a:pt x="1291" y="61"/>
                    </a:lnTo>
                    <a:lnTo>
                      <a:pt x="1291" y="0"/>
                    </a:lnTo>
                    <a:lnTo>
                      <a:pt x="1531" y="0"/>
                    </a:lnTo>
                    <a:lnTo>
                      <a:pt x="1531" y="0"/>
                    </a:lnTo>
                    <a:lnTo>
                      <a:pt x="1541" y="1"/>
                    </a:lnTo>
                    <a:lnTo>
                      <a:pt x="1550" y="2"/>
                    </a:lnTo>
                    <a:lnTo>
                      <a:pt x="1560" y="4"/>
                    </a:lnTo>
                    <a:lnTo>
                      <a:pt x="1569" y="8"/>
                    </a:lnTo>
                    <a:lnTo>
                      <a:pt x="1578" y="12"/>
                    </a:lnTo>
                    <a:lnTo>
                      <a:pt x="1586" y="16"/>
                    </a:lnTo>
                    <a:lnTo>
                      <a:pt x="1593" y="22"/>
                    </a:lnTo>
                    <a:lnTo>
                      <a:pt x="1600" y="28"/>
                    </a:lnTo>
                    <a:lnTo>
                      <a:pt x="1606" y="35"/>
                    </a:lnTo>
                    <a:lnTo>
                      <a:pt x="1611" y="43"/>
                    </a:lnTo>
                    <a:lnTo>
                      <a:pt x="1616" y="51"/>
                    </a:lnTo>
                    <a:lnTo>
                      <a:pt x="1620" y="59"/>
                    </a:lnTo>
                    <a:lnTo>
                      <a:pt x="1623" y="68"/>
                    </a:lnTo>
                    <a:lnTo>
                      <a:pt x="1626" y="77"/>
                    </a:lnTo>
                    <a:lnTo>
                      <a:pt x="1627" y="87"/>
                    </a:lnTo>
                    <a:lnTo>
                      <a:pt x="1628" y="97"/>
                    </a:lnTo>
                    <a:lnTo>
                      <a:pt x="1628" y="2033"/>
                    </a:lnTo>
                    <a:lnTo>
                      <a:pt x="1628" y="2033"/>
                    </a:lnTo>
                    <a:lnTo>
                      <a:pt x="1627" y="2043"/>
                    </a:lnTo>
                    <a:lnTo>
                      <a:pt x="1626" y="2052"/>
                    </a:lnTo>
                    <a:lnTo>
                      <a:pt x="1623" y="2061"/>
                    </a:lnTo>
                    <a:lnTo>
                      <a:pt x="1620" y="2071"/>
                    </a:lnTo>
                    <a:lnTo>
                      <a:pt x="1616" y="2080"/>
                    </a:lnTo>
                    <a:lnTo>
                      <a:pt x="1611" y="2087"/>
                    </a:lnTo>
                    <a:lnTo>
                      <a:pt x="1606" y="2095"/>
                    </a:lnTo>
                    <a:lnTo>
                      <a:pt x="1600" y="2102"/>
                    </a:lnTo>
                    <a:lnTo>
                      <a:pt x="1593" y="2108"/>
                    </a:lnTo>
                    <a:lnTo>
                      <a:pt x="1586" y="2113"/>
                    </a:lnTo>
                    <a:lnTo>
                      <a:pt x="1578" y="2118"/>
                    </a:lnTo>
                    <a:lnTo>
                      <a:pt x="1569" y="2122"/>
                    </a:lnTo>
                    <a:lnTo>
                      <a:pt x="1560" y="2125"/>
                    </a:lnTo>
                    <a:lnTo>
                      <a:pt x="1550" y="2128"/>
                    </a:lnTo>
                    <a:lnTo>
                      <a:pt x="1541" y="2129"/>
                    </a:lnTo>
                    <a:lnTo>
                      <a:pt x="1531" y="2130"/>
                    </a:lnTo>
                    <a:lnTo>
                      <a:pt x="1531" y="213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5" name="Freeform 179">
                <a:extLst>
                  <a:ext uri="{FF2B5EF4-FFF2-40B4-BE49-F238E27FC236}">
                    <a16:creationId xmlns:a16="http://schemas.microsoft.com/office/drawing/2014/main" xmlns="" id="{02023B77-1BDA-4257-997E-412F8E00C4CE}"/>
                  </a:ext>
                </a:extLst>
              </p:cNvPr>
              <p:cNvSpPr>
                <a:spLocks noEditPoints="1"/>
              </p:cNvSpPr>
              <p:nvPr/>
            </p:nvSpPr>
            <p:spPr bwMode="auto">
              <a:xfrm>
                <a:off x="5959" y="2108"/>
                <a:ext cx="253" cy="84"/>
              </a:xfrm>
              <a:custGeom>
                <a:avLst/>
                <a:gdLst>
                  <a:gd name="T0" fmla="*/ 968 w 1016"/>
                  <a:gd name="T1" fmla="*/ 338 h 338"/>
                  <a:gd name="T2" fmla="*/ 48 w 1016"/>
                  <a:gd name="T3" fmla="*/ 338 h 338"/>
                  <a:gd name="T4" fmla="*/ 48 w 1016"/>
                  <a:gd name="T5" fmla="*/ 338 h 338"/>
                  <a:gd name="T6" fmla="*/ 38 w 1016"/>
                  <a:gd name="T7" fmla="*/ 337 h 338"/>
                  <a:gd name="T8" fmla="*/ 29 w 1016"/>
                  <a:gd name="T9" fmla="*/ 334 h 338"/>
                  <a:gd name="T10" fmla="*/ 21 w 1016"/>
                  <a:gd name="T11" fmla="*/ 330 h 338"/>
                  <a:gd name="T12" fmla="*/ 14 w 1016"/>
                  <a:gd name="T13" fmla="*/ 324 h 338"/>
                  <a:gd name="T14" fmla="*/ 9 w 1016"/>
                  <a:gd name="T15" fmla="*/ 317 h 338"/>
                  <a:gd name="T16" fmla="*/ 3 w 1016"/>
                  <a:gd name="T17" fmla="*/ 309 h 338"/>
                  <a:gd name="T18" fmla="*/ 0 w 1016"/>
                  <a:gd name="T19" fmla="*/ 300 h 338"/>
                  <a:gd name="T20" fmla="*/ 0 w 1016"/>
                  <a:gd name="T21" fmla="*/ 290 h 338"/>
                  <a:gd name="T22" fmla="*/ 0 w 1016"/>
                  <a:gd name="T23" fmla="*/ 47 h 338"/>
                  <a:gd name="T24" fmla="*/ 0 w 1016"/>
                  <a:gd name="T25" fmla="*/ 47 h 338"/>
                  <a:gd name="T26" fmla="*/ 0 w 1016"/>
                  <a:gd name="T27" fmla="*/ 38 h 338"/>
                  <a:gd name="T28" fmla="*/ 3 w 1016"/>
                  <a:gd name="T29" fmla="*/ 29 h 338"/>
                  <a:gd name="T30" fmla="*/ 9 w 1016"/>
                  <a:gd name="T31" fmla="*/ 21 h 338"/>
                  <a:gd name="T32" fmla="*/ 14 w 1016"/>
                  <a:gd name="T33" fmla="*/ 14 h 338"/>
                  <a:gd name="T34" fmla="*/ 21 w 1016"/>
                  <a:gd name="T35" fmla="*/ 8 h 338"/>
                  <a:gd name="T36" fmla="*/ 29 w 1016"/>
                  <a:gd name="T37" fmla="*/ 4 h 338"/>
                  <a:gd name="T38" fmla="*/ 38 w 1016"/>
                  <a:gd name="T39" fmla="*/ 1 h 338"/>
                  <a:gd name="T40" fmla="*/ 48 w 1016"/>
                  <a:gd name="T41" fmla="*/ 0 h 338"/>
                  <a:gd name="T42" fmla="*/ 968 w 1016"/>
                  <a:gd name="T43" fmla="*/ 0 h 338"/>
                  <a:gd name="T44" fmla="*/ 968 w 1016"/>
                  <a:gd name="T45" fmla="*/ 0 h 338"/>
                  <a:gd name="T46" fmla="*/ 978 w 1016"/>
                  <a:gd name="T47" fmla="*/ 1 h 338"/>
                  <a:gd name="T48" fmla="*/ 987 w 1016"/>
                  <a:gd name="T49" fmla="*/ 4 h 338"/>
                  <a:gd name="T50" fmla="*/ 994 w 1016"/>
                  <a:gd name="T51" fmla="*/ 8 h 338"/>
                  <a:gd name="T52" fmla="*/ 1001 w 1016"/>
                  <a:gd name="T53" fmla="*/ 14 h 338"/>
                  <a:gd name="T54" fmla="*/ 1007 w 1016"/>
                  <a:gd name="T55" fmla="*/ 21 h 338"/>
                  <a:gd name="T56" fmla="*/ 1013 w 1016"/>
                  <a:gd name="T57" fmla="*/ 29 h 338"/>
                  <a:gd name="T58" fmla="*/ 1015 w 1016"/>
                  <a:gd name="T59" fmla="*/ 38 h 338"/>
                  <a:gd name="T60" fmla="*/ 1016 w 1016"/>
                  <a:gd name="T61" fmla="*/ 47 h 338"/>
                  <a:gd name="T62" fmla="*/ 1016 w 1016"/>
                  <a:gd name="T63" fmla="*/ 290 h 338"/>
                  <a:gd name="T64" fmla="*/ 1016 w 1016"/>
                  <a:gd name="T65" fmla="*/ 290 h 338"/>
                  <a:gd name="T66" fmla="*/ 1015 w 1016"/>
                  <a:gd name="T67" fmla="*/ 300 h 338"/>
                  <a:gd name="T68" fmla="*/ 1013 w 1016"/>
                  <a:gd name="T69" fmla="*/ 309 h 338"/>
                  <a:gd name="T70" fmla="*/ 1007 w 1016"/>
                  <a:gd name="T71" fmla="*/ 317 h 338"/>
                  <a:gd name="T72" fmla="*/ 1001 w 1016"/>
                  <a:gd name="T73" fmla="*/ 324 h 338"/>
                  <a:gd name="T74" fmla="*/ 994 w 1016"/>
                  <a:gd name="T75" fmla="*/ 330 h 338"/>
                  <a:gd name="T76" fmla="*/ 987 w 1016"/>
                  <a:gd name="T77" fmla="*/ 334 h 338"/>
                  <a:gd name="T78" fmla="*/ 978 w 1016"/>
                  <a:gd name="T79" fmla="*/ 337 h 338"/>
                  <a:gd name="T80" fmla="*/ 968 w 1016"/>
                  <a:gd name="T81" fmla="*/ 338 h 338"/>
                  <a:gd name="T82" fmla="*/ 968 w 1016"/>
                  <a:gd name="T83" fmla="*/ 338 h 338"/>
                  <a:gd name="T84" fmla="*/ 61 w 1016"/>
                  <a:gd name="T85" fmla="*/ 277 h 338"/>
                  <a:gd name="T86" fmla="*/ 955 w 1016"/>
                  <a:gd name="T87" fmla="*/ 277 h 338"/>
                  <a:gd name="T88" fmla="*/ 955 w 1016"/>
                  <a:gd name="T89" fmla="*/ 61 h 338"/>
                  <a:gd name="T90" fmla="*/ 61 w 1016"/>
                  <a:gd name="T91" fmla="*/ 61 h 338"/>
                  <a:gd name="T92" fmla="*/ 61 w 1016"/>
                  <a:gd name="T93" fmla="*/ 27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6" h="338">
                    <a:moveTo>
                      <a:pt x="968" y="338"/>
                    </a:moveTo>
                    <a:lnTo>
                      <a:pt x="48" y="338"/>
                    </a:lnTo>
                    <a:lnTo>
                      <a:pt x="48" y="338"/>
                    </a:lnTo>
                    <a:lnTo>
                      <a:pt x="38" y="337"/>
                    </a:lnTo>
                    <a:lnTo>
                      <a:pt x="29" y="334"/>
                    </a:lnTo>
                    <a:lnTo>
                      <a:pt x="21" y="330"/>
                    </a:lnTo>
                    <a:lnTo>
                      <a:pt x="14" y="324"/>
                    </a:lnTo>
                    <a:lnTo>
                      <a:pt x="9" y="317"/>
                    </a:lnTo>
                    <a:lnTo>
                      <a:pt x="3" y="309"/>
                    </a:lnTo>
                    <a:lnTo>
                      <a:pt x="0" y="300"/>
                    </a:lnTo>
                    <a:lnTo>
                      <a:pt x="0" y="290"/>
                    </a:lnTo>
                    <a:lnTo>
                      <a:pt x="0" y="47"/>
                    </a:lnTo>
                    <a:lnTo>
                      <a:pt x="0" y="47"/>
                    </a:lnTo>
                    <a:lnTo>
                      <a:pt x="0" y="38"/>
                    </a:lnTo>
                    <a:lnTo>
                      <a:pt x="3" y="29"/>
                    </a:lnTo>
                    <a:lnTo>
                      <a:pt x="9" y="21"/>
                    </a:lnTo>
                    <a:lnTo>
                      <a:pt x="14" y="14"/>
                    </a:lnTo>
                    <a:lnTo>
                      <a:pt x="21" y="8"/>
                    </a:lnTo>
                    <a:lnTo>
                      <a:pt x="29" y="4"/>
                    </a:lnTo>
                    <a:lnTo>
                      <a:pt x="38" y="1"/>
                    </a:lnTo>
                    <a:lnTo>
                      <a:pt x="48" y="0"/>
                    </a:lnTo>
                    <a:lnTo>
                      <a:pt x="968" y="0"/>
                    </a:lnTo>
                    <a:lnTo>
                      <a:pt x="968" y="0"/>
                    </a:lnTo>
                    <a:lnTo>
                      <a:pt x="978" y="1"/>
                    </a:lnTo>
                    <a:lnTo>
                      <a:pt x="987" y="4"/>
                    </a:lnTo>
                    <a:lnTo>
                      <a:pt x="994" y="8"/>
                    </a:lnTo>
                    <a:lnTo>
                      <a:pt x="1001" y="14"/>
                    </a:lnTo>
                    <a:lnTo>
                      <a:pt x="1007" y="21"/>
                    </a:lnTo>
                    <a:lnTo>
                      <a:pt x="1013" y="29"/>
                    </a:lnTo>
                    <a:lnTo>
                      <a:pt x="1015" y="38"/>
                    </a:lnTo>
                    <a:lnTo>
                      <a:pt x="1016" y="47"/>
                    </a:lnTo>
                    <a:lnTo>
                      <a:pt x="1016" y="290"/>
                    </a:lnTo>
                    <a:lnTo>
                      <a:pt x="1016" y="290"/>
                    </a:lnTo>
                    <a:lnTo>
                      <a:pt x="1015" y="300"/>
                    </a:lnTo>
                    <a:lnTo>
                      <a:pt x="1013" y="309"/>
                    </a:lnTo>
                    <a:lnTo>
                      <a:pt x="1007" y="317"/>
                    </a:lnTo>
                    <a:lnTo>
                      <a:pt x="1001" y="324"/>
                    </a:lnTo>
                    <a:lnTo>
                      <a:pt x="994" y="330"/>
                    </a:lnTo>
                    <a:lnTo>
                      <a:pt x="987" y="334"/>
                    </a:lnTo>
                    <a:lnTo>
                      <a:pt x="978" y="337"/>
                    </a:lnTo>
                    <a:lnTo>
                      <a:pt x="968" y="338"/>
                    </a:lnTo>
                    <a:lnTo>
                      <a:pt x="968" y="338"/>
                    </a:lnTo>
                    <a:close/>
                    <a:moveTo>
                      <a:pt x="61" y="277"/>
                    </a:moveTo>
                    <a:lnTo>
                      <a:pt x="955" y="277"/>
                    </a:lnTo>
                    <a:lnTo>
                      <a:pt x="955" y="61"/>
                    </a:lnTo>
                    <a:lnTo>
                      <a:pt x="61" y="61"/>
                    </a:lnTo>
                    <a:lnTo>
                      <a:pt x="61" y="2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6" name="Freeform 180">
                <a:extLst>
                  <a:ext uri="{FF2B5EF4-FFF2-40B4-BE49-F238E27FC236}">
                    <a16:creationId xmlns:a16="http://schemas.microsoft.com/office/drawing/2014/main" xmlns="" id="{6282D046-55DE-4B97-B3A5-A7B22333ECBA}"/>
                  </a:ext>
                </a:extLst>
              </p:cNvPr>
              <p:cNvSpPr>
                <a:spLocks/>
              </p:cNvSpPr>
              <p:nvPr/>
            </p:nvSpPr>
            <p:spPr bwMode="auto">
              <a:xfrm>
                <a:off x="6092" y="2493"/>
                <a:ext cx="148" cy="110"/>
              </a:xfrm>
              <a:custGeom>
                <a:avLst/>
                <a:gdLst>
                  <a:gd name="T0" fmla="*/ 213 w 592"/>
                  <a:gd name="T1" fmla="*/ 439 h 439"/>
                  <a:gd name="T2" fmla="*/ 0 w 592"/>
                  <a:gd name="T3" fmla="*/ 240 h 439"/>
                  <a:gd name="T4" fmla="*/ 41 w 592"/>
                  <a:gd name="T5" fmla="*/ 196 h 439"/>
                  <a:gd name="T6" fmla="*/ 211 w 592"/>
                  <a:gd name="T7" fmla="*/ 354 h 439"/>
                  <a:gd name="T8" fmla="*/ 548 w 592"/>
                  <a:gd name="T9" fmla="*/ 0 h 439"/>
                  <a:gd name="T10" fmla="*/ 592 w 592"/>
                  <a:gd name="T11" fmla="*/ 42 h 439"/>
                  <a:gd name="T12" fmla="*/ 213 w 592"/>
                  <a:gd name="T13" fmla="*/ 439 h 439"/>
                </a:gdLst>
                <a:ahLst/>
                <a:cxnLst>
                  <a:cxn ang="0">
                    <a:pos x="T0" y="T1"/>
                  </a:cxn>
                  <a:cxn ang="0">
                    <a:pos x="T2" y="T3"/>
                  </a:cxn>
                  <a:cxn ang="0">
                    <a:pos x="T4" y="T5"/>
                  </a:cxn>
                  <a:cxn ang="0">
                    <a:pos x="T6" y="T7"/>
                  </a:cxn>
                  <a:cxn ang="0">
                    <a:pos x="T8" y="T9"/>
                  </a:cxn>
                  <a:cxn ang="0">
                    <a:pos x="T10" y="T11"/>
                  </a:cxn>
                  <a:cxn ang="0">
                    <a:pos x="T12" y="T13"/>
                  </a:cxn>
                </a:cxnLst>
                <a:rect l="0" t="0" r="r" b="b"/>
                <a:pathLst>
                  <a:path w="592" h="439">
                    <a:moveTo>
                      <a:pt x="213" y="439"/>
                    </a:moveTo>
                    <a:lnTo>
                      <a:pt x="0" y="240"/>
                    </a:lnTo>
                    <a:lnTo>
                      <a:pt x="41" y="196"/>
                    </a:lnTo>
                    <a:lnTo>
                      <a:pt x="211" y="354"/>
                    </a:lnTo>
                    <a:lnTo>
                      <a:pt x="548" y="0"/>
                    </a:lnTo>
                    <a:lnTo>
                      <a:pt x="592" y="42"/>
                    </a:lnTo>
                    <a:lnTo>
                      <a:pt x="213" y="439"/>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4" name="Group 72">
              <a:extLst>
                <a:ext uri="{FF2B5EF4-FFF2-40B4-BE49-F238E27FC236}">
                  <a16:creationId xmlns:a16="http://schemas.microsoft.com/office/drawing/2014/main" xmlns="" id="{A65F3D64-4251-4223-B359-AA512BFE537D}"/>
                </a:ext>
              </a:extLst>
            </p:cNvPr>
            <p:cNvGrpSpPr>
              <a:grpSpLocks noChangeAspect="1"/>
            </p:cNvGrpSpPr>
            <p:nvPr/>
          </p:nvGrpSpPr>
          <p:grpSpPr bwMode="auto">
            <a:xfrm>
              <a:off x="7105434" y="5611682"/>
              <a:ext cx="578351" cy="576894"/>
              <a:chOff x="1450" y="2244"/>
              <a:chExt cx="397" cy="396"/>
            </a:xfrm>
          </p:grpSpPr>
          <p:sp>
            <p:nvSpPr>
              <p:cNvPr id="45" name="AutoShape 71">
                <a:extLst>
                  <a:ext uri="{FF2B5EF4-FFF2-40B4-BE49-F238E27FC236}">
                    <a16:creationId xmlns:a16="http://schemas.microsoft.com/office/drawing/2014/main" xmlns="" id="{C57F6A16-6A7F-48D5-9568-1ACCF258DD9E}"/>
                  </a:ext>
                </a:extLst>
              </p:cNvPr>
              <p:cNvSpPr>
                <a:spLocks noChangeAspect="1" noChangeArrowheads="1" noTextEdit="1"/>
              </p:cNvSpPr>
              <p:nvPr/>
            </p:nvSpPr>
            <p:spPr bwMode="auto">
              <a:xfrm>
                <a:off x="1450" y="2244"/>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6" name="Oval 73">
                <a:extLst>
                  <a:ext uri="{FF2B5EF4-FFF2-40B4-BE49-F238E27FC236}">
                    <a16:creationId xmlns:a16="http://schemas.microsoft.com/office/drawing/2014/main" xmlns="" id="{A602BD4B-57CB-4FAF-A077-D6B9A18ACC80}"/>
                  </a:ext>
                </a:extLst>
              </p:cNvPr>
              <p:cNvSpPr>
                <a:spLocks noChangeArrowheads="1"/>
              </p:cNvSpPr>
              <p:nvPr/>
            </p:nvSpPr>
            <p:spPr bwMode="auto">
              <a:xfrm>
                <a:off x="1454" y="2253"/>
                <a:ext cx="384" cy="3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7" name="Freeform 74">
                <a:extLst>
                  <a:ext uri="{FF2B5EF4-FFF2-40B4-BE49-F238E27FC236}">
                    <a16:creationId xmlns:a16="http://schemas.microsoft.com/office/drawing/2014/main" xmlns="" id="{17089276-68F7-4841-B817-9FE4F840DC51}"/>
                  </a:ext>
                </a:extLst>
              </p:cNvPr>
              <p:cNvSpPr>
                <a:spLocks/>
              </p:cNvSpPr>
              <p:nvPr/>
            </p:nvSpPr>
            <p:spPr bwMode="auto">
              <a:xfrm>
                <a:off x="1523" y="2272"/>
                <a:ext cx="292" cy="232"/>
              </a:xfrm>
              <a:custGeom>
                <a:avLst/>
                <a:gdLst>
                  <a:gd name="T0" fmla="*/ 126 w 137"/>
                  <a:gd name="T1" fmla="*/ 109 h 109"/>
                  <a:gd name="T2" fmla="*/ 110 w 137"/>
                  <a:gd name="T3" fmla="*/ 29 h 109"/>
                  <a:gd name="T4" fmla="*/ 6 w 137"/>
                  <a:gd name="T5" fmla="*/ 29 h 109"/>
                  <a:gd name="T6" fmla="*/ 0 w 137"/>
                  <a:gd name="T7" fmla="*/ 35 h 109"/>
                </a:gdLst>
                <a:ahLst/>
                <a:cxnLst>
                  <a:cxn ang="0">
                    <a:pos x="T0" y="T1"/>
                  </a:cxn>
                  <a:cxn ang="0">
                    <a:pos x="T2" y="T3"/>
                  </a:cxn>
                  <a:cxn ang="0">
                    <a:pos x="T4" y="T5"/>
                  </a:cxn>
                  <a:cxn ang="0">
                    <a:pos x="T6" y="T7"/>
                  </a:cxn>
                </a:cxnLst>
                <a:rect l="0" t="0" r="r" b="b"/>
                <a:pathLst>
                  <a:path w="137" h="109">
                    <a:moveTo>
                      <a:pt x="126" y="109"/>
                    </a:moveTo>
                    <a:cubicBezTo>
                      <a:pt x="137" y="83"/>
                      <a:pt x="132" y="50"/>
                      <a:pt x="110" y="29"/>
                    </a:cubicBezTo>
                    <a:cubicBezTo>
                      <a:pt x="82" y="0"/>
                      <a:pt x="35" y="0"/>
                      <a:pt x="6" y="29"/>
                    </a:cubicBezTo>
                    <a:cubicBezTo>
                      <a:pt x="0" y="35"/>
                      <a:pt x="0" y="35"/>
                      <a:pt x="0" y="35"/>
                    </a:cubicBezTo>
                  </a:path>
                </a:pathLst>
              </a:custGeom>
              <a:solidFill>
                <a:srgbClr val="FFFFFF"/>
              </a:solidFill>
              <a:ln w="20638" cap="flat">
                <a:solidFill>
                  <a:srgbClr val="782177"/>
                </a:solidFill>
                <a:prstDash val="solid"/>
                <a:round/>
                <a:headEnd/>
                <a:tailEnd/>
              </a:ln>
              <a:extLst/>
            </p:spPr>
            <p:txBody>
              <a:bodyPr vert="horz" wrap="square" lIns="91440" tIns="45720" rIns="91440" bIns="45720" numCol="1" anchor="t" anchorCtr="0" compatLnSpc="1">
                <a:prstTxWarp prst="textNoShape">
                  <a:avLst/>
                </a:prstTxWarp>
                <a:noAutofit/>
              </a:bodyPr>
              <a:lstStyle/>
              <a:p>
                <a:endParaRPr lang="en-GB"/>
              </a:p>
            </p:txBody>
          </p:sp>
          <p:sp>
            <p:nvSpPr>
              <p:cNvPr id="48" name="Freeform 75">
                <a:extLst>
                  <a:ext uri="{FF2B5EF4-FFF2-40B4-BE49-F238E27FC236}">
                    <a16:creationId xmlns:a16="http://schemas.microsoft.com/office/drawing/2014/main" xmlns="" id="{AFF6F60E-8B5F-4C4A-A359-0AE6E0BBB1EC}"/>
                  </a:ext>
                </a:extLst>
              </p:cNvPr>
              <p:cNvSpPr>
                <a:spLocks/>
              </p:cNvSpPr>
              <p:nvPr/>
            </p:nvSpPr>
            <p:spPr bwMode="auto">
              <a:xfrm>
                <a:off x="1512" y="2280"/>
                <a:ext cx="77" cy="77"/>
              </a:xfrm>
              <a:custGeom>
                <a:avLst/>
                <a:gdLst>
                  <a:gd name="T0" fmla="*/ 4 w 77"/>
                  <a:gd name="T1" fmla="*/ 0 h 77"/>
                  <a:gd name="T2" fmla="*/ 17 w 77"/>
                  <a:gd name="T3" fmla="*/ 0 h 77"/>
                  <a:gd name="T4" fmla="*/ 13 w 77"/>
                  <a:gd name="T5" fmla="*/ 64 h 77"/>
                  <a:gd name="T6" fmla="*/ 77 w 77"/>
                  <a:gd name="T7" fmla="*/ 62 h 77"/>
                  <a:gd name="T8" fmla="*/ 77 w 77"/>
                  <a:gd name="T9" fmla="*/ 75 h 77"/>
                  <a:gd name="T10" fmla="*/ 0 w 77"/>
                  <a:gd name="T11" fmla="*/ 77 h 77"/>
                  <a:gd name="T12" fmla="*/ 4 w 7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4" y="0"/>
                    </a:moveTo>
                    <a:lnTo>
                      <a:pt x="17" y="0"/>
                    </a:lnTo>
                    <a:lnTo>
                      <a:pt x="13" y="64"/>
                    </a:lnTo>
                    <a:lnTo>
                      <a:pt x="77" y="62"/>
                    </a:lnTo>
                    <a:lnTo>
                      <a:pt x="77" y="75"/>
                    </a:lnTo>
                    <a:lnTo>
                      <a:pt x="0" y="77"/>
                    </a:lnTo>
                    <a:lnTo>
                      <a:pt x="4" y="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9" name="Freeform 76">
                <a:extLst>
                  <a:ext uri="{FF2B5EF4-FFF2-40B4-BE49-F238E27FC236}">
                    <a16:creationId xmlns:a16="http://schemas.microsoft.com/office/drawing/2014/main" xmlns="" id="{57AD0E4A-683F-4544-A8E0-1CDB48883BC8}"/>
                  </a:ext>
                </a:extLst>
              </p:cNvPr>
              <p:cNvSpPr>
                <a:spLocks/>
              </p:cNvSpPr>
              <p:nvPr/>
            </p:nvSpPr>
            <p:spPr bwMode="auto">
              <a:xfrm>
                <a:off x="1478" y="2382"/>
                <a:ext cx="294" cy="232"/>
              </a:xfrm>
              <a:custGeom>
                <a:avLst/>
                <a:gdLst>
                  <a:gd name="T0" fmla="*/ 12 w 138"/>
                  <a:gd name="T1" fmla="*/ 0 h 109"/>
                  <a:gd name="T2" fmla="*/ 27 w 138"/>
                  <a:gd name="T3" fmla="*/ 81 h 109"/>
                  <a:gd name="T4" fmla="*/ 131 w 138"/>
                  <a:gd name="T5" fmla="*/ 81 h 109"/>
                  <a:gd name="T6" fmla="*/ 138 w 138"/>
                  <a:gd name="T7" fmla="*/ 74 h 109"/>
                </a:gdLst>
                <a:ahLst/>
                <a:cxnLst>
                  <a:cxn ang="0">
                    <a:pos x="T0" y="T1"/>
                  </a:cxn>
                  <a:cxn ang="0">
                    <a:pos x="T2" y="T3"/>
                  </a:cxn>
                  <a:cxn ang="0">
                    <a:pos x="T4" y="T5"/>
                  </a:cxn>
                  <a:cxn ang="0">
                    <a:pos x="T6" y="T7"/>
                  </a:cxn>
                </a:cxnLst>
                <a:rect l="0" t="0" r="r" b="b"/>
                <a:pathLst>
                  <a:path w="138" h="109">
                    <a:moveTo>
                      <a:pt x="12" y="0"/>
                    </a:moveTo>
                    <a:cubicBezTo>
                      <a:pt x="0" y="27"/>
                      <a:pt x="6" y="59"/>
                      <a:pt x="27" y="81"/>
                    </a:cubicBezTo>
                    <a:cubicBezTo>
                      <a:pt x="56" y="109"/>
                      <a:pt x="103" y="109"/>
                      <a:pt x="131" y="81"/>
                    </a:cubicBezTo>
                    <a:cubicBezTo>
                      <a:pt x="138" y="74"/>
                      <a:pt x="138" y="74"/>
                      <a:pt x="138" y="74"/>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0" name="Freeform 77">
                <a:extLst>
                  <a:ext uri="{FF2B5EF4-FFF2-40B4-BE49-F238E27FC236}">
                    <a16:creationId xmlns:a16="http://schemas.microsoft.com/office/drawing/2014/main" xmlns="" id="{C5149750-4078-4617-BF6D-121DE62FD61A}"/>
                  </a:ext>
                </a:extLst>
              </p:cNvPr>
              <p:cNvSpPr>
                <a:spLocks/>
              </p:cNvSpPr>
              <p:nvPr/>
            </p:nvSpPr>
            <p:spPr bwMode="auto">
              <a:xfrm>
                <a:off x="1706" y="2529"/>
                <a:ext cx="77" cy="77"/>
              </a:xfrm>
              <a:custGeom>
                <a:avLst/>
                <a:gdLst>
                  <a:gd name="T0" fmla="*/ 73 w 77"/>
                  <a:gd name="T1" fmla="*/ 77 h 77"/>
                  <a:gd name="T2" fmla="*/ 60 w 77"/>
                  <a:gd name="T3" fmla="*/ 77 h 77"/>
                  <a:gd name="T4" fmla="*/ 62 w 77"/>
                  <a:gd name="T5" fmla="*/ 13 h 77"/>
                  <a:gd name="T6" fmla="*/ 0 w 77"/>
                  <a:gd name="T7" fmla="*/ 15 h 77"/>
                  <a:gd name="T8" fmla="*/ 0 w 77"/>
                  <a:gd name="T9" fmla="*/ 2 h 77"/>
                  <a:gd name="T10" fmla="*/ 77 w 77"/>
                  <a:gd name="T11" fmla="*/ 0 h 77"/>
                  <a:gd name="T12" fmla="*/ 73 w 77"/>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73" y="77"/>
                    </a:moveTo>
                    <a:lnTo>
                      <a:pt x="60" y="77"/>
                    </a:lnTo>
                    <a:lnTo>
                      <a:pt x="62" y="13"/>
                    </a:lnTo>
                    <a:lnTo>
                      <a:pt x="0" y="15"/>
                    </a:lnTo>
                    <a:lnTo>
                      <a:pt x="0" y="2"/>
                    </a:lnTo>
                    <a:lnTo>
                      <a:pt x="77" y="0"/>
                    </a:lnTo>
                    <a:lnTo>
                      <a:pt x="73" y="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1" name="Freeform 78">
                <a:extLst>
                  <a:ext uri="{FF2B5EF4-FFF2-40B4-BE49-F238E27FC236}">
                    <a16:creationId xmlns:a16="http://schemas.microsoft.com/office/drawing/2014/main" xmlns="" id="{170AC29F-7C28-4BAD-A076-91ED6DAD9067}"/>
                  </a:ext>
                </a:extLst>
              </p:cNvPr>
              <p:cNvSpPr>
                <a:spLocks/>
              </p:cNvSpPr>
              <p:nvPr/>
            </p:nvSpPr>
            <p:spPr bwMode="auto">
              <a:xfrm>
                <a:off x="1548" y="2253"/>
                <a:ext cx="290" cy="295"/>
              </a:xfrm>
              <a:custGeom>
                <a:avLst/>
                <a:gdLst>
                  <a:gd name="T0" fmla="*/ 0 w 136"/>
                  <a:gd name="T1" fmla="*/ 13 h 139"/>
                  <a:gd name="T2" fmla="*/ 46 w 136"/>
                  <a:gd name="T3" fmla="*/ 0 h 139"/>
                  <a:gd name="T4" fmla="*/ 136 w 136"/>
                  <a:gd name="T5" fmla="*/ 90 h 139"/>
                  <a:gd name="T6" fmla="*/ 121 w 136"/>
                  <a:gd name="T7" fmla="*/ 139 h 139"/>
                </a:gdLst>
                <a:ahLst/>
                <a:cxnLst>
                  <a:cxn ang="0">
                    <a:pos x="T0" y="T1"/>
                  </a:cxn>
                  <a:cxn ang="0">
                    <a:pos x="T2" y="T3"/>
                  </a:cxn>
                  <a:cxn ang="0">
                    <a:pos x="T4" y="T5"/>
                  </a:cxn>
                  <a:cxn ang="0">
                    <a:pos x="T6" y="T7"/>
                  </a:cxn>
                </a:cxnLst>
                <a:rect l="0" t="0" r="r" b="b"/>
                <a:pathLst>
                  <a:path w="136" h="139">
                    <a:moveTo>
                      <a:pt x="0" y="13"/>
                    </a:moveTo>
                    <a:cubicBezTo>
                      <a:pt x="13" y="4"/>
                      <a:pt x="29" y="0"/>
                      <a:pt x="46" y="0"/>
                    </a:cubicBezTo>
                    <a:cubicBezTo>
                      <a:pt x="96" y="0"/>
                      <a:pt x="136" y="40"/>
                      <a:pt x="136" y="90"/>
                    </a:cubicBezTo>
                    <a:cubicBezTo>
                      <a:pt x="136" y="108"/>
                      <a:pt x="131" y="125"/>
                      <a:pt x="121" y="139"/>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2" name="Freeform 79">
                <a:extLst>
                  <a:ext uri="{FF2B5EF4-FFF2-40B4-BE49-F238E27FC236}">
                    <a16:creationId xmlns:a16="http://schemas.microsoft.com/office/drawing/2014/main" xmlns="" id="{B2017C63-9288-4C1B-B7D0-A018C297B795}"/>
                  </a:ext>
                </a:extLst>
              </p:cNvPr>
              <p:cNvSpPr>
                <a:spLocks/>
              </p:cNvSpPr>
              <p:nvPr/>
            </p:nvSpPr>
            <p:spPr bwMode="auto">
              <a:xfrm>
                <a:off x="1454" y="2336"/>
                <a:ext cx="293" cy="300"/>
              </a:xfrm>
              <a:custGeom>
                <a:avLst/>
                <a:gdLst>
                  <a:gd name="T0" fmla="*/ 137 w 137"/>
                  <a:gd name="T1" fmla="*/ 128 h 141"/>
                  <a:gd name="T2" fmla="*/ 90 w 137"/>
                  <a:gd name="T3" fmla="*/ 141 h 141"/>
                  <a:gd name="T4" fmla="*/ 0 w 137"/>
                  <a:gd name="T5" fmla="*/ 51 h 141"/>
                  <a:gd name="T6" fmla="*/ 16 w 137"/>
                  <a:gd name="T7" fmla="*/ 0 h 141"/>
                </a:gdLst>
                <a:ahLst/>
                <a:cxnLst>
                  <a:cxn ang="0">
                    <a:pos x="T0" y="T1"/>
                  </a:cxn>
                  <a:cxn ang="0">
                    <a:pos x="T2" y="T3"/>
                  </a:cxn>
                  <a:cxn ang="0">
                    <a:pos x="T4" y="T5"/>
                  </a:cxn>
                  <a:cxn ang="0">
                    <a:pos x="T6" y="T7"/>
                  </a:cxn>
                </a:cxnLst>
                <a:rect l="0" t="0" r="r" b="b"/>
                <a:pathLst>
                  <a:path w="137" h="141">
                    <a:moveTo>
                      <a:pt x="137" y="128"/>
                    </a:moveTo>
                    <a:cubicBezTo>
                      <a:pt x="123" y="136"/>
                      <a:pt x="107" y="141"/>
                      <a:pt x="90" y="141"/>
                    </a:cubicBezTo>
                    <a:cubicBezTo>
                      <a:pt x="41" y="141"/>
                      <a:pt x="0" y="100"/>
                      <a:pt x="0" y="51"/>
                    </a:cubicBezTo>
                    <a:cubicBezTo>
                      <a:pt x="0" y="32"/>
                      <a:pt x="6" y="15"/>
                      <a:pt x="16" y="0"/>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43" name="TextBox 42">
            <a:extLst>
              <a:ext uri="{FF2B5EF4-FFF2-40B4-BE49-F238E27FC236}">
                <a16:creationId xmlns:a16="http://schemas.microsoft.com/office/drawing/2014/main" xmlns="" id="{1684CEE2-9834-48BF-AFF7-B6D956B84D7D}"/>
              </a:ext>
            </a:extLst>
          </p:cNvPr>
          <p:cNvSpPr txBox="1"/>
          <p:nvPr/>
        </p:nvSpPr>
        <p:spPr>
          <a:xfrm>
            <a:off x="511176" y="4575211"/>
            <a:ext cx="2774958" cy="646331"/>
          </a:xfrm>
          <a:prstGeom prst="rect">
            <a:avLst/>
          </a:prstGeom>
          <a:noFill/>
        </p:spPr>
        <p:txBody>
          <a:bodyPr wrap="square" rtlCol="0">
            <a:spAutoFit/>
          </a:bodyPr>
          <a:lstStyle/>
          <a:p>
            <a:pPr algn="ctr"/>
            <a:r>
              <a:rPr lang="en-SG" b="1" dirty="0">
                <a:solidFill>
                  <a:schemeClr val="accent1"/>
                </a:solidFill>
                <a:cs typeface="Arial" charset="0"/>
              </a:rPr>
              <a:t>Enable maximum integration</a:t>
            </a:r>
          </a:p>
        </p:txBody>
      </p:sp>
      <p:grpSp>
        <p:nvGrpSpPr>
          <p:cNvPr id="21" name="Group 20">
            <a:extLst>
              <a:ext uri="{FF2B5EF4-FFF2-40B4-BE49-F238E27FC236}">
                <a16:creationId xmlns:a16="http://schemas.microsoft.com/office/drawing/2014/main" xmlns="" id="{772FE35A-6DDD-4050-8E8D-536461F7CEA4}"/>
              </a:ext>
            </a:extLst>
          </p:cNvPr>
          <p:cNvGrpSpPr/>
          <p:nvPr/>
        </p:nvGrpSpPr>
        <p:grpSpPr>
          <a:xfrm>
            <a:off x="1260752" y="2827063"/>
            <a:ext cx="1275804" cy="1435757"/>
            <a:chOff x="1260752" y="2827063"/>
            <a:chExt cx="1275804" cy="1435757"/>
          </a:xfrm>
          <a:solidFill>
            <a:schemeClr val="accent1"/>
          </a:solidFill>
        </p:grpSpPr>
        <p:sp>
          <p:nvSpPr>
            <p:cNvPr id="54" name="Freeform 129">
              <a:extLst>
                <a:ext uri="{FF2B5EF4-FFF2-40B4-BE49-F238E27FC236}">
                  <a16:creationId xmlns:a16="http://schemas.microsoft.com/office/drawing/2014/main" xmlns="" id="{6D2E376B-4FBF-44C3-93E9-BB9FC577C92D}"/>
                </a:ext>
              </a:extLst>
            </p:cNvPr>
            <p:cNvSpPr>
              <a:spLocks/>
            </p:cNvSpPr>
            <p:nvPr/>
          </p:nvSpPr>
          <p:spPr bwMode="auto">
            <a:xfrm>
              <a:off x="1567035" y="3027428"/>
              <a:ext cx="154247" cy="109874"/>
            </a:xfrm>
            <a:custGeom>
              <a:avLst/>
              <a:gdLst>
                <a:gd name="T0" fmla="*/ 31 w 291"/>
                <a:gd name="T1" fmla="*/ 209 h 209"/>
                <a:gd name="T2" fmla="*/ 0 w 291"/>
                <a:gd name="T3" fmla="*/ 158 h 209"/>
                <a:gd name="T4" fmla="*/ 259 w 291"/>
                <a:gd name="T5" fmla="*/ 0 h 209"/>
                <a:gd name="T6" fmla="*/ 291 w 291"/>
                <a:gd name="T7" fmla="*/ 52 h 209"/>
                <a:gd name="T8" fmla="*/ 31 w 291"/>
                <a:gd name="T9" fmla="*/ 209 h 209"/>
              </a:gdLst>
              <a:ahLst/>
              <a:cxnLst>
                <a:cxn ang="0">
                  <a:pos x="T0" y="T1"/>
                </a:cxn>
                <a:cxn ang="0">
                  <a:pos x="T2" y="T3"/>
                </a:cxn>
                <a:cxn ang="0">
                  <a:pos x="T4" y="T5"/>
                </a:cxn>
                <a:cxn ang="0">
                  <a:pos x="T6" y="T7"/>
                </a:cxn>
                <a:cxn ang="0">
                  <a:pos x="T8" y="T9"/>
                </a:cxn>
              </a:cxnLst>
              <a:rect l="0" t="0" r="r" b="b"/>
              <a:pathLst>
                <a:path w="291" h="209">
                  <a:moveTo>
                    <a:pt x="31" y="209"/>
                  </a:moveTo>
                  <a:lnTo>
                    <a:pt x="0" y="158"/>
                  </a:lnTo>
                  <a:lnTo>
                    <a:pt x="259" y="0"/>
                  </a:lnTo>
                  <a:lnTo>
                    <a:pt x="291" y="52"/>
                  </a:lnTo>
                  <a:lnTo>
                    <a:pt x="31"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5" name="Freeform 130">
              <a:extLst>
                <a:ext uri="{FF2B5EF4-FFF2-40B4-BE49-F238E27FC236}">
                  <a16:creationId xmlns:a16="http://schemas.microsoft.com/office/drawing/2014/main" xmlns="" id="{4F67C38B-EA71-426F-9763-02E517AB687D}"/>
                </a:ext>
              </a:extLst>
            </p:cNvPr>
            <p:cNvSpPr>
              <a:spLocks/>
            </p:cNvSpPr>
            <p:nvPr/>
          </p:nvSpPr>
          <p:spPr bwMode="auto">
            <a:xfrm>
              <a:off x="2089517" y="3036117"/>
              <a:ext cx="152133" cy="109874"/>
            </a:xfrm>
            <a:custGeom>
              <a:avLst/>
              <a:gdLst>
                <a:gd name="T0" fmla="*/ 252 w 285"/>
                <a:gd name="T1" fmla="*/ 209 h 209"/>
                <a:gd name="T2" fmla="*/ 0 w 285"/>
                <a:gd name="T3" fmla="*/ 52 h 209"/>
                <a:gd name="T4" fmla="*/ 32 w 285"/>
                <a:gd name="T5" fmla="*/ 0 h 209"/>
                <a:gd name="T6" fmla="*/ 285 w 285"/>
                <a:gd name="T7" fmla="*/ 158 h 209"/>
                <a:gd name="T8" fmla="*/ 252 w 285"/>
                <a:gd name="T9" fmla="*/ 209 h 209"/>
              </a:gdLst>
              <a:ahLst/>
              <a:cxnLst>
                <a:cxn ang="0">
                  <a:pos x="T0" y="T1"/>
                </a:cxn>
                <a:cxn ang="0">
                  <a:pos x="T2" y="T3"/>
                </a:cxn>
                <a:cxn ang="0">
                  <a:pos x="T4" y="T5"/>
                </a:cxn>
                <a:cxn ang="0">
                  <a:pos x="T6" y="T7"/>
                </a:cxn>
                <a:cxn ang="0">
                  <a:pos x="T8" y="T9"/>
                </a:cxn>
              </a:cxnLst>
              <a:rect l="0" t="0" r="r" b="b"/>
              <a:pathLst>
                <a:path w="285" h="209">
                  <a:moveTo>
                    <a:pt x="252" y="209"/>
                  </a:moveTo>
                  <a:lnTo>
                    <a:pt x="0" y="52"/>
                  </a:lnTo>
                  <a:lnTo>
                    <a:pt x="32" y="0"/>
                  </a:lnTo>
                  <a:lnTo>
                    <a:pt x="285" y="158"/>
                  </a:lnTo>
                  <a:lnTo>
                    <a:pt x="252"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6" name="Freeform 131">
              <a:extLst>
                <a:ext uri="{FF2B5EF4-FFF2-40B4-BE49-F238E27FC236}">
                  <a16:creationId xmlns:a16="http://schemas.microsoft.com/office/drawing/2014/main" xmlns="" id="{128F85A1-346F-45E2-8931-D51453845967}"/>
                </a:ext>
              </a:extLst>
            </p:cNvPr>
            <p:cNvSpPr>
              <a:spLocks/>
            </p:cNvSpPr>
            <p:nvPr/>
          </p:nvSpPr>
          <p:spPr bwMode="auto">
            <a:xfrm>
              <a:off x="1566361" y="3920322"/>
              <a:ext cx="150021" cy="103536"/>
            </a:xfrm>
            <a:custGeom>
              <a:avLst/>
              <a:gdLst>
                <a:gd name="T0" fmla="*/ 253 w 283"/>
                <a:gd name="T1" fmla="*/ 195 h 195"/>
                <a:gd name="T2" fmla="*/ 0 w 283"/>
                <a:gd name="T3" fmla="*/ 52 h 195"/>
                <a:gd name="T4" fmla="*/ 31 w 283"/>
                <a:gd name="T5" fmla="*/ 0 h 195"/>
                <a:gd name="T6" fmla="*/ 283 w 283"/>
                <a:gd name="T7" fmla="*/ 142 h 195"/>
                <a:gd name="T8" fmla="*/ 253 w 283"/>
                <a:gd name="T9" fmla="*/ 195 h 195"/>
              </a:gdLst>
              <a:ahLst/>
              <a:cxnLst>
                <a:cxn ang="0">
                  <a:pos x="T0" y="T1"/>
                </a:cxn>
                <a:cxn ang="0">
                  <a:pos x="T2" y="T3"/>
                </a:cxn>
                <a:cxn ang="0">
                  <a:pos x="T4" y="T5"/>
                </a:cxn>
                <a:cxn ang="0">
                  <a:pos x="T6" y="T7"/>
                </a:cxn>
                <a:cxn ang="0">
                  <a:pos x="T8" y="T9"/>
                </a:cxn>
              </a:cxnLst>
              <a:rect l="0" t="0" r="r" b="b"/>
              <a:pathLst>
                <a:path w="283" h="195">
                  <a:moveTo>
                    <a:pt x="253" y="195"/>
                  </a:moveTo>
                  <a:lnTo>
                    <a:pt x="0" y="52"/>
                  </a:lnTo>
                  <a:lnTo>
                    <a:pt x="31" y="0"/>
                  </a:lnTo>
                  <a:lnTo>
                    <a:pt x="283" y="142"/>
                  </a:lnTo>
                  <a:lnTo>
                    <a:pt x="25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7" name="Freeform 132">
              <a:extLst>
                <a:ext uri="{FF2B5EF4-FFF2-40B4-BE49-F238E27FC236}">
                  <a16:creationId xmlns:a16="http://schemas.microsoft.com/office/drawing/2014/main" xmlns="" id="{8D230F27-ECE5-45E2-BF0D-CD8A10C000BF}"/>
                </a:ext>
              </a:extLst>
            </p:cNvPr>
            <p:cNvSpPr>
              <a:spLocks/>
            </p:cNvSpPr>
            <p:nvPr/>
          </p:nvSpPr>
          <p:spPr bwMode="auto">
            <a:xfrm>
              <a:off x="2066917" y="3908118"/>
              <a:ext cx="147907" cy="103536"/>
            </a:xfrm>
            <a:custGeom>
              <a:avLst/>
              <a:gdLst>
                <a:gd name="T0" fmla="*/ 30 w 283"/>
                <a:gd name="T1" fmla="*/ 195 h 195"/>
                <a:gd name="T2" fmla="*/ 0 w 283"/>
                <a:gd name="T3" fmla="*/ 142 h 195"/>
                <a:gd name="T4" fmla="*/ 253 w 283"/>
                <a:gd name="T5" fmla="*/ 0 h 195"/>
                <a:gd name="T6" fmla="*/ 283 w 283"/>
                <a:gd name="T7" fmla="*/ 52 h 195"/>
                <a:gd name="T8" fmla="*/ 30 w 283"/>
                <a:gd name="T9" fmla="*/ 195 h 195"/>
              </a:gdLst>
              <a:ahLst/>
              <a:cxnLst>
                <a:cxn ang="0">
                  <a:pos x="T0" y="T1"/>
                </a:cxn>
                <a:cxn ang="0">
                  <a:pos x="T2" y="T3"/>
                </a:cxn>
                <a:cxn ang="0">
                  <a:pos x="T4" y="T5"/>
                </a:cxn>
                <a:cxn ang="0">
                  <a:pos x="T6" y="T7"/>
                </a:cxn>
                <a:cxn ang="0">
                  <a:pos x="T8" y="T9"/>
                </a:cxn>
              </a:cxnLst>
              <a:rect l="0" t="0" r="r" b="b"/>
              <a:pathLst>
                <a:path w="283" h="195">
                  <a:moveTo>
                    <a:pt x="30" y="195"/>
                  </a:moveTo>
                  <a:lnTo>
                    <a:pt x="0" y="142"/>
                  </a:lnTo>
                  <a:lnTo>
                    <a:pt x="253" y="0"/>
                  </a:lnTo>
                  <a:lnTo>
                    <a:pt x="283" y="52"/>
                  </a:lnTo>
                  <a:lnTo>
                    <a:pt x="30"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8" name="Freeform 133">
              <a:extLst>
                <a:ext uri="{FF2B5EF4-FFF2-40B4-BE49-F238E27FC236}">
                  <a16:creationId xmlns:a16="http://schemas.microsoft.com/office/drawing/2014/main" xmlns="" id="{61FE866E-98D2-4CFF-9A38-775B9A9A4764}"/>
                </a:ext>
              </a:extLst>
            </p:cNvPr>
            <p:cNvSpPr>
              <a:spLocks/>
            </p:cNvSpPr>
            <p:nvPr/>
          </p:nvSpPr>
          <p:spPr bwMode="auto">
            <a:xfrm>
              <a:off x="1884078" y="3713451"/>
              <a:ext cx="31695" cy="116214"/>
            </a:xfrm>
            <a:custGeom>
              <a:avLst/>
              <a:gdLst>
                <a:gd name="T0" fmla="*/ 61 w 64"/>
                <a:gd name="T1" fmla="*/ 220 h 220"/>
                <a:gd name="T2" fmla="*/ 0 w 64"/>
                <a:gd name="T3" fmla="*/ 219 h 220"/>
                <a:gd name="T4" fmla="*/ 3 w 64"/>
                <a:gd name="T5" fmla="*/ 0 h 220"/>
                <a:gd name="T6" fmla="*/ 64 w 64"/>
                <a:gd name="T7" fmla="*/ 1 h 220"/>
                <a:gd name="T8" fmla="*/ 61 w 64"/>
                <a:gd name="T9" fmla="*/ 220 h 220"/>
              </a:gdLst>
              <a:ahLst/>
              <a:cxnLst>
                <a:cxn ang="0">
                  <a:pos x="T0" y="T1"/>
                </a:cxn>
                <a:cxn ang="0">
                  <a:pos x="T2" y="T3"/>
                </a:cxn>
                <a:cxn ang="0">
                  <a:pos x="T4" y="T5"/>
                </a:cxn>
                <a:cxn ang="0">
                  <a:pos x="T6" y="T7"/>
                </a:cxn>
                <a:cxn ang="0">
                  <a:pos x="T8" y="T9"/>
                </a:cxn>
              </a:cxnLst>
              <a:rect l="0" t="0" r="r" b="b"/>
              <a:pathLst>
                <a:path w="64" h="220">
                  <a:moveTo>
                    <a:pt x="61" y="220"/>
                  </a:moveTo>
                  <a:lnTo>
                    <a:pt x="0" y="219"/>
                  </a:lnTo>
                  <a:lnTo>
                    <a:pt x="3" y="0"/>
                  </a:lnTo>
                  <a:lnTo>
                    <a:pt x="64" y="1"/>
                  </a:lnTo>
                  <a:lnTo>
                    <a:pt x="61"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Rectangle 134">
              <a:extLst>
                <a:ext uri="{FF2B5EF4-FFF2-40B4-BE49-F238E27FC236}">
                  <a16:creationId xmlns:a16="http://schemas.microsoft.com/office/drawing/2014/main" xmlns="" id="{0853732E-8137-4839-8793-F57AFD09F8AF}"/>
                </a:ext>
              </a:extLst>
            </p:cNvPr>
            <p:cNvSpPr>
              <a:spLocks noChangeArrowheads="1"/>
            </p:cNvSpPr>
            <p:nvPr/>
          </p:nvSpPr>
          <p:spPr bwMode="auto">
            <a:xfrm>
              <a:off x="1884078" y="3219017"/>
              <a:ext cx="31695" cy="116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Rectangle 135">
              <a:extLst>
                <a:ext uri="{FF2B5EF4-FFF2-40B4-BE49-F238E27FC236}">
                  <a16:creationId xmlns:a16="http://schemas.microsoft.com/office/drawing/2014/main" xmlns="" id="{ECFCBB1C-2984-49AD-BE71-B55281D17295}"/>
                </a:ext>
              </a:extLst>
            </p:cNvPr>
            <p:cNvSpPr>
              <a:spLocks noChangeArrowheads="1"/>
            </p:cNvSpPr>
            <p:nvPr/>
          </p:nvSpPr>
          <p:spPr bwMode="auto">
            <a:xfrm>
              <a:off x="1400206" y="3439870"/>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1" name="Rectangle 136">
              <a:extLst>
                <a:ext uri="{FF2B5EF4-FFF2-40B4-BE49-F238E27FC236}">
                  <a16:creationId xmlns:a16="http://schemas.microsoft.com/office/drawing/2014/main" xmlns="" id="{1A82140A-CA49-4D27-AFEF-A393FA8583BB}"/>
                </a:ext>
              </a:extLst>
            </p:cNvPr>
            <p:cNvSpPr>
              <a:spLocks noChangeArrowheads="1"/>
            </p:cNvSpPr>
            <p:nvPr/>
          </p:nvSpPr>
          <p:spPr bwMode="auto">
            <a:xfrm>
              <a:off x="2365115" y="3445948"/>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2" name="Freeform 137">
              <a:extLst>
                <a:ext uri="{FF2B5EF4-FFF2-40B4-BE49-F238E27FC236}">
                  <a16:creationId xmlns:a16="http://schemas.microsoft.com/office/drawing/2014/main" xmlns="" id="{EA8D4B51-08DB-4F2A-8C2F-84B0189F92BA}"/>
                </a:ext>
              </a:extLst>
            </p:cNvPr>
            <p:cNvSpPr>
              <a:spLocks/>
            </p:cNvSpPr>
            <p:nvPr/>
          </p:nvSpPr>
          <p:spPr bwMode="auto">
            <a:xfrm>
              <a:off x="1628409" y="3358473"/>
              <a:ext cx="114100" cy="84519"/>
            </a:xfrm>
            <a:custGeom>
              <a:avLst/>
              <a:gdLst>
                <a:gd name="T0" fmla="*/ 185 w 215"/>
                <a:gd name="T1" fmla="*/ 158 h 158"/>
                <a:gd name="T2" fmla="*/ 0 w 215"/>
                <a:gd name="T3" fmla="*/ 51 h 158"/>
                <a:gd name="T4" fmla="*/ 32 w 215"/>
                <a:gd name="T5" fmla="*/ 0 h 158"/>
                <a:gd name="T6" fmla="*/ 215 w 215"/>
                <a:gd name="T7" fmla="*/ 106 h 158"/>
                <a:gd name="T8" fmla="*/ 185 w 215"/>
                <a:gd name="T9" fmla="*/ 158 h 158"/>
              </a:gdLst>
              <a:ahLst/>
              <a:cxnLst>
                <a:cxn ang="0">
                  <a:pos x="T0" y="T1"/>
                </a:cxn>
                <a:cxn ang="0">
                  <a:pos x="T2" y="T3"/>
                </a:cxn>
                <a:cxn ang="0">
                  <a:pos x="T4" y="T5"/>
                </a:cxn>
                <a:cxn ang="0">
                  <a:pos x="T6" y="T7"/>
                </a:cxn>
                <a:cxn ang="0">
                  <a:pos x="T8" y="T9"/>
                </a:cxn>
              </a:cxnLst>
              <a:rect l="0" t="0" r="r" b="b"/>
              <a:pathLst>
                <a:path w="215" h="158">
                  <a:moveTo>
                    <a:pt x="185" y="158"/>
                  </a:moveTo>
                  <a:lnTo>
                    <a:pt x="0" y="51"/>
                  </a:lnTo>
                  <a:lnTo>
                    <a:pt x="32" y="0"/>
                  </a:lnTo>
                  <a:lnTo>
                    <a:pt x="215" y="106"/>
                  </a:lnTo>
                  <a:lnTo>
                    <a:pt x="18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3" name="Freeform 138">
              <a:extLst>
                <a:ext uri="{FF2B5EF4-FFF2-40B4-BE49-F238E27FC236}">
                  <a16:creationId xmlns:a16="http://schemas.microsoft.com/office/drawing/2014/main" xmlns="" id="{9A0F0593-7785-4B20-BA62-37511A323FB2}"/>
                </a:ext>
              </a:extLst>
            </p:cNvPr>
            <p:cNvSpPr>
              <a:spLocks/>
            </p:cNvSpPr>
            <p:nvPr/>
          </p:nvSpPr>
          <p:spPr bwMode="auto">
            <a:xfrm>
              <a:off x="2055227" y="3358473"/>
              <a:ext cx="116214" cy="84519"/>
            </a:xfrm>
            <a:custGeom>
              <a:avLst/>
              <a:gdLst>
                <a:gd name="T0" fmla="*/ 30 w 219"/>
                <a:gd name="T1" fmla="*/ 162 h 162"/>
                <a:gd name="T2" fmla="*/ 0 w 219"/>
                <a:gd name="T3" fmla="*/ 110 h 162"/>
                <a:gd name="T4" fmla="*/ 188 w 219"/>
                <a:gd name="T5" fmla="*/ 0 h 162"/>
                <a:gd name="T6" fmla="*/ 219 w 219"/>
                <a:gd name="T7" fmla="*/ 52 h 162"/>
                <a:gd name="T8" fmla="*/ 30 w 219"/>
                <a:gd name="T9" fmla="*/ 162 h 162"/>
              </a:gdLst>
              <a:ahLst/>
              <a:cxnLst>
                <a:cxn ang="0">
                  <a:pos x="T0" y="T1"/>
                </a:cxn>
                <a:cxn ang="0">
                  <a:pos x="T2" y="T3"/>
                </a:cxn>
                <a:cxn ang="0">
                  <a:pos x="T4" y="T5"/>
                </a:cxn>
                <a:cxn ang="0">
                  <a:pos x="T6" y="T7"/>
                </a:cxn>
                <a:cxn ang="0">
                  <a:pos x="T8" y="T9"/>
                </a:cxn>
              </a:cxnLst>
              <a:rect l="0" t="0" r="r" b="b"/>
              <a:pathLst>
                <a:path w="219" h="162">
                  <a:moveTo>
                    <a:pt x="30" y="162"/>
                  </a:moveTo>
                  <a:lnTo>
                    <a:pt x="0" y="110"/>
                  </a:lnTo>
                  <a:lnTo>
                    <a:pt x="188" y="0"/>
                  </a:lnTo>
                  <a:lnTo>
                    <a:pt x="219" y="52"/>
                  </a:lnTo>
                  <a:lnTo>
                    <a:pt x="3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4" name="Freeform 139">
              <a:extLst>
                <a:ext uri="{FF2B5EF4-FFF2-40B4-BE49-F238E27FC236}">
                  <a16:creationId xmlns:a16="http://schemas.microsoft.com/office/drawing/2014/main" xmlns="" id="{C1554383-B60C-41DF-A6F2-B8751239770B}"/>
                </a:ext>
              </a:extLst>
            </p:cNvPr>
            <p:cNvSpPr>
              <a:spLocks/>
            </p:cNvSpPr>
            <p:nvPr/>
          </p:nvSpPr>
          <p:spPr bwMode="auto">
            <a:xfrm>
              <a:off x="1628409" y="3605689"/>
              <a:ext cx="114100" cy="84519"/>
            </a:xfrm>
            <a:custGeom>
              <a:avLst/>
              <a:gdLst>
                <a:gd name="T0" fmla="*/ 30 w 217"/>
                <a:gd name="T1" fmla="*/ 160 h 160"/>
                <a:gd name="T2" fmla="*/ 0 w 217"/>
                <a:gd name="T3" fmla="*/ 109 h 160"/>
                <a:gd name="T4" fmla="*/ 187 w 217"/>
                <a:gd name="T5" fmla="*/ 0 h 160"/>
                <a:gd name="T6" fmla="*/ 217 w 217"/>
                <a:gd name="T7" fmla="*/ 52 h 160"/>
                <a:gd name="T8" fmla="*/ 30 w 217"/>
                <a:gd name="T9" fmla="*/ 160 h 160"/>
              </a:gdLst>
              <a:ahLst/>
              <a:cxnLst>
                <a:cxn ang="0">
                  <a:pos x="T0" y="T1"/>
                </a:cxn>
                <a:cxn ang="0">
                  <a:pos x="T2" y="T3"/>
                </a:cxn>
                <a:cxn ang="0">
                  <a:pos x="T4" y="T5"/>
                </a:cxn>
                <a:cxn ang="0">
                  <a:pos x="T6" y="T7"/>
                </a:cxn>
                <a:cxn ang="0">
                  <a:pos x="T8" y="T9"/>
                </a:cxn>
              </a:cxnLst>
              <a:rect l="0" t="0" r="r" b="b"/>
              <a:pathLst>
                <a:path w="217" h="160">
                  <a:moveTo>
                    <a:pt x="30" y="160"/>
                  </a:moveTo>
                  <a:lnTo>
                    <a:pt x="0" y="109"/>
                  </a:lnTo>
                  <a:lnTo>
                    <a:pt x="187" y="0"/>
                  </a:lnTo>
                  <a:lnTo>
                    <a:pt x="217" y="52"/>
                  </a:lnTo>
                  <a:lnTo>
                    <a:pt x="3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5" name="Freeform 140">
              <a:extLst>
                <a:ext uri="{FF2B5EF4-FFF2-40B4-BE49-F238E27FC236}">
                  <a16:creationId xmlns:a16="http://schemas.microsoft.com/office/drawing/2014/main" xmlns="" id="{DA65C1A8-C027-4A39-A958-296AE133ADE7}"/>
                </a:ext>
              </a:extLst>
            </p:cNvPr>
            <p:cNvSpPr>
              <a:spLocks/>
            </p:cNvSpPr>
            <p:nvPr/>
          </p:nvSpPr>
          <p:spPr bwMode="auto">
            <a:xfrm>
              <a:off x="2055227" y="3605689"/>
              <a:ext cx="116214" cy="84519"/>
            </a:xfrm>
            <a:custGeom>
              <a:avLst/>
              <a:gdLst>
                <a:gd name="T0" fmla="*/ 188 w 219"/>
                <a:gd name="T1" fmla="*/ 161 h 161"/>
                <a:gd name="T2" fmla="*/ 0 w 219"/>
                <a:gd name="T3" fmla="*/ 52 h 161"/>
                <a:gd name="T4" fmla="*/ 30 w 219"/>
                <a:gd name="T5" fmla="*/ 0 h 161"/>
                <a:gd name="T6" fmla="*/ 219 w 219"/>
                <a:gd name="T7" fmla="*/ 109 h 161"/>
                <a:gd name="T8" fmla="*/ 188 w 219"/>
                <a:gd name="T9" fmla="*/ 161 h 161"/>
              </a:gdLst>
              <a:ahLst/>
              <a:cxnLst>
                <a:cxn ang="0">
                  <a:pos x="T0" y="T1"/>
                </a:cxn>
                <a:cxn ang="0">
                  <a:pos x="T2" y="T3"/>
                </a:cxn>
                <a:cxn ang="0">
                  <a:pos x="T4" y="T5"/>
                </a:cxn>
                <a:cxn ang="0">
                  <a:pos x="T6" y="T7"/>
                </a:cxn>
                <a:cxn ang="0">
                  <a:pos x="T8" y="T9"/>
                </a:cxn>
              </a:cxnLst>
              <a:rect l="0" t="0" r="r" b="b"/>
              <a:pathLst>
                <a:path w="219" h="161">
                  <a:moveTo>
                    <a:pt x="188" y="161"/>
                  </a:moveTo>
                  <a:lnTo>
                    <a:pt x="0" y="52"/>
                  </a:lnTo>
                  <a:lnTo>
                    <a:pt x="30" y="0"/>
                  </a:lnTo>
                  <a:lnTo>
                    <a:pt x="219" y="109"/>
                  </a:lnTo>
                  <a:lnTo>
                    <a:pt x="188"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6" name="Freeform 141">
              <a:extLst>
                <a:ext uri="{FF2B5EF4-FFF2-40B4-BE49-F238E27FC236}">
                  <a16:creationId xmlns:a16="http://schemas.microsoft.com/office/drawing/2014/main" xmlns="" id="{161964EA-BD81-4591-B90E-EF9B895A1D19}"/>
                </a:ext>
              </a:extLst>
            </p:cNvPr>
            <p:cNvSpPr>
              <a:spLocks noEditPoints="1"/>
            </p:cNvSpPr>
            <p:nvPr/>
          </p:nvSpPr>
          <p:spPr bwMode="auto">
            <a:xfrm>
              <a:off x="1756311" y="2827063"/>
              <a:ext cx="310606" cy="308493"/>
            </a:xfrm>
            <a:custGeom>
              <a:avLst/>
              <a:gdLst>
                <a:gd name="T0" fmla="*/ 264 w 587"/>
                <a:gd name="T1" fmla="*/ 584 h 585"/>
                <a:gd name="T2" fmla="*/ 207 w 587"/>
                <a:gd name="T3" fmla="*/ 572 h 585"/>
                <a:gd name="T4" fmla="*/ 154 w 587"/>
                <a:gd name="T5" fmla="*/ 550 h 585"/>
                <a:gd name="T6" fmla="*/ 108 w 587"/>
                <a:gd name="T7" fmla="*/ 518 h 585"/>
                <a:gd name="T8" fmla="*/ 68 w 587"/>
                <a:gd name="T9" fmla="*/ 478 h 585"/>
                <a:gd name="T10" fmla="*/ 36 w 587"/>
                <a:gd name="T11" fmla="*/ 432 h 585"/>
                <a:gd name="T12" fmla="*/ 15 w 587"/>
                <a:gd name="T13" fmla="*/ 379 h 585"/>
                <a:gd name="T14" fmla="*/ 2 w 587"/>
                <a:gd name="T15" fmla="*/ 323 h 585"/>
                <a:gd name="T16" fmla="*/ 1 w 587"/>
                <a:gd name="T17" fmla="*/ 277 h 585"/>
                <a:gd name="T18" fmla="*/ 11 w 587"/>
                <a:gd name="T19" fmla="*/ 220 h 585"/>
                <a:gd name="T20" fmla="*/ 30 w 587"/>
                <a:gd name="T21" fmla="*/ 166 h 585"/>
                <a:gd name="T22" fmla="*/ 59 w 587"/>
                <a:gd name="T23" fmla="*/ 118 h 585"/>
                <a:gd name="T24" fmla="*/ 97 w 587"/>
                <a:gd name="T25" fmla="*/ 77 h 585"/>
                <a:gd name="T26" fmla="*/ 142 w 587"/>
                <a:gd name="T27" fmla="*/ 42 h 585"/>
                <a:gd name="T28" fmla="*/ 193 w 587"/>
                <a:gd name="T29" fmla="*/ 18 h 585"/>
                <a:gd name="T30" fmla="*/ 249 w 587"/>
                <a:gd name="T31" fmla="*/ 4 h 585"/>
                <a:gd name="T32" fmla="*/ 293 w 587"/>
                <a:gd name="T33" fmla="*/ 0 h 585"/>
                <a:gd name="T34" fmla="*/ 353 w 587"/>
                <a:gd name="T35" fmla="*/ 6 h 585"/>
                <a:gd name="T36" fmla="*/ 408 w 587"/>
                <a:gd name="T37" fmla="*/ 23 h 585"/>
                <a:gd name="T38" fmla="*/ 457 w 587"/>
                <a:gd name="T39" fmla="*/ 50 h 585"/>
                <a:gd name="T40" fmla="*/ 501 w 587"/>
                <a:gd name="T41" fmla="*/ 86 h 585"/>
                <a:gd name="T42" fmla="*/ 537 w 587"/>
                <a:gd name="T43" fmla="*/ 129 h 585"/>
                <a:gd name="T44" fmla="*/ 564 w 587"/>
                <a:gd name="T45" fmla="*/ 178 h 585"/>
                <a:gd name="T46" fmla="*/ 580 w 587"/>
                <a:gd name="T47" fmla="*/ 234 h 585"/>
                <a:gd name="T48" fmla="*/ 587 w 587"/>
                <a:gd name="T49" fmla="*/ 292 h 585"/>
                <a:gd name="T50" fmla="*/ 583 w 587"/>
                <a:gd name="T51" fmla="*/ 337 h 585"/>
                <a:gd name="T52" fmla="*/ 569 w 587"/>
                <a:gd name="T53" fmla="*/ 393 h 585"/>
                <a:gd name="T54" fmla="*/ 544 w 587"/>
                <a:gd name="T55" fmla="*/ 444 h 585"/>
                <a:gd name="T56" fmla="*/ 511 w 587"/>
                <a:gd name="T57" fmla="*/ 489 h 585"/>
                <a:gd name="T58" fmla="*/ 469 w 587"/>
                <a:gd name="T59" fmla="*/ 526 h 585"/>
                <a:gd name="T60" fmla="*/ 421 w 587"/>
                <a:gd name="T61" fmla="*/ 556 h 585"/>
                <a:gd name="T62" fmla="*/ 367 w 587"/>
                <a:gd name="T63" fmla="*/ 576 h 585"/>
                <a:gd name="T64" fmla="*/ 309 w 587"/>
                <a:gd name="T65" fmla="*/ 585 h 585"/>
                <a:gd name="T66" fmla="*/ 293 w 587"/>
                <a:gd name="T67" fmla="*/ 61 h 585"/>
                <a:gd name="T68" fmla="*/ 225 w 587"/>
                <a:gd name="T69" fmla="*/ 72 h 585"/>
                <a:gd name="T70" fmla="*/ 146 w 587"/>
                <a:gd name="T71" fmla="*/ 114 h 585"/>
                <a:gd name="T72" fmla="*/ 89 w 587"/>
                <a:gd name="T73" fmla="*/ 183 h 585"/>
                <a:gd name="T74" fmla="*/ 63 w 587"/>
                <a:gd name="T75" fmla="*/ 269 h 585"/>
                <a:gd name="T76" fmla="*/ 62 w 587"/>
                <a:gd name="T77" fmla="*/ 305 h 585"/>
                <a:gd name="T78" fmla="*/ 80 w 587"/>
                <a:gd name="T79" fmla="*/ 383 h 585"/>
                <a:gd name="T80" fmla="*/ 130 w 587"/>
                <a:gd name="T81" fmla="*/ 457 h 585"/>
                <a:gd name="T82" fmla="*/ 204 w 587"/>
                <a:gd name="T83" fmla="*/ 506 h 585"/>
                <a:gd name="T84" fmla="*/ 282 w 587"/>
                <a:gd name="T85" fmla="*/ 524 h 585"/>
                <a:gd name="T86" fmla="*/ 318 w 587"/>
                <a:gd name="T87" fmla="*/ 523 h 585"/>
                <a:gd name="T88" fmla="*/ 405 w 587"/>
                <a:gd name="T89" fmla="*/ 496 h 585"/>
                <a:gd name="T90" fmla="*/ 473 w 587"/>
                <a:gd name="T91" fmla="*/ 440 h 585"/>
                <a:gd name="T92" fmla="*/ 516 w 587"/>
                <a:gd name="T93" fmla="*/ 361 h 585"/>
                <a:gd name="T94" fmla="*/ 526 w 587"/>
                <a:gd name="T95" fmla="*/ 292 h 585"/>
                <a:gd name="T96" fmla="*/ 522 w 587"/>
                <a:gd name="T97" fmla="*/ 246 h 585"/>
                <a:gd name="T98" fmla="*/ 486 w 587"/>
                <a:gd name="T99" fmla="*/ 163 h 585"/>
                <a:gd name="T100" fmla="*/ 424 w 587"/>
                <a:gd name="T101" fmla="*/ 101 h 585"/>
                <a:gd name="T102" fmla="*/ 341 w 587"/>
                <a:gd name="T103" fmla="*/ 66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5"/>
                  </a:lnTo>
                  <a:lnTo>
                    <a:pt x="264" y="584"/>
                  </a:lnTo>
                  <a:lnTo>
                    <a:pt x="249" y="582"/>
                  </a:lnTo>
                  <a:lnTo>
                    <a:pt x="235" y="579"/>
                  </a:lnTo>
                  <a:lnTo>
                    <a:pt x="221" y="576"/>
                  </a:lnTo>
                  <a:lnTo>
                    <a:pt x="207" y="572"/>
                  </a:lnTo>
                  <a:lnTo>
                    <a:pt x="193" y="567"/>
                  </a:lnTo>
                  <a:lnTo>
                    <a:pt x="180" y="562"/>
                  </a:lnTo>
                  <a:lnTo>
                    <a:pt x="167" y="556"/>
                  </a:lnTo>
                  <a:lnTo>
                    <a:pt x="154" y="550"/>
                  </a:lnTo>
                  <a:lnTo>
                    <a:pt x="142" y="543"/>
                  </a:lnTo>
                  <a:lnTo>
                    <a:pt x="130" y="535"/>
                  </a:lnTo>
                  <a:lnTo>
                    <a:pt x="119" y="526"/>
                  </a:lnTo>
                  <a:lnTo>
                    <a:pt x="108" y="518"/>
                  </a:lnTo>
                  <a:lnTo>
                    <a:pt x="97" y="509"/>
                  </a:lnTo>
                  <a:lnTo>
                    <a:pt x="86" y="499"/>
                  </a:lnTo>
                  <a:lnTo>
                    <a:pt x="77" y="489"/>
                  </a:lnTo>
                  <a:lnTo>
                    <a:pt x="68" y="478"/>
                  </a:lnTo>
                  <a:lnTo>
                    <a:pt x="59" y="468"/>
                  </a:lnTo>
                  <a:lnTo>
                    <a:pt x="51" y="456"/>
                  </a:lnTo>
                  <a:lnTo>
                    <a:pt x="43" y="444"/>
                  </a:lnTo>
                  <a:lnTo>
                    <a:pt x="36" y="432"/>
                  </a:lnTo>
                  <a:lnTo>
                    <a:pt x="30" y="420"/>
                  </a:lnTo>
                  <a:lnTo>
                    <a:pt x="24" y="406"/>
                  </a:lnTo>
                  <a:lnTo>
                    <a:pt x="19" y="393"/>
                  </a:lnTo>
                  <a:lnTo>
                    <a:pt x="15" y="379"/>
                  </a:lnTo>
                  <a:lnTo>
                    <a:pt x="11" y="366"/>
                  </a:lnTo>
                  <a:lnTo>
                    <a:pt x="7" y="352"/>
                  </a:lnTo>
                  <a:lnTo>
                    <a:pt x="5" y="337"/>
                  </a:lnTo>
                  <a:lnTo>
                    <a:pt x="2" y="323"/>
                  </a:lnTo>
                  <a:lnTo>
                    <a:pt x="1" y="308"/>
                  </a:lnTo>
                  <a:lnTo>
                    <a:pt x="0" y="292"/>
                  </a:lnTo>
                  <a:lnTo>
                    <a:pt x="0" y="292"/>
                  </a:lnTo>
                  <a:lnTo>
                    <a:pt x="1" y="277"/>
                  </a:lnTo>
                  <a:lnTo>
                    <a:pt x="2" y="263"/>
                  </a:lnTo>
                  <a:lnTo>
                    <a:pt x="5" y="248"/>
                  </a:lnTo>
                  <a:lnTo>
                    <a:pt x="7" y="234"/>
                  </a:lnTo>
                  <a:lnTo>
                    <a:pt x="11" y="220"/>
                  </a:lnTo>
                  <a:lnTo>
                    <a:pt x="15" y="206"/>
                  </a:lnTo>
                  <a:lnTo>
                    <a:pt x="19" y="193"/>
                  </a:lnTo>
                  <a:lnTo>
                    <a:pt x="24" y="178"/>
                  </a:lnTo>
                  <a:lnTo>
                    <a:pt x="30" y="166"/>
                  </a:lnTo>
                  <a:lnTo>
                    <a:pt x="36" y="153"/>
                  </a:lnTo>
                  <a:lnTo>
                    <a:pt x="43" y="141"/>
                  </a:lnTo>
                  <a:lnTo>
                    <a:pt x="51" y="129"/>
                  </a:lnTo>
                  <a:lnTo>
                    <a:pt x="59" y="118"/>
                  </a:lnTo>
                  <a:lnTo>
                    <a:pt x="68" y="107"/>
                  </a:lnTo>
                  <a:lnTo>
                    <a:pt x="77" y="96"/>
                  </a:lnTo>
                  <a:lnTo>
                    <a:pt x="86" y="86"/>
                  </a:lnTo>
                  <a:lnTo>
                    <a:pt x="97" y="77"/>
                  </a:lnTo>
                  <a:lnTo>
                    <a:pt x="108" y="67"/>
                  </a:lnTo>
                  <a:lnTo>
                    <a:pt x="119" y="58"/>
                  </a:lnTo>
                  <a:lnTo>
                    <a:pt x="130" y="50"/>
                  </a:lnTo>
                  <a:lnTo>
                    <a:pt x="142" y="42"/>
                  </a:lnTo>
                  <a:lnTo>
                    <a:pt x="154" y="35"/>
                  </a:lnTo>
                  <a:lnTo>
                    <a:pt x="167" y="29"/>
                  </a:lnTo>
                  <a:lnTo>
                    <a:pt x="180" y="23"/>
                  </a:lnTo>
                  <a:lnTo>
                    <a:pt x="193" y="18"/>
                  </a:lnTo>
                  <a:lnTo>
                    <a:pt x="207" y="13"/>
                  </a:lnTo>
                  <a:lnTo>
                    <a:pt x="221" y="9"/>
                  </a:lnTo>
                  <a:lnTo>
                    <a:pt x="235" y="6"/>
                  </a:lnTo>
                  <a:lnTo>
                    <a:pt x="249" y="4"/>
                  </a:lnTo>
                  <a:lnTo>
                    <a:pt x="264" y="2"/>
                  </a:lnTo>
                  <a:lnTo>
                    <a:pt x="278" y="1"/>
                  </a:lnTo>
                  <a:lnTo>
                    <a:pt x="293" y="0"/>
                  </a:lnTo>
                  <a:lnTo>
                    <a:pt x="293" y="0"/>
                  </a:lnTo>
                  <a:lnTo>
                    <a:pt x="309" y="1"/>
                  </a:lnTo>
                  <a:lnTo>
                    <a:pt x="324" y="2"/>
                  </a:lnTo>
                  <a:lnTo>
                    <a:pt x="338" y="4"/>
                  </a:lnTo>
                  <a:lnTo>
                    <a:pt x="353" y="6"/>
                  </a:lnTo>
                  <a:lnTo>
                    <a:pt x="367" y="9"/>
                  </a:lnTo>
                  <a:lnTo>
                    <a:pt x="381" y="13"/>
                  </a:lnTo>
                  <a:lnTo>
                    <a:pt x="395" y="18"/>
                  </a:lnTo>
                  <a:lnTo>
                    <a:pt x="408" y="23"/>
                  </a:lnTo>
                  <a:lnTo>
                    <a:pt x="421" y="29"/>
                  </a:lnTo>
                  <a:lnTo>
                    <a:pt x="433" y="35"/>
                  </a:lnTo>
                  <a:lnTo>
                    <a:pt x="446" y="42"/>
                  </a:lnTo>
                  <a:lnTo>
                    <a:pt x="457" y="50"/>
                  </a:lnTo>
                  <a:lnTo>
                    <a:pt x="469" y="58"/>
                  </a:lnTo>
                  <a:lnTo>
                    <a:pt x="480" y="67"/>
                  </a:lnTo>
                  <a:lnTo>
                    <a:pt x="491" y="77"/>
                  </a:lnTo>
                  <a:lnTo>
                    <a:pt x="501" y="86"/>
                  </a:lnTo>
                  <a:lnTo>
                    <a:pt x="511" y="96"/>
                  </a:lnTo>
                  <a:lnTo>
                    <a:pt x="520" y="107"/>
                  </a:lnTo>
                  <a:lnTo>
                    <a:pt x="529" y="118"/>
                  </a:lnTo>
                  <a:lnTo>
                    <a:pt x="537" y="129"/>
                  </a:lnTo>
                  <a:lnTo>
                    <a:pt x="544" y="141"/>
                  </a:lnTo>
                  <a:lnTo>
                    <a:pt x="551" y="153"/>
                  </a:lnTo>
                  <a:lnTo>
                    <a:pt x="558" y="166"/>
                  </a:lnTo>
                  <a:lnTo>
                    <a:pt x="564" y="178"/>
                  </a:lnTo>
                  <a:lnTo>
                    <a:pt x="569" y="193"/>
                  </a:lnTo>
                  <a:lnTo>
                    <a:pt x="573" y="206"/>
                  </a:lnTo>
                  <a:lnTo>
                    <a:pt x="577" y="220"/>
                  </a:lnTo>
                  <a:lnTo>
                    <a:pt x="580" y="234"/>
                  </a:lnTo>
                  <a:lnTo>
                    <a:pt x="583" y="248"/>
                  </a:lnTo>
                  <a:lnTo>
                    <a:pt x="586" y="263"/>
                  </a:lnTo>
                  <a:lnTo>
                    <a:pt x="587" y="277"/>
                  </a:lnTo>
                  <a:lnTo>
                    <a:pt x="587" y="292"/>
                  </a:lnTo>
                  <a:lnTo>
                    <a:pt x="587" y="292"/>
                  </a:lnTo>
                  <a:lnTo>
                    <a:pt x="587" y="308"/>
                  </a:lnTo>
                  <a:lnTo>
                    <a:pt x="586" y="323"/>
                  </a:lnTo>
                  <a:lnTo>
                    <a:pt x="583" y="337"/>
                  </a:lnTo>
                  <a:lnTo>
                    <a:pt x="580" y="352"/>
                  </a:lnTo>
                  <a:lnTo>
                    <a:pt x="577" y="366"/>
                  </a:lnTo>
                  <a:lnTo>
                    <a:pt x="573" y="379"/>
                  </a:lnTo>
                  <a:lnTo>
                    <a:pt x="569" y="393"/>
                  </a:lnTo>
                  <a:lnTo>
                    <a:pt x="564" y="406"/>
                  </a:lnTo>
                  <a:lnTo>
                    <a:pt x="558" y="420"/>
                  </a:lnTo>
                  <a:lnTo>
                    <a:pt x="551" y="432"/>
                  </a:lnTo>
                  <a:lnTo>
                    <a:pt x="544" y="444"/>
                  </a:lnTo>
                  <a:lnTo>
                    <a:pt x="537" y="456"/>
                  </a:lnTo>
                  <a:lnTo>
                    <a:pt x="529" y="468"/>
                  </a:lnTo>
                  <a:lnTo>
                    <a:pt x="520" y="478"/>
                  </a:lnTo>
                  <a:lnTo>
                    <a:pt x="511" y="489"/>
                  </a:lnTo>
                  <a:lnTo>
                    <a:pt x="501" y="499"/>
                  </a:lnTo>
                  <a:lnTo>
                    <a:pt x="491" y="509"/>
                  </a:lnTo>
                  <a:lnTo>
                    <a:pt x="480" y="518"/>
                  </a:lnTo>
                  <a:lnTo>
                    <a:pt x="469" y="526"/>
                  </a:lnTo>
                  <a:lnTo>
                    <a:pt x="457" y="535"/>
                  </a:lnTo>
                  <a:lnTo>
                    <a:pt x="446" y="543"/>
                  </a:lnTo>
                  <a:lnTo>
                    <a:pt x="433" y="550"/>
                  </a:lnTo>
                  <a:lnTo>
                    <a:pt x="421" y="556"/>
                  </a:lnTo>
                  <a:lnTo>
                    <a:pt x="408" y="562"/>
                  </a:lnTo>
                  <a:lnTo>
                    <a:pt x="395" y="567"/>
                  </a:lnTo>
                  <a:lnTo>
                    <a:pt x="381" y="572"/>
                  </a:lnTo>
                  <a:lnTo>
                    <a:pt x="367" y="576"/>
                  </a:lnTo>
                  <a:lnTo>
                    <a:pt x="353" y="579"/>
                  </a:lnTo>
                  <a:lnTo>
                    <a:pt x="338" y="582"/>
                  </a:lnTo>
                  <a:lnTo>
                    <a:pt x="324" y="584"/>
                  </a:lnTo>
                  <a:lnTo>
                    <a:pt x="309" y="585"/>
                  </a:lnTo>
                  <a:lnTo>
                    <a:pt x="293" y="585"/>
                  </a:lnTo>
                  <a:lnTo>
                    <a:pt x="293" y="585"/>
                  </a:lnTo>
                  <a:close/>
                  <a:moveTo>
                    <a:pt x="293" y="61"/>
                  </a:moveTo>
                  <a:lnTo>
                    <a:pt x="293" y="61"/>
                  </a:lnTo>
                  <a:lnTo>
                    <a:pt x="282" y="62"/>
                  </a:lnTo>
                  <a:lnTo>
                    <a:pt x="270" y="62"/>
                  </a:lnTo>
                  <a:lnTo>
                    <a:pt x="247" y="66"/>
                  </a:lnTo>
                  <a:lnTo>
                    <a:pt x="225" y="72"/>
                  </a:lnTo>
                  <a:lnTo>
                    <a:pt x="204" y="79"/>
                  </a:lnTo>
                  <a:lnTo>
                    <a:pt x="183" y="89"/>
                  </a:lnTo>
                  <a:lnTo>
                    <a:pt x="164" y="101"/>
                  </a:lnTo>
                  <a:lnTo>
                    <a:pt x="146" y="114"/>
                  </a:lnTo>
                  <a:lnTo>
                    <a:pt x="130" y="129"/>
                  </a:lnTo>
                  <a:lnTo>
                    <a:pt x="115" y="145"/>
                  </a:lnTo>
                  <a:lnTo>
                    <a:pt x="102" y="163"/>
                  </a:lnTo>
                  <a:lnTo>
                    <a:pt x="89" y="183"/>
                  </a:lnTo>
                  <a:lnTo>
                    <a:pt x="80" y="203"/>
                  </a:lnTo>
                  <a:lnTo>
                    <a:pt x="72" y="224"/>
                  </a:lnTo>
                  <a:lnTo>
                    <a:pt x="66" y="246"/>
                  </a:lnTo>
                  <a:lnTo>
                    <a:pt x="63" y="269"/>
                  </a:lnTo>
                  <a:lnTo>
                    <a:pt x="62" y="280"/>
                  </a:lnTo>
                  <a:lnTo>
                    <a:pt x="61" y="292"/>
                  </a:lnTo>
                  <a:lnTo>
                    <a:pt x="61" y="292"/>
                  </a:lnTo>
                  <a:lnTo>
                    <a:pt x="62" y="305"/>
                  </a:lnTo>
                  <a:lnTo>
                    <a:pt x="63" y="317"/>
                  </a:lnTo>
                  <a:lnTo>
                    <a:pt x="66" y="339"/>
                  </a:lnTo>
                  <a:lnTo>
                    <a:pt x="72" y="361"/>
                  </a:lnTo>
                  <a:lnTo>
                    <a:pt x="80" y="383"/>
                  </a:lnTo>
                  <a:lnTo>
                    <a:pt x="89" y="403"/>
                  </a:lnTo>
                  <a:lnTo>
                    <a:pt x="102" y="423"/>
                  </a:lnTo>
                  <a:lnTo>
                    <a:pt x="115" y="440"/>
                  </a:lnTo>
                  <a:lnTo>
                    <a:pt x="130" y="457"/>
                  </a:lnTo>
                  <a:lnTo>
                    <a:pt x="146" y="472"/>
                  </a:lnTo>
                  <a:lnTo>
                    <a:pt x="164" y="485"/>
                  </a:lnTo>
                  <a:lnTo>
                    <a:pt x="183" y="496"/>
                  </a:lnTo>
                  <a:lnTo>
                    <a:pt x="204" y="506"/>
                  </a:lnTo>
                  <a:lnTo>
                    <a:pt x="225" y="514"/>
                  </a:lnTo>
                  <a:lnTo>
                    <a:pt x="247" y="519"/>
                  </a:lnTo>
                  <a:lnTo>
                    <a:pt x="270" y="523"/>
                  </a:lnTo>
                  <a:lnTo>
                    <a:pt x="282" y="524"/>
                  </a:lnTo>
                  <a:lnTo>
                    <a:pt x="293" y="524"/>
                  </a:lnTo>
                  <a:lnTo>
                    <a:pt x="293" y="524"/>
                  </a:lnTo>
                  <a:lnTo>
                    <a:pt x="306" y="524"/>
                  </a:lnTo>
                  <a:lnTo>
                    <a:pt x="318" y="523"/>
                  </a:lnTo>
                  <a:lnTo>
                    <a:pt x="341" y="519"/>
                  </a:lnTo>
                  <a:lnTo>
                    <a:pt x="363" y="514"/>
                  </a:lnTo>
                  <a:lnTo>
                    <a:pt x="384" y="506"/>
                  </a:lnTo>
                  <a:lnTo>
                    <a:pt x="405" y="496"/>
                  </a:lnTo>
                  <a:lnTo>
                    <a:pt x="424" y="485"/>
                  </a:lnTo>
                  <a:lnTo>
                    <a:pt x="442" y="472"/>
                  </a:lnTo>
                  <a:lnTo>
                    <a:pt x="458" y="457"/>
                  </a:lnTo>
                  <a:lnTo>
                    <a:pt x="473" y="440"/>
                  </a:lnTo>
                  <a:lnTo>
                    <a:pt x="486" y="423"/>
                  </a:lnTo>
                  <a:lnTo>
                    <a:pt x="499" y="403"/>
                  </a:lnTo>
                  <a:lnTo>
                    <a:pt x="508" y="383"/>
                  </a:lnTo>
                  <a:lnTo>
                    <a:pt x="516" y="361"/>
                  </a:lnTo>
                  <a:lnTo>
                    <a:pt x="522" y="339"/>
                  </a:lnTo>
                  <a:lnTo>
                    <a:pt x="525" y="317"/>
                  </a:lnTo>
                  <a:lnTo>
                    <a:pt x="526" y="305"/>
                  </a:lnTo>
                  <a:lnTo>
                    <a:pt x="526" y="292"/>
                  </a:lnTo>
                  <a:lnTo>
                    <a:pt x="526" y="292"/>
                  </a:lnTo>
                  <a:lnTo>
                    <a:pt x="526" y="280"/>
                  </a:lnTo>
                  <a:lnTo>
                    <a:pt x="525" y="269"/>
                  </a:lnTo>
                  <a:lnTo>
                    <a:pt x="522" y="246"/>
                  </a:lnTo>
                  <a:lnTo>
                    <a:pt x="516" y="224"/>
                  </a:lnTo>
                  <a:lnTo>
                    <a:pt x="508" y="203"/>
                  </a:lnTo>
                  <a:lnTo>
                    <a:pt x="499" y="183"/>
                  </a:lnTo>
                  <a:lnTo>
                    <a:pt x="486" y="163"/>
                  </a:lnTo>
                  <a:lnTo>
                    <a:pt x="473" y="145"/>
                  </a:lnTo>
                  <a:lnTo>
                    <a:pt x="458" y="129"/>
                  </a:lnTo>
                  <a:lnTo>
                    <a:pt x="442" y="114"/>
                  </a:lnTo>
                  <a:lnTo>
                    <a:pt x="424" y="101"/>
                  </a:lnTo>
                  <a:lnTo>
                    <a:pt x="405" y="89"/>
                  </a:lnTo>
                  <a:lnTo>
                    <a:pt x="384" y="79"/>
                  </a:lnTo>
                  <a:lnTo>
                    <a:pt x="363" y="72"/>
                  </a:lnTo>
                  <a:lnTo>
                    <a:pt x="341" y="66"/>
                  </a:lnTo>
                  <a:lnTo>
                    <a:pt x="318" y="62"/>
                  </a:lnTo>
                  <a:lnTo>
                    <a:pt x="306" y="62"/>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7" name="Freeform 142">
              <a:extLst>
                <a:ext uri="{FF2B5EF4-FFF2-40B4-BE49-F238E27FC236}">
                  <a16:creationId xmlns:a16="http://schemas.microsoft.com/office/drawing/2014/main" xmlns="" id="{78F2CB5F-016C-45CA-87BB-FFAC9CEB8406}"/>
                </a:ext>
              </a:extLst>
            </p:cNvPr>
            <p:cNvSpPr>
              <a:spLocks noEditPoints="1"/>
            </p:cNvSpPr>
            <p:nvPr/>
          </p:nvSpPr>
          <p:spPr bwMode="auto">
            <a:xfrm>
              <a:off x="1745185" y="3954327"/>
              <a:ext cx="310606" cy="308493"/>
            </a:xfrm>
            <a:custGeom>
              <a:avLst/>
              <a:gdLst>
                <a:gd name="T0" fmla="*/ 264 w 587"/>
                <a:gd name="T1" fmla="*/ 583 h 585"/>
                <a:gd name="T2" fmla="*/ 207 w 587"/>
                <a:gd name="T3" fmla="*/ 571 h 585"/>
                <a:gd name="T4" fmla="*/ 154 w 587"/>
                <a:gd name="T5" fmla="*/ 550 h 585"/>
                <a:gd name="T6" fmla="*/ 108 w 587"/>
                <a:gd name="T7" fmla="*/ 517 h 585"/>
                <a:gd name="T8" fmla="*/ 68 w 587"/>
                <a:gd name="T9" fmla="*/ 478 h 585"/>
                <a:gd name="T10" fmla="*/ 36 w 587"/>
                <a:gd name="T11" fmla="*/ 432 h 585"/>
                <a:gd name="T12" fmla="*/ 15 w 587"/>
                <a:gd name="T13" fmla="*/ 379 h 585"/>
                <a:gd name="T14" fmla="*/ 2 w 587"/>
                <a:gd name="T15" fmla="*/ 322 h 585"/>
                <a:gd name="T16" fmla="*/ 1 w 587"/>
                <a:gd name="T17" fmla="*/ 277 h 585"/>
                <a:gd name="T18" fmla="*/ 11 w 587"/>
                <a:gd name="T19" fmla="*/ 219 h 585"/>
                <a:gd name="T20" fmla="*/ 30 w 587"/>
                <a:gd name="T21" fmla="*/ 165 h 585"/>
                <a:gd name="T22" fmla="*/ 59 w 587"/>
                <a:gd name="T23" fmla="*/ 117 h 585"/>
                <a:gd name="T24" fmla="*/ 97 w 587"/>
                <a:gd name="T25" fmla="*/ 76 h 585"/>
                <a:gd name="T26" fmla="*/ 142 w 587"/>
                <a:gd name="T27" fmla="*/ 42 h 585"/>
                <a:gd name="T28" fmla="*/ 193 w 587"/>
                <a:gd name="T29" fmla="*/ 17 h 585"/>
                <a:gd name="T30" fmla="*/ 249 w 587"/>
                <a:gd name="T31" fmla="*/ 3 h 585"/>
                <a:gd name="T32" fmla="*/ 293 w 587"/>
                <a:gd name="T33" fmla="*/ 0 h 585"/>
                <a:gd name="T34" fmla="*/ 353 w 587"/>
                <a:gd name="T35" fmla="*/ 6 h 585"/>
                <a:gd name="T36" fmla="*/ 408 w 587"/>
                <a:gd name="T37" fmla="*/ 22 h 585"/>
                <a:gd name="T38" fmla="*/ 457 w 587"/>
                <a:gd name="T39" fmla="*/ 50 h 585"/>
                <a:gd name="T40" fmla="*/ 501 w 587"/>
                <a:gd name="T41" fmla="*/ 86 h 585"/>
                <a:gd name="T42" fmla="*/ 537 w 587"/>
                <a:gd name="T43" fmla="*/ 129 h 585"/>
                <a:gd name="T44" fmla="*/ 564 w 587"/>
                <a:gd name="T45" fmla="*/ 179 h 585"/>
                <a:gd name="T46" fmla="*/ 580 w 587"/>
                <a:gd name="T47" fmla="*/ 233 h 585"/>
                <a:gd name="T48" fmla="*/ 587 w 587"/>
                <a:gd name="T49" fmla="*/ 293 h 585"/>
                <a:gd name="T50" fmla="*/ 583 w 587"/>
                <a:gd name="T51" fmla="*/ 337 h 585"/>
                <a:gd name="T52" fmla="*/ 569 w 587"/>
                <a:gd name="T53" fmla="*/ 392 h 585"/>
                <a:gd name="T54" fmla="*/ 544 w 587"/>
                <a:gd name="T55" fmla="*/ 444 h 585"/>
                <a:gd name="T56" fmla="*/ 511 w 587"/>
                <a:gd name="T57" fmla="*/ 488 h 585"/>
                <a:gd name="T58" fmla="*/ 469 w 587"/>
                <a:gd name="T59" fmla="*/ 527 h 585"/>
                <a:gd name="T60" fmla="*/ 421 w 587"/>
                <a:gd name="T61" fmla="*/ 556 h 585"/>
                <a:gd name="T62" fmla="*/ 367 w 587"/>
                <a:gd name="T63" fmla="*/ 575 h 585"/>
                <a:gd name="T64" fmla="*/ 309 w 587"/>
                <a:gd name="T65" fmla="*/ 584 h 585"/>
                <a:gd name="T66" fmla="*/ 293 w 587"/>
                <a:gd name="T67" fmla="*/ 61 h 585"/>
                <a:gd name="T68" fmla="*/ 225 w 587"/>
                <a:gd name="T69" fmla="*/ 71 h 585"/>
                <a:gd name="T70" fmla="*/ 146 w 587"/>
                <a:gd name="T71" fmla="*/ 113 h 585"/>
                <a:gd name="T72" fmla="*/ 89 w 587"/>
                <a:gd name="T73" fmla="*/ 182 h 585"/>
                <a:gd name="T74" fmla="*/ 63 w 587"/>
                <a:gd name="T75" fmla="*/ 268 h 585"/>
                <a:gd name="T76" fmla="*/ 62 w 587"/>
                <a:gd name="T77" fmla="*/ 304 h 585"/>
                <a:gd name="T78" fmla="*/ 80 w 587"/>
                <a:gd name="T79" fmla="*/ 382 h 585"/>
                <a:gd name="T80" fmla="*/ 130 w 587"/>
                <a:gd name="T81" fmla="*/ 456 h 585"/>
                <a:gd name="T82" fmla="*/ 204 w 587"/>
                <a:gd name="T83" fmla="*/ 505 h 585"/>
                <a:gd name="T84" fmla="*/ 282 w 587"/>
                <a:gd name="T85" fmla="*/ 523 h 585"/>
                <a:gd name="T86" fmla="*/ 318 w 587"/>
                <a:gd name="T87" fmla="*/ 522 h 585"/>
                <a:gd name="T88" fmla="*/ 405 w 587"/>
                <a:gd name="T89" fmla="*/ 496 h 585"/>
                <a:gd name="T90" fmla="*/ 473 w 587"/>
                <a:gd name="T91" fmla="*/ 440 h 585"/>
                <a:gd name="T92" fmla="*/ 516 w 587"/>
                <a:gd name="T93" fmla="*/ 361 h 585"/>
                <a:gd name="T94" fmla="*/ 526 w 587"/>
                <a:gd name="T95" fmla="*/ 293 h 585"/>
                <a:gd name="T96" fmla="*/ 522 w 587"/>
                <a:gd name="T97" fmla="*/ 245 h 585"/>
                <a:gd name="T98" fmla="*/ 486 w 587"/>
                <a:gd name="T99" fmla="*/ 162 h 585"/>
                <a:gd name="T100" fmla="*/ 424 w 587"/>
                <a:gd name="T101" fmla="*/ 100 h 585"/>
                <a:gd name="T102" fmla="*/ 341 w 587"/>
                <a:gd name="T103" fmla="*/ 65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4"/>
                  </a:lnTo>
                  <a:lnTo>
                    <a:pt x="264" y="583"/>
                  </a:lnTo>
                  <a:lnTo>
                    <a:pt x="249" y="581"/>
                  </a:lnTo>
                  <a:lnTo>
                    <a:pt x="235" y="579"/>
                  </a:lnTo>
                  <a:lnTo>
                    <a:pt x="221" y="575"/>
                  </a:lnTo>
                  <a:lnTo>
                    <a:pt x="207" y="571"/>
                  </a:lnTo>
                  <a:lnTo>
                    <a:pt x="193" y="567"/>
                  </a:lnTo>
                  <a:lnTo>
                    <a:pt x="180" y="562"/>
                  </a:lnTo>
                  <a:lnTo>
                    <a:pt x="167" y="556"/>
                  </a:lnTo>
                  <a:lnTo>
                    <a:pt x="154" y="550"/>
                  </a:lnTo>
                  <a:lnTo>
                    <a:pt x="142" y="543"/>
                  </a:lnTo>
                  <a:lnTo>
                    <a:pt x="130" y="535"/>
                  </a:lnTo>
                  <a:lnTo>
                    <a:pt x="119" y="527"/>
                  </a:lnTo>
                  <a:lnTo>
                    <a:pt x="108" y="517"/>
                  </a:lnTo>
                  <a:lnTo>
                    <a:pt x="97" y="508"/>
                  </a:lnTo>
                  <a:lnTo>
                    <a:pt x="86" y="499"/>
                  </a:lnTo>
                  <a:lnTo>
                    <a:pt x="77" y="488"/>
                  </a:lnTo>
                  <a:lnTo>
                    <a:pt x="68" y="478"/>
                  </a:lnTo>
                  <a:lnTo>
                    <a:pt x="59" y="467"/>
                  </a:lnTo>
                  <a:lnTo>
                    <a:pt x="51" y="456"/>
                  </a:lnTo>
                  <a:lnTo>
                    <a:pt x="43" y="444"/>
                  </a:lnTo>
                  <a:lnTo>
                    <a:pt x="36" y="432"/>
                  </a:lnTo>
                  <a:lnTo>
                    <a:pt x="30" y="419"/>
                  </a:lnTo>
                  <a:lnTo>
                    <a:pt x="24" y="405"/>
                  </a:lnTo>
                  <a:lnTo>
                    <a:pt x="19" y="392"/>
                  </a:lnTo>
                  <a:lnTo>
                    <a:pt x="15" y="379"/>
                  </a:lnTo>
                  <a:lnTo>
                    <a:pt x="11" y="365"/>
                  </a:lnTo>
                  <a:lnTo>
                    <a:pt x="7" y="351"/>
                  </a:lnTo>
                  <a:lnTo>
                    <a:pt x="5" y="337"/>
                  </a:lnTo>
                  <a:lnTo>
                    <a:pt x="2" y="322"/>
                  </a:lnTo>
                  <a:lnTo>
                    <a:pt x="1" y="308"/>
                  </a:lnTo>
                  <a:lnTo>
                    <a:pt x="0" y="293"/>
                  </a:lnTo>
                  <a:lnTo>
                    <a:pt x="0" y="293"/>
                  </a:lnTo>
                  <a:lnTo>
                    <a:pt x="1" y="277"/>
                  </a:lnTo>
                  <a:lnTo>
                    <a:pt x="2" y="262"/>
                  </a:lnTo>
                  <a:lnTo>
                    <a:pt x="5" y="248"/>
                  </a:lnTo>
                  <a:lnTo>
                    <a:pt x="7" y="233"/>
                  </a:lnTo>
                  <a:lnTo>
                    <a:pt x="11" y="219"/>
                  </a:lnTo>
                  <a:lnTo>
                    <a:pt x="15" y="205"/>
                  </a:lnTo>
                  <a:lnTo>
                    <a:pt x="19" y="192"/>
                  </a:lnTo>
                  <a:lnTo>
                    <a:pt x="24" y="179"/>
                  </a:lnTo>
                  <a:lnTo>
                    <a:pt x="30" y="165"/>
                  </a:lnTo>
                  <a:lnTo>
                    <a:pt x="36" y="153"/>
                  </a:lnTo>
                  <a:lnTo>
                    <a:pt x="43" y="140"/>
                  </a:lnTo>
                  <a:lnTo>
                    <a:pt x="51" y="129"/>
                  </a:lnTo>
                  <a:lnTo>
                    <a:pt x="59" y="117"/>
                  </a:lnTo>
                  <a:lnTo>
                    <a:pt x="68" y="106"/>
                  </a:lnTo>
                  <a:lnTo>
                    <a:pt x="77" y="96"/>
                  </a:lnTo>
                  <a:lnTo>
                    <a:pt x="86" y="86"/>
                  </a:lnTo>
                  <a:lnTo>
                    <a:pt x="97" y="76"/>
                  </a:lnTo>
                  <a:lnTo>
                    <a:pt x="108" y="67"/>
                  </a:lnTo>
                  <a:lnTo>
                    <a:pt x="119" y="58"/>
                  </a:lnTo>
                  <a:lnTo>
                    <a:pt x="130" y="50"/>
                  </a:lnTo>
                  <a:lnTo>
                    <a:pt x="142" y="42"/>
                  </a:lnTo>
                  <a:lnTo>
                    <a:pt x="154" y="35"/>
                  </a:lnTo>
                  <a:lnTo>
                    <a:pt x="167" y="28"/>
                  </a:lnTo>
                  <a:lnTo>
                    <a:pt x="180" y="22"/>
                  </a:lnTo>
                  <a:lnTo>
                    <a:pt x="193" y="17"/>
                  </a:lnTo>
                  <a:lnTo>
                    <a:pt x="207" y="13"/>
                  </a:lnTo>
                  <a:lnTo>
                    <a:pt x="221" y="9"/>
                  </a:lnTo>
                  <a:lnTo>
                    <a:pt x="235" y="6"/>
                  </a:lnTo>
                  <a:lnTo>
                    <a:pt x="249" y="3"/>
                  </a:lnTo>
                  <a:lnTo>
                    <a:pt x="264" y="1"/>
                  </a:lnTo>
                  <a:lnTo>
                    <a:pt x="278" y="0"/>
                  </a:lnTo>
                  <a:lnTo>
                    <a:pt x="293" y="0"/>
                  </a:lnTo>
                  <a:lnTo>
                    <a:pt x="293" y="0"/>
                  </a:lnTo>
                  <a:lnTo>
                    <a:pt x="309" y="0"/>
                  </a:lnTo>
                  <a:lnTo>
                    <a:pt x="324" y="1"/>
                  </a:lnTo>
                  <a:lnTo>
                    <a:pt x="338" y="3"/>
                  </a:lnTo>
                  <a:lnTo>
                    <a:pt x="353" y="6"/>
                  </a:lnTo>
                  <a:lnTo>
                    <a:pt x="367" y="9"/>
                  </a:lnTo>
                  <a:lnTo>
                    <a:pt x="381" y="13"/>
                  </a:lnTo>
                  <a:lnTo>
                    <a:pt x="395" y="17"/>
                  </a:lnTo>
                  <a:lnTo>
                    <a:pt x="408" y="22"/>
                  </a:lnTo>
                  <a:lnTo>
                    <a:pt x="421" y="28"/>
                  </a:lnTo>
                  <a:lnTo>
                    <a:pt x="433" y="35"/>
                  </a:lnTo>
                  <a:lnTo>
                    <a:pt x="446" y="42"/>
                  </a:lnTo>
                  <a:lnTo>
                    <a:pt x="457" y="50"/>
                  </a:lnTo>
                  <a:lnTo>
                    <a:pt x="469" y="58"/>
                  </a:lnTo>
                  <a:lnTo>
                    <a:pt x="480" y="67"/>
                  </a:lnTo>
                  <a:lnTo>
                    <a:pt x="491" y="76"/>
                  </a:lnTo>
                  <a:lnTo>
                    <a:pt x="501" y="86"/>
                  </a:lnTo>
                  <a:lnTo>
                    <a:pt x="511" y="96"/>
                  </a:lnTo>
                  <a:lnTo>
                    <a:pt x="520" y="106"/>
                  </a:lnTo>
                  <a:lnTo>
                    <a:pt x="529" y="117"/>
                  </a:lnTo>
                  <a:lnTo>
                    <a:pt x="537" y="129"/>
                  </a:lnTo>
                  <a:lnTo>
                    <a:pt x="544" y="140"/>
                  </a:lnTo>
                  <a:lnTo>
                    <a:pt x="551" y="153"/>
                  </a:lnTo>
                  <a:lnTo>
                    <a:pt x="558" y="165"/>
                  </a:lnTo>
                  <a:lnTo>
                    <a:pt x="564" y="179"/>
                  </a:lnTo>
                  <a:lnTo>
                    <a:pt x="569" y="192"/>
                  </a:lnTo>
                  <a:lnTo>
                    <a:pt x="573" y="205"/>
                  </a:lnTo>
                  <a:lnTo>
                    <a:pt x="577" y="219"/>
                  </a:lnTo>
                  <a:lnTo>
                    <a:pt x="580" y="233"/>
                  </a:lnTo>
                  <a:lnTo>
                    <a:pt x="583" y="248"/>
                  </a:lnTo>
                  <a:lnTo>
                    <a:pt x="586" y="262"/>
                  </a:lnTo>
                  <a:lnTo>
                    <a:pt x="587" y="277"/>
                  </a:lnTo>
                  <a:lnTo>
                    <a:pt x="587" y="293"/>
                  </a:lnTo>
                  <a:lnTo>
                    <a:pt x="587" y="293"/>
                  </a:lnTo>
                  <a:lnTo>
                    <a:pt x="587" y="308"/>
                  </a:lnTo>
                  <a:lnTo>
                    <a:pt x="586" y="322"/>
                  </a:lnTo>
                  <a:lnTo>
                    <a:pt x="583" y="337"/>
                  </a:lnTo>
                  <a:lnTo>
                    <a:pt x="580" y="351"/>
                  </a:lnTo>
                  <a:lnTo>
                    <a:pt x="577" y="365"/>
                  </a:lnTo>
                  <a:lnTo>
                    <a:pt x="573" y="379"/>
                  </a:lnTo>
                  <a:lnTo>
                    <a:pt x="569" y="392"/>
                  </a:lnTo>
                  <a:lnTo>
                    <a:pt x="564" y="405"/>
                  </a:lnTo>
                  <a:lnTo>
                    <a:pt x="558" y="419"/>
                  </a:lnTo>
                  <a:lnTo>
                    <a:pt x="551" y="432"/>
                  </a:lnTo>
                  <a:lnTo>
                    <a:pt x="544" y="444"/>
                  </a:lnTo>
                  <a:lnTo>
                    <a:pt x="537" y="456"/>
                  </a:lnTo>
                  <a:lnTo>
                    <a:pt x="529" y="467"/>
                  </a:lnTo>
                  <a:lnTo>
                    <a:pt x="520" y="478"/>
                  </a:lnTo>
                  <a:lnTo>
                    <a:pt x="511" y="488"/>
                  </a:lnTo>
                  <a:lnTo>
                    <a:pt x="501" y="499"/>
                  </a:lnTo>
                  <a:lnTo>
                    <a:pt x="491" y="508"/>
                  </a:lnTo>
                  <a:lnTo>
                    <a:pt x="480" y="517"/>
                  </a:lnTo>
                  <a:lnTo>
                    <a:pt x="469" y="527"/>
                  </a:lnTo>
                  <a:lnTo>
                    <a:pt x="457" y="535"/>
                  </a:lnTo>
                  <a:lnTo>
                    <a:pt x="446" y="543"/>
                  </a:lnTo>
                  <a:lnTo>
                    <a:pt x="433" y="550"/>
                  </a:lnTo>
                  <a:lnTo>
                    <a:pt x="421" y="556"/>
                  </a:lnTo>
                  <a:lnTo>
                    <a:pt x="408" y="562"/>
                  </a:lnTo>
                  <a:lnTo>
                    <a:pt x="395" y="567"/>
                  </a:lnTo>
                  <a:lnTo>
                    <a:pt x="381" y="571"/>
                  </a:lnTo>
                  <a:lnTo>
                    <a:pt x="367" y="575"/>
                  </a:lnTo>
                  <a:lnTo>
                    <a:pt x="353" y="579"/>
                  </a:lnTo>
                  <a:lnTo>
                    <a:pt x="338" y="581"/>
                  </a:lnTo>
                  <a:lnTo>
                    <a:pt x="324" y="583"/>
                  </a:lnTo>
                  <a:lnTo>
                    <a:pt x="309" y="584"/>
                  </a:lnTo>
                  <a:lnTo>
                    <a:pt x="293" y="585"/>
                  </a:lnTo>
                  <a:lnTo>
                    <a:pt x="293" y="585"/>
                  </a:lnTo>
                  <a:close/>
                  <a:moveTo>
                    <a:pt x="293" y="61"/>
                  </a:moveTo>
                  <a:lnTo>
                    <a:pt x="293" y="61"/>
                  </a:lnTo>
                  <a:lnTo>
                    <a:pt x="282" y="61"/>
                  </a:lnTo>
                  <a:lnTo>
                    <a:pt x="270" y="62"/>
                  </a:lnTo>
                  <a:lnTo>
                    <a:pt x="247" y="65"/>
                  </a:lnTo>
                  <a:lnTo>
                    <a:pt x="225" y="71"/>
                  </a:lnTo>
                  <a:lnTo>
                    <a:pt x="204" y="79"/>
                  </a:lnTo>
                  <a:lnTo>
                    <a:pt x="183" y="88"/>
                  </a:lnTo>
                  <a:lnTo>
                    <a:pt x="164" y="100"/>
                  </a:lnTo>
                  <a:lnTo>
                    <a:pt x="146" y="113"/>
                  </a:lnTo>
                  <a:lnTo>
                    <a:pt x="130" y="128"/>
                  </a:lnTo>
                  <a:lnTo>
                    <a:pt x="115" y="144"/>
                  </a:lnTo>
                  <a:lnTo>
                    <a:pt x="102" y="162"/>
                  </a:lnTo>
                  <a:lnTo>
                    <a:pt x="89" y="182"/>
                  </a:lnTo>
                  <a:lnTo>
                    <a:pt x="80" y="202"/>
                  </a:lnTo>
                  <a:lnTo>
                    <a:pt x="72" y="223"/>
                  </a:lnTo>
                  <a:lnTo>
                    <a:pt x="66" y="245"/>
                  </a:lnTo>
                  <a:lnTo>
                    <a:pt x="63" y="268"/>
                  </a:lnTo>
                  <a:lnTo>
                    <a:pt x="62" y="280"/>
                  </a:lnTo>
                  <a:lnTo>
                    <a:pt x="61" y="293"/>
                  </a:lnTo>
                  <a:lnTo>
                    <a:pt x="61" y="293"/>
                  </a:lnTo>
                  <a:lnTo>
                    <a:pt x="62" y="304"/>
                  </a:lnTo>
                  <a:lnTo>
                    <a:pt x="63" y="316"/>
                  </a:lnTo>
                  <a:lnTo>
                    <a:pt x="66" y="339"/>
                  </a:lnTo>
                  <a:lnTo>
                    <a:pt x="72" y="361"/>
                  </a:lnTo>
                  <a:lnTo>
                    <a:pt x="80" y="382"/>
                  </a:lnTo>
                  <a:lnTo>
                    <a:pt x="89" y="402"/>
                  </a:lnTo>
                  <a:lnTo>
                    <a:pt x="102" y="422"/>
                  </a:lnTo>
                  <a:lnTo>
                    <a:pt x="115" y="440"/>
                  </a:lnTo>
                  <a:lnTo>
                    <a:pt x="130" y="456"/>
                  </a:lnTo>
                  <a:lnTo>
                    <a:pt x="146" y="471"/>
                  </a:lnTo>
                  <a:lnTo>
                    <a:pt x="164" y="484"/>
                  </a:lnTo>
                  <a:lnTo>
                    <a:pt x="183" y="496"/>
                  </a:lnTo>
                  <a:lnTo>
                    <a:pt x="204" y="505"/>
                  </a:lnTo>
                  <a:lnTo>
                    <a:pt x="225" y="513"/>
                  </a:lnTo>
                  <a:lnTo>
                    <a:pt x="247" y="519"/>
                  </a:lnTo>
                  <a:lnTo>
                    <a:pt x="270" y="522"/>
                  </a:lnTo>
                  <a:lnTo>
                    <a:pt x="282" y="523"/>
                  </a:lnTo>
                  <a:lnTo>
                    <a:pt x="293" y="524"/>
                  </a:lnTo>
                  <a:lnTo>
                    <a:pt x="293" y="524"/>
                  </a:lnTo>
                  <a:lnTo>
                    <a:pt x="306" y="523"/>
                  </a:lnTo>
                  <a:lnTo>
                    <a:pt x="318" y="522"/>
                  </a:lnTo>
                  <a:lnTo>
                    <a:pt x="341" y="519"/>
                  </a:lnTo>
                  <a:lnTo>
                    <a:pt x="363" y="513"/>
                  </a:lnTo>
                  <a:lnTo>
                    <a:pt x="384" y="505"/>
                  </a:lnTo>
                  <a:lnTo>
                    <a:pt x="405" y="496"/>
                  </a:lnTo>
                  <a:lnTo>
                    <a:pt x="424" y="484"/>
                  </a:lnTo>
                  <a:lnTo>
                    <a:pt x="442" y="471"/>
                  </a:lnTo>
                  <a:lnTo>
                    <a:pt x="458" y="456"/>
                  </a:lnTo>
                  <a:lnTo>
                    <a:pt x="473" y="440"/>
                  </a:lnTo>
                  <a:lnTo>
                    <a:pt x="486" y="422"/>
                  </a:lnTo>
                  <a:lnTo>
                    <a:pt x="499" y="402"/>
                  </a:lnTo>
                  <a:lnTo>
                    <a:pt x="508" y="382"/>
                  </a:lnTo>
                  <a:lnTo>
                    <a:pt x="516" y="361"/>
                  </a:lnTo>
                  <a:lnTo>
                    <a:pt x="522" y="339"/>
                  </a:lnTo>
                  <a:lnTo>
                    <a:pt x="525" y="316"/>
                  </a:lnTo>
                  <a:lnTo>
                    <a:pt x="526" y="304"/>
                  </a:lnTo>
                  <a:lnTo>
                    <a:pt x="526" y="293"/>
                  </a:lnTo>
                  <a:lnTo>
                    <a:pt x="526" y="293"/>
                  </a:lnTo>
                  <a:lnTo>
                    <a:pt x="526" y="280"/>
                  </a:lnTo>
                  <a:lnTo>
                    <a:pt x="525" y="268"/>
                  </a:lnTo>
                  <a:lnTo>
                    <a:pt x="522" y="245"/>
                  </a:lnTo>
                  <a:lnTo>
                    <a:pt x="516" y="223"/>
                  </a:lnTo>
                  <a:lnTo>
                    <a:pt x="508" y="202"/>
                  </a:lnTo>
                  <a:lnTo>
                    <a:pt x="499" y="182"/>
                  </a:lnTo>
                  <a:lnTo>
                    <a:pt x="486" y="162"/>
                  </a:lnTo>
                  <a:lnTo>
                    <a:pt x="473" y="144"/>
                  </a:lnTo>
                  <a:lnTo>
                    <a:pt x="458" y="128"/>
                  </a:lnTo>
                  <a:lnTo>
                    <a:pt x="442" y="113"/>
                  </a:lnTo>
                  <a:lnTo>
                    <a:pt x="424" y="100"/>
                  </a:lnTo>
                  <a:lnTo>
                    <a:pt x="405" y="88"/>
                  </a:lnTo>
                  <a:lnTo>
                    <a:pt x="384" y="79"/>
                  </a:lnTo>
                  <a:lnTo>
                    <a:pt x="363" y="71"/>
                  </a:lnTo>
                  <a:lnTo>
                    <a:pt x="341" y="65"/>
                  </a:lnTo>
                  <a:lnTo>
                    <a:pt x="318" y="62"/>
                  </a:lnTo>
                  <a:lnTo>
                    <a:pt x="306" y="61"/>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8" name="Freeform 143">
              <a:extLst>
                <a:ext uri="{FF2B5EF4-FFF2-40B4-BE49-F238E27FC236}">
                  <a16:creationId xmlns:a16="http://schemas.microsoft.com/office/drawing/2014/main" xmlns="" id="{8BCE167B-D411-4075-8FA0-178F814B2F45}"/>
                </a:ext>
              </a:extLst>
            </p:cNvPr>
            <p:cNvSpPr>
              <a:spLocks noEditPoints="1"/>
            </p:cNvSpPr>
            <p:nvPr/>
          </p:nvSpPr>
          <p:spPr bwMode="auto">
            <a:xfrm>
              <a:off x="2221872" y="3107374"/>
              <a:ext cx="310606" cy="310606"/>
            </a:xfrm>
            <a:custGeom>
              <a:avLst/>
              <a:gdLst>
                <a:gd name="T0" fmla="*/ 263 w 586"/>
                <a:gd name="T1" fmla="*/ 583 h 584"/>
                <a:gd name="T2" fmla="*/ 206 w 586"/>
                <a:gd name="T3" fmla="*/ 571 h 584"/>
                <a:gd name="T4" fmla="*/ 154 w 586"/>
                <a:gd name="T5" fmla="*/ 549 h 584"/>
                <a:gd name="T6" fmla="*/ 107 w 586"/>
                <a:gd name="T7" fmla="*/ 518 h 584"/>
                <a:gd name="T8" fmla="*/ 67 w 586"/>
                <a:gd name="T9" fmla="*/ 478 h 584"/>
                <a:gd name="T10" fmla="*/ 35 w 586"/>
                <a:gd name="T11" fmla="*/ 431 h 584"/>
                <a:gd name="T12" fmla="*/ 13 w 586"/>
                <a:gd name="T13" fmla="*/ 379 h 584"/>
                <a:gd name="T14" fmla="*/ 2 w 586"/>
                <a:gd name="T15" fmla="*/ 322 h 584"/>
                <a:gd name="T16" fmla="*/ 0 w 586"/>
                <a:gd name="T17" fmla="*/ 277 h 584"/>
                <a:gd name="T18" fmla="*/ 9 w 586"/>
                <a:gd name="T19" fmla="*/ 219 h 584"/>
                <a:gd name="T20" fmla="*/ 29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3 h 584"/>
                <a:gd name="T54" fmla="*/ 544 w 586"/>
                <a:gd name="T55" fmla="*/ 443 h 584"/>
                <a:gd name="T56" fmla="*/ 510 w 586"/>
                <a:gd name="T57" fmla="*/ 489 h 584"/>
                <a:gd name="T58" fmla="*/ 468 w 586"/>
                <a:gd name="T59" fmla="*/ 526 h 584"/>
                <a:gd name="T60" fmla="*/ 420 w 586"/>
                <a:gd name="T61" fmla="*/ 555 h 584"/>
                <a:gd name="T62" fmla="*/ 366 w 586"/>
                <a:gd name="T63" fmla="*/ 575 h 584"/>
                <a:gd name="T64" fmla="*/ 308 w 586"/>
                <a:gd name="T65" fmla="*/ 584 h 584"/>
                <a:gd name="T66" fmla="*/ 293 w 586"/>
                <a:gd name="T67" fmla="*/ 60 h 584"/>
                <a:gd name="T68" fmla="*/ 224 w 586"/>
                <a:gd name="T69" fmla="*/ 71 h 584"/>
                <a:gd name="T70" fmla="*/ 145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3 w 586"/>
                <a:gd name="T83" fmla="*/ 506 h 584"/>
                <a:gd name="T84" fmla="*/ 281 w 586"/>
                <a:gd name="T85" fmla="*/ 524 h 584"/>
                <a:gd name="T86" fmla="*/ 316 w 586"/>
                <a:gd name="T87" fmla="*/ 523 h 584"/>
                <a:gd name="T88" fmla="*/ 403 w 586"/>
                <a:gd name="T89" fmla="*/ 496 h 584"/>
                <a:gd name="T90" fmla="*/ 472 w 586"/>
                <a:gd name="T91" fmla="*/ 439 h 584"/>
                <a:gd name="T92" fmla="*/ 515 w 586"/>
                <a:gd name="T93" fmla="*/ 361 h 584"/>
                <a:gd name="T94" fmla="*/ 525 w 586"/>
                <a:gd name="T95" fmla="*/ 292 h 584"/>
                <a:gd name="T96" fmla="*/ 520 w 586"/>
                <a:gd name="T97" fmla="*/ 246 h 584"/>
                <a:gd name="T98" fmla="*/ 486 w 586"/>
                <a:gd name="T99" fmla="*/ 163 h 584"/>
                <a:gd name="T100" fmla="*/ 422 w 586"/>
                <a:gd name="T101" fmla="*/ 99 h 584"/>
                <a:gd name="T102" fmla="*/ 339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4" y="578"/>
                  </a:lnTo>
                  <a:lnTo>
                    <a:pt x="220" y="575"/>
                  </a:lnTo>
                  <a:lnTo>
                    <a:pt x="206" y="571"/>
                  </a:lnTo>
                  <a:lnTo>
                    <a:pt x="192" y="566"/>
                  </a:lnTo>
                  <a:lnTo>
                    <a:pt x="179" y="561"/>
                  </a:lnTo>
                  <a:lnTo>
                    <a:pt x="166" y="555"/>
                  </a:lnTo>
                  <a:lnTo>
                    <a:pt x="154" y="549"/>
                  </a:lnTo>
                  <a:lnTo>
                    <a:pt x="141" y="542"/>
                  </a:lnTo>
                  <a:lnTo>
                    <a:pt x="129" y="534"/>
                  </a:lnTo>
                  <a:lnTo>
                    <a:pt x="118" y="526"/>
                  </a:lnTo>
                  <a:lnTo>
                    <a:pt x="107" y="518"/>
                  </a:lnTo>
                  <a:lnTo>
                    <a:pt x="96" y="509"/>
                  </a:lnTo>
                  <a:lnTo>
                    <a:pt x="86" y="499"/>
                  </a:lnTo>
                  <a:lnTo>
                    <a:pt x="76" y="489"/>
                  </a:lnTo>
                  <a:lnTo>
                    <a:pt x="67" y="478"/>
                  </a:lnTo>
                  <a:lnTo>
                    <a:pt x="59" y="466"/>
                  </a:lnTo>
                  <a:lnTo>
                    <a:pt x="50" y="455"/>
                  </a:lnTo>
                  <a:lnTo>
                    <a:pt x="42" y="443"/>
                  </a:lnTo>
                  <a:lnTo>
                    <a:pt x="35" y="431"/>
                  </a:lnTo>
                  <a:lnTo>
                    <a:pt x="29" y="419"/>
                  </a:lnTo>
                  <a:lnTo>
                    <a:pt x="23" y="406"/>
                  </a:lnTo>
                  <a:lnTo>
                    <a:pt x="18" y="393"/>
                  </a:lnTo>
                  <a:lnTo>
                    <a:pt x="13" y="379"/>
                  </a:lnTo>
                  <a:lnTo>
                    <a:pt x="9" y="365"/>
                  </a:lnTo>
                  <a:lnTo>
                    <a:pt x="6" y="350"/>
                  </a:lnTo>
                  <a:lnTo>
                    <a:pt x="3" y="336"/>
                  </a:lnTo>
                  <a:lnTo>
                    <a:pt x="2" y="322"/>
                  </a:lnTo>
                  <a:lnTo>
                    <a:pt x="0" y="307"/>
                  </a:lnTo>
                  <a:lnTo>
                    <a:pt x="0" y="292"/>
                  </a:lnTo>
                  <a:lnTo>
                    <a:pt x="0" y="292"/>
                  </a:lnTo>
                  <a:lnTo>
                    <a:pt x="0" y="277"/>
                  </a:lnTo>
                  <a:lnTo>
                    <a:pt x="2" y="262"/>
                  </a:lnTo>
                  <a:lnTo>
                    <a:pt x="3" y="248"/>
                  </a:lnTo>
                  <a:lnTo>
                    <a:pt x="6" y="233"/>
                  </a:lnTo>
                  <a:lnTo>
                    <a:pt x="9" y="219"/>
                  </a:lnTo>
                  <a:lnTo>
                    <a:pt x="13" y="205"/>
                  </a:lnTo>
                  <a:lnTo>
                    <a:pt x="18" y="192"/>
                  </a:lnTo>
                  <a:lnTo>
                    <a:pt x="23" y="178"/>
                  </a:lnTo>
                  <a:lnTo>
                    <a:pt x="29" y="166"/>
                  </a:lnTo>
                  <a:lnTo>
                    <a:pt x="35" y="153"/>
                  </a:lnTo>
                  <a:lnTo>
                    <a:pt x="42" y="141"/>
                  </a:lnTo>
                  <a:lnTo>
                    <a:pt x="50" y="129"/>
                  </a:lnTo>
                  <a:lnTo>
                    <a:pt x="59" y="118"/>
                  </a:lnTo>
                  <a:lnTo>
                    <a:pt x="67" y="106"/>
                  </a:lnTo>
                  <a:lnTo>
                    <a:pt x="76" y="95"/>
                  </a:lnTo>
                  <a:lnTo>
                    <a:pt x="86" y="85"/>
                  </a:lnTo>
                  <a:lnTo>
                    <a:pt x="96" y="76"/>
                  </a:lnTo>
                  <a:lnTo>
                    <a:pt x="107" y="66"/>
                  </a:lnTo>
                  <a:lnTo>
                    <a:pt x="118" y="58"/>
                  </a:lnTo>
                  <a:lnTo>
                    <a:pt x="129" y="50"/>
                  </a:lnTo>
                  <a:lnTo>
                    <a:pt x="141" y="42"/>
                  </a:lnTo>
                  <a:lnTo>
                    <a:pt x="154" y="35"/>
                  </a:lnTo>
                  <a:lnTo>
                    <a:pt x="166" y="29"/>
                  </a:lnTo>
                  <a:lnTo>
                    <a:pt x="179" y="23"/>
                  </a:lnTo>
                  <a:lnTo>
                    <a:pt x="192" y="18"/>
                  </a:lnTo>
                  <a:lnTo>
                    <a:pt x="206" y="13"/>
                  </a:lnTo>
                  <a:lnTo>
                    <a:pt x="220" y="9"/>
                  </a:lnTo>
                  <a:lnTo>
                    <a:pt x="234" y="6"/>
                  </a:lnTo>
                  <a:lnTo>
                    <a:pt x="249" y="4"/>
                  </a:lnTo>
                  <a:lnTo>
                    <a:pt x="263" y="2"/>
                  </a:lnTo>
                  <a:lnTo>
                    <a:pt x="278" y="1"/>
                  </a:lnTo>
                  <a:lnTo>
                    <a:pt x="293" y="0"/>
                  </a:lnTo>
                  <a:lnTo>
                    <a:pt x="293" y="0"/>
                  </a:lnTo>
                  <a:lnTo>
                    <a:pt x="308" y="1"/>
                  </a:lnTo>
                  <a:lnTo>
                    <a:pt x="323" y="2"/>
                  </a:lnTo>
                  <a:lnTo>
                    <a:pt x="337" y="4"/>
                  </a:lnTo>
                  <a:lnTo>
                    <a:pt x="352" y="6"/>
                  </a:lnTo>
                  <a:lnTo>
                    <a:pt x="366" y="9"/>
                  </a:lnTo>
                  <a:lnTo>
                    <a:pt x="380" y="13"/>
                  </a:lnTo>
                  <a:lnTo>
                    <a:pt x="394" y="18"/>
                  </a:lnTo>
                  <a:lnTo>
                    <a:pt x="407" y="23"/>
                  </a:lnTo>
                  <a:lnTo>
                    <a:pt x="420" y="29"/>
                  </a:lnTo>
                  <a:lnTo>
                    <a:pt x="432" y="35"/>
                  </a:lnTo>
                  <a:lnTo>
                    <a:pt x="445" y="42"/>
                  </a:lnTo>
                  <a:lnTo>
                    <a:pt x="457" y="50"/>
                  </a:lnTo>
                  <a:lnTo>
                    <a:pt x="468" y="58"/>
                  </a:lnTo>
                  <a:lnTo>
                    <a:pt x="479" y="66"/>
                  </a:lnTo>
                  <a:lnTo>
                    <a:pt x="490" y="76"/>
                  </a:lnTo>
                  <a:lnTo>
                    <a:pt x="500" y="85"/>
                  </a:lnTo>
                  <a:lnTo>
                    <a:pt x="510" y="95"/>
                  </a:lnTo>
                  <a:lnTo>
                    <a:pt x="519" y="106"/>
                  </a:lnTo>
                  <a:lnTo>
                    <a:pt x="527" y="118"/>
                  </a:lnTo>
                  <a:lnTo>
                    <a:pt x="535" y="129"/>
                  </a:lnTo>
                  <a:lnTo>
                    <a:pt x="544" y="141"/>
                  </a:lnTo>
                  <a:lnTo>
                    <a:pt x="551" y="153"/>
                  </a:lnTo>
                  <a:lnTo>
                    <a:pt x="557" y="166"/>
                  </a:lnTo>
                  <a:lnTo>
                    <a:pt x="563" y="178"/>
                  </a:lnTo>
                  <a:lnTo>
                    <a:pt x="568" y="192"/>
                  </a:lnTo>
                  <a:lnTo>
                    <a:pt x="573" y="205"/>
                  </a:lnTo>
                  <a:lnTo>
                    <a:pt x="577" y="219"/>
                  </a:lnTo>
                  <a:lnTo>
                    <a:pt x="580" y="233"/>
                  </a:lnTo>
                  <a:lnTo>
                    <a:pt x="583" y="248"/>
                  </a:lnTo>
                  <a:lnTo>
                    <a:pt x="584" y="262"/>
                  </a:lnTo>
                  <a:lnTo>
                    <a:pt x="586" y="277"/>
                  </a:lnTo>
                  <a:lnTo>
                    <a:pt x="586" y="292"/>
                  </a:lnTo>
                  <a:lnTo>
                    <a:pt x="586" y="292"/>
                  </a:lnTo>
                  <a:lnTo>
                    <a:pt x="586" y="307"/>
                  </a:lnTo>
                  <a:lnTo>
                    <a:pt x="584" y="322"/>
                  </a:lnTo>
                  <a:lnTo>
                    <a:pt x="583" y="336"/>
                  </a:lnTo>
                  <a:lnTo>
                    <a:pt x="580" y="350"/>
                  </a:lnTo>
                  <a:lnTo>
                    <a:pt x="577" y="365"/>
                  </a:lnTo>
                  <a:lnTo>
                    <a:pt x="573" y="379"/>
                  </a:lnTo>
                  <a:lnTo>
                    <a:pt x="568" y="393"/>
                  </a:lnTo>
                  <a:lnTo>
                    <a:pt x="563" y="406"/>
                  </a:lnTo>
                  <a:lnTo>
                    <a:pt x="557" y="419"/>
                  </a:lnTo>
                  <a:lnTo>
                    <a:pt x="551" y="431"/>
                  </a:lnTo>
                  <a:lnTo>
                    <a:pt x="544" y="443"/>
                  </a:lnTo>
                  <a:lnTo>
                    <a:pt x="535" y="455"/>
                  </a:lnTo>
                  <a:lnTo>
                    <a:pt x="527" y="466"/>
                  </a:lnTo>
                  <a:lnTo>
                    <a:pt x="519" y="478"/>
                  </a:lnTo>
                  <a:lnTo>
                    <a:pt x="510" y="489"/>
                  </a:lnTo>
                  <a:lnTo>
                    <a:pt x="500" y="499"/>
                  </a:lnTo>
                  <a:lnTo>
                    <a:pt x="490" y="509"/>
                  </a:lnTo>
                  <a:lnTo>
                    <a:pt x="479" y="518"/>
                  </a:lnTo>
                  <a:lnTo>
                    <a:pt x="468" y="526"/>
                  </a:lnTo>
                  <a:lnTo>
                    <a:pt x="457" y="534"/>
                  </a:lnTo>
                  <a:lnTo>
                    <a:pt x="445" y="542"/>
                  </a:lnTo>
                  <a:lnTo>
                    <a:pt x="432" y="549"/>
                  </a:lnTo>
                  <a:lnTo>
                    <a:pt x="420" y="555"/>
                  </a:lnTo>
                  <a:lnTo>
                    <a:pt x="407" y="561"/>
                  </a:lnTo>
                  <a:lnTo>
                    <a:pt x="394" y="566"/>
                  </a:lnTo>
                  <a:lnTo>
                    <a:pt x="380" y="571"/>
                  </a:lnTo>
                  <a:lnTo>
                    <a:pt x="366" y="575"/>
                  </a:lnTo>
                  <a:lnTo>
                    <a:pt x="352" y="578"/>
                  </a:lnTo>
                  <a:lnTo>
                    <a:pt x="337" y="581"/>
                  </a:lnTo>
                  <a:lnTo>
                    <a:pt x="323" y="583"/>
                  </a:lnTo>
                  <a:lnTo>
                    <a:pt x="308" y="584"/>
                  </a:lnTo>
                  <a:lnTo>
                    <a:pt x="293" y="584"/>
                  </a:lnTo>
                  <a:lnTo>
                    <a:pt x="293" y="584"/>
                  </a:lnTo>
                  <a:close/>
                  <a:moveTo>
                    <a:pt x="293" y="60"/>
                  </a:moveTo>
                  <a:lnTo>
                    <a:pt x="293" y="60"/>
                  </a:lnTo>
                  <a:lnTo>
                    <a:pt x="281" y="60"/>
                  </a:lnTo>
                  <a:lnTo>
                    <a:pt x="270" y="61"/>
                  </a:lnTo>
                  <a:lnTo>
                    <a:pt x="246" y="65"/>
                  </a:lnTo>
                  <a:lnTo>
                    <a:pt x="224" y="71"/>
                  </a:lnTo>
                  <a:lnTo>
                    <a:pt x="203" y="78"/>
                  </a:lnTo>
                  <a:lnTo>
                    <a:pt x="182" y="88"/>
                  </a:lnTo>
                  <a:lnTo>
                    <a:pt x="164" y="99"/>
                  </a:lnTo>
                  <a:lnTo>
                    <a:pt x="145" y="113"/>
                  </a:lnTo>
                  <a:lnTo>
                    <a:pt x="128" y="129"/>
                  </a:lnTo>
                  <a:lnTo>
                    <a:pt x="114"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4" y="439"/>
                  </a:lnTo>
                  <a:lnTo>
                    <a:pt x="128" y="456"/>
                  </a:lnTo>
                  <a:lnTo>
                    <a:pt x="145" y="470"/>
                  </a:lnTo>
                  <a:lnTo>
                    <a:pt x="164" y="485"/>
                  </a:lnTo>
                  <a:lnTo>
                    <a:pt x="182" y="496"/>
                  </a:lnTo>
                  <a:lnTo>
                    <a:pt x="203" y="506"/>
                  </a:lnTo>
                  <a:lnTo>
                    <a:pt x="224" y="514"/>
                  </a:lnTo>
                  <a:lnTo>
                    <a:pt x="246" y="519"/>
                  </a:lnTo>
                  <a:lnTo>
                    <a:pt x="270" y="523"/>
                  </a:lnTo>
                  <a:lnTo>
                    <a:pt x="281" y="524"/>
                  </a:lnTo>
                  <a:lnTo>
                    <a:pt x="293" y="524"/>
                  </a:lnTo>
                  <a:lnTo>
                    <a:pt x="293" y="524"/>
                  </a:lnTo>
                  <a:lnTo>
                    <a:pt x="305" y="524"/>
                  </a:lnTo>
                  <a:lnTo>
                    <a:pt x="316" y="523"/>
                  </a:lnTo>
                  <a:lnTo>
                    <a:pt x="339" y="519"/>
                  </a:lnTo>
                  <a:lnTo>
                    <a:pt x="362" y="514"/>
                  </a:lnTo>
                  <a:lnTo>
                    <a:pt x="383" y="506"/>
                  </a:lnTo>
                  <a:lnTo>
                    <a:pt x="403" y="496"/>
                  </a:lnTo>
                  <a:lnTo>
                    <a:pt x="422" y="485"/>
                  </a:lnTo>
                  <a:lnTo>
                    <a:pt x="440" y="470"/>
                  </a:lnTo>
                  <a:lnTo>
                    <a:pt x="457" y="456"/>
                  </a:lnTo>
                  <a:lnTo>
                    <a:pt x="472" y="439"/>
                  </a:lnTo>
                  <a:lnTo>
                    <a:pt x="486" y="422"/>
                  </a:lnTo>
                  <a:lnTo>
                    <a:pt x="497" y="403"/>
                  </a:lnTo>
                  <a:lnTo>
                    <a:pt x="507" y="383"/>
                  </a:lnTo>
                  <a:lnTo>
                    <a:pt x="515" y="361"/>
                  </a:lnTo>
                  <a:lnTo>
                    <a:pt x="520" y="338"/>
                  </a:lnTo>
                  <a:lnTo>
                    <a:pt x="524" y="316"/>
                  </a:lnTo>
                  <a:lnTo>
                    <a:pt x="525" y="304"/>
                  </a:lnTo>
                  <a:lnTo>
                    <a:pt x="525" y="292"/>
                  </a:lnTo>
                  <a:lnTo>
                    <a:pt x="525" y="292"/>
                  </a:lnTo>
                  <a:lnTo>
                    <a:pt x="525" y="280"/>
                  </a:lnTo>
                  <a:lnTo>
                    <a:pt x="524" y="269"/>
                  </a:lnTo>
                  <a:lnTo>
                    <a:pt x="520" y="246"/>
                  </a:lnTo>
                  <a:lnTo>
                    <a:pt x="515" y="223"/>
                  </a:lnTo>
                  <a:lnTo>
                    <a:pt x="507" y="202"/>
                  </a:lnTo>
                  <a:lnTo>
                    <a:pt x="497" y="182"/>
                  </a:lnTo>
                  <a:lnTo>
                    <a:pt x="486" y="163"/>
                  </a:lnTo>
                  <a:lnTo>
                    <a:pt x="472" y="145"/>
                  </a:lnTo>
                  <a:lnTo>
                    <a:pt x="457" y="129"/>
                  </a:lnTo>
                  <a:lnTo>
                    <a:pt x="440" y="113"/>
                  </a:lnTo>
                  <a:lnTo>
                    <a:pt x="422" y="99"/>
                  </a:lnTo>
                  <a:lnTo>
                    <a:pt x="403" y="88"/>
                  </a:lnTo>
                  <a:lnTo>
                    <a:pt x="383" y="78"/>
                  </a:lnTo>
                  <a:lnTo>
                    <a:pt x="362" y="71"/>
                  </a:lnTo>
                  <a:lnTo>
                    <a:pt x="339"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9" name="Freeform 144">
              <a:extLst>
                <a:ext uri="{FF2B5EF4-FFF2-40B4-BE49-F238E27FC236}">
                  <a16:creationId xmlns:a16="http://schemas.microsoft.com/office/drawing/2014/main" xmlns="" id="{E94A5074-4766-4A5B-A826-37EF359D66F1}"/>
                </a:ext>
              </a:extLst>
            </p:cNvPr>
            <p:cNvSpPr>
              <a:spLocks noEditPoints="1"/>
            </p:cNvSpPr>
            <p:nvPr/>
          </p:nvSpPr>
          <p:spPr bwMode="auto">
            <a:xfrm>
              <a:off x="2225950" y="3661483"/>
              <a:ext cx="310606" cy="310606"/>
            </a:xfrm>
            <a:custGeom>
              <a:avLst/>
              <a:gdLst>
                <a:gd name="T0" fmla="*/ 263 w 586"/>
                <a:gd name="T1" fmla="*/ 582 h 584"/>
                <a:gd name="T2" fmla="*/ 206 w 586"/>
                <a:gd name="T3" fmla="*/ 571 h 584"/>
                <a:gd name="T4" fmla="*/ 154 w 586"/>
                <a:gd name="T5" fmla="*/ 549 h 584"/>
                <a:gd name="T6" fmla="*/ 107 w 586"/>
                <a:gd name="T7" fmla="*/ 517 h 584"/>
                <a:gd name="T8" fmla="*/ 67 w 586"/>
                <a:gd name="T9" fmla="*/ 478 h 584"/>
                <a:gd name="T10" fmla="*/ 35 w 586"/>
                <a:gd name="T11" fmla="*/ 431 h 584"/>
                <a:gd name="T12" fmla="*/ 13 w 586"/>
                <a:gd name="T13" fmla="*/ 379 h 584"/>
                <a:gd name="T14" fmla="*/ 2 w 586"/>
                <a:gd name="T15" fmla="*/ 321 h 584"/>
                <a:gd name="T16" fmla="*/ 0 w 586"/>
                <a:gd name="T17" fmla="*/ 277 h 584"/>
                <a:gd name="T18" fmla="*/ 9 w 586"/>
                <a:gd name="T19" fmla="*/ 218 h 584"/>
                <a:gd name="T20" fmla="*/ 29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2 h 584"/>
                <a:gd name="T54" fmla="*/ 544 w 586"/>
                <a:gd name="T55" fmla="*/ 443 h 584"/>
                <a:gd name="T56" fmla="*/ 510 w 586"/>
                <a:gd name="T57" fmla="*/ 489 h 584"/>
                <a:gd name="T58" fmla="*/ 468 w 586"/>
                <a:gd name="T59" fmla="*/ 526 h 584"/>
                <a:gd name="T60" fmla="*/ 420 w 586"/>
                <a:gd name="T61" fmla="*/ 555 h 584"/>
                <a:gd name="T62" fmla="*/ 366 w 586"/>
                <a:gd name="T63" fmla="*/ 574 h 584"/>
                <a:gd name="T64" fmla="*/ 308 w 586"/>
                <a:gd name="T65" fmla="*/ 583 h 584"/>
                <a:gd name="T66" fmla="*/ 293 w 586"/>
                <a:gd name="T67" fmla="*/ 60 h 584"/>
                <a:gd name="T68" fmla="*/ 224 w 586"/>
                <a:gd name="T69" fmla="*/ 70 h 584"/>
                <a:gd name="T70" fmla="*/ 145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3 w 586"/>
                <a:gd name="T83" fmla="*/ 505 h 584"/>
                <a:gd name="T84" fmla="*/ 281 w 586"/>
                <a:gd name="T85" fmla="*/ 523 h 584"/>
                <a:gd name="T86" fmla="*/ 316 w 586"/>
                <a:gd name="T87" fmla="*/ 522 h 584"/>
                <a:gd name="T88" fmla="*/ 403 w 586"/>
                <a:gd name="T89" fmla="*/ 496 h 584"/>
                <a:gd name="T90" fmla="*/ 472 w 586"/>
                <a:gd name="T91" fmla="*/ 439 h 584"/>
                <a:gd name="T92" fmla="*/ 515 w 586"/>
                <a:gd name="T93" fmla="*/ 361 h 584"/>
                <a:gd name="T94" fmla="*/ 525 w 586"/>
                <a:gd name="T95" fmla="*/ 292 h 584"/>
                <a:gd name="T96" fmla="*/ 520 w 586"/>
                <a:gd name="T97" fmla="*/ 245 h 584"/>
                <a:gd name="T98" fmla="*/ 486 w 586"/>
                <a:gd name="T99" fmla="*/ 162 h 584"/>
                <a:gd name="T100" fmla="*/ 422 w 586"/>
                <a:gd name="T101" fmla="*/ 99 h 584"/>
                <a:gd name="T102" fmla="*/ 339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4" y="578"/>
                  </a:lnTo>
                  <a:lnTo>
                    <a:pt x="220" y="574"/>
                  </a:lnTo>
                  <a:lnTo>
                    <a:pt x="206" y="571"/>
                  </a:lnTo>
                  <a:lnTo>
                    <a:pt x="192" y="566"/>
                  </a:lnTo>
                  <a:lnTo>
                    <a:pt x="179" y="561"/>
                  </a:lnTo>
                  <a:lnTo>
                    <a:pt x="166" y="555"/>
                  </a:lnTo>
                  <a:lnTo>
                    <a:pt x="154" y="549"/>
                  </a:lnTo>
                  <a:lnTo>
                    <a:pt x="141" y="542"/>
                  </a:lnTo>
                  <a:lnTo>
                    <a:pt x="129" y="534"/>
                  </a:lnTo>
                  <a:lnTo>
                    <a:pt x="118" y="526"/>
                  </a:lnTo>
                  <a:lnTo>
                    <a:pt x="107" y="517"/>
                  </a:lnTo>
                  <a:lnTo>
                    <a:pt x="96" y="508"/>
                  </a:lnTo>
                  <a:lnTo>
                    <a:pt x="86" y="499"/>
                  </a:lnTo>
                  <a:lnTo>
                    <a:pt x="76" y="489"/>
                  </a:lnTo>
                  <a:lnTo>
                    <a:pt x="67" y="478"/>
                  </a:lnTo>
                  <a:lnTo>
                    <a:pt x="59" y="466"/>
                  </a:lnTo>
                  <a:lnTo>
                    <a:pt x="50" y="455"/>
                  </a:lnTo>
                  <a:lnTo>
                    <a:pt x="42" y="443"/>
                  </a:lnTo>
                  <a:lnTo>
                    <a:pt x="35" y="431"/>
                  </a:lnTo>
                  <a:lnTo>
                    <a:pt x="29" y="418"/>
                  </a:lnTo>
                  <a:lnTo>
                    <a:pt x="23" y="405"/>
                  </a:lnTo>
                  <a:lnTo>
                    <a:pt x="18" y="392"/>
                  </a:lnTo>
                  <a:lnTo>
                    <a:pt x="13" y="379"/>
                  </a:lnTo>
                  <a:lnTo>
                    <a:pt x="9" y="365"/>
                  </a:lnTo>
                  <a:lnTo>
                    <a:pt x="6" y="351"/>
                  </a:lnTo>
                  <a:lnTo>
                    <a:pt x="3" y="336"/>
                  </a:lnTo>
                  <a:lnTo>
                    <a:pt x="2" y="321"/>
                  </a:lnTo>
                  <a:lnTo>
                    <a:pt x="0" y="307"/>
                  </a:lnTo>
                  <a:lnTo>
                    <a:pt x="0" y="292"/>
                  </a:lnTo>
                  <a:lnTo>
                    <a:pt x="0" y="292"/>
                  </a:lnTo>
                  <a:lnTo>
                    <a:pt x="0" y="277"/>
                  </a:lnTo>
                  <a:lnTo>
                    <a:pt x="2" y="262"/>
                  </a:lnTo>
                  <a:lnTo>
                    <a:pt x="3" y="248"/>
                  </a:lnTo>
                  <a:lnTo>
                    <a:pt x="6" y="233"/>
                  </a:lnTo>
                  <a:lnTo>
                    <a:pt x="9" y="218"/>
                  </a:lnTo>
                  <a:lnTo>
                    <a:pt x="13" y="205"/>
                  </a:lnTo>
                  <a:lnTo>
                    <a:pt x="18" y="191"/>
                  </a:lnTo>
                  <a:lnTo>
                    <a:pt x="23" y="178"/>
                  </a:lnTo>
                  <a:lnTo>
                    <a:pt x="29" y="165"/>
                  </a:lnTo>
                  <a:lnTo>
                    <a:pt x="35" y="153"/>
                  </a:lnTo>
                  <a:lnTo>
                    <a:pt x="42" y="140"/>
                  </a:lnTo>
                  <a:lnTo>
                    <a:pt x="50" y="129"/>
                  </a:lnTo>
                  <a:lnTo>
                    <a:pt x="59" y="117"/>
                  </a:lnTo>
                  <a:lnTo>
                    <a:pt x="67" y="105"/>
                  </a:lnTo>
                  <a:lnTo>
                    <a:pt x="76" y="95"/>
                  </a:lnTo>
                  <a:lnTo>
                    <a:pt x="86" y="85"/>
                  </a:lnTo>
                  <a:lnTo>
                    <a:pt x="96" y="75"/>
                  </a:lnTo>
                  <a:lnTo>
                    <a:pt x="107" y="66"/>
                  </a:lnTo>
                  <a:lnTo>
                    <a:pt x="118" y="57"/>
                  </a:lnTo>
                  <a:lnTo>
                    <a:pt x="129" y="49"/>
                  </a:lnTo>
                  <a:lnTo>
                    <a:pt x="141" y="42"/>
                  </a:lnTo>
                  <a:lnTo>
                    <a:pt x="154" y="35"/>
                  </a:lnTo>
                  <a:lnTo>
                    <a:pt x="166" y="28"/>
                  </a:lnTo>
                  <a:lnTo>
                    <a:pt x="179" y="23"/>
                  </a:lnTo>
                  <a:lnTo>
                    <a:pt x="192" y="17"/>
                  </a:lnTo>
                  <a:lnTo>
                    <a:pt x="206" y="13"/>
                  </a:lnTo>
                  <a:lnTo>
                    <a:pt x="220" y="9"/>
                  </a:lnTo>
                  <a:lnTo>
                    <a:pt x="234" y="6"/>
                  </a:lnTo>
                  <a:lnTo>
                    <a:pt x="249" y="3"/>
                  </a:lnTo>
                  <a:lnTo>
                    <a:pt x="263" y="1"/>
                  </a:lnTo>
                  <a:lnTo>
                    <a:pt x="278" y="0"/>
                  </a:lnTo>
                  <a:lnTo>
                    <a:pt x="293" y="0"/>
                  </a:lnTo>
                  <a:lnTo>
                    <a:pt x="293" y="0"/>
                  </a:lnTo>
                  <a:lnTo>
                    <a:pt x="308" y="0"/>
                  </a:lnTo>
                  <a:lnTo>
                    <a:pt x="323" y="1"/>
                  </a:lnTo>
                  <a:lnTo>
                    <a:pt x="337" y="3"/>
                  </a:lnTo>
                  <a:lnTo>
                    <a:pt x="352" y="6"/>
                  </a:lnTo>
                  <a:lnTo>
                    <a:pt x="366" y="9"/>
                  </a:lnTo>
                  <a:lnTo>
                    <a:pt x="380" y="13"/>
                  </a:lnTo>
                  <a:lnTo>
                    <a:pt x="394" y="17"/>
                  </a:lnTo>
                  <a:lnTo>
                    <a:pt x="407" y="23"/>
                  </a:lnTo>
                  <a:lnTo>
                    <a:pt x="420" y="28"/>
                  </a:lnTo>
                  <a:lnTo>
                    <a:pt x="432" y="35"/>
                  </a:lnTo>
                  <a:lnTo>
                    <a:pt x="445" y="42"/>
                  </a:lnTo>
                  <a:lnTo>
                    <a:pt x="457" y="49"/>
                  </a:lnTo>
                  <a:lnTo>
                    <a:pt x="468" y="57"/>
                  </a:lnTo>
                  <a:lnTo>
                    <a:pt x="479" y="66"/>
                  </a:lnTo>
                  <a:lnTo>
                    <a:pt x="490" y="75"/>
                  </a:lnTo>
                  <a:lnTo>
                    <a:pt x="500" y="85"/>
                  </a:lnTo>
                  <a:lnTo>
                    <a:pt x="510" y="95"/>
                  </a:lnTo>
                  <a:lnTo>
                    <a:pt x="519" y="105"/>
                  </a:lnTo>
                  <a:lnTo>
                    <a:pt x="527" y="117"/>
                  </a:lnTo>
                  <a:lnTo>
                    <a:pt x="535" y="129"/>
                  </a:lnTo>
                  <a:lnTo>
                    <a:pt x="544" y="140"/>
                  </a:lnTo>
                  <a:lnTo>
                    <a:pt x="551" y="153"/>
                  </a:lnTo>
                  <a:lnTo>
                    <a:pt x="557" y="165"/>
                  </a:lnTo>
                  <a:lnTo>
                    <a:pt x="563" y="178"/>
                  </a:lnTo>
                  <a:lnTo>
                    <a:pt x="568" y="191"/>
                  </a:lnTo>
                  <a:lnTo>
                    <a:pt x="573" y="205"/>
                  </a:lnTo>
                  <a:lnTo>
                    <a:pt x="577" y="218"/>
                  </a:lnTo>
                  <a:lnTo>
                    <a:pt x="580" y="233"/>
                  </a:lnTo>
                  <a:lnTo>
                    <a:pt x="583" y="248"/>
                  </a:lnTo>
                  <a:lnTo>
                    <a:pt x="584" y="262"/>
                  </a:lnTo>
                  <a:lnTo>
                    <a:pt x="586" y="277"/>
                  </a:lnTo>
                  <a:lnTo>
                    <a:pt x="586" y="292"/>
                  </a:lnTo>
                  <a:lnTo>
                    <a:pt x="586" y="292"/>
                  </a:lnTo>
                  <a:lnTo>
                    <a:pt x="586" y="307"/>
                  </a:lnTo>
                  <a:lnTo>
                    <a:pt x="584" y="321"/>
                  </a:lnTo>
                  <a:lnTo>
                    <a:pt x="583" y="336"/>
                  </a:lnTo>
                  <a:lnTo>
                    <a:pt x="580" y="351"/>
                  </a:lnTo>
                  <a:lnTo>
                    <a:pt x="577" y="365"/>
                  </a:lnTo>
                  <a:lnTo>
                    <a:pt x="573" y="379"/>
                  </a:lnTo>
                  <a:lnTo>
                    <a:pt x="568" y="392"/>
                  </a:lnTo>
                  <a:lnTo>
                    <a:pt x="563" y="405"/>
                  </a:lnTo>
                  <a:lnTo>
                    <a:pt x="557" y="418"/>
                  </a:lnTo>
                  <a:lnTo>
                    <a:pt x="551" y="431"/>
                  </a:lnTo>
                  <a:lnTo>
                    <a:pt x="544" y="443"/>
                  </a:lnTo>
                  <a:lnTo>
                    <a:pt x="535" y="455"/>
                  </a:lnTo>
                  <a:lnTo>
                    <a:pt x="527" y="466"/>
                  </a:lnTo>
                  <a:lnTo>
                    <a:pt x="519" y="478"/>
                  </a:lnTo>
                  <a:lnTo>
                    <a:pt x="510" y="489"/>
                  </a:lnTo>
                  <a:lnTo>
                    <a:pt x="500" y="499"/>
                  </a:lnTo>
                  <a:lnTo>
                    <a:pt x="490" y="508"/>
                  </a:lnTo>
                  <a:lnTo>
                    <a:pt x="479" y="517"/>
                  </a:lnTo>
                  <a:lnTo>
                    <a:pt x="468" y="526"/>
                  </a:lnTo>
                  <a:lnTo>
                    <a:pt x="457" y="534"/>
                  </a:lnTo>
                  <a:lnTo>
                    <a:pt x="445" y="542"/>
                  </a:lnTo>
                  <a:lnTo>
                    <a:pt x="432" y="549"/>
                  </a:lnTo>
                  <a:lnTo>
                    <a:pt x="420" y="555"/>
                  </a:lnTo>
                  <a:lnTo>
                    <a:pt x="407" y="561"/>
                  </a:lnTo>
                  <a:lnTo>
                    <a:pt x="394" y="566"/>
                  </a:lnTo>
                  <a:lnTo>
                    <a:pt x="380" y="571"/>
                  </a:lnTo>
                  <a:lnTo>
                    <a:pt x="366" y="574"/>
                  </a:lnTo>
                  <a:lnTo>
                    <a:pt x="352" y="578"/>
                  </a:lnTo>
                  <a:lnTo>
                    <a:pt x="337" y="580"/>
                  </a:lnTo>
                  <a:lnTo>
                    <a:pt x="323" y="582"/>
                  </a:lnTo>
                  <a:lnTo>
                    <a:pt x="308" y="583"/>
                  </a:lnTo>
                  <a:lnTo>
                    <a:pt x="293" y="584"/>
                  </a:lnTo>
                  <a:lnTo>
                    <a:pt x="293" y="584"/>
                  </a:lnTo>
                  <a:close/>
                  <a:moveTo>
                    <a:pt x="293" y="60"/>
                  </a:moveTo>
                  <a:lnTo>
                    <a:pt x="293" y="60"/>
                  </a:lnTo>
                  <a:lnTo>
                    <a:pt x="281" y="60"/>
                  </a:lnTo>
                  <a:lnTo>
                    <a:pt x="270" y="61"/>
                  </a:lnTo>
                  <a:lnTo>
                    <a:pt x="246" y="64"/>
                  </a:lnTo>
                  <a:lnTo>
                    <a:pt x="224" y="70"/>
                  </a:lnTo>
                  <a:lnTo>
                    <a:pt x="203" y="78"/>
                  </a:lnTo>
                  <a:lnTo>
                    <a:pt x="182" y="88"/>
                  </a:lnTo>
                  <a:lnTo>
                    <a:pt x="164" y="99"/>
                  </a:lnTo>
                  <a:lnTo>
                    <a:pt x="145" y="113"/>
                  </a:lnTo>
                  <a:lnTo>
                    <a:pt x="128" y="128"/>
                  </a:lnTo>
                  <a:lnTo>
                    <a:pt x="114"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4" y="439"/>
                  </a:lnTo>
                  <a:lnTo>
                    <a:pt x="128" y="455"/>
                  </a:lnTo>
                  <a:lnTo>
                    <a:pt x="145" y="471"/>
                  </a:lnTo>
                  <a:lnTo>
                    <a:pt x="164" y="484"/>
                  </a:lnTo>
                  <a:lnTo>
                    <a:pt x="182" y="496"/>
                  </a:lnTo>
                  <a:lnTo>
                    <a:pt x="203" y="505"/>
                  </a:lnTo>
                  <a:lnTo>
                    <a:pt x="224" y="513"/>
                  </a:lnTo>
                  <a:lnTo>
                    <a:pt x="246" y="519"/>
                  </a:lnTo>
                  <a:lnTo>
                    <a:pt x="270" y="522"/>
                  </a:lnTo>
                  <a:lnTo>
                    <a:pt x="281" y="523"/>
                  </a:lnTo>
                  <a:lnTo>
                    <a:pt x="293" y="524"/>
                  </a:lnTo>
                  <a:lnTo>
                    <a:pt x="293" y="524"/>
                  </a:lnTo>
                  <a:lnTo>
                    <a:pt x="305" y="523"/>
                  </a:lnTo>
                  <a:lnTo>
                    <a:pt x="316" y="522"/>
                  </a:lnTo>
                  <a:lnTo>
                    <a:pt x="339" y="519"/>
                  </a:lnTo>
                  <a:lnTo>
                    <a:pt x="362" y="513"/>
                  </a:lnTo>
                  <a:lnTo>
                    <a:pt x="383" y="505"/>
                  </a:lnTo>
                  <a:lnTo>
                    <a:pt x="403" y="496"/>
                  </a:lnTo>
                  <a:lnTo>
                    <a:pt x="422" y="484"/>
                  </a:lnTo>
                  <a:lnTo>
                    <a:pt x="440" y="471"/>
                  </a:lnTo>
                  <a:lnTo>
                    <a:pt x="457" y="455"/>
                  </a:lnTo>
                  <a:lnTo>
                    <a:pt x="472" y="439"/>
                  </a:lnTo>
                  <a:lnTo>
                    <a:pt x="486" y="421"/>
                  </a:lnTo>
                  <a:lnTo>
                    <a:pt x="497" y="402"/>
                  </a:lnTo>
                  <a:lnTo>
                    <a:pt x="507" y="382"/>
                  </a:lnTo>
                  <a:lnTo>
                    <a:pt x="515" y="361"/>
                  </a:lnTo>
                  <a:lnTo>
                    <a:pt x="520" y="338"/>
                  </a:lnTo>
                  <a:lnTo>
                    <a:pt x="524" y="315"/>
                  </a:lnTo>
                  <a:lnTo>
                    <a:pt x="525" y="303"/>
                  </a:lnTo>
                  <a:lnTo>
                    <a:pt x="525" y="292"/>
                  </a:lnTo>
                  <a:lnTo>
                    <a:pt x="525" y="292"/>
                  </a:lnTo>
                  <a:lnTo>
                    <a:pt x="525" y="280"/>
                  </a:lnTo>
                  <a:lnTo>
                    <a:pt x="524" y="268"/>
                  </a:lnTo>
                  <a:lnTo>
                    <a:pt x="520" y="245"/>
                  </a:lnTo>
                  <a:lnTo>
                    <a:pt x="515" y="222"/>
                  </a:lnTo>
                  <a:lnTo>
                    <a:pt x="507" y="201"/>
                  </a:lnTo>
                  <a:lnTo>
                    <a:pt x="497" y="181"/>
                  </a:lnTo>
                  <a:lnTo>
                    <a:pt x="486" y="162"/>
                  </a:lnTo>
                  <a:lnTo>
                    <a:pt x="472" y="144"/>
                  </a:lnTo>
                  <a:lnTo>
                    <a:pt x="457" y="128"/>
                  </a:lnTo>
                  <a:lnTo>
                    <a:pt x="440" y="113"/>
                  </a:lnTo>
                  <a:lnTo>
                    <a:pt x="422" y="99"/>
                  </a:lnTo>
                  <a:lnTo>
                    <a:pt x="403" y="88"/>
                  </a:lnTo>
                  <a:lnTo>
                    <a:pt x="383" y="78"/>
                  </a:lnTo>
                  <a:lnTo>
                    <a:pt x="362" y="70"/>
                  </a:lnTo>
                  <a:lnTo>
                    <a:pt x="339"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0" name="Freeform 145">
              <a:extLst>
                <a:ext uri="{FF2B5EF4-FFF2-40B4-BE49-F238E27FC236}">
                  <a16:creationId xmlns:a16="http://schemas.microsoft.com/office/drawing/2014/main" xmlns="" id="{822F2E6F-B458-46C9-96E4-5A995EB22B15}"/>
                </a:ext>
              </a:extLst>
            </p:cNvPr>
            <p:cNvSpPr>
              <a:spLocks noEditPoints="1"/>
            </p:cNvSpPr>
            <p:nvPr/>
          </p:nvSpPr>
          <p:spPr bwMode="auto">
            <a:xfrm>
              <a:off x="1260752" y="3078504"/>
              <a:ext cx="310606" cy="310606"/>
            </a:xfrm>
            <a:custGeom>
              <a:avLst/>
              <a:gdLst>
                <a:gd name="T0" fmla="*/ 263 w 586"/>
                <a:gd name="T1" fmla="*/ 583 h 584"/>
                <a:gd name="T2" fmla="*/ 206 w 586"/>
                <a:gd name="T3" fmla="*/ 571 h 584"/>
                <a:gd name="T4" fmla="*/ 154 w 586"/>
                <a:gd name="T5" fmla="*/ 549 h 584"/>
                <a:gd name="T6" fmla="*/ 106 w 586"/>
                <a:gd name="T7" fmla="*/ 518 h 584"/>
                <a:gd name="T8" fmla="*/ 67 w 586"/>
                <a:gd name="T9" fmla="*/ 478 h 584"/>
                <a:gd name="T10" fmla="*/ 35 w 586"/>
                <a:gd name="T11" fmla="*/ 431 h 584"/>
                <a:gd name="T12" fmla="*/ 13 w 586"/>
                <a:gd name="T13" fmla="*/ 379 h 584"/>
                <a:gd name="T14" fmla="*/ 1 w 586"/>
                <a:gd name="T15" fmla="*/ 322 h 584"/>
                <a:gd name="T16" fmla="*/ 0 w 586"/>
                <a:gd name="T17" fmla="*/ 277 h 584"/>
                <a:gd name="T18" fmla="*/ 9 w 586"/>
                <a:gd name="T19" fmla="*/ 219 h 584"/>
                <a:gd name="T20" fmla="*/ 28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3 h 584"/>
                <a:gd name="T54" fmla="*/ 544 w 586"/>
                <a:gd name="T55" fmla="*/ 443 h 584"/>
                <a:gd name="T56" fmla="*/ 509 w 586"/>
                <a:gd name="T57" fmla="*/ 489 h 584"/>
                <a:gd name="T58" fmla="*/ 468 w 586"/>
                <a:gd name="T59" fmla="*/ 526 h 584"/>
                <a:gd name="T60" fmla="*/ 419 w 586"/>
                <a:gd name="T61" fmla="*/ 555 h 584"/>
                <a:gd name="T62" fmla="*/ 366 w 586"/>
                <a:gd name="T63" fmla="*/ 575 h 584"/>
                <a:gd name="T64" fmla="*/ 308 w 586"/>
                <a:gd name="T65" fmla="*/ 584 h 584"/>
                <a:gd name="T66" fmla="*/ 293 w 586"/>
                <a:gd name="T67" fmla="*/ 60 h 584"/>
                <a:gd name="T68" fmla="*/ 223 w 586"/>
                <a:gd name="T69" fmla="*/ 71 h 584"/>
                <a:gd name="T70" fmla="*/ 146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2 w 586"/>
                <a:gd name="T83" fmla="*/ 506 h 584"/>
                <a:gd name="T84" fmla="*/ 281 w 586"/>
                <a:gd name="T85" fmla="*/ 524 h 584"/>
                <a:gd name="T86" fmla="*/ 316 w 586"/>
                <a:gd name="T87" fmla="*/ 523 h 584"/>
                <a:gd name="T88" fmla="*/ 403 w 586"/>
                <a:gd name="T89" fmla="*/ 496 h 584"/>
                <a:gd name="T90" fmla="*/ 472 w 586"/>
                <a:gd name="T91" fmla="*/ 439 h 584"/>
                <a:gd name="T92" fmla="*/ 514 w 586"/>
                <a:gd name="T93" fmla="*/ 361 h 584"/>
                <a:gd name="T94" fmla="*/ 525 w 586"/>
                <a:gd name="T95" fmla="*/ 292 h 584"/>
                <a:gd name="T96" fmla="*/ 520 w 586"/>
                <a:gd name="T97" fmla="*/ 246 h 584"/>
                <a:gd name="T98" fmla="*/ 485 w 586"/>
                <a:gd name="T99" fmla="*/ 163 h 584"/>
                <a:gd name="T100" fmla="*/ 422 w 586"/>
                <a:gd name="T101" fmla="*/ 99 h 584"/>
                <a:gd name="T102" fmla="*/ 340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3" y="578"/>
                  </a:lnTo>
                  <a:lnTo>
                    <a:pt x="219" y="575"/>
                  </a:lnTo>
                  <a:lnTo>
                    <a:pt x="206" y="571"/>
                  </a:lnTo>
                  <a:lnTo>
                    <a:pt x="192" y="566"/>
                  </a:lnTo>
                  <a:lnTo>
                    <a:pt x="179" y="561"/>
                  </a:lnTo>
                  <a:lnTo>
                    <a:pt x="166" y="555"/>
                  </a:lnTo>
                  <a:lnTo>
                    <a:pt x="154" y="549"/>
                  </a:lnTo>
                  <a:lnTo>
                    <a:pt x="141" y="542"/>
                  </a:lnTo>
                  <a:lnTo>
                    <a:pt x="129" y="534"/>
                  </a:lnTo>
                  <a:lnTo>
                    <a:pt x="117" y="526"/>
                  </a:lnTo>
                  <a:lnTo>
                    <a:pt x="106" y="518"/>
                  </a:lnTo>
                  <a:lnTo>
                    <a:pt x="96" y="509"/>
                  </a:lnTo>
                  <a:lnTo>
                    <a:pt x="86" y="499"/>
                  </a:lnTo>
                  <a:lnTo>
                    <a:pt x="76" y="489"/>
                  </a:lnTo>
                  <a:lnTo>
                    <a:pt x="67" y="478"/>
                  </a:lnTo>
                  <a:lnTo>
                    <a:pt x="59" y="466"/>
                  </a:lnTo>
                  <a:lnTo>
                    <a:pt x="50" y="455"/>
                  </a:lnTo>
                  <a:lnTo>
                    <a:pt x="42" y="443"/>
                  </a:lnTo>
                  <a:lnTo>
                    <a:pt x="35" y="431"/>
                  </a:lnTo>
                  <a:lnTo>
                    <a:pt x="28" y="419"/>
                  </a:lnTo>
                  <a:lnTo>
                    <a:pt x="23" y="406"/>
                  </a:lnTo>
                  <a:lnTo>
                    <a:pt x="17" y="393"/>
                  </a:lnTo>
                  <a:lnTo>
                    <a:pt x="13" y="379"/>
                  </a:lnTo>
                  <a:lnTo>
                    <a:pt x="9" y="365"/>
                  </a:lnTo>
                  <a:lnTo>
                    <a:pt x="6" y="350"/>
                  </a:lnTo>
                  <a:lnTo>
                    <a:pt x="3" y="336"/>
                  </a:lnTo>
                  <a:lnTo>
                    <a:pt x="1" y="322"/>
                  </a:lnTo>
                  <a:lnTo>
                    <a:pt x="0" y="307"/>
                  </a:lnTo>
                  <a:lnTo>
                    <a:pt x="0" y="292"/>
                  </a:lnTo>
                  <a:lnTo>
                    <a:pt x="0" y="292"/>
                  </a:lnTo>
                  <a:lnTo>
                    <a:pt x="0" y="277"/>
                  </a:lnTo>
                  <a:lnTo>
                    <a:pt x="1" y="262"/>
                  </a:lnTo>
                  <a:lnTo>
                    <a:pt x="3" y="248"/>
                  </a:lnTo>
                  <a:lnTo>
                    <a:pt x="6" y="233"/>
                  </a:lnTo>
                  <a:lnTo>
                    <a:pt x="9" y="219"/>
                  </a:lnTo>
                  <a:lnTo>
                    <a:pt x="13" y="205"/>
                  </a:lnTo>
                  <a:lnTo>
                    <a:pt x="17" y="192"/>
                  </a:lnTo>
                  <a:lnTo>
                    <a:pt x="23" y="178"/>
                  </a:lnTo>
                  <a:lnTo>
                    <a:pt x="28" y="166"/>
                  </a:lnTo>
                  <a:lnTo>
                    <a:pt x="35" y="153"/>
                  </a:lnTo>
                  <a:lnTo>
                    <a:pt x="42" y="141"/>
                  </a:lnTo>
                  <a:lnTo>
                    <a:pt x="50" y="129"/>
                  </a:lnTo>
                  <a:lnTo>
                    <a:pt x="59" y="118"/>
                  </a:lnTo>
                  <a:lnTo>
                    <a:pt x="67" y="106"/>
                  </a:lnTo>
                  <a:lnTo>
                    <a:pt x="76" y="95"/>
                  </a:lnTo>
                  <a:lnTo>
                    <a:pt x="86" y="85"/>
                  </a:lnTo>
                  <a:lnTo>
                    <a:pt x="96" y="76"/>
                  </a:lnTo>
                  <a:lnTo>
                    <a:pt x="106" y="66"/>
                  </a:lnTo>
                  <a:lnTo>
                    <a:pt x="117" y="58"/>
                  </a:lnTo>
                  <a:lnTo>
                    <a:pt x="129" y="50"/>
                  </a:lnTo>
                  <a:lnTo>
                    <a:pt x="141" y="42"/>
                  </a:lnTo>
                  <a:lnTo>
                    <a:pt x="154" y="35"/>
                  </a:lnTo>
                  <a:lnTo>
                    <a:pt x="166" y="29"/>
                  </a:lnTo>
                  <a:lnTo>
                    <a:pt x="179" y="23"/>
                  </a:lnTo>
                  <a:lnTo>
                    <a:pt x="192" y="18"/>
                  </a:lnTo>
                  <a:lnTo>
                    <a:pt x="206" y="13"/>
                  </a:lnTo>
                  <a:lnTo>
                    <a:pt x="219" y="9"/>
                  </a:lnTo>
                  <a:lnTo>
                    <a:pt x="233" y="6"/>
                  </a:lnTo>
                  <a:lnTo>
                    <a:pt x="249" y="4"/>
                  </a:lnTo>
                  <a:lnTo>
                    <a:pt x="263" y="2"/>
                  </a:lnTo>
                  <a:lnTo>
                    <a:pt x="278" y="1"/>
                  </a:lnTo>
                  <a:lnTo>
                    <a:pt x="293" y="0"/>
                  </a:lnTo>
                  <a:lnTo>
                    <a:pt x="293" y="0"/>
                  </a:lnTo>
                  <a:lnTo>
                    <a:pt x="308" y="1"/>
                  </a:lnTo>
                  <a:lnTo>
                    <a:pt x="322" y="2"/>
                  </a:lnTo>
                  <a:lnTo>
                    <a:pt x="337" y="4"/>
                  </a:lnTo>
                  <a:lnTo>
                    <a:pt x="352" y="6"/>
                  </a:lnTo>
                  <a:lnTo>
                    <a:pt x="366" y="9"/>
                  </a:lnTo>
                  <a:lnTo>
                    <a:pt x="380" y="13"/>
                  </a:lnTo>
                  <a:lnTo>
                    <a:pt x="393" y="18"/>
                  </a:lnTo>
                  <a:lnTo>
                    <a:pt x="407" y="23"/>
                  </a:lnTo>
                  <a:lnTo>
                    <a:pt x="419" y="29"/>
                  </a:lnTo>
                  <a:lnTo>
                    <a:pt x="432" y="35"/>
                  </a:lnTo>
                  <a:lnTo>
                    <a:pt x="445" y="42"/>
                  </a:lnTo>
                  <a:lnTo>
                    <a:pt x="457" y="50"/>
                  </a:lnTo>
                  <a:lnTo>
                    <a:pt x="468" y="58"/>
                  </a:lnTo>
                  <a:lnTo>
                    <a:pt x="479" y="66"/>
                  </a:lnTo>
                  <a:lnTo>
                    <a:pt x="490" y="76"/>
                  </a:lnTo>
                  <a:lnTo>
                    <a:pt x="500" y="85"/>
                  </a:lnTo>
                  <a:lnTo>
                    <a:pt x="509" y="95"/>
                  </a:lnTo>
                  <a:lnTo>
                    <a:pt x="518" y="106"/>
                  </a:lnTo>
                  <a:lnTo>
                    <a:pt x="527" y="118"/>
                  </a:lnTo>
                  <a:lnTo>
                    <a:pt x="536" y="129"/>
                  </a:lnTo>
                  <a:lnTo>
                    <a:pt x="544" y="141"/>
                  </a:lnTo>
                  <a:lnTo>
                    <a:pt x="551" y="153"/>
                  </a:lnTo>
                  <a:lnTo>
                    <a:pt x="557" y="166"/>
                  </a:lnTo>
                  <a:lnTo>
                    <a:pt x="563" y="178"/>
                  </a:lnTo>
                  <a:lnTo>
                    <a:pt x="568" y="192"/>
                  </a:lnTo>
                  <a:lnTo>
                    <a:pt x="573" y="205"/>
                  </a:lnTo>
                  <a:lnTo>
                    <a:pt x="577" y="219"/>
                  </a:lnTo>
                  <a:lnTo>
                    <a:pt x="580" y="233"/>
                  </a:lnTo>
                  <a:lnTo>
                    <a:pt x="582" y="248"/>
                  </a:lnTo>
                  <a:lnTo>
                    <a:pt x="584" y="262"/>
                  </a:lnTo>
                  <a:lnTo>
                    <a:pt x="585" y="277"/>
                  </a:lnTo>
                  <a:lnTo>
                    <a:pt x="586" y="292"/>
                  </a:lnTo>
                  <a:lnTo>
                    <a:pt x="586" y="292"/>
                  </a:lnTo>
                  <a:lnTo>
                    <a:pt x="585" y="307"/>
                  </a:lnTo>
                  <a:lnTo>
                    <a:pt x="584" y="322"/>
                  </a:lnTo>
                  <a:lnTo>
                    <a:pt x="582" y="336"/>
                  </a:lnTo>
                  <a:lnTo>
                    <a:pt x="580" y="350"/>
                  </a:lnTo>
                  <a:lnTo>
                    <a:pt x="577" y="365"/>
                  </a:lnTo>
                  <a:lnTo>
                    <a:pt x="573" y="379"/>
                  </a:lnTo>
                  <a:lnTo>
                    <a:pt x="568" y="393"/>
                  </a:lnTo>
                  <a:lnTo>
                    <a:pt x="563" y="406"/>
                  </a:lnTo>
                  <a:lnTo>
                    <a:pt x="557" y="419"/>
                  </a:lnTo>
                  <a:lnTo>
                    <a:pt x="551" y="431"/>
                  </a:lnTo>
                  <a:lnTo>
                    <a:pt x="544" y="443"/>
                  </a:lnTo>
                  <a:lnTo>
                    <a:pt x="536" y="455"/>
                  </a:lnTo>
                  <a:lnTo>
                    <a:pt x="527" y="466"/>
                  </a:lnTo>
                  <a:lnTo>
                    <a:pt x="518" y="478"/>
                  </a:lnTo>
                  <a:lnTo>
                    <a:pt x="509" y="489"/>
                  </a:lnTo>
                  <a:lnTo>
                    <a:pt x="500" y="499"/>
                  </a:lnTo>
                  <a:lnTo>
                    <a:pt x="490" y="509"/>
                  </a:lnTo>
                  <a:lnTo>
                    <a:pt x="479" y="518"/>
                  </a:lnTo>
                  <a:lnTo>
                    <a:pt x="468" y="526"/>
                  </a:lnTo>
                  <a:lnTo>
                    <a:pt x="457" y="534"/>
                  </a:lnTo>
                  <a:lnTo>
                    <a:pt x="445" y="542"/>
                  </a:lnTo>
                  <a:lnTo>
                    <a:pt x="432" y="549"/>
                  </a:lnTo>
                  <a:lnTo>
                    <a:pt x="419" y="555"/>
                  </a:lnTo>
                  <a:lnTo>
                    <a:pt x="407" y="561"/>
                  </a:lnTo>
                  <a:lnTo>
                    <a:pt x="393" y="566"/>
                  </a:lnTo>
                  <a:lnTo>
                    <a:pt x="380" y="571"/>
                  </a:lnTo>
                  <a:lnTo>
                    <a:pt x="366" y="575"/>
                  </a:lnTo>
                  <a:lnTo>
                    <a:pt x="352" y="578"/>
                  </a:lnTo>
                  <a:lnTo>
                    <a:pt x="337" y="581"/>
                  </a:lnTo>
                  <a:lnTo>
                    <a:pt x="322" y="583"/>
                  </a:lnTo>
                  <a:lnTo>
                    <a:pt x="308" y="584"/>
                  </a:lnTo>
                  <a:lnTo>
                    <a:pt x="293" y="584"/>
                  </a:lnTo>
                  <a:lnTo>
                    <a:pt x="293" y="584"/>
                  </a:lnTo>
                  <a:close/>
                  <a:moveTo>
                    <a:pt x="293" y="60"/>
                  </a:moveTo>
                  <a:lnTo>
                    <a:pt x="293" y="60"/>
                  </a:lnTo>
                  <a:lnTo>
                    <a:pt x="281" y="60"/>
                  </a:lnTo>
                  <a:lnTo>
                    <a:pt x="269" y="61"/>
                  </a:lnTo>
                  <a:lnTo>
                    <a:pt x="247" y="65"/>
                  </a:lnTo>
                  <a:lnTo>
                    <a:pt x="223" y="71"/>
                  </a:lnTo>
                  <a:lnTo>
                    <a:pt x="202" y="78"/>
                  </a:lnTo>
                  <a:lnTo>
                    <a:pt x="182" y="88"/>
                  </a:lnTo>
                  <a:lnTo>
                    <a:pt x="163" y="99"/>
                  </a:lnTo>
                  <a:lnTo>
                    <a:pt x="146" y="113"/>
                  </a:lnTo>
                  <a:lnTo>
                    <a:pt x="128" y="129"/>
                  </a:lnTo>
                  <a:lnTo>
                    <a:pt x="113"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3" y="439"/>
                  </a:lnTo>
                  <a:lnTo>
                    <a:pt x="128" y="456"/>
                  </a:lnTo>
                  <a:lnTo>
                    <a:pt x="146" y="470"/>
                  </a:lnTo>
                  <a:lnTo>
                    <a:pt x="163" y="485"/>
                  </a:lnTo>
                  <a:lnTo>
                    <a:pt x="182" y="496"/>
                  </a:lnTo>
                  <a:lnTo>
                    <a:pt x="202" y="506"/>
                  </a:lnTo>
                  <a:lnTo>
                    <a:pt x="223" y="514"/>
                  </a:lnTo>
                  <a:lnTo>
                    <a:pt x="247" y="519"/>
                  </a:lnTo>
                  <a:lnTo>
                    <a:pt x="269" y="523"/>
                  </a:lnTo>
                  <a:lnTo>
                    <a:pt x="281" y="524"/>
                  </a:lnTo>
                  <a:lnTo>
                    <a:pt x="293" y="524"/>
                  </a:lnTo>
                  <a:lnTo>
                    <a:pt x="293" y="524"/>
                  </a:lnTo>
                  <a:lnTo>
                    <a:pt x="305" y="524"/>
                  </a:lnTo>
                  <a:lnTo>
                    <a:pt x="316" y="523"/>
                  </a:lnTo>
                  <a:lnTo>
                    <a:pt x="340" y="519"/>
                  </a:lnTo>
                  <a:lnTo>
                    <a:pt x="362" y="514"/>
                  </a:lnTo>
                  <a:lnTo>
                    <a:pt x="383" y="506"/>
                  </a:lnTo>
                  <a:lnTo>
                    <a:pt x="403" y="496"/>
                  </a:lnTo>
                  <a:lnTo>
                    <a:pt x="422" y="485"/>
                  </a:lnTo>
                  <a:lnTo>
                    <a:pt x="441" y="470"/>
                  </a:lnTo>
                  <a:lnTo>
                    <a:pt x="457" y="456"/>
                  </a:lnTo>
                  <a:lnTo>
                    <a:pt x="472" y="439"/>
                  </a:lnTo>
                  <a:lnTo>
                    <a:pt x="485" y="422"/>
                  </a:lnTo>
                  <a:lnTo>
                    <a:pt x="497" y="403"/>
                  </a:lnTo>
                  <a:lnTo>
                    <a:pt x="507" y="383"/>
                  </a:lnTo>
                  <a:lnTo>
                    <a:pt x="514" y="361"/>
                  </a:lnTo>
                  <a:lnTo>
                    <a:pt x="520" y="338"/>
                  </a:lnTo>
                  <a:lnTo>
                    <a:pt x="524" y="316"/>
                  </a:lnTo>
                  <a:lnTo>
                    <a:pt x="524" y="304"/>
                  </a:lnTo>
                  <a:lnTo>
                    <a:pt x="525" y="292"/>
                  </a:lnTo>
                  <a:lnTo>
                    <a:pt x="525" y="292"/>
                  </a:lnTo>
                  <a:lnTo>
                    <a:pt x="524" y="280"/>
                  </a:lnTo>
                  <a:lnTo>
                    <a:pt x="524" y="269"/>
                  </a:lnTo>
                  <a:lnTo>
                    <a:pt x="520" y="246"/>
                  </a:lnTo>
                  <a:lnTo>
                    <a:pt x="514" y="223"/>
                  </a:lnTo>
                  <a:lnTo>
                    <a:pt x="507" y="202"/>
                  </a:lnTo>
                  <a:lnTo>
                    <a:pt x="497" y="182"/>
                  </a:lnTo>
                  <a:lnTo>
                    <a:pt x="485" y="163"/>
                  </a:lnTo>
                  <a:lnTo>
                    <a:pt x="472" y="145"/>
                  </a:lnTo>
                  <a:lnTo>
                    <a:pt x="457" y="129"/>
                  </a:lnTo>
                  <a:lnTo>
                    <a:pt x="441" y="113"/>
                  </a:lnTo>
                  <a:lnTo>
                    <a:pt x="422" y="99"/>
                  </a:lnTo>
                  <a:lnTo>
                    <a:pt x="403" y="88"/>
                  </a:lnTo>
                  <a:lnTo>
                    <a:pt x="383" y="78"/>
                  </a:lnTo>
                  <a:lnTo>
                    <a:pt x="362" y="71"/>
                  </a:lnTo>
                  <a:lnTo>
                    <a:pt x="340"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1" name="Freeform 146">
              <a:extLst>
                <a:ext uri="{FF2B5EF4-FFF2-40B4-BE49-F238E27FC236}">
                  <a16:creationId xmlns:a16="http://schemas.microsoft.com/office/drawing/2014/main" xmlns="" id="{BA02EA30-D4B8-4C87-BB44-F80DA329459E}"/>
                </a:ext>
              </a:extLst>
            </p:cNvPr>
            <p:cNvSpPr>
              <a:spLocks noEditPoints="1"/>
            </p:cNvSpPr>
            <p:nvPr/>
          </p:nvSpPr>
          <p:spPr bwMode="auto">
            <a:xfrm>
              <a:off x="1261810" y="3645627"/>
              <a:ext cx="310606" cy="310606"/>
            </a:xfrm>
            <a:custGeom>
              <a:avLst/>
              <a:gdLst>
                <a:gd name="T0" fmla="*/ 263 w 586"/>
                <a:gd name="T1" fmla="*/ 582 h 584"/>
                <a:gd name="T2" fmla="*/ 206 w 586"/>
                <a:gd name="T3" fmla="*/ 571 h 584"/>
                <a:gd name="T4" fmla="*/ 154 w 586"/>
                <a:gd name="T5" fmla="*/ 549 h 584"/>
                <a:gd name="T6" fmla="*/ 106 w 586"/>
                <a:gd name="T7" fmla="*/ 517 h 584"/>
                <a:gd name="T8" fmla="*/ 67 w 586"/>
                <a:gd name="T9" fmla="*/ 478 h 584"/>
                <a:gd name="T10" fmla="*/ 35 w 586"/>
                <a:gd name="T11" fmla="*/ 431 h 584"/>
                <a:gd name="T12" fmla="*/ 13 w 586"/>
                <a:gd name="T13" fmla="*/ 379 h 584"/>
                <a:gd name="T14" fmla="*/ 1 w 586"/>
                <a:gd name="T15" fmla="*/ 321 h 584"/>
                <a:gd name="T16" fmla="*/ 0 w 586"/>
                <a:gd name="T17" fmla="*/ 277 h 584"/>
                <a:gd name="T18" fmla="*/ 9 w 586"/>
                <a:gd name="T19" fmla="*/ 218 h 584"/>
                <a:gd name="T20" fmla="*/ 28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2 h 584"/>
                <a:gd name="T54" fmla="*/ 544 w 586"/>
                <a:gd name="T55" fmla="*/ 443 h 584"/>
                <a:gd name="T56" fmla="*/ 509 w 586"/>
                <a:gd name="T57" fmla="*/ 489 h 584"/>
                <a:gd name="T58" fmla="*/ 468 w 586"/>
                <a:gd name="T59" fmla="*/ 526 h 584"/>
                <a:gd name="T60" fmla="*/ 419 w 586"/>
                <a:gd name="T61" fmla="*/ 555 h 584"/>
                <a:gd name="T62" fmla="*/ 366 w 586"/>
                <a:gd name="T63" fmla="*/ 574 h 584"/>
                <a:gd name="T64" fmla="*/ 308 w 586"/>
                <a:gd name="T65" fmla="*/ 583 h 584"/>
                <a:gd name="T66" fmla="*/ 293 w 586"/>
                <a:gd name="T67" fmla="*/ 60 h 584"/>
                <a:gd name="T68" fmla="*/ 223 w 586"/>
                <a:gd name="T69" fmla="*/ 70 h 584"/>
                <a:gd name="T70" fmla="*/ 146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2 w 586"/>
                <a:gd name="T83" fmla="*/ 505 h 584"/>
                <a:gd name="T84" fmla="*/ 281 w 586"/>
                <a:gd name="T85" fmla="*/ 523 h 584"/>
                <a:gd name="T86" fmla="*/ 316 w 586"/>
                <a:gd name="T87" fmla="*/ 522 h 584"/>
                <a:gd name="T88" fmla="*/ 403 w 586"/>
                <a:gd name="T89" fmla="*/ 496 h 584"/>
                <a:gd name="T90" fmla="*/ 472 w 586"/>
                <a:gd name="T91" fmla="*/ 439 h 584"/>
                <a:gd name="T92" fmla="*/ 514 w 586"/>
                <a:gd name="T93" fmla="*/ 361 h 584"/>
                <a:gd name="T94" fmla="*/ 525 w 586"/>
                <a:gd name="T95" fmla="*/ 292 h 584"/>
                <a:gd name="T96" fmla="*/ 520 w 586"/>
                <a:gd name="T97" fmla="*/ 245 h 584"/>
                <a:gd name="T98" fmla="*/ 485 w 586"/>
                <a:gd name="T99" fmla="*/ 162 h 584"/>
                <a:gd name="T100" fmla="*/ 422 w 586"/>
                <a:gd name="T101" fmla="*/ 99 h 584"/>
                <a:gd name="T102" fmla="*/ 340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3" y="578"/>
                  </a:lnTo>
                  <a:lnTo>
                    <a:pt x="219" y="574"/>
                  </a:lnTo>
                  <a:lnTo>
                    <a:pt x="206" y="571"/>
                  </a:lnTo>
                  <a:lnTo>
                    <a:pt x="192" y="566"/>
                  </a:lnTo>
                  <a:lnTo>
                    <a:pt x="179" y="561"/>
                  </a:lnTo>
                  <a:lnTo>
                    <a:pt x="166" y="555"/>
                  </a:lnTo>
                  <a:lnTo>
                    <a:pt x="154" y="549"/>
                  </a:lnTo>
                  <a:lnTo>
                    <a:pt x="141" y="542"/>
                  </a:lnTo>
                  <a:lnTo>
                    <a:pt x="129" y="534"/>
                  </a:lnTo>
                  <a:lnTo>
                    <a:pt x="117" y="526"/>
                  </a:lnTo>
                  <a:lnTo>
                    <a:pt x="106" y="517"/>
                  </a:lnTo>
                  <a:lnTo>
                    <a:pt x="96" y="508"/>
                  </a:lnTo>
                  <a:lnTo>
                    <a:pt x="86" y="499"/>
                  </a:lnTo>
                  <a:lnTo>
                    <a:pt x="76" y="489"/>
                  </a:lnTo>
                  <a:lnTo>
                    <a:pt x="67" y="478"/>
                  </a:lnTo>
                  <a:lnTo>
                    <a:pt x="59" y="466"/>
                  </a:lnTo>
                  <a:lnTo>
                    <a:pt x="50" y="455"/>
                  </a:lnTo>
                  <a:lnTo>
                    <a:pt x="42" y="443"/>
                  </a:lnTo>
                  <a:lnTo>
                    <a:pt x="35" y="431"/>
                  </a:lnTo>
                  <a:lnTo>
                    <a:pt x="28" y="418"/>
                  </a:lnTo>
                  <a:lnTo>
                    <a:pt x="23" y="405"/>
                  </a:lnTo>
                  <a:lnTo>
                    <a:pt x="17" y="392"/>
                  </a:lnTo>
                  <a:lnTo>
                    <a:pt x="13" y="379"/>
                  </a:lnTo>
                  <a:lnTo>
                    <a:pt x="9" y="365"/>
                  </a:lnTo>
                  <a:lnTo>
                    <a:pt x="6" y="351"/>
                  </a:lnTo>
                  <a:lnTo>
                    <a:pt x="3" y="336"/>
                  </a:lnTo>
                  <a:lnTo>
                    <a:pt x="1" y="321"/>
                  </a:lnTo>
                  <a:lnTo>
                    <a:pt x="0" y="307"/>
                  </a:lnTo>
                  <a:lnTo>
                    <a:pt x="0" y="292"/>
                  </a:lnTo>
                  <a:lnTo>
                    <a:pt x="0" y="292"/>
                  </a:lnTo>
                  <a:lnTo>
                    <a:pt x="0" y="277"/>
                  </a:lnTo>
                  <a:lnTo>
                    <a:pt x="1" y="262"/>
                  </a:lnTo>
                  <a:lnTo>
                    <a:pt x="3" y="248"/>
                  </a:lnTo>
                  <a:lnTo>
                    <a:pt x="6" y="233"/>
                  </a:lnTo>
                  <a:lnTo>
                    <a:pt x="9" y="218"/>
                  </a:lnTo>
                  <a:lnTo>
                    <a:pt x="13" y="205"/>
                  </a:lnTo>
                  <a:lnTo>
                    <a:pt x="17" y="191"/>
                  </a:lnTo>
                  <a:lnTo>
                    <a:pt x="23" y="178"/>
                  </a:lnTo>
                  <a:lnTo>
                    <a:pt x="28" y="165"/>
                  </a:lnTo>
                  <a:lnTo>
                    <a:pt x="35" y="153"/>
                  </a:lnTo>
                  <a:lnTo>
                    <a:pt x="42" y="140"/>
                  </a:lnTo>
                  <a:lnTo>
                    <a:pt x="50" y="129"/>
                  </a:lnTo>
                  <a:lnTo>
                    <a:pt x="59" y="117"/>
                  </a:lnTo>
                  <a:lnTo>
                    <a:pt x="67" y="105"/>
                  </a:lnTo>
                  <a:lnTo>
                    <a:pt x="76" y="95"/>
                  </a:lnTo>
                  <a:lnTo>
                    <a:pt x="86" y="85"/>
                  </a:lnTo>
                  <a:lnTo>
                    <a:pt x="96" y="75"/>
                  </a:lnTo>
                  <a:lnTo>
                    <a:pt x="106" y="66"/>
                  </a:lnTo>
                  <a:lnTo>
                    <a:pt x="117" y="57"/>
                  </a:lnTo>
                  <a:lnTo>
                    <a:pt x="129" y="49"/>
                  </a:lnTo>
                  <a:lnTo>
                    <a:pt x="141" y="42"/>
                  </a:lnTo>
                  <a:lnTo>
                    <a:pt x="154" y="35"/>
                  </a:lnTo>
                  <a:lnTo>
                    <a:pt x="166" y="28"/>
                  </a:lnTo>
                  <a:lnTo>
                    <a:pt x="179" y="23"/>
                  </a:lnTo>
                  <a:lnTo>
                    <a:pt x="192" y="17"/>
                  </a:lnTo>
                  <a:lnTo>
                    <a:pt x="206" y="13"/>
                  </a:lnTo>
                  <a:lnTo>
                    <a:pt x="219" y="9"/>
                  </a:lnTo>
                  <a:lnTo>
                    <a:pt x="233" y="6"/>
                  </a:lnTo>
                  <a:lnTo>
                    <a:pt x="249" y="3"/>
                  </a:lnTo>
                  <a:lnTo>
                    <a:pt x="263" y="1"/>
                  </a:lnTo>
                  <a:lnTo>
                    <a:pt x="278" y="0"/>
                  </a:lnTo>
                  <a:lnTo>
                    <a:pt x="293" y="0"/>
                  </a:lnTo>
                  <a:lnTo>
                    <a:pt x="293" y="0"/>
                  </a:lnTo>
                  <a:lnTo>
                    <a:pt x="308" y="0"/>
                  </a:lnTo>
                  <a:lnTo>
                    <a:pt x="322" y="1"/>
                  </a:lnTo>
                  <a:lnTo>
                    <a:pt x="337" y="3"/>
                  </a:lnTo>
                  <a:lnTo>
                    <a:pt x="352" y="6"/>
                  </a:lnTo>
                  <a:lnTo>
                    <a:pt x="366" y="9"/>
                  </a:lnTo>
                  <a:lnTo>
                    <a:pt x="380" y="13"/>
                  </a:lnTo>
                  <a:lnTo>
                    <a:pt x="393" y="17"/>
                  </a:lnTo>
                  <a:lnTo>
                    <a:pt x="407" y="23"/>
                  </a:lnTo>
                  <a:lnTo>
                    <a:pt x="419" y="28"/>
                  </a:lnTo>
                  <a:lnTo>
                    <a:pt x="432" y="35"/>
                  </a:lnTo>
                  <a:lnTo>
                    <a:pt x="445" y="42"/>
                  </a:lnTo>
                  <a:lnTo>
                    <a:pt x="457" y="49"/>
                  </a:lnTo>
                  <a:lnTo>
                    <a:pt x="468" y="57"/>
                  </a:lnTo>
                  <a:lnTo>
                    <a:pt x="479" y="66"/>
                  </a:lnTo>
                  <a:lnTo>
                    <a:pt x="490" y="75"/>
                  </a:lnTo>
                  <a:lnTo>
                    <a:pt x="500" y="85"/>
                  </a:lnTo>
                  <a:lnTo>
                    <a:pt x="509" y="95"/>
                  </a:lnTo>
                  <a:lnTo>
                    <a:pt x="518" y="105"/>
                  </a:lnTo>
                  <a:lnTo>
                    <a:pt x="527" y="117"/>
                  </a:lnTo>
                  <a:lnTo>
                    <a:pt x="536" y="129"/>
                  </a:lnTo>
                  <a:lnTo>
                    <a:pt x="544" y="140"/>
                  </a:lnTo>
                  <a:lnTo>
                    <a:pt x="551" y="153"/>
                  </a:lnTo>
                  <a:lnTo>
                    <a:pt x="557" y="165"/>
                  </a:lnTo>
                  <a:lnTo>
                    <a:pt x="563" y="178"/>
                  </a:lnTo>
                  <a:lnTo>
                    <a:pt x="568" y="191"/>
                  </a:lnTo>
                  <a:lnTo>
                    <a:pt x="573" y="205"/>
                  </a:lnTo>
                  <a:lnTo>
                    <a:pt x="577" y="218"/>
                  </a:lnTo>
                  <a:lnTo>
                    <a:pt x="580" y="233"/>
                  </a:lnTo>
                  <a:lnTo>
                    <a:pt x="582" y="248"/>
                  </a:lnTo>
                  <a:lnTo>
                    <a:pt x="584" y="262"/>
                  </a:lnTo>
                  <a:lnTo>
                    <a:pt x="585" y="277"/>
                  </a:lnTo>
                  <a:lnTo>
                    <a:pt x="586" y="292"/>
                  </a:lnTo>
                  <a:lnTo>
                    <a:pt x="586" y="292"/>
                  </a:lnTo>
                  <a:lnTo>
                    <a:pt x="585" y="307"/>
                  </a:lnTo>
                  <a:lnTo>
                    <a:pt x="584" y="321"/>
                  </a:lnTo>
                  <a:lnTo>
                    <a:pt x="582" y="336"/>
                  </a:lnTo>
                  <a:lnTo>
                    <a:pt x="580" y="351"/>
                  </a:lnTo>
                  <a:lnTo>
                    <a:pt x="577" y="365"/>
                  </a:lnTo>
                  <a:lnTo>
                    <a:pt x="573" y="379"/>
                  </a:lnTo>
                  <a:lnTo>
                    <a:pt x="568" y="392"/>
                  </a:lnTo>
                  <a:lnTo>
                    <a:pt x="563" y="405"/>
                  </a:lnTo>
                  <a:lnTo>
                    <a:pt x="557" y="418"/>
                  </a:lnTo>
                  <a:lnTo>
                    <a:pt x="551" y="431"/>
                  </a:lnTo>
                  <a:lnTo>
                    <a:pt x="544" y="443"/>
                  </a:lnTo>
                  <a:lnTo>
                    <a:pt x="536" y="455"/>
                  </a:lnTo>
                  <a:lnTo>
                    <a:pt x="527" y="466"/>
                  </a:lnTo>
                  <a:lnTo>
                    <a:pt x="518" y="478"/>
                  </a:lnTo>
                  <a:lnTo>
                    <a:pt x="509" y="489"/>
                  </a:lnTo>
                  <a:lnTo>
                    <a:pt x="500" y="499"/>
                  </a:lnTo>
                  <a:lnTo>
                    <a:pt x="490" y="508"/>
                  </a:lnTo>
                  <a:lnTo>
                    <a:pt x="479" y="517"/>
                  </a:lnTo>
                  <a:lnTo>
                    <a:pt x="468" y="526"/>
                  </a:lnTo>
                  <a:lnTo>
                    <a:pt x="457" y="534"/>
                  </a:lnTo>
                  <a:lnTo>
                    <a:pt x="445" y="542"/>
                  </a:lnTo>
                  <a:lnTo>
                    <a:pt x="432" y="549"/>
                  </a:lnTo>
                  <a:lnTo>
                    <a:pt x="419" y="555"/>
                  </a:lnTo>
                  <a:lnTo>
                    <a:pt x="407" y="561"/>
                  </a:lnTo>
                  <a:lnTo>
                    <a:pt x="393" y="566"/>
                  </a:lnTo>
                  <a:lnTo>
                    <a:pt x="380" y="571"/>
                  </a:lnTo>
                  <a:lnTo>
                    <a:pt x="366" y="574"/>
                  </a:lnTo>
                  <a:lnTo>
                    <a:pt x="352" y="578"/>
                  </a:lnTo>
                  <a:lnTo>
                    <a:pt x="337" y="580"/>
                  </a:lnTo>
                  <a:lnTo>
                    <a:pt x="322" y="582"/>
                  </a:lnTo>
                  <a:lnTo>
                    <a:pt x="308" y="583"/>
                  </a:lnTo>
                  <a:lnTo>
                    <a:pt x="293" y="584"/>
                  </a:lnTo>
                  <a:lnTo>
                    <a:pt x="293" y="584"/>
                  </a:lnTo>
                  <a:close/>
                  <a:moveTo>
                    <a:pt x="293" y="60"/>
                  </a:moveTo>
                  <a:lnTo>
                    <a:pt x="293" y="60"/>
                  </a:lnTo>
                  <a:lnTo>
                    <a:pt x="281" y="60"/>
                  </a:lnTo>
                  <a:lnTo>
                    <a:pt x="269" y="61"/>
                  </a:lnTo>
                  <a:lnTo>
                    <a:pt x="247" y="64"/>
                  </a:lnTo>
                  <a:lnTo>
                    <a:pt x="223" y="70"/>
                  </a:lnTo>
                  <a:lnTo>
                    <a:pt x="202" y="78"/>
                  </a:lnTo>
                  <a:lnTo>
                    <a:pt x="182" y="88"/>
                  </a:lnTo>
                  <a:lnTo>
                    <a:pt x="163" y="99"/>
                  </a:lnTo>
                  <a:lnTo>
                    <a:pt x="146" y="113"/>
                  </a:lnTo>
                  <a:lnTo>
                    <a:pt x="128" y="128"/>
                  </a:lnTo>
                  <a:lnTo>
                    <a:pt x="113"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3" y="439"/>
                  </a:lnTo>
                  <a:lnTo>
                    <a:pt x="128" y="455"/>
                  </a:lnTo>
                  <a:lnTo>
                    <a:pt x="146" y="471"/>
                  </a:lnTo>
                  <a:lnTo>
                    <a:pt x="163" y="484"/>
                  </a:lnTo>
                  <a:lnTo>
                    <a:pt x="182" y="496"/>
                  </a:lnTo>
                  <a:lnTo>
                    <a:pt x="202" y="505"/>
                  </a:lnTo>
                  <a:lnTo>
                    <a:pt x="223" y="513"/>
                  </a:lnTo>
                  <a:lnTo>
                    <a:pt x="247" y="519"/>
                  </a:lnTo>
                  <a:lnTo>
                    <a:pt x="269" y="522"/>
                  </a:lnTo>
                  <a:lnTo>
                    <a:pt x="281" y="523"/>
                  </a:lnTo>
                  <a:lnTo>
                    <a:pt x="293" y="524"/>
                  </a:lnTo>
                  <a:lnTo>
                    <a:pt x="293" y="524"/>
                  </a:lnTo>
                  <a:lnTo>
                    <a:pt x="305" y="523"/>
                  </a:lnTo>
                  <a:lnTo>
                    <a:pt x="316" y="522"/>
                  </a:lnTo>
                  <a:lnTo>
                    <a:pt x="340" y="519"/>
                  </a:lnTo>
                  <a:lnTo>
                    <a:pt x="362" y="513"/>
                  </a:lnTo>
                  <a:lnTo>
                    <a:pt x="383" y="505"/>
                  </a:lnTo>
                  <a:lnTo>
                    <a:pt x="403" y="496"/>
                  </a:lnTo>
                  <a:lnTo>
                    <a:pt x="422" y="484"/>
                  </a:lnTo>
                  <a:lnTo>
                    <a:pt x="441" y="471"/>
                  </a:lnTo>
                  <a:lnTo>
                    <a:pt x="457" y="455"/>
                  </a:lnTo>
                  <a:lnTo>
                    <a:pt x="472" y="439"/>
                  </a:lnTo>
                  <a:lnTo>
                    <a:pt x="485" y="421"/>
                  </a:lnTo>
                  <a:lnTo>
                    <a:pt x="497" y="402"/>
                  </a:lnTo>
                  <a:lnTo>
                    <a:pt x="507" y="382"/>
                  </a:lnTo>
                  <a:lnTo>
                    <a:pt x="514" y="361"/>
                  </a:lnTo>
                  <a:lnTo>
                    <a:pt x="520" y="338"/>
                  </a:lnTo>
                  <a:lnTo>
                    <a:pt x="524" y="315"/>
                  </a:lnTo>
                  <a:lnTo>
                    <a:pt x="524" y="303"/>
                  </a:lnTo>
                  <a:lnTo>
                    <a:pt x="525" y="292"/>
                  </a:lnTo>
                  <a:lnTo>
                    <a:pt x="525" y="292"/>
                  </a:lnTo>
                  <a:lnTo>
                    <a:pt x="524" y="280"/>
                  </a:lnTo>
                  <a:lnTo>
                    <a:pt x="524" y="268"/>
                  </a:lnTo>
                  <a:lnTo>
                    <a:pt x="520" y="245"/>
                  </a:lnTo>
                  <a:lnTo>
                    <a:pt x="514" y="222"/>
                  </a:lnTo>
                  <a:lnTo>
                    <a:pt x="507" y="201"/>
                  </a:lnTo>
                  <a:lnTo>
                    <a:pt x="497" y="181"/>
                  </a:lnTo>
                  <a:lnTo>
                    <a:pt x="485" y="162"/>
                  </a:lnTo>
                  <a:lnTo>
                    <a:pt x="472" y="144"/>
                  </a:lnTo>
                  <a:lnTo>
                    <a:pt x="457" y="128"/>
                  </a:lnTo>
                  <a:lnTo>
                    <a:pt x="441" y="113"/>
                  </a:lnTo>
                  <a:lnTo>
                    <a:pt x="422" y="99"/>
                  </a:lnTo>
                  <a:lnTo>
                    <a:pt x="403" y="88"/>
                  </a:lnTo>
                  <a:lnTo>
                    <a:pt x="383" y="78"/>
                  </a:lnTo>
                  <a:lnTo>
                    <a:pt x="362" y="70"/>
                  </a:lnTo>
                  <a:lnTo>
                    <a:pt x="340"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2" name="Freeform 147">
              <a:extLst>
                <a:ext uri="{FF2B5EF4-FFF2-40B4-BE49-F238E27FC236}">
                  <a16:creationId xmlns:a16="http://schemas.microsoft.com/office/drawing/2014/main" xmlns="" id="{FE30DD82-ABA6-48FA-9726-8FDA47C0EBCD}"/>
                </a:ext>
              </a:extLst>
            </p:cNvPr>
            <p:cNvSpPr>
              <a:spLocks noEditPoints="1"/>
            </p:cNvSpPr>
            <p:nvPr/>
          </p:nvSpPr>
          <p:spPr bwMode="auto">
            <a:xfrm>
              <a:off x="1693911" y="3318326"/>
              <a:ext cx="412028" cy="412029"/>
            </a:xfrm>
            <a:custGeom>
              <a:avLst/>
              <a:gdLst>
                <a:gd name="T0" fmla="*/ 332 w 782"/>
                <a:gd name="T1" fmla="*/ 775 h 780"/>
                <a:gd name="T2" fmla="*/ 239 w 782"/>
                <a:gd name="T3" fmla="*/ 749 h 780"/>
                <a:gd name="T4" fmla="*/ 157 w 782"/>
                <a:gd name="T5" fmla="*/ 702 h 780"/>
                <a:gd name="T6" fmla="*/ 90 w 782"/>
                <a:gd name="T7" fmla="*/ 638 h 780"/>
                <a:gd name="T8" fmla="*/ 39 w 782"/>
                <a:gd name="T9" fmla="*/ 559 h 780"/>
                <a:gd name="T10" fmla="*/ 9 w 782"/>
                <a:gd name="T11" fmla="*/ 468 h 780"/>
                <a:gd name="T12" fmla="*/ 0 w 782"/>
                <a:gd name="T13" fmla="*/ 389 h 780"/>
                <a:gd name="T14" fmla="*/ 13 w 782"/>
                <a:gd name="T15" fmla="*/ 293 h 780"/>
                <a:gd name="T16" fmla="*/ 48 w 782"/>
                <a:gd name="T17" fmla="*/ 204 h 780"/>
                <a:gd name="T18" fmla="*/ 103 w 782"/>
                <a:gd name="T19" fmla="*/ 128 h 780"/>
                <a:gd name="T20" fmla="*/ 173 w 782"/>
                <a:gd name="T21" fmla="*/ 67 h 780"/>
                <a:gd name="T22" fmla="*/ 257 w 782"/>
                <a:gd name="T23" fmla="*/ 24 h 780"/>
                <a:gd name="T24" fmla="*/ 351 w 782"/>
                <a:gd name="T25" fmla="*/ 2 h 780"/>
                <a:gd name="T26" fmla="*/ 431 w 782"/>
                <a:gd name="T27" fmla="*/ 2 h 780"/>
                <a:gd name="T28" fmla="*/ 525 w 782"/>
                <a:gd name="T29" fmla="*/ 24 h 780"/>
                <a:gd name="T30" fmla="*/ 609 w 782"/>
                <a:gd name="T31" fmla="*/ 67 h 780"/>
                <a:gd name="T32" fmla="*/ 679 w 782"/>
                <a:gd name="T33" fmla="*/ 128 h 780"/>
                <a:gd name="T34" fmla="*/ 734 w 782"/>
                <a:gd name="T35" fmla="*/ 204 h 780"/>
                <a:gd name="T36" fmla="*/ 768 w 782"/>
                <a:gd name="T37" fmla="*/ 293 h 780"/>
                <a:gd name="T38" fmla="*/ 782 w 782"/>
                <a:gd name="T39" fmla="*/ 389 h 780"/>
                <a:gd name="T40" fmla="*/ 773 w 782"/>
                <a:gd name="T41" fmla="*/ 468 h 780"/>
                <a:gd name="T42" fmla="*/ 742 w 782"/>
                <a:gd name="T43" fmla="*/ 559 h 780"/>
                <a:gd name="T44" fmla="*/ 692 w 782"/>
                <a:gd name="T45" fmla="*/ 638 h 780"/>
                <a:gd name="T46" fmla="*/ 624 w 782"/>
                <a:gd name="T47" fmla="*/ 702 h 780"/>
                <a:gd name="T48" fmla="*/ 543 w 782"/>
                <a:gd name="T49" fmla="*/ 749 h 780"/>
                <a:gd name="T50" fmla="*/ 450 w 782"/>
                <a:gd name="T51" fmla="*/ 775 h 780"/>
                <a:gd name="T52" fmla="*/ 390 w 782"/>
                <a:gd name="T53" fmla="*/ 61 h 780"/>
                <a:gd name="T54" fmla="*/ 325 w 782"/>
                <a:gd name="T55" fmla="*/ 68 h 780"/>
                <a:gd name="T56" fmla="*/ 248 w 782"/>
                <a:gd name="T57" fmla="*/ 93 h 780"/>
                <a:gd name="T58" fmla="*/ 181 w 782"/>
                <a:gd name="T59" fmla="*/ 136 h 780"/>
                <a:gd name="T60" fmla="*/ 127 w 782"/>
                <a:gd name="T61" fmla="*/ 193 h 780"/>
                <a:gd name="T62" fmla="*/ 87 w 782"/>
                <a:gd name="T63" fmla="*/ 262 h 780"/>
                <a:gd name="T64" fmla="*/ 65 w 782"/>
                <a:gd name="T65" fmla="*/ 340 h 780"/>
                <a:gd name="T66" fmla="*/ 62 w 782"/>
                <a:gd name="T67" fmla="*/ 407 h 780"/>
                <a:gd name="T68" fmla="*/ 76 w 782"/>
                <a:gd name="T69" fmla="*/ 487 h 780"/>
                <a:gd name="T70" fmla="*/ 110 w 782"/>
                <a:gd name="T71" fmla="*/ 560 h 780"/>
                <a:gd name="T72" fmla="*/ 158 w 782"/>
                <a:gd name="T73" fmla="*/ 622 h 780"/>
                <a:gd name="T74" fmla="*/ 220 w 782"/>
                <a:gd name="T75" fmla="*/ 671 h 780"/>
                <a:gd name="T76" fmla="*/ 293 w 782"/>
                <a:gd name="T77" fmla="*/ 704 h 780"/>
                <a:gd name="T78" fmla="*/ 374 w 782"/>
                <a:gd name="T79" fmla="*/ 718 h 780"/>
                <a:gd name="T80" fmla="*/ 441 w 782"/>
                <a:gd name="T81" fmla="*/ 715 h 780"/>
                <a:gd name="T82" fmla="*/ 519 w 782"/>
                <a:gd name="T83" fmla="*/ 693 h 780"/>
                <a:gd name="T84" fmla="*/ 588 w 782"/>
                <a:gd name="T85" fmla="*/ 654 h 780"/>
                <a:gd name="T86" fmla="*/ 645 w 782"/>
                <a:gd name="T87" fmla="*/ 599 h 780"/>
                <a:gd name="T88" fmla="*/ 688 w 782"/>
                <a:gd name="T89" fmla="*/ 533 h 780"/>
                <a:gd name="T90" fmla="*/ 714 w 782"/>
                <a:gd name="T91" fmla="*/ 456 h 780"/>
                <a:gd name="T92" fmla="*/ 721 w 782"/>
                <a:gd name="T93" fmla="*/ 389 h 780"/>
                <a:gd name="T94" fmla="*/ 710 w 782"/>
                <a:gd name="T95" fmla="*/ 308 h 780"/>
                <a:gd name="T96" fmla="*/ 680 w 782"/>
                <a:gd name="T97" fmla="*/ 233 h 780"/>
                <a:gd name="T98" fmla="*/ 635 w 782"/>
                <a:gd name="T99" fmla="*/ 169 h 780"/>
                <a:gd name="T100" fmla="*/ 575 w 782"/>
                <a:gd name="T101" fmla="*/ 117 h 780"/>
                <a:gd name="T102" fmla="*/ 504 w 782"/>
                <a:gd name="T103" fmla="*/ 81 h 780"/>
                <a:gd name="T104" fmla="*/ 425 w 782"/>
                <a:gd name="T105" fmla="*/ 6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2" h="780">
                  <a:moveTo>
                    <a:pt x="390" y="780"/>
                  </a:moveTo>
                  <a:lnTo>
                    <a:pt x="390" y="780"/>
                  </a:lnTo>
                  <a:lnTo>
                    <a:pt x="371" y="779"/>
                  </a:lnTo>
                  <a:lnTo>
                    <a:pt x="351" y="778"/>
                  </a:lnTo>
                  <a:lnTo>
                    <a:pt x="332" y="775"/>
                  </a:lnTo>
                  <a:lnTo>
                    <a:pt x="313" y="772"/>
                  </a:lnTo>
                  <a:lnTo>
                    <a:pt x="293" y="767"/>
                  </a:lnTo>
                  <a:lnTo>
                    <a:pt x="275" y="762"/>
                  </a:lnTo>
                  <a:lnTo>
                    <a:pt x="257" y="756"/>
                  </a:lnTo>
                  <a:lnTo>
                    <a:pt x="239" y="749"/>
                  </a:lnTo>
                  <a:lnTo>
                    <a:pt x="222" y="740"/>
                  </a:lnTo>
                  <a:lnTo>
                    <a:pt x="205" y="732"/>
                  </a:lnTo>
                  <a:lnTo>
                    <a:pt x="188" y="723"/>
                  </a:lnTo>
                  <a:lnTo>
                    <a:pt x="173" y="712"/>
                  </a:lnTo>
                  <a:lnTo>
                    <a:pt x="157" y="702"/>
                  </a:lnTo>
                  <a:lnTo>
                    <a:pt x="143" y="690"/>
                  </a:lnTo>
                  <a:lnTo>
                    <a:pt x="129" y="678"/>
                  </a:lnTo>
                  <a:lnTo>
                    <a:pt x="115" y="665"/>
                  </a:lnTo>
                  <a:lnTo>
                    <a:pt x="103" y="652"/>
                  </a:lnTo>
                  <a:lnTo>
                    <a:pt x="90" y="638"/>
                  </a:lnTo>
                  <a:lnTo>
                    <a:pt x="78" y="622"/>
                  </a:lnTo>
                  <a:lnTo>
                    <a:pt x="67" y="607"/>
                  </a:lnTo>
                  <a:lnTo>
                    <a:pt x="57" y="591"/>
                  </a:lnTo>
                  <a:lnTo>
                    <a:pt x="48" y="575"/>
                  </a:lnTo>
                  <a:lnTo>
                    <a:pt x="39" y="559"/>
                  </a:lnTo>
                  <a:lnTo>
                    <a:pt x="32" y="542"/>
                  </a:lnTo>
                  <a:lnTo>
                    <a:pt x="25" y="524"/>
                  </a:lnTo>
                  <a:lnTo>
                    <a:pt x="19" y="505"/>
                  </a:lnTo>
                  <a:lnTo>
                    <a:pt x="13" y="487"/>
                  </a:lnTo>
                  <a:lnTo>
                    <a:pt x="9" y="468"/>
                  </a:lnTo>
                  <a:lnTo>
                    <a:pt x="6" y="449"/>
                  </a:lnTo>
                  <a:lnTo>
                    <a:pt x="2" y="430"/>
                  </a:lnTo>
                  <a:lnTo>
                    <a:pt x="1" y="410"/>
                  </a:lnTo>
                  <a:lnTo>
                    <a:pt x="0" y="389"/>
                  </a:lnTo>
                  <a:lnTo>
                    <a:pt x="0" y="389"/>
                  </a:lnTo>
                  <a:lnTo>
                    <a:pt x="1" y="370"/>
                  </a:lnTo>
                  <a:lnTo>
                    <a:pt x="2" y="350"/>
                  </a:lnTo>
                  <a:lnTo>
                    <a:pt x="6" y="331"/>
                  </a:lnTo>
                  <a:lnTo>
                    <a:pt x="9" y="312"/>
                  </a:lnTo>
                  <a:lnTo>
                    <a:pt x="13" y="293"/>
                  </a:lnTo>
                  <a:lnTo>
                    <a:pt x="19" y="275"/>
                  </a:lnTo>
                  <a:lnTo>
                    <a:pt x="25" y="256"/>
                  </a:lnTo>
                  <a:lnTo>
                    <a:pt x="32" y="238"/>
                  </a:lnTo>
                  <a:lnTo>
                    <a:pt x="39" y="221"/>
                  </a:lnTo>
                  <a:lnTo>
                    <a:pt x="48" y="204"/>
                  </a:lnTo>
                  <a:lnTo>
                    <a:pt x="57" y="188"/>
                  </a:lnTo>
                  <a:lnTo>
                    <a:pt x="67" y="173"/>
                  </a:lnTo>
                  <a:lnTo>
                    <a:pt x="78" y="157"/>
                  </a:lnTo>
                  <a:lnTo>
                    <a:pt x="90" y="142"/>
                  </a:lnTo>
                  <a:lnTo>
                    <a:pt x="103" y="128"/>
                  </a:lnTo>
                  <a:lnTo>
                    <a:pt x="115" y="114"/>
                  </a:lnTo>
                  <a:lnTo>
                    <a:pt x="129" y="102"/>
                  </a:lnTo>
                  <a:lnTo>
                    <a:pt x="143" y="90"/>
                  </a:lnTo>
                  <a:lnTo>
                    <a:pt x="157" y="78"/>
                  </a:lnTo>
                  <a:lnTo>
                    <a:pt x="173" y="67"/>
                  </a:lnTo>
                  <a:lnTo>
                    <a:pt x="188" y="57"/>
                  </a:lnTo>
                  <a:lnTo>
                    <a:pt x="205" y="48"/>
                  </a:lnTo>
                  <a:lnTo>
                    <a:pt x="222" y="39"/>
                  </a:lnTo>
                  <a:lnTo>
                    <a:pt x="239" y="31"/>
                  </a:lnTo>
                  <a:lnTo>
                    <a:pt x="257" y="24"/>
                  </a:lnTo>
                  <a:lnTo>
                    <a:pt x="275" y="18"/>
                  </a:lnTo>
                  <a:lnTo>
                    <a:pt x="293" y="12"/>
                  </a:lnTo>
                  <a:lnTo>
                    <a:pt x="313" y="8"/>
                  </a:lnTo>
                  <a:lnTo>
                    <a:pt x="332" y="5"/>
                  </a:lnTo>
                  <a:lnTo>
                    <a:pt x="351" y="2"/>
                  </a:lnTo>
                  <a:lnTo>
                    <a:pt x="371" y="1"/>
                  </a:lnTo>
                  <a:lnTo>
                    <a:pt x="390" y="0"/>
                  </a:lnTo>
                  <a:lnTo>
                    <a:pt x="390" y="0"/>
                  </a:lnTo>
                  <a:lnTo>
                    <a:pt x="411" y="1"/>
                  </a:lnTo>
                  <a:lnTo>
                    <a:pt x="431" y="2"/>
                  </a:lnTo>
                  <a:lnTo>
                    <a:pt x="450" y="5"/>
                  </a:lnTo>
                  <a:lnTo>
                    <a:pt x="469" y="8"/>
                  </a:lnTo>
                  <a:lnTo>
                    <a:pt x="489" y="12"/>
                  </a:lnTo>
                  <a:lnTo>
                    <a:pt x="507" y="18"/>
                  </a:lnTo>
                  <a:lnTo>
                    <a:pt x="525" y="24"/>
                  </a:lnTo>
                  <a:lnTo>
                    <a:pt x="543" y="31"/>
                  </a:lnTo>
                  <a:lnTo>
                    <a:pt x="560" y="39"/>
                  </a:lnTo>
                  <a:lnTo>
                    <a:pt x="576" y="48"/>
                  </a:lnTo>
                  <a:lnTo>
                    <a:pt x="593" y="57"/>
                  </a:lnTo>
                  <a:lnTo>
                    <a:pt x="609" y="67"/>
                  </a:lnTo>
                  <a:lnTo>
                    <a:pt x="624" y="78"/>
                  </a:lnTo>
                  <a:lnTo>
                    <a:pt x="639" y="90"/>
                  </a:lnTo>
                  <a:lnTo>
                    <a:pt x="653" y="102"/>
                  </a:lnTo>
                  <a:lnTo>
                    <a:pt x="666" y="114"/>
                  </a:lnTo>
                  <a:lnTo>
                    <a:pt x="679" y="128"/>
                  </a:lnTo>
                  <a:lnTo>
                    <a:pt x="692" y="142"/>
                  </a:lnTo>
                  <a:lnTo>
                    <a:pt x="704" y="157"/>
                  </a:lnTo>
                  <a:lnTo>
                    <a:pt x="714" y="173"/>
                  </a:lnTo>
                  <a:lnTo>
                    <a:pt x="725" y="188"/>
                  </a:lnTo>
                  <a:lnTo>
                    <a:pt x="734" y="204"/>
                  </a:lnTo>
                  <a:lnTo>
                    <a:pt x="742" y="221"/>
                  </a:lnTo>
                  <a:lnTo>
                    <a:pt x="750" y="238"/>
                  </a:lnTo>
                  <a:lnTo>
                    <a:pt x="757" y="256"/>
                  </a:lnTo>
                  <a:lnTo>
                    <a:pt x="763" y="275"/>
                  </a:lnTo>
                  <a:lnTo>
                    <a:pt x="768" y="293"/>
                  </a:lnTo>
                  <a:lnTo>
                    <a:pt x="773" y="312"/>
                  </a:lnTo>
                  <a:lnTo>
                    <a:pt x="776" y="331"/>
                  </a:lnTo>
                  <a:lnTo>
                    <a:pt x="780" y="350"/>
                  </a:lnTo>
                  <a:lnTo>
                    <a:pt x="781" y="370"/>
                  </a:lnTo>
                  <a:lnTo>
                    <a:pt x="782" y="389"/>
                  </a:lnTo>
                  <a:lnTo>
                    <a:pt x="782" y="389"/>
                  </a:lnTo>
                  <a:lnTo>
                    <a:pt x="781" y="410"/>
                  </a:lnTo>
                  <a:lnTo>
                    <a:pt x="780" y="430"/>
                  </a:lnTo>
                  <a:lnTo>
                    <a:pt x="776" y="449"/>
                  </a:lnTo>
                  <a:lnTo>
                    <a:pt x="773" y="468"/>
                  </a:lnTo>
                  <a:lnTo>
                    <a:pt x="768" y="487"/>
                  </a:lnTo>
                  <a:lnTo>
                    <a:pt x="763" y="505"/>
                  </a:lnTo>
                  <a:lnTo>
                    <a:pt x="757" y="524"/>
                  </a:lnTo>
                  <a:lnTo>
                    <a:pt x="750" y="542"/>
                  </a:lnTo>
                  <a:lnTo>
                    <a:pt x="742" y="559"/>
                  </a:lnTo>
                  <a:lnTo>
                    <a:pt x="734" y="575"/>
                  </a:lnTo>
                  <a:lnTo>
                    <a:pt x="725" y="591"/>
                  </a:lnTo>
                  <a:lnTo>
                    <a:pt x="714" y="607"/>
                  </a:lnTo>
                  <a:lnTo>
                    <a:pt x="704" y="622"/>
                  </a:lnTo>
                  <a:lnTo>
                    <a:pt x="692" y="638"/>
                  </a:lnTo>
                  <a:lnTo>
                    <a:pt x="679" y="652"/>
                  </a:lnTo>
                  <a:lnTo>
                    <a:pt x="666" y="665"/>
                  </a:lnTo>
                  <a:lnTo>
                    <a:pt x="653" y="678"/>
                  </a:lnTo>
                  <a:lnTo>
                    <a:pt x="639" y="690"/>
                  </a:lnTo>
                  <a:lnTo>
                    <a:pt x="624" y="702"/>
                  </a:lnTo>
                  <a:lnTo>
                    <a:pt x="609" y="712"/>
                  </a:lnTo>
                  <a:lnTo>
                    <a:pt x="593" y="723"/>
                  </a:lnTo>
                  <a:lnTo>
                    <a:pt x="576" y="732"/>
                  </a:lnTo>
                  <a:lnTo>
                    <a:pt x="560" y="740"/>
                  </a:lnTo>
                  <a:lnTo>
                    <a:pt x="543" y="749"/>
                  </a:lnTo>
                  <a:lnTo>
                    <a:pt x="525" y="756"/>
                  </a:lnTo>
                  <a:lnTo>
                    <a:pt x="507" y="762"/>
                  </a:lnTo>
                  <a:lnTo>
                    <a:pt x="489" y="767"/>
                  </a:lnTo>
                  <a:lnTo>
                    <a:pt x="469" y="772"/>
                  </a:lnTo>
                  <a:lnTo>
                    <a:pt x="450" y="775"/>
                  </a:lnTo>
                  <a:lnTo>
                    <a:pt x="431" y="778"/>
                  </a:lnTo>
                  <a:lnTo>
                    <a:pt x="411" y="779"/>
                  </a:lnTo>
                  <a:lnTo>
                    <a:pt x="390" y="780"/>
                  </a:lnTo>
                  <a:lnTo>
                    <a:pt x="390" y="780"/>
                  </a:lnTo>
                  <a:close/>
                  <a:moveTo>
                    <a:pt x="390" y="61"/>
                  </a:moveTo>
                  <a:lnTo>
                    <a:pt x="390" y="61"/>
                  </a:lnTo>
                  <a:lnTo>
                    <a:pt x="374" y="62"/>
                  </a:lnTo>
                  <a:lnTo>
                    <a:pt x="357" y="63"/>
                  </a:lnTo>
                  <a:lnTo>
                    <a:pt x="341" y="65"/>
                  </a:lnTo>
                  <a:lnTo>
                    <a:pt x="325" y="68"/>
                  </a:lnTo>
                  <a:lnTo>
                    <a:pt x="309" y="72"/>
                  </a:lnTo>
                  <a:lnTo>
                    <a:pt x="293" y="76"/>
                  </a:lnTo>
                  <a:lnTo>
                    <a:pt x="277" y="81"/>
                  </a:lnTo>
                  <a:lnTo>
                    <a:pt x="263" y="87"/>
                  </a:lnTo>
                  <a:lnTo>
                    <a:pt x="248" y="93"/>
                  </a:lnTo>
                  <a:lnTo>
                    <a:pt x="234" y="101"/>
                  </a:lnTo>
                  <a:lnTo>
                    <a:pt x="220" y="109"/>
                  </a:lnTo>
                  <a:lnTo>
                    <a:pt x="207" y="117"/>
                  </a:lnTo>
                  <a:lnTo>
                    <a:pt x="193" y="126"/>
                  </a:lnTo>
                  <a:lnTo>
                    <a:pt x="181" y="136"/>
                  </a:lnTo>
                  <a:lnTo>
                    <a:pt x="169" y="146"/>
                  </a:lnTo>
                  <a:lnTo>
                    <a:pt x="158" y="158"/>
                  </a:lnTo>
                  <a:lnTo>
                    <a:pt x="147" y="169"/>
                  </a:lnTo>
                  <a:lnTo>
                    <a:pt x="137" y="181"/>
                  </a:lnTo>
                  <a:lnTo>
                    <a:pt x="127" y="193"/>
                  </a:lnTo>
                  <a:lnTo>
                    <a:pt x="118" y="206"/>
                  </a:lnTo>
                  <a:lnTo>
                    <a:pt x="110" y="219"/>
                  </a:lnTo>
                  <a:lnTo>
                    <a:pt x="102" y="233"/>
                  </a:lnTo>
                  <a:lnTo>
                    <a:pt x="93" y="247"/>
                  </a:lnTo>
                  <a:lnTo>
                    <a:pt x="87" y="262"/>
                  </a:lnTo>
                  <a:lnTo>
                    <a:pt x="81" y="277"/>
                  </a:lnTo>
                  <a:lnTo>
                    <a:pt x="76" y="293"/>
                  </a:lnTo>
                  <a:lnTo>
                    <a:pt x="72" y="308"/>
                  </a:lnTo>
                  <a:lnTo>
                    <a:pt x="68" y="324"/>
                  </a:lnTo>
                  <a:lnTo>
                    <a:pt x="65" y="340"/>
                  </a:lnTo>
                  <a:lnTo>
                    <a:pt x="63" y="356"/>
                  </a:lnTo>
                  <a:lnTo>
                    <a:pt x="62" y="373"/>
                  </a:lnTo>
                  <a:lnTo>
                    <a:pt x="61" y="389"/>
                  </a:lnTo>
                  <a:lnTo>
                    <a:pt x="61" y="389"/>
                  </a:lnTo>
                  <a:lnTo>
                    <a:pt x="62" y="407"/>
                  </a:lnTo>
                  <a:lnTo>
                    <a:pt x="63" y="424"/>
                  </a:lnTo>
                  <a:lnTo>
                    <a:pt x="65" y="440"/>
                  </a:lnTo>
                  <a:lnTo>
                    <a:pt x="68" y="456"/>
                  </a:lnTo>
                  <a:lnTo>
                    <a:pt x="72" y="472"/>
                  </a:lnTo>
                  <a:lnTo>
                    <a:pt x="76" y="487"/>
                  </a:lnTo>
                  <a:lnTo>
                    <a:pt x="81" y="502"/>
                  </a:lnTo>
                  <a:lnTo>
                    <a:pt x="87" y="518"/>
                  </a:lnTo>
                  <a:lnTo>
                    <a:pt x="93" y="533"/>
                  </a:lnTo>
                  <a:lnTo>
                    <a:pt x="102" y="547"/>
                  </a:lnTo>
                  <a:lnTo>
                    <a:pt x="110" y="560"/>
                  </a:lnTo>
                  <a:lnTo>
                    <a:pt x="118" y="574"/>
                  </a:lnTo>
                  <a:lnTo>
                    <a:pt x="127" y="586"/>
                  </a:lnTo>
                  <a:lnTo>
                    <a:pt x="137" y="599"/>
                  </a:lnTo>
                  <a:lnTo>
                    <a:pt x="147" y="611"/>
                  </a:lnTo>
                  <a:lnTo>
                    <a:pt x="158" y="622"/>
                  </a:lnTo>
                  <a:lnTo>
                    <a:pt x="169" y="634"/>
                  </a:lnTo>
                  <a:lnTo>
                    <a:pt x="181" y="644"/>
                  </a:lnTo>
                  <a:lnTo>
                    <a:pt x="193" y="654"/>
                  </a:lnTo>
                  <a:lnTo>
                    <a:pt x="207" y="663"/>
                  </a:lnTo>
                  <a:lnTo>
                    <a:pt x="220" y="671"/>
                  </a:lnTo>
                  <a:lnTo>
                    <a:pt x="234" y="679"/>
                  </a:lnTo>
                  <a:lnTo>
                    <a:pt x="248" y="686"/>
                  </a:lnTo>
                  <a:lnTo>
                    <a:pt x="263" y="693"/>
                  </a:lnTo>
                  <a:lnTo>
                    <a:pt x="277" y="699"/>
                  </a:lnTo>
                  <a:lnTo>
                    <a:pt x="293" y="704"/>
                  </a:lnTo>
                  <a:lnTo>
                    <a:pt x="309" y="708"/>
                  </a:lnTo>
                  <a:lnTo>
                    <a:pt x="325" y="712"/>
                  </a:lnTo>
                  <a:lnTo>
                    <a:pt x="341" y="715"/>
                  </a:lnTo>
                  <a:lnTo>
                    <a:pt x="357" y="717"/>
                  </a:lnTo>
                  <a:lnTo>
                    <a:pt x="374" y="718"/>
                  </a:lnTo>
                  <a:lnTo>
                    <a:pt x="390" y="719"/>
                  </a:lnTo>
                  <a:lnTo>
                    <a:pt x="390" y="719"/>
                  </a:lnTo>
                  <a:lnTo>
                    <a:pt x="408" y="718"/>
                  </a:lnTo>
                  <a:lnTo>
                    <a:pt x="425" y="717"/>
                  </a:lnTo>
                  <a:lnTo>
                    <a:pt x="441" y="715"/>
                  </a:lnTo>
                  <a:lnTo>
                    <a:pt x="457" y="712"/>
                  </a:lnTo>
                  <a:lnTo>
                    <a:pt x="473" y="708"/>
                  </a:lnTo>
                  <a:lnTo>
                    <a:pt x="489" y="704"/>
                  </a:lnTo>
                  <a:lnTo>
                    <a:pt x="504" y="699"/>
                  </a:lnTo>
                  <a:lnTo>
                    <a:pt x="519" y="693"/>
                  </a:lnTo>
                  <a:lnTo>
                    <a:pt x="534" y="686"/>
                  </a:lnTo>
                  <a:lnTo>
                    <a:pt x="548" y="679"/>
                  </a:lnTo>
                  <a:lnTo>
                    <a:pt x="561" y="671"/>
                  </a:lnTo>
                  <a:lnTo>
                    <a:pt x="575" y="663"/>
                  </a:lnTo>
                  <a:lnTo>
                    <a:pt x="588" y="654"/>
                  </a:lnTo>
                  <a:lnTo>
                    <a:pt x="601" y="644"/>
                  </a:lnTo>
                  <a:lnTo>
                    <a:pt x="613" y="634"/>
                  </a:lnTo>
                  <a:lnTo>
                    <a:pt x="624" y="622"/>
                  </a:lnTo>
                  <a:lnTo>
                    <a:pt x="635" y="611"/>
                  </a:lnTo>
                  <a:lnTo>
                    <a:pt x="645" y="599"/>
                  </a:lnTo>
                  <a:lnTo>
                    <a:pt x="655" y="586"/>
                  </a:lnTo>
                  <a:lnTo>
                    <a:pt x="664" y="574"/>
                  </a:lnTo>
                  <a:lnTo>
                    <a:pt x="672" y="560"/>
                  </a:lnTo>
                  <a:lnTo>
                    <a:pt x="680" y="547"/>
                  </a:lnTo>
                  <a:lnTo>
                    <a:pt x="688" y="533"/>
                  </a:lnTo>
                  <a:lnTo>
                    <a:pt x="695" y="518"/>
                  </a:lnTo>
                  <a:lnTo>
                    <a:pt x="701" y="502"/>
                  </a:lnTo>
                  <a:lnTo>
                    <a:pt x="706" y="487"/>
                  </a:lnTo>
                  <a:lnTo>
                    <a:pt x="710" y="472"/>
                  </a:lnTo>
                  <a:lnTo>
                    <a:pt x="714" y="456"/>
                  </a:lnTo>
                  <a:lnTo>
                    <a:pt x="717" y="440"/>
                  </a:lnTo>
                  <a:lnTo>
                    <a:pt x="719" y="424"/>
                  </a:lnTo>
                  <a:lnTo>
                    <a:pt x="720" y="407"/>
                  </a:lnTo>
                  <a:lnTo>
                    <a:pt x="721" y="389"/>
                  </a:lnTo>
                  <a:lnTo>
                    <a:pt x="721" y="389"/>
                  </a:lnTo>
                  <a:lnTo>
                    <a:pt x="720" y="373"/>
                  </a:lnTo>
                  <a:lnTo>
                    <a:pt x="719" y="356"/>
                  </a:lnTo>
                  <a:lnTo>
                    <a:pt x="717" y="340"/>
                  </a:lnTo>
                  <a:lnTo>
                    <a:pt x="714" y="324"/>
                  </a:lnTo>
                  <a:lnTo>
                    <a:pt x="710" y="308"/>
                  </a:lnTo>
                  <a:lnTo>
                    <a:pt x="706" y="293"/>
                  </a:lnTo>
                  <a:lnTo>
                    <a:pt x="701" y="277"/>
                  </a:lnTo>
                  <a:lnTo>
                    <a:pt x="695" y="262"/>
                  </a:lnTo>
                  <a:lnTo>
                    <a:pt x="688" y="247"/>
                  </a:lnTo>
                  <a:lnTo>
                    <a:pt x="680" y="233"/>
                  </a:lnTo>
                  <a:lnTo>
                    <a:pt x="672" y="219"/>
                  </a:lnTo>
                  <a:lnTo>
                    <a:pt x="664" y="206"/>
                  </a:lnTo>
                  <a:lnTo>
                    <a:pt x="655" y="193"/>
                  </a:lnTo>
                  <a:lnTo>
                    <a:pt x="645" y="181"/>
                  </a:lnTo>
                  <a:lnTo>
                    <a:pt x="635" y="169"/>
                  </a:lnTo>
                  <a:lnTo>
                    <a:pt x="624" y="158"/>
                  </a:lnTo>
                  <a:lnTo>
                    <a:pt x="613" y="146"/>
                  </a:lnTo>
                  <a:lnTo>
                    <a:pt x="601" y="136"/>
                  </a:lnTo>
                  <a:lnTo>
                    <a:pt x="588" y="126"/>
                  </a:lnTo>
                  <a:lnTo>
                    <a:pt x="575" y="117"/>
                  </a:lnTo>
                  <a:lnTo>
                    <a:pt x="561" y="109"/>
                  </a:lnTo>
                  <a:lnTo>
                    <a:pt x="548" y="101"/>
                  </a:lnTo>
                  <a:lnTo>
                    <a:pt x="534" y="93"/>
                  </a:lnTo>
                  <a:lnTo>
                    <a:pt x="519" y="87"/>
                  </a:lnTo>
                  <a:lnTo>
                    <a:pt x="504" y="81"/>
                  </a:lnTo>
                  <a:lnTo>
                    <a:pt x="489" y="76"/>
                  </a:lnTo>
                  <a:lnTo>
                    <a:pt x="473" y="72"/>
                  </a:lnTo>
                  <a:lnTo>
                    <a:pt x="457" y="68"/>
                  </a:lnTo>
                  <a:lnTo>
                    <a:pt x="441" y="65"/>
                  </a:lnTo>
                  <a:lnTo>
                    <a:pt x="425" y="63"/>
                  </a:lnTo>
                  <a:lnTo>
                    <a:pt x="408" y="62"/>
                  </a:lnTo>
                  <a:lnTo>
                    <a:pt x="390" y="61"/>
                  </a:lnTo>
                  <a:lnTo>
                    <a:pt x="39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7" name="Freeform 114">
              <a:extLst>
                <a:ext uri="{FF2B5EF4-FFF2-40B4-BE49-F238E27FC236}">
                  <a16:creationId xmlns:a16="http://schemas.microsoft.com/office/drawing/2014/main" xmlns="" id="{FEF1D75A-1174-4650-9084-846427499992}"/>
                </a:ext>
              </a:extLst>
            </p:cNvPr>
            <p:cNvSpPr>
              <a:spLocks/>
            </p:cNvSpPr>
            <p:nvPr/>
          </p:nvSpPr>
          <p:spPr bwMode="auto">
            <a:xfrm rot="19792476">
              <a:off x="1581910" y="3644904"/>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1" name="Freeform 114">
              <a:extLst>
                <a:ext uri="{FF2B5EF4-FFF2-40B4-BE49-F238E27FC236}">
                  <a16:creationId xmlns:a16="http://schemas.microsoft.com/office/drawing/2014/main" xmlns="" id="{9C4A98BA-63DD-4378-8639-BB1C8A7CAA4A}"/>
                </a:ext>
              </a:extLst>
            </p:cNvPr>
            <p:cNvSpPr>
              <a:spLocks/>
            </p:cNvSpPr>
            <p:nvPr/>
          </p:nvSpPr>
          <p:spPr bwMode="auto">
            <a:xfrm rot="12571446">
              <a:off x="2133217" y="364211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2" name="Freeform 114">
              <a:extLst>
                <a:ext uri="{FF2B5EF4-FFF2-40B4-BE49-F238E27FC236}">
                  <a16:creationId xmlns:a16="http://schemas.microsoft.com/office/drawing/2014/main" xmlns="" id="{603B3244-0512-46D4-81AD-A24ED21DE373}"/>
                </a:ext>
              </a:extLst>
            </p:cNvPr>
            <p:cNvSpPr>
              <a:spLocks/>
            </p:cNvSpPr>
            <p:nvPr/>
          </p:nvSpPr>
          <p:spPr bwMode="auto">
            <a:xfrm rot="5400000">
              <a:off x="1860828" y="315708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4" name="Group 3">
              <a:extLst>
                <a:ext uri="{FF2B5EF4-FFF2-40B4-BE49-F238E27FC236}">
                  <a16:creationId xmlns:a16="http://schemas.microsoft.com/office/drawing/2014/main" xmlns="" id="{0214A83F-585C-4B33-8C43-A274B5C1B0DA}"/>
                </a:ext>
              </a:extLst>
            </p:cNvPr>
            <p:cNvGrpSpPr/>
            <p:nvPr/>
          </p:nvGrpSpPr>
          <p:grpSpPr>
            <a:xfrm rot="17965016">
              <a:off x="1509236" y="3201881"/>
              <a:ext cx="631353" cy="568647"/>
              <a:chOff x="1444061" y="4341905"/>
              <a:chExt cx="474345" cy="427233"/>
            </a:xfrm>
            <a:grpFill/>
          </p:grpSpPr>
          <p:sp>
            <p:nvSpPr>
              <p:cNvPr id="83" name="Freeform 114">
                <a:extLst>
                  <a:ext uri="{FF2B5EF4-FFF2-40B4-BE49-F238E27FC236}">
                    <a16:creationId xmlns:a16="http://schemas.microsoft.com/office/drawing/2014/main" xmlns="" id="{2D33E929-9E64-4AF6-B1D2-8E80D9626D8E}"/>
                  </a:ext>
                </a:extLst>
              </p:cNvPr>
              <p:cNvSpPr>
                <a:spLocks/>
              </p:cNvSpPr>
              <p:nvPr/>
            </p:nvSpPr>
            <p:spPr bwMode="auto">
              <a:xfrm rot="19792476">
                <a:off x="1444061" y="4707826"/>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4" name="Freeform 114">
                <a:extLst>
                  <a:ext uri="{FF2B5EF4-FFF2-40B4-BE49-F238E27FC236}">
                    <a16:creationId xmlns:a16="http://schemas.microsoft.com/office/drawing/2014/main" xmlns="" id="{A5509A6F-AF14-4B28-8902-AA3D15A0BE54}"/>
                  </a:ext>
                </a:extLst>
              </p:cNvPr>
              <p:cNvSpPr>
                <a:spLocks/>
              </p:cNvSpPr>
              <p:nvPr/>
            </p:nvSpPr>
            <p:spPr bwMode="auto">
              <a:xfrm rot="12571446">
                <a:off x="1858266" y="470572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114">
                <a:extLst>
                  <a:ext uri="{FF2B5EF4-FFF2-40B4-BE49-F238E27FC236}">
                    <a16:creationId xmlns:a16="http://schemas.microsoft.com/office/drawing/2014/main" xmlns="" id="{61A94AA5-FFF6-4B24-B3CB-75B5343F6213}"/>
                  </a:ext>
                </a:extLst>
              </p:cNvPr>
              <p:cNvSpPr>
                <a:spLocks/>
              </p:cNvSpPr>
              <p:nvPr/>
            </p:nvSpPr>
            <p:spPr bwMode="auto">
              <a:xfrm rot="5400000">
                <a:off x="1653616" y="434131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6" name="Freeform 114">
              <a:extLst>
                <a:ext uri="{FF2B5EF4-FFF2-40B4-BE49-F238E27FC236}">
                  <a16:creationId xmlns:a16="http://schemas.microsoft.com/office/drawing/2014/main" xmlns="" id="{F3CD3288-EFB8-4C69-9409-133047283111}"/>
                </a:ext>
              </a:extLst>
            </p:cNvPr>
            <p:cNvSpPr>
              <a:spLocks/>
            </p:cNvSpPr>
            <p:nvPr/>
          </p:nvSpPr>
          <p:spPr bwMode="auto">
            <a:xfrm rot="16200000">
              <a:off x="1376028" y="355158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7" name="Freeform 114">
              <a:extLst>
                <a:ext uri="{FF2B5EF4-FFF2-40B4-BE49-F238E27FC236}">
                  <a16:creationId xmlns:a16="http://schemas.microsoft.com/office/drawing/2014/main" xmlns="" id="{3FEAC6A6-C753-4890-A659-23CD9F02E147}"/>
                </a:ext>
              </a:extLst>
            </p:cNvPr>
            <p:cNvSpPr>
              <a:spLocks/>
            </p:cNvSpPr>
            <p:nvPr/>
          </p:nvSpPr>
          <p:spPr bwMode="auto">
            <a:xfrm rot="5400000">
              <a:off x="1376355" y="340176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5" name="Group 4">
              <a:extLst>
                <a:ext uri="{FF2B5EF4-FFF2-40B4-BE49-F238E27FC236}">
                  <a16:creationId xmlns:a16="http://schemas.microsoft.com/office/drawing/2014/main" xmlns="" id="{7DF38B3C-75D9-4D6E-B0EF-8C83183ECBFC}"/>
                </a:ext>
              </a:extLst>
            </p:cNvPr>
            <p:cNvGrpSpPr/>
            <p:nvPr/>
          </p:nvGrpSpPr>
          <p:grpSpPr>
            <a:xfrm rot="3480978">
              <a:off x="1608614" y="2962001"/>
              <a:ext cx="81932" cy="229866"/>
              <a:chOff x="1288793" y="4525734"/>
              <a:chExt cx="61557" cy="172702"/>
            </a:xfrm>
            <a:grpFill/>
          </p:grpSpPr>
          <p:sp>
            <p:nvSpPr>
              <p:cNvPr id="88" name="Freeform 114">
                <a:extLst>
                  <a:ext uri="{FF2B5EF4-FFF2-40B4-BE49-F238E27FC236}">
                    <a16:creationId xmlns:a16="http://schemas.microsoft.com/office/drawing/2014/main" xmlns="" id="{16B700A9-6950-4395-AE36-767F3604F2D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9" name="Freeform 114">
                <a:extLst>
                  <a:ext uri="{FF2B5EF4-FFF2-40B4-BE49-F238E27FC236}">
                    <a16:creationId xmlns:a16="http://schemas.microsoft.com/office/drawing/2014/main" xmlns="" id="{37B0C589-9760-496D-8F6F-33837E02A8D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0" name="Group 89">
              <a:extLst>
                <a:ext uri="{FF2B5EF4-FFF2-40B4-BE49-F238E27FC236}">
                  <a16:creationId xmlns:a16="http://schemas.microsoft.com/office/drawing/2014/main" xmlns="" id="{426B3277-5847-4EFE-917B-D90D49F48506}"/>
                </a:ext>
              </a:extLst>
            </p:cNvPr>
            <p:cNvGrpSpPr/>
            <p:nvPr/>
          </p:nvGrpSpPr>
          <p:grpSpPr>
            <a:xfrm rot="7205188">
              <a:off x="2121773" y="2976343"/>
              <a:ext cx="81932" cy="229866"/>
              <a:chOff x="1288793" y="4525734"/>
              <a:chExt cx="61557" cy="172702"/>
            </a:xfrm>
            <a:grpFill/>
          </p:grpSpPr>
          <p:sp>
            <p:nvSpPr>
              <p:cNvPr id="91" name="Freeform 114">
                <a:extLst>
                  <a:ext uri="{FF2B5EF4-FFF2-40B4-BE49-F238E27FC236}">
                    <a16:creationId xmlns:a16="http://schemas.microsoft.com/office/drawing/2014/main" xmlns="" id="{1A9B5A6C-2300-4A8D-9A86-390646B8927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2" name="Freeform 114">
                <a:extLst>
                  <a:ext uri="{FF2B5EF4-FFF2-40B4-BE49-F238E27FC236}">
                    <a16:creationId xmlns:a16="http://schemas.microsoft.com/office/drawing/2014/main" xmlns="" id="{5695ED03-11F2-4C7C-AFFB-181FAA998F56}"/>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3" name="Group 92">
              <a:extLst>
                <a:ext uri="{FF2B5EF4-FFF2-40B4-BE49-F238E27FC236}">
                  <a16:creationId xmlns:a16="http://schemas.microsoft.com/office/drawing/2014/main" xmlns="" id="{02210D9D-B958-4F31-9FF6-B80E20C24658}"/>
                </a:ext>
              </a:extLst>
            </p:cNvPr>
            <p:cNvGrpSpPr/>
            <p:nvPr/>
          </p:nvGrpSpPr>
          <p:grpSpPr>
            <a:xfrm rot="10800000">
              <a:off x="2338907" y="3418082"/>
              <a:ext cx="81932" cy="229866"/>
              <a:chOff x="1288793" y="4525734"/>
              <a:chExt cx="61557" cy="172702"/>
            </a:xfrm>
            <a:grpFill/>
          </p:grpSpPr>
          <p:sp>
            <p:nvSpPr>
              <p:cNvPr id="94" name="Freeform 114">
                <a:extLst>
                  <a:ext uri="{FF2B5EF4-FFF2-40B4-BE49-F238E27FC236}">
                    <a16:creationId xmlns:a16="http://schemas.microsoft.com/office/drawing/2014/main" xmlns="" id="{3304304B-BE7F-4FC0-BA77-C159227BBD8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5" name="Freeform 114">
                <a:extLst>
                  <a:ext uri="{FF2B5EF4-FFF2-40B4-BE49-F238E27FC236}">
                    <a16:creationId xmlns:a16="http://schemas.microsoft.com/office/drawing/2014/main" xmlns="" id="{C29CFA64-6DBD-412A-9C7F-1634BC809145}"/>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6" name="Group 95">
              <a:extLst>
                <a:ext uri="{FF2B5EF4-FFF2-40B4-BE49-F238E27FC236}">
                  <a16:creationId xmlns:a16="http://schemas.microsoft.com/office/drawing/2014/main" xmlns="" id="{47E07352-3184-4344-B5F0-58CD028CA5CE}"/>
                </a:ext>
              </a:extLst>
            </p:cNvPr>
            <p:cNvGrpSpPr/>
            <p:nvPr/>
          </p:nvGrpSpPr>
          <p:grpSpPr>
            <a:xfrm rot="14354219">
              <a:off x="2097654" y="3849892"/>
              <a:ext cx="81932" cy="229866"/>
              <a:chOff x="1288793" y="4525734"/>
              <a:chExt cx="61557" cy="172702"/>
            </a:xfrm>
            <a:grpFill/>
          </p:grpSpPr>
          <p:sp>
            <p:nvSpPr>
              <p:cNvPr id="97" name="Freeform 114">
                <a:extLst>
                  <a:ext uri="{FF2B5EF4-FFF2-40B4-BE49-F238E27FC236}">
                    <a16:creationId xmlns:a16="http://schemas.microsoft.com/office/drawing/2014/main" xmlns="" id="{5634FAD9-FB6A-4B02-A6E7-54508288BFDF}"/>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8" name="Freeform 114">
                <a:extLst>
                  <a:ext uri="{FF2B5EF4-FFF2-40B4-BE49-F238E27FC236}">
                    <a16:creationId xmlns:a16="http://schemas.microsoft.com/office/drawing/2014/main" xmlns="" id="{32E1BA86-906D-47F9-A796-9ACDF11ECD1F}"/>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9" name="Group 98">
              <a:extLst>
                <a:ext uri="{FF2B5EF4-FFF2-40B4-BE49-F238E27FC236}">
                  <a16:creationId xmlns:a16="http://schemas.microsoft.com/office/drawing/2014/main" xmlns="" id="{4DF652C2-690E-4025-9D91-2F8809DB2008}"/>
                </a:ext>
              </a:extLst>
            </p:cNvPr>
            <p:cNvGrpSpPr/>
            <p:nvPr/>
          </p:nvGrpSpPr>
          <p:grpSpPr>
            <a:xfrm rot="17725233">
              <a:off x="1596809" y="3857855"/>
              <a:ext cx="81932" cy="229866"/>
              <a:chOff x="1288793" y="4525734"/>
              <a:chExt cx="61557" cy="172702"/>
            </a:xfrm>
            <a:grpFill/>
          </p:grpSpPr>
          <p:sp>
            <p:nvSpPr>
              <p:cNvPr id="100" name="Freeform 114">
                <a:extLst>
                  <a:ext uri="{FF2B5EF4-FFF2-40B4-BE49-F238E27FC236}">
                    <a16:creationId xmlns:a16="http://schemas.microsoft.com/office/drawing/2014/main" xmlns="" id="{88781E4B-591D-431B-AD0D-DA6D2B10933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Freeform 114">
                <a:extLst>
                  <a:ext uri="{FF2B5EF4-FFF2-40B4-BE49-F238E27FC236}">
                    <a16:creationId xmlns:a16="http://schemas.microsoft.com/office/drawing/2014/main" xmlns="" id="{9DFA3B1D-C13E-42B3-99FD-C1A29C1D158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cxnSp>
        <p:nvCxnSpPr>
          <p:cNvPr id="9" name="Straight Connector 8">
            <a:extLst>
              <a:ext uri="{FF2B5EF4-FFF2-40B4-BE49-F238E27FC236}">
                <a16:creationId xmlns:a16="http://schemas.microsoft.com/office/drawing/2014/main" xmlns="" id="{C49E5DF9-2169-46D1-8202-BAE39DF2A9A4}"/>
              </a:ext>
            </a:extLst>
          </p:cNvPr>
          <p:cNvCxnSpPr/>
          <p:nvPr/>
        </p:nvCxnSpPr>
        <p:spPr bwMode="auto">
          <a:xfrm>
            <a:off x="8979837" y="2336137"/>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3127C51-2843-41EF-BDFA-6D08E3A2313E}"/>
              </a:ext>
            </a:extLst>
          </p:cNvPr>
          <p:cNvCxnSpPr/>
          <p:nvPr/>
        </p:nvCxnSpPr>
        <p:spPr bwMode="auto">
          <a:xfrm>
            <a:off x="3286139" y="2341356"/>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D36622E1-357A-44D8-BF7F-85E417FCAD1B}"/>
              </a:ext>
            </a:extLst>
          </p:cNvPr>
          <p:cNvCxnSpPr/>
          <p:nvPr/>
        </p:nvCxnSpPr>
        <p:spPr bwMode="auto">
          <a:xfrm>
            <a:off x="6132988" y="2306754"/>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138" name="Group 54">
            <a:extLst>
              <a:ext uri="{FF2B5EF4-FFF2-40B4-BE49-F238E27FC236}">
                <a16:creationId xmlns:a16="http://schemas.microsoft.com/office/drawing/2014/main" xmlns="" id="{78D03A24-0DA6-4177-BC4E-F61405B259E4}"/>
              </a:ext>
            </a:extLst>
          </p:cNvPr>
          <p:cNvGrpSpPr>
            <a:grpSpLocks noChangeAspect="1"/>
          </p:cNvGrpSpPr>
          <p:nvPr/>
        </p:nvGrpSpPr>
        <p:grpSpPr bwMode="auto">
          <a:xfrm>
            <a:off x="4163922" y="2827063"/>
            <a:ext cx="1088544" cy="1422453"/>
            <a:chOff x="1455" y="3136"/>
            <a:chExt cx="326" cy="426"/>
          </a:xfrm>
        </p:grpSpPr>
        <p:sp>
          <p:nvSpPr>
            <p:cNvPr id="139" name="AutoShape 53">
              <a:extLst>
                <a:ext uri="{FF2B5EF4-FFF2-40B4-BE49-F238E27FC236}">
                  <a16:creationId xmlns:a16="http://schemas.microsoft.com/office/drawing/2014/main" xmlns="" id="{361DF509-7230-4B84-B5E9-B6C4A05FD730}"/>
                </a:ext>
              </a:extLst>
            </p:cNvPr>
            <p:cNvSpPr>
              <a:spLocks noChangeAspect="1" noChangeArrowheads="1" noTextEdit="1"/>
            </p:cNvSpPr>
            <p:nvPr/>
          </p:nvSpPr>
          <p:spPr bwMode="auto">
            <a:xfrm>
              <a:off x="1455" y="3136"/>
              <a:ext cx="32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40" name="Freeform 55">
              <a:extLst>
                <a:ext uri="{FF2B5EF4-FFF2-40B4-BE49-F238E27FC236}">
                  <a16:creationId xmlns:a16="http://schemas.microsoft.com/office/drawing/2014/main" xmlns="" id="{B7369B95-BA2C-410C-9FF5-1EA3385B5E70}"/>
                </a:ext>
              </a:extLst>
            </p:cNvPr>
            <p:cNvSpPr>
              <a:spLocks/>
            </p:cNvSpPr>
            <p:nvPr/>
          </p:nvSpPr>
          <p:spPr bwMode="auto">
            <a:xfrm>
              <a:off x="1545" y="3144"/>
              <a:ext cx="144" cy="145"/>
            </a:xfrm>
            <a:custGeom>
              <a:avLst/>
              <a:gdLst>
                <a:gd name="T0" fmla="*/ 38 w 76"/>
                <a:gd name="T1" fmla="*/ 76 h 77"/>
                <a:gd name="T2" fmla="*/ 76 w 76"/>
                <a:gd name="T3" fmla="*/ 38 h 77"/>
                <a:gd name="T4" fmla="*/ 38 w 76"/>
                <a:gd name="T5" fmla="*/ 0 h 77"/>
                <a:gd name="T6" fmla="*/ 0 w 76"/>
                <a:gd name="T7" fmla="*/ 38 h 77"/>
                <a:gd name="T8" fmla="*/ 38 w 76"/>
                <a:gd name="T9" fmla="*/ 76 h 77"/>
              </a:gdLst>
              <a:ahLst/>
              <a:cxnLst>
                <a:cxn ang="0">
                  <a:pos x="T0" y="T1"/>
                </a:cxn>
                <a:cxn ang="0">
                  <a:pos x="T2" y="T3"/>
                </a:cxn>
                <a:cxn ang="0">
                  <a:pos x="T4" y="T5"/>
                </a:cxn>
                <a:cxn ang="0">
                  <a:pos x="T6" y="T7"/>
                </a:cxn>
                <a:cxn ang="0">
                  <a:pos x="T8" y="T9"/>
                </a:cxn>
              </a:cxnLst>
              <a:rect l="0" t="0" r="r" b="b"/>
              <a:pathLst>
                <a:path w="76" h="77">
                  <a:moveTo>
                    <a:pt x="38" y="76"/>
                  </a:moveTo>
                  <a:cubicBezTo>
                    <a:pt x="59" y="76"/>
                    <a:pt x="76" y="59"/>
                    <a:pt x="76" y="38"/>
                  </a:cubicBezTo>
                  <a:cubicBezTo>
                    <a:pt x="76" y="17"/>
                    <a:pt x="59" y="0"/>
                    <a:pt x="38" y="0"/>
                  </a:cubicBezTo>
                  <a:cubicBezTo>
                    <a:pt x="17" y="0"/>
                    <a:pt x="0" y="17"/>
                    <a:pt x="0" y="38"/>
                  </a:cubicBezTo>
                  <a:cubicBezTo>
                    <a:pt x="0" y="59"/>
                    <a:pt x="17" y="77"/>
                    <a:pt x="38" y="76"/>
                  </a:cubicBezTo>
                  <a:close/>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1" name="Line 56">
              <a:extLst>
                <a:ext uri="{FF2B5EF4-FFF2-40B4-BE49-F238E27FC236}">
                  <a16:creationId xmlns:a16="http://schemas.microsoft.com/office/drawing/2014/main" xmlns="" id="{03804EDE-065B-403F-AE60-2972E2871EFC}"/>
                </a:ext>
              </a:extLst>
            </p:cNvPr>
            <p:cNvSpPr>
              <a:spLocks noChangeShapeType="1"/>
            </p:cNvSpPr>
            <p:nvPr/>
          </p:nvSpPr>
          <p:spPr bwMode="auto">
            <a:xfrm flipV="1">
              <a:off x="1709"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2" name="Line 57">
              <a:extLst>
                <a:ext uri="{FF2B5EF4-FFF2-40B4-BE49-F238E27FC236}">
                  <a16:creationId xmlns:a16="http://schemas.microsoft.com/office/drawing/2014/main" xmlns="" id="{0D992A18-2AC6-4E3F-BBD5-E4E0D5BAA952}"/>
                </a:ext>
              </a:extLst>
            </p:cNvPr>
            <p:cNvSpPr>
              <a:spLocks noChangeShapeType="1"/>
            </p:cNvSpPr>
            <p:nvPr/>
          </p:nvSpPr>
          <p:spPr bwMode="auto">
            <a:xfrm>
              <a:off x="1524"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3" name="Freeform 58">
              <a:extLst>
                <a:ext uri="{FF2B5EF4-FFF2-40B4-BE49-F238E27FC236}">
                  <a16:creationId xmlns:a16="http://schemas.microsoft.com/office/drawing/2014/main" xmlns="" id="{329E64C8-F75F-44B2-8E35-51CED2371B72}"/>
                </a:ext>
              </a:extLst>
            </p:cNvPr>
            <p:cNvSpPr>
              <a:spLocks/>
            </p:cNvSpPr>
            <p:nvPr/>
          </p:nvSpPr>
          <p:spPr bwMode="auto">
            <a:xfrm>
              <a:off x="1459" y="3331"/>
              <a:ext cx="316" cy="229"/>
            </a:xfrm>
            <a:custGeom>
              <a:avLst/>
              <a:gdLst>
                <a:gd name="T0" fmla="*/ 166 w 166"/>
                <a:gd name="T1" fmla="*/ 121 h 121"/>
                <a:gd name="T2" fmla="*/ 166 w 166"/>
                <a:gd name="T3" fmla="*/ 44 h 121"/>
                <a:gd name="T4" fmla="*/ 122 w 166"/>
                <a:gd name="T5" fmla="*/ 0 h 121"/>
                <a:gd name="T6" fmla="*/ 44 w 166"/>
                <a:gd name="T7" fmla="*/ 0 h 121"/>
                <a:gd name="T8" fmla="*/ 0 w 166"/>
                <a:gd name="T9" fmla="*/ 44 h 121"/>
                <a:gd name="T10" fmla="*/ 0 w 166"/>
                <a:gd name="T11" fmla="*/ 121 h 121"/>
              </a:gdLst>
              <a:ahLst/>
              <a:cxnLst>
                <a:cxn ang="0">
                  <a:pos x="T0" y="T1"/>
                </a:cxn>
                <a:cxn ang="0">
                  <a:pos x="T2" y="T3"/>
                </a:cxn>
                <a:cxn ang="0">
                  <a:pos x="T4" y="T5"/>
                </a:cxn>
                <a:cxn ang="0">
                  <a:pos x="T6" y="T7"/>
                </a:cxn>
                <a:cxn ang="0">
                  <a:pos x="T8" y="T9"/>
                </a:cxn>
                <a:cxn ang="0">
                  <a:pos x="T10" y="T11"/>
                </a:cxn>
              </a:cxnLst>
              <a:rect l="0" t="0" r="r" b="b"/>
              <a:pathLst>
                <a:path w="166" h="121">
                  <a:moveTo>
                    <a:pt x="166" y="121"/>
                  </a:moveTo>
                  <a:cubicBezTo>
                    <a:pt x="166" y="44"/>
                    <a:pt x="166" y="44"/>
                    <a:pt x="166" y="44"/>
                  </a:cubicBezTo>
                  <a:cubicBezTo>
                    <a:pt x="166" y="20"/>
                    <a:pt x="146" y="0"/>
                    <a:pt x="122" y="0"/>
                  </a:cubicBezTo>
                  <a:cubicBezTo>
                    <a:pt x="44" y="0"/>
                    <a:pt x="44" y="0"/>
                    <a:pt x="44" y="0"/>
                  </a:cubicBezTo>
                  <a:cubicBezTo>
                    <a:pt x="20" y="0"/>
                    <a:pt x="0" y="20"/>
                    <a:pt x="0" y="44"/>
                  </a:cubicBezTo>
                  <a:cubicBezTo>
                    <a:pt x="0" y="121"/>
                    <a:pt x="0" y="121"/>
                    <a:pt x="0" y="121"/>
                  </a:cubicBezTo>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4" name="Freeform 59">
              <a:extLst>
                <a:ext uri="{FF2B5EF4-FFF2-40B4-BE49-F238E27FC236}">
                  <a16:creationId xmlns:a16="http://schemas.microsoft.com/office/drawing/2014/main" xmlns="" id="{5A8A5E14-1623-403B-9618-C32BDE8ED01D}"/>
                </a:ext>
              </a:extLst>
            </p:cNvPr>
            <p:cNvSpPr>
              <a:spLocks/>
            </p:cNvSpPr>
            <p:nvPr/>
          </p:nvSpPr>
          <p:spPr bwMode="auto">
            <a:xfrm>
              <a:off x="1594" y="3333"/>
              <a:ext cx="46" cy="220"/>
            </a:xfrm>
            <a:custGeom>
              <a:avLst/>
              <a:gdLst>
                <a:gd name="T0" fmla="*/ 44 w 46"/>
                <a:gd name="T1" fmla="*/ 10 h 220"/>
                <a:gd name="T2" fmla="*/ 38 w 46"/>
                <a:gd name="T3" fmla="*/ 0 h 220"/>
                <a:gd name="T4" fmla="*/ 38 w 46"/>
                <a:gd name="T5" fmla="*/ 0 h 220"/>
                <a:gd name="T6" fmla="*/ 6 w 46"/>
                <a:gd name="T7" fmla="*/ 0 h 220"/>
                <a:gd name="T8" fmla="*/ 6 w 46"/>
                <a:gd name="T9" fmla="*/ 0 h 220"/>
                <a:gd name="T10" fmla="*/ 2 w 46"/>
                <a:gd name="T11" fmla="*/ 10 h 220"/>
                <a:gd name="T12" fmla="*/ 19 w 46"/>
                <a:gd name="T13" fmla="*/ 44 h 220"/>
                <a:gd name="T14" fmla="*/ 0 w 46"/>
                <a:gd name="T15" fmla="*/ 182 h 220"/>
                <a:gd name="T16" fmla="*/ 23 w 46"/>
                <a:gd name="T17" fmla="*/ 220 h 220"/>
                <a:gd name="T18" fmla="*/ 46 w 46"/>
                <a:gd name="T19" fmla="*/ 182 h 220"/>
                <a:gd name="T20" fmla="*/ 25 w 46"/>
                <a:gd name="T21" fmla="*/ 44 h 220"/>
                <a:gd name="T22" fmla="*/ 44 w 46"/>
                <a:gd name="T23"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20">
                  <a:moveTo>
                    <a:pt x="44" y="10"/>
                  </a:moveTo>
                  <a:lnTo>
                    <a:pt x="38" y="0"/>
                  </a:lnTo>
                  <a:lnTo>
                    <a:pt x="38" y="0"/>
                  </a:lnTo>
                  <a:lnTo>
                    <a:pt x="6" y="0"/>
                  </a:lnTo>
                  <a:lnTo>
                    <a:pt x="6" y="0"/>
                  </a:lnTo>
                  <a:lnTo>
                    <a:pt x="2" y="10"/>
                  </a:lnTo>
                  <a:lnTo>
                    <a:pt x="19" y="44"/>
                  </a:lnTo>
                  <a:lnTo>
                    <a:pt x="0" y="182"/>
                  </a:lnTo>
                  <a:lnTo>
                    <a:pt x="23" y="220"/>
                  </a:lnTo>
                  <a:lnTo>
                    <a:pt x="46" y="182"/>
                  </a:lnTo>
                  <a:lnTo>
                    <a:pt x="25" y="44"/>
                  </a:lnTo>
                  <a:lnTo>
                    <a:pt x="44"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6" name="Group 15">
            <a:extLst>
              <a:ext uri="{FF2B5EF4-FFF2-40B4-BE49-F238E27FC236}">
                <a16:creationId xmlns:a16="http://schemas.microsoft.com/office/drawing/2014/main" xmlns="" id="{E808ABC1-F652-4E1F-AA3C-4E405087E60D}"/>
              </a:ext>
            </a:extLst>
          </p:cNvPr>
          <p:cNvGrpSpPr/>
          <p:nvPr/>
        </p:nvGrpSpPr>
        <p:grpSpPr>
          <a:xfrm>
            <a:off x="6762511" y="2975473"/>
            <a:ext cx="1552740" cy="1159021"/>
            <a:chOff x="6589713" y="3354388"/>
            <a:chExt cx="1205880" cy="900112"/>
          </a:xfrm>
          <a:solidFill>
            <a:schemeClr val="accent3"/>
          </a:solidFill>
        </p:grpSpPr>
        <p:grpSp>
          <p:nvGrpSpPr>
            <p:cNvPr id="145" name="Group 223">
              <a:extLst>
                <a:ext uri="{FF2B5EF4-FFF2-40B4-BE49-F238E27FC236}">
                  <a16:creationId xmlns:a16="http://schemas.microsoft.com/office/drawing/2014/main" xmlns="" id="{2B5B99AD-6D17-46B4-B511-31B01E911DE0}"/>
                </a:ext>
              </a:extLst>
            </p:cNvPr>
            <p:cNvGrpSpPr>
              <a:grpSpLocks noChangeAspect="1"/>
            </p:cNvGrpSpPr>
            <p:nvPr/>
          </p:nvGrpSpPr>
          <p:grpSpPr bwMode="auto">
            <a:xfrm>
              <a:off x="7163768" y="3354388"/>
              <a:ext cx="631825" cy="900112"/>
              <a:chOff x="4977" y="2113"/>
              <a:chExt cx="398" cy="567"/>
            </a:xfrm>
            <a:grpFill/>
          </p:grpSpPr>
          <p:sp>
            <p:nvSpPr>
              <p:cNvPr id="146" name="Freeform 224">
                <a:extLst>
                  <a:ext uri="{FF2B5EF4-FFF2-40B4-BE49-F238E27FC236}">
                    <a16:creationId xmlns:a16="http://schemas.microsoft.com/office/drawing/2014/main" xmlns="" id="{12239E71-D2D6-454B-8383-ADA2298E67C6}"/>
                  </a:ext>
                </a:extLst>
              </p:cNvPr>
              <p:cNvSpPr>
                <a:spLocks noEditPoints="1"/>
              </p:cNvSpPr>
              <p:nvPr/>
            </p:nvSpPr>
            <p:spPr bwMode="auto">
              <a:xfrm>
                <a:off x="4977" y="2113"/>
                <a:ext cx="398" cy="56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7" name="Freeform 225">
                <a:extLst>
                  <a:ext uri="{FF2B5EF4-FFF2-40B4-BE49-F238E27FC236}">
                    <a16:creationId xmlns:a16="http://schemas.microsoft.com/office/drawing/2014/main" xmlns="" id="{00C25A60-81A2-4C1D-8473-0B63B7842971}"/>
                  </a:ext>
                </a:extLst>
              </p:cNvPr>
              <p:cNvSpPr>
                <a:spLocks noEditPoints="1"/>
              </p:cNvSpPr>
              <p:nvPr/>
            </p:nvSpPr>
            <p:spPr bwMode="auto">
              <a:xfrm>
                <a:off x="5017" y="2148"/>
                <a:ext cx="318" cy="436"/>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8" name="Freeform 226">
                <a:extLst>
                  <a:ext uri="{FF2B5EF4-FFF2-40B4-BE49-F238E27FC236}">
                    <a16:creationId xmlns:a16="http://schemas.microsoft.com/office/drawing/2014/main" xmlns="" id="{5B4480BE-776D-4355-A11E-71882F2A7571}"/>
                  </a:ext>
                </a:extLst>
              </p:cNvPr>
              <p:cNvSpPr>
                <a:spLocks noEditPoints="1"/>
              </p:cNvSpPr>
              <p:nvPr/>
            </p:nvSpPr>
            <p:spPr bwMode="auto">
              <a:xfrm>
                <a:off x="5150" y="2601"/>
                <a:ext cx="52" cy="48"/>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9" name="Group 195">
              <a:extLst>
                <a:ext uri="{FF2B5EF4-FFF2-40B4-BE49-F238E27FC236}">
                  <a16:creationId xmlns:a16="http://schemas.microsoft.com/office/drawing/2014/main" xmlns="" id="{6FC97309-A748-4140-B585-A493AF793DF4}"/>
                </a:ext>
              </a:extLst>
            </p:cNvPr>
            <p:cNvGrpSpPr>
              <a:grpSpLocks noChangeAspect="1"/>
            </p:cNvGrpSpPr>
            <p:nvPr/>
          </p:nvGrpSpPr>
          <p:grpSpPr bwMode="auto">
            <a:xfrm>
              <a:off x="6589713" y="3354388"/>
              <a:ext cx="458787" cy="900112"/>
              <a:chOff x="4151" y="2113"/>
              <a:chExt cx="289" cy="567"/>
            </a:xfrm>
            <a:grpFill/>
          </p:grpSpPr>
          <p:sp>
            <p:nvSpPr>
              <p:cNvPr id="150" name="Freeform 196">
                <a:extLst>
                  <a:ext uri="{FF2B5EF4-FFF2-40B4-BE49-F238E27FC236}">
                    <a16:creationId xmlns:a16="http://schemas.microsoft.com/office/drawing/2014/main" xmlns="" id="{6E9D2B54-A4D7-4683-86D6-9F2107CD8ADD}"/>
                  </a:ext>
                </a:extLst>
              </p:cNvPr>
              <p:cNvSpPr>
                <a:spLocks noEditPoints="1"/>
              </p:cNvSpPr>
              <p:nvPr/>
            </p:nvSpPr>
            <p:spPr bwMode="auto">
              <a:xfrm>
                <a:off x="4151" y="2113"/>
                <a:ext cx="289" cy="567"/>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1" name="Freeform 197">
                <a:extLst>
                  <a:ext uri="{FF2B5EF4-FFF2-40B4-BE49-F238E27FC236}">
                    <a16:creationId xmlns:a16="http://schemas.microsoft.com/office/drawing/2014/main" xmlns="" id="{7D7A20E5-8D80-49F3-BE69-2C60319D7EC9}"/>
                  </a:ext>
                </a:extLst>
              </p:cNvPr>
              <p:cNvSpPr>
                <a:spLocks noEditPoints="1"/>
              </p:cNvSpPr>
              <p:nvPr/>
            </p:nvSpPr>
            <p:spPr bwMode="auto">
              <a:xfrm>
                <a:off x="4183" y="2148"/>
                <a:ext cx="225" cy="436"/>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2" name="Freeform 198">
                <a:extLst>
                  <a:ext uri="{FF2B5EF4-FFF2-40B4-BE49-F238E27FC236}">
                    <a16:creationId xmlns:a16="http://schemas.microsoft.com/office/drawing/2014/main" xmlns="" id="{4495275F-DCEB-4D2E-AC87-F30AF5EFDD07}"/>
                  </a:ext>
                </a:extLst>
              </p:cNvPr>
              <p:cNvSpPr>
                <a:spLocks noEditPoints="1"/>
              </p:cNvSpPr>
              <p:nvPr/>
            </p:nvSpPr>
            <p:spPr bwMode="auto">
              <a:xfrm>
                <a:off x="4271" y="2601"/>
                <a:ext cx="48" cy="48"/>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23" name="Group 22">
            <a:extLst>
              <a:ext uri="{FF2B5EF4-FFF2-40B4-BE49-F238E27FC236}">
                <a16:creationId xmlns:a16="http://schemas.microsoft.com/office/drawing/2014/main" xmlns="" id="{B8E39CF7-91BD-4416-8B72-906AC54BF5AC}"/>
              </a:ext>
            </a:extLst>
          </p:cNvPr>
          <p:cNvGrpSpPr/>
          <p:nvPr/>
        </p:nvGrpSpPr>
        <p:grpSpPr>
          <a:xfrm>
            <a:off x="733142" y="2474976"/>
            <a:ext cx="10799665" cy="3094182"/>
            <a:chOff x="700216" y="2558473"/>
            <a:chExt cx="10799665" cy="3094182"/>
          </a:xfrm>
        </p:grpSpPr>
        <p:sp>
          <p:nvSpPr>
            <p:cNvPr id="22" name="Rectangle 21">
              <a:extLst>
                <a:ext uri="{FF2B5EF4-FFF2-40B4-BE49-F238E27FC236}">
                  <a16:creationId xmlns:a16="http://schemas.microsoft.com/office/drawing/2014/main" xmlns="" id="{3EFBB36C-E2CD-4C41-AA87-A4425B5B4343}"/>
                </a:ext>
              </a:extLst>
            </p:cNvPr>
            <p:cNvSpPr/>
            <p:nvPr/>
          </p:nvSpPr>
          <p:spPr>
            <a:xfrm>
              <a:off x="700216" y="2558473"/>
              <a:ext cx="2262909" cy="3094182"/>
            </a:xfrm>
            <a:prstGeom prst="rect">
              <a:avLst/>
            </a:prstGeom>
            <a:solidFill>
              <a:schemeClr val="bg1">
                <a:alpha val="90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53" name="Rectangle 152">
              <a:extLst>
                <a:ext uri="{FF2B5EF4-FFF2-40B4-BE49-F238E27FC236}">
                  <a16:creationId xmlns:a16="http://schemas.microsoft.com/office/drawing/2014/main" xmlns="" id="{287D9253-FB9B-41C6-BE9F-FB3E7B4ED614}"/>
                </a:ext>
              </a:extLst>
            </p:cNvPr>
            <p:cNvSpPr/>
            <p:nvPr/>
          </p:nvSpPr>
          <p:spPr>
            <a:xfrm>
              <a:off x="6394730" y="2558473"/>
              <a:ext cx="2262909" cy="3094182"/>
            </a:xfrm>
            <a:prstGeom prst="rect">
              <a:avLst/>
            </a:prstGeom>
            <a:solidFill>
              <a:schemeClr val="bg1">
                <a:alpha val="90000"/>
              </a:schemeClr>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sz="2000" dirty="0" err="1"/>
            </a:p>
          </p:txBody>
        </p:sp>
        <p:sp>
          <p:nvSpPr>
            <p:cNvPr id="154" name="Rectangle 153">
              <a:extLst>
                <a:ext uri="{FF2B5EF4-FFF2-40B4-BE49-F238E27FC236}">
                  <a16:creationId xmlns:a16="http://schemas.microsoft.com/office/drawing/2014/main" xmlns="" id="{92FED2B6-EE13-40CE-8F5B-BF808B83896E}"/>
                </a:ext>
              </a:extLst>
            </p:cNvPr>
            <p:cNvSpPr/>
            <p:nvPr/>
          </p:nvSpPr>
          <p:spPr>
            <a:xfrm>
              <a:off x="9236972" y="2558473"/>
              <a:ext cx="2262909" cy="3094182"/>
            </a:xfrm>
            <a:prstGeom prst="rect">
              <a:avLst/>
            </a:prstGeom>
            <a:solidFill>
              <a:schemeClr val="bg1">
                <a:alpha val="90000"/>
              </a:schemeClr>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sz="2000" dirty="0" err="1"/>
            </a:p>
          </p:txBody>
        </p:sp>
      </p:grpSp>
      <p:sp>
        <p:nvSpPr>
          <p:cNvPr id="105" name="Rectangle 104">
            <a:hlinkClick r:id="rId4" action="ppaction://hlinksldjump"/>
            <a:extLst>
              <a:ext uri="{FF2B5EF4-FFF2-40B4-BE49-F238E27FC236}">
                <a16:creationId xmlns:a16="http://schemas.microsoft.com/office/drawing/2014/main" xmlns="" id="{F2199892-68C4-4072-8770-82984A359D25}"/>
              </a:ext>
            </a:extLst>
          </p:cNvPr>
          <p:cNvSpPr/>
          <p:nvPr/>
        </p:nvSpPr>
        <p:spPr>
          <a:xfrm>
            <a:off x="623392"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6" name="Rectangle 105">
            <a:hlinkClick r:id="rId5" action="ppaction://hlinksldjump"/>
            <a:extLst>
              <a:ext uri="{FF2B5EF4-FFF2-40B4-BE49-F238E27FC236}">
                <a16:creationId xmlns:a16="http://schemas.microsoft.com/office/drawing/2014/main" xmlns="" id="{C812E93B-E756-48C2-9538-D9EFF0D94FD1}"/>
              </a:ext>
            </a:extLst>
          </p:cNvPr>
          <p:cNvSpPr/>
          <p:nvPr/>
        </p:nvSpPr>
        <p:spPr>
          <a:xfrm>
            <a:off x="3421363"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7" name="Rectangle 106">
            <a:hlinkClick r:id="rId6" action="ppaction://hlinksldjump"/>
            <a:extLst>
              <a:ext uri="{FF2B5EF4-FFF2-40B4-BE49-F238E27FC236}">
                <a16:creationId xmlns:a16="http://schemas.microsoft.com/office/drawing/2014/main" xmlns="" id="{BE1F960A-AD5E-409D-B6A2-908A48EB96FF}"/>
              </a:ext>
            </a:extLst>
          </p:cNvPr>
          <p:cNvSpPr/>
          <p:nvPr/>
        </p:nvSpPr>
        <p:spPr>
          <a:xfrm>
            <a:off x="6268204"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8" name="Rectangle 107">
            <a:hlinkClick r:id="rId7" action="ppaction://hlinksldjump"/>
            <a:extLst>
              <a:ext uri="{FF2B5EF4-FFF2-40B4-BE49-F238E27FC236}">
                <a16:creationId xmlns:a16="http://schemas.microsoft.com/office/drawing/2014/main" xmlns="" id="{52D03F81-D970-4CAC-9A81-322C0B28DC5D}"/>
              </a:ext>
            </a:extLst>
          </p:cNvPr>
          <p:cNvSpPr/>
          <p:nvPr/>
        </p:nvSpPr>
        <p:spPr>
          <a:xfrm>
            <a:off x="9102271"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9" name="Rectangle 108">
            <a:hlinkClick r:id="rId8" action="ppaction://hlinksldjump"/>
            <a:extLst>
              <a:ext uri="{FF2B5EF4-FFF2-40B4-BE49-F238E27FC236}">
                <a16:creationId xmlns:a16="http://schemas.microsoft.com/office/drawing/2014/main" xmlns="" id="{E5A9C7CC-AFF1-4E2F-A49F-E4E1277088CA}"/>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31789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DC454A52-67F4-43A3-9CB6-472F9AAC16FF}"/>
              </a:ext>
            </a:extLst>
          </p:cNvPr>
          <p:cNvSpPr/>
          <p:nvPr/>
        </p:nvSpPr>
        <p:spPr bwMode="auto">
          <a:xfrm>
            <a:off x="6887948" y="1998229"/>
            <a:ext cx="2348237" cy="1373023"/>
          </a:xfrm>
          <a:prstGeom prst="rect">
            <a:avLst/>
          </a:prstGeom>
          <a:blipFill>
            <a:blip r:embed="rId4" cstate="screen">
              <a:extLst>
                <a:ext uri="{28A0092B-C50C-407E-A947-70E740481C1C}">
                  <a14:useLocalDpi xmlns:a14="http://schemas.microsoft.com/office/drawing/2010/main"/>
                </a:ext>
              </a:extLst>
            </a:blip>
            <a:stretch>
              <a:fillRect/>
            </a:stretch>
          </a:blipFill>
          <a:ln>
            <a:noFill/>
          </a:ln>
          <a:effectLst/>
          <a:extLst/>
        </p:spPr>
        <p:txBody>
          <a:bodyPr vert="horz" wrap="square" lIns="91440" tIns="45720" rIns="91440" bIns="45720" numCol="1" rtlCol="0" anchor="ctr" anchorCtr="0" compatLnSpc="1">
            <a:prstTxWarp prst="textNoShape">
              <a:avLst/>
            </a:prstTxWarp>
            <a:noAutofit/>
          </a:bodyPr>
          <a:lstStyle/>
          <a:p>
            <a:pPr algn="ctr">
              <a:lnSpc>
                <a:spcPts val="2900"/>
              </a:lnSpc>
            </a:pPr>
            <a:endParaRPr lang="en-SG" sz="3200" b="1" dirty="0">
              <a:solidFill>
                <a:srgbClr val="00925B"/>
              </a:solidFill>
              <a:cs typeface="Arial" pitchFamily="34" charset="0"/>
            </a:endParaRPr>
          </a:p>
        </p:txBody>
      </p:sp>
      <p:pic>
        <p:nvPicPr>
          <p:cNvPr id="21" name="Picture 20">
            <a:extLst>
              <a:ext uri="{FF2B5EF4-FFF2-40B4-BE49-F238E27FC236}">
                <a16:creationId xmlns:a16="http://schemas.microsoft.com/office/drawing/2014/main" xmlns="" id="{01DC229D-D477-46B4-97B0-FCFB79EECD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0368" y="1746350"/>
            <a:ext cx="6336368" cy="4224238"/>
          </a:xfrm>
          <a:prstGeom prst="rect">
            <a:avLst/>
          </a:prstGeom>
        </p:spPr>
      </p:pic>
      <p:grpSp>
        <p:nvGrpSpPr>
          <p:cNvPr id="26" name="Group 25"/>
          <p:cNvGrpSpPr/>
          <p:nvPr/>
        </p:nvGrpSpPr>
        <p:grpSpPr>
          <a:xfrm>
            <a:off x="10039532" y="2830626"/>
            <a:ext cx="1717493" cy="2445255"/>
            <a:chOff x="557411" y="1930753"/>
            <a:chExt cx="1464076" cy="2194517"/>
          </a:xfrm>
        </p:grpSpPr>
        <p:pic>
          <p:nvPicPr>
            <p:cNvPr id="113" name="Picture 2"/>
            <p:cNvPicPr>
              <a:picLocks noChangeAspect="1" noChangeArrowheads="1"/>
            </p:cNvPicPr>
            <p:nvPr/>
          </p:nvPicPr>
          <p:blipFill rotWithShape="1">
            <a:blip r:embed="rId6">
              <a:extLst>
                <a:ext uri="{28A0092B-C50C-407E-A947-70E740481C1C}">
                  <a14:useLocalDpi xmlns:a14="http://schemas.microsoft.com/office/drawing/2010/main"/>
                </a:ext>
              </a:extLst>
            </a:blip>
            <a:srcRect b="27998"/>
            <a:stretch/>
          </p:blipFill>
          <p:spPr bwMode="auto">
            <a:xfrm>
              <a:off x="557411" y="1930753"/>
              <a:ext cx="1464076" cy="2194517"/>
            </a:xfrm>
            <a:prstGeom prst="rect">
              <a:avLst/>
            </a:prstGeom>
            <a:noFill/>
            <a:effectLst>
              <a:reflection blurRad="6350" stA="52000" endA="300" endPos="19000" dir="5400000" sy="-100000" algn="bl" rotWithShape="0"/>
            </a:effectLst>
            <a:extLst>
              <a:ext uri="{909E8E84-426E-40DD-AFC4-6F175D3DCCD1}">
                <a14:hiddenFill xmlns:a14="http://schemas.microsoft.com/office/drawing/2010/main">
                  <a:solidFill>
                    <a:srgbClr val="FFFFFF"/>
                  </a:solidFill>
                </a14:hiddenFill>
              </a:ext>
            </a:extLst>
          </p:spPr>
        </p:pic>
        <p:pic>
          <p:nvPicPr>
            <p:cNvPr id="114" name="Picture 113"/>
            <p:cNvPicPr preferRelativeResize="0">
              <a:picLocks/>
            </p:cNvPicPr>
            <p:nvPr/>
          </p:nvPicPr>
          <p:blipFill>
            <a:blip r:embed="rId7" cstate="screen">
              <a:extLst>
                <a:ext uri="{28A0092B-C50C-407E-A947-70E740481C1C}">
                  <a14:useLocalDpi xmlns:a14="http://schemas.microsoft.com/office/drawing/2010/main"/>
                </a:ext>
              </a:extLst>
            </a:blip>
            <a:stretch>
              <a:fillRect/>
            </a:stretch>
          </p:blipFill>
          <p:spPr>
            <a:xfrm>
              <a:off x="788529" y="2206029"/>
              <a:ext cx="1004440" cy="692745"/>
            </a:xfrm>
            <a:prstGeom prst="trapezoid">
              <a:avLst>
                <a:gd name="adj" fmla="val 3685"/>
              </a:avLst>
            </a:prstGeom>
            <a:effectLst/>
          </p:spPr>
        </p:pic>
      </p:grpSp>
      <p:sp>
        <p:nvSpPr>
          <p:cNvPr id="94"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1E893849-A35B-4001-9889-ADB474356662}"/>
              </a:ext>
            </a:extLst>
          </p:cNvPr>
          <p:cNvSpPr>
            <a:spLocks noGrp="1"/>
          </p:cNvSpPr>
          <p:nvPr>
            <p:ph type="body" sz="quarter" idx="12"/>
          </p:nvPr>
        </p:nvSpPr>
        <p:spPr/>
        <p:txBody>
          <a:bodyPr>
            <a:noAutofit/>
          </a:bodyPr>
          <a:lstStyle/>
          <a:p>
            <a:r>
              <a:rPr lang="en-SG" dirty="0">
                <a:latin typeface="Minion"/>
                <a:ea typeface="ＭＳ Ｐゴシック" charset="0"/>
              </a:rPr>
              <a:t>The comprehensive POC management solution</a:t>
            </a:r>
            <a:endParaRPr lang="en-GB" dirty="0"/>
          </a:p>
        </p:txBody>
      </p:sp>
      <p:sp>
        <p:nvSpPr>
          <p:cNvPr id="156" name="Rectangle 155"/>
          <p:cNvSpPr>
            <a:spLocks/>
          </p:cNvSpPr>
          <p:nvPr/>
        </p:nvSpPr>
        <p:spPr bwMode="auto">
          <a:xfrm>
            <a:off x="6446424" y="4118880"/>
            <a:ext cx="3218301" cy="877013"/>
          </a:xfrm>
          <a:prstGeom prst="rect">
            <a:avLst/>
          </a:prstGeom>
          <a:solidFill>
            <a:schemeClr val="accent1"/>
          </a:solidFill>
          <a:ln>
            <a:noFill/>
          </a:ln>
          <a:extLst/>
        </p:spPr>
        <p:txBody>
          <a:bodyPr wrap="square" anchor="ctr">
            <a:noAutofit/>
          </a:bodyPr>
          <a:lstStyle/>
          <a:p>
            <a:pPr algn="ctr" eaLnBrk="1" hangingPunct="1">
              <a:spcBef>
                <a:spcPct val="0"/>
              </a:spcBef>
            </a:pPr>
            <a:r>
              <a:rPr lang="en-US" sz="1600" b="1" dirty="0">
                <a:solidFill>
                  <a:schemeClr val="bg1"/>
                </a:solidFill>
                <a:latin typeface="+mn-lt"/>
                <a:cs typeface="Arial" charset="0"/>
              </a:rPr>
              <a:t>Manage results by exception, </a:t>
            </a:r>
          </a:p>
          <a:p>
            <a:pPr algn="ctr" eaLnBrk="1" hangingPunct="1">
              <a:spcBef>
                <a:spcPct val="0"/>
              </a:spcBef>
            </a:pPr>
            <a:r>
              <a:rPr lang="en-US" sz="1600" b="1" dirty="0">
                <a:solidFill>
                  <a:schemeClr val="bg1"/>
                </a:solidFill>
                <a:latin typeface="+mn-lt"/>
                <a:cs typeface="Arial" charset="0"/>
              </a:rPr>
              <a:t>on PC and mobile devices</a:t>
            </a:r>
          </a:p>
        </p:txBody>
      </p:sp>
      <p:sp>
        <p:nvSpPr>
          <p:cNvPr id="157" name="Rectangle 156"/>
          <p:cNvSpPr>
            <a:spLocks/>
          </p:cNvSpPr>
          <p:nvPr/>
        </p:nvSpPr>
        <p:spPr bwMode="auto">
          <a:xfrm>
            <a:off x="6431151" y="5093575"/>
            <a:ext cx="3218301" cy="877013"/>
          </a:xfrm>
          <a:prstGeom prst="rect">
            <a:avLst/>
          </a:prstGeom>
          <a:solidFill>
            <a:schemeClr val="accent2"/>
          </a:solidFill>
          <a:ln>
            <a:noFill/>
          </a:ln>
          <a:extLst/>
        </p:spPr>
        <p:txBody>
          <a:bodyPr wrap="square" anchor="ctr">
            <a:noAutofit/>
          </a:bodyPr>
          <a:lstStyle/>
          <a:p>
            <a:pPr algn="ctr" eaLnBrk="1" hangingPunct="1">
              <a:spcBef>
                <a:spcPct val="0"/>
              </a:spcBef>
            </a:pPr>
            <a:r>
              <a:rPr lang="en-US" sz="1600" b="1" dirty="0">
                <a:solidFill>
                  <a:schemeClr val="bg1"/>
                </a:solidFill>
                <a:latin typeface="+mn-lt"/>
                <a:cs typeface="Arial" charset="0"/>
              </a:rPr>
              <a:t>Mirror screens for </a:t>
            </a:r>
            <a:r>
              <a:rPr lang="en-US" sz="1600" b="1">
                <a:solidFill>
                  <a:schemeClr val="bg1"/>
                </a:solidFill>
                <a:latin typeface="+mn-lt"/>
                <a:cs typeface="Arial" charset="0"/>
              </a:rPr>
              <a:t>faster troubleshooting</a:t>
            </a:r>
            <a:endParaRPr lang="en-US" sz="1600" b="1" dirty="0">
              <a:solidFill>
                <a:schemeClr val="bg1"/>
              </a:solidFill>
              <a:latin typeface="+mn-lt"/>
              <a:cs typeface="Arial" charset="0"/>
            </a:endParaRPr>
          </a:p>
        </p:txBody>
      </p:sp>
      <p:sp>
        <p:nvSpPr>
          <p:cNvPr id="52" name="Rectangle: Rounded Corners 51">
            <a:extLst>
              <a:ext uri="{FF2B5EF4-FFF2-40B4-BE49-F238E27FC236}">
                <a16:creationId xmlns:a16="http://schemas.microsoft.com/office/drawing/2014/main" xmlns="" id="{591371A7-4832-43DD-8C07-B9C36E31834F}"/>
              </a:ext>
            </a:extLst>
          </p:cNvPr>
          <p:cNvSpPr/>
          <p:nvPr/>
        </p:nvSpPr>
        <p:spPr>
          <a:xfrm rot="5400000">
            <a:off x="7307907" y="1134738"/>
            <a:ext cx="1484457" cy="2758693"/>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30" name="Freeform 29">
            <a:extLst>
              <a:ext uri="{FF2B5EF4-FFF2-40B4-BE49-F238E27FC236}">
                <a16:creationId xmlns:a16="http://schemas.microsoft.com/office/drawing/2014/main" xmlns="" id="{5DFFB030-3D77-4F88-A449-2FF65925E7A7}"/>
              </a:ext>
            </a:extLst>
          </p:cNvPr>
          <p:cNvSpPr>
            <a:spLocks noEditPoints="1"/>
          </p:cNvSpPr>
          <p:nvPr/>
        </p:nvSpPr>
        <p:spPr bwMode="auto">
          <a:xfrm>
            <a:off x="7269474" y="2356967"/>
            <a:ext cx="767320" cy="736764"/>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31" name="Freeform 29">
            <a:extLst>
              <a:ext uri="{FF2B5EF4-FFF2-40B4-BE49-F238E27FC236}">
                <a16:creationId xmlns:a16="http://schemas.microsoft.com/office/drawing/2014/main" xmlns="" id="{FACB8014-5F25-426C-A45D-ADAB24030EC3}"/>
              </a:ext>
            </a:extLst>
          </p:cNvPr>
          <p:cNvSpPr>
            <a:spLocks noEditPoints="1"/>
          </p:cNvSpPr>
          <p:nvPr/>
        </p:nvSpPr>
        <p:spPr bwMode="auto">
          <a:xfrm>
            <a:off x="7924156" y="2026968"/>
            <a:ext cx="522896" cy="512179"/>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33" name="Freeform 29">
            <a:extLst>
              <a:ext uri="{FF2B5EF4-FFF2-40B4-BE49-F238E27FC236}">
                <a16:creationId xmlns:a16="http://schemas.microsoft.com/office/drawing/2014/main" xmlns="" id="{6A9FD386-557F-4710-A4FA-FA54C9BBA5EC}"/>
              </a:ext>
            </a:extLst>
          </p:cNvPr>
          <p:cNvSpPr>
            <a:spLocks noEditPoints="1"/>
          </p:cNvSpPr>
          <p:nvPr/>
        </p:nvSpPr>
        <p:spPr bwMode="auto">
          <a:xfrm>
            <a:off x="8176689" y="2461326"/>
            <a:ext cx="664986" cy="651358"/>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pic>
        <p:nvPicPr>
          <p:cNvPr id="24" name="Picture 23"/>
          <p:cNvPicPr preferRelativeResize="0">
            <a:picLocks/>
          </p:cNvPicPr>
          <p:nvPr/>
        </p:nvPicPr>
        <p:blipFill>
          <a:blip r:embed="rId8" cstate="screen">
            <a:extLst>
              <a:ext uri="{28A0092B-C50C-407E-A947-70E740481C1C}">
                <a14:useLocalDpi xmlns:a14="http://schemas.microsoft.com/office/drawing/2010/main"/>
              </a:ext>
            </a:extLst>
          </a:blip>
          <a:stretch>
            <a:fillRect/>
          </a:stretch>
        </p:blipFill>
        <p:spPr>
          <a:xfrm>
            <a:off x="6698780" y="1807401"/>
            <a:ext cx="2726228" cy="1440532"/>
          </a:xfrm>
          <a:prstGeom prst="rect">
            <a:avLst/>
          </a:prstGeom>
          <a:effectLst/>
        </p:spPr>
      </p:pic>
      <p:grpSp>
        <p:nvGrpSpPr>
          <p:cNvPr id="53" name="Group 52">
            <a:extLst>
              <a:ext uri="{FF2B5EF4-FFF2-40B4-BE49-F238E27FC236}">
                <a16:creationId xmlns:a16="http://schemas.microsoft.com/office/drawing/2014/main" xmlns="" id="{18BB5470-9EF6-4ECF-9E0D-1C9423E83CA2}"/>
              </a:ext>
            </a:extLst>
          </p:cNvPr>
          <p:cNvGrpSpPr/>
          <p:nvPr/>
        </p:nvGrpSpPr>
        <p:grpSpPr>
          <a:xfrm>
            <a:off x="6643102" y="1731189"/>
            <a:ext cx="2824945" cy="1966396"/>
            <a:chOff x="4921824" y="3444030"/>
            <a:chExt cx="900113" cy="715220"/>
          </a:xfrm>
        </p:grpSpPr>
        <p:sp>
          <p:nvSpPr>
            <p:cNvPr id="54" name="Desktop Base 3">
              <a:extLst>
                <a:ext uri="{FF2B5EF4-FFF2-40B4-BE49-F238E27FC236}">
                  <a16:creationId xmlns:a16="http://schemas.microsoft.com/office/drawing/2014/main" xmlns="" id="{8F48F936-72DB-4732-9B7F-68792BC45DBA}"/>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Desktop Base 2">
              <a:extLst>
                <a:ext uri="{FF2B5EF4-FFF2-40B4-BE49-F238E27FC236}">
                  <a16:creationId xmlns:a16="http://schemas.microsoft.com/office/drawing/2014/main" xmlns="" id="{9F05801A-7734-4A66-A5C6-191A5C05E155}"/>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Desktop Screen">
              <a:extLst>
                <a:ext uri="{FF2B5EF4-FFF2-40B4-BE49-F238E27FC236}">
                  <a16:creationId xmlns:a16="http://schemas.microsoft.com/office/drawing/2014/main" xmlns="" id="{A7EB22AE-A94B-4269-83F8-9666ABCABD5C}"/>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Desktop Base">
              <a:extLst>
                <a:ext uri="{FF2B5EF4-FFF2-40B4-BE49-F238E27FC236}">
                  <a16:creationId xmlns:a16="http://schemas.microsoft.com/office/drawing/2014/main" xmlns="" id="{6DD6A80C-8363-4D94-BD92-AB5F80878548}"/>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0" name="Group 39">
            <a:extLst>
              <a:ext uri="{FF2B5EF4-FFF2-40B4-BE49-F238E27FC236}">
                <a16:creationId xmlns:a16="http://schemas.microsoft.com/office/drawing/2014/main" xmlns="" id="{8E8007B3-175C-487D-A9FF-C4B3F9E5DD69}"/>
              </a:ext>
            </a:extLst>
          </p:cNvPr>
          <p:cNvGrpSpPr/>
          <p:nvPr/>
        </p:nvGrpSpPr>
        <p:grpSpPr>
          <a:xfrm>
            <a:off x="6821802" y="2711775"/>
            <a:ext cx="641118" cy="1257832"/>
            <a:chOff x="5782364" y="68735"/>
            <a:chExt cx="458788" cy="900113"/>
          </a:xfrm>
        </p:grpSpPr>
        <p:sp>
          <p:nvSpPr>
            <p:cNvPr id="47" name="Rectangle: Rounded Corners 46">
              <a:extLst>
                <a:ext uri="{FF2B5EF4-FFF2-40B4-BE49-F238E27FC236}">
                  <a16:creationId xmlns:a16="http://schemas.microsoft.com/office/drawing/2014/main" xmlns="" id="{8792D296-3507-4BA5-B11D-ED2714F0787D}"/>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48" name="Freeform 196">
              <a:extLst>
                <a:ext uri="{FF2B5EF4-FFF2-40B4-BE49-F238E27FC236}">
                  <a16:creationId xmlns:a16="http://schemas.microsoft.com/office/drawing/2014/main" xmlns="" id="{1111F6D7-02AC-4B48-B696-E3BB762E7486}"/>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98">
              <a:extLst>
                <a:ext uri="{FF2B5EF4-FFF2-40B4-BE49-F238E27FC236}">
                  <a16:creationId xmlns:a16="http://schemas.microsoft.com/office/drawing/2014/main" xmlns="" id="{C03BFC63-616E-4003-B6EF-AA96E312E908}"/>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0" name="Picture 49">
              <a:extLst>
                <a:ext uri="{FF2B5EF4-FFF2-40B4-BE49-F238E27FC236}">
                  <a16:creationId xmlns:a16="http://schemas.microsoft.com/office/drawing/2014/main" xmlns="" id="{72FF4432-4AAD-490F-BE19-F1F5560F80E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51" name="Freeform 197">
              <a:extLst>
                <a:ext uri="{FF2B5EF4-FFF2-40B4-BE49-F238E27FC236}">
                  <a16:creationId xmlns:a16="http://schemas.microsoft.com/office/drawing/2014/main" xmlns="" id="{04D5C7A4-338B-43DC-A999-3250B4656899}"/>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33">
            <a:extLst>
              <a:ext uri="{FF2B5EF4-FFF2-40B4-BE49-F238E27FC236}">
                <a16:creationId xmlns:a16="http://schemas.microsoft.com/office/drawing/2014/main" xmlns="" id="{8BF827CE-D0DB-4BF1-B582-DA1FA56761DF}"/>
              </a:ext>
            </a:extLst>
          </p:cNvPr>
          <p:cNvGrpSpPr/>
          <p:nvPr/>
        </p:nvGrpSpPr>
        <p:grpSpPr>
          <a:xfrm>
            <a:off x="7631060" y="2243600"/>
            <a:ext cx="923502" cy="798970"/>
            <a:chOff x="4808538" y="3143250"/>
            <a:chExt cx="1047750" cy="906463"/>
          </a:xfrm>
        </p:grpSpPr>
        <p:sp>
          <p:nvSpPr>
            <p:cNvPr id="35" name="Freeform 7">
              <a:extLst>
                <a:ext uri="{FF2B5EF4-FFF2-40B4-BE49-F238E27FC236}">
                  <a16:creationId xmlns:a16="http://schemas.microsoft.com/office/drawing/2014/main" xmlns="" id="{9ED1442F-638F-4A03-8965-E95612BEE054}"/>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36" name="Oval 8">
              <a:extLst>
                <a:ext uri="{FF2B5EF4-FFF2-40B4-BE49-F238E27FC236}">
                  <a16:creationId xmlns:a16="http://schemas.microsoft.com/office/drawing/2014/main" xmlns="" id="{E3BDD153-56EC-4710-BB2B-F98B80434335}"/>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7" name="Freeform 9">
              <a:extLst>
                <a:ext uri="{FF2B5EF4-FFF2-40B4-BE49-F238E27FC236}">
                  <a16:creationId xmlns:a16="http://schemas.microsoft.com/office/drawing/2014/main" xmlns="" id="{826034B2-B49D-4A53-8C60-A3F3D2823525}"/>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sp>
        <p:nvSpPr>
          <p:cNvPr id="39" name="Rectangle 38">
            <a:hlinkClick r:id="rId10" action="ppaction://hlinksldjump"/>
            <a:extLst>
              <a:ext uri="{FF2B5EF4-FFF2-40B4-BE49-F238E27FC236}">
                <a16:creationId xmlns:a16="http://schemas.microsoft.com/office/drawing/2014/main" xmlns="" id="{612DF19C-064B-41E5-888E-9B23D47D43AC}"/>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381388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64" presetClass="path" presetSubtype="0" decel="100000" fill="hold" nodeType="withEffect">
                                  <p:stCondLst>
                                    <p:cond delay="0"/>
                                  </p:stCondLst>
                                  <p:childTnLst>
                                    <p:animMotion origin="layout" path="M -4.16667E-6 0.03819 L -4.16667E-6 0 " pathEditMode="relative" rAng="0" ptsTypes="AA">
                                      <p:cBhvr>
                                        <p:cTn id="21" dur="500" fill="hold"/>
                                        <p:tgtEl>
                                          <p:spTgt spid="21"/>
                                        </p:tgtEl>
                                        <p:attrNameLst>
                                          <p:attrName>ppt_x</p:attrName>
                                          <p:attrName>ppt_y</p:attrName>
                                        </p:attrNameLst>
                                      </p:cBhvr>
                                      <p:rCtr x="0" y="-1921"/>
                                    </p:animMotion>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par>
                                <p:cTn id="31" presetID="35" presetClass="path" presetSubtype="0" accel="50000" decel="50000" fill="hold" nodeType="withEffect">
                                  <p:stCondLst>
                                    <p:cond delay="0"/>
                                  </p:stCondLst>
                                  <p:childTnLst>
                                    <p:animMotion origin="layout" path="M -2.08333E-6 3.33333E-6 L -0.21927 0.23217 " pathEditMode="relative" rAng="0" ptsTypes="AA">
                                      <p:cBhvr>
                                        <p:cTn id="32" dur="2000" fill="hold"/>
                                        <p:tgtEl>
                                          <p:spTgt spid="34"/>
                                        </p:tgtEl>
                                        <p:attrNameLst>
                                          <p:attrName>ppt_x</p:attrName>
                                          <p:attrName>ppt_y</p:attrName>
                                        </p:attrNameLst>
                                      </p:cBhvr>
                                      <p:rCtr x="-10964" y="11597"/>
                                    </p:animMotion>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par>
                                <p:cTn id="37" presetID="64" presetClass="path" presetSubtype="0" decel="100000" fill="hold" nodeType="withEffect">
                                  <p:stCondLst>
                                    <p:cond delay="0"/>
                                  </p:stCondLst>
                                  <p:childTnLst>
                                    <p:animMotion origin="layout" path="M -2.29167E-6 0.0382 L -2.29167E-6 -4.81481E-6 " pathEditMode="relative" rAng="0" ptsTypes="AA">
                                      <p:cBhvr>
                                        <p:cTn id="38" dur="500" fill="hold"/>
                                        <p:tgtEl>
                                          <p:spTgt spid="40"/>
                                        </p:tgtEl>
                                        <p:attrNameLst>
                                          <p:attrName>ppt_x</p:attrName>
                                          <p:attrName>ppt_y</p:attrName>
                                        </p:attrNameLst>
                                      </p:cBhvr>
                                      <p:rCtr x="0" y="-1921"/>
                                    </p:animMotion>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156"/>
                                        </p:tgtEl>
                                        <p:attrNameLst>
                                          <p:attrName>style.visibility</p:attrName>
                                        </p:attrNameLst>
                                      </p:cBhvr>
                                      <p:to>
                                        <p:strVal val="visible"/>
                                      </p:to>
                                    </p:set>
                                    <p:animEffect transition="in" filter="fade">
                                      <p:cBhvr>
                                        <p:cTn id="42" dur="500"/>
                                        <p:tgtEl>
                                          <p:spTgt spid="1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34"/>
                                        </p:tgtEl>
                                      </p:cBhvr>
                                    </p:animEffect>
                                    <p:set>
                                      <p:cBhvr>
                                        <p:cTn id="47" dur="1" fill="hold">
                                          <p:stCondLst>
                                            <p:cond delay="499"/>
                                          </p:stCondLst>
                                        </p:cTn>
                                        <p:tgtEl>
                                          <p:spTgt spid="34"/>
                                        </p:tgtEl>
                                        <p:attrNameLst>
                                          <p:attrName>style.visibility</p:attrName>
                                        </p:attrNameLst>
                                      </p:cBhvr>
                                      <p:to>
                                        <p:strVal val="hidden"/>
                                      </p:to>
                                    </p:se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right)">
                                      <p:cBhvr>
                                        <p:cTn id="51" dur="500"/>
                                        <p:tgtEl>
                                          <p:spTgt spid="24"/>
                                        </p:tgtEl>
                                      </p:cBhvr>
                                    </p:animEffect>
                                  </p:child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64" presetClass="path" presetSubtype="0" decel="100000" fill="hold" nodeType="withEffect">
                                  <p:stCondLst>
                                    <p:cond delay="0"/>
                                  </p:stCondLst>
                                  <p:childTnLst>
                                    <p:animMotion origin="layout" path="M -2.08333E-7 0.0382 L -2.08333E-7 -2.22222E-6 " pathEditMode="relative" rAng="0" ptsTypes="AA">
                                      <p:cBhvr>
                                        <p:cTn id="56" dur="500" fill="hold"/>
                                        <p:tgtEl>
                                          <p:spTgt spid="26"/>
                                        </p:tgtEl>
                                        <p:attrNameLst>
                                          <p:attrName>ppt_x</p:attrName>
                                          <p:attrName>ppt_y</p:attrName>
                                        </p:attrNameLst>
                                      </p:cBhvr>
                                      <p:rCtr x="0" y="-1921"/>
                                    </p:animMotion>
                                  </p:childTnLst>
                                </p:cTn>
                              </p:par>
                              <p:par>
                                <p:cTn id="57" presetID="10" presetClass="entr" presetSubtype="0" fill="hold" grpId="0" nodeType="withEffect">
                                  <p:stCondLst>
                                    <p:cond delay="0"/>
                                  </p:stCondLst>
                                  <p:childTnLst>
                                    <p:set>
                                      <p:cBhvr>
                                        <p:cTn id="58" dur="1" fill="hold">
                                          <p:stCondLst>
                                            <p:cond delay="0"/>
                                          </p:stCondLst>
                                        </p:cTn>
                                        <p:tgtEl>
                                          <p:spTgt spid="157"/>
                                        </p:tgtEl>
                                        <p:attrNameLst>
                                          <p:attrName>style.visibility</p:attrName>
                                        </p:attrNameLst>
                                      </p:cBhvr>
                                      <p:to>
                                        <p:strVal val="visible"/>
                                      </p:to>
                                    </p:set>
                                    <p:animEffect transition="in" filter="fade">
                                      <p:cBhvr>
                                        <p:cTn id="59"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6" grpId="0" animBg="1"/>
      <p:bldP spid="157" grpId="0" animBg="1"/>
      <p:bldP spid="30" grpId="0" animBg="1"/>
      <p:bldP spid="31"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xmlns="" id="{5AA85364-1FC6-4F58-A2D3-3822CBF12475}"/>
              </a:ext>
            </a:extLst>
          </p:cNvPr>
          <p:cNvGrpSpPr/>
          <p:nvPr/>
        </p:nvGrpSpPr>
        <p:grpSpPr>
          <a:xfrm>
            <a:off x="6858141" y="1721910"/>
            <a:ext cx="2568132" cy="2043421"/>
            <a:chOff x="4115780" y="-881083"/>
            <a:chExt cx="2334665" cy="1857655"/>
          </a:xfrm>
        </p:grpSpPr>
        <p:grpSp>
          <p:nvGrpSpPr>
            <p:cNvPr id="42" name="Group 41">
              <a:extLst>
                <a:ext uri="{FF2B5EF4-FFF2-40B4-BE49-F238E27FC236}">
                  <a16:creationId xmlns:a16="http://schemas.microsoft.com/office/drawing/2014/main" xmlns="" id="{D9DEF2B7-0B42-4501-9B14-7058DBD35A4E}"/>
                </a:ext>
              </a:extLst>
            </p:cNvPr>
            <p:cNvGrpSpPr/>
            <p:nvPr/>
          </p:nvGrpSpPr>
          <p:grpSpPr>
            <a:xfrm>
              <a:off x="4115780" y="-881083"/>
              <a:ext cx="2334665" cy="1625120"/>
              <a:chOff x="4107946" y="-627375"/>
              <a:chExt cx="2334665" cy="1477382"/>
            </a:xfrm>
          </p:grpSpPr>
          <p:sp>
            <p:nvSpPr>
              <p:cNvPr id="61" name="Rectangle: Rounded Corners 60">
                <a:extLst>
                  <a:ext uri="{FF2B5EF4-FFF2-40B4-BE49-F238E27FC236}">
                    <a16:creationId xmlns:a16="http://schemas.microsoft.com/office/drawing/2014/main" xmlns="" id="{845961D6-30CE-4572-92FF-BD38FBDD6BE9}"/>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76" name="Group 75">
                <a:extLst>
                  <a:ext uri="{FF2B5EF4-FFF2-40B4-BE49-F238E27FC236}">
                    <a16:creationId xmlns:a16="http://schemas.microsoft.com/office/drawing/2014/main" xmlns="" id="{B5F161E5-487C-4439-BD78-26A33B71B927}"/>
                  </a:ext>
                </a:extLst>
              </p:cNvPr>
              <p:cNvGrpSpPr/>
              <p:nvPr/>
            </p:nvGrpSpPr>
            <p:grpSpPr>
              <a:xfrm>
                <a:off x="4107946" y="-627375"/>
                <a:ext cx="2334665" cy="1477382"/>
                <a:chOff x="4921824" y="3444030"/>
                <a:chExt cx="900113" cy="715220"/>
              </a:xfrm>
            </p:grpSpPr>
            <p:sp>
              <p:nvSpPr>
                <p:cNvPr id="77" name="Desktop Base 3">
                  <a:extLst>
                    <a:ext uri="{FF2B5EF4-FFF2-40B4-BE49-F238E27FC236}">
                      <a16:creationId xmlns:a16="http://schemas.microsoft.com/office/drawing/2014/main" xmlns="" id="{DAB9E54A-669A-42C3-9344-4D78DDEE0E52}"/>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Desktop Base 2">
                  <a:extLst>
                    <a:ext uri="{FF2B5EF4-FFF2-40B4-BE49-F238E27FC236}">
                      <a16:creationId xmlns:a16="http://schemas.microsoft.com/office/drawing/2014/main" xmlns="" id="{F0D7852E-E9E5-4777-8B94-5DF7609AEE2F}"/>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Desktop Screen">
                  <a:extLst>
                    <a:ext uri="{FF2B5EF4-FFF2-40B4-BE49-F238E27FC236}">
                      <a16:creationId xmlns:a16="http://schemas.microsoft.com/office/drawing/2014/main" xmlns="" id="{519D2023-DFFF-4C44-8E8D-194D5CFF6297}"/>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Desktop Base">
                  <a:extLst>
                    <a:ext uri="{FF2B5EF4-FFF2-40B4-BE49-F238E27FC236}">
                      <a16:creationId xmlns:a16="http://schemas.microsoft.com/office/drawing/2014/main" xmlns="" id="{58E170A3-71CA-40A6-A132-A5F65886BF01}"/>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5" name="Freeform 29">
              <a:extLst>
                <a:ext uri="{FF2B5EF4-FFF2-40B4-BE49-F238E27FC236}">
                  <a16:creationId xmlns:a16="http://schemas.microsoft.com/office/drawing/2014/main" xmlns="" id="{4BA39012-3F37-48CF-9396-1EDD5CD51E4D}"/>
                </a:ext>
              </a:extLst>
            </p:cNvPr>
            <p:cNvSpPr>
              <a:spLocks noEditPoints="1"/>
            </p:cNvSpPr>
            <p:nvPr/>
          </p:nvSpPr>
          <p:spPr bwMode="auto">
            <a:xfrm>
              <a:off x="4633443" y="-363911"/>
              <a:ext cx="634149" cy="60889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46" name="Freeform 29">
              <a:extLst>
                <a:ext uri="{FF2B5EF4-FFF2-40B4-BE49-F238E27FC236}">
                  <a16:creationId xmlns:a16="http://schemas.microsoft.com/office/drawing/2014/main" xmlns="" id="{8D7A54C4-802F-4BDC-894C-ACC7D98742F7}"/>
                </a:ext>
              </a:extLst>
            </p:cNvPr>
            <p:cNvSpPr>
              <a:spLocks noEditPoints="1"/>
            </p:cNvSpPr>
            <p:nvPr/>
          </p:nvSpPr>
          <p:spPr bwMode="auto">
            <a:xfrm>
              <a:off x="5174502" y="-636638"/>
              <a:ext cx="432145" cy="423288"/>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47" name="Freeform 29">
              <a:extLst>
                <a:ext uri="{FF2B5EF4-FFF2-40B4-BE49-F238E27FC236}">
                  <a16:creationId xmlns:a16="http://schemas.microsoft.com/office/drawing/2014/main" xmlns="" id="{8B9F3E49-8254-4A6D-BD6B-E5AB990F1C36}"/>
                </a:ext>
              </a:extLst>
            </p:cNvPr>
            <p:cNvSpPr>
              <a:spLocks noEditPoints="1"/>
            </p:cNvSpPr>
            <p:nvPr/>
          </p:nvSpPr>
          <p:spPr bwMode="auto">
            <a:xfrm>
              <a:off x="5383207" y="-277664"/>
              <a:ext cx="549575" cy="538312"/>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nvGrpSpPr>
            <p:cNvPr id="48" name="Group 47">
              <a:extLst>
                <a:ext uri="{FF2B5EF4-FFF2-40B4-BE49-F238E27FC236}">
                  <a16:creationId xmlns:a16="http://schemas.microsoft.com/office/drawing/2014/main" xmlns="" id="{67EC5613-021B-4F55-8B60-98ED1636957F}"/>
                </a:ext>
              </a:extLst>
            </p:cNvPr>
            <p:cNvGrpSpPr/>
            <p:nvPr/>
          </p:nvGrpSpPr>
          <p:grpSpPr>
            <a:xfrm>
              <a:off x="5782364" y="68735"/>
              <a:ext cx="458788" cy="900113"/>
              <a:chOff x="5782364" y="68735"/>
              <a:chExt cx="458788" cy="900113"/>
            </a:xfrm>
          </p:grpSpPr>
          <p:sp>
            <p:nvSpPr>
              <p:cNvPr id="55" name="Rectangle: Rounded Corners 54">
                <a:extLst>
                  <a:ext uri="{FF2B5EF4-FFF2-40B4-BE49-F238E27FC236}">
                    <a16:creationId xmlns:a16="http://schemas.microsoft.com/office/drawing/2014/main" xmlns="" id="{8C170D4A-2141-4823-BA20-BC5542DB5C71}"/>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56" name="Freeform 196">
                <a:extLst>
                  <a:ext uri="{FF2B5EF4-FFF2-40B4-BE49-F238E27FC236}">
                    <a16:creationId xmlns:a16="http://schemas.microsoft.com/office/drawing/2014/main" xmlns="" id="{62F1AED7-A9DA-479B-935B-FAC19CE99CEB}"/>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98">
                <a:extLst>
                  <a:ext uri="{FF2B5EF4-FFF2-40B4-BE49-F238E27FC236}">
                    <a16:creationId xmlns:a16="http://schemas.microsoft.com/office/drawing/2014/main" xmlns="" id="{EFC61345-EC66-431E-98C1-A526525B5911}"/>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8" name="Picture 57">
                <a:extLst>
                  <a:ext uri="{FF2B5EF4-FFF2-40B4-BE49-F238E27FC236}">
                    <a16:creationId xmlns:a16="http://schemas.microsoft.com/office/drawing/2014/main" xmlns="" id="{FBC8C6DB-29A8-45F3-8DFA-3E30CC9BB4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59" name="Freeform 197">
                <a:extLst>
                  <a:ext uri="{FF2B5EF4-FFF2-40B4-BE49-F238E27FC236}">
                    <a16:creationId xmlns:a16="http://schemas.microsoft.com/office/drawing/2014/main" xmlns="" id="{91598DD2-EB52-4F77-BC16-FC3A1443B858}"/>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9" name="Group 48">
              <a:extLst>
                <a:ext uri="{FF2B5EF4-FFF2-40B4-BE49-F238E27FC236}">
                  <a16:creationId xmlns:a16="http://schemas.microsoft.com/office/drawing/2014/main" xmlns="" id="{0B119209-EB7D-4243-AD01-1F671DF70BE6}"/>
                </a:ext>
              </a:extLst>
            </p:cNvPr>
            <p:cNvGrpSpPr/>
            <p:nvPr/>
          </p:nvGrpSpPr>
          <p:grpSpPr>
            <a:xfrm>
              <a:off x="4253187" y="51517"/>
              <a:ext cx="1339952" cy="925055"/>
              <a:chOff x="3397916" y="-1502663"/>
              <a:chExt cx="1473947" cy="1017561"/>
            </a:xfrm>
          </p:grpSpPr>
          <p:sp>
            <p:nvSpPr>
              <p:cNvPr id="50" name="Rectangle: Rounded Corners 49">
                <a:extLst>
                  <a:ext uri="{FF2B5EF4-FFF2-40B4-BE49-F238E27FC236}">
                    <a16:creationId xmlns:a16="http://schemas.microsoft.com/office/drawing/2014/main" xmlns="" id="{C15C99CA-4CC0-499C-892B-E134D00716FE}"/>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51" name="Freeform 224">
                <a:extLst>
                  <a:ext uri="{FF2B5EF4-FFF2-40B4-BE49-F238E27FC236}">
                    <a16:creationId xmlns:a16="http://schemas.microsoft.com/office/drawing/2014/main" xmlns="" id="{B23931AE-3D44-499F-9FD8-2271B80E662B}"/>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26">
                <a:extLst>
                  <a:ext uri="{FF2B5EF4-FFF2-40B4-BE49-F238E27FC236}">
                    <a16:creationId xmlns:a16="http://schemas.microsoft.com/office/drawing/2014/main" xmlns="" id="{D82E81D2-BA6A-4396-9371-93589A8CCA3F}"/>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3" name="Picture 52">
                <a:extLst>
                  <a:ext uri="{FF2B5EF4-FFF2-40B4-BE49-F238E27FC236}">
                    <a16:creationId xmlns:a16="http://schemas.microsoft.com/office/drawing/2014/main" xmlns="" id="{EB136990-DE0A-4B1C-8C89-FED8BB4AD2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54" name="Freeform 225">
                <a:extLst>
                  <a:ext uri="{FF2B5EF4-FFF2-40B4-BE49-F238E27FC236}">
                    <a16:creationId xmlns:a16="http://schemas.microsoft.com/office/drawing/2014/main" xmlns="" id="{6A95603B-D979-4E1E-B635-C29B8C18406E}"/>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66" name="Rectangle 165"/>
          <p:cNvSpPr>
            <a:spLocks/>
          </p:cNvSpPr>
          <p:nvPr/>
        </p:nvSpPr>
        <p:spPr bwMode="auto">
          <a:xfrm>
            <a:off x="6370848" y="5208253"/>
            <a:ext cx="5386177" cy="760970"/>
          </a:xfrm>
          <a:prstGeom prst="rect">
            <a:avLst/>
          </a:prstGeom>
          <a:solidFill>
            <a:schemeClr val="accent1"/>
          </a:solidFill>
          <a:ln>
            <a:noFill/>
          </a:ln>
          <a:extLst/>
        </p:spPr>
        <p:txBody>
          <a:bodyPr wrap="square" anchor="ctr">
            <a:noAutofit/>
          </a:bodyPr>
          <a:lstStyle/>
          <a:p>
            <a:pPr algn="ctr" eaLnBrk="1" hangingPunct="1">
              <a:spcBef>
                <a:spcPct val="0"/>
              </a:spcBef>
            </a:pPr>
            <a:r>
              <a:rPr lang="en-US" sz="1600" b="1" dirty="0">
                <a:solidFill>
                  <a:schemeClr val="bg1"/>
                </a:solidFill>
                <a:latin typeface="+mn-lt"/>
                <a:cs typeface="Arial" charset="0"/>
              </a:rPr>
              <a:t>Automatic lockout for improved </a:t>
            </a:r>
            <a:br>
              <a:rPr lang="en-US" sz="1600" b="1" dirty="0">
                <a:solidFill>
                  <a:schemeClr val="bg1"/>
                </a:solidFill>
                <a:latin typeface="+mn-lt"/>
                <a:cs typeface="Arial" charset="0"/>
              </a:rPr>
            </a:br>
            <a:r>
              <a:rPr lang="en-US" sz="1600" b="1" dirty="0">
                <a:solidFill>
                  <a:schemeClr val="bg1"/>
                </a:solidFill>
                <a:latin typeface="+mn-lt"/>
                <a:cs typeface="Arial" charset="0"/>
              </a:rPr>
              <a:t>testing quality and patient safety</a:t>
            </a:r>
          </a:p>
        </p:txBody>
      </p:sp>
      <p:pic>
        <p:nvPicPr>
          <p:cNvPr id="44" name="Picture 43">
            <a:extLst>
              <a:ext uri="{FF2B5EF4-FFF2-40B4-BE49-F238E27FC236}">
                <a16:creationId xmlns:a16="http://schemas.microsoft.com/office/drawing/2014/main" xmlns="" id="{F07D1026-6B4E-4333-B7A3-F07273C46DE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368" y="1746350"/>
            <a:ext cx="6336368" cy="4224238"/>
          </a:xfrm>
          <a:prstGeom prst="rect">
            <a:avLst/>
          </a:prstGeom>
        </p:spPr>
      </p:pic>
      <p:pic>
        <p:nvPicPr>
          <p:cNvPr id="43" name="Picture 42">
            <a:extLst>
              <a:ext uri="{FF2B5EF4-FFF2-40B4-BE49-F238E27FC236}">
                <a16:creationId xmlns:a16="http://schemas.microsoft.com/office/drawing/2014/main" xmlns="" id="{FA928C04-E1C8-4580-89FD-DD55B35AE3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40368" y="1744054"/>
            <a:ext cx="6324092" cy="4216054"/>
          </a:xfrm>
          <a:prstGeom prst="rect">
            <a:avLst/>
          </a:prstGeom>
        </p:spPr>
      </p:pic>
      <p:pic>
        <p:nvPicPr>
          <p:cNvPr id="122" name="Picture 1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16040" y="1959983"/>
            <a:ext cx="685609" cy="1529435"/>
          </a:xfrm>
          <a:prstGeom prst="rect">
            <a:avLst/>
          </a:prstGeom>
        </p:spPr>
      </p:pic>
      <p:sp>
        <p:nvSpPr>
          <p:cNvPr id="170" name="Rectangle 169"/>
          <p:cNvSpPr/>
          <p:nvPr/>
        </p:nvSpPr>
        <p:spPr bwMode="auto">
          <a:xfrm>
            <a:off x="6201285" y="1839889"/>
            <a:ext cx="966577" cy="2539204"/>
          </a:xfrm>
          <a:prstGeom prst="rect">
            <a:avLst/>
          </a:prstGeom>
          <a:solidFill>
            <a:schemeClr val="bg1">
              <a:alpha val="58000"/>
            </a:schemeClr>
          </a:solidFill>
          <a:ln>
            <a:no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2053" name="TextBox 2052"/>
          <p:cNvSpPr txBox="1"/>
          <p:nvPr/>
        </p:nvSpPr>
        <p:spPr>
          <a:xfrm>
            <a:off x="6756489" y="4792260"/>
            <a:ext cx="1297150" cy="307777"/>
          </a:xfrm>
          <a:prstGeom prst="rect">
            <a:avLst/>
          </a:prstGeom>
          <a:noFill/>
        </p:spPr>
        <p:txBody>
          <a:bodyPr wrap="none" rtlCol="0">
            <a:spAutoFit/>
          </a:bodyPr>
          <a:lstStyle/>
          <a:p>
            <a:pPr eaLnBrk="1" hangingPunct="1"/>
            <a:r>
              <a:rPr lang="en-US" sz="1400" b="1" dirty="0">
                <a:solidFill>
                  <a:srgbClr val="EF3340"/>
                </a:solidFill>
                <a:cs typeface="Arial" pitchFamily="34" charset="0"/>
              </a:rPr>
              <a:t>Unauthorized</a:t>
            </a:r>
            <a:endParaRPr lang="en-SG" sz="1400" b="1" dirty="0">
              <a:solidFill>
                <a:srgbClr val="EF3340"/>
              </a:solidFill>
              <a:cs typeface="Arial" pitchFamily="34" charset="0"/>
            </a:endParaRPr>
          </a:p>
        </p:txBody>
      </p:sp>
      <p:sp>
        <p:nvSpPr>
          <p:cNvPr id="71" name="TextBox 70"/>
          <p:cNvSpPr txBox="1"/>
          <p:nvPr/>
        </p:nvSpPr>
        <p:spPr>
          <a:xfrm>
            <a:off x="8482412" y="4792260"/>
            <a:ext cx="1188146" cy="307777"/>
          </a:xfrm>
          <a:prstGeom prst="rect">
            <a:avLst/>
          </a:prstGeom>
          <a:noFill/>
        </p:spPr>
        <p:txBody>
          <a:bodyPr wrap="none" rtlCol="0">
            <a:spAutoFit/>
          </a:bodyPr>
          <a:lstStyle/>
          <a:p>
            <a:pPr eaLnBrk="1" hangingPunct="1"/>
            <a:r>
              <a:rPr lang="en-US" sz="1400" b="1" dirty="0">
                <a:solidFill>
                  <a:srgbClr val="EF3340"/>
                </a:solidFill>
                <a:cs typeface="Arial" pitchFamily="34" charset="0"/>
              </a:rPr>
              <a:t>QC required</a:t>
            </a:r>
            <a:endParaRPr lang="en-SG" sz="1400" b="1" dirty="0">
              <a:solidFill>
                <a:srgbClr val="EF3340"/>
              </a:solidFill>
              <a:cs typeface="Arial" pitchFamily="34" charset="0"/>
            </a:endParaRPr>
          </a:p>
        </p:txBody>
      </p:sp>
      <p:sp>
        <p:nvSpPr>
          <p:cNvPr id="75" name="TextBox 74"/>
          <p:cNvSpPr txBox="1"/>
          <p:nvPr/>
        </p:nvSpPr>
        <p:spPr>
          <a:xfrm>
            <a:off x="10128096" y="4792260"/>
            <a:ext cx="1282723" cy="307777"/>
          </a:xfrm>
          <a:prstGeom prst="rect">
            <a:avLst/>
          </a:prstGeom>
          <a:noFill/>
        </p:spPr>
        <p:txBody>
          <a:bodyPr wrap="none" rtlCol="0">
            <a:spAutoFit/>
          </a:bodyPr>
          <a:lstStyle/>
          <a:p>
            <a:pPr eaLnBrk="1" hangingPunct="1"/>
            <a:r>
              <a:rPr lang="en-US" sz="1400" b="1" dirty="0">
                <a:solidFill>
                  <a:srgbClr val="EF3340"/>
                </a:solidFill>
                <a:cs typeface="Arial" pitchFamily="34" charset="0"/>
              </a:rPr>
              <a:t>No patient ID</a:t>
            </a:r>
            <a:endParaRPr lang="en-SG" sz="1400" b="1" dirty="0">
              <a:solidFill>
                <a:srgbClr val="EF3340"/>
              </a:solidFill>
              <a:cs typeface="Arial" pitchFamily="34" charset="0"/>
            </a:endParaRPr>
          </a:p>
        </p:txBody>
      </p:sp>
      <p:sp>
        <p:nvSpPr>
          <p:cNvPr id="94"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FADFA957-E1A0-4A58-BA84-32BB236A4AB6}"/>
              </a:ext>
            </a:extLst>
          </p:cNvPr>
          <p:cNvSpPr>
            <a:spLocks noGrp="1"/>
          </p:cNvSpPr>
          <p:nvPr>
            <p:ph type="body" sz="quarter" idx="12"/>
          </p:nvPr>
        </p:nvSpPr>
        <p:spPr/>
        <p:txBody>
          <a:bodyPr>
            <a:noAutofit/>
          </a:bodyPr>
          <a:lstStyle/>
          <a:p>
            <a:r>
              <a:rPr lang="en-SG" dirty="0">
                <a:latin typeface="Minion"/>
                <a:ea typeface="ＭＳ Ｐゴシック" charset="0"/>
              </a:rPr>
              <a:t>The comprehensive POC management solution</a:t>
            </a:r>
            <a:endParaRPr lang="en-GB" dirty="0"/>
          </a:p>
        </p:txBody>
      </p:sp>
      <p:grpSp>
        <p:nvGrpSpPr>
          <p:cNvPr id="4" name="Group 3"/>
          <p:cNvGrpSpPr/>
          <p:nvPr/>
        </p:nvGrpSpPr>
        <p:grpSpPr>
          <a:xfrm>
            <a:off x="7287793" y="2570652"/>
            <a:ext cx="1567328" cy="312196"/>
            <a:chOff x="3310317" y="2570652"/>
            <a:chExt cx="1567328" cy="312196"/>
          </a:xfrm>
        </p:grpSpPr>
        <p:sp>
          <p:nvSpPr>
            <p:cNvPr id="3" name="Isosceles Triangle 2"/>
            <p:cNvSpPr/>
            <p:nvPr/>
          </p:nvSpPr>
          <p:spPr bwMode="auto">
            <a:xfrm rot="5400000">
              <a:off x="4588207" y="2593411"/>
              <a:ext cx="312195" cy="266680"/>
            </a:xfrm>
            <a:prstGeom prst="triangle">
              <a:avLst/>
            </a:prstGeom>
            <a:no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dirty="0">
                <a:latin typeface="Imago" charset="0"/>
                <a:ea typeface="Geneva" charset="0"/>
              </a:endParaRPr>
            </a:p>
          </p:txBody>
        </p:sp>
        <p:sp>
          <p:nvSpPr>
            <p:cNvPr id="167" name="Isosceles Triangle 166"/>
            <p:cNvSpPr/>
            <p:nvPr/>
          </p:nvSpPr>
          <p:spPr bwMode="auto">
            <a:xfrm rot="16200000">
              <a:off x="3287559" y="2593410"/>
              <a:ext cx="312195" cy="266680"/>
            </a:xfrm>
            <a:prstGeom prst="triangle">
              <a:avLst/>
            </a:prstGeom>
            <a:no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grpSp>
      <p:sp>
        <p:nvSpPr>
          <p:cNvPr id="168" name="Oval 167"/>
          <p:cNvSpPr/>
          <p:nvPr/>
        </p:nvSpPr>
        <p:spPr bwMode="auto">
          <a:xfrm>
            <a:off x="7759533" y="2412125"/>
            <a:ext cx="625153" cy="625153"/>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dirty="0" err="1">
                <a:solidFill>
                  <a:schemeClr val="accent2"/>
                </a:solidFill>
                <a:latin typeface="Imago" charset="0"/>
                <a:ea typeface="Geneva" charset="0"/>
              </a:rPr>
              <a:t>i</a:t>
            </a:r>
            <a:endParaRPr lang="en-SG" sz="3200" dirty="0">
              <a:solidFill>
                <a:schemeClr val="accent2"/>
              </a:solidFill>
              <a:latin typeface="Imago" charset="0"/>
              <a:ea typeface="Geneva" charset="0"/>
            </a:endParaRPr>
          </a:p>
        </p:txBody>
      </p:sp>
      <p:sp>
        <p:nvSpPr>
          <p:cNvPr id="169" name="Oval 168"/>
          <p:cNvSpPr/>
          <p:nvPr/>
        </p:nvSpPr>
        <p:spPr bwMode="auto">
          <a:xfrm>
            <a:off x="7759533" y="2412125"/>
            <a:ext cx="625153" cy="625153"/>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dirty="0" err="1">
                <a:solidFill>
                  <a:schemeClr val="accent2"/>
                </a:solidFill>
                <a:latin typeface="Imago" charset="0"/>
                <a:ea typeface="Geneva" charset="0"/>
              </a:rPr>
              <a:t>i</a:t>
            </a:r>
            <a:endParaRPr lang="en-SG" sz="3200" dirty="0">
              <a:solidFill>
                <a:schemeClr val="accent2"/>
              </a:solidFill>
              <a:latin typeface="Imago" charset="0"/>
              <a:ea typeface="Geneva" charset="0"/>
            </a:endParaRPr>
          </a:p>
        </p:txBody>
      </p:sp>
      <p:grpSp>
        <p:nvGrpSpPr>
          <p:cNvPr id="63" name="Group 62">
            <a:extLst>
              <a:ext uri="{FF2B5EF4-FFF2-40B4-BE49-F238E27FC236}">
                <a16:creationId xmlns:a16="http://schemas.microsoft.com/office/drawing/2014/main" xmlns="" id="{DF2DDC8B-E250-4BCA-8E33-CBA542FAC209}"/>
              </a:ext>
            </a:extLst>
          </p:cNvPr>
          <p:cNvGrpSpPr/>
          <p:nvPr/>
        </p:nvGrpSpPr>
        <p:grpSpPr>
          <a:xfrm>
            <a:off x="7023451" y="4031279"/>
            <a:ext cx="763226" cy="660305"/>
            <a:chOff x="4808538" y="3143250"/>
            <a:chExt cx="1047750" cy="906463"/>
          </a:xfrm>
        </p:grpSpPr>
        <p:sp>
          <p:nvSpPr>
            <p:cNvPr id="64" name="Freeform 7">
              <a:extLst>
                <a:ext uri="{FF2B5EF4-FFF2-40B4-BE49-F238E27FC236}">
                  <a16:creationId xmlns:a16="http://schemas.microsoft.com/office/drawing/2014/main" xmlns="" id="{96C3B72A-A7A9-47A7-ACFE-5BAEDF387632}"/>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65" name="Oval 8">
              <a:extLst>
                <a:ext uri="{FF2B5EF4-FFF2-40B4-BE49-F238E27FC236}">
                  <a16:creationId xmlns:a16="http://schemas.microsoft.com/office/drawing/2014/main" xmlns="" id="{ED18A435-2FE9-424C-ABCD-2C5EC5FB1687}"/>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66" name="Freeform 9">
              <a:extLst>
                <a:ext uri="{FF2B5EF4-FFF2-40B4-BE49-F238E27FC236}">
                  <a16:creationId xmlns:a16="http://schemas.microsoft.com/office/drawing/2014/main" xmlns="" id="{BDFFC4E7-DA1D-4DA1-91E7-D76A56075750}"/>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67" name="Group 66">
            <a:extLst>
              <a:ext uri="{FF2B5EF4-FFF2-40B4-BE49-F238E27FC236}">
                <a16:creationId xmlns:a16="http://schemas.microsoft.com/office/drawing/2014/main" xmlns="" id="{C339E846-1309-45F9-A46F-2BA38DCB3842}"/>
              </a:ext>
            </a:extLst>
          </p:cNvPr>
          <p:cNvGrpSpPr/>
          <p:nvPr/>
        </p:nvGrpSpPr>
        <p:grpSpPr>
          <a:xfrm>
            <a:off x="8694872" y="4031279"/>
            <a:ext cx="763226" cy="660305"/>
            <a:chOff x="4808538" y="3143250"/>
            <a:chExt cx="1047750" cy="906463"/>
          </a:xfrm>
        </p:grpSpPr>
        <p:sp>
          <p:nvSpPr>
            <p:cNvPr id="68" name="Freeform 7">
              <a:extLst>
                <a:ext uri="{FF2B5EF4-FFF2-40B4-BE49-F238E27FC236}">
                  <a16:creationId xmlns:a16="http://schemas.microsoft.com/office/drawing/2014/main" xmlns="" id="{1E946F83-4BDF-477D-A7D9-757B4BBEFFDE}"/>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69" name="Oval 8">
              <a:extLst>
                <a:ext uri="{FF2B5EF4-FFF2-40B4-BE49-F238E27FC236}">
                  <a16:creationId xmlns:a16="http://schemas.microsoft.com/office/drawing/2014/main" xmlns="" id="{270B205C-ED21-491E-944C-DDBE6769D62D}"/>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70" name="Freeform 9">
              <a:extLst>
                <a:ext uri="{FF2B5EF4-FFF2-40B4-BE49-F238E27FC236}">
                  <a16:creationId xmlns:a16="http://schemas.microsoft.com/office/drawing/2014/main" xmlns="" id="{8EC98282-52F2-4F70-9299-63DBEA9C8634}"/>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72" name="Group 71">
            <a:extLst>
              <a:ext uri="{FF2B5EF4-FFF2-40B4-BE49-F238E27FC236}">
                <a16:creationId xmlns:a16="http://schemas.microsoft.com/office/drawing/2014/main" xmlns="" id="{A671B9A6-C7A8-4731-A6B6-AA4517F6FB9D}"/>
              </a:ext>
            </a:extLst>
          </p:cNvPr>
          <p:cNvGrpSpPr/>
          <p:nvPr/>
        </p:nvGrpSpPr>
        <p:grpSpPr>
          <a:xfrm>
            <a:off x="10387844" y="4031279"/>
            <a:ext cx="763226" cy="660305"/>
            <a:chOff x="4808538" y="3143250"/>
            <a:chExt cx="1047750" cy="906463"/>
          </a:xfrm>
        </p:grpSpPr>
        <p:sp>
          <p:nvSpPr>
            <p:cNvPr id="73" name="Freeform 7">
              <a:extLst>
                <a:ext uri="{FF2B5EF4-FFF2-40B4-BE49-F238E27FC236}">
                  <a16:creationId xmlns:a16="http://schemas.microsoft.com/office/drawing/2014/main" xmlns="" id="{3F5543AD-E887-4406-9F06-0480397648E5}"/>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74" name="Oval 8">
              <a:extLst>
                <a:ext uri="{FF2B5EF4-FFF2-40B4-BE49-F238E27FC236}">
                  <a16:creationId xmlns:a16="http://schemas.microsoft.com/office/drawing/2014/main" xmlns="" id="{AFBD801E-9955-4504-9D08-09D7BF9A3CBD}"/>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78" name="Freeform 9">
              <a:extLst>
                <a:ext uri="{FF2B5EF4-FFF2-40B4-BE49-F238E27FC236}">
                  <a16:creationId xmlns:a16="http://schemas.microsoft.com/office/drawing/2014/main" xmlns="" id="{9B9E015D-D404-46EC-AA56-C12F61E8753C}"/>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81" name="Group 80">
            <a:extLst>
              <a:ext uri="{FF2B5EF4-FFF2-40B4-BE49-F238E27FC236}">
                <a16:creationId xmlns:a16="http://schemas.microsoft.com/office/drawing/2014/main" xmlns="" id="{1E75D8F5-C12C-4B9D-B1FA-FDDC28533FCA}"/>
              </a:ext>
            </a:extLst>
          </p:cNvPr>
          <p:cNvGrpSpPr/>
          <p:nvPr/>
        </p:nvGrpSpPr>
        <p:grpSpPr>
          <a:xfrm>
            <a:off x="6370848" y="2238608"/>
            <a:ext cx="591306" cy="762876"/>
            <a:chOff x="10967126" y="3944705"/>
            <a:chExt cx="426609" cy="550391"/>
          </a:xfrm>
        </p:grpSpPr>
        <p:sp>
          <p:nvSpPr>
            <p:cNvPr id="82" name="Freeform: Shape 81">
              <a:extLst>
                <a:ext uri="{FF2B5EF4-FFF2-40B4-BE49-F238E27FC236}">
                  <a16:creationId xmlns:a16="http://schemas.microsoft.com/office/drawing/2014/main" xmlns="" id="{F1495793-915B-472A-BCFC-338CF643BDA5}"/>
                </a:ext>
              </a:extLst>
            </p:cNvPr>
            <p:cNvSpPr/>
            <p:nvPr/>
          </p:nvSpPr>
          <p:spPr>
            <a:xfrm rot="16200000">
              <a:off x="11022987" y="3944705"/>
              <a:ext cx="314886" cy="314886"/>
            </a:xfrm>
            <a:custGeom>
              <a:avLst/>
              <a:gdLst>
                <a:gd name="connsiteX0" fmla="*/ 345256 w 415832"/>
                <a:gd name="connsiteY0" fmla="*/ 207917 h 415832"/>
                <a:gd name="connsiteX1" fmla="*/ 203246 w 415832"/>
                <a:gd name="connsiteY1" fmla="*/ 65907 h 415832"/>
                <a:gd name="connsiteX2" fmla="*/ 61236 w 415832"/>
                <a:gd name="connsiteY2" fmla="*/ 65907 h 415832"/>
                <a:gd name="connsiteX3" fmla="*/ 61236 w 415832"/>
                <a:gd name="connsiteY3" fmla="*/ 349926 h 415832"/>
                <a:gd name="connsiteX4" fmla="*/ 203246 w 415832"/>
                <a:gd name="connsiteY4" fmla="*/ 349927 h 415832"/>
                <a:gd name="connsiteX5" fmla="*/ 345256 w 415832"/>
                <a:gd name="connsiteY5" fmla="*/ 207917 h 415832"/>
                <a:gd name="connsiteX6" fmla="*/ 415832 w 415832"/>
                <a:gd name="connsiteY6" fmla="*/ 207916 h 415832"/>
                <a:gd name="connsiteX7" fmla="*/ 207916 w 415832"/>
                <a:gd name="connsiteY7" fmla="*/ 415832 h 415832"/>
                <a:gd name="connsiteX8" fmla="*/ 0 w 415832"/>
                <a:gd name="connsiteY8" fmla="*/ 415832 h 415832"/>
                <a:gd name="connsiteX9" fmla="*/ 0 w 415832"/>
                <a:gd name="connsiteY9" fmla="*/ 0 h 415832"/>
                <a:gd name="connsiteX10" fmla="*/ 207916 w 415832"/>
                <a:gd name="connsiteY10" fmla="*/ 0 h 415832"/>
                <a:gd name="connsiteX11" fmla="*/ 415832 w 415832"/>
                <a:gd name="connsiteY11" fmla="*/ 207916 h 41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832" h="415832">
                  <a:moveTo>
                    <a:pt x="345256" y="207917"/>
                  </a:moveTo>
                  <a:cubicBezTo>
                    <a:pt x="345256" y="129487"/>
                    <a:pt x="281676" y="65907"/>
                    <a:pt x="203246" y="65907"/>
                  </a:cubicBezTo>
                  <a:lnTo>
                    <a:pt x="61236" y="65907"/>
                  </a:lnTo>
                  <a:lnTo>
                    <a:pt x="61236" y="349926"/>
                  </a:lnTo>
                  <a:lnTo>
                    <a:pt x="203246" y="349927"/>
                  </a:lnTo>
                  <a:cubicBezTo>
                    <a:pt x="281676" y="349927"/>
                    <a:pt x="345256" y="286347"/>
                    <a:pt x="345256" y="207917"/>
                  </a:cubicBezTo>
                  <a:close/>
                  <a:moveTo>
                    <a:pt x="415832" y="207916"/>
                  </a:moveTo>
                  <a:cubicBezTo>
                    <a:pt x="415832" y="322745"/>
                    <a:pt x="322745" y="415832"/>
                    <a:pt x="207916" y="415832"/>
                  </a:cubicBezTo>
                  <a:lnTo>
                    <a:pt x="0" y="415832"/>
                  </a:lnTo>
                  <a:lnTo>
                    <a:pt x="0" y="0"/>
                  </a:lnTo>
                  <a:lnTo>
                    <a:pt x="207916" y="0"/>
                  </a:lnTo>
                  <a:cubicBezTo>
                    <a:pt x="322745" y="0"/>
                    <a:pt x="415832" y="93087"/>
                    <a:pt x="415832" y="207916"/>
                  </a:cubicBezTo>
                  <a:close/>
                </a:path>
              </a:pathLst>
            </a:custGeom>
            <a:solidFill>
              <a:schemeClr val="bg1"/>
            </a:solidFill>
            <a:ln w="19050">
              <a:solidFill>
                <a:schemeClr val="accent2"/>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GB" dirty="0" err="1">
                <a:solidFill>
                  <a:schemeClr val="lt1"/>
                </a:solidFill>
                <a:latin typeface="+mn-lt"/>
              </a:endParaRPr>
            </a:p>
          </p:txBody>
        </p:sp>
        <p:sp>
          <p:nvSpPr>
            <p:cNvPr id="83" name="Freeform 57">
              <a:extLst>
                <a:ext uri="{FF2B5EF4-FFF2-40B4-BE49-F238E27FC236}">
                  <a16:creationId xmlns:a16="http://schemas.microsoft.com/office/drawing/2014/main" xmlns="" id="{062CF3F9-33A0-45C8-8D88-11CC8B2E9BDC}"/>
                </a:ext>
              </a:extLst>
            </p:cNvPr>
            <p:cNvSpPr>
              <a:spLocks/>
            </p:cNvSpPr>
            <p:nvPr/>
          </p:nvSpPr>
          <p:spPr bwMode="auto">
            <a:xfrm>
              <a:off x="10967126" y="4171519"/>
              <a:ext cx="426609" cy="323577"/>
            </a:xfrm>
            <a:custGeom>
              <a:avLst/>
              <a:gdLst>
                <a:gd name="T0" fmla="*/ 678 w 766"/>
                <a:gd name="T1" fmla="*/ 0 h 581"/>
                <a:gd name="T2" fmla="*/ 619 w 766"/>
                <a:gd name="T3" fmla="*/ 0 h 581"/>
                <a:gd name="T4" fmla="*/ 559 w 766"/>
                <a:gd name="T5" fmla="*/ 0 h 581"/>
                <a:gd name="T6" fmla="*/ 383 w 766"/>
                <a:gd name="T7" fmla="*/ 0 h 581"/>
                <a:gd name="T8" fmla="*/ 206 w 766"/>
                <a:gd name="T9" fmla="*/ 0 h 581"/>
                <a:gd name="T10" fmla="*/ 147 w 766"/>
                <a:gd name="T11" fmla="*/ 0 h 581"/>
                <a:gd name="T12" fmla="*/ 88 w 766"/>
                <a:gd name="T13" fmla="*/ 0 h 581"/>
                <a:gd name="T14" fmla="*/ 0 w 766"/>
                <a:gd name="T15" fmla="*/ 0 h 581"/>
                <a:gd name="T16" fmla="*/ 0 w 766"/>
                <a:gd name="T17" fmla="*/ 581 h 581"/>
                <a:gd name="T18" fmla="*/ 383 w 766"/>
                <a:gd name="T19" fmla="*/ 581 h 581"/>
                <a:gd name="T20" fmla="*/ 766 w 766"/>
                <a:gd name="T21" fmla="*/ 581 h 581"/>
                <a:gd name="T22" fmla="*/ 766 w 766"/>
                <a:gd name="T23" fmla="*/ 0 h 581"/>
                <a:gd name="T24" fmla="*/ 678 w 766"/>
                <a:gd name="T25"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6" h="581">
                  <a:moveTo>
                    <a:pt x="678" y="0"/>
                  </a:moveTo>
                  <a:lnTo>
                    <a:pt x="619" y="0"/>
                  </a:lnTo>
                  <a:lnTo>
                    <a:pt x="559" y="0"/>
                  </a:lnTo>
                  <a:lnTo>
                    <a:pt x="383" y="0"/>
                  </a:lnTo>
                  <a:lnTo>
                    <a:pt x="206" y="0"/>
                  </a:lnTo>
                  <a:lnTo>
                    <a:pt x="147" y="0"/>
                  </a:lnTo>
                  <a:lnTo>
                    <a:pt x="88" y="0"/>
                  </a:lnTo>
                  <a:lnTo>
                    <a:pt x="0" y="0"/>
                  </a:lnTo>
                  <a:lnTo>
                    <a:pt x="0" y="581"/>
                  </a:lnTo>
                  <a:lnTo>
                    <a:pt x="383" y="581"/>
                  </a:lnTo>
                  <a:lnTo>
                    <a:pt x="766" y="581"/>
                  </a:lnTo>
                  <a:lnTo>
                    <a:pt x="766" y="0"/>
                  </a:lnTo>
                  <a:lnTo>
                    <a:pt x="678" y="0"/>
                  </a:lnTo>
                  <a:close/>
                </a:path>
              </a:pathLst>
            </a:custGeom>
            <a:solidFill>
              <a:schemeClr val="bg1"/>
            </a:solidFill>
            <a:ln w="22225">
              <a:solidFill>
                <a:schemeClr val="accent3"/>
              </a:solidFill>
            </a:ln>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GB"/>
            </a:p>
          </p:txBody>
        </p:sp>
        <p:sp>
          <p:nvSpPr>
            <p:cNvPr id="84" name="Freeform 60">
              <a:extLst>
                <a:ext uri="{FF2B5EF4-FFF2-40B4-BE49-F238E27FC236}">
                  <a16:creationId xmlns:a16="http://schemas.microsoft.com/office/drawing/2014/main" xmlns="" id="{EFEF98C4-1DC7-4018-B322-E0D6823FDDE8}"/>
                </a:ext>
              </a:extLst>
            </p:cNvPr>
            <p:cNvSpPr>
              <a:spLocks/>
            </p:cNvSpPr>
            <p:nvPr/>
          </p:nvSpPr>
          <p:spPr bwMode="auto">
            <a:xfrm>
              <a:off x="11149242" y="4268981"/>
              <a:ext cx="62376" cy="150928"/>
            </a:xfrm>
            <a:custGeom>
              <a:avLst/>
              <a:gdLst>
                <a:gd name="T0" fmla="*/ 134 w 134"/>
                <a:gd name="T1" fmla="*/ 66 h 322"/>
                <a:gd name="T2" fmla="*/ 67 w 134"/>
                <a:gd name="T3" fmla="*/ 0 h 322"/>
                <a:gd name="T4" fmla="*/ 0 w 134"/>
                <a:gd name="T5" fmla="*/ 66 h 322"/>
                <a:gd name="T6" fmla="*/ 41 w 134"/>
                <a:gd name="T7" fmla="*/ 128 h 322"/>
                <a:gd name="T8" fmla="*/ 41 w 134"/>
                <a:gd name="T9" fmla="*/ 322 h 322"/>
                <a:gd name="T10" fmla="*/ 92 w 134"/>
                <a:gd name="T11" fmla="*/ 322 h 322"/>
                <a:gd name="T12" fmla="*/ 92 w 134"/>
                <a:gd name="T13" fmla="*/ 129 h 322"/>
                <a:gd name="T14" fmla="*/ 134 w 134"/>
                <a:gd name="T15" fmla="*/ 66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322">
                  <a:moveTo>
                    <a:pt x="134" y="66"/>
                  </a:moveTo>
                  <a:cubicBezTo>
                    <a:pt x="134" y="30"/>
                    <a:pt x="104" y="0"/>
                    <a:pt x="67" y="0"/>
                  </a:cubicBezTo>
                  <a:cubicBezTo>
                    <a:pt x="30" y="0"/>
                    <a:pt x="0" y="30"/>
                    <a:pt x="0" y="66"/>
                  </a:cubicBezTo>
                  <a:cubicBezTo>
                    <a:pt x="0" y="94"/>
                    <a:pt x="17" y="118"/>
                    <a:pt x="41" y="128"/>
                  </a:cubicBezTo>
                  <a:cubicBezTo>
                    <a:pt x="41" y="322"/>
                    <a:pt x="41" y="322"/>
                    <a:pt x="41" y="322"/>
                  </a:cubicBezTo>
                  <a:cubicBezTo>
                    <a:pt x="92" y="322"/>
                    <a:pt x="92" y="322"/>
                    <a:pt x="92" y="322"/>
                  </a:cubicBezTo>
                  <a:cubicBezTo>
                    <a:pt x="92" y="129"/>
                    <a:pt x="92" y="129"/>
                    <a:pt x="92" y="129"/>
                  </a:cubicBezTo>
                  <a:cubicBezTo>
                    <a:pt x="117" y="119"/>
                    <a:pt x="134" y="95"/>
                    <a:pt x="134" y="66"/>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GB"/>
            </a:p>
          </p:txBody>
        </p:sp>
      </p:grpSp>
      <p:grpSp>
        <p:nvGrpSpPr>
          <p:cNvPr id="85" name="Group 84">
            <a:extLst>
              <a:ext uri="{FF2B5EF4-FFF2-40B4-BE49-F238E27FC236}">
                <a16:creationId xmlns:a16="http://schemas.microsoft.com/office/drawing/2014/main" xmlns="" id="{8D3B325C-AB32-4367-B0B0-5978ED2147E8}"/>
              </a:ext>
            </a:extLst>
          </p:cNvPr>
          <p:cNvGrpSpPr/>
          <p:nvPr/>
        </p:nvGrpSpPr>
        <p:grpSpPr>
          <a:xfrm>
            <a:off x="4822043" y="3691290"/>
            <a:ext cx="923504" cy="798970"/>
            <a:chOff x="4808538" y="3143250"/>
            <a:chExt cx="1047750" cy="906463"/>
          </a:xfrm>
        </p:grpSpPr>
        <p:sp>
          <p:nvSpPr>
            <p:cNvPr id="86" name="Freeform 7">
              <a:extLst>
                <a:ext uri="{FF2B5EF4-FFF2-40B4-BE49-F238E27FC236}">
                  <a16:creationId xmlns:a16="http://schemas.microsoft.com/office/drawing/2014/main" xmlns="" id="{C6FE9922-3219-4277-BBF6-38C1DC6F52C3}"/>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87" name="Oval 8">
              <a:extLst>
                <a:ext uri="{FF2B5EF4-FFF2-40B4-BE49-F238E27FC236}">
                  <a16:creationId xmlns:a16="http://schemas.microsoft.com/office/drawing/2014/main" xmlns="" id="{3E269627-F09A-47BF-A203-CA4C4E64A773}"/>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88" name="Freeform 9">
              <a:extLst>
                <a:ext uri="{FF2B5EF4-FFF2-40B4-BE49-F238E27FC236}">
                  <a16:creationId xmlns:a16="http://schemas.microsoft.com/office/drawing/2014/main" xmlns="" id="{396D3AD5-EA52-4198-B647-B717B88EC338}"/>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sp>
        <p:nvSpPr>
          <p:cNvPr id="62" name="Rectangle 61">
            <a:hlinkClick r:id="rId9" action="ppaction://hlinksldjump"/>
            <a:extLst>
              <a:ext uri="{FF2B5EF4-FFF2-40B4-BE49-F238E27FC236}">
                <a16:creationId xmlns:a16="http://schemas.microsoft.com/office/drawing/2014/main" xmlns="" id="{4A629C3A-CF0A-4CB7-A475-B840DFB02FF6}"/>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235896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par>
                                    <p:cTn id="15" presetID="64" presetClass="path" presetSubtype="0" decel="100000" fill="hold" nodeType="withEffect">
                                      <p:stCondLst>
                                        <p:cond delay="0"/>
                                      </p:stCondLst>
                                      <p:childTnLst>
                                        <p:animMotion origin="layout" path="M -3.33333E-6 0.0382 L -3.33333E-6 -4.07407E-6 " pathEditMode="relative" rAng="0" ptsTypes="AA">
                                          <p:cBhvr>
                                            <p:cTn id="16" dur="500" fill="hold"/>
                                            <p:tgtEl>
                                              <p:spTgt spid="43"/>
                                            </p:tgtEl>
                                            <p:attrNameLst>
                                              <p:attrName>ppt_x</p:attrName>
                                              <p:attrName>ppt_y</p:attrName>
                                            </p:attrNameLst>
                                          </p:cBhvr>
                                          <p:rCtr x="0" y="-1921"/>
                                        </p:animMotion>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par>
                                    <p:cTn id="21" presetID="64" presetClass="path" presetSubtype="0" decel="100000" fill="hold" nodeType="withEffect">
                                      <p:stCondLst>
                                        <p:cond delay="0"/>
                                      </p:stCondLst>
                                      <p:childTnLst>
                                        <p:animMotion origin="layout" path="M -3.75E-6 0.0382 L -3.75E-6 -2.22222E-6 " pathEditMode="relative" rAng="0" ptsTypes="AA">
                                          <p:cBhvr>
                                            <p:cTn id="22" dur="500" fill="hold"/>
                                            <p:tgtEl>
                                              <p:spTgt spid="122"/>
                                            </p:tgtEl>
                                            <p:attrNameLst>
                                              <p:attrName>ppt_x</p:attrName>
                                              <p:attrName>ppt_y</p:attrName>
                                            </p:attrNameLst>
                                          </p:cBhvr>
                                          <p:rCtr x="0" y="-1921"/>
                                        </p:animMotion>
                                      </p:childTnLst>
                                    </p:cTn>
                                  </p:par>
                                </p:childTnLst>
                              </p:cTn>
                            </p:par>
                            <p:par>
                              <p:cTn id="23" fill="hold">
                                <p:stCondLst>
                                  <p:cond delay="1500"/>
                                </p:stCondLst>
                                <p:childTnLst>
                                  <p:par>
                                    <p:cTn id="24" presetID="23" presetClass="entr" presetSubtype="16"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p:cTn id="26" dur="200" fill="hold"/>
                                            <p:tgtEl>
                                              <p:spTgt spid="63"/>
                                            </p:tgtEl>
                                            <p:attrNameLst>
                                              <p:attrName>ppt_w</p:attrName>
                                            </p:attrNameLst>
                                          </p:cBhvr>
                                          <p:tavLst>
                                            <p:tav tm="0">
                                              <p:val>
                                                <p:fltVal val="0"/>
                                              </p:val>
                                            </p:tav>
                                            <p:tav tm="100000">
                                              <p:val>
                                                <p:strVal val="#ppt_w"/>
                                              </p:val>
                                            </p:tav>
                                          </p:tavLst>
                                        </p:anim>
                                        <p:anim calcmode="lin" valueType="num">
                                          <p:cBhvr>
                                            <p:cTn id="27" dur="200" fill="hold"/>
                                            <p:tgtEl>
                                              <p:spTgt spid="63"/>
                                            </p:tgtEl>
                                            <p:attrNameLst>
                                              <p:attrName>ppt_h</p:attrName>
                                            </p:attrNameLst>
                                          </p:cBhvr>
                                          <p:tavLst>
                                            <p:tav tm="0">
                                              <p:val>
                                                <p:fltVal val="0"/>
                                              </p:val>
                                            </p:tav>
                                            <p:tav tm="100000">
                                              <p:val>
                                                <p:strVal val="#ppt_h"/>
                                              </p:val>
                                            </p:tav>
                                          </p:tavLst>
                                        </p:anim>
                                      </p:childTnLst>
                                    </p:cTn>
                                  </p:par>
                                  <p:par>
                                    <p:cTn id="28" presetID="6" presetClass="emph" presetSubtype="0" fill="hold" nodeType="withEffect" p14:presetBounceEnd="99000">
                                      <p:stCondLst>
                                        <p:cond delay="0"/>
                                      </p:stCondLst>
                                      <p:childTnLst>
                                        <p:animScale p14:bounceEnd="99000">
                                          <p:cBhvr>
                                            <p:cTn id="29" dur="1000" fill="hold"/>
                                            <p:tgtEl>
                                              <p:spTgt spid="63"/>
                                            </p:tgtEl>
                                          </p:cBhvr>
                                          <p:by x="110000" y="110000"/>
                                        </p:animScale>
                                      </p:childTnLst>
                                    </p:cTn>
                                  </p:par>
                                  <p:par>
                                    <p:cTn id="30" presetID="6" presetClass="emph" presetSubtype="0" accel="50000" decel="50000" fill="hold" nodeType="withEffect">
                                      <p:stCondLst>
                                        <p:cond delay="0"/>
                                      </p:stCondLst>
                                      <p:childTnLst>
                                        <p:animScale>
                                          <p:cBhvr>
                                            <p:cTn id="31" dur="250" fill="hold"/>
                                            <p:tgtEl>
                                              <p:spTgt spid="63"/>
                                            </p:tgtEl>
                                          </p:cBhvr>
                                          <p:by x="91000" y="91000"/>
                                        </p:animScale>
                                      </p:childTnLst>
                                    </p:cTn>
                                  </p:par>
                                  <p:par>
                                    <p:cTn id="32" presetID="23" presetClass="entr" presetSubtype="16" fill="hold" nodeType="withEffect">
                                      <p:stCondLst>
                                        <p:cond delay="0"/>
                                      </p:stCondLst>
                                      <p:childTnLst>
                                        <p:set>
                                          <p:cBhvr>
                                            <p:cTn id="33" dur="1" fill="hold">
                                              <p:stCondLst>
                                                <p:cond delay="0"/>
                                              </p:stCondLst>
                                            </p:cTn>
                                            <p:tgtEl>
                                              <p:spTgt spid="85"/>
                                            </p:tgtEl>
                                            <p:attrNameLst>
                                              <p:attrName>style.visibility</p:attrName>
                                            </p:attrNameLst>
                                          </p:cBhvr>
                                          <p:to>
                                            <p:strVal val="visible"/>
                                          </p:to>
                                        </p:set>
                                        <p:anim calcmode="lin" valueType="num">
                                          <p:cBhvr>
                                            <p:cTn id="34" dur="200" fill="hold"/>
                                            <p:tgtEl>
                                              <p:spTgt spid="85"/>
                                            </p:tgtEl>
                                            <p:attrNameLst>
                                              <p:attrName>ppt_w</p:attrName>
                                            </p:attrNameLst>
                                          </p:cBhvr>
                                          <p:tavLst>
                                            <p:tav tm="0">
                                              <p:val>
                                                <p:fltVal val="0"/>
                                              </p:val>
                                            </p:tav>
                                            <p:tav tm="100000">
                                              <p:val>
                                                <p:strVal val="#ppt_w"/>
                                              </p:val>
                                            </p:tav>
                                          </p:tavLst>
                                        </p:anim>
                                        <p:anim calcmode="lin" valueType="num">
                                          <p:cBhvr>
                                            <p:cTn id="35" dur="200" fill="hold"/>
                                            <p:tgtEl>
                                              <p:spTgt spid="85"/>
                                            </p:tgtEl>
                                            <p:attrNameLst>
                                              <p:attrName>ppt_h</p:attrName>
                                            </p:attrNameLst>
                                          </p:cBhvr>
                                          <p:tavLst>
                                            <p:tav tm="0">
                                              <p:val>
                                                <p:fltVal val="0"/>
                                              </p:val>
                                            </p:tav>
                                            <p:tav tm="100000">
                                              <p:val>
                                                <p:strVal val="#ppt_h"/>
                                              </p:val>
                                            </p:tav>
                                          </p:tavLst>
                                        </p:anim>
                                      </p:childTnLst>
                                    </p:cTn>
                                  </p:par>
                                  <p:par>
                                    <p:cTn id="36" presetID="6" presetClass="emph" presetSubtype="0" fill="hold" nodeType="withEffect" p14:presetBounceEnd="99000">
                                      <p:stCondLst>
                                        <p:cond delay="0"/>
                                      </p:stCondLst>
                                      <p:childTnLst>
                                        <p:animScale p14:bounceEnd="99000">
                                          <p:cBhvr>
                                            <p:cTn id="37" dur="1000" fill="hold"/>
                                            <p:tgtEl>
                                              <p:spTgt spid="85"/>
                                            </p:tgtEl>
                                          </p:cBhvr>
                                          <p:by x="110000" y="110000"/>
                                        </p:animScale>
                                      </p:childTnLst>
                                    </p:cTn>
                                  </p:par>
                                  <p:par>
                                    <p:cTn id="38" presetID="6" presetClass="emph" presetSubtype="0" accel="50000" decel="50000" fill="hold" nodeType="withEffect">
                                      <p:stCondLst>
                                        <p:cond delay="0"/>
                                      </p:stCondLst>
                                      <p:childTnLst>
                                        <p:animScale>
                                          <p:cBhvr>
                                            <p:cTn id="39" dur="250" fill="hold"/>
                                            <p:tgtEl>
                                              <p:spTgt spid="85"/>
                                            </p:tgtEl>
                                          </p:cBhvr>
                                          <p:by x="91000" y="91000"/>
                                        </p:animScale>
                                      </p:childTnLst>
                                    </p:cTn>
                                  </p:par>
                                  <p:par>
                                    <p:cTn id="40" presetID="10" presetClass="entr" presetSubtype="0" fill="hold" grpId="0" nodeType="withEffect">
                                      <p:stCondLst>
                                        <p:cond delay="0"/>
                                      </p:stCondLst>
                                      <p:childTnLst>
                                        <p:set>
                                          <p:cBhvr>
                                            <p:cTn id="41" dur="1" fill="hold">
                                              <p:stCondLst>
                                                <p:cond delay="0"/>
                                              </p:stCondLst>
                                            </p:cTn>
                                            <p:tgtEl>
                                              <p:spTgt spid="2053"/>
                                            </p:tgtEl>
                                            <p:attrNameLst>
                                              <p:attrName>style.visibility</p:attrName>
                                            </p:attrNameLst>
                                          </p:cBhvr>
                                          <p:to>
                                            <p:strVal val="visible"/>
                                          </p:to>
                                        </p:set>
                                        <p:animEffect transition="in" filter="fade">
                                          <p:cBhvr>
                                            <p:cTn id="42" dur="500"/>
                                            <p:tgtEl>
                                              <p:spTgt spid="2053"/>
                                            </p:tgtEl>
                                          </p:cBhvr>
                                        </p:animEffect>
                                      </p:childTnLst>
                                    </p:cTn>
                                  </p:par>
                                  <p:par>
                                    <p:cTn id="43" presetID="23" presetClass="entr" presetSubtype="16"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 calcmode="lin" valueType="num">
                                          <p:cBhvr>
                                            <p:cTn id="45" dur="200" fill="hold"/>
                                            <p:tgtEl>
                                              <p:spTgt spid="67"/>
                                            </p:tgtEl>
                                            <p:attrNameLst>
                                              <p:attrName>ppt_w</p:attrName>
                                            </p:attrNameLst>
                                          </p:cBhvr>
                                          <p:tavLst>
                                            <p:tav tm="0">
                                              <p:val>
                                                <p:fltVal val="0"/>
                                              </p:val>
                                            </p:tav>
                                            <p:tav tm="100000">
                                              <p:val>
                                                <p:strVal val="#ppt_w"/>
                                              </p:val>
                                            </p:tav>
                                          </p:tavLst>
                                        </p:anim>
                                        <p:anim calcmode="lin" valueType="num">
                                          <p:cBhvr>
                                            <p:cTn id="46" dur="200" fill="hold"/>
                                            <p:tgtEl>
                                              <p:spTgt spid="67"/>
                                            </p:tgtEl>
                                            <p:attrNameLst>
                                              <p:attrName>ppt_h</p:attrName>
                                            </p:attrNameLst>
                                          </p:cBhvr>
                                          <p:tavLst>
                                            <p:tav tm="0">
                                              <p:val>
                                                <p:fltVal val="0"/>
                                              </p:val>
                                            </p:tav>
                                            <p:tav tm="100000">
                                              <p:val>
                                                <p:strVal val="#ppt_h"/>
                                              </p:val>
                                            </p:tav>
                                          </p:tavLst>
                                        </p:anim>
                                      </p:childTnLst>
                                    </p:cTn>
                                  </p:par>
                                  <p:par>
                                    <p:cTn id="47" presetID="6" presetClass="emph" presetSubtype="0" fill="hold" nodeType="withEffect" p14:presetBounceEnd="99000">
                                      <p:stCondLst>
                                        <p:cond delay="0"/>
                                      </p:stCondLst>
                                      <p:childTnLst>
                                        <p:animScale p14:bounceEnd="99000">
                                          <p:cBhvr>
                                            <p:cTn id="48" dur="1000" fill="hold"/>
                                            <p:tgtEl>
                                              <p:spTgt spid="67"/>
                                            </p:tgtEl>
                                          </p:cBhvr>
                                          <p:by x="110000" y="110000"/>
                                        </p:animScale>
                                      </p:childTnLst>
                                    </p:cTn>
                                  </p:par>
                                  <p:par>
                                    <p:cTn id="49" presetID="6" presetClass="emph" presetSubtype="0" accel="50000" decel="50000" fill="hold" nodeType="withEffect">
                                      <p:stCondLst>
                                        <p:cond delay="0"/>
                                      </p:stCondLst>
                                      <p:childTnLst>
                                        <p:animScale>
                                          <p:cBhvr>
                                            <p:cTn id="50" dur="250" fill="hold"/>
                                            <p:tgtEl>
                                              <p:spTgt spid="67"/>
                                            </p:tgtEl>
                                          </p:cBhvr>
                                          <p:by x="91000" y="91000"/>
                                        </p:animScale>
                                      </p:childTnLst>
                                    </p:cTn>
                                  </p:par>
                                  <p:par>
                                    <p:cTn id="51" presetID="10"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par>
                                    <p:cTn id="54" presetID="23" presetClass="entr" presetSubtype="16" fill="hold" nodeType="withEffect">
                                      <p:stCondLst>
                                        <p:cond delay="0"/>
                                      </p:stCondLst>
                                      <p:childTnLst>
                                        <p:set>
                                          <p:cBhvr>
                                            <p:cTn id="55" dur="1" fill="hold">
                                              <p:stCondLst>
                                                <p:cond delay="0"/>
                                              </p:stCondLst>
                                            </p:cTn>
                                            <p:tgtEl>
                                              <p:spTgt spid="72"/>
                                            </p:tgtEl>
                                            <p:attrNameLst>
                                              <p:attrName>style.visibility</p:attrName>
                                            </p:attrNameLst>
                                          </p:cBhvr>
                                          <p:to>
                                            <p:strVal val="visible"/>
                                          </p:to>
                                        </p:set>
                                        <p:anim calcmode="lin" valueType="num">
                                          <p:cBhvr>
                                            <p:cTn id="56" dur="200" fill="hold"/>
                                            <p:tgtEl>
                                              <p:spTgt spid="72"/>
                                            </p:tgtEl>
                                            <p:attrNameLst>
                                              <p:attrName>ppt_w</p:attrName>
                                            </p:attrNameLst>
                                          </p:cBhvr>
                                          <p:tavLst>
                                            <p:tav tm="0">
                                              <p:val>
                                                <p:fltVal val="0"/>
                                              </p:val>
                                            </p:tav>
                                            <p:tav tm="100000">
                                              <p:val>
                                                <p:strVal val="#ppt_w"/>
                                              </p:val>
                                            </p:tav>
                                          </p:tavLst>
                                        </p:anim>
                                        <p:anim calcmode="lin" valueType="num">
                                          <p:cBhvr>
                                            <p:cTn id="57" dur="200" fill="hold"/>
                                            <p:tgtEl>
                                              <p:spTgt spid="72"/>
                                            </p:tgtEl>
                                            <p:attrNameLst>
                                              <p:attrName>ppt_h</p:attrName>
                                            </p:attrNameLst>
                                          </p:cBhvr>
                                          <p:tavLst>
                                            <p:tav tm="0">
                                              <p:val>
                                                <p:fltVal val="0"/>
                                              </p:val>
                                            </p:tav>
                                            <p:tav tm="100000">
                                              <p:val>
                                                <p:strVal val="#ppt_h"/>
                                              </p:val>
                                            </p:tav>
                                          </p:tavLst>
                                        </p:anim>
                                      </p:childTnLst>
                                    </p:cTn>
                                  </p:par>
                                  <p:par>
                                    <p:cTn id="58" presetID="6" presetClass="emph" presetSubtype="0" fill="hold" nodeType="withEffect" p14:presetBounceEnd="99000">
                                      <p:stCondLst>
                                        <p:cond delay="0"/>
                                      </p:stCondLst>
                                      <p:childTnLst>
                                        <p:animScale p14:bounceEnd="99000">
                                          <p:cBhvr>
                                            <p:cTn id="59" dur="1000" fill="hold"/>
                                            <p:tgtEl>
                                              <p:spTgt spid="72"/>
                                            </p:tgtEl>
                                          </p:cBhvr>
                                          <p:by x="110000" y="110000"/>
                                        </p:animScale>
                                      </p:childTnLst>
                                    </p:cTn>
                                  </p:par>
                                  <p:par>
                                    <p:cTn id="60" presetID="6" presetClass="emph" presetSubtype="0" accel="50000" decel="50000" fill="hold" nodeType="withEffect">
                                      <p:stCondLst>
                                        <p:cond delay="0"/>
                                      </p:stCondLst>
                                      <p:childTnLst>
                                        <p:animScale>
                                          <p:cBhvr>
                                            <p:cTn id="61" dur="250" fill="hold"/>
                                            <p:tgtEl>
                                              <p:spTgt spid="72"/>
                                            </p:tgtEl>
                                          </p:cBhvr>
                                          <p:by x="91000" y="91000"/>
                                        </p:animScale>
                                      </p:childTnLst>
                                    </p:cTn>
                                  </p:par>
                                  <p:par>
                                    <p:cTn id="62" presetID="10" presetClass="entr" presetSubtype="0"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1.45833E-6 0 L 0.19062 0 " pathEditMode="relative" rAng="0" ptsTypes="AA">
                                          <p:cBhvr>
                                            <p:cTn id="68" dur="750" fill="hold"/>
                                            <p:tgtEl>
                                              <p:spTgt spid="41"/>
                                            </p:tgtEl>
                                            <p:attrNameLst>
                                              <p:attrName>ppt_x</p:attrName>
                                              <p:attrName>ppt_y</p:attrName>
                                            </p:attrNameLst>
                                          </p:cBhvr>
                                          <p:rCtr x="9531" y="0"/>
                                        </p:animMotion>
                                      </p:childTnLst>
                                    </p:cTn>
                                  </p:par>
                                </p:childTnLst>
                              </p:cTn>
                            </p:par>
                            <p:par>
                              <p:cTn id="69" fill="hold">
                                <p:stCondLst>
                                  <p:cond delay="750"/>
                                </p:stCondLst>
                                <p:childTnLst>
                                  <p:par>
                                    <p:cTn id="70" presetID="53" presetClass="entr" presetSubtype="16" fill="hold" grpId="0" nodeType="afterEffect">
                                      <p:stCondLst>
                                        <p:cond delay="0"/>
                                      </p:stCondLst>
                                      <p:childTnLst>
                                        <p:set>
                                          <p:cBhvr>
                                            <p:cTn id="71" dur="1" fill="hold">
                                              <p:stCondLst>
                                                <p:cond delay="0"/>
                                              </p:stCondLst>
                                            </p:cTn>
                                            <p:tgtEl>
                                              <p:spTgt spid="168"/>
                                            </p:tgtEl>
                                            <p:attrNameLst>
                                              <p:attrName>style.visibility</p:attrName>
                                            </p:attrNameLst>
                                          </p:cBhvr>
                                          <p:to>
                                            <p:strVal val="visible"/>
                                          </p:to>
                                        </p:set>
                                        <p:anim calcmode="lin" valueType="num">
                                          <p:cBhvr>
                                            <p:cTn id="72" dur="500" fill="hold"/>
                                            <p:tgtEl>
                                              <p:spTgt spid="168"/>
                                            </p:tgtEl>
                                            <p:attrNameLst>
                                              <p:attrName>ppt_w</p:attrName>
                                            </p:attrNameLst>
                                          </p:cBhvr>
                                          <p:tavLst>
                                            <p:tav tm="0">
                                              <p:val>
                                                <p:fltVal val="0"/>
                                              </p:val>
                                            </p:tav>
                                            <p:tav tm="100000">
                                              <p:val>
                                                <p:strVal val="#ppt_w"/>
                                              </p:val>
                                            </p:tav>
                                          </p:tavLst>
                                        </p:anim>
                                        <p:anim calcmode="lin" valueType="num">
                                          <p:cBhvr>
                                            <p:cTn id="73" dur="500" fill="hold"/>
                                            <p:tgtEl>
                                              <p:spTgt spid="168"/>
                                            </p:tgtEl>
                                            <p:attrNameLst>
                                              <p:attrName>ppt_h</p:attrName>
                                            </p:attrNameLst>
                                          </p:cBhvr>
                                          <p:tavLst>
                                            <p:tav tm="0">
                                              <p:val>
                                                <p:fltVal val="0"/>
                                              </p:val>
                                            </p:tav>
                                            <p:tav tm="100000">
                                              <p:val>
                                                <p:strVal val="#ppt_h"/>
                                              </p:val>
                                            </p:tav>
                                          </p:tavLst>
                                        </p:anim>
                                        <p:animEffect transition="in" filter="fade">
                                          <p:cBhvr>
                                            <p:cTn id="74" dur="500"/>
                                            <p:tgtEl>
                                              <p:spTgt spid="168"/>
                                            </p:tgtEl>
                                          </p:cBhvr>
                                        </p:animEffect>
                                      </p:childTnLst>
                                    </p:cTn>
                                  </p:par>
                                  <p:par>
                                    <p:cTn id="75" presetID="35" presetClass="path" presetSubtype="0" accel="50000" decel="50000" fill="hold" grpId="1" nodeType="withEffect">
                                      <p:stCondLst>
                                        <p:cond delay="0"/>
                                      </p:stCondLst>
                                      <p:childTnLst>
                                        <p:animMotion origin="layout" path="M 6.25E-7 -2.22222E-6 L -0.10703 0.00185 " pathEditMode="relative" rAng="0" ptsTypes="AA">
                                          <p:cBhvr>
                                            <p:cTn id="76" dur="1000" spd="-100000" fill="hold"/>
                                            <p:tgtEl>
                                              <p:spTgt spid="168"/>
                                            </p:tgtEl>
                                            <p:attrNameLst>
                                              <p:attrName>ppt_x</p:attrName>
                                              <p:attrName>ppt_y</p:attrName>
                                            </p:attrNameLst>
                                          </p:cBhvr>
                                          <p:rCtr x="-5352" y="93"/>
                                        </p:animMotion>
                                      </p:childTnLst>
                                    </p:cTn>
                                  </p:par>
                                  <p:par>
                                    <p:cTn id="77" presetID="53" presetClass="entr" presetSubtype="16" fill="hold" grpId="0" nodeType="withEffect">
                                      <p:stCondLst>
                                        <p:cond delay="0"/>
                                      </p:stCondLst>
                                      <p:childTnLst>
                                        <p:set>
                                          <p:cBhvr>
                                            <p:cTn id="78" dur="1" fill="hold">
                                              <p:stCondLst>
                                                <p:cond delay="0"/>
                                              </p:stCondLst>
                                            </p:cTn>
                                            <p:tgtEl>
                                              <p:spTgt spid="169"/>
                                            </p:tgtEl>
                                            <p:attrNameLst>
                                              <p:attrName>style.visibility</p:attrName>
                                            </p:attrNameLst>
                                          </p:cBhvr>
                                          <p:to>
                                            <p:strVal val="visible"/>
                                          </p:to>
                                        </p:set>
                                        <p:anim calcmode="lin" valueType="num">
                                          <p:cBhvr>
                                            <p:cTn id="79" dur="500" fill="hold"/>
                                            <p:tgtEl>
                                              <p:spTgt spid="169"/>
                                            </p:tgtEl>
                                            <p:attrNameLst>
                                              <p:attrName>ppt_w</p:attrName>
                                            </p:attrNameLst>
                                          </p:cBhvr>
                                          <p:tavLst>
                                            <p:tav tm="0">
                                              <p:val>
                                                <p:fltVal val="0"/>
                                              </p:val>
                                            </p:tav>
                                            <p:tav tm="100000">
                                              <p:val>
                                                <p:strVal val="#ppt_w"/>
                                              </p:val>
                                            </p:tav>
                                          </p:tavLst>
                                        </p:anim>
                                        <p:anim calcmode="lin" valueType="num">
                                          <p:cBhvr>
                                            <p:cTn id="80" dur="500" fill="hold"/>
                                            <p:tgtEl>
                                              <p:spTgt spid="169"/>
                                            </p:tgtEl>
                                            <p:attrNameLst>
                                              <p:attrName>ppt_h</p:attrName>
                                            </p:attrNameLst>
                                          </p:cBhvr>
                                          <p:tavLst>
                                            <p:tav tm="0">
                                              <p:val>
                                                <p:fltVal val="0"/>
                                              </p:val>
                                            </p:tav>
                                            <p:tav tm="100000">
                                              <p:val>
                                                <p:strVal val="#ppt_h"/>
                                              </p:val>
                                            </p:tav>
                                          </p:tavLst>
                                        </p:anim>
                                        <p:animEffect transition="in" filter="fade">
                                          <p:cBhvr>
                                            <p:cTn id="81" dur="500"/>
                                            <p:tgtEl>
                                              <p:spTgt spid="169"/>
                                            </p:tgtEl>
                                          </p:cBhvr>
                                        </p:animEffect>
                                      </p:childTnLst>
                                    </p:cTn>
                                  </p:par>
                                  <p:par>
                                    <p:cTn id="82" presetID="35" presetClass="path" presetSubtype="0" accel="50000" decel="50000" fill="hold" grpId="1" nodeType="withEffect">
                                      <p:stCondLst>
                                        <p:cond delay="0"/>
                                      </p:stCondLst>
                                      <p:childTnLst>
                                        <p:animMotion origin="layout" path="M 6.25E-7 -2.22222E-6 L 0.18164 -2.22222E-6 " pathEditMode="relative" rAng="0" ptsTypes="AA">
                                          <p:cBhvr>
                                            <p:cTn id="83" dur="1000" spd="-100000" fill="hold"/>
                                            <p:tgtEl>
                                              <p:spTgt spid="169"/>
                                            </p:tgtEl>
                                            <p:attrNameLst>
                                              <p:attrName>ppt_x</p:attrName>
                                              <p:attrName>ppt_y</p:attrName>
                                            </p:attrNameLst>
                                          </p:cBhvr>
                                          <p:rCtr x="9076" y="0"/>
                                        </p:animMotion>
                                      </p:childTnLst>
                                    </p:cTn>
                                  </p:par>
                                </p:childTnLst>
                              </p:cTn>
                            </p:par>
                            <p:par>
                              <p:cTn id="84" fill="hold">
                                <p:stCondLst>
                                  <p:cond delay="1750"/>
                                </p:stCondLst>
                                <p:childTnLst>
                                  <p:par>
                                    <p:cTn id="85" presetID="16" presetClass="entr" presetSubtype="37"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barn(outVertical)">
                                          <p:cBhvr>
                                            <p:cTn id="87" dur="500"/>
                                            <p:tgtEl>
                                              <p:spTgt spid="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6"/>
                                            </p:tgtEl>
                                            <p:attrNameLst>
                                              <p:attrName>style.visibility</p:attrName>
                                            </p:attrNameLst>
                                          </p:cBhvr>
                                          <p:to>
                                            <p:strVal val="visible"/>
                                          </p:to>
                                        </p:set>
                                        <p:animEffect transition="in" filter="fade">
                                          <p:cBhvr>
                                            <p:cTn id="90" dur="500"/>
                                            <p:tgtEl>
                                              <p:spTgt spid="16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70"/>
                                            </p:tgtEl>
                                            <p:attrNameLst>
                                              <p:attrName>style.visibility</p:attrName>
                                            </p:attrNameLst>
                                          </p:cBhvr>
                                          <p:to>
                                            <p:strVal val="visible"/>
                                          </p:to>
                                        </p:set>
                                        <p:animEffect transition="in" filter="fade">
                                          <p:cBhvr>
                                            <p:cTn id="93" dur="500"/>
                                            <p:tgtEl>
                                              <p:spTgt spid="170"/>
                                            </p:tgtEl>
                                          </p:cBhvr>
                                        </p:animEffect>
                                      </p:childTnLst>
                                    </p:cTn>
                                  </p:par>
                                  <p:par>
                                    <p:cTn id="94" presetID="10" presetClass="entr" presetSubtype="0" fill="hold" nodeType="with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fade">
                                          <p:cBhvr>
                                            <p:cTn id="96" dur="500"/>
                                            <p:tgtEl>
                                              <p:spTgt spid="81"/>
                                            </p:tgtEl>
                                          </p:cBhvr>
                                        </p:animEffect>
                                      </p:childTnLst>
                                    </p:cTn>
                                  </p:par>
                                  <p:par>
                                    <p:cTn id="97" presetID="64" presetClass="path" presetSubtype="0" decel="100000" fill="hold" nodeType="withEffect">
                                      <p:stCondLst>
                                        <p:cond delay="0"/>
                                      </p:stCondLst>
                                      <p:childTnLst>
                                        <p:animMotion origin="layout" path="M -4.79167E-6 0.0382 L -4.79167E-6 -4.44444E-6 " pathEditMode="relative" rAng="0" ptsTypes="AA">
                                          <p:cBhvr>
                                            <p:cTn id="98" dur="500" fill="hold"/>
                                            <p:tgtEl>
                                              <p:spTgt spid="81"/>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70" grpId="0" animBg="1"/>
          <p:bldP spid="2053" grpId="0"/>
          <p:bldP spid="71" grpId="0"/>
          <p:bldP spid="75" grpId="0"/>
          <p:bldP spid="168" grpId="0" animBg="1"/>
          <p:bldP spid="168" grpId="1" animBg="1"/>
          <p:bldP spid="169" grpId="0" animBg="1"/>
          <p:bldP spid="16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4"/>
                                            </p:tgtEl>
                                          </p:cBhvr>
                                        </p:animEffect>
                                        <p:set>
                                          <p:cBhvr>
                                            <p:cTn id="7" dur="1" fill="hold">
                                              <p:stCondLst>
                                                <p:cond delay="499"/>
                                              </p:stCondLst>
                                            </p:cTn>
                                            <p:tgtEl>
                                              <p:spTgt spid="4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cTn>
                                  </p:par>
                                  <p:par>
                                    <p:cTn id="15" presetID="64" presetClass="path" presetSubtype="0" decel="100000" fill="hold" nodeType="withEffect">
                                      <p:stCondLst>
                                        <p:cond delay="0"/>
                                      </p:stCondLst>
                                      <p:childTnLst>
                                        <p:animMotion origin="layout" path="M -3.33333E-6 0.0382 L -3.33333E-6 -4.07407E-6 " pathEditMode="relative" rAng="0" ptsTypes="AA">
                                          <p:cBhvr>
                                            <p:cTn id="16" dur="500" fill="hold"/>
                                            <p:tgtEl>
                                              <p:spTgt spid="43"/>
                                            </p:tgtEl>
                                            <p:attrNameLst>
                                              <p:attrName>ppt_x</p:attrName>
                                              <p:attrName>ppt_y</p:attrName>
                                            </p:attrNameLst>
                                          </p:cBhvr>
                                          <p:rCtr x="0" y="-1921"/>
                                        </p:animMotion>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22"/>
                                            </p:tgtEl>
                                            <p:attrNameLst>
                                              <p:attrName>style.visibility</p:attrName>
                                            </p:attrNameLst>
                                          </p:cBhvr>
                                          <p:to>
                                            <p:strVal val="visible"/>
                                          </p:to>
                                        </p:set>
                                        <p:animEffect transition="in" filter="fade">
                                          <p:cBhvr>
                                            <p:cTn id="20" dur="500"/>
                                            <p:tgtEl>
                                              <p:spTgt spid="122"/>
                                            </p:tgtEl>
                                          </p:cBhvr>
                                        </p:animEffect>
                                      </p:childTnLst>
                                    </p:cTn>
                                  </p:par>
                                  <p:par>
                                    <p:cTn id="21" presetID="64" presetClass="path" presetSubtype="0" decel="100000" fill="hold" nodeType="withEffect">
                                      <p:stCondLst>
                                        <p:cond delay="0"/>
                                      </p:stCondLst>
                                      <p:childTnLst>
                                        <p:animMotion origin="layout" path="M -3.75E-6 0.0382 L -3.75E-6 -2.22222E-6 " pathEditMode="relative" rAng="0" ptsTypes="AA">
                                          <p:cBhvr>
                                            <p:cTn id="22" dur="500" fill="hold"/>
                                            <p:tgtEl>
                                              <p:spTgt spid="122"/>
                                            </p:tgtEl>
                                            <p:attrNameLst>
                                              <p:attrName>ppt_x</p:attrName>
                                              <p:attrName>ppt_y</p:attrName>
                                            </p:attrNameLst>
                                          </p:cBhvr>
                                          <p:rCtr x="0" y="-1921"/>
                                        </p:animMotion>
                                      </p:childTnLst>
                                    </p:cTn>
                                  </p:par>
                                </p:childTnLst>
                              </p:cTn>
                            </p:par>
                            <p:par>
                              <p:cTn id="23" fill="hold">
                                <p:stCondLst>
                                  <p:cond delay="1500"/>
                                </p:stCondLst>
                                <p:childTnLst>
                                  <p:par>
                                    <p:cTn id="24" presetID="23" presetClass="entr" presetSubtype="16"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 calcmode="lin" valueType="num">
                                          <p:cBhvr>
                                            <p:cTn id="26" dur="200" fill="hold"/>
                                            <p:tgtEl>
                                              <p:spTgt spid="63"/>
                                            </p:tgtEl>
                                            <p:attrNameLst>
                                              <p:attrName>ppt_w</p:attrName>
                                            </p:attrNameLst>
                                          </p:cBhvr>
                                          <p:tavLst>
                                            <p:tav tm="0">
                                              <p:val>
                                                <p:fltVal val="0"/>
                                              </p:val>
                                            </p:tav>
                                            <p:tav tm="100000">
                                              <p:val>
                                                <p:strVal val="#ppt_w"/>
                                              </p:val>
                                            </p:tav>
                                          </p:tavLst>
                                        </p:anim>
                                        <p:anim calcmode="lin" valueType="num">
                                          <p:cBhvr>
                                            <p:cTn id="27" dur="200" fill="hold"/>
                                            <p:tgtEl>
                                              <p:spTgt spid="63"/>
                                            </p:tgtEl>
                                            <p:attrNameLst>
                                              <p:attrName>ppt_h</p:attrName>
                                            </p:attrNameLst>
                                          </p:cBhvr>
                                          <p:tavLst>
                                            <p:tav tm="0">
                                              <p:val>
                                                <p:fltVal val="0"/>
                                              </p:val>
                                            </p:tav>
                                            <p:tav tm="100000">
                                              <p:val>
                                                <p:strVal val="#ppt_h"/>
                                              </p:val>
                                            </p:tav>
                                          </p:tavLst>
                                        </p:anim>
                                      </p:childTnLst>
                                    </p:cTn>
                                  </p:par>
                                  <p:par>
                                    <p:cTn id="28" presetID="6" presetClass="emph" presetSubtype="0" fill="hold" nodeType="withEffect">
                                      <p:stCondLst>
                                        <p:cond delay="0"/>
                                      </p:stCondLst>
                                      <p:childTnLst>
                                        <p:animScale>
                                          <p:cBhvr>
                                            <p:cTn id="29" dur="1000" fill="hold"/>
                                            <p:tgtEl>
                                              <p:spTgt spid="63"/>
                                            </p:tgtEl>
                                          </p:cBhvr>
                                          <p:by x="110000" y="110000"/>
                                        </p:animScale>
                                      </p:childTnLst>
                                    </p:cTn>
                                  </p:par>
                                  <p:par>
                                    <p:cTn id="30" presetID="6" presetClass="emph" presetSubtype="0" accel="50000" decel="50000" fill="hold" nodeType="withEffect">
                                      <p:stCondLst>
                                        <p:cond delay="0"/>
                                      </p:stCondLst>
                                      <p:childTnLst>
                                        <p:animScale>
                                          <p:cBhvr>
                                            <p:cTn id="31" dur="250" fill="hold"/>
                                            <p:tgtEl>
                                              <p:spTgt spid="63"/>
                                            </p:tgtEl>
                                          </p:cBhvr>
                                          <p:by x="91000" y="91000"/>
                                        </p:animScale>
                                      </p:childTnLst>
                                    </p:cTn>
                                  </p:par>
                                  <p:par>
                                    <p:cTn id="32" presetID="23" presetClass="entr" presetSubtype="16" fill="hold" nodeType="withEffect">
                                      <p:stCondLst>
                                        <p:cond delay="0"/>
                                      </p:stCondLst>
                                      <p:childTnLst>
                                        <p:set>
                                          <p:cBhvr>
                                            <p:cTn id="33" dur="1" fill="hold">
                                              <p:stCondLst>
                                                <p:cond delay="0"/>
                                              </p:stCondLst>
                                            </p:cTn>
                                            <p:tgtEl>
                                              <p:spTgt spid="85"/>
                                            </p:tgtEl>
                                            <p:attrNameLst>
                                              <p:attrName>style.visibility</p:attrName>
                                            </p:attrNameLst>
                                          </p:cBhvr>
                                          <p:to>
                                            <p:strVal val="visible"/>
                                          </p:to>
                                        </p:set>
                                        <p:anim calcmode="lin" valueType="num">
                                          <p:cBhvr>
                                            <p:cTn id="34" dur="200" fill="hold"/>
                                            <p:tgtEl>
                                              <p:spTgt spid="85"/>
                                            </p:tgtEl>
                                            <p:attrNameLst>
                                              <p:attrName>ppt_w</p:attrName>
                                            </p:attrNameLst>
                                          </p:cBhvr>
                                          <p:tavLst>
                                            <p:tav tm="0">
                                              <p:val>
                                                <p:fltVal val="0"/>
                                              </p:val>
                                            </p:tav>
                                            <p:tav tm="100000">
                                              <p:val>
                                                <p:strVal val="#ppt_w"/>
                                              </p:val>
                                            </p:tav>
                                          </p:tavLst>
                                        </p:anim>
                                        <p:anim calcmode="lin" valueType="num">
                                          <p:cBhvr>
                                            <p:cTn id="35" dur="200" fill="hold"/>
                                            <p:tgtEl>
                                              <p:spTgt spid="85"/>
                                            </p:tgtEl>
                                            <p:attrNameLst>
                                              <p:attrName>ppt_h</p:attrName>
                                            </p:attrNameLst>
                                          </p:cBhvr>
                                          <p:tavLst>
                                            <p:tav tm="0">
                                              <p:val>
                                                <p:fltVal val="0"/>
                                              </p:val>
                                            </p:tav>
                                            <p:tav tm="100000">
                                              <p:val>
                                                <p:strVal val="#ppt_h"/>
                                              </p:val>
                                            </p:tav>
                                          </p:tavLst>
                                        </p:anim>
                                      </p:childTnLst>
                                    </p:cTn>
                                  </p:par>
                                  <p:par>
                                    <p:cTn id="36" presetID="6" presetClass="emph" presetSubtype="0" fill="hold" nodeType="withEffect">
                                      <p:stCondLst>
                                        <p:cond delay="0"/>
                                      </p:stCondLst>
                                      <p:childTnLst>
                                        <p:animScale>
                                          <p:cBhvr>
                                            <p:cTn id="37" dur="1000" fill="hold"/>
                                            <p:tgtEl>
                                              <p:spTgt spid="85"/>
                                            </p:tgtEl>
                                          </p:cBhvr>
                                          <p:by x="110000" y="110000"/>
                                        </p:animScale>
                                      </p:childTnLst>
                                    </p:cTn>
                                  </p:par>
                                  <p:par>
                                    <p:cTn id="38" presetID="6" presetClass="emph" presetSubtype="0" accel="50000" decel="50000" fill="hold" nodeType="withEffect">
                                      <p:stCondLst>
                                        <p:cond delay="0"/>
                                      </p:stCondLst>
                                      <p:childTnLst>
                                        <p:animScale>
                                          <p:cBhvr>
                                            <p:cTn id="39" dur="250" fill="hold"/>
                                            <p:tgtEl>
                                              <p:spTgt spid="85"/>
                                            </p:tgtEl>
                                          </p:cBhvr>
                                          <p:by x="91000" y="91000"/>
                                        </p:animScale>
                                      </p:childTnLst>
                                    </p:cTn>
                                  </p:par>
                                  <p:par>
                                    <p:cTn id="40" presetID="10" presetClass="entr" presetSubtype="0" fill="hold" grpId="0" nodeType="withEffect">
                                      <p:stCondLst>
                                        <p:cond delay="0"/>
                                      </p:stCondLst>
                                      <p:childTnLst>
                                        <p:set>
                                          <p:cBhvr>
                                            <p:cTn id="41" dur="1" fill="hold">
                                              <p:stCondLst>
                                                <p:cond delay="0"/>
                                              </p:stCondLst>
                                            </p:cTn>
                                            <p:tgtEl>
                                              <p:spTgt spid="2053"/>
                                            </p:tgtEl>
                                            <p:attrNameLst>
                                              <p:attrName>style.visibility</p:attrName>
                                            </p:attrNameLst>
                                          </p:cBhvr>
                                          <p:to>
                                            <p:strVal val="visible"/>
                                          </p:to>
                                        </p:set>
                                        <p:animEffect transition="in" filter="fade">
                                          <p:cBhvr>
                                            <p:cTn id="42" dur="500"/>
                                            <p:tgtEl>
                                              <p:spTgt spid="2053"/>
                                            </p:tgtEl>
                                          </p:cBhvr>
                                        </p:animEffect>
                                      </p:childTnLst>
                                    </p:cTn>
                                  </p:par>
                                  <p:par>
                                    <p:cTn id="43" presetID="23" presetClass="entr" presetSubtype="16" fill="hold" nodeType="withEffect">
                                      <p:stCondLst>
                                        <p:cond delay="0"/>
                                      </p:stCondLst>
                                      <p:childTnLst>
                                        <p:set>
                                          <p:cBhvr>
                                            <p:cTn id="44" dur="1" fill="hold">
                                              <p:stCondLst>
                                                <p:cond delay="0"/>
                                              </p:stCondLst>
                                            </p:cTn>
                                            <p:tgtEl>
                                              <p:spTgt spid="67"/>
                                            </p:tgtEl>
                                            <p:attrNameLst>
                                              <p:attrName>style.visibility</p:attrName>
                                            </p:attrNameLst>
                                          </p:cBhvr>
                                          <p:to>
                                            <p:strVal val="visible"/>
                                          </p:to>
                                        </p:set>
                                        <p:anim calcmode="lin" valueType="num">
                                          <p:cBhvr>
                                            <p:cTn id="45" dur="200" fill="hold"/>
                                            <p:tgtEl>
                                              <p:spTgt spid="67"/>
                                            </p:tgtEl>
                                            <p:attrNameLst>
                                              <p:attrName>ppt_w</p:attrName>
                                            </p:attrNameLst>
                                          </p:cBhvr>
                                          <p:tavLst>
                                            <p:tav tm="0">
                                              <p:val>
                                                <p:fltVal val="0"/>
                                              </p:val>
                                            </p:tav>
                                            <p:tav tm="100000">
                                              <p:val>
                                                <p:strVal val="#ppt_w"/>
                                              </p:val>
                                            </p:tav>
                                          </p:tavLst>
                                        </p:anim>
                                        <p:anim calcmode="lin" valueType="num">
                                          <p:cBhvr>
                                            <p:cTn id="46" dur="200" fill="hold"/>
                                            <p:tgtEl>
                                              <p:spTgt spid="67"/>
                                            </p:tgtEl>
                                            <p:attrNameLst>
                                              <p:attrName>ppt_h</p:attrName>
                                            </p:attrNameLst>
                                          </p:cBhvr>
                                          <p:tavLst>
                                            <p:tav tm="0">
                                              <p:val>
                                                <p:fltVal val="0"/>
                                              </p:val>
                                            </p:tav>
                                            <p:tav tm="100000">
                                              <p:val>
                                                <p:strVal val="#ppt_h"/>
                                              </p:val>
                                            </p:tav>
                                          </p:tavLst>
                                        </p:anim>
                                      </p:childTnLst>
                                    </p:cTn>
                                  </p:par>
                                  <p:par>
                                    <p:cTn id="47" presetID="6" presetClass="emph" presetSubtype="0" fill="hold" nodeType="withEffect">
                                      <p:stCondLst>
                                        <p:cond delay="0"/>
                                      </p:stCondLst>
                                      <p:childTnLst>
                                        <p:animScale>
                                          <p:cBhvr>
                                            <p:cTn id="48" dur="1000" fill="hold"/>
                                            <p:tgtEl>
                                              <p:spTgt spid="67"/>
                                            </p:tgtEl>
                                          </p:cBhvr>
                                          <p:by x="110000" y="110000"/>
                                        </p:animScale>
                                      </p:childTnLst>
                                    </p:cTn>
                                  </p:par>
                                  <p:par>
                                    <p:cTn id="49" presetID="6" presetClass="emph" presetSubtype="0" accel="50000" decel="50000" fill="hold" nodeType="withEffect">
                                      <p:stCondLst>
                                        <p:cond delay="0"/>
                                      </p:stCondLst>
                                      <p:childTnLst>
                                        <p:animScale>
                                          <p:cBhvr>
                                            <p:cTn id="50" dur="250" fill="hold"/>
                                            <p:tgtEl>
                                              <p:spTgt spid="67"/>
                                            </p:tgtEl>
                                          </p:cBhvr>
                                          <p:by x="91000" y="91000"/>
                                        </p:animScale>
                                      </p:childTnLst>
                                    </p:cTn>
                                  </p:par>
                                  <p:par>
                                    <p:cTn id="51" presetID="10"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par>
                                    <p:cTn id="54" presetID="23" presetClass="entr" presetSubtype="16" fill="hold" nodeType="withEffect">
                                      <p:stCondLst>
                                        <p:cond delay="0"/>
                                      </p:stCondLst>
                                      <p:childTnLst>
                                        <p:set>
                                          <p:cBhvr>
                                            <p:cTn id="55" dur="1" fill="hold">
                                              <p:stCondLst>
                                                <p:cond delay="0"/>
                                              </p:stCondLst>
                                            </p:cTn>
                                            <p:tgtEl>
                                              <p:spTgt spid="72"/>
                                            </p:tgtEl>
                                            <p:attrNameLst>
                                              <p:attrName>style.visibility</p:attrName>
                                            </p:attrNameLst>
                                          </p:cBhvr>
                                          <p:to>
                                            <p:strVal val="visible"/>
                                          </p:to>
                                        </p:set>
                                        <p:anim calcmode="lin" valueType="num">
                                          <p:cBhvr>
                                            <p:cTn id="56" dur="200" fill="hold"/>
                                            <p:tgtEl>
                                              <p:spTgt spid="72"/>
                                            </p:tgtEl>
                                            <p:attrNameLst>
                                              <p:attrName>ppt_w</p:attrName>
                                            </p:attrNameLst>
                                          </p:cBhvr>
                                          <p:tavLst>
                                            <p:tav tm="0">
                                              <p:val>
                                                <p:fltVal val="0"/>
                                              </p:val>
                                            </p:tav>
                                            <p:tav tm="100000">
                                              <p:val>
                                                <p:strVal val="#ppt_w"/>
                                              </p:val>
                                            </p:tav>
                                          </p:tavLst>
                                        </p:anim>
                                        <p:anim calcmode="lin" valueType="num">
                                          <p:cBhvr>
                                            <p:cTn id="57" dur="200" fill="hold"/>
                                            <p:tgtEl>
                                              <p:spTgt spid="72"/>
                                            </p:tgtEl>
                                            <p:attrNameLst>
                                              <p:attrName>ppt_h</p:attrName>
                                            </p:attrNameLst>
                                          </p:cBhvr>
                                          <p:tavLst>
                                            <p:tav tm="0">
                                              <p:val>
                                                <p:fltVal val="0"/>
                                              </p:val>
                                            </p:tav>
                                            <p:tav tm="100000">
                                              <p:val>
                                                <p:strVal val="#ppt_h"/>
                                              </p:val>
                                            </p:tav>
                                          </p:tavLst>
                                        </p:anim>
                                      </p:childTnLst>
                                    </p:cTn>
                                  </p:par>
                                  <p:par>
                                    <p:cTn id="58" presetID="6" presetClass="emph" presetSubtype="0" fill="hold" nodeType="withEffect">
                                      <p:stCondLst>
                                        <p:cond delay="0"/>
                                      </p:stCondLst>
                                      <p:childTnLst>
                                        <p:animScale>
                                          <p:cBhvr>
                                            <p:cTn id="59" dur="1000" fill="hold"/>
                                            <p:tgtEl>
                                              <p:spTgt spid="72"/>
                                            </p:tgtEl>
                                          </p:cBhvr>
                                          <p:by x="110000" y="110000"/>
                                        </p:animScale>
                                      </p:childTnLst>
                                    </p:cTn>
                                  </p:par>
                                  <p:par>
                                    <p:cTn id="60" presetID="6" presetClass="emph" presetSubtype="0" accel="50000" decel="50000" fill="hold" nodeType="withEffect">
                                      <p:stCondLst>
                                        <p:cond delay="0"/>
                                      </p:stCondLst>
                                      <p:childTnLst>
                                        <p:animScale>
                                          <p:cBhvr>
                                            <p:cTn id="61" dur="250" fill="hold"/>
                                            <p:tgtEl>
                                              <p:spTgt spid="72"/>
                                            </p:tgtEl>
                                          </p:cBhvr>
                                          <p:by x="91000" y="91000"/>
                                        </p:animScale>
                                      </p:childTnLst>
                                    </p:cTn>
                                  </p:par>
                                  <p:par>
                                    <p:cTn id="62" presetID="10" presetClass="entr" presetSubtype="0" fill="hold" grpId="0" nodeType="withEffect">
                                      <p:stCondLst>
                                        <p:cond delay="0"/>
                                      </p:stCondLst>
                                      <p:childTnLst>
                                        <p:set>
                                          <p:cBhvr>
                                            <p:cTn id="63" dur="1" fill="hold">
                                              <p:stCondLst>
                                                <p:cond delay="0"/>
                                              </p:stCondLst>
                                            </p:cTn>
                                            <p:tgtEl>
                                              <p:spTgt spid="75"/>
                                            </p:tgtEl>
                                            <p:attrNameLst>
                                              <p:attrName>style.visibility</p:attrName>
                                            </p:attrNameLst>
                                          </p:cBhvr>
                                          <p:to>
                                            <p:strVal val="visible"/>
                                          </p:to>
                                        </p:set>
                                        <p:animEffect transition="in" filter="fade">
                                          <p:cBhvr>
                                            <p:cTn id="64" dur="500"/>
                                            <p:tgtEl>
                                              <p:spTgt spid="75"/>
                                            </p:tgtEl>
                                          </p:cBhvr>
                                        </p:animEffect>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1.45833E-6 0 L 0.19062 0 " pathEditMode="relative" rAng="0" ptsTypes="AA">
                                          <p:cBhvr>
                                            <p:cTn id="68" dur="750" fill="hold"/>
                                            <p:tgtEl>
                                              <p:spTgt spid="41"/>
                                            </p:tgtEl>
                                            <p:attrNameLst>
                                              <p:attrName>ppt_x</p:attrName>
                                              <p:attrName>ppt_y</p:attrName>
                                            </p:attrNameLst>
                                          </p:cBhvr>
                                          <p:rCtr x="9531" y="0"/>
                                        </p:animMotion>
                                      </p:childTnLst>
                                    </p:cTn>
                                  </p:par>
                                </p:childTnLst>
                              </p:cTn>
                            </p:par>
                            <p:par>
                              <p:cTn id="69" fill="hold">
                                <p:stCondLst>
                                  <p:cond delay="750"/>
                                </p:stCondLst>
                                <p:childTnLst>
                                  <p:par>
                                    <p:cTn id="70" presetID="53" presetClass="entr" presetSubtype="16" fill="hold" grpId="0" nodeType="afterEffect">
                                      <p:stCondLst>
                                        <p:cond delay="0"/>
                                      </p:stCondLst>
                                      <p:childTnLst>
                                        <p:set>
                                          <p:cBhvr>
                                            <p:cTn id="71" dur="1" fill="hold">
                                              <p:stCondLst>
                                                <p:cond delay="0"/>
                                              </p:stCondLst>
                                            </p:cTn>
                                            <p:tgtEl>
                                              <p:spTgt spid="168"/>
                                            </p:tgtEl>
                                            <p:attrNameLst>
                                              <p:attrName>style.visibility</p:attrName>
                                            </p:attrNameLst>
                                          </p:cBhvr>
                                          <p:to>
                                            <p:strVal val="visible"/>
                                          </p:to>
                                        </p:set>
                                        <p:anim calcmode="lin" valueType="num">
                                          <p:cBhvr>
                                            <p:cTn id="72" dur="500" fill="hold"/>
                                            <p:tgtEl>
                                              <p:spTgt spid="168"/>
                                            </p:tgtEl>
                                            <p:attrNameLst>
                                              <p:attrName>ppt_w</p:attrName>
                                            </p:attrNameLst>
                                          </p:cBhvr>
                                          <p:tavLst>
                                            <p:tav tm="0">
                                              <p:val>
                                                <p:fltVal val="0"/>
                                              </p:val>
                                            </p:tav>
                                            <p:tav tm="100000">
                                              <p:val>
                                                <p:strVal val="#ppt_w"/>
                                              </p:val>
                                            </p:tav>
                                          </p:tavLst>
                                        </p:anim>
                                        <p:anim calcmode="lin" valueType="num">
                                          <p:cBhvr>
                                            <p:cTn id="73" dur="500" fill="hold"/>
                                            <p:tgtEl>
                                              <p:spTgt spid="168"/>
                                            </p:tgtEl>
                                            <p:attrNameLst>
                                              <p:attrName>ppt_h</p:attrName>
                                            </p:attrNameLst>
                                          </p:cBhvr>
                                          <p:tavLst>
                                            <p:tav tm="0">
                                              <p:val>
                                                <p:fltVal val="0"/>
                                              </p:val>
                                            </p:tav>
                                            <p:tav tm="100000">
                                              <p:val>
                                                <p:strVal val="#ppt_h"/>
                                              </p:val>
                                            </p:tav>
                                          </p:tavLst>
                                        </p:anim>
                                        <p:animEffect transition="in" filter="fade">
                                          <p:cBhvr>
                                            <p:cTn id="74" dur="500"/>
                                            <p:tgtEl>
                                              <p:spTgt spid="168"/>
                                            </p:tgtEl>
                                          </p:cBhvr>
                                        </p:animEffect>
                                      </p:childTnLst>
                                    </p:cTn>
                                  </p:par>
                                  <p:par>
                                    <p:cTn id="75" presetID="35" presetClass="path" presetSubtype="0" accel="50000" decel="50000" fill="hold" grpId="1" nodeType="withEffect">
                                      <p:stCondLst>
                                        <p:cond delay="0"/>
                                      </p:stCondLst>
                                      <p:childTnLst>
                                        <p:animMotion origin="layout" path="M 6.25E-7 -2.22222E-6 L -0.10703 0.00185 " pathEditMode="relative" rAng="0" ptsTypes="AA">
                                          <p:cBhvr>
                                            <p:cTn id="76" dur="1000" spd="-100000" fill="hold"/>
                                            <p:tgtEl>
                                              <p:spTgt spid="168"/>
                                            </p:tgtEl>
                                            <p:attrNameLst>
                                              <p:attrName>ppt_x</p:attrName>
                                              <p:attrName>ppt_y</p:attrName>
                                            </p:attrNameLst>
                                          </p:cBhvr>
                                          <p:rCtr x="-5352" y="93"/>
                                        </p:animMotion>
                                      </p:childTnLst>
                                    </p:cTn>
                                  </p:par>
                                  <p:par>
                                    <p:cTn id="77" presetID="53" presetClass="entr" presetSubtype="16" fill="hold" grpId="0" nodeType="withEffect">
                                      <p:stCondLst>
                                        <p:cond delay="0"/>
                                      </p:stCondLst>
                                      <p:childTnLst>
                                        <p:set>
                                          <p:cBhvr>
                                            <p:cTn id="78" dur="1" fill="hold">
                                              <p:stCondLst>
                                                <p:cond delay="0"/>
                                              </p:stCondLst>
                                            </p:cTn>
                                            <p:tgtEl>
                                              <p:spTgt spid="169"/>
                                            </p:tgtEl>
                                            <p:attrNameLst>
                                              <p:attrName>style.visibility</p:attrName>
                                            </p:attrNameLst>
                                          </p:cBhvr>
                                          <p:to>
                                            <p:strVal val="visible"/>
                                          </p:to>
                                        </p:set>
                                        <p:anim calcmode="lin" valueType="num">
                                          <p:cBhvr>
                                            <p:cTn id="79" dur="500" fill="hold"/>
                                            <p:tgtEl>
                                              <p:spTgt spid="169"/>
                                            </p:tgtEl>
                                            <p:attrNameLst>
                                              <p:attrName>ppt_w</p:attrName>
                                            </p:attrNameLst>
                                          </p:cBhvr>
                                          <p:tavLst>
                                            <p:tav tm="0">
                                              <p:val>
                                                <p:fltVal val="0"/>
                                              </p:val>
                                            </p:tav>
                                            <p:tav tm="100000">
                                              <p:val>
                                                <p:strVal val="#ppt_w"/>
                                              </p:val>
                                            </p:tav>
                                          </p:tavLst>
                                        </p:anim>
                                        <p:anim calcmode="lin" valueType="num">
                                          <p:cBhvr>
                                            <p:cTn id="80" dur="500" fill="hold"/>
                                            <p:tgtEl>
                                              <p:spTgt spid="169"/>
                                            </p:tgtEl>
                                            <p:attrNameLst>
                                              <p:attrName>ppt_h</p:attrName>
                                            </p:attrNameLst>
                                          </p:cBhvr>
                                          <p:tavLst>
                                            <p:tav tm="0">
                                              <p:val>
                                                <p:fltVal val="0"/>
                                              </p:val>
                                            </p:tav>
                                            <p:tav tm="100000">
                                              <p:val>
                                                <p:strVal val="#ppt_h"/>
                                              </p:val>
                                            </p:tav>
                                          </p:tavLst>
                                        </p:anim>
                                        <p:animEffect transition="in" filter="fade">
                                          <p:cBhvr>
                                            <p:cTn id="81" dur="500"/>
                                            <p:tgtEl>
                                              <p:spTgt spid="169"/>
                                            </p:tgtEl>
                                          </p:cBhvr>
                                        </p:animEffect>
                                      </p:childTnLst>
                                    </p:cTn>
                                  </p:par>
                                  <p:par>
                                    <p:cTn id="82" presetID="35" presetClass="path" presetSubtype="0" accel="50000" decel="50000" fill="hold" grpId="1" nodeType="withEffect">
                                      <p:stCondLst>
                                        <p:cond delay="0"/>
                                      </p:stCondLst>
                                      <p:childTnLst>
                                        <p:animMotion origin="layout" path="M 6.25E-7 -2.22222E-6 L 0.18164 -2.22222E-6 " pathEditMode="relative" rAng="0" ptsTypes="AA">
                                          <p:cBhvr>
                                            <p:cTn id="83" dur="1000" spd="-100000" fill="hold"/>
                                            <p:tgtEl>
                                              <p:spTgt spid="169"/>
                                            </p:tgtEl>
                                            <p:attrNameLst>
                                              <p:attrName>ppt_x</p:attrName>
                                              <p:attrName>ppt_y</p:attrName>
                                            </p:attrNameLst>
                                          </p:cBhvr>
                                          <p:rCtr x="9076" y="0"/>
                                        </p:animMotion>
                                      </p:childTnLst>
                                    </p:cTn>
                                  </p:par>
                                </p:childTnLst>
                              </p:cTn>
                            </p:par>
                            <p:par>
                              <p:cTn id="84" fill="hold">
                                <p:stCondLst>
                                  <p:cond delay="1750"/>
                                </p:stCondLst>
                                <p:childTnLst>
                                  <p:par>
                                    <p:cTn id="85" presetID="16" presetClass="entr" presetSubtype="37" fill="hold" nodeType="afterEffect">
                                      <p:stCondLst>
                                        <p:cond delay="0"/>
                                      </p:stCondLst>
                                      <p:childTnLst>
                                        <p:set>
                                          <p:cBhvr>
                                            <p:cTn id="86" dur="1" fill="hold">
                                              <p:stCondLst>
                                                <p:cond delay="0"/>
                                              </p:stCondLst>
                                            </p:cTn>
                                            <p:tgtEl>
                                              <p:spTgt spid="4"/>
                                            </p:tgtEl>
                                            <p:attrNameLst>
                                              <p:attrName>style.visibility</p:attrName>
                                            </p:attrNameLst>
                                          </p:cBhvr>
                                          <p:to>
                                            <p:strVal val="visible"/>
                                          </p:to>
                                        </p:set>
                                        <p:animEffect transition="in" filter="barn(outVertical)">
                                          <p:cBhvr>
                                            <p:cTn id="87" dur="500"/>
                                            <p:tgtEl>
                                              <p:spTgt spid="4"/>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66"/>
                                            </p:tgtEl>
                                            <p:attrNameLst>
                                              <p:attrName>style.visibility</p:attrName>
                                            </p:attrNameLst>
                                          </p:cBhvr>
                                          <p:to>
                                            <p:strVal val="visible"/>
                                          </p:to>
                                        </p:set>
                                        <p:animEffect transition="in" filter="fade">
                                          <p:cBhvr>
                                            <p:cTn id="90" dur="500"/>
                                            <p:tgtEl>
                                              <p:spTgt spid="166"/>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70"/>
                                            </p:tgtEl>
                                            <p:attrNameLst>
                                              <p:attrName>style.visibility</p:attrName>
                                            </p:attrNameLst>
                                          </p:cBhvr>
                                          <p:to>
                                            <p:strVal val="visible"/>
                                          </p:to>
                                        </p:set>
                                        <p:animEffect transition="in" filter="fade">
                                          <p:cBhvr>
                                            <p:cTn id="93" dur="500"/>
                                            <p:tgtEl>
                                              <p:spTgt spid="170"/>
                                            </p:tgtEl>
                                          </p:cBhvr>
                                        </p:animEffect>
                                      </p:childTnLst>
                                    </p:cTn>
                                  </p:par>
                                  <p:par>
                                    <p:cTn id="94" presetID="10" presetClass="entr" presetSubtype="0" fill="hold" nodeType="with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fade">
                                          <p:cBhvr>
                                            <p:cTn id="96" dur="500"/>
                                            <p:tgtEl>
                                              <p:spTgt spid="81"/>
                                            </p:tgtEl>
                                          </p:cBhvr>
                                        </p:animEffect>
                                      </p:childTnLst>
                                    </p:cTn>
                                  </p:par>
                                  <p:par>
                                    <p:cTn id="97" presetID="64" presetClass="path" presetSubtype="0" decel="100000" fill="hold" nodeType="withEffect">
                                      <p:stCondLst>
                                        <p:cond delay="0"/>
                                      </p:stCondLst>
                                      <p:childTnLst>
                                        <p:animMotion origin="layout" path="M -4.79167E-6 0.0382 L -4.79167E-6 -4.44444E-6 " pathEditMode="relative" rAng="0" ptsTypes="AA">
                                          <p:cBhvr>
                                            <p:cTn id="98" dur="500" fill="hold"/>
                                            <p:tgtEl>
                                              <p:spTgt spid="81"/>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animBg="1"/>
          <p:bldP spid="170" grpId="0" animBg="1"/>
          <p:bldP spid="2053" grpId="0"/>
          <p:bldP spid="71" grpId="0"/>
          <p:bldP spid="75" grpId="0"/>
          <p:bldP spid="168" grpId="0" animBg="1"/>
          <p:bldP spid="168" grpId="1" animBg="1"/>
          <p:bldP spid="169" grpId="0" animBg="1"/>
          <p:bldP spid="169"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14E92D66-1F13-42AD-BED6-3B5E96A4A63A}"/>
              </a:ext>
            </a:extLst>
          </p:cNvPr>
          <p:cNvGrpSpPr/>
          <p:nvPr/>
        </p:nvGrpSpPr>
        <p:grpSpPr>
          <a:xfrm>
            <a:off x="9072484" y="3487455"/>
            <a:ext cx="2568132" cy="2043421"/>
            <a:chOff x="6858141" y="1721910"/>
            <a:chExt cx="2568132" cy="2043421"/>
          </a:xfrm>
        </p:grpSpPr>
        <p:grpSp>
          <p:nvGrpSpPr>
            <p:cNvPr id="90" name="Group 89">
              <a:extLst>
                <a:ext uri="{FF2B5EF4-FFF2-40B4-BE49-F238E27FC236}">
                  <a16:creationId xmlns:a16="http://schemas.microsoft.com/office/drawing/2014/main" xmlns="" id="{DAF9B77B-FBB2-4213-91C1-3F84AE32F60E}"/>
                </a:ext>
              </a:extLst>
            </p:cNvPr>
            <p:cNvGrpSpPr/>
            <p:nvPr/>
          </p:nvGrpSpPr>
          <p:grpSpPr>
            <a:xfrm>
              <a:off x="6858141" y="1721910"/>
              <a:ext cx="2568132" cy="1787632"/>
              <a:chOff x="4107946" y="-627375"/>
              <a:chExt cx="2334665" cy="1477382"/>
            </a:xfrm>
          </p:grpSpPr>
          <p:sp>
            <p:nvSpPr>
              <p:cNvPr id="112" name="Rectangle: Rounded Corners 111">
                <a:extLst>
                  <a:ext uri="{FF2B5EF4-FFF2-40B4-BE49-F238E27FC236}">
                    <a16:creationId xmlns:a16="http://schemas.microsoft.com/office/drawing/2014/main" xmlns="" id="{F856E35B-38B5-4484-B773-A759B2EF6B3C}"/>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113" name="Group 112">
                <a:extLst>
                  <a:ext uri="{FF2B5EF4-FFF2-40B4-BE49-F238E27FC236}">
                    <a16:creationId xmlns:a16="http://schemas.microsoft.com/office/drawing/2014/main" xmlns="" id="{4F156904-23F4-4DB1-B953-1259BB5C1CC3}"/>
                  </a:ext>
                </a:extLst>
              </p:cNvPr>
              <p:cNvGrpSpPr/>
              <p:nvPr/>
            </p:nvGrpSpPr>
            <p:grpSpPr>
              <a:xfrm>
                <a:off x="4107946" y="-627375"/>
                <a:ext cx="2334665" cy="1477382"/>
                <a:chOff x="4921824" y="3444030"/>
                <a:chExt cx="900113" cy="715220"/>
              </a:xfrm>
            </p:grpSpPr>
            <p:sp>
              <p:nvSpPr>
                <p:cNvPr id="114" name="Desktop Base 3">
                  <a:extLst>
                    <a:ext uri="{FF2B5EF4-FFF2-40B4-BE49-F238E27FC236}">
                      <a16:creationId xmlns:a16="http://schemas.microsoft.com/office/drawing/2014/main" xmlns="" id="{C938CAB2-0295-4929-8DAD-3EC4D70B60B5}"/>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Desktop Base 2">
                  <a:extLst>
                    <a:ext uri="{FF2B5EF4-FFF2-40B4-BE49-F238E27FC236}">
                      <a16:creationId xmlns:a16="http://schemas.microsoft.com/office/drawing/2014/main" xmlns="" id="{05DFE559-E492-4668-AF4D-0179ADA9F146}"/>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Desktop Screen">
                  <a:extLst>
                    <a:ext uri="{FF2B5EF4-FFF2-40B4-BE49-F238E27FC236}">
                      <a16:creationId xmlns:a16="http://schemas.microsoft.com/office/drawing/2014/main" xmlns="" id="{0C100667-8229-4F55-809B-AE902224E4ED}"/>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Desktop Base">
                  <a:extLst>
                    <a:ext uri="{FF2B5EF4-FFF2-40B4-BE49-F238E27FC236}">
                      <a16:creationId xmlns:a16="http://schemas.microsoft.com/office/drawing/2014/main" xmlns="" id="{EE65EBE4-E68B-45D9-97BE-AE535687EC80}"/>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4" name="Group 93">
              <a:extLst>
                <a:ext uri="{FF2B5EF4-FFF2-40B4-BE49-F238E27FC236}">
                  <a16:creationId xmlns:a16="http://schemas.microsoft.com/office/drawing/2014/main" xmlns="" id="{6A87608C-3B81-48A2-895C-918A552986E3}"/>
                </a:ext>
              </a:extLst>
            </p:cNvPr>
            <p:cNvGrpSpPr/>
            <p:nvPr/>
          </p:nvGrpSpPr>
          <p:grpSpPr>
            <a:xfrm>
              <a:off x="8691384" y="2766710"/>
              <a:ext cx="504667" cy="990125"/>
              <a:chOff x="5782364" y="68735"/>
              <a:chExt cx="458788" cy="900113"/>
            </a:xfrm>
          </p:grpSpPr>
          <p:sp>
            <p:nvSpPr>
              <p:cNvPr id="107" name="Rectangle: Rounded Corners 106">
                <a:extLst>
                  <a:ext uri="{FF2B5EF4-FFF2-40B4-BE49-F238E27FC236}">
                    <a16:creationId xmlns:a16="http://schemas.microsoft.com/office/drawing/2014/main" xmlns="" id="{04458F71-939E-4AB6-A48D-0162651E7F56}"/>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108" name="Freeform 196">
                <a:extLst>
                  <a:ext uri="{FF2B5EF4-FFF2-40B4-BE49-F238E27FC236}">
                    <a16:creationId xmlns:a16="http://schemas.microsoft.com/office/drawing/2014/main" xmlns="" id="{6470205B-2746-465D-A269-BA6C51D8617A}"/>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98">
                <a:extLst>
                  <a:ext uri="{FF2B5EF4-FFF2-40B4-BE49-F238E27FC236}">
                    <a16:creationId xmlns:a16="http://schemas.microsoft.com/office/drawing/2014/main" xmlns="" id="{398A5A8E-3CF4-4D37-BABD-0CA5026A18A2}"/>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0" name="Picture 109">
                <a:extLst>
                  <a:ext uri="{FF2B5EF4-FFF2-40B4-BE49-F238E27FC236}">
                    <a16:creationId xmlns:a16="http://schemas.microsoft.com/office/drawing/2014/main" xmlns="" id="{6F2E6EA7-3BFF-40C4-ACA4-DEA0689723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111" name="Freeform 197">
                <a:extLst>
                  <a:ext uri="{FF2B5EF4-FFF2-40B4-BE49-F238E27FC236}">
                    <a16:creationId xmlns:a16="http://schemas.microsoft.com/office/drawing/2014/main" xmlns="" id="{0F547091-AFF8-4B73-893D-8BDA8C05AD27}"/>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5" name="Group 94">
              <a:extLst>
                <a:ext uri="{FF2B5EF4-FFF2-40B4-BE49-F238E27FC236}">
                  <a16:creationId xmlns:a16="http://schemas.microsoft.com/office/drawing/2014/main" xmlns="" id="{A91988F8-03A4-4839-9320-B810E1F129C8}"/>
                </a:ext>
              </a:extLst>
            </p:cNvPr>
            <p:cNvGrpSpPr/>
            <p:nvPr/>
          </p:nvGrpSpPr>
          <p:grpSpPr>
            <a:xfrm>
              <a:off x="7009289" y="2747770"/>
              <a:ext cx="1473947" cy="1017561"/>
              <a:chOff x="3397916" y="-1502663"/>
              <a:chExt cx="1473947" cy="1017561"/>
            </a:xfrm>
          </p:grpSpPr>
          <p:sp>
            <p:nvSpPr>
              <p:cNvPr id="96" name="Rectangle: Rounded Corners 95">
                <a:extLst>
                  <a:ext uri="{FF2B5EF4-FFF2-40B4-BE49-F238E27FC236}">
                    <a16:creationId xmlns:a16="http://schemas.microsoft.com/office/drawing/2014/main" xmlns="" id="{FA07BD2E-1126-41A3-9BE7-89720178B710}"/>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97" name="Freeform 224">
                <a:extLst>
                  <a:ext uri="{FF2B5EF4-FFF2-40B4-BE49-F238E27FC236}">
                    <a16:creationId xmlns:a16="http://schemas.microsoft.com/office/drawing/2014/main" xmlns="" id="{BBFF83DC-39AF-4B1A-B8DD-1732A5E1DC37}"/>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26">
                <a:extLst>
                  <a:ext uri="{FF2B5EF4-FFF2-40B4-BE49-F238E27FC236}">
                    <a16:creationId xmlns:a16="http://schemas.microsoft.com/office/drawing/2014/main" xmlns="" id="{8CCD1D71-5D34-42E1-848D-BEFF8CEC028A}"/>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5" name="Picture 104">
                <a:extLst>
                  <a:ext uri="{FF2B5EF4-FFF2-40B4-BE49-F238E27FC236}">
                    <a16:creationId xmlns:a16="http://schemas.microsoft.com/office/drawing/2014/main" xmlns="" id="{60655585-A928-422C-8BC5-948F1155183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106" name="Freeform 225">
                <a:extLst>
                  <a:ext uri="{FF2B5EF4-FFF2-40B4-BE49-F238E27FC236}">
                    <a16:creationId xmlns:a16="http://schemas.microsoft.com/office/drawing/2014/main" xmlns="" id="{E325AD2E-D670-4433-B74C-724F1FDA6757}"/>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pic>
        <p:nvPicPr>
          <p:cNvPr id="88" name="Picture 87">
            <a:extLst>
              <a:ext uri="{FF2B5EF4-FFF2-40B4-BE49-F238E27FC236}">
                <a16:creationId xmlns:a16="http://schemas.microsoft.com/office/drawing/2014/main" xmlns="" id="{CB869166-AFF4-41F4-B025-14228A9589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9367" y="1748342"/>
            <a:ext cx="6334855" cy="4221263"/>
          </a:xfrm>
          <a:prstGeom prst="rect">
            <a:avLst/>
          </a:prstGeom>
        </p:spPr>
      </p:pic>
      <p:sp>
        <p:nvSpPr>
          <p:cNvPr id="69" name="TextBox 68"/>
          <p:cNvSpPr txBox="1"/>
          <p:nvPr/>
        </p:nvSpPr>
        <p:spPr>
          <a:xfrm>
            <a:off x="9287668" y="2157857"/>
            <a:ext cx="2205732" cy="276999"/>
          </a:xfrm>
          <a:prstGeom prst="rect">
            <a:avLst/>
          </a:prstGeom>
          <a:noFill/>
        </p:spPr>
        <p:txBody>
          <a:bodyPr wrap="none" lIns="0" tIns="0" rIns="0" bIns="0" rtlCol="0">
            <a:spAutoFit/>
          </a:bodyPr>
          <a:lstStyle/>
          <a:p>
            <a:pPr algn="r" eaLnBrk="1" hangingPunct="1"/>
            <a:r>
              <a:rPr lang="en-US" b="1" dirty="0">
                <a:solidFill>
                  <a:srgbClr val="000000"/>
                </a:solidFill>
                <a:cs typeface="Arial" pitchFamily="34" charset="0"/>
              </a:rPr>
              <a:t>Device management</a:t>
            </a:r>
            <a:endParaRPr lang="en-SG" b="1" dirty="0">
              <a:solidFill>
                <a:srgbClr val="000000"/>
              </a:solidFill>
              <a:cs typeface="Arial" pitchFamily="34" charset="0"/>
            </a:endParaRPr>
          </a:p>
        </p:txBody>
      </p:sp>
      <p:sp>
        <p:nvSpPr>
          <p:cNvPr id="123" name="TextBox 122"/>
          <p:cNvSpPr txBox="1"/>
          <p:nvPr/>
        </p:nvSpPr>
        <p:spPr>
          <a:xfrm>
            <a:off x="9101720" y="3021695"/>
            <a:ext cx="2391680" cy="276999"/>
          </a:xfrm>
          <a:prstGeom prst="rect">
            <a:avLst/>
          </a:prstGeom>
          <a:noFill/>
        </p:spPr>
        <p:txBody>
          <a:bodyPr wrap="none" lIns="0" tIns="0" rIns="0" bIns="0" rtlCol="0">
            <a:spAutoFit/>
          </a:bodyPr>
          <a:lstStyle/>
          <a:p>
            <a:pPr algn="r" eaLnBrk="1" hangingPunct="1"/>
            <a:r>
              <a:rPr lang="en-US" b="1" dirty="0">
                <a:solidFill>
                  <a:srgbClr val="000000"/>
                </a:solidFill>
                <a:cs typeface="Arial" pitchFamily="34" charset="0"/>
              </a:rPr>
              <a:t>Added-value activities</a:t>
            </a:r>
            <a:endParaRPr lang="en-SG" b="1" dirty="0">
              <a:solidFill>
                <a:srgbClr val="000000"/>
              </a:solidFill>
              <a:cs typeface="Arial" pitchFamily="34" charset="0"/>
            </a:endParaRPr>
          </a:p>
        </p:txBody>
      </p:sp>
      <p:sp>
        <p:nvSpPr>
          <p:cNvPr id="68" name="TextBox 67"/>
          <p:cNvSpPr txBox="1"/>
          <p:nvPr/>
        </p:nvSpPr>
        <p:spPr>
          <a:xfrm>
            <a:off x="8925902" y="5607845"/>
            <a:ext cx="2567498" cy="276999"/>
          </a:xfrm>
          <a:prstGeom prst="rect">
            <a:avLst/>
          </a:prstGeom>
          <a:noFill/>
        </p:spPr>
        <p:txBody>
          <a:bodyPr wrap="none" lIns="0" tIns="0" rIns="0" bIns="0" rtlCol="0">
            <a:spAutoFit/>
          </a:bodyPr>
          <a:lstStyle/>
          <a:p>
            <a:pPr algn="r" eaLnBrk="1" hangingPunct="1"/>
            <a:r>
              <a:rPr lang="en-US" b="1" dirty="0">
                <a:solidFill>
                  <a:srgbClr val="000000"/>
                </a:solidFill>
                <a:cs typeface="Arial" pitchFamily="34" charset="0"/>
              </a:rPr>
              <a:t>Training &amp; accreditation</a:t>
            </a:r>
            <a:endParaRPr lang="en-SG" b="1" dirty="0">
              <a:solidFill>
                <a:srgbClr val="000000"/>
              </a:solidFill>
              <a:cs typeface="Arial" pitchFamily="34" charset="0"/>
            </a:endParaRPr>
          </a:p>
        </p:txBody>
      </p:sp>
      <p:sp>
        <p:nvSpPr>
          <p:cNvPr id="73"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B5FAB682-A6CC-43BD-A9C3-29C39B054DD4}"/>
              </a:ext>
            </a:extLst>
          </p:cNvPr>
          <p:cNvSpPr>
            <a:spLocks noGrp="1"/>
          </p:cNvSpPr>
          <p:nvPr>
            <p:ph type="body" sz="quarter" idx="12"/>
          </p:nvPr>
        </p:nvSpPr>
        <p:spPr/>
        <p:txBody>
          <a:bodyPr>
            <a:noAutofit/>
          </a:bodyPr>
          <a:lstStyle/>
          <a:p>
            <a:r>
              <a:rPr lang="en-SG" dirty="0">
                <a:latin typeface="Minion"/>
                <a:ea typeface="ＭＳ Ｐゴシック" charset="0"/>
              </a:rPr>
              <a:t>The challenge of user management in POC</a:t>
            </a:r>
            <a:endParaRPr lang="en-GB" dirty="0"/>
          </a:p>
        </p:txBody>
      </p:sp>
      <p:grpSp>
        <p:nvGrpSpPr>
          <p:cNvPr id="7" name="Group 6">
            <a:extLst>
              <a:ext uri="{FF2B5EF4-FFF2-40B4-BE49-F238E27FC236}">
                <a16:creationId xmlns:a16="http://schemas.microsoft.com/office/drawing/2014/main" xmlns="" id="{DB1A7293-F515-4886-B80D-A5477B888001}"/>
              </a:ext>
            </a:extLst>
          </p:cNvPr>
          <p:cNvGrpSpPr/>
          <p:nvPr/>
        </p:nvGrpSpPr>
        <p:grpSpPr>
          <a:xfrm>
            <a:off x="9608696" y="4254357"/>
            <a:ext cx="1495708" cy="1171421"/>
            <a:chOff x="7949240" y="3230596"/>
            <a:chExt cx="2413377" cy="1890129"/>
          </a:xfrm>
        </p:grpSpPr>
        <p:grpSp>
          <p:nvGrpSpPr>
            <p:cNvPr id="98" name="Group 36">
              <a:extLst>
                <a:ext uri="{FF2B5EF4-FFF2-40B4-BE49-F238E27FC236}">
                  <a16:creationId xmlns:a16="http://schemas.microsoft.com/office/drawing/2014/main" xmlns="" id="{F09EC49F-B166-4C0D-A8FD-D0F83C18B212}"/>
                </a:ext>
              </a:extLst>
            </p:cNvPr>
            <p:cNvGrpSpPr>
              <a:grpSpLocks noChangeAspect="1"/>
            </p:cNvGrpSpPr>
            <p:nvPr/>
          </p:nvGrpSpPr>
          <p:grpSpPr bwMode="auto">
            <a:xfrm>
              <a:off x="8435903" y="4220613"/>
              <a:ext cx="414338" cy="900112"/>
              <a:chOff x="1482" y="1209"/>
              <a:chExt cx="261" cy="567"/>
            </a:xfrm>
          </p:grpSpPr>
          <p:sp>
            <p:nvSpPr>
              <p:cNvPr id="99" name="Freeform 37">
                <a:extLst>
                  <a:ext uri="{FF2B5EF4-FFF2-40B4-BE49-F238E27FC236}">
                    <a16:creationId xmlns:a16="http://schemas.microsoft.com/office/drawing/2014/main" xmlns="" id="{4C8FF6C9-72A3-4060-85C8-34343851030C}"/>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0" name="Rectangle 38">
                <a:extLst>
                  <a:ext uri="{FF2B5EF4-FFF2-40B4-BE49-F238E27FC236}">
                    <a16:creationId xmlns:a16="http://schemas.microsoft.com/office/drawing/2014/main" xmlns="" id="{ACAB0FF6-F01E-4C96-9E03-A7952C8C26EB}"/>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Freeform 39">
                <a:extLst>
                  <a:ext uri="{FF2B5EF4-FFF2-40B4-BE49-F238E27FC236}">
                    <a16:creationId xmlns:a16="http://schemas.microsoft.com/office/drawing/2014/main" xmlns="" id="{86B80C9D-A6FB-4C28-8A58-61BE1E2D83F1}"/>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2" name="Freeform 40">
                <a:extLst>
                  <a:ext uri="{FF2B5EF4-FFF2-40B4-BE49-F238E27FC236}">
                    <a16:creationId xmlns:a16="http://schemas.microsoft.com/office/drawing/2014/main" xmlns="" id="{D6E7F909-7128-4BC0-80C3-38E42918850E}"/>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3" name="Freeform 41">
                <a:extLst>
                  <a:ext uri="{FF2B5EF4-FFF2-40B4-BE49-F238E27FC236}">
                    <a16:creationId xmlns:a16="http://schemas.microsoft.com/office/drawing/2014/main" xmlns="" id="{47E8D7D8-9554-451B-9397-902A51FA3028}"/>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5" name="Group 4">
              <a:extLst>
                <a:ext uri="{FF2B5EF4-FFF2-40B4-BE49-F238E27FC236}">
                  <a16:creationId xmlns:a16="http://schemas.microsoft.com/office/drawing/2014/main" xmlns="" id="{AB1FF679-5C89-4FBB-A662-1BC6369E27C0}"/>
                </a:ext>
              </a:extLst>
            </p:cNvPr>
            <p:cNvGrpSpPr/>
            <p:nvPr/>
          </p:nvGrpSpPr>
          <p:grpSpPr>
            <a:xfrm>
              <a:off x="7949240" y="4220613"/>
              <a:ext cx="361950" cy="900112"/>
              <a:chOff x="1009650" y="1919288"/>
              <a:chExt cx="361950" cy="900112"/>
            </a:xfrm>
          </p:grpSpPr>
          <p:grpSp>
            <p:nvGrpSpPr>
              <p:cNvPr id="135" name="Male Body">
                <a:extLst>
                  <a:ext uri="{FF2B5EF4-FFF2-40B4-BE49-F238E27FC236}">
                    <a16:creationId xmlns:a16="http://schemas.microsoft.com/office/drawing/2014/main" xmlns="" id="{B308B935-BA2D-4DFD-8774-8629D2D83A63}"/>
                  </a:ext>
                </a:extLst>
              </p:cNvPr>
              <p:cNvGrpSpPr/>
              <p:nvPr/>
            </p:nvGrpSpPr>
            <p:grpSpPr>
              <a:xfrm>
                <a:off x="1009650" y="2122488"/>
                <a:ext cx="361950" cy="696912"/>
                <a:chOff x="1009650" y="2122488"/>
                <a:chExt cx="361950" cy="696912"/>
              </a:xfrm>
            </p:grpSpPr>
            <p:sp>
              <p:nvSpPr>
                <p:cNvPr id="136" name="Rectangle 135">
                  <a:extLst>
                    <a:ext uri="{FF2B5EF4-FFF2-40B4-BE49-F238E27FC236}">
                      <a16:creationId xmlns:a16="http://schemas.microsoft.com/office/drawing/2014/main" xmlns="" id="{EC7C0E55-9BA4-4BCD-8339-968D41766565}"/>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7" name="Freeform 7">
                  <a:extLst>
                    <a:ext uri="{FF2B5EF4-FFF2-40B4-BE49-F238E27FC236}">
                      <a16:creationId xmlns:a16="http://schemas.microsoft.com/office/drawing/2014/main" xmlns="" id="{FABA67F1-C7BA-420D-8E98-00EB0FE6CB99}"/>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8" name="Freeform 8">
                  <a:extLst>
                    <a:ext uri="{FF2B5EF4-FFF2-40B4-BE49-F238E27FC236}">
                      <a16:creationId xmlns:a16="http://schemas.microsoft.com/office/drawing/2014/main" xmlns="" id="{3A8DFA30-F5A5-485C-8285-A4D30D56E499}"/>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39" name="Male Head">
                <a:extLst>
                  <a:ext uri="{FF2B5EF4-FFF2-40B4-BE49-F238E27FC236}">
                    <a16:creationId xmlns:a16="http://schemas.microsoft.com/office/drawing/2014/main" xmlns="" id="{B8104C91-07FF-43AE-A8C1-CBC14E9A9097}"/>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0" name="Group 139">
              <a:extLst>
                <a:ext uri="{FF2B5EF4-FFF2-40B4-BE49-F238E27FC236}">
                  <a16:creationId xmlns:a16="http://schemas.microsoft.com/office/drawing/2014/main" xmlns="" id="{911B96FB-4042-407C-B7B4-2799324BD70D}"/>
                </a:ext>
              </a:extLst>
            </p:cNvPr>
            <p:cNvGrpSpPr/>
            <p:nvPr/>
          </p:nvGrpSpPr>
          <p:grpSpPr>
            <a:xfrm>
              <a:off x="8974954" y="4220613"/>
              <a:ext cx="361950" cy="900112"/>
              <a:chOff x="1009650" y="1919288"/>
              <a:chExt cx="361950" cy="900112"/>
            </a:xfrm>
          </p:grpSpPr>
          <p:grpSp>
            <p:nvGrpSpPr>
              <p:cNvPr id="141" name="Male Body">
                <a:extLst>
                  <a:ext uri="{FF2B5EF4-FFF2-40B4-BE49-F238E27FC236}">
                    <a16:creationId xmlns:a16="http://schemas.microsoft.com/office/drawing/2014/main" xmlns="" id="{D915F4FA-5B6D-4906-88CC-AAFD5B011B4F}"/>
                  </a:ext>
                </a:extLst>
              </p:cNvPr>
              <p:cNvGrpSpPr/>
              <p:nvPr/>
            </p:nvGrpSpPr>
            <p:grpSpPr>
              <a:xfrm>
                <a:off x="1009650" y="2122488"/>
                <a:ext cx="361950" cy="696912"/>
                <a:chOff x="1009650" y="2122488"/>
                <a:chExt cx="361950" cy="696912"/>
              </a:xfrm>
            </p:grpSpPr>
            <p:sp>
              <p:nvSpPr>
                <p:cNvPr id="143" name="Rectangle 142">
                  <a:extLst>
                    <a:ext uri="{FF2B5EF4-FFF2-40B4-BE49-F238E27FC236}">
                      <a16:creationId xmlns:a16="http://schemas.microsoft.com/office/drawing/2014/main" xmlns="" id="{FF5D0E28-7846-458B-95C9-5EF274147D90}"/>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4" name="Freeform 7">
                  <a:extLst>
                    <a:ext uri="{FF2B5EF4-FFF2-40B4-BE49-F238E27FC236}">
                      <a16:creationId xmlns:a16="http://schemas.microsoft.com/office/drawing/2014/main" xmlns="" id="{47796947-930A-4273-A110-7185D96B7EDA}"/>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5" name="Freeform 8">
                  <a:extLst>
                    <a:ext uri="{FF2B5EF4-FFF2-40B4-BE49-F238E27FC236}">
                      <a16:creationId xmlns:a16="http://schemas.microsoft.com/office/drawing/2014/main" xmlns="" id="{9BD36CA5-E5EA-4FE9-A130-B1CE12327CFF}"/>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42" name="Male Head">
                <a:extLst>
                  <a:ext uri="{FF2B5EF4-FFF2-40B4-BE49-F238E27FC236}">
                    <a16:creationId xmlns:a16="http://schemas.microsoft.com/office/drawing/2014/main" xmlns="" id="{06779619-800F-41BC-84F6-B5006A14C3EF}"/>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6" name="Group 36">
              <a:extLst>
                <a:ext uri="{FF2B5EF4-FFF2-40B4-BE49-F238E27FC236}">
                  <a16:creationId xmlns:a16="http://schemas.microsoft.com/office/drawing/2014/main" xmlns="" id="{AA6072B3-D82F-47FA-8252-38FB23A17964}"/>
                </a:ext>
              </a:extLst>
            </p:cNvPr>
            <p:cNvGrpSpPr>
              <a:grpSpLocks noChangeAspect="1"/>
            </p:cNvGrpSpPr>
            <p:nvPr/>
          </p:nvGrpSpPr>
          <p:grpSpPr bwMode="auto">
            <a:xfrm>
              <a:off x="9461617" y="4220613"/>
              <a:ext cx="414338" cy="900112"/>
              <a:chOff x="1482" y="1209"/>
              <a:chExt cx="261" cy="567"/>
            </a:xfrm>
          </p:grpSpPr>
          <p:sp>
            <p:nvSpPr>
              <p:cNvPr id="147" name="Freeform 37">
                <a:extLst>
                  <a:ext uri="{FF2B5EF4-FFF2-40B4-BE49-F238E27FC236}">
                    <a16:creationId xmlns:a16="http://schemas.microsoft.com/office/drawing/2014/main" xmlns="" id="{CF0348A9-BF6B-4556-BDDD-A4E1850AF122}"/>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8" name="Rectangle 38">
                <a:extLst>
                  <a:ext uri="{FF2B5EF4-FFF2-40B4-BE49-F238E27FC236}">
                    <a16:creationId xmlns:a16="http://schemas.microsoft.com/office/drawing/2014/main" xmlns="" id="{76306517-F2CF-4E66-9FBC-F99B66F56A00}"/>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9" name="Freeform 39">
                <a:extLst>
                  <a:ext uri="{FF2B5EF4-FFF2-40B4-BE49-F238E27FC236}">
                    <a16:creationId xmlns:a16="http://schemas.microsoft.com/office/drawing/2014/main" xmlns="" id="{1F8FC033-F12D-45E2-A616-3CA5314BB1D9}"/>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0" name="Freeform 40">
                <a:extLst>
                  <a:ext uri="{FF2B5EF4-FFF2-40B4-BE49-F238E27FC236}">
                    <a16:creationId xmlns:a16="http://schemas.microsoft.com/office/drawing/2014/main" xmlns="" id="{BA4CB925-125C-48B5-8C77-3CA816BC5517}"/>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1" name="Freeform 41">
                <a:extLst>
                  <a:ext uri="{FF2B5EF4-FFF2-40B4-BE49-F238E27FC236}">
                    <a16:creationId xmlns:a16="http://schemas.microsoft.com/office/drawing/2014/main" xmlns="" id="{E6BB69FB-2FE2-46E8-A410-D40C453670EF}"/>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75" name="Group 174">
              <a:extLst>
                <a:ext uri="{FF2B5EF4-FFF2-40B4-BE49-F238E27FC236}">
                  <a16:creationId xmlns:a16="http://schemas.microsoft.com/office/drawing/2014/main" xmlns="" id="{752B70E5-2B06-4DBA-B06E-FC3BF8FC94A9}"/>
                </a:ext>
              </a:extLst>
            </p:cNvPr>
            <p:cNvGrpSpPr/>
            <p:nvPr/>
          </p:nvGrpSpPr>
          <p:grpSpPr>
            <a:xfrm>
              <a:off x="10000667" y="4220613"/>
              <a:ext cx="361950" cy="900112"/>
              <a:chOff x="1009650" y="1919288"/>
              <a:chExt cx="361950" cy="900112"/>
            </a:xfrm>
          </p:grpSpPr>
          <p:grpSp>
            <p:nvGrpSpPr>
              <p:cNvPr id="176" name="Male Body">
                <a:extLst>
                  <a:ext uri="{FF2B5EF4-FFF2-40B4-BE49-F238E27FC236}">
                    <a16:creationId xmlns:a16="http://schemas.microsoft.com/office/drawing/2014/main" xmlns="" id="{458B5ECA-F27B-4AD0-B78C-68F553960085}"/>
                  </a:ext>
                </a:extLst>
              </p:cNvPr>
              <p:cNvGrpSpPr/>
              <p:nvPr/>
            </p:nvGrpSpPr>
            <p:grpSpPr>
              <a:xfrm>
                <a:off x="1009650" y="2122488"/>
                <a:ext cx="361950" cy="696912"/>
                <a:chOff x="1009650" y="2122488"/>
                <a:chExt cx="361950" cy="696912"/>
              </a:xfrm>
            </p:grpSpPr>
            <p:sp>
              <p:nvSpPr>
                <p:cNvPr id="178" name="Rectangle 177">
                  <a:extLst>
                    <a:ext uri="{FF2B5EF4-FFF2-40B4-BE49-F238E27FC236}">
                      <a16:creationId xmlns:a16="http://schemas.microsoft.com/office/drawing/2014/main" xmlns="" id="{49176FA7-8CE0-4823-AEC1-899A059FB226}"/>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9" name="Freeform 7">
                  <a:extLst>
                    <a:ext uri="{FF2B5EF4-FFF2-40B4-BE49-F238E27FC236}">
                      <a16:creationId xmlns:a16="http://schemas.microsoft.com/office/drawing/2014/main" xmlns="" id="{6BFF9938-46CC-4083-9DB5-7A27501B30E9}"/>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0" name="Freeform 8">
                  <a:extLst>
                    <a:ext uri="{FF2B5EF4-FFF2-40B4-BE49-F238E27FC236}">
                      <a16:creationId xmlns:a16="http://schemas.microsoft.com/office/drawing/2014/main" xmlns="" id="{5CD04F6D-40DA-472E-89B6-E9A83A5337EF}"/>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77" name="Male Head">
                <a:extLst>
                  <a:ext uri="{FF2B5EF4-FFF2-40B4-BE49-F238E27FC236}">
                    <a16:creationId xmlns:a16="http://schemas.microsoft.com/office/drawing/2014/main" xmlns="" id="{0FAC574A-EA85-4331-837D-1216735EE8D5}"/>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81" name="Group 36">
              <a:extLst>
                <a:ext uri="{FF2B5EF4-FFF2-40B4-BE49-F238E27FC236}">
                  <a16:creationId xmlns:a16="http://schemas.microsoft.com/office/drawing/2014/main" xmlns="" id="{94A0A656-4622-42E3-B8D9-3E0CE9BEE2B9}"/>
                </a:ext>
              </a:extLst>
            </p:cNvPr>
            <p:cNvGrpSpPr>
              <a:grpSpLocks noChangeAspect="1"/>
            </p:cNvGrpSpPr>
            <p:nvPr/>
          </p:nvGrpSpPr>
          <p:grpSpPr bwMode="auto">
            <a:xfrm>
              <a:off x="8435903" y="3230596"/>
              <a:ext cx="414338" cy="900112"/>
              <a:chOff x="1482" y="1209"/>
              <a:chExt cx="261" cy="567"/>
            </a:xfrm>
          </p:grpSpPr>
          <p:sp>
            <p:nvSpPr>
              <p:cNvPr id="182" name="Freeform 37">
                <a:extLst>
                  <a:ext uri="{FF2B5EF4-FFF2-40B4-BE49-F238E27FC236}">
                    <a16:creationId xmlns:a16="http://schemas.microsoft.com/office/drawing/2014/main" xmlns="" id="{EFEE6FEB-8BB6-46A2-859B-FB93AB980103}"/>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3" name="Rectangle 38">
                <a:extLst>
                  <a:ext uri="{FF2B5EF4-FFF2-40B4-BE49-F238E27FC236}">
                    <a16:creationId xmlns:a16="http://schemas.microsoft.com/office/drawing/2014/main" xmlns="" id="{8B1B73CD-62FB-4B3B-9192-5A24B262C6C4}"/>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4" name="Freeform 39">
                <a:extLst>
                  <a:ext uri="{FF2B5EF4-FFF2-40B4-BE49-F238E27FC236}">
                    <a16:creationId xmlns:a16="http://schemas.microsoft.com/office/drawing/2014/main" xmlns="" id="{51FD53B4-EE3D-4294-82D6-EA148FE976BC}"/>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5" name="Freeform 40">
                <a:extLst>
                  <a:ext uri="{FF2B5EF4-FFF2-40B4-BE49-F238E27FC236}">
                    <a16:creationId xmlns:a16="http://schemas.microsoft.com/office/drawing/2014/main" xmlns="" id="{D005355D-7147-42C5-A7A3-92C2B9318630}"/>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6" name="Freeform 41">
                <a:extLst>
                  <a:ext uri="{FF2B5EF4-FFF2-40B4-BE49-F238E27FC236}">
                    <a16:creationId xmlns:a16="http://schemas.microsoft.com/office/drawing/2014/main" xmlns="" id="{63FA6738-1110-408D-A4BA-4939CB0CA332}"/>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87" name="Group 186">
              <a:extLst>
                <a:ext uri="{FF2B5EF4-FFF2-40B4-BE49-F238E27FC236}">
                  <a16:creationId xmlns:a16="http://schemas.microsoft.com/office/drawing/2014/main" xmlns="" id="{B3D2E743-1DE9-4EF8-8987-2BF208D84B15}"/>
                </a:ext>
              </a:extLst>
            </p:cNvPr>
            <p:cNvGrpSpPr/>
            <p:nvPr/>
          </p:nvGrpSpPr>
          <p:grpSpPr>
            <a:xfrm>
              <a:off x="7949240" y="3230596"/>
              <a:ext cx="361950" cy="900112"/>
              <a:chOff x="1009650" y="1919288"/>
              <a:chExt cx="361950" cy="900112"/>
            </a:xfrm>
          </p:grpSpPr>
          <p:grpSp>
            <p:nvGrpSpPr>
              <p:cNvPr id="188" name="Male Body">
                <a:extLst>
                  <a:ext uri="{FF2B5EF4-FFF2-40B4-BE49-F238E27FC236}">
                    <a16:creationId xmlns:a16="http://schemas.microsoft.com/office/drawing/2014/main" xmlns="" id="{DBABD8B7-D2F3-4330-8B72-ACEE76246422}"/>
                  </a:ext>
                </a:extLst>
              </p:cNvPr>
              <p:cNvGrpSpPr/>
              <p:nvPr/>
            </p:nvGrpSpPr>
            <p:grpSpPr>
              <a:xfrm>
                <a:off x="1009650" y="2122488"/>
                <a:ext cx="361950" cy="696912"/>
                <a:chOff x="1009650" y="2122488"/>
                <a:chExt cx="361950" cy="696912"/>
              </a:xfrm>
            </p:grpSpPr>
            <p:sp>
              <p:nvSpPr>
                <p:cNvPr id="190" name="Rectangle 189">
                  <a:extLst>
                    <a:ext uri="{FF2B5EF4-FFF2-40B4-BE49-F238E27FC236}">
                      <a16:creationId xmlns:a16="http://schemas.microsoft.com/office/drawing/2014/main" xmlns="" id="{981DF9CB-FCCF-4379-964D-30F0B77A47C9}"/>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1" name="Freeform 7">
                  <a:extLst>
                    <a:ext uri="{FF2B5EF4-FFF2-40B4-BE49-F238E27FC236}">
                      <a16:creationId xmlns:a16="http://schemas.microsoft.com/office/drawing/2014/main" xmlns="" id="{5801AEED-09DF-4A45-A03A-5460B179C8CA}"/>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2" name="Freeform 8">
                  <a:extLst>
                    <a:ext uri="{FF2B5EF4-FFF2-40B4-BE49-F238E27FC236}">
                      <a16:creationId xmlns:a16="http://schemas.microsoft.com/office/drawing/2014/main" xmlns="" id="{6FEE77AC-3EC7-4A2E-A494-B8089E3A6922}"/>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89" name="Male Head">
                <a:extLst>
                  <a:ext uri="{FF2B5EF4-FFF2-40B4-BE49-F238E27FC236}">
                    <a16:creationId xmlns:a16="http://schemas.microsoft.com/office/drawing/2014/main" xmlns="" id="{9FFF52B0-1277-4A9E-BE36-A3A2B13E8BC6}"/>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93" name="Group 192">
              <a:extLst>
                <a:ext uri="{FF2B5EF4-FFF2-40B4-BE49-F238E27FC236}">
                  <a16:creationId xmlns:a16="http://schemas.microsoft.com/office/drawing/2014/main" xmlns="" id="{223D5A04-E4A2-4B24-BF3E-60FC4DC41C66}"/>
                </a:ext>
              </a:extLst>
            </p:cNvPr>
            <p:cNvGrpSpPr/>
            <p:nvPr/>
          </p:nvGrpSpPr>
          <p:grpSpPr>
            <a:xfrm>
              <a:off x="8974954" y="3230596"/>
              <a:ext cx="361950" cy="900112"/>
              <a:chOff x="1009650" y="1919288"/>
              <a:chExt cx="361950" cy="900112"/>
            </a:xfrm>
          </p:grpSpPr>
          <p:grpSp>
            <p:nvGrpSpPr>
              <p:cNvPr id="194" name="Male Body">
                <a:extLst>
                  <a:ext uri="{FF2B5EF4-FFF2-40B4-BE49-F238E27FC236}">
                    <a16:creationId xmlns:a16="http://schemas.microsoft.com/office/drawing/2014/main" xmlns="" id="{1B411281-1139-4889-B2D0-CF0D6A265FB6}"/>
                  </a:ext>
                </a:extLst>
              </p:cNvPr>
              <p:cNvGrpSpPr/>
              <p:nvPr/>
            </p:nvGrpSpPr>
            <p:grpSpPr>
              <a:xfrm>
                <a:off x="1009650" y="2122488"/>
                <a:ext cx="361950" cy="696912"/>
                <a:chOff x="1009650" y="2122488"/>
                <a:chExt cx="361950" cy="696912"/>
              </a:xfrm>
            </p:grpSpPr>
            <p:sp>
              <p:nvSpPr>
                <p:cNvPr id="196" name="Rectangle 195">
                  <a:extLst>
                    <a:ext uri="{FF2B5EF4-FFF2-40B4-BE49-F238E27FC236}">
                      <a16:creationId xmlns:a16="http://schemas.microsoft.com/office/drawing/2014/main" xmlns="" id="{613BA208-5F60-4687-B80C-F912C65AE24B}"/>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7" name="Freeform 7">
                  <a:extLst>
                    <a:ext uri="{FF2B5EF4-FFF2-40B4-BE49-F238E27FC236}">
                      <a16:creationId xmlns:a16="http://schemas.microsoft.com/office/drawing/2014/main" xmlns="" id="{9DF83E7F-4413-46BF-A3AC-C5AADA75EE04}"/>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8" name="Freeform 8">
                  <a:extLst>
                    <a:ext uri="{FF2B5EF4-FFF2-40B4-BE49-F238E27FC236}">
                      <a16:creationId xmlns:a16="http://schemas.microsoft.com/office/drawing/2014/main" xmlns="" id="{CCBA50ED-CED0-4A16-B8E9-7C4231835F2E}"/>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95" name="Male Head">
                <a:extLst>
                  <a:ext uri="{FF2B5EF4-FFF2-40B4-BE49-F238E27FC236}">
                    <a16:creationId xmlns:a16="http://schemas.microsoft.com/office/drawing/2014/main" xmlns="" id="{39C3B81C-2D92-4CDF-9FE3-A6EA7CD2813A}"/>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99" name="Group 36">
              <a:extLst>
                <a:ext uri="{FF2B5EF4-FFF2-40B4-BE49-F238E27FC236}">
                  <a16:creationId xmlns:a16="http://schemas.microsoft.com/office/drawing/2014/main" xmlns="" id="{B40C9A92-2B48-42BF-A17F-739F7BFDB45A}"/>
                </a:ext>
              </a:extLst>
            </p:cNvPr>
            <p:cNvGrpSpPr>
              <a:grpSpLocks noChangeAspect="1"/>
            </p:cNvGrpSpPr>
            <p:nvPr/>
          </p:nvGrpSpPr>
          <p:grpSpPr bwMode="auto">
            <a:xfrm>
              <a:off x="9461617" y="3230596"/>
              <a:ext cx="414338" cy="900112"/>
              <a:chOff x="1482" y="1209"/>
              <a:chExt cx="261" cy="567"/>
            </a:xfrm>
          </p:grpSpPr>
          <p:sp>
            <p:nvSpPr>
              <p:cNvPr id="200" name="Freeform 37">
                <a:extLst>
                  <a:ext uri="{FF2B5EF4-FFF2-40B4-BE49-F238E27FC236}">
                    <a16:creationId xmlns:a16="http://schemas.microsoft.com/office/drawing/2014/main" xmlns="" id="{3DF4DD25-D7E0-4D09-AF09-A8B6BC261EA7}"/>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1" name="Rectangle 38">
                <a:extLst>
                  <a:ext uri="{FF2B5EF4-FFF2-40B4-BE49-F238E27FC236}">
                    <a16:creationId xmlns:a16="http://schemas.microsoft.com/office/drawing/2014/main" xmlns="" id="{4175C8EE-4C25-4FDB-8838-19B6B13435AB}"/>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2" name="Freeform 39">
                <a:extLst>
                  <a:ext uri="{FF2B5EF4-FFF2-40B4-BE49-F238E27FC236}">
                    <a16:creationId xmlns:a16="http://schemas.microsoft.com/office/drawing/2014/main" xmlns="" id="{A67B1233-C636-4FC0-BC82-C78ACECD12FE}"/>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3" name="Freeform 40">
                <a:extLst>
                  <a:ext uri="{FF2B5EF4-FFF2-40B4-BE49-F238E27FC236}">
                    <a16:creationId xmlns:a16="http://schemas.microsoft.com/office/drawing/2014/main" xmlns="" id="{EB971639-E413-4044-A8D3-93DDB7539D6B}"/>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4" name="Freeform 41">
                <a:extLst>
                  <a:ext uri="{FF2B5EF4-FFF2-40B4-BE49-F238E27FC236}">
                    <a16:creationId xmlns:a16="http://schemas.microsoft.com/office/drawing/2014/main" xmlns="" id="{8A06356E-D019-4DFC-9934-004A623A3D19}"/>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05" name="Group 204">
              <a:extLst>
                <a:ext uri="{FF2B5EF4-FFF2-40B4-BE49-F238E27FC236}">
                  <a16:creationId xmlns:a16="http://schemas.microsoft.com/office/drawing/2014/main" xmlns="" id="{9BB76255-4189-456D-A38E-E3DE7F20F18E}"/>
                </a:ext>
              </a:extLst>
            </p:cNvPr>
            <p:cNvGrpSpPr/>
            <p:nvPr/>
          </p:nvGrpSpPr>
          <p:grpSpPr>
            <a:xfrm>
              <a:off x="10000667" y="3230596"/>
              <a:ext cx="361950" cy="900112"/>
              <a:chOff x="1009650" y="1919288"/>
              <a:chExt cx="361950" cy="900112"/>
            </a:xfrm>
          </p:grpSpPr>
          <p:grpSp>
            <p:nvGrpSpPr>
              <p:cNvPr id="206" name="Male Body">
                <a:extLst>
                  <a:ext uri="{FF2B5EF4-FFF2-40B4-BE49-F238E27FC236}">
                    <a16:creationId xmlns:a16="http://schemas.microsoft.com/office/drawing/2014/main" xmlns="" id="{EEB49C7E-EB13-4717-B7BF-723343F3B28B}"/>
                  </a:ext>
                </a:extLst>
              </p:cNvPr>
              <p:cNvGrpSpPr/>
              <p:nvPr/>
            </p:nvGrpSpPr>
            <p:grpSpPr>
              <a:xfrm>
                <a:off x="1009650" y="2122488"/>
                <a:ext cx="361950" cy="696912"/>
                <a:chOff x="1009650" y="2122488"/>
                <a:chExt cx="361950" cy="696912"/>
              </a:xfrm>
            </p:grpSpPr>
            <p:sp>
              <p:nvSpPr>
                <p:cNvPr id="208" name="Rectangle 207">
                  <a:extLst>
                    <a:ext uri="{FF2B5EF4-FFF2-40B4-BE49-F238E27FC236}">
                      <a16:creationId xmlns:a16="http://schemas.microsoft.com/office/drawing/2014/main" xmlns="" id="{C7396DC1-8DEA-4735-B994-7D6BBA6CF287}"/>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9" name="Freeform 7">
                  <a:extLst>
                    <a:ext uri="{FF2B5EF4-FFF2-40B4-BE49-F238E27FC236}">
                      <a16:creationId xmlns:a16="http://schemas.microsoft.com/office/drawing/2014/main" xmlns="" id="{09C2A0AF-B43B-4675-8509-7193927C8F38}"/>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10" name="Freeform 8">
                  <a:extLst>
                    <a:ext uri="{FF2B5EF4-FFF2-40B4-BE49-F238E27FC236}">
                      <a16:creationId xmlns:a16="http://schemas.microsoft.com/office/drawing/2014/main" xmlns="" id="{E0E6C428-7B52-49B5-AB3F-E2A9E4B1F0CE}"/>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207" name="Male Head">
                <a:extLst>
                  <a:ext uri="{FF2B5EF4-FFF2-40B4-BE49-F238E27FC236}">
                    <a16:creationId xmlns:a16="http://schemas.microsoft.com/office/drawing/2014/main" xmlns="" id="{C9D43875-7B5D-4F74-B913-E29C71A38954}"/>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aphicFrame>
        <p:nvGraphicFramePr>
          <p:cNvPr id="10" name="Chart 9">
            <a:extLst>
              <a:ext uri="{FF2B5EF4-FFF2-40B4-BE49-F238E27FC236}">
                <a16:creationId xmlns:a16="http://schemas.microsoft.com/office/drawing/2014/main" xmlns="" id="{FB16A3C3-B1B1-4607-9DD9-DD0337B541CD}"/>
              </a:ext>
            </a:extLst>
          </p:cNvPr>
          <p:cNvGraphicFramePr/>
          <p:nvPr>
            <p:extLst>
              <p:ext uri="{D42A27DB-BD31-4B8C-83A1-F6EECF244321}">
                <p14:modId xmlns:p14="http://schemas.microsoft.com/office/powerpoint/2010/main" val="521251079"/>
              </p:ext>
            </p:extLst>
          </p:nvPr>
        </p:nvGraphicFramePr>
        <p:xfrm>
          <a:off x="3856400" y="2287501"/>
          <a:ext cx="4473618" cy="2982412"/>
        </p:xfrm>
        <a:graphic>
          <a:graphicData uri="http://schemas.openxmlformats.org/drawingml/2006/chart">
            <c:chart xmlns:c="http://schemas.openxmlformats.org/drawingml/2006/chart" xmlns:r="http://schemas.openxmlformats.org/officeDocument/2006/relationships" r:id="rId7"/>
          </a:graphicData>
        </a:graphic>
      </p:graphicFrame>
      <p:sp>
        <p:nvSpPr>
          <p:cNvPr id="18" name="Freeform 17"/>
          <p:cNvSpPr/>
          <p:nvPr/>
        </p:nvSpPr>
        <p:spPr bwMode="auto">
          <a:xfrm>
            <a:off x="6564429" y="2083283"/>
            <a:ext cx="4924165" cy="586839"/>
          </a:xfrm>
          <a:custGeom>
            <a:avLst/>
            <a:gdLst>
              <a:gd name="connsiteX0" fmla="*/ 0 w 5717754"/>
              <a:gd name="connsiteY0" fmla="*/ 1079653 h 1079653"/>
              <a:gd name="connsiteX1" fmla="*/ 1200839 w 5717754"/>
              <a:gd name="connsiteY1" fmla="*/ 0 h 1079653"/>
              <a:gd name="connsiteX2" fmla="*/ 5717754 w 5717754"/>
              <a:gd name="connsiteY2" fmla="*/ 0 h 1079653"/>
            </a:gdLst>
            <a:ahLst/>
            <a:cxnLst>
              <a:cxn ang="0">
                <a:pos x="connsiteX0" y="connsiteY0"/>
              </a:cxn>
              <a:cxn ang="0">
                <a:pos x="connsiteX1" y="connsiteY1"/>
              </a:cxn>
              <a:cxn ang="0">
                <a:pos x="connsiteX2" y="connsiteY2"/>
              </a:cxn>
            </a:cxnLst>
            <a:rect l="l" t="t" r="r" b="b"/>
            <a:pathLst>
              <a:path w="5717754" h="1079653">
                <a:moveTo>
                  <a:pt x="0" y="1079653"/>
                </a:moveTo>
                <a:lnTo>
                  <a:pt x="1200839" y="0"/>
                </a:lnTo>
                <a:lnTo>
                  <a:pt x="5717754" y="0"/>
                </a:lnTo>
              </a:path>
            </a:pathLst>
          </a:custGeom>
          <a:noFill/>
          <a:ln>
            <a:solidFill>
              <a:srgbClr val="7B7A68"/>
            </a:solidFill>
            <a:headEnd type="oval" w="sm" len="sm"/>
          </a:ln>
          <a:effectLst/>
          <a:extLst/>
        </p:spPr>
        <p:txBody>
          <a:bodyPr rtlCol="0" anchor="ctr">
            <a:noAutofit/>
          </a:bodyPr>
          <a:lstStyle/>
          <a:p>
            <a:pPr algn="ctr" eaLnBrk="1" hangingPunct="1"/>
            <a:endParaRPr lang="en-US" sz="1846">
              <a:solidFill>
                <a:srgbClr val="000000"/>
              </a:solidFill>
              <a:cs typeface="Arial" pitchFamily="34" charset="0"/>
            </a:endParaRPr>
          </a:p>
        </p:txBody>
      </p:sp>
      <p:sp>
        <p:nvSpPr>
          <p:cNvPr id="234" name="Block Arc 233">
            <a:extLst>
              <a:ext uri="{FF2B5EF4-FFF2-40B4-BE49-F238E27FC236}">
                <a16:creationId xmlns:a16="http://schemas.microsoft.com/office/drawing/2014/main" xmlns="" id="{33AD9EB6-9964-4753-993D-ED48B8CAE18B}"/>
              </a:ext>
            </a:extLst>
          </p:cNvPr>
          <p:cNvSpPr/>
          <p:nvPr/>
        </p:nvSpPr>
        <p:spPr>
          <a:xfrm rot="5400000">
            <a:off x="4737160" y="2413133"/>
            <a:ext cx="2675575" cy="2745183"/>
          </a:xfrm>
          <a:prstGeom prst="blockArc">
            <a:avLst>
              <a:gd name="adj1" fmla="val 15106544"/>
              <a:gd name="adj2" fmla="val 21530294"/>
              <a:gd name="adj3" fmla="val 12611"/>
            </a:avLst>
          </a:prstGeom>
          <a:solidFill>
            <a:schemeClr val="accent3"/>
          </a:solidFill>
          <a:ln w="19050">
            <a:solidFill>
              <a:schemeClr val="bg1"/>
            </a:solid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4100" name="Freeform 4099"/>
          <p:cNvSpPr/>
          <p:nvPr/>
        </p:nvSpPr>
        <p:spPr bwMode="auto">
          <a:xfrm>
            <a:off x="7257448" y="2895027"/>
            <a:ext cx="4231145" cy="800066"/>
          </a:xfrm>
          <a:custGeom>
            <a:avLst/>
            <a:gdLst>
              <a:gd name="connsiteX0" fmla="*/ 0 w 5728771"/>
              <a:gd name="connsiteY0" fmla="*/ 1079653 h 1079653"/>
              <a:gd name="connsiteX1" fmla="*/ 1211856 w 5728771"/>
              <a:gd name="connsiteY1" fmla="*/ 0 h 1079653"/>
              <a:gd name="connsiteX2" fmla="*/ 5728771 w 5728771"/>
              <a:gd name="connsiteY2" fmla="*/ 0 h 1079653"/>
            </a:gdLst>
            <a:ahLst/>
            <a:cxnLst>
              <a:cxn ang="0">
                <a:pos x="connsiteX0" y="connsiteY0"/>
              </a:cxn>
              <a:cxn ang="0">
                <a:pos x="connsiteX1" y="connsiteY1"/>
              </a:cxn>
              <a:cxn ang="0">
                <a:pos x="connsiteX2" y="connsiteY2"/>
              </a:cxn>
            </a:cxnLst>
            <a:rect l="l" t="t" r="r" b="b"/>
            <a:pathLst>
              <a:path w="5728771" h="1079653">
                <a:moveTo>
                  <a:pt x="0" y="1079653"/>
                </a:moveTo>
                <a:lnTo>
                  <a:pt x="1211856" y="0"/>
                </a:lnTo>
                <a:lnTo>
                  <a:pt x="5728771" y="0"/>
                </a:lnTo>
              </a:path>
            </a:pathLst>
          </a:custGeom>
          <a:noFill/>
          <a:ln>
            <a:solidFill>
              <a:srgbClr val="7B7A68"/>
            </a:solidFill>
            <a:headEnd type="oval" w="sm" len="sm"/>
          </a:ln>
          <a:effectLst/>
          <a:extLst/>
        </p:spPr>
        <p:txBody>
          <a:bodyPr rtlCol="0" anchor="ctr">
            <a:noAutofit/>
          </a:bodyPr>
          <a:lstStyle/>
          <a:p>
            <a:pPr algn="ctr" eaLnBrk="1" hangingPunct="1"/>
            <a:endParaRPr lang="en-US" sz="1846">
              <a:solidFill>
                <a:srgbClr val="000000"/>
              </a:solidFill>
              <a:cs typeface="Arial" pitchFamily="34" charset="0"/>
            </a:endParaRPr>
          </a:p>
        </p:txBody>
      </p:sp>
      <p:sp>
        <p:nvSpPr>
          <p:cNvPr id="127" name="Freeform 126"/>
          <p:cNvSpPr/>
          <p:nvPr/>
        </p:nvSpPr>
        <p:spPr bwMode="auto">
          <a:xfrm flipV="1">
            <a:off x="5299668" y="4660745"/>
            <a:ext cx="6193732" cy="869478"/>
          </a:xfrm>
          <a:custGeom>
            <a:avLst/>
            <a:gdLst>
              <a:gd name="connsiteX0" fmla="*/ 0 w 5717754"/>
              <a:gd name="connsiteY0" fmla="*/ 1079653 h 1079653"/>
              <a:gd name="connsiteX1" fmla="*/ 1200839 w 5717754"/>
              <a:gd name="connsiteY1" fmla="*/ 0 h 1079653"/>
              <a:gd name="connsiteX2" fmla="*/ 5717754 w 5717754"/>
              <a:gd name="connsiteY2" fmla="*/ 0 h 1079653"/>
            </a:gdLst>
            <a:ahLst/>
            <a:cxnLst>
              <a:cxn ang="0">
                <a:pos x="connsiteX0" y="connsiteY0"/>
              </a:cxn>
              <a:cxn ang="0">
                <a:pos x="connsiteX1" y="connsiteY1"/>
              </a:cxn>
              <a:cxn ang="0">
                <a:pos x="connsiteX2" y="connsiteY2"/>
              </a:cxn>
            </a:cxnLst>
            <a:rect l="l" t="t" r="r" b="b"/>
            <a:pathLst>
              <a:path w="5717754" h="1079653">
                <a:moveTo>
                  <a:pt x="0" y="1079653"/>
                </a:moveTo>
                <a:lnTo>
                  <a:pt x="1200839" y="0"/>
                </a:lnTo>
                <a:lnTo>
                  <a:pt x="5717754" y="0"/>
                </a:lnTo>
              </a:path>
            </a:pathLst>
          </a:custGeom>
          <a:noFill/>
          <a:ln>
            <a:solidFill>
              <a:srgbClr val="7B7A68"/>
            </a:solidFill>
            <a:headEnd type="oval" w="sm" len="sm"/>
          </a:ln>
          <a:effectLst/>
          <a:extLst/>
        </p:spPr>
        <p:txBody>
          <a:bodyPr rtlCol="0" anchor="ctr">
            <a:noAutofit/>
          </a:bodyPr>
          <a:lstStyle/>
          <a:p>
            <a:pPr algn="ctr" eaLnBrk="1" hangingPunct="1"/>
            <a:endParaRPr lang="en-US" sz="1846">
              <a:solidFill>
                <a:srgbClr val="000000"/>
              </a:solidFill>
              <a:cs typeface="Arial" pitchFamily="34" charset="0"/>
            </a:endParaRPr>
          </a:p>
        </p:txBody>
      </p:sp>
      <p:sp>
        <p:nvSpPr>
          <p:cNvPr id="119" name="Rectangle 118">
            <a:hlinkClick r:id="rId8" action="ppaction://hlinksldjump"/>
            <a:extLst>
              <a:ext uri="{FF2B5EF4-FFF2-40B4-BE49-F238E27FC236}">
                <a16:creationId xmlns:a16="http://schemas.microsoft.com/office/drawing/2014/main" xmlns="" id="{C48D9E37-08DE-44A4-B4D9-C6880F336EA2}"/>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80100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64" presetClass="path" presetSubtype="0" decel="100000" fill="hold" nodeType="withEffect">
                                      <p:stCondLst>
                                        <p:cond delay="0"/>
                                      </p:stCondLst>
                                      <p:childTnLst>
                                        <p:animMotion origin="layout" path="M 4.375E-6 0.03819 L 4.375E-6 0 " pathEditMode="relative" rAng="0" ptsTypes="AA">
                                          <p:cBhvr>
                                            <p:cTn id="9" dur="500" fill="hold"/>
                                            <p:tgtEl>
                                              <p:spTgt spid="88"/>
                                            </p:tgtEl>
                                            <p:attrNameLst>
                                              <p:attrName>ppt_x</p:attrName>
                                              <p:attrName>ppt_y</p:attrName>
                                            </p:attrNameLst>
                                          </p:cBhvr>
                                          <p:rCtr x="0" y="-1921"/>
                                        </p:animMotion>
                                      </p:childTnLst>
                                    </p:cTn>
                                  </p:par>
                                  <p:par>
                                    <p:cTn id="10" presetID="2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00" fill="hold"/>
                                            <p:tgtEl>
                                              <p:spTgt spid="10"/>
                                            </p:tgtEl>
                                            <p:attrNameLst>
                                              <p:attrName>ppt_w</p:attrName>
                                            </p:attrNameLst>
                                          </p:cBhvr>
                                          <p:tavLst>
                                            <p:tav tm="0">
                                              <p:val>
                                                <p:fltVal val="0"/>
                                              </p:val>
                                            </p:tav>
                                            <p:tav tm="100000">
                                              <p:val>
                                                <p:strVal val="#ppt_w"/>
                                              </p:val>
                                            </p:tav>
                                          </p:tavLst>
                                        </p:anim>
                                        <p:anim calcmode="lin" valueType="num">
                                          <p:cBhvr>
                                            <p:cTn id="13" dur="200" fill="hold"/>
                                            <p:tgtEl>
                                              <p:spTgt spid="10"/>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14:presetBounceEnd="99000">
                                      <p:stCondLst>
                                        <p:cond delay="0"/>
                                      </p:stCondLst>
                                      <p:childTnLst>
                                        <p:animScale p14:bounceEnd="99000">
                                          <p:cBhvr>
                                            <p:cTn id="15" dur="1000" fill="hold"/>
                                            <p:tgtEl>
                                              <p:spTgt spid="10"/>
                                            </p:tgtEl>
                                          </p:cBhvr>
                                          <p:by x="110000" y="110000"/>
                                        </p:animScale>
                                      </p:childTnLst>
                                    </p:cTn>
                                  </p:par>
                                  <p:par>
                                    <p:cTn id="16" presetID="6" presetClass="emph" presetSubtype="0" accel="50000" decel="50000" fill="hold" grpId="2" nodeType="withEffect">
                                      <p:stCondLst>
                                        <p:cond delay="0"/>
                                      </p:stCondLst>
                                      <p:childTnLst>
                                        <p:animScale>
                                          <p:cBhvr>
                                            <p:cTn id="17" dur="250" fill="hold"/>
                                            <p:tgtEl>
                                              <p:spTgt spid="10"/>
                                            </p:tgtEl>
                                          </p:cBhvr>
                                          <p:by x="91000" y="91000"/>
                                        </p:animScale>
                                      </p:childTnLst>
                                    </p:cTn>
                                  </p:par>
                                </p:childTnLst>
                              </p:cTn>
                            </p:par>
                            <p:par>
                              <p:cTn id="18" fill="hold">
                                <p:stCondLst>
                                  <p:cond delay="1000"/>
                                </p:stCondLst>
                                <p:childTnLst>
                                  <p:par>
                                    <p:cTn id="19" presetID="18" presetClass="entr" presetSubtype="6" fill="hold" grpId="0" nodeType="after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strips(downRight)">
                                          <p:cBhvr>
                                            <p:cTn id="21" dur="500"/>
                                            <p:tgtEl>
                                              <p:spTgt spid="127"/>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40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par>
                              <p:cTn id="28" fill="hold">
                                <p:stCondLst>
                                  <p:cond delay="1900"/>
                                </p:stCondLst>
                                <p:childTnLst>
                                  <p:par>
                                    <p:cTn id="29" presetID="18" presetClass="entr" presetSubtype="3"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strips(upRight)">
                                          <p:cBhvr>
                                            <p:cTn id="31" dur="500"/>
                                            <p:tgtEl>
                                              <p:spTgt spid="18"/>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42" presetClass="path" presetSubtype="0" decel="100000" fill="hold" nodeType="withEffect">
                                      <p:stCondLst>
                                        <p:cond delay="0"/>
                                      </p:stCondLst>
                                      <p:childTnLst>
                                        <p:animMotion origin="layout" path="M -0.02734 2.59259E-6 L 8.33333E-7 2.59259E-6 " pathEditMode="relative" rAng="0" ptsTypes="AA">
                                          <p:cBhvr>
                                            <p:cTn id="41" dur="500" fill="hold"/>
                                            <p:tgtEl>
                                              <p:spTgt spid="3"/>
                                            </p:tgtEl>
                                            <p:attrNameLst>
                                              <p:attrName>ppt_x</p:attrName>
                                              <p:attrName>ppt_y</p:attrName>
                                            </p:attrNameLst>
                                          </p:cBhvr>
                                          <p:rCtr x="1367" y="0"/>
                                        </p:animMotion>
                                      </p:childTnLst>
                                    </p:cTn>
                                  </p:par>
                                  <p:par>
                                    <p:cTn id="42" presetID="6" presetClass="emph" presetSubtype="0" fill="hold" nodeType="withEffect">
                                      <p:stCondLst>
                                        <p:cond delay="0"/>
                                      </p:stCondLst>
                                      <p:childTnLst>
                                        <p:animScale>
                                          <p:cBhvr>
                                            <p:cTn id="43" dur="500" fill="hold"/>
                                            <p:tgtEl>
                                              <p:spTgt spid="7"/>
                                            </p:tgtEl>
                                          </p:cBhvr>
                                          <p:by x="70000" y="70000"/>
                                        </p:animScale>
                                      </p:childTnLst>
                                    </p:cTn>
                                  </p:par>
                                  <p:par>
                                    <p:cTn id="44" presetID="64" presetClass="path" presetSubtype="0" decel="100000" fill="hold" nodeType="withEffect">
                                      <p:stCondLst>
                                        <p:cond delay="0"/>
                                      </p:stCondLst>
                                      <p:childTnLst>
                                        <p:animMotion origin="layout" path="M 8.33333E-7 2.96296E-6 L 8.33333E-7 -0.11227 " pathEditMode="relative" rAng="0" ptsTypes="AA">
                                          <p:cBhvr>
                                            <p:cTn id="45" dur="500" fill="hold"/>
                                            <p:tgtEl>
                                              <p:spTgt spid="7"/>
                                            </p:tgtEl>
                                            <p:attrNameLst>
                                              <p:attrName>ppt_x</p:attrName>
                                              <p:attrName>ppt_y</p:attrName>
                                            </p:attrNameLst>
                                          </p:cBhvr>
                                          <p:rCtr x="0" y="-5625"/>
                                        </p:animMotion>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34"/>
                                            </p:tgtEl>
                                            <p:attrNameLst>
                                              <p:attrName>style.visibility</p:attrName>
                                            </p:attrNameLst>
                                          </p:cBhvr>
                                          <p:to>
                                            <p:strVal val="visible"/>
                                          </p:to>
                                        </p:set>
                                        <p:animEffect transition="in" filter="fade">
                                          <p:cBhvr>
                                            <p:cTn id="49" dur="500"/>
                                            <p:tgtEl>
                                              <p:spTgt spid="234"/>
                                            </p:tgtEl>
                                          </p:cBhvr>
                                        </p:animEffect>
                                      </p:childTnLst>
                                    </p:cTn>
                                  </p:par>
                                  <p:par>
                                    <p:cTn id="50" presetID="18" presetClass="entr" presetSubtype="3" fill="hold" grpId="0" nodeType="withEffect">
                                      <p:stCondLst>
                                        <p:cond delay="0"/>
                                      </p:stCondLst>
                                      <p:childTnLst>
                                        <p:set>
                                          <p:cBhvr>
                                            <p:cTn id="51" dur="1" fill="hold">
                                              <p:stCondLst>
                                                <p:cond delay="0"/>
                                              </p:stCondLst>
                                            </p:cTn>
                                            <p:tgtEl>
                                              <p:spTgt spid="4100"/>
                                            </p:tgtEl>
                                            <p:attrNameLst>
                                              <p:attrName>style.visibility</p:attrName>
                                            </p:attrNameLst>
                                          </p:cBhvr>
                                          <p:to>
                                            <p:strVal val="visible"/>
                                          </p:to>
                                        </p:set>
                                        <p:animEffect transition="in" filter="strips(upRight)">
                                          <p:cBhvr>
                                            <p:cTn id="52" dur="500"/>
                                            <p:tgtEl>
                                              <p:spTgt spid="4100"/>
                                            </p:tgtEl>
                                          </p:cBhvr>
                                        </p:animEffect>
                                      </p:childTnLst>
                                    </p:cTn>
                                  </p:par>
                                  <p:par>
                                    <p:cTn id="53" presetID="10" presetClass="entr" presetSubtype="0" fill="hold" grpId="0" nodeType="withEffect">
                                      <p:stCondLst>
                                        <p:cond delay="400"/>
                                      </p:stCondLst>
                                      <p:childTnLst>
                                        <p:set>
                                          <p:cBhvr>
                                            <p:cTn id="54" dur="1" fill="hold">
                                              <p:stCondLst>
                                                <p:cond delay="0"/>
                                              </p:stCondLst>
                                            </p:cTn>
                                            <p:tgtEl>
                                              <p:spTgt spid="123"/>
                                            </p:tgtEl>
                                            <p:attrNameLst>
                                              <p:attrName>style.visibility</p:attrName>
                                            </p:attrNameLst>
                                          </p:cBhvr>
                                          <p:to>
                                            <p:strVal val="visible"/>
                                          </p:to>
                                        </p:set>
                                        <p:animEffect transition="in" filter="fade">
                                          <p:cBhvr>
                                            <p:cTn id="55"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23" grpId="0"/>
          <p:bldP spid="68" grpId="0"/>
          <p:bldGraphic spid="10" grpId="0">
            <p:bldAsOne/>
          </p:bldGraphic>
          <p:bldGraphic spid="10" grpId="1">
            <p:bldAsOne/>
          </p:bldGraphic>
          <p:bldGraphic spid="10" grpId="2">
            <p:bldAsOne/>
          </p:bldGraphic>
          <p:bldP spid="18" grpId="0" animBg="1"/>
          <p:bldP spid="234" grpId="0" animBg="1"/>
          <p:bldP spid="4100" grpId="0" animBg="1"/>
          <p:bldP spid="1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par>
                                    <p:cTn id="8" presetID="64" presetClass="path" presetSubtype="0" decel="100000" fill="hold" nodeType="withEffect">
                                      <p:stCondLst>
                                        <p:cond delay="0"/>
                                      </p:stCondLst>
                                      <p:childTnLst>
                                        <p:animMotion origin="layout" path="M 4.375E-6 0.03819 L 4.375E-6 0 " pathEditMode="relative" rAng="0" ptsTypes="AA">
                                          <p:cBhvr>
                                            <p:cTn id="9" dur="500" fill="hold"/>
                                            <p:tgtEl>
                                              <p:spTgt spid="88"/>
                                            </p:tgtEl>
                                            <p:attrNameLst>
                                              <p:attrName>ppt_x</p:attrName>
                                              <p:attrName>ppt_y</p:attrName>
                                            </p:attrNameLst>
                                          </p:cBhvr>
                                          <p:rCtr x="0" y="-1921"/>
                                        </p:animMotion>
                                      </p:childTnLst>
                                    </p:cTn>
                                  </p:par>
                                  <p:par>
                                    <p:cTn id="10" presetID="2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200" fill="hold"/>
                                            <p:tgtEl>
                                              <p:spTgt spid="10"/>
                                            </p:tgtEl>
                                            <p:attrNameLst>
                                              <p:attrName>ppt_w</p:attrName>
                                            </p:attrNameLst>
                                          </p:cBhvr>
                                          <p:tavLst>
                                            <p:tav tm="0">
                                              <p:val>
                                                <p:fltVal val="0"/>
                                              </p:val>
                                            </p:tav>
                                            <p:tav tm="100000">
                                              <p:val>
                                                <p:strVal val="#ppt_w"/>
                                              </p:val>
                                            </p:tav>
                                          </p:tavLst>
                                        </p:anim>
                                        <p:anim calcmode="lin" valueType="num">
                                          <p:cBhvr>
                                            <p:cTn id="13" dur="200" fill="hold"/>
                                            <p:tgtEl>
                                              <p:spTgt spid="10"/>
                                            </p:tgtEl>
                                            <p:attrNameLst>
                                              <p:attrName>ppt_h</p:attrName>
                                            </p:attrNameLst>
                                          </p:cBhvr>
                                          <p:tavLst>
                                            <p:tav tm="0">
                                              <p:val>
                                                <p:fltVal val="0"/>
                                              </p:val>
                                            </p:tav>
                                            <p:tav tm="100000">
                                              <p:val>
                                                <p:strVal val="#ppt_h"/>
                                              </p:val>
                                            </p:tav>
                                          </p:tavLst>
                                        </p:anim>
                                      </p:childTnLst>
                                    </p:cTn>
                                  </p:par>
                                  <p:par>
                                    <p:cTn id="14" presetID="6" presetClass="emph" presetSubtype="0" fill="hold" grpId="1" nodeType="withEffect">
                                      <p:stCondLst>
                                        <p:cond delay="0"/>
                                      </p:stCondLst>
                                      <p:childTnLst>
                                        <p:animScale>
                                          <p:cBhvr>
                                            <p:cTn id="15" dur="1000" fill="hold"/>
                                            <p:tgtEl>
                                              <p:spTgt spid="10"/>
                                            </p:tgtEl>
                                          </p:cBhvr>
                                          <p:by x="110000" y="110000"/>
                                        </p:animScale>
                                      </p:childTnLst>
                                    </p:cTn>
                                  </p:par>
                                  <p:par>
                                    <p:cTn id="16" presetID="6" presetClass="emph" presetSubtype="0" accel="50000" decel="50000" fill="hold" grpId="2" nodeType="withEffect">
                                      <p:stCondLst>
                                        <p:cond delay="0"/>
                                      </p:stCondLst>
                                      <p:childTnLst>
                                        <p:animScale>
                                          <p:cBhvr>
                                            <p:cTn id="17" dur="250" fill="hold"/>
                                            <p:tgtEl>
                                              <p:spTgt spid="10"/>
                                            </p:tgtEl>
                                          </p:cBhvr>
                                          <p:by x="91000" y="91000"/>
                                        </p:animScale>
                                      </p:childTnLst>
                                    </p:cTn>
                                  </p:par>
                                </p:childTnLst>
                              </p:cTn>
                            </p:par>
                            <p:par>
                              <p:cTn id="18" fill="hold">
                                <p:stCondLst>
                                  <p:cond delay="1000"/>
                                </p:stCondLst>
                                <p:childTnLst>
                                  <p:par>
                                    <p:cTn id="19" presetID="18" presetClass="entr" presetSubtype="6" fill="hold" grpId="0" nodeType="afterEffect">
                                      <p:stCondLst>
                                        <p:cond delay="0"/>
                                      </p:stCondLst>
                                      <p:childTnLst>
                                        <p:set>
                                          <p:cBhvr>
                                            <p:cTn id="20" dur="1" fill="hold">
                                              <p:stCondLst>
                                                <p:cond delay="0"/>
                                              </p:stCondLst>
                                            </p:cTn>
                                            <p:tgtEl>
                                              <p:spTgt spid="127"/>
                                            </p:tgtEl>
                                            <p:attrNameLst>
                                              <p:attrName>style.visibility</p:attrName>
                                            </p:attrNameLst>
                                          </p:cBhvr>
                                          <p:to>
                                            <p:strVal val="visible"/>
                                          </p:to>
                                        </p:set>
                                        <p:animEffect transition="in" filter="strips(downRight)">
                                          <p:cBhvr>
                                            <p:cTn id="21" dur="500"/>
                                            <p:tgtEl>
                                              <p:spTgt spid="127"/>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40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par>
                              <p:cTn id="28" fill="hold">
                                <p:stCondLst>
                                  <p:cond delay="1900"/>
                                </p:stCondLst>
                                <p:childTnLst>
                                  <p:par>
                                    <p:cTn id="29" presetID="18" presetClass="entr" presetSubtype="3"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strips(upRight)">
                                          <p:cBhvr>
                                            <p:cTn id="31" dur="500"/>
                                            <p:tgtEl>
                                              <p:spTgt spid="18"/>
                                            </p:tgtEl>
                                          </p:cBhvr>
                                        </p:animEffect>
                                      </p:childTnLst>
                                    </p:cTn>
                                  </p:par>
                                  <p:par>
                                    <p:cTn id="32" presetID="10" presetClass="entr" presetSubtype="0" fill="hold" grpId="0" nodeType="withEffect">
                                      <p:stCondLst>
                                        <p:cond delay="40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500"/>
                                            <p:tgtEl>
                                              <p:spTgt spid="6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42" presetClass="path" presetSubtype="0" decel="100000" fill="hold" nodeType="withEffect">
                                      <p:stCondLst>
                                        <p:cond delay="0"/>
                                      </p:stCondLst>
                                      <p:childTnLst>
                                        <p:animMotion origin="layout" path="M -0.02734 2.59259E-6 L 8.33333E-7 2.59259E-6 " pathEditMode="relative" rAng="0" ptsTypes="AA">
                                          <p:cBhvr>
                                            <p:cTn id="41" dur="500" fill="hold"/>
                                            <p:tgtEl>
                                              <p:spTgt spid="3"/>
                                            </p:tgtEl>
                                            <p:attrNameLst>
                                              <p:attrName>ppt_x</p:attrName>
                                              <p:attrName>ppt_y</p:attrName>
                                            </p:attrNameLst>
                                          </p:cBhvr>
                                          <p:rCtr x="1367" y="0"/>
                                        </p:animMotion>
                                      </p:childTnLst>
                                    </p:cTn>
                                  </p:par>
                                  <p:par>
                                    <p:cTn id="42" presetID="6" presetClass="emph" presetSubtype="0" fill="hold" nodeType="withEffect">
                                      <p:stCondLst>
                                        <p:cond delay="0"/>
                                      </p:stCondLst>
                                      <p:childTnLst>
                                        <p:animScale>
                                          <p:cBhvr>
                                            <p:cTn id="43" dur="500" fill="hold"/>
                                            <p:tgtEl>
                                              <p:spTgt spid="7"/>
                                            </p:tgtEl>
                                          </p:cBhvr>
                                          <p:by x="70000" y="70000"/>
                                        </p:animScale>
                                      </p:childTnLst>
                                    </p:cTn>
                                  </p:par>
                                  <p:par>
                                    <p:cTn id="44" presetID="64" presetClass="path" presetSubtype="0" decel="100000" fill="hold" nodeType="withEffect">
                                      <p:stCondLst>
                                        <p:cond delay="0"/>
                                      </p:stCondLst>
                                      <p:childTnLst>
                                        <p:animMotion origin="layout" path="M 8.33333E-7 2.96296E-6 L 8.33333E-7 -0.11227 " pathEditMode="relative" rAng="0" ptsTypes="AA">
                                          <p:cBhvr>
                                            <p:cTn id="45" dur="500" fill="hold"/>
                                            <p:tgtEl>
                                              <p:spTgt spid="7"/>
                                            </p:tgtEl>
                                            <p:attrNameLst>
                                              <p:attrName>ppt_x</p:attrName>
                                              <p:attrName>ppt_y</p:attrName>
                                            </p:attrNameLst>
                                          </p:cBhvr>
                                          <p:rCtr x="0" y="-5625"/>
                                        </p:animMotion>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34"/>
                                            </p:tgtEl>
                                            <p:attrNameLst>
                                              <p:attrName>style.visibility</p:attrName>
                                            </p:attrNameLst>
                                          </p:cBhvr>
                                          <p:to>
                                            <p:strVal val="visible"/>
                                          </p:to>
                                        </p:set>
                                        <p:animEffect transition="in" filter="fade">
                                          <p:cBhvr>
                                            <p:cTn id="49" dur="500"/>
                                            <p:tgtEl>
                                              <p:spTgt spid="234"/>
                                            </p:tgtEl>
                                          </p:cBhvr>
                                        </p:animEffect>
                                      </p:childTnLst>
                                    </p:cTn>
                                  </p:par>
                                  <p:par>
                                    <p:cTn id="50" presetID="18" presetClass="entr" presetSubtype="3" fill="hold" grpId="0" nodeType="withEffect">
                                      <p:stCondLst>
                                        <p:cond delay="0"/>
                                      </p:stCondLst>
                                      <p:childTnLst>
                                        <p:set>
                                          <p:cBhvr>
                                            <p:cTn id="51" dur="1" fill="hold">
                                              <p:stCondLst>
                                                <p:cond delay="0"/>
                                              </p:stCondLst>
                                            </p:cTn>
                                            <p:tgtEl>
                                              <p:spTgt spid="4100"/>
                                            </p:tgtEl>
                                            <p:attrNameLst>
                                              <p:attrName>style.visibility</p:attrName>
                                            </p:attrNameLst>
                                          </p:cBhvr>
                                          <p:to>
                                            <p:strVal val="visible"/>
                                          </p:to>
                                        </p:set>
                                        <p:animEffect transition="in" filter="strips(upRight)">
                                          <p:cBhvr>
                                            <p:cTn id="52" dur="500"/>
                                            <p:tgtEl>
                                              <p:spTgt spid="4100"/>
                                            </p:tgtEl>
                                          </p:cBhvr>
                                        </p:animEffect>
                                      </p:childTnLst>
                                    </p:cTn>
                                  </p:par>
                                  <p:par>
                                    <p:cTn id="53" presetID="10" presetClass="entr" presetSubtype="0" fill="hold" grpId="0" nodeType="withEffect">
                                      <p:stCondLst>
                                        <p:cond delay="400"/>
                                      </p:stCondLst>
                                      <p:childTnLst>
                                        <p:set>
                                          <p:cBhvr>
                                            <p:cTn id="54" dur="1" fill="hold">
                                              <p:stCondLst>
                                                <p:cond delay="0"/>
                                              </p:stCondLst>
                                            </p:cTn>
                                            <p:tgtEl>
                                              <p:spTgt spid="123"/>
                                            </p:tgtEl>
                                            <p:attrNameLst>
                                              <p:attrName>style.visibility</p:attrName>
                                            </p:attrNameLst>
                                          </p:cBhvr>
                                          <p:to>
                                            <p:strVal val="visible"/>
                                          </p:to>
                                        </p:set>
                                        <p:animEffect transition="in" filter="fade">
                                          <p:cBhvr>
                                            <p:cTn id="55"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23" grpId="0"/>
          <p:bldP spid="68" grpId="0"/>
          <p:bldGraphic spid="10" grpId="0">
            <p:bldAsOne/>
          </p:bldGraphic>
          <p:bldGraphic spid="10" grpId="1">
            <p:bldAsOne/>
          </p:bldGraphic>
          <p:bldGraphic spid="10" grpId="2">
            <p:bldAsOne/>
          </p:bldGraphic>
          <p:bldP spid="18" grpId="0" animBg="1"/>
          <p:bldP spid="234" grpId="0" animBg="1"/>
          <p:bldP spid="4100" grpId="0" animBg="1"/>
          <p:bldP spid="12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89BDBE19-69C6-479D-BF7E-58EF31D1A732}"/>
              </a:ext>
            </a:extLst>
          </p:cNvPr>
          <p:cNvGrpSpPr/>
          <p:nvPr/>
        </p:nvGrpSpPr>
        <p:grpSpPr>
          <a:xfrm>
            <a:off x="9072484" y="3487455"/>
            <a:ext cx="2568132" cy="2043421"/>
            <a:chOff x="9072484" y="3487455"/>
            <a:chExt cx="2568132" cy="2043421"/>
          </a:xfrm>
        </p:grpSpPr>
        <p:grpSp>
          <p:nvGrpSpPr>
            <p:cNvPr id="121" name="Group 120">
              <a:extLst>
                <a:ext uri="{FF2B5EF4-FFF2-40B4-BE49-F238E27FC236}">
                  <a16:creationId xmlns:a16="http://schemas.microsoft.com/office/drawing/2014/main" xmlns="" id="{3CF651E0-B7C2-410E-8BF2-0676B2E924A2}"/>
                </a:ext>
              </a:extLst>
            </p:cNvPr>
            <p:cNvGrpSpPr/>
            <p:nvPr/>
          </p:nvGrpSpPr>
          <p:grpSpPr>
            <a:xfrm>
              <a:off x="9072484" y="3487455"/>
              <a:ext cx="2568132" cy="2043421"/>
              <a:chOff x="6858141" y="1721910"/>
              <a:chExt cx="2568132" cy="2043421"/>
            </a:xfrm>
          </p:grpSpPr>
          <p:grpSp>
            <p:nvGrpSpPr>
              <p:cNvPr id="122" name="Group 121">
                <a:extLst>
                  <a:ext uri="{FF2B5EF4-FFF2-40B4-BE49-F238E27FC236}">
                    <a16:creationId xmlns:a16="http://schemas.microsoft.com/office/drawing/2014/main" xmlns="" id="{0AA83744-3E82-4848-A023-97BFDC8DB4BE}"/>
                  </a:ext>
                </a:extLst>
              </p:cNvPr>
              <p:cNvGrpSpPr/>
              <p:nvPr/>
            </p:nvGrpSpPr>
            <p:grpSpPr>
              <a:xfrm>
                <a:off x="6858141" y="1721910"/>
                <a:ext cx="2568132" cy="1787632"/>
                <a:chOff x="4107946" y="-627375"/>
                <a:chExt cx="2334665" cy="1477382"/>
              </a:xfrm>
            </p:grpSpPr>
            <p:sp>
              <p:nvSpPr>
                <p:cNvPr id="135" name="Rectangle: Rounded Corners 134">
                  <a:extLst>
                    <a:ext uri="{FF2B5EF4-FFF2-40B4-BE49-F238E27FC236}">
                      <a16:creationId xmlns:a16="http://schemas.microsoft.com/office/drawing/2014/main" xmlns="" id="{28E7D264-8B9F-4D8E-A534-9DA5E6525952}"/>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136" name="Group 135">
                  <a:extLst>
                    <a:ext uri="{FF2B5EF4-FFF2-40B4-BE49-F238E27FC236}">
                      <a16:creationId xmlns:a16="http://schemas.microsoft.com/office/drawing/2014/main" xmlns="" id="{B272629D-1FFF-472E-BBC4-DAEAFA2D6B0C}"/>
                    </a:ext>
                  </a:extLst>
                </p:cNvPr>
                <p:cNvGrpSpPr/>
                <p:nvPr/>
              </p:nvGrpSpPr>
              <p:grpSpPr>
                <a:xfrm>
                  <a:off x="4107946" y="-627375"/>
                  <a:ext cx="2334665" cy="1477382"/>
                  <a:chOff x="4921824" y="3444030"/>
                  <a:chExt cx="900113" cy="715220"/>
                </a:xfrm>
              </p:grpSpPr>
              <p:sp>
                <p:nvSpPr>
                  <p:cNvPr id="137" name="Desktop Base 3">
                    <a:extLst>
                      <a:ext uri="{FF2B5EF4-FFF2-40B4-BE49-F238E27FC236}">
                        <a16:creationId xmlns:a16="http://schemas.microsoft.com/office/drawing/2014/main" xmlns="" id="{473AD9CB-5F82-43C6-962D-5D682D265137}"/>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Desktop Base 2">
                    <a:extLst>
                      <a:ext uri="{FF2B5EF4-FFF2-40B4-BE49-F238E27FC236}">
                        <a16:creationId xmlns:a16="http://schemas.microsoft.com/office/drawing/2014/main" xmlns="" id="{35C53A25-B1E0-4F28-A024-50E048303125}"/>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Desktop Screen">
                    <a:extLst>
                      <a:ext uri="{FF2B5EF4-FFF2-40B4-BE49-F238E27FC236}">
                        <a16:creationId xmlns:a16="http://schemas.microsoft.com/office/drawing/2014/main" xmlns="" id="{0D5EFE99-8A26-470B-96F8-770D831566AB}"/>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Desktop Base">
                    <a:extLst>
                      <a:ext uri="{FF2B5EF4-FFF2-40B4-BE49-F238E27FC236}">
                        <a16:creationId xmlns:a16="http://schemas.microsoft.com/office/drawing/2014/main" xmlns="" id="{92C43D78-73AE-4D47-B3A7-09B3E5BD7B97}"/>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3" name="Group 122">
                <a:extLst>
                  <a:ext uri="{FF2B5EF4-FFF2-40B4-BE49-F238E27FC236}">
                    <a16:creationId xmlns:a16="http://schemas.microsoft.com/office/drawing/2014/main" xmlns="" id="{3E0D229F-B433-4C91-B61A-F2C428477F81}"/>
                  </a:ext>
                </a:extLst>
              </p:cNvPr>
              <p:cNvGrpSpPr/>
              <p:nvPr/>
            </p:nvGrpSpPr>
            <p:grpSpPr>
              <a:xfrm>
                <a:off x="8691384" y="2766710"/>
                <a:ext cx="504667" cy="990125"/>
                <a:chOff x="5782364" y="68735"/>
                <a:chExt cx="458788" cy="900113"/>
              </a:xfrm>
            </p:grpSpPr>
            <p:sp>
              <p:nvSpPr>
                <p:cNvPr id="130" name="Rectangle: Rounded Corners 129">
                  <a:extLst>
                    <a:ext uri="{FF2B5EF4-FFF2-40B4-BE49-F238E27FC236}">
                      <a16:creationId xmlns:a16="http://schemas.microsoft.com/office/drawing/2014/main" xmlns="" id="{2ED8B7A3-1383-4B23-BEA0-D045E4B540AC}"/>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131" name="Freeform 196">
                  <a:extLst>
                    <a:ext uri="{FF2B5EF4-FFF2-40B4-BE49-F238E27FC236}">
                      <a16:creationId xmlns:a16="http://schemas.microsoft.com/office/drawing/2014/main" xmlns="" id="{DE6FD445-DE54-44DA-A323-F49F50020CDE}"/>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98">
                  <a:extLst>
                    <a:ext uri="{FF2B5EF4-FFF2-40B4-BE49-F238E27FC236}">
                      <a16:creationId xmlns:a16="http://schemas.microsoft.com/office/drawing/2014/main" xmlns="" id="{373D82AA-CE50-414A-8B19-29A34E3C3E5D}"/>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3" name="Picture 132">
                  <a:extLst>
                    <a:ext uri="{FF2B5EF4-FFF2-40B4-BE49-F238E27FC236}">
                      <a16:creationId xmlns:a16="http://schemas.microsoft.com/office/drawing/2014/main" xmlns="" id="{5F0A64FA-AC29-428E-81C6-A7D8703A9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134" name="Freeform 197">
                  <a:extLst>
                    <a:ext uri="{FF2B5EF4-FFF2-40B4-BE49-F238E27FC236}">
                      <a16:creationId xmlns:a16="http://schemas.microsoft.com/office/drawing/2014/main" xmlns="" id="{03BB0ECE-8A75-4478-9D40-CDA58EF7F540}"/>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4" name="Group 123">
                <a:extLst>
                  <a:ext uri="{FF2B5EF4-FFF2-40B4-BE49-F238E27FC236}">
                    <a16:creationId xmlns:a16="http://schemas.microsoft.com/office/drawing/2014/main" xmlns="" id="{E7F94AA9-3186-44F1-9FBF-F1610CEC6C2B}"/>
                  </a:ext>
                </a:extLst>
              </p:cNvPr>
              <p:cNvGrpSpPr/>
              <p:nvPr/>
            </p:nvGrpSpPr>
            <p:grpSpPr>
              <a:xfrm>
                <a:off x="7009289" y="2747770"/>
                <a:ext cx="1473947" cy="1017561"/>
                <a:chOff x="3397916" y="-1502663"/>
                <a:chExt cx="1473947" cy="1017561"/>
              </a:xfrm>
            </p:grpSpPr>
            <p:sp>
              <p:nvSpPr>
                <p:cNvPr id="125" name="Rectangle: Rounded Corners 124">
                  <a:extLst>
                    <a:ext uri="{FF2B5EF4-FFF2-40B4-BE49-F238E27FC236}">
                      <a16:creationId xmlns:a16="http://schemas.microsoft.com/office/drawing/2014/main" xmlns="" id="{7E4EB80F-BBE5-4260-91D2-CA7DAB17F5C6}"/>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126" name="Freeform 224">
                  <a:extLst>
                    <a:ext uri="{FF2B5EF4-FFF2-40B4-BE49-F238E27FC236}">
                      <a16:creationId xmlns:a16="http://schemas.microsoft.com/office/drawing/2014/main" xmlns="" id="{08F2B627-5D49-410A-AEA7-4431ECC45801}"/>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226">
                  <a:extLst>
                    <a:ext uri="{FF2B5EF4-FFF2-40B4-BE49-F238E27FC236}">
                      <a16:creationId xmlns:a16="http://schemas.microsoft.com/office/drawing/2014/main" xmlns="" id="{244F4F4C-4FB6-4616-BAFA-F0AAC2C2032A}"/>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8" name="Picture 127">
                  <a:extLst>
                    <a:ext uri="{FF2B5EF4-FFF2-40B4-BE49-F238E27FC236}">
                      <a16:creationId xmlns:a16="http://schemas.microsoft.com/office/drawing/2014/main" xmlns="" id="{F9DDD8B6-9373-43BE-9895-C550998B70E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129" name="Freeform 225">
                  <a:extLst>
                    <a:ext uri="{FF2B5EF4-FFF2-40B4-BE49-F238E27FC236}">
                      <a16:creationId xmlns:a16="http://schemas.microsoft.com/office/drawing/2014/main" xmlns="" id="{8A7DBDBD-A392-4F84-88C9-1FD0C0AE15BC}"/>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1" name="Group 140">
              <a:extLst>
                <a:ext uri="{FF2B5EF4-FFF2-40B4-BE49-F238E27FC236}">
                  <a16:creationId xmlns:a16="http://schemas.microsoft.com/office/drawing/2014/main" xmlns="" id="{7E8A29E5-048F-452B-9EC4-B1DDEC441A06}"/>
                </a:ext>
              </a:extLst>
            </p:cNvPr>
            <p:cNvGrpSpPr>
              <a:grpSpLocks noChangeAspect="1"/>
            </p:cNvGrpSpPr>
            <p:nvPr/>
          </p:nvGrpSpPr>
          <p:grpSpPr>
            <a:xfrm>
              <a:off x="9833052" y="3668023"/>
              <a:ext cx="1046996" cy="819995"/>
              <a:chOff x="7949240" y="3230596"/>
              <a:chExt cx="2413377" cy="1890129"/>
            </a:xfrm>
          </p:grpSpPr>
          <p:grpSp>
            <p:nvGrpSpPr>
              <p:cNvPr id="142" name="Group 36">
                <a:extLst>
                  <a:ext uri="{FF2B5EF4-FFF2-40B4-BE49-F238E27FC236}">
                    <a16:creationId xmlns:a16="http://schemas.microsoft.com/office/drawing/2014/main" xmlns="" id="{0DF960D7-52EF-4FFB-BAAE-F0F0DEC4833A}"/>
                  </a:ext>
                </a:extLst>
              </p:cNvPr>
              <p:cNvGrpSpPr>
                <a:grpSpLocks noChangeAspect="1"/>
              </p:cNvGrpSpPr>
              <p:nvPr/>
            </p:nvGrpSpPr>
            <p:grpSpPr bwMode="auto">
              <a:xfrm>
                <a:off x="8435903" y="4220613"/>
                <a:ext cx="414338" cy="900112"/>
                <a:chOff x="1482" y="1209"/>
                <a:chExt cx="261" cy="567"/>
              </a:xfrm>
            </p:grpSpPr>
            <p:sp>
              <p:nvSpPr>
                <p:cNvPr id="200" name="Freeform 37">
                  <a:extLst>
                    <a:ext uri="{FF2B5EF4-FFF2-40B4-BE49-F238E27FC236}">
                      <a16:creationId xmlns:a16="http://schemas.microsoft.com/office/drawing/2014/main" xmlns="" id="{7E851271-2BFA-4B21-BB39-072487FF3DE7}"/>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1" name="Rectangle 38">
                  <a:extLst>
                    <a:ext uri="{FF2B5EF4-FFF2-40B4-BE49-F238E27FC236}">
                      <a16:creationId xmlns:a16="http://schemas.microsoft.com/office/drawing/2014/main" xmlns="" id="{78F3E70E-490F-40E4-945E-E82873DAD269}"/>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2" name="Freeform 39">
                  <a:extLst>
                    <a:ext uri="{FF2B5EF4-FFF2-40B4-BE49-F238E27FC236}">
                      <a16:creationId xmlns:a16="http://schemas.microsoft.com/office/drawing/2014/main" xmlns="" id="{11D8499B-6B2B-4864-BD3C-977904CD474D}"/>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3" name="Freeform 40">
                  <a:extLst>
                    <a:ext uri="{FF2B5EF4-FFF2-40B4-BE49-F238E27FC236}">
                      <a16:creationId xmlns:a16="http://schemas.microsoft.com/office/drawing/2014/main" xmlns="" id="{FA08EAA8-E2D7-4357-83E7-B2EDFA5FEFDE}"/>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4" name="Freeform 41">
                  <a:extLst>
                    <a:ext uri="{FF2B5EF4-FFF2-40B4-BE49-F238E27FC236}">
                      <a16:creationId xmlns:a16="http://schemas.microsoft.com/office/drawing/2014/main" xmlns="" id="{2A404C66-9709-4A94-B692-32D0937E08AD}"/>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3" name="Group 142">
                <a:extLst>
                  <a:ext uri="{FF2B5EF4-FFF2-40B4-BE49-F238E27FC236}">
                    <a16:creationId xmlns:a16="http://schemas.microsoft.com/office/drawing/2014/main" xmlns="" id="{20A3A636-4095-4D44-A756-413DBA5D9BC6}"/>
                  </a:ext>
                </a:extLst>
              </p:cNvPr>
              <p:cNvGrpSpPr/>
              <p:nvPr/>
            </p:nvGrpSpPr>
            <p:grpSpPr>
              <a:xfrm>
                <a:off x="7949240" y="4220613"/>
                <a:ext cx="361950" cy="900112"/>
                <a:chOff x="1009650" y="1919288"/>
                <a:chExt cx="361950" cy="900112"/>
              </a:xfrm>
            </p:grpSpPr>
            <p:grpSp>
              <p:nvGrpSpPr>
                <p:cNvPr id="195" name="Male Body">
                  <a:extLst>
                    <a:ext uri="{FF2B5EF4-FFF2-40B4-BE49-F238E27FC236}">
                      <a16:creationId xmlns:a16="http://schemas.microsoft.com/office/drawing/2014/main" xmlns="" id="{145F91C4-477F-4FB2-A2B9-1C189B61C243}"/>
                    </a:ext>
                  </a:extLst>
                </p:cNvPr>
                <p:cNvGrpSpPr/>
                <p:nvPr/>
              </p:nvGrpSpPr>
              <p:grpSpPr>
                <a:xfrm>
                  <a:off x="1009650" y="2122488"/>
                  <a:ext cx="361950" cy="696912"/>
                  <a:chOff x="1009650" y="2122488"/>
                  <a:chExt cx="361950" cy="696912"/>
                </a:xfrm>
              </p:grpSpPr>
              <p:sp>
                <p:nvSpPr>
                  <p:cNvPr id="197" name="Rectangle 196">
                    <a:extLst>
                      <a:ext uri="{FF2B5EF4-FFF2-40B4-BE49-F238E27FC236}">
                        <a16:creationId xmlns:a16="http://schemas.microsoft.com/office/drawing/2014/main" xmlns="" id="{F8133EFB-6EA4-4962-8B8F-C5262EA92088}"/>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8" name="Freeform 7">
                    <a:extLst>
                      <a:ext uri="{FF2B5EF4-FFF2-40B4-BE49-F238E27FC236}">
                        <a16:creationId xmlns:a16="http://schemas.microsoft.com/office/drawing/2014/main" xmlns="" id="{ACF997E1-6ADD-4551-AE88-82B58B890DEC}"/>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9" name="Freeform 8">
                    <a:extLst>
                      <a:ext uri="{FF2B5EF4-FFF2-40B4-BE49-F238E27FC236}">
                        <a16:creationId xmlns:a16="http://schemas.microsoft.com/office/drawing/2014/main" xmlns="" id="{C69263B0-D63C-487E-BD4D-E363D0B0E51E}"/>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96" name="Male Head">
                  <a:extLst>
                    <a:ext uri="{FF2B5EF4-FFF2-40B4-BE49-F238E27FC236}">
                      <a16:creationId xmlns:a16="http://schemas.microsoft.com/office/drawing/2014/main" xmlns="" id="{C06D5BF8-6BE8-46CA-B6EF-1DBF9F4481E6}"/>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4" name="Group 143">
                <a:extLst>
                  <a:ext uri="{FF2B5EF4-FFF2-40B4-BE49-F238E27FC236}">
                    <a16:creationId xmlns:a16="http://schemas.microsoft.com/office/drawing/2014/main" xmlns="" id="{6ED13AD7-4D5D-4501-B513-9C748C1432FB}"/>
                  </a:ext>
                </a:extLst>
              </p:cNvPr>
              <p:cNvGrpSpPr/>
              <p:nvPr/>
            </p:nvGrpSpPr>
            <p:grpSpPr>
              <a:xfrm>
                <a:off x="8974954" y="4220613"/>
                <a:ext cx="361950" cy="900112"/>
                <a:chOff x="1009650" y="1919288"/>
                <a:chExt cx="361950" cy="900112"/>
              </a:xfrm>
            </p:grpSpPr>
            <p:grpSp>
              <p:nvGrpSpPr>
                <p:cNvPr id="190" name="Male Body">
                  <a:extLst>
                    <a:ext uri="{FF2B5EF4-FFF2-40B4-BE49-F238E27FC236}">
                      <a16:creationId xmlns:a16="http://schemas.microsoft.com/office/drawing/2014/main" xmlns="" id="{B061A41D-18FA-49C4-8078-8BACE052E7CD}"/>
                    </a:ext>
                  </a:extLst>
                </p:cNvPr>
                <p:cNvGrpSpPr/>
                <p:nvPr/>
              </p:nvGrpSpPr>
              <p:grpSpPr>
                <a:xfrm>
                  <a:off x="1009650" y="2122488"/>
                  <a:ext cx="361950" cy="696912"/>
                  <a:chOff x="1009650" y="2122488"/>
                  <a:chExt cx="361950" cy="696912"/>
                </a:xfrm>
              </p:grpSpPr>
              <p:sp>
                <p:nvSpPr>
                  <p:cNvPr id="192" name="Rectangle 191">
                    <a:extLst>
                      <a:ext uri="{FF2B5EF4-FFF2-40B4-BE49-F238E27FC236}">
                        <a16:creationId xmlns:a16="http://schemas.microsoft.com/office/drawing/2014/main" xmlns="" id="{0C6AA64F-F2F4-4BEA-BC5D-922B876AB5DE}"/>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3" name="Freeform 7">
                    <a:extLst>
                      <a:ext uri="{FF2B5EF4-FFF2-40B4-BE49-F238E27FC236}">
                        <a16:creationId xmlns:a16="http://schemas.microsoft.com/office/drawing/2014/main" xmlns="" id="{71A8C5BD-8810-43A7-ACED-E29D2D8219FB}"/>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4" name="Freeform 8">
                    <a:extLst>
                      <a:ext uri="{FF2B5EF4-FFF2-40B4-BE49-F238E27FC236}">
                        <a16:creationId xmlns:a16="http://schemas.microsoft.com/office/drawing/2014/main" xmlns="" id="{184B8838-58F5-4E2D-A1E7-3AD4284A43AC}"/>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91" name="Male Head">
                  <a:extLst>
                    <a:ext uri="{FF2B5EF4-FFF2-40B4-BE49-F238E27FC236}">
                      <a16:creationId xmlns:a16="http://schemas.microsoft.com/office/drawing/2014/main" xmlns="" id="{EB4FD7E3-D39A-4BB1-8891-467560A53884}"/>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5" name="Group 36">
                <a:extLst>
                  <a:ext uri="{FF2B5EF4-FFF2-40B4-BE49-F238E27FC236}">
                    <a16:creationId xmlns:a16="http://schemas.microsoft.com/office/drawing/2014/main" xmlns="" id="{469B4C80-BAF6-4DD0-8CE7-B3D3B9EE84C7}"/>
                  </a:ext>
                </a:extLst>
              </p:cNvPr>
              <p:cNvGrpSpPr>
                <a:grpSpLocks noChangeAspect="1"/>
              </p:cNvGrpSpPr>
              <p:nvPr/>
            </p:nvGrpSpPr>
            <p:grpSpPr bwMode="auto">
              <a:xfrm>
                <a:off x="9461617" y="4220613"/>
                <a:ext cx="414338" cy="900112"/>
                <a:chOff x="1482" y="1209"/>
                <a:chExt cx="261" cy="567"/>
              </a:xfrm>
            </p:grpSpPr>
            <p:sp>
              <p:nvSpPr>
                <p:cNvPr id="185" name="Freeform 37">
                  <a:extLst>
                    <a:ext uri="{FF2B5EF4-FFF2-40B4-BE49-F238E27FC236}">
                      <a16:creationId xmlns:a16="http://schemas.microsoft.com/office/drawing/2014/main" xmlns="" id="{55527946-A0AF-49D2-804B-A2C266C6F222}"/>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6" name="Rectangle 38">
                  <a:extLst>
                    <a:ext uri="{FF2B5EF4-FFF2-40B4-BE49-F238E27FC236}">
                      <a16:creationId xmlns:a16="http://schemas.microsoft.com/office/drawing/2014/main" xmlns="" id="{865C192D-E4C1-4476-B05C-A8288CA22652}"/>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7" name="Freeform 39">
                  <a:extLst>
                    <a:ext uri="{FF2B5EF4-FFF2-40B4-BE49-F238E27FC236}">
                      <a16:creationId xmlns:a16="http://schemas.microsoft.com/office/drawing/2014/main" xmlns="" id="{194B67D7-647F-4F41-BAE4-72896421633E}"/>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8" name="Freeform 40">
                  <a:extLst>
                    <a:ext uri="{FF2B5EF4-FFF2-40B4-BE49-F238E27FC236}">
                      <a16:creationId xmlns:a16="http://schemas.microsoft.com/office/drawing/2014/main" xmlns="" id="{5CAF09A0-8702-4413-9502-FCA51A432FAE}"/>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9" name="Freeform 41">
                  <a:extLst>
                    <a:ext uri="{FF2B5EF4-FFF2-40B4-BE49-F238E27FC236}">
                      <a16:creationId xmlns:a16="http://schemas.microsoft.com/office/drawing/2014/main" xmlns="" id="{6BBCA2EE-2309-42BC-AD78-077B08880E8D}"/>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6" name="Group 145">
                <a:extLst>
                  <a:ext uri="{FF2B5EF4-FFF2-40B4-BE49-F238E27FC236}">
                    <a16:creationId xmlns:a16="http://schemas.microsoft.com/office/drawing/2014/main" xmlns="" id="{6604B90C-3DD4-4782-B27F-9F5E290092B8}"/>
                  </a:ext>
                </a:extLst>
              </p:cNvPr>
              <p:cNvGrpSpPr/>
              <p:nvPr/>
            </p:nvGrpSpPr>
            <p:grpSpPr>
              <a:xfrm>
                <a:off x="10000667" y="4220613"/>
                <a:ext cx="361950" cy="900112"/>
                <a:chOff x="1009650" y="1919288"/>
                <a:chExt cx="361950" cy="900112"/>
              </a:xfrm>
            </p:grpSpPr>
            <p:grpSp>
              <p:nvGrpSpPr>
                <p:cNvPr id="180" name="Male Body">
                  <a:extLst>
                    <a:ext uri="{FF2B5EF4-FFF2-40B4-BE49-F238E27FC236}">
                      <a16:creationId xmlns:a16="http://schemas.microsoft.com/office/drawing/2014/main" xmlns="" id="{BE256BB2-DEB0-4475-9C62-9E548DD0C0B1}"/>
                    </a:ext>
                  </a:extLst>
                </p:cNvPr>
                <p:cNvGrpSpPr/>
                <p:nvPr/>
              </p:nvGrpSpPr>
              <p:grpSpPr>
                <a:xfrm>
                  <a:off x="1009650" y="2122488"/>
                  <a:ext cx="361950" cy="696912"/>
                  <a:chOff x="1009650" y="2122488"/>
                  <a:chExt cx="361950" cy="696912"/>
                </a:xfrm>
              </p:grpSpPr>
              <p:sp>
                <p:nvSpPr>
                  <p:cNvPr id="182" name="Rectangle 181">
                    <a:extLst>
                      <a:ext uri="{FF2B5EF4-FFF2-40B4-BE49-F238E27FC236}">
                        <a16:creationId xmlns:a16="http://schemas.microsoft.com/office/drawing/2014/main" xmlns="" id="{EE120D9E-225E-4078-8E6B-C383207C3164}"/>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3" name="Freeform 7">
                    <a:extLst>
                      <a:ext uri="{FF2B5EF4-FFF2-40B4-BE49-F238E27FC236}">
                        <a16:creationId xmlns:a16="http://schemas.microsoft.com/office/drawing/2014/main" xmlns="" id="{847EC526-626D-4733-8CD1-ED69284052FA}"/>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4" name="Freeform 8">
                    <a:extLst>
                      <a:ext uri="{FF2B5EF4-FFF2-40B4-BE49-F238E27FC236}">
                        <a16:creationId xmlns:a16="http://schemas.microsoft.com/office/drawing/2014/main" xmlns="" id="{82340E77-B0ED-47A3-8D54-8411CCE0110D}"/>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81" name="Male Head">
                  <a:extLst>
                    <a:ext uri="{FF2B5EF4-FFF2-40B4-BE49-F238E27FC236}">
                      <a16:creationId xmlns:a16="http://schemas.microsoft.com/office/drawing/2014/main" xmlns="" id="{EFB7E62E-66B4-4FCD-BA7C-0F20133FBBE7}"/>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7" name="Group 36">
                <a:extLst>
                  <a:ext uri="{FF2B5EF4-FFF2-40B4-BE49-F238E27FC236}">
                    <a16:creationId xmlns:a16="http://schemas.microsoft.com/office/drawing/2014/main" xmlns="" id="{B367ED78-224E-4406-87D9-FD6085D77ECD}"/>
                  </a:ext>
                </a:extLst>
              </p:cNvPr>
              <p:cNvGrpSpPr>
                <a:grpSpLocks noChangeAspect="1"/>
              </p:cNvGrpSpPr>
              <p:nvPr/>
            </p:nvGrpSpPr>
            <p:grpSpPr bwMode="auto">
              <a:xfrm>
                <a:off x="8435903" y="3230596"/>
                <a:ext cx="414338" cy="900112"/>
                <a:chOff x="1482" y="1209"/>
                <a:chExt cx="261" cy="567"/>
              </a:xfrm>
            </p:grpSpPr>
            <p:sp>
              <p:nvSpPr>
                <p:cNvPr id="173" name="Freeform 37">
                  <a:extLst>
                    <a:ext uri="{FF2B5EF4-FFF2-40B4-BE49-F238E27FC236}">
                      <a16:creationId xmlns:a16="http://schemas.microsoft.com/office/drawing/2014/main" xmlns="" id="{5CCC944D-3439-42BF-B59B-0B831D413BA5}"/>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4" name="Rectangle 38">
                  <a:extLst>
                    <a:ext uri="{FF2B5EF4-FFF2-40B4-BE49-F238E27FC236}">
                      <a16:creationId xmlns:a16="http://schemas.microsoft.com/office/drawing/2014/main" xmlns="" id="{469B659E-3039-4BF7-9B35-09EC18DC788C}"/>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5" name="Freeform 39">
                  <a:extLst>
                    <a:ext uri="{FF2B5EF4-FFF2-40B4-BE49-F238E27FC236}">
                      <a16:creationId xmlns:a16="http://schemas.microsoft.com/office/drawing/2014/main" xmlns="" id="{622F21B6-5942-4864-9A92-245EB0544137}"/>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6" name="Freeform 40">
                  <a:extLst>
                    <a:ext uri="{FF2B5EF4-FFF2-40B4-BE49-F238E27FC236}">
                      <a16:creationId xmlns:a16="http://schemas.microsoft.com/office/drawing/2014/main" xmlns="" id="{FBF08895-2306-42C5-B209-7F5F15D7C66F}"/>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8" name="Freeform 41">
                  <a:extLst>
                    <a:ext uri="{FF2B5EF4-FFF2-40B4-BE49-F238E27FC236}">
                      <a16:creationId xmlns:a16="http://schemas.microsoft.com/office/drawing/2014/main" xmlns="" id="{1E873954-9766-4AF2-ACAB-E839E7999523}"/>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8" name="Group 147">
                <a:extLst>
                  <a:ext uri="{FF2B5EF4-FFF2-40B4-BE49-F238E27FC236}">
                    <a16:creationId xmlns:a16="http://schemas.microsoft.com/office/drawing/2014/main" xmlns="" id="{198D47B2-934F-4EF0-AA3A-CCFC1CE310D5}"/>
                  </a:ext>
                </a:extLst>
              </p:cNvPr>
              <p:cNvGrpSpPr/>
              <p:nvPr/>
            </p:nvGrpSpPr>
            <p:grpSpPr>
              <a:xfrm>
                <a:off x="7949240" y="3230596"/>
                <a:ext cx="361950" cy="900112"/>
                <a:chOff x="1009650" y="1919288"/>
                <a:chExt cx="361950" cy="900112"/>
              </a:xfrm>
            </p:grpSpPr>
            <p:grpSp>
              <p:nvGrpSpPr>
                <p:cNvPr id="168" name="Male Body">
                  <a:extLst>
                    <a:ext uri="{FF2B5EF4-FFF2-40B4-BE49-F238E27FC236}">
                      <a16:creationId xmlns:a16="http://schemas.microsoft.com/office/drawing/2014/main" xmlns="" id="{213166A2-DCCD-43B1-A26C-4C490670C0C6}"/>
                    </a:ext>
                  </a:extLst>
                </p:cNvPr>
                <p:cNvGrpSpPr/>
                <p:nvPr/>
              </p:nvGrpSpPr>
              <p:grpSpPr>
                <a:xfrm>
                  <a:off x="1009650" y="2122488"/>
                  <a:ext cx="361950" cy="696912"/>
                  <a:chOff x="1009650" y="2122488"/>
                  <a:chExt cx="361950" cy="696912"/>
                </a:xfrm>
              </p:grpSpPr>
              <p:sp>
                <p:nvSpPr>
                  <p:cNvPr id="170" name="Rectangle 169">
                    <a:extLst>
                      <a:ext uri="{FF2B5EF4-FFF2-40B4-BE49-F238E27FC236}">
                        <a16:creationId xmlns:a16="http://schemas.microsoft.com/office/drawing/2014/main" xmlns="" id="{36BA9E9C-E2FB-44D5-B4F4-439D5DDF6BC0}"/>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1" name="Freeform 7">
                    <a:extLst>
                      <a:ext uri="{FF2B5EF4-FFF2-40B4-BE49-F238E27FC236}">
                        <a16:creationId xmlns:a16="http://schemas.microsoft.com/office/drawing/2014/main" xmlns="" id="{B2DC6F05-1F8A-433C-B3AF-75A50A9B169A}"/>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2" name="Freeform 8">
                    <a:extLst>
                      <a:ext uri="{FF2B5EF4-FFF2-40B4-BE49-F238E27FC236}">
                        <a16:creationId xmlns:a16="http://schemas.microsoft.com/office/drawing/2014/main" xmlns="" id="{0333FCEE-4F75-4398-95D7-368BB21FE531}"/>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69" name="Male Head">
                  <a:extLst>
                    <a:ext uri="{FF2B5EF4-FFF2-40B4-BE49-F238E27FC236}">
                      <a16:creationId xmlns:a16="http://schemas.microsoft.com/office/drawing/2014/main" xmlns="" id="{EEC95DDC-80BC-4BFE-975B-4A925CC99150}"/>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9" name="Group 148">
                <a:extLst>
                  <a:ext uri="{FF2B5EF4-FFF2-40B4-BE49-F238E27FC236}">
                    <a16:creationId xmlns:a16="http://schemas.microsoft.com/office/drawing/2014/main" xmlns="" id="{D339D044-C531-4094-8DD6-F95E50B4C006}"/>
                  </a:ext>
                </a:extLst>
              </p:cNvPr>
              <p:cNvGrpSpPr/>
              <p:nvPr/>
            </p:nvGrpSpPr>
            <p:grpSpPr>
              <a:xfrm>
                <a:off x="8974954" y="3230596"/>
                <a:ext cx="361950" cy="900112"/>
                <a:chOff x="1009650" y="1919288"/>
                <a:chExt cx="361950" cy="900112"/>
              </a:xfrm>
            </p:grpSpPr>
            <p:grpSp>
              <p:nvGrpSpPr>
                <p:cNvPr id="163" name="Male Body">
                  <a:extLst>
                    <a:ext uri="{FF2B5EF4-FFF2-40B4-BE49-F238E27FC236}">
                      <a16:creationId xmlns:a16="http://schemas.microsoft.com/office/drawing/2014/main" xmlns="" id="{D8775807-4617-41AF-B9AD-A4A859C13F9E}"/>
                    </a:ext>
                  </a:extLst>
                </p:cNvPr>
                <p:cNvGrpSpPr/>
                <p:nvPr/>
              </p:nvGrpSpPr>
              <p:grpSpPr>
                <a:xfrm>
                  <a:off x="1009650" y="2122488"/>
                  <a:ext cx="361950" cy="696912"/>
                  <a:chOff x="1009650" y="2122488"/>
                  <a:chExt cx="361950" cy="696912"/>
                </a:xfrm>
              </p:grpSpPr>
              <p:sp>
                <p:nvSpPr>
                  <p:cNvPr id="165" name="Rectangle 164">
                    <a:extLst>
                      <a:ext uri="{FF2B5EF4-FFF2-40B4-BE49-F238E27FC236}">
                        <a16:creationId xmlns:a16="http://schemas.microsoft.com/office/drawing/2014/main" xmlns="" id="{3048E5D1-DA34-4CE3-B59A-B7F2923EE8D0}"/>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6" name="Freeform 7">
                    <a:extLst>
                      <a:ext uri="{FF2B5EF4-FFF2-40B4-BE49-F238E27FC236}">
                        <a16:creationId xmlns:a16="http://schemas.microsoft.com/office/drawing/2014/main" xmlns="" id="{4B7C3C22-22BC-4F8A-9FB9-1C91A13EBC79}"/>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7" name="Freeform 8">
                    <a:extLst>
                      <a:ext uri="{FF2B5EF4-FFF2-40B4-BE49-F238E27FC236}">
                        <a16:creationId xmlns:a16="http://schemas.microsoft.com/office/drawing/2014/main" xmlns="" id="{3BD59DA2-26EB-4CC6-B1A7-622702777021}"/>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64" name="Male Head">
                  <a:extLst>
                    <a:ext uri="{FF2B5EF4-FFF2-40B4-BE49-F238E27FC236}">
                      <a16:creationId xmlns:a16="http://schemas.microsoft.com/office/drawing/2014/main" xmlns="" id="{ADED3E2A-9881-4702-8036-9E7C9DA9F1E0}"/>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50" name="Group 36">
                <a:extLst>
                  <a:ext uri="{FF2B5EF4-FFF2-40B4-BE49-F238E27FC236}">
                    <a16:creationId xmlns:a16="http://schemas.microsoft.com/office/drawing/2014/main" xmlns="" id="{F177CBD6-853A-4029-82F3-9E39EE3795C9}"/>
                  </a:ext>
                </a:extLst>
              </p:cNvPr>
              <p:cNvGrpSpPr>
                <a:grpSpLocks noChangeAspect="1"/>
              </p:cNvGrpSpPr>
              <p:nvPr/>
            </p:nvGrpSpPr>
            <p:grpSpPr bwMode="auto">
              <a:xfrm>
                <a:off x="9461617" y="3230596"/>
                <a:ext cx="414338" cy="900112"/>
                <a:chOff x="1482" y="1209"/>
                <a:chExt cx="261" cy="567"/>
              </a:xfrm>
            </p:grpSpPr>
            <p:sp>
              <p:nvSpPr>
                <p:cNvPr id="158" name="Freeform 37">
                  <a:extLst>
                    <a:ext uri="{FF2B5EF4-FFF2-40B4-BE49-F238E27FC236}">
                      <a16:creationId xmlns:a16="http://schemas.microsoft.com/office/drawing/2014/main" xmlns="" id="{83E19063-BDA0-40E3-85E7-DB2E15BE660B}"/>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9" name="Rectangle 38">
                  <a:extLst>
                    <a:ext uri="{FF2B5EF4-FFF2-40B4-BE49-F238E27FC236}">
                      <a16:creationId xmlns:a16="http://schemas.microsoft.com/office/drawing/2014/main" xmlns="" id="{69CE4643-C844-4695-B59A-B14868A9A87C}"/>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0" name="Freeform 39">
                  <a:extLst>
                    <a:ext uri="{FF2B5EF4-FFF2-40B4-BE49-F238E27FC236}">
                      <a16:creationId xmlns:a16="http://schemas.microsoft.com/office/drawing/2014/main" xmlns="" id="{C9AC4639-667B-44A0-8B7E-447253B298C7}"/>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1" name="Freeform 40">
                  <a:extLst>
                    <a:ext uri="{FF2B5EF4-FFF2-40B4-BE49-F238E27FC236}">
                      <a16:creationId xmlns:a16="http://schemas.microsoft.com/office/drawing/2014/main" xmlns="" id="{DB9295EA-C3C8-4E89-8C6A-0C155817BE0E}"/>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2" name="Freeform 41">
                  <a:extLst>
                    <a:ext uri="{FF2B5EF4-FFF2-40B4-BE49-F238E27FC236}">
                      <a16:creationId xmlns:a16="http://schemas.microsoft.com/office/drawing/2014/main" xmlns="" id="{8F24AD2C-66D5-425C-8C99-AD3DEE0FDA97}"/>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51" name="Group 150">
                <a:extLst>
                  <a:ext uri="{FF2B5EF4-FFF2-40B4-BE49-F238E27FC236}">
                    <a16:creationId xmlns:a16="http://schemas.microsoft.com/office/drawing/2014/main" xmlns="" id="{8DC189EC-8BFA-4282-B996-C59C2F997395}"/>
                  </a:ext>
                </a:extLst>
              </p:cNvPr>
              <p:cNvGrpSpPr/>
              <p:nvPr/>
            </p:nvGrpSpPr>
            <p:grpSpPr>
              <a:xfrm>
                <a:off x="10000667" y="3230596"/>
                <a:ext cx="361950" cy="900112"/>
                <a:chOff x="1009650" y="1919288"/>
                <a:chExt cx="361950" cy="900112"/>
              </a:xfrm>
            </p:grpSpPr>
            <p:grpSp>
              <p:nvGrpSpPr>
                <p:cNvPr id="153" name="Male Body">
                  <a:extLst>
                    <a:ext uri="{FF2B5EF4-FFF2-40B4-BE49-F238E27FC236}">
                      <a16:creationId xmlns:a16="http://schemas.microsoft.com/office/drawing/2014/main" xmlns="" id="{54F840FD-F610-4348-B60C-7A55EECF9A91}"/>
                    </a:ext>
                  </a:extLst>
                </p:cNvPr>
                <p:cNvGrpSpPr/>
                <p:nvPr/>
              </p:nvGrpSpPr>
              <p:grpSpPr>
                <a:xfrm>
                  <a:off x="1009650" y="2122488"/>
                  <a:ext cx="361950" cy="696912"/>
                  <a:chOff x="1009650" y="2122488"/>
                  <a:chExt cx="361950" cy="696912"/>
                </a:xfrm>
              </p:grpSpPr>
              <p:sp>
                <p:nvSpPr>
                  <p:cNvPr id="155" name="Rectangle 154">
                    <a:extLst>
                      <a:ext uri="{FF2B5EF4-FFF2-40B4-BE49-F238E27FC236}">
                        <a16:creationId xmlns:a16="http://schemas.microsoft.com/office/drawing/2014/main" xmlns="" id="{F1385B44-0298-42C6-B60B-9D697D1113E4}"/>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6" name="Freeform 7">
                    <a:extLst>
                      <a:ext uri="{FF2B5EF4-FFF2-40B4-BE49-F238E27FC236}">
                        <a16:creationId xmlns:a16="http://schemas.microsoft.com/office/drawing/2014/main" xmlns="" id="{061917C4-4791-4C14-9420-60D6308AF48E}"/>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7" name="Freeform 8">
                    <a:extLst>
                      <a:ext uri="{FF2B5EF4-FFF2-40B4-BE49-F238E27FC236}">
                        <a16:creationId xmlns:a16="http://schemas.microsoft.com/office/drawing/2014/main" xmlns="" id="{8A92381C-9E04-4FD5-84A4-E05AE08B72CA}"/>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54" name="Male Head">
                  <a:extLst>
                    <a:ext uri="{FF2B5EF4-FFF2-40B4-BE49-F238E27FC236}">
                      <a16:creationId xmlns:a16="http://schemas.microsoft.com/office/drawing/2014/main" xmlns="" id="{E98F00E2-F39E-4738-8FC5-E46AEBE62960}"/>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pic>
        <p:nvPicPr>
          <p:cNvPr id="152" name="Picture 151">
            <a:extLst>
              <a:ext uri="{FF2B5EF4-FFF2-40B4-BE49-F238E27FC236}">
                <a16:creationId xmlns:a16="http://schemas.microsoft.com/office/drawing/2014/main" xmlns="" id="{D663D111-BCBF-404F-BC9F-16B368F29D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46505" y="1665462"/>
            <a:ext cx="1092969" cy="359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21D28BEB-F32D-4A14-9EA0-3345C667626C}"/>
              </a:ext>
            </a:extLst>
          </p:cNvPr>
          <p:cNvSpPr>
            <a:spLocks noGrp="1"/>
          </p:cNvSpPr>
          <p:nvPr>
            <p:ph type="body" sz="quarter" idx="12"/>
          </p:nvPr>
        </p:nvSpPr>
        <p:spPr/>
        <p:txBody>
          <a:bodyPr>
            <a:noAutofit/>
          </a:bodyPr>
          <a:lstStyle/>
          <a:p>
            <a:r>
              <a:rPr lang="en-SG" dirty="0">
                <a:latin typeface="Minion"/>
                <a:ea typeface="ＭＳ Ｐゴシック" charset="0"/>
              </a:rPr>
              <a:t>Fully automated user certification – THE time-saver for POC coordinators</a:t>
            </a:r>
            <a:endParaRPr lang="en-GB" dirty="0"/>
          </a:p>
        </p:txBody>
      </p:sp>
      <p:pic>
        <p:nvPicPr>
          <p:cNvPr id="177" name="Picture 176"/>
          <p:cNvPicPr>
            <a:picLocks noChangeAspect="1"/>
          </p:cNvPicPr>
          <p:nvPr/>
        </p:nvPicPr>
        <p:blipFill>
          <a:blip r:embed="rId7"/>
          <a:stretch>
            <a:fillRect/>
          </a:stretch>
        </p:blipFill>
        <p:spPr>
          <a:xfrm>
            <a:off x="2936635" y="2570889"/>
            <a:ext cx="897204" cy="2001456"/>
          </a:xfrm>
          <a:prstGeom prst="rect">
            <a:avLst/>
          </a:prstGeom>
          <a:noFill/>
          <a:ln>
            <a:noFill/>
          </a:ln>
        </p:spPr>
      </p:pic>
      <p:grpSp>
        <p:nvGrpSpPr>
          <p:cNvPr id="431" name="Group 430">
            <a:extLst>
              <a:ext uri="{FF2B5EF4-FFF2-40B4-BE49-F238E27FC236}">
                <a16:creationId xmlns:a16="http://schemas.microsoft.com/office/drawing/2014/main" xmlns="" id="{EEC2774B-B7A2-40CF-920D-1BD2FD13F82F}"/>
              </a:ext>
            </a:extLst>
          </p:cNvPr>
          <p:cNvGrpSpPr/>
          <p:nvPr/>
        </p:nvGrpSpPr>
        <p:grpSpPr>
          <a:xfrm>
            <a:off x="8858081" y="2146300"/>
            <a:ext cx="1341990" cy="1320126"/>
            <a:chOff x="-6707374" y="-158770"/>
            <a:chExt cx="6235700" cy="6134100"/>
          </a:xfrm>
        </p:grpSpPr>
        <p:sp>
          <p:nvSpPr>
            <p:cNvPr id="432" name="Freeform 15">
              <a:extLst>
                <a:ext uri="{FF2B5EF4-FFF2-40B4-BE49-F238E27FC236}">
                  <a16:creationId xmlns:a16="http://schemas.microsoft.com/office/drawing/2014/main" xmlns="" id="{3CF5BEAC-9303-4582-9CFE-D988FAE4A11E}"/>
                </a:ext>
              </a:extLst>
            </p:cNvPr>
            <p:cNvSpPr>
              <a:spLocks noEditPoints="1"/>
            </p:cNvSpPr>
            <p:nvPr/>
          </p:nvSpPr>
          <p:spPr bwMode="auto">
            <a:xfrm>
              <a:off x="-6707374" y="339705"/>
              <a:ext cx="6235700" cy="5635625"/>
            </a:xfrm>
            <a:custGeom>
              <a:avLst/>
              <a:gdLst>
                <a:gd name="T0" fmla="*/ 2792 w 2880"/>
                <a:gd name="T1" fmla="*/ 2611 h 2611"/>
                <a:gd name="T2" fmla="*/ 88 w 2880"/>
                <a:gd name="T3" fmla="*/ 2611 h 2611"/>
                <a:gd name="T4" fmla="*/ 0 w 2880"/>
                <a:gd name="T5" fmla="*/ 2523 h 2611"/>
                <a:gd name="T6" fmla="*/ 0 w 2880"/>
                <a:gd name="T7" fmla="*/ 88 h 2611"/>
                <a:gd name="T8" fmla="*/ 88 w 2880"/>
                <a:gd name="T9" fmla="*/ 0 h 2611"/>
                <a:gd name="T10" fmla="*/ 2792 w 2880"/>
                <a:gd name="T11" fmla="*/ 0 h 2611"/>
                <a:gd name="T12" fmla="*/ 2880 w 2880"/>
                <a:gd name="T13" fmla="*/ 88 h 2611"/>
                <a:gd name="T14" fmla="*/ 2880 w 2880"/>
                <a:gd name="T15" fmla="*/ 2523 h 2611"/>
                <a:gd name="T16" fmla="*/ 2792 w 2880"/>
                <a:gd name="T17" fmla="*/ 2611 h 2611"/>
                <a:gd name="T18" fmla="*/ 88 w 2880"/>
                <a:gd name="T19" fmla="*/ 80 h 2611"/>
                <a:gd name="T20" fmla="*/ 80 w 2880"/>
                <a:gd name="T21" fmla="*/ 88 h 2611"/>
                <a:gd name="T22" fmla="*/ 80 w 2880"/>
                <a:gd name="T23" fmla="*/ 2523 h 2611"/>
                <a:gd name="T24" fmla="*/ 88 w 2880"/>
                <a:gd name="T25" fmla="*/ 2531 h 2611"/>
                <a:gd name="T26" fmla="*/ 2792 w 2880"/>
                <a:gd name="T27" fmla="*/ 2531 h 2611"/>
                <a:gd name="T28" fmla="*/ 2800 w 2880"/>
                <a:gd name="T29" fmla="*/ 2523 h 2611"/>
                <a:gd name="T30" fmla="*/ 2800 w 2880"/>
                <a:gd name="T31" fmla="*/ 88 h 2611"/>
                <a:gd name="T32" fmla="*/ 2792 w 2880"/>
                <a:gd name="T33" fmla="*/ 80 h 2611"/>
                <a:gd name="T34" fmla="*/ 88 w 2880"/>
                <a:gd name="T35" fmla="*/ 8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0" h="2611">
                  <a:moveTo>
                    <a:pt x="2792" y="2611"/>
                  </a:moveTo>
                  <a:cubicBezTo>
                    <a:pt x="88" y="2611"/>
                    <a:pt x="88" y="2611"/>
                    <a:pt x="88" y="2611"/>
                  </a:cubicBezTo>
                  <a:cubicBezTo>
                    <a:pt x="40" y="2611"/>
                    <a:pt x="0" y="2572"/>
                    <a:pt x="0" y="2523"/>
                  </a:cubicBezTo>
                  <a:cubicBezTo>
                    <a:pt x="0" y="88"/>
                    <a:pt x="0" y="88"/>
                    <a:pt x="0" y="88"/>
                  </a:cubicBezTo>
                  <a:cubicBezTo>
                    <a:pt x="0" y="39"/>
                    <a:pt x="40" y="0"/>
                    <a:pt x="88" y="0"/>
                  </a:cubicBezTo>
                  <a:cubicBezTo>
                    <a:pt x="2792" y="0"/>
                    <a:pt x="2792" y="0"/>
                    <a:pt x="2792" y="0"/>
                  </a:cubicBezTo>
                  <a:cubicBezTo>
                    <a:pt x="2841" y="0"/>
                    <a:pt x="2880" y="39"/>
                    <a:pt x="2880" y="88"/>
                  </a:cubicBezTo>
                  <a:cubicBezTo>
                    <a:pt x="2880" y="2523"/>
                    <a:pt x="2880" y="2523"/>
                    <a:pt x="2880" y="2523"/>
                  </a:cubicBezTo>
                  <a:cubicBezTo>
                    <a:pt x="2880" y="2572"/>
                    <a:pt x="2841" y="2611"/>
                    <a:pt x="2792" y="2611"/>
                  </a:cubicBezTo>
                  <a:close/>
                  <a:moveTo>
                    <a:pt x="88" y="80"/>
                  </a:moveTo>
                  <a:cubicBezTo>
                    <a:pt x="84" y="80"/>
                    <a:pt x="80" y="83"/>
                    <a:pt x="80" y="88"/>
                  </a:cubicBezTo>
                  <a:cubicBezTo>
                    <a:pt x="80" y="2523"/>
                    <a:pt x="80" y="2523"/>
                    <a:pt x="80" y="2523"/>
                  </a:cubicBezTo>
                  <a:cubicBezTo>
                    <a:pt x="80" y="2528"/>
                    <a:pt x="84" y="2531"/>
                    <a:pt x="88" y="2531"/>
                  </a:cubicBezTo>
                  <a:cubicBezTo>
                    <a:pt x="2792" y="2531"/>
                    <a:pt x="2792" y="2531"/>
                    <a:pt x="2792" y="2531"/>
                  </a:cubicBezTo>
                  <a:cubicBezTo>
                    <a:pt x="2797" y="2531"/>
                    <a:pt x="2800" y="2528"/>
                    <a:pt x="2800" y="2523"/>
                  </a:cubicBezTo>
                  <a:cubicBezTo>
                    <a:pt x="2800" y="88"/>
                    <a:pt x="2800" y="88"/>
                    <a:pt x="2800" y="88"/>
                  </a:cubicBezTo>
                  <a:cubicBezTo>
                    <a:pt x="2800" y="83"/>
                    <a:pt x="2797" y="80"/>
                    <a:pt x="2792" y="80"/>
                  </a:cubicBezTo>
                  <a:lnTo>
                    <a:pt x="88" y="8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33" name="Freeform 16">
              <a:extLst>
                <a:ext uri="{FF2B5EF4-FFF2-40B4-BE49-F238E27FC236}">
                  <a16:creationId xmlns:a16="http://schemas.microsoft.com/office/drawing/2014/main" xmlns="" id="{496BCFF2-C04A-41C2-9BF8-3687A1F6210B}"/>
                </a:ext>
              </a:extLst>
            </p:cNvPr>
            <p:cNvSpPr>
              <a:spLocks/>
            </p:cNvSpPr>
            <p:nvPr/>
          </p:nvSpPr>
          <p:spPr bwMode="auto">
            <a:xfrm>
              <a:off x="-6707374" y="1531918"/>
              <a:ext cx="6235700" cy="171450"/>
            </a:xfrm>
            <a:custGeom>
              <a:avLst/>
              <a:gdLst>
                <a:gd name="T0" fmla="*/ 2840 w 2880"/>
                <a:gd name="T1" fmla="*/ 80 h 80"/>
                <a:gd name="T2" fmla="*/ 40 w 2880"/>
                <a:gd name="T3" fmla="*/ 80 h 80"/>
                <a:gd name="T4" fmla="*/ 0 w 2880"/>
                <a:gd name="T5" fmla="*/ 40 h 80"/>
                <a:gd name="T6" fmla="*/ 40 w 2880"/>
                <a:gd name="T7" fmla="*/ 0 h 80"/>
                <a:gd name="T8" fmla="*/ 2840 w 2880"/>
                <a:gd name="T9" fmla="*/ 0 h 80"/>
                <a:gd name="T10" fmla="*/ 2880 w 2880"/>
                <a:gd name="T11" fmla="*/ 40 h 80"/>
                <a:gd name="T12" fmla="*/ 2840 w 2880"/>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2880" h="80">
                  <a:moveTo>
                    <a:pt x="2840" y="80"/>
                  </a:moveTo>
                  <a:cubicBezTo>
                    <a:pt x="40" y="80"/>
                    <a:pt x="40" y="80"/>
                    <a:pt x="40" y="80"/>
                  </a:cubicBezTo>
                  <a:cubicBezTo>
                    <a:pt x="18" y="80"/>
                    <a:pt x="0" y="62"/>
                    <a:pt x="0" y="40"/>
                  </a:cubicBezTo>
                  <a:cubicBezTo>
                    <a:pt x="0" y="18"/>
                    <a:pt x="18" y="0"/>
                    <a:pt x="40" y="0"/>
                  </a:cubicBezTo>
                  <a:cubicBezTo>
                    <a:pt x="2840" y="0"/>
                    <a:pt x="2840" y="0"/>
                    <a:pt x="2840" y="0"/>
                  </a:cubicBezTo>
                  <a:cubicBezTo>
                    <a:pt x="2862" y="0"/>
                    <a:pt x="2880" y="18"/>
                    <a:pt x="2880" y="40"/>
                  </a:cubicBezTo>
                  <a:cubicBezTo>
                    <a:pt x="2880" y="62"/>
                    <a:pt x="2862" y="80"/>
                    <a:pt x="2840" y="8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34" name="Freeform 17">
              <a:extLst>
                <a:ext uri="{FF2B5EF4-FFF2-40B4-BE49-F238E27FC236}">
                  <a16:creationId xmlns:a16="http://schemas.microsoft.com/office/drawing/2014/main" xmlns="" id="{0237C94C-728E-4A43-8A64-1625D5790D1B}"/>
                </a:ext>
              </a:extLst>
            </p:cNvPr>
            <p:cNvSpPr>
              <a:spLocks noEditPoints="1"/>
            </p:cNvSpPr>
            <p:nvPr/>
          </p:nvSpPr>
          <p:spPr bwMode="auto">
            <a:xfrm>
              <a:off x="-4743637" y="2195493"/>
              <a:ext cx="974725" cy="808038"/>
            </a:xfrm>
            <a:custGeom>
              <a:avLst/>
              <a:gdLst>
                <a:gd name="T0" fmla="*/ 362 w 450"/>
                <a:gd name="T1" fmla="*/ 374 h 374"/>
                <a:gd name="T2" fmla="*/ 88 w 450"/>
                <a:gd name="T3" fmla="*/ 374 h 374"/>
                <a:gd name="T4" fmla="*/ 0 w 450"/>
                <a:gd name="T5" fmla="*/ 286 h 374"/>
                <a:gd name="T6" fmla="*/ 0 w 450"/>
                <a:gd name="T7" fmla="*/ 88 h 374"/>
                <a:gd name="T8" fmla="*/ 88 w 450"/>
                <a:gd name="T9" fmla="*/ 0 h 374"/>
                <a:gd name="T10" fmla="*/ 362 w 450"/>
                <a:gd name="T11" fmla="*/ 0 h 374"/>
                <a:gd name="T12" fmla="*/ 450 w 450"/>
                <a:gd name="T13" fmla="*/ 88 h 374"/>
                <a:gd name="T14" fmla="*/ 450 w 450"/>
                <a:gd name="T15" fmla="*/ 286 h 374"/>
                <a:gd name="T16" fmla="*/ 362 w 450"/>
                <a:gd name="T17" fmla="*/ 374 h 374"/>
                <a:gd name="T18" fmla="*/ 88 w 450"/>
                <a:gd name="T19" fmla="*/ 80 h 374"/>
                <a:gd name="T20" fmla="*/ 80 w 450"/>
                <a:gd name="T21" fmla="*/ 88 h 374"/>
                <a:gd name="T22" fmla="*/ 80 w 450"/>
                <a:gd name="T23" fmla="*/ 286 h 374"/>
                <a:gd name="T24" fmla="*/ 88 w 450"/>
                <a:gd name="T25" fmla="*/ 294 h 374"/>
                <a:gd name="T26" fmla="*/ 362 w 450"/>
                <a:gd name="T27" fmla="*/ 294 h 374"/>
                <a:gd name="T28" fmla="*/ 370 w 450"/>
                <a:gd name="T29" fmla="*/ 286 h 374"/>
                <a:gd name="T30" fmla="*/ 370 w 450"/>
                <a:gd name="T31" fmla="*/ 88 h 374"/>
                <a:gd name="T32" fmla="*/ 362 w 450"/>
                <a:gd name="T33" fmla="*/ 80 h 374"/>
                <a:gd name="T34" fmla="*/ 88 w 450"/>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4">
                  <a:moveTo>
                    <a:pt x="362" y="374"/>
                  </a:moveTo>
                  <a:cubicBezTo>
                    <a:pt x="88" y="374"/>
                    <a:pt x="88" y="374"/>
                    <a:pt x="88" y="374"/>
                  </a:cubicBezTo>
                  <a:cubicBezTo>
                    <a:pt x="40" y="374"/>
                    <a:pt x="0" y="335"/>
                    <a:pt x="0" y="286"/>
                  </a:cubicBezTo>
                  <a:cubicBezTo>
                    <a:pt x="0" y="88"/>
                    <a:pt x="0" y="88"/>
                    <a:pt x="0" y="88"/>
                  </a:cubicBezTo>
                  <a:cubicBezTo>
                    <a:pt x="0" y="40"/>
                    <a:pt x="40" y="0"/>
                    <a:pt x="88" y="0"/>
                  </a:cubicBezTo>
                  <a:cubicBezTo>
                    <a:pt x="362" y="0"/>
                    <a:pt x="362" y="0"/>
                    <a:pt x="362" y="0"/>
                  </a:cubicBezTo>
                  <a:cubicBezTo>
                    <a:pt x="410" y="0"/>
                    <a:pt x="450" y="40"/>
                    <a:pt x="450" y="88"/>
                  </a:cubicBezTo>
                  <a:cubicBezTo>
                    <a:pt x="450" y="286"/>
                    <a:pt x="450" y="286"/>
                    <a:pt x="450" y="286"/>
                  </a:cubicBezTo>
                  <a:cubicBezTo>
                    <a:pt x="450" y="335"/>
                    <a:pt x="410" y="374"/>
                    <a:pt x="362" y="374"/>
                  </a:cubicBezTo>
                  <a:close/>
                  <a:moveTo>
                    <a:pt x="88" y="80"/>
                  </a:moveTo>
                  <a:cubicBezTo>
                    <a:pt x="84" y="80"/>
                    <a:pt x="80" y="84"/>
                    <a:pt x="80" y="88"/>
                  </a:cubicBezTo>
                  <a:cubicBezTo>
                    <a:pt x="80" y="286"/>
                    <a:pt x="80" y="286"/>
                    <a:pt x="80" y="286"/>
                  </a:cubicBezTo>
                  <a:cubicBezTo>
                    <a:pt x="80" y="291"/>
                    <a:pt x="84" y="294"/>
                    <a:pt x="88" y="294"/>
                  </a:cubicBezTo>
                  <a:cubicBezTo>
                    <a:pt x="362" y="294"/>
                    <a:pt x="362" y="294"/>
                    <a:pt x="362" y="294"/>
                  </a:cubicBezTo>
                  <a:cubicBezTo>
                    <a:pt x="366" y="294"/>
                    <a:pt x="370" y="291"/>
                    <a:pt x="370" y="286"/>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35" name="Freeform 18">
              <a:extLst>
                <a:ext uri="{FF2B5EF4-FFF2-40B4-BE49-F238E27FC236}">
                  <a16:creationId xmlns:a16="http://schemas.microsoft.com/office/drawing/2014/main" xmlns="" id="{88B79D0A-D39A-4294-B8B7-F2529E638B9C}"/>
                </a:ext>
              </a:extLst>
            </p:cNvPr>
            <p:cNvSpPr>
              <a:spLocks noEditPoints="1"/>
            </p:cNvSpPr>
            <p:nvPr/>
          </p:nvSpPr>
          <p:spPr bwMode="auto">
            <a:xfrm>
              <a:off x="-3406962" y="2195493"/>
              <a:ext cx="973138" cy="808038"/>
            </a:xfrm>
            <a:custGeom>
              <a:avLst/>
              <a:gdLst>
                <a:gd name="T0" fmla="*/ 362 w 450"/>
                <a:gd name="T1" fmla="*/ 374 h 374"/>
                <a:gd name="T2" fmla="*/ 88 w 450"/>
                <a:gd name="T3" fmla="*/ 374 h 374"/>
                <a:gd name="T4" fmla="*/ 0 w 450"/>
                <a:gd name="T5" fmla="*/ 286 h 374"/>
                <a:gd name="T6" fmla="*/ 0 w 450"/>
                <a:gd name="T7" fmla="*/ 88 h 374"/>
                <a:gd name="T8" fmla="*/ 88 w 450"/>
                <a:gd name="T9" fmla="*/ 0 h 374"/>
                <a:gd name="T10" fmla="*/ 362 w 450"/>
                <a:gd name="T11" fmla="*/ 0 h 374"/>
                <a:gd name="T12" fmla="*/ 450 w 450"/>
                <a:gd name="T13" fmla="*/ 88 h 374"/>
                <a:gd name="T14" fmla="*/ 450 w 450"/>
                <a:gd name="T15" fmla="*/ 286 h 374"/>
                <a:gd name="T16" fmla="*/ 362 w 450"/>
                <a:gd name="T17" fmla="*/ 374 h 374"/>
                <a:gd name="T18" fmla="*/ 88 w 450"/>
                <a:gd name="T19" fmla="*/ 80 h 374"/>
                <a:gd name="T20" fmla="*/ 80 w 450"/>
                <a:gd name="T21" fmla="*/ 88 h 374"/>
                <a:gd name="T22" fmla="*/ 80 w 450"/>
                <a:gd name="T23" fmla="*/ 286 h 374"/>
                <a:gd name="T24" fmla="*/ 88 w 450"/>
                <a:gd name="T25" fmla="*/ 294 h 374"/>
                <a:gd name="T26" fmla="*/ 362 w 450"/>
                <a:gd name="T27" fmla="*/ 294 h 374"/>
                <a:gd name="T28" fmla="*/ 370 w 450"/>
                <a:gd name="T29" fmla="*/ 286 h 374"/>
                <a:gd name="T30" fmla="*/ 370 w 450"/>
                <a:gd name="T31" fmla="*/ 88 h 374"/>
                <a:gd name="T32" fmla="*/ 362 w 450"/>
                <a:gd name="T33" fmla="*/ 80 h 374"/>
                <a:gd name="T34" fmla="*/ 88 w 450"/>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4">
                  <a:moveTo>
                    <a:pt x="362" y="374"/>
                  </a:moveTo>
                  <a:cubicBezTo>
                    <a:pt x="88" y="374"/>
                    <a:pt x="88" y="374"/>
                    <a:pt x="88" y="374"/>
                  </a:cubicBezTo>
                  <a:cubicBezTo>
                    <a:pt x="39" y="374"/>
                    <a:pt x="0" y="335"/>
                    <a:pt x="0" y="286"/>
                  </a:cubicBezTo>
                  <a:cubicBezTo>
                    <a:pt x="0" y="88"/>
                    <a:pt x="0" y="88"/>
                    <a:pt x="0" y="88"/>
                  </a:cubicBezTo>
                  <a:cubicBezTo>
                    <a:pt x="0" y="40"/>
                    <a:pt x="39" y="0"/>
                    <a:pt x="88" y="0"/>
                  </a:cubicBezTo>
                  <a:cubicBezTo>
                    <a:pt x="362" y="0"/>
                    <a:pt x="362" y="0"/>
                    <a:pt x="362" y="0"/>
                  </a:cubicBezTo>
                  <a:cubicBezTo>
                    <a:pt x="410" y="0"/>
                    <a:pt x="450" y="40"/>
                    <a:pt x="450" y="88"/>
                  </a:cubicBezTo>
                  <a:cubicBezTo>
                    <a:pt x="450" y="286"/>
                    <a:pt x="450" y="286"/>
                    <a:pt x="450" y="286"/>
                  </a:cubicBezTo>
                  <a:cubicBezTo>
                    <a:pt x="450" y="335"/>
                    <a:pt x="410" y="374"/>
                    <a:pt x="362" y="374"/>
                  </a:cubicBezTo>
                  <a:close/>
                  <a:moveTo>
                    <a:pt x="88" y="80"/>
                  </a:moveTo>
                  <a:cubicBezTo>
                    <a:pt x="84" y="80"/>
                    <a:pt x="80" y="84"/>
                    <a:pt x="80" y="88"/>
                  </a:cubicBezTo>
                  <a:cubicBezTo>
                    <a:pt x="80" y="286"/>
                    <a:pt x="80" y="286"/>
                    <a:pt x="80" y="286"/>
                  </a:cubicBezTo>
                  <a:cubicBezTo>
                    <a:pt x="80" y="291"/>
                    <a:pt x="84" y="294"/>
                    <a:pt x="88" y="294"/>
                  </a:cubicBezTo>
                  <a:cubicBezTo>
                    <a:pt x="362" y="294"/>
                    <a:pt x="362" y="294"/>
                    <a:pt x="362" y="294"/>
                  </a:cubicBezTo>
                  <a:cubicBezTo>
                    <a:pt x="366" y="294"/>
                    <a:pt x="370" y="291"/>
                    <a:pt x="370" y="286"/>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36" name="Freeform 19">
              <a:extLst>
                <a:ext uri="{FF2B5EF4-FFF2-40B4-BE49-F238E27FC236}">
                  <a16:creationId xmlns:a16="http://schemas.microsoft.com/office/drawing/2014/main" xmlns="" id="{DF8C0F84-133A-4C50-8BF0-AEF5638120CF}"/>
                </a:ext>
              </a:extLst>
            </p:cNvPr>
            <p:cNvSpPr>
              <a:spLocks noEditPoints="1"/>
            </p:cNvSpPr>
            <p:nvPr/>
          </p:nvSpPr>
          <p:spPr bwMode="auto">
            <a:xfrm>
              <a:off x="-2071874" y="2195493"/>
              <a:ext cx="973138" cy="808038"/>
            </a:xfrm>
            <a:custGeom>
              <a:avLst/>
              <a:gdLst>
                <a:gd name="T0" fmla="*/ 361 w 449"/>
                <a:gd name="T1" fmla="*/ 374 h 374"/>
                <a:gd name="T2" fmla="*/ 88 w 449"/>
                <a:gd name="T3" fmla="*/ 374 h 374"/>
                <a:gd name="T4" fmla="*/ 0 w 449"/>
                <a:gd name="T5" fmla="*/ 286 h 374"/>
                <a:gd name="T6" fmla="*/ 0 w 449"/>
                <a:gd name="T7" fmla="*/ 88 h 374"/>
                <a:gd name="T8" fmla="*/ 88 w 449"/>
                <a:gd name="T9" fmla="*/ 0 h 374"/>
                <a:gd name="T10" fmla="*/ 361 w 449"/>
                <a:gd name="T11" fmla="*/ 0 h 374"/>
                <a:gd name="T12" fmla="*/ 449 w 449"/>
                <a:gd name="T13" fmla="*/ 88 h 374"/>
                <a:gd name="T14" fmla="*/ 449 w 449"/>
                <a:gd name="T15" fmla="*/ 286 h 374"/>
                <a:gd name="T16" fmla="*/ 361 w 449"/>
                <a:gd name="T17" fmla="*/ 374 h 374"/>
                <a:gd name="T18" fmla="*/ 88 w 449"/>
                <a:gd name="T19" fmla="*/ 80 h 374"/>
                <a:gd name="T20" fmla="*/ 80 w 449"/>
                <a:gd name="T21" fmla="*/ 88 h 374"/>
                <a:gd name="T22" fmla="*/ 80 w 449"/>
                <a:gd name="T23" fmla="*/ 286 h 374"/>
                <a:gd name="T24" fmla="*/ 88 w 449"/>
                <a:gd name="T25" fmla="*/ 294 h 374"/>
                <a:gd name="T26" fmla="*/ 361 w 449"/>
                <a:gd name="T27" fmla="*/ 294 h 374"/>
                <a:gd name="T28" fmla="*/ 369 w 449"/>
                <a:gd name="T29" fmla="*/ 286 h 374"/>
                <a:gd name="T30" fmla="*/ 369 w 449"/>
                <a:gd name="T31" fmla="*/ 88 h 374"/>
                <a:gd name="T32" fmla="*/ 361 w 449"/>
                <a:gd name="T33" fmla="*/ 80 h 374"/>
                <a:gd name="T34" fmla="*/ 88 w 449"/>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374">
                  <a:moveTo>
                    <a:pt x="361" y="374"/>
                  </a:moveTo>
                  <a:cubicBezTo>
                    <a:pt x="88" y="374"/>
                    <a:pt x="88" y="374"/>
                    <a:pt x="88" y="374"/>
                  </a:cubicBezTo>
                  <a:cubicBezTo>
                    <a:pt x="39" y="374"/>
                    <a:pt x="0" y="335"/>
                    <a:pt x="0" y="286"/>
                  </a:cubicBezTo>
                  <a:cubicBezTo>
                    <a:pt x="0" y="88"/>
                    <a:pt x="0" y="88"/>
                    <a:pt x="0" y="88"/>
                  </a:cubicBezTo>
                  <a:cubicBezTo>
                    <a:pt x="0" y="40"/>
                    <a:pt x="39" y="0"/>
                    <a:pt x="88" y="0"/>
                  </a:cubicBezTo>
                  <a:cubicBezTo>
                    <a:pt x="361" y="0"/>
                    <a:pt x="361" y="0"/>
                    <a:pt x="361" y="0"/>
                  </a:cubicBezTo>
                  <a:cubicBezTo>
                    <a:pt x="410" y="0"/>
                    <a:pt x="449" y="40"/>
                    <a:pt x="449" y="88"/>
                  </a:cubicBezTo>
                  <a:cubicBezTo>
                    <a:pt x="449" y="286"/>
                    <a:pt x="449" y="286"/>
                    <a:pt x="449" y="286"/>
                  </a:cubicBezTo>
                  <a:cubicBezTo>
                    <a:pt x="449" y="335"/>
                    <a:pt x="410" y="374"/>
                    <a:pt x="361" y="374"/>
                  </a:cubicBezTo>
                  <a:close/>
                  <a:moveTo>
                    <a:pt x="88" y="80"/>
                  </a:moveTo>
                  <a:cubicBezTo>
                    <a:pt x="84" y="80"/>
                    <a:pt x="80" y="84"/>
                    <a:pt x="80" y="88"/>
                  </a:cubicBezTo>
                  <a:cubicBezTo>
                    <a:pt x="80" y="286"/>
                    <a:pt x="80" y="286"/>
                    <a:pt x="80" y="286"/>
                  </a:cubicBezTo>
                  <a:cubicBezTo>
                    <a:pt x="80" y="291"/>
                    <a:pt x="84" y="294"/>
                    <a:pt x="88" y="294"/>
                  </a:cubicBezTo>
                  <a:cubicBezTo>
                    <a:pt x="361" y="294"/>
                    <a:pt x="361" y="294"/>
                    <a:pt x="361" y="294"/>
                  </a:cubicBezTo>
                  <a:cubicBezTo>
                    <a:pt x="366" y="294"/>
                    <a:pt x="369" y="291"/>
                    <a:pt x="369" y="286"/>
                  </a:cubicBezTo>
                  <a:cubicBezTo>
                    <a:pt x="369" y="88"/>
                    <a:pt x="369" y="88"/>
                    <a:pt x="369" y="88"/>
                  </a:cubicBezTo>
                  <a:cubicBezTo>
                    <a:pt x="369" y="84"/>
                    <a:pt x="366" y="80"/>
                    <a:pt x="361"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37" name="Freeform 20">
              <a:extLst>
                <a:ext uri="{FF2B5EF4-FFF2-40B4-BE49-F238E27FC236}">
                  <a16:creationId xmlns:a16="http://schemas.microsoft.com/office/drawing/2014/main" xmlns="" id="{A894E37A-9FB9-4EF8-AF7D-86DE14FA655E}"/>
                </a:ext>
              </a:extLst>
            </p:cNvPr>
            <p:cNvSpPr>
              <a:spLocks noEditPoints="1"/>
            </p:cNvSpPr>
            <p:nvPr/>
          </p:nvSpPr>
          <p:spPr bwMode="auto">
            <a:xfrm>
              <a:off x="-6078724" y="3324205"/>
              <a:ext cx="973138" cy="809625"/>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40" y="375"/>
                    <a:pt x="0" y="335"/>
                    <a:pt x="0" y="287"/>
                  </a:cubicBezTo>
                  <a:cubicBezTo>
                    <a:pt x="0" y="88"/>
                    <a:pt x="0" y="88"/>
                    <a:pt x="0" y="88"/>
                  </a:cubicBezTo>
                  <a:cubicBezTo>
                    <a:pt x="0" y="40"/>
                    <a:pt x="40"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38" name="Freeform 21">
              <a:extLst>
                <a:ext uri="{FF2B5EF4-FFF2-40B4-BE49-F238E27FC236}">
                  <a16:creationId xmlns:a16="http://schemas.microsoft.com/office/drawing/2014/main" xmlns="" id="{118775E3-9E49-41CA-8F62-CA84CAEC733E}"/>
                </a:ext>
              </a:extLst>
            </p:cNvPr>
            <p:cNvSpPr>
              <a:spLocks noEditPoints="1"/>
            </p:cNvSpPr>
            <p:nvPr/>
          </p:nvSpPr>
          <p:spPr bwMode="auto">
            <a:xfrm>
              <a:off x="-4743637" y="3324205"/>
              <a:ext cx="974725" cy="809625"/>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40" y="375"/>
                    <a:pt x="0" y="335"/>
                    <a:pt x="0" y="287"/>
                  </a:cubicBezTo>
                  <a:cubicBezTo>
                    <a:pt x="0" y="88"/>
                    <a:pt x="0" y="88"/>
                    <a:pt x="0" y="88"/>
                  </a:cubicBezTo>
                  <a:cubicBezTo>
                    <a:pt x="0" y="40"/>
                    <a:pt x="40"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39" name="Freeform 22">
              <a:extLst>
                <a:ext uri="{FF2B5EF4-FFF2-40B4-BE49-F238E27FC236}">
                  <a16:creationId xmlns:a16="http://schemas.microsoft.com/office/drawing/2014/main" xmlns="" id="{4DDC6E47-EDFB-4571-98D1-BB133392F76F}"/>
                </a:ext>
              </a:extLst>
            </p:cNvPr>
            <p:cNvSpPr>
              <a:spLocks noEditPoints="1"/>
            </p:cNvSpPr>
            <p:nvPr/>
          </p:nvSpPr>
          <p:spPr bwMode="auto">
            <a:xfrm>
              <a:off x="-3406962" y="3324205"/>
              <a:ext cx="973138" cy="809625"/>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39" y="375"/>
                    <a:pt x="0" y="335"/>
                    <a:pt x="0" y="287"/>
                  </a:cubicBezTo>
                  <a:cubicBezTo>
                    <a:pt x="0" y="88"/>
                    <a:pt x="0" y="88"/>
                    <a:pt x="0" y="88"/>
                  </a:cubicBezTo>
                  <a:cubicBezTo>
                    <a:pt x="0" y="40"/>
                    <a:pt x="39"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40" name="Freeform 23">
              <a:extLst>
                <a:ext uri="{FF2B5EF4-FFF2-40B4-BE49-F238E27FC236}">
                  <a16:creationId xmlns:a16="http://schemas.microsoft.com/office/drawing/2014/main" xmlns="" id="{A1CF96A8-5E27-4E2D-897F-6C763027DBEC}"/>
                </a:ext>
              </a:extLst>
            </p:cNvPr>
            <p:cNvSpPr>
              <a:spLocks noEditPoints="1"/>
            </p:cNvSpPr>
            <p:nvPr/>
          </p:nvSpPr>
          <p:spPr bwMode="auto">
            <a:xfrm>
              <a:off x="-2071874" y="3324205"/>
              <a:ext cx="973138" cy="809625"/>
            </a:xfrm>
            <a:custGeom>
              <a:avLst/>
              <a:gdLst>
                <a:gd name="T0" fmla="*/ 361 w 449"/>
                <a:gd name="T1" fmla="*/ 375 h 375"/>
                <a:gd name="T2" fmla="*/ 88 w 449"/>
                <a:gd name="T3" fmla="*/ 375 h 375"/>
                <a:gd name="T4" fmla="*/ 0 w 449"/>
                <a:gd name="T5" fmla="*/ 287 h 375"/>
                <a:gd name="T6" fmla="*/ 0 w 449"/>
                <a:gd name="T7" fmla="*/ 88 h 375"/>
                <a:gd name="T8" fmla="*/ 88 w 449"/>
                <a:gd name="T9" fmla="*/ 0 h 375"/>
                <a:gd name="T10" fmla="*/ 361 w 449"/>
                <a:gd name="T11" fmla="*/ 0 h 375"/>
                <a:gd name="T12" fmla="*/ 449 w 449"/>
                <a:gd name="T13" fmla="*/ 88 h 375"/>
                <a:gd name="T14" fmla="*/ 449 w 449"/>
                <a:gd name="T15" fmla="*/ 287 h 375"/>
                <a:gd name="T16" fmla="*/ 361 w 449"/>
                <a:gd name="T17" fmla="*/ 375 h 375"/>
                <a:gd name="T18" fmla="*/ 88 w 449"/>
                <a:gd name="T19" fmla="*/ 80 h 375"/>
                <a:gd name="T20" fmla="*/ 80 w 449"/>
                <a:gd name="T21" fmla="*/ 88 h 375"/>
                <a:gd name="T22" fmla="*/ 80 w 449"/>
                <a:gd name="T23" fmla="*/ 287 h 375"/>
                <a:gd name="T24" fmla="*/ 88 w 449"/>
                <a:gd name="T25" fmla="*/ 295 h 375"/>
                <a:gd name="T26" fmla="*/ 361 w 449"/>
                <a:gd name="T27" fmla="*/ 295 h 375"/>
                <a:gd name="T28" fmla="*/ 369 w 449"/>
                <a:gd name="T29" fmla="*/ 287 h 375"/>
                <a:gd name="T30" fmla="*/ 369 w 449"/>
                <a:gd name="T31" fmla="*/ 88 h 375"/>
                <a:gd name="T32" fmla="*/ 361 w 449"/>
                <a:gd name="T33" fmla="*/ 80 h 375"/>
                <a:gd name="T34" fmla="*/ 88 w 449"/>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375">
                  <a:moveTo>
                    <a:pt x="361" y="375"/>
                  </a:moveTo>
                  <a:cubicBezTo>
                    <a:pt x="88" y="375"/>
                    <a:pt x="88" y="375"/>
                    <a:pt x="88" y="375"/>
                  </a:cubicBezTo>
                  <a:cubicBezTo>
                    <a:pt x="39" y="375"/>
                    <a:pt x="0" y="335"/>
                    <a:pt x="0" y="287"/>
                  </a:cubicBezTo>
                  <a:cubicBezTo>
                    <a:pt x="0" y="88"/>
                    <a:pt x="0" y="88"/>
                    <a:pt x="0" y="88"/>
                  </a:cubicBezTo>
                  <a:cubicBezTo>
                    <a:pt x="0" y="40"/>
                    <a:pt x="39" y="0"/>
                    <a:pt x="88" y="0"/>
                  </a:cubicBezTo>
                  <a:cubicBezTo>
                    <a:pt x="361" y="0"/>
                    <a:pt x="361" y="0"/>
                    <a:pt x="361" y="0"/>
                  </a:cubicBezTo>
                  <a:cubicBezTo>
                    <a:pt x="410" y="0"/>
                    <a:pt x="449" y="40"/>
                    <a:pt x="449" y="88"/>
                  </a:cubicBezTo>
                  <a:cubicBezTo>
                    <a:pt x="449" y="287"/>
                    <a:pt x="449" y="287"/>
                    <a:pt x="449" y="287"/>
                  </a:cubicBezTo>
                  <a:cubicBezTo>
                    <a:pt x="449" y="335"/>
                    <a:pt x="410" y="375"/>
                    <a:pt x="361" y="375"/>
                  </a:cubicBezTo>
                  <a:close/>
                  <a:moveTo>
                    <a:pt x="88" y="80"/>
                  </a:moveTo>
                  <a:cubicBezTo>
                    <a:pt x="84" y="80"/>
                    <a:pt x="80" y="84"/>
                    <a:pt x="80" y="88"/>
                  </a:cubicBezTo>
                  <a:cubicBezTo>
                    <a:pt x="80" y="287"/>
                    <a:pt x="80" y="287"/>
                    <a:pt x="80" y="287"/>
                  </a:cubicBezTo>
                  <a:cubicBezTo>
                    <a:pt x="80" y="291"/>
                    <a:pt x="84" y="295"/>
                    <a:pt x="88" y="295"/>
                  </a:cubicBezTo>
                  <a:cubicBezTo>
                    <a:pt x="361" y="295"/>
                    <a:pt x="361" y="295"/>
                    <a:pt x="361" y="295"/>
                  </a:cubicBezTo>
                  <a:cubicBezTo>
                    <a:pt x="366" y="295"/>
                    <a:pt x="369" y="291"/>
                    <a:pt x="369" y="287"/>
                  </a:cubicBezTo>
                  <a:cubicBezTo>
                    <a:pt x="369" y="88"/>
                    <a:pt x="369" y="88"/>
                    <a:pt x="369" y="88"/>
                  </a:cubicBezTo>
                  <a:cubicBezTo>
                    <a:pt x="369" y="84"/>
                    <a:pt x="366" y="80"/>
                    <a:pt x="361"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41" name="Freeform 24">
              <a:extLst>
                <a:ext uri="{FF2B5EF4-FFF2-40B4-BE49-F238E27FC236}">
                  <a16:creationId xmlns:a16="http://schemas.microsoft.com/office/drawing/2014/main" xmlns="" id="{173C5ABD-7C99-4504-836F-39448D7F1B33}"/>
                </a:ext>
              </a:extLst>
            </p:cNvPr>
            <p:cNvSpPr>
              <a:spLocks noEditPoints="1"/>
            </p:cNvSpPr>
            <p:nvPr/>
          </p:nvSpPr>
          <p:spPr bwMode="auto">
            <a:xfrm>
              <a:off x="-6078724" y="4456093"/>
              <a:ext cx="973138" cy="808038"/>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40" y="375"/>
                    <a:pt x="0" y="335"/>
                    <a:pt x="0" y="287"/>
                  </a:cubicBezTo>
                  <a:cubicBezTo>
                    <a:pt x="0" y="88"/>
                    <a:pt x="0" y="88"/>
                    <a:pt x="0" y="88"/>
                  </a:cubicBezTo>
                  <a:cubicBezTo>
                    <a:pt x="0" y="40"/>
                    <a:pt x="40"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42" name="Freeform 25">
              <a:extLst>
                <a:ext uri="{FF2B5EF4-FFF2-40B4-BE49-F238E27FC236}">
                  <a16:creationId xmlns:a16="http://schemas.microsoft.com/office/drawing/2014/main" xmlns="" id="{45F4F5EA-759C-4580-8F8A-8CF81BA53229}"/>
                </a:ext>
              </a:extLst>
            </p:cNvPr>
            <p:cNvSpPr>
              <a:spLocks noEditPoints="1"/>
            </p:cNvSpPr>
            <p:nvPr/>
          </p:nvSpPr>
          <p:spPr bwMode="auto">
            <a:xfrm>
              <a:off x="-4743637" y="4456093"/>
              <a:ext cx="974725" cy="808038"/>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40" y="375"/>
                    <a:pt x="0" y="335"/>
                    <a:pt x="0" y="287"/>
                  </a:cubicBezTo>
                  <a:cubicBezTo>
                    <a:pt x="0" y="88"/>
                    <a:pt x="0" y="88"/>
                    <a:pt x="0" y="88"/>
                  </a:cubicBezTo>
                  <a:cubicBezTo>
                    <a:pt x="0" y="40"/>
                    <a:pt x="40"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43" name="Freeform 26">
              <a:extLst>
                <a:ext uri="{FF2B5EF4-FFF2-40B4-BE49-F238E27FC236}">
                  <a16:creationId xmlns:a16="http://schemas.microsoft.com/office/drawing/2014/main" xmlns="" id="{A43EC7E2-550F-40C2-BAE5-F033A200C900}"/>
                </a:ext>
              </a:extLst>
            </p:cNvPr>
            <p:cNvSpPr>
              <a:spLocks noEditPoints="1"/>
            </p:cNvSpPr>
            <p:nvPr/>
          </p:nvSpPr>
          <p:spPr bwMode="auto">
            <a:xfrm>
              <a:off x="-3406962" y="4456093"/>
              <a:ext cx="973138" cy="808038"/>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39" y="375"/>
                    <a:pt x="0" y="335"/>
                    <a:pt x="0" y="287"/>
                  </a:cubicBezTo>
                  <a:cubicBezTo>
                    <a:pt x="0" y="88"/>
                    <a:pt x="0" y="88"/>
                    <a:pt x="0" y="88"/>
                  </a:cubicBezTo>
                  <a:cubicBezTo>
                    <a:pt x="0" y="40"/>
                    <a:pt x="39"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44" name="Freeform 27">
              <a:extLst>
                <a:ext uri="{FF2B5EF4-FFF2-40B4-BE49-F238E27FC236}">
                  <a16:creationId xmlns:a16="http://schemas.microsoft.com/office/drawing/2014/main" xmlns="" id="{B2973EF8-DD31-4EDE-B0B2-8E5E764446CC}"/>
                </a:ext>
              </a:extLst>
            </p:cNvPr>
            <p:cNvSpPr>
              <a:spLocks/>
            </p:cNvSpPr>
            <p:nvPr/>
          </p:nvSpPr>
          <p:spPr bwMode="auto">
            <a:xfrm>
              <a:off x="-5415149" y="-158770"/>
              <a:ext cx="173038" cy="1138238"/>
            </a:xfrm>
            <a:custGeom>
              <a:avLst/>
              <a:gdLst>
                <a:gd name="T0" fmla="*/ 40 w 80"/>
                <a:gd name="T1" fmla="*/ 527 h 527"/>
                <a:gd name="T2" fmla="*/ 0 w 80"/>
                <a:gd name="T3" fmla="*/ 487 h 527"/>
                <a:gd name="T4" fmla="*/ 0 w 80"/>
                <a:gd name="T5" fmla="*/ 40 h 527"/>
                <a:gd name="T6" fmla="*/ 40 w 80"/>
                <a:gd name="T7" fmla="*/ 0 h 527"/>
                <a:gd name="T8" fmla="*/ 80 w 80"/>
                <a:gd name="T9" fmla="*/ 40 h 527"/>
                <a:gd name="T10" fmla="*/ 80 w 80"/>
                <a:gd name="T11" fmla="*/ 487 h 527"/>
                <a:gd name="T12" fmla="*/ 40 w 80"/>
                <a:gd name="T13" fmla="*/ 527 h 527"/>
              </a:gdLst>
              <a:ahLst/>
              <a:cxnLst>
                <a:cxn ang="0">
                  <a:pos x="T0" y="T1"/>
                </a:cxn>
                <a:cxn ang="0">
                  <a:pos x="T2" y="T3"/>
                </a:cxn>
                <a:cxn ang="0">
                  <a:pos x="T4" y="T5"/>
                </a:cxn>
                <a:cxn ang="0">
                  <a:pos x="T6" y="T7"/>
                </a:cxn>
                <a:cxn ang="0">
                  <a:pos x="T8" y="T9"/>
                </a:cxn>
                <a:cxn ang="0">
                  <a:pos x="T10" y="T11"/>
                </a:cxn>
                <a:cxn ang="0">
                  <a:pos x="T12" y="T13"/>
                </a:cxn>
              </a:cxnLst>
              <a:rect l="0" t="0" r="r" b="b"/>
              <a:pathLst>
                <a:path w="80" h="527">
                  <a:moveTo>
                    <a:pt x="40" y="527"/>
                  </a:moveTo>
                  <a:cubicBezTo>
                    <a:pt x="18" y="527"/>
                    <a:pt x="0" y="509"/>
                    <a:pt x="0" y="487"/>
                  </a:cubicBezTo>
                  <a:cubicBezTo>
                    <a:pt x="0" y="40"/>
                    <a:pt x="0" y="40"/>
                    <a:pt x="0" y="40"/>
                  </a:cubicBezTo>
                  <a:cubicBezTo>
                    <a:pt x="0" y="18"/>
                    <a:pt x="18" y="0"/>
                    <a:pt x="40" y="0"/>
                  </a:cubicBezTo>
                  <a:cubicBezTo>
                    <a:pt x="63" y="0"/>
                    <a:pt x="80" y="18"/>
                    <a:pt x="80" y="40"/>
                  </a:cubicBezTo>
                  <a:cubicBezTo>
                    <a:pt x="80" y="487"/>
                    <a:pt x="80" y="487"/>
                    <a:pt x="80" y="487"/>
                  </a:cubicBezTo>
                  <a:cubicBezTo>
                    <a:pt x="80" y="509"/>
                    <a:pt x="63" y="527"/>
                    <a:pt x="40" y="527"/>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45" name="Freeform 28">
              <a:extLst>
                <a:ext uri="{FF2B5EF4-FFF2-40B4-BE49-F238E27FC236}">
                  <a16:creationId xmlns:a16="http://schemas.microsoft.com/office/drawing/2014/main" xmlns="" id="{E9AF9061-8797-40A0-B2DF-B8E8BAA06FBC}"/>
                </a:ext>
              </a:extLst>
            </p:cNvPr>
            <p:cNvSpPr>
              <a:spLocks/>
            </p:cNvSpPr>
            <p:nvPr/>
          </p:nvSpPr>
          <p:spPr bwMode="auto">
            <a:xfrm>
              <a:off x="-1936937" y="-158770"/>
              <a:ext cx="173038" cy="1138238"/>
            </a:xfrm>
            <a:custGeom>
              <a:avLst/>
              <a:gdLst>
                <a:gd name="T0" fmla="*/ 40 w 80"/>
                <a:gd name="T1" fmla="*/ 527 h 527"/>
                <a:gd name="T2" fmla="*/ 0 w 80"/>
                <a:gd name="T3" fmla="*/ 487 h 527"/>
                <a:gd name="T4" fmla="*/ 0 w 80"/>
                <a:gd name="T5" fmla="*/ 40 h 527"/>
                <a:gd name="T6" fmla="*/ 40 w 80"/>
                <a:gd name="T7" fmla="*/ 0 h 527"/>
                <a:gd name="T8" fmla="*/ 80 w 80"/>
                <a:gd name="T9" fmla="*/ 40 h 527"/>
                <a:gd name="T10" fmla="*/ 80 w 80"/>
                <a:gd name="T11" fmla="*/ 487 h 527"/>
                <a:gd name="T12" fmla="*/ 40 w 80"/>
                <a:gd name="T13" fmla="*/ 527 h 527"/>
              </a:gdLst>
              <a:ahLst/>
              <a:cxnLst>
                <a:cxn ang="0">
                  <a:pos x="T0" y="T1"/>
                </a:cxn>
                <a:cxn ang="0">
                  <a:pos x="T2" y="T3"/>
                </a:cxn>
                <a:cxn ang="0">
                  <a:pos x="T4" y="T5"/>
                </a:cxn>
                <a:cxn ang="0">
                  <a:pos x="T6" y="T7"/>
                </a:cxn>
                <a:cxn ang="0">
                  <a:pos x="T8" y="T9"/>
                </a:cxn>
                <a:cxn ang="0">
                  <a:pos x="T10" y="T11"/>
                </a:cxn>
                <a:cxn ang="0">
                  <a:pos x="T12" y="T13"/>
                </a:cxn>
              </a:cxnLst>
              <a:rect l="0" t="0" r="r" b="b"/>
              <a:pathLst>
                <a:path w="80" h="527">
                  <a:moveTo>
                    <a:pt x="40" y="527"/>
                  </a:moveTo>
                  <a:cubicBezTo>
                    <a:pt x="18" y="527"/>
                    <a:pt x="0" y="509"/>
                    <a:pt x="0" y="487"/>
                  </a:cubicBezTo>
                  <a:cubicBezTo>
                    <a:pt x="0" y="40"/>
                    <a:pt x="0" y="40"/>
                    <a:pt x="0" y="40"/>
                  </a:cubicBezTo>
                  <a:cubicBezTo>
                    <a:pt x="0" y="18"/>
                    <a:pt x="18" y="0"/>
                    <a:pt x="40" y="0"/>
                  </a:cubicBezTo>
                  <a:cubicBezTo>
                    <a:pt x="62" y="0"/>
                    <a:pt x="80" y="18"/>
                    <a:pt x="80" y="40"/>
                  </a:cubicBezTo>
                  <a:cubicBezTo>
                    <a:pt x="80" y="487"/>
                    <a:pt x="80" y="487"/>
                    <a:pt x="80" y="487"/>
                  </a:cubicBezTo>
                  <a:cubicBezTo>
                    <a:pt x="80" y="509"/>
                    <a:pt x="62" y="527"/>
                    <a:pt x="40" y="527"/>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65" name="Freeform 23">
              <a:extLst>
                <a:ext uri="{FF2B5EF4-FFF2-40B4-BE49-F238E27FC236}">
                  <a16:creationId xmlns:a16="http://schemas.microsoft.com/office/drawing/2014/main" xmlns="" id="{3C123C52-F551-4E44-AA7F-19704DACE989}"/>
                </a:ext>
              </a:extLst>
            </p:cNvPr>
            <p:cNvSpPr>
              <a:spLocks noEditPoints="1"/>
            </p:cNvSpPr>
            <p:nvPr/>
          </p:nvSpPr>
          <p:spPr bwMode="auto">
            <a:xfrm>
              <a:off x="-2071872" y="4454506"/>
              <a:ext cx="973139" cy="809624"/>
            </a:xfrm>
            <a:custGeom>
              <a:avLst/>
              <a:gdLst>
                <a:gd name="T0" fmla="*/ 361 w 449"/>
                <a:gd name="T1" fmla="*/ 375 h 375"/>
                <a:gd name="T2" fmla="*/ 88 w 449"/>
                <a:gd name="T3" fmla="*/ 375 h 375"/>
                <a:gd name="T4" fmla="*/ 0 w 449"/>
                <a:gd name="T5" fmla="*/ 287 h 375"/>
                <a:gd name="T6" fmla="*/ 0 w 449"/>
                <a:gd name="T7" fmla="*/ 88 h 375"/>
                <a:gd name="T8" fmla="*/ 88 w 449"/>
                <a:gd name="T9" fmla="*/ 0 h 375"/>
                <a:gd name="T10" fmla="*/ 361 w 449"/>
                <a:gd name="T11" fmla="*/ 0 h 375"/>
                <a:gd name="T12" fmla="*/ 449 w 449"/>
                <a:gd name="T13" fmla="*/ 88 h 375"/>
                <a:gd name="T14" fmla="*/ 449 w 449"/>
                <a:gd name="T15" fmla="*/ 287 h 375"/>
                <a:gd name="T16" fmla="*/ 361 w 449"/>
                <a:gd name="T17" fmla="*/ 375 h 375"/>
                <a:gd name="T18" fmla="*/ 88 w 449"/>
                <a:gd name="T19" fmla="*/ 80 h 375"/>
                <a:gd name="T20" fmla="*/ 80 w 449"/>
                <a:gd name="T21" fmla="*/ 88 h 375"/>
                <a:gd name="T22" fmla="*/ 80 w 449"/>
                <a:gd name="T23" fmla="*/ 287 h 375"/>
                <a:gd name="T24" fmla="*/ 88 w 449"/>
                <a:gd name="T25" fmla="*/ 295 h 375"/>
                <a:gd name="T26" fmla="*/ 361 w 449"/>
                <a:gd name="T27" fmla="*/ 295 h 375"/>
                <a:gd name="T28" fmla="*/ 369 w 449"/>
                <a:gd name="T29" fmla="*/ 287 h 375"/>
                <a:gd name="T30" fmla="*/ 369 w 449"/>
                <a:gd name="T31" fmla="*/ 88 h 375"/>
                <a:gd name="T32" fmla="*/ 361 w 449"/>
                <a:gd name="T33" fmla="*/ 80 h 375"/>
                <a:gd name="T34" fmla="*/ 88 w 449"/>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375">
                  <a:moveTo>
                    <a:pt x="361" y="375"/>
                  </a:moveTo>
                  <a:cubicBezTo>
                    <a:pt x="88" y="375"/>
                    <a:pt x="88" y="375"/>
                    <a:pt x="88" y="375"/>
                  </a:cubicBezTo>
                  <a:cubicBezTo>
                    <a:pt x="39" y="375"/>
                    <a:pt x="0" y="335"/>
                    <a:pt x="0" y="287"/>
                  </a:cubicBezTo>
                  <a:cubicBezTo>
                    <a:pt x="0" y="88"/>
                    <a:pt x="0" y="88"/>
                    <a:pt x="0" y="88"/>
                  </a:cubicBezTo>
                  <a:cubicBezTo>
                    <a:pt x="0" y="40"/>
                    <a:pt x="39" y="0"/>
                    <a:pt x="88" y="0"/>
                  </a:cubicBezTo>
                  <a:cubicBezTo>
                    <a:pt x="361" y="0"/>
                    <a:pt x="361" y="0"/>
                    <a:pt x="361" y="0"/>
                  </a:cubicBezTo>
                  <a:cubicBezTo>
                    <a:pt x="410" y="0"/>
                    <a:pt x="449" y="40"/>
                    <a:pt x="449" y="88"/>
                  </a:cubicBezTo>
                  <a:cubicBezTo>
                    <a:pt x="449" y="287"/>
                    <a:pt x="449" y="287"/>
                    <a:pt x="449" y="287"/>
                  </a:cubicBezTo>
                  <a:cubicBezTo>
                    <a:pt x="449" y="335"/>
                    <a:pt x="410" y="375"/>
                    <a:pt x="361" y="375"/>
                  </a:cubicBezTo>
                  <a:close/>
                  <a:moveTo>
                    <a:pt x="88" y="80"/>
                  </a:moveTo>
                  <a:cubicBezTo>
                    <a:pt x="84" y="80"/>
                    <a:pt x="80" y="84"/>
                    <a:pt x="80" y="88"/>
                  </a:cubicBezTo>
                  <a:cubicBezTo>
                    <a:pt x="80" y="287"/>
                    <a:pt x="80" y="287"/>
                    <a:pt x="80" y="287"/>
                  </a:cubicBezTo>
                  <a:cubicBezTo>
                    <a:pt x="80" y="291"/>
                    <a:pt x="84" y="295"/>
                    <a:pt x="88" y="295"/>
                  </a:cubicBezTo>
                  <a:cubicBezTo>
                    <a:pt x="361" y="295"/>
                    <a:pt x="361" y="295"/>
                    <a:pt x="361" y="295"/>
                  </a:cubicBezTo>
                  <a:cubicBezTo>
                    <a:pt x="366" y="295"/>
                    <a:pt x="369" y="291"/>
                    <a:pt x="369" y="287"/>
                  </a:cubicBezTo>
                  <a:cubicBezTo>
                    <a:pt x="369" y="88"/>
                    <a:pt x="369" y="88"/>
                    <a:pt x="369" y="88"/>
                  </a:cubicBezTo>
                  <a:cubicBezTo>
                    <a:pt x="369" y="84"/>
                    <a:pt x="366" y="80"/>
                    <a:pt x="361"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66" name="Freeform 17">
              <a:extLst>
                <a:ext uri="{FF2B5EF4-FFF2-40B4-BE49-F238E27FC236}">
                  <a16:creationId xmlns:a16="http://schemas.microsoft.com/office/drawing/2014/main" xmlns="" id="{B91E0111-1581-408C-BA65-6CBD676F448E}"/>
                </a:ext>
              </a:extLst>
            </p:cNvPr>
            <p:cNvSpPr>
              <a:spLocks noEditPoints="1"/>
            </p:cNvSpPr>
            <p:nvPr/>
          </p:nvSpPr>
          <p:spPr bwMode="auto">
            <a:xfrm>
              <a:off x="-6092786" y="2195491"/>
              <a:ext cx="974723" cy="808039"/>
            </a:xfrm>
            <a:custGeom>
              <a:avLst/>
              <a:gdLst>
                <a:gd name="T0" fmla="*/ 362 w 450"/>
                <a:gd name="T1" fmla="*/ 374 h 374"/>
                <a:gd name="T2" fmla="*/ 88 w 450"/>
                <a:gd name="T3" fmla="*/ 374 h 374"/>
                <a:gd name="T4" fmla="*/ 0 w 450"/>
                <a:gd name="T5" fmla="*/ 286 h 374"/>
                <a:gd name="T6" fmla="*/ 0 w 450"/>
                <a:gd name="T7" fmla="*/ 88 h 374"/>
                <a:gd name="T8" fmla="*/ 88 w 450"/>
                <a:gd name="T9" fmla="*/ 0 h 374"/>
                <a:gd name="T10" fmla="*/ 362 w 450"/>
                <a:gd name="T11" fmla="*/ 0 h 374"/>
                <a:gd name="T12" fmla="*/ 450 w 450"/>
                <a:gd name="T13" fmla="*/ 88 h 374"/>
                <a:gd name="T14" fmla="*/ 450 w 450"/>
                <a:gd name="T15" fmla="*/ 286 h 374"/>
                <a:gd name="T16" fmla="*/ 362 w 450"/>
                <a:gd name="T17" fmla="*/ 374 h 374"/>
                <a:gd name="T18" fmla="*/ 88 w 450"/>
                <a:gd name="T19" fmla="*/ 80 h 374"/>
                <a:gd name="T20" fmla="*/ 80 w 450"/>
                <a:gd name="T21" fmla="*/ 88 h 374"/>
                <a:gd name="T22" fmla="*/ 80 w 450"/>
                <a:gd name="T23" fmla="*/ 286 h 374"/>
                <a:gd name="T24" fmla="*/ 88 w 450"/>
                <a:gd name="T25" fmla="*/ 294 h 374"/>
                <a:gd name="T26" fmla="*/ 362 w 450"/>
                <a:gd name="T27" fmla="*/ 294 h 374"/>
                <a:gd name="T28" fmla="*/ 370 w 450"/>
                <a:gd name="T29" fmla="*/ 286 h 374"/>
                <a:gd name="T30" fmla="*/ 370 w 450"/>
                <a:gd name="T31" fmla="*/ 88 h 374"/>
                <a:gd name="T32" fmla="*/ 362 w 450"/>
                <a:gd name="T33" fmla="*/ 80 h 374"/>
                <a:gd name="T34" fmla="*/ 88 w 450"/>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4">
                  <a:moveTo>
                    <a:pt x="362" y="374"/>
                  </a:moveTo>
                  <a:cubicBezTo>
                    <a:pt x="88" y="374"/>
                    <a:pt x="88" y="374"/>
                    <a:pt x="88" y="374"/>
                  </a:cubicBezTo>
                  <a:cubicBezTo>
                    <a:pt x="40" y="374"/>
                    <a:pt x="0" y="335"/>
                    <a:pt x="0" y="286"/>
                  </a:cubicBezTo>
                  <a:cubicBezTo>
                    <a:pt x="0" y="88"/>
                    <a:pt x="0" y="88"/>
                    <a:pt x="0" y="88"/>
                  </a:cubicBezTo>
                  <a:cubicBezTo>
                    <a:pt x="0" y="40"/>
                    <a:pt x="40" y="0"/>
                    <a:pt x="88" y="0"/>
                  </a:cubicBezTo>
                  <a:cubicBezTo>
                    <a:pt x="362" y="0"/>
                    <a:pt x="362" y="0"/>
                    <a:pt x="362" y="0"/>
                  </a:cubicBezTo>
                  <a:cubicBezTo>
                    <a:pt x="410" y="0"/>
                    <a:pt x="450" y="40"/>
                    <a:pt x="450" y="88"/>
                  </a:cubicBezTo>
                  <a:cubicBezTo>
                    <a:pt x="450" y="286"/>
                    <a:pt x="450" y="286"/>
                    <a:pt x="450" y="286"/>
                  </a:cubicBezTo>
                  <a:cubicBezTo>
                    <a:pt x="450" y="335"/>
                    <a:pt x="410" y="374"/>
                    <a:pt x="362" y="374"/>
                  </a:cubicBezTo>
                  <a:close/>
                  <a:moveTo>
                    <a:pt x="88" y="80"/>
                  </a:moveTo>
                  <a:cubicBezTo>
                    <a:pt x="84" y="80"/>
                    <a:pt x="80" y="84"/>
                    <a:pt x="80" y="88"/>
                  </a:cubicBezTo>
                  <a:cubicBezTo>
                    <a:pt x="80" y="286"/>
                    <a:pt x="80" y="286"/>
                    <a:pt x="80" y="286"/>
                  </a:cubicBezTo>
                  <a:cubicBezTo>
                    <a:pt x="80" y="291"/>
                    <a:pt x="84" y="294"/>
                    <a:pt x="88" y="294"/>
                  </a:cubicBezTo>
                  <a:cubicBezTo>
                    <a:pt x="362" y="294"/>
                    <a:pt x="362" y="294"/>
                    <a:pt x="362" y="294"/>
                  </a:cubicBezTo>
                  <a:cubicBezTo>
                    <a:pt x="366" y="294"/>
                    <a:pt x="370" y="291"/>
                    <a:pt x="370" y="286"/>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GB"/>
            </a:p>
          </p:txBody>
        </p:sp>
      </p:grpSp>
      <p:sp>
        <p:nvSpPr>
          <p:cNvPr id="446" name="Freeform 17">
            <a:extLst>
              <a:ext uri="{FF2B5EF4-FFF2-40B4-BE49-F238E27FC236}">
                <a16:creationId xmlns:a16="http://schemas.microsoft.com/office/drawing/2014/main" xmlns="" id="{FA97B4D0-B2BB-491C-9656-4D811C0FD03A}"/>
              </a:ext>
            </a:extLst>
          </p:cNvPr>
          <p:cNvSpPr>
            <a:spLocks noEditPoints="1"/>
          </p:cNvSpPr>
          <p:nvPr/>
        </p:nvSpPr>
        <p:spPr bwMode="auto">
          <a:xfrm>
            <a:off x="8990662" y="2649944"/>
            <a:ext cx="209771" cy="173899"/>
          </a:xfrm>
          <a:custGeom>
            <a:avLst/>
            <a:gdLst>
              <a:gd name="T0" fmla="*/ 362 w 450"/>
              <a:gd name="T1" fmla="*/ 374 h 374"/>
              <a:gd name="T2" fmla="*/ 88 w 450"/>
              <a:gd name="T3" fmla="*/ 374 h 374"/>
              <a:gd name="T4" fmla="*/ 0 w 450"/>
              <a:gd name="T5" fmla="*/ 286 h 374"/>
              <a:gd name="T6" fmla="*/ 0 w 450"/>
              <a:gd name="T7" fmla="*/ 88 h 374"/>
              <a:gd name="T8" fmla="*/ 88 w 450"/>
              <a:gd name="T9" fmla="*/ 0 h 374"/>
              <a:gd name="T10" fmla="*/ 362 w 450"/>
              <a:gd name="T11" fmla="*/ 0 h 374"/>
              <a:gd name="T12" fmla="*/ 450 w 450"/>
              <a:gd name="T13" fmla="*/ 88 h 374"/>
              <a:gd name="T14" fmla="*/ 450 w 450"/>
              <a:gd name="T15" fmla="*/ 286 h 374"/>
              <a:gd name="T16" fmla="*/ 362 w 450"/>
              <a:gd name="T17" fmla="*/ 374 h 374"/>
              <a:gd name="T18" fmla="*/ 88 w 450"/>
              <a:gd name="T19" fmla="*/ 80 h 374"/>
              <a:gd name="T20" fmla="*/ 80 w 450"/>
              <a:gd name="T21" fmla="*/ 88 h 374"/>
              <a:gd name="T22" fmla="*/ 80 w 450"/>
              <a:gd name="T23" fmla="*/ 286 h 374"/>
              <a:gd name="T24" fmla="*/ 88 w 450"/>
              <a:gd name="T25" fmla="*/ 294 h 374"/>
              <a:gd name="T26" fmla="*/ 362 w 450"/>
              <a:gd name="T27" fmla="*/ 294 h 374"/>
              <a:gd name="T28" fmla="*/ 370 w 450"/>
              <a:gd name="T29" fmla="*/ 286 h 374"/>
              <a:gd name="T30" fmla="*/ 370 w 450"/>
              <a:gd name="T31" fmla="*/ 88 h 374"/>
              <a:gd name="T32" fmla="*/ 362 w 450"/>
              <a:gd name="T33" fmla="*/ 80 h 374"/>
              <a:gd name="T34" fmla="*/ 88 w 450"/>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4">
                <a:moveTo>
                  <a:pt x="362" y="374"/>
                </a:moveTo>
                <a:cubicBezTo>
                  <a:pt x="88" y="374"/>
                  <a:pt x="88" y="374"/>
                  <a:pt x="88" y="374"/>
                </a:cubicBezTo>
                <a:cubicBezTo>
                  <a:pt x="40" y="374"/>
                  <a:pt x="0" y="335"/>
                  <a:pt x="0" y="286"/>
                </a:cubicBezTo>
                <a:cubicBezTo>
                  <a:pt x="0" y="88"/>
                  <a:pt x="0" y="88"/>
                  <a:pt x="0" y="88"/>
                </a:cubicBezTo>
                <a:cubicBezTo>
                  <a:pt x="0" y="40"/>
                  <a:pt x="40" y="0"/>
                  <a:pt x="88" y="0"/>
                </a:cubicBezTo>
                <a:cubicBezTo>
                  <a:pt x="362" y="0"/>
                  <a:pt x="362" y="0"/>
                  <a:pt x="362" y="0"/>
                </a:cubicBezTo>
                <a:cubicBezTo>
                  <a:pt x="410" y="0"/>
                  <a:pt x="450" y="40"/>
                  <a:pt x="450" y="88"/>
                </a:cubicBezTo>
                <a:cubicBezTo>
                  <a:pt x="450" y="286"/>
                  <a:pt x="450" y="286"/>
                  <a:pt x="450" y="286"/>
                </a:cubicBezTo>
                <a:cubicBezTo>
                  <a:pt x="450" y="335"/>
                  <a:pt x="410" y="374"/>
                  <a:pt x="362" y="374"/>
                </a:cubicBezTo>
                <a:close/>
                <a:moveTo>
                  <a:pt x="88" y="80"/>
                </a:moveTo>
                <a:cubicBezTo>
                  <a:pt x="84" y="80"/>
                  <a:pt x="80" y="84"/>
                  <a:pt x="80" y="88"/>
                </a:cubicBezTo>
                <a:cubicBezTo>
                  <a:pt x="80" y="286"/>
                  <a:pt x="80" y="286"/>
                  <a:pt x="80" y="286"/>
                </a:cubicBezTo>
                <a:cubicBezTo>
                  <a:pt x="80" y="291"/>
                  <a:pt x="84" y="294"/>
                  <a:pt x="88" y="294"/>
                </a:cubicBezTo>
                <a:cubicBezTo>
                  <a:pt x="362" y="294"/>
                  <a:pt x="362" y="294"/>
                  <a:pt x="362" y="294"/>
                </a:cubicBezTo>
                <a:cubicBezTo>
                  <a:pt x="366" y="294"/>
                  <a:pt x="370" y="291"/>
                  <a:pt x="370" y="286"/>
                </a:cubicBezTo>
                <a:cubicBezTo>
                  <a:pt x="370" y="88"/>
                  <a:pt x="370" y="88"/>
                  <a:pt x="370" y="88"/>
                </a:cubicBezTo>
                <a:cubicBezTo>
                  <a:pt x="370" y="84"/>
                  <a:pt x="366" y="80"/>
                  <a:pt x="362" y="80"/>
                </a:cubicBezTo>
                <a:lnTo>
                  <a:pt x="88" y="8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GB"/>
          </a:p>
        </p:txBody>
      </p:sp>
      <p:sp>
        <p:nvSpPr>
          <p:cNvPr id="447" name="Freeform 17">
            <a:extLst>
              <a:ext uri="{FF2B5EF4-FFF2-40B4-BE49-F238E27FC236}">
                <a16:creationId xmlns:a16="http://schemas.microsoft.com/office/drawing/2014/main" xmlns="" id="{C8C1EB70-FFAA-4906-99D4-177FEF09AE74}"/>
              </a:ext>
            </a:extLst>
          </p:cNvPr>
          <p:cNvSpPr>
            <a:spLocks noEditPoints="1"/>
          </p:cNvSpPr>
          <p:nvPr/>
        </p:nvSpPr>
        <p:spPr bwMode="auto">
          <a:xfrm>
            <a:off x="9568024" y="3139128"/>
            <a:ext cx="209771" cy="173899"/>
          </a:xfrm>
          <a:custGeom>
            <a:avLst/>
            <a:gdLst>
              <a:gd name="T0" fmla="*/ 362 w 450"/>
              <a:gd name="T1" fmla="*/ 374 h 374"/>
              <a:gd name="T2" fmla="*/ 88 w 450"/>
              <a:gd name="T3" fmla="*/ 374 h 374"/>
              <a:gd name="T4" fmla="*/ 0 w 450"/>
              <a:gd name="T5" fmla="*/ 286 h 374"/>
              <a:gd name="T6" fmla="*/ 0 w 450"/>
              <a:gd name="T7" fmla="*/ 88 h 374"/>
              <a:gd name="T8" fmla="*/ 88 w 450"/>
              <a:gd name="T9" fmla="*/ 0 h 374"/>
              <a:gd name="T10" fmla="*/ 362 w 450"/>
              <a:gd name="T11" fmla="*/ 0 h 374"/>
              <a:gd name="T12" fmla="*/ 450 w 450"/>
              <a:gd name="T13" fmla="*/ 88 h 374"/>
              <a:gd name="T14" fmla="*/ 450 w 450"/>
              <a:gd name="T15" fmla="*/ 286 h 374"/>
              <a:gd name="T16" fmla="*/ 362 w 450"/>
              <a:gd name="T17" fmla="*/ 374 h 374"/>
              <a:gd name="T18" fmla="*/ 88 w 450"/>
              <a:gd name="T19" fmla="*/ 80 h 374"/>
              <a:gd name="T20" fmla="*/ 80 w 450"/>
              <a:gd name="T21" fmla="*/ 88 h 374"/>
              <a:gd name="T22" fmla="*/ 80 w 450"/>
              <a:gd name="T23" fmla="*/ 286 h 374"/>
              <a:gd name="T24" fmla="*/ 88 w 450"/>
              <a:gd name="T25" fmla="*/ 294 h 374"/>
              <a:gd name="T26" fmla="*/ 362 w 450"/>
              <a:gd name="T27" fmla="*/ 294 h 374"/>
              <a:gd name="T28" fmla="*/ 370 w 450"/>
              <a:gd name="T29" fmla="*/ 286 h 374"/>
              <a:gd name="T30" fmla="*/ 370 w 450"/>
              <a:gd name="T31" fmla="*/ 88 h 374"/>
              <a:gd name="T32" fmla="*/ 362 w 450"/>
              <a:gd name="T33" fmla="*/ 80 h 374"/>
              <a:gd name="T34" fmla="*/ 88 w 450"/>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4">
                <a:moveTo>
                  <a:pt x="362" y="374"/>
                </a:moveTo>
                <a:cubicBezTo>
                  <a:pt x="88" y="374"/>
                  <a:pt x="88" y="374"/>
                  <a:pt x="88" y="374"/>
                </a:cubicBezTo>
                <a:cubicBezTo>
                  <a:pt x="40" y="374"/>
                  <a:pt x="0" y="335"/>
                  <a:pt x="0" y="286"/>
                </a:cubicBezTo>
                <a:cubicBezTo>
                  <a:pt x="0" y="88"/>
                  <a:pt x="0" y="88"/>
                  <a:pt x="0" y="88"/>
                </a:cubicBezTo>
                <a:cubicBezTo>
                  <a:pt x="0" y="40"/>
                  <a:pt x="40" y="0"/>
                  <a:pt x="88" y="0"/>
                </a:cubicBezTo>
                <a:cubicBezTo>
                  <a:pt x="362" y="0"/>
                  <a:pt x="362" y="0"/>
                  <a:pt x="362" y="0"/>
                </a:cubicBezTo>
                <a:cubicBezTo>
                  <a:pt x="410" y="0"/>
                  <a:pt x="450" y="40"/>
                  <a:pt x="450" y="88"/>
                </a:cubicBezTo>
                <a:cubicBezTo>
                  <a:pt x="450" y="286"/>
                  <a:pt x="450" y="286"/>
                  <a:pt x="450" y="286"/>
                </a:cubicBezTo>
                <a:cubicBezTo>
                  <a:pt x="450" y="335"/>
                  <a:pt x="410" y="374"/>
                  <a:pt x="362" y="374"/>
                </a:cubicBezTo>
                <a:close/>
                <a:moveTo>
                  <a:pt x="88" y="80"/>
                </a:moveTo>
                <a:cubicBezTo>
                  <a:pt x="84" y="80"/>
                  <a:pt x="80" y="84"/>
                  <a:pt x="80" y="88"/>
                </a:cubicBezTo>
                <a:cubicBezTo>
                  <a:pt x="80" y="286"/>
                  <a:pt x="80" y="286"/>
                  <a:pt x="80" y="286"/>
                </a:cubicBezTo>
                <a:cubicBezTo>
                  <a:pt x="80" y="291"/>
                  <a:pt x="84" y="294"/>
                  <a:pt x="88" y="294"/>
                </a:cubicBezTo>
                <a:cubicBezTo>
                  <a:pt x="362" y="294"/>
                  <a:pt x="362" y="294"/>
                  <a:pt x="362" y="294"/>
                </a:cubicBezTo>
                <a:cubicBezTo>
                  <a:pt x="366" y="294"/>
                  <a:pt x="370" y="291"/>
                  <a:pt x="370" y="286"/>
                </a:cubicBezTo>
                <a:cubicBezTo>
                  <a:pt x="370" y="88"/>
                  <a:pt x="370" y="88"/>
                  <a:pt x="370" y="88"/>
                </a:cubicBezTo>
                <a:cubicBezTo>
                  <a:pt x="370" y="84"/>
                  <a:pt x="366" y="80"/>
                  <a:pt x="362" y="80"/>
                </a:cubicBezTo>
                <a:lnTo>
                  <a:pt x="88" y="80"/>
                </a:lnTo>
                <a:close/>
              </a:path>
            </a:pathLst>
          </a:custGeom>
          <a:solidFill>
            <a:srgbClr val="EF3340"/>
          </a:solidFill>
          <a:ln>
            <a:noFill/>
          </a:ln>
        </p:spPr>
        <p:txBody>
          <a:bodyPr vert="horz" wrap="square" lIns="91440" tIns="45720" rIns="91440" bIns="45720" numCol="1" anchor="t" anchorCtr="0" compatLnSpc="1">
            <a:prstTxWarp prst="textNoShape">
              <a:avLst/>
            </a:prstTxWarp>
            <a:noAutofit/>
          </a:bodyPr>
          <a:lstStyle/>
          <a:p>
            <a:endParaRPr lang="en-GB"/>
          </a:p>
        </p:txBody>
      </p:sp>
      <p:grpSp>
        <p:nvGrpSpPr>
          <p:cNvPr id="448" name="Group 447">
            <a:extLst>
              <a:ext uri="{FF2B5EF4-FFF2-40B4-BE49-F238E27FC236}">
                <a16:creationId xmlns:a16="http://schemas.microsoft.com/office/drawing/2014/main" xmlns="" id="{283461FC-15AC-4321-B27D-C20BA68B148F}"/>
              </a:ext>
            </a:extLst>
          </p:cNvPr>
          <p:cNvGrpSpPr/>
          <p:nvPr/>
        </p:nvGrpSpPr>
        <p:grpSpPr>
          <a:xfrm>
            <a:off x="1307683" y="2968716"/>
            <a:ext cx="763226" cy="660305"/>
            <a:chOff x="4808538" y="3143250"/>
            <a:chExt cx="1047750" cy="906463"/>
          </a:xfrm>
        </p:grpSpPr>
        <p:sp>
          <p:nvSpPr>
            <p:cNvPr id="449" name="Freeform 7">
              <a:extLst>
                <a:ext uri="{FF2B5EF4-FFF2-40B4-BE49-F238E27FC236}">
                  <a16:creationId xmlns:a16="http://schemas.microsoft.com/office/drawing/2014/main" xmlns="" id="{CD07EC19-FC5E-4725-BBBA-0E530B4590BE}"/>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450" name="Oval 8">
              <a:extLst>
                <a:ext uri="{FF2B5EF4-FFF2-40B4-BE49-F238E27FC236}">
                  <a16:creationId xmlns:a16="http://schemas.microsoft.com/office/drawing/2014/main" xmlns="" id="{8B0DE2BB-3648-47DC-BEEC-68E61274E8E0}"/>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51" name="Freeform 9">
              <a:extLst>
                <a:ext uri="{FF2B5EF4-FFF2-40B4-BE49-F238E27FC236}">
                  <a16:creationId xmlns:a16="http://schemas.microsoft.com/office/drawing/2014/main" xmlns="" id="{F56FE93E-E704-4748-BAD0-0D269950C3B6}"/>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sp>
        <p:nvSpPr>
          <p:cNvPr id="452" name="Rectangle 451">
            <a:extLst>
              <a:ext uri="{FF2B5EF4-FFF2-40B4-BE49-F238E27FC236}">
                <a16:creationId xmlns:a16="http://schemas.microsoft.com/office/drawing/2014/main" xmlns="" id="{995B4A3D-A397-4D5E-8B0D-272BFCC48646}"/>
              </a:ext>
            </a:extLst>
          </p:cNvPr>
          <p:cNvSpPr>
            <a:spLocks/>
          </p:cNvSpPr>
          <p:nvPr/>
        </p:nvSpPr>
        <p:spPr bwMode="auto">
          <a:xfrm>
            <a:off x="6283727" y="5363755"/>
            <a:ext cx="5473297" cy="604261"/>
          </a:xfrm>
          <a:prstGeom prst="rect">
            <a:avLst/>
          </a:prstGeom>
          <a:solidFill>
            <a:schemeClr val="accent2"/>
          </a:solidFill>
          <a:ln>
            <a:noFill/>
          </a:ln>
          <a:extLst/>
        </p:spPr>
        <p:txBody>
          <a:bodyPr wrap="square" anchor="ctr">
            <a:noAutofit/>
          </a:bodyPr>
          <a:lstStyle/>
          <a:p>
            <a:pPr algn="ctr" eaLnBrk="1" hangingPunct="1">
              <a:spcBef>
                <a:spcPct val="0"/>
              </a:spcBef>
            </a:pPr>
            <a:r>
              <a:rPr lang="en-US" b="1" dirty="0">
                <a:solidFill>
                  <a:schemeClr val="bg1"/>
                </a:solidFill>
                <a:latin typeface="+mn-lt"/>
                <a:cs typeface="Arial" charset="0"/>
              </a:rPr>
              <a:t>Automatic alerts for when training </a:t>
            </a:r>
            <a:r>
              <a:rPr lang="en-US" b="1">
                <a:solidFill>
                  <a:schemeClr val="bg1"/>
                </a:solidFill>
                <a:latin typeface="+mn-lt"/>
                <a:cs typeface="Arial" charset="0"/>
              </a:rPr>
              <a:t>is due</a:t>
            </a:r>
            <a:endParaRPr lang="en-US" b="1" dirty="0">
              <a:solidFill>
                <a:schemeClr val="bg1"/>
              </a:solidFill>
              <a:latin typeface="+mn-lt"/>
              <a:cs typeface="Arial" charset="0"/>
            </a:endParaRPr>
          </a:p>
        </p:txBody>
      </p:sp>
      <p:grpSp>
        <p:nvGrpSpPr>
          <p:cNvPr id="7" name="Group 6">
            <a:extLst>
              <a:ext uri="{FF2B5EF4-FFF2-40B4-BE49-F238E27FC236}">
                <a16:creationId xmlns:a16="http://schemas.microsoft.com/office/drawing/2014/main" xmlns="" id="{BACC2254-3032-41D1-8F96-F663B547FDEA}"/>
              </a:ext>
            </a:extLst>
          </p:cNvPr>
          <p:cNvGrpSpPr/>
          <p:nvPr/>
        </p:nvGrpSpPr>
        <p:grpSpPr>
          <a:xfrm>
            <a:off x="5715229" y="1872714"/>
            <a:ext cx="1813724" cy="1741867"/>
            <a:chOff x="3869980" y="4555908"/>
            <a:chExt cx="1813724" cy="1741867"/>
          </a:xfrm>
        </p:grpSpPr>
        <p:sp>
          <p:nvSpPr>
            <p:cNvPr id="454" name="Parallelogram 453">
              <a:extLst>
                <a:ext uri="{FF2B5EF4-FFF2-40B4-BE49-F238E27FC236}">
                  <a16:creationId xmlns:a16="http://schemas.microsoft.com/office/drawing/2014/main" xmlns="" id="{CA8334D2-32BB-4C0E-87CE-BFBA9BDD43AF}"/>
                </a:ext>
              </a:extLst>
            </p:cNvPr>
            <p:cNvSpPr/>
            <p:nvPr/>
          </p:nvSpPr>
          <p:spPr bwMode="auto">
            <a:xfrm rot="21289697">
              <a:off x="4444096" y="5996425"/>
              <a:ext cx="450605" cy="144999"/>
            </a:xfrm>
            <a:prstGeom prst="parallelogram">
              <a:avLst/>
            </a:prstGeom>
            <a:solidFill>
              <a:schemeClr val="tx2"/>
            </a:solidFill>
            <a:ln>
              <a:noFill/>
            </a:ln>
            <a:effectLst/>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55" name="Rounded Rectangle 257">
              <a:extLst>
                <a:ext uri="{FF2B5EF4-FFF2-40B4-BE49-F238E27FC236}">
                  <a16:creationId xmlns:a16="http://schemas.microsoft.com/office/drawing/2014/main" xmlns="" id="{2398CD65-9CCF-48F4-92A2-0230150BC73D}"/>
                </a:ext>
              </a:extLst>
            </p:cNvPr>
            <p:cNvSpPr/>
            <p:nvPr/>
          </p:nvSpPr>
          <p:spPr bwMode="auto">
            <a:xfrm rot="16200000" flipH="1">
              <a:off x="4664039" y="3856346"/>
              <a:ext cx="42202" cy="1511317"/>
            </a:xfrm>
            <a:prstGeom prst="roundRect">
              <a:avLst>
                <a:gd name="adj" fmla="val 0"/>
              </a:avLst>
            </a:prstGeom>
            <a:solidFill>
              <a:schemeClr val="tx2"/>
            </a:solidFill>
            <a:ln w="165100">
              <a:solidFill>
                <a:schemeClr val="tx2"/>
              </a:solidFill>
            </a:ln>
            <a:effectLst/>
            <a:scene3d>
              <a:camera prst="orthographicFront">
                <a:rot lat="0" lon="18899981" rev="21240000"/>
              </a:camera>
              <a:lightRig rig="threePt" dir="t"/>
            </a:scene3d>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56" name="Rounded Rectangle 258">
              <a:extLst>
                <a:ext uri="{FF2B5EF4-FFF2-40B4-BE49-F238E27FC236}">
                  <a16:creationId xmlns:a16="http://schemas.microsoft.com/office/drawing/2014/main" xmlns="" id="{D9D624EE-F430-470E-B66C-B396F9A46F59}"/>
                </a:ext>
              </a:extLst>
            </p:cNvPr>
            <p:cNvSpPr/>
            <p:nvPr/>
          </p:nvSpPr>
          <p:spPr bwMode="auto">
            <a:xfrm rot="16200000" flipH="1">
              <a:off x="4655924" y="5184610"/>
              <a:ext cx="57665" cy="1504104"/>
            </a:xfrm>
            <a:prstGeom prst="roundRect">
              <a:avLst>
                <a:gd name="adj" fmla="val 0"/>
              </a:avLst>
            </a:prstGeom>
            <a:solidFill>
              <a:schemeClr val="tx2"/>
            </a:solidFill>
            <a:ln w="165100">
              <a:solidFill>
                <a:schemeClr val="tx2"/>
              </a:solidFill>
            </a:ln>
            <a:effectLst/>
            <a:scene3d>
              <a:camera prst="orthographicFront">
                <a:rot lat="0" lon="18899981" rev="330000"/>
              </a:camera>
              <a:lightRig rig="threePt" dir="t"/>
            </a:scene3d>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57" name="Rounded Rectangle 260">
              <a:extLst>
                <a:ext uri="{FF2B5EF4-FFF2-40B4-BE49-F238E27FC236}">
                  <a16:creationId xmlns:a16="http://schemas.microsoft.com/office/drawing/2014/main" xmlns="" id="{ABB3EC1C-859A-4BAA-8C78-67AC5870708F}"/>
                </a:ext>
              </a:extLst>
            </p:cNvPr>
            <p:cNvSpPr/>
            <p:nvPr/>
          </p:nvSpPr>
          <p:spPr bwMode="auto">
            <a:xfrm>
              <a:off x="3909802" y="4555908"/>
              <a:ext cx="45808" cy="1438892"/>
            </a:xfrm>
            <a:prstGeom prst="roundRect">
              <a:avLst>
                <a:gd name="adj" fmla="val 0"/>
              </a:avLst>
            </a:prstGeom>
            <a:solidFill>
              <a:schemeClr val="tx2"/>
            </a:solidFill>
            <a:ln w="165100">
              <a:solidFill>
                <a:schemeClr val="tx2"/>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58" name="Rounded Rectangle 261">
              <a:extLst>
                <a:ext uri="{FF2B5EF4-FFF2-40B4-BE49-F238E27FC236}">
                  <a16:creationId xmlns:a16="http://schemas.microsoft.com/office/drawing/2014/main" xmlns="" id="{A1718FAC-07C0-4F17-9544-FC0CC5A145F9}"/>
                </a:ext>
              </a:extLst>
            </p:cNvPr>
            <p:cNvSpPr/>
            <p:nvPr/>
          </p:nvSpPr>
          <p:spPr bwMode="auto">
            <a:xfrm>
              <a:off x="5403569" y="4700266"/>
              <a:ext cx="45808" cy="1146461"/>
            </a:xfrm>
            <a:prstGeom prst="roundRect">
              <a:avLst>
                <a:gd name="adj" fmla="val 0"/>
              </a:avLst>
            </a:prstGeom>
            <a:solidFill>
              <a:schemeClr val="tx2"/>
            </a:solidFill>
            <a:ln w="165100">
              <a:solidFill>
                <a:schemeClr val="tx2"/>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59" name="Trapezoid 458">
              <a:extLst>
                <a:ext uri="{FF2B5EF4-FFF2-40B4-BE49-F238E27FC236}">
                  <a16:creationId xmlns:a16="http://schemas.microsoft.com/office/drawing/2014/main" xmlns="" id="{1DDC6DB5-19B0-42CD-A918-A8FA143E0E44}"/>
                </a:ext>
              </a:extLst>
            </p:cNvPr>
            <p:cNvSpPr/>
            <p:nvPr/>
          </p:nvSpPr>
          <p:spPr bwMode="auto">
            <a:xfrm rot="5400000">
              <a:off x="4000828" y="4534861"/>
              <a:ext cx="1390405" cy="1480845"/>
            </a:xfrm>
            <a:prstGeom prst="trapezoid">
              <a:avLst>
                <a:gd name="adj" fmla="val 9894"/>
              </a:avLst>
            </a:prstGeom>
            <a:solidFill>
              <a:schemeClr val="tx2"/>
            </a:solidFill>
            <a:ln>
              <a:solidFill>
                <a:srgbClr val="BFBFBF"/>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60" name="Freeform 265">
              <a:extLst>
                <a:ext uri="{FF2B5EF4-FFF2-40B4-BE49-F238E27FC236}">
                  <a16:creationId xmlns:a16="http://schemas.microsoft.com/office/drawing/2014/main" xmlns="" id="{A913F270-94DD-48DA-8EB4-F0294BA7D8EA}"/>
                </a:ext>
              </a:extLst>
            </p:cNvPr>
            <p:cNvSpPr/>
            <p:nvPr/>
          </p:nvSpPr>
          <p:spPr bwMode="auto">
            <a:xfrm>
              <a:off x="4452236" y="6099948"/>
              <a:ext cx="830278" cy="197827"/>
            </a:xfrm>
            <a:custGeom>
              <a:avLst/>
              <a:gdLst>
                <a:gd name="connsiteX0" fmla="*/ 0 w 762000"/>
                <a:gd name="connsiteY0" fmla="*/ 33338 h 185738"/>
                <a:gd name="connsiteX1" fmla="*/ 409575 w 762000"/>
                <a:gd name="connsiteY1" fmla="*/ 0 h 185738"/>
                <a:gd name="connsiteX2" fmla="*/ 762000 w 762000"/>
                <a:gd name="connsiteY2" fmla="*/ 61913 h 185738"/>
                <a:gd name="connsiteX3" fmla="*/ 228600 w 762000"/>
                <a:gd name="connsiteY3" fmla="*/ 185738 h 185738"/>
                <a:gd name="connsiteX4" fmla="*/ 0 w 762000"/>
                <a:gd name="connsiteY4" fmla="*/ 33338 h 185738"/>
                <a:gd name="connsiteX0" fmla="*/ 0 w 762000"/>
                <a:gd name="connsiteY0" fmla="*/ 61913 h 214313"/>
                <a:gd name="connsiteX1" fmla="*/ 409575 w 762000"/>
                <a:gd name="connsiteY1" fmla="*/ 0 h 214313"/>
                <a:gd name="connsiteX2" fmla="*/ 762000 w 762000"/>
                <a:gd name="connsiteY2" fmla="*/ 90488 h 214313"/>
                <a:gd name="connsiteX3" fmla="*/ 228600 w 762000"/>
                <a:gd name="connsiteY3" fmla="*/ 214313 h 214313"/>
                <a:gd name="connsiteX4" fmla="*/ 0 w 762000"/>
                <a:gd name="connsiteY4" fmla="*/ 61913 h 214313"/>
                <a:gd name="connsiteX0" fmla="*/ 0 w 828675"/>
                <a:gd name="connsiteY0" fmla="*/ 61913 h 214313"/>
                <a:gd name="connsiteX1" fmla="*/ 409575 w 828675"/>
                <a:gd name="connsiteY1" fmla="*/ 0 h 214313"/>
                <a:gd name="connsiteX2" fmla="*/ 828675 w 828675"/>
                <a:gd name="connsiteY2" fmla="*/ 119063 h 214313"/>
                <a:gd name="connsiteX3" fmla="*/ 228600 w 828675"/>
                <a:gd name="connsiteY3" fmla="*/ 214313 h 214313"/>
                <a:gd name="connsiteX4" fmla="*/ 0 w 828675"/>
                <a:gd name="connsiteY4" fmla="*/ 61913 h 21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214313">
                  <a:moveTo>
                    <a:pt x="0" y="61913"/>
                  </a:moveTo>
                  <a:lnTo>
                    <a:pt x="409575" y="0"/>
                  </a:lnTo>
                  <a:lnTo>
                    <a:pt x="828675" y="119063"/>
                  </a:lnTo>
                  <a:lnTo>
                    <a:pt x="228600" y="214313"/>
                  </a:lnTo>
                  <a:lnTo>
                    <a:pt x="0" y="61913"/>
                  </a:lnTo>
                  <a:close/>
                </a:path>
              </a:pathLst>
            </a:custGeom>
            <a:solidFill>
              <a:schemeClr val="tx2"/>
            </a:solidFill>
            <a:ln>
              <a:noFill/>
            </a:ln>
            <a:extLst/>
          </p:spPr>
          <p:txBody>
            <a:bodyPr vert="horz" wrap="square" lIns="91440" tIns="45720" rIns="91440" bIns="45720" numCol="1" anchor="t" anchorCtr="0" compatLnSpc="1">
              <a:prstTxWarp prst="textNoShape">
                <a:avLst/>
              </a:prstTxWarp>
              <a:noAutofit/>
            </a:bodyPr>
            <a:lstStyle/>
            <a:p>
              <a:endParaRPr lang="en-US" sz="2954" kern="0" dirty="0">
                <a:solidFill>
                  <a:srgbClr val="000000"/>
                </a:solidFill>
              </a:endParaRPr>
            </a:p>
          </p:txBody>
        </p:sp>
        <p:sp>
          <p:nvSpPr>
            <p:cNvPr id="461" name="Rounded Rectangle 267">
              <a:extLst>
                <a:ext uri="{FF2B5EF4-FFF2-40B4-BE49-F238E27FC236}">
                  <a16:creationId xmlns:a16="http://schemas.microsoft.com/office/drawing/2014/main" xmlns="" id="{54B3FEC2-396A-46B3-9AF4-340F6F448F26}"/>
                </a:ext>
              </a:extLst>
            </p:cNvPr>
            <p:cNvSpPr/>
            <p:nvPr/>
          </p:nvSpPr>
          <p:spPr bwMode="auto">
            <a:xfrm>
              <a:off x="4553090" y="5935681"/>
              <a:ext cx="261528" cy="73701"/>
            </a:xfrm>
            <a:prstGeom prst="roundRect">
              <a:avLst>
                <a:gd name="adj" fmla="val 49167"/>
              </a:avLst>
            </a:prstGeom>
            <a:solidFill>
              <a:schemeClr val="tx2"/>
            </a:solidFill>
            <a:ln>
              <a:noFill/>
            </a:ln>
            <a:effectLst/>
            <a:scene3d>
              <a:camera prst="orthographicFront">
                <a:rot lat="300000" lon="18899985" rev="60000"/>
              </a:camera>
              <a:lightRig rig="threePt" dir="t"/>
            </a:scene3d>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62" name="Oval 461">
              <a:extLst>
                <a:ext uri="{FF2B5EF4-FFF2-40B4-BE49-F238E27FC236}">
                  <a16:creationId xmlns:a16="http://schemas.microsoft.com/office/drawing/2014/main" xmlns="" id="{9DA4AFA6-505F-439E-968D-5BEE8C81FAE4}"/>
                </a:ext>
              </a:extLst>
            </p:cNvPr>
            <p:cNvSpPr>
              <a:spLocks noChangeAspect="1"/>
            </p:cNvSpPr>
            <p:nvPr/>
          </p:nvSpPr>
          <p:spPr bwMode="auto">
            <a:xfrm>
              <a:off x="4058341" y="5983200"/>
              <a:ext cx="59815" cy="59815"/>
            </a:xfrm>
            <a:prstGeom prst="ellipse">
              <a:avLst/>
            </a:prstGeom>
            <a:solidFill>
              <a:schemeClr val="tx2"/>
            </a:solidFill>
            <a:ln>
              <a:noFill/>
            </a:ln>
            <a:effectLst/>
            <a:scene3d>
              <a:camera prst="orthographicFront">
                <a:rot lat="300000" lon="18900000" rev="0"/>
              </a:camera>
              <a:lightRig rig="threePt" dir="t"/>
            </a:scene3d>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63" name="Oval 462">
              <a:extLst>
                <a:ext uri="{FF2B5EF4-FFF2-40B4-BE49-F238E27FC236}">
                  <a16:creationId xmlns:a16="http://schemas.microsoft.com/office/drawing/2014/main" xmlns="" id="{D14F1EB2-01BB-4AD2-B50B-EA1CEF440149}"/>
                </a:ext>
              </a:extLst>
            </p:cNvPr>
            <p:cNvSpPr>
              <a:spLocks noChangeAspect="1"/>
            </p:cNvSpPr>
            <p:nvPr/>
          </p:nvSpPr>
          <p:spPr bwMode="auto">
            <a:xfrm>
              <a:off x="4153228" y="5979877"/>
              <a:ext cx="59815" cy="59815"/>
            </a:xfrm>
            <a:prstGeom prst="ellipse">
              <a:avLst/>
            </a:prstGeom>
            <a:solidFill>
              <a:schemeClr val="tx2"/>
            </a:solidFill>
            <a:ln>
              <a:noFill/>
            </a:ln>
            <a:effectLst/>
            <a:scene3d>
              <a:camera prst="orthographicFront">
                <a:rot lat="300000" lon="18900000" rev="0"/>
              </a:camera>
              <a:lightRig rig="threePt" dir="t"/>
            </a:scene3d>
            <a:extLst/>
          </p:spPr>
          <p:txBody>
            <a:bodyPr vert="horz" wrap="square" lIns="84406" tIns="42203" rIns="84406" bIns="42203" numCol="1" rtlCol="0" anchor="ctr" anchorCtr="0" compatLnSpc="1">
              <a:prstTxWarp prst="textNoShape">
                <a:avLst/>
              </a:prstTxWarp>
              <a:noAutofit/>
            </a:bodyPr>
            <a:lstStyle/>
            <a:p>
              <a:pPr algn="ctr"/>
              <a:endParaRPr lang="en-US" sz="2954" dirty="0">
                <a:solidFill>
                  <a:srgbClr val="FFFFFF"/>
                </a:solidFill>
                <a:cs typeface="Arial" pitchFamily="34" charset="0"/>
              </a:endParaRPr>
            </a:p>
          </p:txBody>
        </p:sp>
        <p:sp>
          <p:nvSpPr>
            <p:cNvPr id="464" name="Rectangle 463">
              <a:extLst>
                <a:ext uri="{FF2B5EF4-FFF2-40B4-BE49-F238E27FC236}">
                  <a16:creationId xmlns:a16="http://schemas.microsoft.com/office/drawing/2014/main" xmlns="" id="{A562F486-03EE-4903-8DFB-7C11DC4C12B6}"/>
                </a:ext>
              </a:extLst>
            </p:cNvPr>
            <p:cNvSpPr/>
            <p:nvPr/>
          </p:nvSpPr>
          <p:spPr bwMode="auto">
            <a:xfrm>
              <a:off x="3869980" y="4624688"/>
              <a:ext cx="1813724" cy="1283914"/>
            </a:xfrm>
            <a:prstGeom prst="rect">
              <a:avLst/>
            </a:prstGeom>
            <a:blipFill>
              <a:blip r:embed="rId8" cstate="screen">
                <a:extLst>
                  <a:ext uri="{28A0092B-C50C-407E-A947-70E740481C1C}">
                    <a14:useLocalDpi xmlns:a14="http://schemas.microsoft.com/office/drawing/2010/main"/>
                  </a:ext>
                </a:extLst>
              </a:blip>
              <a:stretch>
                <a:fillRect/>
              </a:stretch>
            </a:blipFill>
            <a:ln>
              <a:noFill/>
            </a:ln>
            <a:effectLst/>
            <a:scene3d>
              <a:camera prst="perspectiveContrastingRightFacing" fov="6000000">
                <a:rot lat="0" lon="19612594" rev="0"/>
              </a:camera>
              <a:lightRig rig="threePt" dir="t"/>
            </a:scene3d>
            <a:extLst/>
          </p:spPr>
          <p:txBody>
            <a:bodyPr vert="horz" wrap="square" lIns="84406" tIns="99692" rIns="84406" bIns="42203" numCol="1" rtlCol="0" anchor="t" anchorCtr="0" compatLnSpc="1">
              <a:prstTxWarp prst="textNoShape">
                <a:avLst/>
              </a:prstTxWarp>
              <a:noAutofit/>
            </a:bodyPr>
            <a:lstStyle/>
            <a:p>
              <a:pPr algn="ctr">
                <a:spcBef>
                  <a:spcPts val="1108"/>
                </a:spcBef>
              </a:pPr>
              <a:endParaRPr lang="en-US" sz="2954" b="1" dirty="0">
                <a:solidFill>
                  <a:srgbClr val="000000"/>
                </a:solidFill>
                <a:cs typeface="Arial" pitchFamily="34" charset="0"/>
              </a:endParaRPr>
            </a:p>
            <a:p>
              <a:pPr algn="ctr"/>
              <a:endParaRPr lang="en-SG" sz="2954" b="1" dirty="0">
                <a:solidFill>
                  <a:srgbClr val="000000"/>
                </a:solidFill>
                <a:cs typeface="Arial" pitchFamily="34" charset="0"/>
              </a:endParaRPr>
            </a:p>
          </p:txBody>
        </p:sp>
      </p:grpSp>
      <p:grpSp>
        <p:nvGrpSpPr>
          <p:cNvPr id="467" name="Group 37">
            <a:extLst>
              <a:ext uri="{FF2B5EF4-FFF2-40B4-BE49-F238E27FC236}">
                <a16:creationId xmlns:a16="http://schemas.microsoft.com/office/drawing/2014/main" xmlns="" id="{C419983D-912D-4B1E-8DC5-A3C47C08136B}"/>
              </a:ext>
            </a:extLst>
          </p:cNvPr>
          <p:cNvGrpSpPr>
            <a:grpSpLocks noChangeAspect="1"/>
          </p:cNvGrpSpPr>
          <p:nvPr/>
        </p:nvGrpSpPr>
        <p:grpSpPr bwMode="auto">
          <a:xfrm>
            <a:off x="6306178" y="2300250"/>
            <a:ext cx="631825" cy="630237"/>
            <a:chOff x="3190" y="1333"/>
            <a:chExt cx="398" cy="397"/>
          </a:xfrm>
        </p:grpSpPr>
        <p:sp>
          <p:nvSpPr>
            <p:cNvPr id="468" name="AutoShape 36">
              <a:extLst>
                <a:ext uri="{FF2B5EF4-FFF2-40B4-BE49-F238E27FC236}">
                  <a16:creationId xmlns:a16="http://schemas.microsoft.com/office/drawing/2014/main" xmlns="" id="{114618CF-82AF-4117-A025-F307B3C6781B}"/>
                </a:ext>
              </a:extLst>
            </p:cNvPr>
            <p:cNvSpPr>
              <a:spLocks noChangeAspect="1" noChangeArrowheads="1" noTextEdit="1"/>
            </p:cNvSpPr>
            <p:nvPr/>
          </p:nvSpPr>
          <p:spPr bwMode="auto">
            <a:xfrm>
              <a:off x="3190" y="1333"/>
              <a:ext cx="39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69" name="Oval 38">
              <a:extLst>
                <a:ext uri="{FF2B5EF4-FFF2-40B4-BE49-F238E27FC236}">
                  <a16:creationId xmlns:a16="http://schemas.microsoft.com/office/drawing/2014/main" xmlns="" id="{1A7876A5-3A44-468A-B672-26C7DDEDE573}"/>
                </a:ext>
              </a:extLst>
            </p:cNvPr>
            <p:cNvSpPr>
              <a:spLocks noChangeArrowheads="1"/>
            </p:cNvSpPr>
            <p:nvPr/>
          </p:nvSpPr>
          <p:spPr bwMode="auto">
            <a:xfrm>
              <a:off x="3194" y="1342"/>
              <a:ext cx="385" cy="384"/>
            </a:xfrm>
            <a:prstGeom prst="ellipse">
              <a:avLst/>
            </a:prstGeom>
            <a:solidFill>
              <a:srgbClr val="FFFFFF"/>
            </a:solidFill>
            <a:ln w="20638" cap="flat">
              <a:solidFill>
                <a:srgbClr val="00A3AD"/>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470" name="Freeform 39">
              <a:extLst>
                <a:ext uri="{FF2B5EF4-FFF2-40B4-BE49-F238E27FC236}">
                  <a16:creationId xmlns:a16="http://schemas.microsoft.com/office/drawing/2014/main" xmlns="" id="{7B020F85-6072-4978-AA74-51A88107C107}"/>
                </a:ext>
              </a:extLst>
            </p:cNvPr>
            <p:cNvSpPr>
              <a:spLocks/>
            </p:cNvSpPr>
            <p:nvPr/>
          </p:nvSpPr>
          <p:spPr bwMode="auto">
            <a:xfrm>
              <a:off x="3306" y="1478"/>
              <a:ext cx="179" cy="126"/>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20638"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sp>
        <p:nvSpPr>
          <p:cNvPr id="471" name="Rectangle 470">
            <a:extLst>
              <a:ext uri="{FF2B5EF4-FFF2-40B4-BE49-F238E27FC236}">
                <a16:creationId xmlns:a16="http://schemas.microsoft.com/office/drawing/2014/main" xmlns="" id="{93D53C91-A4EC-461E-8812-B3B5154257B8}"/>
              </a:ext>
            </a:extLst>
          </p:cNvPr>
          <p:cNvSpPr>
            <a:spLocks/>
          </p:cNvSpPr>
          <p:nvPr/>
        </p:nvSpPr>
        <p:spPr bwMode="auto">
          <a:xfrm>
            <a:off x="511175" y="5363755"/>
            <a:ext cx="5473297" cy="604261"/>
          </a:xfrm>
          <a:prstGeom prst="rect">
            <a:avLst/>
          </a:prstGeom>
          <a:solidFill>
            <a:schemeClr val="accent1"/>
          </a:solidFill>
          <a:ln>
            <a:noFill/>
          </a:ln>
          <a:extLst/>
        </p:spPr>
        <p:txBody>
          <a:bodyPr wrap="square" anchor="ctr">
            <a:noAutofit/>
          </a:bodyPr>
          <a:lstStyle/>
          <a:p>
            <a:pPr algn="ctr"/>
            <a:r>
              <a:rPr lang="en-US" b="1" dirty="0">
                <a:solidFill>
                  <a:schemeClr val="bg1"/>
                </a:solidFill>
              </a:rPr>
              <a:t>New certification status sent to device </a:t>
            </a:r>
            <a:endParaRPr lang="en-US" b="1" dirty="0">
              <a:solidFill>
                <a:schemeClr val="bg1"/>
              </a:solidFill>
              <a:ea typeface="MS PGothic" pitchFamily="34" charset="-128"/>
            </a:endParaRPr>
          </a:p>
        </p:txBody>
      </p:sp>
      <p:sp>
        <p:nvSpPr>
          <p:cNvPr id="206" name="Rectangle 205">
            <a:hlinkClick r:id="rId9" action="ppaction://hlinksldjump"/>
            <a:extLst>
              <a:ext uri="{FF2B5EF4-FFF2-40B4-BE49-F238E27FC236}">
                <a16:creationId xmlns:a16="http://schemas.microsoft.com/office/drawing/2014/main" xmlns="" id="{0D3F39BD-3EBC-4117-909D-1E2F8C89F737}"/>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326225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59259E-6 L -0.71276 -0.16643 " pathEditMode="relative" rAng="0" ptsTypes="AA">
                                          <p:cBhvr>
                                            <p:cTn id="6" dur="1000" fill="hold"/>
                                            <p:tgtEl>
                                              <p:spTgt spid="5"/>
                                            </p:tgtEl>
                                            <p:attrNameLst>
                                              <p:attrName>ppt_x</p:attrName>
                                              <p:attrName>ppt_y</p:attrName>
                                            </p:attrNameLst>
                                          </p:cBhvr>
                                          <p:rCtr x="-35638" y="-8333"/>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500"/>
                                            <p:tgtEl>
                                              <p:spTgt spid="152"/>
                                            </p:tgtEl>
                                          </p:cBhvr>
                                        </p:animEffect>
                                      </p:childTnLst>
                                    </p:cTn>
                                  </p:par>
                                  <p:par>
                                    <p:cTn id="11" presetID="64" presetClass="path" presetSubtype="0" decel="100000" fill="hold" nodeType="withEffect">
                                      <p:stCondLst>
                                        <p:cond delay="0"/>
                                      </p:stCondLst>
                                      <p:childTnLst>
                                        <p:animMotion origin="layout" path="M -2.08333E-6 0.03819 L -2.08333E-6 3.7037E-7 " pathEditMode="relative" rAng="0" ptsTypes="AA">
                                          <p:cBhvr>
                                            <p:cTn id="12" dur="500" fill="hold"/>
                                            <p:tgtEl>
                                              <p:spTgt spid="152"/>
                                            </p:tgtEl>
                                            <p:attrNameLst>
                                              <p:attrName>ppt_x</p:attrName>
                                              <p:attrName>ppt_y</p:attrName>
                                            </p:attrNameLst>
                                          </p:cBhvr>
                                          <p:rCtr x="0" y="-1921"/>
                                        </p:animMotion>
                                      </p:childTnLst>
                                    </p:cTn>
                                  </p:par>
                                  <p:par>
                                    <p:cTn id="13" presetID="10" presetClass="entr" presetSubtype="0" fill="hold" nodeType="withEffect">
                                      <p:stCondLst>
                                        <p:cond delay="0"/>
                                      </p:stCondLst>
                                      <p:childTnLst>
                                        <p:set>
                                          <p:cBhvr>
                                            <p:cTn id="14" dur="1" fill="hold">
                                              <p:stCondLst>
                                                <p:cond delay="0"/>
                                              </p:stCondLst>
                                            </p:cTn>
                                            <p:tgtEl>
                                              <p:spTgt spid="431"/>
                                            </p:tgtEl>
                                            <p:attrNameLst>
                                              <p:attrName>style.visibility</p:attrName>
                                            </p:attrNameLst>
                                          </p:cBhvr>
                                          <p:to>
                                            <p:strVal val="visible"/>
                                          </p:to>
                                        </p:set>
                                        <p:animEffect transition="in" filter="fade">
                                          <p:cBhvr>
                                            <p:cTn id="15" dur="500"/>
                                            <p:tgtEl>
                                              <p:spTgt spid="431"/>
                                            </p:tgtEl>
                                          </p:cBhvr>
                                        </p:animEffect>
                                      </p:childTnLst>
                                    </p:cTn>
                                  </p:par>
                                  <p:par>
                                    <p:cTn id="16" presetID="64" presetClass="path" presetSubtype="0" decel="100000" fill="hold" nodeType="withEffect">
                                      <p:stCondLst>
                                        <p:cond delay="0"/>
                                      </p:stCondLst>
                                      <p:childTnLst>
                                        <p:animMotion origin="layout" path="M -4.16667E-7 0.03819 L -4.16667E-7 7.40741E-7 " pathEditMode="relative" rAng="0" ptsTypes="AA">
                                          <p:cBhvr>
                                            <p:cTn id="17" dur="500" fill="hold"/>
                                            <p:tgtEl>
                                              <p:spTgt spid="431"/>
                                            </p:tgtEl>
                                            <p:attrNameLst>
                                              <p:attrName>ppt_x</p:attrName>
                                              <p:attrName>ppt_y</p:attrName>
                                            </p:attrNameLst>
                                          </p:cBhvr>
                                          <p:rCtr x="0" y="-1921"/>
                                        </p:animMotion>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64" presetClass="path" presetSubtype="0" decel="100000" fill="hold" nodeType="withEffect">
                                      <p:stCondLst>
                                        <p:cond delay="0"/>
                                      </p:stCondLst>
                                      <p:childTnLst>
                                        <p:animMotion origin="layout" path="M -4.16667E-6 0.0382 L -4.16667E-6 -1.85185E-6 " pathEditMode="relative" rAng="0" ptsTypes="AA">
                                          <p:cBhvr>
                                            <p:cTn id="22" dur="500" fill="hold"/>
                                            <p:tgtEl>
                                              <p:spTgt spid="177"/>
                                            </p:tgtEl>
                                            <p:attrNameLst>
                                              <p:attrName>ppt_x</p:attrName>
                                              <p:attrName>ppt_y</p:attrName>
                                            </p:attrNameLst>
                                          </p:cBhvr>
                                          <p:rCtr x="0" y="-1921"/>
                                        </p:animMotion>
                                      </p:childTnLst>
                                    </p:cTn>
                                  </p:par>
                                </p:childTnLst>
                              </p:cTn>
                            </p:par>
                            <p:par>
                              <p:cTn id="23" fill="hold">
                                <p:stCondLst>
                                  <p:cond delay="1500"/>
                                </p:stCondLst>
                                <p:childTnLst>
                                  <p:par>
                                    <p:cTn id="24" presetID="21" presetClass="entr" presetSubtype="1" fill="hold" grpId="0" nodeType="afterEffect">
                                      <p:stCondLst>
                                        <p:cond delay="0"/>
                                      </p:stCondLst>
                                      <p:childTnLst>
                                        <p:set>
                                          <p:cBhvr>
                                            <p:cTn id="25" dur="1" fill="hold">
                                              <p:stCondLst>
                                                <p:cond delay="0"/>
                                              </p:stCondLst>
                                            </p:cTn>
                                            <p:tgtEl>
                                              <p:spTgt spid="447"/>
                                            </p:tgtEl>
                                            <p:attrNameLst>
                                              <p:attrName>style.visibility</p:attrName>
                                            </p:attrNameLst>
                                          </p:cBhvr>
                                          <p:to>
                                            <p:strVal val="visible"/>
                                          </p:to>
                                        </p:set>
                                        <p:animEffect transition="in" filter="wheel(1)">
                                          <p:cBhvr>
                                            <p:cTn id="26" dur="500"/>
                                            <p:tgtEl>
                                              <p:spTgt spid="44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46"/>
                                            </p:tgtEl>
                                            <p:attrNameLst>
                                              <p:attrName>style.visibility</p:attrName>
                                            </p:attrNameLst>
                                          </p:cBhvr>
                                          <p:to>
                                            <p:strVal val="visible"/>
                                          </p:to>
                                        </p:set>
                                        <p:animEffect transition="in" filter="wheel(1)">
                                          <p:cBhvr>
                                            <p:cTn id="31" dur="500"/>
                                            <p:tgtEl>
                                              <p:spTgt spid="446"/>
                                            </p:tgtEl>
                                          </p:cBhvr>
                                        </p:animEffect>
                                      </p:childTnLst>
                                    </p:cTn>
                                  </p:par>
                                </p:childTnLst>
                              </p:cTn>
                            </p:par>
                            <p:par>
                              <p:cTn id="32" fill="hold">
                                <p:stCondLst>
                                  <p:cond delay="500"/>
                                </p:stCondLst>
                                <p:childTnLst>
                                  <p:par>
                                    <p:cTn id="33" presetID="23" presetClass="entr" presetSubtype="16" fill="hold" nodeType="afterEffect">
                                      <p:stCondLst>
                                        <p:cond delay="0"/>
                                      </p:stCondLst>
                                      <p:childTnLst>
                                        <p:set>
                                          <p:cBhvr>
                                            <p:cTn id="34" dur="1" fill="hold">
                                              <p:stCondLst>
                                                <p:cond delay="0"/>
                                              </p:stCondLst>
                                            </p:cTn>
                                            <p:tgtEl>
                                              <p:spTgt spid="448"/>
                                            </p:tgtEl>
                                            <p:attrNameLst>
                                              <p:attrName>style.visibility</p:attrName>
                                            </p:attrNameLst>
                                          </p:cBhvr>
                                          <p:to>
                                            <p:strVal val="visible"/>
                                          </p:to>
                                        </p:set>
                                        <p:anim calcmode="lin" valueType="num">
                                          <p:cBhvr>
                                            <p:cTn id="35" dur="200" fill="hold"/>
                                            <p:tgtEl>
                                              <p:spTgt spid="448"/>
                                            </p:tgtEl>
                                            <p:attrNameLst>
                                              <p:attrName>ppt_w</p:attrName>
                                            </p:attrNameLst>
                                          </p:cBhvr>
                                          <p:tavLst>
                                            <p:tav tm="0">
                                              <p:val>
                                                <p:fltVal val="0"/>
                                              </p:val>
                                            </p:tav>
                                            <p:tav tm="100000">
                                              <p:val>
                                                <p:strVal val="#ppt_w"/>
                                              </p:val>
                                            </p:tav>
                                          </p:tavLst>
                                        </p:anim>
                                        <p:anim calcmode="lin" valueType="num">
                                          <p:cBhvr>
                                            <p:cTn id="36" dur="200" fill="hold"/>
                                            <p:tgtEl>
                                              <p:spTgt spid="448"/>
                                            </p:tgtEl>
                                            <p:attrNameLst>
                                              <p:attrName>ppt_h</p:attrName>
                                            </p:attrNameLst>
                                          </p:cBhvr>
                                          <p:tavLst>
                                            <p:tav tm="0">
                                              <p:val>
                                                <p:fltVal val="0"/>
                                              </p:val>
                                            </p:tav>
                                            <p:tav tm="100000">
                                              <p:val>
                                                <p:strVal val="#ppt_h"/>
                                              </p:val>
                                            </p:tav>
                                          </p:tavLst>
                                        </p:anim>
                                      </p:childTnLst>
                                    </p:cTn>
                                  </p:par>
                                  <p:par>
                                    <p:cTn id="37" presetID="6" presetClass="emph" presetSubtype="0" fill="hold" nodeType="withEffect" p14:presetBounceEnd="99000">
                                      <p:stCondLst>
                                        <p:cond delay="0"/>
                                      </p:stCondLst>
                                      <p:childTnLst>
                                        <p:animScale p14:bounceEnd="99000">
                                          <p:cBhvr>
                                            <p:cTn id="38" dur="1000" fill="hold"/>
                                            <p:tgtEl>
                                              <p:spTgt spid="448"/>
                                            </p:tgtEl>
                                          </p:cBhvr>
                                          <p:by x="110000" y="110000"/>
                                        </p:animScale>
                                      </p:childTnLst>
                                    </p:cTn>
                                  </p:par>
                                  <p:par>
                                    <p:cTn id="39" presetID="6" presetClass="emph" presetSubtype="0" accel="50000" decel="50000" fill="hold" nodeType="withEffect">
                                      <p:stCondLst>
                                        <p:cond delay="0"/>
                                      </p:stCondLst>
                                      <p:childTnLst>
                                        <p:animScale>
                                          <p:cBhvr>
                                            <p:cTn id="40" dur="250" fill="hold"/>
                                            <p:tgtEl>
                                              <p:spTgt spid="448"/>
                                            </p:tgtEl>
                                          </p:cBhvr>
                                          <p:by x="91000" y="91000"/>
                                        </p:animScale>
                                      </p:childTnLst>
                                    </p:cTn>
                                  </p:par>
                                  <p:par>
                                    <p:cTn id="41" presetID="42" presetClass="path" presetSubtype="0" decel="100000" fill="hold" nodeType="withEffect">
                                      <p:stCondLst>
                                        <p:cond delay="500"/>
                                      </p:stCondLst>
                                      <p:childTnLst>
                                        <p:animMotion origin="layout" path="M -1.66667E-6 1.48148E-6 L 0.52136 -0.02546 " pathEditMode="relative" rAng="0" ptsTypes="AA">
                                          <p:cBhvr>
                                            <p:cTn id="42" dur="1000" fill="hold"/>
                                            <p:tgtEl>
                                              <p:spTgt spid="448"/>
                                            </p:tgtEl>
                                            <p:attrNameLst>
                                              <p:attrName>ppt_x</p:attrName>
                                              <p:attrName>ppt_y</p:attrName>
                                            </p:attrNameLst>
                                          </p:cBhvr>
                                          <p:rCtr x="26068" y="-1273"/>
                                        </p:animMotion>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52"/>
                                            </p:tgtEl>
                                            <p:attrNameLst>
                                              <p:attrName>style.visibility</p:attrName>
                                            </p:attrNameLst>
                                          </p:cBhvr>
                                          <p:to>
                                            <p:strVal val="visible"/>
                                          </p:to>
                                        </p:set>
                                        <p:animEffect transition="in" filter="fade">
                                          <p:cBhvr>
                                            <p:cTn id="46" dur="500"/>
                                            <p:tgtEl>
                                              <p:spTgt spid="452"/>
                                            </p:tgtEl>
                                          </p:cBhvr>
                                        </p:animEffect>
                                      </p:childTnLst>
                                    </p:cTn>
                                  </p:par>
                                  <p:par>
                                    <p:cTn id="47" presetID="64" presetClass="path" presetSubtype="0" decel="100000" fill="hold" grpId="1" nodeType="withEffect">
                                      <p:stCondLst>
                                        <p:cond delay="0"/>
                                      </p:stCondLst>
                                      <p:childTnLst>
                                        <p:animMotion origin="layout" path="M -3.75E-6 0.03819 L -3.75E-6 2.59259E-6 " pathEditMode="relative" rAng="0" ptsTypes="AA">
                                          <p:cBhvr>
                                            <p:cTn id="48" dur="500" fill="hold"/>
                                            <p:tgtEl>
                                              <p:spTgt spid="452"/>
                                            </p:tgtEl>
                                            <p:attrNameLst>
                                              <p:attrName>ppt_x</p:attrName>
                                              <p:attrName>ppt_y</p:attrName>
                                            </p:attrNameLst>
                                          </p:cBhvr>
                                          <p:rCtr x="0" y="-1921"/>
                                        </p:animMotion>
                                      </p:childTnLst>
                                    </p:cTn>
                                  </p:par>
                                  <p:par>
                                    <p:cTn id="49" presetID="27" presetClass="emph" presetSubtype="0" repeatCount="5000" fill="remove" grpId="1" nodeType="withEffect">
                                      <p:stCondLst>
                                        <p:cond delay="0"/>
                                      </p:stCondLst>
                                      <p:childTnLst>
                                        <p:animClr clrSpc="rgb" dir="cw">
                                          <p:cBhvr override="childStyle">
                                            <p:cTn id="50" dur="250" autoRev="1" fill="remove"/>
                                            <p:tgtEl>
                                              <p:spTgt spid="447"/>
                                            </p:tgtEl>
                                            <p:attrNameLst>
                                              <p:attrName>style.color</p:attrName>
                                            </p:attrNameLst>
                                          </p:cBhvr>
                                          <p:to>
                                            <a:schemeClr val="bg1"/>
                                          </p:to>
                                        </p:animClr>
                                        <p:animClr clrSpc="rgb" dir="cw">
                                          <p:cBhvr>
                                            <p:cTn id="51" dur="250" autoRev="1" fill="remove"/>
                                            <p:tgtEl>
                                              <p:spTgt spid="447"/>
                                            </p:tgtEl>
                                            <p:attrNameLst>
                                              <p:attrName>fillcolor</p:attrName>
                                            </p:attrNameLst>
                                          </p:cBhvr>
                                          <p:to>
                                            <a:schemeClr val="bg1"/>
                                          </p:to>
                                        </p:animClr>
                                        <p:set>
                                          <p:cBhvr>
                                            <p:cTn id="52" dur="250" autoRev="1" fill="remove"/>
                                            <p:tgtEl>
                                              <p:spTgt spid="447"/>
                                            </p:tgtEl>
                                            <p:attrNameLst>
                                              <p:attrName>fill.type</p:attrName>
                                            </p:attrNameLst>
                                          </p:cBhvr>
                                          <p:to>
                                            <p:strVal val="solid"/>
                                          </p:to>
                                        </p:set>
                                        <p:set>
                                          <p:cBhvr>
                                            <p:cTn id="53" dur="250" autoRev="1" fill="remove"/>
                                            <p:tgtEl>
                                              <p:spTgt spid="447"/>
                                            </p:tgtEl>
                                            <p:attrNameLst>
                                              <p:attrName>fill.on</p:attrName>
                                            </p:attrNameLst>
                                          </p:cBhvr>
                                          <p:to>
                                            <p:strVal val="true"/>
                                          </p:to>
                                        </p:set>
                                      </p:childTnLst>
                                    </p:cTn>
                                  </p:par>
                                  <p:par>
                                    <p:cTn id="54" presetID="27" presetClass="emph" presetSubtype="0" repeatCount="5000" fill="remove" grpId="1" nodeType="withEffect">
                                      <p:stCondLst>
                                        <p:cond delay="0"/>
                                      </p:stCondLst>
                                      <p:childTnLst>
                                        <p:animClr clrSpc="rgb" dir="cw">
                                          <p:cBhvr override="childStyle">
                                            <p:cTn id="55" dur="250" autoRev="1" fill="remove"/>
                                            <p:tgtEl>
                                              <p:spTgt spid="446"/>
                                            </p:tgtEl>
                                            <p:attrNameLst>
                                              <p:attrName>style.color</p:attrName>
                                            </p:attrNameLst>
                                          </p:cBhvr>
                                          <p:to>
                                            <a:schemeClr val="bg1"/>
                                          </p:to>
                                        </p:animClr>
                                        <p:animClr clrSpc="rgb" dir="cw">
                                          <p:cBhvr>
                                            <p:cTn id="56" dur="250" autoRev="1" fill="remove"/>
                                            <p:tgtEl>
                                              <p:spTgt spid="446"/>
                                            </p:tgtEl>
                                            <p:attrNameLst>
                                              <p:attrName>fillcolor</p:attrName>
                                            </p:attrNameLst>
                                          </p:cBhvr>
                                          <p:to>
                                            <a:schemeClr val="bg1"/>
                                          </p:to>
                                        </p:animClr>
                                        <p:set>
                                          <p:cBhvr>
                                            <p:cTn id="57" dur="250" autoRev="1" fill="remove"/>
                                            <p:tgtEl>
                                              <p:spTgt spid="446"/>
                                            </p:tgtEl>
                                            <p:attrNameLst>
                                              <p:attrName>fill.type</p:attrName>
                                            </p:attrNameLst>
                                          </p:cBhvr>
                                          <p:to>
                                            <p:strVal val="solid"/>
                                          </p:to>
                                        </p:set>
                                        <p:set>
                                          <p:cBhvr>
                                            <p:cTn id="58" dur="250" autoRev="1" fill="remove"/>
                                            <p:tgtEl>
                                              <p:spTgt spid="446"/>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48"/>
                                            </p:tgtEl>
                                          </p:cBhvr>
                                        </p:animEffect>
                                        <p:set>
                                          <p:cBhvr>
                                            <p:cTn id="63" dur="1" fill="hold">
                                              <p:stCondLst>
                                                <p:cond delay="499"/>
                                              </p:stCondLst>
                                            </p:cTn>
                                            <p:tgtEl>
                                              <p:spTgt spid="448"/>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64" presetClass="path" presetSubtype="0" decel="100000" fill="hold" nodeType="withEffect">
                                      <p:stCondLst>
                                        <p:cond delay="0"/>
                                      </p:stCondLst>
                                      <p:childTnLst>
                                        <p:animMotion origin="layout" path="M -2.08333E-6 0.03819 L -2.08333E-6 3.7037E-7 " pathEditMode="relative" rAng="0" ptsTypes="AA">
                                          <p:cBhvr>
                                            <p:cTn id="69" dur="500" fill="hold"/>
                                            <p:tgtEl>
                                              <p:spTgt spid="7"/>
                                            </p:tgtEl>
                                            <p:attrNameLst>
                                              <p:attrName>ppt_x</p:attrName>
                                              <p:attrName>ppt_y</p:attrName>
                                            </p:attrNameLst>
                                          </p:cBhvr>
                                          <p:rCtr x="0" y="-1921"/>
                                        </p:animMotion>
                                      </p:childTnLst>
                                    </p:cTn>
                                  </p:par>
                                  <p:par>
                                    <p:cTn id="70" presetID="42" presetClass="path" presetSubtype="0" accel="50000" decel="50000" fill="hold" grpId="2" nodeType="withEffect">
                                      <p:stCondLst>
                                        <p:cond delay="0"/>
                                      </p:stCondLst>
                                      <p:childTnLst>
                                        <p:animMotion origin="layout" path="M -3.54167E-6 -4.07407E-6 L 0.0711 0.07107 " pathEditMode="relative" rAng="0" ptsTypes="AA">
                                          <p:cBhvr>
                                            <p:cTn id="71" dur="1000" fill="hold"/>
                                            <p:tgtEl>
                                              <p:spTgt spid="446"/>
                                            </p:tgtEl>
                                            <p:attrNameLst>
                                              <p:attrName>ppt_x</p:attrName>
                                              <p:attrName>ppt_y</p:attrName>
                                            </p:attrNameLst>
                                          </p:cBhvr>
                                          <p:rCtr x="3555" y="3542"/>
                                        </p:animMotion>
                                      </p:childTnLst>
                                    </p:cTn>
                                  </p:par>
                                </p:childTnLst>
                              </p:cTn>
                            </p:par>
                            <p:par>
                              <p:cTn id="72" fill="hold">
                                <p:stCondLst>
                                  <p:cond delay="1500"/>
                                </p:stCondLst>
                                <p:childTnLst>
                                  <p:par>
                                    <p:cTn id="73" presetID="23" presetClass="entr" presetSubtype="16" fill="hold" nodeType="afterEffect">
                                      <p:stCondLst>
                                        <p:cond delay="0"/>
                                      </p:stCondLst>
                                      <p:childTnLst>
                                        <p:set>
                                          <p:cBhvr>
                                            <p:cTn id="74" dur="1" fill="hold">
                                              <p:stCondLst>
                                                <p:cond delay="0"/>
                                              </p:stCondLst>
                                            </p:cTn>
                                            <p:tgtEl>
                                              <p:spTgt spid="467"/>
                                            </p:tgtEl>
                                            <p:attrNameLst>
                                              <p:attrName>style.visibility</p:attrName>
                                            </p:attrNameLst>
                                          </p:cBhvr>
                                          <p:to>
                                            <p:strVal val="visible"/>
                                          </p:to>
                                        </p:set>
                                        <p:anim calcmode="lin" valueType="num">
                                          <p:cBhvr>
                                            <p:cTn id="75" dur="200" fill="hold"/>
                                            <p:tgtEl>
                                              <p:spTgt spid="467"/>
                                            </p:tgtEl>
                                            <p:attrNameLst>
                                              <p:attrName>ppt_w</p:attrName>
                                            </p:attrNameLst>
                                          </p:cBhvr>
                                          <p:tavLst>
                                            <p:tav tm="0">
                                              <p:val>
                                                <p:fltVal val="0"/>
                                              </p:val>
                                            </p:tav>
                                            <p:tav tm="100000">
                                              <p:val>
                                                <p:strVal val="#ppt_w"/>
                                              </p:val>
                                            </p:tav>
                                          </p:tavLst>
                                        </p:anim>
                                        <p:anim calcmode="lin" valueType="num">
                                          <p:cBhvr>
                                            <p:cTn id="76" dur="200" fill="hold"/>
                                            <p:tgtEl>
                                              <p:spTgt spid="467"/>
                                            </p:tgtEl>
                                            <p:attrNameLst>
                                              <p:attrName>ppt_h</p:attrName>
                                            </p:attrNameLst>
                                          </p:cBhvr>
                                          <p:tavLst>
                                            <p:tav tm="0">
                                              <p:val>
                                                <p:fltVal val="0"/>
                                              </p:val>
                                            </p:tav>
                                            <p:tav tm="100000">
                                              <p:val>
                                                <p:strVal val="#ppt_h"/>
                                              </p:val>
                                            </p:tav>
                                          </p:tavLst>
                                        </p:anim>
                                      </p:childTnLst>
                                    </p:cTn>
                                  </p:par>
                                  <p:par>
                                    <p:cTn id="77" presetID="6" presetClass="emph" presetSubtype="0" fill="hold" nodeType="withEffect" p14:presetBounceEnd="99000">
                                      <p:stCondLst>
                                        <p:cond delay="0"/>
                                      </p:stCondLst>
                                      <p:childTnLst>
                                        <p:animScale p14:bounceEnd="99000">
                                          <p:cBhvr>
                                            <p:cTn id="78" dur="1000" fill="hold"/>
                                            <p:tgtEl>
                                              <p:spTgt spid="467"/>
                                            </p:tgtEl>
                                          </p:cBhvr>
                                          <p:by x="110000" y="110000"/>
                                        </p:animScale>
                                      </p:childTnLst>
                                    </p:cTn>
                                  </p:par>
                                  <p:par>
                                    <p:cTn id="79" presetID="6" presetClass="emph" presetSubtype="0" accel="50000" decel="50000" fill="hold" nodeType="withEffect">
                                      <p:stCondLst>
                                        <p:cond delay="0"/>
                                      </p:stCondLst>
                                      <p:childTnLst>
                                        <p:animScale>
                                          <p:cBhvr>
                                            <p:cTn id="80" dur="250" fill="hold"/>
                                            <p:tgtEl>
                                              <p:spTgt spid="467"/>
                                            </p:tgtEl>
                                          </p:cBhvr>
                                          <p:by x="91000" y="91000"/>
                                        </p:animScale>
                                      </p:childTnLst>
                                    </p:cTn>
                                  </p:par>
                                  <p:par>
                                    <p:cTn id="81" presetID="42" presetClass="path" presetSubtype="0" accel="50000" decel="50000" fill="hold" nodeType="withEffect">
                                      <p:stCondLst>
                                        <p:cond delay="250"/>
                                      </p:stCondLst>
                                      <p:childTnLst>
                                        <p:animMotion origin="layout" path="M 1.04167E-6 0 L -0.40456 0.09977 " pathEditMode="relative" rAng="0" ptsTypes="AA">
                                          <p:cBhvr>
                                            <p:cTn id="82" dur="1000" fill="hold"/>
                                            <p:tgtEl>
                                              <p:spTgt spid="467"/>
                                            </p:tgtEl>
                                            <p:attrNameLst>
                                              <p:attrName>ppt_x</p:attrName>
                                              <p:attrName>ppt_y</p:attrName>
                                            </p:attrNameLst>
                                          </p:cBhvr>
                                          <p:rCtr x="-20143" y="5509"/>
                                        </p:animMotion>
                                      </p:childTnLst>
                                    </p:cTn>
                                  </p:par>
                                </p:childTnLst>
                              </p:cTn>
                            </p:par>
                            <p:par>
                              <p:cTn id="83" fill="hold">
                                <p:stCondLst>
                                  <p:cond delay="2750"/>
                                </p:stCondLst>
                                <p:childTnLst>
                                  <p:par>
                                    <p:cTn id="84" presetID="42" presetClass="path" presetSubtype="0" accel="50000" decel="50000" fill="hold" nodeType="afterEffect">
                                      <p:stCondLst>
                                        <p:cond delay="500"/>
                                      </p:stCondLst>
                                      <p:childTnLst>
                                        <p:animMotion origin="layout" path="M -0.40456 0.09977 L -0.26537 0.14167 " pathEditMode="relative" rAng="0" ptsTypes="AA">
                                          <p:cBhvr>
                                            <p:cTn id="85" dur="1000" fill="hold"/>
                                            <p:tgtEl>
                                              <p:spTgt spid="467"/>
                                            </p:tgtEl>
                                            <p:attrNameLst>
                                              <p:attrName>ppt_x</p:attrName>
                                              <p:attrName>ppt_y</p:attrName>
                                            </p:attrNameLst>
                                          </p:cBhvr>
                                          <p:rCtr x="6953" y="2083"/>
                                        </p:animMotion>
                                      </p:childTnLst>
                                    </p:cTn>
                                  </p:par>
                                </p:childTnLst>
                              </p:cTn>
                            </p:par>
                            <p:par>
                              <p:cTn id="86" fill="hold">
                                <p:stCondLst>
                                  <p:cond delay="4250"/>
                                </p:stCondLst>
                                <p:childTnLst>
                                  <p:par>
                                    <p:cTn id="87" presetID="53" presetClass="exit" presetSubtype="32" fill="hold" nodeType="afterEffect">
                                      <p:stCondLst>
                                        <p:cond delay="0"/>
                                      </p:stCondLst>
                                      <p:childTnLst>
                                        <p:anim calcmode="lin" valueType="num">
                                          <p:cBhvr>
                                            <p:cTn id="88" dur="500"/>
                                            <p:tgtEl>
                                              <p:spTgt spid="467"/>
                                            </p:tgtEl>
                                            <p:attrNameLst>
                                              <p:attrName>ppt_w</p:attrName>
                                            </p:attrNameLst>
                                          </p:cBhvr>
                                          <p:tavLst>
                                            <p:tav tm="0">
                                              <p:val>
                                                <p:strVal val="ppt_w"/>
                                              </p:val>
                                            </p:tav>
                                            <p:tav tm="100000">
                                              <p:val>
                                                <p:fltVal val="0"/>
                                              </p:val>
                                            </p:tav>
                                          </p:tavLst>
                                        </p:anim>
                                        <p:anim calcmode="lin" valueType="num">
                                          <p:cBhvr>
                                            <p:cTn id="89" dur="500"/>
                                            <p:tgtEl>
                                              <p:spTgt spid="467"/>
                                            </p:tgtEl>
                                            <p:attrNameLst>
                                              <p:attrName>ppt_h</p:attrName>
                                            </p:attrNameLst>
                                          </p:cBhvr>
                                          <p:tavLst>
                                            <p:tav tm="0">
                                              <p:val>
                                                <p:strVal val="ppt_h"/>
                                              </p:val>
                                            </p:tav>
                                            <p:tav tm="100000">
                                              <p:val>
                                                <p:fltVal val="0"/>
                                              </p:val>
                                            </p:tav>
                                          </p:tavLst>
                                        </p:anim>
                                        <p:animEffect transition="out" filter="fade">
                                          <p:cBhvr>
                                            <p:cTn id="90" dur="500"/>
                                            <p:tgtEl>
                                              <p:spTgt spid="467"/>
                                            </p:tgtEl>
                                          </p:cBhvr>
                                        </p:animEffect>
                                        <p:set>
                                          <p:cBhvr>
                                            <p:cTn id="91" dur="1" fill="hold">
                                              <p:stCondLst>
                                                <p:cond delay="499"/>
                                              </p:stCondLst>
                                            </p:cTn>
                                            <p:tgtEl>
                                              <p:spTgt spid="46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par>
                                    <p:cTn id="95" presetID="42" presetClass="path" presetSubtype="0" decel="100000" fill="hold" nodeType="withEffect">
                                      <p:stCondLst>
                                        <p:cond delay="0"/>
                                      </p:stCondLst>
                                      <p:childTnLst>
                                        <p:animMotion origin="layout" path="M -4.16667E-6 -1.85185E-6 L 0.30704 -0.09143 " pathEditMode="relative" rAng="0" ptsTypes="AA">
                                          <p:cBhvr>
                                            <p:cTn id="96" dur="1000" fill="hold"/>
                                            <p:tgtEl>
                                              <p:spTgt spid="177"/>
                                            </p:tgtEl>
                                            <p:attrNameLst>
                                              <p:attrName>ppt_x</p:attrName>
                                              <p:attrName>ppt_y</p:attrName>
                                            </p:attrNameLst>
                                          </p:cBhvr>
                                          <p:rCtr x="15352" y="-4583"/>
                                        </p:animMotion>
                                      </p:childTnLst>
                                    </p:cTn>
                                  </p:par>
                                  <p:par>
                                    <p:cTn id="97" presetID="6" presetClass="emph" presetSubtype="0" fill="hold" nodeType="withEffect">
                                      <p:stCondLst>
                                        <p:cond delay="0"/>
                                      </p:stCondLst>
                                      <p:childTnLst>
                                        <p:animScale>
                                          <p:cBhvr>
                                            <p:cTn id="98" dur="1000" fill="hold"/>
                                            <p:tgtEl>
                                              <p:spTgt spid="177"/>
                                            </p:tgtEl>
                                          </p:cBhvr>
                                          <p:by x="65000" y="65000"/>
                                        </p:animScale>
                                      </p:childTnLst>
                                    </p:cTn>
                                  </p:par>
                                  <p:par>
                                    <p:cTn id="99" presetID="10" presetClass="entr" presetSubtype="0" fill="hold" grpId="0" nodeType="withEffect">
                                      <p:stCondLst>
                                        <p:cond delay="0"/>
                                      </p:stCondLst>
                                      <p:childTnLst>
                                        <p:set>
                                          <p:cBhvr>
                                            <p:cTn id="100" dur="1" fill="hold">
                                              <p:stCondLst>
                                                <p:cond delay="0"/>
                                              </p:stCondLst>
                                            </p:cTn>
                                            <p:tgtEl>
                                              <p:spTgt spid="471"/>
                                            </p:tgtEl>
                                            <p:attrNameLst>
                                              <p:attrName>style.visibility</p:attrName>
                                            </p:attrNameLst>
                                          </p:cBhvr>
                                          <p:to>
                                            <p:strVal val="visible"/>
                                          </p:to>
                                        </p:set>
                                        <p:animEffect transition="in" filter="fade">
                                          <p:cBhvr>
                                            <p:cTn id="101" dur="500"/>
                                            <p:tgtEl>
                                              <p:spTgt spid="471"/>
                                            </p:tgtEl>
                                          </p:cBhvr>
                                        </p:animEffect>
                                      </p:childTnLst>
                                    </p:cTn>
                                  </p:par>
                                  <p:par>
                                    <p:cTn id="102" presetID="64" presetClass="path" presetSubtype="0" decel="100000" fill="hold" grpId="1" nodeType="withEffect">
                                      <p:stCondLst>
                                        <p:cond delay="0"/>
                                      </p:stCondLst>
                                      <p:childTnLst>
                                        <p:animMotion origin="layout" path="M -3.75E-6 0.03819 L -3.75E-6 2.59259E-6 " pathEditMode="relative" rAng="0" ptsTypes="AA">
                                          <p:cBhvr>
                                            <p:cTn id="103" dur="500" fill="hold"/>
                                            <p:tgtEl>
                                              <p:spTgt spid="471"/>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0" animBg="1"/>
          <p:bldP spid="446" grpId="1" animBg="1"/>
          <p:bldP spid="446" grpId="2" animBg="1"/>
          <p:bldP spid="447" grpId="0" animBg="1"/>
          <p:bldP spid="447" grpId="1" animBg="1"/>
          <p:bldP spid="452" grpId="0" animBg="1"/>
          <p:bldP spid="452" grpId="1" animBg="1"/>
          <p:bldP spid="471" grpId="0" animBg="1"/>
          <p:bldP spid="47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25E-6 -2.59259E-6 L -0.71276 -0.16643 " pathEditMode="relative" rAng="0" ptsTypes="AA">
                                          <p:cBhvr>
                                            <p:cTn id="6" dur="1000" fill="hold"/>
                                            <p:tgtEl>
                                              <p:spTgt spid="5"/>
                                            </p:tgtEl>
                                            <p:attrNameLst>
                                              <p:attrName>ppt_x</p:attrName>
                                              <p:attrName>ppt_y</p:attrName>
                                            </p:attrNameLst>
                                          </p:cBhvr>
                                          <p:rCtr x="-35638" y="-8333"/>
                                        </p:animMotion>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fade">
                                          <p:cBhvr>
                                            <p:cTn id="10" dur="500"/>
                                            <p:tgtEl>
                                              <p:spTgt spid="152"/>
                                            </p:tgtEl>
                                          </p:cBhvr>
                                        </p:animEffect>
                                      </p:childTnLst>
                                    </p:cTn>
                                  </p:par>
                                  <p:par>
                                    <p:cTn id="11" presetID="64" presetClass="path" presetSubtype="0" decel="100000" fill="hold" nodeType="withEffect">
                                      <p:stCondLst>
                                        <p:cond delay="0"/>
                                      </p:stCondLst>
                                      <p:childTnLst>
                                        <p:animMotion origin="layout" path="M -2.08333E-6 0.03819 L -2.08333E-6 3.7037E-7 " pathEditMode="relative" rAng="0" ptsTypes="AA">
                                          <p:cBhvr>
                                            <p:cTn id="12" dur="500" fill="hold"/>
                                            <p:tgtEl>
                                              <p:spTgt spid="152"/>
                                            </p:tgtEl>
                                            <p:attrNameLst>
                                              <p:attrName>ppt_x</p:attrName>
                                              <p:attrName>ppt_y</p:attrName>
                                            </p:attrNameLst>
                                          </p:cBhvr>
                                          <p:rCtr x="0" y="-1921"/>
                                        </p:animMotion>
                                      </p:childTnLst>
                                    </p:cTn>
                                  </p:par>
                                  <p:par>
                                    <p:cTn id="13" presetID="10" presetClass="entr" presetSubtype="0" fill="hold" nodeType="withEffect">
                                      <p:stCondLst>
                                        <p:cond delay="0"/>
                                      </p:stCondLst>
                                      <p:childTnLst>
                                        <p:set>
                                          <p:cBhvr>
                                            <p:cTn id="14" dur="1" fill="hold">
                                              <p:stCondLst>
                                                <p:cond delay="0"/>
                                              </p:stCondLst>
                                            </p:cTn>
                                            <p:tgtEl>
                                              <p:spTgt spid="431"/>
                                            </p:tgtEl>
                                            <p:attrNameLst>
                                              <p:attrName>style.visibility</p:attrName>
                                            </p:attrNameLst>
                                          </p:cBhvr>
                                          <p:to>
                                            <p:strVal val="visible"/>
                                          </p:to>
                                        </p:set>
                                        <p:animEffect transition="in" filter="fade">
                                          <p:cBhvr>
                                            <p:cTn id="15" dur="500"/>
                                            <p:tgtEl>
                                              <p:spTgt spid="431"/>
                                            </p:tgtEl>
                                          </p:cBhvr>
                                        </p:animEffect>
                                      </p:childTnLst>
                                    </p:cTn>
                                  </p:par>
                                  <p:par>
                                    <p:cTn id="16" presetID="64" presetClass="path" presetSubtype="0" decel="100000" fill="hold" nodeType="withEffect">
                                      <p:stCondLst>
                                        <p:cond delay="0"/>
                                      </p:stCondLst>
                                      <p:childTnLst>
                                        <p:animMotion origin="layout" path="M -4.16667E-7 0.03819 L -4.16667E-7 7.40741E-7 " pathEditMode="relative" rAng="0" ptsTypes="AA">
                                          <p:cBhvr>
                                            <p:cTn id="17" dur="500" fill="hold"/>
                                            <p:tgtEl>
                                              <p:spTgt spid="431"/>
                                            </p:tgtEl>
                                            <p:attrNameLst>
                                              <p:attrName>ppt_x</p:attrName>
                                              <p:attrName>ppt_y</p:attrName>
                                            </p:attrNameLst>
                                          </p:cBhvr>
                                          <p:rCtr x="0" y="-1921"/>
                                        </p:animMotion>
                                      </p:childTnLst>
                                    </p:cTn>
                                  </p:par>
                                  <p:par>
                                    <p:cTn id="18" presetID="10" presetClass="entr" presetSubtype="0" fill="hold" nodeType="withEffect">
                                      <p:stCondLst>
                                        <p:cond delay="0"/>
                                      </p:stCondLst>
                                      <p:childTnLst>
                                        <p:set>
                                          <p:cBhvr>
                                            <p:cTn id="19" dur="1" fill="hold">
                                              <p:stCondLst>
                                                <p:cond delay="0"/>
                                              </p:stCondLst>
                                            </p:cTn>
                                            <p:tgtEl>
                                              <p:spTgt spid="177"/>
                                            </p:tgtEl>
                                            <p:attrNameLst>
                                              <p:attrName>style.visibility</p:attrName>
                                            </p:attrNameLst>
                                          </p:cBhvr>
                                          <p:to>
                                            <p:strVal val="visible"/>
                                          </p:to>
                                        </p:set>
                                        <p:animEffect transition="in" filter="fade">
                                          <p:cBhvr>
                                            <p:cTn id="20" dur="500"/>
                                            <p:tgtEl>
                                              <p:spTgt spid="177"/>
                                            </p:tgtEl>
                                          </p:cBhvr>
                                        </p:animEffect>
                                      </p:childTnLst>
                                    </p:cTn>
                                  </p:par>
                                  <p:par>
                                    <p:cTn id="21" presetID="64" presetClass="path" presetSubtype="0" decel="100000" fill="hold" nodeType="withEffect">
                                      <p:stCondLst>
                                        <p:cond delay="0"/>
                                      </p:stCondLst>
                                      <p:childTnLst>
                                        <p:animMotion origin="layout" path="M -4.16667E-6 0.0382 L -4.16667E-6 -3.33333E-6 " pathEditMode="relative" rAng="0" ptsTypes="AA">
                                          <p:cBhvr>
                                            <p:cTn id="22" dur="500" fill="hold"/>
                                            <p:tgtEl>
                                              <p:spTgt spid="177"/>
                                            </p:tgtEl>
                                            <p:attrNameLst>
                                              <p:attrName>ppt_x</p:attrName>
                                              <p:attrName>ppt_y</p:attrName>
                                            </p:attrNameLst>
                                          </p:cBhvr>
                                          <p:rCtr x="0" y="-1921"/>
                                        </p:animMotion>
                                      </p:childTnLst>
                                    </p:cTn>
                                  </p:par>
                                </p:childTnLst>
                              </p:cTn>
                            </p:par>
                            <p:par>
                              <p:cTn id="23" fill="hold">
                                <p:stCondLst>
                                  <p:cond delay="1500"/>
                                </p:stCondLst>
                                <p:childTnLst>
                                  <p:par>
                                    <p:cTn id="24" presetID="21" presetClass="entr" presetSubtype="1" fill="hold" grpId="0" nodeType="afterEffect">
                                      <p:stCondLst>
                                        <p:cond delay="0"/>
                                      </p:stCondLst>
                                      <p:childTnLst>
                                        <p:set>
                                          <p:cBhvr>
                                            <p:cTn id="25" dur="1" fill="hold">
                                              <p:stCondLst>
                                                <p:cond delay="0"/>
                                              </p:stCondLst>
                                            </p:cTn>
                                            <p:tgtEl>
                                              <p:spTgt spid="447"/>
                                            </p:tgtEl>
                                            <p:attrNameLst>
                                              <p:attrName>style.visibility</p:attrName>
                                            </p:attrNameLst>
                                          </p:cBhvr>
                                          <p:to>
                                            <p:strVal val="visible"/>
                                          </p:to>
                                        </p:set>
                                        <p:animEffect transition="in" filter="wheel(1)">
                                          <p:cBhvr>
                                            <p:cTn id="26" dur="500"/>
                                            <p:tgtEl>
                                              <p:spTgt spid="44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446"/>
                                            </p:tgtEl>
                                            <p:attrNameLst>
                                              <p:attrName>style.visibility</p:attrName>
                                            </p:attrNameLst>
                                          </p:cBhvr>
                                          <p:to>
                                            <p:strVal val="visible"/>
                                          </p:to>
                                        </p:set>
                                        <p:animEffect transition="in" filter="wheel(1)">
                                          <p:cBhvr>
                                            <p:cTn id="31" dur="500"/>
                                            <p:tgtEl>
                                              <p:spTgt spid="446"/>
                                            </p:tgtEl>
                                          </p:cBhvr>
                                        </p:animEffect>
                                      </p:childTnLst>
                                    </p:cTn>
                                  </p:par>
                                </p:childTnLst>
                              </p:cTn>
                            </p:par>
                            <p:par>
                              <p:cTn id="32" fill="hold">
                                <p:stCondLst>
                                  <p:cond delay="500"/>
                                </p:stCondLst>
                                <p:childTnLst>
                                  <p:par>
                                    <p:cTn id="33" presetID="23" presetClass="entr" presetSubtype="16" fill="hold" nodeType="afterEffect">
                                      <p:stCondLst>
                                        <p:cond delay="0"/>
                                      </p:stCondLst>
                                      <p:childTnLst>
                                        <p:set>
                                          <p:cBhvr>
                                            <p:cTn id="34" dur="1" fill="hold">
                                              <p:stCondLst>
                                                <p:cond delay="0"/>
                                              </p:stCondLst>
                                            </p:cTn>
                                            <p:tgtEl>
                                              <p:spTgt spid="448"/>
                                            </p:tgtEl>
                                            <p:attrNameLst>
                                              <p:attrName>style.visibility</p:attrName>
                                            </p:attrNameLst>
                                          </p:cBhvr>
                                          <p:to>
                                            <p:strVal val="visible"/>
                                          </p:to>
                                        </p:set>
                                        <p:anim calcmode="lin" valueType="num">
                                          <p:cBhvr>
                                            <p:cTn id="35" dur="200" fill="hold"/>
                                            <p:tgtEl>
                                              <p:spTgt spid="448"/>
                                            </p:tgtEl>
                                            <p:attrNameLst>
                                              <p:attrName>ppt_w</p:attrName>
                                            </p:attrNameLst>
                                          </p:cBhvr>
                                          <p:tavLst>
                                            <p:tav tm="0">
                                              <p:val>
                                                <p:fltVal val="0"/>
                                              </p:val>
                                            </p:tav>
                                            <p:tav tm="100000">
                                              <p:val>
                                                <p:strVal val="#ppt_w"/>
                                              </p:val>
                                            </p:tav>
                                          </p:tavLst>
                                        </p:anim>
                                        <p:anim calcmode="lin" valueType="num">
                                          <p:cBhvr>
                                            <p:cTn id="36" dur="200" fill="hold"/>
                                            <p:tgtEl>
                                              <p:spTgt spid="448"/>
                                            </p:tgtEl>
                                            <p:attrNameLst>
                                              <p:attrName>ppt_h</p:attrName>
                                            </p:attrNameLst>
                                          </p:cBhvr>
                                          <p:tavLst>
                                            <p:tav tm="0">
                                              <p:val>
                                                <p:fltVal val="0"/>
                                              </p:val>
                                            </p:tav>
                                            <p:tav tm="100000">
                                              <p:val>
                                                <p:strVal val="#ppt_h"/>
                                              </p:val>
                                            </p:tav>
                                          </p:tavLst>
                                        </p:anim>
                                      </p:childTnLst>
                                    </p:cTn>
                                  </p:par>
                                  <p:par>
                                    <p:cTn id="37" presetID="6" presetClass="emph" presetSubtype="0" fill="hold" nodeType="withEffect">
                                      <p:stCondLst>
                                        <p:cond delay="0"/>
                                      </p:stCondLst>
                                      <p:childTnLst>
                                        <p:animScale>
                                          <p:cBhvr>
                                            <p:cTn id="38" dur="1000" fill="hold"/>
                                            <p:tgtEl>
                                              <p:spTgt spid="448"/>
                                            </p:tgtEl>
                                          </p:cBhvr>
                                          <p:by x="110000" y="110000"/>
                                        </p:animScale>
                                      </p:childTnLst>
                                    </p:cTn>
                                  </p:par>
                                  <p:par>
                                    <p:cTn id="39" presetID="6" presetClass="emph" presetSubtype="0" accel="50000" decel="50000" fill="hold" nodeType="withEffect">
                                      <p:stCondLst>
                                        <p:cond delay="0"/>
                                      </p:stCondLst>
                                      <p:childTnLst>
                                        <p:animScale>
                                          <p:cBhvr>
                                            <p:cTn id="40" dur="250" fill="hold"/>
                                            <p:tgtEl>
                                              <p:spTgt spid="448"/>
                                            </p:tgtEl>
                                          </p:cBhvr>
                                          <p:by x="91000" y="91000"/>
                                        </p:animScale>
                                      </p:childTnLst>
                                    </p:cTn>
                                  </p:par>
                                  <p:par>
                                    <p:cTn id="41" presetID="42" presetClass="path" presetSubtype="0" decel="100000" fill="hold" nodeType="withEffect">
                                      <p:stCondLst>
                                        <p:cond delay="500"/>
                                      </p:stCondLst>
                                      <p:childTnLst>
                                        <p:animMotion origin="layout" path="M -1.66667E-6 1.48148E-6 L 0.52136 -0.02546 " pathEditMode="relative" rAng="0" ptsTypes="AA">
                                          <p:cBhvr>
                                            <p:cTn id="42" dur="1000" fill="hold"/>
                                            <p:tgtEl>
                                              <p:spTgt spid="448"/>
                                            </p:tgtEl>
                                            <p:attrNameLst>
                                              <p:attrName>ppt_x</p:attrName>
                                              <p:attrName>ppt_y</p:attrName>
                                            </p:attrNameLst>
                                          </p:cBhvr>
                                          <p:rCtr x="26068" y="-1273"/>
                                        </p:animMotion>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452"/>
                                            </p:tgtEl>
                                            <p:attrNameLst>
                                              <p:attrName>style.visibility</p:attrName>
                                            </p:attrNameLst>
                                          </p:cBhvr>
                                          <p:to>
                                            <p:strVal val="visible"/>
                                          </p:to>
                                        </p:set>
                                        <p:animEffect transition="in" filter="fade">
                                          <p:cBhvr>
                                            <p:cTn id="46" dur="500"/>
                                            <p:tgtEl>
                                              <p:spTgt spid="452"/>
                                            </p:tgtEl>
                                          </p:cBhvr>
                                        </p:animEffect>
                                      </p:childTnLst>
                                    </p:cTn>
                                  </p:par>
                                  <p:par>
                                    <p:cTn id="47" presetID="64" presetClass="path" presetSubtype="0" decel="100000" fill="hold" grpId="1" nodeType="withEffect">
                                      <p:stCondLst>
                                        <p:cond delay="0"/>
                                      </p:stCondLst>
                                      <p:childTnLst>
                                        <p:animMotion origin="layout" path="M -3.75E-6 0.03819 L -3.75E-6 2.59259E-6 " pathEditMode="relative" rAng="0" ptsTypes="AA">
                                          <p:cBhvr>
                                            <p:cTn id="48" dur="500" fill="hold"/>
                                            <p:tgtEl>
                                              <p:spTgt spid="452"/>
                                            </p:tgtEl>
                                            <p:attrNameLst>
                                              <p:attrName>ppt_x</p:attrName>
                                              <p:attrName>ppt_y</p:attrName>
                                            </p:attrNameLst>
                                          </p:cBhvr>
                                          <p:rCtr x="0" y="-1921"/>
                                        </p:animMotion>
                                      </p:childTnLst>
                                    </p:cTn>
                                  </p:par>
                                  <p:par>
                                    <p:cTn id="49" presetID="27" presetClass="emph" presetSubtype="0" repeatCount="5000" fill="remove" grpId="1" nodeType="withEffect">
                                      <p:stCondLst>
                                        <p:cond delay="0"/>
                                      </p:stCondLst>
                                      <p:childTnLst>
                                        <p:animClr clrSpc="rgb" dir="cw">
                                          <p:cBhvr override="childStyle">
                                            <p:cTn id="50" dur="250" autoRev="1" fill="remove"/>
                                            <p:tgtEl>
                                              <p:spTgt spid="447"/>
                                            </p:tgtEl>
                                            <p:attrNameLst>
                                              <p:attrName>style.color</p:attrName>
                                            </p:attrNameLst>
                                          </p:cBhvr>
                                          <p:to>
                                            <a:schemeClr val="bg1"/>
                                          </p:to>
                                        </p:animClr>
                                        <p:animClr clrSpc="rgb" dir="cw">
                                          <p:cBhvr>
                                            <p:cTn id="51" dur="250" autoRev="1" fill="remove"/>
                                            <p:tgtEl>
                                              <p:spTgt spid="447"/>
                                            </p:tgtEl>
                                            <p:attrNameLst>
                                              <p:attrName>fillcolor</p:attrName>
                                            </p:attrNameLst>
                                          </p:cBhvr>
                                          <p:to>
                                            <a:schemeClr val="bg1"/>
                                          </p:to>
                                        </p:animClr>
                                        <p:set>
                                          <p:cBhvr>
                                            <p:cTn id="52" dur="250" autoRev="1" fill="remove"/>
                                            <p:tgtEl>
                                              <p:spTgt spid="447"/>
                                            </p:tgtEl>
                                            <p:attrNameLst>
                                              <p:attrName>fill.type</p:attrName>
                                            </p:attrNameLst>
                                          </p:cBhvr>
                                          <p:to>
                                            <p:strVal val="solid"/>
                                          </p:to>
                                        </p:set>
                                        <p:set>
                                          <p:cBhvr>
                                            <p:cTn id="53" dur="250" autoRev="1" fill="remove"/>
                                            <p:tgtEl>
                                              <p:spTgt spid="447"/>
                                            </p:tgtEl>
                                            <p:attrNameLst>
                                              <p:attrName>fill.on</p:attrName>
                                            </p:attrNameLst>
                                          </p:cBhvr>
                                          <p:to>
                                            <p:strVal val="true"/>
                                          </p:to>
                                        </p:set>
                                      </p:childTnLst>
                                    </p:cTn>
                                  </p:par>
                                  <p:par>
                                    <p:cTn id="54" presetID="27" presetClass="emph" presetSubtype="0" repeatCount="5000" fill="remove" grpId="1" nodeType="withEffect">
                                      <p:stCondLst>
                                        <p:cond delay="0"/>
                                      </p:stCondLst>
                                      <p:childTnLst>
                                        <p:animClr clrSpc="rgb" dir="cw">
                                          <p:cBhvr override="childStyle">
                                            <p:cTn id="55" dur="250" autoRev="1" fill="remove"/>
                                            <p:tgtEl>
                                              <p:spTgt spid="446"/>
                                            </p:tgtEl>
                                            <p:attrNameLst>
                                              <p:attrName>style.color</p:attrName>
                                            </p:attrNameLst>
                                          </p:cBhvr>
                                          <p:to>
                                            <a:schemeClr val="bg1"/>
                                          </p:to>
                                        </p:animClr>
                                        <p:animClr clrSpc="rgb" dir="cw">
                                          <p:cBhvr>
                                            <p:cTn id="56" dur="250" autoRev="1" fill="remove"/>
                                            <p:tgtEl>
                                              <p:spTgt spid="446"/>
                                            </p:tgtEl>
                                            <p:attrNameLst>
                                              <p:attrName>fillcolor</p:attrName>
                                            </p:attrNameLst>
                                          </p:cBhvr>
                                          <p:to>
                                            <a:schemeClr val="bg1"/>
                                          </p:to>
                                        </p:animClr>
                                        <p:set>
                                          <p:cBhvr>
                                            <p:cTn id="57" dur="250" autoRev="1" fill="remove"/>
                                            <p:tgtEl>
                                              <p:spTgt spid="446"/>
                                            </p:tgtEl>
                                            <p:attrNameLst>
                                              <p:attrName>fill.type</p:attrName>
                                            </p:attrNameLst>
                                          </p:cBhvr>
                                          <p:to>
                                            <p:strVal val="solid"/>
                                          </p:to>
                                        </p:set>
                                        <p:set>
                                          <p:cBhvr>
                                            <p:cTn id="58" dur="250" autoRev="1" fill="remove"/>
                                            <p:tgtEl>
                                              <p:spTgt spid="446"/>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448"/>
                                            </p:tgtEl>
                                          </p:cBhvr>
                                        </p:animEffect>
                                        <p:set>
                                          <p:cBhvr>
                                            <p:cTn id="63" dur="1" fill="hold">
                                              <p:stCondLst>
                                                <p:cond delay="499"/>
                                              </p:stCondLst>
                                            </p:cTn>
                                            <p:tgtEl>
                                              <p:spTgt spid="448"/>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fade">
                                          <p:cBhvr>
                                            <p:cTn id="67" dur="500"/>
                                            <p:tgtEl>
                                              <p:spTgt spid="7"/>
                                            </p:tgtEl>
                                          </p:cBhvr>
                                        </p:animEffect>
                                      </p:childTnLst>
                                    </p:cTn>
                                  </p:par>
                                  <p:par>
                                    <p:cTn id="68" presetID="64" presetClass="path" presetSubtype="0" decel="100000" fill="hold" nodeType="withEffect">
                                      <p:stCondLst>
                                        <p:cond delay="0"/>
                                      </p:stCondLst>
                                      <p:childTnLst>
                                        <p:animMotion origin="layout" path="M -2.08333E-6 0.03819 L -2.08333E-6 3.7037E-7 " pathEditMode="relative" rAng="0" ptsTypes="AA">
                                          <p:cBhvr>
                                            <p:cTn id="69" dur="500" fill="hold"/>
                                            <p:tgtEl>
                                              <p:spTgt spid="7"/>
                                            </p:tgtEl>
                                            <p:attrNameLst>
                                              <p:attrName>ppt_x</p:attrName>
                                              <p:attrName>ppt_y</p:attrName>
                                            </p:attrNameLst>
                                          </p:cBhvr>
                                          <p:rCtr x="0" y="-1921"/>
                                        </p:animMotion>
                                      </p:childTnLst>
                                    </p:cTn>
                                  </p:par>
                                  <p:par>
                                    <p:cTn id="70" presetID="42" presetClass="path" presetSubtype="0" accel="50000" decel="50000" fill="hold" grpId="2" nodeType="withEffect">
                                      <p:stCondLst>
                                        <p:cond delay="0"/>
                                      </p:stCondLst>
                                      <p:childTnLst>
                                        <p:animMotion origin="layout" path="M -3.54167E-6 -4.07407E-6 L 0.0711 0.07107 " pathEditMode="relative" rAng="0" ptsTypes="AA">
                                          <p:cBhvr>
                                            <p:cTn id="71" dur="1000" fill="hold"/>
                                            <p:tgtEl>
                                              <p:spTgt spid="446"/>
                                            </p:tgtEl>
                                            <p:attrNameLst>
                                              <p:attrName>ppt_x</p:attrName>
                                              <p:attrName>ppt_y</p:attrName>
                                            </p:attrNameLst>
                                          </p:cBhvr>
                                          <p:rCtr x="3555" y="3542"/>
                                        </p:animMotion>
                                      </p:childTnLst>
                                    </p:cTn>
                                  </p:par>
                                </p:childTnLst>
                              </p:cTn>
                            </p:par>
                            <p:par>
                              <p:cTn id="72" fill="hold">
                                <p:stCondLst>
                                  <p:cond delay="1500"/>
                                </p:stCondLst>
                                <p:childTnLst>
                                  <p:par>
                                    <p:cTn id="73" presetID="23" presetClass="entr" presetSubtype="16" fill="hold" nodeType="afterEffect">
                                      <p:stCondLst>
                                        <p:cond delay="0"/>
                                      </p:stCondLst>
                                      <p:childTnLst>
                                        <p:set>
                                          <p:cBhvr>
                                            <p:cTn id="74" dur="1" fill="hold">
                                              <p:stCondLst>
                                                <p:cond delay="0"/>
                                              </p:stCondLst>
                                            </p:cTn>
                                            <p:tgtEl>
                                              <p:spTgt spid="467"/>
                                            </p:tgtEl>
                                            <p:attrNameLst>
                                              <p:attrName>style.visibility</p:attrName>
                                            </p:attrNameLst>
                                          </p:cBhvr>
                                          <p:to>
                                            <p:strVal val="visible"/>
                                          </p:to>
                                        </p:set>
                                        <p:anim calcmode="lin" valueType="num">
                                          <p:cBhvr>
                                            <p:cTn id="75" dur="200" fill="hold"/>
                                            <p:tgtEl>
                                              <p:spTgt spid="467"/>
                                            </p:tgtEl>
                                            <p:attrNameLst>
                                              <p:attrName>ppt_w</p:attrName>
                                            </p:attrNameLst>
                                          </p:cBhvr>
                                          <p:tavLst>
                                            <p:tav tm="0">
                                              <p:val>
                                                <p:fltVal val="0"/>
                                              </p:val>
                                            </p:tav>
                                            <p:tav tm="100000">
                                              <p:val>
                                                <p:strVal val="#ppt_w"/>
                                              </p:val>
                                            </p:tav>
                                          </p:tavLst>
                                        </p:anim>
                                        <p:anim calcmode="lin" valueType="num">
                                          <p:cBhvr>
                                            <p:cTn id="76" dur="200" fill="hold"/>
                                            <p:tgtEl>
                                              <p:spTgt spid="467"/>
                                            </p:tgtEl>
                                            <p:attrNameLst>
                                              <p:attrName>ppt_h</p:attrName>
                                            </p:attrNameLst>
                                          </p:cBhvr>
                                          <p:tavLst>
                                            <p:tav tm="0">
                                              <p:val>
                                                <p:fltVal val="0"/>
                                              </p:val>
                                            </p:tav>
                                            <p:tav tm="100000">
                                              <p:val>
                                                <p:strVal val="#ppt_h"/>
                                              </p:val>
                                            </p:tav>
                                          </p:tavLst>
                                        </p:anim>
                                      </p:childTnLst>
                                    </p:cTn>
                                  </p:par>
                                  <p:par>
                                    <p:cTn id="77" presetID="6" presetClass="emph" presetSubtype="0" fill="hold" nodeType="withEffect">
                                      <p:stCondLst>
                                        <p:cond delay="0"/>
                                      </p:stCondLst>
                                      <p:childTnLst>
                                        <p:animScale>
                                          <p:cBhvr>
                                            <p:cTn id="78" dur="1000" fill="hold"/>
                                            <p:tgtEl>
                                              <p:spTgt spid="467"/>
                                            </p:tgtEl>
                                          </p:cBhvr>
                                          <p:by x="110000" y="110000"/>
                                        </p:animScale>
                                      </p:childTnLst>
                                    </p:cTn>
                                  </p:par>
                                  <p:par>
                                    <p:cTn id="79" presetID="6" presetClass="emph" presetSubtype="0" accel="50000" decel="50000" fill="hold" nodeType="withEffect">
                                      <p:stCondLst>
                                        <p:cond delay="0"/>
                                      </p:stCondLst>
                                      <p:childTnLst>
                                        <p:animScale>
                                          <p:cBhvr>
                                            <p:cTn id="80" dur="250" fill="hold"/>
                                            <p:tgtEl>
                                              <p:spTgt spid="467"/>
                                            </p:tgtEl>
                                          </p:cBhvr>
                                          <p:by x="91000" y="91000"/>
                                        </p:animScale>
                                      </p:childTnLst>
                                    </p:cTn>
                                  </p:par>
                                  <p:par>
                                    <p:cTn id="81" presetID="42" presetClass="path" presetSubtype="0" accel="50000" decel="50000" fill="hold" nodeType="withEffect">
                                      <p:stCondLst>
                                        <p:cond delay="250"/>
                                      </p:stCondLst>
                                      <p:childTnLst>
                                        <p:animMotion origin="layout" path="M 1.04167E-6 0 L -0.40456 0.09977 " pathEditMode="relative" rAng="0" ptsTypes="AA">
                                          <p:cBhvr>
                                            <p:cTn id="82" dur="1000" fill="hold"/>
                                            <p:tgtEl>
                                              <p:spTgt spid="467"/>
                                            </p:tgtEl>
                                            <p:attrNameLst>
                                              <p:attrName>ppt_x</p:attrName>
                                              <p:attrName>ppt_y</p:attrName>
                                            </p:attrNameLst>
                                          </p:cBhvr>
                                          <p:rCtr x="-20143" y="5509"/>
                                        </p:animMotion>
                                      </p:childTnLst>
                                    </p:cTn>
                                  </p:par>
                                </p:childTnLst>
                              </p:cTn>
                            </p:par>
                            <p:par>
                              <p:cTn id="83" fill="hold">
                                <p:stCondLst>
                                  <p:cond delay="2750"/>
                                </p:stCondLst>
                                <p:childTnLst>
                                  <p:par>
                                    <p:cTn id="84" presetID="42" presetClass="path" presetSubtype="0" accel="50000" decel="50000" fill="hold" nodeType="afterEffect">
                                      <p:stCondLst>
                                        <p:cond delay="500"/>
                                      </p:stCondLst>
                                      <p:childTnLst>
                                        <p:animMotion origin="layout" path="M -0.40456 0.09977 L -0.26537 0.14167 " pathEditMode="relative" rAng="0" ptsTypes="AA">
                                          <p:cBhvr>
                                            <p:cTn id="85" dur="1000" fill="hold"/>
                                            <p:tgtEl>
                                              <p:spTgt spid="467"/>
                                            </p:tgtEl>
                                            <p:attrNameLst>
                                              <p:attrName>ppt_x</p:attrName>
                                              <p:attrName>ppt_y</p:attrName>
                                            </p:attrNameLst>
                                          </p:cBhvr>
                                          <p:rCtr x="6953" y="2083"/>
                                        </p:animMotion>
                                      </p:childTnLst>
                                    </p:cTn>
                                  </p:par>
                                </p:childTnLst>
                              </p:cTn>
                            </p:par>
                            <p:par>
                              <p:cTn id="86" fill="hold">
                                <p:stCondLst>
                                  <p:cond delay="4250"/>
                                </p:stCondLst>
                                <p:childTnLst>
                                  <p:par>
                                    <p:cTn id="87" presetID="53" presetClass="exit" presetSubtype="32" fill="hold" nodeType="afterEffect">
                                      <p:stCondLst>
                                        <p:cond delay="0"/>
                                      </p:stCondLst>
                                      <p:childTnLst>
                                        <p:anim calcmode="lin" valueType="num">
                                          <p:cBhvr>
                                            <p:cTn id="88" dur="500"/>
                                            <p:tgtEl>
                                              <p:spTgt spid="467"/>
                                            </p:tgtEl>
                                            <p:attrNameLst>
                                              <p:attrName>ppt_w</p:attrName>
                                            </p:attrNameLst>
                                          </p:cBhvr>
                                          <p:tavLst>
                                            <p:tav tm="0">
                                              <p:val>
                                                <p:strVal val="ppt_w"/>
                                              </p:val>
                                            </p:tav>
                                            <p:tav tm="100000">
                                              <p:val>
                                                <p:fltVal val="0"/>
                                              </p:val>
                                            </p:tav>
                                          </p:tavLst>
                                        </p:anim>
                                        <p:anim calcmode="lin" valueType="num">
                                          <p:cBhvr>
                                            <p:cTn id="89" dur="500"/>
                                            <p:tgtEl>
                                              <p:spTgt spid="467"/>
                                            </p:tgtEl>
                                            <p:attrNameLst>
                                              <p:attrName>ppt_h</p:attrName>
                                            </p:attrNameLst>
                                          </p:cBhvr>
                                          <p:tavLst>
                                            <p:tav tm="0">
                                              <p:val>
                                                <p:strVal val="ppt_h"/>
                                              </p:val>
                                            </p:tav>
                                            <p:tav tm="100000">
                                              <p:val>
                                                <p:fltVal val="0"/>
                                              </p:val>
                                            </p:tav>
                                          </p:tavLst>
                                        </p:anim>
                                        <p:animEffect transition="out" filter="fade">
                                          <p:cBhvr>
                                            <p:cTn id="90" dur="500"/>
                                            <p:tgtEl>
                                              <p:spTgt spid="467"/>
                                            </p:tgtEl>
                                          </p:cBhvr>
                                        </p:animEffect>
                                        <p:set>
                                          <p:cBhvr>
                                            <p:cTn id="91" dur="1" fill="hold">
                                              <p:stCondLst>
                                                <p:cond delay="499"/>
                                              </p:stCondLst>
                                            </p:cTn>
                                            <p:tgtEl>
                                              <p:spTgt spid="467"/>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par>
                                    <p:cTn id="95" presetID="42" presetClass="path" presetSubtype="0" decel="100000" fill="hold" nodeType="withEffect">
                                      <p:stCondLst>
                                        <p:cond delay="0"/>
                                      </p:stCondLst>
                                      <p:childTnLst>
                                        <p:animMotion origin="layout" path="M -4.16667E-6 -3.33333E-6 L 0.30704 -0.09143 " pathEditMode="relative" rAng="0" ptsTypes="AA">
                                          <p:cBhvr>
                                            <p:cTn id="96" dur="1000" fill="hold"/>
                                            <p:tgtEl>
                                              <p:spTgt spid="177"/>
                                            </p:tgtEl>
                                            <p:attrNameLst>
                                              <p:attrName>ppt_x</p:attrName>
                                              <p:attrName>ppt_y</p:attrName>
                                            </p:attrNameLst>
                                          </p:cBhvr>
                                          <p:rCtr x="15352" y="-4583"/>
                                        </p:animMotion>
                                      </p:childTnLst>
                                    </p:cTn>
                                  </p:par>
                                  <p:par>
                                    <p:cTn id="97" presetID="6" presetClass="emph" presetSubtype="0" fill="hold" nodeType="withEffect">
                                      <p:stCondLst>
                                        <p:cond delay="0"/>
                                      </p:stCondLst>
                                      <p:childTnLst>
                                        <p:animScale>
                                          <p:cBhvr>
                                            <p:cTn id="98" dur="1000" fill="hold"/>
                                            <p:tgtEl>
                                              <p:spTgt spid="177"/>
                                            </p:tgtEl>
                                          </p:cBhvr>
                                          <p:by x="65000" y="65000"/>
                                        </p:animScale>
                                      </p:childTnLst>
                                    </p:cTn>
                                  </p:par>
                                  <p:par>
                                    <p:cTn id="99" presetID="10" presetClass="entr" presetSubtype="0" fill="hold" grpId="0" nodeType="withEffect">
                                      <p:stCondLst>
                                        <p:cond delay="0"/>
                                      </p:stCondLst>
                                      <p:childTnLst>
                                        <p:set>
                                          <p:cBhvr>
                                            <p:cTn id="100" dur="1" fill="hold">
                                              <p:stCondLst>
                                                <p:cond delay="0"/>
                                              </p:stCondLst>
                                            </p:cTn>
                                            <p:tgtEl>
                                              <p:spTgt spid="471"/>
                                            </p:tgtEl>
                                            <p:attrNameLst>
                                              <p:attrName>style.visibility</p:attrName>
                                            </p:attrNameLst>
                                          </p:cBhvr>
                                          <p:to>
                                            <p:strVal val="visible"/>
                                          </p:to>
                                        </p:set>
                                        <p:animEffect transition="in" filter="fade">
                                          <p:cBhvr>
                                            <p:cTn id="101" dur="500"/>
                                            <p:tgtEl>
                                              <p:spTgt spid="471"/>
                                            </p:tgtEl>
                                          </p:cBhvr>
                                        </p:animEffect>
                                      </p:childTnLst>
                                    </p:cTn>
                                  </p:par>
                                  <p:par>
                                    <p:cTn id="102" presetID="64" presetClass="path" presetSubtype="0" decel="100000" fill="hold" grpId="1" nodeType="withEffect">
                                      <p:stCondLst>
                                        <p:cond delay="0"/>
                                      </p:stCondLst>
                                      <p:childTnLst>
                                        <p:animMotion origin="layout" path="M -3.75E-6 0.03819 L -3.75E-6 2.59259E-6 " pathEditMode="relative" rAng="0" ptsTypes="AA">
                                          <p:cBhvr>
                                            <p:cTn id="103" dur="500" fill="hold"/>
                                            <p:tgtEl>
                                              <p:spTgt spid="471"/>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0" animBg="1"/>
          <p:bldP spid="446" grpId="1" animBg="1"/>
          <p:bldP spid="446" grpId="2" animBg="1"/>
          <p:bldP spid="447" grpId="0" animBg="1"/>
          <p:bldP spid="447" grpId="1" animBg="1"/>
          <p:bldP spid="452" grpId="0" animBg="1"/>
          <p:bldP spid="452" grpId="1" animBg="1"/>
          <p:bldP spid="471" grpId="0" animBg="1"/>
          <p:bldP spid="471"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3" name="Text Placeholder 2">
            <a:extLst>
              <a:ext uri="{FF2B5EF4-FFF2-40B4-BE49-F238E27FC236}">
                <a16:creationId xmlns:a16="http://schemas.microsoft.com/office/drawing/2014/main" xmlns="" id="{A155DCFB-3B9B-40AD-B050-FA18B9C5AAD0}"/>
              </a:ext>
            </a:extLst>
          </p:cNvPr>
          <p:cNvSpPr>
            <a:spLocks noGrp="1"/>
          </p:cNvSpPr>
          <p:nvPr>
            <p:ph type="body" sz="quarter" idx="12"/>
          </p:nvPr>
        </p:nvSpPr>
        <p:spPr/>
        <p:txBody>
          <a:bodyPr>
            <a:noAutofit/>
          </a:bodyPr>
          <a:lstStyle/>
          <a:p>
            <a:r>
              <a:rPr lang="en-SG" dirty="0">
                <a:latin typeface="Minion"/>
                <a:ea typeface="ＭＳ Ｐゴシック" charset="0"/>
              </a:rPr>
              <a:t>Efficient online user training, customizable to your needs</a:t>
            </a:r>
            <a:endParaRPr lang="en-GB" dirty="0"/>
          </a:p>
        </p:txBody>
      </p:sp>
      <p:sp>
        <p:nvSpPr>
          <p:cNvPr id="44" name="Rectangle 43"/>
          <p:cNvSpPr/>
          <p:nvPr/>
        </p:nvSpPr>
        <p:spPr bwMode="auto">
          <a:xfrm flipH="1">
            <a:off x="997236" y="4322618"/>
            <a:ext cx="6984764" cy="398673"/>
          </a:xfrm>
          <a:prstGeom prst="rect">
            <a:avLst/>
          </a:prstGeom>
          <a:solidFill>
            <a:schemeClr val="accent1"/>
          </a:solidFill>
          <a:ln>
            <a:no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endParaRPr lang="en-SG" sz="2000" dirty="0">
              <a:solidFill>
                <a:srgbClr val="FFFFFF"/>
              </a:solidFill>
            </a:endParaRPr>
          </a:p>
        </p:txBody>
      </p:sp>
      <p:grpSp>
        <p:nvGrpSpPr>
          <p:cNvPr id="10" name="Group 9">
            <a:extLst>
              <a:ext uri="{FF2B5EF4-FFF2-40B4-BE49-F238E27FC236}">
                <a16:creationId xmlns:a16="http://schemas.microsoft.com/office/drawing/2014/main" xmlns="" id="{4841B908-5B20-4429-819B-BEB6CC9DDD3B}"/>
              </a:ext>
            </a:extLst>
          </p:cNvPr>
          <p:cNvGrpSpPr/>
          <p:nvPr/>
        </p:nvGrpSpPr>
        <p:grpSpPr>
          <a:xfrm>
            <a:off x="1108545" y="4889752"/>
            <a:ext cx="6436486" cy="915987"/>
            <a:chOff x="1240323" y="4889240"/>
            <a:chExt cx="6436486" cy="915987"/>
          </a:xfrm>
        </p:grpSpPr>
        <p:grpSp>
          <p:nvGrpSpPr>
            <p:cNvPr id="112" name="Group 36">
              <a:extLst>
                <a:ext uri="{FF2B5EF4-FFF2-40B4-BE49-F238E27FC236}">
                  <a16:creationId xmlns:a16="http://schemas.microsoft.com/office/drawing/2014/main" xmlns="" id="{36303DB3-6EB2-4593-B17C-AC2BF5BC2FD1}"/>
                </a:ext>
              </a:extLst>
            </p:cNvPr>
            <p:cNvGrpSpPr>
              <a:grpSpLocks noChangeAspect="1"/>
            </p:cNvGrpSpPr>
            <p:nvPr/>
          </p:nvGrpSpPr>
          <p:grpSpPr bwMode="auto">
            <a:xfrm>
              <a:off x="7262471" y="4901160"/>
              <a:ext cx="414338" cy="900112"/>
              <a:chOff x="1482" y="1209"/>
              <a:chExt cx="261" cy="567"/>
            </a:xfrm>
            <a:solidFill>
              <a:schemeClr val="accent1"/>
            </a:solidFill>
          </p:grpSpPr>
          <p:sp>
            <p:nvSpPr>
              <p:cNvPr id="113" name="Freeform 37">
                <a:extLst>
                  <a:ext uri="{FF2B5EF4-FFF2-40B4-BE49-F238E27FC236}">
                    <a16:creationId xmlns:a16="http://schemas.microsoft.com/office/drawing/2014/main" xmlns="" id="{AD5D57E4-72FC-48DB-BAE9-F4B19528DF93}"/>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4" name="Rectangle 38">
                <a:extLst>
                  <a:ext uri="{FF2B5EF4-FFF2-40B4-BE49-F238E27FC236}">
                    <a16:creationId xmlns:a16="http://schemas.microsoft.com/office/drawing/2014/main" xmlns="" id="{05158D7B-BEE1-4001-ABAD-E7FE0F7B153F}"/>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5" name="Freeform 39">
                <a:extLst>
                  <a:ext uri="{FF2B5EF4-FFF2-40B4-BE49-F238E27FC236}">
                    <a16:creationId xmlns:a16="http://schemas.microsoft.com/office/drawing/2014/main" xmlns="" id="{513AE24D-C00E-407C-9745-2059A3618CEE}"/>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6" name="Freeform 40">
                <a:extLst>
                  <a:ext uri="{FF2B5EF4-FFF2-40B4-BE49-F238E27FC236}">
                    <a16:creationId xmlns:a16="http://schemas.microsoft.com/office/drawing/2014/main" xmlns="" id="{C8896493-9AAB-4634-9A91-8690C3C1FB2F}"/>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7" name="Freeform 41">
                <a:extLst>
                  <a:ext uri="{FF2B5EF4-FFF2-40B4-BE49-F238E27FC236}">
                    <a16:creationId xmlns:a16="http://schemas.microsoft.com/office/drawing/2014/main" xmlns="" id="{8F6EA36F-763A-4D24-8672-C9082F8DE7ED}"/>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18" name="Group 117">
              <a:extLst>
                <a:ext uri="{FF2B5EF4-FFF2-40B4-BE49-F238E27FC236}">
                  <a16:creationId xmlns:a16="http://schemas.microsoft.com/office/drawing/2014/main" xmlns="" id="{EFFF0B1E-4723-49A5-801D-3D45776B2146}"/>
                </a:ext>
              </a:extLst>
            </p:cNvPr>
            <p:cNvGrpSpPr/>
            <p:nvPr/>
          </p:nvGrpSpPr>
          <p:grpSpPr>
            <a:xfrm>
              <a:off x="6786823" y="4905115"/>
              <a:ext cx="361950" cy="900112"/>
              <a:chOff x="1009650" y="1919288"/>
              <a:chExt cx="361950" cy="900112"/>
            </a:xfrm>
            <a:solidFill>
              <a:schemeClr val="accent1"/>
            </a:solidFill>
          </p:grpSpPr>
          <p:grpSp>
            <p:nvGrpSpPr>
              <p:cNvPr id="119" name="Male Body">
                <a:extLst>
                  <a:ext uri="{FF2B5EF4-FFF2-40B4-BE49-F238E27FC236}">
                    <a16:creationId xmlns:a16="http://schemas.microsoft.com/office/drawing/2014/main" xmlns="" id="{3989BDD5-B4B8-4C23-858C-FF3250E44680}"/>
                  </a:ext>
                </a:extLst>
              </p:cNvPr>
              <p:cNvGrpSpPr/>
              <p:nvPr/>
            </p:nvGrpSpPr>
            <p:grpSpPr>
              <a:xfrm>
                <a:off x="1009650" y="2122488"/>
                <a:ext cx="361950" cy="696912"/>
                <a:chOff x="1009650" y="2122488"/>
                <a:chExt cx="361950" cy="696912"/>
              </a:xfrm>
              <a:grpFill/>
            </p:grpSpPr>
            <p:sp>
              <p:nvSpPr>
                <p:cNvPr id="121" name="Rectangle 120">
                  <a:extLst>
                    <a:ext uri="{FF2B5EF4-FFF2-40B4-BE49-F238E27FC236}">
                      <a16:creationId xmlns:a16="http://schemas.microsoft.com/office/drawing/2014/main" xmlns="" id="{397E1614-8A88-45FB-BE01-8B0347F98F30}"/>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2" name="Freeform 7">
                  <a:extLst>
                    <a:ext uri="{FF2B5EF4-FFF2-40B4-BE49-F238E27FC236}">
                      <a16:creationId xmlns:a16="http://schemas.microsoft.com/office/drawing/2014/main" xmlns="" id="{D93CB21C-D568-41BA-9BCD-2C83A1D02ABC}"/>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3" name="Freeform 8">
                  <a:extLst>
                    <a:ext uri="{FF2B5EF4-FFF2-40B4-BE49-F238E27FC236}">
                      <a16:creationId xmlns:a16="http://schemas.microsoft.com/office/drawing/2014/main" xmlns="" id="{0475F457-2706-41B9-BA1D-59961A90BA46}"/>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20" name="Male Head">
                <a:extLst>
                  <a:ext uri="{FF2B5EF4-FFF2-40B4-BE49-F238E27FC236}">
                    <a16:creationId xmlns:a16="http://schemas.microsoft.com/office/drawing/2014/main" xmlns="" id="{0D759F37-0805-4893-BE37-37BDFD041536}"/>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58" name="Group 36">
              <a:extLst>
                <a:ext uri="{FF2B5EF4-FFF2-40B4-BE49-F238E27FC236}">
                  <a16:creationId xmlns:a16="http://schemas.microsoft.com/office/drawing/2014/main" xmlns="" id="{0879A466-BDD7-4E27-9342-5DD084C7DC3F}"/>
                </a:ext>
              </a:extLst>
            </p:cNvPr>
            <p:cNvGrpSpPr>
              <a:grpSpLocks noChangeAspect="1"/>
            </p:cNvGrpSpPr>
            <p:nvPr/>
          </p:nvGrpSpPr>
          <p:grpSpPr bwMode="auto">
            <a:xfrm>
              <a:off x="4251399" y="4901940"/>
              <a:ext cx="414338" cy="900112"/>
              <a:chOff x="1482" y="1209"/>
              <a:chExt cx="261" cy="567"/>
            </a:xfrm>
            <a:solidFill>
              <a:schemeClr val="accent1"/>
            </a:solidFill>
          </p:grpSpPr>
          <p:sp>
            <p:nvSpPr>
              <p:cNvPr id="67" name="Freeform 37">
                <a:extLst>
                  <a:ext uri="{FF2B5EF4-FFF2-40B4-BE49-F238E27FC236}">
                    <a16:creationId xmlns:a16="http://schemas.microsoft.com/office/drawing/2014/main" xmlns="" id="{A456720C-00B7-4D1D-8454-1495E59F468F}"/>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8" name="Rectangle 38">
                <a:extLst>
                  <a:ext uri="{FF2B5EF4-FFF2-40B4-BE49-F238E27FC236}">
                    <a16:creationId xmlns:a16="http://schemas.microsoft.com/office/drawing/2014/main" xmlns="" id="{0CA7A485-A427-4B63-B8E0-6829B491EE53}"/>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9" name="Freeform 39">
                <a:extLst>
                  <a:ext uri="{FF2B5EF4-FFF2-40B4-BE49-F238E27FC236}">
                    <a16:creationId xmlns:a16="http://schemas.microsoft.com/office/drawing/2014/main" xmlns="" id="{91F90CB4-CD17-443C-8C4E-381AC5604129}"/>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0" name="Freeform 40">
                <a:extLst>
                  <a:ext uri="{FF2B5EF4-FFF2-40B4-BE49-F238E27FC236}">
                    <a16:creationId xmlns:a16="http://schemas.microsoft.com/office/drawing/2014/main" xmlns="" id="{76A086D2-FA1D-4D26-809F-595C200CC3A5}"/>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1" name="Freeform 41">
                <a:extLst>
                  <a:ext uri="{FF2B5EF4-FFF2-40B4-BE49-F238E27FC236}">
                    <a16:creationId xmlns:a16="http://schemas.microsoft.com/office/drawing/2014/main" xmlns="" id="{5ACF8932-C5C3-43B3-BEB8-F1D6D627C479}"/>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 name="Group 1">
              <a:extLst>
                <a:ext uri="{FF2B5EF4-FFF2-40B4-BE49-F238E27FC236}">
                  <a16:creationId xmlns:a16="http://schemas.microsoft.com/office/drawing/2014/main" xmlns="" id="{FCF0DA89-7FEC-418B-AF9A-03B98AFCA17C}"/>
                </a:ext>
              </a:extLst>
            </p:cNvPr>
            <p:cNvGrpSpPr/>
            <p:nvPr/>
          </p:nvGrpSpPr>
          <p:grpSpPr>
            <a:xfrm>
              <a:off x="3775747" y="4901940"/>
              <a:ext cx="361950" cy="900112"/>
              <a:chOff x="1009650" y="1919288"/>
              <a:chExt cx="361950" cy="900112"/>
            </a:xfrm>
            <a:solidFill>
              <a:schemeClr val="accent1"/>
            </a:solidFill>
          </p:grpSpPr>
          <p:grpSp>
            <p:nvGrpSpPr>
              <p:cNvPr id="82" name="Male Body">
                <a:extLst>
                  <a:ext uri="{FF2B5EF4-FFF2-40B4-BE49-F238E27FC236}">
                    <a16:creationId xmlns:a16="http://schemas.microsoft.com/office/drawing/2014/main" xmlns="" id="{8BA49306-1554-41C1-BA5F-DDC23B517804}"/>
                  </a:ext>
                </a:extLst>
              </p:cNvPr>
              <p:cNvGrpSpPr/>
              <p:nvPr/>
            </p:nvGrpSpPr>
            <p:grpSpPr>
              <a:xfrm>
                <a:off x="1009650" y="2122488"/>
                <a:ext cx="361950" cy="696912"/>
                <a:chOff x="1009650" y="2122488"/>
                <a:chExt cx="361950" cy="696912"/>
              </a:xfrm>
              <a:grpFill/>
            </p:grpSpPr>
            <p:sp>
              <p:nvSpPr>
                <p:cNvPr id="83" name="Rectangle 82">
                  <a:extLst>
                    <a:ext uri="{FF2B5EF4-FFF2-40B4-BE49-F238E27FC236}">
                      <a16:creationId xmlns:a16="http://schemas.microsoft.com/office/drawing/2014/main" xmlns="" id="{A458AF23-7B20-41ED-A937-FCB91B1B09DE}"/>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4" name="Freeform 7">
                  <a:extLst>
                    <a:ext uri="{FF2B5EF4-FFF2-40B4-BE49-F238E27FC236}">
                      <a16:creationId xmlns:a16="http://schemas.microsoft.com/office/drawing/2014/main" xmlns="" id="{3859E151-5461-4FAF-AC8F-4DE64A41B846}"/>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8">
                  <a:extLst>
                    <a:ext uri="{FF2B5EF4-FFF2-40B4-BE49-F238E27FC236}">
                      <a16:creationId xmlns:a16="http://schemas.microsoft.com/office/drawing/2014/main" xmlns="" id="{31DDC8AB-4301-4DA0-8A10-A4193ADF607F}"/>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6" name="Male Head">
                <a:extLst>
                  <a:ext uri="{FF2B5EF4-FFF2-40B4-BE49-F238E27FC236}">
                    <a16:creationId xmlns:a16="http://schemas.microsoft.com/office/drawing/2014/main" xmlns="" id="{5F6AB98E-4E96-42A5-A7CF-35EDD445D7B0}"/>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87" name="Group 36">
              <a:extLst>
                <a:ext uri="{FF2B5EF4-FFF2-40B4-BE49-F238E27FC236}">
                  <a16:creationId xmlns:a16="http://schemas.microsoft.com/office/drawing/2014/main" xmlns="" id="{D07BFDC9-F112-4089-B1C2-42CBD4D12CF9}"/>
                </a:ext>
              </a:extLst>
            </p:cNvPr>
            <p:cNvGrpSpPr>
              <a:grpSpLocks noChangeAspect="1"/>
            </p:cNvGrpSpPr>
            <p:nvPr/>
          </p:nvGrpSpPr>
          <p:grpSpPr bwMode="auto">
            <a:xfrm>
              <a:off x="5255091" y="4893439"/>
              <a:ext cx="414338" cy="900112"/>
              <a:chOff x="1482" y="1209"/>
              <a:chExt cx="261" cy="567"/>
            </a:xfrm>
            <a:solidFill>
              <a:schemeClr val="accent1"/>
            </a:solidFill>
          </p:grpSpPr>
          <p:sp>
            <p:nvSpPr>
              <p:cNvPr id="88" name="Freeform 37">
                <a:extLst>
                  <a:ext uri="{FF2B5EF4-FFF2-40B4-BE49-F238E27FC236}">
                    <a16:creationId xmlns:a16="http://schemas.microsoft.com/office/drawing/2014/main" xmlns="" id="{DE37B6FD-FF42-44A2-8688-C3C6448D6502}"/>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0" name="Rectangle 38">
                <a:extLst>
                  <a:ext uri="{FF2B5EF4-FFF2-40B4-BE49-F238E27FC236}">
                    <a16:creationId xmlns:a16="http://schemas.microsoft.com/office/drawing/2014/main" xmlns="" id="{FB2D5CB8-30F3-42C0-B947-7005F0AE276A}"/>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1" name="Freeform 39">
                <a:extLst>
                  <a:ext uri="{FF2B5EF4-FFF2-40B4-BE49-F238E27FC236}">
                    <a16:creationId xmlns:a16="http://schemas.microsoft.com/office/drawing/2014/main" xmlns="" id="{80A4C9DD-1BFA-4230-B212-91A7177C771F}"/>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2" name="Freeform 40">
                <a:extLst>
                  <a:ext uri="{FF2B5EF4-FFF2-40B4-BE49-F238E27FC236}">
                    <a16:creationId xmlns:a16="http://schemas.microsoft.com/office/drawing/2014/main" xmlns="" id="{ECC8EED5-4E76-4E5F-9D02-9BE4EEADE44D}"/>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3" name="Freeform 41">
                <a:extLst>
                  <a:ext uri="{FF2B5EF4-FFF2-40B4-BE49-F238E27FC236}">
                    <a16:creationId xmlns:a16="http://schemas.microsoft.com/office/drawing/2014/main" xmlns="" id="{D7835C73-0E22-476E-9403-5DCA647D0249}"/>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4" name="Group 93">
              <a:extLst>
                <a:ext uri="{FF2B5EF4-FFF2-40B4-BE49-F238E27FC236}">
                  <a16:creationId xmlns:a16="http://schemas.microsoft.com/office/drawing/2014/main" xmlns="" id="{053B5D3B-D171-4F6E-85CC-B75364BEB314}"/>
                </a:ext>
              </a:extLst>
            </p:cNvPr>
            <p:cNvGrpSpPr/>
            <p:nvPr/>
          </p:nvGrpSpPr>
          <p:grpSpPr>
            <a:xfrm>
              <a:off x="4779439" y="4893439"/>
              <a:ext cx="361950" cy="900112"/>
              <a:chOff x="1009650" y="1919288"/>
              <a:chExt cx="361950" cy="900112"/>
            </a:xfrm>
            <a:solidFill>
              <a:schemeClr val="accent1"/>
            </a:solidFill>
          </p:grpSpPr>
          <p:grpSp>
            <p:nvGrpSpPr>
              <p:cNvPr id="95" name="Male Body">
                <a:extLst>
                  <a:ext uri="{FF2B5EF4-FFF2-40B4-BE49-F238E27FC236}">
                    <a16:creationId xmlns:a16="http://schemas.microsoft.com/office/drawing/2014/main" xmlns="" id="{B7610A4C-4F17-42F0-B95C-5A4CDE8B20B7}"/>
                  </a:ext>
                </a:extLst>
              </p:cNvPr>
              <p:cNvGrpSpPr/>
              <p:nvPr/>
            </p:nvGrpSpPr>
            <p:grpSpPr>
              <a:xfrm>
                <a:off x="1009650" y="2122488"/>
                <a:ext cx="361950" cy="696912"/>
                <a:chOff x="1009650" y="2122488"/>
                <a:chExt cx="361950" cy="696912"/>
              </a:xfrm>
              <a:grpFill/>
            </p:grpSpPr>
            <p:sp>
              <p:nvSpPr>
                <p:cNvPr id="97" name="Rectangle 96">
                  <a:extLst>
                    <a:ext uri="{FF2B5EF4-FFF2-40B4-BE49-F238E27FC236}">
                      <a16:creationId xmlns:a16="http://schemas.microsoft.com/office/drawing/2014/main" xmlns="" id="{A0DD84CA-8B88-4645-8F53-26EFCDB18DE2}"/>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8" name="Freeform 7">
                  <a:extLst>
                    <a:ext uri="{FF2B5EF4-FFF2-40B4-BE49-F238E27FC236}">
                      <a16:creationId xmlns:a16="http://schemas.microsoft.com/office/drawing/2014/main" xmlns="" id="{98D482D7-4171-4A85-8A69-26C2416BFD71}"/>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9" name="Freeform 8">
                  <a:extLst>
                    <a:ext uri="{FF2B5EF4-FFF2-40B4-BE49-F238E27FC236}">
                      <a16:creationId xmlns:a16="http://schemas.microsoft.com/office/drawing/2014/main" xmlns="" id="{CEAAE526-EBE4-4F78-A152-5B76BD92EBBE}"/>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96" name="Male Head">
                <a:extLst>
                  <a:ext uri="{FF2B5EF4-FFF2-40B4-BE49-F238E27FC236}">
                    <a16:creationId xmlns:a16="http://schemas.microsoft.com/office/drawing/2014/main" xmlns="" id="{B034B638-7B8E-448C-B91F-FBFA817BE2EA}"/>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00" name="Group 36">
              <a:extLst>
                <a:ext uri="{FF2B5EF4-FFF2-40B4-BE49-F238E27FC236}">
                  <a16:creationId xmlns:a16="http://schemas.microsoft.com/office/drawing/2014/main" xmlns="" id="{D2A00B60-D9F6-4662-885D-6C2FE0D5CF81}"/>
                </a:ext>
              </a:extLst>
            </p:cNvPr>
            <p:cNvGrpSpPr>
              <a:grpSpLocks noChangeAspect="1"/>
            </p:cNvGrpSpPr>
            <p:nvPr/>
          </p:nvGrpSpPr>
          <p:grpSpPr bwMode="auto">
            <a:xfrm>
              <a:off x="6258783" y="4901940"/>
              <a:ext cx="414338" cy="900112"/>
              <a:chOff x="1482" y="1209"/>
              <a:chExt cx="261" cy="567"/>
            </a:xfrm>
            <a:solidFill>
              <a:schemeClr val="accent1"/>
            </a:solidFill>
          </p:grpSpPr>
          <p:sp>
            <p:nvSpPr>
              <p:cNvPr id="101" name="Freeform 37">
                <a:extLst>
                  <a:ext uri="{FF2B5EF4-FFF2-40B4-BE49-F238E27FC236}">
                    <a16:creationId xmlns:a16="http://schemas.microsoft.com/office/drawing/2014/main" xmlns="" id="{5B831A60-31BD-4B5C-9BC6-34EF48A10C26}"/>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2" name="Rectangle 38">
                <a:extLst>
                  <a:ext uri="{FF2B5EF4-FFF2-40B4-BE49-F238E27FC236}">
                    <a16:creationId xmlns:a16="http://schemas.microsoft.com/office/drawing/2014/main" xmlns="" id="{B43BC144-9FFE-4EF7-B65F-4761A7F3ADFC}"/>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3" name="Freeform 39">
                <a:extLst>
                  <a:ext uri="{FF2B5EF4-FFF2-40B4-BE49-F238E27FC236}">
                    <a16:creationId xmlns:a16="http://schemas.microsoft.com/office/drawing/2014/main" xmlns="" id="{1E93C054-18BF-4BDC-B3D9-2F9C1E3232F4}"/>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4" name="Freeform 40">
                <a:extLst>
                  <a:ext uri="{FF2B5EF4-FFF2-40B4-BE49-F238E27FC236}">
                    <a16:creationId xmlns:a16="http://schemas.microsoft.com/office/drawing/2014/main" xmlns="" id="{11E16FF3-2866-409C-98A7-E79907EA1F9C}"/>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5" name="Freeform 41">
                <a:extLst>
                  <a:ext uri="{FF2B5EF4-FFF2-40B4-BE49-F238E27FC236}">
                    <a16:creationId xmlns:a16="http://schemas.microsoft.com/office/drawing/2014/main" xmlns="" id="{3C402D32-CD8A-49B9-B31E-A475372DCAFC}"/>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06" name="Group 105">
              <a:extLst>
                <a:ext uri="{FF2B5EF4-FFF2-40B4-BE49-F238E27FC236}">
                  <a16:creationId xmlns:a16="http://schemas.microsoft.com/office/drawing/2014/main" xmlns="" id="{38BE888C-F1FE-49F4-A942-7D7FA0E4FA67}"/>
                </a:ext>
              </a:extLst>
            </p:cNvPr>
            <p:cNvGrpSpPr/>
            <p:nvPr/>
          </p:nvGrpSpPr>
          <p:grpSpPr>
            <a:xfrm>
              <a:off x="5783131" y="4901940"/>
              <a:ext cx="361950" cy="900112"/>
              <a:chOff x="1009650" y="1919288"/>
              <a:chExt cx="361950" cy="900112"/>
            </a:xfrm>
            <a:solidFill>
              <a:schemeClr val="accent1"/>
            </a:solidFill>
          </p:grpSpPr>
          <p:grpSp>
            <p:nvGrpSpPr>
              <p:cNvPr id="107" name="Male Body">
                <a:extLst>
                  <a:ext uri="{FF2B5EF4-FFF2-40B4-BE49-F238E27FC236}">
                    <a16:creationId xmlns:a16="http://schemas.microsoft.com/office/drawing/2014/main" xmlns="" id="{141F55E9-467F-46AB-A106-81164DCD83AD}"/>
                  </a:ext>
                </a:extLst>
              </p:cNvPr>
              <p:cNvGrpSpPr/>
              <p:nvPr/>
            </p:nvGrpSpPr>
            <p:grpSpPr>
              <a:xfrm>
                <a:off x="1009650" y="2122488"/>
                <a:ext cx="361950" cy="696912"/>
                <a:chOff x="1009650" y="2122488"/>
                <a:chExt cx="361950" cy="696912"/>
              </a:xfrm>
              <a:grpFill/>
            </p:grpSpPr>
            <p:sp>
              <p:nvSpPr>
                <p:cNvPr id="109" name="Rectangle 108">
                  <a:extLst>
                    <a:ext uri="{FF2B5EF4-FFF2-40B4-BE49-F238E27FC236}">
                      <a16:creationId xmlns:a16="http://schemas.microsoft.com/office/drawing/2014/main" xmlns="" id="{1E0AD457-EFA5-4D7F-B49D-B2071199BFBD}"/>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0" name="Freeform 7">
                  <a:extLst>
                    <a:ext uri="{FF2B5EF4-FFF2-40B4-BE49-F238E27FC236}">
                      <a16:creationId xmlns:a16="http://schemas.microsoft.com/office/drawing/2014/main" xmlns="" id="{DA5BC63A-D93A-449E-996B-649CD06DCA20}"/>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1" name="Freeform 8">
                  <a:extLst>
                    <a:ext uri="{FF2B5EF4-FFF2-40B4-BE49-F238E27FC236}">
                      <a16:creationId xmlns:a16="http://schemas.microsoft.com/office/drawing/2014/main" xmlns="" id="{D5BD6F2C-876F-4C85-8D41-E35863DA8C04}"/>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08" name="Male Head">
                <a:extLst>
                  <a:ext uri="{FF2B5EF4-FFF2-40B4-BE49-F238E27FC236}">
                    <a16:creationId xmlns:a16="http://schemas.microsoft.com/office/drawing/2014/main" xmlns="" id="{C4A42310-A3AB-4FA5-9B10-1A2DAB743498}"/>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31" name="Group 36">
              <a:extLst>
                <a:ext uri="{FF2B5EF4-FFF2-40B4-BE49-F238E27FC236}">
                  <a16:creationId xmlns:a16="http://schemas.microsoft.com/office/drawing/2014/main" xmlns="" id="{D173B43A-2F89-4AD8-9601-AD472D91188B}"/>
                </a:ext>
              </a:extLst>
            </p:cNvPr>
            <p:cNvGrpSpPr>
              <a:grpSpLocks noChangeAspect="1"/>
            </p:cNvGrpSpPr>
            <p:nvPr/>
          </p:nvGrpSpPr>
          <p:grpSpPr bwMode="auto">
            <a:xfrm>
              <a:off x="3247707" y="4889240"/>
              <a:ext cx="414338" cy="900112"/>
              <a:chOff x="1482" y="1209"/>
              <a:chExt cx="261" cy="567"/>
            </a:xfrm>
            <a:solidFill>
              <a:schemeClr val="accent1"/>
            </a:solidFill>
          </p:grpSpPr>
          <p:sp>
            <p:nvSpPr>
              <p:cNvPr id="132" name="Freeform 37">
                <a:extLst>
                  <a:ext uri="{FF2B5EF4-FFF2-40B4-BE49-F238E27FC236}">
                    <a16:creationId xmlns:a16="http://schemas.microsoft.com/office/drawing/2014/main" xmlns="" id="{66F94717-8997-4D89-A3D5-714EAB03241F}"/>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3" name="Rectangle 38">
                <a:extLst>
                  <a:ext uri="{FF2B5EF4-FFF2-40B4-BE49-F238E27FC236}">
                    <a16:creationId xmlns:a16="http://schemas.microsoft.com/office/drawing/2014/main" xmlns="" id="{E723A4F1-7274-4D9A-A076-F9214035083E}"/>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4" name="Freeform 39">
                <a:extLst>
                  <a:ext uri="{FF2B5EF4-FFF2-40B4-BE49-F238E27FC236}">
                    <a16:creationId xmlns:a16="http://schemas.microsoft.com/office/drawing/2014/main" xmlns="" id="{9F8D993D-34EF-4C82-AF96-960B0835C9C9}"/>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5" name="Freeform 40">
                <a:extLst>
                  <a:ext uri="{FF2B5EF4-FFF2-40B4-BE49-F238E27FC236}">
                    <a16:creationId xmlns:a16="http://schemas.microsoft.com/office/drawing/2014/main" xmlns="" id="{791D7B07-61A9-4957-90F5-89F975AB8111}"/>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6" name="Freeform 41">
                <a:extLst>
                  <a:ext uri="{FF2B5EF4-FFF2-40B4-BE49-F238E27FC236}">
                    <a16:creationId xmlns:a16="http://schemas.microsoft.com/office/drawing/2014/main" xmlns="" id="{8F605A9C-6986-4AF7-99C7-137713B193E5}"/>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37" name="Group 136">
              <a:extLst>
                <a:ext uri="{FF2B5EF4-FFF2-40B4-BE49-F238E27FC236}">
                  <a16:creationId xmlns:a16="http://schemas.microsoft.com/office/drawing/2014/main" xmlns="" id="{2E412D53-8E8D-4C25-9149-FE86F2E6D236}"/>
                </a:ext>
              </a:extLst>
            </p:cNvPr>
            <p:cNvGrpSpPr/>
            <p:nvPr/>
          </p:nvGrpSpPr>
          <p:grpSpPr>
            <a:xfrm>
              <a:off x="2772055" y="4889240"/>
              <a:ext cx="361950" cy="900112"/>
              <a:chOff x="1009650" y="1919288"/>
              <a:chExt cx="361950" cy="900112"/>
            </a:xfrm>
            <a:solidFill>
              <a:schemeClr val="accent1"/>
            </a:solidFill>
          </p:grpSpPr>
          <p:grpSp>
            <p:nvGrpSpPr>
              <p:cNvPr id="138" name="Male Body">
                <a:extLst>
                  <a:ext uri="{FF2B5EF4-FFF2-40B4-BE49-F238E27FC236}">
                    <a16:creationId xmlns:a16="http://schemas.microsoft.com/office/drawing/2014/main" xmlns="" id="{70B8EE6E-F6E0-4546-9F2E-5CAA2702CC75}"/>
                  </a:ext>
                </a:extLst>
              </p:cNvPr>
              <p:cNvGrpSpPr/>
              <p:nvPr/>
            </p:nvGrpSpPr>
            <p:grpSpPr>
              <a:xfrm>
                <a:off x="1009650" y="2122488"/>
                <a:ext cx="361950" cy="696912"/>
                <a:chOff x="1009650" y="2122488"/>
                <a:chExt cx="361950" cy="696912"/>
              </a:xfrm>
              <a:grpFill/>
            </p:grpSpPr>
            <p:sp>
              <p:nvSpPr>
                <p:cNvPr id="140" name="Rectangle 139">
                  <a:extLst>
                    <a:ext uri="{FF2B5EF4-FFF2-40B4-BE49-F238E27FC236}">
                      <a16:creationId xmlns:a16="http://schemas.microsoft.com/office/drawing/2014/main" xmlns="" id="{3F05FB2B-172A-4A8F-9038-D7FAAFB7D8AC}"/>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1" name="Freeform 7">
                  <a:extLst>
                    <a:ext uri="{FF2B5EF4-FFF2-40B4-BE49-F238E27FC236}">
                      <a16:creationId xmlns:a16="http://schemas.microsoft.com/office/drawing/2014/main" xmlns="" id="{FE0A8C19-DE31-4C15-81F3-A1B3A30A7732}"/>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2" name="Freeform 8">
                  <a:extLst>
                    <a:ext uri="{FF2B5EF4-FFF2-40B4-BE49-F238E27FC236}">
                      <a16:creationId xmlns:a16="http://schemas.microsoft.com/office/drawing/2014/main" xmlns="" id="{E1A65843-14E1-4DDA-87EB-B1A33594EB63}"/>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39" name="Male Head">
                <a:extLst>
                  <a:ext uri="{FF2B5EF4-FFF2-40B4-BE49-F238E27FC236}">
                    <a16:creationId xmlns:a16="http://schemas.microsoft.com/office/drawing/2014/main" xmlns="" id="{90288417-6A39-49DB-B915-F541E89BBC7A}"/>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45" name="Group 36">
              <a:extLst>
                <a:ext uri="{FF2B5EF4-FFF2-40B4-BE49-F238E27FC236}">
                  <a16:creationId xmlns:a16="http://schemas.microsoft.com/office/drawing/2014/main" xmlns="" id="{0A7D354B-E586-4DFE-B0D5-7A52D1B30EB8}"/>
                </a:ext>
              </a:extLst>
            </p:cNvPr>
            <p:cNvGrpSpPr>
              <a:grpSpLocks noChangeAspect="1"/>
            </p:cNvGrpSpPr>
            <p:nvPr/>
          </p:nvGrpSpPr>
          <p:grpSpPr bwMode="auto">
            <a:xfrm>
              <a:off x="2244015" y="4901940"/>
              <a:ext cx="414338" cy="900112"/>
              <a:chOff x="1482" y="1209"/>
              <a:chExt cx="261" cy="567"/>
            </a:xfrm>
            <a:solidFill>
              <a:schemeClr val="accent1"/>
            </a:solidFill>
          </p:grpSpPr>
          <p:sp>
            <p:nvSpPr>
              <p:cNvPr id="246" name="Freeform 37">
                <a:extLst>
                  <a:ext uri="{FF2B5EF4-FFF2-40B4-BE49-F238E27FC236}">
                    <a16:creationId xmlns:a16="http://schemas.microsoft.com/office/drawing/2014/main" xmlns="" id="{4D24504F-80EE-4571-ACF3-A63603C6F128}"/>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47" name="Rectangle 38">
                <a:extLst>
                  <a:ext uri="{FF2B5EF4-FFF2-40B4-BE49-F238E27FC236}">
                    <a16:creationId xmlns:a16="http://schemas.microsoft.com/office/drawing/2014/main" xmlns="" id="{6BB99E17-A8C5-449B-8627-CFA54F808EA4}"/>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48" name="Freeform 39">
                <a:extLst>
                  <a:ext uri="{FF2B5EF4-FFF2-40B4-BE49-F238E27FC236}">
                    <a16:creationId xmlns:a16="http://schemas.microsoft.com/office/drawing/2014/main" xmlns="" id="{E412FF84-FB03-4E87-954C-89666AC2297F}"/>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49" name="Freeform 40">
                <a:extLst>
                  <a:ext uri="{FF2B5EF4-FFF2-40B4-BE49-F238E27FC236}">
                    <a16:creationId xmlns:a16="http://schemas.microsoft.com/office/drawing/2014/main" xmlns="" id="{4EA5E339-18FC-4AA0-BAD7-8975310A59FC}"/>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50" name="Freeform 41">
                <a:extLst>
                  <a:ext uri="{FF2B5EF4-FFF2-40B4-BE49-F238E27FC236}">
                    <a16:creationId xmlns:a16="http://schemas.microsoft.com/office/drawing/2014/main" xmlns="" id="{68C5747C-D1B4-460C-AC8B-CF7DED696C45}"/>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51" name="Group 250">
              <a:extLst>
                <a:ext uri="{FF2B5EF4-FFF2-40B4-BE49-F238E27FC236}">
                  <a16:creationId xmlns:a16="http://schemas.microsoft.com/office/drawing/2014/main" xmlns="" id="{8BD686EA-359A-47D3-9D55-D73611FEB5DE}"/>
                </a:ext>
              </a:extLst>
            </p:cNvPr>
            <p:cNvGrpSpPr/>
            <p:nvPr/>
          </p:nvGrpSpPr>
          <p:grpSpPr>
            <a:xfrm>
              <a:off x="1768363" y="4901940"/>
              <a:ext cx="361950" cy="900112"/>
              <a:chOff x="1009650" y="1919288"/>
              <a:chExt cx="361950" cy="900112"/>
            </a:xfrm>
            <a:solidFill>
              <a:schemeClr val="accent1"/>
            </a:solidFill>
          </p:grpSpPr>
          <p:grpSp>
            <p:nvGrpSpPr>
              <p:cNvPr id="252" name="Male Body">
                <a:extLst>
                  <a:ext uri="{FF2B5EF4-FFF2-40B4-BE49-F238E27FC236}">
                    <a16:creationId xmlns:a16="http://schemas.microsoft.com/office/drawing/2014/main" xmlns="" id="{DC5A8F32-C36B-4DC9-8946-307712884A70}"/>
                  </a:ext>
                </a:extLst>
              </p:cNvPr>
              <p:cNvGrpSpPr/>
              <p:nvPr/>
            </p:nvGrpSpPr>
            <p:grpSpPr>
              <a:xfrm>
                <a:off x="1009650" y="2122488"/>
                <a:ext cx="361950" cy="696912"/>
                <a:chOff x="1009650" y="2122488"/>
                <a:chExt cx="361950" cy="696912"/>
              </a:xfrm>
              <a:grpFill/>
            </p:grpSpPr>
            <p:sp>
              <p:nvSpPr>
                <p:cNvPr id="254" name="Rectangle 253">
                  <a:extLst>
                    <a:ext uri="{FF2B5EF4-FFF2-40B4-BE49-F238E27FC236}">
                      <a16:creationId xmlns:a16="http://schemas.microsoft.com/office/drawing/2014/main" xmlns="" id="{5527F272-87DF-4DDE-9C82-DDC0B0201934}"/>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55" name="Freeform 7">
                  <a:extLst>
                    <a:ext uri="{FF2B5EF4-FFF2-40B4-BE49-F238E27FC236}">
                      <a16:creationId xmlns:a16="http://schemas.microsoft.com/office/drawing/2014/main" xmlns="" id="{5F5FA4C6-832E-4E23-BB3B-FC4325442D2E}"/>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56" name="Freeform 8">
                  <a:extLst>
                    <a:ext uri="{FF2B5EF4-FFF2-40B4-BE49-F238E27FC236}">
                      <a16:creationId xmlns:a16="http://schemas.microsoft.com/office/drawing/2014/main" xmlns="" id="{DC0E7B1B-DD19-4BF9-B46E-7E961379F170}"/>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253" name="Male Head">
                <a:extLst>
                  <a:ext uri="{FF2B5EF4-FFF2-40B4-BE49-F238E27FC236}">
                    <a16:creationId xmlns:a16="http://schemas.microsoft.com/office/drawing/2014/main" xmlns="" id="{B980C64D-6863-4EFB-82CE-13903FE2BDE9}"/>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57" name="Group 36">
              <a:extLst>
                <a:ext uri="{FF2B5EF4-FFF2-40B4-BE49-F238E27FC236}">
                  <a16:creationId xmlns:a16="http://schemas.microsoft.com/office/drawing/2014/main" xmlns="" id="{81F35790-850E-439A-87BC-9AB3A8B14398}"/>
                </a:ext>
              </a:extLst>
            </p:cNvPr>
            <p:cNvGrpSpPr>
              <a:grpSpLocks noChangeAspect="1"/>
            </p:cNvGrpSpPr>
            <p:nvPr/>
          </p:nvGrpSpPr>
          <p:grpSpPr bwMode="auto">
            <a:xfrm>
              <a:off x="1240323" y="4889240"/>
              <a:ext cx="414338" cy="900112"/>
              <a:chOff x="1482" y="1209"/>
              <a:chExt cx="261" cy="567"/>
            </a:xfrm>
            <a:solidFill>
              <a:schemeClr val="accent1"/>
            </a:solidFill>
          </p:grpSpPr>
          <p:sp>
            <p:nvSpPr>
              <p:cNvPr id="258" name="Freeform 37">
                <a:extLst>
                  <a:ext uri="{FF2B5EF4-FFF2-40B4-BE49-F238E27FC236}">
                    <a16:creationId xmlns:a16="http://schemas.microsoft.com/office/drawing/2014/main" xmlns="" id="{B21A744D-896C-4583-85E7-0B8FD4CDEB03}"/>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59" name="Rectangle 38">
                <a:extLst>
                  <a:ext uri="{FF2B5EF4-FFF2-40B4-BE49-F238E27FC236}">
                    <a16:creationId xmlns:a16="http://schemas.microsoft.com/office/drawing/2014/main" xmlns="" id="{867AFB31-6C91-4040-B3E7-E38E130DE814}"/>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0" name="Freeform 39">
                <a:extLst>
                  <a:ext uri="{FF2B5EF4-FFF2-40B4-BE49-F238E27FC236}">
                    <a16:creationId xmlns:a16="http://schemas.microsoft.com/office/drawing/2014/main" xmlns="" id="{AA65A98E-1CA3-4F78-8B4E-ED4D6220F58A}"/>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1" name="Freeform 40">
                <a:extLst>
                  <a:ext uri="{FF2B5EF4-FFF2-40B4-BE49-F238E27FC236}">
                    <a16:creationId xmlns:a16="http://schemas.microsoft.com/office/drawing/2014/main" xmlns="" id="{F4A720FC-B156-42F6-AF4E-D2251C1C1B54}"/>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2" name="Freeform 41">
                <a:extLst>
                  <a:ext uri="{FF2B5EF4-FFF2-40B4-BE49-F238E27FC236}">
                    <a16:creationId xmlns:a16="http://schemas.microsoft.com/office/drawing/2014/main" xmlns="" id="{ADAE23BA-2B67-4360-8570-25FC8C7DC734}"/>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11" name="Group 10">
            <a:extLst>
              <a:ext uri="{FF2B5EF4-FFF2-40B4-BE49-F238E27FC236}">
                <a16:creationId xmlns:a16="http://schemas.microsoft.com/office/drawing/2014/main" xmlns="" id="{AACDDB2C-B054-4C5E-AA7A-AB9284D721EB}"/>
              </a:ext>
            </a:extLst>
          </p:cNvPr>
          <p:cNvGrpSpPr/>
          <p:nvPr/>
        </p:nvGrpSpPr>
        <p:grpSpPr>
          <a:xfrm>
            <a:off x="7982001" y="4322618"/>
            <a:ext cx="3433881" cy="1647970"/>
            <a:chOff x="7982001" y="4322618"/>
            <a:chExt cx="3433881" cy="1647970"/>
          </a:xfrm>
        </p:grpSpPr>
        <p:sp>
          <p:nvSpPr>
            <p:cNvPr id="89" name="Rectangle 165"/>
            <p:cNvSpPr>
              <a:spLocks/>
            </p:cNvSpPr>
            <p:nvPr/>
          </p:nvSpPr>
          <p:spPr bwMode="auto">
            <a:xfrm>
              <a:off x="7982001" y="4322618"/>
              <a:ext cx="3433881" cy="1647970"/>
            </a:xfrm>
            <a:prstGeom prst="rect">
              <a:avLst/>
            </a:prstGeom>
            <a:noFill/>
            <a:ln>
              <a:noFill/>
            </a:ln>
            <a:extLst/>
          </p:spPr>
          <p:txBody>
            <a:bodyPr wrap="square" anchor="ctr">
              <a:noAutofit/>
            </a:bodyPr>
            <a:lstStyle/>
            <a:p>
              <a:pPr algn="ctr"/>
              <a:endParaRPr lang="en-US" dirty="0">
                <a:solidFill>
                  <a:schemeClr val="bg2"/>
                </a:solidFill>
              </a:endParaRPr>
            </a:p>
            <a:p>
              <a:pPr algn="ctr"/>
              <a:endParaRPr lang="en-US" dirty="0">
                <a:solidFill>
                  <a:schemeClr val="bg2"/>
                </a:solidFill>
              </a:endParaRPr>
            </a:p>
            <a:p>
              <a:pPr algn="ctr"/>
              <a:r>
                <a:rPr lang="en-US" dirty="0">
                  <a:solidFill>
                    <a:schemeClr val="bg2"/>
                  </a:solidFill>
                </a:rPr>
                <a:t>Content and questions </a:t>
              </a:r>
              <a:br>
                <a:rPr lang="en-US" dirty="0">
                  <a:solidFill>
                    <a:schemeClr val="bg2"/>
                  </a:solidFill>
                </a:rPr>
              </a:br>
              <a:r>
                <a:rPr lang="en-US" dirty="0">
                  <a:solidFill>
                    <a:schemeClr val="bg2"/>
                  </a:solidFill>
                </a:rPr>
                <a:t>provided for tailoring courses</a:t>
              </a:r>
            </a:p>
          </p:txBody>
        </p:sp>
        <p:grpSp>
          <p:nvGrpSpPr>
            <p:cNvPr id="124" name="Group 54">
              <a:extLst>
                <a:ext uri="{FF2B5EF4-FFF2-40B4-BE49-F238E27FC236}">
                  <a16:creationId xmlns:a16="http://schemas.microsoft.com/office/drawing/2014/main" xmlns="" id="{05B513F5-03AE-4983-9277-5A12B00B338B}"/>
                </a:ext>
              </a:extLst>
            </p:cNvPr>
            <p:cNvGrpSpPr>
              <a:grpSpLocks noChangeAspect="1"/>
            </p:cNvGrpSpPr>
            <p:nvPr/>
          </p:nvGrpSpPr>
          <p:grpSpPr bwMode="auto">
            <a:xfrm>
              <a:off x="9368217" y="4358838"/>
              <a:ext cx="661448" cy="864346"/>
              <a:chOff x="1455" y="3136"/>
              <a:chExt cx="326" cy="426"/>
            </a:xfrm>
          </p:grpSpPr>
          <p:sp>
            <p:nvSpPr>
              <p:cNvPr id="125" name="AutoShape 53">
                <a:extLst>
                  <a:ext uri="{FF2B5EF4-FFF2-40B4-BE49-F238E27FC236}">
                    <a16:creationId xmlns:a16="http://schemas.microsoft.com/office/drawing/2014/main" xmlns="" id="{46DFA6B9-955C-46D2-9456-19135C7CF025}"/>
                  </a:ext>
                </a:extLst>
              </p:cNvPr>
              <p:cNvSpPr>
                <a:spLocks noChangeAspect="1" noChangeArrowheads="1" noTextEdit="1"/>
              </p:cNvSpPr>
              <p:nvPr/>
            </p:nvSpPr>
            <p:spPr bwMode="auto">
              <a:xfrm>
                <a:off x="1455" y="3136"/>
                <a:ext cx="32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26" name="Freeform 55">
                <a:extLst>
                  <a:ext uri="{FF2B5EF4-FFF2-40B4-BE49-F238E27FC236}">
                    <a16:creationId xmlns:a16="http://schemas.microsoft.com/office/drawing/2014/main" xmlns="" id="{94787CE2-F6E3-4C05-9BA3-E08708EA62A9}"/>
                  </a:ext>
                </a:extLst>
              </p:cNvPr>
              <p:cNvSpPr>
                <a:spLocks/>
              </p:cNvSpPr>
              <p:nvPr/>
            </p:nvSpPr>
            <p:spPr bwMode="auto">
              <a:xfrm>
                <a:off x="1545" y="3144"/>
                <a:ext cx="144" cy="145"/>
              </a:xfrm>
              <a:custGeom>
                <a:avLst/>
                <a:gdLst>
                  <a:gd name="T0" fmla="*/ 38 w 76"/>
                  <a:gd name="T1" fmla="*/ 76 h 77"/>
                  <a:gd name="T2" fmla="*/ 76 w 76"/>
                  <a:gd name="T3" fmla="*/ 38 h 77"/>
                  <a:gd name="T4" fmla="*/ 38 w 76"/>
                  <a:gd name="T5" fmla="*/ 0 h 77"/>
                  <a:gd name="T6" fmla="*/ 0 w 76"/>
                  <a:gd name="T7" fmla="*/ 38 h 77"/>
                  <a:gd name="T8" fmla="*/ 38 w 76"/>
                  <a:gd name="T9" fmla="*/ 76 h 77"/>
                </a:gdLst>
                <a:ahLst/>
                <a:cxnLst>
                  <a:cxn ang="0">
                    <a:pos x="T0" y="T1"/>
                  </a:cxn>
                  <a:cxn ang="0">
                    <a:pos x="T2" y="T3"/>
                  </a:cxn>
                  <a:cxn ang="0">
                    <a:pos x="T4" y="T5"/>
                  </a:cxn>
                  <a:cxn ang="0">
                    <a:pos x="T6" y="T7"/>
                  </a:cxn>
                  <a:cxn ang="0">
                    <a:pos x="T8" y="T9"/>
                  </a:cxn>
                </a:cxnLst>
                <a:rect l="0" t="0" r="r" b="b"/>
                <a:pathLst>
                  <a:path w="76" h="77">
                    <a:moveTo>
                      <a:pt x="38" y="76"/>
                    </a:moveTo>
                    <a:cubicBezTo>
                      <a:pt x="59" y="76"/>
                      <a:pt x="76" y="59"/>
                      <a:pt x="76" y="38"/>
                    </a:cubicBezTo>
                    <a:cubicBezTo>
                      <a:pt x="76" y="17"/>
                      <a:pt x="59" y="0"/>
                      <a:pt x="38" y="0"/>
                    </a:cubicBezTo>
                    <a:cubicBezTo>
                      <a:pt x="17" y="0"/>
                      <a:pt x="0" y="17"/>
                      <a:pt x="0" y="38"/>
                    </a:cubicBezTo>
                    <a:cubicBezTo>
                      <a:pt x="0" y="59"/>
                      <a:pt x="17" y="77"/>
                      <a:pt x="38" y="76"/>
                    </a:cubicBezTo>
                    <a:close/>
                  </a:path>
                </a:pathLst>
              </a:custGeom>
              <a:noFill/>
              <a:ln w="17463"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27" name="Line 56">
                <a:extLst>
                  <a:ext uri="{FF2B5EF4-FFF2-40B4-BE49-F238E27FC236}">
                    <a16:creationId xmlns:a16="http://schemas.microsoft.com/office/drawing/2014/main" xmlns="" id="{09AC5CCE-C6B0-42C9-9A1F-C78DC2C033AD}"/>
                  </a:ext>
                </a:extLst>
              </p:cNvPr>
              <p:cNvSpPr>
                <a:spLocks noChangeShapeType="1"/>
              </p:cNvSpPr>
              <p:nvPr/>
            </p:nvSpPr>
            <p:spPr bwMode="auto">
              <a:xfrm flipV="1">
                <a:off x="1709" y="3486"/>
                <a:ext cx="0" cy="74"/>
              </a:xfrm>
              <a:prstGeom prst="line">
                <a:avLst/>
              </a:prstGeom>
              <a:noFill/>
              <a:ln w="17463"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28" name="Line 57">
                <a:extLst>
                  <a:ext uri="{FF2B5EF4-FFF2-40B4-BE49-F238E27FC236}">
                    <a16:creationId xmlns:a16="http://schemas.microsoft.com/office/drawing/2014/main" xmlns="" id="{AF65A3DE-8C29-45D1-9945-63EF7F579BCB}"/>
                  </a:ext>
                </a:extLst>
              </p:cNvPr>
              <p:cNvSpPr>
                <a:spLocks noChangeShapeType="1"/>
              </p:cNvSpPr>
              <p:nvPr/>
            </p:nvSpPr>
            <p:spPr bwMode="auto">
              <a:xfrm>
                <a:off x="1524" y="3486"/>
                <a:ext cx="0" cy="74"/>
              </a:xfrm>
              <a:prstGeom prst="line">
                <a:avLst/>
              </a:prstGeom>
              <a:noFill/>
              <a:ln w="17463"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29" name="Freeform 58">
                <a:extLst>
                  <a:ext uri="{FF2B5EF4-FFF2-40B4-BE49-F238E27FC236}">
                    <a16:creationId xmlns:a16="http://schemas.microsoft.com/office/drawing/2014/main" xmlns="" id="{E80600EA-928F-4B82-9BC2-ECD56D01E95E}"/>
                  </a:ext>
                </a:extLst>
              </p:cNvPr>
              <p:cNvSpPr>
                <a:spLocks/>
              </p:cNvSpPr>
              <p:nvPr/>
            </p:nvSpPr>
            <p:spPr bwMode="auto">
              <a:xfrm>
                <a:off x="1459" y="3331"/>
                <a:ext cx="316" cy="229"/>
              </a:xfrm>
              <a:custGeom>
                <a:avLst/>
                <a:gdLst>
                  <a:gd name="T0" fmla="*/ 166 w 166"/>
                  <a:gd name="T1" fmla="*/ 121 h 121"/>
                  <a:gd name="T2" fmla="*/ 166 w 166"/>
                  <a:gd name="T3" fmla="*/ 44 h 121"/>
                  <a:gd name="T4" fmla="*/ 122 w 166"/>
                  <a:gd name="T5" fmla="*/ 0 h 121"/>
                  <a:gd name="T6" fmla="*/ 44 w 166"/>
                  <a:gd name="T7" fmla="*/ 0 h 121"/>
                  <a:gd name="T8" fmla="*/ 0 w 166"/>
                  <a:gd name="T9" fmla="*/ 44 h 121"/>
                  <a:gd name="T10" fmla="*/ 0 w 166"/>
                  <a:gd name="T11" fmla="*/ 121 h 121"/>
                </a:gdLst>
                <a:ahLst/>
                <a:cxnLst>
                  <a:cxn ang="0">
                    <a:pos x="T0" y="T1"/>
                  </a:cxn>
                  <a:cxn ang="0">
                    <a:pos x="T2" y="T3"/>
                  </a:cxn>
                  <a:cxn ang="0">
                    <a:pos x="T4" y="T5"/>
                  </a:cxn>
                  <a:cxn ang="0">
                    <a:pos x="T6" y="T7"/>
                  </a:cxn>
                  <a:cxn ang="0">
                    <a:pos x="T8" y="T9"/>
                  </a:cxn>
                  <a:cxn ang="0">
                    <a:pos x="T10" y="T11"/>
                  </a:cxn>
                </a:cxnLst>
                <a:rect l="0" t="0" r="r" b="b"/>
                <a:pathLst>
                  <a:path w="166" h="121">
                    <a:moveTo>
                      <a:pt x="166" y="121"/>
                    </a:moveTo>
                    <a:cubicBezTo>
                      <a:pt x="166" y="44"/>
                      <a:pt x="166" y="44"/>
                      <a:pt x="166" y="44"/>
                    </a:cubicBezTo>
                    <a:cubicBezTo>
                      <a:pt x="166" y="20"/>
                      <a:pt x="146" y="0"/>
                      <a:pt x="122" y="0"/>
                    </a:cubicBezTo>
                    <a:cubicBezTo>
                      <a:pt x="44" y="0"/>
                      <a:pt x="44" y="0"/>
                      <a:pt x="44" y="0"/>
                    </a:cubicBezTo>
                    <a:cubicBezTo>
                      <a:pt x="20" y="0"/>
                      <a:pt x="0" y="20"/>
                      <a:pt x="0" y="44"/>
                    </a:cubicBezTo>
                    <a:cubicBezTo>
                      <a:pt x="0" y="121"/>
                      <a:pt x="0" y="121"/>
                      <a:pt x="0" y="121"/>
                    </a:cubicBezTo>
                  </a:path>
                </a:pathLst>
              </a:custGeom>
              <a:noFill/>
              <a:ln w="17463"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30" name="Freeform 59">
                <a:extLst>
                  <a:ext uri="{FF2B5EF4-FFF2-40B4-BE49-F238E27FC236}">
                    <a16:creationId xmlns:a16="http://schemas.microsoft.com/office/drawing/2014/main" xmlns="" id="{9B47B408-7116-481F-ACE8-1FD102472EFF}"/>
                  </a:ext>
                </a:extLst>
              </p:cNvPr>
              <p:cNvSpPr>
                <a:spLocks/>
              </p:cNvSpPr>
              <p:nvPr/>
            </p:nvSpPr>
            <p:spPr bwMode="auto">
              <a:xfrm>
                <a:off x="1594" y="3327"/>
                <a:ext cx="46" cy="220"/>
              </a:xfrm>
              <a:custGeom>
                <a:avLst/>
                <a:gdLst>
                  <a:gd name="T0" fmla="*/ 44 w 46"/>
                  <a:gd name="T1" fmla="*/ 10 h 220"/>
                  <a:gd name="T2" fmla="*/ 38 w 46"/>
                  <a:gd name="T3" fmla="*/ 0 h 220"/>
                  <a:gd name="T4" fmla="*/ 38 w 46"/>
                  <a:gd name="T5" fmla="*/ 0 h 220"/>
                  <a:gd name="T6" fmla="*/ 6 w 46"/>
                  <a:gd name="T7" fmla="*/ 0 h 220"/>
                  <a:gd name="T8" fmla="*/ 6 w 46"/>
                  <a:gd name="T9" fmla="*/ 0 h 220"/>
                  <a:gd name="T10" fmla="*/ 2 w 46"/>
                  <a:gd name="T11" fmla="*/ 10 h 220"/>
                  <a:gd name="T12" fmla="*/ 19 w 46"/>
                  <a:gd name="T13" fmla="*/ 44 h 220"/>
                  <a:gd name="T14" fmla="*/ 0 w 46"/>
                  <a:gd name="T15" fmla="*/ 182 h 220"/>
                  <a:gd name="T16" fmla="*/ 23 w 46"/>
                  <a:gd name="T17" fmla="*/ 220 h 220"/>
                  <a:gd name="T18" fmla="*/ 46 w 46"/>
                  <a:gd name="T19" fmla="*/ 182 h 220"/>
                  <a:gd name="T20" fmla="*/ 25 w 46"/>
                  <a:gd name="T21" fmla="*/ 44 h 220"/>
                  <a:gd name="T22" fmla="*/ 44 w 46"/>
                  <a:gd name="T23"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20">
                    <a:moveTo>
                      <a:pt x="44" y="10"/>
                    </a:moveTo>
                    <a:lnTo>
                      <a:pt x="38" y="0"/>
                    </a:lnTo>
                    <a:lnTo>
                      <a:pt x="38" y="0"/>
                    </a:lnTo>
                    <a:lnTo>
                      <a:pt x="6" y="0"/>
                    </a:lnTo>
                    <a:lnTo>
                      <a:pt x="6" y="0"/>
                    </a:lnTo>
                    <a:lnTo>
                      <a:pt x="2" y="10"/>
                    </a:lnTo>
                    <a:lnTo>
                      <a:pt x="19" y="44"/>
                    </a:lnTo>
                    <a:lnTo>
                      <a:pt x="0" y="182"/>
                    </a:lnTo>
                    <a:lnTo>
                      <a:pt x="23" y="220"/>
                    </a:lnTo>
                    <a:lnTo>
                      <a:pt x="46" y="182"/>
                    </a:lnTo>
                    <a:lnTo>
                      <a:pt x="25" y="44"/>
                    </a:lnTo>
                    <a:lnTo>
                      <a:pt x="44" y="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12" name="Rectangle 11">
            <a:extLst>
              <a:ext uri="{FF2B5EF4-FFF2-40B4-BE49-F238E27FC236}">
                <a16:creationId xmlns:a16="http://schemas.microsoft.com/office/drawing/2014/main" xmlns="" id="{1A3614C7-F076-4835-AEC7-F3F056FA6A35}"/>
              </a:ext>
            </a:extLst>
          </p:cNvPr>
          <p:cNvSpPr/>
          <p:nvPr/>
        </p:nvSpPr>
        <p:spPr>
          <a:xfrm>
            <a:off x="857237" y="4287170"/>
            <a:ext cx="5684122" cy="467320"/>
          </a:xfrm>
          <a:prstGeom prst="rect">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78" name="TextBox 77"/>
          <p:cNvSpPr txBox="1"/>
          <p:nvPr/>
        </p:nvSpPr>
        <p:spPr>
          <a:xfrm flipH="1">
            <a:off x="3785516" y="4389767"/>
            <a:ext cx="1304844" cy="276999"/>
          </a:xfrm>
          <a:prstGeom prst="rect">
            <a:avLst/>
          </a:prstGeom>
          <a:noFill/>
        </p:spPr>
        <p:txBody>
          <a:bodyPr wrap="none" lIns="0" tIns="0" rIns="0" bIns="0" rtlCol="0">
            <a:spAutoFit/>
          </a:bodyPr>
          <a:lstStyle/>
          <a:p>
            <a:pPr algn="ctr" eaLnBrk="1" hangingPunct="1">
              <a:spcBef>
                <a:spcPct val="0"/>
              </a:spcBef>
            </a:pPr>
            <a:r>
              <a:rPr lang="en-US" b="1" dirty="0">
                <a:solidFill>
                  <a:schemeClr val="bg1"/>
                </a:solidFill>
              </a:rPr>
              <a:t>Face to face</a:t>
            </a:r>
            <a:endParaRPr lang="en-SG" b="1" dirty="0">
              <a:solidFill>
                <a:schemeClr val="bg1"/>
              </a:solidFill>
            </a:endParaRPr>
          </a:p>
        </p:txBody>
      </p:sp>
      <p:grpSp>
        <p:nvGrpSpPr>
          <p:cNvPr id="14" name="Group 13">
            <a:extLst>
              <a:ext uri="{FF2B5EF4-FFF2-40B4-BE49-F238E27FC236}">
                <a16:creationId xmlns:a16="http://schemas.microsoft.com/office/drawing/2014/main" xmlns="" id="{422CE2F8-15CA-490A-8E2B-6D0D5F5D16DB}"/>
              </a:ext>
            </a:extLst>
          </p:cNvPr>
          <p:cNvGrpSpPr/>
          <p:nvPr/>
        </p:nvGrpSpPr>
        <p:grpSpPr>
          <a:xfrm>
            <a:off x="996513" y="4322617"/>
            <a:ext cx="5544843" cy="398673"/>
            <a:chOff x="996513" y="4322617"/>
            <a:chExt cx="5544843" cy="398673"/>
          </a:xfrm>
        </p:grpSpPr>
        <p:sp>
          <p:nvSpPr>
            <p:cNvPr id="263" name="Rectangle 262">
              <a:extLst>
                <a:ext uri="{FF2B5EF4-FFF2-40B4-BE49-F238E27FC236}">
                  <a16:creationId xmlns:a16="http://schemas.microsoft.com/office/drawing/2014/main" xmlns="" id="{028986A5-F9E5-4387-A403-1045DDD6F347}"/>
                </a:ext>
              </a:extLst>
            </p:cNvPr>
            <p:cNvSpPr/>
            <p:nvPr/>
          </p:nvSpPr>
          <p:spPr bwMode="auto">
            <a:xfrm flipH="1">
              <a:off x="996513" y="4322617"/>
              <a:ext cx="5544843" cy="398673"/>
            </a:xfrm>
            <a:prstGeom prst="rect">
              <a:avLst/>
            </a:prstGeom>
            <a:solidFill>
              <a:schemeClr val="accent2"/>
            </a:solidFill>
            <a:ln>
              <a:no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endParaRPr lang="en-SG" dirty="0">
                <a:solidFill>
                  <a:srgbClr val="FFFFFF"/>
                </a:solidFill>
              </a:endParaRPr>
            </a:p>
          </p:txBody>
        </p:sp>
        <p:sp>
          <p:nvSpPr>
            <p:cNvPr id="47" name="TextBox 46"/>
            <p:cNvSpPr txBox="1"/>
            <p:nvPr/>
          </p:nvSpPr>
          <p:spPr>
            <a:xfrm flipH="1">
              <a:off x="3196885" y="4377525"/>
              <a:ext cx="1360667" cy="276999"/>
            </a:xfrm>
            <a:prstGeom prst="rect">
              <a:avLst/>
            </a:prstGeom>
            <a:noFill/>
          </p:spPr>
          <p:txBody>
            <a:bodyPr wrap="square" lIns="0" tIns="0" rIns="0" bIns="0" rtlCol="0">
              <a:noAutofit/>
            </a:bodyPr>
            <a:lstStyle/>
            <a:p>
              <a:pPr algn="ctr" eaLnBrk="1" hangingPunct="1">
                <a:spcBef>
                  <a:spcPct val="0"/>
                </a:spcBef>
              </a:pPr>
              <a:r>
                <a:rPr lang="en-US" b="1" dirty="0">
                  <a:solidFill>
                    <a:schemeClr val="bg1"/>
                  </a:solidFill>
                </a:rPr>
                <a:t>Time-saving</a:t>
              </a:r>
              <a:endParaRPr lang="en-SG" b="1" dirty="0">
                <a:solidFill>
                  <a:schemeClr val="bg1"/>
                </a:solidFill>
              </a:endParaRPr>
            </a:p>
          </p:txBody>
        </p:sp>
      </p:grpSp>
      <p:grpSp>
        <p:nvGrpSpPr>
          <p:cNvPr id="13" name="Group 12">
            <a:extLst>
              <a:ext uri="{FF2B5EF4-FFF2-40B4-BE49-F238E27FC236}">
                <a16:creationId xmlns:a16="http://schemas.microsoft.com/office/drawing/2014/main" xmlns="" id="{3F4B7573-2EA4-4B7D-9834-E489778DCE4F}"/>
              </a:ext>
            </a:extLst>
          </p:cNvPr>
          <p:cNvGrpSpPr/>
          <p:nvPr/>
        </p:nvGrpSpPr>
        <p:grpSpPr>
          <a:xfrm>
            <a:off x="1108545" y="4891339"/>
            <a:ext cx="5432798" cy="912812"/>
            <a:chOff x="1339309" y="6050267"/>
            <a:chExt cx="5432798" cy="912812"/>
          </a:xfrm>
          <a:solidFill>
            <a:schemeClr val="accent2"/>
          </a:solidFill>
        </p:grpSpPr>
        <p:grpSp>
          <p:nvGrpSpPr>
            <p:cNvPr id="267" name="Group 36">
              <a:extLst>
                <a:ext uri="{FF2B5EF4-FFF2-40B4-BE49-F238E27FC236}">
                  <a16:creationId xmlns:a16="http://schemas.microsoft.com/office/drawing/2014/main" xmlns="" id="{D78DCC24-CCEC-4127-BF3E-FC301FD1CC59}"/>
                </a:ext>
              </a:extLst>
            </p:cNvPr>
            <p:cNvGrpSpPr>
              <a:grpSpLocks noChangeAspect="1"/>
            </p:cNvGrpSpPr>
            <p:nvPr/>
          </p:nvGrpSpPr>
          <p:grpSpPr bwMode="auto">
            <a:xfrm>
              <a:off x="4350385" y="6062967"/>
              <a:ext cx="414338" cy="900112"/>
              <a:chOff x="1482" y="1209"/>
              <a:chExt cx="261" cy="567"/>
            </a:xfrm>
            <a:grpFill/>
          </p:grpSpPr>
          <p:sp>
            <p:nvSpPr>
              <p:cNvPr id="328" name="Freeform 37">
                <a:extLst>
                  <a:ext uri="{FF2B5EF4-FFF2-40B4-BE49-F238E27FC236}">
                    <a16:creationId xmlns:a16="http://schemas.microsoft.com/office/drawing/2014/main" xmlns="" id="{8F9E93CC-2F19-4DCC-BC6E-038BF7D74B21}"/>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9" name="Rectangle 38">
                <a:extLst>
                  <a:ext uri="{FF2B5EF4-FFF2-40B4-BE49-F238E27FC236}">
                    <a16:creationId xmlns:a16="http://schemas.microsoft.com/office/drawing/2014/main" xmlns="" id="{5567CB35-DAAE-4BD2-876D-C1EC67C35EEB}"/>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0" name="Freeform 39">
                <a:extLst>
                  <a:ext uri="{FF2B5EF4-FFF2-40B4-BE49-F238E27FC236}">
                    <a16:creationId xmlns:a16="http://schemas.microsoft.com/office/drawing/2014/main" xmlns="" id="{F0D78055-3BA3-4B8E-A001-4F029A176BAE}"/>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1" name="Freeform 40">
                <a:extLst>
                  <a:ext uri="{FF2B5EF4-FFF2-40B4-BE49-F238E27FC236}">
                    <a16:creationId xmlns:a16="http://schemas.microsoft.com/office/drawing/2014/main" xmlns="" id="{707F9DBF-D9A3-4BF7-85A2-C4E20D32DD60}"/>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2" name="Freeform 41">
                <a:extLst>
                  <a:ext uri="{FF2B5EF4-FFF2-40B4-BE49-F238E27FC236}">
                    <a16:creationId xmlns:a16="http://schemas.microsoft.com/office/drawing/2014/main" xmlns="" id="{642BA1A0-A175-402D-A8A2-CBD9CED1FC91}"/>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68" name="Group 267">
              <a:extLst>
                <a:ext uri="{FF2B5EF4-FFF2-40B4-BE49-F238E27FC236}">
                  <a16:creationId xmlns:a16="http://schemas.microsoft.com/office/drawing/2014/main" xmlns="" id="{DD4F8AA5-D6EB-4F9C-9092-BBF3EB4A7C92}"/>
                </a:ext>
              </a:extLst>
            </p:cNvPr>
            <p:cNvGrpSpPr/>
            <p:nvPr/>
          </p:nvGrpSpPr>
          <p:grpSpPr>
            <a:xfrm>
              <a:off x="3874733" y="6062967"/>
              <a:ext cx="361950" cy="900112"/>
              <a:chOff x="1009650" y="1919288"/>
              <a:chExt cx="361950" cy="900112"/>
            </a:xfrm>
            <a:grpFill/>
          </p:grpSpPr>
          <p:grpSp>
            <p:nvGrpSpPr>
              <p:cNvPr id="323" name="Male Body">
                <a:extLst>
                  <a:ext uri="{FF2B5EF4-FFF2-40B4-BE49-F238E27FC236}">
                    <a16:creationId xmlns:a16="http://schemas.microsoft.com/office/drawing/2014/main" xmlns="" id="{059A5739-9777-4B59-96EA-8AB39123DAC2}"/>
                  </a:ext>
                </a:extLst>
              </p:cNvPr>
              <p:cNvGrpSpPr/>
              <p:nvPr/>
            </p:nvGrpSpPr>
            <p:grpSpPr>
              <a:xfrm>
                <a:off x="1009650" y="2122488"/>
                <a:ext cx="361950" cy="696912"/>
                <a:chOff x="1009650" y="2122488"/>
                <a:chExt cx="361950" cy="696912"/>
              </a:xfrm>
              <a:grpFill/>
            </p:grpSpPr>
            <p:sp>
              <p:nvSpPr>
                <p:cNvPr id="325" name="Rectangle 324">
                  <a:extLst>
                    <a:ext uri="{FF2B5EF4-FFF2-40B4-BE49-F238E27FC236}">
                      <a16:creationId xmlns:a16="http://schemas.microsoft.com/office/drawing/2014/main" xmlns="" id="{EB488872-9F2D-47FE-ABA7-62B1CC820CC2}"/>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6" name="Freeform 7">
                  <a:extLst>
                    <a:ext uri="{FF2B5EF4-FFF2-40B4-BE49-F238E27FC236}">
                      <a16:creationId xmlns:a16="http://schemas.microsoft.com/office/drawing/2014/main" xmlns="" id="{702E837C-4507-4629-A445-D1F81D427587}"/>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7" name="Freeform 8">
                  <a:extLst>
                    <a:ext uri="{FF2B5EF4-FFF2-40B4-BE49-F238E27FC236}">
                      <a16:creationId xmlns:a16="http://schemas.microsoft.com/office/drawing/2014/main" xmlns="" id="{8608D131-370D-4EF5-BBE8-4FCE2A279904}"/>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24" name="Male Head">
                <a:extLst>
                  <a:ext uri="{FF2B5EF4-FFF2-40B4-BE49-F238E27FC236}">
                    <a16:creationId xmlns:a16="http://schemas.microsoft.com/office/drawing/2014/main" xmlns="" id="{26D32882-CF7A-4591-B2EC-E354AF7F0EC4}"/>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69" name="Group 36">
              <a:extLst>
                <a:ext uri="{FF2B5EF4-FFF2-40B4-BE49-F238E27FC236}">
                  <a16:creationId xmlns:a16="http://schemas.microsoft.com/office/drawing/2014/main" xmlns="" id="{3C7A5584-2D6F-4C37-B737-F424866B6010}"/>
                </a:ext>
              </a:extLst>
            </p:cNvPr>
            <p:cNvGrpSpPr>
              <a:grpSpLocks noChangeAspect="1"/>
            </p:cNvGrpSpPr>
            <p:nvPr/>
          </p:nvGrpSpPr>
          <p:grpSpPr bwMode="auto">
            <a:xfrm>
              <a:off x="5354077" y="6054466"/>
              <a:ext cx="414338" cy="900112"/>
              <a:chOff x="1482" y="1209"/>
              <a:chExt cx="261" cy="567"/>
            </a:xfrm>
            <a:grpFill/>
          </p:grpSpPr>
          <p:sp>
            <p:nvSpPr>
              <p:cNvPr id="318" name="Freeform 37">
                <a:extLst>
                  <a:ext uri="{FF2B5EF4-FFF2-40B4-BE49-F238E27FC236}">
                    <a16:creationId xmlns:a16="http://schemas.microsoft.com/office/drawing/2014/main" xmlns="" id="{B94E50E3-1DF5-404B-B7FA-0FC870C3BA6B}"/>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9" name="Rectangle 38">
                <a:extLst>
                  <a:ext uri="{FF2B5EF4-FFF2-40B4-BE49-F238E27FC236}">
                    <a16:creationId xmlns:a16="http://schemas.microsoft.com/office/drawing/2014/main" xmlns="" id="{693F9847-3BE0-4814-B241-344E27A8B649}"/>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0" name="Freeform 39">
                <a:extLst>
                  <a:ext uri="{FF2B5EF4-FFF2-40B4-BE49-F238E27FC236}">
                    <a16:creationId xmlns:a16="http://schemas.microsoft.com/office/drawing/2014/main" xmlns="" id="{16802B76-8F8E-42D9-BD0B-686E019A2008}"/>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1" name="Freeform 40">
                <a:extLst>
                  <a:ext uri="{FF2B5EF4-FFF2-40B4-BE49-F238E27FC236}">
                    <a16:creationId xmlns:a16="http://schemas.microsoft.com/office/drawing/2014/main" xmlns="" id="{2E133BEC-2A80-40CB-9902-0B6F498189FB}"/>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2" name="Freeform 41">
                <a:extLst>
                  <a:ext uri="{FF2B5EF4-FFF2-40B4-BE49-F238E27FC236}">
                    <a16:creationId xmlns:a16="http://schemas.microsoft.com/office/drawing/2014/main" xmlns="" id="{4F6905AA-E03D-4014-B705-92404E3F56D1}"/>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70" name="Group 269">
              <a:extLst>
                <a:ext uri="{FF2B5EF4-FFF2-40B4-BE49-F238E27FC236}">
                  <a16:creationId xmlns:a16="http://schemas.microsoft.com/office/drawing/2014/main" xmlns="" id="{517C899E-4D57-43E7-8BF7-326BBBD402DB}"/>
                </a:ext>
              </a:extLst>
            </p:cNvPr>
            <p:cNvGrpSpPr/>
            <p:nvPr/>
          </p:nvGrpSpPr>
          <p:grpSpPr>
            <a:xfrm>
              <a:off x="4878425" y="6054466"/>
              <a:ext cx="361950" cy="900112"/>
              <a:chOff x="1009650" y="1919288"/>
              <a:chExt cx="361950" cy="900112"/>
            </a:xfrm>
            <a:grpFill/>
          </p:grpSpPr>
          <p:grpSp>
            <p:nvGrpSpPr>
              <p:cNvPr id="313" name="Male Body">
                <a:extLst>
                  <a:ext uri="{FF2B5EF4-FFF2-40B4-BE49-F238E27FC236}">
                    <a16:creationId xmlns:a16="http://schemas.microsoft.com/office/drawing/2014/main" xmlns="" id="{575F6BF7-5F8B-4348-8B29-04D23F9E0BAB}"/>
                  </a:ext>
                </a:extLst>
              </p:cNvPr>
              <p:cNvGrpSpPr/>
              <p:nvPr/>
            </p:nvGrpSpPr>
            <p:grpSpPr>
              <a:xfrm>
                <a:off x="1009650" y="2122488"/>
                <a:ext cx="361950" cy="696912"/>
                <a:chOff x="1009650" y="2122488"/>
                <a:chExt cx="361950" cy="696912"/>
              </a:xfrm>
              <a:grpFill/>
            </p:grpSpPr>
            <p:sp>
              <p:nvSpPr>
                <p:cNvPr id="315" name="Rectangle 314">
                  <a:extLst>
                    <a:ext uri="{FF2B5EF4-FFF2-40B4-BE49-F238E27FC236}">
                      <a16:creationId xmlns:a16="http://schemas.microsoft.com/office/drawing/2014/main" xmlns="" id="{C2204FD8-CE1D-445A-84A0-C1677B359703}"/>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6" name="Freeform 7">
                  <a:extLst>
                    <a:ext uri="{FF2B5EF4-FFF2-40B4-BE49-F238E27FC236}">
                      <a16:creationId xmlns:a16="http://schemas.microsoft.com/office/drawing/2014/main" xmlns="" id="{3640D997-8A27-4C74-96E4-2C296B306F8C}"/>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7" name="Freeform 8">
                  <a:extLst>
                    <a:ext uri="{FF2B5EF4-FFF2-40B4-BE49-F238E27FC236}">
                      <a16:creationId xmlns:a16="http://schemas.microsoft.com/office/drawing/2014/main" xmlns="" id="{DB54C04A-9908-4A9B-B56E-DA67B63D024B}"/>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14" name="Male Head">
                <a:extLst>
                  <a:ext uri="{FF2B5EF4-FFF2-40B4-BE49-F238E27FC236}">
                    <a16:creationId xmlns:a16="http://schemas.microsoft.com/office/drawing/2014/main" xmlns="" id="{50699F8F-A139-4C1B-B005-1C1EC51E5973}"/>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71" name="Group 36">
              <a:extLst>
                <a:ext uri="{FF2B5EF4-FFF2-40B4-BE49-F238E27FC236}">
                  <a16:creationId xmlns:a16="http://schemas.microsoft.com/office/drawing/2014/main" xmlns="" id="{0DE11A86-D37A-410A-B75B-41E33D47F23F}"/>
                </a:ext>
              </a:extLst>
            </p:cNvPr>
            <p:cNvGrpSpPr>
              <a:grpSpLocks noChangeAspect="1"/>
            </p:cNvGrpSpPr>
            <p:nvPr/>
          </p:nvGrpSpPr>
          <p:grpSpPr bwMode="auto">
            <a:xfrm>
              <a:off x="6357769" y="6062967"/>
              <a:ext cx="414338" cy="900112"/>
              <a:chOff x="1482" y="1209"/>
              <a:chExt cx="261" cy="567"/>
            </a:xfrm>
            <a:grpFill/>
          </p:grpSpPr>
          <p:sp>
            <p:nvSpPr>
              <p:cNvPr id="308" name="Freeform 37">
                <a:extLst>
                  <a:ext uri="{FF2B5EF4-FFF2-40B4-BE49-F238E27FC236}">
                    <a16:creationId xmlns:a16="http://schemas.microsoft.com/office/drawing/2014/main" xmlns="" id="{746768B4-0247-42E6-B8AD-BFED9DDE48C3}"/>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9" name="Rectangle 38">
                <a:extLst>
                  <a:ext uri="{FF2B5EF4-FFF2-40B4-BE49-F238E27FC236}">
                    <a16:creationId xmlns:a16="http://schemas.microsoft.com/office/drawing/2014/main" xmlns="" id="{A2F282EF-C668-4A4B-8364-21AF642B219C}"/>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0" name="Freeform 39">
                <a:extLst>
                  <a:ext uri="{FF2B5EF4-FFF2-40B4-BE49-F238E27FC236}">
                    <a16:creationId xmlns:a16="http://schemas.microsoft.com/office/drawing/2014/main" xmlns="" id="{116AF46A-87E2-4B30-AC39-9A0AACC1D316}"/>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1" name="Freeform 40">
                <a:extLst>
                  <a:ext uri="{FF2B5EF4-FFF2-40B4-BE49-F238E27FC236}">
                    <a16:creationId xmlns:a16="http://schemas.microsoft.com/office/drawing/2014/main" xmlns="" id="{05456E81-404F-4EB7-A909-687665C43128}"/>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2" name="Freeform 41">
                <a:extLst>
                  <a:ext uri="{FF2B5EF4-FFF2-40B4-BE49-F238E27FC236}">
                    <a16:creationId xmlns:a16="http://schemas.microsoft.com/office/drawing/2014/main" xmlns="" id="{BD6FD080-9BE6-4667-8C9F-B8C2E6CAEF6B}"/>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72" name="Group 271">
              <a:extLst>
                <a:ext uri="{FF2B5EF4-FFF2-40B4-BE49-F238E27FC236}">
                  <a16:creationId xmlns:a16="http://schemas.microsoft.com/office/drawing/2014/main" xmlns="" id="{FA040E34-786D-484F-A0B7-C755DF4C83D5}"/>
                </a:ext>
              </a:extLst>
            </p:cNvPr>
            <p:cNvGrpSpPr/>
            <p:nvPr/>
          </p:nvGrpSpPr>
          <p:grpSpPr>
            <a:xfrm>
              <a:off x="5882117" y="6062967"/>
              <a:ext cx="361950" cy="900112"/>
              <a:chOff x="1009650" y="1919288"/>
              <a:chExt cx="361950" cy="900112"/>
            </a:xfrm>
            <a:grpFill/>
          </p:grpSpPr>
          <p:grpSp>
            <p:nvGrpSpPr>
              <p:cNvPr id="303" name="Male Body">
                <a:extLst>
                  <a:ext uri="{FF2B5EF4-FFF2-40B4-BE49-F238E27FC236}">
                    <a16:creationId xmlns:a16="http://schemas.microsoft.com/office/drawing/2014/main" xmlns="" id="{EAE35DD8-1CBB-4E67-9D62-D38056223079}"/>
                  </a:ext>
                </a:extLst>
              </p:cNvPr>
              <p:cNvGrpSpPr/>
              <p:nvPr/>
            </p:nvGrpSpPr>
            <p:grpSpPr>
              <a:xfrm>
                <a:off x="1009650" y="2122488"/>
                <a:ext cx="361950" cy="696912"/>
                <a:chOff x="1009650" y="2122488"/>
                <a:chExt cx="361950" cy="696912"/>
              </a:xfrm>
              <a:grpFill/>
            </p:grpSpPr>
            <p:sp>
              <p:nvSpPr>
                <p:cNvPr id="305" name="Rectangle 304">
                  <a:extLst>
                    <a:ext uri="{FF2B5EF4-FFF2-40B4-BE49-F238E27FC236}">
                      <a16:creationId xmlns:a16="http://schemas.microsoft.com/office/drawing/2014/main" xmlns="" id="{852E4539-145E-41AA-A1EC-DDEF546F937A}"/>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6" name="Freeform 7">
                  <a:extLst>
                    <a:ext uri="{FF2B5EF4-FFF2-40B4-BE49-F238E27FC236}">
                      <a16:creationId xmlns:a16="http://schemas.microsoft.com/office/drawing/2014/main" xmlns="" id="{8E2BBF77-3C97-42A2-9433-5AEA5D7E5EF5}"/>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7" name="Freeform 8">
                  <a:extLst>
                    <a:ext uri="{FF2B5EF4-FFF2-40B4-BE49-F238E27FC236}">
                      <a16:creationId xmlns:a16="http://schemas.microsoft.com/office/drawing/2014/main" xmlns="" id="{2EDB6A70-3DC5-4008-9C42-58B3CD8EE8F7}"/>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04" name="Male Head">
                <a:extLst>
                  <a:ext uri="{FF2B5EF4-FFF2-40B4-BE49-F238E27FC236}">
                    <a16:creationId xmlns:a16="http://schemas.microsoft.com/office/drawing/2014/main" xmlns="" id="{E7A3A563-6E8F-4384-9EED-96CC0EF7B01A}"/>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73" name="Group 36">
              <a:extLst>
                <a:ext uri="{FF2B5EF4-FFF2-40B4-BE49-F238E27FC236}">
                  <a16:creationId xmlns:a16="http://schemas.microsoft.com/office/drawing/2014/main" xmlns="" id="{C8BD30EA-A32B-4F8A-BA27-5EEF7BABAA89}"/>
                </a:ext>
              </a:extLst>
            </p:cNvPr>
            <p:cNvGrpSpPr>
              <a:grpSpLocks noChangeAspect="1"/>
            </p:cNvGrpSpPr>
            <p:nvPr/>
          </p:nvGrpSpPr>
          <p:grpSpPr bwMode="auto">
            <a:xfrm>
              <a:off x="3346693" y="6050267"/>
              <a:ext cx="414338" cy="900112"/>
              <a:chOff x="1482" y="1209"/>
              <a:chExt cx="261" cy="567"/>
            </a:xfrm>
            <a:grpFill/>
          </p:grpSpPr>
          <p:sp>
            <p:nvSpPr>
              <p:cNvPr id="298" name="Freeform 37">
                <a:extLst>
                  <a:ext uri="{FF2B5EF4-FFF2-40B4-BE49-F238E27FC236}">
                    <a16:creationId xmlns:a16="http://schemas.microsoft.com/office/drawing/2014/main" xmlns="" id="{E680A0E4-5280-4B67-8786-84545042EB1F}"/>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9" name="Rectangle 38">
                <a:extLst>
                  <a:ext uri="{FF2B5EF4-FFF2-40B4-BE49-F238E27FC236}">
                    <a16:creationId xmlns:a16="http://schemas.microsoft.com/office/drawing/2014/main" xmlns="" id="{10E4BDD3-B726-4A21-8BD3-750835C6656E}"/>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0" name="Freeform 39">
                <a:extLst>
                  <a:ext uri="{FF2B5EF4-FFF2-40B4-BE49-F238E27FC236}">
                    <a16:creationId xmlns:a16="http://schemas.microsoft.com/office/drawing/2014/main" xmlns="" id="{E1319BD7-B2B6-4EA2-8F33-C6048C96A959}"/>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1" name="Freeform 40">
                <a:extLst>
                  <a:ext uri="{FF2B5EF4-FFF2-40B4-BE49-F238E27FC236}">
                    <a16:creationId xmlns:a16="http://schemas.microsoft.com/office/drawing/2014/main" xmlns="" id="{3E88FB1D-B8EA-4F45-8D98-704B16456B66}"/>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2" name="Freeform 41">
                <a:extLst>
                  <a:ext uri="{FF2B5EF4-FFF2-40B4-BE49-F238E27FC236}">
                    <a16:creationId xmlns:a16="http://schemas.microsoft.com/office/drawing/2014/main" xmlns="" id="{BFC4202A-4191-4B6C-9637-877560B5678D}"/>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74" name="Group 273">
              <a:extLst>
                <a:ext uri="{FF2B5EF4-FFF2-40B4-BE49-F238E27FC236}">
                  <a16:creationId xmlns:a16="http://schemas.microsoft.com/office/drawing/2014/main" xmlns="" id="{B2D40193-471E-406A-9141-D4AA3BDC1E20}"/>
                </a:ext>
              </a:extLst>
            </p:cNvPr>
            <p:cNvGrpSpPr/>
            <p:nvPr/>
          </p:nvGrpSpPr>
          <p:grpSpPr>
            <a:xfrm>
              <a:off x="2871041" y="6050267"/>
              <a:ext cx="361950" cy="900112"/>
              <a:chOff x="1009650" y="1919288"/>
              <a:chExt cx="361950" cy="900112"/>
            </a:xfrm>
            <a:grpFill/>
          </p:grpSpPr>
          <p:grpSp>
            <p:nvGrpSpPr>
              <p:cNvPr id="293" name="Male Body">
                <a:extLst>
                  <a:ext uri="{FF2B5EF4-FFF2-40B4-BE49-F238E27FC236}">
                    <a16:creationId xmlns:a16="http://schemas.microsoft.com/office/drawing/2014/main" xmlns="" id="{6FAFFCA3-3F8C-466E-973B-9995A763E390}"/>
                  </a:ext>
                </a:extLst>
              </p:cNvPr>
              <p:cNvGrpSpPr/>
              <p:nvPr/>
            </p:nvGrpSpPr>
            <p:grpSpPr>
              <a:xfrm>
                <a:off x="1009650" y="2122488"/>
                <a:ext cx="361950" cy="696912"/>
                <a:chOff x="1009650" y="2122488"/>
                <a:chExt cx="361950" cy="696912"/>
              </a:xfrm>
              <a:grpFill/>
            </p:grpSpPr>
            <p:sp>
              <p:nvSpPr>
                <p:cNvPr id="295" name="Rectangle 294">
                  <a:extLst>
                    <a:ext uri="{FF2B5EF4-FFF2-40B4-BE49-F238E27FC236}">
                      <a16:creationId xmlns:a16="http://schemas.microsoft.com/office/drawing/2014/main" xmlns="" id="{35ACD1B3-D2F1-482F-819B-B50BB355C6F2}"/>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6" name="Freeform 7">
                  <a:extLst>
                    <a:ext uri="{FF2B5EF4-FFF2-40B4-BE49-F238E27FC236}">
                      <a16:creationId xmlns:a16="http://schemas.microsoft.com/office/drawing/2014/main" xmlns="" id="{59B1B598-00A8-4E9A-8E61-4B72E5AC7FDE}"/>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7" name="Freeform 8">
                  <a:extLst>
                    <a:ext uri="{FF2B5EF4-FFF2-40B4-BE49-F238E27FC236}">
                      <a16:creationId xmlns:a16="http://schemas.microsoft.com/office/drawing/2014/main" xmlns="" id="{F295B3D6-159C-4752-A541-F767C076D717}"/>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294" name="Male Head">
                <a:extLst>
                  <a:ext uri="{FF2B5EF4-FFF2-40B4-BE49-F238E27FC236}">
                    <a16:creationId xmlns:a16="http://schemas.microsoft.com/office/drawing/2014/main" xmlns="" id="{D00F2F57-82AA-4B0A-A02D-9177A16306C4}"/>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75" name="Group 36">
              <a:extLst>
                <a:ext uri="{FF2B5EF4-FFF2-40B4-BE49-F238E27FC236}">
                  <a16:creationId xmlns:a16="http://schemas.microsoft.com/office/drawing/2014/main" xmlns="" id="{526A1875-54C5-4B32-8B7D-2E7EF4183E12}"/>
                </a:ext>
              </a:extLst>
            </p:cNvPr>
            <p:cNvGrpSpPr>
              <a:grpSpLocks noChangeAspect="1"/>
            </p:cNvGrpSpPr>
            <p:nvPr/>
          </p:nvGrpSpPr>
          <p:grpSpPr bwMode="auto">
            <a:xfrm>
              <a:off x="2343001" y="6062967"/>
              <a:ext cx="414338" cy="900112"/>
              <a:chOff x="1482" y="1209"/>
              <a:chExt cx="261" cy="567"/>
            </a:xfrm>
            <a:grpFill/>
          </p:grpSpPr>
          <p:sp>
            <p:nvSpPr>
              <p:cNvPr id="288" name="Freeform 37">
                <a:extLst>
                  <a:ext uri="{FF2B5EF4-FFF2-40B4-BE49-F238E27FC236}">
                    <a16:creationId xmlns:a16="http://schemas.microsoft.com/office/drawing/2014/main" xmlns="" id="{C03EF0C3-7F12-443E-9BBE-67188EEECD0E}"/>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9" name="Rectangle 38">
                <a:extLst>
                  <a:ext uri="{FF2B5EF4-FFF2-40B4-BE49-F238E27FC236}">
                    <a16:creationId xmlns:a16="http://schemas.microsoft.com/office/drawing/2014/main" xmlns="" id="{C19D205C-0321-49FE-AA13-8202143DBE42}"/>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0" name="Freeform 39">
                <a:extLst>
                  <a:ext uri="{FF2B5EF4-FFF2-40B4-BE49-F238E27FC236}">
                    <a16:creationId xmlns:a16="http://schemas.microsoft.com/office/drawing/2014/main" xmlns="" id="{66C61AA0-FB5E-438F-B343-1B6F57D1D5C5}"/>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1" name="Freeform 40">
                <a:extLst>
                  <a:ext uri="{FF2B5EF4-FFF2-40B4-BE49-F238E27FC236}">
                    <a16:creationId xmlns:a16="http://schemas.microsoft.com/office/drawing/2014/main" xmlns="" id="{3BD28FA1-C583-40A7-A899-1987884B6981}"/>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2" name="Freeform 41">
                <a:extLst>
                  <a:ext uri="{FF2B5EF4-FFF2-40B4-BE49-F238E27FC236}">
                    <a16:creationId xmlns:a16="http://schemas.microsoft.com/office/drawing/2014/main" xmlns="" id="{37B4AE36-64D0-4473-8F2E-BC77819E90C7}"/>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76" name="Group 275">
              <a:extLst>
                <a:ext uri="{FF2B5EF4-FFF2-40B4-BE49-F238E27FC236}">
                  <a16:creationId xmlns:a16="http://schemas.microsoft.com/office/drawing/2014/main" xmlns="" id="{01110DF2-348E-48A1-83C4-FAEDA278BBD4}"/>
                </a:ext>
              </a:extLst>
            </p:cNvPr>
            <p:cNvGrpSpPr/>
            <p:nvPr/>
          </p:nvGrpSpPr>
          <p:grpSpPr>
            <a:xfrm>
              <a:off x="1867349" y="6062967"/>
              <a:ext cx="361950" cy="900112"/>
              <a:chOff x="1009650" y="1919288"/>
              <a:chExt cx="361950" cy="900112"/>
            </a:xfrm>
            <a:grpFill/>
          </p:grpSpPr>
          <p:grpSp>
            <p:nvGrpSpPr>
              <p:cNvPr id="283" name="Male Body">
                <a:extLst>
                  <a:ext uri="{FF2B5EF4-FFF2-40B4-BE49-F238E27FC236}">
                    <a16:creationId xmlns:a16="http://schemas.microsoft.com/office/drawing/2014/main" xmlns="" id="{9608CB8F-533B-42DA-801D-E1BCCEBAA522}"/>
                  </a:ext>
                </a:extLst>
              </p:cNvPr>
              <p:cNvGrpSpPr/>
              <p:nvPr/>
            </p:nvGrpSpPr>
            <p:grpSpPr>
              <a:xfrm>
                <a:off x="1009650" y="2122488"/>
                <a:ext cx="361950" cy="696912"/>
                <a:chOff x="1009650" y="2122488"/>
                <a:chExt cx="361950" cy="696912"/>
              </a:xfrm>
              <a:grpFill/>
            </p:grpSpPr>
            <p:sp>
              <p:nvSpPr>
                <p:cNvPr id="285" name="Rectangle 284">
                  <a:extLst>
                    <a:ext uri="{FF2B5EF4-FFF2-40B4-BE49-F238E27FC236}">
                      <a16:creationId xmlns:a16="http://schemas.microsoft.com/office/drawing/2014/main" xmlns="" id="{482CA170-720E-421E-97FF-E7D2422D90D0}"/>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6" name="Freeform 7">
                  <a:extLst>
                    <a:ext uri="{FF2B5EF4-FFF2-40B4-BE49-F238E27FC236}">
                      <a16:creationId xmlns:a16="http://schemas.microsoft.com/office/drawing/2014/main" xmlns="" id="{2E842109-FB55-48E9-B8F1-918C09868D49}"/>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7" name="Freeform 8">
                  <a:extLst>
                    <a:ext uri="{FF2B5EF4-FFF2-40B4-BE49-F238E27FC236}">
                      <a16:creationId xmlns:a16="http://schemas.microsoft.com/office/drawing/2014/main" xmlns="" id="{4750955D-105D-4CFD-9030-9441FA7A4F66}"/>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284" name="Male Head">
                <a:extLst>
                  <a:ext uri="{FF2B5EF4-FFF2-40B4-BE49-F238E27FC236}">
                    <a16:creationId xmlns:a16="http://schemas.microsoft.com/office/drawing/2014/main" xmlns="" id="{1A7AB649-FF1B-4EFF-828B-9E678C6BE0AA}"/>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77" name="Group 36">
              <a:extLst>
                <a:ext uri="{FF2B5EF4-FFF2-40B4-BE49-F238E27FC236}">
                  <a16:creationId xmlns:a16="http://schemas.microsoft.com/office/drawing/2014/main" xmlns="" id="{F417DB82-9EB6-43C2-8F84-B05B70BF09A2}"/>
                </a:ext>
              </a:extLst>
            </p:cNvPr>
            <p:cNvGrpSpPr>
              <a:grpSpLocks noChangeAspect="1"/>
            </p:cNvGrpSpPr>
            <p:nvPr/>
          </p:nvGrpSpPr>
          <p:grpSpPr bwMode="auto">
            <a:xfrm>
              <a:off x="1339309" y="6050267"/>
              <a:ext cx="414338" cy="900112"/>
              <a:chOff x="1482" y="1209"/>
              <a:chExt cx="261" cy="567"/>
            </a:xfrm>
            <a:grpFill/>
          </p:grpSpPr>
          <p:sp>
            <p:nvSpPr>
              <p:cNvPr id="278" name="Freeform 37">
                <a:extLst>
                  <a:ext uri="{FF2B5EF4-FFF2-40B4-BE49-F238E27FC236}">
                    <a16:creationId xmlns:a16="http://schemas.microsoft.com/office/drawing/2014/main" xmlns="" id="{CB753BEE-2BBE-40ED-B8BB-920C97DF6329}"/>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9" name="Rectangle 38">
                <a:extLst>
                  <a:ext uri="{FF2B5EF4-FFF2-40B4-BE49-F238E27FC236}">
                    <a16:creationId xmlns:a16="http://schemas.microsoft.com/office/drawing/2014/main" xmlns="" id="{DD1164B6-13C1-48A7-9579-BEBB175EE016}"/>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0" name="Freeform 39">
                <a:extLst>
                  <a:ext uri="{FF2B5EF4-FFF2-40B4-BE49-F238E27FC236}">
                    <a16:creationId xmlns:a16="http://schemas.microsoft.com/office/drawing/2014/main" xmlns="" id="{75DE2786-6BDC-489E-9A0C-4227B18D5A6F}"/>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1" name="Freeform 40">
                <a:extLst>
                  <a:ext uri="{FF2B5EF4-FFF2-40B4-BE49-F238E27FC236}">
                    <a16:creationId xmlns:a16="http://schemas.microsoft.com/office/drawing/2014/main" xmlns="" id="{C6BEC40B-784A-4581-B1BA-5ABAF1FF4706}"/>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2" name="Freeform 41">
                <a:extLst>
                  <a:ext uri="{FF2B5EF4-FFF2-40B4-BE49-F238E27FC236}">
                    <a16:creationId xmlns:a16="http://schemas.microsoft.com/office/drawing/2014/main" xmlns="" id="{E67AF874-4795-47D4-9108-67E62C1F02D0}"/>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sp>
        <p:nvSpPr>
          <p:cNvPr id="197" name="Rectangle 196">
            <a:hlinkClick r:id="rId4" action="ppaction://hlinksldjump"/>
            <a:extLst>
              <a:ext uri="{FF2B5EF4-FFF2-40B4-BE49-F238E27FC236}">
                <a16:creationId xmlns:a16="http://schemas.microsoft.com/office/drawing/2014/main" xmlns="" id="{4DFE842D-D6B3-4318-80AF-64B3EC4A1C46}"/>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198" name="Group 197">
            <a:extLst>
              <a:ext uri="{FF2B5EF4-FFF2-40B4-BE49-F238E27FC236}">
                <a16:creationId xmlns:a16="http://schemas.microsoft.com/office/drawing/2014/main" xmlns="" id="{17733766-171C-48A4-9C60-4CACF844013B}"/>
              </a:ext>
            </a:extLst>
          </p:cNvPr>
          <p:cNvGrpSpPr/>
          <p:nvPr/>
        </p:nvGrpSpPr>
        <p:grpSpPr>
          <a:xfrm>
            <a:off x="7202796" y="1609117"/>
            <a:ext cx="2189959" cy="1705926"/>
            <a:chOff x="7202797" y="1609117"/>
            <a:chExt cx="2189959" cy="1705926"/>
          </a:xfrm>
        </p:grpSpPr>
        <p:sp>
          <p:nvSpPr>
            <p:cNvPr id="199" name="TextBox 198">
              <a:extLst>
                <a:ext uri="{FF2B5EF4-FFF2-40B4-BE49-F238E27FC236}">
                  <a16:creationId xmlns:a16="http://schemas.microsoft.com/office/drawing/2014/main" xmlns="" id="{2BFA03EA-EB85-40F0-9489-C20F6C0F7263}"/>
                </a:ext>
              </a:extLst>
            </p:cNvPr>
            <p:cNvSpPr txBox="1"/>
            <p:nvPr/>
          </p:nvSpPr>
          <p:spPr>
            <a:xfrm>
              <a:off x="7202797" y="1609117"/>
              <a:ext cx="2189959" cy="1343994"/>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wrap="square" rtlCol="0">
              <a:spAutoFit/>
            </a:bodyPr>
            <a:lstStyle/>
            <a:p>
              <a:pPr algn="ctr"/>
              <a:endParaRPr lang="en-GB" b="1" dirty="0"/>
            </a:p>
          </p:txBody>
        </p:sp>
        <p:pic>
          <p:nvPicPr>
            <p:cNvPr id="200" name="Picture 199">
              <a:extLst>
                <a:ext uri="{FF2B5EF4-FFF2-40B4-BE49-F238E27FC236}">
                  <a16:creationId xmlns:a16="http://schemas.microsoft.com/office/drawing/2014/main" xmlns="" id="{8E897164-722B-4E1B-BB28-4E5F3125E95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241124" y="1634295"/>
              <a:ext cx="2124095" cy="1680748"/>
            </a:xfrm>
            <a:prstGeom prst="rect">
              <a:avLst/>
            </a:prstGeom>
          </p:spPr>
        </p:pic>
      </p:grpSp>
      <p:grpSp>
        <p:nvGrpSpPr>
          <p:cNvPr id="6" name="Group 5">
            <a:extLst>
              <a:ext uri="{FF2B5EF4-FFF2-40B4-BE49-F238E27FC236}">
                <a16:creationId xmlns:a16="http://schemas.microsoft.com/office/drawing/2014/main" xmlns="" id="{FA0733CF-3B1A-46D2-AD36-662E3BEF7F67}"/>
              </a:ext>
            </a:extLst>
          </p:cNvPr>
          <p:cNvGrpSpPr/>
          <p:nvPr/>
        </p:nvGrpSpPr>
        <p:grpSpPr>
          <a:xfrm>
            <a:off x="1717390" y="1634295"/>
            <a:ext cx="3090342" cy="1680748"/>
            <a:chOff x="1717390" y="1634295"/>
            <a:chExt cx="3090342" cy="1680748"/>
          </a:xfrm>
        </p:grpSpPr>
        <p:pic>
          <p:nvPicPr>
            <p:cNvPr id="201" name="Picture 200">
              <a:extLst>
                <a:ext uri="{FF2B5EF4-FFF2-40B4-BE49-F238E27FC236}">
                  <a16:creationId xmlns:a16="http://schemas.microsoft.com/office/drawing/2014/main" xmlns="" id="{13CE140A-8CB6-430B-A698-FD622C860DB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683637" y="1634295"/>
              <a:ext cx="2124095" cy="1680748"/>
            </a:xfrm>
            <a:prstGeom prst="rect">
              <a:avLst/>
            </a:prstGeom>
          </p:spPr>
        </p:pic>
        <p:grpSp>
          <p:nvGrpSpPr>
            <p:cNvPr id="5" name="Group 4">
              <a:extLst>
                <a:ext uri="{FF2B5EF4-FFF2-40B4-BE49-F238E27FC236}">
                  <a16:creationId xmlns:a16="http://schemas.microsoft.com/office/drawing/2014/main" xmlns="" id="{CFE318E3-CE35-4079-8680-442E6391411E}"/>
                </a:ext>
              </a:extLst>
            </p:cNvPr>
            <p:cNvGrpSpPr/>
            <p:nvPr/>
          </p:nvGrpSpPr>
          <p:grpSpPr>
            <a:xfrm>
              <a:off x="3059443" y="1803599"/>
              <a:ext cx="1357041" cy="937134"/>
              <a:chOff x="-389748" y="2034479"/>
              <a:chExt cx="1642019" cy="1133932"/>
            </a:xfrm>
          </p:grpSpPr>
          <p:sp>
            <p:nvSpPr>
              <p:cNvPr id="204" name="Freeform 29">
                <a:extLst>
                  <a:ext uri="{FF2B5EF4-FFF2-40B4-BE49-F238E27FC236}">
                    <a16:creationId xmlns:a16="http://schemas.microsoft.com/office/drawing/2014/main" xmlns="" id="{D8237461-E217-4EAE-AC37-CAF7C099995B}"/>
                  </a:ext>
                </a:extLst>
              </p:cNvPr>
              <p:cNvSpPr>
                <a:spLocks noEditPoints="1"/>
              </p:cNvSpPr>
              <p:nvPr/>
            </p:nvSpPr>
            <p:spPr bwMode="auto">
              <a:xfrm>
                <a:off x="-389748" y="2379133"/>
                <a:ext cx="801396" cy="769483"/>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05" name="Freeform 29">
                <a:extLst>
                  <a:ext uri="{FF2B5EF4-FFF2-40B4-BE49-F238E27FC236}">
                    <a16:creationId xmlns:a16="http://schemas.microsoft.com/office/drawing/2014/main" xmlns="" id="{E1F50EBD-29BE-4CAD-825E-4B8FE25AD200}"/>
                  </a:ext>
                </a:extLst>
              </p:cNvPr>
              <p:cNvSpPr>
                <a:spLocks noEditPoints="1"/>
              </p:cNvSpPr>
              <p:nvPr/>
            </p:nvSpPr>
            <p:spPr bwMode="auto">
              <a:xfrm>
                <a:off x="294007" y="2034479"/>
                <a:ext cx="546117" cy="534924"/>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206" name="Freeform 29">
                <a:extLst>
                  <a:ext uri="{FF2B5EF4-FFF2-40B4-BE49-F238E27FC236}">
                    <a16:creationId xmlns:a16="http://schemas.microsoft.com/office/drawing/2014/main" xmlns="" id="{627E81FD-A736-455C-86D6-15A17B8A33E8}"/>
                  </a:ext>
                </a:extLst>
              </p:cNvPr>
              <p:cNvSpPr>
                <a:spLocks noEditPoints="1"/>
              </p:cNvSpPr>
              <p:nvPr/>
            </p:nvSpPr>
            <p:spPr bwMode="auto">
              <a:xfrm>
                <a:off x="557754" y="2488127"/>
                <a:ext cx="694517" cy="680284"/>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grpSp>
          <p:nvGrpSpPr>
            <p:cNvPr id="207" name="Group 206">
              <a:extLst>
                <a:ext uri="{FF2B5EF4-FFF2-40B4-BE49-F238E27FC236}">
                  <a16:creationId xmlns:a16="http://schemas.microsoft.com/office/drawing/2014/main" xmlns="" id="{EF6672BD-6190-4E7F-A38B-ED56A16DEF00}"/>
                </a:ext>
              </a:extLst>
            </p:cNvPr>
            <p:cNvGrpSpPr/>
            <p:nvPr/>
          </p:nvGrpSpPr>
          <p:grpSpPr>
            <a:xfrm>
              <a:off x="2836241" y="2376363"/>
              <a:ext cx="396002" cy="776931"/>
              <a:chOff x="5782364" y="68735"/>
              <a:chExt cx="458788" cy="900113"/>
            </a:xfrm>
          </p:grpSpPr>
          <p:sp>
            <p:nvSpPr>
              <p:cNvPr id="215" name="Rectangle: Rounded Corners 214">
                <a:extLst>
                  <a:ext uri="{FF2B5EF4-FFF2-40B4-BE49-F238E27FC236}">
                    <a16:creationId xmlns:a16="http://schemas.microsoft.com/office/drawing/2014/main" xmlns="" id="{1EEDBC84-D560-476E-B955-4433A7E06F00}"/>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216" name="Freeform 196">
                <a:extLst>
                  <a:ext uri="{FF2B5EF4-FFF2-40B4-BE49-F238E27FC236}">
                    <a16:creationId xmlns:a16="http://schemas.microsoft.com/office/drawing/2014/main" xmlns="" id="{8FBF4BDD-2A3C-41E1-9176-04C86B60B4DD}"/>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98">
                <a:extLst>
                  <a:ext uri="{FF2B5EF4-FFF2-40B4-BE49-F238E27FC236}">
                    <a16:creationId xmlns:a16="http://schemas.microsoft.com/office/drawing/2014/main" xmlns="" id="{A0B14D70-303E-4C98-B125-8D06BC2B6170}"/>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18" name="Picture 217">
                <a:extLst>
                  <a:ext uri="{FF2B5EF4-FFF2-40B4-BE49-F238E27FC236}">
                    <a16:creationId xmlns:a16="http://schemas.microsoft.com/office/drawing/2014/main" xmlns="" id="{C250529A-76B1-421B-8C93-2D9D8B9C86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221" name="Freeform 197">
                <a:extLst>
                  <a:ext uri="{FF2B5EF4-FFF2-40B4-BE49-F238E27FC236}">
                    <a16:creationId xmlns:a16="http://schemas.microsoft.com/office/drawing/2014/main" xmlns="" id="{F2BBCBF1-F64B-4969-AD33-8C198DD838BA}"/>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8" name="Group 207">
              <a:extLst>
                <a:ext uri="{FF2B5EF4-FFF2-40B4-BE49-F238E27FC236}">
                  <a16:creationId xmlns:a16="http://schemas.microsoft.com/office/drawing/2014/main" xmlns="" id="{8EFC452C-B5F9-407C-9CCC-D5073F6D2EB3}"/>
                </a:ext>
              </a:extLst>
            </p:cNvPr>
            <p:cNvGrpSpPr/>
            <p:nvPr/>
          </p:nvGrpSpPr>
          <p:grpSpPr>
            <a:xfrm>
              <a:off x="1717390" y="2408264"/>
              <a:ext cx="1051434" cy="725872"/>
              <a:chOff x="3397916" y="-1502663"/>
              <a:chExt cx="1473947" cy="1017561"/>
            </a:xfrm>
          </p:grpSpPr>
          <p:sp>
            <p:nvSpPr>
              <p:cNvPr id="209" name="Rectangle: Rounded Corners 208">
                <a:extLst>
                  <a:ext uri="{FF2B5EF4-FFF2-40B4-BE49-F238E27FC236}">
                    <a16:creationId xmlns:a16="http://schemas.microsoft.com/office/drawing/2014/main" xmlns="" id="{CEA07FE1-1E94-48D5-8689-6F5FCEBF9B53}"/>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210" name="Freeform 224">
                <a:extLst>
                  <a:ext uri="{FF2B5EF4-FFF2-40B4-BE49-F238E27FC236}">
                    <a16:creationId xmlns:a16="http://schemas.microsoft.com/office/drawing/2014/main" xmlns="" id="{58F2DC8B-605D-465B-B609-1B3492202F56}"/>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226">
                <a:extLst>
                  <a:ext uri="{FF2B5EF4-FFF2-40B4-BE49-F238E27FC236}">
                    <a16:creationId xmlns:a16="http://schemas.microsoft.com/office/drawing/2014/main" xmlns="" id="{003FCE46-73A2-45BE-BD56-226EC6860A42}"/>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12" name="Picture 211">
                <a:extLst>
                  <a:ext uri="{FF2B5EF4-FFF2-40B4-BE49-F238E27FC236}">
                    <a16:creationId xmlns:a16="http://schemas.microsoft.com/office/drawing/2014/main" xmlns="" id="{C319BF10-4141-45CD-B7FD-7CFD5A0FF39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214" name="Freeform 225">
                <a:extLst>
                  <a:ext uri="{FF2B5EF4-FFF2-40B4-BE49-F238E27FC236}">
                    <a16:creationId xmlns:a16="http://schemas.microsoft.com/office/drawing/2014/main" xmlns="" id="{21773CDE-B0A3-4916-9820-43DD8C705BCD}"/>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228" name="Straight Connector 227">
            <a:extLst>
              <a:ext uri="{FF2B5EF4-FFF2-40B4-BE49-F238E27FC236}">
                <a16:creationId xmlns:a16="http://schemas.microsoft.com/office/drawing/2014/main" xmlns="" id="{0AABC2B1-13F0-4669-B23C-86A7B93378E3}"/>
              </a:ext>
            </a:extLst>
          </p:cNvPr>
          <p:cNvCxnSpPr/>
          <p:nvPr/>
        </p:nvCxnSpPr>
        <p:spPr bwMode="auto">
          <a:xfrm>
            <a:off x="4798249" y="2121043"/>
            <a:ext cx="2447940" cy="0"/>
          </a:xfrm>
          <a:prstGeom prst="line">
            <a:avLst/>
          </a:prstGeom>
          <a:solidFill>
            <a:schemeClr val="accent1"/>
          </a:solidFill>
          <a:ln w="28575"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extLst>
      <p:ext uri="{BB962C8B-B14F-4D97-AF65-F5344CB8AC3E}">
        <p14:creationId xmlns:p14="http://schemas.microsoft.com/office/powerpoint/2010/main" val="80253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4" presetClass="path" presetSubtype="0" decel="100000" fill="hold" nodeType="withEffect">
                                  <p:stCondLst>
                                    <p:cond delay="0"/>
                                  </p:stCondLst>
                                  <p:childTnLst>
                                    <p:animMotion origin="layout" path="M 1.875E-6 0.03819 L 1.875E-6 1.85185E-6 " pathEditMode="relative" rAng="0" ptsTypes="AA">
                                      <p:cBhvr>
                                        <p:cTn id="9" dur="500" fill="hold"/>
                                        <p:tgtEl>
                                          <p:spTgt spid="6"/>
                                        </p:tgtEl>
                                        <p:attrNameLst>
                                          <p:attrName>ppt_x</p:attrName>
                                          <p:attrName>ppt_y</p:attrName>
                                        </p:attrNameLst>
                                      </p:cBhvr>
                                      <p:rCtr x="0" y="-1921"/>
                                    </p:animMotion>
                                  </p:childTnLst>
                                </p:cTn>
                              </p:par>
                              <p:par>
                                <p:cTn id="10" presetID="10" presetClass="entr" presetSubtype="0" fill="hold" nodeType="with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fade">
                                      <p:cBhvr>
                                        <p:cTn id="12" dur="500"/>
                                        <p:tgtEl>
                                          <p:spTgt spid="198"/>
                                        </p:tgtEl>
                                      </p:cBhvr>
                                    </p:animEffect>
                                  </p:childTnLst>
                                </p:cTn>
                              </p:par>
                              <p:par>
                                <p:cTn id="13" presetID="64" presetClass="path" presetSubtype="0" decel="100000" fill="hold" nodeType="withEffect">
                                  <p:stCondLst>
                                    <p:cond delay="0"/>
                                  </p:stCondLst>
                                  <p:childTnLst>
                                    <p:animMotion origin="layout" path="M 6.25E-7 0.03819 L 6.25E-7 -3.7037E-7 " pathEditMode="relative" rAng="0" ptsTypes="AA">
                                      <p:cBhvr>
                                        <p:cTn id="14" dur="500" fill="hold"/>
                                        <p:tgtEl>
                                          <p:spTgt spid="198"/>
                                        </p:tgtEl>
                                        <p:attrNameLst>
                                          <p:attrName>ppt_x</p:attrName>
                                          <p:attrName>ppt_y</p:attrName>
                                        </p:attrNameLst>
                                      </p:cBhvr>
                                      <p:rCtr x="0" y="-1921"/>
                                    </p:animMotion>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wipe(left)">
                                      <p:cBhvr>
                                        <p:cTn id="18" dur="500"/>
                                        <p:tgtEl>
                                          <p:spTgt spid="228"/>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64" presetClass="path" presetSubtype="0" decel="100000" fill="hold" nodeType="withEffect">
                                  <p:stCondLst>
                                    <p:cond delay="0"/>
                                  </p:stCondLst>
                                  <p:childTnLst>
                                    <p:animMotion origin="layout" path="M -2.08333E-6 0.03819 L -2.08333E-6 3.7037E-7 " pathEditMode="relative" rAng="0" ptsTypes="AA">
                                      <p:cBhvr>
                                        <p:cTn id="27" dur="500" fill="hold"/>
                                        <p:tgtEl>
                                          <p:spTgt spid="11"/>
                                        </p:tgtEl>
                                        <p:attrNameLst>
                                          <p:attrName>ppt_x</p:attrName>
                                          <p:attrName>ppt_y</p:attrName>
                                        </p:attrNameLst>
                                      </p:cBhvr>
                                      <p:rCtr x="0" y="-192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fade">
                                      <p:cBhvr>
                                        <p:cTn id="32" dur="500"/>
                                        <p:tgtEl>
                                          <p:spTgt spid="7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500"/>
                            </p:stCondLst>
                            <p:childTnLst>
                              <p:par>
                                <p:cTn id="37" presetID="63" presetClass="path" presetSubtype="0" decel="100000" fill="hold" grpId="1" nodeType="afterEffect">
                                  <p:stCondLst>
                                    <p:cond delay="0"/>
                                  </p:stCondLst>
                                  <p:childTnLst>
                                    <p:animMotion origin="layout" path="M -2.5E-6 4.81481E-6 L 0.23164 4.81481E-6 " pathEditMode="relative" rAng="0" ptsTypes="AA">
                                      <p:cBhvr>
                                        <p:cTn id="38" dur="1000" fill="hold"/>
                                        <p:tgtEl>
                                          <p:spTgt spid="78"/>
                                        </p:tgtEl>
                                        <p:attrNameLst>
                                          <p:attrName>ppt_x</p:attrName>
                                          <p:attrName>ppt_y</p:attrName>
                                        </p:attrNameLst>
                                      </p:cBhvr>
                                      <p:rCtr x="11576" y="0"/>
                                    </p:animMotion>
                                  </p:childTnLst>
                                </p:cTn>
                              </p:par>
                              <p:par>
                                <p:cTn id="39" presetID="22" presetClass="entr" presetSubtype="8"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1000"/>
                                        <p:tgtEl>
                                          <p:spTgt spid="12"/>
                                        </p:tgtEl>
                                      </p:cBhvr>
                                    </p:animEffect>
                                  </p:childTnLst>
                                </p:cTn>
                              </p:par>
                              <p:par>
                                <p:cTn id="42" presetID="22" presetClass="entr" presetSubtype="8"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left)">
                                      <p:cBhvr>
                                        <p:cTn id="44" dur="1000"/>
                                        <p:tgtEl>
                                          <p:spTgt spid="13"/>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12" grpId="0" animBg="1"/>
      <p:bldP spid="78" grpId="0"/>
      <p:bldP spid="7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6" name="Group 335">
            <a:extLst>
              <a:ext uri="{FF2B5EF4-FFF2-40B4-BE49-F238E27FC236}">
                <a16:creationId xmlns:a16="http://schemas.microsoft.com/office/drawing/2014/main" xmlns="" id="{DF341220-7655-4984-BFD5-CDFC3DDFC965}"/>
              </a:ext>
            </a:extLst>
          </p:cNvPr>
          <p:cNvGrpSpPr/>
          <p:nvPr/>
        </p:nvGrpSpPr>
        <p:grpSpPr>
          <a:xfrm>
            <a:off x="1332715" y="3546212"/>
            <a:ext cx="9526571" cy="1796280"/>
            <a:chOff x="500017" y="3546212"/>
            <a:chExt cx="9526571" cy="1796280"/>
          </a:xfrm>
        </p:grpSpPr>
        <p:grpSp>
          <p:nvGrpSpPr>
            <p:cNvPr id="337" name="Group 336">
              <a:extLst>
                <a:ext uri="{FF2B5EF4-FFF2-40B4-BE49-F238E27FC236}">
                  <a16:creationId xmlns:a16="http://schemas.microsoft.com/office/drawing/2014/main" xmlns="" id="{4562B120-91B1-4068-BAEE-3AF0BEAFC511}"/>
                </a:ext>
              </a:extLst>
            </p:cNvPr>
            <p:cNvGrpSpPr/>
            <p:nvPr/>
          </p:nvGrpSpPr>
          <p:grpSpPr>
            <a:xfrm>
              <a:off x="1157015" y="3546212"/>
              <a:ext cx="8869573" cy="1796280"/>
              <a:chOff x="1157015" y="3546212"/>
              <a:chExt cx="8869573" cy="1796280"/>
            </a:xfrm>
          </p:grpSpPr>
          <p:grpSp>
            <p:nvGrpSpPr>
              <p:cNvPr id="482" name="Group 4">
                <a:extLst>
                  <a:ext uri="{FF2B5EF4-FFF2-40B4-BE49-F238E27FC236}">
                    <a16:creationId xmlns:a16="http://schemas.microsoft.com/office/drawing/2014/main" xmlns="" id="{FC024C6F-E72B-4861-8591-7E7208BF4E4C}"/>
                  </a:ext>
                </a:extLst>
              </p:cNvPr>
              <p:cNvGrpSpPr>
                <a:grpSpLocks noChangeAspect="1"/>
              </p:cNvGrpSpPr>
              <p:nvPr/>
            </p:nvGrpSpPr>
            <p:grpSpPr bwMode="auto">
              <a:xfrm>
                <a:off x="7548800" y="4582100"/>
                <a:ext cx="356851" cy="760392"/>
                <a:chOff x="3735" y="1934"/>
                <a:chExt cx="214" cy="456"/>
              </a:xfrm>
            </p:grpSpPr>
            <p:sp>
              <p:nvSpPr>
                <p:cNvPr id="738" name="Freeform 5">
                  <a:extLst>
                    <a:ext uri="{FF2B5EF4-FFF2-40B4-BE49-F238E27FC236}">
                      <a16:creationId xmlns:a16="http://schemas.microsoft.com/office/drawing/2014/main" xmlns="" id="{7FA0EA6F-4D01-442C-8FF2-80FBCC39056A}"/>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9" name="Line 6">
                  <a:extLst>
                    <a:ext uri="{FF2B5EF4-FFF2-40B4-BE49-F238E27FC236}">
                      <a16:creationId xmlns:a16="http://schemas.microsoft.com/office/drawing/2014/main" xmlns="" id="{06B57F2D-05BA-4675-A8B9-BD55F2DCDE00}"/>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0" name="Line 7">
                  <a:extLst>
                    <a:ext uri="{FF2B5EF4-FFF2-40B4-BE49-F238E27FC236}">
                      <a16:creationId xmlns:a16="http://schemas.microsoft.com/office/drawing/2014/main" xmlns="" id="{8095BFE3-D516-4BC4-A644-74AAE34BB902}"/>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1" name="Line 8">
                  <a:extLst>
                    <a:ext uri="{FF2B5EF4-FFF2-40B4-BE49-F238E27FC236}">
                      <a16:creationId xmlns:a16="http://schemas.microsoft.com/office/drawing/2014/main" xmlns="" id="{7E8406B4-5913-4439-9507-145840B0B7A0}"/>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42" name="Freeform 9">
                  <a:extLst>
                    <a:ext uri="{FF2B5EF4-FFF2-40B4-BE49-F238E27FC236}">
                      <a16:creationId xmlns:a16="http://schemas.microsoft.com/office/drawing/2014/main" xmlns="" id="{48F8A0CA-FB0B-43D3-B3C8-DCFD99408EF3}"/>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83" name="Group 12">
                <a:extLst>
                  <a:ext uri="{FF2B5EF4-FFF2-40B4-BE49-F238E27FC236}">
                    <a16:creationId xmlns:a16="http://schemas.microsoft.com/office/drawing/2014/main" xmlns="" id="{5ADDA045-9C21-481B-AAA4-E93E7366926D}"/>
                  </a:ext>
                </a:extLst>
              </p:cNvPr>
              <p:cNvGrpSpPr>
                <a:grpSpLocks noChangeAspect="1"/>
              </p:cNvGrpSpPr>
              <p:nvPr/>
            </p:nvGrpSpPr>
            <p:grpSpPr bwMode="auto">
              <a:xfrm>
                <a:off x="8120723" y="4582100"/>
                <a:ext cx="301139" cy="760392"/>
                <a:chOff x="5965" y="87"/>
                <a:chExt cx="379" cy="957"/>
              </a:xfrm>
            </p:grpSpPr>
            <p:sp>
              <p:nvSpPr>
                <p:cNvPr id="734" name="Line 14">
                  <a:extLst>
                    <a:ext uri="{FF2B5EF4-FFF2-40B4-BE49-F238E27FC236}">
                      <a16:creationId xmlns:a16="http://schemas.microsoft.com/office/drawing/2014/main" xmlns="" id="{98A1C7F4-F19F-4CAA-9AEF-006D7F74E8E4}"/>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5" name="Freeform 15">
                  <a:extLst>
                    <a:ext uri="{FF2B5EF4-FFF2-40B4-BE49-F238E27FC236}">
                      <a16:creationId xmlns:a16="http://schemas.microsoft.com/office/drawing/2014/main" xmlns="" id="{3ACCB7F9-527F-4F76-8571-502CC6B0E9BF}"/>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6" name="Freeform 16">
                  <a:extLst>
                    <a:ext uri="{FF2B5EF4-FFF2-40B4-BE49-F238E27FC236}">
                      <a16:creationId xmlns:a16="http://schemas.microsoft.com/office/drawing/2014/main" xmlns="" id="{CF47557F-AAB7-4039-B1DD-6715C9A02451}"/>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7" name="Freeform 13">
                  <a:extLst>
                    <a:ext uri="{FF2B5EF4-FFF2-40B4-BE49-F238E27FC236}">
                      <a16:creationId xmlns:a16="http://schemas.microsoft.com/office/drawing/2014/main" xmlns="" id="{EB3D6AA1-8C3D-4AA3-B38D-585E244E68F5}"/>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solidFill>
                  <a:schemeClr val="bg1"/>
                </a:solidFill>
                <a:ln w="19050" cap="flat">
                  <a:solidFill>
                    <a:srgbClr val="00A3A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a:p>
              </p:txBody>
            </p:sp>
          </p:grpSp>
          <p:grpSp>
            <p:nvGrpSpPr>
              <p:cNvPr id="486" name="Group 485">
                <a:extLst>
                  <a:ext uri="{FF2B5EF4-FFF2-40B4-BE49-F238E27FC236}">
                    <a16:creationId xmlns:a16="http://schemas.microsoft.com/office/drawing/2014/main" xmlns="" id="{B468A3FE-4DF5-4E94-9091-DC1B05A8F368}"/>
                  </a:ext>
                </a:extLst>
              </p:cNvPr>
              <p:cNvGrpSpPr/>
              <p:nvPr/>
            </p:nvGrpSpPr>
            <p:grpSpPr>
              <a:xfrm>
                <a:off x="8206778" y="4496114"/>
                <a:ext cx="786972" cy="846378"/>
                <a:chOff x="9290305" y="116371"/>
                <a:chExt cx="1308992" cy="1407804"/>
              </a:xfrm>
            </p:grpSpPr>
            <p:sp>
              <p:nvSpPr>
                <p:cNvPr id="726" name="Freeform 33">
                  <a:extLst>
                    <a:ext uri="{FF2B5EF4-FFF2-40B4-BE49-F238E27FC236}">
                      <a16:creationId xmlns:a16="http://schemas.microsoft.com/office/drawing/2014/main" xmlns="" id="{F0FB4577-509D-4CC3-9C54-2A1CB4F821FD}"/>
                    </a:ext>
                  </a:extLst>
                </p:cNvPr>
                <p:cNvSpPr>
                  <a:spLocks noEditPoints="1"/>
                </p:cNvSpPr>
                <p:nvPr/>
              </p:nvSpPr>
              <p:spPr bwMode="auto">
                <a:xfrm>
                  <a:off x="9290305" y="116371"/>
                  <a:ext cx="212533" cy="208906"/>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7" name="Oval 726">
                  <a:extLst>
                    <a:ext uri="{FF2B5EF4-FFF2-40B4-BE49-F238E27FC236}">
                      <a16:creationId xmlns:a16="http://schemas.microsoft.com/office/drawing/2014/main" xmlns="" id="{891CFE85-6655-4E51-866A-2BFB081A578D}"/>
                    </a:ext>
                  </a:extLst>
                </p:cNvPr>
                <p:cNvSpPr/>
                <p:nvPr/>
              </p:nvSpPr>
              <p:spPr>
                <a:xfrm>
                  <a:off x="10187877" y="254836"/>
                  <a:ext cx="231317" cy="231317"/>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728" name="Group 4">
                  <a:extLst>
                    <a:ext uri="{FF2B5EF4-FFF2-40B4-BE49-F238E27FC236}">
                      <a16:creationId xmlns:a16="http://schemas.microsoft.com/office/drawing/2014/main" xmlns="" id="{6E9B64F6-E86C-4711-9156-510345FC4317}"/>
                    </a:ext>
                  </a:extLst>
                </p:cNvPr>
                <p:cNvGrpSpPr>
                  <a:grpSpLocks noChangeAspect="1"/>
                </p:cNvGrpSpPr>
                <p:nvPr/>
              </p:nvGrpSpPr>
              <p:grpSpPr bwMode="auto">
                <a:xfrm>
                  <a:off x="10005737" y="259393"/>
                  <a:ext cx="593560" cy="1264782"/>
                  <a:chOff x="3735" y="1934"/>
                  <a:chExt cx="214" cy="456"/>
                </a:xfrm>
              </p:grpSpPr>
              <p:sp>
                <p:nvSpPr>
                  <p:cNvPr id="729" name="Freeform 5">
                    <a:extLst>
                      <a:ext uri="{FF2B5EF4-FFF2-40B4-BE49-F238E27FC236}">
                        <a16:creationId xmlns:a16="http://schemas.microsoft.com/office/drawing/2014/main" xmlns="" id="{6445AE08-A771-4CD6-9FA2-D37EE7D7A5E9}"/>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0" name="Line 6">
                    <a:extLst>
                      <a:ext uri="{FF2B5EF4-FFF2-40B4-BE49-F238E27FC236}">
                        <a16:creationId xmlns:a16="http://schemas.microsoft.com/office/drawing/2014/main" xmlns="" id="{6325BA48-D0AA-4B2D-80C2-F394CD3C0B91}"/>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1" name="Line 7">
                    <a:extLst>
                      <a:ext uri="{FF2B5EF4-FFF2-40B4-BE49-F238E27FC236}">
                        <a16:creationId xmlns:a16="http://schemas.microsoft.com/office/drawing/2014/main" xmlns="" id="{E261AD3F-D4BB-46AE-91E8-2DE3BC1DF38D}"/>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2" name="Line 8">
                    <a:extLst>
                      <a:ext uri="{FF2B5EF4-FFF2-40B4-BE49-F238E27FC236}">
                        <a16:creationId xmlns:a16="http://schemas.microsoft.com/office/drawing/2014/main" xmlns="" id="{5DA0DEBC-7919-4BB4-A569-80E734F4169E}"/>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33" name="Freeform 9">
                    <a:extLst>
                      <a:ext uri="{FF2B5EF4-FFF2-40B4-BE49-F238E27FC236}">
                        <a16:creationId xmlns:a16="http://schemas.microsoft.com/office/drawing/2014/main" xmlns="" id="{2165BDF5-BFCE-4994-8BE4-21F303EBD79B}"/>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487" name="Group 36">
                <a:extLst>
                  <a:ext uri="{FF2B5EF4-FFF2-40B4-BE49-F238E27FC236}">
                    <a16:creationId xmlns:a16="http://schemas.microsoft.com/office/drawing/2014/main" xmlns="" id="{3683FE42-0F7E-4811-8614-54378DC8D4A4}"/>
                  </a:ext>
                </a:extLst>
              </p:cNvPr>
              <p:cNvGrpSpPr>
                <a:grpSpLocks noChangeAspect="1"/>
              </p:cNvGrpSpPr>
              <p:nvPr/>
            </p:nvGrpSpPr>
            <p:grpSpPr bwMode="auto">
              <a:xfrm>
                <a:off x="7033531" y="4581949"/>
                <a:ext cx="300214" cy="760541"/>
                <a:chOff x="3749" y="1934"/>
                <a:chExt cx="180" cy="456"/>
              </a:xfrm>
            </p:grpSpPr>
            <p:sp>
              <p:nvSpPr>
                <p:cNvPr id="722" name="Freeform 37">
                  <a:extLst>
                    <a:ext uri="{FF2B5EF4-FFF2-40B4-BE49-F238E27FC236}">
                      <a16:creationId xmlns:a16="http://schemas.microsoft.com/office/drawing/2014/main" xmlns="" id="{8B4A5008-D63A-4B43-B417-99BA9FB42F2B}"/>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3" name="Line 38">
                  <a:extLst>
                    <a:ext uri="{FF2B5EF4-FFF2-40B4-BE49-F238E27FC236}">
                      <a16:creationId xmlns:a16="http://schemas.microsoft.com/office/drawing/2014/main" xmlns="" id="{FB45EAC5-5999-4280-A186-E6ECCEEFD1A4}"/>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4" name="Freeform 39">
                  <a:extLst>
                    <a:ext uri="{FF2B5EF4-FFF2-40B4-BE49-F238E27FC236}">
                      <a16:creationId xmlns:a16="http://schemas.microsoft.com/office/drawing/2014/main" xmlns="" id="{132E3479-18ED-476F-835F-3037CE5134D3}"/>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5" name="Freeform 40">
                  <a:extLst>
                    <a:ext uri="{FF2B5EF4-FFF2-40B4-BE49-F238E27FC236}">
                      <a16:creationId xmlns:a16="http://schemas.microsoft.com/office/drawing/2014/main" xmlns="" id="{75ED914C-AEA8-4873-9EF5-1E8AA01A24D9}"/>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88" name="Group 36">
                <a:extLst>
                  <a:ext uri="{FF2B5EF4-FFF2-40B4-BE49-F238E27FC236}">
                    <a16:creationId xmlns:a16="http://schemas.microsoft.com/office/drawing/2014/main" xmlns="" id="{F64213D4-F8CD-485D-883F-22A4353D8C3C}"/>
                  </a:ext>
                </a:extLst>
              </p:cNvPr>
              <p:cNvGrpSpPr>
                <a:grpSpLocks noChangeAspect="1"/>
              </p:cNvGrpSpPr>
              <p:nvPr/>
            </p:nvGrpSpPr>
            <p:grpSpPr bwMode="auto">
              <a:xfrm>
                <a:off x="9208806" y="4581949"/>
                <a:ext cx="300214" cy="760541"/>
                <a:chOff x="3749" y="1934"/>
                <a:chExt cx="180" cy="456"/>
              </a:xfrm>
            </p:grpSpPr>
            <p:sp>
              <p:nvSpPr>
                <p:cNvPr id="718" name="Freeform 37">
                  <a:extLst>
                    <a:ext uri="{FF2B5EF4-FFF2-40B4-BE49-F238E27FC236}">
                      <a16:creationId xmlns:a16="http://schemas.microsoft.com/office/drawing/2014/main" xmlns="" id="{AFDC4223-5AFA-4FED-977F-01AC08356C45}"/>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9" name="Line 38">
                  <a:extLst>
                    <a:ext uri="{FF2B5EF4-FFF2-40B4-BE49-F238E27FC236}">
                      <a16:creationId xmlns:a16="http://schemas.microsoft.com/office/drawing/2014/main" xmlns="" id="{71AF4C8F-7FDF-4F82-9C0D-0032590CD7EE}"/>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0" name="Freeform 39">
                  <a:extLst>
                    <a:ext uri="{FF2B5EF4-FFF2-40B4-BE49-F238E27FC236}">
                      <a16:creationId xmlns:a16="http://schemas.microsoft.com/office/drawing/2014/main" xmlns="" id="{B933C5C7-4510-4E6E-A5DE-9FBE539444D7}"/>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21" name="Freeform 40">
                  <a:extLst>
                    <a:ext uri="{FF2B5EF4-FFF2-40B4-BE49-F238E27FC236}">
                      <a16:creationId xmlns:a16="http://schemas.microsoft.com/office/drawing/2014/main" xmlns="" id="{AE83E488-2A4D-40C3-8FC9-E32ECDCF89A4}"/>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89" name="Group 4">
                <a:extLst>
                  <a:ext uri="{FF2B5EF4-FFF2-40B4-BE49-F238E27FC236}">
                    <a16:creationId xmlns:a16="http://schemas.microsoft.com/office/drawing/2014/main" xmlns="" id="{318193DA-089F-4FD1-82F1-5CF082ACEE9B}"/>
                  </a:ext>
                </a:extLst>
              </p:cNvPr>
              <p:cNvGrpSpPr>
                <a:grpSpLocks noChangeAspect="1"/>
              </p:cNvGrpSpPr>
              <p:nvPr/>
            </p:nvGrpSpPr>
            <p:grpSpPr bwMode="auto">
              <a:xfrm>
                <a:off x="9724075" y="4576125"/>
                <a:ext cx="302513" cy="766367"/>
                <a:chOff x="3749" y="1934"/>
                <a:chExt cx="180" cy="456"/>
              </a:xfrm>
            </p:grpSpPr>
            <p:sp>
              <p:nvSpPr>
                <p:cNvPr id="708" name="Freeform 5">
                  <a:extLst>
                    <a:ext uri="{FF2B5EF4-FFF2-40B4-BE49-F238E27FC236}">
                      <a16:creationId xmlns:a16="http://schemas.microsoft.com/office/drawing/2014/main" xmlns="" id="{E756922D-5FE7-401E-B990-577389687091}"/>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9" name="Oval 6">
                  <a:extLst>
                    <a:ext uri="{FF2B5EF4-FFF2-40B4-BE49-F238E27FC236}">
                      <a16:creationId xmlns:a16="http://schemas.microsoft.com/office/drawing/2014/main" xmlns="" id="{664BA533-C51B-4561-8E07-9E6B2DC20F10}"/>
                    </a:ext>
                  </a:extLst>
                </p:cNvPr>
                <p:cNvSpPr>
                  <a:spLocks noChangeArrowheads="1"/>
                </p:cNvSpPr>
                <p:nvPr/>
              </p:nvSpPr>
              <p:spPr bwMode="auto">
                <a:xfrm>
                  <a:off x="3853" y="2057"/>
                  <a:ext cx="31" cy="31"/>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0" name="Freeform 7">
                  <a:extLst>
                    <a:ext uri="{FF2B5EF4-FFF2-40B4-BE49-F238E27FC236}">
                      <a16:creationId xmlns:a16="http://schemas.microsoft.com/office/drawing/2014/main" xmlns="" id="{0CE300FD-BBBE-4F78-A02A-127989CDE95D}"/>
                    </a:ext>
                  </a:extLst>
                </p:cNvPr>
                <p:cNvSpPr>
                  <a:spLocks/>
                </p:cNvSpPr>
                <p:nvPr/>
              </p:nvSpPr>
              <p:spPr bwMode="auto">
                <a:xfrm>
                  <a:off x="3798" y="2074"/>
                  <a:ext cx="44" cy="45"/>
                </a:xfrm>
                <a:custGeom>
                  <a:avLst/>
                  <a:gdLst>
                    <a:gd name="T0" fmla="*/ 17 w 21"/>
                    <a:gd name="T1" fmla="*/ 22 h 22"/>
                    <a:gd name="T2" fmla="*/ 21 w 21"/>
                    <a:gd name="T3" fmla="*/ 19 h 22"/>
                    <a:gd name="T4" fmla="*/ 21 w 21"/>
                    <a:gd name="T5" fmla="*/ 10 h 22"/>
                    <a:gd name="T6" fmla="*/ 10 w 21"/>
                    <a:gd name="T7" fmla="*/ 0 h 22"/>
                    <a:gd name="T8" fmla="*/ 0 w 21"/>
                    <a:gd name="T9" fmla="*/ 10 h 22"/>
                    <a:gd name="T10" fmla="*/ 0 w 21"/>
                    <a:gd name="T11" fmla="*/ 19 h 22"/>
                    <a:gd name="T12" fmla="*/ 3 w 2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7" y="22"/>
                      </a:moveTo>
                      <a:cubicBezTo>
                        <a:pt x="19" y="22"/>
                        <a:pt x="21" y="21"/>
                        <a:pt x="21" y="19"/>
                      </a:cubicBezTo>
                      <a:cubicBezTo>
                        <a:pt x="21" y="10"/>
                        <a:pt x="21" y="10"/>
                        <a:pt x="21" y="10"/>
                      </a:cubicBezTo>
                      <a:cubicBezTo>
                        <a:pt x="21" y="5"/>
                        <a:pt x="16" y="0"/>
                        <a:pt x="10" y="0"/>
                      </a:cubicBezTo>
                      <a:cubicBezTo>
                        <a:pt x="5" y="0"/>
                        <a:pt x="0" y="5"/>
                        <a:pt x="0" y="10"/>
                      </a:cubicBezTo>
                      <a:cubicBezTo>
                        <a:pt x="0" y="19"/>
                        <a:pt x="0" y="19"/>
                        <a:pt x="0" y="19"/>
                      </a:cubicBezTo>
                      <a:cubicBezTo>
                        <a:pt x="0" y="21"/>
                        <a:pt x="2" y="22"/>
                        <a:pt x="3" y="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1" name="Line 8">
                  <a:extLst>
                    <a:ext uri="{FF2B5EF4-FFF2-40B4-BE49-F238E27FC236}">
                      <a16:creationId xmlns:a16="http://schemas.microsoft.com/office/drawing/2014/main" xmlns="" id="{884EC8C9-E0C5-40B7-9CB9-E2F52761E164}"/>
                    </a:ext>
                  </a:extLst>
                </p:cNvPr>
                <p:cNvSpPr>
                  <a:spLocks noChangeShapeType="1"/>
                </p:cNvSpPr>
                <p:nvPr/>
              </p:nvSpPr>
              <p:spPr bwMode="auto">
                <a:xfrm flipV="1">
                  <a:off x="3819" y="2040"/>
                  <a:ext cx="0" cy="3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2" name="Line 9">
                  <a:extLst>
                    <a:ext uri="{FF2B5EF4-FFF2-40B4-BE49-F238E27FC236}">
                      <a16:creationId xmlns:a16="http://schemas.microsoft.com/office/drawing/2014/main" xmlns="" id="{FBA42E91-1DB3-4BF9-AB3A-1B8623AAE064}"/>
                    </a:ext>
                  </a:extLst>
                </p:cNvPr>
                <p:cNvSpPr>
                  <a:spLocks noChangeShapeType="1"/>
                </p:cNvSpPr>
                <p:nvPr/>
              </p:nvSpPr>
              <p:spPr bwMode="auto">
                <a:xfrm flipV="1">
                  <a:off x="3867" y="2040"/>
                  <a:ext cx="0" cy="21"/>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3" name="Oval 10">
                  <a:extLst>
                    <a:ext uri="{FF2B5EF4-FFF2-40B4-BE49-F238E27FC236}">
                      <a16:creationId xmlns:a16="http://schemas.microsoft.com/office/drawing/2014/main" xmlns="" id="{E758D30B-CC38-4173-9DD1-FC1126601459}"/>
                    </a:ext>
                  </a:extLst>
                </p:cNvPr>
                <p:cNvSpPr>
                  <a:spLocks noChangeArrowheads="1"/>
                </p:cNvSpPr>
                <p:nvPr/>
              </p:nvSpPr>
              <p:spPr bwMode="auto">
                <a:xfrm>
                  <a:off x="3798"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4" name="Oval 11">
                  <a:extLst>
                    <a:ext uri="{FF2B5EF4-FFF2-40B4-BE49-F238E27FC236}">
                      <a16:creationId xmlns:a16="http://schemas.microsoft.com/office/drawing/2014/main" xmlns="" id="{FE1B9F85-9174-40AF-917F-D942FAE98541}"/>
                    </a:ext>
                  </a:extLst>
                </p:cNvPr>
                <p:cNvSpPr>
                  <a:spLocks noChangeArrowheads="1"/>
                </p:cNvSpPr>
                <p:nvPr/>
              </p:nvSpPr>
              <p:spPr bwMode="auto">
                <a:xfrm>
                  <a:off x="3823"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5" name="Line 12">
                  <a:extLst>
                    <a:ext uri="{FF2B5EF4-FFF2-40B4-BE49-F238E27FC236}">
                      <a16:creationId xmlns:a16="http://schemas.microsoft.com/office/drawing/2014/main" xmlns="" id="{CF4819D1-A4A8-4347-BD0A-3E62C0FD461F}"/>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6" name="Freeform 13">
                  <a:extLst>
                    <a:ext uri="{FF2B5EF4-FFF2-40B4-BE49-F238E27FC236}">
                      <a16:creationId xmlns:a16="http://schemas.microsoft.com/office/drawing/2014/main" xmlns="" id="{D649D530-B654-4481-8DEE-306D4355B3C1}"/>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17" name="Freeform 14">
                  <a:extLst>
                    <a:ext uri="{FF2B5EF4-FFF2-40B4-BE49-F238E27FC236}">
                      <a16:creationId xmlns:a16="http://schemas.microsoft.com/office/drawing/2014/main" xmlns="" id="{6C472340-AF00-4886-9247-DAC4DB4E9CA3}"/>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90" name="Group 4">
                <a:extLst>
                  <a:ext uri="{FF2B5EF4-FFF2-40B4-BE49-F238E27FC236}">
                    <a16:creationId xmlns:a16="http://schemas.microsoft.com/office/drawing/2014/main" xmlns="" id="{21CF5174-9C6B-48BC-A2AE-77B3CE4E31E8}"/>
                  </a:ext>
                </a:extLst>
              </p:cNvPr>
              <p:cNvGrpSpPr>
                <a:grpSpLocks noChangeAspect="1"/>
              </p:cNvGrpSpPr>
              <p:nvPr/>
            </p:nvGrpSpPr>
            <p:grpSpPr bwMode="auto">
              <a:xfrm>
                <a:off x="2680681" y="4582100"/>
                <a:ext cx="356851" cy="760392"/>
                <a:chOff x="3735" y="1934"/>
                <a:chExt cx="214" cy="456"/>
              </a:xfrm>
            </p:grpSpPr>
            <p:sp>
              <p:nvSpPr>
                <p:cNvPr id="703" name="Freeform 5">
                  <a:extLst>
                    <a:ext uri="{FF2B5EF4-FFF2-40B4-BE49-F238E27FC236}">
                      <a16:creationId xmlns:a16="http://schemas.microsoft.com/office/drawing/2014/main" xmlns="" id="{884DEA3E-699D-419D-8BC9-DCA0887F1DB5}"/>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4" name="Line 6">
                  <a:extLst>
                    <a:ext uri="{FF2B5EF4-FFF2-40B4-BE49-F238E27FC236}">
                      <a16:creationId xmlns:a16="http://schemas.microsoft.com/office/drawing/2014/main" xmlns="" id="{B21C0691-D2F6-4370-8562-1BA6BCCE7CDB}"/>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5" name="Line 7">
                  <a:extLst>
                    <a:ext uri="{FF2B5EF4-FFF2-40B4-BE49-F238E27FC236}">
                      <a16:creationId xmlns:a16="http://schemas.microsoft.com/office/drawing/2014/main" xmlns="" id="{7A18B0AC-69CC-4A42-B131-E73FF58C22C3}"/>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6" name="Line 8">
                  <a:extLst>
                    <a:ext uri="{FF2B5EF4-FFF2-40B4-BE49-F238E27FC236}">
                      <a16:creationId xmlns:a16="http://schemas.microsoft.com/office/drawing/2014/main" xmlns="" id="{061851A5-79B5-4ED2-8683-68424B2D587C}"/>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7" name="Freeform 9">
                  <a:extLst>
                    <a:ext uri="{FF2B5EF4-FFF2-40B4-BE49-F238E27FC236}">
                      <a16:creationId xmlns:a16="http://schemas.microsoft.com/office/drawing/2014/main" xmlns="" id="{8994C69C-BC07-4E79-A1CC-CDB7959340F5}"/>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91" name="Group 12">
                <a:extLst>
                  <a:ext uri="{FF2B5EF4-FFF2-40B4-BE49-F238E27FC236}">
                    <a16:creationId xmlns:a16="http://schemas.microsoft.com/office/drawing/2014/main" xmlns="" id="{31A9A33B-D161-4196-8745-4799E5A297E6}"/>
                  </a:ext>
                </a:extLst>
              </p:cNvPr>
              <p:cNvGrpSpPr>
                <a:grpSpLocks noChangeAspect="1"/>
              </p:cNvGrpSpPr>
              <p:nvPr/>
            </p:nvGrpSpPr>
            <p:grpSpPr bwMode="auto">
              <a:xfrm>
                <a:off x="3252588" y="3813762"/>
                <a:ext cx="1775840" cy="1528730"/>
                <a:chOff x="5965" y="-880"/>
                <a:chExt cx="2235" cy="1924"/>
              </a:xfrm>
            </p:grpSpPr>
            <p:sp>
              <p:nvSpPr>
                <p:cNvPr id="697" name="Freeform 13">
                  <a:extLst>
                    <a:ext uri="{FF2B5EF4-FFF2-40B4-BE49-F238E27FC236}">
                      <a16:creationId xmlns:a16="http://schemas.microsoft.com/office/drawing/2014/main" xmlns="" id="{98C4A1C4-E6E1-44C6-81AE-86680A5F2A46}"/>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8" name="Line 14">
                  <a:extLst>
                    <a:ext uri="{FF2B5EF4-FFF2-40B4-BE49-F238E27FC236}">
                      <a16:creationId xmlns:a16="http://schemas.microsoft.com/office/drawing/2014/main" xmlns="" id="{58688C7F-B927-4BBB-B4E5-5B48743B95CB}"/>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9" name="Freeform 15">
                  <a:extLst>
                    <a:ext uri="{FF2B5EF4-FFF2-40B4-BE49-F238E27FC236}">
                      <a16:creationId xmlns:a16="http://schemas.microsoft.com/office/drawing/2014/main" xmlns="" id="{293B2DF2-4616-4FE4-B301-CF18721CDF35}"/>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0" name="Freeform 16">
                  <a:extLst>
                    <a:ext uri="{FF2B5EF4-FFF2-40B4-BE49-F238E27FC236}">
                      <a16:creationId xmlns:a16="http://schemas.microsoft.com/office/drawing/2014/main" xmlns="" id="{5ABC15B6-10C9-41A4-856B-4B25E31D1244}"/>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01" name="Freeform 17">
                  <a:extLst>
                    <a:ext uri="{FF2B5EF4-FFF2-40B4-BE49-F238E27FC236}">
                      <a16:creationId xmlns:a16="http://schemas.microsoft.com/office/drawing/2014/main" xmlns="" id="{DBB1210F-2C1D-4B0C-8D61-0565FA26061A}"/>
                    </a:ext>
                  </a:extLst>
                </p:cNvPr>
                <p:cNvSpPr>
                  <a:spLocks/>
                </p:cNvSpPr>
                <p:nvPr/>
              </p:nvSpPr>
              <p:spPr bwMode="auto">
                <a:xfrm>
                  <a:off x="6121" y="311"/>
                  <a:ext cx="67" cy="311"/>
                </a:xfrm>
                <a:custGeom>
                  <a:avLst/>
                  <a:gdLst>
                    <a:gd name="T0" fmla="*/ 62 w 67"/>
                    <a:gd name="T1" fmla="*/ 14 h 311"/>
                    <a:gd name="T2" fmla="*/ 58 w 67"/>
                    <a:gd name="T3" fmla="*/ 0 h 311"/>
                    <a:gd name="T4" fmla="*/ 58 w 67"/>
                    <a:gd name="T5" fmla="*/ 0 h 311"/>
                    <a:gd name="T6" fmla="*/ 9 w 67"/>
                    <a:gd name="T7" fmla="*/ 0 h 311"/>
                    <a:gd name="T8" fmla="*/ 9 w 67"/>
                    <a:gd name="T9" fmla="*/ 0 h 311"/>
                    <a:gd name="T10" fmla="*/ 4 w 67"/>
                    <a:gd name="T11" fmla="*/ 14 h 311"/>
                    <a:gd name="T12" fmla="*/ 27 w 67"/>
                    <a:gd name="T13" fmla="*/ 62 h 311"/>
                    <a:gd name="T14" fmla="*/ 0 w 67"/>
                    <a:gd name="T15" fmla="*/ 258 h 311"/>
                    <a:gd name="T16" fmla="*/ 31 w 67"/>
                    <a:gd name="T17" fmla="*/ 311 h 311"/>
                    <a:gd name="T18" fmla="*/ 67 w 67"/>
                    <a:gd name="T19" fmla="*/ 258 h 311"/>
                    <a:gd name="T20" fmla="*/ 36 w 67"/>
                    <a:gd name="T21" fmla="*/ 62 h 311"/>
                    <a:gd name="T22" fmla="*/ 62 w 67"/>
                    <a:gd name="T23"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11">
                      <a:moveTo>
                        <a:pt x="62" y="14"/>
                      </a:moveTo>
                      <a:lnTo>
                        <a:pt x="58" y="0"/>
                      </a:lnTo>
                      <a:lnTo>
                        <a:pt x="58" y="0"/>
                      </a:lnTo>
                      <a:lnTo>
                        <a:pt x="9" y="0"/>
                      </a:lnTo>
                      <a:lnTo>
                        <a:pt x="9" y="0"/>
                      </a:lnTo>
                      <a:lnTo>
                        <a:pt x="4" y="14"/>
                      </a:lnTo>
                      <a:lnTo>
                        <a:pt x="27" y="62"/>
                      </a:lnTo>
                      <a:lnTo>
                        <a:pt x="0" y="258"/>
                      </a:lnTo>
                      <a:lnTo>
                        <a:pt x="31" y="311"/>
                      </a:lnTo>
                      <a:lnTo>
                        <a:pt x="67" y="258"/>
                      </a:lnTo>
                      <a:lnTo>
                        <a:pt x="36" y="62"/>
                      </a:lnTo>
                      <a:lnTo>
                        <a:pt x="62" y="1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2" name="Freeform 17">
                  <a:extLst>
                    <a:ext uri="{FF2B5EF4-FFF2-40B4-BE49-F238E27FC236}">
                      <a16:creationId xmlns:a16="http://schemas.microsoft.com/office/drawing/2014/main" xmlns="" id="{6F62CC65-7711-46D2-9F57-CC58D6746495}"/>
                    </a:ext>
                  </a:extLst>
                </p:cNvPr>
                <p:cNvSpPr>
                  <a:spLocks/>
                </p:cNvSpPr>
                <p:nvPr/>
              </p:nvSpPr>
              <p:spPr bwMode="auto">
                <a:xfrm>
                  <a:off x="8133" y="-880"/>
                  <a:ext cx="67" cy="311"/>
                </a:xfrm>
                <a:custGeom>
                  <a:avLst/>
                  <a:gdLst>
                    <a:gd name="T0" fmla="*/ 62 w 67"/>
                    <a:gd name="T1" fmla="*/ 14 h 311"/>
                    <a:gd name="T2" fmla="*/ 58 w 67"/>
                    <a:gd name="T3" fmla="*/ 0 h 311"/>
                    <a:gd name="T4" fmla="*/ 58 w 67"/>
                    <a:gd name="T5" fmla="*/ 0 h 311"/>
                    <a:gd name="T6" fmla="*/ 9 w 67"/>
                    <a:gd name="T7" fmla="*/ 0 h 311"/>
                    <a:gd name="T8" fmla="*/ 9 w 67"/>
                    <a:gd name="T9" fmla="*/ 0 h 311"/>
                    <a:gd name="T10" fmla="*/ 4 w 67"/>
                    <a:gd name="T11" fmla="*/ 14 h 311"/>
                    <a:gd name="T12" fmla="*/ 27 w 67"/>
                    <a:gd name="T13" fmla="*/ 62 h 311"/>
                    <a:gd name="T14" fmla="*/ 0 w 67"/>
                    <a:gd name="T15" fmla="*/ 258 h 311"/>
                    <a:gd name="T16" fmla="*/ 31 w 67"/>
                    <a:gd name="T17" fmla="*/ 311 h 311"/>
                    <a:gd name="T18" fmla="*/ 67 w 67"/>
                    <a:gd name="T19" fmla="*/ 258 h 311"/>
                    <a:gd name="T20" fmla="*/ 36 w 67"/>
                    <a:gd name="T21" fmla="*/ 62 h 311"/>
                    <a:gd name="T22" fmla="*/ 62 w 67"/>
                    <a:gd name="T23"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11">
                      <a:moveTo>
                        <a:pt x="62" y="14"/>
                      </a:moveTo>
                      <a:lnTo>
                        <a:pt x="58" y="0"/>
                      </a:lnTo>
                      <a:lnTo>
                        <a:pt x="58" y="0"/>
                      </a:lnTo>
                      <a:lnTo>
                        <a:pt x="9" y="0"/>
                      </a:lnTo>
                      <a:lnTo>
                        <a:pt x="9" y="0"/>
                      </a:lnTo>
                      <a:lnTo>
                        <a:pt x="4" y="14"/>
                      </a:lnTo>
                      <a:lnTo>
                        <a:pt x="27" y="62"/>
                      </a:lnTo>
                      <a:lnTo>
                        <a:pt x="0" y="258"/>
                      </a:lnTo>
                      <a:lnTo>
                        <a:pt x="31" y="311"/>
                      </a:lnTo>
                      <a:lnTo>
                        <a:pt x="67" y="258"/>
                      </a:lnTo>
                      <a:lnTo>
                        <a:pt x="36" y="62"/>
                      </a:lnTo>
                      <a:lnTo>
                        <a:pt x="62" y="1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96" name="Group 495">
                <a:extLst>
                  <a:ext uri="{FF2B5EF4-FFF2-40B4-BE49-F238E27FC236}">
                    <a16:creationId xmlns:a16="http://schemas.microsoft.com/office/drawing/2014/main" xmlns="" id="{695AAD23-2014-454F-B246-E432FB17444A}"/>
                  </a:ext>
                </a:extLst>
              </p:cNvPr>
              <p:cNvGrpSpPr/>
              <p:nvPr/>
            </p:nvGrpSpPr>
            <p:grpSpPr>
              <a:xfrm>
                <a:off x="3768780" y="4496114"/>
                <a:ext cx="356851" cy="846378"/>
                <a:chOff x="10005737" y="116371"/>
                <a:chExt cx="593560" cy="1407804"/>
              </a:xfrm>
            </p:grpSpPr>
            <p:sp>
              <p:nvSpPr>
                <p:cNvPr id="689" name="Freeform 33">
                  <a:extLst>
                    <a:ext uri="{FF2B5EF4-FFF2-40B4-BE49-F238E27FC236}">
                      <a16:creationId xmlns:a16="http://schemas.microsoft.com/office/drawing/2014/main" xmlns="" id="{30B2C839-65C6-48BD-A157-A9AB43253712}"/>
                    </a:ext>
                  </a:extLst>
                </p:cNvPr>
                <p:cNvSpPr>
                  <a:spLocks noEditPoints="1"/>
                </p:cNvSpPr>
                <p:nvPr/>
              </p:nvSpPr>
              <p:spPr bwMode="auto">
                <a:xfrm>
                  <a:off x="10197972" y="116371"/>
                  <a:ext cx="212533" cy="208905"/>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0" name="Oval 689">
                  <a:extLst>
                    <a:ext uri="{FF2B5EF4-FFF2-40B4-BE49-F238E27FC236}">
                      <a16:creationId xmlns:a16="http://schemas.microsoft.com/office/drawing/2014/main" xmlns="" id="{56415FA6-594E-4E48-A850-646217164DA8}"/>
                    </a:ext>
                  </a:extLst>
                </p:cNvPr>
                <p:cNvSpPr/>
                <p:nvPr/>
              </p:nvSpPr>
              <p:spPr>
                <a:xfrm>
                  <a:off x="10187877" y="254836"/>
                  <a:ext cx="231317" cy="231317"/>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691" name="Group 4">
                  <a:extLst>
                    <a:ext uri="{FF2B5EF4-FFF2-40B4-BE49-F238E27FC236}">
                      <a16:creationId xmlns:a16="http://schemas.microsoft.com/office/drawing/2014/main" xmlns="" id="{FA32AC6B-BD32-4C30-9BA4-3056205882A6}"/>
                    </a:ext>
                  </a:extLst>
                </p:cNvPr>
                <p:cNvGrpSpPr>
                  <a:grpSpLocks noChangeAspect="1"/>
                </p:cNvGrpSpPr>
                <p:nvPr/>
              </p:nvGrpSpPr>
              <p:grpSpPr bwMode="auto">
                <a:xfrm>
                  <a:off x="10005737" y="259393"/>
                  <a:ext cx="593560" cy="1264782"/>
                  <a:chOff x="3735" y="1934"/>
                  <a:chExt cx="214" cy="456"/>
                </a:xfrm>
              </p:grpSpPr>
              <p:sp>
                <p:nvSpPr>
                  <p:cNvPr id="692" name="Freeform 5">
                    <a:extLst>
                      <a:ext uri="{FF2B5EF4-FFF2-40B4-BE49-F238E27FC236}">
                        <a16:creationId xmlns:a16="http://schemas.microsoft.com/office/drawing/2014/main" xmlns="" id="{51B94A5F-C706-440E-B348-6DAC4A43344E}"/>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3" name="Line 6">
                    <a:extLst>
                      <a:ext uri="{FF2B5EF4-FFF2-40B4-BE49-F238E27FC236}">
                        <a16:creationId xmlns:a16="http://schemas.microsoft.com/office/drawing/2014/main" xmlns="" id="{66B25041-792E-4993-903A-AEB3D3B2446B}"/>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4" name="Line 7">
                    <a:extLst>
                      <a:ext uri="{FF2B5EF4-FFF2-40B4-BE49-F238E27FC236}">
                        <a16:creationId xmlns:a16="http://schemas.microsoft.com/office/drawing/2014/main" xmlns="" id="{F9067759-F7F8-4A4D-A69A-2ABB23BC56A9}"/>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5" name="Line 8">
                    <a:extLst>
                      <a:ext uri="{FF2B5EF4-FFF2-40B4-BE49-F238E27FC236}">
                        <a16:creationId xmlns:a16="http://schemas.microsoft.com/office/drawing/2014/main" xmlns="" id="{9EB036B3-2FCB-408C-A36C-4AF9897C85C2}"/>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96" name="Freeform 9">
                    <a:extLst>
                      <a:ext uri="{FF2B5EF4-FFF2-40B4-BE49-F238E27FC236}">
                        <a16:creationId xmlns:a16="http://schemas.microsoft.com/office/drawing/2014/main" xmlns="" id="{65422F5A-9F25-4BCD-9491-35D69B240AD2}"/>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497" name="Group 36">
                <a:extLst>
                  <a:ext uri="{FF2B5EF4-FFF2-40B4-BE49-F238E27FC236}">
                    <a16:creationId xmlns:a16="http://schemas.microsoft.com/office/drawing/2014/main" xmlns="" id="{EC32AA87-7240-4191-8DC7-348899869F43}"/>
                  </a:ext>
                </a:extLst>
              </p:cNvPr>
              <p:cNvGrpSpPr>
                <a:grpSpLocks noChangeAspect="1"/>
              </p:cNvGrpSpPr>
              <p:nvPr/>
            </p:nvGrpSpPr>
            <p:grpSpPr bwMode="auto">
              <a:xfrm>
                <a:off x="2165412" y="4581949"/>
                <a:ext cx="300214" cy="760541"/>
                <a:chOff x="3749" y="1934"/>
                <a:chExt cx="180" cy="456"/>
              </a:xfrm>
            </p:grpSpPr>
            <p:sp>
              <p:nvSpPr>
                <p:cNvPr id="685" name="Freeform 37">
                  <a:extLst>
                    <a:ext uri="{FF2B5EF4-FFF2-40B4-BE49-F238E27FC236}">
                      <a16:creationId xmlns:a16="http://schemas.microsoft.com/office/drawing/2014/main" xmlns="" id="{2297B897-59D1-4B75-B5D6-E54413B23AEB}"/>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6" name="Line 38">
                  <a:extLst>
                    <a:ext uri="{FF2B5EF4-FFF2-40B4-BE49-F238E27FC236}">
                      <a16:creationId xmlns:a16="http://schemas.microsoft.com/office/drawing/2014/main" xmlns="" id="{CF634778-F0EC-4576-8443-ABE205345694}"/>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7" name="Freeform 39">
                  <a:extLst>
                    <a:ext uri="{FF2B5EF4-FFF2-40B4-BE49-F238E27FC236}">
                      <a16:creationId xmlns:a16="http://schemas.microsoft.com/office/drawing/2014/main" xmlns="" id="{6FFEF2ED-D35C-4C04-849A-FCC6480CB4AA}"/>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8" name="Freeform 40">
                  <a:extLst>
                    <a:ext uri="{FF2B5EF4-FFF2-40B4-BE49-F238E27FC236}">
                      <a16:creationId xmlns:a16="http://schemas.microsoft.com/office/drawing/2014/main" xmlns="" id="{2BE0F50C-6F3E-4549-96F4-215C44F01C2D}"/>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98" name="Group 36">
                <a:extLst>
                  <a:ext uri="{FF2B5EF4-FFF2-40B4-BE49-F238E27FC236}">
                    <a16:creationId xmlns:a16="http://schemas.microsoft.com/office/drawing/2014/main" xmlns="" id="{D6A7435A-BBA4-4A71-9CC7-8BA3C558CFF6}"/>
                  </a:ext>
                </a:extLst>
              </p:cNvPr>
              <p:cNvGrpSpPr>
                <a:grpSpLocks noChangeAspect="1"/>
              </p:cNvGrpSpPr>
              <p:nvPr/>
            </p:nvGrpSpPr>
            <p:grpSpPr bwMode="auto">
              <a:xfrm>
                <a:off x="4340687" y="4581949"/>
                <a:ext cx="300214" cy="760541"/>
                <a:chOff x="3749" y="1934"/>
                <a:chExt cx="180" cy="456"/>
              </a:xfrm>
            </p:grpSpPr>
            <p:sp>
              <p:nvSpPr>
                <p:cNvPr id="681" name="Freeform 37">
                  <a:extLst>
                    <a:ext uri="{FF2B5EF4-FFF2-40B4-BE49-F238E27FC236}">
                      <a16:creationId xmlns:a16="http://schemas.microsoft.com/office/drawing/2014/main" xmlns="" id="{2FD8FE01-9C69-4D34-BDE5-99B84E60CDFE}"/>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2" name="Line 38">
                  <a:extLst>
                    <a:ext uri="{FF2B5EF4-FFF2-40B4-BE49-F238E27FC236}">
                      <a16:creationId xmlns:a16="http://schemas.microsoft.com/office/drawing/2014/main" xmlns="" id="{018DEFB7-C5DE-4D64-AA3B-D898745CFB30}"/>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3" name="Freeform 39">
                  <a:extLst>
                    <a:ext uri="{FF2B5EF4-FFF2-40B4-BE49-F238E27FC236}">
                      <a16:creationId xmlns:a16="http://schemas.microsoft.com/office/drawing/2014/main" xmlns="" id="{9B6E4427-6EC1-4ED5-A98D-9C76210C4D60}"/>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84" name="Freeform 40">
                  <a:extLst>
                    <a:ext uri="{FF2B5EF4-FFF2-40B4-BE49-F238E27FC236}">
                      <a16:creationId xmlns:a16="http://schemas.microsoft.com/office/drawing/2014/main" xmlns="" id="{01599DE1-7A45-400A-8FBC-4D183724E27A}"/>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99" name="Group 4">
                <a:extLst>
                  <a:ext uri="{FF2B5EF4-FFF2-40B4-BE49-F238E27FC236}">
                    <a16:creationId xmlns:a16="http://schemas.microsoft.com/office/drawing/2014/main" xmlns="" id="{8DEB032B-8C8E-49A3-9976-4B20F33A7C71}"/>
                  </a:ext>
                </a:extLst>
              </p:cNvPr>
              <p:cNvGrpSpPr>
                <a:grpSpLocks noChangeAspect="1"/>
              </p:cNvGrpSpPr>
              <p:nvPr/>
            </p:nvGrpSpPr>
            <p:grpSpPr bwMode="auto">
              <a:xfrm>
                <a:off x="2788785" y="4576125"/>
                <a:ext cx="5014995" cy="766367"/>
                <a:chOff x="2519" y="1934"/>
                <a:chExt cx="2984" cy="456"/>
              </a:xfrm>
            </p:grpSpPr>
            <p:sp>
              <p:nvSpPr>
                <p:cNvPr id="659" name="Freeform 5">
                  <a:extLst>
                    <a:ext uri="{FF2B5EF4-FFF2-40B4-BE49-F238E27FC236}">
                      <a16:creationId xmlns:a16="http://schemas.microsoft.com/office/drawing/2014/main" xmlns="" id="{0CE848DF-45D1-4301-B787-5BE62EFEA412}"/>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0" name="Oval 6">
                  <a:extLst>
                    <a:ext uri="{FF2B5EF4-FFF2-40B4-BE49-F238E27FC236}">
                      <a16:creationId xmlns:a16="http://schemas.microsoft.com/office/drawing/2014/main" xmlns="" id="{C58ECED1-EFB0-4D1E-8D66-193E52181D6C}"/>
                    </a:ext>
                  </a:extLst>
                </p:cNvPr>
                <p:cNvSpPr>
                  <a:spLocks noChangeArrowheads="1"/>
                </p:cNvSpPr>
                <p:nvPr/>
              </p:nvSpPr>
              <p:spPr bwMode="auto">
                <a:xfrm>
                  <a:off x="3853" y="2057"/>
                  <a:ext cx="31" cy="31"/>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1" name="Freeform 7">
                  <a:extLst>
                    <a:ext uri="{FF2B5EF4-FFF2-40B4-BE49-F238E27FC236}">
                      <a16:creationId xmlns:a16="http://schemas.microsoft.com/office/drawing/2014/main" xmlns="" id="{3B98FEDD-C9BA-4C86-BA85-4FEB6CFFCD29}"/>
                    </a:ext>
                  </a:extLst>
                </p:cNvPr>
                <p:cNvSpPr>
                  <a:spLocks/>
                </p:cNvSpPr>
                <p:nvPr/>
              </p:nvSpPr>
              <p:spPr bwMode="auto">
                <a:xfrm>
                  <a:off x="3798" y="2074"/>
                  <a:ext cx="44" cy="45"/>
                </a:xfrm>
                <a:custGeom>
                  <a:avLst/>
                  <a:gdLst>
                    <a:gd name="T0" fmla="*/ 17 w 21"/>
                    <a:gd name="T1" fmla="*/ 22 h 22"/>
                    <a:gd name="T2" fmla="*/ 21 w 21"/>
                    <a:gd name="T3" fmla="*/ 19 h 22"/>
                    <a:gd name="T4" fmla="*/ 21 w 21"/>
                    <a:gd name="T5" fmla="*/ 10 h 22"/>
                    <a:gd name="T6" fmla="*/ 10 w 21"/>
                    <a:gd name="T7" fmla="*/ 0 h 22"/>
                    <a:gd name="T8" fmla="*/ 0 w 21"/>
                    <a:gd name="T9" fmla="*/ 10 h 22"/>
                    <a:gd name="T10" fmla="*/ 0 w 21"/>
                    <a:gd name="T11" fmla="*/ 19 h 22"/>
                    <a:gd name="T12" fmla="*/ 3 w 2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7" y="22"/>
                      </a:moveTo>
                      <a:cubicBezTo>
                        <a:pt x="19" y="22"/>
                        <a:pt x="21" y="21"/>
                        <a:pt x="21" y="19"/>
                      </a:cubicBezTo>
                      <a:cubicBezTo>
                        <a:pt x="21" y="10"/>
                        <a:pt x="21" y="10"/>
                        <a:pt x="21" y="10"/>
                      </a:cubicBezTo>
                      <a:cubicBezTo>
                        <a:pt x="21" y="5"/>
                        <a:pt x="16" y="0"/>
                        <a:pt x="10" y="0"/>
                      </a:cubicBezTo>
                      <a:cubicBezTo>
                        <a:pt x="5" y="0"/>
                        <a:pt x="0" y="5"/>
                        <a:pt x="0" y="10"/>
                      </a:cubicBezTo>
                      <a:cubicBezTo>
                        <a:pt x="0" y="19"/>
                        <a:pt x="0" y="19"/>
                        <a:pt x="0" y="19"/>
                      </a:cubicBezTo>
                      <a:cubicBezTo>
                        <a:pt x="0" y="21"/>
                        <a:pt x="2" y="22"/>
                        <a:pt x="3" y="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2" name="Line 8">
                  <a:extLst>
                    <a:ext uri="{FF2B5EF4-FFF2-40B4-BE49-F238E27FC236}">
                      <a16:creationId xmlns:a16="http://schemas.microsoft.com/office/drawing/2014/main" xmlns="" id="{2F5F729C-0ED8-4FCC-90E1-665125120311}"/>
                    </a:ext>
                  </a:extLst>
                </p:cNvPr>
                <p:cNvSpPr>
                  <a:spLocks noChangeShapeType="1"/>
                </p:cNvSpPr>
                <p:nvPr/>
              </p:nvSpPr>
              <p:spPr bwMode="auto">
                <a:xfrm flipV="1">
                  <a:off x="3819" y="2040"/>
                  <a:ext cx="0" cy="3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3" name="Line 9">
                  <a:extLst>
                    <a:ext uri="{FF2B5EF4-FFF2-40B4-BE49-F238E27FC236}">
                      <a16:creationId xmlns:a16="http://schemas.microsoft.com/office/drawing/2014/main" xmlns="" id="{6B1B8779-04D5-48F0-8683-0EF670049469}"/>
                    </a:ext>
                  </a:extLst>
                </p:cNvPr>
                <p:cNvSpPr>
                  <a:spLocks noChangeShapeType="1"/>
                </p:cNvSpPr>
                <p:nvPr/>
              </p:nvSpPr>
              <p:spPr bwMode="auto">
                <a:xfrm flipV="1">
                  <a:off x="3867" y="2040"/>
                  <a:ext cx="0" cy="21"/>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4" name="Oval 10">
                  <a:extLst>
                    <a:ext uri="{FF2B5EF4-FFF2-40B4-BE49-F238E27FC236}">
                      <a16:creationId xmlns:a16="http://schemas.microsoft.com/office/drawing/2014/main" xmlns="" id="{43B6044E-9480-481B-8D34-0E341804FD11}"/>
                    </a:ext>
                  </a:extLst>
                </p:cNvPr>
                <p:cNvSpPr>
                  <a:spLocks noChangeArrowheads="1"/>
                </p:cNvSpPr>
                <p:nvPr/>
              </p:nvSpPr>
              <p:spPr bwMode="auto">
                <a:xfrm>
                  <a:off x="3798"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5" name="Oval 11">
                  <a:extLst>
                    <a:ext uri="{FF2B5EF4-FFF2-40B4-BE49-F238E27FC236}">
                      <a16:creationId xmlns:a16="http://schemas.microsoft.com/office/drawing/2014/main" xmlns="" id="{E807C9E8-BD55-4ECD-AC7B-D215E6FD8B2B}"/>
                    </a:ext>
                  </a:extLst>
                </p:cNvPr>
                <p:cNvSpPr>
                  <a:spLocks noChangeArrowheads="1"/>
                </p:cNvSpPr>
                <p:nvPr/>
              </p:nvSpPr>
              <p:spPr bwMode="auto">
                <a:xfrm>
                  <a:off x="3823"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6" name="Line 12">
                  <a:extLst>
                    <a:ext uri="{FF2B5EF4-FFF2-40B4-BE49-F238E27FC236}">
                      <a16:creationId xmlns:a16="http://schemas.microsoft.com/office/drawing/2014/main" xmlns="" id="{7901D316-9EEF-4A4A-AD97-A423B40D4914}"/>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7" name="Freeform 13">
                  <a:extLst>
                    <a:ext uri="{FF2B5EF4-FFF2-40B4-BE49-F238E27FC236}">
                      <a16:creationId xmlns:a16="http://schemas.microsoft.com/office/drawing/2014/main" xmlns="" id="{BC813E92-432F-43C3-BBED-6F199BB47D24}"/>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8" name="Freeform 14">
                  <a:extLst>
                    <a:ext uri="{FF2B5EF4-FFF2-40B4-BE49-F238E27FC236}">
                      <a16:creationId xmlns:a16="http://schemas.microsoft.com/office/drawing/2014/main" xmlns="" id="{6DCB7EE9-3988-4B7D-A7A0-D2F6AE44B2EE}"/>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69" name="Oval 6">
                  <a:extLst>
                    <a:ext uri="{FF2B5EF4-FFF2-40B4-BE49-F238E27FC236}">
                      <a16:creationId xmlns:a16="http://schemas.microsoft.com/office/drawing/2014/main" xmlns="" id="{99EAFDEC-416E-498B-82F0-E60B214516F6}"/>
                    </a:ext>
                  </a:extLst>
                </p:cNvPr>
                <p:cNvSpPr>
                  <a:spLocks noChangeArrowheads="1"/>
                </p:cNvSpPr>
                <p:nvPr/>
              </p:nvSpPr>
              <p:spPr bwMode="auto">
                <a:xfrm>
                  <a:off x="2574" y="2057"/>
                  <a:ext cx="31" cy="31"/>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0" name="Freeform 7">
                  <a:extLst>
                    <a:ext uri="{FF2B5EF4-FFF2-40B4-BE49-F238E27FC236}">
                      <a16:creationId xmlns:a16="http://schemas.microsoft.com/office/drawing/2014/main" xmlns="" id="{156141FF-7AC9-41C9-8EFD-AD5CDEB04EC5}"/>
                    </a:ext>
                  </a:extLst>
                </p:cNvPr>
                <p:cNvSpPr>
                  <a:spLocks/>
                </p:cNvSpPr>
                <p:nvPr/>
              </p:nvSpPr>
              <p:spPr bwMode="auto">
                <a:xfrm>
                  <a:off x="2519" y="2074"/>
                  <a:ext cx="44" cy="45"/>
                </a:xfrm>
                <a:custGeom>
                  <a:avLst/>
                  <a:gdLst>
                    <a:gd name="T0" fmla="*/ 17 w 21"/>
                    <a:gd name="T1" fmla="*/ 22 h 22"/>
                    <a:gd name="T2" fmla="*/ 21 w 21"/>
                    <a:gd name="T3" fmla="*/ 19 h 22"/>
                    <a:gd name="T4" fmla="*/ 21 w 21"/>
                    <a:gd name="T5" fmla="*/ 10 h 22"/>
                    <a:gd name="T6" fmla="*/ 10 w 21"/>
                    <a:gd name="T7" fmla="*/ 0 h 22"/>
                    <a:gd name="T8" fmla="*/ 0 w 21"/>
                    <a:gd name="T9" fmla="*/ 10 h 22"/>
                    <a:gd name="T10" fmla="*/ 0 w 21"/>
                    <a:gd name="T11" fmla="*/ 19 h 22"/>
                    <a:gd name="T12" fmla="*/ 3 w 2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7" y="22"/>
                      </a:moveTo>
                      <a:cubicBezTo>
                        <a:pt x="19" y="22"/>
                        <a:pt x="21" y="21"/>
                        <a:pt x="21" y="19"/>
                      </a:cubicBezTo>
                      <a:cubicBezTo>
                        <a:pt x="21" y="10"/>
                        <a:pt x="21" y="10"/>
                        <a:pt x="21" y="10"/>
                      </a:cubicBezTo>
                      <a:cubicBezTo>
                        <a:pt x="21" y="5"/>
                        <a:pt x="16" y="0"/>
                        <a:pt x="10" y="0"/>
                      </a:cubicBezTo>
                      <a:cubicBezTo>
                        <a:pt x="5" y="0"/>
                        <a:pt x="0" y="5"/>
                        <a:pt x="0" y="10"/>
                      </a:cubicBezTo>
                      <a:cubicBezTo>
                        <a:pt x="0" y="19"/>
                        <a:pt x="0" y="19"/>
                        <a:pt x="0" y="19"/>
                      </a:cubicBezTo>
                      <a:cubicBezTo>
                        <a:pt x="0" y="21"/>
                        <a:pt x="2" y="22"/>
                        <a:pt x="3" y="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1" name="Line 8">
                  <a:extLst>
                    <a:ext uri="{FF2B5EF4-FFF2-40B4-BE49-F238E27FC236}">
                      <a16:creationId xmlns:a16="http://schemas.microsoft.com/office/drawing/2014/main" xmlns="" id="{5E24E48C-BFC4-4332-A339-59F4DA8C9364}"/>
                    </a:ext>
                  </a:extLst>
                </p:cNvPr>
                <p:cNvSpPr>
                  <a:spLocks noChangeShapeType="1"/>
                </p:cNvSpPr>
                <p:nvPr/>
              </p:nvSpPr>
              <p:spPr bwMode="auto">
                <a:xfrm flipV="1">
                  <a:off x="2540" y="2040"/>
                  <a:ext cx="0" cy="3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2" name="Line 9">
                  <a:extLst>
                    <a:ext uri="{FF2B5EF4-FFF2-40B4-BE49-F238E27FC236}">
                      <a16:creationId xmlns:a16="http://schemas.microsoft.com/office/drawing/2014/main" xmlns="" id="{47EF2DB1-E07D-4D42-9DA1-4D982D94431C}"/>
                    </a:ext>
                  </a:extLst>
                </p:cNvPr>
                <p:cNvSpPr>
                  <a:spLocks noChangeShapeType="1"/>
                </p:cNvSpPr>
                <p:nvPr/>
              </p:nvSpPr>
              <p:spPr bwMode="auto">
                <a:xfrm flipV="1">
                  <a:off x="2588" y="2040"/>
                  <a:ext cx="0" cy="21"/>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3" name="Oval 10">
                  <a:extLst>
                    <a:ext uri="{FF2B5EF4-FFF2-40B4-BE49-F238E27FC236}">
                      <a16:creationId xmlns:a16="http://schemas.microsoft.com/office/drawing/2014/main" xmlns="" id="{53CB8CC6-53EF-4000-973E-F1A0361348C7}"/>
                    </a:ext>
                  </a:extLst>
                </p:cNvPr>
                <p:cNvSpPr>
                  <a:spLocks noChangeArrowheads="1"/>
                </p:cNvSpPr>
                <p:nvPr/>
              </p:nvSpPr>
              <p:spPr bwMode="auto">
                <a:xfrm>
                  <a:off x="2519"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4" name="Oval 11">
                  <a:extLst>
                    <a:ext uri="{FF2B5EF4-FFF2-40B4-BE49-F238E27FC236}">
                      <a16:creationId xmlns:a16="http://schemas.microsoft.com/office/drawing/2014/main" xmlns="" id="{6494AD63-B106-4036-9DCB-DBE699F6974C}"/>
                    </a:ext>
                  </a:extLst>
                </p:cNvPr>
                <p:cNvSpPr>
                  <a:spLocks noChangeArrowheads="1"/>
                </p:cNvSpPr>
                <p:nvPr/>
              </p:nvSpPr>
              <p:spPr bwMode="auto">
                <a:xfrm>
                  <a:off x="2544"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5" name="Oval 6">
                  <a:extLst>
                    <a:ext uri="{FF2B5EF4-FFF2-40B4-BE49-F238E27FC236}">
                      <a16:creationId xmlns:a16="http://schemas.microsoft.com/office/drawing/2014/main" xmlns="" id="{F20D7DAB-FA3B-42F2-9F29-D3FF1F2106F9}"/>
                    </a:ext>
                  </a:extLst>
                </p:cNvPr>
                <p:cNvSpPr>
                  <a:spLocks noChangeArrowheads="1"/>
                </p:cNvSpPr>
                <p:nvPr/>
              </p:nvSpPr>
              <p:spPr bwMode="auto">
                <a:xfrm>
                  <a:off x="5472" y="2057"/>
                  <a:ext cx="31" cy="31"/>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6" name="Freeform 7">
                  <a:extLst>
                    <a:ext uri="{FF2B5EF4-FFF2-40B4-BE49-F238E27FC236}">
                      <a16:creationId xmlns:a16="http://schemas.microsoft.com/office/drawing/2014/main" xmlns="" id="{B4A6B9AC-1BF2-4F38-A84A-D6AE55E0FC45}"/>
                    </a:ext>
                  </a:extLst>
                </p:cNvPr>
                <p:cNvSpPr>
                  <a:spLocks/>
                </p:cNvSpPr>
                <p:nvPr/>
              </p:nvSpPr>
              <p:spPr bwMode="auto">
                <a:xfrm>
                  <a:off x="5417" y="2074"/>
                  <a:ext cx="44" cy="45"/>
                </a:xfrm>
                <a:custGeom>
                  <a:avLst/>
                  <a:gdLst>
                    <a:gd name="T0" fmla="*/ 17 w 21"/>
                    <a:gd name="T1" fmla="*/ 22 h 22"/>
                    <a:gd name="T2" fmla="*/ 21 w 21"/>
                    <a:gd name="T3" fmla="*/ 19 h 22"/>
                    <a:gd name="T4" fmla="*/ 21 w 21"/>
                    <a:gd name="T5" fmla="*/ 10 h 22"/>
                    <a:gd name="T6" fmla="*/ 10 w 21"/>
                    <a:gd name="T7" fmla="*/ 0 h 22"/>
                    <a:gd name="T8" fmla="*/ 0 w 21"/>
                    <a:gd name="T9" fmla="*/ 10 h 22"/>
                    <a:gd name="T10" fmla="*/ 0 w 21"/>
                    <a:gd name="T11" fmla="*/ 19 h 22"/>
                    <a:gd name="T12" fmla="*/ 3 w 2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7" y="22"/>
                      </a:moveTo>
                      <a:cubicBezTo>
                        <a:pt x="19" y="22"/>
                        <a:pt x="21" y="21"/>
                        <a:pt x="21" y="19"/>
                      </a:cubicBezTo>
                      <a:cubicBezTo>
                        <a:pt x="21" y="10"/>
                        <a:pt x="21" y="10"/>
                        <a:pt x="21" y="10"/>
                      </a:cubicBezTo>
                      <a:cubicBezTo>
                        <a:pt x="21" y="5"/>
                        <a:pt x="16" y="0"/>
                        <a:pt x="10" y="0"/>
                      </a:cubicBezTo>
                      <a:cubicBezTo>
                        <a:pt x="5" y="0"/>
                        <a:pt x="0" y="5"/>
                        <a:pt x="0" y="10"/>
                      </a:cubicBezTo>
                      <a:cubicBezTo>
                        <a:pt x="0" y="19"/>
                        <a:pt x="0" y="19"/>
                        <a:pt x="0" y="19"/>
                      </a:cubicBezTo>
                      <a:cubicBezTo>
                        <a:pt x="0" y="21"/>
                        <a:pt x="2" y="22"/>
                        <a:pt x="3" y="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7" name="Line 8">
                  <a:extLst>
                    <a:ext uri="{FF2B5EF4-FFF2-40B4-BE49-F238E27FC236}">
                      <a16:creationId xmlns:a16="http://schemas.microsoft.com/office/drawing/2014/main" xmlns="" id="{11B5E978-0B8F-4647-BC1E-14608E0E5B24}"/>
                    </a:ext>
                  </a:extLst>
                </p:cNvPr>
                <p:cNvSpPr>
                  <a:spLocks noChangeShapeType="1"/>
                </p:cNvSpPr>
                <p:nvPr/>
              </p:nvSpPr>
              <p:spPr bwMode="auto">
                <a:xfrm flipV="1">
                  <a:off x="5438" y="2040"/>
                  <a:ext cx="0" cy="3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8" name="Line 9">
                  <a:extLst>
                    <a:ext uri="{FF2B5EF4-FFF2-40B4-BE49-F238E27FC236}">
                      <a16:creationId xmlns:a16="http://schemas.microsoft.com/office/drawing/2014/main" xmlns="" id="{17D22826-2212-4449-BD0D-2CEA6957C810}"/>
                    </a:ext>
                  </a:extLst>
                </p:cNvPr>
                <p:cNvSpPr>
                  <a:spLocks noChangeShapeType="1"/>
                </p:cNvSpPr>
                <p:nvPr/>
              </p:nvSpPr>
              <p:spPr bwMode="auto">
                <a:xfrm flipV="1">
                  <a:off x="5486" y="2040"/>
                  <a:ext cx="0" cy="21"/>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79" name="Oval 10">
                  <a:extLst>
                    <a:ext uri="{FF2B5EF4-FFF2-40B4-BE49-F238E27FC236}">
                      <a16:creationId xmlns:a16="http://schemas.microsoft.com/office/drawing/2014/main" xmlns="" id="{631E2A4B-07E6-45EF-8F48-A044CCD21C3E}"/>
                    </a:ext>
                  </a:extLst>
                </p:cNvPr>
                <p:cNvSpPr>
                  <a:spLocks noChangeArrowheads="1"/>
                </p:cNvSpPr>
                <p:nvPr/>
              </p:nvSpPr>
              <p:spPr bwMode="auto">
                <a:xfrm>
                  <a:off x="5417"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0" name="Oval 11">
                  <a:extLst>
                    <a:ext uri="{FF2B5EF4-FFF2-40B4-BE49-F238E27FC236}">
                      <a16:creationId xmlns:a16="http://schemas.microsoft.com/office/drawing/2014/main" xmlns="" id="{F777AF8C-A8A6-442B-BDE8-56C27F96512C}"/>
                    </a:ext>
                  </a:extLst>
                </p:cNvPr>
                <p:cNvSpPr>
                  <a:spLocks noChangeArrowheads="1"/>
                </p:cNvSpPr>
                <p:nvPr/>
              </p:nvSpPr>
              <p:spPr bwMode="auto">
                <a:xfrm>
                  <a:off x="5442"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00" name="Group 4">
                <a:extLst>
                  <a:ext uri="{FF2B5EF4-FFF2-40B4-BE49-F238E27FC236}">
                    <a16:creationId xmlns:a16="http://schemas.microsoft.com/office/drawing/2014/main" xmlns="" id="{980B6547-0EB4-4E14-9099-FE47752F443C}"/>
                  </a:ext>
                </a:extLst>
              </p:cNvPr>
              <p:cNvGrpSpPr>
                <a:grpSpLocks noChangeAspect="1"/>
              </p:cNvGrpSpPr>
              <p:nvPr/>
            </p:nvGrpSpPr>
            <p:grpSpPr bwMode="auto">
              <a:xfrm>
                <a:off x="5373524" y="4582100"/>
                <a:ext cx="356851" cy="760392"/>
                <a:chOff x="3735" y="1934"/>
                <a:chExt cx="214" cy="456"/>
              </a:xfrm>
            </p:grpSpPr>
            <p:sp>
              <p:nvSpPr>
                <p:cNvPr id="654" name="Freeform 5">
                  <a:extLst>
                    <a:ext uri="{FF2B5EF4-FFF2-40B4-BE49-F238E27FC236}">
                      <a16:creationId xmlns:a16="http://schemas.microsoft.com/office/drawing/2014/main" xmlns="" id="{D7059C9A-B544-467C-8454-88EAC976E68F}"/>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5" name="Line 6">
                  <a:extLst>
                    <a:ext uri="{FF2B5EF4-FFF2-40B4-BE49-F238E27FC236}">
                      <a16:creationId xmlns:a16="http://schemas.microsoft.com/office/drawing/2014/main" xmlns="" id="{C4A11C46-F90B-44BC-A8A6-40F49553B4F9}"/>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6" name="Line 7">
                  <a:extLst>
                    <a:ext uri="{FF2B5EF4-FFF2-40B4-BE49-F238E27FC236}">
                      <a16:creationId xmlns:a16="http://schemas.microsoft.com/office/drawing/2014/main" xmlns="" id="{EA5DB212-69C3-4F11-BF37-53E9B66F8A70}"/>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7" name="Line 8">
                  <a:extLst>
                    <a:ext uri="{FF2B5EF4-FFF2-40B4-BE49-F238E27FC236}">
                      <a16:creationId xmlns:a16="http://schemas.microsoft.com/office/drawing/2014/main" xmlns="" id="{6E99E4B6-73FC-468D-834F-BFD7EB9D02C6}"/>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8" name="Freeform 9">
                  <a:extLst>
                    <a:ext uri="{FF2B5EF4-FFF2-40B4-BE49-F238E27FC236}">
                      <a16:creationId xmlns:a16="http://schemas.microsoft.com/office/drawing/2014/main" xmlns="" id="{04E09F5E-18C0-405B-9DD6-CB537F68C6F1}"/>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01" name="Group 12">
                <a:extLst>
                  <a:ext uri="{FF2B5EF4-FFF2-40B4-BE49-F238E27FC236}">
                    <a16:creationId xmlns:a16="http://schemas.microsoft.com/office/drawing/2014/main" xmlns="" id="{4345F3C1-5F14-481D-92CA-4F5CEAD7EB4B}"/>
                  </a:ext>
                </a:extLst>
              </p:cNvPr>
              <p:cNvGrpSpPr>
                <a:grpSpLocks noChangeAspect="1"/>
              </p:cNvGrpSpPr>
              <p:nvPr/>
            </p:nvGrpSpPr>
            <p:grpSpPr bwMode="auto">
              <a:xfrm>
                <a:off x="5945431" y="4582100"/>
                <a:ext cx="301138" cy="760392"/>
                <a:chOff x="5965" y="87"/>
                <a:chExt cx="379" cy="957"/>
              </a:xfrm>
            </p:grpSpPr>
            <p:sp>
              <p:nvSpPr>
                <p:cNvPr id="649" name="Freeform 13">
                  <a:extLst>
                    <a:ext uri="{FF2B5EF4-FFF2-40B4-BE49-F238E27FC236}">
                      <a16:creationId xmlns:a16="http://schemas.microsoft.com/office/drawing/2014/main" xmlns="" id="{50B6E011-3AF1-49D8-91CA-01B3C8BD82E9}"/>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0" name="Line 14">
                  <a:extLst>
                    <a:ext uri="{FF2B5EF4-FFF2-40B4-BE49-F238E27FC236}">
                      <a16:creationId xmlns:a16="http://schemas.microsoft.com/office/drawing/2014/main" xmlns="" id="{E6A39AA2-FD1B-4AE3-9762-D181747ADF9C}"/>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1" name="Freeform 15">
                  <a:extLst>
                    <a:ext uri="{FF2B5EF4-FFF2-40B4-BE49-F238E27FC236}">
                      <a16:creationId xmlns:a16="http://schemas.microsoft.com/office/drawing/2014/main" xmlns="" id="{91F3E923-73E1-4C3E-9B37-C279AE62F6A9}"/>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2" name="Freeform 16">
                  <a:extLst>
                    <a:ext uri="{FF2B5EF4-FFF2-40B4-BE49-F238E27FC236}">
                      <a16:creationId xmlns:a16="http://schemas.microsoft.com/office/drawing/2014/main" xmlns="" id="{C25DCD34-3059-4815-84DA-59BAAB790AAE}"/>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53" name="Freeform 17">
                  <a:extLst>
                    <a:ext uri="{FF2B5EF4-FFF2-40B4-BE49-F238E27FC236}">
                      <a16:creationId xmlns:a16="http://schemas.microsoft.com/office/drawing/2014/main" xmlns="" id="{D4C6BCEB-4480-41EC-BBCA-F8101C04B200}"/>
                    </a:ext>
                  </a:extLst>
                </p:cNvPr>
                <p:cNvSpPr>
                  <a:spLocks/>
                </p:cNvSpPr>
                <p:nvPr/>
              </p:nvSpPr>
              <p:spPr bwMode="auto">
                <a:xfrm>
                  <a:off x="6121" y="311"/>
                  <a:ext cx="67" cy="311"/>
                </a:xfrm>
                <a:custGeom>
                  <a:avLst/>
                  <a:gdLst>
                    <a:gd name="T0" fmla="*/ 62 w 67"/>
                    <a:gd name="T1" fmla="*/ 14 h 311"/>
                    <a:gd name="T2" fmla="*/ 58 w 67"/>
                    <a:gd name="T3" fmla="*/ 0 h 311"/>
                    <a:gd name="T4" fmla="*/ 58 w 67"/>
                    <a:gd name="T5" fmla="*/ 0 h 311"/>
                    <a:gd name="T6" fmla="*/ 9 w 67"/>
                    <a:gd name="T7" fmla="*/ 0 h 311"/>
                    <a:gd name="T8" fmla="*/ 9 w 67"/>
                    <a:gd name="T9" fmla="*/ 0 h 311"/>
                    <a:gd name="T10" fmla="*/ 4 w 67"/>
                    <a:gd name="T11" fmla="*/ 14 h 311"/>
                    <a:gd name="T12" fmla="*/ 27 w 67"/>
                    <a:gd name="T13" fmla="*/ 62 h 311"/>
                    <a:gd name="T14" fmla="*/ 0 w 67"/>
                    <a:gd name="T15" fmla="*/ 258 h 311"/>
                    <a:gd name="T16" fmla="*/ 31 w 67"/>
                    <a:gd name="T17" fmla="*/ 311 h 311"/>
                    <a:gd name="T18" fmla="*/ 67 w 67"/>
                    <a:gd name="T19" fmla="*/ 258 h 311"/>
                    <a:gd name="T20" fmla="*/ 36 w 67"/>
                    <a:gd name="T21" fmla="*/ 62 h 311"/>
                    <a:gd name="T22" fmla="*/ 62 w 67"/>
                    <a:gd name="T23"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11">
                      <a:moveTo>
                        <a:pt x="62" y="14"/>
                      </a:moveTo>
                      <a:lnTo>
                        <a:pt x="58" y="0"/>
                      </a:lnTo>
                      <a:lnTo>
                        <a:pt x="58" y="0"/>
                      </a:lnTo>
                      <a:lnTo>
                        <a:pt x="9" y="0"/>
                      </a:lnTo>
                      <a:lnTo>
                        <a:pt x="9" y="0"/>
                      </a:lnTo>
                      <a:lnTo>
                        <a:pt x="4" y="14"/>
                      </a:lnTo>
                      <a:lnTo>
                        <a:pt x="27" y="62"/>
                      </a:lnTo>
                      <a:lnTo>
                        <a:pt x="0" y="258"/>
                      </a:lnTo>
                      <a:lnTo>
                        <a:pt x="31" y="311"/>
                      </a:lnTo>
                      <a:lnTo>
                        <a:pt x="67" y="258"/>
                      </a:lnTo>
                      <a:lnTo>
                        <a:pt x="36" y="62"/>
                      </a:lnTo>
                      <a:lnTo>
                        <a:pt x="62" y="1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02" name="Group 501">
                <a:extLst>
                  <a:ext uri="{FF2B5EF4-FFF2-40B4-BE49-F238E27FC236}">
                    <a16:creationId xmlns:a16="http://schemas.microsoft.com/office/drawing/2014/main" xmlns="" id="{8A17052D-FD2D-4F2A-857F-59C5B3772F24}"/>
                  </a:ext>
                </a:extLst>
              </p:cNvPr>
              <p:cNvGrpSpPr/>
              <p:nvPr/>
            </p:nvGrpSpPr>
            <p:grpSpPr>
              <a:xfrm>
                <a:off x="6461625" y="4496114"/>
                <a:ext cx="356851" cy="846378"/>
                <a:chOff x="10005737" y="116371"/>
                <a:chExt cx="593560" cy="1407804"/>
              </a:xfrm>
            </p:grpSpPr>
            <p:sp>
              <p:nvSpPr>
                <p:cNvPr id="641" name="Freeform 33">
                  <a:extLst>
                    <a:ext uri="{FF2B5EF4-FFF2-40B4-BE49-F238E27FC236}">
                      <a16:creationId xmlns:a16="http://schemas.microsoft.com/office/drawing/2014/main" xmlns="" id="{A0054532-55D7-4B1D-B150-116B9DBFA35A}"/>
                    </a:ext>
                  </a:extLst>
                </p:cNvPr>
                <p:cNvSpPr>
                  <a:spLocks noEditPoints="1"/>
                </p:cNvSpPr>
                <p:nvPr/>
              </p:nvSpPr>
              <p:spPr bwMode="auto">
                <a:xfrm>
                  <a:off x="10197972" y="116371"/>
                  <a:ext cx="212533" cy="208905"/>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2" name="Oval 641">
                  <a:extLst>
                    <a:ext uri="{FF2B5EF4-FFF2-40B4-BE49-F238E27FC236}">
                      <a16:creationId xmlns:a16="http://schemas.microsoft.com/office/drawing/2014/main" xmlns="" id="{BFA1FA35-3E12-4C21-97D4-C1413F438952}"/>
                    </a:ext>
                  </a:extLst>
                </p:cNvPr>
                <p:cNvSpPr/>
                <p:nvPr/>
              </p:nvSpPr>
              <p:spPr>
                <a:xfrm>
                  <a:off x="10187877" y="254836"/>
                  <a:ext cx="231317" cy="231317"/>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643" name="Group 4">
                  <a:extLst>
                    <a:ext uri="{FF2B5EF4-FFF2-40B4-BE49-F238E27FC236}">
                      <a16:creationId xmlns:a16="http://schemas.microsoft.com/office/drawing/2014/main" xmlns="" id="{74444D5A-6872-4A93-B1B0-D93EF2EDB8AD}"/>
                    </a:ext>
                  </a:extLst>
                </p:cNvPr>
                <p:cNvGrpSpPr>
                  <a:grpSpLocks noChangeAspect="1"/>
                </p:cNvGrpSpPr>
                <p:nvPr/>
              </p:nvGrpSpPr>
              <p:grpSpPr bwMode="auto">
                <a:xfrm>
                  <a:off x="10005737" y="259393"/>
                  <a:ext cx="593560" cy="1264782"/>
                  <a:chOff x="3735" y="1934"/>
                  <a:chExt cx="214" cy="456"/>
                </a:xfrm>
              </p:grpSpPr>
              <p:sp>
                <p:nvSpPr>
                  <p:cNvPr id="644" name="Freeform 5">
                    <a:extLst>
                      <a:ext uri="{FF2B5EF4-FFF2-40B4-BE49-F238E27FC236}">
                        <a16:creationId xmlns:a16="http://schemas.microsoft.com/office/drawing/2014/main" xmlns="" id="{E8A1A1A4-E476-4FB1-9951-5866E9C35B0C}"/>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5" name="Line 6">
                    <a:extLst>
                      <a:ext uri="{FF2B5EF4-FFF2-40B4-BE49-F238E27FC236}">
                        <a16:creationId xmlns:a16="http://schemas.microsoft.com/office/drawing/2014/main" xmlns="" id="{9FF8366E-8E69-4FCB-91F2-6FB7F47F97F8}"/>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6" name="Line 7">
                    <a:extLst>
                      <a:ext uri="{FF2B5EF4-FFF2-40B4-BE49-F238E27FC236}">
                        <a16:creationId xmlns:a16="http://schemas.microsoft.com/office/drawing/2014/main" xmlns="" id="{57B1533D-A9CF-4996-983D-845591EE837C}"/>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7" name="Line 8">
                    <a:extLst>
                      <a:ext uri="{FF2B5EF4-FFF2-40B4-BE49-F238E27FC236}">
                        <a16:creationId xmlns:a16="http://schemas.microsoft.com/office/drawing/2014/main" xmlns="" id="{6A7B2D13-9157-4A2F-8D92-9283AD9229F1}"/>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8" name="Freeform 9">
                    <a:extLst>
                      <a:ext uri="{FF2B5EF4-FFF2-40B4-BE49-F238E27FC236}">
                        <a16:creationId xmlns:a16="http://schemas.microsoft.com/office/drawing/2014/main" xmlns="" id="{6B95A1D0-B92D-4F1E-801F-2D54517A7ECD}"/>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503" name="Group 4">
                <a:extLst>
                  <a:ext uri="{FF2B5EF4-FFF2-40B4-BE49-F238E27FC236}">
                    <a16:creationId xmlns:a16="http://schemas.microsoft.com/office/drawing/2014/main" xmlns="" id="{80006D68-C6FB-4AF0-A690-3D49ACE4EF6E}"/>
                  </a:ext>
                </a:extLst>
              </p:cNvPr>
              <p:cNvGrpSpPr>
                <a:grpSpLocks noChangeAspect="1"/>
              </p:cNvGrpSpPr>
              <p:nvPr/>
            </p:nvGrpSpPr>
            <p:grpSpPr bwMode="auto">
              <a:xfrm>
                <a:off x="3194078" y="3633390"/>
                <a:ext cx="356851" cy="760392"/>
                <a:chOff x="3735" y="1934"/>
                <a:chExt cx="214" cy="456"/>
              </a:xfrm>
            </p:grpSpPr>
            <p:sp>
              <p:nvSpPr>
                <p:cNvPr id="636" name="Freeform 5">
                  <a:extLst>
                    <a:ext uri="{FF2B5EF4-FFF2-40B4-BE49-F238E27FC236}">
                      <a16:creationId xmlns:a16="http://schemas.microsoft.com/office/drawing/2014/main" xmlns="" id="{9BDC3848-5881-44C2-A2FB-9ED7FCB1269F}"/>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7" name="Line 6">
                  <a:extLst>
                    <a:ext uri="{FF2B5EF4-FFF2-40B4-BE49-F238E27FC236}">
                      <a16:creationId xmlns:a16="http://schemas.microsoft.com/office/drawing/2014/main" xmlns="" id="{014DF8E5-7A6D-4B7B-929A-5A9EF82D9D48}"/>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8" name="Line 7">
                  <a:extLst>
                    <a:ext uri="{FF2B5EF4-FFF2-40B4-BE49-F238E27FC236}">
                      <a16:creationId xmlns:a16="http://schemas.microsoft.com/office/drawing/2014/main" xmlns="" id="{F78E5981-D57A-4B8A-B392-AA660C9CF363}"/>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9" name="Line 8">
                  <a:extLst>
                    <a:ext uri="{FF2B5EF4-FFF2-40B4-BE49-F238E27FC236}">
                      <a16:creationId xmlns:a16="http://schemas.microsoft.com/office/drawing/2014/main" xmlns="" id="{9A2B8EE7-59F7-45E4-B18E-13C37E3ABBB7}"/>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40" name="Freeform 9">
                  <a:extLst>
                    <a:ext uri="{FF2B5EF4-FFF2-40B4-BE49-F238E27FC236}">
                      <a16:creationId xmlns:a16="http://schemas.microsoft.com/office/drawing/2014/main" xmlns="" id="{66BE3306-A39F-4001-A924-0B4B3509B2C9}"/>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14" name="Group 12">
                <a:extLst>
                  <a:ext uri="{FF2B5EF4-FFF2-40B4-BE49-F238E27FC236}">
                    <a16:creationId xmlns:a16="http://schemas.microsoft.com/office/drawing/2014/main" xmlns="" id="{C293B304-8373-48D3-B065-007D1A8989A5}"/>
                  </a:ext>
                </a:extLst>
              </p:cNvPr>
              <p:cNvGrpSpPr>
                <a:grpSpLocks noChangeAspect="1"/>
              </p:cNvGrpSpPr>
              <p:nvPr/>
            </p:nvGrpSpPr>
            <p:grpSpPr bwMode="auto">
              <a:xfrm>
                <a:off x="3765962" y="3633390"/>
                <a:ext cx="301136" cy="760391"/>
                <a:chOff x="5965" y="87"/>
                <a:chExt cx="379" cy="957"/>
              </a:xfrm>
            </p:grpSpPr>
            <p:sp>
              <p:nvSpPr>
                <p:cNvPr id="631" name="Freeform 13">
                  <a:extLst>
                    <a:ext uri="{FF2B5EF4-FFF2-40B4-BE49-F238E27FC236}">
                      <a16:creationId xmlns:a16="http://schemas.microsoft.com/office/drawing/2014/main" xmlns="" id="{6645C10E-4296-4820-A014-078FFEF52CA0}"/>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2" name="Line 14">
                  <a:extLst>
                    <a:ext uri="{FF2B5EF4-FFF2-40B4-BE49-F238E27FC236}">
                      <a16:creationId xmlns:a16="http://schemas.microsoft.com/office/drawing/2014/main" xmlns="" id="{D823746A-CF9E-493A-A769-23F32E4A314E}"/>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3" name="Freeform 15">
                  <a:extLst>
                    <a:ext uri="{FF2B5EF4-FFF2-40B4-BE49-F238E27FC236}">
                      <a16:creationId xmlns:a16="http://schemas.microsoft.com/office/drawing/2014/main" xmlns="" id="{DCE02A38-5985-4102-B867-2524AB882F89}"/>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4" name="Freeform 16">
                  <a:extLst>
                    <a:ext uri="{FF2B5EF4-FFF2-40B4-BE49-F238E27FC236}">
                      <a16:creationId xmlns:a16="http://schemas.microsoft.com/office/drawing/2014/main" xmlns="" id="{B2122F06-219C-44FC-B2CE-C2F9C4F4E1B7}"/>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5" name="Freeform 17">
                  <a:extLst>
                    <a:ext uri="{FF2B5EF4-FFF2-40B4-BE49-F238E27FC236}">
                      <a16:creationId xmlns:a16="http://schemas.microsoft.com/office/drawing/2014/main" xmlns="" id="{8D2C2210-FB7E-4F5C-97A9-1F5FB460252E}"/>
                    </a:ext>
                  </a:extLst>
                </p:cNvPr>
                <p:cNvSpPr>
                  <a:spLocks/>
                </p:cNvSpPr>
                <p:nvPr/>
              </p:nvSpPr>
              <p:spPr bwMode="auto">
                <a:xfrm>
                  <a:off x="6121" y="311"/>
                  <a:ext cx="67" cy="311"/>
                </a:xfrm>
                <a:custGeom>
                  <a:avLst/>
                  <a:gdLst>
                    <a:gd name="T0" fmla="*/ 62 w 67"/>
                    <a:gd name="T1" fmla="*/ 14 h 311"/>
                    <a:gd name="T2" fmla="*/ 58 w 67"/>
                    <a:gd name="T3" fmla="*/ 0 h 311"/>
                    <a:gd name="T4" fmla="*/ 58 w 67"/>
                    <a:gd name="T5" fmla="*/ 0 h 311"/>
                    <a:gd name="T6" fmla="*/ 9 w 67"/>
                    <a:gd name="T7" fmla="*/ 0 h 311"/>
                    <a:gd name="T8" fmla="*/ 9 w 67"/>
                    <a:gd name="T9" fmla="*/ 0 h 311"/>
                    <a:gd name="T10" fmla="*/ 4 w 67"/>
                    <a:gd name="T11" fmla="*/ 14 h 311"/>
                    <a:gd name="T12" fmla="*/ 27 w 67"/>
                    <a:gd name="T13" fmla="*/ 62 h 311"/>
                    <a:gd name="T14" fmla="*/ 0 w 67"/>
                    <a:gd name="T15" fmla="*/ 258 h 311"/>
                    <a:gd name="T16" fmla="*/ 31 w 67"/>
                    <a:gd name="T17" fmla="*/ 311 h 311"/>
                    <a:gd name="T18" fmla="*/ 67 w 67"/>
                    <a:gd name="T19" fmla="*/ 258 h 311"/>
                    <a:gd name="T20" fmla="*/ 36 w 67"/>
                    <a:gd name="T21" fmla="*/ 62 h 311"/>
                    <a:gd name="T22" fmla="*/ 62 w 67"/>
                    <a:gd name="T23"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11">
                      <a:moveTo>
                        <a:pt x="62" y="14"/>
                      </a:moveTo>
                      <a:lnTo>
                        <a:pt x="58" y="0"/>
                      </a:lnTo>
                      <a:lnTo>
                        <a:pt x="58" y="0"/>
                      </a:lnTo>
                      <a:lnTo>
                        <a:pt x="9" y="0"/>
                      </a:lnTo>
                      <a:lnTo>
                        <a:pt x="9" y="0"/>
                      </a:lnTo>
                      <a:lnTo>
                        <a:pt x="4" y="14"/>
                      </a:lnTo>
                      <a:lnTo>
                        <a:pt x="27" y="62"/>
                      </a:lnTo>
                      <a:lnTo>
                        <a:pt x="0" y="258"/>
                      </a:lnTo>
                      <a:lnTo>
                        <a:pt x="31" y="311"/>
                      </a:lnTo>
                      <a:lnTo>
                        <a:pt x="67" y="258"/>
                      </a:lnTo>
                      <a:lnTo>
                        <a:pt x="36" y="62"/>
                      </a:lnTo>
                      <a:lnTo>
                        <a:pt x="62" y="1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15" name="Group 514">
                <a:extLst>
                  <a:ext uri="{FF2B5EF4-FFF2-40B4-BE49-F238E27FC236}">
                    <a16:creationId xmlns:a16="http://schemas.microsoft.com/office/drawing/2014/main" xmlns="" id="{32B3E8BA-93C4-44D8-82EB-EF0D40C8861C}"/>
                  </a:ext>
                </a:extLst>
              </p:cNvPr>
              <p:cNvGrpSpPr/>
              <p:nvPr/>
            </p:nvGrpSpPr>
            <p:grpSpPr>
              <a:xfrm>
                <a:off x="1163263" y="3546212"/>
                <a:ext cx="7691885" cy="1074455"/>
                <a:chOff x="4817960" y="114388"/>
                <a:chExt cx="12794117" cy="1787171"/>
              </a:xfrm>
            </p:grpSpPr>
            <p:sp>
              <p:nvSpPr>
                <p:cNvPr id="618" name="Freeform 33">
                  <a:extLst>
                    <a:ext uri="{FF2B5EF4-FFF2-40B4-BE49-F238E27FC236}">
                      <a16:creationId xmlns:a16="http://schemas.microsoft.com/office/drawing/2014/main" xmlns="" id="{C235EBD2-6713-4980-8C64-3D3415BF642B}"/>
                    </a:ext>
                  </a:extLst>
                </p:cNvPr>
                <p:cNvSpPr>
                  <a:spLocks noEditPoints="1"/>
                </p:cNvSpPr>
                <p:nvPr/>
              </p:nvSpPr>
              <p:spPr bwMode="auto">
                <a:xfrm>
                  <a:off x="10197971" y="116371"/>
                  <a:ext cx="212533" cy="208904"/>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9" name="Oval 618">
                  <a:extLst>
                    <a:ext uri="{FF2B5EF4-FFF2-40B4-BE49-F238E27FC236}">
                      <a16:creationId xmlns:a16="http://schemas.microsoft.com/office/drawing/2014/main" xmlns="" id="{4F196ED2-52C1-4AF9-9F94-9A30056EFD59}"/>
                    </a:ext>
                  </a:extLst>
                </p:cNvPr>
                <p:cNvSpPr/>
                <p:nvPr/>
              </p:nvSpPr>
              <p:spPr>
                <a:xfrm>
                  <a:off x="10187877" y="254837"/>
                  <a:ext cx="231317" cy="231318"/>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620" name="Group 4">
                  <a:extLst>
                    <a:ext uri="{FF2B5EF4-FFF2-40B4-BE49-F238E27FC236}">
                      <a16:creationId xmlns:a16="http://schemas.microsoft.com/office/drawing/2014/main" xmlns="" id="{C9604933-8114-448A-9D87-73092AAB2B6E}"/>
                    </a:ext>
                  </a:extLst>
                </p:cNvPr>
                <p:cNvGrpSpPr>
                  <a:grpSpLocks noChangeAspect="1"/>
                </p:cNvGrpSpPr>
                <p:nvPr/>
              </p:nvGrpSpPr>
              <p:grpSpPr bwMode="auto">
                <a:xfrm>
                  <a:off x="10005737" y="259394"/>
                  <a:ext cx="593560" cy="1264781"/>
                  <a:chOff x="3735" y="1934"/>
                  <a:chExt cx="214" cy="456"/>
                </a:xfrm>
              </p:grpSpPr>
              <p:sp>
                <p:nvSpPr>
                  <p:cNvPr id="626" name="Freeform 5">
                    <a:extLst>
                      <a:ext uri="{FF2B5EF4-FFF2-40B4-BE49-F238E27FC236}">
                        <a16:creationId xmlns:a16="http://schemas.microsoft.com/office/drawing/2014/main" xmlns="" id="{52E9D5D4-EBD8-4F22-81D5-75A7E8CA6D95}"/>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7" name="Line 6">
                    <a:extLst>
                      <a:ext uri="{FF2B5EF4-FFF2-40B4-BE49-F238E27FC236}">
                        <a16:creationId xmlns:a16="http://schemas.microsoft.com/office/drawing/2014/main" xmlns="" id="{7B16B6AB-650F-435A-A2D9-58274F5D11D4}"/>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8" name="Line 7">
                    <a:extLst>
                      <a:ext uri="{FF2B5EF4-FFF2-40B4-BE49-F238E27FC236}">
                        <a16:creationId xmlns:a16="http://schemas.microsoft.com/office/drawing/2014/main" xmlns="" id="{AE4E2B40-6DB2-4981-8BB6-AC0BA78470C4}"/>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29" name="Line 8">
                    <a:extLst>
                      <a:ext uri="{FF2B5EF4-FFF2-40B4-BE49-F238E27FC236}">
                        <a16:creationId xmlns:a16="http://schemas.microsoft.com/office/drawing/2014/main" xmlns="" id="{2E024AAE-8D07-4B75-95C8-B261E0621EAE}"/>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30" name="Freeform 9">
                    <a:extLst>
                      <a:ext uri="{FF2B5EF4-FFF2-40B4-BE49-F238E27FC236}">
                        <a16:creationId xmlns:a16="http://schemas.microsoft.com/office/drawing/2014/main" xmlns="" id="{8DB402C8-934E-4ECE-B7CB-4E6C637EF34E}"/>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621" name="Freeform 33">
                  <a:extLst>
                    <a:ext uri="{FF2B5EF4-FFF2-40B4-BE49-F238E27FC236}">
                      <a16:creationId xmlns:a16="http://schemas.microsoft.com/office/drawing/2014/main" xmlns="" id="{6F480685-2872-4A04-AE20-FD588ADA4E0D}"/>
                    </a:ext>
                  </a:extLst>
                </p:cNvPr>
                <p:cNvSpPr>
                  <a:spLocks noEditPoints="1"/>
                </p:cNvSpPr>
                <p:nvPr/>
              </p:nvSpPr>
              <p:spPr bwMode="auto">
                <a:xfrm>
                  <a:off x="17399544" y="116371"/>
                  <a:ext cx="212533" cy="208904"/>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2" name="Freeform 33">
                  <a:extLst>
                    <a:ext uri="{FF2B5EF4-FFF2-40B4-BE49-F238E27FC236}">
                      <a16:creationId xmlns:a16="http://schemas.microsoft.com/office/drawing/2014/main" xmlns="" id="{92FFEB02-9032-4E34-9BCF-DA102E7F4738}"/>
                    </a:ext>
                  </a:extLst>
                </p:cNvPr>
                <p:cNvSpPr>
                  <a:spLocks noEditPoints="1"/>
                </p:cNvSpPr>
                <p:nvPr/>
              </p:nvSpPr>
              <p:spPr bwMode="auto">
                <a:xfrm>
                  <a:off x="7485764" y="116371"/>
                  <a:ext cx="212533" cy="208904"/>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3" name="Freeform 33">
                  <a:extLst>
                    <a:ext uri="{FF2B5EF4-FFF2-40B4-BE49-F238E27FC236}">
                      <a16:creationId xmlns:a16="http://schemas.microsoft.com/office/drawing/2014/main" xmlns="" id="{09CC0E55-66C9-460D-A0C0-3F4E31138C06}"/>
                    </a:ext>
                  </a:extLst>
                </p:cNvPr>
                <p:cNvSpPr>
                  <a:spLocks noEditPoints="1"/>
                </p:cNvSpPr>
                <p:nvPr/>
              </p:nvSpPr>
              <p:spPr bwMode="auto">
                <a:xfrm>
                  <a:off x="4817960" y="116371"/>
                  <a:ext cx="212533" cy="208904"/>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4" name="Freeform 33">
                  <a:extLst>
                    <a:ext uri="{FF2B5EF4-FFF2-40B4-BE49-F238E27FC236}">
                      <a16:creationId xmlns:a16="http://schemas.microsoft.com/office/drawing/2014/main" xmlns="" id="{EA70C887-19F2-4839-AF94-8601EDA0CBF2}"/>
                    </a:ext>
                  </a:extLst>
                </p:cNvPr>
                <p:cNvSpPr>
                  <a:spLocks noEditPoints="1"/>
                </p:cNvSpPr>
                <p:nvPr/>
              </p:nvSpPr>
              <p:spPr bwMode="auto">
                <a:xfrm>
                  <a:off x="11961490" y="114388"/>
                  <a:ext cx="212533" cy="208904"/>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5" name="Freeform 33">
                  <a:extLst>
                    <a:ext uri="{FF2B5EF4-FFF2-40B4-BE49-F238E27FC236}">
                      <a16:creationId xmlns:a16="http://schemas.microsoft.com/office/drawing/2014/main" xmlns="" id="{67FF1B92-EFA9-42FE-976B-58CC643E3FAF}"/>
                    </a:ext>
                  </a:extLst>
                </p:cNvPr>
                <p:cNvSpPr>
                  <a:spLocks noEditPoints="1"/>
                </p:cNvSpPr>
                <p:nvPr/>
              </p:nvSpPr>
              <p:spPr bwMode="auto">
                <a:xfrm>
                  <a:off x="10249739" y="1692655"/>
                  <a:ext cx="212533" cy="208904"/>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16" name="Group 36">
                <a:extLst>
                  <a:ext uri="{FF2B5EF4-FFF2-40B4-BE49-F238E27FC236}">
                    <a16:creationId xmlns:a16="http://schemas.microsoft.com/office/drawing/2014/main" xmlns="" id="{A2BC7F56-02E1-44D9-8B76-F5B4C3CD3E52}"/>
                  </a:ext>
                </a:extLst>
              </p:cNvPr>
              <p:cNvGrpSpPr>
                <a:grpSpLocks noChangeAspect="1"/>
              </p:cNvGrpSpPr>
              <p:nvPr/>
            </p:nvGrpSpPr>
            <p:grpSpPr bwMode="auto">
              <a:xfrm>
                <a:off x="2678809" y="3633239"/>
                <a:ext cx="300214" cy="760541"/>
                <a:chOff x="3749" y="1934"/>
                <a:chExt cx="180" cy="456"/>
              </a:xfrm>
            </p:grpSpPr>
            <p:sp>
              <p:nvSpPr>
                <p:cNvPr id="614" name="Freeform 37">
                  <a:extLst>
                    <a:ext uri="{FF2B5EF4-FFF2-40B4-BE49-F238E27FC236}">
                      <a16:creationId xmlns:a16="http://schemas.microsoft.com/office/drawing/2014/main" xmlns="" id="{6399D430-690F-4E80-9CC1-D5C3F0EB9549}"/>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5" name="Line 38">
                  <a:extLst>
                    <a:ext uri="{FF2B5EF4-FFF2-40B4-BE49-F238E27FC236}">
                      <a16:creationId xmlns:a16="http://schemas.microsoft.com/office/drawing/2014/main" xmlns="" id="{E9BBE8BF-3C4C-4DBE-9809-C2D79EBD3A92}"/>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6" name="Freeform 39">
                  <a:extLst>
                    <a:ext uri="{FF2B5EF4-FFF2-40B4-BE49-F238E27FC236}">
                      <a16:creationId xmlns:a16="http://schemas.microsoft.com/office/drawing/2014/main" xmlns="" id="{718905DC-27DD-46D0-8FB8-B3B4BAA7867F}"/>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7" name="Freeform 40">
                  <a:extLst>
                    <a:ext uri="{FF2B5EF4-FFF2-40B4-BE49-F238E27FC236}">
                      <a16:creationId xmlns:a16="http://schemas.microsoft.com/office/drawing/2014/main" xmlns="" id="{9E0CAD17-5A13-4D1D-A59B-E15B5401055E}"/>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17" name="Group 36">
                <a:extLst>
                  <a:ext uri="{FF2B5EF4-FFF2-40B4-BE49-F238E27FC236}">
                    <a16:creationId xmlns:a16="http://schemas.microsoft.com/office/drawing/2014/main" xmlns="" id="{DB6B833A-F54F-4855-9831-49A18CE450DE}"/>
                  </a:ext>
                </a:extLst>
              </p:cNvPr>
              <p:cNvGrpSpPr>
                <a:grpSpLocks noChangeAspect="1"/>
              </p:cNvGrpSpPr>
              <p:nvPr/>
            </p:nvGrpSpPr>
            <p:grpSpPr bwMode="auto">
              <a:xfrm>
                <a:off x="4854083" y="3633239"/>
                <a:ext cx="300214" cy="760541"/>
                <a:chOff x="3749" y="1934"/>
                <a:chExt cx="180" cy="456"/>
              </a:xfrm>
            </p:grpSpPr>
            <p:sp>
              <p:nvSpPr>
                <p:cNvPr id="610" name="Freeform 37">
                  <a:extLst>
                    <a:ext uri="{FF2B5EF4-FFF2-40B4-BE49-F238E27FC236}">
                      <a16:creationId xmlns:a16="http://schemas.microsoft.com/office/drawing/2014/main" xmlns="" id="{D73FE4A6-2280-46D5-A5CE-74C036FC44CA}"/>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1" name="Line 38">
                  <a:extLst>
                    <a:ext uri="{FF2B5EF4-FFF2-40B4-BE49-F238E27FC236}">
                      <a16:creationId xmlns:a16="http://schemas.microsoft.com/office/drawing/2014/main" xmlns="" id="{E63621F4-1773-4FDA-BAA8-C25167002EA0}"/>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2" name="Freeform 39">
                  <a:extLst>
                    <a:ext uri="{FF2B5EF4-FFF2-40B4-BE49-F238E27FC236}">
                      <a16:creationId xmlns:a16="http://schemas.microsoft.com/office/drawing/2014/main" xmlns="" id="{D58F795A-8501-405A-8967-0FD022D13FF7}"/>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13" name="Freeform 40">
                  <a:extLst>
                    <a:ext uri="{FF2B5EF4-FFF2-40B4-BE49-F238E27FC236}">
                      <a16:creationId xmlns:a16="http://schemas.microsoft.com/office/drawing/2014/main" xmlns="" id="{7BF2405B-CDE8-48D2-98D1-F45DED6E9124}"/>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18" name="Group 4">
                <a:extLst>
                  <a:ext uri="{FF2B5EF4-FFF2-40B4-BE49-F238E27FC236}">
                    <a16:creationId xmlns:a16="http://schemas.microsoft.com/office/drawing/2014/main" xmlns="" id="{97195496-715C-438D-9CB1-C5C8C4D6F2BC}"/>
                  </a:ext>
                </a:extLst>
              </p:cNvPr>
              <p:cNvGrpSpPr>
                <a:grpSpLocks noChangeAspect="1"/>
              </p:cNvGrpSpPr>
              <p:nvPr/>
            </p:nvGrpSpPr>
            <p:grpSpPr bwMode="auto">
              <a:xfrm>
                <a:off x="1697185" y="3627411"/>
                <a:ext cx="4441903" cy="766365"/>
                <a:chOff x="1564" y="1934"/>
                <a:chExt cx="2643" cy="456"/>
              </a:xfrm>
            </p:grpSpPr>
            <p:sp>
              <p:nvSpPr>
                <p:cNvPr id="594" name="Freeform 5">
                  <a:extLst>
                    <a:ext uri="{FF2B5EF4-FFF2-40B4-BE49-F238E27FC236}">
                      <a16:creationId xmlns:a16="http://schemas.microsoft.com/office/drawing/2014/main" xmlns="" id="{63595048-957F-4A9F-AD72-7176A48E094F}"/>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5" name="Oval 6">
                  <a:extLst>
                    <a:ext uri="{FF2B5EF4-FFF2-40B4-BE49-F238E27FC236}">
                      <a16:creationId xmlns:a16="http://schemas.microsoft.com/office/drawing/2014/main" xmlns="" id="{AA4D9FE6-737B-4C04-844B-63EF92AF4A5E}"/>
                    </a:ext>
                  </a:extLst>
                </p:cNvPr>
                <p:cNvSpPr>
                  <a:spLocks noChangeArrowheads="1"/>
                </p:cNvSpPr>
                <p:nvPr/>
              </p:nvSpPr>
              <p:spPr bwMode="auto">
                <a:xfrm>
                  <a:off x="4176" y="2057"/>
                  <a:ext cx="31" cy="31"/>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6" name="Freeform 7">
                  <a:extLst>
                    <a:ext uri="{FF2B5EF4-FFF2-40B4-BE49-F238E27FC236}">
                      <a16:creationId xmlns:a16="http://schemas.microsoft.com/office/drawing/2014/main" xmlns="" id="{49AF9503-ADA6-4CE9-818C-8D85289324B3}"/>
                    </a:ext>
                  </a:extLst>
                </p:cNvPr>
                <p:cNvSpPr>
                  <a:spLocks/>
                </p:cNvSpPr>
                <p:nvPr/>
              </p:nvSpPr>
              <p:spPr bwMode="auto">
                <a:xfrm>
                  <a:off x="4121" y="2074"/>
                  <a:ext cx="44" cy="45"/>
                </a:xfrm>
                <a:custGeom>
                  <a:avLst/>
                  <a:gdLst>
                    <a:gd name="T0" fmla="*/ 17 w 21"/>
                    <a:gd name="T1" fmla="*/ 22 h 22"/>
                    <a:gd name="T2" fmla="*/ 21 w 21"/>
                    <a:gd name="T3" fmla="*/ 19 h 22"/>
                    <a:gd name="T4" fmla="*/ 21 w 21"/>
                    <a:gd name="T5" fmla="*/ 10 h 22"/>
                    <a:gd name="T6" fmla="*/ 10 w 21"/>
                    <a:gd name="T7" fmla="*/ 0 h 22"/>
                    <a:gd name="T8" fmla="*/ 0 w 21"/>
                    <a:gd name="T9" fmla="*/ 10 h 22"/>
                    <a:gd name="T10" fmla="*/ 0 w 21"/>
                    <a:gd name="T11" fmla="*/ 19 h 22"/>
                    <a:gd name="T12" fmla="*/ 3 w 2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7" y="22"/>
                      </a:moveTo>
                      <a:cubicBezTo>
                        <a:pt x="19" y="22"/>
                        <a:pt x="21" y="21"/>
                        <a:pt x="21" y="19"/>
                      </a:cubicBezTo>
                      <a:cubicBezTo>
                        <a:pt x="21" y="10"/>
                        <a:pt x="21" y="10"/>
                        <a:pt x="21" y="10"/>
                      </a:cubicBezTo>
                      <a:cubicBezTo>
                        <a:pt x="21" y="5"/>
                        <a:pt x="16" y="0"/>
                        <a:pt x="10" y="0"/>
                      </a:cubicBezTo>
                      <a:cubicBezTo>
                        <a:pt x="5" y="0"/>
                        <a:pt x="0" y="5"/>
                        <a:pt x="0" y="10"/>
                      </a:cubicBezTo>
                      <a:cubicBezTo>
                        <a:pt x="0" y="19"/>
                        <a:pt x="0" y="19"/>
                        <a:pt x="0" y="19"/>
                      </a:cubicBezTo>
                      <a:cubicBezTo>
                        <a:pt x="0" y="21"/>
                        <a:pt x="2" y="22"/>
                        <a:pt x="3" y="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7" name="Line 8">
                  <a:extLst>
                    <a:ext uri="{FF2B5EF4-FFF2-40B4-BE49-F238E27FC236}">
                      <a16:creationId xmlns:a16="http://schemas.microsoft.com/office/drawing/2014/main" xmlns="" id="{49147404-16EB-4F71-A263-DF15D29C3AEC}"/>
                    </a:ext>
                  </a:extLst>
                </p:cNvPr>
                <p:cNvSpPr>
                  <a:spLocks noChangeShapeType="1"/>
                </p:cNvSpPr>
                <p:nvPr/>
              </p:nvSpPr>
              <p:spPr bwMode="auto">
                <a:xfrm flipV="1">
                  <a:off x="4142" y="2040"/>
                  <a:ext cx="0" cy="3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8" name="Line 9">
                  <a:extLst>
                    <a:ext uri="{FF2B5EF4-FFF2-40B4-BE49-F238E27FC236}">
                      <a16:creationId xmlns:a16="http://schemas.microsoft.com/office/drawing/2014/main" xmlns="" id="{9CA7FD21-394B-4086-9261-261F5BD212C9}"/>
                    </a:ext>
                  </a:extLst>
                </p:cNvPr>
                <p:cNvSpPr>
                  <a:spLocks noChangeShapeType="1"/>
                </p:cNvSpPr>
                <p:nvPr/>
              </p:nvSpPr>
              <p:spPr bwMode="auto">
                <a:xfrm flipV="1">
                  <a:off x="4190" y="2040"/>
                  <a:ext cx="0" cy="21"/>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9" name="Oval 10">
                  <a:extLst>
                    <a:ext uri="{FF2B5EF4-FFF2-40B4-BE49-F238E27FC236}">
                      <a16:creationId xmlns:a16="http://schemas.microsoft.com/office/drawing/2014/main" xmlns="" id="{8FF0333B-B203-473E-BB2A-D4D23B990576}"/>
                    </a:ext>
                  </a:extLst>
                </p:cNvPr>
                <p:cNvSpPr>
                  <a:spLocks noChangeArrowheads="1"/>
                </p:cNvSpPr>
                <p:nvPr/>
              </p:nvSpPr>
              <p:spPr bwMode="auto">
                <a:xfrm>
                  <a:off x="4121"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0" name="Oval 11">
                  <a:extLst>
                    <a:ext uri="{FF2B5EF4-FFF2-40B4-BE49-F238E27FC236}">
                      <a16:creationId xmlns:a16="http://schemas.microsoft.com/office/drawing/2014/main" xmlns="" id="{36B13C05-F892-4796-A1AB-DBE749B09661}"/>
                    </a:ext>
                  </a:extLst>
                </p:cNvPr>
                <p:cNvSpPr>
                  <a:spLocks noChangeArrowheads="1"/>
                </p:cNvSpPr>
                <p:nvPr/>
              </p:nvSpPr>
              <p:spPr bwMode="auto">
                <a:xfrm>
                  <a:off x="4146"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1" name="Line 12">
                  <a:extLst>
                    <a:ext uri="{FF2B5EF4-FFF2-40B4-BE49-F238E27FC236}">
                      <a16:creationId xmlns:a16="http://schemas.microsoft.com/office/drawing/2014/main" xmlns="" id="{919D8294-07A7-4BB6-9425-4DE1CCACB7C7}"/>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2" name="Freeform 13">
                  <a:extLst>
                    <a:ext uri="{FF2B5EF4-FFF2-40B4-BE49-F238E27FC236}">
                      <a16:creationId xmlns:a16="http://schemas.microsoft.com/office/drawing/2014/main" xmlns="" id="{C63D71C5-892D-441B-84C6-1DFC36C5EAC1}"/>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3" name="Freeform 14">
                  <a:extLst>
                    <a:ext uri="{FF2B5EF4-FFF2-40B4-BE49-F238E27FC236}">
                      <a16:creationId xmlns:a16="http://schemas.microsoft.com/office/drawing/2014/main" xmlns="" id="{CCB1E506-70DB-4A76-AA35-6998775ACDC5}"/>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4" name="Oval 6">
                  <a:extLst>
                    <a:ext uri="{FF2B5EF4-FFF2-40B4-BE49-F238E27FC236}">
                      <a16:creationId xmlns:a16="http://schemas.microsoft.com/office/drawing/2014/main" xmlns="" id="{DE6F058F-BB58-46DA-8E26-195DB9C586A5}"/>
                    </a:ext>
                  </a:extLst>
                </p:cNvPr>
                <p:cNvSpPr>
                  <a:spLocks noChangeArrowheads="1"/>
                </p:cNvSpPr>
                <p:nvPr/>
              </p:nvSpPr>
              <p:spPr bwMode="auto">
                <a:xfrm>
                  <a:off x="1619" y="2057"/>
                  <a:ext cx="31" cy="31"/>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5" name="Freeform 7">
                  <a:extLst>
                    <a:ext uri="{FF2B5EF4-FFF2-40B4-BE49-F238E27FC236}">
                      <a16:creationId xmlns:a16="http://schemas.microsoft.com/office/drawing/2014/main" xmlns="" id="{55B771EE-F97C-4AC8-A626-3DE01F4B75D7}"/>
                    </a:ext>
                  </a:extLst>
                </p:cNvPr>
                <p:cNvSpPr>
                  <a:spLocks/>
                </p:cNvSpPr>
                <p:nvPr/>
              </p:nvSpPr>
              <p:spPr bwMode="auto">
                <a:xfrm>
                  <a:off x="1564" y="2074"/>
                  <a:ext cx="44" cy="45"/>
                </a:xfrm>
                <a:custGeom>
                  <a:avLst/>
                  <a:gdLst>
                    <a:gd name="T0" fmla="*/ 17 w 21"/>
                    <a:gd name="T1" fmla="*/ 22 h 22"/>
                    <a:gd name="T2" fmla="*/ 21 w 21"/>
                    <a:gd name="T3" fmla="*/ 19 h 22"/>
                    <a:gd name="T4" fmla="*/ 21 w 21"/>
                    <a:gd name="T5" fmla="*/ 10 h 22"/>
                    <a:gd name="T6" fmla="*/ 10 w 21"/>
                    <a:gd name="T7" fmla="*/ 0 h 22"/>
                    <a:gd name="T8" fmla="*/ 0 w 21"/>
                    <a:gd name="T9" fmla="*/ 10 h 22"/>
                    <a:gd name="T10" fmla="*/ 0 w 21"/>
                    <a:gd name="T11" fmla="*/ 19 h 22"/>
                    <a:gd name="T12" fmla="*/ 3 w 2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7" y="22"/>
                      </a:moveTo>
                      <a:cubicBezTo>
                        <a:pt x="19" y="22"/>
                        <a:pt x="21" y="21"/>
                        <a:pt x="21" y="19"/>
                      </a:cubicBezTo>
                      <a:cubicBezTo>
                        <a:pt x="21" y="10"/>
                        <a:pt x="21" y="10"/>
                        <a:pt x="21" y="10"/>
                      </a:cubicBezTo>
                      <a:cubicBezTo>
                        <a:pt x="21" y="5"/>
                        <a:pt x="16" y="0"/>
                        <a:pt x="10" y="0"/>
                      </a:cubicBezTo>
                      <a:cubicBezTo>
                        <a:pt x="5" y="0"/>
                        <a:pt x="0" y="5"/>
                        <a:pt x="0" y="10"/>
                      </a:cubicBezTo>
                      <a:cubicBezTo>
                        <a:pt x="0" y="19"/>
                        <a:pt x="0" y="19"/>
                        <a:pt x="0" y="19"/>
                      </a:cubicBezTo>
                      <a:cubicBezTo>
                        <a:pt x="0" y="21"/>
                        <a:pt x="2" y="22"/>
                        <a:pt x="3" y="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6" name="Line 8">
                  <a:extLst>
                    <a:ext uri="{FF2B5EF4-FFF2-40B4-BE49-F238E27FC236}">
                      <a16:creationId xmlns:a16="http://schemas.microsoft.com/office/drawing/2014/main" xmlns="" id="{664A15DA-5C73-42B5-B862-E5FB66613B36}"/>
                    </a:ext>
                  </a:extLst>
                </p:cNvPr>
                <p:cNvSpPr>
                  <a:spLocks noChangeShapeType="1"/>
                </p:cNvSpPr>
                <p:nvPr/>
              </p:nvSpPr>
              <p:spPr bwMode="auto">
                <a:xfrm flipV="1">
                  <a:off x="1585" y="2040"/>
                  <a:ext cx="0" cy="3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7" name="Line 9">
                  <a:extLst>
                    <a:ext uri="{FF2B5EF4-FFF2-40B4-BE49-F238E27FC236}">
                      <a16:creationId xmlns:a16="http://schemas.microsoft.com/office/drawing/2014/main" xmlns="" id="{751E9A93-DA7B-4548-86DF-6F8A72F0CDCC}"/>
                    </a:ext>
                  </a:extLst>
                </p:cNvPr>
                <p:cNvSpPr>
                  <a:spLocks noChangeShapeType="1"/>
                </p:cNvSpPr>
                <p:nvPr/>
              </p:nvSpPr>
              <p:spPr bwMode="auto">
                <a:xfrm flipV="1">
                  <a:off x="1633" y="2040"/>
                  <a:ext cx="0" cy="21"/>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08" name="Oval 10">
                  <a:extLst>
                    <a:ext uri="{FF2B5EF4-FFF2-40B4-BE49-F238E27FC236}">
                      <a16:creationId xmlns:a16="http://schemas.microsoft.com/office/drawing/2014/main" xmlns="" id="{D98836B5-96C9-48EF-BAD9-66E39750B055}"/>
                    </a:ext>
                  </a:extLst>
                </p:cNvPr>
                <p:cNvSpPr>
                  <a:spLocks noChangeArrowheads="1"/>
                </p:cNvSpPr>
                <p:nvPr/>
              </p:nvSpPr>
              <p:spPr bwMode="auto">
                <a:xfrm>
                  <a:off x="1564"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9" name="Oval 11">
                  <a:extLst>
                    <a:ext uri="{FF2B5EF4-FFF2-40B4-BE49-F238E27FC236}">
                      <a16:creationId xmlns:a16="http://schemas.microsoft.com/office/drawing/2014/main" xmlns="" id="{9705E074-D157-43D6-884D-04863C8EEEE9}"/>
                    </a:ext>
                  </a:extLst>
                </p:cNvPr>
                <p:cNvSpPr>
                  <a:spLocks noChangeArrowheads="1"/>
                </p:cNvSpPr>
                <p:nvPr/>
              </p:nvSpPr>
              <p:spPr bwMode="auto">
                <a:xfrm>
                  <a:off x="1589"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19" name="Group 4">
                <a:extLst>
                  <a:ext uri="{FF2B5EF4-FFF2-40B4-BE49-F238E27FC236}">
                    <a16:creationId xmlns:a16="http://schemas.microsoft.com/office/drawing/2014/main" xmlns="" id="{C5CAA909-4A82-4B6D-8661-18D53751AC33}"/>
                  </a:ext>
                </a:extLst>
              </p:cNvPr>
              <p:cNvGrpSpPr>
                <a:grpSpLocks noChangeAspect="1"/>
              </p:cNvGrpSpPr>
              <p:nvPr/>
            </p:nvGrpSpPr>
            <p:grpSpPr bwMode="auto">
              <a:xfrm>
                <a:off x="5886921" y="3633390"/>
                <a:ext cx="356851" cy="760392"/>
                <a:chOff x="3735" y="1934"/>
                <a:chExt cx="214" cy="456"/>
              </a:xfrm>
            </p:grpSpPr>
            <p:sp>
              <p:nvSpPr>
                <p:cNvPr id="589" name="Freeform 5">
                  <a:extLst>
                    <a:ext uri="{FF2B5EF4-FFF2-40B4-BE49-F238E27FC236}">
                      <a16:creationId xmlns:a16="http://schemas.microsoft.com/office/drawing/2014/main" xmlns="" id="{0A2397C5-604C-4303-B4B2-BB062C678B2C}"/>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0" name="Line 6">
                  <a:extLst>
                    <a:ext uri="{FF2B5EF4-FFF2-40B4-BE49-F238E27FC236}">
                      <a16:creationId xmlns:a16="http://schemas.microsoft.com/office/drawing/2014/main" xmlns="" id="{7E263A90-7023-4DA3-9F0C-782309218D9E}"/>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1" name="Line 7">
                  <a:extLst>
                    <a:ext uri="{FF2B5EF4-FFF2-40B4-BE49-F238E27FC236}">
                      <a16:creationId xmlns:a16="http://schemas.microsoft.com/office/drawing/2014/main" xmlns="" id="{E770544A-B205-41FA-93FD-5FB5B7100BA3}"/>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2" name="Line 8">
                  <a:extLst>
                    <a:ext uri="{FF2B5EF4-FFF2-40B4-BE49-F238E27FC236}">
                      <a16:creationId xmlns:a16="http://schemas.microsoft.com/office/drawing/2014/main" xmlns="" id="{35F9FB56-850E-4132-97DE-C3891ED222DF}"/>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3" name="Freeform 9">
                  <a:extLst>
                    <a:ext uri="{FF2B5EF4-FFF2-40B4-BE49-F238E27FC236}">
                      <a16:creationId xmlns:a16="http://schemas.microsoft.com/office/drawing/2014/main" xmlns="" id="{45337910-AFBF-4F19-AA1A-6A386AA1904D}"/>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20" name="Group 12">
                <a:extLst>
                  <a:ext uri="{FF2B5EF4-FFF2-40B4-BE49-F238E27FC236}">
                    <a16:creationId xmlns:a16="http://schemas.microsoft.com/office/drawing/2014/main" xmlns="" id="{4F0EAA3B-8C69-4B4B-A584-3978FDDB7FF3}"/>
                  </a:ext>
                </a:extLst>
              </p:cNvPr>
              <p:cNvGrpSpPr>
                <a:grpSpLocks noChangeAspect="1"/>
              </p:cNvGrpSpPr>
              <p:nvPr/>
            </p:nvGrpSpPr>
            <p:grpSpPr bwMode="auto">
              <a:xfrm>
                <a:off x="6458805" y="3633390"/>
                <a:ext cx="301136" cy="760391"/>
                <a:chOff x="5965" y="87"/>
                <a:chExt cx="379" cy="957"/>
              </a:xfrm>
            </p:grpSpPr>
            <p:sp>
              <p:nvSpPr>
                <p:cNvPr id="584" name="Freeform 13">
                  <a:extLst>
                    <a:ext uri="{FF2B5EF4-FFF2-40B4-BE49-F238E27FC236}">
                      <a16:creationId xmlns:a16="http://schemas.microsoft.com/office/drawing/2014/main" xmlns="" id="{1E8C9EA8-56A5-4821-AD7D-8F5AA164B0AE}"/>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5" name="Line 14">
                  <a:extLst>
                    <a:ext uri="{FF2B5EF4-FFF2-40B4-BE49-F238E27FC236}">
                      <a16:creationId xmlns:a16="http://schemas.microsoft.com/office/drawing/2014/main" xmlns="" id="{D1838331-94C7-4ADA-8505-51F719799B47}"/>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6" name="Freeform 15">
                  <a:extLst>
                    <a:ext uri="{FF2B5EF4-FFF2-40B4-BE49-F238E27FC236}">
                      <a16:creationId xmlns:a16="http://schemas.microsoft.com/office/drawing/2014/main" xmlns="" id="{045E1F85-3564-486A-BEDC-D2D022CB944F}"/>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7" name="Freeform 16">
                  <a:extLst>
                    <a:ext uri="{FF2B5EF4-FFF2-40B4-BE49-F238E27FC236}">
                      <a16:creationId xmlns:a16="http://schemas.microsoft.com/office/drawing/2014/main" xmlns="" id="{91A0AEB4-538C-4BEA-B585-9BE2C1EBEA46}"/>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8" name="Freeform 17">
                  <a:extLst>
                    <a:ext uri="{FF2B5EF4-FFF2-40B4-BE49-F238E27FC236}">
                      <a16:creationId xmlns:a16="http://schemas.microsoft.com/office/drawing/2014/main" xmlns="" id="{0012F808-3F27-4F28-BA7E-43A357FC442C}"/>
                    </a:ext>
                  </a:extLst>
                </p:cNvPr>
                <p:cNvSpPr>
                  <a:spLocks/>
                </p:cNvSpPr>
                <p:nvPr/>
              </p:nvSpPr>
              <p:spPr bwMode="auto">
                <a:xfrm>
                  <a:off x="6121" y="311"/>
                  <a:ext cx="67" cy="311"/>
                </a:xfrm>
                <a:custGeom>
                  <a:avLst/>
                  <a:gdLst>
                    <a:gd name="T0" fmla="*/ 62 w 67"/>
                    <a:gd name="T1" fmla="*/ 14 h 311"/>
                    <a:gd name="T2" fmla="*/ 58 w 67"/>
                    <a:gd name="T3" fmla="*/ 0 h 311"/>
                    <a:gd name="T4" fmla="*/ 58 w 67"/>
                    <a:gd name="T5" fmla="*/ 0 h 311"/>
                    <a:gd name="T6" fmla="*/ 9 w 67"/>
                    <a:gd name="T7" fmla="*/ 0 h 311"/>
                    <a:gd name="T8" fmla="*/ 9 w 67"/>
                    <a:gd name="T9" fmla="*/ 0 h 311"/>
                    <a:gd name="T10" fmla="*/ 4 w 67"/>
                    <a:gd name="T11" fmla="*/ 14 h 311"/>
                    <a:gd name="T12" fmla="*/ 27 w 67"/>
                    <a:gd name="T13" fmla="*/ 62 h 311"/>
                    <a:gd name="T14" fmla="*/ 0 w 67"/>
                    <a:gd name="T15" fmla="*/ 258 h 311"/>
                    <a:gd name="T16" fmla="*/ 31 w 67"/>
                    <a:gd name="T17" fmla="*/ 311 h 311"/>
                    <a:gd name="T18" fmla="*/ 67 w 67"/>
                    <a:gd name="T19" fmla="*/ 258 h 311"/>
                    <a:gd name="T20" fmla="*/ 36 w 67"/>
                    <a:gd name="T21" fmla="*/ 62 h 311"/>
                    <a:gd name="T22" fmla="*/ 62 w 67"/>
                    <a:gd name="T23"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11">
                      <a:moveTo>
                        <a:pt x="62" y="14"/>
                      </a:moveTo>
                      <a:lnTo>
                        <a:pt x="58" y="0"/>
                      </a:lnTo>
                      <a:lnTo>
                        <a:pt x="58" y="0"/>
                      </a:lnTo>
                      <a:lnTo>
                        <a:pt x="9" y="0"/>
                      </a:lnTo>
                      <a:lnTo>
                        <a:pt x="9" y="0"/>
                      </a:lnTo>
                      <a:lnTo>
                        <a:pt x="4" y="14"/>
                      </a:lnTo>
                      <a:lnTo>
                        <a:pt x="27" y="62"/>
                      </a:lnTo>
                      <a:lnTo>
                        <a:pt x="0" y="258"/>
                      </a:lnTo>
                      <a:lnTo>
                        <a:pt x="31" y="311"/>
                      </a:lnTo>
                      <a:lnTo>
                        <a:pt x="67" y="258"/>
                      </a:lnTo>
                      <a:lnTo>
                        <a:pt x="36" y="62"/>
                      </a:lnTo>
                      <a:lnTo>
                        <a:pt x="62" y="1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21" name="Group 520">
                <a:extLst>
                  <a:ext uri="{FF2B5EF4-FFF2-40B4-BE49-F238E27FC236}">
                    <a16:creationId xmlns:a16="http://schemas.microsoft.com/office/drawing/2014/main" xmlns="" id="{E7E1AC3B-7EE2-4CEC-B08F-B075BFC91B3E}"/>
                  </a:ext>
                </a:extLst>
              </p:cNvPr>
              <p:cNvGrpSpPr/>
              <p:nvPr/>
            </p:nvGrpSpPr>
            <p:grpSpPr>
              <a:xfrm>
                <a:off x="6975021" y="3547404"/>
                <a:ext cx="356851" cy="846378"/>
                <a:chOff x="10005737" y="116371"/>
                <a:chExt cx="593560" cy="1407804"/>
              </a:xfrm>
            </p:grpSpPr>
            <p:sp>
              <p:nvSpPr>
                <p:cNvPr id="576" name="Freeform 33">
                  <a:extLst>
                    <a:ext uri="{FF2B5EF4-FFF2-40B4-BE49-F238E27FC236}">
                      <a16:creationId xmlns:a16="http://schemas.microsoft.com/office/drawing/2014/main" xmlns="" id="{07409235-C449-4C86-922F-0BE51277B052}"/>
                    </a:ext>
                  </a:extLst>
                </p:cNvPr>
                <p:cNvSpPr>
                  <a:spLocks noEditPoints="1"/>
                </p:cNvSpPr>
                <p:nvPr/>
              </p:nvSpPr>
              <p:spPr bwMode="auto">
                <a:xfrm>
                  <a:off x="10197971" y="116371"/>
                  <a:ext cx="212533" cy="208904"/>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7" name="Oval 576">
                  <a:extLst>
                    <a:ext uri="{FF2B5EF4-FFF2-40B4-BE49-F238E27FC236}">
                      <a16:creationId xmlns:a16="http://schemas.microsoft.com/office/drawing/2014/main" xmlns="" id="{7EE4E3B8-BDB4-4C2B-BF53-CDA880A32927}"/>
                    </a:ext>
                  </a:extLst>
                </p:cNvPr>
                <p:cNvSpPr/>
                <p:nvPr/>
              </p:nvSpPr>
              <p:spPr>
                <a:xfrm>
                  <a:off x="10187877" y="254837"/>
                  <a:ext cx="231317" cy="231318"/>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578" name="Group 4">
                  <a:extLst>
                    <a:ext uri="{FF2B5EF4-FFF2-40B4-BE49-F238E27FC236}">
                      <a16:creationId xmlns:a16="http://schemas.microsoft.com/office/drawing/2014/main" xmlns="" id="{1000EAEF-2E37-488B-AD7F-4CE7EDE5B194}"/>
                    </a:ext>
                  </a:extLst>
                </p:cNvPr>
                <p:cNvGrpSpPr>
                  <a:grpSpLocks noChangeAspect="1"/>
                </p:cNvGrpSpPr>
                <p:nvPr/>
              </p:nvGrpSpPr>
              <p:grpSpPr bwMode="auto">
                <a:xfrm>
                  <a:off x="10005737" y="259394"/>
                  <a:ext cx="593560" cy="1264781"/>
                  <a:chOff x="3735" y="1934"/>
                  <a:chExt cx="214" cy="456"/>
                </a:xfrm>
              </p:grpSpPr>
              <p:sp>
                <p:nvSpPr>
                  <p:cNvPr id="579" name="Freeform 5">
                    <a:extLst>
                      <a:ext uri="{FF2B5EF4-FFF2-40B4-BE49-F238E27FC236}">
                        <a16:creationId xmlns:a16="http://schemas.microsoft.com/office/drawing/2014/main" xmlns="" id="{92F9B09C-184D-40F7-A036-33AB28BA6AC8}"/>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0" name="Line 6">
                    <a:extLst>
                      <a:ext uri="{FF2B5EF4-FFF2-40B4-BE49-F238E27FC236}">
                        <a16:creationId xmlns:a16="http://schemas.microsoft.com/office/drawing/2014/main" xmlns="" id="{5633EDF6-6622-4AA7-8F97-FFDE2E236A38}"/>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1" name="Line 7">
                    <a:extLst>
                      <a:ext uri="{FF2B5EF4-FFF2-40B4-BE49-F238E27FC236}">
                        <a16:creationId xmlns:a16="http://schemas.microsoft.com/office/drawing/2014/main" xmlns="" id="{126D2ED2-2110-4AAC-9B04-591263B3D988}"/>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2" name="Line 8">
                    <a:extLst>
                      <a:ext uri="{FF2B5EF4-FFF2-40B4-BE49-F238E27FC236}">
                        <a16:creationId xmlns:a16="http://schemas.microsoft.com/office/drawing/2014/main" xmlns="" id="{7A03686C-6EA0-4816-9211-70DA42BAD2F1}"/>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3" name="Freeform 9">
                    <a:extLst>
                      <a:ext uri="{FF2B5EF4-FFF2-40B4-BE49-F238E27FC236}">
                        <a16:creationId xmlns:a16="http://schemas.microsoft.com/office/drawing/2014/main" xmlns="" id="{D14079E8-8E65-48D1-A6EB-321DCAA080CC}"/>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522" name="Group 4">
                <a:extLst>
                  <a:ext uri="{FF2B5EF4-FFF2-40B4-BE49-F238E27FC236}">
                    <a16:creationId xmlns:a16="http://schemas.microsoft.com/office/drawing/2014/main" xmlns="" id="{9F62E43E-6BE0-40F5-9373-65B5AE2DCF03}"/>
                  </a:ext>
                </a:extLst>
              </p:cNvPr>
              <p:cNvGrpSpPr>
                <a:grpSpLocks noChangeAspect="1"/>
              </p:cNvGrpSpPr>
              <p:nvPr/>
            </p:nvGrpSpPr>
            <p:grpSpPr bwMode="auto">
              <a:xfrm>
                <a:off x="7550672" y="3627411"/>
                <a:ext cx="302513" cy="766365"/>
                <a:chOff x="3749" y="1934"/>
                <a:chExt cx="180" cy="456"/>
              </a:xfrm>
            </p:grpSpPr>
            <p:sp>
              <p:nvSpPr>
                <p:cNvPr id="548" name="Freeform 5">
                  <a:extLst>
                    <a:ext uri="{FF2B5EF4-FFF2-40B4-BE49-F238E27FC236}">
                      <a16:creationId xmlns:a16="http://schemas.microsoft.com/office/drawing/2014/main" xmlns="" id="{440F5F78-3E9B-4B1D-8B41-16B97AE2228E}"/>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9" name="Oval 6">
                  <a:extLst>
                    <a:ext uri="{FF2B5EF4-FFF2-40B4-BE49-F238E27FC236}">
                      <a16:creationId xmlns:a16="http://schemas.microsoft.com/office/drawing/2014/main" xmlns="" id="{38C8F9CB-BC48-41BD-A08B-BBB0D2222498}"/>
                    </a:ext>
                  </a:extLst>
                </p:cNvPr>
                <p:cNvSpPr>
                  <a:spLocks noChangeArrowheads="1"/>
                </p:cNvSpPr>
                <p:nvPr/>
              </p:nvSpPr>
              <p:spPr bwMode="auto">
                <a:xfrm>
                  <a:off x="3853" y="2057"/>
                  <a:ext cx="31" cy="31"/>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8" name="Freeform 7">
                  <a:extLst>
                    <a:ext uri="{FF2B5EF4-FFF2-40B4-BE49-F238E27FC236}">
                      <a16:creationId xmlns:a16="http://schemas.microsoft.com/office/drawing/2014/main" xmlns="" id="{21D089C3-801C-463F-94BC-291D33EE81DF}"/>
                    </a:ext>
                  </a:extLst>
                </p:cNvPr>
                <p:cNvSpPr>
                  <a:spLocks/>
                </p:cNvSpPr>
                <p:nvPr/>
              </p:nvSpPr>
              <p:spPr bwMode="auto">
                <a:xfrm>
                  <a:off x="3798" y="2074"/>
                  <a:ext cx="44" cy="45"/>
                </a:xfrm>
                <a:custGeom>
                  <a:avLst/>
                  <a:gdLst>
                    <a:gd name="T0" fmla="*/ 17 w 21"/>
                    <a:gd name="T1" fmla="*/ 22 h 22"/>
                    <a:gd name="T2" fmla="*/ 21 w 21"/>
                    <a:gd name="T3" fmla="*/ 19 h 22"/>
                    <a:gd name="T4" fmla="*/ 21 w 21"/>
                    <a:gd name="T5" fmla="*/ 10 h 22"/>
                    <a:gd name="T6" fmla="*/ 10 w 21"/>
                    <a:gd name="T7" fmla="*/ 0 h 22"/>
                    <a:gd name="T8" fmla="*/ 0 w 21"/>
                    <a:gd name="T9" fmla="*/ 10 h 22"/>
                    <a:gd name="T10" fmla="*/ 0 w 21"/>
                    <a:gd name="T11" fmla="*/ 19 h 22"/>
                    <a:gd name="T12" fmla="*/ 3 w 21"/>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7" y="22"/>
                      </a:moveTo>
                      <a:cubicBezTo>
                        <a:pt x="19" y="22"/>
                        <a:pt x="21" y="21"/>
                        <a:pt x="21" y="19"/>
                      </a:cubicBezTo>
                      <a:cubicBezTo>
                        <a:pt x="21" y="10"/>
                        <a:pt x="21" y="10"/>
                        <a:pt x="21" y="10"/>
                      </a:cubicBezTo>
                      <a:cubicBezTo>
                        <a:pt x="21" y="5"/>
                        <a:pt x="16" y="0"/>
                        <a:pt x="10" y="0"/>
                      </a:cubicBezTo>
                      <a:cubicBezTo>
                        <a:pt x="5" y="0"/>
                        <a:pt x="0" y="5"/>
                        <a:pt x="0" y="10"/>
                      </a:cubicBezTo>
                      <a:cubicBezTo>
                        <a:pt x="0" y="19"/>
                        <a:pt x="0" y="19"/>
                        <a:pt x="0" y="19"/>
                      </a:cubicBezTo>
                      <a:cubicBezTo>
                        <a:pt x="0" y="21"/>
                        <a:pt x="2" y="22"/>
                        <a:pt x="3" y="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69" name="Line 8">
                  <a:extLst>
                    <a:ext uri="{FF2B5EF4-FFF2-40B4-BE49-F238E27FC236}">
                      <a16:creationId xmlns:a16="http://schemas.microsoft.com/office/drawing/2014/main" xmlns="" id="{5982EEAB-84E7-4662-808C-D23927044BBD}"/>
                    </a:ext>
                  </a:extLst>
                </p:cNvPr>
                <p:cNvSpPr>
                  <a:spLocks noChangeShapeType="1"/>
                </p:cNvSpPr>
                <p:nvPr/>
              </p:nvSpPr>
              <p:spPr bwMode="auto">
                <a:xfrm flipV="1">
                  <a:off x="3819" y="2040"/>
                  <a:ext cx="0" cy="3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0" name="Line 9">
                  <a:extLst>
                    <a:ext uri="{FF2B5EF4-FFF2-40B4-BE49-F238E27FC236}">
                      <a16:creationId xmlns:a16="http://schemas.microsoft.com/office/drawing/2014/main" xmlns="" id="{2A9DE29C-0239-4F42-B2DB-2DC5E99BD300}"/>
                    </a:ext>
                  </a:extLst>
                </p:cNvPr>
                <p:cNvSpPr>
                  <a:spLocks noChangeShapeType="1"/>
                </p:cNvSpPr>
                <p:nvPr/>
              </p:nvSpPr>
              <p:spPr bwMode="auto">
                <a:xfrm flipV="1">
                  <a:off x="3867" y="2040"/>
                  <a:ext cx="0" cy="21"/>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1" name="Oval 10">
                  <a:extLst>
                    <a:ext uri="{FF2B5EF4-FFF2-40B4-BE49-F238E27FC236}">
                      <a16:creationId xmlns:a16="http://schemas.microsoft.com/office/drawing/2014/main" xmlns="" id="{1E168680-69B1-4B75-9B9B-7D58661AEEA2}"/>
                    </a:ext>
                  </a:extLst>
                </p:cNvPr>
                <p:cNvSpPr>
                  <a:spLocks noChangeArrowheads="1"/>
                </p:cNvSpPr>
                <p:nvPr/>
              </p:nvSpPr>
              <p:spPr bwMode="auto">
                <a:xfrm>
                  <a:off x="3798"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2" name="Oval 11">
                  <a:extLst>
                    <a:ext uri="{FF2B5EF4-FFF2-40B4-BE49-F238E27FC236}">
                      <a16:creationId xmlns:a16="http://schemas.microsoft.com/office/drawing/2014/main" xmlns="" id="{667E23E9-50B6-48B5-9743-0DC3A6A527B8}"/>
                    </a:ext>
                  </a:extLst>
                </p:cNvPr>
                <p:cNvSpPr>
                  <a:spLocks noChangeArrowheads="1"/>
                </p:cNvSpPr>
                <p:nvPr/>
              </p:nvSpPr>
              <p:spPr bwMode="auto">
                <a:xfrm>
                  <a:off x="3823" y="2111"/>
                  <a:ext cx="19" cy="19"/>
                </a:xfrm>
                <a:prstGeom prst="ellipse">
                  <a:avLst/>
                </a:pr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3" name="Line 12">
                  <a:extLst>
                    <a:ext uri="{FF2B5EF4-FFF2-40B4-BE49-F238E27FC236}">
                      <a16:creationId xmlns:a16="http://schemas.microsoft.com/office/drawing/2014/main" xmlns="" id="{088C3D98-7D30-4166-A37E-A3D16ABA693A}"/>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4" name="Freeform 13">
                  <a:extLst>
                    <a:ext uri="{FF2B5EF4-FFF2-40B4-BE49-F238E27FC236}">
                      <a16:creationId xmlns:a16="http://schemas.microsoft.com/office/drawing/2014/main" xmlns="" id="{09F77223-14E2-46CD-9E13-253FE4E0C49F}"/>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5" name="Freeform 14">
                  <a:extLst>
                    <a:ext uri="{FF2B5EF4-FFF2-40B4-BE49-F238E27FC236}">
                      <a16:creationId xmlns:a16="http://schemas.microsoft.com/office/drawing/2014/main" xmlns="" id="{EB9467E0-01AA-44D0-82C9-BAE259112400}"/>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23" name="Group 4">
                <a:extLst>
                  <a:ext uri="{FF2B5EF4-FFF2-40B4-BE49-F238E27FC236}">
                    <a16:creationId xmlns:a16="http://schemas.microsoft.com/office/drawing/2014/main" xmlns="" id="{320E24CD-EB46-49FE-A3E7-97CE97877BA0}"/>
                  </a:ext>
                </a:extLst>
              </p:cNvPr>
              <p:cNvGrpSpPr>
                <a:grpSpLocks noChangeAspect="1"/>
              </p:cNvGrpSpPr>
              <p:nvPr/>
            </p:nvGrpSpPr>
            <p:grpSpPr bwMode="auto">
              <a:xfrm>
                <a:off x="8068240" y="3633390"/>
                <a:ext cx="356851" cy="760392"/>
                <a:chOff x="3735" y="1934"/>
                <a:chExt cx="214" cy="456"/>
              </a:xfrm>
            </p:grpSpPr>
            <p:sp>
              <p:nvSpPr>
                <p:cNvPr id="543" name="Freeform 5">
                  <a:extLst>
                    <a:ext uri="{FF2B5EF4-FFF2-40B4-BE49-F238E27FC236}">
                      <a16:creationId xmlns:a16="http://schemas.microsoft.com/office/drawing/2014/main" xmlns="" id="{3E57CE7C-01CB-4A68-9BFE-BE607132FD21}"/>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4" name="Line 6">
                  <a:extLst>
                    <a:ext uri="{FF2B5EF4-FFF2-40B4-BE49-F238E27FC236}">
                      <a16:creationId xmlns:a16="http://schemas.microsoft.com/office/drawing/2014/main" xmlns="" id="{68FB4B77-DEA0-401D-8FE8-4F2DB29BCF28}"/>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5" name="Line 7">
                  <a:extLst>
                    <a:ext uri="{FF2B5EF4-FFF2-40B4-BE49-F238E27FC236}">
                      <a16:creationId xmlns:a16="http://schemas.microsoft.com/office/drawing/2014/main" xmlns="" id="{E2FE0B57-E2DF-451F-9D58-0E58904156EF}"/>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6" name="Line 8">
                  <a:extLst>
                    <a:ext uri="{FF2B5EF4-FFF2-40B4-BE49-F238E27FC236}">
                      <a16:creationId xmlns:a16="http://schemas.microsoft.com/office/drawing/2014/main" xmlns="" id="{104397E9-914E-4CF4-852A-C54ADD999BFD}"/>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47" name="Freeform 9">
                  <a:extLst>
                    <a:ext uri="{FF2B5EF4-FFF2-40B4-BE49-F238E27FC236}">
                      <a16:creationId xmlns:a16="http://schemas.microsoft.com/office/drawing/2014/main" xmlns="" id="{7E144731-8CED-4F7D-9641-45A5697D5B5C}"/>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24" name="Group 12">
                <a:extLst>
                  <a:ext uri="{FF2B5EF4-FFF2-40B4-BE49-F238E27FC236}">
                    <a16:creationId xmlns:a16="http://schemas.microsoft.com/office/drawing/2014/main" xmlns="" id="{6B22A4E1-666F-4380-9780-CF73A4CDBDE0}"/>
                  </a:ext>
                </a:extLst>
              </p:cNvPr>
              <p:cNvGrpSpPr>
                <a:grpSpLocks noChangeAspect="1"/>
              </p:cNvGrpSpPr>
              <p:nvPr/>
            </p:nvGrpSpPr>
            <p:grpSpPr bwMode="auto">
              <a:xfrm>
                <a:off x="1157015" y="3631801"/>
                <a:ext cx="7784247" cy="1085365"/>
                <a:chOff x="-3453" y="85"/>
                <a:chExt cx="9797" cy="1366"/>
              </a:xfrm>
            </p:grpSpPr>
            <p:sp>
              <p:nvSpPr>
                <p:cNvPr id="534" name="Line 14">
                  <a:extLst>
                    <a:ext uri="{FF2B5EF4-FFF2-40B4-BE49-F238E27FC236}">
                      <a16:creationId xmlns:a16="http://schemas.microsoft.com/office/drawing/2014/main" xmlns="" id="{FC820ECE-ACB4-4488-938C-D3C39D2F82BB}"/>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5" name="Freeform 15">
                  <a:extLst>
                    <a:ext uri="{FF2B5EF4-FFF2-40B4-BE49-F238E27FC236}">
                      <a16:creationId xmlns:a16="http://schemas.microsoft.com/office/drawing/2014/main" xmlns="" id="{D181F110-59F4-434B-B051-35CEB77107D3}"/>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6" name="Freeform 16">
                  <a:extLst>
                    <a:ext uri="{FF2B5EF4-FFF2-40B4-BE49-F238E27FC236}">
                      <a16:creationId xmlns:a16="http://schemas.microsoft.com/office/drawing/2014/main" xmlns="" id="{434A3541-B734-4059-902C-80A41464AF05}"/>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7" name="Freeform 13">
                  <a:extLst>
                    <a:ext uri="{FF2B5EF4-FFF2-40B4-BE49-F238E27FC236}">
                      <a16:creationId xmlns:a16="http://schemas.microsoft.com/office/drawing/2014/main" xmlns="" id="{CB213B93-2652-428B-8C8E-22920F8A3F2E}"/>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solidFill>
                  <a:srgbClr val="FFFFFF"/>
                </a:solidFill>
                <a:ln w="19050" cap="flat">
                  <a:solidFill>
                    <a:srgbClr val="00A3A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8" name="Freeform 13">
                  <a:extLst>
                    <a:ext uri="{FF2B5EF4-FFF2-40B4-BE49-F238E27FC236}">
                      <a16:creationId xmlns:a16="http://schemas.microsoft.com/office/drawing/2014/main" xmlns="" id="{E8E716A7-5134-49E9-8771-4DE252DD6269}"/>
                    </a:ext>
                  </a:extLst>
                </p:cNvPr>
                <p:cNvSpPr>
                  <a:spLocks/>
                </p:cNvSpPr>
                <p:nvPr/>
              </p:nvSpPr>
              <p:spPr bwMode="auto">
                <a:xfrm>
                  <a:off x="5413" y="1281"/>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solidFill>
                  <a:srgbClr val="FFFFFF"/>
                </a:solidFill>
                <a:ln w="19050" cap="flat">
                  <a:solidFill>
                    <a:srgbClr val="00A3A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39" name="Freeform 13">
                  <a:extLst>
                    <a:ext uri="{FF2B5EF4-FFF2-40B4-BE49-F238E27FC236}">
                      <a16:creationId xmlns:a16="http://schemas.microsoft.com/office/drawing/2014/main" xmlns="" id="{EA28EFCC-1155-4B4F-BFF5-16657EDCCD82}"/>
                    </a:ext>
                  </a:extLst>
                </p:cNvPr>
                <p:cNvSpPr>
                  <a:spLocks/>
                </p:cNvSpPr>
                <p:nvPr/>
              </p:nvSpPr>
              <p:spPr bwMode="auto">
                <a:xfrm>
                  <a:off x="-1435"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solidFill>
                  <a:srgbClr val="FFFFFF"/>
                </a:solidFill>
                <a:ln w="19050" cap="flat">
                  <a:solidFill>
                    <a:srgbClr val="00A3A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0" name="Freeform 13">
                  <a:extLst>
                    <a:ext uri="{FF2B5EF4-FFF2-40B4-BE49-F238E27FC236}">
                      <a16:creationId xmlns:a16="http://schemas.microsoft.com/office/drawing/2014/main" xmlns="" id="{0F76C4F7-F742-4DEC-9C50-9C9247038DFE}"/>
                    </a:ext>
                  </a:extLst>
                </p:cNvPr>
                <p:cNvSpPr>
                  <a:spLocks/>
                </p:cNvSpPr>
                <p:nvPr/>
              </p:nvSpPr>
              <p:spPr bwMode="auto">
                <a:xfrm>
                  <a:off x="-3453"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solidFill>
                  <a:srgbClr val="FFFFFF"/>
                </a:solidFill>
                <a:ln w="19050" cap="flat">
                  <a:solidFill>
                    <a:srgbClr val="00A3A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1" name="Freeform 13">
                  <a:extLst>
                    <a:ext uri="{FF2B5EF4-FFF2-40B4-BE49-F238E27FC236}">
                      <a16:creationId xmlns:a16="http://schemas.microsoft.com/office/drawing/2014/main" xmlns="" id="{8189316C-7B8C-4B46-9B94-896C5DDFB657}"/>
                    </a:ext>
                  </a:extLst>
                </p:cNvPr>
                <p:cNvSpPr>
                  <a:spLocks/>
                </p:cNvSpPr>
                <p:nvPr/>
              </p:nvSpPr>
              <p:spPr bwMode="auto">
                <a:xfrm>
                  <a:off x="1952" y="85"/>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solidFill>
                  <a:srgbClr val="FFFFFF"/>
                </a:solidFill>
                <a:ln w="19050" cap="flat">
                  <a:solidFill>
                    <a:srgbClr val="00A3A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542" name="Freeform 13">
                  <a:extLst>
                    <a:ext uri="{FF2B5EF4-FFF2-40B4-BE49-F238E27FC236}">
                      <a16:creationId xmlns:a16="http://schemas.microsoft.com/office/drawing/2014/main" xmlns="" id="{CACF181B-B2C5-4E0D-A152-AF3FD66592B8}"/>
                    </a:ext>
                  </a:extLst>
                </p:cNvPr>
                <p:cNvSpPr>
                  <a:spLocks/>
                </p:cNvSpPr>
                <p:nvPr/>
              </p:nvSpPr>
              <p:spPr bwMode="auto">
                <a:xfrm>
                  <a:off x="657" y="1280"/>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solidFill>
                  <a:srgbClr val="FFFFFF"/>
                </a:solidFill>
                <a:ln w="19050" cap="flat">
                  <a:solidFill>
                    <a:srgbClr val="00A3A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a:p>
              </p:txBody>
            </p:sp>
          </p:grpSp>
          <p:grpSp>
            <p:nvGrpSpPr>
              <p:cNvPr id="525" name="Group 524">
                <a:extLst>
                  <a:ext uri="{FF2B5EF4-FFF2-40B4-BE49-F238E27FC236}">
                    <a16:creationId xmlns:a16="http://schemas.microsoft.com/office/drawing/2014/main" xmlns="" id="{0EA7B864-82C4-47B4-A389-58924CDC18B8}"/>
                  </a:ext>
                </a:extLst>
              </p:cNvPr>
              <p:cNvGrpSpPr/>
              <p:nvPr/>
            </p:nvGrpSpPr>
            <p:grpSpPr>
              <a:xfrm>
                <a:off x="9156341" y="3547404"/>
                <a:ext cx="356851" cy="846378"/>
                <a:chOff x="10005737" y="116371"/>
                <a:chExt cx="593560" cy="1407804"/>
              </a:xfrm>
            </p:grpSpPr>
            <p:sp>
              <p:nvSpPr>
                <p:cNvPr id="526" name="Freeform 33">
                  <a:extLst>
                    <a:ext uri="{FF2B5EF4-FFF2-40B4-BE49-F238E27FC236}">
                      <a16:creationId xmlns:a16="http://schemas.microsoft.com/office/drawing/2014/main" xmlns="" id="{ABBE5940-3506-4614-BD74-E4074CEFE1D0}"/>
                    </a:ext>
                  </a:extLst>
                </p:cNvPr>
                <p:cNvSpPr>
                  <a:spLocks noEditPoints="1"/>
                </p:cNvSpPr>
                <p:nvPr/>
              </p:nvSpPr>
              <p:spPr bwMode="auto">
                <a:xfrm>
                  <a:off x="10197971" y="116371"/>
                  <a:ext cx="212533" cy="208904"/>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7" name="Oval 526">
                  <a:extLst>
                    <a:ext uri="{FF2B5EF4-FFF2-40B4-BE49-F238E27FC236}">
                      <a16:creationId xmlns:a16="http://schemas.microsoft.com/office/drawing/2014/main" xmlns="" id="{E989E580-D79B-41B7-ACA2-B07C2C495CDC}"/>
                    </a:ext>
                  </a:extLst>
                </p:cNvPr>
                <p:cNvSpPr/>
                <p:nvPr/>
              </p:nvSpPr>
              <p:spPr>
                <a:xfrm>
                  <a:off x="10187877" y="254837"/>
                  <a:ext cx="231317" cy="231318"/>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528" name="Group 4">
                  <a:extLst>
                    <a:ext uri="{FF2B5EF4-FFF2-40B4-BE49-F238E27FC236}">
                      <a16:creationId xmlns:a16="http://schemas.microsoft.com/office/drawing/2014/main" xmlns="" id="{CE0A70AD-596B-4C53-A641-39DB1FBB7EFF}"/>
                    </a:ext>
                  </a:extLst>
                </p:cNvPr>
                <p:cNvGrpSpPr>
                  <a:grpSpLocks noChangeAspect="1"/>
                </p:cNvGrpSpPr>
                <p:nvPr/>
              </p:nvGrpSpPr>
              <p:grpSpPr bwMode="auto">
                <a:xfrm>
                  <a:off x="10005737" y="259394"/>
                  <a:ext cx="593560" cy="1264781"/>
                  <a:chOff x="3735" y="1934"/>
                  <a:chExt cx="214" cy="456"/>
                </a:xfrm>
              </p:grpSpPr>
              <p:sp>
                <p:nvSpPr>
                  <p:cNvPr id="529" name="Freeform 5">
                    <a:extLst>
                      <a:ext uri="{FF2B5EF4-FFF2-40B4-BE49-F238E27FC236}">
                        <a16:creationId xmlns:a16="http://schemas.microsoft.com/office/drawing/2014/main" xmlns="" id="{CA101E37-01F9-41DB-A40A-5F1333BA2290}"/>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0" name="Line 6">
                    <a:extLst>
                      <a:ext uri="{FF2B5EF4-FFF2-40B4-BE49-F238E27FC236}">
                        <a16:creationId xmlns:a16="http://schemas.microsoft.com/office/drawing/2014/main" xmlns="" id="{2290DEC4-6B0C-4C7E-A4AD-5E8FD1F21D03}"/>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1" name="Line 7">
                    <a:extLst>
                      <a:ext uri="{FF2B5EF4-FFF2-40B4-BE49-F238E27FC236}">
                        <a16:creationId xmlns:a16="http://schemas.microsoft.com/office/drawing/2014/main" xmlns="" id="{EC5E39BD-E46E-40B5-ADCD-3540E7952C58}"/>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2" name="Line 8">
                    <a:extLst>
                      <a:ext uri="{FF2B5EF4-FFF2-40B4-BE49-F238E27FC236}">
                        <a16:creationId xmlns:a16="http://schemas.microsoft.com/office/drawing/2014/main" xmlns="" id="{4D0FDC34-6303-4C75-A213-A84A1498A3D1}"/>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33" name="Freeform 9">
                    <a:extLst>
                      <a:ext uri="{FF2B5EF4-FFF2-40B4-BE49-F238E27FC236}">
                        <a16:creationId xmlns:a16="http://schemas.microsoft.com/office/drawing/2014/main" xmlns="" id="{4A15A2B8-FFF7-4B0F-8160-B08239DD392C}"/>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grpSp>
          <p:nvGrpSpPr>
            <p:cNvPr id="338" name="Group 4">
              <a:extLst>
                <a:ext uri="{FF2B5EF4-FFF2-40B4-BE49-F238E27FC236}">
                  <a16:creationId xmlns:a16="http://schemas.microsoft.com/office/drawing/2014/main" xmlns="" id="{F7380576-12DA-4811-80C4-531FB5C21401}"/>
                </a:ext>
              </a:extLst>
            </p:cNvPr>
            <p:cNvGrpSpPr>
              <a:grpSpLocks noChangeAspect="1"/>
            </p:cNvGrpSpPr>
            <p:nvPr/>
          </p:nvGrpSpPr>
          <p:grpSpPr bwMode="auto">
            <a:xfrm>
              <a:off x="500017" y="4582100"/>
              <a:ext cx="356851" cy="760392"/>
              <a:chOff x="3735" y="1934"/>
              <a:chExt cx="214" cy="456"/>
            </a:xfrm>
          </p:grpSpPr>
          <p:sp>
            <p:nvSpPr>
              <p:cNvPr id="466" name="Freeform 5">
                <a:extLst>
                  <a:ext uri="{FF2B5EF4-FFF2-40B4-BE49-F238E27FC236}">
                    <a16:creationId xmlns:a16="http://schemas.microsoft.com/office/drawing/2014/main" xmlns="" id="{CF8CF7F7-1E57-41F7-8B6F-B5F3E69A384A}"/>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7" name="Line 6">
                <a:extLst>
                  <a:ext uri="{FF2B5EF4-FFF2-40B4-BE49-F238E27FC236}">
                    <a16:creationId xmlns:a16="http://schemas.microsoft.com/office/drawing/2014/main" xmlns="" id="{1B08C986-B58C-42CE-A72E-4B4ADF66C76E}"/>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8" name="Line 7">
                <a:extLst>
                  <a:ext uri="{FF2B5EF4-FFF2-40B4-BE49-F238E27FC236}">
                    <a16:creationId xmlns:a16="http://schemas.microsoft.com/office/drawing/2014/main" xmlns="" id="{55E19111-1358-49AE-A63D-FCDC0AE9C504}"/>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9" name="Line 8">
                <a:extLst>
                  <a:ext uri="{FF2B5EF4-FFF2-40B4-BE49-F238E27FC236}">
                    <a16:creationId xmlns:a16="http://schemas.microsoft.com/office/drawing/2014/main" xmlns="" id="{6B93B9A8-DDE8-48D7-8BB3-B946507F9468}"/>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70" name="Freeform 9">
                <a:extLst>
                  <a:ext uri="{FF2B5EF4-FFF2-40B4-BE49-F238E27FC236}">
                    <a16:creationId xmlns:a16="http://schemas.microsoft.com/office/drawing/2014/main" xmlns="" id="{58D9991D-39DF-453C-BF78-E3AE6E4EDB83}"/>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43" name="Group 12">
              <a:extLst>
                <a:ext uri="{FF2B5EF4-FFF2-40B4-BE49-F238E27FC236}">
                  <a16:creationId xmlns:a16="http://schemas.microsoft.com/office/drawing/2014/main" xmlns="" id="{D7F2B555-D3DC-4588-A971-5DF271BABA50}"/>
                </a:ext>
              </a:extLst>
            </p:cNvPr>
            <p:cNvGrpSpPr>
              <a:grpSpLocks noChangeAspect="1"/>
            </p:cNvGrpSpPr>
            <p:nvPr/>
          </p:nvGrpSpPr>
          <p:grpSpPr bwMode="auto">
            <a:xfrm>
              <a:off x="1071924" y="3812968"/>
              <a:ext cx="1264144" cy="1529524"/>
              <a:chOff x="5965" y="-881"/>
              <a:chExt cx="1591" cy="1925"/>
            </a:xfrm>
          </p:grpSpPr>
          <p:sp>
            <p:nvSpPr>
              <p:cNvPr id="415" name="Freeform 13">
                <a:extLst>
                  <a:ext uri="{FF2B5EF4-FFF2-40B4-BE49-F238E27FC236}">
                    <a16:creationId xmlns:a16="http://schemas.microsoft.com/office/drawing/2014/main" xmlns="" id="{326A832A-5F98-4CC5-946D-ECA59FAE84B5}"/>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6" name="Line 14">
                <a:extLst>
                  <a:ext uri="{FF2B5EF4-FFF2-40B4-BE49-F238E27FC236}">
                    <a16:creationId xmlns:a16="http://schemas.microsoft.com/office/drawing/2014/main" xmlns="" id="{40BACB12-6361-4B49-BD4F-7D0E41E34522}"/>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7" name="Freeform 15">
                <a:extLst>
                  <a:ext uri="{FF2B5EF4-FFF2-40B4-BE49-F238E27FC236}">
                    <a16:creationId xmlns:a16="http://schemas.microsoft.com/office/drawing/2014/main" xmlns="" id="{D99F0E85-4316-47EA-B01F-A9616DBEA932}"/>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8" name="Freeform 16">
                <a:extLst>
                  <a:ext uri="{FF2B5EF4-FFF2-40B4-BE49-F238E27FC236}">
                    <a16:creationId xmlns:a16="http://schemas.microsoft.com/office/drawing/2014/main" xmlns="" id="{0CF9B260-E589-4433-BB57-81057FD12F52}"/>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64" name="Freeform 17">
                <a:extLst>
                  <a:ext uri="{FF2B5EF4-FFF2-40B4-BE49-F238E27FC236}">
                    <a16:creationId xmlns:a16="http://schemas.microsoft.com/office/drawing/2014/main" xmlns="" id="{645CB888-E9A1-4DFD-9E17-E262E4C4229B}"/>
                  </a:ext>
                </a:extLst>
              </p:cNvPr>
              <p:cNvSpPr>
                <a:spLocks/>
              </p:cNvSpPr>
              <p:nvPr/>
            </p:nvSpPr>
            <p:spPr bwMode="auto">
              <a:xfrm>
                <a:off x="6121" y="311"/>
                <a:ext cx="67" cy="311"/>
              </a:xfrm>
              <a:custGeom>
                <a:avLst/>
                <a:gdLst>
                  <a:gd name="T0" fmla="*/ 62 w 67"/>
                  <a:gd name="T1" fmla="*/ 14 h 311"/>
                  <a:gd name="T2" fmla="*/ 58 w 67"/>
                  <a:gd name="T3" fmla="*/ 0 h 311"/>
                  <a:gd name="T4" fmla="*/ 58 w 67"/>
                  <a:gd name="T5" fmla="*/ 0 h 311"/>
                  <a:gd name="T6" fmla="*/ 9 w 67"/>
                  <a:gd name="T7" fmla="*/ 0 h 311"/>
                  <a:gd name="T8" fmla="*/ 9 w 67"/>
                  <a:gd name="T9" fmla="*/ 0 h 311"/>
                  <a:gd name="T10" fmla="*/ 4 w 67"/>
                  <a:gd name="T11" fmla="*/ 14 h 311"/>
                  <a:gd name="T12" fmla="*/ 27 w 67"/>
                  <a:gd name="T13" fmla="*/ 62 h 311"/>
                  <a:gd name="T14" fmla="*/ 0 w 67"/>
                  <a:gd name="T15" fmla="*/ 258 h 311"/>
                  <a:gd name="T16" fmla="*/ 31 w 67"/>
                  <a:gd name="T17" fmla="*/ 311 h 311"/>
                  <a:gd name="T18" fmla="*/ 67 w 67"/>
                  <a:gd name="T19" fmla="*/ 258 h 311"/>
                  <a:gd name="T20" fmla="*/ 36 w 67"/>
                  <a:gd name="T21" fmla="*/ 62 h 311"/>
                  <a:gd name="T22" fmla="*/ 62 w 67"/>
                  <a:gd name="T23"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11">
                    <a:moveTo>
                      <a:pt x="62" y="14"/>
                    </a:moveTo>
                    <a:lnTo>
                      <a:pt x="58" y="0"/>
                    </a:lnTo>
                    <a:lnTo>
                      <a:pt x="58" y="0"/>
                    </a:lnTo>
                    <a:lnTo>
                      <a:pt x="9" y="0"/>
                    </a:lnTo>
                    <a:lnTo>
                      <a:pt x="9" y="0"/>
                    </a:lnTo>
                    <a:lnTo>
                      <a:pt x="4" y="14"/>
                    </a:lnTo>
                    <a:lnTo>
                      <a:pt x="27" y="62"/>
                    </a:lnTo>
                    <a:lnTo>
                      <a:pt x="0" y="258"/>
                    </a:lnTo>
                    <a:lnTo>
                      <a:pt x="31" y="311"/>
                    </a:lnTo>
                    <a:lnTo>
                      <a:pt x="67" y="258"/>
                    </a:lnTo>
                    <a:lnTo>
                      <a:pt x="36" y="62"/>
                    </a:lnTo>
                    <a:lnTo>
                      <a:pt x="62" y="1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5" name="Freeform 17">
                <a:extLst>
                  <a:ext uri="{FF2B5EF4-FFF2-40B4-BE49-F238E27FC236}">
                    <a16:creationId xmlns:a16="http://schemas.microsoft.com/office/drawing/2014/main" xmlns="" id="{2729ED6E-8B40-45B3-8DAF-5C3C31DF21A3}"/>
                  </a:ext>
                </a:extLst>
              </p:cNvPr>
              <p:cNvSpPr>
                <a:spLocks/>
              </p:cNvSpPr>
              <p:nvPr/>
            </p:nvSpPr>
            <p:spPr bwMode="auto">
              <a:xfrm>
                <a:off x="7489" y="-881"/>
                <a:ext cx="67" cy="311"/>
              </a:xfrm>
              <a:custGeom>
                <a:avLst/>
                <a:gdLst>
                  <a:gd name="T0" fmla="*/ 62 w 67"/>
                  <a:gd name="T1" fmla="*/ 14 h 311"/>
                  <a:gd name="T2" fmla="*/ 58 w 67"/>
                  <a:gd name="T3" fmla="*/ 0 h 311"/>
                  <a:gd name="T4" fmla="*/ 58 w 67"/>
                  <a:gd name="T5" fmla="*/ 0 h 311"/>
                  <a:gd name="T6" fmla="*/ 9 w 67"/>
                  <a:gd name="T7" fmla="*/ 0 h 311"/>
                  <a:gd name="T8" fmla="*/ 9 w 67"/>
                  <a:gd name="T9" fmla="*/ 0 h 311"/>
                  <a:gd name="T10" fmla="*/ 4 w 67"/>
                  <a:gd name="T11" fmla="*/ 14 h 311"/>
                  <a:gd name="T12" fmla="*/ 27 w 67"/>
                  <a:gd name="T13" fmla="*/ 62 h 311"/>
                  <a:gd name="T14" fmla="*/ 0 w 67"/>
                  <a:gd name="T15" fmla="*/ 258 h 311"/>
                  <a:gd name="T16" fmla="*/ 31 w 67"/>
                  <a:gd name="T17" fmla="*/ 311 h 311"/>
                  <a:gd name="T18" fmla="*/ 67 w 67"/>
                  <a:gd name="T19" fmla="*/ 258 h 311"/>
                  <a:gd name="T20" fmla="*/ 36 w 67"/>
                  <a:gd name="T21" fmla="*/ 62 h 311"/>
                  <a:gd name="T22" fmla="*/ 62 w 67"/>
                  <a:gd name="T23"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11">
                    <a:moveTo>
                      <a:pt x="62" y="14"/>
                    </a:moveTo>
                    <a:lnTo>
                      <a:pt x="58" y="0"/>
                    </a:lnTo>
                    <a:lnTo>
                      <a:pt x="58" y="0"/>
                    </a:lnTo>
                    <a:lnTo>
                      <a:pt x="9" y="0"/>
                    </a:lnTo>
                    <a:lnTo>
                      <a:pt x="9" y="0"/>
                    </a:lnTo>
                    <a:lnTo>
                      <a:pt x="4" y="14"/>
                    </a:lnTo>
                    <a:lnTo>
                      <a:pt x="27" y="62"/>
                    </a:lnTo>
                    <a:lnTo>
                      <a:pt x="0" y="258"/>
                    </a:lnTo>
                    <a:lnTo>
                      <a:pt x="31" y="311"/>
                    </a:lnTo>
                    <a:lnTo>
                      <a:pt x="67" y="258"/>
                    </a:lnTo>
                    <a:lnTo>
                      <a:pt x="36" y="62"/>
                    </a:lnTo>
                    <a:lnTo>
                      <a:pt x="62" y="1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46" name="Group 345">
              <a:extLst>
                <a:ext uri="{FF2B5EF4-FFF2-40B4-BE49-F238E27FC236}">
                  <a16:creationId xmlns:a16="http://schemas.microsoft.com/office/drawing/2014/main" xmlns="" id="{AC5FA227-8A8F-43F1-9243-ADAD16FD9BEF}"/>
                </a:ext>
              </a:extLst>
            </p:cNvPr>
            <p:cNvGrpSpPr/>
            <p:nvPr/>
          </p:nvGrpSpPr>
          <p:grpSpPr>
            <a:xfrm>
              <a:off x="1588116" y="4496114"/>
              <a:ext cx="356851" cy="846378"/>
              <a:chOff x="10005737" y="116371"/>
              <a:chExt cx="593560" cy="1407804"/>
            </a:xfrm>
          </p:grpSpPr>
          <p:sp>
            <p:nvSpPr>
              <p:cNvPr id="366" name="Freeform 33">
                <a:extLst>
                  <a:ext uri="{FF2B5EF4-FFF2-40B4-BE49-F238E27FC236}">
                    <a16:creationId xmlns:a16="http://schemas.microsoft.com/office/drawing/2014/main" xmlns="" id="{04E1CC1D-F4BA-4A0A-945C-39F77E80BEC7}"/>
                  </a:ext>
                </a:extLst>
              </p:cNvPr>
              <p:cNvSpPr>
                <a:spLocks noEditPoints="1"/>
              </p:cNvSpPr>
              <p:nvPr/>
            </p:nvSpPr>
            <p:spPr bwMode="auto">
              <a:xfrm>
                <a:off x="10197972" y="116371"/>
                <a:ext cx="212533" cy="208905"/>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7" name="Oval 366">
                <a:extLst>
                  <a:ext uri="{FF2B5EF4-FFF2-40B4-BE49-F238E27FC236}">
                    <a16:creationId xmlns:a16="http://schemas.microsoft.com/office/drawing/2014/main" xmlns="" id="{B72FD54D-B25B-4F71-8876-2E58CCCF8C6C}"/>
                  </a:ext>
                </a:extLst>
              </p:cNvPr>
              <p:cNvSpPr/>
              <p:nvPr/>
            </p:nvSpPr>
            <p:spPr>
              <a:xfrm>
                <a:off x="10187877" y="254836"/>
                <a:ext cx="231317" cy="231317"/>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406" name="Group 4">
                <a:extLst>
                  <a:ext uri="{FF2B5EF4-FFF2-40B4-BE49-F238E27FC236}">
                    <a16:creationId xmlns:a16="http://schemas.microsoft.com/office/drawing/2014/main" xmlns="" id="{5800BDC7-0ED5-429B-93D8-2E7FE52DA62C}"/>
                  </a:ext>
                </a:extLst>
              </p:cNvPr>
              <p:cNvGrpSpPr>
                <a:grpSpLocks noChangeAspect="1"/>
              </p:cNvGrpSpPr>
              <p:nvPr/>
            </p:nvGrpSpPr>
            <p:grpSpPr bwMode="auto">
              <a:xfrm>
                <a:off x="10005737" y="259393"/>
                <a:ext cx="593560" cy="1264782"/>
                <a:chOff x="3735" y="1934"/>
                <a:chExt cx="214" cy="456"/>
              </a:xfrm>
            </p:grpSpPr>
            <p:sp>
              <p:nvSpPr>
                <p:cNvPr id="407" name="Freeform 5">
                  <a:extLst>
                    <a:ext uri="{FF2B5EF4-FFF2-40B4-BE49-F238E27FC236}">
                      <a16:creationId xmlns:a16="http://schemas.microsoft.com/office/drawing/2014/main" xmlns="" id="{6AA6FFEE-4BE0-4E60-A3A2-52795880BCCA}"/>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8" name="Line 6">
                  <a:extLst>
                    <a:ext uri="{FF2B5EF4-FFF2-40B4-BE49-F238E27FC236}">
                      <a16:creationId xmlns:a16="http://schemas.microsoft.com/office/drawing/2014/main" xmlns="" id="{41AC5613-C7F0-4CE9-8BD0-1EFAC58F0E30}"/>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09" name="Line 7">
                  <a:extLst>
                    <a:ext uri="{FF2B5EF4-FFF2-40B4-BE49-F238E27FC236}">
                      <a16:creationId xmlns:a16="http://schemas.microsoft.com/office/drawing/2014/main" xmlns="" id="{FD31F516-6BCD-4657-BD5E-34B43D7E6A62}"/>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3" name="Line 8">
                  <a:extLst>
                    <a:ext uri="{FF2B5EF4-FFF2-40B4-BE49-F238E27FC236}">
                      <a16:creationId xmlns:a16="http://schemas.microsoft.com/office/drawing/2014/main" xmlns="" id="{404FCCAD-DFA1-4906-85FB-EF7E1EBC3831}"/>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14" name="Freeform 9">
                  <a:extLst>
                    <a:ext uri="{FF2B5EF4-FFF2-40B4-BE49-F238E27FC236}">
                      <a16:creationId xmlns:a16="http://schemas.microsoft.com/office/drawing/2014/main" xmlns="" id="{9DC02CA8-30D4-4140-9A48-7C4BC8A48E11}"/>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47" name="Group 4">
              <a:extLst>
                <a:ext uri="{FF2B5EF4-FFF2-40B4-BE49-F238E27FC236}">
                  <a16:creationId xmlns:a16="http://schemas.microsoft.com/office/drawing/2014/main" xmlns="" id="{A7B9C788-82DB-4B3E-AEF6-55CE46EFBC11}"/>
                </a:ext>
              </a:extLst>
            </p:cNvPr>
            <p:cNvGrpSpPr>
              <a:grpSpLocks noChangeAspect="1"/>
            </p:cNvGrpSpPr>
            <p:nvPr/>
          </p:nvGrpSpPr>
          <p:grpSpPr bwMode="auto">
            <a:xfrm>
              <a:off x="1588016" y="3633390"/>
              <a:ext cx="356851" cy="760392"/>
              <a:chOff x="3735" y="1934"/>
              <a:chExt cx="214" cy="456"/>
            </a:xfrm>
          </p:grpSpPr>
          <p:sp>
            <p:nvSpPr>
              <p:cNvPr id="361" name="Freeform 5">
                <a:extLst>
                  <a:ext uri="{FF2B5EF4-FFF2-40B4-BE49-F238E27FC236}">
                    <a16:creationId xmlns:a16="http://schemas.microsoft.com/office/drawing/2014/main" xmlns="" id="{D2798E75-E718-4AE0-B1C6-FDFDC171D4AA}"/>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2" name="Line 6">
                <a:extLst>
                  <a:ext uri="{FF2B5EF4-FFF2-40B4-BE49-F238E27FC236}">
                    <a16:creationId xmlns:a16="http://schemas.microsoft.com/office/drawing/2014/main" xmlns="" id="{EEFBA0BB-BB25-429B-A1F3-D15B865AA232}"/>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3" name="Line 7">
                <a:extLst>
                  <a:ext uri="{FF2B5EF4-FFF2-40B4-BE49-F238E27FC236}">
                    <a16:creationId xmlns:a16="http://schemas.microsoft.com/office/drawing/2014/main" xmlns="" id="{F4FD7B5E-2944-4AA2-A23F-F435982181DE}"/>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4" name="Line 8">
                <a:extLst>
                  <a:ext uri="{FF2B5EF4-FFF2-40B4-BE49-F238E27FC236}">
                    <a16:creationId xmlns:a16="http://schemas.microsoft.com/office/drawing/2014/main" xmlns="" id="{9F3AC32C-80EA-44AF-86AA-07C098319A99}"/>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5" name="Freeform 9">
                <a:extLst>
                  <a:ext uri="{FF2B5EF4-FFF2-40B4-BE49-F238E27FC236}">
                    <a16:creationId xmlns:a16="http://schemas.microsoft.com/office/drawing/2014/main" xmlns="" id="{8B89E539-42C9-44A1-A993-4A1927762088}"/>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51" name="Group 12">
              <a:extLst>
                <a:ext uri="{FF2B5EF4-FFF2-40B4-BE49-F238E27FC236}">
                  <a16:creationId xmlns:a16="http://schemas.microsoft.com/office/drawing/2014/main" xmlns="" id="{60D5B9FB-5E20-460A-A83C-CB5576260573}"/>
                </a:ext>
              </a:extLst>
            </p:cNvPr>
            <p:cNvGrpSpPr>
              <a:grpSpLocks noChangeAspect="1"/>
            </p:cNvGrpSpPr>
            <p:nvPr/>
          </p:nvGrpSpPr>
          <p:grpSpPr bwMode="auto">
            <a:xfrm>
              <a:off x="2159900" y="3633390"/>
              <a:ext cx="301136" cy="760391"/>
              <a:chOff x="5965" y="87"/>
              <a:chExt cx="379" cy="957"/>
            </a:xfrm>
          </p:grpSpPr>
          <p:sp>
            <p:nvSpPr>
              <p:cNvPr id="357" name="Freeform 13">
                <a:extLst>
                  <a:ext uri="{FF2B5EF4-FFF2-40B4-BE49-F238E27FC236}">
                    <a16:creationId xmlns:a16="http://schemas.microsoft.com/office/drawing/2014/main" xmlns="" id="{1485D4AE-178E-4F94-B7B0-4A70555A4315}"/>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8" name="Line 14">
                <a:extLst>
                  <a:ext uri="{FF2B5EF4-FFF2-40B4-BE49-F238E27FC236}">
                    <a16:creationId xmlns:a16="http://schemas.microsoft.com/office/drawing/2014/main" xmlns="" id="{16756091-ED8D-45F9-B01C-D2A3A5B53CB9}"/>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9" name="Freeform 15">
                <a:extLst>
                  <a:ext uri="{FF2B5EF4-FFF2-40B4-BE49-F238E27FC236}">
                    <a16:creationId xmlns:a16="http://schemas.microsoft.com/office/drawing/2014/main" xmlns="" id="{FCD9B88F-A2E3-4CD1-87A9-0D62818BFFBC}"/>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60" name="Freeform 16">
                <a:extLst>
                  <a:ext uri="{FF2B5EF4-FFF2-40B4-BE49-F238E27FC236}">
                    <a16:creationId xmlns:a16="http://schemas.microsoft.com/office/drawing/2014/main" xmlns="" id="{6D8311C8-C79E-4FF8-8170-ED03F08E1F94}"/>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352" name="Group 36">
              <a:extLst>
                <a:ext uri="{FF2B5EF4-FFF2-40B4-BE49-F238E27FC236}">
                  <a16:creationId xmlns:a16="http://schemas.microsoft.com/office/drawing/2014/main" xmlns="" id="{CFE232DB-22F0-40F6-B7FC-A79EAC800B39}"/>
                </a:ext>
              </a:extLst>
            </p:cNvPr>
            <p:cNvGrpSpPr>
              <a:grpSpLocks noChangeAspect="1"/>
            </p:cNvGrpSpPr>
            <p:nvPr/>
          </p:nvGrpSpPr>
          <p:grpSpPr bwMode="auto">
            <a:xfrm>
              <a:off x="1072747" y="3633239"/>
              <a:ext cx="300214" cy="760541"/>
              <a:chOff x="3749" y="1934"/>
              <a:chExt cx="180" cy="456"/>
            </a:xfrm>
          </p:grpSpPr>
          <p:sp>
            <p:nvSpPr>
              <p:cNvPr id="353" name="Freeform 37">
                <a:extLst>
                  <a:ext uri="{FF2B5EF4-FFF2-40B4-BE49-F238E27FC236}">
                    <a16:creationId xmlns:a16="http://schemas.microsoft.com/office/drawing/2014/main" xmlns="" id="{58F953D4-8B08-411F-8132-53A74944EA33}"/>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4" name="Line 38">
                <a:extLst>
                  <a:ext uri="{FF2B5EF4-FFF2-40B4-BE49-F238E27FC236}">
                    <a16:creationId xmlns:a16="http://schemas.microsoft.com/office/drawing/2014/main" xmlns="" id="{C4CAF245-0CEF-4429-A6BE-C3F247323D67}"/>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5" name="Freeform 39">
                <a:extLst>
                  <a:ext uri="{FF2B5EF4-FFF2-40B4-BE49-F238E27FC236}">
                    <a16:creationId xmlns:a16="http://schemas.microsoft.com/office/drawing/2014/main" xmlns="" id="{AF32E1B9-968D-4349-99FE-0456DFFC4128}"/>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56" name="Freeform 40">
                <a:extLst>
                  <a:ext uri="{FF2B5EF4-FFF2-40B4-BE49-F238E27FC236}">
                    <a16:creationId xmlns:a16="http://schemas.microsoft.com/office/drawing/2014/main" xmlns="" id="{811B053E-BB3E-4D5A-8ABA-67FC4886CFB3}"/>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cxnSp>
        <p:nvCxnSpPr>
          <p:cNvPr id="344" name="Straight Connector 343">
            <a:extLst>
              <a:ext uri="{FF2B5EF4-FFF2-40B4-BE49-F238E27FC236}">
                <a16:creationId xmlns:a16="http://schemas.microsoft.com/office/drawing/2014/main" xmlns="" id="{BB1B54B9-693A-4429-B439-A67C212F8802}"/>
              </a:ext>
            </a:extLst>
          </p:cNvPr>
          <p:cNvCxnSpPr/>
          <p:nvPr/>
        </p:nvCxnSpPr>
        <p:spPr bwMode="auto">
          <a:xfrm>
            <a:off x="4798249" y="2121043"/>
            <a:ext cx="2447940" cy="0"/>
          </a:xfrm>
          <a:prstGeom prst="line">
            <a:avLst/>
          </a:prstGeom>
          <a:solidFill>
            <a:schemeClr val="accent1"/>
          </a:solidFill>
          <a:ln w="28575"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61" name="Group 460">
            <a:extLst>
              <a:ext uri="{FF2B5EF4-FFF2-40B4-BE49-F238E27FC236}">
                <a16:creationId xmlns:a16="http://schemas.microsoft.com/office/drawing/2014/main" xmlns="" id="{75EDB1CB-3BF0-4A4B-857B-7E8D0C8DAC37}"/>
              </a:ext>
            </a:extLst>
          </p:cNvPr>
          <p:cNvGrpSpPr/>
          <p:nvPr/>
        </p:nvGrpSpPr>
        <p:grpSpPr>
          <a:xfrm>
            <a:off x="1965356" y="1635063"/>
            <a:ext cx="2124095" cy="1680748"/>
            <a:chOff x="7241124" y="1634295"/>
            <a:chExt cx="2124095" cy="1680748"/>
          </a:xfrm>
        </p:grpSpPr>
        <p:pic>
          <p:nvPicPr>
            <p:cNvPr id="462" name="Picture 461">
              <a:extLst>
                <a:ext uri="{FF2B5EF4-FFF2-40B4-BE49-F238E27FC236}">
                  <a16:creationId xmlns:a16="http://schemas.microsoft.com/office/drawing/2014/main" xmlns="" id="{491F6890-590F-4913-BA87-184AB37E00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41124" y="1634295"/>
              <a:ext cx="2124095" cy="1680748"/>
            </a:xfrm>
            <a:prstGeom prst="rect">
              <a:avLst/>
            </a:prstGeom>
          </p:spPr>
        </p:pic>
        <p:sp>
          <p:nvSpPr>
            <p:cNvPr id="463" name="TextBox 462">
              <a:extLst>
                <a:ext uri="{FF2B5EF4-FFF2-40B4-BE49-F238E27FC236}">
                  <a16:creationId xmlns:a16="http://schemas.microsoft.com/office/drawing/2014/main" xmlns="" id="{32404A10-174C-4C06-A9CA-D1CED5D7B844}"/>
                </a:ext>
              </a:extLst>
            </p:cNvPr>
            <p:cNvSpPr txBox="1"/>
            <p:nvPr/>
          </p:nvSpPr>
          <p:spPr>
            <a:xfrm>
              <a:off x="7463879" y="2086930"/>
              <a:ext cx="1647412" cy="633881"/>
            </a:xfrm>
            <a:prstGeom prst="rect">
              <a:avLst/>
            </a:prstGeom>
            <a:noFill/>
          </p:spPr>
          <p:txBody>
            <a:bodyPr wrap="none" lIns="0" tIns="0" rIns="0" bIns="0" rtlCol="0">
              <a:noAutofit/>
            </a:bodyPr>
            <a:lstStyle/>
            <a:p>
              <a:pPr algn="ctr"/>
              <a:r>
                <a:rPr lang="en-GB" b="1" dirty="0">
                  <a:solidFill>
                    <a:schemeClr val="accent1"/>
                  </a:solidFill>
                </a:rPr>
                <a:t>HR system</a:t>
              </a:r>
              <a:endParaRPr lang="en-GB" dirty="0">
                <a:solidFill>
                  <a:schemeClr val="accent1"/>
                </a:solidFill>
              </a:endParaRPr>
            </a:p>
          </p:txBody>
        </p:sp>
      </p:grpSp>
      <p:grpSp>
        <p:nvGrpSpPr>
          <p:cNvPr id="400" name="Group 66">
            <a:extLst>
              <a:ext uri="{FF2B5EF4-FFF2-40B4-BE49-F238E27FC236}">
                <a16:creationId xmlns:a16="http://schemas.microsoft.com/office/drawing/2014/main" xmlns="" id="{C7BB63C9-56D8-4EFF-A785-801FD66C098E}"/>
              </a:ext>
            </a:extLst>
          </p:cNvPr>
          <p:cNvGrpSpPr>
            <a:grpSpLocks noChangeAspect="1"/>
          </p:cNvGrpSpPr>
          <p:nvPr/>
        </p:nvGrpSpPr>
        <p:grpSpPr bwMode="auto">
          <a:xfrm>
            <a:off x="2745250" y="2103143"/>
            <a:ext cx="501240" cy="498720"/>
            <a:chOff x="565" y="2244"/>
            <a:chExt cx="398" cy="396"/>
          </a:xfrm>
        </p:grpSpPr>
        <p:sp>
          <p:nvSpPr>
            <p:cNvPr id="401" name="AutoShape 65">
              <a:extLst>
                <a:ext uri="{FF2B5EF4-FFF2-40B4-BE49-F238E27FC236}">
                  <a16:creationId xmlns:a16="http://schemas.microsoft.com/office/drawing/2014/main" xmlns="" id="{5D7D3586-FAEC-4B09-AE24-5DCEE3E37E8C}"/>
                </a:ext>
              </a:extLst>
            </p:cNvPr>
            <p:cNvSpPr>
              <a:spLocks noChangeAspect="1" noChangeArrowheads="1" noTextEdit="1"/>
            </p:cNvSpPr>
            <p:nvPr/>
          </p:nvSpPr>
          <p:spPr bwMode="auto">
            <a:xfrm>
              <a:off x="565" y="2244"/>
              <a:ext cx="3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03" name="Oval 67">
              <a:extLst>
                <a:ext uri="{FF2B5EF4-FFF2-40B4-BE49-F238E27FC236}">
                  <a16:creationId xmlns:a16="http://schemas.microsoft.com/office/drawing/2014/main" xmlns="" id="{C144531A-94FE-46E7-A570-5A6A40BCAD84}"/>
                </a:ext>
              </a:extLst>
            </p:cNvPr>
            <p:cNvSpPr>
              <a:spLocks noChangeArrowheads="1"/>
            </p:cNvSpPr>
            <p:nvPr/>
          </p:nvSpPr>
          <p:spPr bwMode="auto">
            <a:xfrm>
              <a:off x="569" y="2248"/>
              <a:ext cx="385" cy="384"/>
            </a:xfrm>
            <a:prstGeom prst="ellipse">
              <a:avLst/>
            </a:prstGeom>
            <a:solidFill>
              <a:srgbClr val="FFFFFF"/>
            </a:solidFill>
            <a:ln w="190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sz="1400"/>
            </a:p>
          </p:txBody>
        </p:sp>
        <p:sp>
          <p:nvSpPr>
            <p:cNvPr id="404" name="Oval 68">
              <a:extLst>
                <a:ext uri="{FF2B5EF4-FFF2-40B4-BE49-F238E27FC236}">
                  <a16:creationId xmlns:a16="http://schemas.microsoft.com/office/drawing/2014/main" xmlns="" id="{DDA0EECE-61A4-4319-852D-58739BC5AC7E}"/>
                </a:ext>
              </a:extLst>
            </p:cNvPr>
            <p:cNvSpPr>
              <a:spLocks noChangeArrowheads="1"/>
            </p:cNvSpPr>
            <p:nvPr/>
          </p:nvSpPr>
          <p:spPr bwMode="auto">
            <a:xfrm>
              <a:off x="738" y="2321"/>
              <a:ext cx="50" cy="49"/>
            </a:xfrm>
            <a:prstGeom prst="ellipse">
              <a:avLst/>
            </a:pr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05" name="Freeform 69">
              <a:extLst>
                <a:ext uri="{FF2B5EF4-FFF2-40B4-BE49-F238E27FC236}">
                  <a16:creationId xmlns:a16="http://schemas.microsoft.com/office/drawing/2014/main" xmlns="" id="{1C651ACF-7941-4865-BE9B-5CD745A5574B}"/>
                </a:ext>
              </a:extLst>
            </p:cNvPr>
            <p:cNvSpPr>
              <a:spLocks/>
            </p:cNvSpPr>
            <p:nvPr/>
          </p:nvSpPr>
          <p:spPr bwMode="auto">
            <a:xfrm>
              <a:off x="740" y="2393"/>
              <a:ext cx="45" cy="166"/>
            </a:xfrm>
            <a:custGeom>
              <a:avLst/>
              <a:gdLst>
                <a:gd name="T0" fmla="*/ 18 w 21"/>
                <a:gd name="T1" fmla="*/ 78 h 78"/>
                <a:gd name="T2" fmla="*/ 3 w 21"/>
                <a:gd name="T3" fmla="*/ 78 h 78"/>
                <a:gd name="T4" fmla="*/ 0 w 21"/>
                <a:gd name="T5" fmla="*/ 76 h 78"/>
                <a:gd name="T6" fmla="*/ 0 w 21"/>
                <a:gd name="T7" fmla="*/ 2 h 78"/>
                <a:gd name="T8" fmla="*/ 3 w 21"/>
                <a:gd name="T9" fmla="*/ 0 h 78"/>
                <a:gd name="T10" fmla="*/ 18 w 21"/>
                <a:gd name="T11" fmla="*/ 0 h 78"/>
                <a:gd name="T12" fmla="*/ 21 w 21"/>
                <a:gd name="T13" fmla="*/ 2 h 78"/>
                <a:gd name="T14" fmla="*/ 21 w 21"/>
                <a:gd name="T15" fmla="*/ 76 h 78"/>
                <a:gd name="T16" fmla="*/ 18 w 21"/>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8">
                  <a:moveTo>
                    <a:pt x="18" y="78"/>
                  </a:moveTo>
                  <a:cubicBezTo>
                    <a:pt x="3" y="78"/>
                    <a:pt x="3" y="78"/>
                    <a:pt x="3" y="78"/>
                  </a:cubicBezTo>
                  <a:cubicBezTo>
                    <a:pt x="1" y="78"/>
                    <a:pt x="0" y="77"/>
                    <a:pt x="0" y="76"/>
                  </a:cubicBezTo>
                  <a:cubicBezTo>
                    <a:pt x="0" y="2"/>
                    <a:pt x="0" y="2"/>
                    <a:pt x="0" y="2"/>
                  </a:cubicBezTo>
                  <a:cubicBezTo>
                    <a:pt x="0" y="1"/>
                    <a:pt x="1" y="0"/>
                    <a:pt x="3" y="0"/>
                  </a:cubicBezTo>
                  <a:cubicBezTo>
                    <a:pt x="18" y="0"/>
                    <a:pt x="18" y="0"/>
                    <a:pt x="18" y="0"/>
                  </a:cubicBezTo>
                  <a:cubicBezTo>
                    <a:pt x="20" y="0"/>
                    <a:pt x="21" y="1"/>
                    <a:pt x="21" y="2"/>
                  </a:cubicBezTo>
                  <a:cubicBezTo>
                    <a:pt x="21" y="76"/>
                    <a:pt x="21" y="76"/>
                    <a:pt x="21" y="76"/>
                  </a:cubicBezTo>
                  <a:cubicBezTo>
                    <a:pt x="21" y="77"/>
                    <a:pt x="20" y="78"/>
                    <a:pt x="18" y="78"/>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grpSp>
        <p:nvGrpSpPr>
          <p:cNvPr id="472" name="Group 66">
            <a:extLst>
              <a:ext uri="{FF2B5EF4-FFF2-40B4-BE49-F238E27FC236}">
                <a16:creationId xmlns:a16="http://schemas.microsoft.com/office/drawing/2014/main" xmlns="" id="{1A6E2903-0C04-4B7C-9DFE-3324F948E78B}"/>
              </a:ext>
            </a:extLst>
          </p:cNvPr>
          <p:cNvGrpSpPr>
            <a:grpSpLocks noChangeAspect="1"/>
          </p:cNvGrpSpPr>
          <p:nvPr/>
        </p:nvGrpSpPr>
        <p:grpSpPr bwMode="auto">
          <a:xfrm>
            <a:off x="2745250" y="2103143"/>
            <a:ext cx="501240" cy="498720"/>
            <a:chOff x="565" y="2244"/>
            <a:chExt cx="398" cy="396"/>
          </a:xfrm>
        </p:grpSpPr>
        <p:sp>
          <p:nvSpPr>
            <p:cNvPr id="473" name="AutoShape 65">
              <a:extLst>
                <a:ext uri="{FF2B5EF4-FFF2-40B4-BE49-F238E27FC236}">
                  <a16:creationId xmlns:a16="http://schemas.microsoft.com/office/drawing/2014/main" xmlns="" id="{44248F2C-F041-41B3-8499-C7D13AEC21DF}"/>
                </a:ext>
              </a:extLst>
            </p:cNvPr>
            <p:cNvSpPr>
              <a:spLocks noChangeAspect="1" noChangeArrowheads="1" noTextEdit="1"/>
            </p:cNvSpPr>
            <p:nvPr/>
          </p:nvSpPr>
          <p:spPr bwMode="auto">
            <a:xfrm>
              <a:off x="565" y="2244"/>
              <a:ext cx="3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74" name="Oval 67">
              <a:extLst>
                <a:ext uri="{FF2B5EF4-FFF2-40B4-BE49-F238E27FC236}">
                  <a16:creationId xmlns:a16="http://schemas.microsoft.com/office/drawing/2014/main" xmlns="" id="{17BB27B2-A366-4334-9C0C-62A01F9D006C}"/>
                </a:ext>
              </a:extLst>
            </p:cNvPr>
            <p:cNvSpPr>
              <a:spLocks noChangeArrowheads="1"/>
            </p:cNvSpPr>
            <p:nvPr/>
          </p:nvSpPr>
          <p:spPr bwMode="auto">
            <a:xfrm>
              <a:off x="569" y="2248"/>
              <a:ext cx="385" cy="384"/>
            </a:xfrm>
            <a:prstGeom prst="ellipse">
              <a:avLst/>
            </a:prstGeom>
            <a:solidFill>
              <a:srgbClr val="FFFFFF"/>
            </a:solidFill>
            <a:ln w="190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sz="1400"/>
            </a:p>
          </p:txBody>
        </p:sp>
        <p:sp>
          <p:nvSpPr>
            <p:cNvPr id="475" name="Oval 68">
              <a:extLst>
                <a:ext uri="{FF2B5EF4-FFF2-40B4-BE49-F238E27FC236}">
                  <a16:creationId xmlns:a16="http://schemas.microsoft.com/office/drawing/2014/main" xmlns="" id="{971BA10C-357B-4C14-AA27-5C1081DCC178}"/>
                </a:ext>
              </a:extLst>
            </p:cNvPr>
            <p:cNvSpPr>
              <a:spLocks noChangeArrowheads="1"/>
            </p:cNvSpPr>
            <p:nvPr/>
          </p:nvSpPr>
          <p:spPr bwMode="auto">
            <a:xfrm>
              <a:off x="738" y="2321"/>
              <a:ext cx="50" cy="49"/>
            </a:xfrm>
            <a:prstGeom prst="ellipse">
              <a:avLst/>
            </a:pr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76" name="Freeform 69">
              <a:extLst>
                <a:ext uri="{FF2B5EF4-FFF2-40B4-BE49-F238E27FC236}">
                  <a16:creationId xmlns:a16="http://schemas.microsoft.com/office/drawing/2014/main" xmlns="" id="{8F0CB38F-5BB2-483A-8198-14A01D5EBCB9}"/>
                </a:ext>
              </a:extLst>
            </p:cNvPr>
            <p:cNvSpPr>
              <a:spLocks/>
            </p:cNvSpPr>
            <p:nvPr/>
          </p:nvSpPr>
          <p:spPr bwMode="auto">
            <a:xfrm>
              <a:off x="740" y="2393"/>
              <a:ext cx="45" cy="166"/>
            </a:xfrm>
            <a:custGeom>
              <a:avLst/>
              <a:gdLst>
                <a:gd name="T0" fmla="*/ 18 w 21"/>
                <a:gd name="T1" fmla="*/ 78 h 78"/>
                <a:gd name="T2" fmla="*/ 3 w 21"/>
                <a:gd name="T3" fmla="*/ 78 h 78"/>
                <a:gd name="T4" fmla="*/ 0 w 21"/>
                <a:gd name="T5" fmla="*/ 76 h 78"/>
                <a:gd name="T6" fmla="*/ 0 w 21"/>
                <a:gd name="T7" fmla="*/ 2 h 78"/>
                <a:gd name="T8" fmla="*/ 3 w 21"/>
                <a:gd name="T9" fmla="*/ 0 h 78"/>
                <a:gd name="T10" fmla="*/ 18 w 21"/>
                <a:gd name="T11" fmla="*/ 0 h 78"/>
                <a:gd name="T12" fmla="*/ 21 w 21"/>
                <a:gd name="T13" fmla="*/ 2 h 78"/>
                <a:gd name="T14" fmla="*/ 21 w 21"/>
                <a:gd name="T15" fmla="*/ 76 h 78"/>
                <a:gd name="T16" fmla="*/ 18 w 21"/>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8">
                  <a:moveTo>
                    <a:pt x="18" y="78"/>
                  </a:moveTo>
                  <a:cubicBezTo>
                    <a:pt x="3" y="78"/>
                    <a:pt x="3" y="78"/>
                    <a:pt x="3" y="78"/>
                  </a:cubicBezTo>
                  <a:cubicBezTo>
                    <a:pt x="1" y="78"/>
                    <a:pt x="0" y="77"/>
                    <a:pt x="0" y="76"/>
                  </a:cubicBezTo>
                  <a:cubicBezTo>
                    <a:pt x="0" y="2"/>
                    <a:pt x="0" y="2"/>
                    <a:pt x="0" y="2"/>
                  </a:cubicBezTo>
                  <a:cubicBezTo>
                    <a:pt x="0" y="1"/>
                    <a:pt x="1" y="0"/>
                    <a:pt x="3" y="0"/>
                  </a:cubicBezTo>
                  <a:cubicBezTo>
                    <a:pt x="18" y="0"/>
                    <a:pt x="18" y="0"/>
                    <a:pt x="18" y="0"/>
                  </a:cubicBezTo>
                  <a:cubicBezTo>
                    <a:pt x="20" y="0"/>
                    <a:pt x="21" y="1"/>
                    <a:pt x="21" y="2"/>
                  </a:cubicBezTo>
                  <a:cubicBezTo>
                    <a:pt x="21" y="76"/>
                    <a:pt x="21" y="76"/>
                    <a:pt x="21" y="76"/>
                  </a:cubicBezTo>
                  <a:cubicBezTo>
                    <a:pt x="21" y="77"/>
                    <a:pt x="20" y="78"/>
                    <a:pt x="18" y="78"/>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grpSp>
        <p:nvGrpSpPr>
          <p:cNvPr id="477" name="Group 66">
            <a:extLst>
              <a:ext uri="{FF2B5EF4-FFF2-40B4-BE49-F238E27FC236}">
                <a16:creationId xmlns:a16="http://schemas.microsoft.com/office/drawing/2014/main" xmlns="" id="{A0DD53A1-ACD9-483F-A141-48FB11A83231}"/>
              </a:ext>
            </a:extLst>
          </p:cNvPr>
          <p:cNvGrpSpPr>
            <a:grpSpLocks noChangeAspect="1"/>
          </p:cNvGrpSpPr>
          <p:nvPr/>
        </p:nvGrpSpPr>
        <p:grpSpPr bwMode="auto">
          <a:xfrm>
            <a:off x="2745250" y="2103143"/>
            <a:ext cx="501240" cy="498720"/>
            <a:chOff x="565" y="2244"/>
            <a:chExt cx="398" cy="396"/>
          </a:xfrm>
        </p:grpSpPr>
        <p:sp>
          <p:nvSpPr>
            <p:cNvPr id="478" name="AutoShape 65">
              <a:extLst>
                <a:ext uri="{FF2B5EF4-FFF2-40B4-BE49-F238E27FC236}">
                  <a16:creationId xmlns:a16="http://schemas.microsoft.com/office/drawing/2014/main" xmlns="" id="{C5A84880-E6BB-47A1-95C8-CFD348289C14}"/>
                </a:ext>
              </a:extLst>
            </p:cNvPr>
            <p:cNvSpPr>
              <a:spLocks noChangeAspect="1" noChangeArrowheads="1" noTextEdit="1"/>
            </p:cNvSpPr>
            <p:nvPr/>
          </p:nvSpPr>
          <p:spPr bwMode="auto">
            <a:xfrm>
              <a:off x="565" y="2244"/>
              <a:ext cx="3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79" name="Oval 67">
              <a:extLst>
                <a:ext uri="{FF2B5EF4-FFF2-40B4-BE49-F238E27FC236}">
                  <a16:creationId xmlns:a16="http://schemas.microsoft.com/office/drawing/2014/main" xmlns="" id="{02D0A556-4392-4F04-923B-02210BE8EB53}"/>
                </a:ext>
              </a:extLst>
            </p:cNvPr>
            <p:cNvSpPr>
              <a:spLocks noChangeArrowheads="1"/>
            </p:cNvSpPr>
            <p:nvPr/>
          </p:nvSpPr>
          <p:spPr bwMode="auto">
            <a:xfrm>
              <a:off x="569" y="2248"/>
              <a:ext cx="385" cy="384"/>
            </a:xfrm>
            <a:prstGeom prst="ellipse">
              <a:avLst/>
            </a:prstGeom>
            <a:solidFill>
              <a:srgbClr val="FFFFFF"/>
            </a:solidFill>
            <a:ln w="190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sz="1400"/>
            </a:p>
          </p:txBody>
        </p:sp>
        <p:sp>
          <p:nvSpPr>
            <p:cNvPr id="480" name="Oval 68">
              <a:extLst>
                <a:ext uri="{FF2B5EF4-FFF2-40B4-BE49-F238E27FC236}">
                  <a16:creationId xmlns:a16="http://schemas.microsoft.com/office/drawing/2014/main" xmlns="" id="{37588274-7FEB-4290-AE5C-760AA3B28A71}"/>
                </a:ext>
              </a:extLst>
            </p:cNvPr>
            <p:cNvSpPr>
              <a:spLocks noChangeArrowheads="1"/>
            </p:cNvSpPr>
            <p:nvPr/>
          </p:nvSpPr>
          <p:spPr bwMode="auto">
            <a:xfrm>
              <a:off x="738" y="2321"/>
              <a:ext cx="50" cy="49"/>
            </a:xfrm>
            <a:prstGeom prst="ellipse">
              <a:avLst/>
            </a:pr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sp>
          <p:nvSpPr>
            <p:cNvPr id="481" name="Freeform 69">
              <a:extLst>
                <a:ext uri="{FF2B5EF4-FFF2-40B4-BE49-F238E27FC236}">
                  <a16:creationId xmlns:a16="http://schemas.microsoft.com/office/drawing/2014/main" xmlns="" id="{471196B7-9B61-4988-8005-9C17513D8E37}"/>
                </a:ext>
              </a:extLst>
            </p:cNvPr>
            <p:cNvSpPr>
              <a:spLocks/>
            </p:cNvSpPr>
            <p:nvPr/>
          </p:nvSpPr>
          <p:spPr bwMode="auto">
            <a:xfrm>
              <a:off x="740" y="2393"/>
              <a:ext cx="45" cy="166"/>
            </a:xfrm>
            <a:custGeom>
              <a:avLst/>
              <a:gdLst>
                <a:gd name="T0" fmla="*/ 18 w 21"/>
                <a:gd name="T1" fmla="*/ 78 h 78"/>
                <a:gd name="T2" fmla="*/ 3 w 21"/>
                <a:gd name="T3" fmla="*/ 78 h 78"/>
                <a:gd name="T4" fmla="*/ 0 w 21"/>
                <a:gd name="T5" fmla="*/ 76 h 78"/>
                <a:gd name="T6" fmla="*/ 0 w 21"/>
                <a:gd name="T7" fmla="*/ 2 h 78"/>
                <a:gd name="T8" fmla="*/ 3 w 21"/>
                <a:gd name="T9" fmla="*/ 0 h 78"/>
                <a:gd name="T10" fmla="*/ 18 w 21"/>
                <a:gd name="T11" fmla="*/ 0 h 78"/>
                <a:gd name="T12" fmla="*/ 21 w 21"/>
                <a:gd name="T13" fmla="*/ 2 h 78"/>
                <a:gd name="T14" fmla="*/ 21 w 21"/>
                <a:gd name="T15" fmla="*/ 76 h 78"/>
                <a:gd name="T16" fmla="*/ 18 w 21"/>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8">
                  <a:moveTo>
                    <a:pt x="18" y="78"/>
                  </a:moveTo>
                  <a:cubicBezTo>
                    <a:pt x="3" y="78"/>
                    <a:pt x="3" y="78"/>
                    <a:pt x="3" y="78"/>
                  </a:cubicBezTo>
                  <a:cubicBezTo>
                    <a:pt x="1" y="78"/>
                    <a:pt x="0" y="77"/>
                    <a:pt x="0" y="76"/>
                  </a:cubicBezTo>
                  <a:cubicBezTo>
                    <a:pt x="0" y="2"/>
                    <a:pt x="0" y="2"/>
                    <a:pt x="0" y="2"/>
                  </a:cubicBezTo>
                  <a:cubicBezTo>
                    <a:pt x="0" y="1"/>
                    <a:pt x="1" y="0"/>
                    <a:pt x="3" y="0"/>
                  </a:cubicBezTo>
                  <a:cubicBezTo>
                    <a:pt x="18" y="0"/>
                    <a:pt x="18" y="0"/>
                    <a:pt x="18" y="0"/>
                  </a:cubicBezTo>
                  <a:cubicBezTo>
                    <a:pt x="20" y="0"/>
                    <a:pt x="21" y="1"/>
                    <a:pt x="21" y="2"/>
                  </a:cubicBezTo>
                  <a:cubicBezTo>
                    <a:pt x="21" y="76"/>
                    <a:pt x="21" y="76"/>
                    <a:pt x="21" y="76"/>
                  </a:cubicBezTo>
                  <a:cubicBezTo>
                    <a:pt x="21" y="77"/>
                    <a:pt x="20" y="78"/>
                    <a:pt x="18" y="78"/>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400"/>
            </a:p>
          </p:txBody>
        </p:sp>
      </p:grpSp>
      <p:grpSp>
        <p:nvGrpSpPr>
          <p:cNvPr id="339" name="Group 338">
            <a:extLst>
              <a:ext uri="{FF2B5EF4-FFF2-40B4-BE49-F238E27FC236}">
                <a16:creationId xmlns:a16="http://schemas.microsoft.com/office/drawing/2014/main" xmlns="" id="{3A5998F9-9E7F-45EB-BB5B-9D08A856FF93}"/>
              </a:ext>
            </a:extLst>
          </p:cNvPr>
          <p:cNvGrpSpPr/>
          <p:nvPr/>
        </p:nvGrpSpPr>
        <p:grpSpPr>
          <a:xfrm>
            <a:off x="7202796" y="1609117"/>
            <a:ext cx="2189959" cy="1705926"/>
            <a:chOff x="7202797" y="1609117"/>
            <a:chExt cx="2189959" cy="1705926"/>
          </a:xfrm>
        </p:grpSpPr>
        <p:sp>
          <p:nvSpPr>
            <p:cNvPr id="340" name="TextBox 339">
              <a:extLst>
                <a:ext uri="{FF2B5EF4-FFF2-40B4-BE49-F238E27FC236}">
                  <a16:creationId xmlns:a16="http://schemas.microsoft.com/office/drawing/2014/main" xmlns="" id="{D253B296-DA52-49D9-B2E4-32268A1D0193}"/>
                </a:ext>
              </a:extLst>
            </p:cNvPr>
            <p:cNvSpPr txBox="1"/>
            <p:nvPr/>
          </p:nvSpPr>
          <p:spPr>
            <a:xfrm>
              <a:off x="7202797" y="1609117"/>
              <a:ext cx="2189959" cy="1343994"/>
            </a:xfrm>
            <a:prstGeom prst="rect">
              <a:avLst/>
            </a:prstGeom>
            <a:blipFill dpi="0" rotWithShape="1">
              <a:blip r:embed="rId5" cstate="screen">
                <a:extLst>
                  <a:ext uri="{28A0092B-C50C-407E-A947-70E740481C1C}">
                    <a14:useLocalDpi xmlns:a14="http://schemas.microsoft.com/office/drawing/2010/main"/>
                  </a:ext>
                </a:extLst>
              </a:blip>
              <a:srcRect/>
              <a:stretch>
                <a:fillRect/>
              </a:stretch>
            </a:blipFill>
          </p:spPr>
          <p:txBody>
            <a:bodyPr wrap="square" rtlCol="0">
              <a:spAutoFit/>
            </a:bodyPr>
            <a:lstStyle/>
            <a:p>
              <a:pPr algn="ctr"/>
              <a:endParaRPr lang="en-GB" b="1" dirty="0"/>
            </a:p>
          </p:txBody>
        </p:sp>
        <p:pic>
          <p:nvPicPr>
            <p:cNvPr id="341" name="Picture 340">
              <a:extLst>
                <a:ext uri="{FF2B5EF4-FFF2-40B4-BE49-F238E27FC236}">
                  <a16:creationId xmlns:a16="http://schemas.microsoft.com/office/drawing/2014/main" xmlns="" id="{F38327A3-67BE-4688-8FC2-51427FEA7EF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41124" y="1634295"/>
              <a:ext cx="2124095" cy="1680748"/>
            </a:xfrm>
            <a:prstGeom prst="rect">
              <a:avLst/>
            </a:prstGeom>
          </p:spPr>
        </p:pic>
      </p:grpSp>
      <p:cxnSp>
        <p:nvCxnSpPr>
          <p:cNvPr id="345" name="Straight Connector 344">
            <a:extLst>
              <a:ext uri="{FF2B5EF4-FFF2-40B4-BE49-F238E27FC236}">
                <a16:creationId xmlns:a16="http://schemas.microsoft.com/office/drawing/2014/main" xmlns="" id="{51245048-5924-4FB7-B559-D4188C15BA9A}"/>
              </a:ext>
            </a:extLst>
          </p:cNvPr>
          <p:cNvCxnSpPr>
            <a:cxnSpLocks/>
          </p:cNvCxnSpPr>
          <p:nvPr/>
        </p:nvCxnSpPr>
        <p:spPr bwMode="auto">
          <a:xfrm>
            <a:off x="4094189" y="2121043"/>
            <a:ext cx="1011998" cy="0"/>
          </a:xfrm>
          <a:prstGeom prst="line">
            <a:avLst/>
          </a:prstGeom>
          <a:solidFill>
            <a:schemeClr val="accent1"/>
          </a:solidFill>
          <a:ln w="28575"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Rectangle 4">
            <a:extLst>
              <a:ext uri="{FF2B5EF4-FFF2-40B4-BE49-F238E27FC236}">
                <a16:creationId xmlns:a16="http://schemas.microsoft.com/office/drawing/2014/main" xmlns="" id="{F27CA245-226D-4332-B5B2-35610802D86E}"/>
              </a:ext>
            </a:extLst>
          </p:cNvPr>
          <p:cNvSpPr/>
          <p:nvPr/>
        </p:nvSpPr>
        <p:spPr>
          <a:xfrm>
            <a:off x="2701640" y="1900037"/>
            <a:ext cx="2091871" cy="359173"/>
          </a:xfrm>
          <a:prstGeom prst="rect">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3" name="Group 2">
            <a:extLst>
              <a:ext uri="{FF2B5EF4-FFF2-40B4-BE49-F238E27FC236}">
                <a16:creationId xmlns:a16="http://schemas.microsoft.com/office/drawing/2014/main" xmlns="" id="{BA721891-2A07-4FB0-8A69-3BE34D956443}"/>
              </a:ext>
            </a:extLst>
          </p:cNvPr>
          <p:cNvGrpSpPr/>
          <p:nvPr/>
        </p:nvGrpSpPr>
        <p:grpSpPr>
          <a:xfrm>
            <a:off x="2678948" y="1634295"/>
            <a:ext cx="2124095" cy="1680748"/>
            <a:chOff x="2683637" y="1634295"/>
            <a:chExt cx="2124095" cy="1680748"/>
          </a:xfrm>
        </p:grpSpPr>
        <p:pic>
          <p:nvPicPr>
            <p:cNvPr id="342" name="Picture 341">
              <a:extLst>
                <a:ext uri="{FF2B5EF4-FFF2-40B4-BE49-F238E27FC236}">
                  <a16:creationId xmlns:a16="http://schemas.microsoft.com/office/drawing/2014/main" xmlns="" id="{18276106-4476-42AE-B950-38D0A68D92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83637" y="1634295"/>
              <a:ext cx="2124095" cy="1680748"/>
            </a:xfrm>
            <a:prstGeom prst="rect">
              <a:avLst/>
            </a:prstGeom>
          </p:spPr>
        </p:pic>
        <p:grpSp>
          <p:nvGrpSpPr>
            <p:cNvPr id="2" name="Group 1">
              <a:extLst>
                <a:ext uri="{FF2B5EF4-FFF2-40B4-BE49-F238E27FC236}">
                  <a16:creationId xmlns:a16="http://schemas.microsoft.com/office/drawing/2014/main" xmlns="" id="{9A1893DF-2CE7-4C55-9F21-6EE433EC27CE}"/>
                </a:ext>
              </a:extLst>
            </p:cNvPr>
            <p:cNvGrpSpPr/>
            <p:nvPr/>
          </p:nvGrpSpPr>
          <p:grpSpPr>
            <a:xfrm>
              <a:off x="3067164" y="1803599"/>
              <a:ext cx="1357041" cy="937134"/>
              <a:chOff x="3059443" y="1803599"/>
              <a:chExt cx="1357041" cy="937134"/>
            </a:xfrm>
          </p:grpSpPr>
          <p:sp>
            <p:nvSpPr>
              <p:cNvPr id="348" name="Freeform 29">
                <a:extLst>
                  <a:ext uri="{FF2B5EF4-FFF2-40B4-BE49-F238E27FC236}">
                    <a16:creationId xmlns:a16="http://schemas.microsoft.com/office/drawing/2014/main" xmlns="" id="{6A2CA4EE-D020-4F30-9F81-7E6E72F81E52}"/>
                  </a:ext>
                </a:extLst>
              </p:cNvPr>
              <p:cNvSpPr>
                <a:spLocks noEditPoints="1"/>
              </p:cNvSpPr>
              <p:nvPr/>
            </p:nvSpPr>
            <p:spPr bwMode="auto">
              <a:xfrm>
                <a:off x="3059443" y="2088437"/>
                <a:ext cx="662311" cy="63593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349" name="Freeform 29">
                <a:extLst>
                  <a:ext uri="{FF2B5EF4-FFF2-40B4-BE49-F238E27FC236}">
                    <a16:creationId xmlns:a16="http://schemas.microsoft.com/office/drawing/2014/main" xmlns="" id="{A243A1FD-4FD3-443E-8517-E1E499563DF7}"/>
                  </a:ext>
                </a:extLst>
              </p:cNvPr>
              <p:cNvSpPr>
                <a:spLocks noEditPoints="1"/>
              </p:cNvSpPr>
              <p:nvPr/>
            </p:nvSpPr>
            <p:spPr bwMode="auto">
              <a:xfrm>
                <a:off x="3624530" y="1803599"/>
                <a:ext cx="451337" cy="44208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350" name="Freeform 29">
                <a:extLst>
                  <a:ext uri="{FF2B5EF4-FFF2-40B4-BE49-F238E27FC236}">
                    <a16:creationId xmlns:a16="http://schemas.microsoft.com/office/drawing/2014/main" xmlns="" id="{A2F9318A-5667-45F1-B8CC-15067707097A}"/>
                  </a:ext>
                </a:extLst>
              </p:cNvPr>
              <p:cNvSpPr>
                <a:spLocks noEditPoints="1"/>
              </p:cNvSpPr>
              <p:nvPr/>
            </p:nvSpPr>
            <p:spPr bwMode="auto">
              <a:xfrm>
                <a:off x="3842503" y="2178515"/>
                <a:ext cx="573981" cy="562218"/>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19050">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grpSp>
      <p:sp>
        <p:nvSpPr>
          <p:cNvPr id="4" name="Title 3">
            <a:extLst>
              <a:ext uri="{FF2B5EF4-FFF2-40B4-BE49-F238E27FC236}">
                <a16:creationId xmlns:a16="http://schemas.microsoft.com/office/drawing/2014/main" xmlns="" id="{6C2DF651-20BD-427C-9D5F-DF7AD2DBFD21}"/>
              </a:ext>
            </a:extLst>
          </p:cNvPr>
          <p:cNvSpPr>
            <a:spLocks noGrp="1"/>
          </p:cNvSpPr>
          <p:nvPr>
            <p:ph type="title"/>
          </p:nvPr>
        </p:nvSpPr>
        <p:spPr/>
        <p:txBody>
          <a:bodyPr/>
          <a:lstStyle/>
          <a:p>
            <a:r>
              <a:rPr lang="en-US" dirty="0" err="1"/>
              <a:t>cobas</a:t>
            </a:r>
            <a:r>
              <a:rPr lang="en-US" baseline="30000" dirty="0"/>
              <a:t>®</a:t>
            </a:r>
            <a:r>
              <a:rPr lang="en-US" dirty="0"/>
              <a:t> infinity POC IT </a:t>
            </a:r>
            <a:endParaRPr lang="en-GB" dirty="0"/>
          </a:p>
        </p:txBody>
      </p:sp>
      <p:sp>
        <p:nvSpPr>
          <p:cNvPr id="6" name="Text Placeholder 5">
            <a:extLst>
              <a:ext uri="{FF2B5EF4-FFF2-40B4-BE49-F238E27FC236}">
                <a16:creationId xmlns:a16="http://schemas.microsoft.com/office/drawing/2014/main" xmlns="" id="{8C73828B-BD03-478B-8D2C-B7786E1F56BB}"/>
              </a:ext>
            </a:extLst>
          </p:cNvPr>
          <p:cNvSpPr>
            <a:spLocks noGrp="1"/>
          </p:cNvSpPr>
          <p:nvPr>
            <p:ph type="body" sz="quarter" idx="12"/>
          </p:nvPr>
        </p:nvSpPr>
        <p:spPr/>
        <p:txBody>
          <a:bodyPr/>
          <a:lstStyle/>
          <a:p>
            <a:r>
              <a:rPr lang="en-GB" dirty="0"/>
              <a:t>Seamless learning management system integration</a:t>
            </a:r>
          </a:p>
        </p:txBody>
      </p:sp>
      <p:sp>
        <p:nvSpPr>
          <p:cNvPr id="10" name="Rectangle 9">
            <a:extLst>
              <a:ext uri="{FF2B5EF4-FFF2-40B4-BE49-F238E27FC236}">
                <a16:creationId xmlns:a16="http://schemas.microsoft.com/office/drawing/2014/main" xmlns="" id="{DEF88CEF-92B4-4FED-BF77-FCD367227ACA}"/>
              </a:ext>
            </a:extLst>
          </p:cNvPr>
          <p:cNvSpPr>
            <a:spLocks/>
          </p:cNvSpPr>
          <p:nvPr/>
        </p:nvSpPr>
        <p:spPr bwMode="auto">
          <a:xfrm>
            <a:off x="510222" y="5510674"/>
            <a:ext cx="11246803" cy="457654"/>
          </a:xfrm>
          <a:prstGeom prst="rect">
            <a:avLst/>
          </a:prstGeom>
          <a:solidFill>
            <a:schemeClr val="accent1"/>
          </a:solidFill>
          <a:ln>
            <a:noFill/>
          </a:ln>
          <a:extLst/>
        </p:spPr>
        <p:txBody>
          <a:bodyPr wrap="square" anchor="ctr">
            <a:noAutofit/>
          </a:bodyPr>
          <a:lstStyle/>
          <a:p>
            <a:pPr algn="ctr"/>
            <a:r>
              <a:rPr lang="en-US" b="1" dirty="0">
                <a:solidFill>
                  <a:schemeClr val="bg1"/>
                </a:solidFill>
              </a:rPr>
              <a:t>Easily stay on top of training requirements – for everyone</a:t>
            </a:r>
          </a:p>
        </p:txBody>
      </p:sp>
      <p:grpSp>
        <p:nvGrpSpPr>
          <p:cNvPr id="421" name="Group 420">
            <a:extLst>
              <a:ext uri="{FF2B5EF4-FFF2-40B4-BE49-F238E27FC236}">
                <a16:creationId xmlns:a16="http://schemas.microsoft.com/office/drawing/2014/main" xmlns="" id="{838C7A6F-9A24-4A79-9EC0-A200582EE628}"/>
              </a:ext>
            </a:extLst>
          </p:cNvPr>
          <p:cNvGrpSpPr/>
          <p:nvPr/>
        </p:nvGrpSpPr>
        <p:grpSpPr>
          <a:xfrm>
            <a:off x="4021908" y="3648933"/>
            <a:ext cx="1451038" cy="1255647"/>
            <a:chOff x="4021908" y="3648933"/>
            <a:chExt cx="1451038" cy="1255647"/>
          </a:xfrm>
        </p:grpSpPr>
        <p:grpSp>
          <p:nvGrpSpPr>
            <p:cNvPr id="423" name="Group 422">
              <a:extLst>
                <a:ext uri="{FF2B5EF4-FFF2-40B4-BE49-F238E27FC236}">
                  <a16:creationId xmlns:a16="http://schemas.microsoft.com/office/drawing/2014/main" xmlns="" id="{094FAE8E-8A43-4298-9A1B-AEF0CF82D56C}"/>
                </a:ext>
              </a:extLst>
            </p:cNvPr>
            <p:cNvGrpSpPr/>
            <p:nvPr/>
          </p:nvGrpSpPr>
          <p:grpSpPr>
            <a:xfrm>
              <a:off x="4645985" y="3747358"/>
              <a:ext cx="206375" cy="365125"/>
              <a:chOff x="4645985" y="3642583"/>
              <a:chExt cx="206375" cy="365125"/>
            </a:xfrm>
          </p:grpSpPr>
          <p:sp>
            <p:nvSpPr>
              <p:cNvPr id="429" name="Freeform 28">
                <a:extLst>
                  <a:ext uri="{FF2B5EF4-FFF2-40B4-BE49-F238E27FC236}">
                    <a16:creationId xmlns:a16="http://schemas.microsoft.com/office/drawing/2014/main" xmlns="" id="{50A6C415-58EF-4CA3-9AF2-04177849C5E6}"/>
                  </a:ext>
                </a:extLst>
              </p:cNvPr>
              <p:cNvSpPr>
                <a:spLocks noEditPoints="1"/>
              </p:cNvSpPr>
              <p:nvPr/>
            </p:nvSpPr>
            <p:spPr bwMode="auto">
              <a:xfrm>
                <a:off x="4645985" y="3642583"/>
                <a:ext cx="206375" cy="203200"/>
              </a:xfrm>
              <a:custGeom>
                <a:avLst/>
                <a:gdLst>
                  <a:gd name="T0" fmla="*/ 244 w 516"/>
                  <a:gd name="T1" fmla="*/ 516 h 516"/>
                  <a:gd name="T2" fmla="*/ 206 w 516"/>
                  <a:gd name="T3" fmla="*/ 511 h 516"/>
                  <a:gd name="T4" fmla="*/ 170 w 516"/>
                  <a:gd name="T5" fmla="*/ 501 h 516"/>
                  <a:gd name="T6" fmla="*/ 135 w 516"/>
                  <a:gd name="T7" fmla="*/ 485 h 516"/>
                  <a:gd name="T8" fmla="*/ 76 w 516"/>
                  <a:gd name="T9" fmla="*/ 440 h 516"/>
                  <a:gd name="T10" fmla="*/ 31 w 516"/>
                  <a:gd name="T11" fmla="*/ 381 h 516"/>
                  <a:gd name="T12" fmla="*/ 15 w 516"/>
                  <a:gd name="T13" fmla="*/ 346 h 516"/>
                  <a:gd name="T14" fmla="*/ 5 w 516"/>
                  <a:gd name="T15" fmla="*/ 310 h 516"/>
                  <a:gd name="T16" fmla="*/ 0 w 516"/>
                  <a:gd name="T17" fmla="*/ 272 h 516"/>
                  <a:gd name="T18" fmla="*/ 0 w 516"/>
                  <a:gd name="T19" fmla="*/ 245 h 516"/>
                  <a:gd name="T20" fmla="*/ 5 w 516"/>
                  <a:gd name="T21" fmla="*/ 206 h 516"/>
                  <a:gd name="T22" fmla="*/ 15 w 516"/>
                  <a:gd name="T23" fmla="*/ 170 h 516"/>
                  <a:gd name="T24" fmla="*/ 31 w 516"/>
                  <a:gd name="T25" fmla="*/ 136 h 516"/>
                  <a:gd name="T26" fmla="*/ 76 w 516"/>
                  <a:gd name="T27" fmla="*/ 76 h 516"/>
                  <a:gd name="T28" fmla="*/ 135 w 516"/>
                  <a:gd name="T29" fmla="*/ 32 h 516"/>
                  <a:gd name="T30" fmla="*/ 170 w 516"/>
                  <a:gd name="T31" fmla="*/ 16 h 516"/>
                  <a:gd name="T32" fmla="*/ 206 w 516"/>
                  <a:gd name="T33" fmla="*/ 6 h 516"/>
                  <a:gd name="T34" fmla="*/ 244 w 516"/>
                  <a:gd name="T35" fmla="*/ 0 h 516"/>
                  <a:gd name="T36" fmla="*/ 272 w 516"/>
                  <a:gd name="T37" fmla="*/ 0 h 516"/>
                  <a:gd name="T38" fmla="*/ 310 w 516"/>
                  <a:gd name="T39" fmla="*/ 6 h 516"/>
                  <a:gd name="T40" fmla="*/ 346 w 516"/>
                  <a:gd name="T41" fmla="*/ 16 h 516"/>
                  <a:gd name="T42" fmla="*/ 381 w 516"/>
                  <a:gd name="T43" fmla="*/ 32 h 516"/>
                  <a:gd name="T44" fmla="*/ 440 w 516"/>
                  <a:gd name="T45" fmla="*/ 76 h 516"/>
                  <a:gd name="T46" fmla="*/ 485 w 516"/>
                  <a:gd name="T47" fmla="*/ 136 h 516"/>
                  <a:gd name="T48" fmla="*/ 501 w 516"/>
                  <a:gd name="T49" fmla="*/ 170 h 516"/>
                  <a:gd name="T50" fmla="*/ 511 w 516"/>
                  <a:gd name="T51" fmla="*/ 206 h 516"/>
                  <a:gd name="T52" fmla="*/ 516 w 516"/>
                  <a:gd name="T53" fmla="*/ 245 h 516"/>
                  <a:gd name="T54" fmla="*/ 516 w 516"/>
                  <a:gd name="T55" fmla="*/ 272 h 516"/>
                  <a:gd name="T56" fmla="*/ 511 w 516"/>
                  <a:gd name="T57" fmla="*/ 310 h 516"/>
                  <a:gd name="T58" fmla="*/ 501 w 516"/>
                  <a:gd name="T59" fmla="*/ 346 h 516"/>
                  <a:gd name="T60" fmla="*/ 485 w 516"/>
                  <a:gd name="T61" fmla="*/ 381 h 516"/>
                  <a:gd name="T62" fmla="*/ 440 w 516"/>
                  <a:gd name="T63" fmla="*/ 440 h 516"/>
                  <a:gd name="T64" fmla="*/ 381 w 516"/>
                  <a:gd name="T65" fmla="*/ 485 h 516"/>
                  <a:gd name="T66" fmla="*/ 346 w 516"/>
                  <a:gd name="T67" fmla="*/ 501 h 516"/>
                  <a:gd name="T68" fmla="*/ 310 w 516"/>
                  <a:gd name="T69" fmla="*/ 511 h 516"/>
                  <a:gd name="T70" fmla="*/ 272 w 516"/>
                  <a:gd name="T71" fmla="*/ 516 h 516"/>
                  <a:gd name="T72" fmla="*/ 257 w 516"/>
                  <a:gd name="T73" fmla="*/ 61 h 516"/>
                  <a:gd name="T74" fmla="*/ 218 w 516"/>
                  <a:gd name="T75" fmla="*/ 65 h 516"/>
                  <a:gd name="T76" fmla="*/ 164 w 516"/>
                  <a:gd name="T77" fmla="*/ 84 h 516"/>
                  <a:gd name="T78" fmla="*/ 118 w 516"/>
                  <a:gd name="T79" fmla="*/ 118 h 516"/>
                  <a:gd name="T80" fmla="*/ 84 w 516"/>
                  <a:gd name="T81" fmla="*/ 164 h 516"/>
                  <a:gd name="T82" fmla="*/ 64 w 516"/>
                  <a:gd name="T83" fmla="*/ 218 h 516"/>
                  <a:gd name="T84" fmla="*/ 60 w 516"/>
                  <a:gd name="T85" fmla="*/ 258 h 516"/>
                  <a:gd name="T86" fmla="*/ 69 w 516"/>
                  <a:gd name="T87" fmla="*/ 317 h 516"/>
                  <a:gd name="T88" fmla="*/ 94 w 516"/>
                  <a:gd name="T89" fmla="*/ 369 h 516"/>
                  <a:gd name="T90" fmla="*/ 132 w 516"/>
                  <a:gd name="T91" fmla="*/ 410 h 516"/>
                  <a:gd name="T92" fmla="*/ 181 w 516"/>
                  <a:gd name="T93" fmla="*/ 440 h 516"/>
                  <a:gd name="T94" fmla="*/ 237 w 516"/>
                  <a:gd name="T95" fmla="*/ 454 h 516"/>
                  <a:gd name="T96" fmla="*/ 278 w 516"/>
                  <a:gd name="T97" fmla="*/ 454 h 516"/>
                  <a:gd name="T98" fmla="*/ 335 w 516"/>
                  <a:gd name="T99" fmla="*/ 440 h 516"/>
                  <a:gd name="T100" fmla="*/ 384 w 516"/>
                  <a:gd name="T101" fmla="*/ 410 h 516"/>
                  <a:gd name="T102" fmla="*/ 422 w 516"/>
                  <a:gd name="T103" fmla="*/ 369 h 516"/>
                  <a:gd name="T104" fmla="*/ 446 w 516"/>
                  <a:gd name="T105" fmla="*/ 317 h 516"/>
                  <a:gd name="T106" fmla="*/ 456 w 516"/>
                  <a:gd name="T107" fmla="*/ 258 h 516"/>
                  <a:gd name="T108" fmla="*/ 452 w 516"/>
                  <a:gd name="T109" fmla="*/ 218 h 516"/>
                  <a:gd name="T110" fmla="*/ 431 w 516"/>
                  <a:gd name="T111" fmla="*/ 164 h 516"/>
                  <a:gd name="T112" fmla="*/ 398 w 516"/>
                  <a:gd name="T113" fmla="*/ 118 h 516"/>
                  <a:gd name="T114" fmla="*/ 352 w 516"/>
                  <a:gd name="T115" fmla="*/ 84 h 516"/>
                  <a:gd name="T116" fmla="*/ 298 w 516"/>
                  <a:gd name="T117" fmla="*/ 65 h 516"/>
                  <a:gd name="T118" fmla="*/ 257 w 516"/>
                  <a:gd name="T119" fmla="*/ 6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516">
                    <a:moveTo>
                      <a:pt x="257" y="516"/>
                    </a:moveTo>
                    <a:lnTo>
                      <a:pt x="257" y="516"/>
                    </a:lnTo>
                    <a:lnTo>
                      <a:pt x="244" y="516"/>
                    </a:lnTo>
                    <a:lnTo>
                      <a:pt x="231" y="515"/>
                    </a:lnTo>
                    <a:lnTo>
                      <a:pt x="218" y="513"/>
                    </a:lnTo>
                    <a:lnTo>
                      <a:pt x="206" y="511"/>
                    </a:lnTo>
                    <a:lnTo>
                      <a:pt x="194" y="508"/>
                    </a:lnTo>
                    <a:lnTo>
                      <a:pt x="181" y="505"/>
                    </a:lnTo>
                    <a:lnTo>
                      <a:pt x="170" y="501"/>
                    </a:lnTo>
                    <a:lnTo>
                      <a:pt x="157" y="496"/>
                    </a:lnTo>
                    <a:lnTo>
                      <a:pt x="146" y="491"/>
                    </a:lnTo>
                    <a:lnTo>
                      <a:pt x="135" y="485"/>
                    </a:lnTo>
                    <a:lnTo>
                      <a:pt x="113" y="471"/>
                    </a:lnTo>
                    <a:lnTo>
                      <a:pt x="94" y="457"/>
                    </a:lnTo>
                    <a:lnTo>
                      <a:pt x="76" y="440"/>
                    </a:lnTo>
                    <a:lnTo>
                      <a:pt x="58" y="422"/>
                    </a:lnTo>
                    <a:lnTo>
                      <a:pt x="43" y="402"/>
                    </a:lnTo>
                    <a:lnTo>
                      <a:pt x="31" y="381"/>
                    </a:lnTo>
                    <a:lnTo>
                      <a:pt x="25" y="370"/>
                    </a:lnTo>
                    <a:lnTo>
                      <a:pt x="20" y="358"/>
                    </a:lnTo>
                    <a:lnTo>
                      <a:pt x="15" y="346"/>
                    </a:lnTo>
                    <a:lnTo>
                      <a:pt x="11" y="334"/>
                    </a:lnTo>
                    <a:lnTo>
                      <a:pt x="8" y="322"/>
                    </a:lnTo>
                    <a:lnTo>
                      <a:pt x="5" y="310"/>
                    </a:lnTo>
                    <a:lnTo>
                      <a:pt x="3" y="297"/>
                    </a:lnTo>
                    <a:lnTo>
                      <a:pt x="1" y="284"/>
                    </a:lnTo>
                    <a:lnTo>
                      <a:pt x="0" y="272"/>
                    </a:lnTo>
                    <a:lnTo>
                      <a:pt x="0" y="258"/>
                    </a:lnTo>
                    <a:lnTo>
                      <a:pt x="0" y="258"/>
                    </a:lnTo>
                    <a:lnTo>
                      <a:pt x="0" y="245"/>
                    </a:lnTo>
                    <a:lnTo>
                      <a:pt x="1" y="231"/>
                    </a:lnTo>
                    <a:lnTo>
                      <a:pt x="3" y="218"/>
                    </a:lnTo>
                    <a:lnTo>
                      <a:pt x="5" y="206"/>
                    </a:lnTo>
                    <a:lnTo>
                      <a:pt x="8" y="194"/>
                    </a:lnTo>
                    <a:lnTo>
                      <a:pt x="11" y="181"/>
                    </a:lnTo>
                    <a:lnTo>
                      <a:pt x="15" y="170"/>
                    </a:lnTo>
                    <a:lnTo>
                      <a:pt x="20" y="158"/>
                    </a:lnTo>
                    <a:lnTo>
                      <a:pt x="25" y="147"/>
                    </a:lnTo>
                    <a:lnTo>
                      <a:pt x="31" y="136"/>
                    </a:lnTo>
                    <a:lnTo>
                      <a:pt x="43" y="113"/>
                    </a:lnTo>
                    <a:lnTo>
                      <a:pt x="58" y="94"/>
                    </a:lnTo>
                    <a:lnTo>
                      <a:pt x="76" y="76"/>
                    </a:lnTo>
                    <a:lnTo>
                      <a:pt x="94" y="59"/>
                    </a:lnTo>
                    <a:lnTo>
                      <a:pt x="113" y="44"/>
                    </a:lnTo>
                    <a:lnTo>
                      <a:pt x="135" y="32"/>
                    </a:lnTo>
                    <a:lnTo>
                      <a:pt x="146" y="26"/>
                    </a:lnTo>
                    <a:lnTo>
                      <a:pt x="157" y="21"/>
                    </a:lnTo>
                    <a:lnTo>
                      <a:pt x="170" y="16"/>
                    </a:lnTo>
                    <a:lnTo>
                      <a:pt x="181" y="12"/>
                    </a:lnTo>
                    <a:lnTo>
                      <a:pt x="194" y="9"/>
                    </a:lnTo>
                    <a:lnTo>
                      <a:pt x="206" y="6"/>
                    </a:lnTo>
                    <a:lnTo>
                      <a:pt x="218" y="3"/>
                    </a:lnTo>
                    <a:lnTo>
                      <a:pt x="231" y="1"/>
                    </a:lnTo>
                    <a:lnTo>
                      <a:pt x="244" y="0"/>
                    </a:lnTo>
                    <a:lnTo>
                      <a:pt x="257" y="0"/>
                    </a:lnTo>
                    <a:lnTo>
                      <a:pt x="257" y="0"/>
                    </a:lnTo>
                    <a:lnTo>
                      <a:pt x="272" y="0"/>
                    </a:lnTo>
                    <a:lnTo>
                      <a:pt x="284" y="1"/>
                    </a:lnTo>
                    <a:lnTo>
                      <a:pt x="297" y="3"/>
                    </a:lnTo>
                    <a:lnTo>
                      <a:pt x="310" y="6"/>
                    </a:lnTo>
                    <a:lnTo>
                      <a:pt x="322" y="9"/>
                    </a:lnTo>
                    <a:lnTo>
                      <a:pt x="334" y="12"/>
                    </a:lnTo>
                    <a:lnTo>
                      <a:pt x="346" y="16"/>
                    </a:lnTo>
                    <a:lnTo>
                      <a:pt x="359" y="21"/>
                    </a:lnTo>
                    <a:lnTo>
                      <a:pt x="370" y="26"/>
                    </a:lnTo>
                    <a:lnTo>
                      <a:pt x="381" y="32"/>
                    </a:lnTo>
                    <a:lnTo>
                      <a:pt x="402" y="44"/>
                    </a:lnTo>
                    <a:lnTo>
                      <a:pt x="422" y="59"/>
                    </a:lnTo>
                    <a:lnTo>
                      <a:pt x="440" y="76"/>
                    </a:lnTo>
                    <a:lnTo>
                      <a:pt x="458" y="94"/>
                    </a:lnTo>
                    <a:lnTo>
                      <a:pt x="472" y="113"/>
                    </a:lnTo>
                    <a:lnTo>
                      <a:pt x="485" y="136"/>
                    </a:lnTo>
                    <a:lnTo>
                      <a:pt x="491" y="147"/>
                    </a:lnTo>
                    <a:lnTo>
                      <a:pt x="496" y="158"/>
                    </a:lnTo>
                    <a:lnTo>
                      <a:pt x="501" y="170"/>
                    </a:lnTo>
                    <a:lnTo>
                      <a:pt x="505" y="181"/>
                    </a:lnTo>
                    <a:lnTo>
                      <a:pt x="508" y="194"/>
                    </a:lnTo>
                    <a:lnTo>
                      <a:pt x="511" y="206"/>
                    </a:lnTo>
                    <a:lnTo>
                      <a:pt x="513" y="218"/>
                    </a:lnTo>
                    <a:lnTo>
                      <a:pt x="515" y="231"/>
                    </a:lnTo>
                    <a:lnTo>
                      <a:pt x="516" y="245"/>
                    </a:lnTo>
                    <a:lnTo>
                      <a:pt x="516" y="258"/>
                    </a:lnTo>
                    <a:lnTo>
                      <a:pt x="516" y="258"/>
                    </a:lnTo>
                    <a:lnTo>
                      <a:pt x="516" y="272"/>
                    </a:lnTo>
                    <a:lnTo>
                      <a:pt x="515" y="284"/>
                    </a:lnTo>
                    <a:lnTo>
                      <a:pt x="513" y="297"/>
                    </a:lnTo>
                    <a:lnTo>
                      <a:pt x="511" y="310"/>
                    </a:lnTo>
                    <a:lnTo>
                      <a:pt x="508" y="322"/>
                    </a:lnTo>
                    <a:lnTo>
                      <a:pt x="505" y="334"/>
                    </a:lnTo>
                    <a:lnTo>
                      <a:pt x="501" y="346"/>
                    </a:lnTo>
                    <a:lnTo>
                      <a:pt x="496" y="358"/>
                    </a:lnTo>
                    <a:lnTo>
                      <a:pt x="491" y="370"/>
                    </a:lnTo>
                    <a:lnTo>
                      <a:pt x="485" y="381"/>
                    </a:lnTo>
                    <a:lnTo>
                      <a:pt x="472" y="402"/>
                    </a:lnTo>
                    <a:lnTo>
                      <a:pt x="458" y="422"/>
                    </a:lnTo>
                    <a:lnTo>
                      <a:pt x="440" y="440"/>
                    </a:lnTo>
                    <a:lnTo>
                      <a:pt x="422" y="457"/>
                    </a:lnTo>
                    <a:lnTo>
                      <a:pt x="402" y="471"/>
                    </a:lnTo>
                    <a:lnTo>
                      <a:pt x="381" y="485"/>
                    </a:lnTo>
                    <a:lnTo>
                      <a:pt x="370" y="491"/>
                    </a:lnTo>
                    <a:lnTo>
                      <a:pt x="359" y="496"/>
                    </a:lnTo>
                    <a:lnTo>
                      <a:pt x="346" y="501"/>
                    </a:lnTo>
                    <a:lnTo>
                      <a:pt x="334" y="505"/>
                    </a:lnTo>
                    <a:lnTo>
                      <a:pt x="322" y="508"/>
                    </a:lnTo>
                    <a:lnTo>
                      <a:pt x="310" y="511"/>
                    </a:lnTo>
                    <a:lnTo>
                      <a:pt x="297" y="513"/>
                    </a:lnTo>
                    <a:lnTo>
                      <a:pt x="284" y="515"/>
                    </a:lnTo>
                    <a:lnTo>
                      <a:pt x="272" y="516"/>
                    </a:lnTo>
                    <a:lnTo>
                      <a:pt x="257" y="516"/>
                    </a:lnTo>
                    <a:lnTo>
                      <a:pt x="257" y="516"/>
                    </a:lnTo>
                    <a:close/>
                    <a:moveTo>
                      <a:pt x="257" y="61"/>
                    </a:moveTo>
                    <a:lnTo>
                      <a:pt x="257" y="61"/>
                    </a:lnTo>
                    <a:lnTo>
                      <a:pt x="237" y="62"/>
                    </a:lnTo>
                    <a:lnTo>
                      <a:pt x="218" y="65"/>
                    </a:lnTo>
                    <a:lnTo>
                      <a:pt x="199" y="69"/>
                    </a:lnTo>
                    <a:lnTo>
                      <a:pt x="181" y="76"/>
                    </a:lnTo>
                    <a:lnTo>
                      <a:pt x="164" y="84"/>
                    </a:lnTo>
                    <a:lnTo>
                      <a:pt x="147" y="94"/>
                    </a:lnTo>
                    <a:lnTo>
                      <a:pt x="132" y="105"/>
                    </a:lnTo>
                    <a:lnTo>
                      <a:pt x="118" y="118"/>
                    </a:lnTo>
                    <a:lnTo>
                      <a:pt x="105" y="133"/>
                    </a:lnTo>
                    <a:lnTo>
                      <a:pt x="94" y="148"/>
                    </a:lnTo>
                    <a:lnTo>
                      <a:pt x="84" y="164"/>
                    </a:lnTo>
                    <a:lnTo>
                      <a:pt x="76" y="181"/>
                    </a:lnTo>
                    <a:lnTo>
                      <a:pt x="69" y="199"/>
                    </a:lnTo>
                    <a:lnTo>
                      <a:pt x="64" y="218"/>
                    </a:lnTo>
                    <a:lnTo>
                      <a:pt x="61" y="237"/>
                    </a:lnTo>
                    <a:lnTo>
                      <a:pt x="60" y="258"/>
                    </a:lnTo>
                    <a:lnTo>
                      <a:pt x="60" y="258"/>
                    </a:lnTo>
                    <a:lnTo>
                      <a:pt x="61" y="278"/>
                    </a:lnTo>
                    <a:lnTo>
                      <a:pt x="64" y="298"/>
                    </a:lnTo>
                    <a:lnTo>
                      <a:pt x="69" y="317"/>
                    </a:lnTo>
                    <a:lnTo>
                      <a:pt x="76" y="334"/>
                    </a:lnTo>
                    <a:lnTo>
                      <a:pt x="84" y="352"/>
                    </a:lnTo>
                    <a:lnTo>
                      <a:pt x="94" y="369"/>
                    </a:lnTo>
                    <a:lnTo>
                      <a:pt x="105" y="384"/>
                    </a:lnTo>
                    <a:lnTo>
                      <a:pt x="118" y="398"/>
                    </a:lnTo>
                    <a:lnTo>
                      <a:pt x="132" y="410"/>
                    </a:lnTo>
                    <a:lnTo>
                      <a:pt x="147" y="422"/>
                    </a:lnTo>
                    <a:lnTo>
                      <a:pt x="164" y="431"/>
                    </a:lnTo>
                    <a:lnTo>
                      <a:pt x="181" y="440"/>
                    </a:lnTo>
                    <a:lnTo>
                      <a:pt x="199" y="446"/>
                    </a:lnTo>
                    <a:lnTo>
                      <a:pt x="218" y="451"/>
                    </a:lnTo>
                    <a:lnTo>
                      <a:pt x="237" y="454"/>
                    </a:lnTo>
                    <a:lnTo>
                      <a:pt x="257" y="455"/>
                    </a:lnTo>
                    <a:lnTo>
                      <a:pt x="257" y="455"/>
                    </a:lnTo>
                    <a:lnTo>
                      <a:pt x="278" y="454"/>
                    </a:lnTo>
                    <a:lnTo>
                      <a:pt x="298" y="451"/>
                    </a:lnTo>
                    <a:lnTo>
                      <a:pt x="317" y="446"/>
                    </a:lnTo>
                    <a:lnTo>
                      <a:pt x="335" y="440"/>
                    </a:lnTo>
                    <a:lnTo>
                      <a:pt x="352" y="431"/>
                    </a:lnTo>
                    <a:lnTo>
                      <a:pt x="369" y="422"/>
                    </a:lnTo>
                    <a:lnTo>
                      <a:pt x="384" y="410"/>
                    </a:lnTo>
                    <a:lnTo>
                      <a:pt x="398" y="398"/>
                    </a:lnTo>
                    <a:lnTo>
                      <a:pt x="410" y="384"/>
                    </a:lnTo>
                    <a:lnTo>
                      <a:pt x="422" y="369"/>
                    </a:lnTo>
                    <a:lnTo>
                      <a:pt x="431" y="352"/>
                    </a:lnTo>
                    <a:lnTo>
                      <a:pt x="440" y="334"/>
                    </a:lnTo>
                    <a:lnTo>
                      <a:pt x="446" y="317"/>
                    </a:lnTo>
                    <a:lnTo>
                      <a:pt x="452" y="298"/>
                    </a:lnTo>
                    <a:lnTo>
                      <a:pt x="455" y="278"/>
                    </a:lnTo>
                    <a:lnTo>
                      <a:pt x="456" y="258"/>
                    </a:lnTo>
                    <a:lnTo>
                      <a:pt x="456" y="258"/>
                    </a:lnTo>
                    <a:lnTo>
                      <a:pt x="455" y="237"/>
                    </a:lnTo>
                    <a:lnTo>
                      <a:pt x="452" y="218"/>
                    </a:lnTo>
                    <a:lnTo>
                      <a:pt x="446" y="199"/>
                    </a:lnTo>
                    <a:lnTo>
                      <a:pt x="440" y="181"/>
                    </a:lnTo>
                    <a:lnTo>
                      <a:pt x="431" y="164"/>
                    </a:lnTo>
                    <a:lnTo>
                      <a:pt x="422" y="148"/>
                    </a:lnTo>
                    <a:lnTo>
                      <a:pt x="410" y="133"/>
                    </a:lnTo>
                    <a:lnTo>
                      <a:pt x="398" y="118"/>
                    </a:lnTo>
                    <a:lnTo>
                      <a:pt x="384" y="105"/>
                    </a:lnTo>
                    <a:lnTo>
                      <a:pt x="369" y="94"/>
                    </a:lnTo>
                    <a:lnTo>
                      <a:pt x="352" y="84"/>
                    </a:lnTo>
                    <a:lnTo>
                      <a:pt x="335" y="76"/>
                    </a:lnTo>
                    <a:lnTo>
                      <a:pt x="317" y="69"/>
                    </a:lnTo>
                    <a:lnTo>
                      <a:pt x="298" y="65"/>
                    </a:lnTo>
                    <a:lnTo>
                      <a:pt x="278" y="62"/>
                    </a:lnTo>
                    <a:lnTo>
                      <a:pt x="257" y="61"/>
                    </a:lnTo>
                    <a:lnTo>
                      <a:pt x="257"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Freeform 29">
                <a:extLst>
                  <a:ext uri="{FF2B5EF4-FFF2-40B4-BE49-F238E27FC236}">
                    <a16:creationId xmlns:a16="http://schemas.microsoft.com/office/drawing/2014/main" xmlns="" id="{536770A6-38D1-4FF1-8E1A-70072A16DF06}"/>
                  </a:ext>
                </a:extLst>
              </p:cNvPr>
              <p:cNvSpPr>
                <a:spLocks/>
              </p:cNvSpPr>
              <p:nvPr/>
            </p:nvSpPr>
            <p:spPr bwMode="auto">
              <a:xfrm>
                <a:off x="4688847" y="3820383"/>
                <a:ext cx="120650" cy="187325"/>
              </a:xfrm>
              <a:custGeom>
                <a:avLst/>
                <a:gdLst>
                  <a:gd name="T0" fmla="*/ 301 w 301"/>
                  <a:gd name="T1" fmla="*/ 469 h 469"/>
                  <a:gd name="T2" fmla="*/ 150 w 301"/>
                  <a:gd name="T3" fmla="*/ 344 h 469"/>
                  <a:gd name="T4" fmla="*/ 0 w 301"/>
                  <a:gd name="T5" fmla="*/ 469 h 469"/>
                  <a:gd name="T6" fmla="*/ 0 w 301"/>
                  <a:gd name="T7" fmla="*/ 0 h 469"/>
                  <a:gd name="T8" fmla="*/ 61 w 301"/>
                  <a:gd name="T9" fmla="*/ 0 h 469"/>
                  <a:gd name="T10" fmla="*/ 61 w 301"/>
                  <a:gd name="T11" fmla="*/ 340 h 469"/>
                  <a:gd name="T12" fmla="*/ 150 w 301"/>
                  <a:gd name="T13" fmla="*/ 265 h 469"/>
                  <a:gd name="T14" fmla="*/ 240 w 301"/>
                  <a:gd name="T15" fmla="*/ 340 h 469"/>
                  <a:gd name="T16" fmla="*/ 240 w 301"/>
                  <a:gd name="T17" fmla="*/ 0 h 469"/>
                  <a:gd name="T18" fmla="*/ 301 w 301"/>
                  <a:gd name="T19" fmla="*/ 0 h 469"/>
                  <a:gd name="T20" fmla="*/ 301 w 301"/>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469">
                    <a:moveTo>
                      <a:pt x="301" y="469"/>
                    </a:moveTo>
                    <a:lnTo>
                      <a:pt x="150" y="344"/>
                    </a:lnTo>
                    <a:lnTo>
                      <a:pt x="0" y="469"/>
                    </a:lnTo>
                    <a:lnTo>
                      <a:pt x="0" y="0"/>
                    </a:lnTo>
                    <a:lnTo>
                      <a:pt x="61" y="0"/>
                    </a:lnTo>
                    <a:lnTo>
                      <a:pt x="61" y="340"/>
                    </a:lnTo>
                    <a:lnTo>
                      <a:pt x="150" y="265"/>
                    </a:lnTo>
                    <a:lnTo>
                      <a:pt x="240" y="340"/>
                    </a:lnTo>
                    <a:lnTo>
                      <a:pt x="240" y="0"/>
                    </a:lnTo>
                    <a:lnTo>
                      <a:pt x="301" y="0"/>
                    </a:lnTo>
                    <a:lnTo>
                      <a:pt x="301" y="469"/>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4" name="Group 423">
              <a:extLst>
                <a:ext uri="{FF2B5EF4-FFF2-40B4-BE49-F238E27FC236}">
                  <a16:creationId xmlns:a16="http://schemas.microsoft.com/office/drawing/2014/main" xmlns="" id="{77223581-1B54-4EF4-A862-33BA7226E50A}"/>
                </a:ext>
              </a:extLst>
            </p:cNvPr>
            <p:cNvGrpSpPr/>
            <p:nvPr/>
          </p:nvGrpSpPr>
          <p:grpSpPr>
            <a:xfrm>
              <a:off x="4021908" y="3648933"/>
              <a:ext cx="1451038" cy="1255647"/>
              <a:chOff x="4021908" y="3648933"/>
              <a:chExt cx="1451038" cy="1255647"/>
            </a:xfrm>
          </p:grpSpPr>
          <p:sp>
            <p:nvSpPr>
              <p:cNvPr id="425" name="TextBox 424">
                <a:extLst>
                  <a:ext uri="{FF2B5EF4-FFF2-40B4-BE49-F238E27FC236}">
                    <a16:creationId xmlns:a16="http://schemas.microsoft.com/office/drawing/2014/main" xmlns="" id="{610D661E-6081-4159-80D4-D8E1D33DF3EA}"/>
                  </a:ext>
                </a:extLst>
              </p:cNvPr>
              <p:cNvSpPr txBox="1"/>
              <p:nvPr/>
            </p:nvSpPr>
            <p:spPr>
              <a:xfrm>
                <a:off x="4021908" y="4566026"/>
                <a:ext cx="1451038" cy="338554"/>
              </a:xfrm>
              <a:prstGeom prst="rect">
                <a:avLst/>
              </a:prstGeom>
              <a:noFill/>
            </p:spPr>
            <p:txBody>
              <a:bodyPr wrap="none" rtlCol="0">
                <a:spAutoFit/>
              </a:bodyPr>
              <a:lstStyle/>
              <a:p>
                <a:r>
                  <a:rPr lang="en-SG" sz="1600" b="1" dirty="0"/>
                  <a:t>Course name</a:t>
                </a:r>
              </a:p>
            </p:txBody>
          </p:sp>
          <p:grpSp>
            <p:nvGrpSpPr>
              <p:cNvPr id="426" name="Group 425">
                <a:extLst>
                  <a:ext uri="{FF2B5EF4-FFF2-40B4-BE49-F238E27FC236}">
                    <a16:creationId xmlns:a16="http://schemas.microsoft.com/office/drawing/2014/main" xmlns="" id="{F41C2F49-1658-42D1-9AE8-DCD054CF71C4}"/>
                  </a:ext>
                </a:extLst>
              </p:cNvPr>
              <p:cNvGrpSpPr/>
              <p:nvPr/>
            </p:nvGrpSpPr>
            <p:grpSpPr>
              <a:xfrm>
                <a:off x="4425322" y="3648933"/>
                <a:ext cx="647700" cy="900112"/>
                <a:chOff x="4425322" y="3572733"/>
                <a:chExt cx="647700" cy="900112"/>
              </a:xfrm>
            </p:grpSpPr>
            <p:sp>
              <p:nvSpPr>
                <p:cNvPr id="427" name="Freeform 33">
                  <a:extLst>
                    <a:ext uri="{FF2B5EF4-FFF2-40B4-BE49-F238E27FC236}">
                      <a16:creationId xmlns:a16="http://schemas.microsoft.com/office/drawing/2014/main" xmlns="" id="{8795E3E9-5000-4FEF-A274-948AA718BA1C}"/>
                    </a:ext>
                  </a:extLst>
                </p:cNvPr>
                <p:cNvSpPr>
                  <a:spLocks noEditPoints="1"/>
                </p:cNvSpPr>
                <p:nvPr/>
              </p:nvSpPr>
              <p:spPr bwMode="auto">
                <a:xfrm>
                  <a:off x="4425322" y="3572733"/>
                  <a:ext cx="647700" cy="900112"/>
                </a:xfrm>
                <a:custGeom>
                  <a:avLst/>
                  <a:gdLst>
                    <a:gd name="T0" fmla="*/ 97 w 1632"/>
                    <a:gd name="T1" fmla="*/ 2268 h 2268"/>
                    <a:gd name="T2" fmla="*/ 87 w 1632"/>
                    <a:gd name="T3" fmla="*/ 2267 h 2268"/>
                    <a:gd name="T4" fmla="*/ 68 w 1632"/>
                    <a:gd name="T5" fmla="*/ 2263 h 2268"/>
                    <a:gd name="T6" fmla="*/ 51 w 1632"/>
                    <a:gd name="T7" fmla="*/ 2256 h 2268"/>
                    <a:gd name="T8" fmla="*/ 35 w 1632"/>
                    <a:gd name="T9" fmla="*/ 2246 h 2268"/>
                    <a:gd name="T10" fmla="*/ 22 w 1632"/>
                    <a:gd name="T11" fmla="*/ 2233 h 2268"/>
                    <a:gd name="T12" fmla="*/ 12 w 1632"/>
                    <a:gd name="T13" fmla="*/ 2218 h 2268"/>
                    <a:gd name="T14" fmla="*/ 4 w 1632"/>
                    <a:gd name="T15" fmla="*/ 2199 h 2268"/>
                    <a:gd name="T16" fmla="*/ 1 w 1632"/>
                    <a:gd name="T17" fmla="*/ 2181 h 2268"/>
                    <a:gd name="T18" fmla="*/ 0 w 1632"/>
                    <a:gd name="T19" fmla="*/ 97 h 2268"/>
                    <a:gd name="T20" fmla="*/ 1 w 1632"/>
                    <a:gd name="T21" fmla="*/ 87 h 2268"/>
                    <a:gd name="T22" fmla="*/ 4 w 1632"/>
                    <a:gd name="T23" fmla="*/ 68 h 2268"/>
                    <a:gd name="T24" fmla="*/ 12 w 1632"/>
                    <a:gd name="T25" fmla="*/ 50 h 2268"/>
                    <a:gd name="T26" fmla="*/ 22 w 1632"/>
                    <a:gd name="T27" fmla="*/ 35 h 2268"/>
                    <a:gd name="T28" fmla="*/ 35 w 1632"/>
                    <a:gd name="T29" fmla="*/ 22 h 2268"/>
                    <a:gd name="T30" fmla="*/ 51 w 1632"/>
                    <a:gd name="T31" fmla="*/ 12 h 2268"/>
                    <a:gd name="T32" fmla="*/ 68 w 1632"/>
                    <a:gd name="T33" fmla="*/ 4 h 2268"/>
                    <a:gd name="T34" fmla="*/ 87 w 1632"/>
                    <a:gd name="T35" fmla="*/ 1 h 2268"/>
                    <a:gd name="T36" fmla="*/ 1535 w 1632"/>
                    <a:gd name="T37" fmla="*/ 0 h 2268"/>
                    <a:gd name="T38" fmla="*/ 1545 w 1632"/>
                    <a:gd name="T39" fmla="*/ 1 h 2268"/>
                    <a:gd name="T40" fmla="*/ 1564 w 1632"/>
                    <a:gd name="T41" fmla="*/ 4 h 2268"/>
                    <a:gd name="T42" fmla="*/ 1581 w 1632"/>
                    <a:gd name="T43" fmla="*/ 12 h 2268"/>
                    <a:gd name="T44" fmla="*/ 1597 w 1632"/>
                    <a:gd name="T45" fmla="*/ 22 h 2268"/>
                    <a:gd name="T46" fmla="*/ 1610 w 1632"/>
                    <a:gd name="T47" fmla="*/ 35 h 2268"/>
                    <a:gd name="T48" fmla="*/ 1620 w 1632"/>
                    <a:gd name="T49" fmla="*/ 50 h 2268"/>
                    <a:gd name="T50" fmla="*/ 1627 w 1632"/>
                    <a:gd name="T51" fmla="*/ 68 h 2268"/>
                    <a:gd name="T52" fmla="*/ 1631 w 1632"/>
                    <a:gd name="T53" fmla="*/ 87 h 2268"/>
                    <a:gd name="T54" fmla="*/ 1632 w 1632"/>
                    <a:gd name="T55" fmla="*/ 2171 h 2268"/>
                    <a:gd name="T56" fmla="*/ 1631 w 1632"/>
                    <a:gd name="T57" fmla="*/ 2181 h 2268"/>
                    <a:gd name="T58" fmla="*/ 1627 w 1632"/>
                    <a:gd name="T59" fmla="*/ 2199 h 2268"/>
                    <a:gd name="T60" fmla="*/ 1620 w 1632"/>
                    <a:gd name="T61" fmla="*/ 2218 h 2268"/>
                    <a:gd name="T62" fmla="*/ 1610 w 1632"/>
                    <a:gd name="T63" fmla="*/ 2233 h 2268"/>
                    <a:gd name="T64" fmla="*/ 1597 w 1632"/>
                    <a:gd name="T65" fmla="*/ 2246 h 2268"/>
                    <a:gd name="T66" fmla="*/ 1581 w 1632"/>
                    <a:gd name="T67" fmla="*/ 2256 h 2268"/>
                    <a:gd name="T68" fmla="*/ 1564 w 1632"/>
                    <a:gd name="T69" fmla="*/ 2263 h 2268"/>
                    <a:gd name="T70" fmla="*/ 1545 w 1632"/>
                    <a:gd name="T71" fmla="*/ 2267 h 2268"/>
                    <a:gd name="T72" fmla="*/ 1535 w 1632"/>
                    <a:gd name="T73" fmla="*/ 2268 h 2268"/>
                    <a:gd name="T74" fmla="*/ 97 w 1632"/>
                    <a:gd name="T75" fmla="*/ 61 h 2268"/>
                    <a:gd name="T76" fmla="*/ 83 w 1632"/>
                    <a:gd name="T77" fmla="*/ 64 h 2268"/>
                    <a:gd name="T78" fmla="*/ 71 w 1632"/>
                    <a:gd name="T79" fmla="*/ 72 h 2268"/>
                    <a:gd name="T80" fmla="*/ 64 w 1632"/>
                    <a:gd name="T81" fmla="*/ 83 h 2268"/>
                    <a:gd name="T82" fmla="*/ 61 w 1632"/>
                    <a:gd name="T83" fmla="*/ 97 h 2268"/>
                    <a:gd name="T84" fmla="*/ 61 w 1632"/>
                    <a:gd name="T85" fmla="*/ 2171 h 2268"/>
                    <a:gd name="T86" fmla="*/ 64 w 1632"/>
                    <a:gd name="T87" fmla="*/ 2185 h 2268"/>
                    <a:gd name="T88" fmla="*/ 71 w 1632"/>
                    <a:gd name="T89" fmla="*/ 2196 h 2268"/>
                    <a:gd name="T90" fmla="*/ 83 w 1632"/>
                    <a:gd name="T91" fmla="*/ 2204 h 2268"/>
                    <a:gd name="T92" fmla="*/ 97 w 1632"/>
                    <a:gd name="T93" fmla="*/ 2207 h 2268"/>
                    <a:gd name="T94" fmla="*/ 1535 w 1632"/>
                    <a:gd name="T95" fmla="*/ 2207 h 2268"/>
                    <a:gd name="T96" fmla="*/ 1549 w 1632"/>
                    <a:gd name="T97" fmla="*/ 2204 h 2268"/>
                    <a:gd name="T98" fmla="*/ 1560 w 1632"/>
                    <a:gd name="T99" fmla="*/ 2196 h 2268"/>
                    <a:gd name="T100" fmla="*/ 1568 w 1632"/>
                    <a:gd name="T101" fmla="*/ 2185 h 2268"/>
                    <a:gd name="T102" fmla="*/ 1571 w 1632"/>
                    <a:gd name="T103" fmla="*/ 2171 h 2268"/>
                    <a:gd name="T104" fmla="*/ 1571 w 1632"/>
                    <a:gd name="T105" fmla="*/ 97 h 2268"/>
                    <a:gd name="T106" fmla="*/ 1568 w 1632"/>
                    <a:gd name="T107" fmla="*/ 83 h 2268"/>
                    <a:gd name="T108" fmla="*/ 1560 w 1632"/>
                    <a:gd name="T109" fmla="*/ 72 h 2268"/>
                    <a:gd name="T110" fmla="*/ 1549 w 1632"/>
                    <a:gd name="T111" fmla="*/ 64 h 2268"/>
                    <a:gd name="T112" fmla="*/ 1535 w 1632"/>
                    <a:gd name="T113"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2" h="2268">
                      <a:moveTo>
                        <a:pt x="1535" y="2268"/>
                      </a:moveTo>
                      <a:lnTo>
                        <a:pt x="97" y="2268"/>
                      </a:lnTo>
                      <a:lnTo>
                        <a:pt x="97" y="2268"/>
                      </a:lnTo>
                      <a:lnTo>
                        <a:pt x="87" y="2267"/>
                      </a:lnTo>
                      <a:lnTo>
                        <a:pt x="77" y="2266"/>
                      </a:lnTo>
                      <a:lnTo>
                        <a:pt x="68" y="2263"/>
                      </a:lnTo>
                      <a:lnTo>
                        <a:pt x="59" y="2260"/>
                      </a:lnTo>
                      <a:lnTo>
                        <a:pt x="51" y="2256"/>
                      </a:lnTo>
                      <a:lnTo>
                        <a:pt x="42" y="2251"/>
                      </a:lnTo>
                      <a:lnTo>
                        <a:pt x="35" y="2246"/>
                      </a:lnTo>
                      <a:lnTo>
                        <a:pt x="28" y="2240"/>
                      </a:lnTo>
                      <a:lnTo>
                        <a:pt x="22" y="2233"/>
                      </a:lnTo>
                      <a:lnTo>
                        <a:pt x="16" y="2225"/>
                      </a:lnTo>
                      <a:lnTo>
                        <a:pt x="12" y="2218"/>
                      </a:lnTo>
                      <a:lnTo>
                        <a:pt x="8" y="2209"/>
                      </a:lnTo>
                      <a:lnTo>
                        <a:pt x="4" y="2199"/>
                      </a:lnTo>
                      <a:lnTo>
                        <a:pt x="2" y="2190"/>
                      </a:lnTo>
                      <a:lnTo>
                        <a:pt x="1" y="2181"/>
                      </a:lnTo>
                      <a:lnTo>
                        <a:pt x="0" y="2171"/>
                      </a:lnTo>
                      <a:lnTo>
                        <a:pt x="0" y="97"/>
                      </a:lnTo>
                      <a:lnTo>
                        <a:pt x="0" y="97"/>
                      </a:lnTo>
                      <a:lnTo>
                        <a:pt x="1" y="87"/>
                      </a:lnTo>
                      <a:lnTo>
                        <a:pt x="2" y="77"/>
                      </a:lnTo>
                      <a:lnTo>
                        <a:pt x="4" y="68"/>
                      </a:lnTo>
                      <a:lnTo>
                        <a:pt x="8" y="59"/>
                      </a:lnTo>
                      <a:lnTo>
                        <a:pt x="12" y="50"/>
                      </a:lnTo>
                      <a:lnTo>
                        <a:pt x="16" y="42"/>
                      </a:lnTo>
                      <a:lnTo>
                        <a:pt x="22" y="35"/>
                      </a:lnTo>
                      <a:lnTo>
                        <a:pt x="28" y="28"/>
                      </a:lnTo>
                      <a:lnTo>
                        <a:pt x="35" y="22"/>
                      </a:lnTo>
                      <a:lnTo>
                        <a:pt x="42" y="17"/>
                      </a:lnTo>
                      <a:lnTo>
                        <a:pt x="51" y="12"/>
                      </a:lnTo>
                      <a:lnTo>
                        <a:pt x="59" y="8"/>
                      </a:lnTo>
                      <a:lnTo>
                        <a:pt x="68" y="4"/>
                      </a:lnTo>
                      <a:lnTo>
                        <a:pt x="77" y="2"/>
                      </a:lnTo>
                      <a:lnTo>
                        <a:pt x="87" y="1"/>
                      </a:lnTo>
                      <a:lnTo>
                        <a:pt x="97" y="0"/>
                      </a:lnTo>
                      <a:lnTo>
                        <a:pt x="1535" y="0"/>
                      </a:lnTo>
                      <a:lnTo>
                        <a:pt x="1535" y="0"/>
                      </a:lnTo>
                      <a:lnTo>
                        <a:pt x="1545" y="1"/>
                      </a:lnTo>
                      <a:lnTo>
                        <a:pt x="1554" y="2"/>
                      </a:lnTo>
                      <a:lnTo>
                        <a:pt x="1564" y="4"/>
                      </a:lnTo>
                      <a:lnTo>
                        <a:pt x="1572" y="8"/>
                      </a:lnTo>
                      <a:lnTo>
                        <a:pt x="1581" y="12"/>
                      </a:lnTo>
                      <a:lnTo>
                        <a:pt x="1590" y="17"/>
                      </a:lnTo>
                      <a:lnTo>
                        <a:pt x="1597" y="22"/>
                      </a:lnTo>
                      <a:lnTo>
                        <a:pt x="1604" y="28"/>
                      </a:lnTo>
                      <a:lnTo>
                        <a:pt x="1610" y="35"/>
                      </a:lnTo>
                      <a:lnTo>
                        <a:pt x="1615" y="42"/>
                      </a:lnTo>
                      <a:lnTo>
                        <a:pt x="1620" y="50"/>
                      </a:lnTo>
                      <a:lnTo>
                        <a:pt x="1624" y="59"/>
                      </a:lnTo>
                      <a:lnTo>
                        <a:pt x="1627" y="68"/>
                      </a:lnTo>
                      <a:lnTo>
                        <a:pt x="1630" y="77"/>
                      </a:lnTo>
                      <a:lnTo>
                        <a:pt x="1631" y="87"/>
                      </a:lnTo>
                      <a:lnTo>
                        <a:pt x="1632" y="97"/>
                      </a:lnTo>
                      <a:lnTo>
                        <a:pt x="1632" y="2171"/>
                      </a:lnTo>
                      <a:lnTo>
                        <a:pt x="1632" y="2171"/>
                      </a:lnTo>
                      <a:lnTo>
                        <a:pt x="1631" y="2181"/>
                      </a:lnTo>
                      <a:lnTo>
                        <a:pt x="1630" y="2190"/>
                      </a:lnTo>
                      <a:lnTo>
                        <a:pt x="1627" y="2199"/>
                      </a:lnTo>
                      <a:lnTo>
                        <a:pt x="1624" y="2209"/>
                      </a:lnTo>
                      <a:lnTo>
                        <a:pt x="1620" y="2218"/>
                      </a:lnTo>
                      <a:lnTo>
                        <a:pt x="1615" y="2225"/>
                      </a:lnTo>
                      <a:lnTo>
                        <a:pt x="1610" y="2233"/>
                      </a:lnTo>
                      <a:lnTo>
                        <a:pt x="1604" y="2240"/>
                      </a:lnTo>
                      <a:lnTo>
                        <a:pt x="1597" y="2246"/>
                      </a:lnTo>
                      <a:lnTo>
                        <a:pt x="1590" y="2251"/>
                      </a:lnTo>
                      <a:lnTo>
                        <a:pt x="1581" y="2256"/>
                      </a:lnTo>
                      <a:lnTo>
                        <a:pt x="1572" y="2260"/>
                      </a:lnTo>
                      <a:lnTo>
                        <a:pt x="1564" y="2263"/>
                      </a:lnTo>
                      <a:lnTo>
                        <a:pt x="1554" y="2266"/>
                      </a:lnTo>
                      <a:lnTo>
                        <a:pt x="1545" y="2267"/>
                      </a:lnTo>
                      <a:lnTo>
                        <a:pt x="1535" y="2268"/>
                      </a:lnTo>
                      <a:lnTo>
                        <a:pt x="1535" y="2268"/>
                      </a:lnTo>
                      <a:close/>
                      <a:moveTo>
                        <a:pt x="97" y="61"/>
                      </a:moveTo>
                      <a:lnTo>
                        <a:pt x="97" y="61"/>
                      </a:lnTo>
                      <a:lnTo>
                        <a:pt x="89" y="62"/>
                      </a:lnTo>
                      <a:lnTo>
                        <a:pt x="83" y="64"/>
                      </a:lnTo>
                      <a:lnTo>
                        <a:pt x="77" y="67"/>
                      </a:lnTo>
                      <a:lnTo>
                        <a:pt x="71" y="72"/>
                      </a:lnTo>
                      <a:lnTo>
                        <a:pt x="67" y="77"/>
                      </a:lnTo>
                      <a:lnTo>
                        <a:pt x="64" y="83"/>
                      </a:lnTo>
                      <a:lnTo>
                        <a:pt x="62" y="90"/>
                      </a:lnTo>
                      <a:lnTo>
                        <a:pt x="61" y="97"/>
                      </a:lnTo>
                      <a:lnTo>
                        <a:pt x="61" y="2171"/>
                      </a:lnTo>
                      <a:lnTo>
                        <a:pt x="61" y="2171"/>
                      </a:lnTo>
                      <a:lnTo>
                        <a:pt x="62" y="2178"/>
                      </a:lnTo>
                      <a:lnTo>
                        <a:pt x="64" y="2185"/>
                      </a:lnTo>
                      <a:lnTo>
                        <a:pt x="67" y="2191"/>
                      </a:lnTo>
                      <a:lnTo>
                        <a:pt x="71" y="2196"/>
                      </a:lnTo>
                      <a:lnTo>
                        <a:pt x="77" y="2201"/>
                      </a:lnTo>
                      <a:lnTo>
                        <a:pt x="83" y="2204"/>
                      </a:lnTo>
                      <a:lnTo>
                        <a:pt x="89" y="2206"/>
                      </a:lnTo>
                      <a:lnTo>
                        <a:pt x="97" y="2207"/>
                      </a:lnTo>
                      <a:lnTo>
                        <a:pt x="1535" y="2207"/>
                      </a:lnTo>
                      <a:lnTo>
                        <a:pt x="1535" y="2207"/>
                      </a:lnTo>
                      <a:lnTo>
                        <a:pt x="1542" y="2206"/>
                      </a:lnTo>
                      <a:lnTo>
                        <a:pt x="1549" y="2204"/>
                      </a:lnTo>
                      <a:lnTo>
                        <a:pt x="1555" y="2201"/>
                      </a:lnTo>
                      <a:lnTo>
                        <a:pt x="1560" y="2196"/>
                      </a:lnTo>
                      <a:lnTo>
                        <a:pt x="1565" y="2191"/>
                      </a:lnTo>
                      <a:lnTo>
                        <a:pt x="1568" y="2185"/>
                      </a:lnTo>
                      <a:lnTo>
                        <a:pt x="1570" y="2178"/>
                      </a:lnTo>
                      <a:lnTo>
                        <a:pt x="1571" y="2171"/>
                      </a:lnTo>
                      <a:lnTo>
                        <a:pt x="1571" y="97"/>
                      </a:lnTo>
                      <a:lnTo>
                        <a:pt x="1571" y="97"/>
                      </a:lnTo>
                      <a:lnTo>
                        <a:pt x="1570" y="90"/>
                      </a:lnTo>
                      <a:lnTo>
                        <a:pt x="1568" y="83"/>
                      </a:lnTo>
                      <a:lnTo>
                        <a:pt x="1565" y="77"/>
                      </a:lnTo>
                      <a:lnTo>
                        <a:pt x="1560" y="72"/>
                      </a:lnTo>
                      <a:lnTo>
                        <a:pt x="1555" y="67"/>
                      </a:lnTo>
                      <a:lnTo>
                        <a:pt x="1549" y="64"/>
                      </a:lnTo>
                      <a:lnTo>
                        <a:pt x="1542" y="62"/>
                      </a:lnTo>
                      <a:lnTo>
                        <a:pt x="1535" y="61"/>
                      </a:lnTo>
                      <a:lnTo>
                        <a:pt x="97"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TextBox 427">
                  <a:extLst>
                    <a:ext uri="{FF2B5EF4-FFF2-40B4-BE49-F238E27FC236}">
                      <a16:creationId xmlns:a16="http://schemas.microsoft.com/office/drawing/2014/main" xmlns="" id="{9A8DF21A-42C2-4846-B619-DAAEA8DA60E0}"/>
                    </a:ext>
                  </a:extLst>
                </p:cNvPr>
                <p:cNvSpPr txBox="1"/>
                <p:nvPr/>
              </p:nvSpPr>
              <p:spPr>
                <a:xfrm>
                  <a:off x="4455706" y="4085239"/>
                  <a:ext cx="588623" cy="369332"/>
                </a:xfrm>
                <a:prstGeom prst="rect">
                  <a:avLst/>
                </a:prstGeom>
                <a:noFill/>
              </p:spPr>
              <p:txBody>
                <a:bodyPr wrap="none" rtlCol="0">
                  <a:spAutoFit/>
                </a:bodyPr>
                <a:lstStyle/>
                <a:p>
                  <a:r>
                    <a:rPr lang="en-SG" b="1" dirty="0">
                      <a:solidFill>
                        <a:schemeClr val="accent2"/>
                      </a:solidFill>
                    </a:rPr>
                    <a:t>101</a:t>
                  </a:r>
                </a:p>
              </p:txBody>
            </p:sp>
          </p:grpSp>
        </p:grpSp>
      </p:grpSp>
      <p:grpSp>
        <p:nvGrpSpPr>
          <p:cNvPr id="431" name="Group 430">
            <a:extLst>
              <a:ext uri="{FF2B5EF4-FFF2-40B4-BE49-F238E27FC236}">
                <a16:creationId xmlns:a16="http://schemas.microsoft.com/office/drawing/2014/main" xmlns="" id="{E5D08DA2-1B59-47FF-BF85-AFC7A4B06D4D}"/>
              </a:ext>
            </a:extLst>
          </p:cNvPr>
          <p:cNvGrpSpPr/>
          <p:nvPr/>
        </p:nvGrpSpPr>
        <p:grpSpPr>
          <a:xfrm>
            <a:off x="1423627" y="3685655"/>
            <a:ext cx="1673856" cy="1218925"/>
            <a:chOff x="1423627" y="3685655"/>
            <a:chExt cx="1673856" cy="1218925"/>
          </a:xfrm>
        </p:grpSpPr>
        <p:sp>
          <p:nvSpPr>
            <p:cNvPr id="432" name="TextBox 431">
              <a:extLst>
                <a:ext uri="{FF2B5EF4-FFF2-40B4-BE49-F238E27FC236}">
                  <a16:creationId xmlns:a16="http://schemas.microsoft.com/office/drawing/2014/main" xmlns="" id="{7A3A9A8A-0CCA-4490-82CB-D21E44293519}"/>
                </a:ext>
              </a:extLst>
            </p:cNvPr>
            <p:cNvSpPr txBox="1"/>
            <p:nvPr/>
          </p:nvSpPr>
          <p:spPr>
            <a:xfrm>
              <a:off x="1423627" y="4566026"/>
              <a:ext cx="1673856" cy="338554"/>
            </a:xfrm>
            <a:prstGeom prst="rect">
              <a:avLst/>
            </a:prstGeom>
            <a:noFill/>
          </p:spPr>
          <p:txBody>
            <a:bodyPr wrap="none" rtlCol="0">
              <a:spAutoFit/>
            </a:bodyPr>
            <a:lstStyle/>
            <a:p>
              <a:r>
                <a:rPr lang="en-SG" sz="1600" b="1" dirty="0"/>
                <a:t>Operator name</a:t>
              </a:r>
            </a:p>
          </p:txBody>
        </p:sp>
        <p:pic>
          <p:nvPicPr>
            <p:cNvPr id="433" name="Picture 432">
              <a:extLst>
                <a:ext uri="{FF2B5EF4-FFF2-40B4-BE49-F238E27FC236}">
                  <a16:creationId xmlns:a16="http://schemas.microsoft.com/office/drawing/2014/main" xmlns="" id="{A57EFE38-B0AB-46CC-B402-B3049891B6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99482" y="3685655"/>
              <a:ext cx="722145" cy="863390"/>
            </a:xfrm>
            <a:prstGeom prst="rect">
              <a:avLst/>
            </a:prstGeom>
          </p:spPr>
        </p:pic>
      </p:grpSp>
      <p:grpSp>
        <p:nvGrpSpPr>
          <p:cNvPr id="434" name="Group 433">
            <a:extLst>
              <a:ext uri="{FF2B5EF4-FFF2-40B4-BE49-F238E27FC236}">
                <a16:creationId xmlns:a16="http://schemas.microsoft.com/office/drawing/2014/main" xmlns="" id="{363BDBFF-9B9A-4AF0-865E-9668CD4D1BA4}"/>
              </a:ext>
            </a:extLst>
          </p:cNvPr>
          <p:cNvGrpSpPr/>
          <p:nvPr/>
        </p:nvGrpSpPr>
        <p:grpSpPr>
          <a:xfrm>
            <a:off x="7134160" y="3695379"/>
            <a:ext cx="1146468" cy="1209201"/>
            <a:chOff x="7134160" y="3695379"/>
            <a:chExt cx="1146468" cy="1209201"/>
          </a:xfrm>
        </p:grpSpPr>
        <p:sp>
          <p:nvSpPr>
            <p:cNvPr id="435" name="TextBox 434">
              <a:extLst>
                <a:ext uri="{FF2B5EF4-FFF2-40B4-BE49-F238E27FC236}">
                  <a16:creationId xmlns:a16="http://schemas.microsoft.com/office/drawing/2014/main" xmlns="" id="{2EAB1B57-B079-4C1B-B902-3F9A258F3F4B}"/>
                </a:ext>
              </a:extLst>
            </p:cNvPr>
            <p:cNvSpPr txBox="1"/>
            <p:nvPr/>
          </p:nvSpPr>
          <p:spPr>
            <a:xfrm>
              <a:off x="7134160" y="4566026"/>
              <a:ext cx="1146468" cy="338554"/>
            </a:xfrm>
            <a:prstGeom prst="rect">
              <a:avLst/>
            </a:prstGeom>
            <a:noFill/>
          </p:spPr>
          <p:txBody>
            <a:bodyPr wrap="none" rtlCol="0">
              <a:spAutoFit/>
            </a:bodyPr>
            <a:lstStyle/>
            <a:p>
              <a:r>
                <a:rPr lang="en-SG" sz="1600" b="1" dirty="0"/>
                <a:t>Date/time</a:t>
              </a:r>
            </a:p>
          </p:txBody>
        </p:sp>
        <p:grpSp>
          <p:nvGrpSpPr>
            <p:cNvPr id="436" name="Group 435">
              <a:extLst>
                <a:ext uri="{FF2B5EF4-FFF2-40B4-BE49-F238E27FC236}">
                  <a16:creationId xmlns:a16="http://schemas.microsoft.com/office/drawing/2014/main" xmlns="" id="{291B9D4D-66D6-4381-999C-937A70A75B75}"/>
                </a:ext>
              </a:extLst>
            </p:cNvPr>
            <p:cNvGrpSpPr/>
            <p:nvPr/>
          </p:nvGrpSpPr>
          <p:grpSpPr>
            <a:xfrm>
              <a:off x="7272494" y="3695379"/>
              <a:ext cx="869800" cy="855629"/>
              <a:chOff x="-6707374" y="-158770"/>
              <a:chExt cx="6235700" cy="6134100"/>
            </a:xfrm>
          </p:grpSpPr>
          <p:sp>
            <p:nvSpPr>
              <p:cNvPr id="443" name="Freeform 15">
                <a:extLst>
                  <a:ext uri="{FF2B5EF4-FFF2-40B4-BE49-F238E27FC236}">
                    <a16:creationId xmlns:a16="http://schemas.microsoft.com/office/drawing/2014/main" xmlns="" id="{F543F920-B782-40F6-B6B6-FD877A678F16}"/>
                  </a:ext>
                </a:extLst>
              </p:cNvPr>
              <p:cNvSpPr>
                <a:spLocks noEditPoints="1"/>
              </p:cNvSpPr>
              <p:nvPr/>
            </p:nvSpPr>
            <p:spPr bwMode="auto">
              <a:xfrm>
                <a:off x="-6707374" y="339705"/>
                <a:ext cx="6235700" cy="5635625"/>
              </a:xfrm>
              <a:custGeom>
                <a:avLst/>
                <a:gdLst>
                  <a:gd name="T0" fmla="*/ 2792 w 2880"/>
                  <a:gd name="T1" fmla="*/ 2611 h 2611"/>
                  <a:gd name="T2" fmla="*/ 88 w 2880"/>
                  <a:gd name="T3" fmla="*/ 2611 h 2611"/>
                  <a:gd name="T4" fmla="*/ 0 w 2880"/>
                  <a:gd name="T5" fmla="*/ 2523 h 2611"/>
                  <a:gd name="T6" fmla="*/ 0 w 2880"/>
                  <a:gd name="T7" fmla="*/ 88 h 2611"/>
                  <a:gd name="T8" fmla="*/ 88 w 2880"/>
                  <a:gd name="T9" fmla="*/ 0 h 2611"/>
                  <a:gd name="T10" fmla="*/ 2792 w 2880"/>
                  <a:gd name="T11" fmla="*/ 0 h 2611"/>
                  <a:gd name="T12" fmla="*/ 2880 w 2880"/>
                  <a:gd name="T13" fmla="*/ 88 h 2611"/>
                  <a:gd name="T14" fmla="*/ 2880 w 2880"/>
                  <a:gd name="T15" fmla="*/ 2523 h 2611"/>
                  <a:gd name="T16" fmla="*/ 2792 w 2880"/>
                  <a:gd name="T17" fmla="*/ 2611 h 2611"/>
                  <a:gd name="T18" fmla="*/ 88 w 2880"/>
                  <a:gd name="T19" fmla="*/ 80 h 2611"/>
                  <a:gd name="T20" fmla="*/ 80 w 2880"/>
                  <a:gd name="T21" fmla="*/ 88 h 2611"/>
                  <a:gd name="T22" fmla="*/ 80 w 2880"/>
                  <a:gd name="T23" fmla="*/ 2523 h 2611"/>
                  <a:gd name="T24" fmla="*/ 88 w 2880"/>
                  <a:gd name="T25" fmla="*/ 2531 h 2611"/>
                  <a:gd name="T26" fmla="*/ 2792 w 2880"/>
                  <a:gd name="T27" fmla="*/ 2531 h 2611"/>
                  <a:gd name="T28" fmla="*/ 2800 w 2880"/>
                  <a:gd name="T29" fmla="*/ 2523 h 2611"/>
                  <a:gd name="T30" fmla="*/ 2800 w 2880"/>
                  <a:gd name="T31" fmla="*/ 88 h 2611"/>
                  <a:gd name="T32" fmla="*/ 2792 w 2880"/>
                  <a:gd name="T33" fmla="*/ 80 h 2611"/>
                  <a:gd name="T34" fmla="*/ 88 w 2880"/>
                  <a:gd name="T35" fmla="*/ 80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0" h="2611">
                    <a:moveTo>
                      <a:pt x="2792" y="2611"/>
                    </a:moveTo>
                    <a:cubicBezTo>
                      <a:pt x="88" y="2611"/>
                      <a:pt x="88" y="2611"/>
                      <a:pt x="88" y="2611"/>
                    </a:cubicBezTo>
                    <a:cubicBezTo>
                      <a:pt x="40" y="2611"/>
                      <a:pt x="0" y="2572"/>
                      <a:pt x="0" y="2523"/>
                    </a:cubicBezTo>
                    <a:cubicBezTo>
                      <a:pt x="0" y="88"/>
                      <a:pt x="0" y="88"/>
                      <a:pt x="0" y="88"/>
                    </a:cubicBezTo>
                    <a:cubicBezTo>
                      <a:pt x="0" y="39"/>
                      <a:pt x="40" y="0"/>
                      <a:pt x="88" y="0"/>
                    </a:cubicBezTo>
                    <a:cubicBezTo>
                      <a:pt x="2792" y="0"/>
                      <a:pt x="2792" y="0"/>
                      <a:pt x="2792" y="0"/>
                    </a:cubicBezTo>
                    <a:cubicBezTo>
                      <a:pt x="2841" y="0"/>
                      <a:pt x="2880" y="39"/>
                      <a:pt x="2880" y="88"/>
                    </a:cubicBezTo>
                    <a:cubicBezTo>
                      <a:pt x="2880" y="2523"/>
                      <a:pt x="2880" y="2523"/>
                      <a:pt x="2880" y="2523"/>
                    </a:cubicBezTo>
                    <a:cubicBezTo>
                      <a:pt x="2880" y="2572"/>
                      <a:pt x="2841" y="2611"/>
                      <a:pt x="2792" y="2611"/>
                    </a:cubicBezTo>
                    <a:close/>
                    <a:moveTo>
                      <a:pt x="88" y="80"/>
                    </a:moveTo>
                    <a:cubicBezTo>
                      <a:pt x="84" y="80"/>
                      <a:pt x="80" y="83"/>
                      <a:pt x="80" y="88"/>
                    </a:cubicBezTo>
                    <a:cubicBezTo>
                      <a:pt x="80" y="2523"/>
                      <a:pt x="80" y="2523"/>
                      <a:pt x="80" y="2523"/>
                    </a:cubicBezTo>
                    <a:cubicBezTo>
                      <a:pt x="80" y="2528"/>
                      <a:pt x="84" y="2531"/>
                      <a:pt x="88" y="2531"/>
                    </a:cubicBezTo>
                    <a:cubicBezTo>
                      <a:pt x="2792" y="2531"/>
                      <a:pt x="2792" y="2531"/>
                      <a:pt x="2792" y="2531"/>
                    </a:cubicBezTo>
                    <a:cubicBezTo>
                      <a:pt x="2797" y="2531"/>
                      <a:pt x="2800" y="2528"/>
                      <a:pt x="2800" y="2523"/>
                    </a:cubicBezTo>
                    <a:cubicBezTo>
                      <a:pt x="2800" y="88"/>
                      <a:pt x="2800" y="88"/>
                      <a:pt x="2800" y="88"/>
                    </a:cubicBezTo>
                    <a:cubicBezTo>
                      <a:pt x="2800" y="83"/>
                      <a:pt x="2797" y="80"/>
                      <a:pt x="2792" y="80"/>
                    </a:cubicBezTo>
                    <a:lnTo>
                      <a:pt x="88" y="8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44" name="Freeform 16">
                <a:extLst>
                  <a:ext uri="{FF2B5EF4-FFF2-40B4-BE49-F238E27FC236}">
                    <a16:creationId xmlns:a16="http://schemas.microsoft.com/office/drawing/2014/main" xmlns="" id="{885FC6AE-88D7-4CE4-A6C5-1093A4893DB9}"/>
                  </a:ext>
                </a:extLst>
              </p:cNvPr>
              <p:cNvSpPr>
                <a:spLocks/>
              </p:cNvSpPr>
              <p:nvPr/>
            </p:nvSpPr>
            <p:spPr bwMode="auto">
              <a:xfrm>
                <a:off x="-6707374" y="1531918"/>
                <a:ext cx="6235700" cy="171450"/>
              </a:xfrm>
              <a:custGeom>
                <a:avLst/>
                <a:gdLst>
                  <a:gd name="T0" fmla="*/ 2840 w 2880"/>
                  <a:gd name="T1" fmla="*/ 80 h 80"/>
                  <a:gd name="T2" fmla="*/ 40 w 2880"/>
                  <a:gd name="T3" fmla="*/ 80 h 80"/>
                  <a:gd name="T4" fmla="*/ 0 w 2880"/>
                  <a:gd name="T5" fmla="*/ 40 h 80"/>
                  <a:gd name="T6" fmla="*/ 40 w 2880"/>
                  <a:gd name="T7" fmla="*/ 0 h 80"/>
                  <a:gd name="T8" fmla="*/ 2840 w 2880"/>
                  <a:gd name="T9" fmla="*/ 0 h 80"/>
                  <a:gd name="T10" fmla="*/ 2880 w 2880"/>
                  <a:gd name="T11" fmla="*/ 40 h 80"/>
                  <a:gd name="T12" fmla="*/ 2840 w 2880"/>
                  <a:gd name="T13" fmla="*/ 80 h 80"/>
                </a:gdLst>
                <a:ahLst/>
                <a:cxnLst>
                  <a:cxn ang="0">
                    <a:pos x="T0" y="T1"/>
                  </a:cxn>
                  <a:cxn ang="0">
                    <a:pos x="T2" y="T3"/>
                  </a:cxn>
                  <a:cxn ang="0">
                    <a:pos x="T4" y="T5"/>
                  </a:cxn>
                  <a:cxn ang="0">
                    <a:pos x="T6" y="T7"/>
                  </a:cxn>
                  <a:cxn ang="0">
                    <a:pos x="T8" y="T9"/>
                  </a:cxn>
                  <a:cxn ang="0">
                    <a:pos x="T10" y="T11"/>
                  </a:cxn>
                  <a:cxn ang="0">
                    <a:pos x="T12" y="T13"/>
                  </a:cxn>
                </a:cxnLst>
                <a:rect l="0" t="0" r="r" b="b"/>
                <a:pathLst>
                  <a:path w="2880" h="80">
                    <a:moveTo>
                      <a:pt x="2840" y="80"/>
                    </a:moveTo>
                    <a:cubicBezTo>
                      <a:pt x="40" y="80"/>
                      <a:pt x="40" y="80"/>
                      <a:pt x="40" y="80"/>
                    </a:cubicBezTo>
                    <a:cubicBezTo>
                      <a:pt x="18" y="80"/>
                      <a:pt x="0" y="62"/>
                      <a:pt x="0" y="40"/>
                    </a:cubicBezTo>
                    <a:cubicBezTo>
                      <a:pt x="0" y="18"/>
                      <a:pt x="18" y="0"/>
                      <a:pt x="40" y="0"/>
                    </a:cubicBezTo>
                    <a:cubicBezTo>
                      <a:pt x="2840" y="0"/>
                      <a:pt x="2840" y="0"/>
                      <a:pt x="2840" y="0"/>
                    </a:cubicBezTo>
                    <a:cubicBezTo>
                      <a:pt x="2862" y="0"/>
                      <a:pt x="2880" y="18"/>
                      <a:pt x="2880" y="40"/>
                    </a:cubicBezTo>
                    <a:cubicBezTo>
                      <a:pt x="2880" y="62"/>
                      <a:pt x="2862" y="80"/>
                      <a:pt x="2840" y="8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445" name="Freeform 17">
                <a:extLst>
                  <a:ext uri="{FF2B5EF4-FFF2-40B4-BE49-F238E27FC236}">
                    <a16:creationId xmlns:a16="http://schemas.microsoft.com/office/drawing/2014/main" xmlns="" id="{7FDAE3E1-289C-4A4B-B935-6B88A6C1C7F9}"/>
                  </a:ext>
                </a:extLst>
              </p:cNvPr>
              <p:cNvSpPr>
                <a:spLocks noEditPoints="1"/>
              </p:cNvSpPr>
              <p:nvPr/>
            </p:nvSpPr>
            <p:spPr bwMode="auto">
              <a:xfrm>
                <a:off x="-4743637" y="2195493"/>
                <a:ext cx="974725" cy="808038"/>
              </a:xfrm>
              <a:custGeom>
                <a:avLst/>
                <a:gdLst>
                  <a:gd name="T0" fmla="*/ 362 w 450"/>
                  <a:gd name="T1" fmla="*/ 374 h 374"/>
                  <a:gd name="T2" fmla="*/ 88 w 450"/>
                  <a:gd name="T3" fmla="*/ 374 h 374"/>
                  <a:gd name="T4" fmla="*/ 0 w 450"/>
                  <a:gd name="T5" fmla="*/ 286 h 374"/>
                  <a:gd name="T6" fmla="*/ 0 w 450"/>
                  <a:gd name="T7" fmla="*/ 88 h 374"/>
                  <a:gd name="T8" fmla="*/ 88 w 450"/>
                  <a:gd name="T9" fmla="*/ 0 h 374"/>
                  <a:gd name="T10" fmla="*/ 362 w 450"/>
                  <a:gd name="T11" fmla="*/ 0 h 374"/>
                  <a:gd name="T12" fmla="*/ 450 w 450"/>
                  <a:gd name="T13" fmla="*/ 88 h 374"/>
                  <a:gd name="T14" fmla="*/ 450 w 450"/>
                  <a:gd name="T15" fmla="*/ 286 h 374"/>
                  <a:gd name="T16" fmla="*/ 362 w 450"/>
                  <a:gd name="T17" fmla="*/ 374 h 374"/>
                  <a:gd name="T18" fmla="*/ 88 w 450"/>
                  <a:gd name="T19" fmla="*/ 80 h 374"/>
                  <a:gd name="T20" fmla="*/ 80 w 450"/>
                  <a:gd name="T21" fmla="*/ 88 h 374"/>
                  <a:gd name="T22" fmla="*/ 80 w 450"/>
                  <a:gd name="T23" fmla="*/ 286 h 374"/>
                  <a:gd name="T24" fmla="*/ 88 w 450"/>
                  <a:gd name="T25" fmla="*/ 294 h 374"/>
                  <a:gd name="T26" fmla="*/ 362 w 450"/>
                  <a:gd name="T27" fmla="*/ 294 h 374"/>
                  <a:gd name="T28" fmla="*/ 370 w 450"/>
                  <a:gd name="T29" fmla="*/ 286 h 374"/>
                  <a:gd name="T30" fmla="*/ 370 w 450"/>
                  <a:gd name="T31" fmla="*/ 88 h 374"/>
                  <a:gd name="T32" fmla="*/ 362 w 450"/>
                  <a:gd name="T33" fmla="*/ 80 h 374"/>
                  <a:gd name="T34" fmla="*/ 88 w 450"/>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4">
                    <a:moveTo>
                      <a:pt x="362" y="374"/>
                    </a:moveTo>
                    <a:cubicBezTo>
                      <a:pt x="88" y="374"/>
                      <a:pt x="88" y="374"/>
                      <a:pt x="88" y="374"/>
                    </a:cubicBezTo>
                    <a:cubicBezTo>
                      <a:pt x="40" y="374"/>
                      <a:pt x="0" y="335"/>
                      <a:pt x="0" y="286"/>
                    </a:cubicBezTo>
                    <a:cubicBezTo>
                      <a:pt x="0" y="88"/>
                      <a:pt x="0" y="88"/>
                      <a:pt x="0" y="88"/>
                    </a:cubicBezTo>
                    <a:cubicBezTo>
                      <a:pt x="0" y="40"/>
                      <a:pt x="40" y="0"/>
                      <a:pt x="88" y="0"/>
                    </a:cubicBezTo>
                    <a:cubicBezTo>
                      <a:pt x="362" y="0"/>
                      <a:pt x="362" y="0"/>
                      <a:pt x="362" y="0"/>
                    </a:cubicBezTo>
                    <a:cubicBezTo>
                      <a:pt x="410" y="0"/>
                      <a:pt x="450" y="40"/>
                      <a:pt x="450" y="88"/>
                    </a:cubicBezTo>
                    <a:cubicBezTo>
                      <a:pt x="450" y="286"/>
                      <a:pt x="450" y="286"/>
                      <a:pt x="450" y="286"/>
                    </a:cubicBezTo>
                    <a:cubicBezTo>
                      <a:pt x="450" y="335"/>
                      <a:pt x="410" y="374"/>
                      <a:pt x="362" y="374"/>
                    </a:cubicBezTo>
                    <a:close/>
                    <a:moveTo>
                      <a:pt x="88" y="80"/>
                    </a:moveTo>
                    <a:cubicBezTo>
                      <a:pt x="84" y="80"/>
                      <a:pt x="80" y="84"/>
                      <a:pt x="80" y="88"/>
                    </a:cubicBezTo>
                    <a:cubicBezTo>
                      <a:pt x="80" y="286"/>
                      <a:pt x="80" y="286"/>
                      <a:pt x="80" y="286"/>
                    </a:cubicBezTo>
                    <a:cubicBezTo>
                      <a:pt x="80" y="291"/>
                      <a:pt x="84" y="294"/>
                      <a:pt x="88" y="294"/>
                    </a:cubicBezTo>
                    <a:cubicBezTo>
                      <a:pt x="362" y="294"/>
                      <a:pt x="362" y="294"/>
                      <a:pt x="362" y="294"/>
                    </a:cubicBezTo>
                    <a:cubicBezTo>
                      <a:pt x="366" y="294"/>
                      <a:pt x="370" y="291"/>
                      <a:pt x="370" y="286"/>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46" name="Freeform 18">
                <a:extLst>
                  <a:ext uri="{FF2B5EF4-FFF2-40B4-BE49-F238E27FC236}">
                    <a16:creationId xmlns:a16="http://schemas.microsoft.com/office/drawing/2014/main" xmlns="" id="{D9F29D0C-0C20-4B91-82E1-31DC288DE888}"/>
                  </a:ext>
                </a:extLst>
              </p:cNvPr>
              <p:cNvSpPr>
                <a:spLocks noEditPoints="1"/>
              </p:cNvSpPr>
              <p:nvPr/>
            </p:nvSpPr>
            <p:spPr bwMode="auto">
              <a:xfrm>
                <a:off x="-3406962" y="2195493"/>
                <a:ext cx="973138" cy="808038"/>
              </a:xfrm>
              <a:custGeom>
                <a:avLst/>
                <a:gdLst>
                  <a:gd name="T0" fmla="*/ 362 w 450"/>
                  <a:gd name="T1" fmla="*/ 374 h 374"/>
                  <a:gd name="T2" fmla="*/ 88 w 450"/>
                  <a:gd name="T3" fmla="*/ 374 h 374"/>
                  <a:gd name="T4" fmla="*/ 0 w 450"/>
                  <a:gd name="T5" fmla="*/ 286 h 374"/>
                  <a:gd name="T6" fmla="*/ 0 w 450"/>
                  <a:gd name="T7" fmla="*/ 88 h 374"/>
                  <a:gd name="T8" fmla="*/ 88 w 450"/>
                  <a:gd name="T9" fmla="*/ 0 h 374"/>
                  <a:gd name="T10" fmla="*/ 362 w 450"/>
                  <a:gd name="T11" fmla="*/ 0 h 374"/>
                  <a:gd name="T12" fmla="*/ 450 w 450"/>
                  <a:gd name="T13" fmla="*/ 88 h 374"/>
                  <a:gd name="T14" fmla="*/ 450 w 450"/>
                  <a:gd name="T15" fmla="*/ 286 h 374"/>
                  <a:gd name="T16" fmla="*/ 362 w 450"/>
                  <a:gd name="T17" fmla="*/ 374 h 374"/>
                  <a:gd name="T18" fmla="*/ 88 w 450"/>
                  <a:gd name="T19" fmla="*/ 80 h 374"/>
                  <a:gd name="T20" fmla="*/ 80 w 450"/>
                  <a:gd name="T21" fmla="*/ 88 h 374"/>
                  <a:gd name="T22" fmla="*/ 80 w 450"/>
                  <a:gd name="T23" fmla="*/ 286 h 374"/>
                  <a:gd name="T24" fmla="*/ 88 w 450"/>
                  <a:gd name="T25" fmla="*/ 294 h 374"/>
                  <a:gd name="T26" fmla="*/ 362 w 450"/>
                  <a:gd name="T27" fmla="*/ 294 h 374"/>
                  <a:gd name="T28" fmla="*/ 370 w 450"/>
                  <a:gd name="T29" fmla="*/ 286 h 374"/>
                  <a:gd name="T30" fmla="*/ 370 w 450"/>
                  <a:gd name="T31" fmla="*/ 88 h 374"/>
                  <a:gd name="T32" fmla="*/ 362 w 450"/>
                  <a:gd name="T33" fmla="*/ 80 h 374"/>
                  <a:gd name="T34" fmla="*/ 88 w 450"/>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4">
                    <a:moveTo>
                      <a:pt x="362" y="374"/>
                    </a:moveTo>
                    <a:cubicBezTo>
                      <a:pt x="88" y="374"/>
                      <a:pt x="88" y="374"/>
                      <a:pt x="88" y="374"/>
                    </a:cubicBezTo>
                    <a:cubicBezTo>
                      <a:pt x="39" y="374"/>
                      <a:pt x="0" y="335"/>
                      <a:pt x="0" y="286"/>
                    </a:cubicBezTo>
                    <a:cubicBezTo>
                      <a:pt x="0" y="88"/>
                      <a:pt x="0" y="88"/>
                      <a:pt x="0" y="88"/>
                    </a:cubicBezTo>
                    <a:cubicBezTo>
                      <a:pt x="0" y="40"/>
                      <a:pt x="39" y="0"/>
                      <a:pt x="88" y="0"/>
                    </a:cubicBezTo>
                    <a:cubicBezTo>
                      <a:pt x="362" y="0"/>
                      <a:pt x="362" y="0"/>
                      <a:pt x="362" y="0"/>
                    </a:cubicBezTo>
                    <a:cubicBezTo>
                      <a:pt x="410" y="0"/>
                      <a:pt x="450" y="40"/>
                      <a:pt x="450" y="88"/>
                    </a:cubicBezTo>
                    <a:cubicBezTo>
                      <a:pt x="450" y="286"/>
                      <a:pt x="450" y="286"/>
                      <a:pt x="450" y="286"/>
                    </a:cubicBezTo>
                    <a:cubicBezTo>
                      <a:pt x="450" y="335"/>
                      <a:pt x="410" y="374"/>
                      <a:pt x="362" y="374"/>
                    </a:cubicBezTo>
                    <a:close/>
                    <a:moveTo>
                      <a:pt x="88" y="80"/>
                    </a:moveTo>
                    <a:cubicBezTo>
                      <a:pt x="84" y="80"/>
                      <a:pt x="80" y="84"/>
                      <a:pt x="80" y="88"/>
                    </a:cubicBezTo>
                    <a:cubicBezTo>
                      <a:pt x="80" y="286"/>
                      <a:pt x="80" y="286"/>
                      <a:pt x="80" y="286"/>
                    </a:cubicBezTo>
                    <a:cubicBezTo>
                      <a:pt x="80" y="291"/>
                      <a:pt x="84" y="294"/>
                      <a:pt x="88" y="294"/>
                    </a:cubicBezTo>
                    <a:cubicBezTo>
                      <a:pt x="362" y="294"/>
                      <a:pt x="362" y="294"/>
                      <a:pt x="362" y="294"/>
                    </a:cubicBezTo>
                    <a:cubicBezTo>
                      <a:pt x="366" y="294"/>
                      <a:pt x="370" y="291"/>
                      <a:pt x="370" y="286"/>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47" name="Freeform 19">
                <a:extLst>
                  <a:ext uri="{FF2B5EF4-FFF2-40B4-BE49-F238E27FC236}">
                    <a16:creationId xmlns:a16="http://schemas.microsoft.com/office/drawing/2014/main" xmlns="" id="{4F0177EA-B864-4E7A-B620-B7685B8EBEAD}"/>
                  </a:ext>
                </a:extLst>
              </p:cNvPr>
              <p:cNvSpPr>
                <a:spLocks noEditPoints="1"/>
              </p:cNvSpPr>
              <p:nvPr/>
            </p:nvSpPr>
            <p:spPr bwMode="auto">
              <a:xfrm>
                <a:off x="-2071874" y="2195493"/>
                <a:ext cx="973138" cy="808038"/>
              </a:xfrm>
              <a:custGeom>
                <a:avLst/>
                <a:gdLst>
                  <a:gd name="T0" fmla="*/ 361 w 449"/>
                  <a:gd name="T1" fmla="*/ 374 h 374"/>
                  <a:gd name="T2" fmla="*/ 88 w 449"/>
                  <a:gd name="T3" fmla="*/ 374 h 374"/>
                  <a:gd name="T4" fmla="*/ 0 w 449"/>
                  <a:gd name="T5" fmla="*/ 286 h 374"/>
                  <a:gd name="T6" fmla="*/ 0 w 449"/>
                  <a:gd name="T7" fmla="*/ 88 h 374"/>
                  <a:gd name="T8" fmla="*/ 88 w 449"/>
                  <a:gd name="T9" fmla="*/ 0 h 374"/>
                  <a:gd name="T10" fmla="*/ 361 w 449"/>
                  <a:gd name="T11" fmla="*/ 0 h 374"/>
                  <a:gd name="T12" fmla="*/ 449 w 449"/>
                  <a:gd name="T13" fmla="*/ 88 h 374"/>
                  <a:gd name="T14" fmla="*/ 449 w 449"/>
                  <a:gd name="T15" fmla="*/ 286 h 374"/>
                  <a:gd name="T16" fmla="*/ 361 w 449"/>
                  <a:gd name="T17" fmla="*/ 374 h 374"/>
                  <a:gd name="T18" fmla="*/ 88 w 449"/>
                  <a:gd name="T19" fmla="*/ 80 h 374"/>
                  <a:gd name="T20" fmla="*/ 80 w 449"/>
                  <a:gd name="T21" fmla="*/ 88 h 374"/>
                  <a:gd name="T22" fmla="*/ 80 w 449"/>
                  <a:gd name="T23" fmla="*/ 286 h 374"/>
                  <a:gd name="T24" fmla="*/ 88 w 449"/>
                  <a:gd name="T25" fmla="*/ 294 h 374"/>
                  <a:gd name="T26" fmla="*/ 361 w 449"/>
                  <a:gd name="T27" fmla="*/ 294 h 374"/>
                  <a:gd name="T28" fmla="*/ 369 w 449"/>
                  <a:gd name="T29" fmla="*/ 286 h 374"/>
                  <a:gd name="T30" fmla="*/ 369 w 449"/>
                  <a:gd name="T31" fmla="*/ 88 h 374"/>
                  <a:gd name="T32" fmla="*/ 361 w 449"/>
                  <a:gd name="T33" fmla="*/ 80 h 374"/>
                  <a:gd name="T34" fmla="*/ 88 w 449"/>
                  <a:gd name="T35" fmla="*/ 8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374">
                    <a:moveTo>
                      <a:pt x="361" y="374"/>
                    </a:moveTo>
                    <a:cubicBezTo>
                      <a:pt x="88" y="374"/>
                      <a:pt x="88" y="374"/>
                      <a:pt x="88" y="374"/>
                    </a:cubicBezTo>
                    <a:cubicBezTo>
                      <a:pt x="39" y="374"/>
                      <a:pt x="0" y="335"/>
                      <a:pt x="0" y="286"/>
                    </a:cubicBezTo>
                    <a:cubicBezTo>
                      <a:pt x="0" y="88"/>
                      <a:pt x="0" y="88"/>
                      <a:pt x="0" y="88"/>
                    </a:cubicBezTo>
                    <a:cubicBezTo>
                      <a:pt x="0" y="40"/>
                      <a:pt x="39" y="0"/>
                      <a:pt x="88" y="0"/>
                    </a:cubicBezTo>
                    <a:cubicBezTo>
                      <a:pt x="361" y="0"/>
                      <a:pt x="361" y="0"/>
                      <a:pt x="361" y="0"/>
                    </a:cubicBezTo>
                    <a:cubicBezTo>
                      <a:pt x="410" y="0"/>
                      <a:pt x="449" y="40"/>
                      <a:pt x="449" y="88"/>
                    </a:cubicBezTo>
                    <a:cubicBezTo>
                      <a:pt x="449" y="286"/>
                      <a:pt x="449" y="286"/>
                      <a:pt x="449" y="286"/>
                    </a:cubicBezTo>
                    <a:cubicBezTo>
                      <a:pt x="449" y="335"/>
                      <a:pt x="410" y="374"/>
                      <a:pt x="361" y="374"/>
                    </a:cubicBezTo>
                    <a:close/>
                    <a:moveTo>
                      <a:pt x="88" y="80"/>
                    </a:moveTo>
                    <a:cubicBezTo>
                      <a:pt x="84" y="80"/>
                      <a:pt x="80" y="84"/>
                      <a:pt x="80" y="88"/>
                    </a:cubicBezTo>
                    <a:cubicBezTo>
                      <a:pt x="80" y="286"/>
                      <a:pt x="80" y="286"/>
                      <a:pt x="80" y="286"/>
                    </a:cubicBezTo>
                    <a:cubicBezTo>
                      <a:pt x="80" y="291"/>
                      <a:pt x="84" y="294"/>
                      <a:pt x="88" y="294"/>
                    </a:cubicBezTo>
                    <a:cubicBezTo>
                      <a:pt x="361" y="294"/>
                      <a:pt x="361" y="294"/>
                      <a:pt x="361" y="294"/>
                    </a:cubicBezTo>
                    <a:cubicBezTo>
                      <a:pt x="366" y="294"/>
                      <a:pt x="369" y="291"/>
                      <a:pt x="369" y="286"/>
                    </a:cubicBezTo>
                    <a:cubicBezTo>
                      <a:pt x="369" y="88"/>
                      <a:pt x="369" y="88"/>
                      <a:pt x="369" y="88"/>
                    </a:cubicBezTo>
                    <a:cubicBezTo>
                      <a:pt x="369" y="84"/>
                      <a:pt x="366" y="80"/>
                      <a:pt x="361"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48" name="Freeform 20">
                <a:extLst>
                  <a:ext uri="{FF2B5EF4-FFF2-40B4-BE49-F238E27FC236}">
                    <a16:creationId xmlns:a16="http://schemas.microsoft.com/office/drawing/2014/main" xmlns="" id="{8BA5A573-1A89-4A0D-A727-D857977D24F6}"/>
                  </a:ext>
                </a:extLst>
              </p:cNvPr>
              <p:cNvSpPr>
                <a:spLocks noEditPoints="1"/>
              </p:cNvSpPr>
              <p:nvPr/>
            </p:nvSpPr>
            <p:spPr bwMode="auto">
              <a:xfrm>
                <a:off x="-6078724" y="3324205"/>
                <a:ext cx="973138" cy="809625"/>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40" y="375"/>
                      <a:pt x="0" y="335"/>
                      <a:pt x="0" y="287"/>
                    </a:cubicBezTo>
                    <a:cubicBezTo>
                      <a:pt x="0" y="88"/>
                      <a:pt x="0" y="88"/>
                      <a:pt x="0" y="88"/>
                    </a:cubicBezTo>
                    <a:cubicBezTo>
                      <a:pt x="0" y="40"/>
                      <a:pt x="40"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49" name="Freeform 21">
                <a:extLst>
                  <a:ext uri="{FF2B5EF4-FFF2-40B4-BE49-F238E27FC236}">
                    <a16:creationId xmlns:a16="http://schemas.microsoft.com/office/drawing/2014/main" xmlns="" id="{AA1F17DF-10C1-432D-9F6D-1F00BE18446B}"/>
                  </a:ext>
                </a:extLst>
              </p:cNvPr>
              <p:cNvSpPr>
                <a:spLocks noEditPoints="1"/>
              </p:cNvSpPr>
              <p:nvPr/>
            </p:nvSpPr>
            <p:spPr bwMode="auto">
              <a:xfrm>
                <a:off x="-4743637" y="3324205"/>
                <a:ext cx="974725" cy="809625"/>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40" y="375"/>
                      <a:pt x="0" y="335"/>
                      <a:pt x="0" y="287"/>
                    </a:cubicBezTo>
                    <a:cubicBezTo>
                      <a:pt x="0" y="88"/>
                      <a:pt x="0" y="88"/>
                      <a:pt x="0" y="88"/>
                    </a:cubicBezTo>
                    <a:cubicBezTo>
                      <a:pt x="0" y="40"/>
                      <a:pt x="40"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50" name="Freeform 22">
                <a:extLst>
                  <a:ext uri="{FF2B5EF4-FFF2-40B4-BE49-F238E27FC236}">
                    <a16:creationId xmlns:a16="http://schemas.microsoft.com/office/drawing/2014/main" xmlns="" id="{225A67F3-C679-4D2C-8F74-42584955B8B0}"/>
                  </a:ext>
                </a:extLst>
              </p:cNvPr>
              <p:cNvSpPr>
                <a:spLocks noEditPoints="1"/>
              </p:cNvSpPr>
              <p:nvPr/>
            </p:nvSpPr>
            <p:spPr bwMode="auto">
              <a:xfrm>
                <a:off x="-3406962" y="3324205"/>
                <a:ext cx="973138" cy="809625"/>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39" y="375"/>
                      <a:pt x="0" y="335"/>
                      <a:pt x="0" y="287"/>
                    </a:cubicBezTo>
                    <a:cubicBezTo>
                      <a:pt x="0" y="88"/>
                      <a:pt x="0" y="88"/>
                      <a:pt x="0" y="88"/>
                    </a:cubicBezTo>
                    <a:cubicBezTo>
                      <a:pt x="0" y="40"/>
                      <a:pt x="39"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51" name="Freeform 23">
                <a:extLst>
                  <a:ext uri="{FF2B5EF4-FFF2-40B4-BE49-F238E27FC236}">
                    <a16:creationId xmlns:a16="http://schemas.microsoft.com/office/drawing/2014/main" xmlns="" id="{51530064-DC46-4219-A996-EEDF8B06B27E}"/>
                  </a:ext>
                </a:extLst>
              </p:cNvPr>
              <p:cNvSpPr>
                <a:spLocks noEditPoints="1"/>
              </p:cNvSpPr>
              <p:nvPr/>
            </p:nvSpPr>
            <p:spPr bwMode="auto">
              <a:xfrm>
                <a:off x="-2071874" y="3324205"/>
                <a:ext cx="973138" cy="809625"/>
              </a:xfrm>
              <a:custGeom>
                <a:avLst/>
                <a:gdLst>
                  <a:gd name="T0" fmla="*/ 361 w 449"/>
                  <a:gd name="T1" fmla="*/ 375 h 375"/>
                  <a:gd name="T2" fmla="*/ 88 w 449"/>
                  <a:gd name="T3" fmla="*/ 375 h 375"/>
                  <a:gd name="T4" fmla="*/ 0 w 449"/>
                  <a:gd name="T5" fmla="*/ 287 h 375"/>
                  <a:gd name="T6" fmla="*/ 0 w 449"/>
                  <a:gd name="T7" fmla="*/ 88 h 375"/>
                  <a:gd name="T8" fmla="*/ 88 w 449"/>
                  <a:gd name="T9" fmla="*/ 0 h 375"/>
                  <a:gd name="T10" fmla="*/ 361 w 449"/>
                  <a:gd name="T11" fmla="*/ 0 h 375"/>
                  <a:gd name="T12" fmla="*/ 449 w 449"/>
                  <a:gd name="T13" fmla="*/ 88 h 375"/>
                  <a:gd name="T14" fmla="*/ 449 w 449"/>
                  <a:gd name="T15" fmla="*/ 287 h 375"/>
                  <a:gd name="T16" fmla="*/ 361 w 449"/>
                  <a:gd name="T17" fmla="*/ 375 h 375"/>
                  <a:gd name="T18" fmla="*/ 88 w 449"/>
                  <a:gd name="T19" fmla="*/ 80 h 375"/>
                  <a:gd name="T20" fmla="*/ 80 w 449"/>
                  <a:gd name="T21" fmla="*/ 88 h 375"/>
                  <a:gd name="T22" fmla="*/ 80 w 449"/>
                  <a:gd name="T23" fmla="*/ 287 h 375"/>
                  <a:gd name="T24" fmla="*/ 88 w 449"/>
                  <a:gd name="T25" fmla="*/ 295 h 375"/>
                  <a:gd name="T26" fmla="*/ 361 w 449"/>
                  <a:gd name="T27" fmla="*/ 295 h 375"/>
                  <a:gd name="T28" fmla="*/ 369 w 449"/>
                  <a:gd name="T29" fmla="*/ 287 h 375"/>
                  <a:gd name="T30" fmla="*/ 369 w 449"/>
                  <a:gd name="T31" fmla="*/ 88 h 375"/>
                  <a:gd name="T32" fmla="*/ 361 w 449"/>
                  <a:gd name="T33" fmla="*/ 80 h 375"/>
                  <a:gd name="T34" fmla="*/ 88 w 449"/>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9" h="375">
                    <a:moveTo>
                      <a:pt x="361" y="375"/>
                    </a:moveTo>
                    <a:cubicBezTo>
                      <a:pt x="88" y="375"/>
                      <a:pt x="88" y="375"/>
                      <a:pt x="88" y="375"/>
                    </a:cubicBezTo>
                    <a:cubicBezTo>
                      <a:pt x="39" y="375"/>
                      <a:pt x="0" y="335"/>
                      <a:pt x="0" y="287"/>
                    </a:cubicBezTo>
                    <a:cubicBezTo>
                      <a:pt x="0" y="88"/>
                      <a:pt x="0" y="88"/>
                      <a:pt x="0" y="88"/>
                    </a:cubicBezTo>
                    <a:cubicBezTo>
                      <a:pt x="0" y="40"/>
                      <a:pt x="39" y="0"/>
                      <a:pt x="88" y="0"/>
                    </a:cubicBezTo>
                    <a:cubicBezTo>
                      <a:pt x="361" y="0"/>
                      <a:pt x="361" y="0"/>
                      <a:pt x="361" y="0"/>
                    </a:cubicBezTo>
                    <a:cubicBezTo>
                      <a:pt x="410" y="0"/>
                      <a:pt x="449" y="40"/>
                      <a:pt x="449" y="88"/>
                    </a:cubicBezTo>
                    <a:cubicBezTo>
                      <a:pt x="449" y="287"/>
                      <a:pt x="449" y="287"/>
                      <a:pt x="449" y="287"/>
                    </a:cubicBezTo>
                    <a:cubicBezTo>
                      <a:pt x="449" y="335"/>
                      <a:pt x="410" y="375"/>
                      <a:pt x="361" y="375"/>
                    </a:cubicBezTo>
                    <a:close/>
                    <a:moveTo>
                      <a:pt x="88" y="80"/>
                    </a:moveTo>
                    <a:cubicBezTo>
                      <a:pt x="84" y="80"/>
                      <a:pt x="80" y="84"/>
                      <a:pt x="80" y="88"/>
                    </a:cubicBezTo>
                    <a:cubicBezTo>
                      <a:pt x="80" y="287"/>
                      <a:pt x="80" y="287"/>
                      <a:pt x="80" y="287"/>
                    </a:cubicBezTo>
                    <a:cubicBezTo>
                      <a:pt x="80" y="291"/>
                      <a:pt x="84" y="295"/>
                      <a:pt x="88" y="295"/>
                    </a:cubicBezTo>
                    <a:cubicBezTo>
                      <a:pt x="361" y="295"/>
                      <a:pt x="361" y="295"/>
                      <a:pt x="361" y="295"/>
                    </a:cubicBezTo>
                    <a:cubicBezTo>
                      <a:pt x="366" y="295"/>
                      <a:pt x="369" y="291"/>
                      <a:pt x="369" y="287"/>
                    </a:cubicBezTo>
                    <a:cubicBezTo>
                      <a:pt x="369" y="88"/>
                      <a:pt x="369" y="88"/>
                      <a:pt x="369" y="88"/>
                    </a:cubicBezTo>
                    <a:cubicBezTo>
                      <a:pt x="369" y="84"/>
                      <a:pt x="366" y="80"/>
                      <a:pt x="361"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52" name="Freeform 24">
                <a:extLst>
                  <a:ext uri="{FF2B5EF4-FFF2-40B4-BE49-F238E27FC236}">
                    <a16:creationId xmlns:a16="http://schemas.microsoft.com/office/drawing/2014/main" xmlns="" id="{1B892D50-16F5-464E-BB36-CF497DBC2B59}"/>
                  </a:ext>
                </a:extLst>
              </p:cNvPr>
              <p:cNvSpPr>
                <a:spLocks noEditPoints="1"/>
              </p:cNvSpPr>
              <p:nvPr/>
            </p:nvSpPr>
            <p:spPr bwMode="auto">
              <a:xfrm>
                <a:off x="-6078724" y="4456093"/>
                <a:ext cx="973138" cy="808038"/>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40" y="375"/>
                      <a:pt x="0" y="335"/>
                      <a:pt x="0" y="287"/>
                    </a:cubicBezTo>
                    <a:cubicBezTo>
                      <a:pt x="0" y="88"/>
                      <a:pt x="0" y="88"/>
                      <a:pt x="0" y="88"/>
                    </a:cubicBezTo>
                    <a:cubicBezTo>
                      <a:pt x="0" y="40"/>
                      <a:pt x="40"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53" name="Freeform 25">
                <a:extLst>
                  <a:ext uri="{FF2B5EF4-FFF2-40B4-BE49-F238E27FC236}">
                    <a16:creationId xmlns:a16="http://schemas.microsoft.com/office/drawing/2014/main" xmlns="" id="{EB5BF2CB-27A3-402B-837B-DDBDC07F14A1}"/>
                  </a:ext>
                </a:extLst>
              </p:cNvPr>
              <p:cNvSpPr>
                <a:spLocks noEditPoints="1"/>
              </p:cNvSpPr>
              <p:nvPr/>
            </p:nvSpPr>
            <p:spPr bwMode="auto">
              <a:xfrm>
                <a:off x="-4743637" y="4456093"/>
                <a:ext cx="974725" cy="808038"/>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40" y="375"/>
                      <a:pt x="0" y="335"/>
                      <a:pt x="0" y="287"/>
                    </a:cubicBezTo>
                    <a:cubicBezTo>
                      <a:pt x="0" y="88"/>
                      <a:pt x="0" y="88"/>
                      <a:pt x="0" y="88"/>
                    </a:cubicBezTo>
                    <a:cubicBezTo>
                      <a:pt x="0" y="40"/>
                      <a:pt x="40"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54" name="Freeform 26">
                <a:extLst>
                  <a:ext uri="{FF2B5EF4-FFF2-40B4-BE49-F238E27FC236}">
                    <a16:creationId xmlns:a16="http://schemas.microsoft.com/office/drawing/2014/main" xmlns="" id="{CDFEB1B3-7F9D-487E-B9BC-FE3FC051508B}"/>
                  </a:ext>
                </a:extLst>
              </p:cNvPr>
              <p:cNvSpPr>
                <a:spLocks noEditPoints="1"/>
              </p:cNvSpPr>
              <p:nvPr/>
            </p:nvSpPr>
            <p:spPr bwMode="auto">
              <a:xfrm>
                <a:off x="-3406962" y="4456093"/>
                <a:ext cx="973138" cy="808038"/>
              </a:xfrm>
              <a:custGeom>
                <a:avLst/>
                <a:gdLst>
                  <a:gd name="T0" fmla="*/ 362 w 450"/>
                  <a:gd name="T1" fmla="*/ 375 h 375"/>
                  <a:gd name="T2" fmla="*/ 88 w 450"/>
                  <a:gd name="T3" fmla="*/ 375 h 375"/>
                  <a:gd name="T4" fmla="*/ 0 w 450"/>
                  <a:gd name="T5" fmla="*/ 287 h 375"/>
                  <a:gd name="T6" fmla="*/ 0 w 450"/>
                  <a:gd name="T7" fmla="*/ 88 h 375"/>
                  <a:gd name="T8" fmla="*/ 88 w 450"/>
                  <a:gd name="T9" fmla="*/ 0 h 375"/>
                  <a:gd name="T10" fmla="*/ 362 w 450"/>
                  <a:gd name="T11" fmla="*/ 0 h 375"/>
                  <a:gd name="T12" fmla="*/ 450 w 450"/>
                  <a:gd name="T13" fmla="*/ 88 h 375"/>
                  <a:gd name="T14" fmla="*/ 450 w 450"/>
                  <a:gd name="T15" fmla="*/ 287 h 375"/>
                  <a:gd name="T16" fmla="*/ 362 w 450"/>
                  <a:gd name="T17" fmla="*/ 375 h 375"/>
                  <a:gd name="T18" fmla="*/ 88 w 450"/>
                  <a:gd name="T19" fmla="*/ 80 h 375"/>
                  <a:gd name="T20" fmla="*/ 80 w 450"/>
                  <a:gd name="T21" fmla="*/ 88 h 375"/>
                  <a:gd name="T22" fmla="*/ 80 w 450"/>
                  <a:gd name="T23" fmla="*/ 287 h 375"/>
                  <a:gd name="T24" fmla="*/ 88 w 450"/>
                  <a:gd name="T25" fmla="*/ 295 h 375"/>
                  <a:gd name="T26" fmla="*/ 362 w 450"/>
                  <a:gd name="T27" fmla="*/ 295 h 375"/>
                  <a:gd name="T28" fmla="*/ 370 w 450"/>
                  <a:gd name="T29" fmla="*/ 287 h 375"/>
                  <a:gd name="T30" fmla="*/ 370 w 450"/>
                  <a:gd name="T31" fmla="*/ 88 h 375"/>
                  <a:gd name="T32" fmla="*/ 362 w 450"/>
                  <a:gd name="T33" fmla="*/ 80 h 375"/>
                  <a:gd name="T34" fmla="*/ 88 w 450"/>
                  <a:gd name="T35" fmla="*/ 8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0" h="375">
                    <a:moveTo>
                      <a:pt x="362" y="375"/>
                    </a:moveTo>
                    <a:cubicBezTo>
                      <a:pt x="88" y="375"/>
                      <a:pt x="88" y="375"/>
                      <a:pt x="88" y="375"/>
                    </a:cubicBezTo>
                    <a:cubicBezTo>
                      <a:pt x="39" y="375"/>
                      <a:pt x="0" y="335"/>
                      <a:pt x="0" y="287"/>
                    </a:cubicBezTo>
                    <a:cubicBezTo>
                      <a:pt x="0" y="88"/>
                      <a:pt x="0" y="88"/>
                      <a:pt x="0" y="88"/>
                    </a:cubicBezTo>
                    <a:cubicBezTo>
                      <a:pt x="0" y="40"/>
                      <a:pt x="39" y="0"/>
                      <a:pt x="88" y="0"/>
                    </a:cubicBezTo>
                    <a:cubicBezTo>
                      <a:pt x="362" y="0"/>
                      <a:pt x="362" y="0"/>
                      <a:pt x="362" y="0"/>
                    </a:cubicBezTo>
                    <a:cubicBezTo>
                      <a:pt x="410" y="0"/>
                      <a:pt x="450" y="40"/>
                      <a:pt x="450" y="88"/>
                    </a:cubicBezTo>
                    <a:cubicBezTo>
                      <a:pt x="450" y="287"/>
                      <a:pt x="450" y="287"/>
                      <a:pt x="450" y="287"/>
                    </a:cubicBezTo>
                    <a:cubicBezTo>
                      <a:pt x="450" y="335"/>
                      <a:pt x="410" y="375"/>
                      <a:pt x="362" y="375"/>
                    </a:cubicBezTo>
                    <a:close/>
                    <a:moveTo>
                      <a:pt x="88" y="80"/>
                    </a:moveTo>
                    <a:cubicBezTo>
                      <a:pt x="84" y="80"/>
                      <a:pt x="80" y="84"/>
                      <a:pt x="80" y="88"/>
                    </a:cubicBezTo>
                    <a:cubicBezTo>
                      <a:pt x="80" y="287"/>
                      <a:pt x="80" y="287"/>
                      <a:pt x="80" y="287"/>
                    </a:cubicBezTo>
                    <a:cubicBezTo>
                      <a:pt x="80" y="291"/>
                      <a:pt x="84" y="295"/>
                      <a:pt x="88" y="295"/>
                    </a:cubicBezTo>
                    <a:cubicBezTo>
                      <a:pt x="362" y="295"/>
                      <a:pt x="362" y="295"/>
                      <a:pt x="362" y="295"/>
                    </a:cubicBezTo>
                    <a:cubicBezTo>
                      <a:pt x="366" y="295"/>
                      <a:pt x="370" y="291"/>
                      <a:pt x="370" y="287"/>
                    </a:cubicBezTo>
                    <a:cubicBezTo>
                      <a:pt x="370" y="88"/>
                      <a:pt x="370" y="88"/>
                      <a:pt x="370" y="88"/>
                    </a:cubicBezTo>
                    <a:cubicBezTo>
                      <a:pt x="370" y="84"/>
                      <a:pt x="366" y="80"/>
                      <a:pt x="362" y="80"/>
                    </a:cubicBezTo>
                    <a:lnTo>
                      <a:pt x="88" y="8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sp>
            <p:nvSpPr>
              <p:cNvPr id="455" name="Freeform 27">
                <a:extLst>
                  <a:ext uri="{FF2B5EF4-FFF2-40B4-BE49-F238E27FC236}">
                    <a16:creationId xmlns:a16="http://schemas.microsoft.com/office/drawing/2014/main" xmlns="" id="{31F621C2-0BDE-4D03-8A01-9784CD20DB5D}"/>
                  </a:ext>
                </a:extLst>
              </p:cNvPr>
              <p:cNvSpPr>
                <a:spLocks/>
              </p:cNvSpPr>
              <p:nvPr/>
            </p:nvSpPr>
            <p:spPr bwMode="auto">
              <a:xfrm>
                <a:off x="-5415149" y="-158770"/>
                <a:ext cx="173038" cy="1138238"/>
              </a:xfrm>
              <a:custGeom>
                <a:avLst/>
                <a:gdLst>
                  <a:gd name="T0" fmla="*/ 40 w 80"/>
                  <a:gd name="T1" fmla="*/ 527 h 527"/>
                  <a:gd name="T2" fmla="*/ 0 w 80"/>
                  <a:gd name="T3" fmla="*/ 487 h 527"/>
                  <a:gd name="T4" fmla="*/ 0 w 80"/>
                  <a:gd name="T5" fmla="*/ 40 h 527"/>
                  <a:gd name="T6" fmla="*/ 40 w 80"/>
                  <a:gd name="T7" fmla="*/ 0 h 527"/>
                  <a:gd name="T8" fmla="*/ 80 w 80"/>
                  <a:gd name="T9" fmla="*/ 40 h 527"/>
                  <a:gd name="T10" fmla="*/ 80 w 80"/>
                  <a:gd name="T11" fmla="*/ 487 h 527"/>
                  <a:gd name="T12" fmla="*/ 40 w 80"/>
                  <a:gd name="T13" fmla="*/ 527 h 527"/>
                </a:gdLst>
                <a:ahLst/>
                <a:cxnLst>
                  <a:cxn ang="0">
                    <a:pos x="T0" y="T1"/>
                  </a:cxn>
                  <a:cxn ang="0">
                    <a:pos x="T2" y="T3"/>
                  </a:cxn>
                  <a:cxn ang="0">
                    <a:pos x="T4" y="T5"/>
                  </a:cxn>
                  <a:cxn ang="0">
                    <a:pos x="T6" y="T7"/>
                  </a:cxn>
                  <a:cxn ang="0">
                    <a:pos x="T8" y="T9"/>
                  </a:cxn>
                  <a:cxn ang="0">
                    <a:pos x="T10" y="T11"/>
                  </a:cxn>
                  <a:cxn ang="0">
                    <a:pos x="T12" y="T13"/>
                  </a:cxn>
                </a:cxnLst>
                <a:rect l="0" t="0" r="r" b="b"/>
                <a:pathLst>
                  <a:path w="80" h="527">
                    <a:moveTo>
                      <a:pt x="40" y="527"/>
                    </a:moveTo>
                    <a:cubicBezTo>
                      <a:pt x="18" y="527"/>
                      <a:pt x="0" y="509"/>
                      <a:pt x="0" y="487"/>
                    </a:cubicBezTo>
                    <a:cubicBezTo>
                      <a:pt x="0" y="40"/>
                      <a:pt x="0" y="40"/>
                      <a:pt x="0" y="40"/>
                    </a:cubicBezTo>
                    <a:cubicBezTo>
                      <a:pt x="0" y="18"/>
                      <a:pt x="18" y="0"/>
                      <a:pt x="40" y="0"/>
                    </a:cubicBezTo>
                    <a:cubicBezTo>
                      <a:pt x="63" y="0"/>
                      <a:pt x="80" y="18"/>
                      <a:pt x="80" y="40"/>
                    </a:cubicBezTo>
                    <a:cubicBezTo>
                      <a:pt x="80" y="487"/>
                      <a:pt x="80" y="487"/>
                      <a:pt x="80" y="487"/>
                    </a:cubicBezTo>
                    <a:cubicBezTo>
                      <a:pt x="80" y="509"/>
                      <a:pt x="63" y="527"/>
                      <a:pt x="40" y="5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sp>
            <p:nvSpPr>
              <p:cNvPr id="456" name="Freeform 28">
                <a:extLst>
                  <a:ext uri="{FF2B5EF4-FFF2-40B4-BE49-F238E27FC236}">
                    <a16:creationId xmlns:a16="http://schemas.microsoft.com/office/drawing/2014/main" xmlns="" id="{BBDE3782-B7F1-4EB7-A61C-FD984E3E5D3B}"/>
                  </a:ext>
                </a:extLst>
              </p:cNvPr>
              <p:cNvSpPr>
                <a:spLocks/>
              </p:cNvSpPr>
              <p:nvPr/>
            </p:nvSpPr>
            <p:spPr bwMode="auto">
              <a:xfrm>
                <a:off x="-1936937" y="-158770"/>
                <a:ext cx="173038" cy="1138238"/>
              </a:xfrm>
              <a:custGeom>
                <a:avLst/>
                <a:gdLst>
                  <a:gd name="T0" fmla="*/ 40 w 80"/>
                  <a:gd name="T1" fmla="*/ 527 h 527"/>
                  <a:gd name="T2" fmla="*/ 0 w 80"/>
                  <a:gd name="T3" fmla="*/ 487 h 527"/>
                  <a:gd name="T4" fmla="*/ 0 w 80"/>
                  <a:gd name="T5" fmla="*/ 40 h 527"/>
                  <a:gd name="T6" fmla="*/ 40 w 80"/>
                  <a:gd name="T7" fmla="*/ 0 h 527"/>
                  <a:gd name="T8" fmla="*/ 80 w 80"/>
                  <a:gd name="T9" fmla="*/ 40 h 527"/>
                  <a:gd name="T10" fmla="*/ 80 w 80"/>
                  <a:gd name="T11" fmla="*/ 487 h 527"/>
                  <a:gd name="T12" fmla="*/ 40 w 80"/>
                  <a:gd name="T13" fmla="*/ 527 h 527"/>
                </a:gdLst>
                <a:ahLst/>
                <a:cxnLst>
                  <a:cxn ang="0">
                    <a:pos x="T0" y="T1"/>
                  </a:cxn>
                  <a:cxn ang="0">
                    <a:pos x="T2" y="T3"/>
                  </a:cxn>
                  <a:cxn ang="0">
                    <a:pos x="T4" y="T5"/>
                  </a:cxn>
                  <a:cxn ang="0">
                    <a:pos x="T6" y="T7"/>
                  </a:cxn>
                  <a:cxn ang="0">
                    <a:pos x="T8" y="T9"/>
                  </a:cxn>
                  <a:cxn ang="0">
                    <a:pos x="T10" y="T11"/>
                  </a:cxn>
                  <a:cxn ang="0">
                    <a:pos x="T12" y="T13"/>
                  </a:cxn>
                </a:cxnLst>
                <a:rect l="0" t="0" r="r" b="b"/>
                <a:pathLst>
                  <a:path w="80" h="527">
                    <a:moveTo>
                      <a:pt x="40" y="527"/>
                    </a:moveTo>
                    <a:cubicBezTo>
                      <a:pt x="18" y="527"/>
                      <a:pt x="0" y="509"/>
                      <a:pt x="0" y="487"/>
                    </a:cubicBezTo>
                    <a:cubicBezTo>
                      <a:pt x="0" y="40"/>
                      <a:pt x="0" y="40"/>
                      <a:pt x="0" y="40"/>
                    </a:cubicBezTo>
                    <a:cubicBezTo>
                      <a:pt x="0" y="18"/>
                      <a:pt x="18" y="0"/>
                      <a:pt x="40" y="0"/>
                    </a:cubicBezTo>
                    <a:cubicBezTo>
                      <a:pt x="62" y="0"/>
                      <a:pt x="80" y="18"/>
                      <a:pt x="80" y="40"/>
                    </a:cubicBezTo>
                    <a:cubicBezTo>
                      <a:pt x="80" y="487"/>
                      <a:pt x="80" y="487"/>
                      <a:pt x="80" y="487"/>
                    </a:cubicBezTo>
                    <a:cubicBezTo>
                      <a:pt x="80" y="509"/>
                      <a:pt x="62" y="527"/>
                      <a:pt x="40" y="52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437" name="Group 42">
              <a:extLst>
                <a:ext uri="{FF2B5EF4-FFF2-40B4-BE49-F238E27FC236}">
                  <a16:creationId xmlns:a16="http://schemas.microsoft.com/office/drawing/2014/main" xmlns="" id="{86790AAE-B218-4704-8932-997DEB304BD1}"/>
                </a:ext>
              </a:extLst>
            </p:cNvPr>
            <p:cNvGrpSpPr>
              <a:grpSpLocks noChangeAspect="1"/>
            </p:cNvGrpSpPr>
            <p:nvPr/>
          </p:nvGrpSpPr>
          <p:grpSpPr bwMode="auto">
            <a:xfrm>
              <a:off x="7357390" y="4168979"/>
              <a:ext cx="140957" cy="140957"/>
              <a:chOff x="4205" y="1461"/>
              <a:chExt cx="143" cy="143"/>
            </a:xfrm>
          </p:grpSpPr>
          <p:sp>
            <p:nvSpPr>
              <p:cNvPr id="441" name="Line 44">
                <a:extLst>
                  <a:ext uri="{FF2B5EF4-FFF2-40B4-BE49-F238E27FC236}">
                    <a16:creationId xmlns:a16="http://schemas.microsoft.com/office/drawing/2014/main" xmlns="" id="{24B5E6DE-4141-4755-9BE8-7B5BF9BB974D}"/>
                  </a:ext>
                </a:extLst>
              </p:cNvPr>
              <p:cNvSpPr>
                <a:spLocks noChangeShapeType="1"/>
              </p:cNvSpPr>
              <p:nvPr/>
            </p:nvSpPr>
            <p:spPr bwMode="auto">
              <a:xfrm>
                <a:off x="4205" y="1461"/>
                <a:ext cx="143" cy="14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2" name="Line 45">
                <a:extLst>
                  <a:ext uri="{FF2B5EF4-FFF2-40B4-BE49-F238E27FC236}">
                    <a16:creationId xmlns:a16="http://schemas.microsoft.com/office/drawing/2014/main" xmlns="" id="{D2DB2B3A-2EF8-436B-8CDC-891ACC47A9DA}"/>
                  </a:ext>
                </a:extLst>
              </p:cNvPr>
              <p:cNvSpPr>
                <a:spLocks noChangeShapeType="1"/>
              </p:cNvSpPr>
              <p:nvPr/>
            </p:nvSpPr>
            <p:spPr bwMode="auto">
              <a:xfrm flipH="1">
                <a:off x="4205" y="1461"/>
                <a:ext cx="143" cy="14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438" name="Group 42">
              <a:extLst>
                <a:ext uri="{FF2B5EF4-FFF2-40B4-BE49-F238E27FC236}">
                  <a16:creationId xmlns:a16="http://schemas.microsoft.com/office/drawing/2014/main" xmlns="" id="{B87F3580-2AE6-41CE-AAF7-71793E0955C8}"/>
                </a:ext>
              </a:extLst>
            </p:cNvPr>
            <p:cNvGrpSpPr>
              <a:grpSpLocks noChangeAspect="1"/>
            </p:cNvGrpSpPr>
            <p:nvPr/>
          </p:nvGrpSpPr>
          <p:grpSpPr bwMode="auto">
            <a:xfrm>
              <a:off x="7732859" y="4010218"/>
              <a:ext cx="140957" cy="140957"/>
              <a:chOff x="4205" y="1461"/>
              <a:chExt cx="143" cy="143"/>
            </a:xfrm>
          </p:grpSpPr>
          <p:sp>
            <p:nvSpPr>
              <p:cNvPr id="439" name="Line 44">
                <a:extLst>
                  <a:ext uri="{FF2B5EF4-FFF2-40B4-BE49-F238E27FC236}">
                    <a16:creationId xmlns:a16="http://schemas.microsoft.com/office/drawing/2014/main" xmlns="" id="{A669663C-2518-4D34-BCC8-6B6E8AFB8C97}"/>
                  </a:ext>
                </a:extLst>
              </p:cNvPr>
              <p:cNvSpPr>
                <a:spLocks noChangeShapeType="1"/>
              </p:cNvSpPr>
              <p:nvPr/>
            </p:nvSpPr>
            <p:spPr bwMode="auto">
              <a:xfrm>
                <a:off x="4205" y="1461"/>
                <a:ext cx="143" cy="14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40" name="Line 45">
                <a:extLst>
                  <a:ext uri="{FF2B5EF4-FFF2-40B4-BE49-F238E27FC236}">
                    <a16:creationId xmlns:a16="http://schemas.microsoft.com/office/drawing/2014/main" xmlns="" id="{494D0B5B-7015-40E1-9DED-904AEDC7B134}"/>
                  </a:ext>
                </a:extLst>
              </p:cNvPr>
              <p:cNvSpPr>
                <a:spLocks noChangeShapeType="1"/>
              </p:cNvSpPr>
              <p:nvPr/>
            </p:nvSpPr>
            <p:spPr bwMode="auto">
              <a:xfrm flipH="1">
                <a:off x="4205" y="1461"/>
                <a:ext cx="143" cy="143"/>
              </a:xfrm>
              <a:prstGeom prst="line">
                <a:avLst/>
              </a:prstGeom>
              <a:noFill/>
              <a:ln w="19050" cap="flat">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457" name="Group 456">
            <a:extLst>
              <a:ext uri="{FF2B5EF4-FFF2-40B4-BE49-F238E27FC236}">
                <a16:creationId xmlns:a16="http://schemas.microsoft.com/office/drawing/2014/main" xmlns="" id="{C2B303C0-40DB-4687-B18B-A361ECFA46FC}"/>
              </a:ext>
            </a:extLst>
          </p:cNvPr>
          <p:cNvGrpSpPr/>
          <p:nvPr/>
        </p:nvGrpSpPr>
        <p:grpSpPr>
          <a:xfrm>
            <a:off x="9878884" y="3577277"/>
            <a:ext cx="1015021" cy="1327303"/>
            <a:chOff x="9878884" y="3577277"/>
            <a:chExt cx="1015021" cy="1327303"/>
          </a:xfrm>
        </p:grpSpPr>
        <p:sp>
          <p:nvSpPr>
            <p:cNvPr id="458" name="TextBox 457">
              <a:extLst>
                <a:ext uri="{FF2B5EF4-FFF2-40B4-BE49-F238E27FC236}">
                  <a16:creationId xmlns:a16="http://schemas.microsoft.com/office/drawing/2014/main" xmlns="" id="{36BE05EB-BB75-46C7-B1C1-1E134C76707F}"/>
                </a:ext>
              </a:extLst>
            </p:cNvPr>
            <p:cNvSpPr txBox="1"/>
            <p:nvPr/>
          </p:nvSpPr>
          <p:spPr>
            <a:xfrm>
              <a:off x="9878884" y="4566026"/>
              <a:ext cx="1015021" cy="338554"/>
            </a:xfrm>
            <a:prstGeom prst="rect">
              <a:avLst/>
            </a:prstGeom>
            <a:noFill/>
          </p:spPr>
          <p:txBody>
            <a:bodyPr wrap="none" rtlCol="0">
              <a:spAutoFit/>
            </a:bodyPr>
            <a:lstStyle/>
            <a:p>
              <a:r>
                <a:rPr lang="en-SG" sz="1600" b="1" dirty="0"/>
                <a:t>Pass/fail</a:t>
              </a:r>
            </a:p>
          </p:txBody>
        </p:sp>
        <p:pic>
          <p:nvPicPr>
            <p:cNvPr id="459" name="Graphic 458">
              <a:extLst>
                <a:ext uri="{FF2B5EF4-FFF2-40B4-BE49-F238E27FC236}">
                  <a16:creationId xmlns:a16="http://schemas.microsoft.com/office/drawing/2014/main" xmlns="" id="{65107996-B03C-4C72-9DCF-132509C1427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956330" y="3988721"/>
              <a:ext cx="770871" cy="529973"/>
            </a:xfrm>
            <a:prstGeom prst="rect">
              <a:avLst/>
            </a:prstGeom>
          </p:spPr>
        </p:pic>
        <p:pic>
          <p:nvPicPr>
            <p:cNvPr id="460" name="Graphic 459">
              <a:extLst>
                <a:ext uri="{FF2B5EF4-FFF2-40B4-BE49-F238E27FC236}">
                  <a16:creationId xmlns:a16="http://schemas.microsoft.com/office/drawing/2014/main" xmlns="" id="{E4C39AE2-6004-4C8B-B944-B13C0AB0337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0800000">
              <a:off x="10083430" y="3577277"/>
              <a:ext cx="770871" cy="529973"/>
            </a:xfrm>
            <a:prstGeom prst="rect">
              <a:avLst/>
            </a:prstGeom>
          </p:spPr>
        </p:pic>
      </p:grpSp>
      <p:sp>
        <p:nvSpPr>
          <p:cNvPr id="751" name="Rectangle 750">
            <a:extLst>
              <a:ext uri="{FF2B5EF4-FFF2-40B4-BE49-F238E27FC236}">
                <a16:creationId xmlns:a16="http://schemas.microsoft.com/office/drawing/2014/main" xmlns="" id="{7C3C594E-2F9C-4655-A714-EF4376CCD125}"/>
              </a:ext>
            </a:extLst>
          </p:cNvPr>
          <p:cNvSpPr/>
          <p:nvPr/>
        </p:nvSpPr>
        <p:spPr>
          <a:xfrm>
            <a:off x="1155532" y="3532665"/>
            <a:ext cx="3885080" cy="1884392"/>
          </a:xfrm>
          <a:prstGeom prst="rect">
            <a:avLst/>
          </a:prstGeom>
          <a:solidFill>
            <a:schemeClr val="bg1">
              <a:alpha val="80000"/>
            </a:schemeClr>
          </a:solidFill>
          <a:ln w="19050">
            <a:solidFill>
              <a:schemeClr val="tx2"/>
            </a:solidFill>
            <a:prstDash val="sysDash"/>
          </a:ln>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US" sz="2000" b="1" dirty="0">
                <a:latin typeface="Imago" pitchFamily="2" charset="0"/>
              </a:rPr>
              <a:t>New staff</a:t>
            </a:r>
            <a:endParaRPr lang="en-GB" sz="2000" b="1" dirty="0" err="1">
              <a:latin typeface="Imago" pitchFamily="2" charset="0"/>
            </a:endParaRPr>
          </a:p>
        </p:txBody>
      </p:sp>
      <p:sp>
        <p:nvSpPr>
          <p:cNvPr id="484" name="Rectangle 483">
            <a:extLst>
              <a:ext uri="{FF2B5EF4-FFF2-40B4-BE49-F238E27FC236}">
                <a16:creationId xmlns:a16="http://schemas.microsoft.com/office/drawing/2014/main" xmlns="" id="{6CF9C330-9B9A-48F5-A25F-BF80CDC66E2B}"/>
              </a:ext>
            </a:extLst>
          </p:cNvPr>
          <p:cNvSpPr/>
          <p:nvPr/>
        </p:nvSpPr>
        <p:spPr>
          <a:xfrm>
            <a:off x="5085217" y="3532665"/>
            <a:ext cx="3719235" cy="1884392"/>
          </a:xfrm>
          <a:prstGeom prst="rect">
            <a:avLst/>
          </a:prstGeom>
          <a:solidFill>
            <a:schemeClr val="bg1">
              <a:alpha val="80000"/>
            </a:schemeClr>
          </a:solidFill>
          <a:ln w="19050">
            <a:solidFill>
              <a:schemeClr val="tx2"/>
            </a:solidFill>
            <a:prstDash val="sysDash"/>
          </a:ln>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US" sz="2000" b="1" dirty="0">
                <a:latin typeface="Imago" pitchFamily="2" charset="0"/>
              </a:rPr>
              <a:t>Current staff</a:t>
            </a:r>
            <a:endParaRPr lang="en-GB" sz="2000" b="1" dirty="0" err="1">
              <a:latin typeface="Imago" pitchFamily="2" charset="0"/>
            </a:endParaRPr>
          </a:p>
        </p:txBody>
      </p:sp>
      <p:sp>
        <p:nvSpPr>
          <p:cNvPr id="485" name="Rectangle 484">
            <a:extLst>
              <a:ext uri="{FF2B5EF4-FFF2-40B4-BE49-F238E27FC236}">
                <a16:creationId xmlns:a16="http://schemas.microsoft.com/office/drawing/2014/main" xmlns="" id="{6711011D-F3F2-462F-A1B7-599C4FFAD4A0}"/>
              </a:ext>
            </a:extLst>
          </p:cNvPr>
          <p:cNvSpPr/>
          <p:nvPr/>
        </p:nvSpPr>
        <p:spPr>
          <a:xfrm>
            <a:off x="8849056" y="3532665"/>
            <a:ext cx="2124096" cy="1884392"/>
          </a:xfrm>
          <a:prstGeom prst="rect">
            <a:avLst/>
          </a:prstGeom>
          <a:solidFill>
            <a:schemeClr val="bg1">
              <a:alpha val="80000"/>
            </a:schemeClr>
          </a:solidFill>
          <a:ln w="19050">
            <a:solidFill>
              <a:schemeClr val="tx2"/>
            </a:solidFill>
            <a:prstDash val="sysDash"/>
          </a:ln>
        </p:spPr>
        <p:txBody>
          <a:bodyPr rot="0" spcFirstLastPara="0" vertOverflow="overflow" horzOverflow="overflow" vert="horz" wrap="square" lIns="91440" tIns="90000" rIns="91440" bIns="90000" numCol="1" spcCol="0" rtlCol="0" fromWordArt="0" anchor="ctr" anchorCtr="0" forceAA="0" compatLnSpc="1">
            <a:prstTxWarp prst="textNoShape">
              <a:avLst/>
            </a:prstTxWarp>
            <a:noAutofit/>
          </a:bodyPr>
          <a:lstStyle/>
          <a:p>
            <a:pPr algn="ctr" eaLnBrk="0" fontAlgn="base" hangingPunct="0">
              <a:spcBef>
                <a:spcPct val="50000"/>
              </a:spcBef>
              <a:spcAft>
                <a:spcPct val="0"/>
              </a:spcAft>
            </a:pPr>
            <a:r>
              <a:rPr lang="en-US" sz="2000" b="1" dirty="0">
                <a:latin typeface="Imago" pitchFamily="2" charset="0"/>
              </a:rPr>
              <a:t>Leaving staff</a:t>
            </a:r>
            <a:endParaRPr lang="en-GB" sz="2000" b="1" dirty="0" err="1">
              <a:latin typeface="Imago" pitchFamily="2" charset="0"/>
            </a:endParaRPr>
          </a:p>
        </p:txBody>
      </p:sp>
    </p:spTree>
    <p:custDataLst>
      <p:tags r:id="rId1"/>
    </p:custDataLst>
    <p:extLst>
      <p:ext uri="{BB962C8B-B14F-4D97-AF65-F5344CB8AC3E}">
        <p14:creationId xmlns:p14="http://schemas.microsoft.com/office/powerpoint/2010/main" val="94841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500"/>
                                        <p:tgtEl>
                                          <p:spTgt spid="431"/>
                                        </p:tgtEl>
                                      </p:cBhvr>
                                    </p:animEffect>
                                  </p:childTnLst>
                                </p:cTn>
                              </p:par>
                              <p:par>
                                <p:cTn id="8" presetID="10" presetClass="entr" presetSubtype="0" fill="hold" nodeType="withEffect">
                                  <p:stCondLst>
                                    <p:cond delay="250"/>
                                  </p:stCondLst>
                                  <p:childTnLst>
                                    <p:set>
                                      <p:cBhvr>
                                        <p:cTn id="9" dur="1" fill="hold">
                                          <p:stCondLst>
                                            <p:cond delay="0"/>
                                          </p:stCondLst>
                                        </p:cTn>
                                        <p:tgtEl>
                                          <p:spTgt spid="421"/>
                                        </p:tgtEl>
                                        <p:attrNameLst>
                                          <p:attrName>style.visibility</p:attrName>
                                        </p:attrNameLst>
                                      </p:cBhvr>
                                      <p:to>
                                        <p:strVal val="visible"/>
                                      </p:to>
                                    </p:set>
                                    <p:animEffect transition="in" filter="fade">
                                      <p:cBhvr>
                                        <p:cTn id="10" dur="500"/>
                                        <p:tgtEl>
                                          <p:spTgt spid="421"/>
                                        </p:tgtEl>
                                      </p:cBhvr>
                                    </p:animEffect>
                                  </p:childTnLst>
                                </p:cTn>
                              </p:par>
                              <p:par>
                                <p:cTn id="11" presetID="10" presetClass="entr" presetSubtype="0" fill="hold" nodeType="withEffect">
                                  <p:stCondLst>
                                    <p:cond delay="500"/>
                                  </p:stCondLst>
                                  <p:childTnLst>
                                    <p:set>
                                      <p:cBhvr>
                                        <p:cTn id="12" dur="1" fill="hold">
                                          <p:stCondLst>
                                            <p:cond delay="0"/>
                                          </p:stCondLst>
                                        </p:cTn>
                                        <p:tgtEl>
                                          <p:spTgt spid="434"/>
                                        </p:tgtEl>
                                        <p:attrNameLst>
                                          <p:attrName>style.visibility</p:attrName>
                                        </p:attrNameLst>
                                      </p:cBhvr>
                                      <p:to>
                                        <p:strVal val="visible"/>
                                      </p:to>
                                    </p:set>
                                    <p:animEffect transition="in" filter="fade">
                                      <p:cBhvr>
                                        <p:cTn id="13" dur="500"/>
                                        <p:tgtEl>
                                          <p:spTgt spid="434"/>
                                        </p:tgtEl>
                                      </p:cBhvr>
                                    </p:animEffect>
                                  </p:childTnLst>
                                </p:cTn>
                              </p:par>
                              <p:par>
                                <p:cTn id="14" presetID="10" presetClass="entr" presetSubtype="0" fill="hold" nodeType="withEffect">
                                  <p:stCondLst>
                                    <p:cond delay="750"/>
                                  </p:stCondLst>
                                  <p:childTnLst>
                                    <p:set>
                                      <p:cBhvr>
                                        <p:cTn id="15" dur="1" fill="hold">
                                          <p:stCondLst>
                                            <p:cond delay="0"/>
                                          </p:stCondLst>
                                        </p:cTn>
                                        <p:tgtEl>
                                          <p:spTgt spid="457"/>
                                        </p:tgtEl>
                                        <p:attrNameLst>
                                          <p:attrName>style.visibility</p:attrName>
                                        </p:attrNameLst>
                                      </p:cBhvr>
                                      <p:to>
                                        <p:strVal val="visible"/>
                                      </p:to>
                                    </p:set>
                                    <p:animEffect transition="in" filter="fade">
                                      <p:cBhvr>
                                        <p:cTn id="16" dur="500"/>
                                        <p:tgtEl>
                                          <p:spTgt spid="457"/>
                                        </p:tgtEl>
                                      </p:cBhvr>
                                    </p:animEffect>
                                  </p:childTnLst>
                                </p:cTn>
                              </p:par>
                            </p:childTnLst>
                          </p:cTn>
                        </p:par>
                        <p:par>
                          <p:cTn id="17" fill="hold">
                            <p:stCondLst>
                              <p:cond delay="1250"/>
                            </p:stCondLst>
                            <p:childTnLst>
                              <p:par>
                                <p:cTn id="18" presetID="64" presetClass="path" presetSubtype="0" accel="50000" decel="50000" fill="hold" nodeType="afterEffect">
                                  <p:stCondLst>
                                    <p:cond delay="0"/>
                                  </p:stCondLst>
                                  <p:childTnLst>
                                    <p:animMotion origin="layout" path="M 3.33333E-6 2.59259E-6 L 0.11862 -0.28565 " pathEditMode="relative" rAng="0" ptsTypes="AA">
                                      <p:cBhvr>
                                        <p:cTn id="19" dur="1000" fill="hold"/>
                                        <p:tgtEl>
                                          <p:spTgt spid="431"/>
                                        </p:tgtEl>
                                        <p:attrNameLst>
                                          <p:attrName>ppt_x</p:attrName>
                                          <p:attrName>ppt_y</p:attrName>
                                        </p:attrNameLst>
                                      </p:cBhvr>
                                      <p:rCtr x="5924" y="-14282"/>
                                    </p:animMotion>
                                  </p:childTnLst>
                                </p:cTn>
                              </p:par>
                              <p:par>
                                <p:cTn id="20" presetID="64" presetClass="path" presetSubtype="0" accel="50000" decel="50000" fill="hold" nodeType="withEffect">
                                  <p:stCondLst>
                                    <p:cond delay="500"/>
                                  </p:stCondLst>
                                  <p:childTnLst>
                                    <p:animMotion origin="layout" path="M -2.91667E-6 -1.11111E-6 L -0.08385 -0.28449 " pathEditMode="relative" rAng="0" ptsTypes="AA">
                                      <p:cBhvr>
                                        <p:cTn id="21" dur="1000" fill="hold"/>
                                        <p:tgtEl>
                                          <p:spTgt spid="421"/>
                                        </p:tgtEl>
                                        <p:attrNameLst>
                                          <p:attrName>ppt_x</p:attrName>
                                          <p:attrName>ppt_y</p:attrName>
                                        </p:attrNameLst>
                                      </p:cBhvr>
                                      <p:rCtr x="-4193" y="-14236"/>
                                    </p:animMotion>
                                  </p:childTnLst>
                                </p:cTn>
                              </p:par>
                              <p:par>
                                <p:cTn id="22" presetID="10" presetClass="exit" presetSubtype="0" fill="hold" nodeType="withEffect">
                                  <p:stCondLst>
                                    <p:cond delay="500"/>
                                  </p:stCondLst>
                                  <p:childTnLst>
                                    <p:animEffect transition="out" filter="fade">
                                      <p:cBhvr>
                                        <p:cTn id="23" dur="500"/>
                                        <p:tgtEl>
                                          <p:spTgt spid="431"/>
                                        </p:tgtEl>
                                      </p:cBhvr>
                                    </p:animEffect>
                                    <p:set>
                                      <p:cBhvr>
                                        <p:cTn id="24" dur="1" fill="hold">
                                          <p:stCondLst>
                                            <p:cond delay="499"/>
                                          </p:stCondLst>
                                        </p:cTn>
                                        <p:tgtEl>
                                          <p:spTgt spid="431"/>
                                        </p:tgtEl>
                                        <p:attrNameLst>
                                          <p:attrName>style.visibility</p:attrName>
                                        </p:attrNameLst>
                                      </p:cBhvr>
                                      <p:to>
                                        <p:strVal val="hidden"/>
                                      </p:to>
                                    </p:set>
                                  </p:childTnLst>
                                </p:cTn>
                              </p:par>
                              <p:par>
                                <p:cTn id="25" presetID="64" presetClass="path" presetSubtype="0" accel="50000" decel="50000" fill="hold" nodeType="withEffect">
                                  <p:stCondLst>
                                    <p:cond delay="1000"/>
                                  </p:stCondLst>
                                  <p:childTnLst>
                                    <p:animMotion origin="layout" path="M -1.45833E-6 -1.85185E-6 L -0.32331 -0.28079 " pathEditMode="relative" rAng="0" ptsTypes="AA">
                                      <p:cBhvr>
                                        <p:cTn id="26" dur="1000" fill="hold"/>
                                        <p:tgtEl>
                                          <p:spTgt spid="434"/>
                                        </p:tgtEl>
                                        <p:attrNameLst>
                                          <p:attrName>ppt_x</p:attrName>
                                          <p:attrName>ppt_y</p:attrName>
                                        </p:attrNameLst>
                                      </p:cBhvr>
                                      <p:rCtr x="-16172" y="-14051"/>
                                    </p:animMotion>
                                  </p:childTnLst>
                                </p:cTn>
                              </p:par>
                              <p:par>
                                <p:cTn id="27" presetID="10" presetClass="exit" presetSubtype="0" fill="hold" nodeType="withEffect">
                                  <p:stCondLst>
                                    <p:cond delay="1000"/>
                                  </p:stCondLst>
                                  <p:childTnLst>
                                    <p:animEffect transition="out" filter="fade">
                                      <p:cBhvr>
                                        <p:cTn id="28" dur="500"/>
                                        <p:tgtEl>
                                          <p:spTgt spid="421"/>
                                        </p:tgtEl>
                                      </p:cBhvr>
                                    </p:animEffect>
                                    <p:set>
                                      <p:cBhvr>
                                        <p:cTn id="29" dur="1" fill="hold">
                                          <p:stCondLst>
                                            <p:cond delay="499"/>
                                          </p:stCondLst>
                                        </p:cTn>
                                        <p:tgtEl>
                                          <p:spTgt spid="421"/>
                                        </p:tgtEl>
                                        <p:attrNameLst>
                                          <p:attrName>style.visibility</p:attrName>
                                        </p:attrNameLst>
                                      </p:cBhvr>
                                      <p:to>
                                        <p:strVal val="hidden"/>
                                      </p:to>
                                    </p:set>
                                  </p:childTnLst>
                                </p:cTn>
                              </p:par>
                              <p:par>
                                <p:cTn id="30" presetID="64" presetClass="path" presetSubtype="0" accel="50000" decel="50000" fill="hold" nodeType="withEffect">
                                  <p:stCondLst>
                                    <p:cond delay="1500"/>
                                  </p:stCondLst>
                                  <p:childTnLst>
                                    <p:animMotion origin="layout" path="M -2.91667E-6 2.96296E-6 L -0.54518 -0.27107 " pathEditMode="relative" rAng="0" ptsTypes="AA">
                                      <p:cBhvr>
                                        <p:cTn id="31" dur="1000" fill="hold"/>
                                        <p:tgtEl>
                                          <p:spTgt spid="457"/>
                                        </p:tgtEl>
                                        <p:attrNameLst>
                                          <p:attrName>ppt_x</p:attrName>
                                          <p:attrName>ppt_y</p:attrName>
                                        </p:attrNameLst>
                                      </p:cBhvr>
                                      <p:rCtr x="-27266" y="-13565"/>
                                    </p:animMotion>
                                  </p:childTnLst>
                                </p:cTn>
                              </p:par>
                              <p:par>
                                <p:cTn id="32" presetID="10" presetClass="exit" presetSubtype="0" fill="hold" nodeType="withEffect">
                                  <p:stCondLst>
                                    <p:cond delay="1500"/>
                                  </p:stCondLst>
                                  <p:childTnLst>
                                    <p:animEffect transition="out" filter="fade">
                                      <p:cBhvr>
                                        <p:cTn id="33" dur="500"/>
                                        <p:tgtEl>
                                          <p:spTgt spid="434"/>
                                        </p:tgtEl>
                                      </p:cBhvr>
                                    </p:animEffect>
                                    <p:set>
                                      <p:cBhvr>
                                        <p:cTn id="34" dur="1" fill="hold">
                                          <p:stCondLst>
                                            <p:cond delay="499"/>
                                          </p:stCondLst>
                                        </p:cTn>
                                        <p:tgtEl>
                                          <p:spTgt spid="434"/>
                                        </p:tgtEl>
                                        <p:attrNameLst>
                                          <p:attrName>style.visibility</p:attrName>
                                        </p:attrNameLst>
                                      </p:cBhvr>
                                      <p:to>
                                        <p:strVal val="hidden"/>
                                      </p:to>
                                    </p:set>
                                  </p:childTnLst>
                                </p:cTn>
                              </p:par>
                              <p:par>
                                <p:cTn id="35" presetID="10" presetClass="exit" presetSubtype="0" fill="hold" nodeType="withEffect">
                                  <p:stCondLst>
                                    <p:cond delay="2000"/>
                                  </p:stCondLst>
                                  <p:childTnLst>
                                    <p:animEffect transition="out" filter="fade">
                                      <p:cBhvr>
                                        <p:cTn id="36" dur="500"/>
                                        <p:tgtEl>
                                          <p:spTgt spid="457"/>
                                        </p:tgtEl>
                                      </p:cBhvr>
                                    </p:animEffect>
                                    <p:set>
                                      <p:cBhvr>
                                        <p:cTn id="37" dur="1" fill="hold">
                                          <p:stCondLst>
                                            <p:cond delay="499"/>
                                          </p:stCondLst>
                                        </p:cTn>
                                        <p:tgtEl>
                                          <p:spTgt spid="457"/>
                                        </p:tgtEl>
                                        <p:attrNameLst>
                                          <p:attrName>style.visibility</p:attrName>
                                        </p:attrNameLst>
                                      </p:cBhvr>
                                      <p:to>
                                        <p:strVal val="hidden"/>
                                      </p:to>
                                    </p:set>
                                  </p:childTnLst>
                                </p:cTn>
                              </p:par>
                            </p:childTnLst>
                          </p:cTn>
                        </p:par>
                        <p:par>
                          <p:cTn id="38" fill="hold">
                            <p:stCondLst>
                              <p:cond delay="3750"/>
                            </p:stCondLst>
                            <p:childTnLst>
                              <p:par>
                                <p:cTn id="39" presetID="63" presetClass="path" presetSubtype="0" accel="50000" decel="50000" fill="hold" nodeType="afterEffect">
                                  <p:stCondLst>
                                    <p:cond delay="0"/>
                                  </p:stCondLst>
                                  <p:childTnLst>
                                    <p:animMotion origin="layout" path="M -1.04167E-6 1.85185E-6 L 0.19505 1.85185E-6 " pathEditMode="relative" rAng="0" ptsTypes="AA">
                                      <p:cBhvr>
                                        <p:cTn id="40" dur="1500" fill="hold"/>
                                        <p:tgtEl>
                                          <p:spTgt spid="3"/>
                                        </p:tgtEl>
                                        <p:attrNameLst>
                                          <p:attrName>ppt_x</p:attrName>
                                          <p:attrName>ppt_y</p:attrName>
                                        </p:attrNameLst>
                                      </p:cBhvr>
                                      <p:rCtr x="9753" y="0"/>
                                    </p:animMotion>
                                  </p:childTnLst>
                                </p:cTn>
                              </p:par>
                              <p:par>
                                <p:cTn id="41" presetID="63" presetClass="path" presetSubtype="0" accel="50000" decel="50000" fill="hold" nodeType="withEffect">
                                  <p:stCondLst>
                                    <p:cond delay="0"/>
                                  </p:stCondLst>
                                  <p:childTnLst>
                                    <p:animMotion origin="layout" path="M 1.04167E-6 2.22222E-6 L 0.07409 2.22222E-6 " pathEditMode="relative" rAng="0" ptsTypes="AA">
                                      <p:cBhvr>
                                        <p:cTn id="42" dur="1500" fill="hold"/>
                                        <p:tgtEl>
                                          <p:spTgt spid="339"/>
                                        </p:tgtEl>
                                        <p:attrNameLst>
                                          <p:attrName>ppt_x</p:attrName>
                                          <p:attrName>ppt_y</p:attrName>
                                        </p:attrNameLst>
                                      </p:cBhvr>
                                      <p:rCtr x="3698" y="0"/>
                                    </p:animMotion>
                                  </p:childTnLst>
                                </p:cTn>
                              </p:par>
                              <p:par>
                                <p:cTn id="43" presetID="63" presetClass="path" presetSubtype="0" accel="50000" decel="50000" fill="hold" nodeType="withEffect">
                                  <p:stCondLst>
                                    <p:cond delay="0"/>
                                  </p:stCondLst>
                                  <p:childTnLst>
                                    <p:animMotion origin="layout" path="M 1.04167E-6 2.22222E-6 L 0.07409 2.22222E-6 " pathEditMode="relative" rAng="0" ptsTypes="AA">
                                      <p:cBhvr>
                                        <p:cTn id="44" dur="1500" fill="hold"/>
                                        <p:tgtEl>
                                          <p:spTgt spid="344"/>
                                        </p:tgtEl>
                                        <p:attrNameLst>
                                          <p:attrName>ppt_x</p:attrName>
                                          <p:attrName>ppt_y</p:attrName>
                                        </p:attrNameLst>
                                      </p:cBhvr>
                                      <p:rCtr x="3698" y="0"/>
                                    </p:animMotion>
                                  </p:childTnLst>
                                </p:cTn>
                              </p:par>
                              <p:par>
                                <p:cTn id="45" presetID="63" presetClass="path" presetSubtype="0" accel="50000" decel="50000" fill="hold" grpId="0" nodeType="withEffect">
                                  <p:stCondLst>
                                    <p:cond delay="0"/>
                                  </p:stCondLst>
                                  <p:childTnLst>
                                    <p:animMotion origin="layout" path="M -2.08333E-6 1.85185E-6 L 0.19505 1.85185E-6 " pathEditMode="relative" rAng="0" ptsTypes="AA">
                                      <p:cBhvr>
                                        <p:cTn id="46" dur="1500" fill="hold"/>
                                        <p:tgtEl>
                                          <p:spTgt spid="5"/>
                                        </p:tgtEl>
                                        <p:attrNameLst>
                                          <p:attrName>ppt_x</p:attrName>
                                          <p:attrName>ppt_y</p:attrName>
                                        </p:attrNameLst>
                                      </p:cBhvr>
                                      <p:rCtr x="9753" y="0"/>
                                    </p:animMotion>
                                  </p:childTnLst>
                                </p:cTn>
                              </p:par>
                            </p:childTnLst>
                          </p:cTn>
                        </p:par>
                        <p:par>
                          <p:cTn id="47" fill="hold">
                            <p:stCondLst>
                              <p:cond delay="5250"/>
                            </p:stCondLst>
                            <p:childTnLst>
                              <p:par>
                                <p:cTn id="48" presetID="10" presetClass="entr" presetSubtype="0" fill="hold" nodeType="afterEffect">
                                  <p:stCondLst>
                                    <p:cond delay="0"/>
                                  </p:stCondLst>
                                  <p:childTnLst>
                                    <p:set>
                                      <p:cBhvr>
                                        <p:cTn id="49" dur="1" fill="hold">
                                          <p:stCondLst>
                                            <p:cond delay="0"/>
                                          </p:stCondLst>
                                        </p:cTn>
                                        <p:tgtEl>
                                          <p:spTgt spid="461"/>
                                        </p:tgtEl>
                                        <p:attrNameLst>
                                          <p:attrName>style.visibility</p:attrName>
                                        </p:attrNameLst>
                                      </p:cBhvr>
                                      <p:to>
                                        <p:strVal val="visible"/>
                                      </p:to>
                                    </p:set>
                                    <p:animEffect transition="in" filter="fade">
                                      <p:cBhvr>
                                        <p:cTn id="50" dur="500"/>
                                        <p:tgtEl>
                                          <p:spTgt spid="461"/>
                                        </p:tgtEl>
                                      </p:cBhvr>
                                    </p:animEffect>
                                  </p:childTnLst>
                                </p:cTn>
                              </p:par>
                              <p:par>
                                <p:cTn id="51" presetID="64" presetClass="path" presetSubtype="0" decel="100000" fill="hold" nodeType="withEffect">
                                  <p:stCondLst>
                                    <p:cond delay="0"/>
                                  </p:stCondLst>
                                  <p:childTnLst>
                                    <p:animMotion origin="layout" path="M 2.70833E-6 0.03819 L 2.70833E-6 3.7037E-7 " pathEditMode="relative" rAng="0" ptsTypes="AA">
                                      <p:cBhvr>
                                        <p:cTn id="52" dur="500" fill="hold"/>
                                        <p:tgtEl>
                                          <p:spTgt spid="461"/>
                                        </p:tgtEl>
                                        <p:attrNameLst>
                                          <p:attrName>ppt_x</p:attrName>
                                          <p:attrName>ppt_y</p:attrName>
                                        </p:attrNameLst>
                                      </p:cBhvr>
                                      <p:rCtr x="0" y="-1921"/>
                                    </p:animMotion>
                                  </p:childTnLst>
                                </p:cTn>
                              </p:par>
                              <p:par>
                                <p:cTn id="53" presetID="22" presetClass="entr" presetSubtype="2" fill="hold" nodeType="withEffect">
                                  <p:stCondLst>
                                    <p:cond delay="0"/>
                                  </p:stCondLst>
                                  <p:childTnLst>
                                    <p:set>
                                      <p:cBhvr>
                                        <p:cTn id="54" dur="1" fill="hold">
                                          <p:stCondLst>
                                            <p:cond delay="0"/>
                                          </p:stCondLst>
                                        </p:cTn>
                                        <p:tgtEl>
                                          <p:spTgt spid="345"/>
                                        </p:tgtEl>
                                        <p:attrNameLst>
                                          <p:attrName>style.visibility</p:attrName>
                                        </p:attrNameLst>
                                      </p:cBhvr>
                                      <p:to>
                                        <p:strVal val="visible"/>
                                      </p:to>
                                    </p:set>
                                    <p:animEffect transition="in" filter="wipe(right)">
                                      <p:cBhvr>
                                        <p:cTn id="55" dur="500"/>
                                        <p:tgtEl>
                                          <p:spTgt spid="34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36"/>
                                        </p:tgtEl>
                                        <p:attrNameLst>
                                          <p:attrName>style.visibility</p:attrName>
                                        </p:attrNameLst>
                                      </p:cBhvr>
                                      <p:to>
                                        <p:strVal val="visible"/>
                                      </p:to>
                                    </p:set>
                                    <p:animEffect transition="in" filter="wipe(left)">
                                      <p:cBhvr>
                                        <p:cTn id="60" dur="1500"/>
                                        <p:tgtEl>
                                          <p:spTgt spid="336"/>
                                        </p:tgtEl>
                                      </p:cBhvr>
                                    </p:animEffect>
                                  </p:childTnLst>
                                </p:cTn>
                              </p:par>
                            </p:childTnLst>
                          </p:cTn>
                        </p:par>
                        <p:par>
                          <p:cTn id="61" fill="hold">
                            <p:stCondLst>
                              <p:cond delay="1500"/>
                            </p:stCondLst>
                            <p:childTnLst>
                              <p:par>
                                <p:cTn id="62" presetID="53" presetClass="entr" presetSubtype="16" fill="hold" nodeType="afterEffect">
                                  <p:stCondLst>
                                    <p:cond delay="0"/>
                                  </p:stCondLst>
                                  <p:childTnLst>
                                    <p:set>
                                      <p:cBhvr>
                                        <p:cTn id="63" dur="1" fill="hold">
                                          <p:stCondLst>
                                            <p:cond delay="0"/>
                                          </p:stCondLst>
                                        </p:cTn>
                                        <p:tgtEl>
                                          <p:spTgt spid="400"/>
                                        </p:tgtEl>
                                        <p:attrNameLst>
                                          <p:attrName>style.visibility</p:attrName>
                                        </p:attrNameLst>
                                      </p:cBhvr>
                                      <p:to>
                                        <p:strVal val="visible"/>
                                      </p:to>
                                    </p:set>
                                    <p:anim calcmode="lin" valueType="num">
                                      <p:cBhvr>
                                        <p:cTn id="64" dur="500" fill="hold"/>
                                        <p:tgtEl>
                                          <p:spTgt spid="400"/>
                                        </p:tgtEl>
                                        <p:attrNameLst>
                                          <p:attrName>ppt_w</p:attrName>
                                        </p:attrNameLst>
                                      </p:cBhvr>
                                      <p:tavLst>
                                        <p:tav tm="0">
                                          <p:val>
                                            <p:fltVal val="0"/>
                                          </p:val>
                                        </p:tav>
                                        <p:tav tm="100000">
                                          <p:val>
                                            <p:strVal val="#ppt_w"/>
                                          </p:val>
                                        </p:tav>
                                      </p:tavLst>
                                    </p:anim>
                                    <p:anim calcmode="lin" valueType="num">
                                      <p:cBhvr>
                                        <p:cTn id="65" dur="500" fill="hold"/>
                                        <p:tgtEl>
                                          <p:spTgt spid="400"/>
                                        </p:tgtEl>
                                        <p:attrNameLst>
                                          <p:attrName>ppt_h</p:attrName>
                                        </p:attrNameLst>
                                      </p:cBhvr>
                                      <p:tavLst>
                                        <p:tav tm="0">
                                          <p:val>
                                            <p:fltVal val="0"/>
                                          </p:val>
                                        </p:tav>
                                        <p:tav tm="100000">
                                          <p:val>
                                            <p:strVal val="#ppt_h"/>
                                          </p:val>
                                        </p:tav>
                                      </p:tavLst>
                                    </p:anim>
                                    <p:animEffect transition="in" filter="fade">
                                      <p:cBhvr>
                                        <p:cTn id="66" dur="500"/>
                                        <p:tgtEl>
                                          <p:spTgt spid="400"/>
                                        </p:tgtEl>
                                      </p:cBhvr>
                                    </p:animEffect>
                                  </p:childTnLst>
                                </p:cTn>
                              </p:par>
                              <p:par>
                                <p:cTn id="67" presetID="53" presetClass="entr" presetSubtype="16" fill="hold" nodeType="withEffect">
                                  <p:stCondLst>
                                    <p:cond delay="500"/>
                                  </p:stCondLst>
                                  <p:childTnLst>
                                    <p:set>
                                      <p:cBhvr>
                                        <p:cTn id="68" dur="1" fill="hold">
                                          <p:stCondLst>
                                            <p:cond delay="0"/>
                                          </p:stCondLst>
                                        </p:cTn>
                                        <p:tgtEl>
                                          <p:spTgt spid="472"/>
                                        </p:tgtEl>
                                        <p:attrNameLst>
                                          <p:attrName>style.visibility</p:attrName>
                                        </p:attrNameLst>
                                      </p:cBhvr>
                                      <p:to>
                                        <p:strVal val="visible"/>
                                      </p:to>
                                    </p:set>
                                    <p:anim calcmode="lin" valueType="num">
                                      <p:cBhvr>
                                        <p:cTn id="69" dur="500" fill="hold"/>
                                        <p:tgtEl>
                                          <p:spTgt spid="472"/>
                                        </p:tgtEl>
                                        <p:attrNameLst>
                                          <p:attrName>ppt_w</p:attrName>
                                        </p:attrNameLst>
                                      </p:cBhvr>
                                      <p:tavLst>
                                        <p:tav tm="0">
                                          <p:val>
                                            <p:fltVal val="0"/>
                                          </p:val>
                                        </p:tav>
                                        <p:tav tm="100000">
                                          <p:val>
                                            <p:strVal val="#ppt_w"/>
                                          </p:val>
                                        </p:tav>
                                      </p:tavLst>
                                    </p:anim>
                                    <p:anim calcmode="lin" valueType="num">
                                      <p:cBhvr>
                                        <p:cTn id="70" dur="500" fill="hold"/>
                                        <p:tgtEl>
                                          <p:spTgt spid="472"/>
                                        </p:tgtEl>
                                        <p:attrNameLst>
                                          <p:attrName>ppt_h</p:attrName>
                                        </p:attrNameLst>
                                      </p:cBhvr>
                                      <p:tavLst>
                                        <p:tav tm="0">
                                          <p:val>
                                            <p:fltVal val="0"/>
                                          </p:val>
                                        </p:tav>
                                        <p:tav tm="100000">
                                          <p:val>
                                            <p:strVal val="#ppt_h"/>
                                          </p:val>
                                        </p:tav>
                                      </p:tavLst>
                                    </p:anim>
                                    <p:animEffect transition="in" filter="fade">
                                      <p:cBhvr>
                                        <p:cTn id="71" dur="500"/>
                                        <p:tgtEl>
                                          <p:spTgt spid="472"/>
                                        </p:tgtEl>
                                      </p:cBhvr>
                                    </p:animEffect>
                                  </p:childTnLst>
                                </p:cTn>
                              </p:par>
                              <p:par>
                                <p:cTn id="72" presetID="53" presetClass="entr" presetSubtype="16" fill="hold" nodeType="withEffect">
                                  <p:stCondLst>
                                    <p:cond delay="1000"/>
                                  </p:stCondLst>
                                  <p:childTnLst>
                                    <p:set>
                                      <p:cBhvr>
                                        <p:cTn id="73" dur="1" fill="hold">
                                          <p:stCondLst>
                                            <p:cond delay="0"/>
                                          </p:stCondLst>
                                        </p:cTn>
                                        <p:tgtEl>
                                          <p:spTgt spid="477"/>
                                        </p:tgtEl>
                                        <p:attrNameLst>
                                          <p:attrName>style.visibility</p:attrName>
                                        </p:attrNameLst>
                                      </p:cBhvr>
                                      <p:to>
                                        <p:strVal val="visible"/>
                                      </p:to>
                                    </p:set>
                                    <p:anim calcmode="lin" valueType="num">
                                      <p:cBhvr>
                                        <p:cTn id="74" dur="500" fill="hold"/>
                                        <p:tgtEl>
                                          <p:spTgt spid="477"/>
                                        </p:tgtEl>
                                        <p:attrNameLst>
                                          <p:attrName>ppt_w</p:attrName>
                                        </p:attrNameLst>
                                      </p:cBhvr>
                                      <p:tavLst>
                                        <p:tav tm="0">
                                          <p:val>
                                            <p:fltVal val="0"/>
                                          </p:val>
                                        </p:tav>
                                        <p:tav tm="100000">
                                          <p:val>
                                            <p:strVal val="#ppt_w"/>
                                          </p:val>
                                        </p:tav>
                                      </p:tavLst>
                                    </p:anim>
                                    <p:anim calcmode="lin" valueType="num">
                                      <p:cBhvr>
                                        <p:cTn id="75" dur="500" fill="hold"/>
                                        <p:tgtEl>
                                          <p:spTgt spid="477"/>
                                        </p:tgtEl>
                                        <p:attrNameLst>
                                          <p:attrName>ppt_h</p:attrName>
                                        </p:attrNameLst>
                                      </p:cBhvr>
                                      <p:tavLst>
                                        <p:tav tm="0">
                                          <p:val>
                                            <p:fltVal val="0"/>
                                          </p:val>
                                        </p:tav>
                                        <p:tav tm="100000">
                                          <p:val>
                                            <p:strVal val="#ppt_h"/>
                                          </p:val>
                                        </p:tav>
                                      </p:tavLst>
                                    </p:anim>
                                    <p:animEffect transition="in" filter="fade">
                                      <p:cBhvr>
                                        <p:cTn id="76" dur="500"/>
                                        <p:tgtEl>
                                          <p:spTgt spid="477"/>
                                        </p:tgtEl>
                                      </p:cBhvr>
                                    </p:animEffect>
                                  </p:childTnLst>
                                </p:cTn>
                              </p:par>
                              <p:par>
                                <p:cTn id="77" presetID="63" presetClass="path" presetSubtype="0" accel="50000" decel="50000" fill="hold" nodeType="withEffect">
                                  <p:stCondLst>
                                    <p:cond delay="250"/>
                                  </p:stCondLst>
                                  <p:childTnLst>
                                    <p:animMotion origin="layout" path="M -3.125E-6 4.44444E-6 L 0.25 4.44444E-6 " pathEditMode="relative" rAng="0" ptsTypes="AA">
                                      <p:cBhvr>
                                        <p:cTn id="78" dur="2000" fill="hold"/>
                                        <p:tgtEl>
                                          <p:spTgt spid="400"/>
                                        </p:tgtEl>
                                        <p:attrNameLst>
                                          <p:attrName>ppt_x</p:attrName>
                                          <p:attrName>ppt_y</p:attrName>
                                        </p:attrNameLst>
                                      </p:cBhvr>
                                      <p:rCtr x="12500" y="0"/>
                                    </p:animMotion>
                                  </p:childTnLst>
                                </p:cTn>
                              </p:par>
                              <p:par>
                                <p:cTn id="79" presetID="63" presetClass="path" presetSubtype="0" accel="50000" decel="50000" fill="hold" nodeType="withEffect">
                                  <p:stCondLst>
                                    <p:cond delay="750"/>
                                  </p:stCondLst>
                                  <p:childTnLst>
                                    <p:animMotion origin="layout" path="M -3.125E-6 4.44444E-6 L 0.25 4.44444E-6 " pathEditMode="relative" rAng="0" ptsTypes="AA">
                                      <p:cBhvr>
                                        <p:cTn id="80" dur="2000" fill="hold"/>
                                        <p:tgtEl>
                                          <p:spTgt spid="472"/>
                                        </p:tgtEl>
                                        <p:attrNameLst>
                                          <p:attrName>ppt_x</p:attrName>
                                          <p:attrName>ppt_y</p:attrName>
                                        </p:attrNameLst>
                                      </p:cBhvr>
                                      <p:rCtr x="12500" y="0"/>
                                    </p:animMotion>
                                  </p:childTnLst>
                                </p:cTn>
                              </p:par>
                              <p:par>
                                <p:cTn id="81" presetID="63" presetClass="path" presetSubtype="0" accel="50000" decel="50000" fill="hold" nodeType="withEffect">
                                  <p:stCondLst>
                                    <p:cond delay="1250"/>
                                  </p:stCondLst>
                                  <p:childTnLst>
                                    <p:animMotion origin="layout" path="M -3.125E-6 4.44444E-6 L 0.25 4.44444E-6 " pathEditMode="relative" rAng="0" ptsTypes="AA">
                                      <p:cBhvr>
                                        <p:cTn id="82" dur="2000" fill="hold"/>
                                        <p:tgtEl>
                                          <p:spTgt spid="477"/>
                                        </p:tgtEl>
                                        <p:attrNameLst>
                                          <p:attrName>ppt_x</p:attrName>
                                          <p:attrName>ppt_y</p:attrName>
                                        </p:attrNameLst>
                                      </p:cBhvr>
                                      <p:rCtr x="12500" y="0"/>
                                    </p:animMotion>
                                  </p:childTnLst>
                                </p:cTn>
                              </p:par>
                              <p:par>
                                <p:cTn id="83" presetID="53" presetClass="exit" presetSubtype="32" fill="hold" nodeType="withEffect">
                                  <p:stCondLst>
                                    <p:cond delay="1750"/>
                                  </p:stCondLst>
                                  <p:childTnLst>
                                    <p:anim calcmode="lin" valueType="num">
                                      <p:cBhvr>
                                        <p:cTn id="84" dur="500"/>
                                        <p:tgtEl>
                                          <p:spTgt spid="400"/>
                                        </p:tgtEl>
                                        <p:attrNameLst>
                                          <p:attrName>ppt_w</p:attrName>
                                        </p:attrNameLst>
                                      </p:cBhvr>
                                      <p:tavLst>
                                        <p:tav tm="0">
                                          <p:val>
                                            <p:strVal val="ppt_w"/>
                                          </p:val>
                                        </p:tav>
                                        <p:tav tm="100000">
                                          <p:val>
                                            <p:fltVal val="0"/>
                                          </p:val>
                                        </p:tav>
                                      </p:tavLst>
                                    </p:anim>
                                    <p:anim calcmode="lin" valueType="num">
                                      <p:cBhvr>
                                        <p:cTn id="85" dur="500"/>
                                        <p:tgtEl>
                                          <p:spTgt spid="400"/>
                                        </p:tgtEl>
                                        <p:attrNameLst>
                                          <p:attrName>ppt_h</p:attrName>
                                        </p:attrNameLst>
                                      </p:cBhvr>
                                      <p:tavLst>
                                        <p:tav tm="0">
                                          <p:val>
                                            <p:strVal val="ppt_h"/>
                                          </p:val>
                                        </p:tav>
                                        <p:tav tm="100000">
                                          <p:val>
                                            <p:fltVal val="0"/>
                                          </p:val>
                                        </p:tav>
                                      </p:tavLst>
                                    </p:anim>
                                    <p:animEffect transition="out" filter="fade">
                                      <p:cBhvr>
                                        <p:cTn id="86" dur="500"/>
                                        <p:tgtEl>
                                          <p:spTgt spid="400"/>
                                        </p:tgtEl>
                                      </p:cBhvr>
                                    </p:animEffect>
                                    <p:set>
                                      <p:cBhvr>
                                        <p:cTn id="87" dur="1" fill="hold">
                                          <p:stCondLst>
                                            <p:cond delay="499"/>
                                          </p:stCondLst>
                                        </p:cTn>
                                        <p:tgtEl>
                                          <p:spTgt spid="400"/>
                                        </p:tgtEl>
                                        <p:attrNameLst>
                                          <p:attrName>style.visibility</p:attrName>
                                        </p:attrNameLst>
                                      </p:cBhvr>
                                      <p:to>
                                        <p:strVal val="hidden"/>
                                      </p:to>
                                    </p:set>
                                  </p:childTnLst>
                                </p:cTn>
                              </p:par>
                              <p:par>
                                <p:cTn id="88" presetID="53" presetClass="exit" presetSubtype="32" fill="hold" nodeType="withEffect">
                                  <p:stCondLst>
                                    <p:cond delay="2250"/>
                                  </p:stCondLst>
                                  <p:childTnLst>
                                    <p:anim calcmode="lin" valueType="num">
                                      <p:cBhvr>
                                        <p:cTn id="89" dur="500"/>
                                        <p:tgtEl>
                                          <p:spTgt spid="472"/>
                                        </p:tgtEl>
                                        <p:attrNameLst>
                                          <p:attrName>ppt_w</p:attrName>
                                        </p:attrNameLst>
                                      </p:cBhvr>
                                      <p:tavLst>
                                        <p:tav tm="0">
                                          <p:val>
                                            <p:strVal val="ppt_w"/>
                                          </p:val>
                                        </p:tav>
                                        <p:tav tm="100000">
                                          <p:val>
                                            <p:fltVal val="0"/>
                                          </p:val>
                                        </p:tav>
                                      </p:tavLst>
                                    </p:anim>
                                    <p:anim calcmode="lin" valueType="num">
                                      <p:cBhvr>
                                        <p:cTn id="90" dur="500"/>
                                        <p:tgtEl>
                                          <p:spTgt spid="472"/>
                                        </p:tgtEl>
                                        <p:attrNameLst>
                                          <p:attrName>ppt_h</p:attrName>
                                        </p:attrNameLst>
                                      </p:cBhvr>
                                      <p:tavLst>
                                        <p:tav tm="0">
                                          <p:val>
                                            <p:strVal val="ppt_h"/>
                                          </p:val>
                                        </p:tav>
                                        <p:tav tm="100000">
                                          <p:val>
                                            <p:fltVal val="0"/>
                                          </p:val>
                                        </p:tav>
                                      </p:tavLst>
                                    </p:anim>
                                    <p:animEffect transition="out" filter="fade">
                                      <p:cBhvr>
                                        <p:cTn id="91" dur="500"/>
                                        <p:tgtEl>
                                          <p:spTgt spid="472"/>
                                        </p:tgtEl>
                                      </p:cBhvr>
                                    </p:animEffect>
                                    <p:set>
                                      <p:cBhvr>
                                        <p:cTn id="92" dur="1" fill="hold">
                                          <p:stCondLst>
                                            <p:cond delay="499"/>
                                          </p:stCondLst>
                                        </p:cTn>
                                        <p:tgtEl>
                                          <p:spTgt spid="472"/>
                                        </p:tgtEl>
                                        <p:attrNameLst>
                                          <p:attrName>style.visibility</p:attrName>
                                        </p:attrNameLst>
                                      </p:cBhvr>
                                      <p:to>
                                        <p:strVal val="hidden"/>
                                      </p:to>
                                    </p:set>
                                  </p:childTnLst>
                                </p:cTn>
                              </p:par>
                              <p:par>
                                <p:cTn id="93" presetID="53" presetClass="exit" presetSubtype="32" fill="hold" nodeType="withEffect">
                                  <p:stCondLst>
                                    <p:cond delay="2750"/>
                                  </p:stCondLst>
                                  <p:childTnLst>
                                    <p:anim calcmode="lin" valueType="num">
                                      <p:cBhvr>
                                        <p:cTn id="94" dur="500"/>
                                        <p:tgtEl>
                                          <p:spTgt spid="477"/>
                                        </p:tgtEl>
                                        <p:attrNameLst>
                                          <p:attrName>ppt_w</p:attrName>
                                        </p:attrNameLst>
                                      </p:cBhvr>
                                      <p:tavLst>
                                        <p:tav tm="0">
                                          <p:val>
                                            <p:strVal val="ppt_w"/>
                                          </p:val>
                                        </p:tav>
                                        <p:tav tm="100000">
                                          <p:val>
                                            <p:fltVal val="0"/>
                                          </p:val>
                                        </p:tav>
                                      </p:tavLst>
                                    </p:anim>
                                    <p:anim calcmode="lin" valueType="num">
                                      <p:cBhvr>
                                        <p:cTn id="95" dur="500"/>
                                        <p:tgtEl>
                                          <p:spTgt spid="477"/>
                                        </p:tgtEl>
                                        <p:attrNameLst>
                                          <p:attrName>ppt_h</p:attrName>
                                        </p:attrNameLst>
                                      </p:cBhvr>
                                      <p:tavLst>
                                        <p:tav tm="0">
                                          <p:val>
                                            <p:strVal val="ppt_h"/>
                                          </p:val>
                                        </p:tav>
                                        <p:tav tm="100000">
                                          <p:val>
                                            <p:fltVal val="0"/>
                                          </p:val>
                                        </p:tav>
                                      </p:tavLst>
                                    </p:anim>
                                    <p:animEffect transition="out" filter="fade">
                                      <p:cBhvr>
                                        <p:cTn id="96" dur="500"/>
                                        <p:tgtEl>
                                          <p:spTgt spid="477"/>
                                        </p:tgtEl>
                                      </p:cBhvr>
                                    </p:animEffect>
                                    <p:set>
                                      <p:cBhvr>
                                        <p:cTn id="97" dur="1" fill="hold">
                                          <p:stCondLst>
                                            <p:cond delay="499"/>
                                          </p:stCondLst>
                                        </p:cTn>
                                        <p:tgtEl>
                                          <p:spTgt spid="477"/>
                                        </p:tgtEl>
                                        <p:attrNameLst>
                                          <p:attrName>style.visibility</p:attrName>
                                        </p:attrNameLst>
                                      </p:cBhvr>
                                      <p:to>
                                        <p:strVal val="hidden"/>
                                      </p:to>
                                    </p:set>
                                  </p:childTnLst>
                                </p:cTn>
                              </p:par>
                            </p:childTnLst>
                          </p:cTn>
                        </p:par>
                        <p:par>
                          <p:cTn id="98" fill="hold">
                            <p:stCondLst>
                              <p:cond delay="4750"/>
                            </p:stCondLst>
                            <p:childTnLst>
                              <p:par>
                                <p:cTn id="99" presetID="10" presetClass="entr" presetSubtype="0" fill="hold" grpId="0" nodeType="afterEffect">
                                  <p:stCondLst>
                                    <p:cond delay="0"/>
                                  </p:stCondLst>
                                  <p:childTnLst>
                                    <p:set>
                                      <p:cBhvr>
                                        <p:cTn id="100" dur="1" fill="hold">
                                          <p:stCondLst>
                                            <p:cond delay="0"/>
                                          </p:stCondLst>
                                        </p:cTn>
                                        <p:tgtEl>
                                          <p:spTgt spid="751"/>
                                        </p:tgtEl>
                                        <p:attrNameLst>
                                          <p:attrName>style.visibility</p:attrName>
                                        </p:attrNameLst>
                                      </p:cBhvr>
                                      <p:to>
                                        <p:strVal val="visible"/>
                                      </p:to>
                                    </p:set>
                                    <p:animEffect transition="in" filter="fade">
                                      <p:cBhvr>
                                        <p:cTn id="101" dur="500"/>
                                        <p:tgtEl>
                                          <p:spTgt spid="751"/>
                                        </p:tgtEl>
                                      </p:cBhvr>
                                    </p:animEffect>
                                  </p:childTnLst>
                                </p:cTn>
                              </p:par>
                            </p:childTnLst>
                          </p:cTn>
                        </p:par>
                        <p:par>
                          <p:cTn id="102" fill="hold">
                            <p:stCondLst>
                              <p:cond delay="5250"/>
                            </p:stCondLst>
                            <p:childTnLst>
                              <p:par>
                                <p:cTn id="103" presetID="10" presetClass="entr" presetSubtype="0" fill="hold" grpId="0" nodeType="afterEffect">
                                  <p:stCondLst>
                                    <p:cond delay="0"/>
                                  </p:stCondLst>
                                  <p:childTnLst>
                                    <p:set>
                                      <p:cBhvr>
                                        <p:cTn id="104" dur="1" fill="hold">
                                          <p:stCondLst>
                                            <p:cond delay="0"/>
                                          </p:stCondLst>
                                        </p:cTn>
                                        <p:tgtEl>
                                          <p:spTgt spid="484"/>
                                        </p:tgtEl>
                                        <p:attrNameLst>
                                          <p:attrName>style.visibility</p:attrName>
                                        </p:attrNameLst>
                                      </p:cBhvr>
                                      <p:to>
                                        <p:strVal val="visible"/>
                                      </p:to>
                                    </p:set>
                                    <p:animEffect transition="in" filter="fade">
                                      <p:cBhvr>
                                        <p:cTn id="105" dur="500"/>
                                        <p:tgtEl>
                                          <p:spTgt spid="484"/>
                                        </p:tgtEl>
                                      </p:cBhvr>
                                    </p:animEffect>
                                  </p:childTnLst>
                                </p:cTn>
                              </p:par>
                            </p:childTnLst>
                          </p:cTn>
                        </p:par>
                        <p:par>
                          <p:cTn id="106" fill="hold">
                            <p:stCondLst>
                              <p:cond delay="5750"/>
                            </p:stCondLst>
                            <p:childTnLst>
                              <p:par>
                                <p:cTn id="107" presetID="10" presetClass="entr" presetSubtype="0" fill="hold" grpId="0" nodeType="afterEffect">
                                  <p:stCondLst>
                                    <p:cond delay="0"/>
                                  </p:stCondLst>
                                  <p:childTnLst>
                                    <p:set>
                                      <p:cBhvr>
                                        <p:cTn id="108" dur="1" fill="hold">
                                          <p:stCondLst>
                                            <p:cond delay="0"/>
                                          </p:stCondLst>
                                        </p:cTn>
                                        <p:tgtEl>
                                          <p:spTgt spid="485"/>
                                        </p:tgtEl>
                                        <p:attrNameLst>
                                          <p:attrName>style.visibility</p:attrName>
                                        </p:attrNameLst>
                                      </p:cBhvr>
                                      <p:to>
                                        <p:strVal val="visible"/>
                                      </p:to>
                                    </p:set>
                                    <p:animEffect transition="in" filter="fade">
                                      <p:cBhvr>
                                        <p:cTn id="109" dur="500"/>
                                        <p:tgtEl>
                                          <p:spTgt spid="485"/>
                                        </p:tgtEl>
                                      </p:cBhvr>
                                    </p:animEffect>
                                  </p:childTnLst>
                                </p:cTn>
                              </p:par>
                            </p:childTnLst>
                          </p:cTn>
                        </p:par>
                        <p:par>
                          <p:cTn id="110" fill="hold">
                            <p:stCondLst>
                              <p:cond delay="6250"/>
                            </p:stCondLst>
                            <p:childTnLst>
                              <p:par>
                                <p:cTn id="111" presetID="10" presetClass="entr" presetSubtype="0" fill="hold" grpId="0" nodeType="after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fade">
                                      <p:cBhvr>
                                        <p:cTn id="113" dur="500"/>
                                        <p:tgtEl>
                                          <p:spTgt spid="10"/>
                                        </p:tgtEl>
                                      </p:cBhvr>
                                    </p:animEffect>
                                  </p:childTnLst>
                                </p:cTn>
                              </p:par>
                              <p:par>
                                <p:cTn id="114" presetID="64" presetClass="path" presetSubtype="0" decel="100000" fill="hold" grpId="1" nodeType="withEffect">
                                  <p:stCondLst>
                                    <p:cond delay="0"/>
                                  </p:stCondLst>
                                  <p:childTnLst>
                                    <p:animMotion origin="layout" path="M 2.08333E-7 0.03819 L 2.08333E-7 2.22222E-6 " pathEditMode="relative" rAng="0" ptsTypes="AA">
                                      <p:cBhvr>
                                        <p:cTn id="115" dur="500" fill="hold"/>
                                        <p:tgtEl>
                                          <p:spTgt spid="10"/>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0" grpId="1" animBg="1"/>
      <p:bldP spid="751" grpId="0" animBg="1"/>
      <p:bldP spid="484" grpId="0" animBg="1"/>
      <p:bldP spid="48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7" name="Straight Connector 106">
            <a:extLst>
              <a:ext uri="{FF2B5EF4-FFF2-40B4-BE49-F238E27FC236}">
                <a16:creationId xmlns:a16="http://schemas.microsoft.com/office/drawing/2014/main" xmlns="" id="{126F8F72-D185-4BC5-BF24-2C214BC3B807}"/>
              </a:ext>
            </a:extLst>
          </p:cNvPr>
          <p:cNvCxnSpPr>
            <a:cxnSpLocks/>
          </p:cNvCxnSpPr>
          <p:nvPr/>
        </p:nvCxnSpPr>
        <p:spPr bwMode="auto">
          <a:xfrm>
            <a:off x="5030614" y="2568846"/>
            <a:ext cx="1983228" cy="0"/>
          </a:xfrm>
          <a:prstGeom prst="line">
            <a:avLst/>
          </a:prstGeom>
          <a:solidFill>
            <a:schemeClr val="accent1"/>
          </a:solidFill>
          <a:ln w="28575"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2" name="Group 31">
            <a:extLst>
              <a:ext uri="{FF2B5EF4-FFF2-40B4-BE49-F238E27FC236}">
                <a16:creationId xmlns:a16="http://schemas.microsoft.com/office/drawing/2014/main" xmlns="" id="{0A3A7226-D241-4B0A-849C-E628776F1BDC}"/>
              </a:ext>
            </a:extLst>
          </p:cNvPr>
          <p:cNvGrpSpPr/>
          <p:nvPr/>
        </p:nvGrpSpPr>
        <p:grpSpPr>
          <a:xfrm>
            <a:off x="2273615" y="1729117"/>
            <a:ext cx="2950397" cy="2347583"/>
            <a:chOff x="4115780" y="-881083"/>
            <a:chExt cx="2334665" cy="1857655"/>
          </a:xfrm>
        </p:grpSpPr>
        <p:grpSp>
          <p:nvGrpSpPr>
            <p:cNvPr id="33" name="Group 32">
              <a:extLst>
                <a:ext uri="{FF2B5EF4-FFF2-40B4-BE49-F238E27FC236}">
                  <a16:creationId xmlns:a16="http://schemas.microsoft.com/office/drawing/2014/main" xmlns="" id="{AC9514E1-668E-448E-9843-3631003A2DB2}"/>
                </a:ext>
              </a:extLst>
            </p:cNvPr>
            <p:cNvGrpSpPr/>
            <p:nvPr/>
          </p:nvGrpSpPr>
          <p:grpSpPr>
            <a:xfrm>
              <a:off x="4115780" y="-881083"/>
              <a:ext cx="2334665" cy="1625120"/>
              <a:chOff x="4107946" y="-627375"/>
              <a:chExt cx="2334665" cy="1477382"/>
            </a:xfrm>
          </p:grpSpPr>
          <p:sp>
            <p:nvSpPr>
              <p:cNvPr id="49" name="Rectangle: Rounded Corners 48">
                <a:extLst>
                  <a:ext uri="{FF2B5EF4-FFF2-40B4-BE49-F238E27FC236}">
                    <a16:creationId xmlns:a16="http://schemas.microsoft.com/office/drawing/2014/main" xmlns="" id="{6E58577D-0763-45EE-A4D0-6B3A7A469B74}"/>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50" name="Group 49">
                <a:extLst>
                  <a:ext uri="{FF2B5EF4-FFF2-40B4-BE49-F238E27FC236}">
                    <a16:creationId xmlns:a16="http://schemas.microsoft.com/office/drawing/2014/main" xmlns="" id="{1CFAD49A-2B8B-4719-8051-0EDB13E3483E}"/>
                  </a:ext>
                </a:extLst>
              </p:cNvPr>
              <p:cNvGrpSpPr/>
              <p:nvPr/>
            </p:nvGrpSpPr>
            <p:grpSpPr>
              <a:xfrm>
                <a:off x="4107946" y="-627375"/>
                <a:ext cx="2334665" cy="1477382"/>
                <a:chOff x="4921824" y="3444030"/>
                <a:chExt cx="900113" cy="715220"/>
              </a:xfrm>
            </p:grpSpPr>
            <p:sp>
              <p:nvSpPr>
                <p:cNvPr id="51" name="Desktop Base 3">
                  <a:extLst>
                    <a:ext uri="{FF2B5EF4-FFF2-40B4-BE49-F238E27FC236}">
                      <a16:creationId xmlns:a16="http://schemas.microsoft.com/office/drawing/2014/main" xmlns="" id="{234AE582-2B09-4B5A-872F-DB2F842CEEC9}"/>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Desktop Base 2">
                  <a:extLst>
                    <a:ext uri="{FF2B5EF4-FFF2-40B4-BE49-F238E27FC236}">
                      <a16:creationId xmlns:a16="http://schemas.microsoft.com/office/drawing/2014/main" xmlns="" id="{142E4D49-66E8-448C-9493-66F0FA194741}"/>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Desktop Screen">
                  <a:extLst>
                    <a:ext uri="{FF2B5EF4-FFF2-40B4-BE49-F238E27FC236}">
                      <a16:creationId xmlns:a16="http://schemas.microsoft.com/office/drawing/2014/main" xmlns="" id="{6A8558FC-0AEA-4806-BF73-88F1FF994BC4}"/>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Desktop Base">
                  <a:extLst>
                    <a:ext uri="{FF2B5EF4-FFF2-40B4-BE49-F238E27FC236}">
                      <a16:creationId xmlns:a16="http://schemas.microsoft.com/office/drawing/2014/main" xmlns="" id="{26F59A38-1CA6-4CD5-A837-342B25FDFD17}"/>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4" name="Freeform 29">
              <a:extLst>
                <a:ext uri="{FF2B5EF4-FFF2-40B4-BE49-F238E27FC236}">
                  <a16:creationId xmlns:a16="http://schemas.microsoft.com/office/drawing/2014/main" xmlns="" id="{30E37CE3-76DE-48D6-B5B5-C621F326BD6F}"/>
                </a:ext>
              </a:extLst>
            </p:cNvPr>
            <p:cNvSpPr>
              <a:spLocks noEditPoints="1"/>
            </p:cNvSpPr>
            <p:nvPr/>
          </p:nvSpPr>
          <p:spPr bwMode="auto">
            <a:xfrm>
              <a:off x="4633443" y="-363911"/>
              <a:ext cx="634149" cy="60889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35" name="Freeform 29">
              <a:extLst>
                <a:ext uri="{FF2B5EF4-FFF2-40B4-BE49-F238E27FC236}">
                  <a16:creationId xmlns:a16="http://schemas.microsoft.com/office/drawing/2014/main" xmlns="" id="{64194972-945F-47E5-A266-E510CEFF72CD}"/>
                </a:ext>
              </a:extLst>
            </p:cNvPr>
            <p:cNvSpPr>
              <a:spLocks noEditPoints="1"/>
            </p:cNvSpPr>
            <p:nvPr/>
          </p:nvSpPr>
          <p:spPr bwMode="auto">
            <a:xfrm>
              <a:off x="5174502" y="-636638"/>
              <a:ext cx="432145" cy="423288"/>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36" name="Freeform 29">
              <a:extLst>
                <a:ext uri="{FF2B5EF4-FFF2-40B4-BE49-F238E27FC236}">
                  <a16:creationId xmlns:a16="http://schemas.microsoft.com/office/drawing/2014/main" xmlns="" id="{BD3418E6-F28A-4BB5-9A5B-CAD45B58D1AE}"/>
                </a:ext>
              </a:extLst>
            </p:cNvPr>
            <p:cNvSpPr>
              <a:spLocks noEditPoints="1"/>
            </p:cNvSpPr>
            <p:nvPr/>
          </p:nvSpPr>
          <p:spPr bwMode="auto">
            <a:xfrm>
              <a:off x="5383207" y="-277664"/>
              <a:ext cx="549575" cy="538312"/>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nvGrpSpPr>
            <p:cNvPr id="37" name="Group 36">
              <a:extLst>
                <a:ext uri="{FF2B5EF4-FFF2-40B4-BE49-F238E27FC236}">
                  <a16:creationId xmlns:a16="http://schemas.microsoft.com/office/drawing/2014/main" xmlns="" id="{24E11B8B-6612-4F8B-B379-0AE33B7B8E64}"/>
                </a:ext>
              </a:extLst>
            </p:cNvPr>
            <p:cNvGrpSpPr/>
            <p:nvPr/>
          </p:nvGrpSpPr>
          <p:grpSpPr>
            <a:xfrm>
              <a:off x="5782364" y="68735"/>
              <a:ext cx="458788" cy="900113"/>
              <a:chOff x="5782364" y="68735"/>
              <a:chExt cx="458788" cy="900113"/>
            </a:xfrm>
          </p:grpSpPr>
          <p:sp>
            <p:nvSpPr>
              <p:cNvPr id="44" name="Rectangle: Rounded Corners 43">
                <a:extLst>
                  <a:ext uri="{FF2B5EF4-FFF2-40B4-BE49-F238E27FC236}">
                    <a16:creationId xmlns:a16="http://schemas.microsoft.com/office/drawing/2014/main" xmlns="" id="{5AE0F798-85D9-47DE-AD73-028CCB0A914E}"/>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45" name="Freeform 196">
                <a:extLst>
                  <a:ext uri="{FF2B5EF4-FFF2-40B4-BE49-F238E27FC236}">
                    <a16:creationId xmlns:a16="http://schemas.microsoft.com/office/drawing/2014/main" xmlns="" id="{037FCC25-D92A-4F3D-BD89-A7951A715CD1}"/>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98">
                <a:extLst>
                  <a:ext uri="{FF2B5EF4-FFF2-40B4-BE49-F238E27FC236}">
                    <a16:creationId xmlns:a16="http://schemas.microsoft.com/office/drawing/2014/main" xmlns="" id="{39379BFB-8336-4230-AF03-E9AFC9793824}"/>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7" name="Picture 46">
                <a:extLst>
                  <a:ext uri="{FF2B5EF4-FFF2-40B4-BE49-F238E27FC236}">
                    <a16:creationId xmlns:a16="http://schemas.microsoft.com/office/drawing/2014/main" xmlns="" id="{5D153BE9-C454-4388-BEE2-69EDF411E1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48" name="Freeform 197">
                <a:extLst>
                  <a:ext uri="{FF2B5EF4-FFF2-40B4-BE49-F238E27FC236}">
                    <a16:creationId xmlns:a16="http://schemas.microsoft.com/office/drawing/2014/main" xmlns="" id="{C24EDCE3-F619-427F-9A09-383C631294E0}"/>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8" name="Group 37">
              <a:extLst>
                <a:ext uri="{FF2B5EF4-FFF2-40B4-BE49-F238E27FC236}">
                  <a16:creationId xmlns:a16="http://schemas.microsoft.com/office/drawing/2014/main" xmlns="" id="{8DDDE9DF-8553-448C-B253-DBFD7F969220}"/>
                </a:ext>
              </a:extLst>
            </p:cNvPr>
            <p:cNvGrpSpPr/>
            <p:nvPr/>
          </p:nvGrpSpPr>
          <p:grpSpPr>
            <a:xfrm>
              <a:off x="4253187" y="51517"/>
              <a:ext cx="1339952" cy="925055"/>
              <a:chOff x="3397916" y="-1502663"/>
              <a:chExt cx="1473947" cy="1017561"/>
            </a:xfrm>
          </p:grpSpPr>
          <p:sp>
            <p:nvSpPr>
              <p:cNvPr id="39" name="Rectangle: Rounded Corners 38">
                <a:extLst>
                  <a:ext uri="{FF2B5EF4-FFF2-40B4-BE49-F238E27FC236}">
                    <a16:creationId xmlns:a16="http://schemas.microsoft.com/office/drawing/2014/main" xmlns="" id="{26CAAA80-3503-4849-A61C-3239DC3E1B0D}"/>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40" name="Freeform 224">
                <a:extLst>
                  <a:ext uri="{FF2B5EF4-FFF2-40B4-BE49-F238E27FC236}">
                    <a16:creationId xmlns:a16="http://schemas.microsoft.com/office/drawing/2014/main" xmlns="" id="{588D43A0-DE61-4FCE-B26F-6A4E302C2FC6}"/>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26">
                <a:extLst>
                  <a:ext uri="{FF2B5EF4-FFF2-40B4-BE49-F238E27FC236}">
                    <a16:creationId xmlns:a16="http://schemas.microsoft.com/office/drawing/2014/main" xmlns="" id="{4DC72563-FBA4-4825-AB13-94DB7C987199}"/>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2" name="Picture 41">
                <a:extLst>
                  <a:ext uri="{FF2B5EF4-FFF2-40B4-BE49-F238E27FC236}">
                    <a16:creationId xmlns:a16="http://schemas.microsoft.com/office/drawing/2014/main" xmlns="" id="{634F5897-6191-46CC-A5B9-84D08C378C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43" name="Freeform 225">
                <a:extLst>
                  <a:ext uri="{FF2B5EF4-FFF2-40B4-BE49-F238E27FC236}">
                    <a16:creationId xmlns:a16="http://schemas.microsoft.com/office/drawing/2014/main" xmlns="" id="{3A464BB1-93D9-4AFC-AF00-83F7298A7D7D}"/>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 name="Text Placeholder 2">
            <a:extLst>
              <a:ext uri="{FF2B5EF4-FFF2-40B4-BE49-F238E27FC236}">
                <a16:creationId xmlns:a16="http://schemas.microsoft.com/office/drawing/2014/main" xmlns="" id="{CEE10347-4091-470D-AE77-47EC526DC78C}"/>
              </a:ext>
            </a:extLst>
          </p:cNvPr>
          <p:cNvSpPr>
            <a:spLocks noGrp="1"/>
          </p:cNvSpPr>
          <p:nvPr>
            <p:ph type="body" sz="quarter" idx="12"/>
          </p:nvPr>
        </p:nvSpPr>
        <p:spPr>
          <a:xfrm>
            <a:off x="511174" y="877994"/>
            <a:ext cx="9720000" cy="860400"/>
          </a:xfrm>
        </p:spPr>
        <p:txBody>
          <a:bodyPr>
            <a:noAutofit/>
          </a:bodyPr>
          <a:lstStyle/>
          <a:p>
            <a:r>
              <a:rPr lang="en-SG" dirty="0">
                <a:latin typeface="Minion"/>
                <a:ea typeface="ＭＳ Ｐゴシック" charset="0"/>
              </a:rPr>
              <a:t>e-Learning integration with IT1000</a:t>
            </a:r>
            <a:r>
              <a:rPr lang="en-US" sz="3200" dirty="0">
                <a:latin typeface="Minion"/>
                <a:ea typeface="ＭＳ Ｐゴシック" charset="0"/>
                <a:cs typeface="Minion"/>
              </a:rPr>
              <a:t/>
            </a:r>
            <a:br>
              <a:rPr lang="en-US" sz="3200" dirty="0">
                <a:latin typeface="Minion"/>
                <a:ea typeface="ＭＳ Ｐゴシック" charset="0"/>
                <a:cs typeface="Minion"/>
              </a:rPr>
            </a:br>
            <a:endParaRPr lang="en-GB" sz="3200" dirty="0"/>
          </a:p>
        </p:txBody>
      </p:sp>
      <p:sp>
        <p:nvSpPr>
          <p:cNvPr id="105" name="TextBox 104">
            <a:extLst>
              <a:ext uri="{FF2B5EF4-FFF2-40B4-BE49-F238E27FC236}">
                <a16:creationId xmlns:a16="http://schemas.microsoft.com/office/drawing/2014/main" xmlns="" id="{B8AFAA10-1E51-489D-83C5-6300C3DBAB72}"/>
              </a:ext>
            </a:extLst>
          </p:cNvPr>
          <p:cNvSpPr txBox="1"/>
          <p:nvPr/>
        </p:nvSpPr>
        <p:spPr>
          <a:xfrm>
            <a:off x="6974082" y="1763575"/>
            <a:ext cx="2643287" cy="369332"/>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wrap="square" rtlCol="0">
            <a:spAutoFit/>
          </a:bodyPr>
          <a:lstStyle/>
          <a:p>
            <a:pPr algn="ctr"/>
            <a:endParaRPr lang="en-GB" b="1" dirty="0"/>
          </a:p>
        </p:txBody>
      </p:sp>
      <p:sp>
        <p:nvSpPr>
          <p:cNvPr id="15" name="Rectangle 14"/>
          <p:cNvSpPr/>
          <p:nvPr/>
        </p:nvSpPr>
        <p:spPr bwMode="auto">
          <a:xfrm>
            <a:off x="7019930" y="1825917"/>
            <a:ext cx="2588203" cy="1464237"/>
          </a:xfrm>
          <a:prstGeom prst="rect">
            <a:avLst/>
          </a:prstGeom>
          <a:solidFill>
            <a:schemeClr val="bg1">
              <a:lumMod val="95000"/>
            </a:schemeClr>
          </a:solidFill>
          <a:ln>
            <a:noFill/>
          </a:ln>
          <a:effectLst/>
          <a:extLst/>
        </p:spPr>
        <p:txBody>
          <a:bodyPr vert="horz" wrap="square" lIns="91440" tIns="45720" rIns="91440" bIns="45720" numCol="1" rtlCol="0" anchor="t" anchorCtr="0" compatLnSpc="1">
            <a:prstTxWarp prst="textNoShape">
              <a:avLst/>
            </a:prstTxWarp>
            <a:noAutofit/>
          </a:bodyPr>
          <a:lstStyle/>
          <a:p>
            <a:pPr>
              <a:spcBef>
                <a:spcPct val="0"/>
              </a:spcBef>
            </a:pPr>
            <a:r>
              <a:rPr kumimoji="0" lang="en-SG" b="1" i="0" u="none" strike="noStrike" cap="none" normalizeH="0" baseline="0" dirty="0">
                <a:ln>
                  <a:noFill/>
                </a:ln>
                <a:solidFill>
                  <a:schemeClr val="accent2"/>
                </a:solidFill>
                <a:effectLst/>
                <a:latin typeface="Imago" charset="0"/>
                <a:ea typeface="Geneva" charset="0"/>
              </a:rPr>
              <a:t>EXAM</a:t>
            </a:r>
          </a:p>
          <a:p>
            <a:pPr>
              <a:spcBef>
                <a:spcPct val="0"/>
              </a:spcBef>
            </a:pPr>
            <a:r>
              <a:rPr lang="en-SG" dirty="0">
                <a:latin typeface="Imago" charset="0"/>
                <a:ea typeface="Geneva" charset="0"/>
              </a:rPr>
              <a:t>---------------------------------------------------------------</a:t>
            </a:r>
            <a:endParaRPr kumimoji="0" lang="en-SG" b="0" i="0" u="none" strike="noStrike" cap="none" normalizeH="0" baseline="0" dirty="0">
              <a:ln>
                <a:noFill/>
              </a:ln>
              <a:solidFill>
                <a:schemeClr val="tx1"/>
              </a:solidFill>
              <a:effectLst/>
              <a:latin typeface="Imago" charset="0"/>
              <a:ea typeface="Geneva" charset="0"/>
            </a:endParaRPr>
          </a:p>
        </p:txBody>
      </p:sp>
      <p:sp>
        <p:nvSpPr>
          <p:cNvPr id="68" name="Freeform 29"/>
          <p:cNvSpPr>
            <a:spLocks noEditPoints="1"/>
          </p:cNvSpPr>
          <p:nvPr/>
        </p:nvSpPr>
        <p:spPr bwMode="auto">
          <a:xfrm>
            <a:off x="5588864" y="2074136"/>
            <a:ext cx="1022687" cy="102435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solidFill>
            <a:schemeClr val="bg1"/>
          </a:solidFill>
          <a:ln w="28575">
            <a:solidFill>
              <a:schemeClr val="accent2"/>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sp>
        <p:nvSpPr>
          <p:cNvPr id="97" name="Rectangle 96"/>
          <p:cNvSpPr>
            <a:spLocks/>
          </p:cNvSpPr>
          <p:nvPr/>
        </p:nvSpPr>
        <p:spPr bwMode="auto">
          <a:xfrm>
            <a:off x="510222" y="4774769"/>
            <a:ext cx="11246803" cy="553761"/>
          </a:xfrm>
          <a:prstGeom prst="rect">
            <a:avLst/>
          </a:prstGeom>
          <a:solidFill>
            <a:schemeClr val="accent1"/>
          </a:solidFill>
          <a:ln>
            <a:noFill/>
          </a:ln>
          <a:extLst/>
        </p:spPr>
        <p:txBody>
          <a:bodyPr wrap="square" anchor="ctr">
            <a:noAutofit/>
          </a:bodyPr>
          <a:lstStyle/>
          <a:p>
            <a:pPr algn="ctr"/>
            <a:r>
              <a:rPr lang="en-US" b="1" dirty="0">
                <a:solidFill>
                  <a:schemeClr val="bg1"/>
                </a:solidFill>
              </a:rPr>
              <a:t>Data automatically exported </a:t>
            </a:r>
            <a:r>
              <a:rPr lang="en-US" b="1">
                <a:solidFill>
                  <a:schemeClr val="bg1"/>
                </a:solidFill>
              </a:rPr>
              <a:t>to IT1000</a:t>
            </a:r>
            <a:endParaRPr lang="en-US" b="1" dirty="0">
              <a:solidFill>
                <a:schemeClr val="bg1"/>
              </a:solidFill>
            </a:endParaRPr>
          </a:p>
        </p:txBody>
      </p:sp>
      <p:sp>
        <p:nvSpPr>
          <p:cNvPr id="98" name="Rectangle 97"/>
          <p:cNvSpPr>
            <a:spLocks/>
          </p:cNvSpPr>
          <p:nvPr/>
        </p:nvSpPr>
        <p:spPr bwMode="auto">
          <a:xfrm>
            <a:off x="510222" y="5414098"/>
            <a:ext cx="11246803" cy="553761"/>
          </a:xfrm>
          <a:prstGeom prst="rect">
            <a:avLst/>
          </a:prstGeom>
          <a:solidFill>
            <a:schemeClr val="accent2"/>
          </a:solidFill>
          <a:ln>
            <a:noFill/>
          </a:ln>
          <a:extLst/>
        </p:spPr>
        <p:txBody>
          <a:bodyPr wrap="square" anchor="ctr">
            <a:noAutofit/>
          </a:bodyPr>
          <a:lstStyle/>
          <a:p>
            <a:pPr algn="ctr"/>
            <a:r>
              <a:rPr lang="en-US" b="1" dirty="0">
                <a:solidFill>
                  <a:schemeClr val="bg1"/>
                </a:solidFill>
              </a:rPr>
              <a:t>Device/user status refreshed</a:t>
            </a:r>
            <a:r>
              <a:rPr lang="en-US" b="1">
                <a:solidFill>
                  <a:schemeClr val="bg1"/>
                </a:solidFill>
              </a:rPr>
              <a:t>/renewed</a:t>
            </a:r>
            <a:endParaRPr lang="en-US" b="1" dirty="0">
              <a:solidFill>
                <a:schemeClr val="bg1"/>
              </a:solidFill>
            </a:endParaRPr>
          </a:p>
        </p:txBody>
      </p:sp>
      <p:pic>
        <p:nvPicPr>
          <p:cNvPr id="106" name="Picture 105">
            <a:extLst>
              <a:ext uri="{FF2B5EF4-FFF2-40B4-BE49-F238E27FC236}">
                <a16:creationId xmlns:a16="http://schemas.microsoft.com/office/drawing/2014/main" xmlns="" id="{695161BC-9B73-437E-B414-20BF0742C5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68978" y="1678944"/>
            <a:ext cx="2866023" cy="2237076"/>
          </a:xfrm>
          <a:prstGeom prst="rect">
            <a:avLst/>
          </a:prstGeom>
        </p:spPr>
      </p:pic>
      <p:sp>
        <p:nvSpPr>
          <p:cNvPr id="62" name="TextBox 61"/>
          <p:cNvSpPr txBox="1"/>
          <p:nvPr/>
        </p:nvSpPr>
        <p:spPr>
          <a:xfrm>
            <a:off x="1673538" y="4983936"/>
            <a:ext cx="1435008" cy="307777"/>
          </a:xfrm>
          <a:prstGeom prst="rect">
            <a:avLst/>
          </a:prstGeom>
          <a:noFill/>
        </p:spPr>
        <p:txBody>
          <a:bodyPr wrap="none" rtlCol="0">
            <a:spAutoFit/>
          </a:bodyPr>
          <a:lstStyle/>
          <a:p>
            <a:r>
              <a:rPr lang="en-SG" sz="1400" b="1" dirty="0"/>
              <a:t>Operator name</a:t>
            </a:r>
          </a:p>
        </p:txBody>
      </p:sp>
      <p:sp>
        <p:nvSpPr>
          <p:cNvPr id="63" name="TextBox 62"/>
          <p:cNvSpPr txBox="1"/>
          <p:nvPr/>
        </p:nvSpPr>
        <p:spPr>
          <a:xfrm>
            <a:off x="4205934" y="4983936"/>
            <a:ext cx="1289135" cy="307777"/>
          </a:xfrm>
          <a:prstGeom prst="rect">
            <a:avLst/>
          </a:prstGeom>
          <a:noFill/>
        </p:spPr>
        <p:txBody>
          <a:bodyPr wrap="none" rtlCol="0">
            <a:spAutoFit/>
          </a:bodyPr>
          <a:lstStyle/>
          <a:p>
            <a:r>
              <a:rPr lang="en-SG" sz="1400" b="1" dirty="0"/>
              <a:t>Course name</a:t>
            </a:r>
          </a:p>
        </p:txBody>
      </p:sp>
      <p:sp>
        <p:nvSpPr>
          <p:cNvPr id="64" name="TextBox 63"/>
          <p:cNvSpPr txBox="1"/>
          <p:nvPr/>
        </p:nvSpPr>
        <p:spPr>
          <a:xfrm>
            <a:off x="6807258" y="4983936"/>
            <a:ext cx="1024639" cy="307777"/>
          </a:xfrm>
          <a:prstGeom prst="rect">
            <a:avLst/>
          </a:prstGeom>
          <a:noFill/>
        </p:spPr>
        <p:txBody>
          <a:bodyPr wrap="none" rtlCol="0">
            <a:spAutoFit/>
          </a:bodyPr>
          <a:lstStyle/>
          <a:p>
            <a:r>
              <a:rPr lang="en-SG" sz="1400" b="1" dirty="0"/>
              <a:t>Date/time</a:t>
            </a:r>
          </a:p>
        </p:txBody>
      </p:sp>
      <p:sp>
        <p:nvSpPr>
          <p:cNvPr id="67" name="TextBox 66"/>
          <p:cNvSpPr txBox="1"/>
          <p:nvPr/>
        </p:nvSpPr>
        <p:spPr>
          <a:xfrm>
            <a:off x="9300381" y="4971165"/>
            <a:ext cx="946093" cy="307777"/>
          </a:xfrm>
          <a:prstGeom prst="rect">
            <a:avLst/>
          </a:prstGeom>
          <a:noFill/>
        </p:spPr>
        <p:txBody>
          <a:bodyPr wrap="none" rtlCol="0">
            <a:spAutoFit/>
          </a:bodyPr>
          <a:lstStyle/>
          <a:p>
            <a:r>
              <a:rPr lang="en-SG" sz="1400" b="1" dirty="0"/>
              <a:t>Pass/Fail</a:t>
            </a:r>
          </a:p>
        </p:txBody>
      </p:sp>
      <p:sp>
        <p:nvSpPr>
          <p:cNvPr id="58" name="Oval 48"/>
          <p:cNvSpPr/>
          <p:nvPr/>
        </p:nvSpPr>
        <p:spPr>
          <a:xfrm>
            <a:off x="2087275" y="4278713"/>
            <a:ext cx="624026" cy="60848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eaLnBrk="1" hangingPunct="1"/>
            <a:r>
              <a:rPr lang="en-GB" sz="3200" dirty="0">
                <a:solidFill>
                  <a:schemeClr val="accent5"/>
                </a:solidFill>
              </a:rPr>
              <a:t>i</a:t>
            </a:r>
          </a:p>
        </p:txBody>
      </p:sp>
      <p:sp>
        <p:nvSpPr>
          <p:cNvPr id="59" name="Oval 48"/>
          <p:cNvSpPr/>
          <p:nvPr/>
        </p:nvSpPr>
        <p:spPr>
          <a:xfrm>
            <a:off x="4536314" y="4278713"/>
            <a:ext cx="624026" cy="60848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eaLnBrk="1" hangingPunct="1"/>
            <a:r>
              <a:rPr lang="en-GB" sz="3200" dirty="0">
                <a:solidFill>
                  <a:schemeClr val="accent5"/>
                </a:solidFill>
              </a:rPr>
              <a:t>i</a:t>
            </a:r>
          </a:p>
        </p:txBody>
      </p:sp>
      <p:sp>
        <p:nvSpPr>
          <p:cNvPr id="60" name="Oval 48"/>
          <p:cNvSpPr/>
          <p:nvPr/>
        </p:nvSpPr>
        <p:spPr>
          <a:xfrm>
            <a:off x="6985353" y="4278713"/>
            <a:ext cx="624026" cy="60848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eaLnBrk="1" hangingPunct="1"/>
            <a:r>
              <a:rPr lang="en-GB" sz="3200" dirty="0">
                <a:solidFill>
                  <a:schemeClr val="accent5"/>
                </a:solidFill>
              </a:rPr>
              <a:t>i</a:t>
            </a:r>
          </a:p>
        </p:txBody>
      </p:sp>
      <p:sp>
        <p:nvSpPr>
          <p:cNvPr id="66" name="Oval 48"/>
          <p:cNvSpPr/>
          <p:nvPr/>
        </p:nvSpPr>
        <p:spPr>
          <a:xfrm>
            <a:off x="9434393" y="4278713"/>
            <a:ext cx="624026" cy="60848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eaLnBrk="1" hangingPunct="1"/>
            <a:r>
              <a:rPr lang="en-GB" sz="3200" dirty="0">
                <a:solidFill>
                  <a:schemeClr val="accent5"/>
                </a:solidFill>
              </a:rPr>
              <a:t>i</a:t>
            </a:r>
          </a:p>
        </p:txBody>
      </p:sp>
      <p:pic>
        <p:nvPicPr>
          <p:cNvPr id="69" name="Picture 68"/>
          <p:cNvPicPr>
            <a:picLocks noChangeAspect="1"/>
          </p:cNvPicPr>
          <p:nvPr/>
        </p:nvPicPr>
        <p:blipFill>
          <a:blip r:embed="rId8"/>
          <a:stretch>
            <a:fillRect/>
          </a:stretch>
        </p:blipFill>
        <p:spPr>
          <a:xfrm rot="8638">
            <a:off x="1555059" y="2565863"/>
            <a:ext cx="765407" cy="1707448"/>
          </a:xfrm>
          <a:prstGeom prst="rect">
            <a:avLst/>
          </a:prstGeom>
        </p:spPr>
      </p:pic>
      <p:grpSp>
        <p:nvGrpSpPr>
          <p:cNvPr id="108" name="Group 72">
            <a:extLst>
              <a:ext uri="{FF2B5EF4-FFF2-40B4-BE49-F238E27FC236}">
                <a16:creationId xmlns:a16="http://schemas.microsoft.com/office/drawing/2014/main" xmlns="" id="{ED0F7B29-68EB-4862-86E5-F3FC145F9FB1}"/>
              </a:ext>
            </a:extLst>
          </p:cNvPr>
          <p:cNvGrpSpPr>
            <a:grpSpLocks noChangeAspect="1"/>
          </p:cNvGrpSpPr>
          <p:nvPr/>
        </p:nvGrpSpPr>
        <p:grpSpPr bwMode="auto">
          <a:xfrm>
            <a:off x="1622644" y="1820414"/>
            <a:ext cx="630238" cy="628650"/>
            <a:chOff x="1450" y="2244"/>
            <a:chExt cx="397" cy="396"/>
          </a:xfrm>
        </p:grpSpPr>
        <p:sp>
          <p:nvSpPr>
            <p:cNvPr id="109" name="AutoShape 71">
              <a:extLst>
                <a:ext uri="{FF2B5EF4-FFF2-40B4-BE49-F238E27FC236}">
                  <a16:creationId xmlns:a16="http://schemas.microsoft.com/office/drawing/2014/main" xmlns="" id="{DAC94BD3-D832-4A25-8D97-1E6B035A0979}"/>
                </a:ext>
              </a:extLst>
            </p:cNvPr>
            <p:cNvSpPr>
              <a:spLocks noChangeAspect="1" noChangeArrowheads="1" noTextEdit="1"/>
            </p:cNvSpPr>
            <p:nvPr/>
          </p:nvSpPr>
          <p:spPr bwMode="auto">
            <a:xfrm>
              <a:off x="1450" y="2244"/>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0" name="Oval 73">
              <a:extLst>
                <a:ext uri="{FF2B5EF4-FFF2-40B4-BE49-F238E27FC236}">
                  <a16:creationId xmlns:a16="http://schemas.microsoft.com/office/drawing/2014/main" xmlns="" id="{ED0129C8-AB3A-4938-8D45-D42123BCEBC4}"/>
                </a:ext>
              </a:extLst>
            </p:cNvPr>
            <p:cNvSpPr>
              <a:spLocks noChangeArrowheads="1"/>
            </p:cNvSpPr>
            <p:nvPr/>
          </p:nvSpPr>
          <p:spPr bwMode="auto">
            <a:xfrm>
              <a:off x="1454" y="2253"/>
              <a:ext cx="384" cy="3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1" name="Freeform 74">
              <a:extLst>
                <a:ext uri="{FF2B5EF4-FFF2-40B4-BE49-F238E27FC236}">
                  <a16:creationId xmlns:a16="http://schemas.microsoft.com/office/drawing/2014/main" xmlns="" id="{B0A2B1A9-CEF7-4572-BBCD-1AADF77CF73B}"/>
                </a:ext>
              </a:extLst>
            </p:cNvPr>
            <p:cNvSpPr>
              <a:spLocks/>
            </p:cNvSpPr>
            <p:nvPr/>
          </p:nvSpPr>
          <p:spPr bwMode="auto">
            <a:xfrm>
              <a:off x="1523" y="2272"/>
              <a:ext cx="292" cy="232"/>
            </a:xfrm>
            <a:custGeom>
              <a:avLst/>
              <a:gdLst>
                <a:gd name="T0" fmla="*/ 126 w 137"/>
                <a:gd name="T1" fmla="*/ 109 h 109"/>
                <a:gd name="T2" fmla="*/ 110 w 137"/>
                <a:gd name="T3" fmla="*/ 29 h 109"/>
                <a:gd name="T4" fmla="*/ 6 w 137"/>
                <a:gd name="T5" fmla="*/ 29 h 109"/>
                <a:gd name="T6" fmla="*/ 0 w 137"/>
                <a:gd name="T7" fmla="*/ 35 h 109"/>
              </a:gdLst>
              <a:ahLst/>
              <a:cxnLst>
                <a:cxn ang="0">
                  <a:pos x="T0" y="T1"/>
                </a:cxn>
                <a:cxn ang="0">
                  <a:pos x="T2" y="T3"/>
                </a:cxn>
                <a:cxn ang="0">
                  <a:pos x="T4" y="T5"/>
                </a:cxn>
                <a:cxn ang="0">
                  <a:pos x="T6" y="T7"/>
                </a:cxn>
              </a:cxnLst>
              <a:rect l="0" t="0" r="r" b="b"/>
              <a:pathLst>
                <a:path w="137" h="109">
                  <a:moveTo>
                    <a:pt x="126" y="109"/>
                  </a:moveTo>
                  <a:cubicBezTo>
                    <a:pt x="137" y="83"/>
                    <a:pt x="132" y="50"/>
                    <a:pt x="110" y="29"/>
                  </a:cubicBezTo>
                  <a:cubicBezTo>
                    <a:pt x="82" y="0"/>
                    <a:pt x="35" y="0"/>
                    <a:pt x="6" y="29"/>
                  </a:cubicBezTo>
                  <a:cubicBezTo>
                    <a:pt x="0" y="35"/>
                    <a:pt x="0" y="35"/>
                    <a:pt x="0" y="35"/>
                  </a:cubicBezTo>
                </a:path>
              </a:pathLst>
            </a:custGeom>
            <a:noFill/>
            <a:ln w="20638"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12" name="Freeform 75">
              <a:extLst>
                <a:ext uri="{FF2B5EF4-FFF2-40B4-BE49-F238E27FC236}">
                  <a16:creationId xmlns:a16="http://schemas.microsoft.com/office/drawing/2014/main" xmlns="" id="{00F1EC54-D0BF-4C19-B45D-F363269E053F}"/>
                </a:ext>
              </a:extLst>
            </p:cNvPr>
            <p:cNvSpPr>
              <a:spLocks/>
            </p:cNvSpPr>
            <p:nvPr/>
          </p:nvSpPr>
          <p:spPr bwMode="auto">
            <a:xfrm>
              <a:off x="1512" y="2280"/>
              <a:ext cx="77" cy="77"/>
            </a:xfrm>
            <a:custGeom>
              <a:avLst/>
              <a:gdLst>
                <a:gd name="T0" fmla="*/ 4 w 77"/>
                <a:gd name="T1" fmla="*/ 0 h 77"/>
                <a:gd name="T2" fmla="*/ 17 w 77"/>
                <a:gd name="T3" fmla="*/ 0 h 77"/>
                <a:gd name="T4" fmla="*/ 13 w 77"/>
                <a:gd name="T5" fmla="*/ 64 h 77"/>
                <a:gd name="T6" fmla="*/ 77 w 77"/>
                <a:gd name="T7" fmla="*/ 62 h 77"/>
                <a:gd name="T8" fmla="*/ 77 w 77"/>
                <a:gd name="T9" fmla="*/ 75 h 77"/>
                <a:gd name="T10" fmla="*/ 0 w 77"/>
                <a:gd name="T11" fmla="*/ 77 h 77"/>
                <a:gd name="T12" fmla="*/ 4 w 7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4" y="0"/>
                  </a:moveTo>
                  <a:lnTo>
                    <a:pt x="17" y="0"/>
                  </a:lnTo>
                  <a:lnTo>
                    <a:pt x="13" y="64"/>
                  </a:lnTo>
                  <a:lnTo>
                    <a:pt x="77" y="62"/>
                  </a:lnTo>
                  <a:lnTo>
                    <a:pt x="77" y="75"/>
                  </a:lnTo>
                  <a:lnTo>
                    <a:pt x="0" y="77"/>
                  </a:lnTo>
                  <a:lnTo>
                    <a:pt x="4" y="0"/>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3" name="Freeform 76">
              <a:extLst>
                <a:ext uri="{FF2B5EF4-FFF2-40B4-BE49-F238E27FC236}">
                  <a16:creationId xmlns:a16="http://schemas.microsoft.com/office/drawing/2014/main" xmlns="" id="{A3540FC5-79F1-4A3F-849A-02A6901712C9}"/>
                </a:ext>
              </a:extLst>
            </p:cNvPr>
            <p:cNvSpPr>
              <a:spLocks/>
            </p:cNvSpPr>
            <p:nvPr/>
          </p:nvSpPr>
          <p:spPr bwMode="auto">
            <a:xfrm>
              <a:off x="1478" y="2382"/>
              <a:ext cx="294" cy="232"/>
            </a:xfrm>
            <a:custGeom>
              <a:avLst/>
              <a:gdLst>
                <a:gd name="T0" fmla="*/ 12 w 138"/>
                <a:gd name="T1" fmla="*/ 0 h 109"/>
                <a:gd name="T2" fmla="*/ 27 w 138"/>
                <a:gd name="T3" fmla="*/ 81 h 109"/>
                <a:gd name="T4" fmla="*/ 131 w 138"/>
                <a:gd name="T5" fmla="*/ 81 h 109"/>
                <a:gd name="T6" fmla="*/ 138 w 138"/>
                <a:gd name="T7" fmla="*/ 74 h 109"/>
              </a:gdLst>
              <a:ahLst/>
              <a:cxnLst>
                <a:cxn ang="0">
                  <a:pos x="T0" y="T1"/>
                </a:cxn>
                <a:cxn ang="0">
                  <a:pos x="T2" y="T3"/>
                </a:cxn>
                <a:cxn ang="0">
                  <a:pos x="T4" y="T5"/>
                </a:cxn>
                <a:cxn ang="0">
                  <a:pos x="T6" y="T7"/>
                </a:cxn>
              </a:cxnLst>
              <a:rect l="0" t="0" r="r" b="b"/>
              <a:pathLst>
                <a:path w="138" h="109">
                  <a:moveTo>
                    <a:pt x="12" y="0"/>
                  </a:moveTo>
                  <a:cubicBezTo>
                    <a:pt x="0" y="27"/>
                    <a:pt x="6" y="59"/>
                    <a:pt x="27" y="81"/>
                  </a:cubicBezTo>
                  <a:cubicBezTo>
                    <a:pt x="56" y="109"/>
                    <a:pt x="103" y="109"/>
                    <a:pt x="131" y="81"/>
                  </a:cubicBezTo>
                  <a:cubicBezTo>
                    <a:pt x="138" y="74"/>
                    <a:pt x="138" y="74"/>
                    <a:pt x="138" y="74"/>
                  </a:cubicBezTo>
                </a:path>
              </a:pathLst>
            </a:custGeom>
            <a:noFill/>
            <a:ln w="20638" cap="flat">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14" name="Freeform 77">
              <a:extLst>
                <a:ext uri="{FF2B5EF4-FFF2-40B4-BE49-F238E27FC236}">
                  <a16:creationId xmlns:a16="http://schemas.microsoft.com/office/drawing/2014/main" xmlns="" id="{28C6156D-5AC1-4AB1-9649-8E3CF2904E28}"/>
                </a:ext>
              </a:extLst>
            </p:cNvPr>
            <p:cNvSpPr>
              <a:spLocks/>
            </p:cNvSpPr>
            <p:nvPr/>
          </p:nvSpPr>
          <p:spPr bwMode="auto">
            <a:xfrm>
              <a:off x="1706" y="2529"/>
              <a:ext cx="77" cy="77"/>
            </a:xfrm>
            <a:custGeom>
              <a:avLst/>
              <a:gdLst>
                <a:gd name="T0" fmla="*/ 73 w 77"/>
                <a:gd name="T1" fmla="*/ 77 h 77"/>
                <a:gd name="T2" fmla="*/ 60 w 77"/>
                <a:gd name="T3" fmla="*/ 77 h 77"/>
                <a:gd name="T4" fmla="*/ 62 w 77"/>
                <a:gd name="T5" fmla="*/ 13 h 77"/>
                <a:gd name="T6" fmla="*/ 0 w 77"/>
                <a:gd name="T7" fmla="*/ 15 h 77"/>
                <a:gd name="T8" fmla="*/ 0 w 77"/>
                <a:gd name="T9" fmla="*/ 2 h 77"/>
                <a:gd name="T10" fmla="*/ 77 w 77"/>
                <a:gd name="T11" fmla="*/ 0 h 77"/>
                <a:gd name="T12" fmla="*/ 73 w 77"/>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73" y="77"/>
                  </a:moveTo>
                  <a:lnTo>
                    <a:pt x="60" y="77"/>
                  </a:lnTo>
                  <a:lnTo>
                    <a:pt x="62" y="13"/>
                  </a:lnTo>
                  <a:lnTo>
                    <a:pt x="0" y="15"/>
                  </a:lnTo>
                  <a:lnTo>
                    <a:pt x="0" y="2"/>
                  </a:lnTo>
                  <a:lnTo>
                    <a:pt x="77" y="0"/>
                  </a:lnTo>
                  <a:lnTo>
                    <a:pt x="73" y="77"/>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5" name="Freeform 78">
              <a:extLst>
                <a:ext uri="{FF2B5EF4-FFF2-40B4-BE49-F238E27FC236}">
                  <a16:creationId xmlns:a16="http://schemas.microsoft.com/office/drawing/2014/main" xmlns="" id="{DDD0A0E9-7783-487B-8417-2FD144D7DC0F}"/>
                </a:ext>
              </a:extLst>
            </p:cNvPr>
            <p:cNvSpPr>
              <a:spLocks/>
            </p:cNvSpPr>
            <p:nvPr/>
          </p:nvSpPr>
          <p:spPr bwMode="auto">
            <a:xfrm>
              <a:off x="1548" y="2253"/>
              <a:ext cx="290" cy="295"/>
            </a:xfrm>
            <a:custGeom>
              <a:avLst/>
              <a:gdLst>
                <a:gd name="T0" fmla="*/ 0 w 136"/>
                <a:gd name="T1" fmla="*/ 13 h 139"/>
                <a:gd name="T2" fmla="*/ 46 w 136"/>
                <a:gd name="T3" fmla="*/ 0 h 139"/>
                <a:gd name="T4" fmla="*/ 136 w 136"/>
                <a:gd name="T5" fmla="*/ 90 h 139"/>
                <a:gd name="T6" fmla="*/ 121 w 136"/>
                <a:gd name="T7" fmla="*/ 139 h 139"/>
              </a:gdLst>
              <a:ahLst/>
              <a:cxnLst>
                <a:cxn ang="0">
                  <a:pos x="T0" y="T1"/>
                </a:cxn>
                <a:cxn ang="0">
                  <a:pos x="T2" y="T3"/>
                </a:cxn>
                <a:cxn ang="0">
                  <a:pos x="T4" y="T5"/>
                </a:cxn>
                <a:cxn ang="0">
                  <a:pos x="T6" y="T7"/>
                </a:cxn>
              </a:cxnLst>
              <a:rect l="0" t="0" r="r" b="b"/>
              <a:pathLst>
                <a:path w="136" h="139">
                  <a:moveTo>
                    <a:pt x="0" y="13"/>
                  </a:moveTo>
                  <a:cubicBezTo>
                    <a:pt x="13" y="4"/>
                    <a:pt x="29" y="0"/>
                    <a:pt x="46" y="0"/>
                  </a:cubicBezTo>
                  <a:cubicBezTo>
                    <a:pt x="96" y="0"/>
                    <a:pt x="136" y="40"/>
                    <a:pt x="136" y="90"/>
                  </a:cubicBezTo>
                  <a:cubicBezTo>
                    <a:pt x="136" y="108"/>
                    <a:pt x="131" y="125"/>
                    <a:pt x="121" y="139"/>
                  </a:cubicBezTo>
                </a:path>
              </a:pathLst>
            </a:custGeom>
            <a:noFill/>
            <a:ln w="20638" cap="flat">
              <a:solidFill>
                <a:srgbClr val="00A3A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16" name="Freeform 79">
              <a:extLst>
                <a:ext uri="{FF2B5EF4-FFF2-40B4-BE49-F238E27FC236}">
                  <a16:creationId xmlns:a16="http://schemas.microsoft.com/office/drawing/2014/main" xmlns="" id="{862ED110-B584-4A2C-A0DD-2FDF97D0CDA0}"/>
                </a:ext>
              </a:extLst>
            </p:cNvPr>
            <p:cNvSpPr>
              <a:spLocks/>
            </p:cNvSpPr>
            <p:nvPr/>
          </p:nvSpPr>
          <p:spPr bwMode="auto">
            <a:xfrm>
              <a:off x="1454" y="2336"/>
              <a:ext cx="293" cy="300"/>
            </a:xfrm>
            <a:custGeom>
              <a:avLst/>
              <a:gdLst>
                <a:gd name="T0" fmla="*/ 137 w 137"/>
                <a:gd name="T1" fmla="*/ 128 h 141"/>
                <a:gd name="T2" fmla="*/ 90 w 137"/>
                <a:gd name="T3" fmla="*/ 141 h 141"/>
                <a:gd name="T4" fmla="*/ 0 w 137"/>
                <a:gd name="T5" fmla="*/ 51 h 141"/>
                <a:gd name="T6" fmla="*/ 16 w 137"/>
                <a:gd name="T7" fmla="*/ 0 h 141"/>
              </a:gdLst>
              <a:ahLst/>
              <a:cxnLst>
                <a:cxn ang="0">
                  <a:pos x="T0" y="T1"/>
                </a:cxn>
                <a:cxn ang="0">
                  <a:pos x="T2" y="T3"/>
                </a:cxn>
                <a:cxn ang="0">
                  <a:pos x="T4" y="T5"/>
                </a:cxn>
                <a:cxn ang="0">
                  <a:pos x="T6" y="T7"/>
                </a:cxn>
              </a:cxnLst>
              <a:rect l="0" t="0" r="r" b="b"/>
              <a:pathLst>
                <a:path w="137" h="141">
                  <a:moveTo>
                    <a:pt x="137" y="128"/>
                  </a:moveTo>
                  <a:cubicBezTo>
                    <a:pt x="123" y="136"/>
                    <a:pt x="107" y="141"/>
                    <a:pt x="90" y="141"/>
                  </a:cubicBezTo>
                  <a:cubicBezTo>
                    <a:pt x="41" y="141"/>
                    <a:pt x="0" y="100"/>
                    <a:pt x="0" y="51"/>
                  </a:cubicBezTo>
                  <a:cubicBezTo>
                    <a:pt x="0" y="32"/>
                    <a:pt x="6" y="15"/>
                    <a:pt x="16" y="0"/>
                  </a:cubicBezTo>
                </a:path>
              </a:pathLst>
            </a:custGeom>
            <a:noFill/>
            <a:ln w="20638" cap="flat">
              <a:solidFill>
                <a:srgbClr val="00A3A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sp>
        <p:nvSpPr>
          <p:cNvPr id="2" name="Title 1">
            <a:extLst>
              <a:ext uri="{FF2B5EF4-FFF2-40B4-BE49-F238E27FC236}">
                <a16:creationId xmlns:a16="http://schemas.microsoft.com/office/drawing/2014/main" xmlns="" id="{00B35AD0-85C2-4AD3-BABC-BFD297EC4106}"/>
              </a:ext>
            </a:extLst>
          </p:cNvPr>
          <p:cNvSpPr>
            <a:spLocks noGrp="1"/>
          </p:cNvSpPr>
          <p:nvPr>
            <p:ph type="title"/>
          </p:nvPr>
        </p:nvSpPr>
        <p:spPr>
          <a:xfrm>
            <a:off x="511174" y="461017"/>
            <a:ext cx="9720000" cy="408012"/>
          </a:xfrm>
        </p:spPr>
        <p:txBody>
          <a:bodyPr>
            <a:noAutofit/>
          </a:bodyPr>
          <a:lstStyle/>
          <a:p>
            <a:r>
              <a:rPr lang="en-US" dirty="0" err="1" smtClean="0"/>
              <a:t>cobas</a:t>
            </a:r>
            <a:r>
              <a:rPr lang="en-US" baseline="30000" dirty="0" smtClean="0"/>
              <a:t>®</a:t>
            </a:r>
            <a:r>
              <a:rPr lang="en-US" dirty="0" smtClean="0"/>
              <a:t> </a:t>
            </a:r>
            <a:r>
              <a:rPr lang="en-US" dirty="0"/>
              <a:t>POC IT solutions</a:t>
            </a:r>
            <a:endParaRPr lang="en-GB" dirty="0"/>
          </a:p>
        </p:txBody>
      </p:sp>
      <p:sp>
        <p:nvSpPr>
          <p:cNvPr id="56" name="Rectangle 55">
            <a:hlinkClick r:id="rId9" action="ppaction://hlinksldjump"/>
            <a:extLst>
              <a:ext uri="{FF2B5EF4-FFF2-40B4-BE49-F238E27FC236}">
                <a16:creationId xmlns:a16="http://schemas.microsoft.com/office/drawing/2014/main" xmlns="" id="{654F0C18-FA4C-4DB4-BB2C-285F796BCE15}"/>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54837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8" presetClass="emph" presetSubtype="0" repeatCount="2000" fill="hold" grpId="1" nodeType="withEffect">
                                  <p:stCondLst>
                                    <p:cond delay="0"/>
                                  </p:stCondLst>
                                  <p:childTnLst>
                                    <p:animRot by="21600000">
                                      <p:cBhvr>
                                        <p:cTn id="16" dur="2200" fill="hold"/>
                                        <p:tgtEl>
                                          <p:spTgt spid="68"/>
                                        </p:tgtEl>
                                        <p:attrNameLst>
                                          <p:attrName>r</p:attrName>
                                        </p:attrNameLst>
                                      </p:cBhvr>
                                    </p:animRot>
                                  </p:childTnLst>
                                </p:cTn>
                              </p:par>
                              <p:par>
                                <p:cTn id="17" presetID="53" presetClass="entr" presetSubtype="16"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fltVal val="0"/>
                                          </p:val>
                                        </p:tav>
                                        <p:tav tm="100000">
                                          <p:val>
                                            <p:strVal val="#ppt_w"/>
                                          </p:val>
                                        </p:tav>
                                      </p:tavLst>
                                    </p:anim>
                                    <p:anim calcmode="lin" valueType="num">
                                      <p:cBhvr>
                                        <p:cTn id="20" dur="500" fill="hold"/>
                                        <p:tgtEl>
                                          <p:spTgt spid="58"/>
                                        </p:tgtEl>
                                        <p:attrNameLst>
                                          <p:attrName>ppt_h</p:attrName>
                                        </p:attrNameLst>
                                      </p:cBhvr>
                                      <p:tavLst>
                                        <p:tav tm="0">
                                          <p:val>
                                            <p:fltVal val="0"/>
                                          </p:val>
                                        </p:tav>
                                        <p:tav tm="100000">
                                          <p:val>
                                            <p:strVal val="#ppt_h"/>
                                          </p:val>
                                        </p:tav>
                                      </p:tavLst>
                                    </p:anim>
                                    <p:animEffect transition="in" filter="fade">
                                      <p:cBhvr>
                                        <p:cTn id="21" dur="500"/>
                                        <p:tgtEl>
                                          <p:spTgt spid="58"/>
                                        </p:tgtEl>
                                      </p:cBhvr>
                                    </p:animEffect>
                                  </p:childTnLst>
                                </p:cTn>
                              </p:par>
                              <p:par>
                                <p:cTn id="22" presetID="35" presetClass="path" presetSubtype="0" accel="50000" decel="50000" fill="hold" grpId="1" nodeType="withEffect">
                                  <p:stCondLst>
                                    <p:cond delay="0"/>
                                  </p:stCondLst>
                                  <p:childTnLst>
                                    <p:animMotion origin="layout" path="M 0.49167 -0.29375 L 0.11224 -0.29375 " pathEditMode="relative" rAng="0" ptsTypes="AA">
                                      <p:cBhvr>
                                        <p:cTn id="23" dur="1000" fill="hold"/>
                                        <p:tgtEl>
                                          <p:spTgt spid="58"/>
                                        </p:tgtEl>
                                        <p:attrNameLst>
                                          <p:attrName>ppt_x</p:attrName>
                                          <p:attrName>ppt_y</p:attrName>
                                        </p:attrNameLst>
                                      </p:cBhvr>
                                      <p:rCtr x="-18971" y="0"/>
                                    </p:animMotion>
                                  </p:childTnLst>
                                </p:cTn>
                              </p:par>
                              <p:par>
                                <p:cTn id="24" presetID="42" presetClass="path" presetSubtype="0" accel="50000" decel="50000" fill="hold" grpId="2" nodeType="withEffect">
                                  <p:stCondLst>
                                    <p:cond delay="1000"/>
                                  </p:stCondLst>
                                  <p:childTnLst>
                                    <p:animMotion origin="layout" path="M 0.11224 -0.29375 L -4.79167E-6 3.33333E-6 " pathEditMode="relative" rAng="0" ptsTypes="AA">
                                      <p:cBhvr>
                                        <p:cTn id="25" dur="1000" fill="hold"/>
                                        <p:tgtEl>
                                          <p:spTgt spid="58"/>
                                        </p:tgtEl>
                                        <p:attrNameLst>
                                          <p:attrName>ppt_x</p:attrName>
                                          <p:attrName>ppt_y</p:attrName>
                                        </p:attrNameLst>
                                      </p:cBhvr>
                                      <p:rCtr x="-5612" y="14606"/>
                                    </p:animMotion>
                                  </p:childTnLst>
                                </p:cTn>
                              </p:par>
                              <p:par>
                                <p:cTn id="26" presetID="10" presetClass="entr" presetSubtype="0" fill="hold" grpId="0" nodeType="withEffect">
                                  <p:stCondLst>
                                    <p:cond delay="1500"/>
                                  </p:stCondLst>
                                  <p:childTnLst>
                                    <p:set>
                                      <p:cBhvr>
                                        <p:cTn id="27" dur="1" fill="hold">
                                          <p:stCondLst>
                                            <p:cond delay="0"/>
                                          </p:stCondLst>
                                        </p:cTn>
                                        <p:tgtEl>
                                          <p:spTgt spid="62"/>
                                        </p:tgtEl>
                                        <p:attrNameLst>
                                          <p:attrName>style.visibility</p:attrName>
                                        </p:attrNameLst>
                                      </p:cBhvr>
                                      <p:to>
                                        <p:strVal val="visible"/>
                                      </p:to>
                                    </p:set>
                                    <p:animEffect transition="in" filter="fade">
                                      <p:cBhvr>
                                        <p:cTn id="28" dur="500"/>
                                        <p:tgtEl>
                                          <p:spTgt spid="62"/>
                                        </p:tgtEl>
                                      </p:cBhvr>
                                    </p:animEffect>
                                  </p:childTnLst>
                                </p:cTn>
                              </p:par>
                              <p:par>
                                <p:cTn id="29" presetID="64" presetClass="path" presetSubtype="0" decel="100000" fill="hold" grpId="1" nodeType="withEffect">
                                  <p:stCondLst>
                                    <p:cond delay="1500"/>
                                  </p:stCondLst>
                                  <p:childTnLst>
                                    <p:animMotion origin="layout" path="M -3.75E-6 0.0382 L -3.75E-6 -4.07407E-6 " pathEditMode="relative" rAng="0" ptsTypes="AA">
                                      <p:cBhvr>
                                        <p:cTn id="30" dur="500" fill="hold"/>
                                        <p:tgtEl>
                                          <p:spTgt spid="62"/>
                                        </p:tgtEl>
                                        <p:attrNameLst>
                                          <p:attrName>ppt_x</p:attrName>
                                          <p:attrName>ppt_y</p:attrName>
                                        </p:attrNameLst>
                                      </p:cBhvr>
                                      <p:rCtr x="0" y="-1921"/>
                                    </p:animMotion>
                                  </p:childTnLst>
                                </p:cTn>
                              </p:par>
                              <p:par>
                                <p:cTn id="31" presetID="53" presetClass="entr" presetSubtype="16" fill="hold" grpId="0" nodeType="withEffect">
                                  <p:stCondLst>
                                    <p:cond delay="750"/>
                                  </p:stCondLst>
                                  <p:childTnLst>
                                    <p:set>
                                      <p:cBhvr>
                                        <p:cTn id="32" dur="1" fill="hold">
                                          <p:stCondLst>
                                            <p:cond delay="0"/>
                                          </p:stCondLst>
                                        </p:cTn>
                                        <p:tgtEl>
                                          <p:spTgt spid="59"/>
                                        </p:tgtEl>
                                        <p:attrNameLst>
                                          <p:attrName>style.visibility</p:attrName>
                                        </p:attrNameLst>
                                      </p:cBhvr>
                                      <p:to>
                                        <p:strVal val="visible"/>
                                      </p:to>
                                    </p:set>
                                    <p:anim calcmode="lin" valueType="num">
                                      <p:cBhvr>
                                        <p:cTn id="33" dur="500" fill="hold"/>
                                        <p:tgtEl>
                                          <p:spTgt spid="59"/>
                                        </p:tgtEl>
                                        <p:attrNameLst>
                                          <p:attrName>ppt_w</p:attrName>
                                        </p:attrNameLst>
                                      </p:cBhvr>
                                      <p:tavLst>
                                        <p:tav tm="0">
                                          <p:val>
                                            <p:fltVal val="0"/>
                                          </p:val>
                                        </p:tav>
                                        <p:tav tm="100000">
                                          <p:val>
                                            <p:strVal val="#ppt_w"/>
                                          </p:val>
                                        </p:tav>
                                      </p:tavLst>
                                    </p:anim>
                                    <p:anim calcmode="lin" valueType="num">
                                      <p:cBhvr>
                                        <p:cTn id="34" dur="500" fill="hold"/>
                                        <p:tgtEl>
                                          <p:spTgt spid="59"/>
                                        </p:tgtEl>
                                        <p:attrNameLst>
                                          <p:attrName>ppt_h</p:attrName>
                                        </p:attrNameLst>
                                      </p:cBhvr>
                                      <p:tavLst>
                                        <p:tav tm="0">
                                          <p:val>
                                            <p:fltVal val="0"/>
                                          </p:val>
                                        </p:tav>
                                        <p:tav tm="100000">
                                          <p:val>
                                            <p:strVal val="#ppt_h"/>
                                          </p:val>
                                        </p:tav>
                                      </p:tavLst>
                                    </p:anim>
                                    <p:animEffect transition="in" filter="fade">
                                      <p:cBhvr>
                                        <p:cTn id="35" dur="500"/>
                                        <p:tgtEl>
                                          <p:spTgt spid="59"/>
                                        </p:tgtEl>
                                      </p:cBhvr>
                                    </p:animEffect>
                                  </p:childTnLst>
                                </p:cTn>
                              </p:par>
                              <p:par>
                                <p:cTn id="36" presetID="35" presetClass="path" presetSubtype="0" accel="50000" decel="50000" fill="hold" grpId="1" nodeType="withEffect">
                                  <p:stCondLst>
                                    <p:cond delay="750"/>
                                  </p:stCondLst>
                                  <p:childTnLst>
                                    <p:animMotion origin="layout" path="M 0.28945 -0.29375 L -0.08868 -0.29375 " pathEditMode="relative" rAng="0" ptsTypes="AA">
                                      <p:cBhvr>
                                        <p:cTn id="37" dur="1000" fill="hold"/>
                                        <p:tgtEl>
                                          <p:spTgt spid="59"/>
                                        </p:tgtEl>
                                        <p:attrNameLst>
                                          <p:attrName>ppt_x</p:attrName>
                                          <p:attrName>ppt_y</p:attrName>
                                        </p:attrNameLst>
                                      </p:cBhvr>
                                      <p:rCtr x="-18906" y="0"/>
                                    </p:animMotion>
                                  </p:childTnLst>
                                </p:cTn>
                              </p:par>
                              <p:par>
                                <p:cTn id="38" presetID="42" presetClass="path" presetSubtype="0" accel="50000" decel="50000" fill="hold" grpId="2" nodeType="withEffect">
                                  <p:stCondLst>
                                    <p:cond delay="1750"/>
                                  </p:stCondLst>
                                  <p:childTnLst>
                                    <p:animMotion origin="layout" path="M -0.08868 -0.29375 L 3.75E-6 2.96296E-6 " pathEditMode="relative" rAng="0" ptsTypes="AA">
                                      <p:cBhvr>
                                        <p:cTn id="39" dur="1000" fill="hold"/>
                                        <p:tgtEl>
                                          <p:spTgt spid="59"/>
                                        </p:tgtEl>
                                        <p:attrNameLst>
                                          <p:attrName>ppt_x</p:attrName>
                                          <p:attrName>ppt_y</p:attrName>
                                        </p:attrNameLst>
                                      </p:cBhvr>
                                      <p:rCtr x="4440" y="14676"/>
                                    </p:animMotion>
                                  </p:childTnLst>
                                </p:cTn>
                              </p:par>
                              <p:par>
                                <p:cTn id="40" presetID="10" presetClass="entr" presetSubtype="0" fill="hold" grpId="0" nodeType="withEffect">
                                  <p:stCondLst>
                                    <p:cond delay="225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par>
                                <p:cTn id="43" presetID="64" presetClass="path" presetSubtype="0" decel="100000" fill="hold" grpId="1" nodeType="withEffect">
                                  <p:stCondLst>
                                    <p:cond delay="2250"/>
                                  </p:stCondLst>
                                  <p:childTnLst>
                                    <p:animMotion origin="layout" path="M 3.54167E-6 0.0382 L 3.54167E-6 -4.07407E-6 " pathEditMode="relative" rAng="0" ptsTypes="AA">
                                      <p:cBhvr>
                                        <p:cTn id="44" dur="500" fill="hold"/>
                                        <p:tgtEl>
                                          <p:spTgt spid="63"/>
                                        </p:tgtEl>
                                        <p:attrNameLst>
                                          <p:attrName>ppt_x</p:attrName>
                                          <p:attrName>ppt_y</p:attrName>
                                        </p:attrNameLst>
                                      </p:cBhvr>
                                      <p:rCtr x="0" y="-1921"/>
                                    </p:animMotion>
                                  </p:childTnLst>
                                </p:cTn>
                              </p:par>
                              <p:par>
                                <p:cTn id="45" presetID="53" presetClass="entr" presetSubtype="16" fill="hold" grpId="0" nodeType="withEffect">
                                  <p:stCondLst>
                                    <p:cond delay="1500"/>
                                  </p:stCondLst>
                                  <p:childTnLst>
                                    <p:set>
                                      <p:cBhvr>
                                        <p:cTn id="46" dur="1" fill="hold">
                                          <p:stCondLst>
                                            <p:cond delay="0"/>
                                          </p:stCondLst>
                                        </p:cTn>
                                        <p:tgtEl>
                                          <p:spTgt spid="60"/>
                                        </p:tgtEl>
                                        <p:attrNameLst>
                                          <p:attrName>style.visibility</p:attrName>
                                        </p:attrNameLst>
                                      </p:cBhvr>
                                      <p:to>
                                        <p:strVal val="visible"/>
                                      </p:to>
                                    </p:set>
                                    <p:anim calcmode="lin" valueType="num">
                                      <p:cBhvr>
                                        <p:cTn id="47" dur="500" fill="hold"/>
                                        <p:tgtEl>
                                          <p:spTgt spid="60"/>
                                        </p:tgtEl>
                                        <p:attrNameLst>
                                          <p:attrName>ppt_w</p:attrName>
                                        </p:attrNameLst>
                                      </p:cBhvr>
                                      <p:tavLst>
                                        <p:tav tm="0">
                                          <p:val>
                                            <p:fltVal val="0"/>
                                          </p:val>
                                        </p:tav>
                                        <p:tav tm="100000">
                                          <p:val>
                                            <p:strVal val="#ppt_w"/>
                                          </p:val>
                                        </p:tav>
                                      </p:tavLst>
                                    </p:anim>
                                    <p:anim calcmode="lin" valueType="num">
                                      <p:cBhvr>
                                        <p:cTn id="48" dur="500" fill="hold"/>
                                        <p:tgtEl>
                                          <p:spTgt spid="60"/>
                                        </p:tgtEl>
                                        <p:attrNameLst>
                                          <p:attrName>ppt_h</p:attrName>
                                        </p:attrNameLst>
                                      </p:cBhvr>
                                      <p:tavLst>
                                        <p:tav tm="0">
                                          <p:val>
                                            <p:fltVal val="0"/>
                                          </p:val>
                                        </p:tav>
                                        <p:tav tm="100000">
                                          <p:val>
                                            <p:strVal val="#ppt_h"/>
                                          </p:val>
                                        </p:tav>
                                      </p:tavLst>
                                    </p:anim>
                                    <p:animEffect transition="in" filter="fade">
                                      <p:cBhvr>
                                        <p:cTn id="49" dur="500"/>
                                        <p:tgtEl>
                                          <p:spTgt spid="60"/>
                                        </p:tgtEl>
                                      </p:cBhvr>
                                    </p:animEffect>
                                  </p:childTnLst>
                                </p:cTn>
                              </p:par>
                              <p:par>
                                <p:cTn id="50" presetID="35" presetClass="path" presetSubtype="0" accel="50000" decel="50000" fill="hold" grpId="1" nodeType="withEffect">
                                  <p:stCondLst>
                                    <p:cond delay="1500"/>
                                  </p:stCondLst>
                                  <p:childTnLst>
                                    <p:animMotion origin="layout" path="M 0.08945 -0.29375 L -0.28946 -0.29375 " pathEditMode="relative" rAng="0" ptsTypes="AA">
                                      <p:cBhvr>
                                        <p:cTn id="51" dur="1000" fill="hold"/>
                                        <p:tgtEl>
                                          <p:spTgt spid="60"/>
                                        </p:tgtEl>
                                        <p:attrNameLst>
                                          <p:attrName>ppt_x</p:attrName>
                                          <p:attrName>ppt_y</p:attrName>
                                        </p:attrNameLst>
                                      </p:cBhvr>
                                      <p:rCtr x="-18945" y="0"/>
                                    </p:animMotion>
                                  </p:childTnLst>
                                </p:cTn>
                              </p:par>
                              <p:par>
                                <p:cTn id="52" presetID="42" presetClass="path" presetSubtype="0" accel="50000" decel="50000" fill="hold" grpId="2" nodeType="withEffect">
                                  <p:stCondLst>
                                    <p:cond delay="2500"/>
                                  </p:stCondLst>
                                  <p:childTnLst>
                                    <p:animMotion origin="layout" path="M -0.28945 -0.29375 L 2.5E-6 2.96296E-6 " pathEditMode="relative" rAng="0" ptsTypes="AA">
                                      <p:cBhvr>
                                        <p:cTn id="53" dur="1000" fill="hold"/>
                                        <p:tgtEl>
                                          <p:spTgt spid="60"/>
                                        </p:tgtEl>
                                        <p:attrNameLst>
                                          <p:attrName>ppt_x</p:attrName>
                                          <p:attrName>ppt_y</p:attrName>
                                        </p:attrNameLst>
                                      </p:cBhvr>
                                      <p:rCtr x="14271" y="14676"/>
                                    </p:animMotion>
                                  </p:childTnLst>
                                </p:cTn>
                              </p:par>
                              <p:par>
                                <p:cTn id="54" presetID="10" presetClass="entr" presetSubtype="0" fill="hold" grpId="0" nodeType="withEffect">
                                  <p:stCondLst>
                                    <p:cond delay="300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64" presetClass="path" presetSubtype="0" decel="100000" fill="hold" grpId="1" nodeType="withEffect">
                                  <p:stCondLst>
                                    <p:cond delay="3000"/>
                                  </p:stCondLst>
                                  <p:childTnLst>
                                    <p:animMotion origin="layout" path="M -4.16667E-7 0.0382 L -4.16667E-7 -4.07407E-6 " pathEditMode="relative" rAng="0" ptsTypes="AA">
                                      <p:cBhvr>
                                        <p:cTn id="58" dur="500" fill="hold"/>
                                        <p:tgtEl>
                                          <p:spTgt spid="64"/>
                                        </p:tgtEl>
                                        <p:attrNameLst>
                                          <p:attrName>ppt_x</p:attrName>
                                          <p:attrName>ppt_y</p:attrName>
                                        </p:attrNameLst>
                                      </p:cBhvr>
                                      <p:rCtr x="0" y="-1921"/>
                                    </p:animMotion>
                                  </p:childTnLst>
                                </p:cTn>
                              </p:par>
                              <p:par>
                                <p:cTn id="59" presetID="53" presetClass="entr" presetSubtype="16" fill="hold" grpId="0" nodeType="withEffect">
                                  <p:stCondLst>
                                    <p:cond delay="2250"/>
                                  </p:stCondLst>
                                  <p:childTnLst>
                                    <p:set>
                                      <p:cBhvr>
                                        <p:cTn id="60" dur="1" fill="hold">
                                          <p:stCondLst>
                                            <p:cond delay="0"/>
                                          </p:stCondLst>
                                        </p:cTn>
                                        <p:tgtEl>
                                          <p:spTgt spid="66"/>
                                        </p:tgtEl>
                                        <p:attrNameLst>
                                          <p:attrName>style.visibility</p:attrName>
                                        </p:attrNameLst>
                                      </p:cBhvr>
                                      <p:to>
                                        <p:strVal val="visible"/>
                                      </p:to>
                                    </p:set>
                                    <p:anim calcmode="lin" valueType="num">
                                      <p:cBhvr>
                                        <p:cTn id="61" dur="500" fill="hold"/>
                                        <p:tgtEl>
                                          <p:spTgt spid="66"/>
                                        </p:tgtEl>
                                        <p:attrNameLst>
                                          <p:attrName>ppt_w</p:attrName>
                                        </p:attrNameLst>
                                      </p:cBhvr>
                                      <p:tavLst>
                                        <p:tav tm="0">
                                          <p:val>
                                            <p:fltVal val="0"/>
                                          </p:val>
                                        </p:tav>
                                        <p:tav tm="100000">
                                          <p:val>
                                            <p:strVal val="#ppt_w"/>
                                          </p:val>
                                        </p:tav>
                                      </p:tavLst>
                                    </p:anim>
                                    <p:anim calcmode="lin" valueType="num">
                                      <p:cBhvr>
                                        <p:cTn id="62" dur="500" fill="hold"/>
                                        <p:tgtEl>
                                          <p:spTgt spid="66"/>
                                        </p:tgtEl>
                                        <p:attrNameLst>
                                          <p:attrName>ppt_h</p:attrName>
                                        </p:attrNameLst>
                                      </p:cBhvr>
                                      <p:tavLst>
                                        <p:tav tm="0">
                                          <p:val>
                                            <p:fltVal val="0"/>
                                          </p:val>
                                        </p:tav>
                                        <p:tav tm="100000">
                                          <p:val>
                                            <p:strVal val="#ppt_h"/>
                                          </p:val>
                                        </p:tav>
                                      </p:tavLst>
                                    </p:anim>
                                    <p:animEffect transition="in" filter="fade">
                                      <p:cBhvr>
                                        <p:cTn id="63" dur="500"/>
                                        <p:tgtEl>
                                          <p:spTgt spid="66"/>
                                        </p:tgtEl>
                                      </p:cBhvr>
                                    </p:animEffect>
                                  </p:childTnLst>
                                </p:cTn>
                              </p:par>
                              <p:par>
                                <p:cTn id="64" presetID="35" presetClass="path" presetSubtype="0" accel="50000" decel="50000" fill="hold" grpId="1" nodeType="withEffect">
                                  <p:stCondLst>
                                    <p:cond delay="2250"/>
                                  </p:stCondLst>
                                  <p:childTnLst>
                                    <p:animMotion origin="layout" path="M -0.11224 -0.29375 L -0.49037 -0.29375 " pathEditMode="relative" rAng="0" ptsTypes="AA">
                                      <p:cBhvr>
                                        <p:cTn id="65" dur="1000" fill="hold"/>
                                        <p:tgtEl>
                                          <p:spTgt spid="66"/>
                                        </p:tgtEl>
                                        <p:attrNameLst>
                                          <p:attrName>ppt_x</p:attrName>
                                          <p:attrName>ppt_y</p:attrName>
                                        </p:attrNameLst>
                                      </p:cBhvr>
                                      <p:rCtr x="-18906" y="0"/>
                                    </p:animMotion>
                                  </p:childTnLst>
                                </p:cTn>
                              </p:par>
                              <p:par>
                                <p:cTn id="66" presetID="42" presetClass="path" presetSubtype="0" accel="50000" decel="50000" fill="hold" grpId="2" nodeType="withEffect">
                                  <p:stCondLst>
                                    <p:cond delay="3250"/>
                                  </p:stCondLst>
                                  <p:childTnLst>
                                    <p:animMotion origin="layout" path="M -0.49037 -0.29375 L 1.04167E-6 2.96296E-6 " pathEditMode="relative" rAng="0" ptsTypes="AA">
                                      <p:cBhvr>
                                        <p:cTn id="67" dur="1000" fill="hold"/>
                                        <p:tgtEl>
                                          <p:spTgt spid="66"/>
                                        </p:tgtEl>
                                        <p:attrNameLst>
                                          <p:attrName>ppt_x</p:attrName>
                                          <p:attrName>ppt_y</p:attrName>
                                        </p:attrNameLst>
                                      </p:cBhvr>
                                      <p:rCtr x="24505" y="14676"/>
                                    </p:animMotion>
                                  </p:childTnLst>
                                </p:cTn>
                              </p:par>
                              <p:par>
                                <p:cTn id="68" presetID="10" presetClass="entr" presetSubtype="0" fill="hold" grpId="0" nodeType="withEffect">
                                  <p:stCondLst>
                                    <p:cond delay="375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par>
                                <p:cTn id="71" presetID="64" presetClass="path" presetSubtype="0" decel="100000" fill="hold" grpId="1" nodeType="withEffect">
                                  <p:stCondLst>
                                    <p:cond delay="3750"/>
                                  </p:stCondLst>
                                  <p:childTnLst>
                                    <p:animMotion origin="layout" path="M -2.5E-6 0.0382 L -2.5E-6 -2.22222E-6 " pathEditMode="relative" rAng="0" ptsTypes="AA">
                                      <p:cBhvr>
                                        <p:cTn id="72" dur="500" fill="hold"/>
                                        <p:tgtEl>
                                          <p:spTgt spid="67"/>
                                        </p:tgtEl>
                                        <p:attrNameLst>
                                          <p:attrName>ppt_x</p:attrName>
                                          <p:attrName>ppt_y</p:attrName>
                                        </p:attrNameLst>
                                      </p:cBhvr>
                                      <p:rCtr x="0" y="-1921"/>
                                    </p:animMotion>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3" nodeType="clickEffect">
                                  <p:stCondLst>
                                    <p:cond delay="0"/>
                                  </p:stCondLst>
                                  <p:childTnLst>
                                    <p:animEffect transition="out" filter="fade">
                                      <p:cBhvr>
                                        <p:cTn id="76" dur="500"/>
                                        <p:tgtEl>
                                          <p:spTgt spid="58"/>
                                        </p:tgtEl>
                                      </p:cBhvr>
                                    </p:animEffect>
                                    <p:set>
                                      <p:cBhvr>
                                        <p:cTn id="77" dur="1" fill="hold">
                                          <p:stCondLst>
                                            <p:cond delay="499"/>
                                          </p:stCondLst>
                                        </p:cTn>
                                        <p:tgtEl>
                                          <p:spTgt spid="58"/>
                                        </p:tgtEl>
                                        <p:attrNameLst>
                                          <p:attrName>style.visibility</p:attrName>
                                        </p:attrNameLst>
                                      </p:cBhvr>
                                      <p:to>
                                        <p:strVal val="hidden"/>
                                      </p:to>
                                    </p:set>
                                  </p:childTnLst>
                                </p:cTn>
                              </p:par>
                              <p:par>
                                <p:cTn id="78" presetID="10" presetClass="exit" presetSubtype="0" fill="hold" grpId="2" nodeType="withEffect">
                                  <p:stCondLst>
                                    <p:cond delay="0"/>
                                  </p:stCondLst>
                                  <p:childTnLst>
                                    <p:animEffect transition="out" filter="fade">
                                      <p:cBhvr>
                                        <p:cTn id="79" dur="500"/>
                                        <p:tgtEl>
                                          <p:spTgt spid="62"/>
                                        </p:tgtEl>
                                      </p:cBhvr>
                                    </p:animEffect>
                                    <p:set>
                                      <p:cBhvr>
                                        <p:cTn id="80" dur="1" fill="hold">
                                          <p:stCondLst>
                                            <p:cond delay="499"/>
                                          </p:stCondLst>
                                        </p:cTn>
                                        <p:tgtEl>
                                          <p:spTgt spid="62"/>
                                        </p:tgtEl>
                                        <p:attrNameLst>
                                          <p:attrName>style.visibility</p:attrName>
                                        </p:attrNameLst>
                                      </p:cBhvr>
                                      <p:to>
                                        <p:strVal val="hidden"/>
                                      </p:to>
                                    </p:set>
                                  </p:childTnLst>
                                </p:cTn>
                              </p:par>
                              <p:par>
                                <p:cTn id="81" presetID="10" presetClass="exit" presetSubtype="0" fill="hold" grpId="3" nodeType="withEffect">
                                  <p:stCondLst>
                                    <p:cond delay="0"/>
                                  </p:stCondLst>
                                  <p:childTnLst>
                                    <p:animEffect transition="out" filter="fade">
                                      <p:cBhvr>
                                        <p:cTn id="82" dur="500"/>
                                        <p:tgtEl>
                                          <p:spTgt spid="59"/>
                                        </p:tgtEl>
                                      </p:cBhvr>
                                    </p:animEffect>
                                    <p:set>
                                      <p:cBhvr>
                                        <p:cTn id="83" dur="1" fill="hold">
                                          <p:stCondLst>
                                            <p:cond delay="499"/>
                                          </p:stCondLst>
                                        </p:cTn>
                                        <p:tgtEl>
                                          <p:spTgt spid="59"/>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63"/>
                                        </p:tgtEl>
                                      </p:cBhvr>
                                    </p:animEffect>
                                    <p:set>
                                      <p:cBhvr>
                                        <p:cTn id="86" dur="1" fill="hold">
                                          <p:stCondLst>
                                            <p:cond delay="499"/>
                                          </p:stCondLst>
                                        </p:cTn>
                                        <p:tgtEl>
                                          <p:spTgt spid="63"/>
                                        </p:tgtEl>
                                        <p:attrNameLst>
                                          <p:attrName>style.visibility</p:attrName>
                                        </p:attrNameLst>
                                      </p:cBhvr>
                                      <p:to>
                                        <p:strVal val="hidden"/>
                                      </p:to>
                                    </p:set>
                                  </p:childTnLst>
                                </p:cTn>
                              </p:par>
                              <p:par>
                                <p:cTn id="87" presetID="10" presetClass="exit" presetSubtype="0" fill="hold" grpId="3" nodeType="withEffect">
                                  <p:stCondLst>
                                    <p:cond delay="0"/>
                                  </p:stCondLst>
                                  <p:childTnLst>
                                    <p:animEffect transition="out" filter="fade">
                                      <p:cBhvr>
                                        <p:cTn id="88" dur="500"/>
                                        <p:tgtEl>
                                          <p:spTgt spid="60"/>
                                        </p:tgtEl>
                                      </p:cBhvr>
                                    </p:animEffect>
                                    <p:set>
                                      <p:cBhvr>
                                        <p:cTn id="89" dur="1" fill="hold">
                                          <p:stCondLst>
                                            <p:cond delay="499"/>
                                          </p:stCondLst>
                                        </p:cTn>
                                        <p:tgtEl>
                                          <p:spTgt spid="60"/>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64"/>
                                        </p:tgtEl>
                                      </p:cBhvr>
                                    </p:animEffect>
                                    <p:set>
                                      <p:cBhvr>
                                        <p:cTn id="92" dur="1" fill="hold">
                                          <p:stCondLst>
                                            <p:cond delay="499"/>
                                          </p:stCondLst>
                                        </p:cTn>
                                        <p:tgtEl>
                                          <p:spTgt spid="64"/>
                                        </p:tgtEl>
                                        <p:attrNameLst>
                                          <p:attrName>style.visibility</p:attrName>
                                        </p:attrNameLst>
                                      </p:cBhvr>
                                      <p:to>
                                        <p:strVal val="hidden"/>
                                      </p:to>
                                    </p:set>
                                  </p:childTnLst>
                                </p:cTn>
                              </p:par>
                              <p:par>
                                <p:cTn id="93" presetID="10" presetClass="exit" presetSubtype="0" fill="hold" grpId="3" nodeType="withEffect">
                                  <p:stCondLst>
                                    <p:cond delay="0"/>
                                  </p:stCondLst>
                                  <p:childTnLst>
                                    <p:animEffect transition="out" filter="fade">
                                      <p:cBhvr>
                                        <p:cTn id="94" dur="500"/>
                                        <p:tgtEl>
                                          <p:spTgt spid="66"/>
                                        </p:tgtEl>
                                      </p:cBhvr>
                                    </p:animEffect>
                                    <p:set>
                                      <p:cBhvr>
                                        <p:cTn id="95" dur="1" fill="hold">
                                          <p:stCondLst>
                                            <p:cond delay="499"/>
                                          </p:stCondLst>
                                        </p:cTn>
                                        <p:tgtEl>
                                          <p:spTgt spid="66"/>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67"/>
                                        </p:tgtEl>
                                      </p:cBhvr>
                                    </p:animEffect>
                                    <p:set>
                                      <p:cBhvr>
                                        <p:cTn id="98" dur="1" fill="hold">
                                          <p:stCondLst>
                                            <p:cond delay="499"/>
                                          </p:stCondLst>
                                        </p:cTn>
                                        <p:tgtEl>
                                          <p:spTgt spid="6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69"/>
                                        </p:tgtEl>
                                        <p:attrNameLst>
                                          <p:attrName>style.visibility</p:attrName>
                                        </p:attrNameLst>
                                      </p:cBhvr>
                                      <p:to>
                                        <p:strVal val="visible"/>
                                      </p:to>
                                    </p:set>
                                    <p:animEffect transition="in" filter="fade">
                                      <p:cBhvr>
                                        <p:cTn id="104" dur="500"/>
                                        <p:tgtEl>
                                          <p:spTgt spid="69"/>
                                        </p:tgtEl>
                                      </p:cBhvr>
                                    </p:animEffect>
                                  </p:childTnLst>
                                </p:cTn>
                              </p:par>
                              <p:par>
                                <p:cTn id="105" presetID="64" presetClass="path" presetSubtype="0" decel="100000" fill="hold" nodeType="withEffect">
                                  <p:stCondLst>
                                    <p:cond delay="0"/>
                                  </p:stCondLst>
                                  <p:childTnLst>
                                    <p:animMotion origin="layout" path="M -4.375E-6 0.0382 L -4.375E-6 -1.11111E-6 " pathEditMode="relative" rAng="0" ptsTypes="AA">
                                      <p:cBhvr>
                                        <p:cTn id="106" dur="500" fill="hold"/>
                                        <p:tgtEl>
                                          <p:spTgt spid="69"/>
                                        </p:tgtEl>
                                        <p:attrNameLst>
                                          <p:attrName>ppt_x</p:attrName>
                                          <p:attrName>ppt_y</p:attrName>
                                        </p:attrNameLst>
                                      </p:cBhvr>
                                      <p:rCtr x="0" y="-1921"/>
                                    </p:animMotion>
                                  </p:childTnLst>
                                </p:cTn>
                              </p:par>
                              <p:par>
                                <p:cTn id="107" presetID="53" presetClass="entr" presetSubtype="16" fill="hold" nodeType="withEffect">
                                  <p:stCondLst>
                                    <p:cond delay="0"/>
                                  </p:stCondLst>
                                  <p:childTnLst>
                                    <p:set>
                                      <p:cBhvr>
                                        <p:cTn id="108" dur="1" fill="hold">
                                          <p:stCondLst>
                                            <p:cond delay="0"/>
                                          </p:stCondLst>
                                        </p:cTn>
                                        <p:tgtEl>
                                          <p:spTgt spid="108"/>
                                        </p:tgtEl>
                                        <p:attrNameLst>
                                          <p:attrName>style.visibility</p:attrName>
                                        </p:attrNameLst>
                                      </p:cBhvr>
                                      <p:to>
                                        <p:strVal val="visible"/>
                                      </p:to>
                                    </p:set>
                                    <p:anim calcmode="lin" valueType="num">
                                      <p:cBhvr>
                                        <p:cTn id="109" dur="500" fill="hold"/>
                                        <p:tgtEl>
                                          <p:spTgt spid="108"/>
                                        </p:tgtEl>
                                        <p:attrNameLst>
                                          <p:attrName>ppt_w</p:attrName>
                                        </p:attrNameLst>
                                      </p:cBhvr>
                                      <p:tavLst>
                                        <p:tav tm="0">
                                          <p:val>
                                            <p:fltVal val="0"/>
                                          </p:val>
                                        </p:tav>
                                        <p:tav tm="100000">
                                          <p:val>
                                            <p:strVal val="#ppt_w"/>
                                          </p:val>
                                        </p:tav>
                                      </p:tavLst>
                                    </p:anim>
                                    <p:anim calcmode="lin" valueType="num">
                                      <p:cBhvr>
                                        <p:cTn id="110" dur="500" fill="hold"/>
                                        <p:tgtEl>
                                          <p:spTgt spid="108"/>
                                        </p:tgtEl>
                                        <p:attrNameLst>
                                          <p:attrName>ppt_h</p:attrName>
                                        </p:attrNameLst>
                                      </p:cBhvr>
                                      <p:tavLst>
                                        <p:tav tm="0">
                                          <p:val>
                                            <p:fltVal val="0"/>
                                          </p:val>
                                        </p:tav>
                                        <p:tav tm="100000">
                                          <p:val>
                                            <p:strVal val="#ppt_h"/>
                                          </p:val>
                                        </p:tav>
                                      </p:tavLst>
                                    </p:anim>
                                    <p:animEffect transition="in" filter="fade">
                                      <p:cBhvr>
                                        <p:cTn id="111" dur="500"/>
                                        <p:tgtEl>
                                          <p:spTgt spid="108"/>
                                        </p:tgtEl>
                                      </p:cBhvr>
                                    </p:animEffect>
                                  </p:childTnLst>
                                </p:cTn>
                              </p:par>
                              <p:par>
                                <p:cTn id="112" presetID="8" presetClass="emph" presetSubtype="0" fill="hold" nodeType="withEffect">
                                  <p:stCondLst>
                                    <p:cond delay="0"/>
                                  </p:stCondLst>
                                  <p:childTnLst>
                                    <p:animRot by="21600000">
                                      <p:cBhvr>
                                        <p:cTn id="113" dur="1500" fill="hold"/>
                                        <p:tgtEl>
                                          <p:spTgt spid="108"/>
                                        </p:tgtEl>
                                        <p:attrNameLst>
                                          <p:attrName>r</p:attrName>
                                        </p:attrNameLst>
                                      </p:cBhvr>
                                    </p:animRot>
                                  </p:childTnLst>
                                </p:cTn>
                              </p:par>
                              <p:par>
                                <p:cTn id="114" presetID="10" presetClass="entr" presetSubtype="0" fill="hold" grpId="0" nodeType="withEffect">
                                  <p:stCondLst>
                                    <p:cond delay="500"/>
                                  </p:stCondLst>
                                  <p:childTnLst>
                                    <p:set>
                                      <p:cBhvr>
                                        <p:cTn id="115" dur="1" fill="hold">
                                          <p:stCondLst>
                                            <p:cond delay="0"/>
                                          </p:stCondLst>
                                        </p:cTn>
                                        <p:tgtEl>
                                          <p:spTgt spid="97"/>
                                        </p:tgtEl>
                                        <p:attrNameLst>
                                          <p:attrName>style.visibility</p:attrName>
                                        </p:attrNameLst>
                                      </p:cBhvr>
                                      <p:to>
                                        <p:strVal val="visible"/>
                                      </p:to>
                                    </p:set>
                                    <p:animEffect transition="in" filter="fade">
                                      <p:cBhvr>
                                        <p:cTn id="116" dur="500"/>
                                        <p:tgtEl>
                                          <p:spTgt spid="97"/>
                                        </p:tgtEl>
                                      </p:cBhvr>
                                    </p:animEffect>
                                  </p:childTnLst>
                                </p:cTn>
                              </p:par>
                              <p:par>
                                <p:cTn id="117" presetID="64" presetClass="path" presetSubtype="0" decel="100000" fill="hold" grpId="1" nodeType="withEffect">
                                  <p:stCondLst>
                                    <p:cond delay="500"/>
                                  </p:stCondLst>
                                  <p:childTnLst>
                                    <p:animMotion origin="layout" path="M -4.79167E-6 0.0382 L -4.79167E-6 -4.07407E-6 " pathEditMode="relative" rAng="0" ptsTypes="AA">
                                      <p:cBhvr>
                                        <p:cTn id="118" dur="500" fill="hold"/>
                                        <p:tgtEl>
                                          <p:spTgt spid="97"/>
                                        </p:tgtEl>
                                        <p:attrNameLst>
                                          <p:attrName>ppt_x</p:attrName>
                                          <p:attrName>ppt_y</p:attrName>
                                        </p:attrNameLst>
                                      </p:cBhvr>
                                      <p:rCtr x="0" y="-1921"/>
                                    </p:animMotion>
                                  </p:childTnLst>
                                </p:cTn>
                              </p:par>
                              <p:par>
                                <p:cTn id="119" presetID="10" presetClass="entr" presetSubtype="0" fill="hold" grpId="0" nodeType="withEffect">
                                  <p:stCondLst>
                                    <p:cond delay="750"/>
                                  </p:stCondLst>
                                  <p:childTnLst>
                                    <p:set>
                                      <p:cBhvr>
                                        <p:cTn id="120" dur="1" fill="hold">
                                          <p:stCondLst>
                                            <p:cond delay="0"/>
                                          </p:stCondLst>
                                        </p:cTn>
                                        <p:tgtEl>
                                          <p:spTgt spid="98"/>
                                        </p:tgtEl>
                                        <p:attrNameLst>
                                          <p:attrName>style.visibility</p:attrName>
                                        </p:attrNameLst>
                                      </p:cBhvr>
                                      <p:to>
                                        <p:strVal val="visible"/>
                                      </p:to>
                                    </p:set>
                                    <p:animEffect transition="in" filter="fade">
                                      <p:cBhvr>
                                        <p:cTn id="121" dur="500"/>
                                        <p:tgtEl>
                                          <p:spTgt spid="98"/>
                                        </p:tgtEl>
                                      </p:cBhvr>
                                    </p:animEffect>
                                  </p:childTnLst>
                                </p:cTn>
                              </p:par>
                              <p:par>
                                <p:cTn id="122" presetID="64" presetClass="path" presetSubtype="0" decel="100000" fill="hold" grpId="1" nodeType="withEffect">
                                  <p:stCondLst>
                                    <p:cond delay="750"/>
                                  </p:stCondLst>
                                  <p:childTnLst>
                                    <p:animMotion origin="layout" path="M -4.79167E-6 0.03819 L -4.79167E-6 3.7037E-7 " pathEditMode="relative" rAng="0" ptsTypes="AA">
                                      <p:cBhvr>
                                        <p:cTn id="123" dur="500" fill="hold"/>
                                        <p:tgtEl>
                                          <p:spTgt spid="98"/>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68" grpId="0" animBg="1"/>
      <p:bldP spid="68" grpId="1" animBg="1"/>
      <p:bldP spid="97" grpId="0" animBg="1"/>
      <p:bldP spid="97" grpId="1" animBg="1"/>
      <p:bldP spid="98" grpId="0" animBg="1"/>
      <p:bldP spid="98" grpId="1" animBg="1"/>
      <p:bldP spid="62" grpId="0"/>
      <p:bldP spid="62" grpId="1"/>
      <p:bldP spid="62" grpId="2"/>
      <p:bldP spid="63" grpId="0"/>
      <p:bldP spid="63" grpId="1"/>
      <p:bldP spid="63" grpId="2"/>
      <p:bldP spid="64" grpId="0"/>
      <p:bldP spid="64" grpId="1"/>
      <p:bldP spid="64" grpId="2"/>
      <p:bldP spid="67" grpId="0"/>
      <p:bldP spid="67" grpId="1"/>
      <p:bldP spid="67" grpId="2"/>
      <p:bldP spid="58" grpId="0" animBg="1"/>
      <p:bldP spid="58" grpId="1" animBg="1"/>
      <p:bldP spid="58" grpId="2" animBg="1"/>
      <p:bldP spid="58" grpId="3" animBg="1"/>
      <p:bldP spid="59" grpId="0" animBg="1"/>
      <p:bldP spid="59" grpId="1" animBg="1"/>
      <p:bldP spid="59" grpId="2" animBg="1"/>
      <p:bldP spid="59" grpId="3" animBg="1"/>
      <p:bldP spid="60" grpId="0" animBg="1"/>
      <p:bldP spid="60" grpId="1" animBg="1"/>
      <p:bldP spid="60" grpId="2" animBg="1"/>
      <p:bldP spid="60" grpId="3" animBg="1"/>
      <p:bldP spid="66" grpId="0" animBg="1"/>
      <p:bldP spid="66" grpId="1" animBg="1"/>
      <p:bldP spid="66" grpId="2" animBg="1"/>
      <p:bldP spid="66" grpId="3"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a:extLst>
              <a:ext uri="{FF2B5EF4-FFF2-40B4-BE49-F238E27FC236}">
                <a16:creationId xmlns:a16="http://schemas.microsoft.com/office/drawing/2014/main" xmlns="" id="{8D9F60B6-AE87-48A0-B1F0-1F817512266C}"/>
              </a:ext>
            </a:extLst>
          </p:cNvPr>
          <p:cNvCxnSpPr/>
          <p:nvPr/>
        </p:nvCxnSpPr>
        <p:spPr bwMode="auto">
          <a:xfrm>
            <a:off x="5011063" y="2568846"/>
            <a:ext cx="2034770" cy="0"/>
          </a:xfrm>
          <a:prstGeom prst="line">
            <a:avLst/>
          </a:prstGeom>
          <a:solidFill>
            <a:schemeClr val="accent1"/>
          </a:solidFill>
          <a:ln w="28575" cap="flat" cmpd="sng" algn="ctr">
            <a:solidFill>
              <a:schemeClr val="accent2"/>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30" name="Group 29">
            <a:extLst>
              <a:ext uri="{FF2B5EF4-FFF2-40B4-BE49-F238E27FC236}">
                <a16:creationId xmlns:a16="http://schemas.microsoft.com/office/drawing/2014/main" xmlns="" id="{7A807303-C3E5-4A43-B4C3-A20423D9B5FF}"/>
              </a:ext>
            </a:extLst>
          </p:cNvPr>
          <p:cNvGrpSpPr/>
          <p:nvPr/>
        </p:nvGrpSpPr>
        <p:grpSpPr>
          <a:xfrm>
            <a:off x="2273615" y="1729117"/>
            <a:ext cx="2950397" cy="2347583"/>
            <a:chOff x="4115780" y="-881083"/>
            <a:chExt cx="2334665" cy="1857655"/>
          </a:xfrm>
        </p:grpSpPr>
        <p:grpSp>
          <p:nvGrpSpPr>
            <p:cNvPr id="31" name="Group 30">
              <a:extLst>
                <a:ext uri="{FF2B5EF4-FFF2-40B4-BE49-F238E27FC236}">
                  <a16:creationId xmlns:a16="http://schemas.microsoft.com/office/drawing/2014/main" xmlns="" id="{CAA23A96-6BDF-4A05-B310-9F7B2F3ED69E}"/>
                </a:ext>
              </a:extLst>
            </p:cNvPr>
            <p:cNvGrpSpPr/>
            <p:nvPr/>
          </p:nvGrpSpPr>
          <p:grpSpPr>
            <a:xfrm>
              <a:off x="4115780" y="-881083"/>
              <a:ext cx="2334665" cy="1625120"/>
              <a:chOff x="4107946" y="-627375"/>
              <a:chExt cx="2334665" cy="1477382"/>
            </a:xfrm>
          </p:grpSpPr>
          <p:sp>
            <p:nvSpPr>
              <p:cNvPr id="72" name="Rectangle: Rounded Corners 71">
                <a:extLst>
                  <a:ext uri="{FF2B5EF4-FFF2-40B4-BE49-F238E27FC236}">
                    <a16:creationId xmlns:a16="http://schemas.microsoft.com/office/drawing/2014/main" xmlns="" id="{63CEF343-F75D-4EDC-8D31-C6AF7A8CD5E3}"/>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73" name="Group 72">
                <a:extLst>
                  <a:ext uri="{FF2B5EF4-FFF2-40B4-BE49-F238E27FC236}">
                    <a16:creationId xmlns:a16="http://schemas.microsoft.com/office/drawing/2014/main" xmlns="" id="{A34C8FDD-CA4D-4034-AB62-F91A4B54C25B}"/>
                  </a:ext>
                </a:extLst>
              </p:cNvPr>
              <p:cNvGrpSpPr/>
              <p:nvPr/>
            </p:nvGrpSpPr>
            <p:grpSpPr>
              <a:xfrm>
                <a:off x="4107946" y="-627375"/>
                <a:ext cx="2334665" cy="1477382"/>
                <a:chOff x="4921824" y="3444030"/>
                <a:chExt cx="900113" cy="715220"/>
              </a:xfrm>
            </p:grpSpPr>
            <p:sp>
              <p:nvSpPr>
                <p:cNvPr id="74" name="Desktop Base 3">
                  <a:extLst>
                    <a:ext uri="{FF2B5EF4-FFF2-40B4-BE49-F238E27FC236}">
                      <a16:creationId xmlns:a16="http://schemas.microsoft.com/office/drawing/2014/main" xmlns="" id="{BC9B604A-77B8-46D5-A993-94616DE4BCF6}"/>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Desktop Base 2">
                  <a:extLst>
                    <a:ext uri="{FF2B5EF4-FFF2-40B4-BE49-F238E27FC236}">
                      <a16:creationId xmlns:a16="http://schemas.microsoft.com/office/drawing/2014/main" xmlns="" id="{1BDD0B99-F7A0-4015-9407-CEE6D4B7BD49}"/>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Desktop Screen">
                  <a:extLst>
                    <a:ext uri="{FF2B5EF4-FFF2-40B4-BE49-F238E27FC236}">
                      <a16:creationId xmlns:a16="http://schemas.microsoft.com/office/drawing/2014/main" xmlns="" id="{C28CAE5E-9EA4-4D75-88E0-7456566968BA}"/>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Desktop Base">
                  <a:extLst>
                    <a:ext uri="{FF2B5EF4-FFF2-40B4-BE49-F238E27FC236}">
                      <a16:creationId xmlns:a16="http://schemas.microsoft.com/office/drawing/2014/main" xmlns="" id="{2877104E-A034-49F9-B072-3143711664BF}"/>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2" name="Freeform 29">
              <a:extLst>
                <a:ext uri="{FF2B5EF4-FFF2-40B4-BE49-F238E27FC236}">
                  <a16:creationId xmlns:a16="http://schemas.microsoft.com/office/drawing/2014/main" xmlns="" id="{3722B51B-3341-4CEA-9686-427BDFD7F713}"/>
                </a:ext>
              </a:extLst>
            </p:cNvPr>
            <p:cNvSpPr>
              <a:spLocks noEditPoints="1"/>
            </p:cNvSpPr>
            <p:nvPr/>
          </p:nvSpPr>
          <p:spPr bwMode="auto">
            <a:xfrm>
              <a:off x="4633443" y="-363911"/>
              <a:ext cx="634149" cy="60889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33" name="Freeform 29">
              <a:extLst>
                <a:ext uri="{FF2B5EF4-FFF2-40B4-BE49-F238E27FC236}">
                  <a16:creationId xmlns:a16="http://schemas.microsoft.com/office/drawing/2014/main" xmlns="" id="{128C77F9-5B1E-41C8-9AFD-631676FD7AE1}"/>
                </a:ext>
              </a:extLst>
            </p:cNvPr>
            <p:cNvSpPr>
              <a:spLocks noEditPoints="1"/>
            </p:cNvSpPr>
            <p:nvPr/>
          </p:nvSpPr>
          <p:spPr bwMode="auto">
            <a:xfrm>
              <a:off x="5174502" y="-636638"/>
              <a:ext cx="432145" cy="423288"/>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34" name="Freeform 29">
              <a:extLst>
                <a:ext uri="{FF2B5EF4-FFF2-40B4-BE49-F238E27FC236}">
                  <a16:creationId xmlns:a16="http://schemas.microsoft.com/office/drawing/2014/main" xmlns="" id="{77D3DDEF-4034-47B5-A69A-89282DA837B0}"/>
                </a:ext>
              </a:extLst>
            </p:cNvPr>
            <p:cNvSpPr>
              <a:spLocks noEditPoints="1"/>
            </p:cNvSpPr>
            <p:nvPr/>
          </p:nvSpPr>
          <p:spPr bwMode="auto">
            <a:xfrm>
              <a:off x="5383207" y="-277664"/>
              <a:ext cx="549575" cy="538312"/>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nvGrpSpPr>
            <p:cNvPr id="35" name="Group 34">
              <a:extLst>
                <a:ext uri="{FF2B5EF4-FFF2-40B4-BE49-F238E27FC236}">
                  <a16:creationId xmlns:a16="http://schemas.microsoft.com/office/drawing/2014/main" xmlns="" id="{693B0D8E-DB49-45CB-AF45-E1522935DBE4}"/>
                </a:ext>
              </a:extLst>
            </p:cNvPr>
            <p:cNvGrpSpPr/>
            <p:nvPr/>
          </p:nvGrpSpPr>
          <p:grpSpPr>
            <a:xfrm>
              <a:off x="5782364" y="68735"/>
              <a:ext cx="458788" cy="900113"/>
              <a:chOff x="5782364" y="68735"/>
              <a:chExt cx="458788" cy="900113"/>
            </a:xfrm>
          </p:grpSpPr>
          <p:sp>
            <p:nvSpPr>
              <p:cNvPr id="65" name="Rectangle: Rounded Corners 64">
                <a:extLst>
                  <a:ext uri="{FF2B5EF4-FFF2-40B4-BE49-F238E27FC236}">
                    <a16:creationId xmlns:a16="http://schemas.microsoft.com/office/drawing/2014/main" xmlns="" id="{F30E3870-8C12-490F-BFEE-3129BBEC6139}"/>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68" name="Freeform 196">
                <a:extLst>
                  <a:ext uri="{FF2B5EF4-FFF2-40B4-BE49-F238E27FC236}">
                    <a16:creationId xmlns:a16="http://schemas.microsoft.com/office/drawing/2014/main" xmlns="" id="{31BF61CE-42E3-4AE0-A517-DE196E204151}"/>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98">
                <a:extLst>
                  <a:ext uri="{FF2B5EF4-FFF2-40B4-BE49-F238E27FC236}">
                    <a16:creationId xmlns:a16="http://schemas.microsoft.com/office/drawing/2014/main" xmlns="" id="{DF2DAAAB-E40A-48E8-A878-810F35558BBA}"/>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0" name="Picture 69">
                <a:extLst>
                  <a:ext uri="{FF2B5EF4-FFF2-40B4-BE49-F238E27FC236}">
                    <a16:creationId xmlns:a16="http://schemas.microsoft.com/office/drawing/2014/main" xmlns="" id="{61BC5A7C-F3C2-489A-BB33-A448BFDA1D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71" name="Freeform 197">
                <a:extLst>
                  <a:ext uri="{FF2B5EF4-FFF2-40B4-BE49-F238E27FC236}">
                    <a16:creationId xmlns:a16="http://schemas.microsoft.com/office/drawing/2014/main" xmlns="" id="{1B3AB17E-8BA4-4646-AFF9-987336E56F55}"/>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5" name="Group 44">
              <a:extLst>
                <a:ext uri="{FF2B5EF4-FFF2-40B4-BE49-F238E27FC236}">
                  <a16:creationId xmlns:a16="http://schemas.microsoft.com/office/drawing/2014/main" xmlns="" id="{474EB86F-282A-4A71-A44E-BFA6DD7AB3B4}"/>
                </a:ext>
              </a:extLst>
            </p:cNvPr>
            <p:cNvGrpSpPr/>
            <p:nvPr/>
          </p:nvGrpSpPr>
          <p:grpSpPr>
            <a:xfrm>
              <a:off x="4253187" y="51517"/>
              <a:ext cx="1339952" cy="925055"/>
              <a:chOff x="3397916" y="-1502663"/>
              <a:chExt cx="1473947" cy="1017561"/>
            </a:xfrm>
          </p:grpSpPr>
          <p:sp>
            <p:nvSpPr>
              <p:cNvPr id="53" name="Rectangle: Rounded Corners 52">
                <a:extLst>
                  <a:ext uri="{FF2B5EF4-FFF2-40B4-BE49-F238E27FC236}">
                    <a16:creationId xmlns:a16="http://schemas.microsoft.com/office/drawing/2014/main" xmlns="" id="{04F6279F-3FB5-4D4F-9F59-861051E25FA7}"/>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55" name="Freeform 224">
                <a:extLst>
                  <a:ext uri="{FF2B5EF4-FFF2-40B4-BE49-F238E27FC236}">
                    <a16:creationId xmlns:a16="http://schemas.microsoft.com/office/drawing/2014/main" xmlns="" id="{ACE7B4C0-DF37-4403-AD11-FCE96C3C5A8C}"/>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26">
                <a:extLst>
                  <a:ext uri="{FF2B5EF4-FFF2-40B4-BE49-F238E27FC236}">
                    <a16:creationId xmlns:a16="http://schemas.microsoft.com/office/drawing/2014/main" xmlns="" id="{2F4D5153-6841-4DB7-AC29-96E0ACB1698D}"/>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2" name="Picture 61">
                <a:extLst>
                  <a:ext uri="{FF2B5EF4-FFF2-40B4-BE49-F238E27FC236}">
                    <a16:creationId xmlns:a16="http://schemas.microsoft.com/office/drawing/2014/main" xmlns="" id="{DE2406C5-F1F0-4B70-8C14-804A49C0C4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63" name="Freeform 225">
                <a:extLst>
                  <a:ext uri="{FF2B5EF4-FFF2-40B4-BE49-F238E27FC236}">
                    <a16:creationId xmlns:a16="http://schemas.microsoft.com/office/drawing/2014/main" xmlns="" id="{7BA39580-CF78-45C7-9BF3-DB813FABF9BF}"/>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 name="Title 1">
            <a:extLst>
              <a:ext uri="{FF2B5EF4-FFF2-40B4-BE49-F238E27FC236}">
                <a16:creationId xmlns:a16="http://schemas.microsoft.com/office/drawing/2014/main" xmlns="" id="{12BDC066-8796-489A-B4D3-4D3DDA4EC42D}"/>
              </a:ext>
            </a:extLst>
          </p:cNvPr>
          <p:cNvSpPr>
            <a:spLocks noGrp="1"/>
          </p:cNvSpPr>
          <p:nvPr>
            <p:ph type="title"/>
          </p:nvPr>
        </p:nvSpPr>
        <p:spPr>
          <a:xfrm>
            <a:off x="511174" y="461017"/>
            <a:ext cx="9720000" cy="408012"/>
          </a:xfrm>
        </p:spPr>
        <p:txBody>
          <a:bodyPr>
            <a:noAutofit/>
          </a:bodyPr>
          <a:lstStyle/>
          <a:p>
            <a:r>
              <a:rPr lang="en-US" dirty="0" err="1" smtClean="0"/>
              <a:t>cobas</a:t>
            </a:r>
            <a:r>
              <a:rPr lang="en-US" baseline="30000" dirty="0" smtClean="0"/>
              <a:t>®</a:t>
            </a:r>
            <a:r>
              <a:rPr lang="en-US" dirty="0" smtClean="0"/>
              <a:t> </a:t>
            </a:r>
            <a:r>
              <a:rPr lang="en-US" dirty="0"/>
              <a:t>POC IT solutions</a:t>
            </a:r>
            <a:endParaRPr lang="en-GB" dirty="0"/>
          </a:p>
        </p:txBody>
      </p:sp>
      <p:sp>
        <p:nvSpPr>
          <p:cNvPr id="52" name="Rectangle 51"/>
          <p:cNvSpPr>
            <a:spLocks/>
          </p:cNvSpPr>
          <p:nvPr/>
        </p:nvSpPr>
        <p:spPr bwMode="auto">
          <a:xfrm>
            <a:off x="511175" y="4983980"/>
            <a:ext cx="3635462" cy="986607"/>
          </a:xfrm>
          <a:prstGeom prst="rect">
            <a:avLst/>
          </a:prstGeom>
          <a:solidFill>
            <a:schemeClr val="accent1"/>
          </a:solidFill>
          <a:ln>
            <a:noFill/>
          </a:ln>
          <a:extLst/>
        </p:spPr>
        <p:txBody>
          <a:bodyPr wrap="square" anchor="ctr">
            <a:noAutofit/>
          </a:bodyPr>
          <a:lstStyle/>
          <a:p>
            <a:pPr algn="ctr">
              <a:spcBef>
                <a:spcPts val="600"/>
              </a:spcBef>
            </a:pPr>
            <a:r>
              <a:rPr lang="en-US" b="1" dirty="0">
                <a:solidFill>
                  <a:schemeClr val="bg1"/>
                </a:solidFill>
              </a:rPr>
              <a:t>Configuration file</a:t>
            </a:r>
          </a:p>
          <a:p>
            <a:pPr algn="ctr">
              <a:spcBef>
                <a:spcPts val="600"/>
              </a:spcBef>
            </a:pPr>
            <a:r>
              <a:rPr lang="en-US" sz="1400" dirty="0">
                <a:solidFill>
                  <a:schemeClr val="bg1"/>
                </a:solidFill>
              </a:rPr>
              <a:t>Enables compatibility and </a:t>
            </a:r>
            <a:br>
              <a:rPr lang="en-US" sz="1400" dirty="0">
                <a:solidFill>
                  <a:schemeClr val="bg1"/>
                </a:solidFill>
              </a:rPr>
            </a:br>
            <a:r>
              <a:rPr lang="en-US" sz="1400" dirty="0">
                <a:solidFill>
                  <a:schemeClr val="bg1"/>
                </a:solidFill>
              </a:rPr>
              <a:t>automatic updates</a:t>
            </a:r>
          </a:p>
        </p:txBody>
      </p:sp>
      <p:sp>
        <p:nvSpPr>
          <p:cNvPr id="54" name="TextBox 53">
            <a:extLst>
              <a:ext uri="{FF2B5EF4-FFF2-40B4-BE49-F238E27FC236}">
                <a16:creationId xmlns:a16="http://schemas.microsoft.com/office/drawing/2014/main" xmlns="" id="{CB1F1498-F1B0-4017-ACEC-EB2E5924E0F9}"/>
              </a:ext>
            </a:extLst>
          </p:cNvPr>
          <p:cNvSpPr txBox="1"/>
          <p:nvPr/>
        </p:nvSpPr>
        <p:spPr>
          <a:xfrm>
            <a:off x="6974082" y="1763574"/>
            <a:ext cx="2643287" cy="1593417"/>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txBody>
          <a:bodyPr wrap="square" rtlCol="0">
            <a:noAutofit/>
          </a:bodyPr>
          <a:lstStyle/>
          <a:p>
            <a:pPr algn="ctr"/>
            <a:endParaRPr lang="en-GB" b="1" dirty="0"/>
          </a:p>
        </p:txBody>
      </p:sp>
      <p:pic>
        <p:nvPicPr>
          <p:cNvPr id="66" name="Picture 65">
            <a:extLst>
              <a:ext uri="{FF2B5EF4-FFF2-40B4-BE49-F238E27FC236}">
                <a16:creationId xmlns:a16="http://schemas.microsoft.com/office/drawing/2014/main" xmlns="" id="{40B3C883-3BB0-434C-8E0A-C03D5D95D7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68978" y="1678944"/>
            <a:ext cx="2866023" cy="2237076"/>
          </a:xfrm>
          <a:prstGeom prst="rect">
            <a:avLst/>
          </a:prstGeom>
        </p:spPr>
      </p:pic>
      <p:sp>
        <p:nvSpPr>
          <p:cNvPr id="56" name="Freeform 29">
            <a:extLst>
              <a:ext uri="{FF2B5EF4-FFF2-40B4-BE49-F238E27FC236}">
                <a16:creationId xmlns:a16="http://schemas.microsoft.com/office/drawing/2014/main" xmlns="" id="{06FFD8A2-FA02-44EC-9584-3ACC3B15A11E}"/>
              </a:ext>
            </a:extLst>
          </p:cNvPr>
          <p:cNvSpPr>
            <a:spLocks noEditPoints="1"/>
          </p:cNvSpPr>
          <p:nvPr/>
        </p:nvSpPr>
        <p:spPr bwMode="auto">
          <a:xfrm>
            <a:off x="5588864" y="2074136"/>
            <a:ext cx="1022687" cy="102435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solidFill>
            <a:schemeClr val="bg1"/>
          </a:solidFill>
          <a:ln w="28575">
            <a:solidFill>
              <a:schemeClr val="accent2"/>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grpSp>
        <p:nvGrpSpPr>
          <p:cNvPr id="36" name="Group 21">
            <a:extLst>
              <a:ext uri="{FF2B5EF4-FFF2-40B4-BE49-F238E27FC236}">
                <a16:creationId xmlns:a16="http://schemas.microsoft.com/office/drawing/2014/main" xmlns="" id="{32B96492-1FE6-4C97-B7B5-D4B8112E6007}"/>
              </a:ext>
            </a:extLst>
          </p:cNvPr>
          <p:cNvGrpSpPr>
            <a:grpSpLocks noChangeAspect="1"/>
          </p:cNvGrpSpPr>
          <p:nvPr/>
        </p:nvGrpSpPr>
        <p:grpSpPr bwMode="auto">
          <a:xfrm>
            <a:off x="5716859" y="3808487"/>
            <a:ext cx="749142" cy="1039018"/>
            <a:chOff x="6772" y="1195"/>
            <a:chExt cx="429" cy="595"/>
          </a:xfrm>
        </p:grpSpPr>
        <p:sp>
          <p:nvSpPr>
            <p:cNvPr id="37" name="AutoShape 20">
              <a:extLst>
                <a:ext uri="{FF2B5EF4-FFF2-40B4-BE49-F238E27FC236}">
                  <a16:creationId xmlns:a16="http://schemas.microsoft.com/office/drawing/2014/main" xmlns="" id="{24F0D623-4871-4C8C-ACF4-E96EC3161D7B}"/>
                </a:ext>
              </a:extLst>
            </p:cNvPr>
            <p:cNvSpPr>
              <a:spLocks noChangeAspect="1" noChangeArrowheads="1" noTextEdit="1"/>
            </p:cNvSpPr>
            <p:nvPr/>
          </p:nvSpPr>
          <p:spPr bwMode="auto">
            <a:xfrm>
              <a:off x="6772" y="1195"/>
              <a:ext cx="429" cy="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8" name="Line 22">
              <a:extLst>
                <a:ext uri="{FF2B5EF4-FFF2-40B4-BE49-F238E27FC236}">
                  <a16:creationId xmlns:a16="http://schemas.microsoft.com/office/drawing/2014/main" xmlns="" id="{6BD8D60B-38B1-4DFC-8F4D-72C5DC4C14D7}"/>
                </a:ext>
              </a:extLst>
            </p:cNvPr>
            <p:cNvSpPr>
              <a:spLocks noChangeShapeType="1"/>
            </p:cNvSpPr>
            <p:nvPr/>
          </p:nvSpPr>
          <p:spPr bwMode="auto">
            <a:xfrm>
              <a:off x="6836" y="1361"/>
              <a:ext cx="301" cy="0"/>
            </a:xfrm>
            <a:prstGeom prst="line">
              <a:avLst/>
            </a:prstGeom>
            <a:noFill/>
            <a:ln w="25400" cap="flat">
              <a:solidFill>
                <a:srgbClr val="00A3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9" name="Line 23">
              <a:extLst>
                <a:ext uri="{FF2B5EF4-FFF2-40B4-BE49-F238E27FC236}">
                  <a16:creationId xmlns:a16="http://schemas.microsoft.com/office/drawing/2014/main" xmlns="" id="{39EC938E-6413-4BD5-A7C0-7B9A79B6595D}"/>
                </a:ext>
              </a:extLst>
            </p:cNvPr>
            <p:cNvSpPr>
              <a:spLocks noChangeShapeType="1"/>
            </p:cNvSpPr>
            <p:nvPr/>
          </p:nvSpPr>
          <p:spPr bwMode="auto">
            <a:xfrm>
              <a:off x="6836" y="1431"/>
              <a:ext cx="301" cy="0"/>
            </a:xfrm>
            <a:prstGeom prst="line">
              <a:avLst/>
            </a:prstGeom>
            <a:noFill/>
            <a:ln w="25400" cap="flat">
              <a:solidFill>
                <a:srgbClr val="00A3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0" name="Line 24">
              <a:extLst>
                <a:ext uri="{FF2B5EF4-FFF2-40B4-BE49-F238E27FC236}">
                  <a16:creationId xmlns:a16="http://schemas.microsoft.com/office/drawing/2014/main" xmlns="" id="{D536FB06-4AC9-4F5D-8E3D-D8102B7D076E}"/>
                </a:ext>
              </a:extLst>
            </p:cNvPr>
            <p:cNvSpPr>
              <a:spLocks noChangeShapeType="1"/>
            </p:cNvSpPr>
            <p:nvPr/>
          </p:nvSpPr>
          <p:spPr bwMode="auto">
            <a:xfrm>
              <a:off x="6836" y="1501"/>
              <a:ext cx="301" cy="0"/>
            </a:xfrm>
            <a:prstGeom prst="line">
              <a:avLst/>
            </a:prstGeom>
            <a:noFill/>
            <a:ln w="25400" cap="flat">
              <a:solidFill>
                <a:srgbClr val="00A3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1" name="Line 25">
              <a:extLst>
                <a:ext uri="{FF2B5EF4-FFF2-40B4-BE49-F238E27FC236}">
                  <a16:creationId xmlns:a16="http://schemas.microsoft.com/office/drawing/2014/main" xmlns="" id="{631E8B14-116B-48E3-AC44-62388D3B1642}"/>
                </a:ext>
              </a:extLst>
            </p:cNvPr>
            <p:cNvSpPr>
              <a:spLocks noChangeShapeType="1"/>
            </p:cNvSpPr>
            <p:nvPr/>
          </p:nvSpPr>
          <p:spPr bwMode="auto">
            <a:xfrm>
              <a:off x="6836" y="1570"/>
              <a:ext cx="301" cy="0"/>
            </a:xfrm>
            <a:prstGeom prst="line">
              <a:avLst/>
            </a:prstGeom>
            <a:noFill/>
            <a:ln w="25400" cap="flat">
              <a:solidFill>
                <a:srgbClr val="00A3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2" name="Line 26">
              <a:extLst>
                <a:ext uri="{FF2B5EF4-FFF2-40B4-BE49-F238E27FC236}">
                  <a16:creationId xmlns:a16="http://schemas.microsoft.com/office/drawing/2014/main" xmlns="" id="{44D31645-E917-4D68-9182-875332CCC719}"/>
                </a:ext>
              </a:extLst>
            </p:cNvPr>
            <p:cNvSpPr>
              <a:spLocks noChangeShapeType="1"/>
            </p:cNvSpPr>
            <p:nvPr/>
          </p:nvSpPr>
          <p:spPr bwMode="auto">
            <a:xfrm>
              <a:off x="6836" y="1639"/>
              <a:ext cx="216" cy="0"/>
            </a:xfrm>
            <a:prstGeom prst="line">
              <a:avLst/>
            </a:prstGeom>
            <a:noFill/>
            <a:ln w="25400" cap="flat">
              <a:solidFill>
                <a:srgbClr val="00A3A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3" name="Freeform 27">
              <a:extLst>
                <a:ext uri="{FF2B5EF4-FFF2-40B4-BE49-F238E27FC236}">
                  <a16:creationId xmlns:a16="http://schemas.microsoft.com/office/drawing/2014/main" xmlns="" id="{78911D7C-E540-45AB-8224-EC71ED0DBC96}"/>
                </a:ext>
              </a:extLst>
            </p:cNvPr>
            <p:cNvSpPr>
              <a:spLocks/>
            </p:cNvSpPr>
            <p:nvPr/>
          </p:nvSpPr>
          <p:spPr bwMode="auto">
            <a:xfrm>
              <a:off x="6781" y="1241"/>
              <a:ext cx="410" cy="540"/>
            </a:xfrm>
            <a:custGeom>
              <a:avLst/>
              <a:gdLst>
                <a:gd name="T0" fmla="*/ 95 w 485"/>
                <a:gd name="T1" fmla="*/ 0 h 640"/>
                <a:gd name="T2" fmla="*/ 21 w 485"/>
                <a:gd name="T3" fmla="*/ 0 h 640"/>
                <a:gd name="T4" fmla="*/ 0 w 485"/>
                <a:gd name="T5" fmla="*/ 20 h 640"/>
                <a:gd name="T6" fmla="*/ 0 w 485"/>
                <a:gd name="T7" fmla="*/ 620 h 640"/>
                <a:gd name="T8" fmla="*/ 21 w 485"/>
                <a:gd name="T9" fmla="*/ 640 h 640"/>
                <a:gd name="T10" fmla="*/ 465 w 485"/>
                <a:gd name="T11" fmla="*/ 640 h 640"/>
                <a:gd name="T12" fmla="*/ 485 w 485"/>
                <a:gd name="T13" fmla="*/ 620 h 640"/>
                <a:gd name="T14" fmla="*/ 485 w 485"/>
                <a:gd name="T15" fmla="*/ 20 h 640"/>
                <a:gd name="T16" fmla="*/ 465 w 485"/>
                <a:gd name="T17" fmla="*/ 0 h 640"/>
                <a:gd name="T18" fmla="*/ 391 w 485"/>
                <a:gd name="T1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640">
                  <a:moveTo>
                    <a:pt x="95" y="0"/>
                  </a:moveTo>
                  <a:cubicBezTo>
                    <a:pt x="21" y="0"/>
                    <a:pt x="21" y="0"/>
                    <a:pt x="21" y="0"/>
                  </a:cubicBezTo>
                  <a:cubicBezTo>
                    <a:pt x="9" y="0"/>
                    <a:pt x="0" y="9"/>
                    <a:pt x="0" y="20"/>
                  </a:cubicBezTo>
                  <a:cubicBezTo>
                    <a:pt x="0" y="620"/>
                    <a:pt x="0" y="620"/>
                    <a:pt x="0" y="620"/>
                  </a:cubicBezTo>
                  <a:cubicBezTo>
                    <a:pt x="0" y="631"/>
                    <a:pt x="9" y="640"/>
                    <a:pt x="21" y="640"/>
                  </a:cubicBezTo>
                  <a:cubicBezTo>
                    <a:pt x="465" y="640"/>
                    <a:pt x="465" y="640"/>
                    <a:pt x="465" y="640"/>
                  </a:cubicBezTo>
                  <a:cubicBezTo>
                    <a:pt x="476" y="640"/>
                    <a:pt x="485" y="631"/>
                    <a:pt x="485" y="620"/>
                  </a:cubicBezTo>
                  <a:cubicBezTo>
                    <a:pt x="485" y="20"/>
                    <a:pt x="485" y="20"/>
                    <a:pt x="485" y="20"/>
                  </a:cubicBezTo>
                  <a:cubicBezTo>
                    <a:pt x="485" y="9"/>
                    <a:pt x="476" y="0"/>
                    <a:pt x="465" y="0"/>
                  </a:cubicBezTo>
                  <a:cubicBezTo>
                    <a:pt x="391" y="0"/>
                    <a:pt x="391" y="0"/>
                    <a:pt x="391" y="0"/>
                  </a:cubicBezTo>
                </a:path>
              </a:pathLst>
            </a:custGeom>
            <a:noFill/>
            <a:ln w="25400" cap="flat">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4" name="Freeform 28">
              <a:extLst>
                <a:ext uri="{FF2B5EF4-FFF2-40B4-BE49-F238E27FC236}">
                  <a16:creationId xmlns:a16="http://schemas.microsoft.com/office/drawing/2014/main" xmlns="" id="{460628C2-07A4-4B38-ADC6-01D071B1B8AB}"/>
                </a:ext>
              </a:extLst>
            </p:cNvPr>
            <p:cNvSpPr>
              <a:spLocks/>
            </p:cNvSpPr>
            <p:nvPr/>
          </p:nvSpPr>
          <p:spPr bwMode="auto">
            <a:xfrm>
              <a:off x="6861" y="1204"/>
              <a:ext cx="250" cy="73"/>
            </a:xfrm>
            <a:custGeom>
              <a:avLst/>
              <a:gdLst>
                <a:gd name="T0" fmla="*/ 294 w 296"/>
                <a:gd name="T1" fmla="*/ 86 h 86"/>
                <a:gd name="T2" fmla="*/ 1 w 296"/>
                <a:gd name="T3" fmla="*/ 86 h 86"/>
                <a:gd name="T4" fmla="*/ 0 w 296"/>
                <a:gd name="T5" fmla="*/ 84 h 86"/>
                <a:gd name="T6" fmla="*/ 0 w 296"/>
                <a:gd name="T7" fmla="*/ 2 h 86"/>
                <a:gd name="T8" fmla="*/ 1 w 296"/>
                <a:gd name="T9" fmla="*/ 0 h 86"/>
                <a:gd name="T10" fmla="*/ 294 w 296"/>
                <a:gd name="T11" fmla="*/ 0 h 86"/>
                <a:gd name="T12" fmla="*/ 296 w 296"/>
                <a:gd name="T13" fmla="*/ 2 h 86"/>
                <a:gd name="T14" fmla="*/ 296 w 296"/>
                <a:gd name="T15" fmla="*/ 84 h 86"/>
                <a:gd name="T16" fmla="*/ 294 w 296"/>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6">
                  <a:moveTo>
                    <a:pt x="294" y="86"/>
                  </a:moveTo>
                  <a:cubicBezTo>
                    <a:pt x="1" y="86"/>
                    <a:pt x="1" y="86"/>
                    <a:pt x="1" y="86"/>
                  </a:cubicBezTo>
                  <a:cubicBezTo>
                    <a:pt x="0" y="86"/>
                    <a:pt x="0" y="85"/>
                    <a:pt x="0" y="84"/>
                  </a:cubicBezTo>
                  <a:cubicBezTo>
                    <a:pt x="0" y="2"/>
                    <a:pt x="0" y="2"/>
                    <a:pt x="0" y="2"/>
                  </a:cubicBezTo>
                  <a:cubicBezTo>
                    <a:pt x="0" y="1"/>
                    <a:pt x="0" y="0"/>
                    <a:pt x="1" y="0"/>
                  </a:cubicBezTo>
                  <a:cubicBezTo>
                    <a:pt x="294" y="0"/>
                    <a:pt x="294" y="0"/>
                    <a:pt x="294" y="0"/>
                  </a:cubicBezTo>
                  <a:cubicBezTo>
                    <a:pt x="295" y="0"/>
                    <a:pt x="296" y="1"/>
                    <a:pt x="296" y="2"/>
                  </a:cubicBezTo>
                  <a:cubicBezTo>
                    <a:pt x="296" y="84"/>
                    <a:pt x="296" y="84"/>
                    <a:pt x="296" y="84"/>
                  </a:cubicBezTo>
                  <a:cubicBezTo>
                    <a:pt x="296" y="85"/>
                    <a:pt x="295" y="86"/>
                    <a:pt x="294" y="86"/>
                  </a:cubicBezTo>
                  <a:close/>
                </a:path>
              </a:pathLst>
            </a:custGeom>
            <a:noFill/>
            <a:ln w="25400"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sp>
        <p:nvSpPr>
          <p:cNvPr id="93" name="Rounded Rectangle 92"/>
          <p:cNvSpPr/>
          <p:nvPr/>
        </p:nvSpPr>
        <p:spPr bwMode="auto">
          <a:xfrm rot="20700000">
            <a:off x="6039892" y="4433743"/>
            <a:ext cx="628697" cy="275615"/>
          </a:xfrm>
          <a:prstGeom prst="roundRect">
            <a:avLst/>
          </a:prstGeom>
          <a:solidFill>
            <a:schemeClr val="bg1"/>
          </a:solidFill>
          <a:ln w="28575">
            <a:solidFill>
              <a:srgbClr val="EF3340"/>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1400" b="1" dirty="0">
                <a:solidFill>
                  <a:srgbClr val="EF3340"/>
                </a:solidFill>
                <a:latin typeface="Imago" charset="0"/>
                <a:ea typeface="Geneva" charset="0"/>
              </a:rPr>
              <a:t>FAIL</a:t>
            </a:r>
          </a:p>
        </p:txBody>
      </p:sp>
      <p:sp>
        <p:nvSpPr>
          <p:cNvPr id="46" name="Tools Spanner">
            <a:extLst>
              <a:ext uri="{FF2B5EF4-FFF2-40B4-BE49-F238E27FC236}">
                <a16:creationId xmlns:a16="http://schemas.microsoft.com/office/drawing/2014/main" xmlns="" id="{64A9722A-1B6A-4723-86C8-F3339B8547A2}"/>
              </a:ext>
            </a:extLst>
          </p:cNvPr>
          <p:cNvSpPr>
            <a:spLocks noEditPoints="1"/>
          </p:cNvSpPr>
          <p:nvPr/>
        </p:nvSpPr>
        <p:spPr bwMode="auto">
          <a:xfrm>
            <a:off x="9526293" y="3906239"/>
            <a:ext cx="959512" cy="968051"/>
          </a:xfrm>
          <a:custGeom>
            <a:avLst/>
            <a:gdLst>
              <a:gd name="T0" fmla="*/ 1046 w 1088"/>
              <a:gd name="T1" fmla="*/ 875 h 1088"/>
              <a:gd name="T2" fmla="*/ 656 w 1088"/>
              <a:gd name="T3" fmla="*/ 484 h 1088"/>
              <a:gd name="T4" fmla="*/ 553 w 1088"/>
              <a:gd name="T5" fmla="*/ 381 h 1088"/>
              <a:gd name="T6" fmla="*/ 432 w 1088"/>
              <a:gd name="T7" fmla="*/ 261 h 1088"/>
              <a:gd name="T8" fmla="*/ 397 w 1088"/>
              <a:gd name="T9" fmla="*/ 118 h 1088"/>
              <a:gd name="T10" fmla="*/ 320 w 1088"/>
              <a:gd name="T11" fmla="*/ 40 h 1088"/>
              <a:gd name="T12" fmla="*/ 169 w 1088"/>
              <a:gd name="T13" fmla="*/ 0 h 1088"/>
              <a:gd name="T14" fmla="*/ 148 w 1088"/>
              <a:gd name="T15" fmla="*/ 21 h 1088"/>
              <a:gd name="T16" fmla="*/ 278 w 1088"/>
              <a:gd name="T17" fmla="*/ 151 h 1088"/>
              <a:gd name="T18" fmla="*/ 278 w 1088"/>
              <a:gd name="T19" fmla="*/ 179 h 1088"/>
              <a:gd name="T20" fmla="*/ 179 w 1088"/>
              <a:gd name="T21" fmla="*/ 278 h 1088"/>
              <a:gd name="T22" fmla="*/ 151 w 1088"/>
              <a:gd name="T23" fmla="*/ 278 h 1088"/>
              <a:gd name="T24" fmla="*/ 21 w 1088"/>
              <a:gd name="T25" fmla="*/ 148 h 1088"/>
              <a:gd name="T26" fmla="*/ 0 w 1088"/>
              <a:gd name="T27" fmla="*/ 169 h 1088"/>
              <a:gd name="T28" fmla="*/ 40 w 1088"/>
              <a:gd name="T29" fmla="*/ 319 h 1088"/>
              <a:gd name="T30" fmla="*/ 118 w 1088"/>
              <a:gd name="T31" fmla="*/ 397 h 1088"/>
              <a:gd name="T32" fmla="*/ 261 w 1088"/>
              <a:gd name="T33" fmla="*/ 432 h 1088"/>
              <a:gd name="T34" fmla="*/ 381 w 1088"/>
              <a:gd name="T35" fmla="*/ 552 h 1088"/>
              <a:gd name="T36" fmla="*/ 484 w 1088"/>
              <a:gd name="T37" fmla="*/ 656 h 1088"/>
              <a:gd name="T38" fmla="*/ 875 w 1088"/>
              <a:gd name="T39" fmla="*/ 1046 h 1088"/>
              <a:gd name="T40" fmla="*/ 1025 w 1088"/>
              <a:gd name="T41" fmla="*/ 1025 h 1088"/>
              <a:gd name="T42" fmla="*/ 1046 w 1088"/>
              <a:gd name="T43" fmla="*/ 875 h 1088"/>
              <a:gd name="T44" fmla="*/ 966 w 1088"/>
              <a:gd name="T45" fmla="*/ 966 h 1088"/>
              <a:gd name="T46" fmla="*/ 924 w 1088"/>
              <a:gd name="T47" fmla="*/ 966 h 1088"/>
              <a:gd name="T48" fmla="*/ 924 w 1088"/>
              <a:gd name="T49" fmla="*/ 924 h 1088"/>
              <a:gd name="T50" fmla="*/ 966 w 1088"/>
              <a:gd name="T51" fmla="*/ 924 h 1088"/>
              <a:gd name="T52" fmla="*/ 966 w 1088"/>
              <a:gd name="T53" fmla="*/ 96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88" h="1088">
                <a:moveTo>
                  <a:pt x="1046" y="875"/>
                </a:moveTo>
                <a:cubicBezTo>
                  <a:pt x="656" y="484"/>
                  <a:pt x="656" y="484"/>
                  <a:pt x="656" y="484"/>
                </a:cubicBezTo>
                <a:cubicBezTo>
                  <a:pt x="553" y="381"/>
                  <a:pt x="553" y="381"/>
                  <a:pt x="553" y="381"/>
                </a:cubicBezTo>
                <a:cubicBezTo>
                  <a:pt x="432" y="261"/>
                  <a:pt x="432" y="261"/>
                  <a:pt x="432" y="261"/>
                </a:cubicBezTo>
                <a:cubicBezTo>
                  <a:pt x="397" y="118"/>
                  <a:pt x="397" y="118"/>
                  <a:pt x="397" y="118"/>
                </a:cubicBezTo>
                <a:cubicBezTo>
                  <a:pt x="320" y="40"/>
                  <a:pt x="320" y="40"/>
                  <a:pt x="320" y="40"/>
                </a:cubicBezTo>
                <a:cubicBezTo>
                  <a:pt x="169" y="0"/>
                  <a:pt x="169" y="0"/>
                  <a:pt x="169" y="0"/>
                </a:cubicBezTo>
                <a:cubicBezTo>
                  <a:pt x="148" y="21"/>
                  <a:pt x="148" y="21"/>
                  <a:pt x="148" y="21"/>
                </a:cubicBezTo>
                <a:cubicBezTo>
                  <a:pt x="278" y="151"/>
                  <a:pt x="278" y="151"/>
                  <a:pt x="278" y="151"/>
                </a:cubicBezTo>
                <a:cubicBezTo>
                  <a:pt x="286" y="158"/>
                  <a:pt x="286" y="171"/>
                  <a:pt x="278" y="179"/>
                </a:cubicBezTo>
                <a:cubicBezTo>
                  <a:pt x="179" y="278"/>
                  <a:pt x="179" y="278"/>
                  <a:pt x="179" y="278"/>
                </a:cubicBezTo>
                <a:cubicBezTo>
                  <a:pt x="172" y="286"/>
                  <a:pt x="159" y="286"/>
                  <a:pt x="151" y="278"/>
                </a:cubicBezTo>
                <a:cubicBezTo>
                  <a:pt x="21" y="148"/>
                  <a:pt x="21" y="148"/>
                  <a:pt x="21" y="148"/>
                </a:cubicBezTo>
                <a:cubicBezTo>
                  <a:pt x="0" y="169"/>
                  <a:pt x="0" y="169"/>
                  <a:pt x="0" y="169"/>
                </a:cubicBezTo>
                <a:cubicBezTo>
                  <a:pt x="40" y="319"/>
                  <a:pt x="40" y="319"/>
                  <a:pt x="40" y="319"/>
                </a:cubicBezTo>
                <a:cubicBezTo>
                  <a:pt x="118" y="397"/>
                  <a:pt x="118" y="397"/>
                  <a:pt x="118" y="397"/>
                </a:cubicBezTo>
                <a:cubicBezTo>
                  <a:pt x="261" y="432"/>
                  <a:pt x="261" y="432"/>
                  <a:pt x="261" y="432"/>
                </a:cubicBezTo>
                <a:cubicBezTo>
                  <a:pt x="381" y="552"/>
                  <a:pt x="381" y="552"/>
                  <a:pt x="381" y="552"/>
                </a:cubicBezTo>
                <a:cubicBezTo>
                  <a:pt x="484" y="656"/>
                  <a:pt x="484" y="656"/>
                  <a:pt x="484" y="656"/>
                </a:cubicBezTo>
                <a:cubicBezTo>
                  <a:pt x="875" y="1046"/>
                  <a:pt x="875" y="1046"/>
                  <a:pt x="875" y="1046"/>
                </a:cubicBezTo>
                <a:cubicBezTo>
                  <a:pt x="917" y="1088"/>
                  <a:pt x="983" y="1068"/>
                  <a:pt x="1025" y="1025"/>
                </a:cubicBezTo>
                <a:cubicBezTo>
                  <a:pt x="1068" y="982"/>
                  <a:pt x="1088" y="916"/>
                  <a:pt x="1046" y="875"/>
                </a:cubicBezTo>
                <a:close/>
                <a:moveTo>
                  <a:pt x="966" y="966"/>
                </a:moveTo>
                <a:cubicBezTo>
                  <a:pt x="954" y="977"/>
                  <a:pt x="936" y="977"/>
                  <a:pt x="924" y="966"/>
                </a:cubicBezTo>
                <a:cubicBezTo>
                  <a:pt x="913" y="954"/>
                  <a:pt x="913" y="936"/>
                  <a:pt x="924" y="924"/>
                </a:cubicBezTo>
                <a:cubicBezTo>
                  <a:pt x="936" y="913"/>
                  <a:pt x="954" y="913"/>
                  <a:pt x="966" y="924"/>
                </a:cubicBezTo>
                <a:cubicBezTo>
                  <a:pt x="977" y="936"/>
                  <a:pt x="977" y="954"/>
                  <a:pt x="966" y="966"/>
                </a:cubicBezTo>
                <a:close/>
              </a:path>
            </a:pathLst>
          </a:custGeom>
          <a:noFill/>
          <a:ln w="22225">
            <a:solidFill>
              <a:schemeClr val="accent2"/>
            </a:solidFill>
          </a:ln>
          <a:extLst/>
        </p:spPr>
        <p:txBody>
          <a:bodyPr vert="horz" wrap="square" lIns="91440" tIns="45720" rIns="91440" bIns="45720" numCol="1" anchor="t" anchorCtr="0" compatLnSpc="1">
            <a:prstTxWarp prst="textNoShape">
              <a:avLst/>
            </a:prstTxWarp>
            <a:noAutofit/>
          </a:bodyPr>
          <a:lstStyle/>
          <a:p>
            <a:endParaRPr lang="en-GB" dirty="0"/>
          </a:p>
        </p:txBody>
      </p:sp>
      <p:grpSp>
        <p:nvGrpSpPr>
          <p:cNvPr id="47" name="Tools Screwdriver">
            <a:extLst>
              <a:ext uri="{FF2B5EF4-FFF2-40B4-BE49-F238E27FC236}">
                <a16:creationId xmlns:a16="http://schemas.microsoft.com/office/drawing/2014/main" xmlns="" id="{2F49133D-71BE-4BCC-AC12-B8E1D309A819}"/>
              </a:ext>
            </a:extLst>
          </p:cNvPr>
          <p:cNvGrpSpPr/>
          <p:nvPr/>
        </p:nvGrpSpPr>
        <p:grpSpPr>
          <a:xfrm>
            <a:off x="9450382" y="3917267"/>
            <a:ext cx="987828" cy="996647"/>
            <a:chOff x="4942046" y="4850088"/>
            <a:chExt cx="800301" cy="807445"/>
          </a:xfrm>
        </p:grpSpPr>
        <p:sp>
          <p:nvSpPr>
            <p:cNvPr id="48" name="Rectangle 302">
              <a:extLst>
                <a:ext uri="{FF2B5EF4-FFF2-40B4-BE49-F238E27FC236}">
                  <a16:creationId xmlns:a16="http://schemas.microsoft.com/office/drawing/2014/main" xmlns="" id="{DF78E692-4C3D-4F0E-BAC3-22827682F93F}"/>
                </a:ext>
              </a:extLst>
            </p:cNvPr>
            <p:cNvSpPr/>
            <p:nvPr/>
          </p:nvSpPr>
          <p:spPr>
            <a:xfrm rot="2641694">
              <a:off x="5296577" y="5079957"/>
              <a:ext cx="145889" cy="295983"/>
            </a:xfrm>
            <a:prstGeom prst="rect">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b="0" i="0" u="none" strike="noStrike" cap="none" normalizeH="0" baseline="0" dirty="0" err="1">
                <a:ln>
                  <a:noFill/>
                </a:ln>
                <a:solidFill>
                  <a:schemeClr val="tx1"/>
                </a:solidFill>
                <a:effectLst/>
                <a:latin typeface="Imago" pitchFamily="2" charset="0"/>
              </a:endParaRPr>
            </a:p>
          </p:txBody>
        </p:sp>
        <p:sp>
          <p:nvSpPr>
            <p:cNvPr id="49" name="Freeform 141">
              <a:extLst>
                <a:ext uri="{FF2B5EF4-FFF2-40B4-BE49-F238E27FC236}">
                  <a16:creationId xmlns:a16="http://schemas.microsoft.com/office/drawing/2014/main" xmlns="" id="{E12302DF-FBF6-4B9E-A4D7-C376794F3908}"/>
                </a:ext>
              </a:extLst>
            </p:cNvPr>
            <p:cNvSpPr>
              <a:spLocks/>
            </p:cNvSpPr>
            <p:nvPr/>
          </p:nvSpPr>
          <p:spPr bwMode="auto">
            <a:xfrm>
              <a:off x="5271682" y="4850088"/>
              <a:ext cx="470665" cy="475373"/>
            </a:xfrm>
            <a:custGeom>
              <a:avLst/>
              <a:gdLst>
                <a:gd name="T0" fmla="*/ 61 w 659"/>
                <a:gd name="T1" fmla="*/ 659 h 659"/>
                <a:gd name="T2" fmla="*/ 498 w 659"/>
                <a:gd name="T3" fmla="*/ 222 h 659"/>
                <a:gd name="T4" fmla="*/ 598 w 659"/>
                <a:gd name="T5" fmla="*/ 173 h 659"/>
                <a:gd name="T6" fmla="*/ 659 w 659"/>
                <a:gd name="T7" fmla="*/ 91 h 659"/>
                <a:gd name="T8" fmla="*/ 613 w 659"/>
                <a:gd name="T9" fmla="*/ 45 h 659"/>
                <a:gd name="T10" fmla="*/ 568 w 659"/>
                <a:gd name="T11" fmla="*/ 0 h 659"/>
                <a:gd name="T12" fmla="*/ 486 w 659"/>
                <a:gd name="T13" fmla="*/ 61 h 659"/>
                <a:gd name="T14" fmla="*/ 437 w 659"/>
                <a:gd name="T15" fmla="*/ 161 h 659"/>
                <a:gd name="T16" fmla="*/ 0 w 659"/>
                <a:gd name="T17" fmla="*/ 598 h 659"/>
                <a:gd name="T18" fmla="*/ 61 w 659"/>
                <a:gd name="T19"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9" h="659">
                  <a:moveTo>
                    <a:pt x="61" y="659"/>
                  </a:moveTo>
                  <a:cubicBezTo>
                    <a:pt x="498" y="222"/>
                    <a:pt x="498" y="222"/>
                    <a:pt x="498" y="222"/>
                  </a:cubicBezTo>
                  <a:cubicBezTo>
                    <a:pt x="598" y="173"/>
                    <a:pt x="598" y="173"/>
                    <a:pt x="598" y="173"/>
                  </a:cubicBezTo>
                  <a:cubicBezTo>
                    <a:pt x="616" y="164"/>
                    <a:pt x="645" y="110"/>
                    <a:pt x="659" y="91"/>
                  </a:cubicBezTo>
                  <a:cubicBezTo>
                    <a:pt x="613" y="45"/>
                    <a:pt x="613" y="45"/>
                    <a:pt x="613" y="45"/>
                  </a:cubicBezTo>
                  <a:cubicBezTo>
                    <a:pt x="568" y="0"/>
                    <a:pt x="568" y="0"/>
                    <a:pt x="568" y="0"/>
                  </a:cubicBezTo>
                  <a:cubicBezTo>
                    <a:pt x="549" y="13"/>
                    <a:pt x="494" y="42"/>
                    <a:pt x="486" y="61"/>
                  </a:cubicBezTo>
                  <a:cubicBezTo>
                    <a:pt x="437" y="161"/>
                    <a:pt x="437" y="161"/>
                    <a:pt x="437" y="161"/>
                  </a:cubicBezTo>
                  <a:cubicBezTo>
                    <a:pt x="0" y="598"/>
                    <a:pt x="0" y="598"/>
                    <a:pt x="0" y="598"/>
                  </a:cubicBezTo>
                  <a:lnTo>
                    <a:pt x="61" y="659"/>
                  </a:lnTo>
                  <a:close/>
                </a:path>
              </a:pathLst>
            </a:custGeom>
            <a:solidFill>
              <a:schemeClr val="bg1"/>
            </a:solidFill>
            <a:ln w="22225">
              <a:solidFill>
                <a:schemeClr val="accent1"/>
              </a:solidFill>
              <a:round/>
              <a:headEnd/>
              <a:tailEnd/>
            </a:ln>
            <a:extLst/>
          </p:spPr>
          <p:txBody>
            <a:bodyPr vert="horz" wrap="square" lIns="91440" tIns="45720" rIns="91440" bIns="45720" numCol="1" anchor="t" anchorCtr="0" compatLnSpc="1">
              <a:prstTxWarp prst="textNoShape">
                <a:avLst/>
              </a:prstTxWarp>
              <a:noAutofit/>
            </a:bodyPr>
            <a:lstStyle/>
            <a:p>
              <a:endParaRPr lang="en-GB"/>
            </a:p>
          </p:txBody>
        </p:sp>
        <p:sp>
          <p:nvSpPr>
            <p:cNvPr id="50" name="Freeform 139">
              <a:extLst>
                <a:ext uri="{FF2B5EF4-FFF2-40B4-BE49-F238E27FC236}">
                  <a16:creationId xmlns:a16="http://schemas.microsoft.com/office/drawing/2014/main" xmlns="" id="{BD9E0904-1EC4-420C-9488-A33A111CD46D}"/>
                </a:ext>
              </a:extLst>
            </p:cNvPr>
            <p:cNvSpPr>
              <a:spLocks/>
            </p:cNvSpPr>
            <p:nvPr/>
          </p:nvSpPr>
          <p:spPr bwMode="auto">
            <a:xfrm>
              <a:off x="4942046" y="5231072"/>
              <a:ext cx="422239" cy="426461"/>
            </a:xfrm>
            <a:custGeom>
              <a:avLst/>
              <a:gdLst>
                <a:gd name="T0" fmla="*/ 109 w 591"/>
                <a:gd name="T1" fmla="*/ 497 h 591"/>
                <a:gd name="T2" fmla="*/ 296 w 591"/>
                <a:gd name="T3" fmla="*/ 495 h 591"/>
                <a:gd name="T4" fmla="*/ 591 w 591"/>
                <a:gd name="T5" fmla="*/ 200 h 591"/>
                <a:gd name="T6" fmla="*/ 491 w 591"/>
                <a:gd name="T7" fmla="*/ 100 h 591"/>
                <a:gd name="T8" fmla="*/ 391 w 591"/>
                <a:gd name="T9" fmla="*/ 0 h 591"/>
                <a:gd name="T10" fmla="*/ 96 w 591"/>
                <a:gd name="T11" fmla="*/ 295 h 591"/>
                <a:gd name="T12" fmla="*/ 94 w 591"/>
                <a:gd name="T13" fmla="*/ 482 h 591"/>
                <a:gd name="T14" fmla="*/ 109 w 591"/>
                <a:gd name="T15" fmla="*/ 497 h 5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1" h="591">
                  <a:moveTo>
                    <a:pt x="109" y="497"/>
                  </a:moveTo>
                  <a:cubicBezTo>
                    <a:pt x="204" y="591"/>
                    <a:pt x="282" y="508"/>
                    <a:pt x="296" y="495"/>
                  </a:cubicBezTo>
                  <a:cubicBezTo>
                    <a:pt x="420" y="370"/>
                    <a:pt x="467" y="324"/>
                    <a:pt x="591" y="200"/>
                  </a:cubicBezTo>
                  <a:cubicBezTo>
                    <a:pt x="491" y="100"/>
                    <a:pt x="491" y="100"/>
                    <a:pt x="491" y="100"/>
                  </a:cubicBezTo>
                  <a:cubicBezTo>
                    <a:pt x="391" y="0"/>
                    <a:pt x="391" y="0"/>
                    <a:pt x="391" y="0"/>
                  </a:cubicBezTo>
                  <a:cubicBezTo>
                    <a:pt x="267" y="124"/>
                    <a:pt x="220" y="171"/>
                    <a:pt x="96" y="295"/>
                  </a:cubicBezTo>
                  <a:cubicBezTo>
                    <a:pt x="83" y="309"/>
                    <a:pt x="0" y="387"/>
                    <a:pt x="94" y="482"/>
                  </a:cubicBezTo>
                  <a:cubicBezTo>
                    <a:pt x="109" y="497"/>
                    <a:pt x="109" y="497"/>
                    <a:pt x="109" y="497"/>
                  </a:cubicBezTo>
                  <a:close/>
                </a:path>
              </a:pathLst>
            </a:custGeom>
            <a:solidFill>
              <a:schemeClr val="bg1"/>
            </a:solidFill>
            <a:ln w="22225">
              <a:solidFill>
                <a:schemeClr val="accent3"/>
              </a:solidFill>
              <a:round/>
              <a:headEnd/>
              <a:tailEnd/>
            </a:ln>
          </p:spPr>
          <p:txBody>
            <a:bodyPr vert="horz" wrap="square" lIns="91440" tIns="45720" rIns="91440" bIns="45720" numCol="1" anchor="t" anchorCtr="0" compatLnSpc="1">
              <a:prstTxWarp prst="textNoShape">
                <a:avLst/>
              </a:prstTxWarp>
              <a:noAutofit/>
            </a:bodyPr>
            <a:lstStyle/>
            <a:p>
              <a:endParaRPr lang="en-GB"/>
            </a:p>
          </p:txBody>
        </p:sp>
      </p:grpSp>
      <p:sp>
        <p:nvSpPr>
          <p:cNvPr id="58" name="Rectangle 57"/>
          <p:cNvSpPr>
            <a:spLocks/>
          </p:cNvSpPr>
          <p:nvPr/>
        </p:nvSpPr>
        <p:spPr bwMode="auto">
          <a:xfrm>
            <a:off x="4320987" y="4983980"/>
            <a:ext cx="3635462" cy="986607"/>
          </a:xfrm>
          <a:prstGeom prst="rect">
            <a:avLst/>
          </a:prstGeom>
          <a:solidFill>
            <a:schemeClr val="accent2"/>
          </a:solidFill>
          <a:ln>
            <a:noFill/>
          </a:ln>
          <a:extLst/>
        </p:spPr>
        <p:txBody>
          <a:bodyPr wrap="square" anchor="ctr">
            <a:noAutofit/>
          </a:bodyPr>
          <a:lstStyle/>
          <a:p>
            <a:pPr algn="ctr">
              <a:spcBef>
                <a:spcPts val="600"/>
              </a:spcBef>
            </a:pPr>
            <a:r>
              <a:rPr lang="en-US" b="1" dirty="0">
                <a:solidFill>
                  <a:schemeClr val="bg1"/>
                </a:solidFill>
              </a:rPr>
              <a:t>Exception reporting</a:t>
            </a:r>
          </a:p>
          <a:p>
            <a:pPr algn="ctr">
              <a:spcBef>
                <a:spcPts val="600"/>
              </a:spcBef>
            </a:pPr>
            <a:r>
              <a:rPr lang="en-US" sz="1400" dirty="0">
                <a:solidFill>
                  <a:schemeClr val="bg1"/>
                </a:solidFill>
              </a:rPr>
              <a:t>Default to FAIL status if file </a:t>
            </a:r>
            <a:br>
              <a:rPr lang="en-US" sz="1400" dirty="0">
                <a:solidFill>
                  <a:schemeClr val="bg1"/>
                </a:solidFill>
              </a:rPr>
            </a:br>
            <a:r>
              <a:rPr lang="en-US" sz="1400" dirty="0">
                <a:solidFill>
                  <a:schemeClr val="bg1"/>
                </a:solidFill>
              </a:rPr>
              <a:t>cannot be processed</a:t>
            </a:r>
          </a:p>
        </p:txBody>
      </p:sp>
      <p:sp>
        <p:nvSpPr>
          <p:cNvPr id="59" name="Rectangle 58"/>
          <p:cNvSpPr>
            <a:spLocks/>
          </p:cNvSpPr>
          <p:nvPr/>
        </p:nvSpPr>
        <p:spPr bwMode="auto">
          <a:xfrm>
            <a:off x="8130799" y="4983980"/>
            <a:ext cx="3635462" cy="986607"/>
          </a:xfrm>
          <a:prstGeom prst="rect">
            <a:avLst/>
          </a:prstGeom>
          <a:solidFill>
            <a:schemeClr val="accent3"/>
          </a:solidFill>
          <a:ln>
            <a:noFill/>
          </a:ln>
          <a:extLst/>
        </p:spPr>
        <p:txBody>
          <a:bodyPr wrap="square" anchor="ctr">
            <a:noAutofit/>
          </a:bodyPr>
          <a:lstStyle/>
          <a:p>
            <a:pPr algn="ctr">
              <a:spcBef>
                <a:spcPts val="600"/>
              </a:spcBef>
            </a:pPr>
            <a:r>
              <a:rPr lang="en-US" b="1" dirty="0">
                <a:solidFill>
                  <a:schemeClr val="bg1"/>
                </a:solidFill>
              </a:rPr>
              <a:t>Additional functions</a:t>
            </a:r>
          </a:p>
          <a:p>
            <a:pPr algn="ctr">
              <a:spcBef>
                <a:spcPts val="600"/>
              </a:spcBef>
            </a:pPr>
            <a:r>
              <a:rPr lang="en-US" sz="1400" dirty="0" err="1">
                <a:solidFill>
                  <a:schemeClr val="bg1"/>
                </a:solidFill>
              </a:rPr>
              <a:t>Customise</a:t>
            </a:r>
            <a:r>
              <a:rPr lang="en-US" sz="1400" dirty="0">
                <a:solidFill>
                  <a:schemeClr val="bg1"/>
                </a:solidFill>
              </a:rPr>
              <a:t> certificate, </a:t>
            </a:r>
            <a:br>
              <a:rPr lang="en-US" sz="1400" dirty="0">
                <a:solidFill>
                  <a:schemeClr val="bg1"/>
                </a:solidFill>
              </a:rPr>
            </a:br>
            <a:r>
              <a:rPr lang="en-US" sz="1400" dirty="0">
                <a:solidFill>
                  <a:schemeClr val="bg1"/>
                </a:solidFill>
              </a:rPr>
              <a:t>set/reset attempts</a:t>
            </a:r>
          </a:p>
        </p:txBody>
      </p:sp>
      <p:sp>
        <p:nvSpPr>
          <p:cNvPr id="51" name="Freeform 29">
            <a:extLst>
              <a:ext uri="{FF2B5EF4-FFF2-40B4-BE49-F238E27FC236}">
                <a16:creationId xmlns:a16="http://schemas.microsoft.com/office/drawing/2014/main" xmlns="" id="{F808B1B2-D0EB-4534-89E5-C8B2769E078F}"/>
              </a:ext>
            </a:extLst>
          </p:cNvPr>
          <p:cNvSpPr>
            <a:spLocks noEditPoints="1"/>
          </p:cNvSpPr>
          <p:nvPr/>
        </p:nvSpPr>
        <p:spPr bwMode="auto">
          <a:xfrm>
            <a:off x="1396407" y="4033137"/>
            <a:ext cx="483657" cy="48444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solidFill>
            <a:schemeClr val="bg1"/>
          </a:solidFill>
          <a:ln w="19050">
            <a:solidFill>
              <a:schemeClr val="accent1"/>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sp>
        <p:nvSpPr>
          <p:cNvPr id="3" name="Text Placeholder 2">
            <a:extLst>
              <a:ext uri="{FF2B5EF4-FFF2-40B4-BE49-F238E27FC236}">
                <a16:creationId xmlns:a16="http://schemas.microsoft.com/office/drawing/2014/main" xmlns="" id="{CC0D06A8-4F11-4FA3-977B-04AABA7F23B5}"/>
              </a:ext>
            </a:extLst>
          </p:cNvPr>
          <p:cNvSpPr>
            <a:spLocks noGrp="1"/>
          </p:cNvSpPr>
          <p:nvPr>
            <p:ph type="body" sz="quarter" idx="12"/>
          </p:nvPr>
        </p:nvSpPr>
        <p:spPr/>
        <p:txBody>
          <a:bodyPr>
            <a:noAutofit/>
          </a:bodyPr>
          <a:lstStyle/>
          <a:p>
            <a:r>
              <a:rPr lang="en-SG" dirty="0">
                <a:latin typeface="Minion"/>
                <a:ea typeface="ＭＳ Ｐゴシック" charset="0"/>
              </a:rPr>
              <a:t>Additional features to support systems integration</a:t>
            </a:r>
            <a:endParaRPr lang="en-US" dirty="0">
              <a:latin typeface="Minion"/>
              <a:ea typeface="ＭＳ Ｐゴシック" charset="0"/>
              <a:cs typeface="Minion"/>
            </a:endParaRPr>
          </a:p>
        </p:txBody>
      </p:sp>
      <p:sp>
        <p:nvSpPr>
          <p:cNvPr id="60" name="Rectangle 59">
            <a:hlinkClick r:id="rId8" action="ppaction://hlinksldjump"/>
            <a:extLst>
              <a:ext uri="{FF2B5EF4-FFF2-40B4-BE49-F238E27FC236}">
                <a16:creationId xmlns:a16="http://schemas.microsoft.com/office/drawing/2014/main" xmlns="" id="{70F8FCA1-C100-48E0-8032-C13C573D0DD8}"/>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364674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grpId="0" nodeType="withEffect">
                                      <p:stCondLst>
                                        <p:cond delay="0"/>
                                      </p:stCondLst>
                                      <p:childTnLst>
                                        <p:animMotion origin="layout" path="M -6.25E-7 -3.33333E-6 L -0.31133 0.2676 " pathEditMode="relative" rAng="0" ptsTypes="AA">
                                          <p:cBhvr>
                                            <p:cTn id="6" dur="1000" fill="hold"/>
                                            <p:tgtEl>
                                              <p:spTgt spid="56"/>
                                            </p:tgtEl>
                                            <p:attrNameLst>
                                              <p:attrName>ppt_x</p:attrName>
                                              <p:attrName>ppt_y</p:attrName>
                                            </p:attrNameLst>
                                          </p:cBhvr>
                                          <p:rCtr x="-15573" y="13380"/>
                                        </p:animMotion>
                                      </p:childTnLst>
                                    </p:cTn>
                                  </p:par>
                                  <p:par>
                                    <p:cTn id="7" presetID="6" presetClass="emph" presetSubtype="0" decel="100000" fill="hold" grpId="1" nodeType="withEffect">
                                      <p:stCondLst>
                                        <p:cond delay="0"/>
                                      </p:stCondLst>
                                      <p:childTnLst>
                                        <p:animScale>
                                          <p:cBhvr>
                                            <p:cTn id="8" dur="500" fill="hold"/>
                                            <p:tgtEl>
                                              <p:spTgt spid="56"/>
                                            </p:tgtEl>
                                          </p:cBhvr>
                                          <p:by x="80000" y="80000"/>
                                        </p:animScale>
                                      </p:childTnLst>
                                    </p:cTn>
                                  </p:par>
                                  <p:par>
                                    <p:cTn id="9" presetID="10" presetClass="entr" presetSubtype="0" fill="hold" grpId="0" nodeType="withEffect">
                                      <p:stCondLst>
                                        <p:cond delay="50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par>
                                    <p:cTn id="12" presetID="64" presetClass="path" presetSubtype="0" decel="100000" fill="hold" grpId="1" nodeType="withEffect">
                                      <p:stCondLst>
                                        <p:cond delay="500"/>
                                      </p:stCondLst>
                                      <p:childTnLst>
                                        <p:animMotion origin="layout" path="M 4.375E-6 0.03819 L 4.375E-6 1.85185E-6 " pathEditMode="relative" rAng="0" ptsTypes="AA">
                                          <p:cBhvr>
                                            <p:cTn id="13" dur="500" fill="hold"/>
                                            <p:tgtEl>
                                              <p:spTgt spid="52"/>
                                            </p:tgtEl>
                                            <p:attrNameLst>
                                              <p:attrName>ppt_x</p:attrName>
                                              <p:attrName>ppt_y</p:attrName>
                                            </p:attrNameLst>
                                          </p:cBhvr>
                                          <p:rCtr x="0" y="-1921"/>
                                        </p:animMotion>
                                      </p:childTnLst>
                                    </p:cTn>
                                  </p:par>
                                  <p:par>
                                    <p:cTn id="14" presetID="23" presetClass="entr" presetSubtype="16" fill="hold" grpId="0" nodeType="withEffect">
                                      <p:stCondLst>
                                        <p:cond delay="500"/>
                                      </p:stCondLst>
                                      <p:childTnLst>
                                        <p:set>
                                          <p:cBhvr>
                                            <p:cTn id="15" dur="1" fill="hold">
                                              <p:stCondLst>
                                                <p:cond delay="0"/>
                                              </p:stCondLst>
                                            </p:cTn>
                                            <p:tgtEl>
                                              <p:spTgt spid="51"/>
                                            </p:tgtEl>
                                            <p:attrNameLst>
                                              <p:attrName>style.visibility</p:attrName>
                                            </p:attrNameLst>
                                          </p:cBhvr>
                                          <p:to>
                                            <p:strVal val="visible"/>
                                          </p:to>
                                        </p:set>
                                        <p:anim calcmode="lin" valueType="num">
                                          <p:cBhvr>
                                            <p:cTn id="16" dur="200" fill="hold"/>
                                            <p:tgtEl>
                                              <p:spTgt spid="51"/>
                                            </p:tgtEl>
                                            <p:attrNameLst>
                                              <p:attrName>ppt_w</p:attrName>
                                            </p:attrNameLst>
                                          </p:cBhvr>
                                          <p:tavLst>
                                            <p:tav tm="0">
                                              <p:val>
                                                <p:fltVal val="0"/>
                                              </p:val>
                                            </p:tav>
                                            <p:tav tm="100000">
                                              <p:val>
                                                <p:strVal val="#ppt_w"/>
                                              </p:val>
                                            </p:tav>
                                          </p:tavLst>
                                        </p:anim>
                                        <p:anim calcmode="lin" valueType="num">
                                          <p:cBhvr>
                                            <p:cTn id="17" dur="200" fill="hold"/>
                                            <p:tgtEl>
                                              <p:spTgt spid="51"/>
                                            </p:tgtEl>
                                            <p:attrNameLst>
                                              <p:attrName>ppt_h</p:attrName>
                                            </p:attrNameLst>
                                          </p:cBhvr>
                                          <p:tavLst>
                                            <p:tav tm="0">
                                              <p:val>
                                                <p:fltVal val="0"/>
                                              </p:val>
                                            </p:tav>
                                            <p:tav tm="100000">
                                              <p:val>
                                                <p:strVal val="#ppt_h"/>
                                              </p:val>
                                            </p:tav>
                                          </p:tavLst>
                                        </p:anim>
                                      </p:childTnLst>
                                    </p:cTn>
                                  </p:par>
                                  <p:par>
                                    <p:cTn id="18" presetID="6" presetClass="emph" presetSubtype="0" fill="hold" grpId="1" nodeType="withEffect" p14:presetBounceEnd="99000">
                                      <p:stCondLst>
                                        <p:cond delay="500"/>
                                      </p:stCondLst>
                                      <p:childTnLst>
                                        <p:animScale p14:bounceEnd="99000">
                                          <p:cBhvr>
                                            <p:cTn id="19" dur="1000" fill="hold"/>
                                            <p:tgtEl>
                                              <p:spTgt spid="51"/>
                                            </p:tgtEl>
                                          </p:cBhvr>
                                          <p:by x="110000" y="110000"/>
                                        </p:animScale>
                                      </p:childTnLst>
                                    </p:cTn>
                                  </p:par>
                                  <p:par>
                                    <p:cTn id="20" presetID="6" presetClass="emph" presetSubtype="0" accel="50000" decel="50000" fill="hold" grpId="2" nodeType="withEffect">
                                      <p:stCondLst>
                                        <p:cond delay="500"/>
                                      </p:stCondLst>
                                      <p:childTnLst>
                                        <p:animScale>
                                          <p:cBhvr>
                                            <p:cTn id="21" dur="250" fill="hold"/>
                                            <p:tgtEl>
                                              <p:spTgt spid="51"/>
                                            </p:tgtEl>
                                          </p:cBhvr>
                                          <p:by x="91000" y="91000"/>
                                        </p:animScale>
                                      </p:childTnLst>
                                    </p:cTn>
                                  </p:par>
                                  <p:par>
                                    <p:cTn id="22" presetID="8" presetClass="emph" presetSubtype="0" decel="100000" fill="hold" grpId="3" nodeType="withEffect">
                                      <p:stCondLst>
                                        <p:cond delay="500"/>
                                      </p:stCondLst>
                                      <p:childTnLst>
                                        <p:animRot by="10800000">
                                          <p:cBhvr>
                                            <p:cTn id="23" dur="1000" fill="hold"/>
                                            <p:tgtEl>
                                              <p:spTgt spid="51"/>
                                            </p:tgtEl>
                                            <p:attrNameLst>
                                              <p:attrName>r</p:attrName>
                                            </p:attrNameLst>
                                          </p:cBhvr>
                                        </p:animRot>
                                      </p:childTnLst>
                                    </p:cTn>
                                  </p:par>
                                  <p:par>
                                    <p:cTn id="24" presetID="8" presetClass="emph" presetSubtype="0" decel="100000" fill="hold" grpId="2" nodeType="withEffect">
                                      <p:stCondLst>
                                        <p:cond delay="500"/>
                                      </p:stCondLst>
                                      <p:childTnLst>
                                        <p:animRot by="-10800000">
                                          <p:cBhvr>
                                            <p:cTn id="25" dur="1000" fill="hold"/>
                                            <p:tgtEl>
                                              <p:spTgt spid="5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64" presetClass="path" presetSubtype="0" decel="100000" fill="hold" nodeType="withEffect">
                                      <p:stCondLst>
                                        <p:cond delay="0"/>
                                      </p:stCondLst>
                                      <p:childTnLst>
                                        <p:animMotion origin="layout" path="M 6.25E-7 -0.02361 L 6.25E-7 1.48148E-6 " pathEditMode="relative" rAng="0" ptsTypes="AA">
                                          <p:cBhvr>
                                            <p:cTn id="32" dur="500" fill="hold"/>
                                            <p:tgtEl>
                                              <p:spTgt spid="36"/>
                                            </p:tgtEl>
                                            <p:attrNameLst>
                                              <p:attrName>ppt_x</p:attrName>
                                              <p:attrName>ppt_y</p:attrName>
                                            </p:attrNameLst>
                                          </p:cBhvr>
                                          <p:rCtr x="0" y="1181"/>
                                        </p:animMotion>
                                      </p:childTnLst>
                                    </p:cTn>
                                  </p:par>
                                  <p:par>
                                    <p:cTn id="33" presetID="23" presetClass="entr" presetSubtype="16" fill="hold" grpId="0" nodeType="withEffect">
                                      <p:stCondLst>
                                        <p:cond delay="250"/>
                                      </p:stCondLst>
                                      <p:childTnLst>
                                        <p:set>
                                          <p:cBhvr>
                                            <p:cTn id="34" dur="1" fill="hold">
                                              <p:stCondLst>
                                                <p:cond delay="0"/>
                                              </p:stCondLst>
                                            </p:cTn>
                                            <p:tgtEl>
                                              <p:spTgt spid="93"/>
                                            </p:tgtEl>
                                            <p:attrNameLst>
                                              <p:attrName>style.visibility</p:attrName>
                                            </p:attrNameLst>
                                          </p:cBhvr>
                                          <p:to>
                                            <p:strVal val="visible"/>
                                          </p:to>
                                        </p:set>
                                        <p:anim calcmode="lin" valueType="num">
                                          <p:cBhvr>
                                            <p:cTn id="35" dur="200" fill="hold"/>
                                            <p:tgtEl>
                                              <p:spTgt spid="93"/>
                                            </p:tgtEl>
                                            <p:attrNameLst>
                                              <p:attrName>ppt_w</p:attrName>
                                            </p:attrNameLst>
                                          </p:cBhvr>
                                          <p:tavLst>
                                            <p:tav tm="0">
                                              <p:val>
                                                <p:fltVal val="0"/>
                                              </p:val>
                                            </p:tav>
                                            <p:tav tm="100000">
                                              <p:val>
                                                <p:strVal val="#ppt_w"/>
                                              </p:val>
                                            </p:tav>
                                          </p:tavLst>
                                        </p:anim>
                                        <p:anim calcmode="lin" valueType="num">
                                          <p:cBhvr>
                                            <p:cTn id="36" dur="200" fill="hold"/>
                                            <p:tgtEl>
                                              <p:spTgt spid="93"/>
                                            </p:tgtEl>
                                            <p:attrNameLst>
                                              <p:attrName>ppt_h</p:attrName>
                                            </p:attrNameLst>
                                          </p:cBhvr>
                                          <p:tavLst>
                                            <p:tav tm="0">
                                              <p:val>
                                                <p:fltVal val="0"/>
                                              </p:val>
                                            </p:tav>
                                            <p:tav tm="100000">
                                              <p:val>
                                                <p:strVal val="#ppt_h"/>
                                              </p:val>
                                            </p:tav>
                                          </p:tavLst>
                                        </p:anim>
                                      </p:childTnLst>
                                    </p:cTn>
                                  </p:par>
                                  <p:par>
                                    <p:cTn id="37" presetID="6" presetClass="emph" presetSubtype="0" fill="hold" grpId="1" nodeType="withEffect" p14:presetBounceEnd="99000">
                                      <p:stCondLst>
                                        <p:cond delay="250"/>
                                      </p:stCondLst>
                                      <p:childTnLst>
                                        <p:animScale p14:bounceEnd="99000">
                                          <p:cBhvr>
                                            <p:cTn id="38" dur="1000" fill="hold"/>
                                            <p:tgtEl>
                                              <p:spTgt spid="93"/>
                                            </p:tgtEl>
                                          </p:cBhvr>
                                          <p:by x="110000" y="110000"/>
                                        </p:animScale>
                                      </p:childTnLst>
                                    </p:cTn>
                                  </p:par>
                                  <p:par>
                                    <p:cTn id="39" presetID="6" presetClass="emph" presetSubtype="0" accel="50000" decel="50000" fill="hold" grpId="2" nodeType="withEffect">
                                      <p:stCondLst>
                                        <p:cond delay="250"/>
                                      </p:stCondLst>
                                      <p:childTnLst>
                                        <p:animScale>
                                          <p:cBhvr>
                                            <p:cTn id="40" dur="250" fill="hold"/>
                                            <p:tgtEl>
                                              <p:spTgt spid="93"/>
                                            </p:tgtEl>
                                          </p:cBhvr>
                                          <p:by x="91000" y="91000"/>
                                        </p:animScale>
                                      </p:childTnLst>
                                    </p:cTn>
                                  </p:par>
                                  <p:par>
                                    <p:cTn id="41" presetID="10" presetClass="entr" presetSubtype="0" fill="hold" grpId="0" nodeType="withEffect">
                                      <p:stCondLst>
                                        <p:cond delay="25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64" presetClass="path" presetSubtype="0" decel="100000" fill="hold" grpId="1" nodeType="withEffect">
                                      <p:stCondLst>
                                        <p:cond delay="250"/>
                                      </p:stCondLst>
                                      <p:childTnLst>
                                        <p:animMotion origin="layout" path="M 4.375E-6 0.03819 L 4.375E-6 1.85185E-6 " pathEditMode="relative" rAng="0" ptsTypes="AA">
                                          <p:cBhvr>
                                            <p:cTn id="45" dur="500" fill="hold"/>
                                            <p:tgtEl>
                                              <p:spTgt spid="58"/>
                                            </p:tgtEl>
                                            <p:attrNameLst>
                                              <p:attrName>ppt_x</p:attrName>
                                              <p:attrName>ppt_y</p:attrName>
                                            </p:attrNameLst>
                                          </p:cBhvr>
                                          <p:rCtr x="0" y="-1921"/>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750"/>
                                            <p:tgtEl>
                                              <p:spTgt spid="47"/>
                                            </p:tgtEl>
                                          </p:cBhvr>
                                        </p:animEffect>
                                      </p:childTnLst>
                                    </p:cTn>
                                  </p:par>
                                  <p:par>
                                    <p:cTn id="51" presetID="56" presetClass="path" presetSubtype="0" accel="50667" decel="49333" fill="hold" nodeType="withEffect">
                                      <p:stCondLst>
                                        <p:cond delay="0"/>
                                      </p:stCondLst>
                                      <p:childTnLst>
                                        <p:animMotion origin="layout" path="M -0.0595 0.10509 L 5E-6 1.11022E-16 " pathEditMode="relative" rAng="0" ptsTypes="AA">
                                          <p:cBhvr>
                                            <p:cTn id="52" dur="750" fill="hold"/>
                                            <p:tgtEl>
                                              <p:spTgt spid="47"/>
                                            </p:tgtEl>
                                            <p:attrNameLst>
                                              <p:attrName>ppt_x</p:attrName>
                                              <p:attrName>ppt_y</p:attrName>
                                            </p:attrNameLst>
                                          </p:cBhvr>
                                          <p:rCtr x="2969" y="-5255"/>
                                        </p:animMotion>
                                      </p:childTnLst>
                                    </p:cTn>
                                  </p:par>
                                  <p:par>
                                    <p:cTn id="53" presetID="10" presetClass="entr" presetSubtype="0" fill="hold" grpId="1" nodeType="withEffect">
                                      <p:stCondLst>
                                        <p:cond delay="25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750"/>
                                            <p:tgtEl>
                                              <p:spTgt spid="46"/>
                                            </p:tgtEl>
                                          </p:cBhvr>
                                        </p:animEffect>
                                      </p:childTnLst>
                                    </p:cTn>
                                  </p:par>
                                  <p:par>
                                    <p:cTn id="56" presetID="49" presetClass="path" presetSubtype="0" accel="50667" decel="49333" fill="hold" grpId="0" nodeType="withEffect">
                                      <p:stCondLst>
                                        <p:cond delay="250"/>
                                      </p:stCondLst>
                                      <p:childTnLst>
                                        <p:animMotion origin="layout" path="M 0.05456 0.09768 L -3.125E-6 3.7037E-6 " pathEditMode="relative" rAng="0" ptsTypes="AA">
                                          <p:cBhvr>
                                            <p:cTn id="57" dur="750" fill="hold"/>
                                            <p:tgtEl>
                                              <p:spTgt spid="46"/>
                                            </p:tgtEl>
                                            <p:attrNameLst>
                                              <p:attrName>ppt_x</p:attrName>
                                              <p:attrName>ppt_y</p:attrName>
                                            </p:attrNameLst>
                                          </p:cBhvr>
                                          <p:rCtr x="-2734" y="-4884"/>
                                        </p:animMotion>
                                      </p:childTnLst>
                                    </p:cTn>
                                  </p:par>
                                  <p:par>
                                    <p:cTn id="58" presetID="10" presetClass="entr" presetSubtype="0" fill="hold" grpId="0" nodeType="withEffect">
                                      <p:stCondLst>
                                        <p:cond delay="125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64" presetClass="path" presetSubtype="0" decel="100000" fill="hold" grpId="1" nodeType="withEffect">
                                      <p:stCondLst>
                                        <p:cond delay="1250"/>
                                      </p:stCondLst>
                                      <p:childTnLst>
                                        <p:animMotion origin="layout" path="M 4.375E-6 0.03819 L 4.375E-6 1.85185E-6 " pathEditMode="relative" rAng="0" ptsTypes="AA">
                                          <p:cBhvr>
                                            <p:cTn id="62" dur="500" fill="hold"/>
                                            <p:tgtEl>
                                              <p:spTgt spid="59"/>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6" grpId="0" animBg="1"/>
          <p:bldP spid="56" grpId="1" animBg="1"/>
          <p:bldP spid="56" grpId="2" animBg="1"/>
          <p:bldP spid="93" grpId="0" animBg="1"/>
          <p:bldP spid="93" grpId="1" animBg="1"/>
          <p:bldP spid="93" grpId="2" animBg="1"/>
          <p:bldP spid="46" grpId="0" animBg="1"/>
          <p:bldP spid="46" grpId="1" animBg="1"/>
          <p:bldP spid="58" grpId="0" animBg="1"/>
          <p:bldP spid="58" grpId="1" animBg="1"/>
          <p:bldP spid="59" grpId="0" animBg="1"/>
          <p:bldP spid="59" grpId="1" animBg="1"/>
          <p:bldP spid="51" grpId="0" animBg="1"/>
          <p:bldP spid="51" grpId="1" animBg="1"/>
          <p:bldP spid="51" grpId="2" animBg="1"/>
          <p:bldP spid="51" grpId="3"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decel="100000" fill="hold" grpId="0" nodeType="withEffect">
                                      <p:stCondLst>
                                        <p:cond delay="0"/>
                                      </p:stCondLst>
                                      <p:childTnLst>
                                        <p:animMotion origin="layout" path="M -6.25E-7 -3.33333E-6 L -0.31133 0.2676 " pathEditMode="relative" rAng="0" ptsTypes="AA">
                                          <p:cBhvr>
                                            <p:cTn id="6" dur="1000" fill="hold"/>
                                            <p:tgtEl>
                                              <p:spTgt spid="56"/>
                                            </p:tgtEl>
                                            <p:attrNameLst>
                                              <p:attrName>ppt_x</p:attrName>
                                              <p:attrName>ppt_y</p:attrName>
                                            </p:attrNameLst>
                                          </p:cBhvr>
                                          <p:rCtr x="-15573" y="13380"/>
                                        </p:animMotion>
                                      </p:childTnLst>
                                    </p:cTn>
                                  </p:par>
                                  <p:par>
                                    <p:cTn id="7" presetID="6" presetClass="emph" presetSubtype="0" decel="100000" fill="hold" grpId="1" nodeType="withEffect">
                                      <p:stCondLst>
                                        <p:cond delay="0"/>
                                      </p:stCondLst>
                                      <p:childTnLst>
                                        <p:animScale>
                                          <p:cBhvr>
                                            <p:cTn id="8" dur="500" fill="hold"/>
                                            <p:tgtEl>
                                              <p:spTgt spid="56"/>
                                            </p:tgtEl>
                                          </p:cBhvr>
                                          <p:by x="80000" y="80000"/>
                                        </p:animScale>
                                      </p:childTnLst>
                                    </p:cTn>
                                  </p:par>
                                  <p:par>
                                    <p:cTn id="9" presetID="10" presetClass="entr" presetSubtype="0" fill="hold" grpId="0" nodeType="withEffect">
                                      <p:stCondLst>
                                        <p:cond delay="50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par>
                                    <p:cTn id="12" presetID="64" presetClass="path" presetSubtype="0" decel="100000" fill="hold" grpId="1" nodeType="withEffect">
                                      <p:stCondLst>
                                        <p:cond delay="500"/>
                                      </p:stCondLst>
                                      <p:childTnLst>
                                        <p:animMotion origin="layout" path="M 4.375E-6 0.03819 L 4.375E-6 1.85185E-6 " pathEditMode="relative" rAng="0" ptsTypes="AA">
                                          <p:cBhvr>
                                            <p:cTn id="13" dur="500" fill="hold"/>
                                            <p:tgtEl>
                                              <p:spTgt spid="52"/>
                                            </p:tgtEl>
                                            <p:attrNameLst>
                                              <p:attrName>ppt_x</p:attrName>
                                              <p:attrName>ppt_y</p:attrName>
                                            </p:attrNameLst>
                                          </p:cBhvr>
                                          <p:rCtr x="0" y="-1921"/>
                                        </p:animMotion>
                                      </p:childTnLst>
                                    </p:cTn>
                                  </p:par>
                                  <p:par>
                                    <p:cTn id="14" presetID="23" presetClass="entr" presetSubtype="16" fill="hold" grpId="0" nodeType="withEffect">
                                      <p:stCondLst>
                                        <p:cond delay="500"/>
                                      </p:stCondLst>
                                      <p:childTnLst>
                                        <p:set>
                                          <p:cBhvr>
                                            <p:cTn id="15" dur="1" fill="hold">
                                              <p:stCondLst>
                                                <p:cond delay="0"/>
                                              </p:stCondLst>
                                            </p:cTn>
                                            <p:tgtEl>
                                              <p:spTgt spid="51"/>
                                            </p:tgtEl>
                                            <p:attrNameLst>
                                              <p:attrName>style.visibility</p:attrName>
                                            </p:attrNameLst>
                                          </p:cBhvr>
                                          <p:to>
                                            <p:strVal val="visible"/>
                                          </p:to>
                                        </p:set>
                                        <p:anim calcmode="lin" valueType="num">
                                          <p:cBhvr>
                                            <p:cTn id="16" dur="200" fill="hold"/>
                                            <p:tgtEl>
                                              <p:spTgt spid="51"/>
                                            </p:tgtEl>
                                            <p:attrNameLst>
                                              <p:attrName>ppt_w</p:attrName>
                                            </p:attrNameLst>
                                          </p:cBhvr>
                                          <p:tavLst>
                                            <p:tav tm="0">
                                              <p:val>
                                                <p:fltVal val="0"/>
                                              </p:val>
                                            </p:tav>
                                            <p:tav tm="100000">
                                              <p:val>
                                                <p:strVal val="#ppt_w"/>
                                              </p:val>
                                            </p:tav>
                                          </p:tavLst>
                                        </p:anim>
                                        <p:anim calcmode="lin" valueType="num">
                                          <p:cBhvr>
                                            <p:cTn id="17" dur="200" fill="hold"/>
                                            <p:tgtEl>
                                              <p:spTgt spid="51"/>
                                            </p:tgtEl>
                                            <p:attrNameLst>
                                              <p:attrName>ppt_h</p:attrName>
                                            </p:attrNameLst>
                                          </p:cBhvr>
                                          <p:tavLst>
                                            <p:tav tm="0">
                                              <p:val>
                                                <p:fltVal val="0"/>
                                              </p:val>
                                            </p:tav>
                                            <p:tav tm="100000">
                                              <p:val>
                                                <p:strVal val="#ppt_h"/>
                                              </p:val>
                                            </p:tav>
                                          </p:tavLst>
                                        </p:anim>
                                      </p:childTnLst>
                                    </p:cTn>
                                  </p:par>
                                  <p:par>
                                    <p:cTn id="18" presetID="6" presetClass="emph" presetSubtype="0" fill="hold" grpId="1" nodeType="withEffect">
                                      <p:stCondLst>
                                        <p:cond delay="500"/>
                                      </p:stCondLst>
                                      <p:childTnLst>
                                        <p:animScale>
                                          <p:cBhvr>
                                            <p:cTn id="19" dur="1000" fill="hold"/>
                                            <p:tgtEl>
                                              <p:spTgt spid="51"/>
                                            </p:tgtEl>
                                          </p:cBhvr>
                                          <p:by x="110000" y="110000"/>
                                        </p:animScale>
                                      </p:childTnLst>
                                    </p:cTn>
                                  </p:par>
                                  <p:par>
                                    <p:cTn id="20" presetID="6" presetClass="emph" presetSubtype="0" accel="50000" decel="50000" fill="hold" grpId="2" nodeType="withEffect">
                                      <p:stCondLst>
                                        <p:cond delay="500"/>
                                      </p:stCondLst>
                                      <p:childTnLst>
                                        <p:animScale>
                                          <p:cBhvr>
                                            <p:cTn id="21" dur="250" fill="hold"/>
                                            <p:tgtEl>
                                              <p:spTgt spid="51"/>
                                            </p:tgtEl>
                                          </p:cBhvr>
                                          <p:by x="91000" y="91000"/>
                                        </p:animScale>
                                      </p:childTnLst>
                                    </p:cTn>
                                  </p:par>
                                  <p:par>
                                    <p:cTn id="22" presetID="8" presetClass="emph" presetSubtype="0" decel="100000" fill="hold" grpId="3" nodeType="withEffect">
                                      <p:stCondLst>
                                        <p:cond delay="500"/>
                                      </p:stCondLst>
                                      <p:childTnLst>
                                        <p:animRot by="10800000">
                                          <p:cBhvr>
                                            <p:cTn id="23" dur="1000" fill="hold"/>
                                            <p:tgtEl>
                                              <p:spTgt spid="51"/>
                                            </p:tgtEl>
                                            <p:attrNameLst>
                                              <p:attrName>r</p:attrName>
                                            </p:attrNameLst>
                                          </p:cBhvr>
                                        </p:animRot>
                                      </p:childTnLst>
                                    </p:cTn>
                                  </p:par>
                                  <p:par>
                                    <p:cTn id="24" presetID="8" presetClass="emph" presetSubtype="0" decel="100000" fill="hold" grpId="2" nodeType="withEffect">
                                      <p:stCondLst>
                                        <p:cond delay="500"/>
                                      </p:stCondLst>
                                      <p:childTnLst>
                                        <p:animRot by="-10800000">
                                          <p:cBhvr>
                                            <p:cTn id="25" dur="1000" fill="hold"/>
                                            <p:tgtEl>
                                              <p:spTgt spid="56"/>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64" presetClass="path" presetSubtype="0" decel="100000" fill="hold" nodeType="withEffect">
                                      <p:stCondLst>
                                        <p:cond delay="0"/>
                                      </p:stCondLst>
                                      <p:childTnLst>
                                        <p:animMotion origin="layout" path="M 6.25E-7 -0.02361 L 6.25E-7 1.48148E-6 " pathEditMode="relative" rAng="0" ptsTypes="AA">
                                          <p:cBhvr>
                                            <p:cTn id="32" dur="500" fill="hold"/>
                                            <p:tgtEl>
                                              <p:spTgt spid="36"/>
                                            </p:tgtEl>
                                            <p:attrNameLst>
                                              <p:attrName>ppt_x</p:attrName>
                                              <p:attrName>ppt_y</p:attrName>
                                            </p:attrNameLst>
                                          </p:cBhvr>
                                          <p:rCtr x="0" y="1181"/>
                                        </p:animMotion>
                                      </p:childTnLst>
                                    </p:cTn>
                                  </p:par>
                                  <p:par>
                                    <p:cTn id="33" presetID="23" presetClass="entr" presetSubtype="16" fill="hold" grpId="0" nodeType="withEffect">
                                      <p:stCondLst>
                                        <p:cond delay="250"/>
                                      </p:stCondLst>
                                      <p:childTnLst>
                                        <p:set>
                                          <p:cBhvr>
                                            <p:cTn id="34" dur="1" fill="hold">
                                              <p:stCondLst>
                                                <p:cond delay="0"/>
                                              </p:stCondLst>
                                            </p:cTn>
                                            <p:tgtEl>
                                              <p:spTgt spid="93"/>
                                            </p:tgtEl>
                                            <p:attrNameLst>
                                              <p:attrName>style.visibility</p:attrName>
                                            </p:attrNameLst>
                                          </p:cBhvr>
                                          <p:to>
                                            <p:strVal val="visible"/>
                                          </p:to>
                                        </p:set>
                                        <p:anim calcmode="lin" valueType="num">
                                          <p:cBhvr>
                                            <p:cTn id="35" dur="200" fill="hold"/>
                                            <p:tgtEl>
                                              <p:spTgt spid="93"/>
                                            </p:tgtEl>
                                            <p:attrNameLst>
                                              <p:attrName>ppt_w</p:attrName>
                                            </p:attrNameLst>
                                          </p:cBhvr>
                                          <p:tavLst>
                                            <p:tav tm="0">
                                              <p:val>
                                                <p:fltVal val="0"/>
                                              </p:val>
                                            </p:tav>
                                            <p:tav tm="100000">
                                              <p:val>
                                                <p:strVal val="#ppt_w"/>
                                              </p:val>
                                            </p:tav>
                                          </p:tavLst>
                                        </p:anim>
                                        <p:anim calcmode="lin" valueType="num">
                                          <p:cBhvr>
                                            <p:cTn id="36" dur="200" fill="hold"/>
                                            <p:tgtEl>
                                              <p:spTgt spid="93"/>
                                            </p:tgtEl>
                                            <p:attrNameLst>
                                              <p:attrName>ppt_h</p:attrName>
                                            </p:attrNameLst>
                                          </p:cBhvr>
                                          <p:tavLst>
                                            <p:tav tm="0">
                                              <p:val>
                                                <p:fltVal val="0"/>
                                              </p:val>
                                            </p:tav>
                                            <p:tav tm="100000">
                                              <p:val>
                                                <p:strVal val="#ppt_h"/>
                                              </p:val>
                                            </p:tav>
                                          </p:tavLst>
                                        </p:anim>
                                      </p:childTnLst>
                                    </p:cTn>
                                  </p:par>
                                  <p:par>
                                    <p:cTn id="37" presetID="6" presetClass="emph" presetSubtype="0" fill="hold" grpId="1" nodeType="withEffect">
                                      <p:stCondLst>
                                        <p:cond delay="250"/>
                                      </p:stCondLst>
                                      <p:childTnLst>
                                        <p:animScale>
                                          <p:cBhvr>
                                            <p:cTn id="38" dur="1000" fill="hold"/>
                                            <p:tgtEl>
                                              <p:spTgt spid="93"/>
                                            </p:tgtEl>
                                          </p:cBhvr>
                                          <p:by x="110000" y="110000"/>
                                        </p:animScale>
                                      </p:childTnLst>
                                    </p:cTn>
                                  </p:par>
                                  <p:par>
                                    <p:cTn id="39" presetID="6" presetClass="emph" presetSubtype="0" accel="50000" decel="50000" fill="hold" grpId="2" nodeType="withEffect">
                                      <p:stCondLst>
                                        <p:cond delay="250"/>
                                      </p:stCondLst>
                                      <p:childTnLst>
                                        <p:animScale>
                                          <p:cBhvr>
                                            <p:cTn id="40" dur="250" fill="hold"/>
                                            <p:tgtEl>
                                              <p:spTgt spid="93"/>
                                            </p:tgtEl>
                                          </p:cBhvr>
                                          <p:by x="91000" y="91000"/>
                                        </p:animScale>
                                      </p:childTnLst>
                                    </p:cTn>
                                  </p:par>
                                  <p:par>
                                    <p:cTn id="41" presetID="10" presetClass="entr" presetSubtype="0" fill="hold" grpId="0" nodeType="withEffect">
                                      <p:stCondLst>
                                        <p:cond delay="25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64" presetClass="path" presetSubtype="0" decel="100000" fill="hold" grpId="1" nodeType="withEffect">
                                      <p:stCondLst>
                                        <p:cond delay="250"/>
                                      </p:stCondLst>
                                      <p:childTnLst>
                                        <p:animMotion origin="layout" path="M 4.375E-6 0.03819 L 4.375E-6 1.85185E-6 " pathEditMode="relative" rAng="0" ptsTypes="AA">
                                          <p:cBhvr>
                                            <p:cTn id="45" dur="500" fill="hold"/>
                                            <p:tgtEl>
                                              <p:spTgt spid="58"/>
                                            </p:tgtEl>
                                            <p:attrNameLst>
                                              <p:attrName>ppt_x</p:attrName>
                                              <p:attrName>ppt_y</p:attrName>
                                            </p:attrNameLst>
                                          </p:cBhvr>
                                          <p:rCtr x="0" y="-1921"/>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750"/>
                                            <p:tgtEl>
                                              <p:spTgt spid="47"/>
                                            </p:tgtEl>
                                          </p:cBhvr>
                                        </p:animEffect>
                                      </p:childTnLst>
                                    </p:cTn>
                                  </p:par>
                                  <p:par>
                                    <p:cTn id="51" presetID="56" presetClass="path" presetSubtype="0" accel="50667" decel="49333" fill="hold" nodeType="withEffect">
                                      <p:stCondLst>
                                        <p:cond delay="0"/>
                                      </p:stCondLst>
                                      <p:childTnLst>
                                        <p:animMotion origin="layout" path="M -0.0595 0.10509 L 5E-6 1.11022E-16 " pathEditMode="relative" rAng="0" ptsTypes="AA">
                                          <p:cBhvr>
                                            <p:cTn id="52" dur="750" fill="hold"/>
                                            <p:tgtEl>
                                              <p:spTgt spid="47"/>
                                            </p:tgtEl>
                                            <p:attrNameLst>
                                              <p:attrName>ppt_x</p:attrName>
                                              <p:attrName>ppt_y</p:attrName>
                                            </p:attrNameLst>
                                          </p:cBhvr>
                                          <p:rCtr x="2969" y="-5255"/>
                                        </p:animMotion>
                                      </p:childTnLst>
                                    </p:cTn>
                                  </p:par>
                                  <p:par>
                                    <p:cTn id="53" presetID="10" presetClass="entr" presetSubtype="0" fill="hold" grpId="1" nodeType="withEffect">
                                      <p:stCondLst>
                                        <p:cond delay="25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750"/>
                                            <p:tgtEl>
                                              <p:spTgt spid="46"/>
                                            </p:tgtEl>
                                          </p:cBhvr>
                                        </p:animEffect>
                                      </p:childTnLst>
                                    </p:cTn>
                                  </p:par>
                                  <p:par>
                                    <p:cTn id="56" presetID="49" presetClass="path" presetSubtype="0" accel="50667" decel="49333" fill="hold" grpId="0" nodeType="withEffect">
                                      <p:stCondLst>
                                        <p:cond delay="250"/>
                                      </p:stCondLst>
                                      <p:childTnLst>
                                        <p:animMotion origin="layout" path="M 0.05456 0.09768 L -3.125E-6 3.7037E-6 " pathEditMode="relative" rAng="0" ptsTypes="AA">
                                          <p:cBhvr>
                                            <p:cTn id="57" dur="750" fill="hold"/>
                                            <p:tgtEl>
                                              <p:spTgt spid="46"/>
                                            </p:tgtEl>
                                            <p:attrNameLst>
                                              <p:attrName>ppt_x</p:attrName>
                                              <p:attrName>ppt_y</p:attrName>
                                            </p:attrNameLst>
                                          </p:cBhvr>
                                          <p:rCtr x="-2734" y="-4884"/>
                                        </p:animMotion>
                                      </p:childTnLst>
                                    </p:cTn>
                                  </p:par>
                                  <p:par>
                                    <p:cTn id="58" presetID="10" presetClass="entr" presetSubtype="0" fill="hold" grpId="0" nodeType="withEffect">
                                      <p:stCondLst>
                                        <p:cond delay="125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par>
                                    <p:cTn id="61" presetID="64" presetClass="path" presetSubtype="0" decel="100000" fill="hold" grpId="1" nodeType="withEffect">
                                      <p:stCondLst>
                                        <p:cond delay="1250"/>
                                      </p:stCondLst>
                                      <p:childTnLst>
                                        <p:animMotion origin="layout" path="M 4.375E-6 0.03819 L 4.375E-6 1.85185E-6 " pathEditMode="relative" rAng="0" ptsTypes="AA">
                                          <p:cBhvr>
                                            <p:cTn id="62" dur="500" fill="hold"/>
                                            <p:tgtEl>
                                              <p:spTgt spid="59"/>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6" grpId="0" animBg="1"/>
          <p:bldP spid="56" grpId="1" animBg="1"/>
          <p:bldP spid="56" grpId="2" animBg="1"/>
          <p:bldP spid="93" grpId="0" animBg="1"/>
          <p:bldP spid="93" grpId="1" animBg="1"/>
          <p:bldP spid="93" grpId="2" animBg="1"/>
          <p:bldP spid="46" grpId="0" animBg="1"/>
          <p:bldP spid="46" grpId="1" animBg="1"/>
          <p:bldP spid="58" grpId="0" animBg="1"/>
          <p:bldP spid="58" grpId="1" animBg="1"/>
          <p:bldP spid="59" grpId="0" animBg="1"/>
          <p:bldP spid="59" grpId="1" animBg="1"/>
          <p:bldP spid="51" grpId="0" animBg="1"/>
          <p:bldP spid="51" grpId="1" animBg="1"/>
          <p:bldP spid="51" grpId="2" animBg="1"/>
          <p:bldP spid="51" grpId="3"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xmlns="" id="{F61CBAC6-AF63-4975-8B0A-C74388F305D2}"/>
              </a:ext>
            </a:extLst>
          </p:cNvPr>
          <p:cNvGrpSpPr/>
          <p:nvPr/>
        </p:nvGrpSpPr>
        <p:grpSpPr>
          <a:xfrm>
            <a:off x="873759" y="3678012"/>
            <a:ext cx="1381580" cy="1381579"/>
            <a:chOff x="909971" y="3678012"/>
            <a:chExt cx="1381580" cy="1381579"/>
          </a:xfrm>
        </p:grpSpPr>
        <p:cxnSp>
          <p:nvCxnSpPr>
            <p:cNvPr id="48" name="Straight Connector 47">
              <a:extLst>
                <a:ext uri="{FF2B5EF4-FFF2-40B4-BE49-F238E27FC236}">
                  <a16:creationId xmlns:a16="http://schemas.microsoft.com/office/drawing/2014/main" xmlns="" id="{D8DB44E3-0FC0-47E1-BECA-632D02F398DE}"/>
                </a:ext>
              </a:extLst>
            </p:cNvPr>
            <p:cNvCxnSpPr>
              <a:cxnSpLocks/>
            </p:cNvCxnSpPr>
            <p:nvPr/>
          </p:nvCxnSpPr>
          <p:spPr bwMode="auto">
            <a:xfrm flipV="1">
              <a:off x="909971" y="3678012"/>
              <a:ext cx="1381580" cy="1381579"/>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362" name="Straight Connector 361">
              <a:extLst>
                <a:ext uri="{FF2B5EF4-FFF2-40B4-BE49-F238E27FC236}">
                  <a16:creationId xmlns:a16="http://schemas.microsoft.com/office/drawing/2014/main" xmlns="" id="{FC60B51F-3EAD-4C1A-8ED6-BE5CBE23E941}"/>
                </a:ext>
              </a:extLst>
            </p:cNvPr>
            <p:cNvCxnSpPr>
              <a:cxnSpLocks/>
            </p:cNvCxnSpPr>
            <p:nvPr/>
          </p:nvCxnSpPr>
          <p:spPr bwMode="auto">
            <a:xfrm flipH="1" flipV="1">
              <a:off x="909971" y="3678012"/>
              <a:ext cx="1381580" cy="1381579"/>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26" name="Rectangle 25"/>
          <p:cNvSpPr/>
          <p:nvPr/>
        </p:nvSpPr>
        <p:spPr>
          <a:xfrm>
            <a:off x="888514" y="2307975"/>
            <a:ext cx="1417055" cy="430887"/>
          </a:xfrm>
          <a:prstGeom prst="rect">
            <a:avLst/>
          </a:prstGeom>
        </p:spPr>
        <p:txBody>
          <a:bodyPr wrap="none" lIns="0" tIns="0" rIns="0" bIns="0">
            <a:spAutoFit/>
          </a:bodyPr>
          <a:lstStyle/>
          <a:p>
            <a:pPr algn="ctr"/>
            <a:r>
              <a:rPr lang="en-US" sz="1400" b="1" dirty="0">
                <a:solidFill>
                  <a:srgbClr val="000000"/>
                </a:solidFill>
                <a:ea typeface="MS PGothic" pitchFamily="34" charset="-128"/>
                <a:cs typeface="Arial" pitchFamily="34" charset="0"/>
              </a:rPr>
              <a:t>Manage devices </a:t>
            </a:r>
            <a:br>
              <a:rPr lang="en-US" sz="1400" b="1" dirty="0">
                <a:solidFill>
                  <a:srgbClr val="000000"/>
                </a:solidFill>
                <a:ea typeface="MS PGothic" pitchFamily="34" charset="-128"/>
                <a:cs typeface="Arial" pitchFamily="34" charset="0"/>
              </a:rPr>
            </a:br>
            <a:r>
              <a:rPr lang="en-US" sz="1400" b="1" dirty="0">
                <a:solidFill>
                  <a:srgbClr val="000000"/>
                </a:solidFill>
                <a:ea typeface="MS PGothic" pitchFamily="34" charset="-128"/>
                <a:cs typeface="Arial" pitchFamily="34" charset="0"/>
              </a:rPr>
              <a:t>centrally</a:t>
            </a:r>
          </a:p>
        </p:txBody>
      </p:sp>
      <p:sp>
        <p:nvSpPr>
          <p:cNvPr id="65"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POC IT solutions</a:t>
            </a:r>
            <a:endParaRPr lang="en-US" b="0" i="1" dirty="0">
              <a:latin typeface="Minion"/>
              <a:ea typeface="ＭＳ Ｐゴシック" charset="0"/>
              <a:cs typeface="Minion"/>
            </a:endParaRPr>
          </a:p>
        </p:txBody>
      </p:sp>
      <p:sp>
        <p:nvSpPr>
          <p:cNvPr id="3" name="Text Placeholder 2">
            <a:extLst>
              <a:ext uri="{FF2B5EF4-FFF2-40B4-BE49-F238E27FC236}">
                <a16:creationId xmlns:a16="http://schemas.microsoft.com/office/drawing/2014/main" xmlns="" id="{FC46A4B5-5C13-4E20-8D46-CE215CBA3FF6}"/>
              </a:ext>
            </a:extLst>
          </p:cNvPr>
          <p:cNvSpPr>
            <a:spLocks noGrp="1"/>
          </p:cNvSpPr>
          <p:nvPr>
            <p:ph type="body" sz="quarter" idx="12"/>
          </p:nvPr>
        </p:nvSpPr>
        <p:spPr/>
        <p:txBody>
          <a:bodyPr>
            <a:noAutofit/>
          </a:bodyPr>
          <a:lstStyle/>
          <a:p>
            <a:r>
              <a:rPr lang="en-SG" dirty="0">
                <a:latin typeface="Minion"/>
                <a:ea typeface="ＭＳ Ｐゴシック" charset="0"/>
                <a:cs typeface="Minion"/>
              </a:rPr>
              <a:t>Coordinates competence and performance</a:t>
            </a:r>
            <a:endParaRPr lang="en-GB" dirty="0"/>
          </a:p>
        </p:txBody>
      </p:sp>
      <p:sp>
        <p:nvSpPr>
          <p:cNvPr id="64" name="Rectangle 63"/>
          <p:cNvSpPr>
            <a:spLocks/>
          </p:cNvSpPr>
          <p:nvPr/>
        </p:nvSpPr>
        <p:spPr bwMode="auto">
          <a:xfrm>
            <a:off x="511175" y="1745311"/>
            <a:ext cx="11245850" cy="398396"/>
          </a:xfrm>
          <a:prstGeom prst="rect">
            <a:avLst/>
          </a:prstGeom>
          <a:solidFill>
            <a:schemeClr val="accent1"/>
          </a:solidFill>
          <a:ln>
            <a:noFill/>
          </a:ln>
          <a:extLst/>
        </p:spPr>
        <p:txBody>
          <a:bodyPr wrap="square" anchor="ctr">
            <a:noAutofit/>
          </a:bodyPr>
          <a:lstStyle/>
          <a:p>
            <a:pPr algn="ctr" eaLnBrk="1" hangingPunct="1">
              <a:spcBef>
                <a:spcPct val="0"/>
              </a:spcBef>
            </a:pPr>
            <a:r>
              <a:rPr lang="en-US" b="1" dirty="0">
                <a:solidFill>
                  <a:schemeClr val="bg1"/>
                </a:solidFill>
                <a:latin typeface="+mn-lt"/>
                <a:cs typeface="Arial" charset="0"/>
              </a:rPr>
              <a:t>Enforce best practices and improve </a:t>
            </a:r>
            <a:r>
              <a:rPr lang="en-US" b="1">
                <a:solidFill>
                  <a:schemeClr val="bg1"/>
                </a:solidFill>
                <a:latin typeface="+mn-lt"/>
                <a:cs typeface="Arial" charset="0"/>
              </a:rPr>
              <a:t>efficiency </a:t>
            </a:r>
            <a:endParaRPr lang="en-US" b="1" dirty="0">
              <a:solidFill>
                <a:schemeClr val="bg1"/>
              </a:solidFill>
              <a:latin typeface="+mn-lt"/>
              <a:cs typeface="Arial" charset="0"/>
            </a:endParaRPr>
          </a:p>
        </p:txBody>
      </p:sp>
      <p:sp>
        <p:nvSpPr>
          <p:cNvPr id="18" name="TextBox 17"/>
          <p:cNvSpPr txBox="1"/>
          <p:nvPr/>
        </p:nvSpPr>
        <p:spPr>
          <a:xfrm>
            <a:off x="9701216" y="3742162"/>
            <a:ext cx="1124454" cy="307777"/>
          </a:xfrm>
          <a:prstGeom prst="rect">
            <a:avLst/>
          </a:prstGeom>
          <a:noFill/>
        </p:spPr>
        <p:txBody>
          <a:bodyPr wrap="square" rtlCol="0">
            <a:spAutoFit/>
          </a:bodyPr>
          <a:lstStyle/>
          <a:p>
            <a:pPr algn="ctr"/>
            <a:r>
              <a:rPr lang="en-SG" sz="1400" b="1" dirty="0">
                <a:solidFill>
                  <a:srgbClr val="EF3340"/>
                </a:solidFill>
              </a:rPr>
              <a:t>No training</a:t>
            </a:r>
          </a:p>
        </p:txBody>
      </p:sp>
      <p:sp>
        <p:nvSpPr>
          <p:cNvPr id="181" name="TextBox 180"/>
          <p:cNvSpPr txBox="1"/>
          <p:nvPr/>
        </p:nvSpPr>
        <p:spPr>
          <a:xfrm>
            <a:off x="10732201" y="3742162"/>
            <a:ext cx="929301" cy="307777"/>
          </a:xfrm>
          <a:prstGeom prst="rect">
            <a:avLst/>
          </a:prstGeom>
          <a:noFill/>
        </p:spPr>
        <p:txBody>
          <a:bodyPr wrap="square" rtlCol="0">
            <a:spAutoFit/>
          </a:bodyPr>
          <a:lstStyle/>
          <a:p>
            <a:pPr algn="ctr"/>
            <a:r>
              <a:rPr lang="en-SG" sz="1400" b="1" dirty="0">
                <a:solidFill>
                  <a:srgbClr val="EF3340"/>
                </a:solidFill>
              </a:rPr>
              <a:t>No QC</a:t>
            </a:r>
          </a:p>
        </p:txBody>
      </p:sp>
      <p:grpSp>
        <p:nvGrpSpPr>
          <p:cNvPr id="55" name="Group 54">
            <a:extLst>
              <a:ext uri="{FF2B5EF4-FFF2-40B4-BE49-F238E27FC236}">
                <a16:creationId xmlns:a16="http://schemas.microsoft.com/office/drawing/2014/main" xmlns="" id="{65D94533-AF69-4CA4-9F08-9D7003DFE460}"/>
              </a:ext>
            </a:extLst>
          </p:cNvPr>
          <p:cNvGrpSpPr/>
          <p:nvPr/>
        </p:nvGrpSpPr>
        <p:grpSpPr>
          <a:xfrm>
            <a:off x="3062211" y="4602978"/>
            <a:ext cx="1650912" cy="735850"/>
            <a:chOff x="3073343" y="4523363"/>
            <a:chExt cx="1650912" cy="735850"/>
          </a:xfrm>
        </p:grpSpPr>
        <p:grpSp>
          <p:nvGrpSpPr>
            <p:cNvPr id="125" name="Group 36">
              <a:extLst>
                <a:ext uri="{FF2B5EF4-FFF2-40B4-BE49-F238E27FC236}">
                  <a16:creationId xmlns:a16="http://schemas.microsoft.com/office/drawing/2014/main" xmlns="" id="{0D901563-052E-4B74-BD16-1BC95F122873}"/>
                </a:ext>
              </a:extLst>
            </p:cNvPr>
            <p:cNvGrpSpPr>
              <a:grpSpLocks noChangeAspect="1"/>
            </p:cNvGrpSpPr>
            <p:nvPr/>
          </p:nvGrpSpPr>
          <p:grpSpPr bwMode="auto">
            <a:xfrm>
              <a:off x="3498520" y="4523363"/>
              <a:ext cx="333244" cy="723942"/>
              <a:chOff x="1482" y="1209"/>
              <a:chExt cx="261" cy="567"/>
            </a:xfrm>
          </p:grpSpPr>
          <p:sp>
            <p:nvSpPr>
              <p:cNvPr id="166" name="Freeform 37">
                <a:extLst>
                  <a:ext uri="{FF2B5EF4-FFF2-40B4-BE49-F238E27FC236}">
                    <a16:creationId xmlns:a16="http://schemas.microsoft.com/office/drawing/2014/main" xmlns="" id="{8C880AA1-98A3-4355-A891-720B9335A6DF}"/>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8" name="Rectangle 38">
                <a:extLst>
                  <a:ext uri="{FF2B5EF4-FFF2-40B4-BE49-F238E27FC236}">
                    <a16:creationId xmlns:a16="http://schemas.microsoft.com/office/drawing/2014/main" xmlns="" id="{EE5F6FF8-A654-440F-AF46-806B79D56747}"/>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9" name="Freeform 39">
                <a:extLst>
                  <a:ext uri="{FF2B5EF4-FFF2-40B4-BE49-F238E27FC236}">
                    <a16:creationId xmlns:a16="http://schemas.microsoft.com/office/drawing/2014/main" xmlns="" id="{F4BF8027-E678-4516-939B-CA760FDECA26}"/>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0" name="Freeform 40">
                <a:extLst>
                  <a:ext uri="{FF2B5EF4-FFF2-40B4-BE49-F238E27FC236}">
                    <a16:creationId xmlns:a16="http://schemas.microsoft.com/office/drawing/2014/main" xmlns="" id="{74FEC3A2-3D2D-4A7C-B04C-E07EFA23A055}"/>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71" name="Freeform 41">
                <a:extLst>
                  <a:ext uri="{FF2B5EF4-FFF2-40B4-BE49-F238E27FC236}">
                    <a16:creationId xmlns:a16="http://schemas.microsoft.com/office/drawing/2014/main" xmlns="" id="{20D2072E-8850-4C44-943F-0C42355A1002}"/>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 name="Group 1">
              <a:extLst>
                <a:ext uri="{FF2B5EF4-FFF2-40B4-BE49-F238E27FC236}">
                  <a16:creationId xmlns:a16="http://schemas.microsoft.com/office/drawing/2014/main" xmlns="" id="{113C4A63-EEAC-4CED-A487-D53FF825C9A4}"/>
                </a:ext>
              </a:extLst>
            </p:cNvPr>
            <p:cNvGrpSpPr/>
            <p:nvPr/>
          </p:nvGrpSpPr>
          <p:grpSpPr>
            <a:xfrm>
              <a:off x="3073343" y="4533579"/>
              <a:ext cx="291108" cy="723940"/>
              <a:chOff x="7274784" y="110795"/>
              <a:chExt cx="361950" cy="900112"/>
            </a:xfrm>
          </p:grpSpPr>
          <p:grpSp>
            <p:nvGrpSpPr>
              <p:cNvPr id="190" name="Male Body">
                <a:extLst>
                  <a:ext uri="{FF2B5EF4-FFF2-40B4-BE49-F238E27FC236}">
                    <a16:creationId xmlns:a16="http://schemas.microsoft.com/office/drawing/2014/main" xmlns="" id="{95212B36-3FA7-41C8-9233-BD5672C4E712}"/>
                  </a:ext>
                </a:extLst>
              </p:cNvPr>
              <p:cNvGrpSpPr/>
              <p:nvPr/>
            </p:nvGrpSpPr>
            <p:grpSpPr>
              <a:xfrm>
                <a:off x="7274784" y="313995"/>
                <a:ext cx="361950" cy="696912"/>
                <a:chOff x="1009650" y="2122488"/>
                <a:chExt cx="361950" cy="696912"/>
              </a:xfrm>
            </p:grpSpPr>
            <p:sp>
              <p:nvSpPr>
                <p:cNvPr id="191" name="Rectangle 190">
                  <a:extLst>
                    <a:ext uri="{FF2B5EF4-FFF2-40B4-BE49-F238E27FC236}">
                      <a16:creationId xmlns:a16="http://schemas.microsoft.com/office/drawing/2014/main" xmlns="" id="{9F0842FC-9D0A-40AD-8C6B-6411B5F9BFE1}"/>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2" name="Freeform 7">
                  <a:extLst>
                    <a:ext uri="{FF2B5EF4-FFF2-40B4-BE49-F238E27FC236}">
                      <a16:creationId xmlns:a16="http://schemas.microsoft.com/office/drawing/2014/main" xmlns="" id="{01D14C45-774B-4359-899C-94ADFED5D67F}"/>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93" name="Freeform 8">
                  <a:extLst>
                    <a:ext uri="{FF2B5EF4-FFF2-40B4-BE49-F238E27FC236}">
                      <a16:creationId xmlns:a16="http://schemas.microsoft.com/office/drawing/2014/main" xmlns="" id="{F7467CF0-BCC7-483E-A239-5D376F806D6D}"/>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94" name="Male Head">
                <a:extLst>
                  <a:ext uri="{FF2B5EF4-FFF2-40B4-BE49-F238E27FC236}">
                    <a16:creationId xmlns:a16="http://schemas.microsoft.com/office/drawing/2014/main" xmlns="" id="{2DAFE5C8-A3A8-4BC6-A152-4C5738CE2634}"/>
                  </a:ext>
                </a:extLst>
              </p:cNvPr>
              <p:cNvSpPr>
                <a:spLocks noEditPoints="1"/>
              </p:cNvSpPr>
              <p:nvPr/>
            </p:nvSpPr>
            <p:spPr bwMode="auto">
              <a:xfrm>
                <a:off x="7366859" y="110795"/>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95" name="Group 36">
              <a:extLst>
                <a:ext uri="{FF2B5EF4-FFF2-40B4-BE49-F238E27FC236}">
                  <a16:creationId xmlns:a16="http://schemas.microsoft.com/office/drawing/2014/main" xmlns="" id="{90F4A598-94F8-4237-9794-FEE09515EC5C}"/>
                </a:ext>
              </a:extLst>
            </p:cNvPr>
            <p:cNvGrpSpPr>
              <a:grpSpLocks noChangeAspect="1"/>
            </p:cNvGrpSpPr>
            <p:nvPr/>
          </p:nvGrpSpPr>
          <p:grpSpPr bwMode="auto">
            <a:xfrm>
              <a:off x="4391011" y="4525057"/>
              <a:ext cx="333244" cy="723942"/>
              <a:chOff x="1482" y="1209"/>
              <a:chExt cx="261" cy="567"/>
            </a:xfrm>
          </p:grpSpPr>
          <p:sp>
            <p:nvSpPr>
              <p:cNvPr id="201" name="Freeform 37">
                <a:extLst>
                  <a:ext uri="{FF2B5EF4-FFF2-40B4-BE49-F238E27FC236}">
                    <a16:creationId xmlns:a16="http://schemas.microsoft.com/office/drawing/2014/main" xmlns="" id="{9BD0D9C9-9B39-47A6-8B35-64F84C1D7AC1}"/>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2" name="Rectangle 38">
                <a:extLst>
                  <a:ext uri="{FF2B5EF4-FFF2-40B4-BE49-F238E27FC236}">
                    <a16:creationId xmlns:a16="http://schemas.microsoft.com/office/drawing/2014/main" xmlns="" id="{A9BFD714-961C-4D2E-B9EC-520873491785}"/>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3" name="Freeform 39">
                <a:extLst>
                  <a:ext uri="{FF2B5EF4-FFF2-40B4-BE49-F238E27FC236}">
                    <a16:creationId xmlns:a16="http://schemas.microsoft.com/office/drawing/2014/main" xmlns="" id="{320EAFFE-CEFE-4738-9165-AA80B15AF871}"/>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4" name="Freeform 40">
                <a:extLst>
                  <a:ext uri="{FF2B5EF4-FFF2-40B4-BE49-F238E27FC236}">
                    <a16:creationId xmlns:a16="http://schemas.microsoft.com/office/drawing/2014/main" xmlns="" id="{3E264770-43AF-457A-980A-92DB721AB7A6}"/>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05" name="Freeform 41">
                <a:extLst>
                  <a:ext uri="{FF2B5EF4-FFF2-40B4-BE49-F238E27FC236}">
                    <a16:creationId xmlns:a16="http://schemas.microsoft.com/office/drawing/2014/main" xmlns="" id="{486DA699-A869-4353-9E16-AE06812B8E57}"/>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206" name="Group 205">
              <a:extLst>
                <a:ext uri="{FF2B5EF4-FFF2-40B4-BE49-F238E27FC236}">
                  <a16:creationId xmlns:a16="http://schemas.microsoft.com/office/drawing/2014/main" xmlns="" id="{9A69EB6D-DA75-49C2-A7E2-BF327CFD80E3}"/>
                </a:ext>
              </a:extLst>
            </p:cNvPr>
            <p:cNvGrpSpPr/>
            <p:nvPr/>
          </p:nvGrpSpPr>
          <p:grpSpPr>
            <a:xfrm>
              <a:off x="3965833" y="4535273"/>
              <a:ext cx="291108" cy="723940"/>
              <a:chOff x="7274784" y="110795"/>
              <a:chExt cx="361950" cy="900112"/>
            </a:xfrm>
          </p:grpSpPr>
          <p:grpSp>
            <p:nvGrpSpPr>
              <p:cNvPr id="207" name="Male Body">
                <a:extLst>
                  <a:ext uri="{FF2B5EF4-FFF2-40B4-BE49-F238E27FC236}">
                    <a16:creationId xmlns:a16="http://schemas.microsoft.com/office/drawing/2014/main" xmlns="" id="{7FBD5DB0-C820-425A-9EEE-6C87085DBAD0}"/>
                  </a:ext>
                </a:extLst>
              </p:cNvPr>
              <p:cNvGrpSpPr/>
              <p:nvPr/>
            </p:nvGrpSpPr>
            <p:grpSpPr>
              <a:xfrm>
                <a:off x="7274784" y="313995"/>
                <a:ext cx="361950" cy="696912"/>
                <a:chOff x="1009650" y="2122488"/>
                <a:chExt cx="361950" cy="696912"/>
              </a:xfrm>
            </p:grpSpPr>
            <p:sp>
              <p:nvSpPr>
                <p:cNvPr id="209" name="Rectangle 208">
                  <a:extLst>
                    <a:ext uri="{FF2B5EF4-FFF2-40B4-BE49-F238E27FC236}">
                      <a16:creationId xmlns:a16="http://schemas.microsoft.com/office/drawing/2014/main" xmlns="" id="{AC3941B3-B3AB-4D96-9AF7-D75F8B134F8B}"/>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10" name="Freeform 7">
                  <a:extLst>
                    <a:ext uri="{FF2B5EF4-FFF2-40B4-BE49-F238E27FC236}">
                      <a16:creationId xmlns:a16="http://schemas.microsoft.com/office/drawing/2014/main" xmlns="" id="{C31130CD-4FF5-4756-83ED-8B96FBA39E39}"/>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11" name="Freeform 8">
                  <a:extLst>
                    <a:ext uri="{FF2B5EF4-FFF2-40B4-BE49-F238E27FC236}">
                      <a16:creationId xmlns:a16="http://schemas.microsoft.com/office/drawing/2014/main" xmlns="" id="{2437ED69-32BA-4BB9-AD8A-83B34556432C}"/>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208" name="Male Head">
                <a:extLst>
                  <a:ext uri="{FF2B5EF4-FFF2-40B4-BE49-F238E27FC236}">
                    <a16:creationId xmlns:a16="http://schemas.microsoft.com/office/drawing/2014/main" xmlns="" id="{D9EA34F6-45D1-40B1-8BA1-4E0B08C60480}"/>
                  </a:ext>
                </a:extLst>
              </p:cNvPr>
              <p:cNvSpPr>
                <a:spLocks noEditPoints="1"/>
              </p:cNvSpPr>
              <p:nvPr/>
            </p:nvSpPr>
            <p:spPr bwMode="auto">
              <a:xfrm>
                <a:off x="7366859" y="110795"/>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16" name="Group 15">
            <a:extLst>
              <a:ext uri="{FF2B5EF4-FFF2-40B4-BE49-F238E27FC236}">
                <a16:creationId xmlns:a16="http://schemas.microsoft.com/office/drawing/2014/main" xmlns="" id="{DEA439F8-D76B-46CD-935A-75EFC2E194C5}"/>
              </a:ext>
            </a:extLst>
          </p:cNvPr>
          <p:cNvGrpSpPr/>
          <p:nvPr/>
        </p:nvGrpSpPr>
        <p:grpSpPr>
          <a:xfrm>
            <a:off x="5586675" y="4761894"/>
            <a:ext cx="1089137" cy="865416"/>
            <a:chOff x="5586675" y="4761894"/>
            <a:chExt cx="1089137" cy="865416"/>
          </a:xfrm>
        </p:grpSpPr>
        <p:grpSp>
          <p:nvGrpSpPr>
            <p:cNvPr id="9" name="Group 8">
              <a:extLst>
                <a:ext uri="{FF2B5EF4-FFF2-40B4-BE49-F238E27FC236}">
                  <a16:creationId xmlns:a16="http://schemas.microsoft.com/office/drawing/2014/main" xmlns="" id="{E9EF9210-6B17-4F87-B2B5-3794EADCA037}"/>
                </a:ext>
              </a:extLst>
            </p:cNvPr>
            <p:cNvGrpSpPr/>
            <p:nvPr/>
          </p:nvGrpSpPr>
          <p:grpSpPr>
            <a:xfrm>
              <a:off x="5586675" y="4761894"/>
              <a:ext cx="1089137" cy="865416"/>
              <a:chOff x="10396415" y="3988530"/>
              <a:chExt cx="900113" cy="715220"/>
            </a:xfrm>
          </p:grpSpPr>
          <p:sp>
            <p:nvSpPr>
              <p:cNvPr id="250" name="Desktop Base 3">
                <a:extLst>
                  <a:ext uri="{FF2B5EF4-FFF2-40B4-BE49-F238E27FC236}">
                    <a16:creationId xmlns:a16="http://schemas.microsoft.com/office/drawing/2014/main" xmlns="" id="{4A3621E8-B0A3-4B24-8CD4-EFDCF928D072}"/>
                  </a:ext>
                </a:extLst>
              </p:cNvPr>
              <p:cNvSpPr>
                <a:spLocks noChangeArrowheads="1"/>
              </p:cNvSpPr>
              <p:nvPr/>
            </p:nvSpPr>
            <p:spPr bwMode="auto">
              <a:xfrm>
                <a:off x="10776294" y="45402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1600"/>
              </a:p>
            </p:txBody>
          </p:sp>
          <p:sp>
            <p:nvSpPr>
              <p:cNvPr id="251" name="Desktop Base 2">
                <a:extLst>
                  <a:ext uri="{FF2B5EF4-FFF2-40B4-BE49-F238E27FC236}">
                    <a16:creationId xmlns:a16="http://schemas.microsoft.com/office/drawing/2014/main" xmlns="" id="{1A1F8C64-26C9-4926-830D-812D51562E85}"/>
                  </a:ext>
                </a:extLst>
              </p:cNvPr>
              <p:cNvSpPr>
                <a:spLocks noChangeArrowheads="1"/>
              </p:cNvSpPr>
              <p:nvPr/>
            </p:nvSpPr>
            <p:spPr bwMode="auto">
              <a:xfrm>
                <a:off x="10903294" y="45402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1600"/>
              </a:p>
            </p:txBody>
          </p:sp>
          <p:sp>
            <p:nvSpPr>
              <p:cNvPr id="252" name="Desktop Screen">
                <a:extLst>
                  <a:ext uri="{FF2B5EF4-FFF2-40B4-BE49-F238E27FC236}">
                    <a16:creationId xmlns:a16="http://schemas.microsoft.com/office/drawing/2014/main" xmlns="" id="{558AEAEE-10C4-438B-B55B-1A1F15527934}"/>
                  </a:ext>
                </a:extLst>
              </p:cNvPr>
              <p:cNvSpPr>
                <a:spLocks noEditPoints="1"/>
              </p:cNvSpPr>
              <p:nvPr/>
            </p:nvSpPr>
            <p:spPr bwMode="auto">
              <a:xfrm>
                <a:off x="10396415" y="39885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600"/>
              </a:p>
            </p:txBody>
          </p:sp>
          <p:sp>
            <p:nvSpPr>
              <p:cNvPr id="253" name="Desktop Base">
                <a:extLst>
                  <a:ext uri="{FF2B5EF4-FFF2-40B4-BE49-F238E27FC236}">
                    <a16:creationId xmlns:a16="http://schemas.microsoft.com/office/drawing/2014/main" xmlns="" id="{58D656E5-BA0D-4105-A507-8C20B1871FED}"/>
                  </a:ext>
                </a:extLst>
              </p:cNvPr>
              <p:cNvSpPr>
                <a:spLocks/>
              </p:cNvSpPr>
              <p:nvPr/>
            </p:nvSpPr>
            <p:spPr bwMode="auto">
              <a:xfrm>
                <a:off x="10632308" y="46545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600"/>
              </a:p>
            </p:txBody>
          </p:sp>
        </p:grpSp>
        <p:sp>
          <p:nvSpPr>
            <p:cNvPr id="13" name="TextBox 12">
              <a:extLst>
                <a:ext uri="{FF2B5EF4-FFF2-40B4-BE49-F238E27FC236}">
                  <a16:creationId xmlns:a16="http://schemas.microsoft.com/office/drawing/2014/main" xmlns="" id="{0F20F4A5-5CD0-472D-BBF9-3FE9968F3A1B}"/>
                </a:ext>
              </a:extLst>
            </p:cNvPr>
            <p:cNvSpPr txBox="1"/>
            <p:nvPr/>
          </p:nvSpPr>
          <p:spPr>
            <a:xfrm>
              <a:off x="5835827" y="4972183"/>
              <a:ext cx="591529" cy="289961"/>
            </a:xfrm>
            <a:prstGeom prst="rect">
              <a:avLst/>
            </a:prstGeom>
            <a:noFill/>
          </p:spPr>
          <p:txBody>
            <a:bodyPr wrap="none" lIns="0" tIns="0" rIns="0" bIns="0" rtlCol="0" anchor="ctr">
              <a:noAutofit/>
            </a:bodyPr>
            <a:lstStyle/>
            <a:p>
              <a:pPr algn="ctr"/>
              <a:r>
                <a:rPr lang="en-GB" sz="1600" b="1" dirty="0">
                  <a:solidFill>
                    <a:schemeClr val="accent3"/>
                  </a:solidFill>
                </a:rPr>
                <a:t>LMS</a:t>
              </a:r>
            </a:p>
          </p:txBody>
        </p:sp>
      </p:grpSp>
      <p:grpSp>
        <p:nvGrpSpPr>
          <p:cNvPr id="17" name="Group 16">
            <a:extLst>
              <a:ext uri="{FF2B5EF4-FFF2-40B4-BE49-F238E27FC236}">
                <a16:creationId xmlns:a16="http://schemas.microsoft.com/office/drawing/2014/main" xmlns="" id="{174AAD13-B353-4F98-A415-8FDAE23CCBC7}"/>
              </a:ext>
            </a:extLst>
          </p:cNvPr>
          <p:cNvGrpSpPr/>
          <p:nvPr/>
        </p:nvGrpSpPr>
        <p:grpSpPr>
          <a:xfrm>
            <a:off x="5572900" y="3503976"/>
            <a:ext cx="1089137" cy="865416"/>
            <a:chOff x="5572900" y="3503976"/>
            <a:chExt cx="1089137" cy="865416"/>
          </a:xfrm>
        </p:grpSpPr>
        <p:grpSp>
          <p:nvGrpSpPr>
            <p:cNvPr id="254" name="Group 253">
              <a:extLst>
                <a:ext uri="{FF2B5EF4-FFF2-40B4-BE49-F238E27FC236}">
                  <a16:creationId xmlns:a16="http://schemas.microsoft.com/office/drawing/2014/main" xmlns="" id="{19DA00B7-65A1-4BE3-8FC1-5F21F73B473E}"/>
                </a:ext>
              </a:extLst>
            </p:cNvPr>
            <p:cNvGrpSpPr/>
            <p:nvPr/>
          </p:nvGrpSpPr>
          <p:grpSpPr>
            <a:xfrm>
              <a:off x="5572900" y="3503976"/>
              <a:ext cx="1089137" cy="865416"/>
              <a:chOff x="10396415" y="3988530"/>
              <a:chExt cx="900113" cy="715220"/>
            </a:xfrm>
          </p:grpSpPr>
          <p:sp>
            <p:nvSpPr>
              <p:cNvPr id="255" name="Desktop Base 3">
                <a:extLst>
                  <a:ext uri="{FF2B5EF4-FFF2-40B4-BE49-F238E27FC236}">
                    <a16:creationId xmlns:a16="http://schemas.microsoft.com/office/drawing/2014/main" xmlns="" id="{3B680EB1-FB1F-4D0B-819F-2EBD37816193}"/>
                  </a:ext>
                </a:extLst>
              </p:cNvPr>
              <p:cNvSpPr>
                <a:spLocks noChangeArrowheads="1"/>
              </p:cNvSpPr>
              <p:nvPr/>
            </p:nvSpPr>
            <p:spPr bwMode="auto">
              <a:xfrm>
                <a:off x="10776294" y="45402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1600"/>
              </a:p>
            </p:txBody>
          </p:sp>
          <p:sp>
            <p:nvSpPr>
              <p:cNvPr id="256" name="Desktop Base 2">
                <a:extLst>
                  <a:ext uri="{FF2B5EF4-FFF2-40B4-BE49-F238E27FC236}">
                    <a16:creationId xmlns:a16="http://schemas.microsoft.com/office/drawing/2014/main" xmlns="" id="{098C533B-C0B1-4C6B-9F4F-85E1CD0D5E8C}"/>
                  </a:ext>
                </a:extLst>
              </p:cNvPr>
              <p:cNvSpPr>
                <a:spLocks noChangeArrowheads="1"/>
              </p:cNvSpPr>
              <p:nvPr/>
            </p:nvSpPr>
            <p:spPr bwMode="auto">
              <a:xfrm>
                <a:off x="10903294" y="45402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sz="1600"/>
              </a:p>
            </p:txBody>
          </p:sp>
          <p:sp>
            <p:nvSpPr>
              <p:cNvPr id="257" name="Desktop Screen">
                <a:extLst>
                  <a:ext uri="{FF2B5EF4-FFF2-40B4-BE49-F238E27FC236}">
                    <a16:creationId xmlns:a16="http://schemas.microsoft.com/office/drawing/2014/main" xmlns="" id="{A8E8D297-E75C-401F-9548-EF4B9B2FD28E}"/>
                  </a:ext>
                </a:extLst>
              </p:cNvPr>
              <p:cNvSpPr>
                <a:spLocks noEditPoints="1"/>
              </p:cNvSpPr>
              <p:nvPr/>
            </p:nvSpPr>
            <p:spPr bwMode="auto">
              <a:xfrm>
                <a:off x="10396415" y="39885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600"/>
              </a:p>
            </p:txBody>
          </p:sp>
          <p:sp>
            <p:nvSpPr>
              <p:cNvPr id="258" name="Desktop Base">
                <a:extLst>
                  <a:ext uri="{FF2B5EF4-FFF2-40B4-BE49-F238E27FC236}">
                    <a16:creationId xmlns:a16="http://schemas.microsoft.com/office/drawing/2014/main" xmlns="" id="{D5BA84A9-EBE1-4F93-BC5F-76090FA3E0A6}"/>
                  </a:ext>
                </a:extLst>
              </p:cNvPr>
              <p:cNvSpPr>
                <a:spLocks/>
              </p:cNvSpPr>
              <p:nvPr/>
            </p:nvSpPr>
            <p:spPr bwMode="auto">
              <a:xfrm>
                <a:off x="10632308" y="46545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sz="1600"/>
              </a:p>
            </p:txBody>
          </p:sp>
        </p:grpSp>
        <p:sp>
          <p:nvSpPr>
            <p:cNvPr id="259" name="TextBox 258">
              <a:extLst>
                <a:ext uri="{FF2B5EF4-FFF2-40B4-BE49-F238E27FC236}">
                  <a16:creationId xmlns:a16="http://schemas.microsoft.com/office/drawing/2014/main" xmlns="" id="{2BBC530D-416D-4E5A-8F11-97BA773E2AA6}"/>
                </a:ext>
              </a:extLst>
            </p:cNvPr>
            <p:cNvSpPr txBox="1"/>
            <p:nvPr/>
          </p:nvSpPr>
          <p:spPr>
            <a:xfrm>
              <a:off x="5776083" y="3699830"/>
              <a:ext cx="652337" cy="321084"/>
            </a:xfrm>
            <a:prstGeom prst="rect">
              <a:avLst/>
            </a:prstGeom>
            <a:noFill/>
          </p:spPr>
          <p:txBody>
            <a:bodyPr wrap="none" lIns="0" tIns="0" rIns="0" bIns="0" rtlCol="0" anchor="ctr">
              <a:noAutofit/>
            </a:bodyPr>
            <a:lstStyle/>
            <a:p>
              <a:pPr algn="ctr"/>
              <a:r>
                <a:rPr lang="en-GB" sz="1600" b="1" dirty="0">
                  <a:solidFill>
                    <a:schemeClr val="accent3"/>
                  </a:solidFill>
                </a:rPr>
                <a:t>HR IT</a:t>
              </a:r>
            </a:p>
          </p:txBody>
        </p:sp>
      </p:grpSp>
      <p:grpSp>
        <p:nvGrpSpPr>
          <p:cNvPr id="260" name="Group 37">
            <a:extLst>
              <a:ext uri="{FF2B5EF4-FFF2-40B4-BE49-F238E27FC236}">
                <a16:creationId xmlns:a16="http://schemas.microsoft.com/office/drawing/2014/main" xmlns="" id="{35384D8B-D825-42F6-9384-AB41EEE876B7}"/>
              </a:ext>
            </a:extLst>
          </p:cNvPr>
          <p:cNvGrpSpPr>
            <a:grpSpLocks noChangeAspect="1"/>
          </p:cNvGrpSpPr>
          <p:nvPr/>
        </p:nvGrpSpPr>
        <p:grpSpPr bwMode="auto">
          <a:xfrm>
            <a:off x="6338944" y="4534905"/>
            <a:ext cx="455513" cy="454368"/>
            <a:chOff x="3190" y="1333"/>
            <a:chExt cx="398" cy="397"/>
          </a:xfrm>
        </p:grpSpPr>
        <p:sp>
          <p:nvSpPr>
            <p:cNvPr id="261" name="AutoShape 36">
              <a:extLst>
                <a:ext uri="{FF2B5EF4-FFF2-40B4-BE49-F238E27FC236}">
                  <a16:creationId xmlns:a16="http://schemas.microsoft.com/office/drawing/2014/main" xmlns="" id="{5C6E5F8B-AE9F-47C1-BA07-E9AAE48BCFB4}"/>
                </a:ext>
              </a:extLst>
            </p:cNvPr>
            <p:cNvSpPr>
              <a:spLocks noChangeAspect="1" noChangeArrowheads="1" noTextEdit="1"/>
            </p:cNvSpPr>
            <p:nvPr/>
          </p:nvSpPr>
          <p:spPr bwMode="auto">
            <a:xfrm>
              <a:off x="3190" y="1333"/>
              <a:ext cx="39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62" name="Oval 38">
              <a:extLst>
                <a:ext uri="{FF2B5EF4-FFF2-40B4-BE49-F238E27FC236}">
                  <a16:creationId xmlns:a16="http://schemas.microsoft.com/office/drawing/2014/main" xmlns="" id="{2944B38D-844A-44FE-BC1D-86FB60AFAF09}"/>
                </a:ext>
              </a:extLst>
            </p:cNvPr>
            <p:cNvSpPr>
              <a:spLocks noChangeArrowheads="1"/>
            </p:cNvSpPr>
            <p:nvPr/>
          </p:nvSpPr>
          <p:spPr bwMode="auto">
            <a:xfrm>
              <a:off x="3194" y="1342"/>
              <a:ext cx="385" cy="384"/>
            </a:xfrm>
            <a:prstGeom prst="ellipse">
              <a:avLst/>
            </a:prstGeom>
            <a:solidFill>
              <a:srgbClr val="FFFFFF"/>
            </a:solidFill>
            <a:ln w="28575" cap="flat">
              <a:solidFill>
                <a:schemeClr val="accent3"/>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63" name="Freeform 39">
              <a:extLst>
                <a:ext uri="{FF2B5EF4-FFF2-40B4-BE49-F238E27FC236}">
                  <a16:creationId xmlns:a16="http://schemas.microsoft.com/office/drawing/2014/main" xmlns="" id="{1BF9645E-EF45-4021-BBFD-934FF65C6785}"/>
                </a:ext>
              </a:extLst>
            </p:cNvPr>
            <p:cNvSpPr>
              <a:spLocks/>
            </p:cNvSpPr>
            <p:nvPr/>
          </p:nvSpPr>
          <p:spPr bwMode="auto">
            <a:xfrm>
              <a:off x="3306" y="1478"/>
              <a:ext cx="179" cy="126"/>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solidFill>
              <a:srgbClr val="FFFFFF"/>
            </a:solidFill>
            <a:ln w="28575" cap="flat">
              <a:solidFill>
                <a:schemeClr val="accent1"/>
              </a:solidFill>
              <a:prstDash val="solid"/>
              <a:round/>
              <a:headEnd/>
              <a:tailEnd/>
            </a:ln>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65" name="Group 37">
            <a:extLst>
              <a:ext uri="{FF2B5EF4-FFF2-40B4-BE49-F238E27FC236}">
                <a16:creationId xmlns:a16="http://schemas.microsoft.com/office/drawing/2014/main" xmlns="" id="{7C0796BE-04F7-4C32-8C5F-E1FCD5C2D391}"/>
              </a:ext>
            </a:extLst>
          </p:cNvPr>
          <p:cNvGrpSpPr>
            <a:grpSpLocks noChangeAspect="1"/>
          </p:cNvGrpSpPr>
          <p:nvPr/>
        </p:nvGrpSpPr>
        <p:grpSpPr bwMode="auto">
          <a:xfrm>
            <a:off x="6351073" y="3272278"/>
            <a:ext cx="455513" cy="454368"/>
            <a:chOff x="3190" y="1333"/>
            <a:chExt cx="398" cy="397"/>
          </a:xfrm>
        </p:grpSpPr>
        <p:sp>
          <p:nvSpPr>
            <p:cNvPr id="266" name="AutoShape 36">
              <a:extLst>
                <a:ext uri="{FF2B5EF4-FFF2-40B4-BE49-F238E27FC236}">
                  <a16:creationId xmlns:a16="http://schemas.microsoft.com/office/drawing/2014/main" xmlns="" id="{0EE88361-3D3F-4E12-A679-8801C7380B1B}"/>
                </a:ext>
              </a:extLst>
            </p:cNvPr>
            <p:cNvSpPr>
              <a:spLocks noChangeAspect="1" noChangeArrowheads="1" noTextEdit="1"/>
            </p:cNvSpPr>
            <p:nvPr/>
          </p:nvSpPr>
          <p:spPr bwMode="auto">
            <a:xfrm>
              <a:off x="3190" y="1333"/>
              <a:ext cx="39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67" name="Oval 38">
              <a:extLst>
                <a:ext uri="{FF2B5EF4-FFF2-40B4-BE49-F238E27FC236}">
                  <a16:creationId xmlns:a16="http://schemas.microsoft.com/office/drawing/2014/main" xmlns="" id="{FEED82E6-68D5-47CD-AECF-144264D24C54}"/>
                </a:ext>
              </a:extLst>
            </p:cNvPr>
            <p:cNvSpPr>
              <a:spLocks noChangeArrowheads="1"/>
            </p:cNvSpPr>
            <p:nvPr/>
          </p:nvSpPr>
          <p:spPr bwMode="auto">
            <a:xfrm>
              <a:off x="3194" y="1342"/>
              <a:ext cx="385" cy="384"/>
            </a:xfrm>
            <a:prstGeom prst="ellipse">
              <a:avLst/>
            </a:prstGeom>
            <a:solidFill>
              <a:srgbClr val="FFFFFF"/>
            </a:solidFill>
            <a:ln w="28575" cap="flat">
              <a:solidFill>
                <a:schemeClr val="accent3"/>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68" name="Freeform 39">
              <a:extLst>
                <a:ext uri="{FF2B5EF4-FFF2-40B4-BE49-F238E27FC236}">
                  <a16:creationId xmlns:a16="http://schemas.microsoft.com/office/drawing/2014/main" xmlns="" id="{71DB1C0D-427C-4205-8467-EC334293B141}"/>
                </a:ext>
              </a:extLst>
            </p:cNvPr>
            <p:cNvSpPr>
              <a:spLocks/>
            </p:cNvSpPr>
            <p:nvPr/>
          </p:nvSpPr>
          <p:spPr bwMode="auto">
            <a:xfrm>
              <a:off x="3306" y="1478"/>
              <a:ext cx="179" cy="126"/>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solidFill>
              <a:srgbClr val="FFFFFF"/>
            </a:solidFill>
            <a:ln w="28575" cap="flat">
              <a:solidFill>
                <a:schemeClr val="accent1"/>
              </a:solidFill>
              <a:prstDash val="solid"/>
              <a:round/>
              <a:headEnd/>
              <a:tailEnd/>
            </a:ln>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25" name="Straight Connector 24">
            <a:extLst>
              <a:ext uri="{FF2B5EF4-FFF2-40B4-BE49-F238E27FC236}">
                <a16:creationId xmlns:a16="http://schemas.microsoft.com/office/drawing/2014/main" xmlns="" id="{1822B6D2-7543-4A29-93D9-B8317795355C}"/>
              </a:ext>
            </a:extLst>
          </p:cNvPr>
          <p:cNvCxnSpPr/>
          <p:nvPr/>
        </p:nvCxnSpPr>
        <p:spPr bwMode="auto">
          <a:xfrm flipV="1">
            <a:off x="2745495" y="2310435"/>
            <a:ext cx="0" cy="3660153"/>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xmlns="" id="{C722BE33-E993-4B82-BB67-4D30D0F5609F}"/>
              </a:ext>
            </a:extLst>
          </p:cNvPr>
          <p:cNvCxnSpPr/>
          <p:nvPr/>
        </p:nvCxnSpPr>
        <p:spPr bwMode="auto">
          <a:xfrm flipV="1">
            <a:off x="5001942" y="2310435"/>
            <a:ext cx="0" cy="3660153"/>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xmlns="" id="{CEAC3E70-0251-4AD4-8D53-5659CFFBB08F}"/>
              </a:ext>
            </a:extLst>
          </p:cNvPr>
          <p:cNvCxnSpPr/>
          <p:nvPr/>
        </p:nvCxnSpPr>
        <p:spPr bwMode="auto">
          <a:xfrm flipV="1">
            <a:off x="7268105" y="2310435"/>
            <a:ext cx="0" cy="3660153"/>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xmlns="" id="{C374A89E-7E47-4E1A-B0A2-D1A7C5C36CE6}"/>
              </a:ext>
            </a:extLst>
          </p:cNvPr>
          <p:cNvCxnSpPr/>
          <p:nvPr/>
        </p:nvCxnSpPr>
        <p:spPr bwMode="auto">
          <a:xfrm flipV="1">
            <a:off x="9535661" y="2310435"/>
            <a:ext cx="0" cy="3660153"/>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276" name="Rectangle 275">
            <a:extLst>
              <a:ext uri="{FF2B5EF4-FFF2-40B4-BE49-F238E27FC236}">
                <a16:creationId xmlns:a16="http://schemas.microsoft.com/office/drawing/2014/main" xmlns="" id="{02BE7E67-E2F6-4CB0-B0EF-CE1592DAA570}"/>
              </a:ext>
            </a:extLst>
          </p:cNvPr>
          <p:cNvSpPr/>
          <p:nvPr/>
        </p:nvSpPr>
        <p:spPr>
          <a:xfrm>
            <a:off x="2991099" y="2307975"/>
            <a:ext cx="1774525" cy="430887"/>
          </a:xfrm>
          <a:prstGeom prst="rect">
            <a:avLst/>
          </a:prstGeom>
        </p:spPr>
        <p:txBody>
          <a:bodyPr wrap="none" lIns="0" tIns="0" rIns="0" bIns="0">
            <a:spAutoFit/>
          </a:bodyPr>
          <a:lstStyle/>
          <a:p>
            <a:pPr algn="ctr"/>
            <a:r>
              <a:rPr lang="en-US" sz="1400" b="1" dirty="0">
                <a:solidFill>
                  <a:srgbClr val="000000"/>
                </a:solidFill>
                <a:ea typeface="MS PGothic" pitchFamily="34" charset="-128"/>
                <a:cs typeface="Arial" pitchFamily="34" charset="0"/>
              </a:rPr>
              <a:t>Manage training and </a:t>
            </a:r>
            <a:br>
              <a:rPr lang="en-US" sz="1400" b="1" dirty="0">
                <a:solidFill>
                  <a:srgbClr val="000000"/>
                </a:solidFill>
                <a:ea typeface="MS PGothic" pitchFamily="34" charset="-128"/>
                <a:cs typeface="Arial" pitchFamily="34" charset="0"/>
              </a:rPr>
            </a:br>
            <a:r>
              <a:rPr lang="en-US" sz="1400" b="1" dirty="0">
                <a:solidFill>
                  <a:srgbClr val="000000"/>
                </a:solidFill>
                <a:ea typeface="MS PGothic" pitchFamily="34" charset="-128"/>
                <a:cs typeface="Arial" pitchFamily="34" charset="0"/>
              </a:rPr>
              <a:t>certification</a:t>
            </a:r>
          </a:p>
        </p:txBody>
      </p:sp>
      <p:sp>
        <p:nvSpPr>
          <p:cNvPr id="277" name="Rectangle 276">
            <a:extLst>
              <a:ext uri="{FF2B5EF4-FFF2-40B4-BE49-F238E27FC236}">
                <a16:creationId xmlns:a16="http://schemas.microsoft.com/office/drawing/2014/main" xmlns="" id="{7CB178ED-9DE8-49C8-BCB4-1016262B65E4}"/>
              </a:ext>
            </a:extLst>
          </p:cNvPr>
          <p:cNvSpPr/>
          <p:nvPr/>
        </p:nvSpPr>
        <p:spPr>
          <a:xfrm>
            <a:off x="5101771" y="2307975"/>
            <a:ext cx="2085507" cy="430887"/>
          </a:xfrm>
          <a:prstGeom prst="rect">
            <a:avLst/>
          </a:prstGeom>
        </p:spPr>
        <p:txBody>
          <a:bodyPr wrap="none" lIns="0" tIns="0" rIns="0" bIns="0">
            <a:spAutoFit/>
          </a:bodyPr>
          <a:lstStyle/>
          <a:p>
            <a:pPr algn="ctr"/>
            <a:r>
              <a:rPr lang="en-GB" sz="1400" b="1" dirty="0"/>
              <a:t>Manage integration with </a:t>
            </a:r>
            <a:br>
              <a:rPr lang="en-GB" sz="1400" b="1" dirty="0"/>
            </a:br>
            <a:r>
              <a:rPr lang="en-GB" sz="1400" b="1" dirty="0"/>
              <a:t>LMS &amp; HR systems</a:t>
            </a:r>
          </a:p>
        </p:txBody>
      </p:sp>
      <p:sp>
        <p:nvSpPr>
          <p:cNvPr id="278" name="Rectangle 277">
            <a:extLst>
              <a:ext uri="{FF2B5EF4-FFF2-40B4-BE49-F238E27FC236}">
                <a16:creationId xmlns:a16="http://schemas.microsoft.com/office/drawing/2014/main" xmlns="" id="{CA5812F0-9B89-40CB-AE82-044F58220159}"/>
              </a:ext>
            </a:extLst>
          </p:cNvPr>
          <p:cNvSpPr/>
          <p:nvPr/>
        </p:nvSpPr>
        <p:spPr>
          <a:xfrm>
            <a:off x="7731026" y="2307975"/>
            <a:ext cx="1341714" cy="430887"/>
          </a:xfrm>
          <a:prstGeom prst="rect">
            <a:avLst/>
          </a:prstGeom>
        </p:spPr>
        <p:txBody>
          <a:bodyPr wrap="none" lIns="0" tIns="0" rIns="0" bIns="0">
            <a:spAutoFit/>
          </a:bodyPr>
          <a:lstStyle/>
          <a:p>
            <a:pPr algn="ctr"/>
            <a:r>
              <a:rPr lang="en-US" sz="1400" b="1" dirty="0">
                <a:solidFill>
                  <a:srgbClr val="000000"/>
                </a:solidFill>
                <a:ea typeface="MS PGothic" pitchFamily="34" charset="-128"/>
                <a:cs typeface="Arial" pitchFamily="34" charset="0"/>
              </a:rPr>
              <a:t>Manage results </a:t>
            </a:r>
            <a:br>
              <a:rPr lang="en-US" sz="1400" b="1" dirty="0">
                <a:solidFill>
                  <a:srgbClr val="000000"/>
                </a:solidFill>
                <a:ea typeface="MS PGothic" pitchFamily="34" charset="-128"/>
                <a:cs typeface="Arial" pitchFamily="34" charset="0"/>
              </a:rPr>
            </a:br>
            <a:r>
              <a:rPr lang="en-US" sz="1400" b="1" dirty="0">
                <a:solidFill>
                  <a:srgbClr val="000000"/>
                </a:solidFill>
                <a:ea typeface="MS PGothic" pitchFamily="34" charset="-128"/>
                <a:cs typeface="Arial" pitchFamily="34" charset="0"/>
              </a:rPr>
              <a:t>efficiently </a:t>
            </a:r>
          </a:p>
        </p:txBody>
      </p:sp>
      <p:sp>
        <p:nvSpPr>
          <p:cNvPr id="279" name="Rectangle 278">
            <a:extLst>
              <a:ext uri="{FF2B5EF4-FFF2-40B4-BE49-F238E27FC236}">
                <a16:creationId xmlns:a16="http://schemas.microsoft.com/office/drawing/2014/main" xmlns="" id="{97450C98-AE60-46D5-B525-245BF1411776}"/>
              </a:ext>
            </a:extLst>
          </p:cNvPr>
          <p:cNvSpPr/>
          <p:nvPr/>
        </p:nvSpPr>
        <p:spPr>
          <a:xfrm>
            <a:off x="9759858" y="2307975"/>
            <a:ext cx="1723229" cy="430887"/>
          </a:xfrm>
          <a:prstGeom prst="rect">
            <a:avLst/>
          </a:prstGeom>
        </p:spPr>
        <p:txBody>
          <a:bodyPr wrap="none" lIns="0" tIns="0" rIns="0" bIns="0">
            <a:spAutoFit/>
          </a:bodyPr>
          <a:lstStyle/>
          <a:p>
            <a:pPr algn="ctr"/>
            <a:r>
              <a:rPr lang="en-US" sz="1400" b="1" dirty="0">
                <a:solidFill>
                  <a:srgbClr val="000000"/>
                </a:solidFill>
                <a:ea typeface="MS PGothic" pitchFamily="34" charset="-128"/>
                <a:cs typeface="Arial" pitchFamily="34" charset="0"/>
              </a:rPr>
              <a:t>Manage testing </a:t>
            </a:r>
            <a:br>
              <a:rPr lang="en-US" sz="1400" b="1" dirty="0">
                <a:solidFill>
                  <a:srgbClr val="000000"/>
                </a:solidFill>
                <a:ea typeface="MS PGothic" pitchFamily="34" charset="-128"/>
                <a:cs typeface="Arial" pitchFamily="34" charset="0"/>
              </a:rPr>
            </a:br>
            <a:r>
              <a:rPr lang="en-US" sz="1400" b="1" dirty="0">
                <a:solidFill>
                  <a:srgbClr val="000000"/>
                </a:solidFill>
                <a:ea typeface="MS PGothic" pitchFamily="34" charset="-128"/>
                <a:cs typeface="Arial" pitchFamily="34" charset="0"/>
              </a:rPr>
              <a:t>quality automatically</a:t>
            </a:r>
          </a:p>
        </p:txBody>
      </p:sp>
      <p:grpSp>
        <p:nvGrpSpPr>
          <p:cNvPr id="290" name="Group 91">
            <a:extLst>
              <a:ext uri="{FF2B5EF4-FFF2-40B4-BE49-F238E27FC236}">
                <a16:creationId xmlns:a16="http://schemas.microsoft.com/office/drawing/2014/main" xmlns="" id="{FB65932E-28B0-412C-BC5D-FA8944AA3A54}"/>
              </a:ext>
            </a:extLst>
          </p:cNvPr>
          <p:cNvGrpSpPr>
            <a:grpSpLocks noChangeAspect="1"/>
          </p:cNvGrpSpPr>
          <p:nvPr/>
        </p:nvGrpSpPr>
        <p:grpSpPr bwMode="auto">
          <a:xfrm>
            <a:off x="3558261" y="3135256"/>
            <a:ext cx="658813" cy="900112"/>
            <a:chOff x="2288" y="2999"/>
            <a:chExt cx="415" cy="567"/>
          </a:xfrm>
        </p:grpSpPr>
        <p:sp>
          <p:nvSpPr>
            <p:cNvPr id="291" name="Freeform 92">
              <a:extLst>
                <a:ext uri="{FF2B5EF4-FFF2-40B4-BE49-F238E27FC236}">
                  <a16:creationId xmlns:a16="http://schemas.microsoft.com/office/drawing/2014/main" xmlns="" id="{76A08F3C-43FB-4262-9484-9E66BF34565E}"/>
                </a:ext>
              </a:extLst>
            </p:cNvPr>
            <p:cNvSpPr>
              <a:spLocks/>
            </p:cNvSpPr>
            <p:nvPr/>
          </p:nvSpPr>
          <p:spPr bwMode="auto">
            <a:xfrm>
              <a:off x="2288" y="3315"/>
              <a:ext cx="233" cy="251"/>
            </a:xfrm>
            <a:custGeom>
              <a:avLst/>
              <a:gdLst>
                <a:gd name="T0" fmla="*/ 570 w 930"/>
                <a:gd name="T1" fmla="*/ 1003 h 1003"/>
                <a:gd name="T2" fmla="*/ 569 w 930"/>
                <a:gd name="T3" fmla="*/ 1003 h 1003"/>
                <a:gd name="T4" fmla="*/ 545 w 930"/>
                <a:gd name="T5" fmla="*/ 999 h 1003"/>
                <a:gd name="T6" fmla="*/ 523 w 930"/>
                <a:gd name="T7" fmla="*/ 989 h 1003"/>
                <a:gd name="T8" fmla="*/ 505 w 930"/>
                <a:gd name="T9" fmla="*/ 973 h 1003"/>
                <a:gd name="T10" fmla="*/ 491 w 930"/>
                <a:gd name="T11" fmla="*/ 952 h 1003"/>
                <a:gd name="T12" fmla="*/ 388 w 930"/>
                <a:gd name="T13" fmla="*/ 715 h 1003"/>
                <a:gd name="T14" fmla="*/ 383 w 930"/>
                <a:gd name="T15" fmla="*/ 707 h 1003"/>
                <a:gd name="T16" fmla="*/ 376 w 930"/>
                <a:gd name="T17" fmla="*/ 702 h 1003"/>
                <a:gd name="T18" fmla="*/ 368 w 930"/>
                <a:gd name="T19" fmla="*/ 700 h 1003"/>
                <a:gd name="T20" fmla="*/ 358 w 930"/>
                <a:gd name="T21" fmla="*/ 701 h 1003"/>
                <a:gd name="T22" fmla="*/ 109 w 930"/>
                <a:gd name="T23" fmla="*/ 767 h 1003"/>
                <a:gd name="T24" fmla="*/ 85 w 930"/>
                <a:gd name="T25" fmla="*/ 770 h 1003"/>
                <a:gd name="T26" fmla="*/ 60 w 930"/>
                <a:gd name="T27" fmla="*/ 766 h 1003"/>
                <a:gd name="T28" fmla="*/ 39 w 930"/>
                <a:gd name="T29" fmla="*/ 756 h 1003"/>
                <a:gd name="T30" fmla="*/ 21 w 930"/>
                <a:gd name="T31" fmla="*/ 740 h 1003"/>
                <a:gd name="T32" fmla="*/ 13 w 930"/>
                <a:gd name="T33" fmla="*/ 729 h 1003"/>
                <a:gd name="T34" fmla="*/ 4 w 930"/>
                <a:gd name="T35" fmla="*/ 707 h 1003"/>
                <a:gd name="T36" fmla="*/ 0 w 930"/>
                <a:gd name="T37" fmla="*/ 684 h 1003"/>
                <a:gd name="T38" fmla="*/ 4 w 930"/>
                <a:gd name="T39" fmla="*/ 660 h 1003"/>
                <a:gd name="T40" fmla="*/ 301 w 930"/>
                <a:gd name="T41" fmla="*/ 0 h 1003"/>
                <a:gd name="T42" fmla="*/ 63 w 930"/>
                <a:gd name="T43" fmla="*/ 673 h 1003"/>
                <a:gd name="T44" fmla="*/ 61 w 930"/>
                <a:gd name="T45" fmla="*/ 678 h 1003"/>
                <a:gd name="T46" fmla="*/ 60 w 930"/>
                <a:gd name="T47" fmla="*/ 687 h 1003"/>
                <a:gd name="T48" fmla="*/ 65 w 930"/>
                <a:gd name="T49" fmla="*/ 697 h 1003"/>
                <a:gd name="T50" fmla="*/ 67 w 930"/>
                <a:gd name="T51" fmla="*/ 700 h 1003"/>
                <a:gd name="T52" fmla="*/ 76 w 930"/>
                <a:gd name="T53" fmla="*/ 707 h 1003"/>
                <a:gd name="T54" fmla="*/ 84 w 930"/>
                <a:gd name="T55" fmla="*/ 709 h 1003"/>
                <a:gd name="T56" fmla="*/ 93 w 930"/>
                <a:gd name="T57" fmla="*/ 708 h 1003"/>
                <a:gd name="T58" fmla="*/ 343 w 930"/>
                <a:gd name="T59" fmla="*/ 643 h 1003"/>
                <a:gd name="T60" fmla="*/ 358 w 930"/>
                <a:gd name="T61" fmla="*/ 640 h 1003"/>
                <a:gd name="T62" fmla="*/ 374 w 930"/>
                <a:gd name="T63" fmla="*/ 640 h 1003"/>
                <a:gd name="T64" fmla="*/ 388 w 930"/>
                <a:gd name="T65" fmla="*/ 643 h 1003"/>
                <a:gd name="T66" fmla="*/ 402 w 930"/>
                <a:gd name="T67" fmla="*/ 648 h 1003"/>
                <a:gd name="T68" fmla="*/ 415 w 930"/>
                <a:gd name="T69" fmla="*/ 656 h 1003"/>
                <a:gd name="T70" fmla="*/ 426 w 930"/>
                <a:gd name="T71" fmla="*/ 665 h 1003"/>
                <a:gd name="T72" fmla="*/ 436 w 930"/>
                <a:gd name="T73" fmla="*/ 677 h 1003"/>
                <a:gd name="T74" fmla="*/ 443 w 930"/>
                <a:gd name="T75" fmla="*/ 691 h 1003"/>
                <a:gd name="T76" fmla="*/ 546 w 930"/>
                <a:gd name="T77" fmla="*/ 927 h 1003"/>
                <a:gd name="T78" fmla="*/ 552 w 930"/>
                <a:gd name="T79" fmla="*/ 935 h 1003"/>
                <a:gd name="T80" fmla="*/ 559 w 930"/>
                <a:gd name="T81" fmla="*/ 940 h 1003"/>
                <a:gd name="T82" fmla="*/ 570 w 930"/>
                <a:gd name="T83" fmla="*/ 942 h 1003"/>
                <a:gd name="T84" fmla="*/ 574 w 930"/>
                <a:gd name="T85" fmla="*/ 941 h 1003"/>
                <a:gd name="T86" fmla="*/ 585 w 930"/>
                <a:gd name="T87" fmla="*/ 938 h 1003"/>
                <a:gd name="T88" fmla="*/ 591 w 930"/>
                <a:gd name="T89" fmla="*/ 931 h 1003"/>
                <a:gd name="T90" fmla="*/ 875 w 930"/>
                <a:gd name="T91" fmla="*/ 300 h 1003"/>
                <a:gd name="T92" fmla="*/ 649 w 930"/>
                <a:gd name="T93" fmla="*/ 952 h 1003"/>
                <a:gd name="T94" fmla="*/ 643 w 930"/>
                <a:gd name="T95" fmla="*/ 963 h 1003"/>
                <a:gd name="T96" fmla="*/ 627 w 930"/>
                <a:gd name="T97" fmla="*/ 982 h 1003"/>
                <a:gd name="T98" fmla="*/ 607 w 930"/>
                <a:gd name="T99" fmla="*/ 995 h 1003"/>
                <a:gd name="T100" fmla="*/ 583 w 930"/>
                <a:gd name="T101" fmla="*/ 1002 h 1003"/>
                <a:gd name="T102" fmla="*/ 570 w 930"/>
                <a:gd name="T103" fmla="*/ 1003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30" h="1003">
                  <a:moveTo>
                    <a:pt x="570" y="1003"/>
                  </a:moveTo>
                  <a:lnTo>
                    <a:pt x="570" y="1003"/>
                  </a:lnTo>
                  <a:lnTo>
                    <a:pt x="569" y="1003"/>
                  </a:lnTo>
                  <a:lnTo>
                    <a:pt x="569" y="1003"/>
                  </a:lnTo>
                  <a:lnTo>
                    <a:pt x="557" y="1002"/>
                  </a:lnTo>
                  <a:lnTo>
                    <a:pt x="545" y="999"/>
                  </a:lnTo>
                  <a:lnTo>
                    <a:pt x="533" y="995"/>
                  </a:lnTo>
                  <a:lnTo>
                    <a:pt x="523" y="989"/>
                  </a:lnTo>
                  <a:lnTo>
                    <a:pt x="513" y="982"/>
                  </a:lnTo>
                  <a:lnTo>
                    <a:pt x="505" y="973"/>
                  </a:lnTo>
                  <a:lnTo>
                    <a:pt x="497" y="963"/>
                  </a:lnTo>
                  <a:lnTo>
                    <a:pt x="491" y="952"/>
                  </a:lnTo>
                  <a:lnTo>
                    <a:pt x="388" y="715"/>
                  </a:lnTo>
                  <a:lnTo>
                    <a:pt x="388" y="715"/>
                  </a:lnTo>
                  <a:lnTo>
                    <a:pt x="386" y="711"/>
                  </a:lnTo>
                  <a:lnTo>
                    <a:pt x="383" y="707"/>
                  </a:lnTo>
                  <a:lnTo>
                    <a:pt x="380" y="705"/>
                  </a:lnTo>
                  <a:lnTo>
                    <a:pt x="376" y="702"/>
                  </a:lnTo>
                  <a:lnTo>
                    <a:pt x="372" y="701"/>
                  </a:lnTo>
                  <a:lnTo>
                    <a:pt x="368" y="700"/>
                  </a:lnTo>
                  <a:lnTo>
                    <a:pt x="363" y="700"/>
                  </a:lnTo>
                  <a:lnTo>
                    <a:pt x="358" y="701"/>
                  </a:lnTo>
                  <a:lnTo>
                    <a:pt x="109" y="767"/>
                  </a:lnTo>
                  <a:lnTo>
                    <a:pt x="109" y="767"/>
                  </a:lnTo>
                  <a:lnTo>
                    <a:pt x="97" y="770"/>
                  </a:lnTo>
                  <a:lnTo>
                    <a:pt x="85" y="770"/>
                  </a:lnTo>
                  <a:lnTo>
                    <a:pt x="73" y="769"/>
                  </a:lnTo>
                  <a:lnTo>
                    <a:pt x="60" y="766"/>
                  </a:lnTo>
                  <a:lnTo>
                    <a:pt x="49" y="762"/>
                  </a:lnTo>
                  <a:lnTo>
                    <a:pt x="39" y="756"/>
                  </a:lnTo>
                  <a:lnTo>
                    <a:pt x="29" y="749"/>
                  </a:lnTo>
                  <a:lnTo>
                    <a:pt x="21" y="740"/>
                  </a:lnTo>
                  <a:lnTo>
                    <a:pt x="21" y="740"/>
                  </a:lnTo>
                  <a:lnTo>
                    <a:pt x="13" y="729"/>
                  </a:lnTo>
                  <a:lnTo>
                    <a:pt x="8" y="718"/>
                  </a:lnTo>
                  <a:lnTo>
                    <a:pt x="4" y="707"/>
                  </a:lnTo>
                  <a:lnTo>
                    <a:pt x="1" y="696"/>
                  </a:lnTo>
                  <a:lnTo>
                    <a:pt x="0" y="684"/>
                  </a:lnTo>
                  <a:lnTo>
                    <a:pt x="1" y="672"/>
                  </a:lnTo>
                  <a:lnTo>
                    <a:pt x="4" y="660"/>
                  </a:lnTo>
                  <a:lnTo>
                    <a:pt x="8" y="648"/>
                  </a:lnTo>
                  <a:lnTo>
                    <a:pt x="301" y="0"/>
                  </a:lnTo>
                  <a:lnTo>
                    <a:pt x="357" y="24"/>
                  </a:lnTo>
                  <a:lnTo>
                    <a:pt x="63" y="673"/>
                  </a:lnTo>
                  <a:lnTo>
                    <a:pt x="63" y="673"/>
                  </a:lnTo>
                  <a:lnTo>
                    <a:pt x="61" y="678"/>
                  </a:lnTo>
                  <a:lnTo>
                    <a:pt x="60" y="683"/>
                  </a:lnTo>
                  <a:lnTo>
                    <a:pt x="60" y="687"/>
                  </a:lnTo>
                  <a:lnTo>
                    <a:pt x="61" y="691"/>
                  </a:lnTo>
                  <a:lnTo>
                    <a:pt x="65" y="697"/>
                  </a:lnTo>
                  <a:lnTo>
                    <a:pt x="67" y="700"/>
                  </a:lnTo>
                  <a:lnTo>
                    <a:pt x="67" y="700"/>
                  </a:lnTo>
                  <a:lnTo>
                    <a:pt x="71" y="703"/>
                  </a:lnTo>
                  <a:lnTo>
                    <a:pt x="76" y="707"/>
                  </a:lnTo>
                  <a:lnTo>
                    <a:pt x="80" y="708"/>
                  </a:lnTo>
                  <a:lnTo>
                    <a:pt x="84" y="709"/>
                  </a:lnTo>
                  <a:lnTo>
                    <a:pt x="88" y="709"/>
                  </a:lnTo>
                  <a:lnTo>
                    <a:pt x="93" y="708"/>
                  </a:lnTo>
                  <a:lnTo>
                    <a:pt x="343" y="643"/>
                  </a:lnTo>
                  <a:lnTo>
                    <a:pt x="343" y="643"/>
                  </a:lnTo>
                  <a:lnTo>
                    <a:pt x="351" y="641"/>
                  </a:lnTo>
                  <a:lnTo>
                    <a:pt x="358" y="640"/>
                  </a:lnTo>
                  <a:lnTo>
                    <a:pt x="366" y="640"/>
                  </a:lnTo>
                  <a:lnTo>
                    <a:pt x="374" y="640"/>
                  </a:lnTo>
                  <a:lnTo>
                    <a:pt x="381" y="641"/>
                  </a:lnTo>
                  <a:lnTo>
                    <a:pt x="388" y="643"/>
                  </a:lnTo>
                  <a:lnTo>
                    <a:pt x="395" y="645"/>
                  </a:lnTo>
                  <a:lnTo>
                    <a:pt x="402" y="648"/>
                  </a:lnTo>
                  <a:lnTo>
                    <a:pt x="409" y="652"/>
                  </a:lnTo>
                  <a:lnTo>
                    <a:pt x="415" y="656"/>
                  </a:lnTo>
                  <a:lnTo>
                    <a:pt x="421" y="660"/>
                  </a:lnTo>
                  <a:lnTo>
                    <a:pt x="426" y="665"/>
                  </a:lnTo>
                  <a:lnTo>
                    <a:pt x="431" y="671"/>
                  </a:lnTo>
                  <a:lnTo>
                    <a:pt x="436" y="677"/>
                  </a:lnTo>
                  <a:lnTo>
                    <a:pt x="440" y="684"/>
                  </a:lnTo>
                  <a:lnTo>
                    <a:pt x="443" y="691"/>
                  </a:lnTo>
                  <a:lnTo>
                    <a:pt x="546" y="927"/>
                  </a:lnTo>
                  <a:lnTo>
                    <a:pt x="546" y="927"/>
                  </a:lnTo>
                  <a:lnTo>
                    <a:pt x="549" y="931"/>
                  </a:lnTo>
                  <a:lnTo>
                    <a:pt x="552" y="935"/>
                  </a:lnTo>
                  <a:lnTo>
                    <a:pt x="556" y="938"/>
                  </a:lnTo>
                  <a:lnTo>
                    <a:pt x="559" y="940"/>
                  </a:lnTo>
                  <a:lnTo>
                    <a:pt x="565" y="942"/>
                  </a:lnTo>
                  <a:lnTo>
                    <a:pt x="570" y="942"/>
                  </a:lnTo>
                  <a:lnTo>
                    <a:pt x="570" y="942"/>
                  </a:lnTo>
                  <a:lnTo>
                    <a:pt x="574" y="941"/>
                  </a:lnTo>
                  <a:lnTo>
                    <a:pt x="582" y="939"/>
                  </a:lnTo>
                  <a:lnTo>
                    <a:pt x="585" y="938"/>
                  </a:lnTo>
                  <a:lnTo>
                    <a:pt x="588" y="935"/>
                  </a:lnTo>
                  <a:lnTo>
                    <a:pt x="591" y="931"/>
                  </a:lnTo>
                  <a:lnTo>
                    <a:pt x="594" y="927"/>
                  </a:lnTo>
                  <a:lnTo>
                    <a:pt x="875" y="300"/>
                  </a:lnTo>
                  <a:lnTo>
                    <a:pt x="930" y="326"/>
                  </a:lnTo>
                  <a:lnTo>
                    <a:pt x="649" y="952"/>
                  </a:lnTo>
                  <a:lnTo>
                    <a:pt x="649" y="952"/>
                  </a:lnTo>
                  <a:lnTo>
                    <a:pt x="643" y="963"/>
                  </a:lnTo>
                  <a:lnTo>
                    <a:pt x="635" y="973"/>
                  </a:lnTo>
                  <a:lnTo>
                    <a:pt x="627" y="982"/>
                  </a:lnTo>
                  <a:lnTo>
                    <a:pt x="617" y="989"/>
                  </a:lnTo>
                  <a:lnTo>
                    <a:pt x="607" y="995"/>
                  </a:lnTo>
                  <a:lnTo>
                    <a:pt x="595" y="999"/>
                  </a:lnTo>
                  <a:lnTo>
                    <a:pt x="583" y="1002"/>
                  </a:lnTo>
                  <a:lnTo>
                    <a:pt x="570" y="1003"/>
                  </a:lnTo>
                  <a:lnTo>
                    <a:pt x="570" y="1003"/>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2" name="Freeform 93">
              <a:extLst>
                <a:ext uri="{FF2B5EF4-FFF2-40B4-BE49-F238E27FC236}">
                  <a16:creationId xmlns:a16="http://schemas.microsoft.com/office/drawing/2014/main" xmlns="" id="{146471DD-C0B8-4652-B617-A4ABA7A41F61}"/>
                </a:ext>
              </a:extLst>
            </p:cNvPr>
            <p:cNvSpPr>
              <a:spLocks/>
            </p:cNvSpPr>
            <p:nvPr/>
          </p:nvSpPr>
          <p:spPr bwMode="auto">
            <a:xfrm>
              <a:off x="2489" y="3317"/>
              <a:ext cx="214" cy="249"/>
            </a:xfrm>
            <a:custGeom>
              <a:avLst/>
              <a:gdLst>
                <a:gd name="T0" fmla="*/ 288 w 858"/>
                <a:gd name="T1" fmla="*/ 996 h 996"/>
                <a:gd name="T2" fmla="*/ 262 w 858"/>
                <a:gd name="T3" fmla="*/ 992 h 996"/>
                <a:gd name="T4" fmla="*/ 240 w 858"/>
                <a:gd name="T5" fmla="*/ 982 h 996"/>
                <a:gd name="T6" fmla="*/ 222 w 858"/>
                <a:gd name="T7" fmla="*/ 966 h 996"/>
                <a:gd name="T8" fmla="*/ 209 w 858"/>
                <a:gd name="T9" fmla="*/ 945 h 996"/>
                <a:gd name="T10" fmla="*/ 56 w 858"/>
                <a:gd name="T11" fmla="*/ 456 h 996"/>
                <a:gd name="T12" fmla="*/ 264 w 858"/>
                <a:gd name="T13" fmla="*/ 920 h 996"/>
                <a:gd name="T14" fmla="*/ 270 w 858"/>
                <a:gd name="T15" fmla="*/ 928 h 996"/>
                <a:gd name="T16" fmla="*/ 277 w 858"/>
                <a:gd name="T17" fmla="*/ 933 h 996"/>
                <a:gd name="T18" fmla="*/ 288 w 858"/>
                <a:gd name="T19" fmla="*/ 935 h 996"/>
                <a:gd name="T20" fmla="*/ 293 w 858"/>
                <a:gd name="T21" fmla="*/ 934 h 996"/>
                <a:gd name="T22" fmla="*/ 302 w 858"/>
                <a:gd name="T23" fmla="*/ 931 h 996"/>
                <a:gd name="T24" fmla="*/ 309 w 858"/>
                <a:gd name="T25" fmla="*/ 924 h 996"/>
                <a:gd name="T26" fmla="*/ 414 w 858"/>
                <a:gd name="T27" fmla="*/ 684 h 996"/>
                <a:gd name="T28" fmla="*/ 418 w 858"/>
                <a:gd name="T29" fmla="*/ 677 h 996"/>
                <a:gd name="T30" fmla="*/ 427 w 858"/>
                <a:gd name="T31" fmla="*/ 664 h 996"/>
                <a:gd name="T32" fmla="*/ 437 w 858"/>
                <a:gd name="T33" fmla="*/ 653 h 996"/>
                <a:gd name="T34" fmla="*/ 449 w 858"/>
                <a:gd name="T35" fmla="*/ 645 h 996"/>
                <a:gd name="T36" fmla="*/ 462 w 858"/>
                <a:gd name="T37" fmla="*/ 638 h 996"/>
                <a:gd name="T38" fmla="*/ 477 w 858"/>
                <a:gd name="T39" fmla="*/ 634 h 996"/>
                <a:gd name="T40" fmla="*/ 492 w 858"/>
                <a:gd name="T41" fmla="*/ 633 h 996"/>
                <a:gd name="T42" fmla="*/ 507 w 858"/>
                <a:gd name="T43" fmla="*/ 634 h 996"/>
                <a:gd name="T44" fmla="*/ 764 w 858"/>
                <a:gd name="T45" fmla="*/ 701 h 996"/>
                <a:gd name="T46" fmla="*/ 769 w 858"/>
                <a:gd name="T47" fmla="*/ 702 h 996"/>
                <a:gd name="T48" fmla="*/ 778 w 858"/>
                <a:gd name="T49" fmla="*/ 701 h 996"/>
                <a:gd name="T50" fmla="*/ 787 w 858"/>
                <a:gd name="T51" fmla="*/ 696 h 996"/>
                <a:gd name="T52" fmla="*/ 790 w 858"/>
                <a:gd name="T53" fmla="*/ 693 h 996"/>
                <a:gd name="T54" fmla="*/ 796 w 858"/>
                <a:gd name="T55" fmla="*/ 684 h 996"/>
                <a:gd name="T56" fmla="*/ 797 w 858"/>
                <a:gd name="T57" fmla="*/ 676 h 996"/>
                <a:gd name="T58" fmla="*/ 795 w 858"/>
                <a:gd name="T59" fmla="*/ 666 h 996"/>
                <a:gd name="T60" fmla="*/ 561 w 858"/>
                <a:gd name="T61" fmla="*/ 0 h 996"/>
                <a:gd name="T62" fmla="*/ 850 w 858"/>
                <a:gd name="T63" fmla="*/ 641 h 996"/>
                <a:gd name="T64" fmla="*/ 857 w 858"/>
                <a:gd name="T65" fmla="*/ 665 h 996"/>
                <a:gd name="T66" fmla="*/ 857 w 858"/>
                <a:gd name="T67" fmla="*/ 689 h 996"/>
                <a:gd name="T68" fmla="*/ 850 w 858"/>
                <a:gd name="T69" fmla="*/ 711 h 996"/>
                <a:gd name="T70" fmla="*/ 837 w 858"/>
                <a:gd name="T71" fmla="*/ 733 h 996"/>
                <a:gd name="T72" fmla="*/ 828 w 858"/>
                <a:gd name="T73" fmla="*/ 742 h 996"/>
                <a:gd name="T74" fmla="*/ 809 w 858"/>
                <a:gd name="T75" fmla="*/ 755 h 996"/>
                <a:gd name="T76" fmla="*/ 785 w 858"/>
                <a:gd name="T77" fmla="*/ 762 h 996"/>
                <a:gd name="T78" fmla="*/ 761 w 858"/>
                <a:gd name="T79" fmla="*/ 763 h 996"/>
                <a:gd name="T80" fmla="*/ 499 w 858"/>
                <a:gd name="T81" fmla="*/ 694 h 996"/>
                <a:gd name="T82" fmla="*/ 495 w 858"/>
                <a:gd name="T83" fmla="*/ 693 h 996"/>
                <a:gd name="T84" fmla="*/ 486 w 858"/>
                <a:gd name="T85" fmla="*/ 694 h 996"/>
                <a:gd name="T86" fmla="*/ 478 w 858"/>
                <a:gd name="T87" fmla="*/ 698 h 996"/>
                <a:gd name="T88" fmla="*/ 472 w 858"/>
                <a:gd name="T89" fmla="*/ 704 h 996"/>
                <a:gd name="T90" fmla="*/ 366 w 858"/>
                <a:gd name="T91" fmla="*/ 945 h 996"/>
                <a:gd name="T92" fmla="*/ 360 w 858"/>
                <a:gd name="T93" fmla="*/ 956 h 996"/>
                <a:gd name="T94" fmla="*/ 345 w 858"/>
                <a:gd name="T95" fmla="*/ 975 h 996"/>
                <a:gd name="T96" fmla="*/ 325 w 858"/>
                <a:gd name="T97" fmla="*/ 988 h 996"/>
                <a:gd name="T98" fmla="*/ 301 w 858"/>
                <a:gd name="T99" fmla="*/ 995 h 996"/>
                <a:gd name="T100" fmla="*/ 288 w 858"/>
                <a:gd name="T101" fmla="*/ 996 h 996"/>
                <a:gd name="T102" fmla="*/ 288 w 858"/>
                <a:gd name="T103" fmla="*/ 996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8" h="996">
                  <a:moveTo>
                    <a:pt x="288" y="996"/>
                  </a:moveTo>
                  <a:lnTo>
                    <a:pt x="288" y="996"/>
                  </a:lnTo>
                  <a:lnTo>
                    <a:pt x="274" y="995"/>
                  </a:lnTo>
                  <a:lnTo>
                    <a:pt x="262" y="992"/>
                  </a:lnTo>
                  <a:lnTo>
                    <a:pt x="251" y="988"/>
                  </a:lnTo>
                  <a:lnTo>
                    <a:pt x="240" y="982"/>
                  </a:lnTo>
                  <a:lnTo>
                    <a:pt x="231" y="975"/>
                  </a:lnTo>
                  <a:lnTo>
                    <a:pt x="222" y="966"/>
                  </a:lnTo>
                  <a:lnTo>
                    <a:pt x="215" y="956"/>
                  </a:lnTo>
                  <a:lnTo>
                    <a:pt x="209" y="945"/>
                  </a:lnTo>
                  <a:lnTo>
                    <a:pt x="0" y="481"/>
                  </a:lnTo>
                  <a:lnTo>
                    <a:pt x="56" y="456"/>
                  </a:lnTo>
                  <a:lnTo>
                    <a:pt x="264" y="920"/>
                  </a:lnTo>
                  <a:lnTo>
                    <a:pt x="264" y="920"/>
                  </a:lnTo>
                  <a:lnTo>
                    <a:pt x="266" y="924"/>
                  </a:lnTo>
                  <a:lnTo>
                    <a:pt x="270" y="928"/>
                  </a:lnTo>
                  <a:lnTo>
                    <a:pt x="273" y="931"/>
                  </a:lnTo>
                  <a:lnTo>
                    <a:pt x="277" y="933"/>
                  </a:lnTo>
                  <a:lnTo>
                    <a:pt x="284" y="935"/>
                  </a:lnTo>
                  <a:lnTo>
                    <a:pt x="288" y="935"/>
                  </a:lnTo>
                  <a:lnTo>
                    <a:pt x="288" y="935"/>
                  </a:lnTo>
                  <a:lnTo>
                    <a:pt x="293" y="934"/>
                  </a:lnTo>
                  <a:lnTo>
                    <a:pt x="299" y="932"/>
                  </a:lnTo>
                  <a:lnTo>
                    <a:pt x="302" y="931"/>
                  </a:lnTo>
                  <a:lnTo>
                    <a:pt x="306" y="928"/>
                  </a:lnTo>
                  <a:lnTo>
                    <a:pt x="309" y="924"/>
                  </a:lnTo>
                  <a:lnTo>
                    <a:pt x="311" y="920"/>
                  </a:lnTo>
                  <a:lnTo>
                    <a:pt x="414" y="684"/>
                  </a:lnTo>
                  <a:lnTo>
                    <a:pt x="414" y="684"/>
                  </a:lnTo>
                  <a:lnTo>
                    <a:pt x="418" y="677"/>
                  </a:lnTo>
                  <a:lnTo>
                    <a:pt x="422" y="670"/>
                  </a:lnTo>
                  <a:lnTo>
                    <a:pt x="427" y="664"/>
                  </a:lnTo>
                  <a:lnTo>
                    <a:pt x="432" y="658"/>
                  </a:lnTo>
                  <a:lnTo>
                    <a:pt x="437" y="653"/>
                  </a:lnTo>
                  <a:lnTo>
                    <a:pt x="443" y="649"/>
                  </a:lnTo>
                  <a:lnTo>
                    <a:pt x="449" y="645"/>
                  </a:lnTo>
                  <a:lnTo>
                    <a:pt x="456" y="641"/>
                  </a:lnTo>
                  <a:lnTo>
                    <a:pt x="462" y="638"/>
                  </a:lnTo>
                  <a:lnTo>
                    <a:pt x="470" y="636"/>
                  </a:lnTo>
                  <a:lnTo>
                    <a:pt x="477" y="634"/>
                  </a:lnTo>
                  <a:lnTo>
                    <a:pt x="484" y="633"/>
                  </a:lnTo>
                  <a:lnTo>
                    <a:pt x="492" y="633"/>
                  </a:lnTo>
                  <a:lnTo>
                    <a:pt x="499" y="633"/>
                  </a:lnTo>
                  <a:lnTo>
                    <a:pt x="507" y="634"/>
                  </a:lnTo>
                  <a:lnTo>
                    <a:pt x="515" y="636"/>
                  </a:lnTo>
                  <a:lnTo>
                    <a:pt x="764" y="701"/>
                  </a:lnTo>
                  <a:lnTo>
                    <a:pt x="764" y="701"/>
                  </a:lnTo>
                  <a:lnTo>
                    <a:pt x="769" y="702"/>
                  </a:lnTo>
                  <a:lnTo>
                    <a:pt x="774" y="702"/>
                  </a:lnTo>
                  <a:lnTo>
                    <a:pt x="778" y="701"/>
                  </a:lnTo>
                  <a:lnTo>
                    <a:pt x="782" y="700"/>
                  </a:lnTo>
                  <a:lnTo>
                    <a:pt x="787" y="696"/>
                  </a:lnTo>
                  <a:lnTo>
                    <a:pt x="790" y="693"/>
                  </a:lnTo>
                  <a:lnTo>
                    <a:pt x="790" y="693"/>
                  </a:lnTo>
                  <a:lnTo>
                    <a:pt x="793" y="690"/>
                  </a:lnTo>
                  <a:lnTo>
                    <a:pt x="796" y="684"/>
                  </a:lnTo>
                  <a:lnTo>
                    <a:pt x="797" y="680"/>
                  </a:lnTo>
                  <a:lnTo>
                    <a:pt x="797" y="676"/>
                  </a:lnTo>
                  <a:lnTo>
                    <a:pt x="797" y="671"/>
                  </a:lnTo>
                  <a:lnTo>
                    <a:pt x="795" y="666"/>
                  </a:lnTo>
                  <a:lnTo>
                    <a:pt x="506" y="25"/>
                  </a:lnTo>
                  <a:lnTo>
                    <a:pt x="561" y="0"/>
                  </a:lnTo>
                  <a:lnTo>
                    <a:pt x="850" y="641"/>
                  </a:lnTo>
                  <a:lnTo>
                    <a:pt x="850" y="641"/>
                  </a:lnTo>
                  <a:lnTo>
                    <a:pt x="854" y="653"/>
                  </a:lnTo>
                  <a:lnTo>
                    <a:pt x="857" y="665"/>
                  </a:lnTo>
                  <a:lnTo>
                    <a:pt x="858" y="677"/>
                  </a:lnTo>
                  <a:lnTo>
                    <a:pt x="857" y="689"/>
                  </a:lnTo>
                  <a:lnTo>
                    <a:pt x="854" y="700"/>
                  </a:lnTo>
                  <a:lnTo>
                    <a:pt x="850" y="711"/>
                  </a:lnTo>
                  <a:lnTo>
                    <a:pt x="844" y="722"/>
                  </a:lnTo>
                  <a:lnTo>
                    <a:pt x="837" y="733"/>
                  </a:lnTo>
                  <a:lnTo>
                    <a:pt x="837" y="733"/>
                  </a:lnTo>
                  <a:lnTo>
                    <a:pt x="828" y="742"/>
                  </a:lnTo>
                  <a:lnTo>
                    <a:pt x="819" y="749"/>
                  </a:lnTo>
                  <a:lnTo>
                    <a:pt x="809" y="755"/>
                  </a:lnTo>
                  <a:lnTo>
                    <a:pt x="798" y="759"/>
                  </a:lnTo>
                  <a:lnTo>
                    <a:pt x="785" y="762"/>
                  </a:lnTo>
                  <a:lnTo>
                    <a:pt x="773" y="763"/>
                  </a:lnTo>
                  <a:lnTo>
                    <a:pt x="761" y="763"/>
                  </a:lnTo>
                  <a:lnTo>
                    <a:pt x="749" y="760"/>
                  </a:lnTo>
                  <a:lnTo>
                    <a:pt x="499" y="694"/>
                  </a:lnTo>
                  <a:lnTo>
                    <a:pt x="499" y="694"/>
                  </a:lnTo>
                  <a:lnTo>
                    <a:pt x="495" y="693"/>
                  </a:lnTo>
                  <a:lnTo>
                    <a:pt x="490" y="693"/>
                  </a:lnTo>
                  <a:lnTo>
                    <a:pt x="486" y="694"/>
                  </a:lnTo>
                  <a:lnTo>
                    <a:pt x="482" y="695"/>
                  </a:lnTo>
                  <a:lnTo>
                    <a:pt x="478" y="698"/>
                  </a:lnTo>
                  <a:lnTo>
                    <a:pt x="475" y="701"/>
                  </a:lnTo>
                  <a:lnTo>
                    <a:pt x="472" y="704"/>
                  </a:lnTo>
                  <a:lnTo>
                    <a:pt x="469" y="708"/>
                  </a:lnTo>
                  <a:lnTo>
                    <a:pt x="366" y="945"/>
                  </a:lnTo>
                  <a:lnTo>
                    <a:pt x="366" y="945"/>
                  </a:lnTo>
                  <a:lnTo>
                    <a:pt x="360" y="956"/>
                  </a:lnTo>
                  <a:lnTo>
                    <a:pt x="353" y="966"/>
                  </a:lnTo>
                  <a:lnTo>
                    <a:pt x="345" y="975"/>
                  </a:lnTo>
                  <a:lnTo>
                    <a:pt x="335" y="982"/>
                  </a:lnTo>
                  <a:lnTo>
                    <a:pt x="325" y="988"/>
                  </a:lnTo>
                  <a:lnTo>
                    <a:pt x="313" y="992"/>
                  </a:lnTo>
                  <a:lnTo>
                    <a:pt x="301" y="995"/>
                  </a:lnTo>
                  <a:lnTo>
                    <a:pt x="288" y="996"/>
                  </a:lnTo>
                  <a:lnTo>
                    <a:pt x="288" y="996"/>
                  </a:lnTo>
                  <a:lnTo>
                    <a:pt x="288" y="996"/>
                  </a:lnTo>
                  <a:lnTo>
                    <a:pt x="288" y="996"/>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3" name="Freeform 94">
              <a:extLst>
                <a:ext uri="{FF2B5EF4-FFF2-40B4-BE49-F238E27FC236}">
                  <a16:creationId xmlns:a16="http://schemas.microsoft.com/office/drawing/2014/main" xmlns="" id="{BCEB01F4-BEEA-4FFB-BFDD-AD8532857788}"/>
                </a:ext>
              </a:extLst>
            </p:cNvPr>
            <p:cNvSpPr>
              <a:spLocks noEditPoints="1"/>
            </p:cNvSpPr>
            <p:nvPr/>
          </p:nvSpPr>
          <p:spPr bwMode="auto">
            <a:xfrm>
              <a:off x="2294" y="2999"/>
              <a:ext cx="408" cy="409"/>
            </a:xfrm>
            <a:custGeom>
              <a:avLst/>
              <a:gdLst>
                <a:gd name="T0" fmla="*/ 734 w 1635"/>
                <a:gd name="T1" fmla="*/ 1599 h 1635"/>
                <a:gd name="T2" fmla="*/ 605 w 1635"/>
                <a:gd name="T3" fmla="*/ 1502 h 1635"/>
                <a:gd name="T4" fmla="*/ 409 w 1635"/>
                <a:gd name="T5" fmla="*/ 1526 h 1635"/>
                <a:gd name="T6" fmla="*/ 332 w 1635"/>
                <a:gd name="T7" fmla="*/ 1343 h 1635"/>
                <a:gd name="T8" fmla="*/ 184 w 1635"/>
                <a:gd name="T9" fmla="*/ 1280 h 1635"/>
                <a:gd name="T10" fmla="*/ 110 w 1635"/>
                <a:gd name="T11" fmla="*/ 1226 h 1635"/>
                <a:gd name="T12" fmla="*/ 133 w 1635"/>
                <a:gd name="T13" fmla="*/ 1030 h 1635"/>
                <a:gd name="T14" fmla="*/ 37 w 1635"/>
                <a:gd name="T15" fmla="*/ 900 h 1635"/>
                <a:gd name="T16" fmla="*/ 1 w 1635"/>
                <a:gd name="T17" fmla="*/ 805 h 1635"/>
                <a:gd name="T18" fmla="*/ 124 w 1635"/>
                <a:gd name="T19" fmla="*/ 653 h 1635"/>
                <a:gd name="T20" fmla="*/ 97 w 1635"/>
                <a:gd name="T21" fmla="*/ 488 h 1635"/>
                <a:gd name="T22" fmla="*/ 124 w 1635"/>
                <a:gd name="T23" fmla="*/ 389 h 1635"/>
                <a:gd name="T24" fmla="*/ 306 w 1635"/>
                <a:gd name="T25" fmla="*/ 325 h 1635"/>
                <a:gd name="T26" fmla="*/ 363 w 1635"/>
                <a:gd name="T27" fmla="*/ 159 h 1635"/>
                <a:gd name="T28" fmla="*/ 442 w 1635"/>
                <a:gd name="T29" fmla="*/ 96 h 1635"/>
                <a:gd name="T30" fmla="*/ 627 w 1635"/>
                <a:gd name="T31" fmla="*/ 134 h 1635"/>
                <a:gd name="T32" fmla="*/ 762 w 1635"/>
                <a:gd name="T33" fmla="*/ 14 h 1635"/>
                <a:gd name="T34" fmla="*/ 874 w 1635"/>
                <a:gd name="T35" fmla="*/ 14 h 1635"/>
                <a:gd name="T36" fmla="*/ 1008 w 1635"/>
                <a:gd name="T37" fmla="*/ 134 h 1635"/>
                <a:gd name="T38" fmla="*/ 1194 w 1635"/>
                <a:gd name="T39" fmla="*/ 96 h 1635"/>
                <a:gd name="T40" fmla="*/ 1273 w 1635"/>
                <a:gd name="T41" fmla="*/ 159 h 1635"/>
                <a:gd name="T42" fmla="*/ 1330 w 1635"/>
                <a:gd name="T43" fmla="*/ 325 h 1635"/>
                <a:gd name="T44" fmla="*/ 1512 w 1635"/>
                <a:gd name="T45" fmla="*/ 389 h 1635"/>
                <a:gd name="T46" fmla="*/ 1538 w 1635"/>
                <a:gd name="T47" fmla="*/ 488 h 1635"/>
                <a:gd name="T48" fmla="*/ 1511 w 1635"/>
                <a:gd name="T49" fmla="*/ 653 h 1635"/>
                <a:gd name="T50" fmla="*/ 1634 w 1635"/>
                <a:gd name="T51" fmla="*/ 805 h 1635"/>
                <a:gd name="T52" fmla="*/ 1598 w 1635"/>
                <a:gd name="T53" fmla="*/ 900 h 1635"/>
                <a:gd name="T54" fmla="*/ 1502 w 1635"/>
                <a:gd name="T55" fmla="*/ 1030 h 1635"/>
                <a:gd name="T56" fmla="*/ 1525 w 1635"/>
                <a:gd name="T57" fmla="*/ 1226 h 1635"/>
                <a:gd name="T58" fmla="*/ 1344 w 1635"/>
                <a:gd name="T59" fmla="*/ 1304 h 1635"/>
                <a:gd name="T60" fmla="*/ 1280 w 1635"/>
                <a:gd name="T61" fmla="*/ 1451 h 1635"/>
                <a:gd name="T62" fmla="*/ 1227 w 1635"/>
                <a:gd name="T63" fmla="*/ 1526 h 1635"/>
                <a:gd name="T64" fmla="*/ 1030 w 1635"/>
                <a:gd name="T65" fmla="*/ 1502 h 1635"/>
                <a:gd name="T66" fmla="*/ 901 w 1635"/>
                <a:gd name="T67" fmla="*/ 1599 h 1635"/>
                <a:gd name="T68" fmla="*/ 621 w 1635"/>
                <a:gd name="T69" fmla="*/ 1439 h 1635"/>
                <a:gd name="T70" fmla="*/ 779 w 1635"/>
                <a:gd name="T71" fmla="*/ 1557 h 1635"/>
                <a:gd name="T72" fmla="*/ 853 w 1635"/>
                <a:gd name="T73" fmla="*/ 1561 h 1635"/>
                <a:gd name="T74" fmla="*/ 1017 w 1635"/>
                <a:gd name="T75" fmla="*/ 1439 h 1635"/>
                <a:gd name="T76" fmla="*/ 1206 w 1635"/>
                <a:gd name="T77" fmla="*/ 1467 h 1635"/>
                <a:gd name="T78" fmla="*/ 1287 w 1635"/>
                <a:gd name="T79" fmla="*/ 1265 h 1635"/>
                <a:gd name="T80" fmla="*/ 1474 w 1635"/>
                <a:gd name="T81" fmla="*/ 1196 h 1635"/>
                <a:gd name="T82" fmla="*/ 1442 w 1635"/>
                <a:gd name="T83" fmla="*/ 984 h 1635"/>
                <a:gd name="T84" fmla="*/ 1575 w 1635"/>
                <a:gd name="T85" fmla="*/ 817 h 1635"/>
                <a:gd name="T86" fmla="*/ 1448 w 1635"/>
                <a:gd name="T87" fmla="*/ 664 h 1635"/>
                <a:gd name="T88" fmla="*/ 1478 w 1635"/>
                <a:gd name="T89" fmla="*/ 448 h 1635"/>
                <a:gd name="T90" fmla="*/ 1300 w 1635"/>
                <a:gd name="T91" fmla="*/ 377 h 1635"/>
                <a:gd name="T92" fmla="*/ 1213 w 1635"/>
                <a:gd name="T93" fmla="*/ 175 h 1635"/>
                <a:gd name="T94" fmla="*/ 1033 w 1635"/>
                <a:gd name="T95" fmla="*/ 194 h 1635"/>
                <a:gd name="T96" fmla="*/ 853 w 1635"/>
                <a:gd name="T97" fmla="*/ 73 h 1635"/>
                <a:gd name="T98" fmla="*/ 705 w 1635"/>
                <a:gd name="T99" fmla="*/ 157 h 1635"/>
                <a:gd name="T100" fmla="*/ 482 w 1635"/>
                <a:gd name="T101" fmla="*/ 156 h 1635"/>
                <a:gd name="T102" fmla="*/ 414 w 1635"/>
                <a:gd name="T103" fmla="*/ 195 h 1635"/>
                <a:gd name="T104" fmla="*/ 305 w 1635"/>
                <a:gd name="T105" fmla="*/ 390 h 1635"/>
                <a:gd name="T106" fmla="*/ 155 w 1635"/>
                <a:gd name="T107" fmla="*/ 469 h 1635"/>
                <a:gd name="T108" fmla="*/ 172 w 1635"/>
                <a:gd name="T109" fmla="*/ 691 h 1635"/>
                <a:gd name="T110" fmla="*/ 66 w 1635"/>
                <a:gd name="T111" fmla="*/ 838 h 1635"/>
                <a:gd name="T112" fmla="*/ 197 w 1635"/>
                <a:gd name="T113" fmla="*/ 1016 h 1635"/>
                <a:gd name="T114" fmla="*/ 168 w 1635"/>
                <a:gd name="T115" fmla="*/ 1205 h 1635"/>
                <a:gd name="T116" fmla="*/ 371 w 1635"/>
                <a:gd name="T117" fmla="*/ 1287 h 1635"/>
                <a:gd name="T118" fmla="*/ 440 w 1635"/>
                <a:gd name="T119" fmla="*/ 1474 h 1635"/>
                <a:gd name="T120" fmla="*/ 621 w 1635"/>
                <a:gd name="T121" fmla="*/ 1439 h 1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35" h="1635">
                  <a:moveTo>
                    <a:pt x="818" y="1635"/>
                  </a:moveTo>
                  <a:lnTo>
                    <a:pt x="818" y="1635"/>
                  </a:lnTo>
                  <a:lnTo>
                    <a:pt x="806" y="1635"/>
                  </a:lnTo>
                  <a:lnTo>
                    <a:pt x="794" y="1633"/>
                  </a:lnTo>
                  <a:lnTo>
                    <a:pt x="783" y="1630"/>
                  </a:lnTo>
                  <a:lnTo>
                    <a:pt x="772" y="1626"/>
                  </a:lnTo>
                  <a:lnTo>
                    <a:pt x="762" y="1620"/>
                  </a:lnTo>
                  <a:lnTo>
                    <a:pt x="752" y="1614"/>
                  </a:lnTo>
                  <a:lnTo>
                    <a:pt x="743" y="1607"/>
                  </a:lnTo>
                  <a:lnTo>
                    <a:pt x="734" y="1599"/>
                  </a:lnTo>
                  <a:lnTo>
                    <a:pt x="660" y="1517"/>
                  </a:lnTo>
                  <a:lnTo>
                    <a:pt x="660" y="1517"/>
                  </a:lnTo>
                  <a:lnTo>
                    <a:pt x="654" y="1511"/>
                  </a:lnTo>
                  <a:lnTo>
                    <a:pt x="648" y="1507"/>
                  </a:lnTo>
                  <a:lnTo>
                    <a:pt x="641" y="1504"/>
                  </a:lnTo>
                  <a:lnTo>
                    <a:pt x="635" y="1501"/>
                  </a:lnTo>
                  <a:lnTo>
                    <a:pt x="627" y="1500"/>
                  </a:lnTo>
                  <a:lnTo>
                    <a:pt x="620" y="1500"/>
                  </a:lnTo>
                  <a:lnTo>
                    <a:pt x="613" y="1500"/>
                  </a:lnTo>
                  <a:lnTo>
                    <a:pt x="605" y="1502"/>
                  </a:lnTo>
                  <a:lnTo>
                    <a:pt x="500" y="1535"/>
                  </a:lnTo>
                  <a:lnTo>
                    <a:pt x="500" y="1535"/>
                  </a:lnTo>
                  <a:lnTo>
                    <a:pt x="488" y="1538"/>
                  </a:lnTo>
                  <a:lnTo>
                    <a:pt x="477" y="1540"/>
                  </a:lnTo>
                  <a:lnTo>
                    <a:pt x="465" y="1541"/>
                  </a:lnTo>
                  <a:lnTo>
                    <a:pt x="454" y="1540"/>
                  </a:lnTo>
                  <a:lnTo>
                    <a:pt x="442" y="1538"/>
                  </a:lnTo>
                  <a:lnTo>
                    <a:pt x="431" y="1535"/>
                  </a:lnTo>
                  <a:lnTo>
                    <a:pt x="419" y="1531"/>
                  </a:lnTo>
                  <a:lnTo>
                    <a:pt x="409" y="1526"/>
                  </a:lnTo>
                  <a:lnTo>
                    <a:pt x="409" y="1526"/>
                  </a:lnTo>
                  <a:lnTo>
                    <a:pt x="399" y="1519"/>
                  </a:lnTo>
                  <a:lnTo>
                    <a:pt x="390" y="1512"/>
                  </a:lnTo>
                  <a:lnTo>
                    <a:pt x="382" y="1504"/>
                  </a:lnTo>
                  <a:lnTo>
                    <a:pt x="374" y="1495"/>
                  </a:lnTo>
                  <a:lnTo>
                    <a:pt x="368" y="1485"/>
                  </a:lnTo>
                  <a:lnTo>
                    <a:pt x="363" y="1475"/>
                  </a:lnTo>
                  <a:lnTo>
                    <a:pt x="358" y="1464"/>
                  </a:lnTo>
                  <a:lnTo>
                    <a:pt x="355" y="1451"/>
                  </a:lnTo>
                  <a:lnTo>
                    <a:pt x="332" y="1343"/>
                  </a:lnTo>
                  <a:lnTo>
                    <a:pt x="332" y="1343"/>
                  </a:lnTo>
                  <a:lnTo>
                    <a:pt x="330" y="1336"/>
                  </a:lnTo>
                  <a:lnTo>
                    <a:pt x="327" y="1329"/>
                  </a:lnTo>
                  <a:lnTo>
                    <a:pt x="323" y="1323"/>
                  </a:lnTo>
                  <a:lnTo>
                    <a:pt x="318" y="1318"/>
                  </a:lnTo>
                  <a:lnTo>
                    <a:pt x="312" y="1313"/>
                  </a:lnTo>
                  <a:lnTo>
                    <a:pt x="306" y="1309"/>
                  </a:lnTo>
                  <a:lnTo>
                    <a:pt x="299" y="1306"/>
                  </a:lnTo>
                  <a:lnTo>
                    <a:pt x="291" y="1304"/>
                  </a:lnTo>
                  <a:lnTo>
                    <a:pt x="184" y="1280"/>
                  </a:lnTo>
                  <a:lnTo>
                    <a:pt x="184" y="1280"/>
                  </a:lnTo>
                  <a:lnTo>
                    <a:pt x="173" y="1277"/>
                  </a:lnTo>
                  <a:lnTo>
                    <a:pt x="161" y="1273"/>
                  </a:lnTo>
                  <a:lnTo>
                    <a:pt x="151" y="1268"/>
                  </a:lnTo>
                  <a:lnTo>
                    <a:pt x="141" y="1261"/>
                  </a:lnTo>
                  <a:lnTo>
                    <a:pt x="132" y="1254"/>
                  </a:lnTo>
                  <a:lnTo>
                    <a:pt x="124" y="1246"/>
                  </a:lnTo>
                  <a:lnTo>
                    <a:pt x="116" y="1236"/>
                  </a:lnTo>
                  <a:lnTo>
                    <a:pt x="110" y="1226"/>
                  </a:lnTo>
                  <a:lnTo>
                    <a:pt x="110" y="1226"/>
                  </a:lnTo>
                  <a:lnTo>
                    <a:pt x="105" y="1215"/>
                  </a:lnTo>
                  <a:lnTo>
                    <a:pt x="100" y="1204"/>
                  </a:lnTo>
                  <a:lnTo>
                    <a:pt x="97" y="1193"/>
                  </a:lnTo>
                  <a:lnTo>
                    <a:pt x="96" y="1182"/>
                  </a:lnTo>
                  <a:lnTo>
                    <a:pt x="95" y="1170"/>
                  </a:lnTo>
                  <a:lnTo>
                    <a:pt x="96" y="1159"/>
                  </a:lnTo>
                  <a:lnTo>
                    <a:pt x="97" y="1147"/>
                  </a:lnTo>
                  <a:lnTo>
                    <a:pt x="100" y="1136"/>
                  </a:lnTo>
                  <a:lnTo>
                    <a:pt x="133" y="1030"/>
                  </a:lnTo>
                  <a:lnTo>
                    <a:pt x="133" y="1030"/>
                  </a:lnTo>
                  <a:lnTo>
                    <a:pt x="135" y="1022"/>
                  </a:lnTo>
                  <a:lnTo>
                    <a:pt x="136" y="1015"/>
                  </a:lnTo>
                  <a:lnTo>
                    <a:pt x="136" y="1007"/>
                  </a:lnTo>
                  <a:lnTo>
                    <a:pt x="134" y="1000"/>
                  </a:lnTo>
                  <a:lnTo>
                    <a:pt x="132" y="993"/>
                  </a:lnTo>
                  <a:lnTo>
                    <a:pt x="128" y="987"/>
                  </a:lnTo>
                  <a:lnTo>
                    <a:pt x="124" y="980"/>
                  </a:lnTo>
                  <a:lnTo>
                    <a:pt x="119" y="975"/>
                  </a:lnTo>
                  <a:lnTo>
                    <a:pt x="37" y="900"/>
                  </a:lnTo>
                  <a:lnTo>
                    <a:pt x="37" y="900"/>
                  </a:lnTo>
                  <a:lnTo>
                    <a:pt x="29" y="892"/>
                  </a:lnTo>
                  <a:lnTo>
                    <a:pt x="21" y="883"/>
                  </a:lnTo>
                  <a:lnTo>
                    <a:pt x="15" y="873"/>
                  </a:lnTo>
                  <a:lnTo>
                    <a:pt x="10" y="863"/>
                  </a:lnTo>
                  <a:lnTo>
                    <a:pt x="6" y="852"/>
                  </a:lnTo>
                  <a:lnTo>
                    <a:pt x="3" y="841"/>
                  </a:lnTo>
                  <a:lnTo>
                    <a:pt x="1" y="829"/>
                  </a:lnTo>
                  <a:lnTo>
                    <a:pt x="0" y="817"/>
                  </a:lnTo>
                  <a:lnTo>
                    <a:pt x="0" y="817"/>
                  </a:lnTo>
                  <a:lnTo>
                    <a:pt x="1" y="805"/>
                  </a:lnTo>
                  <a:lnTo>
                    <a:pt x="3" y="793"/>
                  </a:lnTo>
                  <a:lnTo>
                    <a:pt x="6" y="782"/>
                  </a:lnTo>
                  <a:lnTo>
                    <a:pt x="10" y="771"/>
                  </a:lnTo>
                  <a:lnTo>
                    <a:pt x="15" y="761"/>
                  </a:lnTo>
                  <a:lnTo>
                    <a:pt x="21" y="751"/>
                  </a:lnTo>
                  <a:lnTo>
                    <a:pt x="29" y="742"/>
                  </a:lnTo>
                  <a:lnTo>
                    <a:pt x="37" y="733"/>
                  </a:lnTo>
                  <a:lnTo>
                    <a:pt x="119" y="659"/>
                  </a:lnTo>
                  <a:lnTo>
                    <a:pt x="119" y="659"/>
                  </a:lnTo>
                  <a:lnTo>
                    <a:pt x="124" y="653"/>
                  </a:lnTo>
                  <a:lnTo>
                    <a:pt x="128" y="647"/>
                  </a:lnTo>
                  <a:lnTo>
                    <a:pt x="132" y="641"/>
                  </a:lnTo>
                  <a:lnTo>
                    <a:pt x="134" y="634"/>
                  </a:lnTo>
                  <a:lnTo>
                    <a:pt x="136" y="626"/>
                  </a:lnTo>
                  <a:lnTo>
                    <a:pt x="136" y="619"/>
                  </a:lnTo>
                  <a:lnTo>
                    <a:pt x="135" y="612"/>
                  </a:lnTo>
                  <a:lnTo>
                    <a:pt x="133" y="604"/>
                  </a:lnTo>
                  <a:lnTo>
                    <a:pt x="100" y="499"/>
                  </a:lnTo>
                  <a:lnTo>
                    <a:pt x="100" y="499"/>
                  </a:lnTo>
                  <a:lnTo>
                    <a:pt x="97" y="488"/>
                  </a:lnTo>
                  <a:lnTo>
                    <a:pt x="96" y="475"/>
                  </a:lnTo>
                  <a:lnTo>
                    <a:pt x="95" y="463"/>
                  </a:lnTo>
                  <a:lnTo>
                    <a:pt x="96" y="452"/>
                  </a:lnTo>
                  <a:lnTo>
                    <a:pt x="97" y="440"/>
                  </a:lnTo>
                  <a:lnTo>
                    <a:pt x="100" y="429"/>
                  </a:lnTo>
                  <a:lnTo>
                    <a:pt x="105" y="418"/>
                  </a:lnTo>
                  <a:lnTo>
                    <a:pt x="110" y="408"/>
                  </a:lnTo>
                  <a:lnTo>
                    <a:pt x="110" y="408"/>
                  </a:lnTo>
                  <a:lnTo>
                    <a:pt x="116" y="398"/>
                  </a:lnTo>
                  <a:lnTo>
                    <a:pt x="124" y="389"/>
                  </a:lnTo>
                  <a:lnTo>
                    <a:pt x="132" y="381"/>
                  </a:lnTo>
                  <a:lnTo>
                    <a:pt x="141" y="372"/>
                  </a:lnTo>
                  <a:lnTo>
                    <a:pt x="151" y="366"/>
                  </a:lnTo>
                  <a:lnTo>
                    <a:pt x="161" y="361"/>
                  </a:lnTo>
                  <a:lnTo>
                    <a:pt x="173" y="357"/>
                  </a:lnTo>
                  <a:lnTo>
                    <a:pt x="184" y="353"/>
                  </a:lnTo>
                  <a:lnTo>
                    <a:pt x="291" y="330"/>
                  </a:lnTo>
                  <a:lnTo>
                    <a:pt x="291" y="330"/>
                  </a:lnTo>
                  <a:lnTo>
                    <a:pt x="299" y="328"/>
                  </a:lnTo>
                  <a:lnTo>
                    <a:pt x="306" y="325"/>
                  </a:lnTo>
                  <a:lnTo>
                    <a:pt x="312" y="321"/>
                  </a:lnTo>
                  <a:lnTo>
                    <a:pt x="318" y="316"/>
                  </a:lnTo>
                  <a:lnTo>
                    <a:pt x="323" y="310"/>
                  </a:lnTo>
                  <a:lnTo>
                    <a:pt x="327" y="304"/>
                  </a:lnTo>
                  <a:lnTo>
                    <a:pt x="330" y="298"/>
                  </a:lnTo>
                  <a:lnTo>
                    <a:pt x="332" y="290"/>
                  </a:lnTo>
                  <a:lnTo>
                    <a:pt x="355" y="182"/>
                  </a:lnTo>
                  <a:lnTo>
                    <a:pt x="355" y="182"/>
                  </a:lnTo>
                  <a:lnTo>
                    <a:pt x="358" y="171"/>
                  </a:lnTo>
                  <a:lnTo>
                    <a:pt x="363" y="159"/>
                  </a:lnTo>
                  <a:lnTo>
                    <a:pt x="368" y="149"/>
                  </a:lnTo>
                  <a:lnTo>
                    <a:pt x="374" y="139"/>
                  </a:lnTo>
                  <a:lnTo>
                    <a:pt x="382" y="130"/>
                  </a:lnTo>
                  <a:lnTo>
                    <a:pt x="390" y="122"/>
                  </a:lnTo>
                  <a:lnTo>
                    <a:pt x="399" y="114"/>
                  </a:lnTo>
                  <a:lnTo>
                    <a:pt x="409" y="108"/>
                  </a:lnTo>
                  <a:lnTo>
                    <a:pt x="409" y="108"/>
                  </a:lnTo>
                  <a:lnTo>
                    <a:pt x="419" y="103"/>
                  </a:lnTo>
                  <a:lnTo>
                    <a:pt x="431" y="99"/>
                  </a:lnTo>
                  <a:lnTo>
                    <a:pt x="442" y="96"/>
                  </a:lnTo>
                  <a:lnTo>
                    <a:pt x="454" y="94"/>
                  </a:lnTo>
                  <a:lnTo>
                    <a:pt x="465" y="93"/>
                  </a:lnTo>
                  <a:lnTo>
                    <a:pt x="477" y="94"/>
                  </a:lnTo>
                  <a:lnTo>
                    <a:pt x="488" y="95"/>
                  </a:lnTo>
                  <a:lnTo>
                    <a:pt x="500" y="98"/>
                  </a:lnTo>
                  <a:lnTo>
                    <a:pt x="605" y="132"/>
                  </a:lnTo>
                  <a:lnTo>
                    <a:pt x="605" y="132"/>
                  </a:lnTo>
                  <a:lnTo>
                    <a:pt x="613" y="133"/>
                  </a:lnTo>
                  <a:lnTo>
                    <a:pt x="620" y="134"/>
                  </a:lnTo>
                  <a:lnTo>
                    <a:pt x="627" y="134"/>
                  </a:lnTo>
                  <a:lnTo>
                    <a:pt x="634" y="132"/>
                  </a:lnTo>
                  <a:lnTo>
                    <a:pt x="641" y="130"/>
                  </a:lnTo>
                  <a:lnTo>
                    <a:pt x="648" y="127"/>
                  </a:lnTo>
                  <a:lnTo>
                    <a:pt x="654" y="122"/>
                  </a:lnTo>
                  <a:lnTo>
                    <a:pt x="660" y="117"/>
                  </a:lnTo>
                  <a:lnTo>
                    <a:pt x="734" y="35"/>
                  </a:lnTo>
                  <a:lnTo>
                    <a:pt x="734" y="35"/>
                  </a:lnTo>
                  <a:lnTo>
                    <a:pt x="743" y="27"/>
                  </a:lnTo>
                  <a:lnTo>
                    <a:pt x="752" y="20"/>
                  </a:lnTo>
                  <a:lnTo>
                    <a:pt x="762" y="14"/>
                  </a:lnTo>
                  <a:lnTo>
                    <a:pt x="772" y="9"/>
                  </a:lnTo>
                  <a:lnTo>
                    <a:pt x="783" y="5"/>
                  </a:lnTo>
                  <a:lnTo>
                    <a:pt x="794" y="2"/>
                  </a:lnTo>
                  <a:lnTo>
                    <a:pt x="806" y="1"/>
                  </a:lnTo>
                  <a:lnTo>
                    <a:pt x="818" y="0"/>
                  </a:lnTo>
                  <a:lnTo>
                    <a:pt x="830" y="1"/>
                  </a:lnTo>
                  <a:lnTo>
                    <a:pt x="841" y="2"/>
                  </a:lnTo>
                  <a:lnTo>
                    <a:pt x="852" y="5"/>
                  </a:lnTo>
                  <a:lnTo>
                    <a:pt x="863" y="9"/>
                  </a:lnTo>
                  <a:lnTo>
                    <a:pt x="874" y="14"/>
                  </a:lnTo>
                  <a:lnTo>
                    <a:pt x="884" y="20"/>
                  </a:lnTo>
                  <a:lnTo>
                    <a:pt x="893" y="27"/>
                  </a:lnTo>
                  <a:lnTo>
                    <a:pt x="901" y="35"/>
                  </a:lnTo>
                  <a:lnTo>
                    <a:pt x="976" y="117"/>
                  </a:lnTo>
                  <a:lnTo>
                    <a:pt x="976" y="117"/>
                  </a:lnTo>
                  <a:lnTo>
                    <a:pt x="981" y="122"/>
                  </a:lnTo>
                  <a:lnTo>
                    <a:pt x="987" y="127"/>
                  </a:lnTo>
                  <a:lnTo>
                    <a:pt x="994" y="130"/>
                  </a:lnTo>
                  <a:lnTo>
                    <a:pt x="1001" y="132"/>
                  </a:lnTo>
                  <a:lnTo>
                    <a:pt x="1008" y="134"/>
                  </a:lnTo>
                  <a:lnTo>
                    <a:pt x="1015" y="134"/>
                  </a:lnTo>
                  <a:lnTo>
                    <a:pt x="1023" y="133"/>
                  </a:lnTo>
                  <a:lnTo>
                    <a:pt x="1030" y="132"/>
                  </a:lnTo>
                  <a:lnTo>
                    <a:pt x="1136" y="98"/>
                  </a:lnTo>
                  <a:lnTo>
                    <a:pt x="1136" y="98"/>
                  </a:lnTo>
                  <a:lnTo>
                    <a:pt x="1147" y="95"/>
                  </a:lnTo>
                  <a:lnTo>
                    <a:pt x="1159" y="94"/>
                  </a:lnTo>
                  <a:lnTo>
                    <a:pt x="1170" y="93"/>
                  </a:lnTo>
                  <a:lnTo>
                    <a:pt x="1182" y="94"/>
                  </a:lnTo>
                  <a:lnTo>
                    <a:pt x="1194" y="96"/>
                  </a:lnTo>
                  <a:lnTo>
                    <a:pt x="1205" y="99"/>
                  </a:lnTo>
                  <a:lnTo>
                    <a:pt x="1216" y="103"/>
                  </a:lnTo>
                  <a:lnTo>
                    <a:pt x="1227" y="108"/>
                  </a:lnTo>
                  <a:lnTo>
                    <a:pt x="1227" y="108"/>
                  </a:lnTo>
                  <a:lnTo>
                    <a:pt x="1237" y="115"/>
                  </a:lnTo>
                  <a:lnTo>
                    <a:pt x="1246" y="122"/>
                  </a:lnTo>
                  <a:lnTo>
                    <a:pt x="1254" y="130"/>
                  </a:lnTo>
                  <a:lnTo>
                    <a:pt x="1261" y="139"/>
                  </a:lnTo>
                  <a:lnTo>
                    <a:pt x="1267" y="149"/>
                  </a:lnTo>
                  <a:lnTo>
                    <a:pt x="1273" y="159"/>
                  </a:lnTo>
                  <a:lnTo>
                    <a:pt x="1277" y="171"/>
                  </a:lnTo>
                  <a:lnTo>
                    <a:pt x="1280" y="182"/>
                  </a:lnTo>
                  <a:lnTo>
                    <a:pt x="1304" y="290"/>
                  </a:lnTo>
                  <a:lnTo>
                    <a:pt x="1304" y="290"/>
                  </a:lnTo>
                  <a:lnTo>
                    <a:pt x="1306" y="297"/>
                  </a:lnTo>
                  <a:lnTo>
                    <a:pt x="1309" y="304"/>
                  </a:lnTo>
                  <a:lnTo>
                    <a:pt x="1313" y="310"/>
                  </a:lnTo>
                  <a:lnTo>
                    <a:pt x="1319" y="316"/>
                  </a:lnTo>
                  <a:lnTo>
                    <a:pt x="1324" y="321"/>
                  </a:lnTo>
                  <a:lnTo>
                    <a:pt x="1330" y="325"/>
                  </a:lnTo>
                  <a:lnTo>
                    <a:pt x="1337" y="328"/>
                  </a:lnTo>
                  <a:lnTo>
                    <a:pt x="1344" y="330"/>
                  </a:lnTo>
                  <a:lnTo>
                    <a:pt x="1452" y="353"/>
                  </a:lnTo>
                  <a:lnTo>
                    <a:pt x="1452" y="353"/>
                  </a:lnTo>
                  <a:lnTo>
                    <a:pt x="1464" y="357"/>
                  </a:lnTo>
                  <a:lnTo>
                    <a:pt x="1475" y="361"/>
                  </a:lnTo>
                  <a:lnTo>
                    <a:pt x="1485" y="366"/>
                  </a:lnTo>
                  <a:lnTo>
                    <a:pt x="1495" y="372"/>
                  </a:lnTo>
                  <a:lnTo>
                    <a:pt x="1504" y="381"/>
                  </a:lnTo>
                  <a:lnTo>
                    <a:pt x="1512" y="389"/>
                  </a:lnTo>
                  <a:lnTo>
                    <a:pt x="1519" y="398"/>
                  </a:lnTo>
                  <a:lnTo>
                    <a:pt x="1525" y="408"/>
                  </a:lnTo>
                  <a:lnTo>
                    <a:pt x="1525" y="408"/>
                  </a:lnTo>
                  <a:lnTo>
                    <a:pt x="1531" y="418"/>
                  </a:lnTo>
                  <a:lnTo>
                    <a:pt x="1535" y="429"/>
                  </a:lnTo>
                  <a:lnTo>
                    <a:pt x="1538" y="440"/>
                  </a:lnTo>
                  <a:lnTo>
                    <a:pt x="1540" y="452"/>
                  </a:lnTo>
                  <a:lnTo>
                    <a:pt x="1540" y="463"/>
                  </a:lnTo>
                  <a:lnTo>
                    <a:pt x="1540" y="475"/>
                  </a:lnTo>
                  <a:lnTo>
                    <a:pt x="1538" y="488"/>
                  </a:lnTo>
                  <a:lnTo>
                    <a:pt x="1535" y="499"/>
                  </a:lnTo>
                  <a:lnTo>
                    <a:pt x="1502" y="604"/>
                  </a:lnTo>
                  <a:lnTo>
                    <a:pt x="1502" y="604"/>
                  </a:lnTo>
                  <a:lnTo>
                    <a:pt x="1500" y="612"/>
                  </a:lnTo>
                  <a:lnTo>
                    <a:pt x="1499" y="619"/>
                  </a:lnTo>
                  <a:lnTo>
                    <a:pt x="1500" y="626"/>
                  </a:lnTo>
                  <a:lnTo>
                    <a:pt x="1501" y="634"/>
                  </a:lnTo>
                  <a:lnTo>
                    <a:pt x="1504" y="641"/>
                  </a:lnTo>
                  <a:lnTo>
                    <a:pt x="1507" y="647"/>
                  </a:lnTo>
                  <a:lnTo>
                    <a:pt x="1511" y="653"/>
                  </a:lnTo>
                  <a:lnTo>
                    <a:pt x="1516" y="659"/>
                  </a:lnTo>
                  <a:lnTo>
                    <a:pt x="1598" y="733"/>
                  </a:lnTo>
                  <a:lnTo>
                    <a:pt x="1598" y="733"/>
                  </a:lnTo>
                  <a:lnTo>
                    <a:pt x="1607" y="742"/>
                  </a:lnTo>
                  <a:lnTo>
                    <a:pt x="1614" y="751"/>
                  </a:lnTo>
                  <a:lnTo>
                    <a:pt x="1620" y="761"/>
                  </a:lnTo>
                  <a:lnTo>
                    <a:pt x="1626" y="771"/>
                  </a:lnTo>
                  <a:lnTo>
                    <a:pt x="1630" y="782"/>
                  </a:lnTo>
                  <a:lnTo>
                    <a:pt x="1633" y="793"/>
                  </a:lnTo>
                  <a:lnTo>
                    <a:pt x="1634" y="805"/>
                  </a:lnTo>
                  <a:lnTo>
                    <a:pt x="1635" y="817"/>
                  </a:lnTo>
                  <a:lnTo>
                    <a:pt x="1635" y="817"/>
                  </a:lnTo>
                  <a:lnTo>
                    <a:pt x="1634" y="829"/>
                  </a:lnTo>
                  <a:lnTo>
                    <a:pt x="1633" y="841"/>
                  </a:lnTo>
                  <a:lnTo>
                    <a:pt x="1630" y="852"/>
                  </a:lnTo>
                  <a:lnTo>
                    <a:pt x="1626" y="863"/>
                  </a:lnTo>
                  <a:lnTo>
                    <a:pt x="1620" y="873"/>
                  </a:lnTo>
                  <a:lnTo>
                    <a:pt x="1614" y="883"/>
                  </a:lnTo>
                  <a:lnTo>
                    <a:pt x="1607" y="892"/>
                  </a:lnTo>
                  <a:lnTo>
                    <a:pt x="1598" y="900"/>
                  </a:lnTo>
                  <a:lnTo>
                    <a:pt x="1516" y="975"/>
                  </a:lnTo>
                  <a:lnTo>
                    <a:pt x="1516" y="975"/>
                  </a:lnTo>
                  <a:lnTo>
                    <a:pt x="1511" y="980"/>
                  </a:lnTo>
                  <a:lnTo>
                    <a:pt x="1507" y="987"/>
                  </a:lnTo>
                  <a:lnTo>
                    <a:pt x="1504" y="993"/>
                  </a:lnTo>
                  <a:lnTo>
                    <a:pt x="1501" y="1000"/>
                  </a:lnTo>
                  <a:lnTo>
                    <a:pt x="1500" y="1007"/>
                  </a:lnTo>
                  <a:lnTo>
                    <a:pt x="1499" y="1015"/>
                  </a:lnTo>
                  <a:lnTo>
                    <a:pt x="1500" y="1022"/>
                  </a:lnTo>
                  <a:lnTo>
                    <a:pt x="1502" y="1030"/>
                  </a:lnTo>
                  <a:lnTo>
                    <a:pt x="1535" y="1136"/>
                  </a:lnTo>
                  <a:lnTo>
                    <a:pt x="1535" y="1136"/>
                  </a:lnTo>
                  <a:lnTo>
                    <a:pt x="1538" y="1147"/>
                  </a:lnTo>
                  <a:lnTo>
                    <a:pt x="1540" y="1159"/>
                  </a:lnTo>
                  <a:lnTo>
                    <a:pt x="1540" y="1170"/>
                  </a:lnTo>
                  <a:lnTo>
                    <a:pt x="1540" y="1182"/>
                  </a:lnTo>
                  <a:lnTo>
                    <a:pt x="1538" y="1193"/>
                  </a:lnTo>
                  <a:lnTo>
                    <a:pt x="1535" y="1204"/>
                  </a:lnTo>
                  <a:lnTo>
                    <a:pt x="1531" y="1215"/>
                  </a:lnTo>
                  <a:lnTo>
                    <a:pt x="1525" y="1226"/>
                  </a:lnTo>
                  <a:lnTo>
                    <a:pt x="1525" y="1226"/>
                  </a:lnTo>
                  <a:lnTo>
                    <a:pt x="1519" y="1236"/>
                  </a:lnTo>
                  <a:lnTo>
                    <a:pt x="1512" y="1246"/>
                  </a:lnTo>
                  <a:lnTo>
                    <a:pt x="1504" y="1254"/>
                  </a:lnTo>
                  <a:lnTo>
                    <a:pt x="1495" y="1261"/>
                  </a:lnTo>
                  <a:lnTo>
                    <a:pt x="1485" y="1268"/>
                  </a:lnTo>
                  <a:lnTo>
                    <a:pt x="1475" y="1273"/>
                  </a:lnTo>
                  <a:lnTo>
                    <a:pt x="1464" y="1277"/>
                  </a:lnTo>
                  <a:lnTo>
                    <a:pt x="1452" y="1280"/>
                  </a:lnTo>
                  <a:lnTo>
                    <a:pt x="1344" y="1304"/>
                  </a:lnTo>
                  <a:lnTo>
                    <a:pt x="1344" y="1304"/>
                  </a:lnTo>
                  <a:lnTo>
                    <a:pt x="1337" y="1306"/>
                  </a:lnTo>
                  <a:lnTo>
                    <a:pt x="1330" y="1309"/>
                  </a:lnTo>
                  <a:lnTo>
                    <a:pt x="1324" y="1313"/>
                  </a:lnTo>
                  <a:lnTo>
                    <a:pt x="1319" y="1318"/>
                  </a:lnTo>
                  <a:lnTo>
                    <a:pt x="1313" y="1323"/>
                  </a:lnTo>
                  <a:lnTo>
                    <a:pt x="1309" y="1329"/>
                  </a:lnTo>
                  <a:lnTo>
                    <a:pt x="1306" y="1336"/>
                  </a:lnTo>
                  <a:lnTo>
                    <a:pt x="1304" y="1343"/>
                  </a:lnTo>
                  <a:lnTo>
                    <a:pt x="1280" y="1451"/>
                  </a:lnTo>
                  <a:lnTo>
                    <a:pt x="1280" y="1451"/>
                  </a:lnTo>
                  <a:lnTo>
                    <a:pt x="1277" y="1464"/>
                  </a:lnTo>
                  <a:lnTo>
                    <a:pt x="1273" y="1475"/>
                  </a:lnTo>
                  <a:lnTo>
                    <a:pt x="1267" y="1485"/>
                  </a:lnTo>
                  <a:lnTo>
                    <a:pt x="1261" y="1495"/>
                  </a:lnTo>
                  <a:lnTo>
                    <a:pt x="1254" y="1504"/>
                  </a:lnTo>
                  <a:lnTo>
                    <a:pt x="1246" y="1512"/>
                  </a:lnTo>
                  <a:lnTo>
                    <a:pt x="1237" y="1519"/>
                  </a:lnTo>
                  <a:lnTo>
                    <a:pt x="1227" y="1526"/>
                  </a:lnTo>
                  <a:lnTo>
                    <a:pt x="1227" y="1526"/>
                  </a:lnTo>
                  <a:lnTo>
                    <a:pt x="1216" y="1531"/>
                  </a:lnTo>
                  <a:lnTo>
                    <a:pt x="1205" y="1535"/>
                  </a:lnTo>
                  <a:lnTo>
                    <a:pt x="1194" y="1538"/>
                  </a:lnTo>
                  <a:lnTo>
                    <a:pt x="1182" y="1540"/>
                  </a:lnTo>
                  <a:lnTo>
                    <a:pt x="1170" y="1541"/>
                  </a:lnTo>
                  <a:lnTo>
                    <a:pt x="1158" y="1540"/>
                  </a:lnTo>
                  <a:lnTo>
                    <a:pt x="1147" y="1538"/>
                  </a:lnTo>
                  <a:lnTo>
                    <a:pt x="1136" y="1535"/>
                  </a:lnTo>
                  <a:lnTo>
                    <a:pt x="1030" y="1502"/>
                  </a:lnTo>
                  <a:lnTo>
                    <a:pt x="1030" y="1502"/>
                  </a:lnTo>
                  <a:lnTo>
                    <a:pt x="1023" y="1500"/>
                  </a:lnTo>
                  <a:lnTo>
                    <a:pt x="1015" y="1500"/>
                  </a:lnTo>
                  <a:lnTo>
                    <a:pt x="1008" y="1500"/>
                  </a:lnTo>
                  <a:lnTo>
                    <a:pt x="1001" y="1501"/>
                  </a:lnTo>
                  <a:lnTo>
                    <a:pt x="994" y="1504"/>
                  </a:lnTo>
                  <a:lnTo>
                    <a:pt x="987" y="1507"/>
                  </a:lnTo>
                  <a:lnTo>
                    <a:pt x="981" y="1511"/>
                  </a:lnTo>
                  <a:lnTo>
                    <a:pt x="976" y="1517"/>
                  </a:lnTo>
                  <a:lnTo>
                    <a:pt x="901" y="1599"/>
                  </a:lnTo>
                  <a:lnTo>
                    <a:pt x="901" y="1599"/>
                  </a:lnTo>
                  <a:lnTo>
                    <a:pt x="893" y="1607"/>
                  </a:lnTo>
                  <a:lnTo>
                    <a:pt x="884" y="1614"/>
                  </a:lnTo>
                  <a:lnTo>
                    <a:pt x="874" y="1620"/>
                  </a:lnTo>
                  <a:lnTo>
                    <a:pt x="864" y="1626"/>
                  </a:lnTo>
                  <a:lnTo>
                    <a:pt x="853" y="1630"/>
                  </a:lnTo>
                  <a:lnTo>
                    <a:pt x="841" y="1633"/>
                  </a:lnTo>
                  <a:lnTo>
                    <a:pt x="830" y="1635"/>
                  </a:lnTo>
                  <a:lnTo>
                    <a:pt x="818" y="1635"/>
                  </a:lnTo>
                  <a:lnTo>
                    <a:pt x="818" y="1635"/>
                  </a:lnTo>
                  <a:close/>
                  <a:moveTo>
                    <a:pt x="621" y="1439"/>
                  </a:moveTo>
                  <a:lnTo>
                    <a:pt x="621" y="1439"/>
                  </a:lnTo>
                  <a:lnTo>
                    <a:pt x="633" y="1439"/>
                  </a:lnTo>
                  <a:lnTo>
                    <a:pt x="644" y="1441"/>
                  </a:lnTo>
                  <a:lnTo>
                    <a:pt x="655" y="1444"/>
                  </a:lnTo>
                  <a:lnTo>
                    <a:pt x="666" y="1448"/>
                  </a:lnTo>
                  <a:lnTo>
                    <a:pt x="676" y="1453"/>
                  </a:lnTo>
                  <a:lnTo>
                    <a:pt x="687" y="1460"/>
                  </a:lnTo>
                  <a:lnTo>
                    <a:pt x="696" y="1468"/>
                  </a:lnTo>
                  <a:lnTo>
                    <a:pt x="705" y="1476"/>
                  </a:lnTo>
                  <a:lnTo>
                    <a:pt x="779" y="1557"/>
                  </a:lnTo>
                  <a:lnTo>
                    <a:pt x="779" y="1557"/>
                  </a:lnTo>
                  <a:lnTo>
                    <a:pt x="783" y="1561"/>
                  </a:lnTo>
                  <a:lnTo>
                    <a:pt x="787" y="1564"/>
                  </a:lnTo>
                  <a:lnTo>
                    <a:pt x="796" y="1571"/>
                  </a:lnTo>
                  <a:lnTo>
                    <a:pt x="808" y="1574"/>
                  </a:lnTo>
                  <a:lnTo>
                    <a:pt x="818" y="1575"/>
                  </a:lnTo>
                  <a:lnTo>
                    <a:pt x="829" y="1574"/>
                  </a:lnTo>
                  <a:lnTo>
                    <a:pt x="839" y="1571"/>
                  </a:lnTo>
                  <a:lnTo>
                    <a:pt x="848" y="1564"/>
                  </a:lnTo>
                  <a:lnTo>
                    <a:pt x="853" y="1561"/>
                  </a:lnTo>
                  <a:lnTo>
                    <a:pt x="857" y="1557"/>
                  </a:lnTo>
                  <a:lnTo>
                    <a:pt x="931" y="1476"/>
                  </a:lnTo>
                  <a:lnTo>
                    <a:pt x="931" y="1476"/>
                  </a:lnTo>
                  <a:lnTo>
                    <a:pt x="937" y="1470"/>
                  </a:lnTo>
                  <a:lnTo>
                    <a:pt x="943" y="1465"/>
                  </a:lnTo>
                  <a:lnTo>
                    <a:pt x="956" y="1455"/>
                  </a:lnTo>
                  <a:lnTo>
                    <a:pt x="970" y="1448"/>
                  </a:lnTo>
                  <a:lnTo>
                    <a:pt x="985" y="1442"/>
                  </a:lnTo>
                  <a:lnTo>
                    <a:pt x="1001" y="1439"/>
                  </a:lnTo>
                  <a:lnTo>
                    <a:pt x="1017" y="1439"/>
                  </a:lnTo>
                  <a:lnTo>
                    <a:pt x="1033" y="1440"/>
                  </a:lnTo>
                  <a:lnTo>
                    <a:pt x="1048" y="1444"/>
                  </a:lnTo>
                  <a:lnTo>
                    <a:pt x="1154" y="1478"/>
                  </a:lnTo>
                  <a:lnTo>
                    <a:pt x="1154" y="1478"/>
                  </a:lnTo>
                  <a:lnTo>
                    <a:pt x="1165" y="1480"/>
                  </a:lnTo>
                  <a:lnTo>
                    <a:pt x="1175" y="1480"/>
                  </a:lnTo>
                  <a:lnTo>
                    <a:pt x="1186" y="1478"/>
                  </a:lnTo>
                  <a:lnTo>
                    <a:pt x="1197" y="1474"/>
                  </a:lnTo>
                  <a:lnTo>
                    <a:pt x="1197" y="1474"/>
                  </a:lnTo>
                  <a:lnTo>
                    <a:pt x="1206" y="1467"/>
                  </a:lnTo>
                  <a:lnTo>
                    <a:pt x="1213" y="1459"/>
                  </a:lnTo>
                  <a:lnTo>
                    <a:pt x="1218" y="1449"/>
                  </a:lnTo>
                  <a:lnTo>
                    <a:pt x="1222" y="1439"/>
                  </a:lnTo>
                  <a:lnTo>
                    <a:pt x="1245" y="1331"/>
                  </a:lnTo>
                  <a:lnTo>
                    <a:pt x="1245" y="1331"/>
                  </a:lnTo>
                  <a:lnTo>
                    <a:pt x="1250" y="1315"/>
                  </a:lnTo>
                  <a:lnTo>
                    <a:pt x="1256" y="1300"/>
                  </a:lnTo>
                  <a:lnTo>
                    <a:pt x="1265" y="1287"/>
                  </a:lnTo>
                  <a:lnTo>
                    <a:pt x="1275" y="1275"/>
                  </a:lnTo>
                  <a:lnTo>
                    <a:pt x="1287" y="1265"/>
                  </a:lnTo>
                  <a:lnTo>
                    <a:pt x="1300" y="1256"/>
                  </a:lnTo>
                  <a:lnTo>
                    <a:pt x="1315" y="1250"/>
                  </a:lnTo>
                  <a:lnTo>
                    <a:pt x="1331" y="1245"/>
                  </a:lnTo>
                  <a:lnTo>
                    <a:pt x="1439" y="1221"/>
                  </a:lnTo>
                  <a:lnTo>
                    <a:pt x="1439" y="1221"/>
                  </a:lnTo>
                  <a:lnTo>
                    <a:pt x="1450" y="1217"/>
                  </a:lnTo>
                  <a:lnTo>
                    <a:pt x="1459" y="1212"/>
                  </a:lnTo>
                  <a:lnTo>
                    <a:pt x="1467" y="1205"/>
                  </a:lnTo>
                  <a:lnTo>
                    <a:pt x="1474" y="1196"/>
                  </a:lnTo>
                  <a:lnTo>
                    <a:pt x="1474" y="1196"/>
                  </a:lnTo>
                  <a:lnTo>
                    <a:pt x="1478" y="1186"/>
                  </a:lnTo>
                  <a:lnTo>
                    <a:pt x="1480" y="1175"/>
                  </a:lnTo>
                  <a:lnTo>
                    <a:pt x="1480" y="1165"/>
                  </a:lnTo>
                  <a:lnTo>
                    <a:pt x="1478" y="1154"/>
                  </a:lnTo>
                  <a:lnTo>
                    <a:pt x="1444" y="1048"/>
                  </a:lnTo>
                  <a:lnTo>
                    <a:pt x="1444" y="1048"/>
                  </a:lnTo>
                  <a:lnTo>
                    <a:pt x="1440" y="1033"/>
                  </a:lnTo>
                  <a:lnTo>
                    <a:pt x="1439" y="1016"/>
                  </a:lnTo>
                  <a:lnTo>
                    <a:pt x="1439" y="1000"/>
                  </a:lnTo>
                  <a:lnTo>
                    <a:pt x="1442" y="984"/>
                  </a:lnTo>
                  <a:lnTo>
                    <a:pt x="1448" y="970"/>
                  </a:lnTo>
                  <a:lnTo>
                    <a:pt x="1456" y="955"/>
                  </a:lnTo>
                  <a:lnTo>
                    <a:pt x="1465" y="942"/>
                  </a:lnTo>
                  <a:lnTo>
                    <a:pt x="1476" y="931"/>
                  </a:lnTo>
                  <a:lnTo>
                    <a:pt x="1557" y="856"/>
                  </a:lnTo>
                  <a:lnTo>
                    <a:pt x="1557" y="856"/>
                  </a:lnTo>
                  <a:lnTo>
                    <a:pt x="1564" y="848"/>
                  </a:lnTo>
                  <a:lnTo>
                    <a:pt x="1570" y="838"/>
                  </a:lnTo>
                  <a:lnTo>
                    <a:pt x="1574" y="828"/>
                  </a:lnTo>
                  <a:lnTo>
                    <a:pt x="1575" y="817"/>
                  </a:lnTo>
                  <a:lnTo>
                    <a:pt x="1575" y="817"/>
                  </a:lnTo>
                  <a:lnTo>
                    <a:pt x="1574" y="805"/>
                  </a:lnTo>
                  <a:lnTo>
                    <a:pt x="1570" y="795"/>
                  </a:lnTo>
                  <a:lnTo>
                    <a:pt x="1564" y="786"/>
                  </a:lnTo>
                  <a:lnTo>
                    <a:pt x="1557" y="778"/>
                  </a:lnTo>
                  <a:lnTo>
                    <a:pt x="1476" y="704"/>
                  </a:lnTo>
                  <a:lnTo>
                    <a:pt x="1476" y="704"/>
                  </a:lnTo>
                  <a:lnTo>
                    <a:pt x="1465" y="691"/>
                  </a:lnTo>
                  <a:lnTo>
                    <a:pt x="1456" y="678"/>
                  </a:lnTo>
                  <a:lnTo>
                    <a:pt x="1448" y="664"/>
                  </a:lnTo>
                  <a:lnTo>
                    <a:pt x="1442" y="649"/>
                  </a:lnTo>
                  <a:lnTo>
                    <a:pt x="1439" y="634"/>
                  </a:lnTo>
                  <a:lnTo>
                    <a:pt x="1439" y="618"/>
                  </a:lnTo>
                  <a:lnTo>
                    <a:pt x="1440" y="602"/>
                  </a:lnTo>
                  <a:lnTo>
                    <a:pt x="1444" y="585"/>
                  </a:lnTo>
                  <a:lnTo>
                    <a:pt x="1478" y="480"/>
                  </a:lnTo>
                  <a:lnTo>
                    <a:pt x="1478" y="480"/>
                  </a:lnTo>
                  <a:lnTo>
                    <a:pt x="1480" y="469"/>
                  </a:lnTo>
                  <a:lnTo>
                    <a:pt x="1480" y="458"/>
                  </a:lnTo>
                  <a:lnTo>
                    <a:pt x="1478" y="448"/>
                  </a:lnTo>
                  <a:lnTo>
                    <a:pt x="1474" y="438"/>
                  </a:lnTo>
                  <a:lnTo>
                    <a:pt x="1474" y="438"/>
                  </a:lnTo>
                  <a:lnTo>
                    <a:pt x="1467" y="429"/>
                  </a:lnTo>
                  <a:lnTo>
                    <a:pt x="1459" y="422"/>
                  </a:lnTo>
                  <a:lnTo>
                    <a:pt x="1450" y="416"/>
                  </a:lnTo>
                  <a:lnTo>
                    <a:pt x="1439" y="413"/>
                  </a:lnTo>
                  <a:lnTo>
                    <a:pt x="1331" y="390"/>
                  </a:lnTo>
                  <a:lnTo>
                    <a:pt x="1331" y="390"/>
                  </a:lnTo>
                  <a:lnTo>
                    <a:pt x="1315" y="385"/>
                  </a:lnTo>
                  <a:lnTo>
                    <a:pt x="1300" y="377"/>
                  </a:lnTo>
                  <a:lnTo>
                    <a:pt x="1287" y="369"/>
                  </a:lnTo>
                  <a:lnTo>
                    <a:pt x="1275" y="358"/>
                  </a:lnTo>
                  <a:lnTo>
                    <a:pt x="1265" y="346"/>
                  </a:lnTo>
                  <a:lnTo>
                    <a:pt x="1256" y="333"/>
                  </a:lnTo>
                  <a:lnTo>
                    <a:pt x="1250" y="319"/>
                  </a:lnTo>
                  <a:lnTo>
                    <a:pt x="1245" y="303"/>
                  </a:lnTo>
                  <a:lnTo>
                    <a:pt x="1222" y="195"/>
                  </a:lnTo>
                  <a:lnTo>
                    <a:pt x="1222" y="195"/>
                  </a:lnTo>
                  <a:lnTo>
                    <a:pt x="1218" y="185"/>
                  </a:lnTo>
                  <a:lnTo>
                    <a:pt x="1213" y="175"/>
                  </a:lnTo>
                  <a:lnTo>
                    <a:pt x="1206" y="167"/>
                  </a:lnTo>
                  <a:lnTo>
                    <a:pt x="1197" y="160"/>
                  </a:lnTo>
                  <a:lnTo>
                    <a:pt x="1197" y="160"/>
                  </a:lnTo>
                  <a:lnTo>
                    <a:pt x="1186" y="156"/>
                  </a:lnTo>
                  <a:lnTo>
                    <a:pt x="1175" y="153"/>
                  </a:lnTo>
                  <a:lnTo>
                    <a:pt x="1165" y="153"/>
                  </a:lnTo>
                  <a:lnTo>
                    <a:pt x="1154" y="156"/>
                  </a:lnTo>
                  <a:lnTo>
                    <a:pt x="1048" y="190"/>
                  </a:lnTo>
                  <a:lnTo>
                    <a:pt x="1048" y="190"/>
                  </a:lnTo>
                  <a:lnTo>
                    <a:pt x="1033" y="194"/>
                  </a:lnTo>
                  <a:lnTo>
                    <a:pt x="1017" y="195"/>
                  </a:lnTo>
                  <a:lnTo>
                    <a:pt x="1001" y="194"/>
                  </a:lnTo>
                  <a:lnTo>
                    <a:pt x="985" y="191"/>
                  </a:lnTo>
                  <a:lnTo>
                    <a:pt x="970" y="186"/>
                  </a:lnTo>
                  <a:lnTo>
                    <a:pt x="956" y="179"/>
                  </a:lnTo>
                  <a:lnTo>
                    <a:pt x="943" y="170"/>
                  </a:lnTo>
                  <a:lnTo>
                    <a:pt x="931" y="157"/>
                  </a:lnTo>
                  <a:lnTo>
                    <a:pt x="857" y="76"/>
                  </a:lnTo>
                  <a:lnTo>
                    <a:pt x="857" y="76"/>
                  </a:lnTo>
                  <a:lnTo>
                    <a:pt x="853" y="73"/>
                  </a:lnTo>
                  <a:lnTo>
                    <a:pt x="848" y="69"/>
                  </a:lnTo>
                  <a:lnTo>
                    <a:pt x="839" y="64"/>
                  </a:lnTo>
                  <a:lnTo>
                    <a:pt x="829" y="61"/>
                  </a:lnTo>
                  <a:lnTo>
                    <a:pt x="818" y="60"/>
                  </a:lnTo>
                  <a:lnTo>
                    <a:pt x="808" y="61"/>
                  </a:lnTo>
                  <a:lnTo>
                    <a:pt x="796" y="64"/>
                  </a:lnTo>
                  <a:lnTo>
                    <a:pt x="787" y="69"/>
                  </a:lnTo>
                  <a:lnTo>
                    <a:pt x="783" y="73"/>
                  </a:lnTo>
                  <a:lnTo>
                    <a:pt x="779" y="76"/>
                  </a:lnTo>
                  <a:lnTo>
                    <a:pt x="705" y="157"/>
                  </a:lnTo>
                  <a:lnTo>
                    <a:pt x="705" y="157"/>
                  </a:lnTo>
                  <a:lnTo>
                    <a:pt x="693" y="170"/>
                  </a:lnTo>
                  <a:lnTo>
                    <a:pt x="680" y="179"/>
                  </a:lnTo>
                  <a:lnTo>
                    <a:pt x="665" y="186"/>
                  </a:lnTo>
                  <a:lnTo>
                    <a:pt x="650" y="191"/>
                  </a:lnTo>
                  <a:lnTo>
                    <a:pt x="635" y="194"/>
                  </a:lnTo>
                  <a:lnTo>
                    <a:pt x="619" y="195"/>
                  </a:lnTo>
                  <a:lnTo>
                    <a:pt x="603" y="194"/>
                  </a:lnTo>
                  <a:lnTo>
                    <a:pt x="587" y="190"/>
                  </a:lnTo>
                  <a:lnTo>
                    <a:pt x="482" y="156"/>
                  </a:lnTo>
                  <a:lnTo>
                    <a:pt x="482" y="156"/>
                  </a:lnTo>
                  <a:lnTo>
                    <a:pt x="471" y="153"/>
                  </a:lnTo>
                  <a:lnTo>
                    <a:pt x="460" y="153"/>
                  </a:lnTo>
                  <a:lnTo>
                    <a:pt x="450" y="156"/>
                  </a:lnTo>
                  <a:lnTo>
                    <a:pt x="440" y="160"/>
                  </a:lnTo>
                  <a:lnTo>
                    <a:pt x="440" y="160"/>
                  </a:lnTo>
                  <a:lnTo>
                    <a:pt x="431" y="167"/>
                  </a:lnTo>
                  <a:lnTo>
                    <a:pt x="423" y="175"/>
                  </a:lnTo>
                  <a:lnTo>
                    <a:pt x="417" y="185"/>
                  </a:lnTo>
                  <a:lnTo>
                    <a:pt x="414" y="195"/>
                  </a:lnTo>
                  <a:lnTo>
                    <a:pt x="391" y="303"/>
                  </a:lnTo>
                  <a:lnTo>
                    <a:pt x="391" y="303"/>
                  </a:lnTo>
                  <a:lnTo>
                    <a:pt x="386" y="319"/>
                  </a:lnTo>
                  <a:lnTo>
                    <a:pt x="379" y="333"/>
                  </a:lnTo>
                  <a:lnTo>
                    <a:pt x="371" y="346"/>
                  </a:lnTo>
                  <a:lnTo>
                    <a:pt x="360" y="358"/>
                  </a:lnTo>
                  <a:lnTo>
                    <a:pt x="348" y="369"/>
                  </a:lnTo>
                  <a:lnTo>
                    <a:pt x="335" y="377"/>
                  </a:lnTo>
                  <a:lnTo>
                    <a:pt x="321" y="385"/>
                  </a:lnTo>
                  <a:lnTo>
                    <a:pt x="305" y="390"/>
                  </a:lnTo>
                  <a:lnTo>
                    <a:pt x="197" y="413"/>
                  </a:lnTo>
                  <a:lnTo>
                    <a:pt x="197" y="413"/>
                  </a:lnTo>
                  <a:lnTo>
                    <a:pt x="187" y="416"/>
                  </a:lnTo>
                  <a:lnTo>
                    <a:pt x="177" y="422"/>
                  </a:lnTo>
                  <a:lnTo>
                    <a:pt x="168" y="429"/>
                  </a:lnTo>
                  <a:lnTo>
                    <a:pt x="162" y="438"/>
                  </a:lnTo>
                  <a:lnTo>
                    <a:pt x="162" y="438"/>
                  </a:lnTo>
                  <a:lnTo>
                    <a:pt x="157" y="448"/>
                  </a:lnTo>
                  <a:lnTo>
                    <a:pt x="155" y="458"/>
                  </a:lnTo>
                  <a:lnTo>
                    <a:pt x="155" y="469"/>
                  </a:lnTo>
                  <a:lnTo>
                    <a:pt x="157" y="480"/>
                  </a:lnTo>
                  <a:lnTo>
                    <a:pt x="192" y="585"/>
                  </a:lnTo>
                  <a:lnTo>
                    <a:pt x="192" y="585"/>
                  </a:lnTo>
                  <a:lnTo>
                    <a:pt x="195" y="602"/>
                  </a:lnTo>
                  <a:lnTo>
                    <a:pt x="197" y="618"/>
                  </a:lnTo>
                  <a:lnTo>
                    <a:pt x="196" y="634"/>
                  </a:lnTo>
                  <a:lnTo>
                    <a:pt x="193" y="649"/>
                  </a:lnTo>
                  <a:lnTo>
                    <a:pt x="188" y="664"/>
                  </a:lnTo>
                  <a:lnTo>
                    <a:pt x="181" y="678"/>
                  </a:lnTo>
                  <a:lnTo>
                    <a:pt x="172" y="691"/>
                  </a:lnTo>
                  <a:lnTo>
                    <a:pt x="159" y="704"/>
                  </a:lnTo>
                  <a:lnTo>
                    <a:pt x="78" y="778"/>
                  </a:lnTo>
                  <a:lnTo>
                    <a:pt x="78" y="778"/>
                  </a:lnTo>
                  <a:lnTo>
                    <a:pt x="71" y="786"/>
                  </a:lnTo>
                  <a:lnTo>
                    <a:pt x="66" y="795"/>
                  </a:lnTo>
                  <a:lnTo>
                    <a:pt x="62" y="805"/>
                  </a:lnTo>
                  <a:lnTo>
                    <a:pt x="61" y="817"/>
                  </a:lnTo>
                  <a:lnTo>
                    <a:pt x="61" y="817"/>
                  </a:lnTo>
                  <a:lnTo>
                    <a:pt x="62" y="828"/>
                  </a:lnTo>
                  <a:lnTo>
                    <a:pt x="66" y="838"/>
                  </a:lnTo>
                  <a:lnTo>
                    <a:pt x="71" y="848"/>
                  </a:lnTo>
                  <a:lnTo>
                    <a:pt x="78" y="856"/>
                  </a:lnTo>
                  <a:lnTo>
                    <a:pt x="159" y="931"/>
                  </a:lnTo>
                  <a:lnTo>
                    <a:pt x="159" y="931"/>
                  </a:lnTo>
                  <a:lnTo>
                    <a:pt x="172" y="942"/>
                  </a:lnTo>
                  <a:lnTo>
                    <a:pt x="181" y="955"/>
                  </a:lnTo>
                  <a:lnTo>
                    <a:pt x="188" y="970"/>
                  </a:lnTo>
                  <a:lnTo>
                    <a:pt x="193" y="984"/>
                  </a:lnTo>
                  <a:lnTo>
                    <a:pt x="196" y="1000"/>
                  </a:lnTo>
                  <a:lnTo>
                    <a:pt x="197" y="1016"/>
                  </a:lnTo>
                  <a:lnTo>
                    <a:pt x="195" y="1033"/>
                  </a:lnTo>
                  <a:lnTo>
                    <a:pt x="192" y="1048"/>
                  </a:lnTo>
                  <a:lnTo>
                    <a:pt x="157" y="1154"/>
                  </a:lnTo>
                  <a:lnTo>
                    <a:pt x="157" y="1154"/>
                  </a:lnTo>
                  <a:lnTo>
                    <a:pt x="155" y="1165"/>
                  </a:lnTo>
                  <a:lnTo>
                    <a:pt x="155" y="1175"/>
                  </a:lnTo>
                  <a:lnTo>
                    <a:pt x="157" y="1186"/>
                  </a:lnTo>
                  <a:lnTo>
                    <a:pt x="162" y="1196"/>
                  </a:lnTo>
                  <a:lnTo>
                    <a:pt x="162" y="1196"/>
                  </a:lnTo>
                  <a:lnTo>
                    <a:pt x="168" y="1205"/>
                  </a:lnTo>
                  <a:lnTo>
                    <a:pt x="177" y="1212"/>
                  </a:lnTo>
                  <a:lnTo>
                    <a:pt x="187" y="1217"/>
                  </a:lnTo>
                  <a:lnTo>
                    <a:pt x="197" y="1221"/>
                  </a:lnTo>
                  <a:lnTo>
                    <a:pt x="305" y="1245"/>
                  </a:lnTo>
                  <a:lnTo>
                    <a:pt x="305" y="1245"/>
                  </a:lnTo>
                  <a:lnTo>
                    <a:pt x="321" y="1250"/>
                  </a:lnTo>
                  <a:lnTo>
                    <a:pt x="335" y="1256"/>
                  </a:lnTo>
                  <a:lnTo>
                    <a:pt x="348" y="1265"/>
                  </a:lnTo>
                  <a:lnTo>
                    <a:pt x="360" y="1275"/>
                  </a:lnTo>
                  <a:lnTo>
                    <a:pt x="371" y="1287"/>
                  </a:lnTo>
                  <a:lnTo>
                    <a:pt x="379" y="1300"/>
                  </a:lnTo>
                  <a:lnTo>
                    <a:pt x="386" y="1315"/>
                  </a:lnTo>
                  <a:lnTo>
                    <a:pt x="391" y="1331"/>
                  </a:lnTo>
                  <a:lnTo>
                    <a:pt x="414" y="1439"/>
                  </a:lnTo>
                  <a:lnTo>
                    <a:pt x="414" y="1439"/>
                  </a:lnTo>
                  <a:lnTo>
                    <a:pt x="417" y="1449"/>
                  </a:lnTo>
                  <a:lnTo>
                    <a:pt x="423" y="1459"/>
                  </a:lnTo>
                  <a:lnTo>
                    <a:pt x="431" y="1467"/>
                  </a:lnTo>
                  <a:lnTo>
                    <a:pt x="440" y="1474"/>
                  </a:lnTo>
                  <a:lnTo>
                    <a:pt x="440" y="1474"/>
                  </a:lnTo>
                  <a:lnTo>
                    <a:pt x="450" y="1478"/>
                  </a:lnTo>
                  <a:lnTo>
                    <a:pt x="460" y="1480"/>
                  </a:lnTo>
                  <a:lnTo>
                    <a:pt x="471" y="1480"/>
                  </a:lnTo>
                  <a:lnTo>
                    <a:pt x="482" y="1478"/>
                  </a:lnTo>
                  <a:lnTo>
                    <a:pt x="587" y="1444"/>
                  </a:lnTo>
                  <a:lnTo>
                    <a:pt x="587" y="1444"/>
                  </a:lnTo>
                  <a:lnTo>
                    <a:pt x="595" y="1442"/>
                  </a:lnTo>
                  <a:lnTo>
                    <a:pt x="604" y="1440"/>
                  </a:lnTo>
                  <a:lnTo>
                    <a:pt x="612" y="1439"/>
                  </a:lnTo>
                  <a:lnTo>
                    <a:pt x="621" y="1439"/>
                  </a:lnTo>
                  <a:lnTo>
                    <a:pt x="621" y="1439"/>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4" name="Freeform 95">
              <a:extLst>
                <a:ext uri="{FF2B5EF4-FFF2-40B4-BE49-F238E27FC236}">
                  <a16:creationId xmlns:a16="http://schemas.microsoft.com/office/drawing/2014/main" xmlns="" id="{1BE2E11F-F8CB-4AE4-9133-CC6E01C9931D}"/>
                </a:ext>
              </a:extLst>
            </p:cNvPr>
            <p:cNvSpPr>
              <a:spLocks noEditPoints="1"/>
            </p:cNvSpPr>
            <p:nvPr/>
          </p:nvSpPr>
          <p:spPr bwMode="auto">
            <a:xfrm>
              <a:off x="2357" y="3062"/>
              <a:ext cx="282" cy="282"/>
            </a:xfrm>
            <a:custGeom>
              <a:avLst/>
              <a:gdLst>
                <a:gd name="T0" fmla="*/ 479 w 1129"/>
                <a:gd name="T1" fmla="*/ 1125 h 1131"/>
                <a:gd name="T2" fmla="*/ 346 w 1129"/>
                <a:gd name="T3" fmla="*/ 1086 h 1131"/>
                <a:gd name="T4" fmla="*/ 227 w 1129"/>
                <a:gd name="T5" fmla="*/ 1019 h 1131"/>
                <a:gd name="T6" fmla="*/ 129 w 1129"/>
                <a:gd name="T7" fmla="*/ 925 h 1131"/>
                <a:gd name="T8" fmla="*/ 57 w 1129"/>
                <a:gd name="T9" fmla="*/ 811 h 1131"/>
                <a:gd name="T10" fmla="*/ 12 w 1129"/>
                <a:gd name="T11" fmla="*/ 680 h 1131"/>
                <a:gd name="T12" fmla="*/ 0 w 1129"/>
                <a:gd name="T13" fmla="*/ 566 h 1131"/>
                <a:gd name="T14" fmla="*/ 18 w 1129"/>
                <a:gd name="T15" fmla="*/ 425 h 1131"/>
                <a:gd name="T16" fmla="*/ 69 w 1129"/>
                <a:gd name="T17" fmla="*/ 297 h 1131"/>
                <a:gd name="T18" fmla="*/ 147 w 1129"/>
                <a:gd name="T19" fmla="*/ 186 h 1131"/>
                <a:gd name="T20" fmla="*/ 249 w 1129"/>
                <a:gd name="T21" fmla="*/ 97 h 1131"/>
                <a:gd name="T22" fmla="*/ 371 w 1129"/>
                <a:gd name="T23" fmla="*/ 36 h 1131"/>
                <a:gd name="T24" fmla="*/ 507 w 1129"/>
                <a:gd name="T25" fmla="*/ 3 h 1131"/>
                <a:gd name="T26" fmla="*/ 622 w 1129"/>
                <a:gd name="T27" fmla="*/ 3 h 1131"/>
                <a:gd name="T28" fmla="*/ 759 w 1129"/>
                <a:gd name="T29" fmla="*/ 36 h 1131"/>
                <a:gd name="T30" fmla="*/ 880 w 1129"/>
                <a:gd name="T31" fmla="*/ 97 h 1131"/>
                <a:gd name="T32" fmla="*/ 982 w 1129"/>
                <a:gd name="T33" fmla="*/ 186 h 1131"/>
                <a:gd name="T34" fmla="*/ 1060 w 1129"/>
                <a:gd name="T35" fmla="*/ 297 h 1131"/>
                <a:gd name="T36" fmla="*/ 1111 w 1129"/>
                <a:gd name="T37" fmla="*/ 425 h 1131"/>
                <a:gd name="T38" fmla="*/ 1129 w 1129"/>
                <a:gd name="T39" fmla="*/ 566 h 1131"/>
                <a:gd name="T40" fmla="*/ 1118 w 1129"/>
                <a:gd name="T41" fmla="*/ 680 h 1131"/>
                <a:gd name="T42" fmla="*/ 1074 w 1129"/>
                <a:gd name="T43" fmla="*/ 811 h 1131"/>
                <a:gd name="T44" fmla="*/ 1000 w 1129"/>
                <a:gd name="T45" fmla="*/ 925 h 1131"/>
                <a:gd name="T46" fmla="*/ 902 w 1129"/>
                <a:gd name="T47" fmla="*/ 1019 h 1131"/>
                <a:gd name="T48" fmla="*/ 784 w 1129"/>
                <a:gd name="T49" fmla="*/ 1086 h 1131"/>
                <a:gd name="T50" fmla="*/ 650 w 1129"/>
                <a:gd name="T51" fmla="*/ 1125 h 1131"/>
                <a:gd name="T52" fmla="*/ 565 w 1129"/>
                <a:gd name="T53" fmla="*/ 61 h 1131"/>
                <a:gd name="T54" fmla="*/ 464 w 1129"/>
                <a:gd name="T55" fmla="*/ 72 h 1131"/>
                <a:gd name="T56" fmla="*/ 347 w 1129"/>
                <a:gd name="T57" fmla="*/ 111 h 1131"/>
                <a:gd name="T58" fmla="*/ 244 w 1129"/>
                <a:gd name="T59" fmla="*/ 177 h 1131"/>
                <a:gd name="T60" fmla="*/ 161 w 1129"/>
                <a:gd name="T61" fmla="*/ 264 h 1131"/>
                <a:gd name="T62" fmla="*/ 101 w 1129"/>
                <a:gd name="T63" fmla="*/ 370 h 1131"/>
                <a:gd name="T64" fmla="*/ 67 w 1129"/>
                <a:gd name="T65" fmla="*/ 489 h 1131"/>
                <a:gd name="T66" fmla="*/ 62 w 1129"/>
                <a:gd name="T67" fmla="*/ 592 h 1131"/>
                <a:gd name="T68" fmla="*/ 84 w 1129"/>
                <a:gd name="T69" fmla="*/ 716 h 1131"/>
                <a:gd name="T70" fmla="*/ 134 w 1129"/>
                <a:gd name="T71" fmla="*/ 827 h 1131"/>
                <a:gd name="T72" fmla="*/ 209 w 1129"/>
                <a:gd name="T73" fmla="*/ 923 h 1131"/>
                <a:gd name="T74" fmla="*/ 304 w 1129"/>
                <a:gd name="T75" fmla="*/ 998 h 1131"/>
                <a:gd name="T76" fmla="*/ 415 w 1129"/>
                <a:gd name="T77" fmla="*/ 1048 h 1131"/>
                <a:gd name="T78" fmla="*/ 539 w 1129"/>
                <a:gd name="T79" fmla="*/ 1070 h 1131"/>
                <a:gd name="T80" fmla="*/ 641 w 1129"/>
                <a:gd name="T81" fmla="*/ 1064 h 1131"/>
                <a:gd name="T82" fmla="*/ 761 w 1129"/>
                <a:gd name="T83" fmla="*/ 1031 h 1131"/>
                <a:gd name="T84" fmla="*/ 866 w 1129"/>
                <a:gd name="T85" fmla="*/ 970 h 1131"/>
                <a:gd name="T86" fmla="*/ 954 w 1129"/>
                <a:gd name="T87" fmla="*/ 887 h 1131"/>
                <a:gd name="T88" fmla="*/ 1019 w 1129"/>
                <a:gd name="T89" fmla="*/ 785 h 1131"/>
                <a:gd name="T90" fmla="*/ 1058 w 1129"/>
                <a:gd name="T91" fmla="*/ 668 h 1131"/>
                <a:gd name="T92" fmla="*/ 1069 w 1129"/>
                <a:gd name="T93" fmla="*/ 566 h 1131"/>
                <a:gd name="T94" fmla="*/ 1052 w 1129"/>
                <a:gd name="T95" fmla="*/ 440 h 1131"/>
                <a:gd name="T96" fmla="*/ 1008 w 1129"/>
                <a:gd name="T97" fmla="*/ 325 h 1131"/>
                <a:gd name="T98" fmla="*/ 938 w 1129"/>
                <a:gd name="T99" fmla="*/ 226 h 1131"/>
                <a:gd name="T100" fmla="*/ 847 w 1129"/>
                <a:gd name="T101" fmla="*/ 148 h 1131"/>
                <a:gd name="T102" fmla="*/ 738 w 1129"/>
                <a:gd name="T103" fmla="*/ 92 h 1131"/>
                <a:gd name="T104" fmla="*/ 616 w 1129"/>
                <a:gd name="T105" fmla="*/ 64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9" h="1131">
                  <a:moveTo>
                    <a:pt x="565" y="1131"/>
                  </a:moveTo>
                  <a:lnTo>
                    <a:pt x="565" y="1131"/>
                  </a:lnTo>
                  <a:lnTo>
                    <a:pt x="535" y="1130"/>
                  </a:lnTo>
                  <a:lnTo>
                    <a:pt x="507" y="1128"/>
                  </a:lnTo>
                  <a:lnTo>
                    <a:pt x="479" y="1125"/>
                  </a:lnTo>
                  <a:lnTo>
                    <a:pt x="452" y="1120"/>
                  </a:lnTo>
                  <a:lnTo>
                    <a:pt x="423" y="1114"/>
                  </a:lnTo>
                  <a:lnTo>
                    <a:pt x="397" y="1106"/>
                  </a:lnTo>
                  <a:lnTo>
                    <a:pt x="371" y="1096"/>
                  </a:lnTo>
                  <a:lnTo>
                    <a:pt x="346" y="1086"/>
                  </a:lnTo>
                  <a:lnTo>
                    <a:pt x="321" y="1075"/>
                  </a:lnTo>
                  <a:lnTo>
                    <a:pt x="296" y="1062"/>
                  </a:lnTo>
                  <a:lnTo>
                    <a:pt x="272" y="1049"/>
                  </a:lnTo>
                  <a:lnTo>
                    <a:pt x="249" y="1034"/>
                  </a:lnTo>
                  <a:lnTo>
                    <a:pt x="227" y="1019"/>
                  </a:lnTo>
                  <a:lnTo>
                    <a:pt x="206" y="1002"/>
                  </a:lnTo>
                  <a:lnTo>
                    <a:pt x="186" y="984"/>
                  </a:lnTo>
                  <a:lnTo>
                    <a:pt x="166" y="965"/>
                  </a:lnTo>
                  <a:lnTo>
                    <a:pt x="147" y="946"/>
                  </a:lnTo>
                  <a:lnTo>
                    <a:pt x="129" y="925"/>
                  </a:lnTo>
                  <a:lnTo>
                    <a:pt x="113" y="904"/>
                  </a:lnTo>
                  <a:lnTo>
                    <a:pt x="97" y="881"/>
                  </a:lnTo>
                  <a:lnTo>
                    <a:pt x="83" y="858"/>
                  </a:lnTo>
                  <a:lnTo>
                    <a:pt x="69" y="835"/>
                  </a:lnTo>
                  <a:lnTo>
                    <a:pt x="57" y="811"/>
                  </a:lnTo>
                  <a:lnTo>
                    <a:pt x="45" y="786"/>
                  </a:lnTo>
                  <a:lnTo>
                    <a:pt x="34" y="760"/>
                  </a:lnTo>
                  <a:lnTo>
                    <a:pt x="26" y="734"/>
                  </a:lnTo>
                  <a:lnTo>
                    <a:pt x="18" y="707"/>
                  </a:lnTo>
                  <a:lnTo>
                    <a:pt x="12" y="680"/>
                  </a:lnTo>
                  <a:lnTo>
                    <a:pt x="7" y="651"/>
                  </a:lnTo>
                  <a:lnTo>
                    <a:pt x="3" y="623"/>
                  </a:lnTo>
                  <a:lnTo>
                    <a:pt x="1" y="595"/>
                  </a:lnTo>
                  <a:lnTo>
                    <a:pt x="0" y="566"/>
                  </a:lnTo>
                  <a:lnTo>
                    <a:pt x="0" y="566"/>
                  </a:lnTo>
                  <a:lnTo>
                    <a:pt x="1" y="537"/>
                  </a:lnTo>
                  <a:lnTo>
                    <a:pt x="3" y="508"/>
                  </a:lnTo>
                  <a:lnTo>
                    <a:pt x="7" y="480"/>
                  </a:lnTo>
                  <a:lnTo>
                    <a:pt x="12" y="453"/>
                  </a:lnTo>
                  <a:lnTo>
                    <a:pt x="18" y="425"/>
                  </a:lnTo>
                  <a:lnTo>
                    <a:pt x="26" y="398"/>
                  </a:lnTo>
                  <a:lnTo>
                    <a:pt x="34" y="372"/>
                  </a:lnTo>
                  <a:lnTo>
                    <a:pt x="45" y="347"/>
                  </a:lnTo>
                  <a:lnTo>
                    <a:pt x="57" y="321"/>
                  </a:lnTo>
                  <a:lnTo>
                    <a:pt x="69" y="297"/>
                  </a:lnTo>
                  <a:lnTo>
                    <a:pt x="83" y="273"/>
                  </a:lnTo>
                  <a:lnTo>
                    <a:pt x="97" y="251"/>
                  </a:lnTo>
                  <a:lnTo>
                    <a:pt x="113" y="228"/>
                  </a:lnTo>
                  <a:lnTo>
                    <a:pt x="129" y="206"/>
                  </a:lnTo>
                  <a:lnTo>
                    <a:pt x="147" y="186"/>
                  </a:lnTo>
                  <a:lnTo>
                    <a:pt x="166" y="167"/>
                  </a:lnTo>
                  <a:lnTo>
                    <a:pt x="186" y="148"/>
                  </a:lnTo>
                  <a:lnTo>
                    <a:pt x="206" y="130"/>
                  </a:lnTo>
                  <a:lnTo>
                    <a:pt x="227" y="113"/>
                  </a:lnTo>
                  <a:lnTo>
                    <a:pt x="249" y="97"/>
                  </a:lnTo>
                  <a:lnTo>
                    <a:pt x="272" y="83"/>
                  </a:lnTo>
                  <a:lnTo>
                    <a:pt x="296" y="69"/>
                  </a:lnTo>
                  <a:lnTo>
                    <a:pt x="321" y="57"/>
                  </a:lnTo>
                  <a:lnTo>
                    <a:pt x="346" y="46"/>
                  </a:lnTo>
                  <a:lnTo>
                    <a:pt x="371" y="36"/>
                  </a:lnTo>
                  <a:lnTo>
                    <a:pt x="397" y="27"/>
                  </a:lnTo>
                  <a:lnTo>
                    <a:pt x="423" y="18"/>
                  </a:lnTo>
                  <a:lnTo>
                    <a:pt x="452" y="12"/>
                  </a:lnTo>
                  <a:lnTo>
                    <a:pt x="479" y="7"/>
                  </a:lnTo>
                  <a:lnTo>
                    <a:pt x="507" y="3"/>
                  </a:lnTo>
                  <a:lnTo>
                    <a:pt x="535" y="1"/>
                  </a:lnTo>
                  <a:lnTo>
                    <a:pt x="565" y="0"/>
                  </a:lnTo>
                  <a:lnTo>
                    <a:pt x="565" y="0"/>
                  </a:lnTo>
                  <a:lnTo>
                    <a:pt x="594" y="1"/>
                  </a:lnTo>
                  <a:lnTo>
                    <a:pt x="622" y="3"/>
                  </a:lnTo>
                  <a:lnTo>
                    <a:pt x="650" y="7"/>
                  </a:lnTo>
                  <a:lnTo>
                    <a:pt x="678" y="12"/>
                  </a:lnTo>
                  <a:lnTo>
                    <a:pt x="706" y="18"/>
                  </a:lnTo>
                  <a:lnTo>
                    <a:pt x="733" y="27"/>
                  </a:lnTo>
                  <a:lnTo>
                    <a:pt x="759" y="36"/>
                  </a:lnTo>
                  <a:lnTo>
                    <a:pt x="784" y="46"/>
                  </a:lnTo>
                  <a:lnTo>
                    <a:pt x="810" y="57"/>
                  </a:lnTo>
                  <a:lnTo>
                    <a:pt x="834" y="69"/>
                  </a:lnTo>
                  <a:lnTo>
                    <a:pt x="857" y="83"/>
                  </a:lnTo>
                  <a:lnTo>
                    <a:pt x="880" y="97"/>
                  </a:lnTo>
                  <a:lnTo>
                    <a:pt x="902" y="113"/>
                  </a:lnTo>
                  <a:lnTo>
                    <a:pt x="923" y="130"/>
                  </a:lnTo>
                  <a:lnTo>
                    <a:pt x="944" y="148"/>
                  </a:lnTo>
                  <a:lnTo>
                    <a:pt x="964" y="167"/>
                  </a:lnTo>
                  <a:lnTo>
                    <a:pt x="982" y="186"/>
                  </a:lnTo>
                  <a:lnTo>
                    <a:pt x="1000" y="206"/>
                  </a:lnTo>
                  <a:lnTo>
                    <a:pt x="1017" y="228"/>
                  </a:lnTo>
                  <a:lnTo>
                    <a:pt x="1032" y="251"/>
                  </a:lnTo>
                  <a:lnTo>
                    <a:pt x="1047" y="273"/>
                  </a:lnTo>
                  <a:lnTo>
                    <a:pt x="1060" y="297"/>
                  </a:lnTo>
                  <a:lnTo>
                    <a:pt x="1074" y="321"/>
                  </a:lnTo>
                  <a:lnTo>
                    <a:pt x="1085" y="347"/>
                  </a:lnTo>
                  <a:lnTo>
                    <a:pt x="1095" y="372"/>
                  </a:lnTo>
                  <a:lnTo>
                    <a:pt x="1104" y="398"/>
                  </a:lnTo>
                  <a:lnTo>
                    <a:pt x="1111" y="425"/>
                  </a:lnTo>
                  <a:lnTo>
                    <a:pt x="1118" y="453"/>
                  </a:lnTo>
                  <a:lnTo>
                    <a:pt x="1123" y="480"/>
                  </a:lnTo>
                  <a:lnTo>
                    <a:pt x="1126" y="508"/>
                  </a:lnTo>
                  <a:lnTo>
                    <a:pt x="1128" y="537"/>
                  </a:lnTo>
                  <a:lnTo>
                    <a:pt x="1129" y="566"/>
                  </a:lnTo>
                  <a:lnTo>
                    <a:pt x="1129" y="566"/>
                  </a:lnTo>
                  <a:lnTo>
                    <a:pt x="1128" y="595"/>
                  </a:lnTo>
                  <a:lnTo>
                    <a:pt x="1126" y="623"/>
                  </a:lnTo>
                  <a:lnTo>
                    <a:pt x="1123" y="651"/>
                  </a:lnTo>
                  <a:lnTo>
                    <a:pt x="1118" y="680"/>
                  </a:lnTo>
                  <a:lnTo>
                    <a:pt x="1111" y="707"/>
                  </a:lnTo>
                  <a:lnTo>
                    <a:pt x="1104" y="734"/>
                  </a:lnTo>
                  <a:lnTo>
                    <a:pt x="1095" y="760"/>
                  </a:lnTo>
                  <a:lnTo>
                    <a:pt x="1085" y="786"/>
                  </a:lnTo>
                  <a:lnTo>
                    <a:pt x="1074" y="811"/>
                  </a:lnTo>
                  <a:lnTo>
                    <a:pt x="1060" y="835"/>
                  </a:lnTo>
                  <a:lnTo>
                    <a:pt x="1047" y="858"/>
                  </a:lnTo>
                  <a:lnTo>
                    <a:pt x="1032" y="881"/>
                  </a:lnTo>
                  <a:lnTo>
                    <a:pt x="1017" y="904"/>
                  </a:lnTo>
                  <a:lnTo>
                    <a:pt x="1000" y="925"/>
                  </a:lnTo>
                  <a:lnTo>
                    <a:pt x="982" y="946"/>
                  </a:lnTo>
                  <a:lnTo>
                    <a:pt x="964" y="965"/>
                  </a:lnTo>
                  <a:lnTo>
                    <a:pt x="944" y="984"/>
                  </a:lnTo>
                  <a:lnTo>
                    <a:pt x="923" y="1002"/>
                  </a:lnTo>
                  <a:lnTo>
                    <a:pt x="902" y="1019"/>
                  </a:lnTo>
                  <a:lnTo>
                    <a:pt x="880" y="1034"/>
                  </a:lnTo>
                  <a:lnTo>
                    <a:pt x="857" y="1049"/>
                  </a:lnTo>
                  <a:lnTo>
                    <a:pt x="834" y="1062"/>
                  </a:lnTo>
                  <a:lnTo>
                    <a:pt x="810" y="1075"/>
                  </a:lnTo>
                  <a:lnTo>
                    <a:pt x="784" y="1086"/>
                  </a:lnTo>
                  <a:lnTo>
                    <a:pt x="759" y="1096"/>
                  </a:lnTo>
                  <a:lnTo>
                    <a:pt x="733" y="1106"/>
                  </a:lnTo>
                  <a:lnTo>
                    <a:pt x="706" y="1114"/>
                  </a:lnTo>
                  <a:lnTo>
                    <a:pt x="678" y="1120"/>
                  </a:lnTo>
                  <a:lnTo>
                    <a:pt x="650" y="1125"/>
                  </a:lnTo>
                  <a:lnTo>
                    <a:pt x="622" y="1128"/>
                  </a:lnTo>
                  <a:lnTo>
                    <a:pt x="594" y="1130"/>
                  </a:lnTo>
                  <a:lnTo>
                    <a:pt x="565" y="1131"/>
                  </a:lnTo>
                  <a:lnTo>
                    <a:pt x="565" y="1131"/>
                  </a:lnTo>
                  <a:close/>
                  <a:moveTo>
                    <a:pt x="565" y="61"/>
                  </a:moveTo>
                  <a:lnTo>
                    <a:pt x="565" y="61"/>
                  </a:lnTo>
                  <a:lnTo>
                    <a:pt x="539" y="62"/>
                  </a:lnTo>
                  <a:lnTo>
                    <a:pt x="513" y="64"/>
                  </a:lnTo>
                  <a:lnTo>
                    <a:pt x="488" y="67"/>
                  </a:lnTo>
                  <a:lnTo>
                    <a:pt x="464" y="72"/>
                  </a:lnTo>
                  <a:lnTo>
                    <a:pt x="439" y="77"/>
                  </a:lnTo>
                  <a:lnTo>
                    <a:pt x="415" y="84"/>
                  </a:lnTo>
                  <a:lnTo>
                    <a:pt x="392" y="92"/>
                  </a:lnTo>
                  <a:lnTo>
                    <a:pt x="369" y="101"/>
                  </a:lnTo>
                  <a:lnTo>
                    <a:pt x="347" y="111"/>
                  </a:lnTo>
                  <a:lnTo>
                    <a:pt x="325" y="122"/>
                  </a:lnTo>
                  <a:lnTo>
                    <a:pt x="304" y="135"/>
                  </a:lnTo>
                  <a:lnTo>
                    <a:pt x="283" y="148"/>
                  </a:lnTo>
                  <a:lnTo>
                    <a:pt x="263" y="162"/>
                  </a:lnTo>
                  <a:lnTo>
                    <a:pt x="244" y="177"/>
                  </a:lnTo>
                  <a:lnTo>
                    <a:pt x="226" y="192"/>
                  </a:lnTo>
                  <a:lnTo>
                    <a:pt x="209" y="209"/>
                  </a:lnTo>
                  <a:lnTo>
                    <a:pt x="192" y="226"/>
                  </a:lnTo>
                  <a:lnTo>
                    <a:pt x="177" y="246"/>
                  </a:lnTo>
                  <a:lnTo>
                    <a:pt x="161" y="264"/>
                  </a:lnTo>
                  <a:lnTo>
                    <a:pt x="147" y="284"/>
                  </a:lnTo>
                  <a:lnTo>
                    <a:pt x="134" y="304"/>
                  </a:lnTo>
                  <a:lnTo>
                    <a:pt x="122" y="325"/>
                  </a:lnTo>
                  <a:lnTo>
                    <a:pt x="111" y="348"/>
                  </a:lnTo>
                  <a:lnTo>
                    <a:pt x="101" y="370"/>
                  </a:lnTo>
                  <a:lnTo>
                    <a:pt x="92" y="393"/>
                  </a:lnTo>
                  <a:lnTo>
                    <a:pt x="84" y="416"/>
                  </a:lnTo>
                  <a:lnTo>
                    <a:pt x="77" y="440"/>
                  </a:lnTo>
                  <a:lnTo>
                    <a:pt x="72" y="465"/>
                  </a:lnTo>
                  <a:lnTo>
                    <a:pt x="67" y="489"/>
                  </a:lnTo>
                  <a:lnTo>
                    <a:pt x="64" y="514"/>
                  </a:lnTo>
                  <a:lnTo>
                    <a:pt x="62" y="540"/>
                  </a:lnTo>
                  <a:lnTo>
                    <a:pt x="61" y="566"/>
                  </a:lnTo>
                  <a:lnTo>
                    <a:pt x="61" y="566"/>
                  </a:lnTo>
                  <a:lnTo>
                    <a:pt x="62" y="592"/>
                  </a:lnTo>
                  <a:lnTo>
                    <a:pt x="64" y="617"/>
                  </a:lnTo>
                  <a:lnTo>
                    <a:pt x="67" y="642"/>
                  </a:lnTo>
                  <a:lnTo>
                    <a:pt x="72" y="668"/>
                  </a:lnTo>
                  <a:lnTo>
                    <a:pt x="77" y="692"/>
                  </a:lnTo>
                  <a:lnTo>
                    <a:pt x="84" y="716"/>
                  </a:lnTo>
                  <a:lnTo>
                    <a:pt x="92" y="739"/>
                  </a:lnTo>
                  <a:lnTo>
                    <a:pt x="101" y="762"/>
                  </a:lnTo>
                  <a:lnTo>
                    <a:pt x="111" y="785"/>
                  </a:lnTo>
                  <a:lnTo>
                    <a:pt x="122" y="806"/>
                  </a:lnTo>
                  <a:lnTo>
                    <a:pt x="134" y="827"/>
                  </a:lnTo>
                  <a:lnTo>
                    <a:pt x="147" y="848"/>
                  </a:lnTo>
                  <a:lnTo>
                    <a:pt x="161" y="867"/>
                  </a:lnTo>
                  <a:lnTo>
                    <a:pt x="177" y="887"/>
                  </a:lnTo>
                  <a:lnTo>
                    <a:pt x="192" y="905"/>
                  </a:lnTo>
                  <a:lnTo>
                    <a:pt x="209" y="923"/>
                  </a:lnTo>
                  <a:lnTo>
                    <a:pt x="226" y="939"/>
                  </a:lnTo>
                  <a:lnTo>
                    <a:pt x="244" y="955"/>
                  </a:lnTo>
                  <a:lnTo>
                    <a:pt x="263" y="970"/>
                  </a:lnTo>
                  <a:lnTo>
                    <a:pt x="283" y="984"/>
                  </a:lnTo>
                  <a:lnTo>
                    <a:pt x="304" y="998"/>
                  </a:lnTo>
                  <a:lnTo>
                    <a:pt x="325" y="1010"/>
                  </a:lnTo>
                  <a:lnTo>
                    <a:pt x="347" y="1021"/>
                  </a:lnTo>
                  <a:lnTo>
                    <a:pt x="369" y="1031"/>
                  </a:lnTo>
                  <a:lnTo>
                    <a:pt x="392" y="1040"/>
                  </a:lnTo>
                  <a:lnTo>
                    <a:pt x="415" y="1048"/>
                  </a:lnTo>
                  <a:lnTo>
                    <a:pt x="439" y="1054"/>
                  </a:lnTo>
                  <a:lnTo>
                    <a:pt x="464" y="1060"/>
                  </a:lnTo>
                  <a:lnTo>
                    <a:pt x="488" y="1064"/>
                  </a:lnTo>
                  <a:lnTo>
                    <a:pt x="513" y="1068"/>
                  </a:lnTo>
                  <a:lnTo>
                    <a:pt x="539" y="1070"/>
                  </a:lnTo>
                  <a:lnTo>
                    <a:pt x="565" y="1070"/>
                  </a:lnTo>
                  <a:lnTo>
                    <a:pt x="565" y="1070"/>
                  </a:lnTo>
                  <a:lnTo>
                    <a:pt x="591" y="1070"/>
                  </a:lnTo>
                  <a:lnTo>
                    <a:pt x="616" y="1068"/>
                  </a:lnTo>
                  <a:lnTo>
                    <a:pt x="641" y="1064"/>
                  </a:lnTo>
                  <a:lnTo>
                    <a:pt x="666" y="1060"/>
                  </a:lnTo>
                  <a:lnTo>
                    <a:pt x="691" y="1054"/>
                  </a:lnTo>
                  <a:lnTo>
                    <a:pt x="715" y="1048"/>
                  </a:lnTo>
                  <a:lnTo>
                    <a:pt x="738" y="1040"/>
                  </a:lnTo>
                  <a:lnTo>
                    <a:pt x="761" y="1031"/>
                  </a:lnTo>
                  <a:lnTo>
                    <a:pt x="783" y="1021"/>
                  </a:lnTo>
                  <a:lnTo>
                    <a:pt x="804" y="1010"/>
                  </a:lnTo>
                  <a:lnTo>
                    <a:pt x="826" y="998"/>
                  </a:lnTo>
                  <a:lnTo>
                    <a:pt x="847" y="984"/>
                  </a:lnTo>
                  <a:lnTo>
                    <a:pt x="866" y="970"/>
                  </a:lnTo>
                  <a:lnTo>
                    <a:pt x="885" y="955"/>
                  </a:lnTo>
                  <a:lnTo>
                    <a:pt x="903" y="939"/>
                  </a:lnTo>
                  <a:lnTo>
                    <a:pt x="921" y="923"/>
                  </a:lnTo>
                  <a:lnTo>
                    <a:pt x="938" y="905"/>
                  </a:lnTo>
                  <a:lnTo>
                    <a:pt x="954" y="887"/>
                  </a:lnTo>
                  <a:lnTo>
                    <a:pt x="969" y="867"/>
                  </a:lnTo>
                  <a:lnTo>
                    <a:pt x="983" y="848"/>
                  </a:lnTo>
                  <a:lnTo>
                    <a:pt x="996" y="827"/>
                  </a:lnTo>
                  <a:lnTo>
                    <a:pt x="1008" y="806"/>
                  </a:lnTo>
                  <a:lnTo>
                    <a:pt x="1019" y="785"/>
                  </a:lnTo>
                  <a:lnTo>
                    <a:pt x="1029" y="762"/>
                  </a:lnTo>
                  <a:lnTo>
                    <a:pt x="1038" y="739"/>
                  </a:lnTo>
                  <a:lnTo>
                    <a:pt x="1046" y="716"/>
                  </a:lnTo>
                  <a:lnTo>
                    <a:pt x="1052" y="692"/>
                  </a:lnTo>
                  <a:lnTo>
                    <a:pt x="1058" y="668"/>
                  </a:lnTo>
                  <a:lnTo>
                    <a:pt x="1062" y="642"/>
                  </a:lnTo>
                  <a:lnTo>
                    <a:pt x="1066" y="617"/>
                  </a:lnTo>
                  <a:lnTo>
                    <a:pt x="1068" y="592"/>
                  </a:lnTo>
                  <a:lnTo>
                    <a:pt x="1069" y="566"/>
                  </a:lnTo>
                  <a:lnTo>
                    <a:pt x="1069" y="566"/>
                  </a:lnTo>
                  <a:lnTo>
                    <a:pt x="1068" y="540"/>
                  </a:lnTo>
                  <a:lnTo>
                    <a:pt x="1066" y="514"/>
                  </a:lnTo>
                  <a:lnTo>
                    <a:pt x="1062" y="489"/>
                  </a:lnTo>
                  <a:lnTo>
                    <a:pt x="1058" y="465"/>
                  </a:lnTo>
                  <a:lnTo>
                    <a:pt x="1052" y="440"/>
                  </a:lnTo>
                  <a:lnTo>
                    <a:pt x="1046" y="416"/>
                  </a:lnTo>
                  <a:lnTo>
                    <a:pt x="1038" y="393"/>
                  </a:lnTo>
                  <a:lnTo>
                    <a:pt x="1029" y="370"/>
                  </a:lnTo>
                  <a:lnTo>
                    <a:pt x="1019" y="348"/>
                  </a:lnTo>
                  <a:lnTo>
                    <a:pt x="1008" y="325"/>
                  </a:lnTo>
                  <a:lnTo>
                    <a:pt x="996" y="304"/>
                  </a:lnTo>
                  <a:lnTo>
                    <a:pt x="983" y="284"/>
                  </a:lnTo>
                  <a:lnTo>
                    <a:pt x="969" y="264"/>
                  </a:lnTo>
                  <a:lnTo>
                    <a:pt x="954" y="246"/>
                  </a:lnTo>
                  <a:lnTo>
                    <a:pt x="938" y="226"/>
                  </a:lnTo>
                  <a:lnTo>
                    <a:pt x="921" y="209"/>
                  </a:lnTo>
                  <a:lnTo>
                    <a:pt x="903" y="192"/>
                  </a:lnTo>
                  <a:lnTo>
                    <a:pt x="885" y="177"/>
                  </a:lnTo>
                  <a:lnTo>
                    <a:pt x="866" y="162"/>
                  </a:lnTo>
                  <a:lnTo>
                    <a:pt x="847" y="148"/>
                  </a:lnTo>
                  <a:lnTo>
                    <a:pt x="826" y="135"/>
                  </a:lnTo>
                  <a:lnTo>
                    <a:pt x="804" y="122"/>
                  </a:lnTo>
                  <a:lnTo>
                    <a:pt x="783" y="111"/>
                  </a:lnTo>
                  <a:lnTo>
                    <a:pt x="761" y="101"/>
                  </a:lnTo>
                  <a:lnTo>
                    <a:pt x="738" y="92"/>
                  </a:lnTo>
                  <a:lnTo>
                    <a:pt x="715" y="84"/>
                  </a:lnTo>
                  <a:lnTo>
                    <a:pt x="691" y="77"/>
                  </a:lnTo>
                  <a:lnTo>
                    <a:pt x="666" y="72"/>
                  </a:lnTo>
                  <a:lnTo>
                    <a:pt x="641" y="67"/>
                  </a:lnTo>
                  <a:lnTo>
                    <a:pt x="616" y="64"/>
                  </a:lnTo>
                  <a:lnTo>
                    <a:pt x="591" y="62"/>
                  </a:lnTo>
                  <a:lnTo>
                    <a:pt x="565" y="61"/>
                  </a:lnTo>
                  <a:lnTo>
                    <a:pt x="56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5" name="Freeform 96">
              <a:extLst>
                <a:ext uri="{FF2B5EF4-FFF2-40B4-BE49-F238E27FC236}">
                  <a16:creationId xmlns:a16="http://schemas.microsoft.com/office/drawing/2014/main" xmlns="" id="{14F981DE-E910-453A-897F-234A8F6230DA}"/>
                </a:ext>
              </a:extLst>
            </p:cNvPr>
            <p:cNvSpPr>
              <a:spLocks noEditPoints="1"/>
            </p:cNvSpPr>
            <p:nvPr/>
          </p:nvSpPr>
          <p:spPr bwMode="auto">
            <a:xfrm>
              <a:off x="2405" y="3106"/>
              <a:ext cx="187" cy="179"/>
            </a:xfrm>
            <a:custGeom>
              <a:avLst/>
              <a:gdLst>
                <a:gd name="T0" fmla="*/ 164 w 747"/>
                <a:gd name="T1" fmla="*/ 715 h 716"/>
                <a:gd name="T2" fmla="*/ 144 w 747"/>
                <a:gd name="T3" fmla="*/ 707 h 716"/>
                <a:gd name="T4" fmla="*/ 134 w 747"/>
                <a:gd name="T5" fmla="*/ 697 h 716"/>
                <a:gd name="T6" fmla="*/ 126 w 747"/>
                <a:gd name="T7" fmla="*/ 680 h 716"/>
                <a:gd name="T8" fmla="*/ 125 w 747"/>
                <a:gd name="T9" fmla="*/ 660 h 716"/>
                <a:gd name="T10" fmla="*/ 14 w 747"/>
                <a:gd name="T11" fmla="*/ 319 h 716"/>
                <a:gd name="T12" fmla="*/ 3 w 747"/>
                <a:gd name="T13" fmla="*/ 302 h 716"/>
                <a:gd name="T14" fmla="*/ 0 w 747"/>
                <a:gd name="T15" fmla="*/ 283 h 716"/>
                <a:gd name="T16" fmla="*/ 2 w 747"/>
                <a:gd name="T17" fmla="*/ 269 h 716"/>
                <a:gd name="T18" fmla="*/ 12 w 747"/>
                <a:gd name="T19" fmla="*/ 252 h 716"/>
                <a:gd name="T20" fmla="*/ 28 w 747"/>
                <a:gd name="T21" fmla="*/ 241 h 716"/>
                <a:gd name="T22" fmla="*/ 241 w 747"/>
                <a:gd name="T23" fmla="*/ 208 h 716"/>
                <a:gd name="T24" fmla="*/ 333 w 747"/>
                <a:gd name="T25" fmla="*/ 20 h 716"/>
                <a:gd name="T26" fmla="*/ 347 w 747"/>
                <a:gd name="T27" fmla="*/ 7 h 716"/>
                <a:gd name="T28" fmla="*/ 367 w 747"/>
                <a:gd name="T29" fmla="*/ 0 h 716"/>
                <a:gd name="T30" fmla="*/ 373 w 747"/>
                <a:gd name="T31" fmla="*/ 0 h 716"/>
                <a:gd name="T32" fmla="*/ 386 w 747"/>
                <a:gd name="T33" fmla="*/ 2 h 716"/>
                <a:gd name="T34" fmla="*/ 403 w 747"/>
                <a:gd name="T35" fmla="*/ 11 h 716"/>
                <a:gd name="T36" fmla="*/ 415 w 747"/>
                <a:gd name="T37" fmla="*/ 26 h 716"/>
                <a:gd name="T38" fmla="*/ 705 w 747"/>
                <a:gd name="T39" fmla="*/ 237 h 716"/>
                <a:gd name="T40" fmla="*/ 718 w 747"/>
                <a:gd name="T41" fmla="*/ 241 h 716"/>
                <a:gd name="T42" fmla="*/ 733 w 747"/>
                <a:gd name="T43" fmla="*/ 252 h 716"/>
                <a:gd name="T44" fmla="*/ 743 w 747"/>
                <a:gd name="T45" fmla="*/ 269 h 716"/>
                <a:gd name="T46" fmla="*/ 747 w 747"/>
                <a:gd name="T47" fmla="*/ 283 h 716"/>
                <a:gd name="T48" fmla="*/ 742 w 747"/>
                <a:gd name="T49" fmla="*/ 302 h 716"/>
                <a:gd name="T50" fmla="*/ 731 w 747"/>
                <a:gd name="T51" fmla="*/ 319 h 716"/>
                <a:gd name="T52" fmla="*/ 621 w 747"/>
                <a:gd name="T53" fmla="*/ 660 h 716"/>
                <a:gd name="T54" fmla="*/ 621 w 747"/>
                <a:gd name="T55" fmla="*/ 680 h 716"/>
                <a:gd name="T56" fmla="*/ 611 w 747"/>
                <a:gd name="T57" fmla="*/ 697 h 716"/>
                <a:gd name="T58" fmla="*/ 602 w 747"/>
                <a:gd name="T59" fmla="*/ 707 h 716"/>
                <a:gd name="T60" fmla="*/ 584 w 747"/>
                <a:gd name="T61" fmla="*/ 715 h 716"/>
                <a:gd name="T62" fmla="*/ 565 w 747"/>
                <a:gd name="T63" fmla="*/ 715 h 716"/>
                <a:gd name="T64" fmla="*/ 373 w 747"/>
                <a:gd name="T65" fmla="*/ 616 h 716"/>
                <a:gd name="T66" fmla="*/ 188 w 747"/>
                <a:gd name="T67" fmla="*/ 713 h 716"/>
                <a:gd name="T68" fmla="*/ 171 w 747"/>
                <a:gd name="T69" fmla="*/ 716 h 716"/>
                <a:gd name="T70" fmla="*/ 373 w 747"/>
                <a:gd name="T71" fmla="*/ 553 h 716"/>
                <a:gd name="T72" fmla="*/ 390 w 747"/>
                <a:gd name="T73" fmla="*/ 556 h 716"/>
                <a:gd name="T74" fmla="*/ 526 w 747"/>
                <a:gd name="T75" fmla="*/ 463 h 716"/>
                <a:gd name="T76" fmla="*/ 526 w 747"/>
                <a:gd name="T77" fmla="*/ 452 h 716"/>
                <a:gd name="T78" fmla="*/ 530 w 747"/>
                <a:gd name="T79" fmla="*/ 436 h 716"/>
                <a:gd name="T80" fmla="*/ 540 w 747"/>
                <a:gd name="T81" fmla="*/ 422 h 716"/>
                <a:gd name="T82" fmla="*/ 489 w 747"/>
                <a:gd name="T83" fmla="*/ 267 h 716"/>
                <a:gd name="T84" fmla="*/ 473 w 747"/>
                <a:gd name="T85" fmla="*/ 261 h 716"/>
                <a:gd name="T86" fmla="*/ 460 w 747"/>
                <a:gd name="T87" fmla="*/ 251 h 716"/>
                <a:gd name="T88" fmla="*/ 373 w 747"/>
                <a:gd name="T89" fmla="*/ 77 h 716"/>
                <a:gd name="T90" fmla="*/ 289 w 747"/>
                <a:gd name="T91" fmla="*/ 246 h 716"/>
                <a:gd name="T92" fmla="*/ 277 w 747"/>
                <a:gd name="T93" fmla="*/ 258 h 716"/>
                <a:gd name="T94" fmla="*/ 262 w 747"/>
                <a:gd name="T95" fmla="*/ 266 h 716"/>
                <a:gd name="T96" fmla="*/ 206 w 747"/>
                <a:gd name="T97" fmla="*/ 422 h 716"/>
                <a:gd name="T98" fmla="*/ 213 w 747"/>
                <a:gd name="T99" fmla="*/ 431 h 716"/>
                <a:gd name="T100" fmla="*/ 219 w 747"/>
                <a:gd name="T101" fmla="*/ 446 h 716"/>
                <a:gd name="T102" fmla="*/ 219 w 747"/>
                <a:gd name="T103" fmla="*/ 463 h 716"/>
                <a:gd name="T104" fmla="*/ 350 w 747"/>
                <a:gd name="T105" fmla="*/ 559 h 716"/>
                <a:gd name="T106" fmla="*/ 368 w 747"/>
                <a:gd name="T107" fmla="*/ 554 h 716"/>
                <a:gd name="T108" fmla="*/ 379 w 747"/>
                <a:gd name="T109" fmla="*/ 613 h 716"/>
                <a:gd name="T110" fmla="*/ 379 w 747"/>
                <a:gd name="T111" fmla="*/ 613 h 716"/>
                <a:gd name="T112" fmla="*/ 581 w 747"/>
                <a:gd name="T113" fmla="*/ 465 h 716"/>
                <a:gd name="T114" fmla="*/ 582 w 747"/>
                <a:gd name="T115" fmla="*/ 465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7" h="716">
                  <a:moveTo>
                    <a:pt x="171" y="716"/>
                  </a:moveTo>
                  <a:lnTo>
                    <a:pt x="171" y="716"/>
                  </a:lnTo>
                  <a:lnTo>
                    <a:pt x="164" y="715"/>
                  </a:lnTo>
                  <a:lnTo>
                    <a:pt x="157" y="714"/>
                  </a:lnTo>
                  <a:lnTo>
                    <a:pt x="150" y="711"/>
                  </a:lnTo>
                  <a:lnTo>
                    <a:pt x="144" y="707"/>
                  </a:lnTo>
                  <a:lnTo>
                    <a:pt x="144" y="707"/>
                  </a:lnTo>
                  <a:lnTo>
                    <a:pt x="139" y="702"/>
                  </a:lnTo>
                  <a:lnTo>
                    <a:pt x="134" y="697"/>
                  </a:lnTo>
                  <a:lnTo>
                    <a:pt x="131" y="691"/>
                  </a:lnTo>
                  <a:lnTo>
                    <a:pt x="128" y="686"/>
                  </a:lnTo>
                  <a:lnTo>
                    <a:pt x="126" y="680"/>
                  </a:lnTo>
                  <a:lnTo>
                    <a:pt x="125" y="673"/>
                  </a:lnTo>
                  <a:lnTo>
                    <a:pt x="124" y="667"/>
                  </a:lnTo>
                  <a:lnTo>
                    <a:pt x="125" y="660"/>
                  </a:lnTo>
                  <a:lnTo>
                    <a:pt x="159" y="460"/>
                  </a:lnTo>
                  <a:lnTo>
                    <a:pt x="14" y="319"/>
                  </a:lnTo>
                  <a:lnTo>
                    <a:pt x="14" y="319"/>
                  </a:lnTo>
                  <a:lnTo>
                    <a:pt x="10" y="314"/>
                  </a:lnTo>
                  <a:lnTo>
                    <a:pt x="6" y="308"/>
                  </a:lnTo>
                  <a:lnTo>
                    <a:pt x="3" y="302"/>
                  </a:lnTo>
                  <a:lnTo>
                    <a:pt x="1" y="296"/>
                  </a:lnTo>
                  <a:lnTo>
                    <a:pt x="0" y="290"/>
                  </a:lnTo>
                  <a:lnTo>
                    <a:pt x="0" y="283"/>
                  </a:lnTo>
                  <a:lnTo>
                    <a:pt x="1" y="277"/>
                  </a:lnTo>
                  <a:lnTo>
                    <a:pt x="2" y="269"/>
                  </a:lnTo>
                  <a:lnTo>
                    <a:pt x="2" y="269"/>
                  </a:lnTo>
                  <a:lnTo>
                    <a:pt x="5" y="263"/>
                  </a:lnTo>
                  <a:lnTo>
                    <a:pt x="8" y="258"/>
                  </a:lnTo>
                  <a:lnTo>
                    <a:pt x="12" y="252"/>
                  </a:lnTo>
                  <a:lnTo>
                    <a:pt x="17" y="248"/>
                  </a:lnTo>
                  <a:lnTo>
                    <a:pt x="22" y="244"/>
                  </a:lnTo>
                  <a:lnTo>
                    <a:pt x="28" y="241"/>
                  </a:lnTo>
                  <a:lnTo>
                    <a:pt x="34" y="239"/>
                  </a:lnTo>
                  <a:lnTo>
                    <a:pt x="40" y="237"/>
                  </a:lnTo>
                  <a:lnTo>
                    <a:pt x="241" y="208"/>
                  </a:lnTo>
                  <a:lnTo>
                    <a:pt x="330" y="26"/>
                  </a:lnTo>
                  <a:lnTo>
                    <a:pt x="330" y="26"/>
                  </a:lnTo>
                  <a:lnTo>
                    <a:pt x="333" y="20"/>
                  </a:lnTo>
                  <a:lnTo>
                    <a:pt x="337" y="15"/>
                  </a:lnTo>
                  <a:lnTo>
                    <a:pt x="342" y="11"/>
                  </a:lnTo>
                  <a:lnTo>
                    <a:pt x="347" y="7"/>
                  </a:lnTo>
                  <a:lnTo>
                    <a:pt x="353" y="4"/>
                  </a:lnTo>
                  <a:lnTo>
                    <a:pt x="359" y="2"/>
                  </a:lnTo>
                  <a:lnTo>
                    <a:pt x="367" y="0"/>
                  </a:lnTo>
                  <a:lnTo>
                    <a:pt x="373" y="0"/>
                  </a:lnTo>
                  <a:lnTo>
                    <a:pt x="373" y="0"/>
                  </a:lnTo>
                  <a:lnTo>
                    <a:pt x="373" y="0"/>
                  </a:lnTo>
                  <a:lnTo>
                    <a:pt x="373" y="0"/>
                  </a:lnTo>
                  <a:lnTo>
                    <a:pt x="380" y="0"/>
                  </a:lnTo>
                  <a:lnTo>
                    <a:pt x="386" y="2"/>
                  </a:lnTo>
                  <a:lnTo>
                    <a:pt x="392" y="4"/>
                  </a:lnTo>
                  <a:lnTo>
                    <a:pt x="398" y="7"/>
                  </a:lnTo>
                  <a:lnTo>
                    <a:pt x="403" y="11"/>
                  </a:lnTo>
                  <a:lnTo>
                    <a:pt x="408" y="15"/>
                  </a:lnTo>
                  <a:lnTo>
                    <a:pt x="412" y="20"/>
                  </a:lnTo>
                  <a:lnTo>
                    <a:pt x="415" y="26"/>
                  </a:lnTo>
                  <a:lnTo>
                    <a:pt x="415" y="26"/>
                  </a:lnTo>
                  <a:lnTo>
                    <a:pt x="505" y="208"/>
                  </a:lnTo>
                  <a:lnTo>
                    <a:pt x="705" y="237"/>
                  </a:lnTo>
                  <a:lnTo>
                    <a:pt x="705" y="237"/>
                  </a:lnTo>
                  <a:lnTo>
                    <a:pt x="712" y="239"/>
                  </a:lnTo>
                  <a:lnTo>
                    <a:pt x="718" y="241"/>
                  </a:lnTo>
                  <a:lnTo>
                    <a:pt x="724" y="244"/>
                  </a:lnTo>
                  <a:lnTo>
                    <a:pt x="729" y="248"/>
                  </a:lnTo>
                  <a:lnTo>
                    <a:pt x="733" y="252"/>
                  </a:lnTo>
                  <a:lnTo>
                    <a:pt x="737" y="257"/>
                  </a:lnTo>
                  <a:lnTo>
                    <a:pt x="741" y="263"/>
                  </a:lnTo>
                  <a:lnTo>
                    <a:pt x="743" y="269"/>
                  </a:lnTo>
                  <a:lnTo>
                    <a:pt x="743" y="269"/>
                  </a:lnTo>
                  <a:lnTo>
                    <a:pt x="746" y="277"/>
                  </a:lnTo>
                  <a:lnTo>
                    <a:pt x="747" y="283"/>
                  </a:lnTo>
                  <a:lnTo>
                    <a:pt x="746" y="290"/>
                  </a:lnTo>
                  <a:lnTo>
                    <a:pt x="744" y="296"/>
                  </a:lnTo>
                  <a:lnTo>
                    <a:pt x="742" y="302"/>
                  </a:lnTo>
                  <a:lnTo>
                    <a:pt x="739" y="308"/>
                  </a:lnTo>
                  <a:lnTo>
                    <a:pt x="736" y="314"/>
                  </a:lnTo>
                  <a:lnTo>
                    <a:pt x="731" y="319"/>
                  </a:lnTo>
                  <a:lnTo>
                    <a:pt x="586" y="460"/>
                  </a:lnTo>
                  <a:lnTo>
                    <a:pt x="621" y="660"/>
                  </a:lnTo>
                  <a:lnTo>
                    <a:pt x="621" y="660"/>
                  </a:lnTo>
                  <a:lnTo>
                    <a:pt x="622" y="667"/>
                  </a:lnTo>
                  <a:lnTo>
                    <a:pt x="622" y="673"/>
                  </a:lnTo>
                  <a:lnTo>
                    <a:pt x="621" y="680"/>
                  </a:lnTo>
                  <a:lnTo>
                    <a:pt x="619" y="686"/>
                  </a:lnTo>
                  <a:lnTo>
                    <a:pt x="615" y="691"/>
                  </a:lnTo>
                  <a:lnTo>
                    <a:pt x="611" y="697"/>
                  </a:lnTo>
                  <a:lnTo>
                    <a:pt x="607" y="702"/>
                  </a:lnTo>
                  <a:lnTo>
                    <a:pt x="602" y="707"/>
                  </a:lnTo>
                  <a:lnTo>
                    <a:pt x="602" y="707"/>
                  </a:lnTo>
                  <a:lnTo>
                    <a:pt x="596" y="711"/>
                  </a:lnTo>
                  <a:lnTo>
                    <a:pt x="590" y="713"/>
                  </a:lnTo>
                  <a:lnTo>
                    <a:pt x="584" y="715"/>
                  </a:lnTo>
                  <a:lnTo>
                    <a:pt x="577" y="716"/>
                  </a:lnTo>
                  <a:lnTo>
                    <a:pt x="571" y="716"/>
                  </a:lnTo>
                  <a:lnTo>
                    <a:pt x="565" y="715"/>
                  </a:lnTo>
                  <a:lnTo>
                    <a:pt x="558" y="713"/>
                  </a:lnTo>
                  <a:lnTo>
                    <a:pt x="552" y="711"/>
                  </a:lnTo>
                  <a:lnTo>
                    <a:pt x="373" y="616"/>
                  </a:lnTo>
                  <a:lnTo>
                    <a:pt x="193" y="711"/>
                  </a:lnTo>
                  <a:lnTo>
                    <a:pt x="193" y="711"/>
                  </a:lnTo>
                  <a:lnTo>
                    <a:pt x="188" y="713"/>
                  </a:lnTo>
                  <a:lnTo>
                    <a:pt x="183" y="715"/>
                  </a:lnTo>
                  <a:lnTo>
                    <a:pt x="177" y="716"/>
                  </a:lnTo>
                  <a:lnTo>
                    <a:pt x="171" y="716"/>
                  </a:lnTo>
                  <a:lnTo>
                    <a:pt x="171" y="716"/>
                  </a:lnTo>
                  <a:close/>
                  <a:moveTo>
                    <a:pt x="373" y="553"/>
                  </a:moveTo>
                  <a:lnTo>
                    <a:pt x="373" y="553"/>
                  </a:lnTo>
                  <a:lnTo>
                    <a:pt x="379" y="554"/>
                  </a:lnTo>
                  <a:lnTo>
                    <a:pt x="384" y="555"/>
                  </a:lnTo>
                  <a:lnTo>
                    <a:pt x="390" y="556"/>
                  </a:lnTo>
                  <a:lnTo>
                    <a:pt x="395" y="559"/>
                  </a:lnTo>
                  <a:lnTo>
                    <a:pt x="557" y="644"/>
                  </a:lnTo>
                  <a:lnTo>
                    <a:pt x="526" y="463"/>
                  </a:lnTo>
                  <a:lnTo>
                    <a:pt x="526" y="463"/>
                  </a:lnTo>
                  <a:lnTo>
                    <a:pt x="525" y="458"/>
                  </a:lnTo>
                  <a:lnTo>
                    <a:pt x="526" y="452"/>
                  </a:lnTo>
                  <a:lnTo>
                    <a:pt x="526" y="446"/>
                  </a:lnTo>
                  <a:lnTo>
                    <a:pt x="528" y="441"/>
                  </a:lnTo>
                  <a:lnTo>
                    <a:pt x="530" y="436"/>
                  </a:lnTo>
                  <a:lnTo>
                    <a:pt x="532" y="431"/>
                  </a:lnTo>
                  <a:lnTo>
                    <a:pt x="536" y="426"/>
                  </a:lnTo>
                  <a:lnTo>
                    <a:pt x="540" y="422"/>
                  </a:lnTo>
                  <a:lnTo>
                    <a:pt x="671" y="294"/>
                  </a:lnTo>
                  <a:lnTo>
                    <a:pt x="489" y="267"/>
                  </a:lnTo>
                  <a:lnTo>
                    <a:pt x="489" y="267"/>
                  </a:lnTo>
                  <a:lnTo>
                    <a:pt x="483" y="266"/>
                  </a:lnTo>
                  <a:lnTo>
                    <a:pt x="478" y="264"/>
                  </a:lnTo>
                  <a:lnTo>
                    <a:pt x="473" y="261"/>
                  </a:lnTo>
                  <a:lnTo>
                    <a:pt x="468" y="258"/>
                  </a:lnTo>
                  <a:lnTo>
                    <a:pt x="464" y="255"/>
                  </a:lnTo>
                  <a:lnTo>
                    <a:pt x="460" y="251"/>
                  </a:lnTo>
                  <a:lnTo>
                    <a:pt x="456" y="246"/>
                  </a:lnTo>
                  <a:lnTo>
                    <a:pt x="454" y="241"/>
                  </a:lnTo>
                  <a:lnTo>
                    <a:pt x="373" y="77"/>
                  </a:lnTo>
                  <a:lnTo>
                    <a:pt x="292" y="241"/>
                  </a:lnTo>
                  <a:lnTo>
                    <a:pt x="292" y="241"/>
                  </a:lnTo>
                  <a:lnTo>
                    <a:pt x="289" y="246"/>
                  </a:lnTo>
                  <a:lnTo>
                    <a:pt x="286" y="251"/>
                  </a:lnTo>
                  <a:lnTo>
                    <a:pt x="282" y="255"/>
                  </a:lnTo>
                  <a:lnTo>
                    <a:pt x="277" y="258"/>
                  </a:lnTo>
                  <a:lnTo>
                    <a:pt x="273" y="261"/>
                  </a:lnTo>
                  <a:lnTo>
                    <a:pt x="268" y="264"/>
                  </a:lnTo>
                  <a:lnTo>
                    <a:pt x="262" y="266"/>
                  </a:lnTo>
                  <a:lnTo>
                    <a:pt x="256" y="267"/>
                  </a:lnTo>
                  <a:lnTo>
                    <a:pt x="75" y="294"/>
                  </a:lnTo>
                  <a:lnTo>
                    <a:pt x="206" y="422"/>
                  </a:lnTo>
                  <a:lnTo>
                    <a:pt x="206" y="422"/>
                  </a:lnTo>
                  <a:lnTo>
                    <a:pt x="210" y="426"/>
                  </a:lnTo>
                  <a:lnTo>
                    <a:pt x="213" y="431"/>
                  </a:lnTo>
                  <a:lnTo>
                    <a:pt x="216" y="436"/>
                  </a:lnTo>
                  <a:lnTo>
                    <a:pt x="218" y="441"/>
                  </a:lnTo>
                  <a:lnTo>
                    <a:pt x="219" y="446"/>
                  </a:lnTo>
                  <a:lnTo>
                    <a:pt x="220" y="452"/>
                  </a:lnTo>
                  <a:lnTo>
                    <a:pt x="220" y="458"/>
                  </a:lnTo>
                  <a:lnTo>
                    <a:pt x="219" y="463"/>
                  </a:lnTo>
                  <a:lnTo>
                    <a:pt x="189" y="644"/>
                  </a:lnTo>
                  <a:lnTo>
                    <a:pt x="350" y="559"/>
                  </a:lnTo>
                  <a:lnTo>
                    <a:pt x="350" y="559"/>
                  </a:lnTo>
                  <a:lnTo>
                    <a:pt x="356" y="556"/>
                  </a:lnTo>
                  <a:lnTo>
                    <a:pt x="361" y="555"/>
                  </a:lnTo>
                  <a:lnTo>
                    <a:pt x="368" y="554"/>
                  </a:lnTo>
                  <a:lnTo>
                    <a:pt x="373" y="553"/>
                  </a:lnTo>
                  <a:lnTo>
                    <a:pt x="373" y="553"/>
                  </a:lnTo>
                  <a:close/>
                  <a:moveTo>
                    <a:pt x="379" y="613"/>
                  </a:moveTo>
                  <a:lnTo>
                    <a:pt x="379" y="613"/>
                  </a:lnTo>
                  <a:lnTo>
                    <a:pt x="379" y="613"/>
                  </a:lnTo>
                  <a:lnTo>
                    <a:pt x="379" y="613"/>
                  </a:lnTo>
                  <a:lnTo>
                    <a:pt x="379" y="613"/>
                  </a:lnTo>
                  <a:close/>
                  <a:moveTo>
                    <a:pt x="582" y="465"/>
                  </a:moveTo>
                  <a:lnTo>
                    <a:pt x="581" y="465"/>
                  </a:lnTo>
                  <a:lnTo>
                    <a:pt x="581" y="465"/>
                  </a:lnTo>
                  <a:lnTo>
                    <a:pt x="582" y="465"/>
                  </a:lnTo>
                  <a:lnTo>
                    <a:pt x="582" y="46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96" name="Line 97">
              <a:extLst>
                <a:ext uri="{FF2B5EF4-FFF2-40B4-BE49-F238E27FC236}">
                  <a16:creationId xmlns:a16="http://schemas.microsoft.com/office/drawing/2014/main" xmlns="" id="{4FD7B7AF-0FA6-4E62-B3E2-3B1531282B06}"/>
                </a:ext>
              </a:extLst>
            </p:cNvPr>
            <p:cNvSpPr>
              <a:spLocks noChangeShapeType="1"/>
            </p:cNvSpPr>
            <p:nvPr/>
          </p:nvSpPr>
          <p:spPr bwMode="auto">
            <a:xfrm>
              <a:off x="2525" y="3368"/>
              <a:ext cx="0" cy="0"/>
            </a:xfrm>
            <a:prstGeom prst="line">
              <a:avLst/>
            </a:prstGeom>
            <a:noFill/>
            <a:ln w="23813">
              <a:solidFill>
                <a:srgbClr val="0066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US"/>
            </a:p>
          </p:txBody>
        </p:sp>
        <p:sp>
          <p:nvSpPr>
            <p:cNvPr id="297" name="Line 98">
              <a:extLst>
                <a:ext uri="{FF2B5EF4-FFF2-40B4-BE49-F238E27FC236}">
                  <a16:creationId xmlns:a16="http://schemas.microsoft.com/office/drawing/2014/main" xmlns="" id="{11478E14-E702-49CB-ACC4-8F7040C1BE32}"/>
                </a:ext>
              </a:extLst>
            </p:cNvPr>
            <p:cNvSpPr>
              <a:spLocks noChangeShapeType="1"/>
            </p:cNvSpPr>
            <p:nvPr/>
          </p:nvSpPr>
          <p:spPr bwMode="auto">
            <a:xfrm>
              <a:off x="2377" y="3302"/>
              <a:ext cx="0" cy="0"/>
            </a:xfrm>
            <a:prstGeom prst="line">
              <a:avLst/>
            </a:prstGeom>
            <a:noFill/>
            <a:ln w="23813">
              <a:solidFill>
                <a:srgbClr val="0066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2" name="Group 11">
            <a:extLst>
              <a:ext uri="{FF2B5EF4-FFF2-40B4-BE49-F238E27FC236}">
                <a16:creationId xmlns:a16="http://schemas.microsoft.com/office/drawing/2014/main" xmlns="" id="{A318B162-9C64-41A0-99EC-8FB073F9FED3}"/>
              </a:ext>
            </a:extLst>
          </p:cNvPr>
          <p:cNvGrpSpPr/>
          <p:nvPr/>
        </p:nvGrpSpPr>
        <p:grpSpPr>
          <a:xfrm>
            <a:off x="1060615" y="4020914"/>
            <a:ext cx="990125" cy="786742"/>
            <a:chOff x="1060615" y="4020914"/>
            <a:chExt cx="990125" cy="786742"/>
          </a:xfrm>
        </p:grpSpPr>
        <p:sp>
          <p:nvSpPr>
            <p:cNvPr id="50" name="Rectangle 49">
              <a:extLst>
                <a:ext uri="{FF2B5EF4-FFF2-40B4-BE49-F238E27FC236}">
                  <a16:creationId xmlns:a16="http://schemas.microsoft.com/office/drawing/2014/main" xmlns="" id="{409D55C0-2B62-4E51-887C-23B7683A6304}"/>
                </a:ext>
              </a:extLst>
            </p:cNvPr>
            <p:cNvSpPr/>
            <p:nvPr/>
          </p:nvSpPr>
          <p:spPr>
            <a:xfrm>
              <a:off x="1099691" y="4035368"/>
              <a:ext cx="925913" cy="592424"/>
            </a:xfrm>
            <a:prstGeom prst="rect">
              <a:avLst/>
            </a:prstGeom>
            <a:solidFill>
              <a:schemeClr val="bg1"/>
            </a:solidFill>
            <a:ln w="76200">
              <a:solidFill>
                <a:schemeClr val="bg1"/>
              </a:solid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b="0" i="0" u="none" strike="noStrike" cap="none" normalizeH="0" baseline="0" dirty="0" err="1">
                <a:ln>
                  <a:noFill/>
                </a:ln>
                <a:solidFill>
                  <a:schemeClr val="tx1"/>
                </a:solidFill>
                <a:effectLst/>
                <a:latin typeface="Imago" pitchFamily="2" charset="0"/>
              </a:endParaRPr>
            </a:p>
          </p:txBody>
        </p:sp>
        <p:grpSp>
          <p:nvGrpSpPr>
            <p:cNvPr id="32" name="Group 31">
              <a:extLst>
                <a:ext uri="{FF2B5EF4-FFF2-40B4-BE49-F238E27FC236}">
                  <a16:creationId xmlns:a16="http://schemas.microsoft.com/office/drawing/2014/main" xmlns="" id="{27DDDE48-AC99-41FB-9E47-E83DD95596DB}"/>
                </a:ext>
              </a:extLst>
            </p:cNvPr>
            <p:cNvGrpSpPr/>
            <p:nvPr/>
          </p:nvGrpSpPr>
          <p:grpSpPr>
            <a:xfrm>
              <a:off x="1324299" y="4214676"/>
              <a:ext cx="462757" cy="275908"/>
              <a:chOff x="5187950" y="2487621"/>
              <a:chExt cx="420688" cy="250825"/>
            </a:xfrm>
            <a:solidFill>
              <a:schemeClr val="accent3"/>
            </a:solidFill>
          </p:grpSpPr>
          <p:grpSp>
            <p:nvGrpSpPr>
              <p:cNvPr id="281" name="LA Cog 1">
                <a:extLst>
                  <a:ext uri="{FF2B5EF4-FFF2-40B4-BE49-F238E27FC236}">
                    <a16:creationId xmlns:a16="http://schemas.microsoft.com/office/drawing/2014/main" xmlns="" id="{5A8539C8-0474-40F1-95E7-66E5D089F814}"/>
                  </a:ext>
                </a:extLst>
              </p:cNvPr>
              <p:cNvGrpSpPr/>
              <p:nvPr/>
            </p:nvGrpSpPr>
            <p:grpSpPr>
              <a:xfrm>
                <a:off x="5187950" y="2498733"/>
                <a:ext cx="242888" cy="239713"/>
                <a:chOff x="5187950" y="2498733"/>
                <a:chExt cx="242888" cy="239713"/>
              </a:xfrm>
              <a:grpFill/>
            </p:grpSpPr>
            <p:sp>
              <p:nvSpPr>
                <p:cNvPr id="282" name="Freeform 117">
                  <a:extLst>
                    <a:ext uri="{FF2B5EF4-FFF2-40B4-BE49-F238E27FC236}">
                      <a16:creationId xmlns:a16="http://schemas.microsoft.com/office/drawing/2014/main" xmlns="" id="{FCF14DBB-B8A1-490A-AD98-D3FF1A278E9C}"/>
                    </a:ext>
                  </a:extLst>
                </p:cNvPr>
                <p:cNvSpPr>
                  <a:spLocks noEditPoints="1"/>
                </p:cNvSpPr>
                <p:nvPr/>
              </p:nvSpPr>
              <p:spPr bwMode="auto">
                <a:xfrm>
                  <a:off x="5187950" y="2498733"/>
                  <a:ext cx="242888" cy="239713"/>
                </a:xfrm>
                <a:custGeom>
                  <a:avLst/>
                  <a:gdLst>
                    <a:gd name="T0" fmla="*/ 220 w 610"/>
                    <a:gd name="T1" fmla="*/ 605 h 605"/>
                    <a:gd name="T2" fmla="*/ 202 w 610"/>
                    <a:gd name="T3" fmla="*/ 519 h 605"/>
                    <a:gd name="T4" fmla="*/ 167 w 610"/>
                    <a:gd name="T5" fmla="*/ 500 h 605"/>
                    <a:gd name="T6" fmla="*/ 0 w 610"/>
                    <a:gd name="T7" fmla="*/ 380 h 605"/>
                    <a:gd name="T8" fmla="*/ 62 w 610"/>
                    <a:gd name="T9" fmla="*/ 327 h 605"/>
                    <a:gd name="T10" fmla="*/ 61 w 610"/>
                    <a:gd name="T11" fmla="*/ 303 h 605"/>
                    <a:gd name="T12" fmla="*/ 0 w 610"/>
                    <a:gd name="T13" fmla="*/ 225 h 605"/>
                    <a:gd name="T14" fmla="*/ 163 w 610"/>
                    <a:gd name="T15" fmla="*/ 104 h 605"/>
                    <a:gd name="T16" fmla="*/ 183 w 610"/>
                    <a:gd name="T17" fmla="*/ 92 h 605"/>
                    <a:gd name="T18" fmla="*/ 220 w 610"/>
                    <a:gd name="T19" fmla="*/ 0 h 605"/>
                    <a:gd name="T20" fmla="*/ 406 w 610"/>
                    <a:gd name="T21" fmla="*/ 81 h 605"/>
                    <a:gd name="T22" fmla="*/ 417 w 610"/>
                    <a:gd name="T23" fmla="*/ 86 h 605"/>
                    <a:gd name="T24" fmla="*/ 447 w 610"/>
                    <a:gd name="T25" fmla="*/ 104 h 605"/>
                    <a:gd name="T26" fmla="*/ 610 w 610"/>
                    <a:gd name="T27" fmla="*/ 225 h 605"/>
                    <a:gd name="T28" fmla="*/ 549 w 610"/>
                    <a:gd name="T29" fmla="*/ 280 h 605"/>
                    <a:gd name="T30" fmla="*/ 550 w 610"/>
                    <a:gd name="T31" fmla="*/ 303 h 605"/>
                    <a:gd name="T32" fmla="*/ 610 w 610"/>
                    <a:gd name="T33" fmla="*/ 380 h 605"/>
                    <a:gd name="T34" fmla="*/ 448 w 610"/>
                    <a:gd name="T35" fmla="*/ 501 h 605"/>
                    <a:gd name="T36" fmla="*/ 438 w 610"/>
                    <a:gd name="T37" fmla="*/ 509 h 605"/>
                    <a:gd name="T38" fmla="*/ 417 w 610"/>
                    <a:gd name="T39" fmla="*/ 520 h 605"/>
                    <a:gd name="T40" fmla="*/ 390 w 610"/>
                    <a:gd name="T41" fmla="*/ 605 h 605"/>
                    <a:gd name="T42" fmla="*/ 341 w 610"/>
                    <a:gd name="T43" fmla="*/ 545 h 605"/>
                    <a:gd name="T44" fmla="*/ 370 w 610"/>
                    <a:gd name="T45" fmla="*/ 474 h 605"/>
                    <a:gd name="T46" fmla="*/ 384 w 610"/>
                    <a:gd name="T47" fmla="*/ 469 h 605"/>
                    <a:gd name="T48" fmla="*/ 410 w 610"/>
                    <a:gd name="T49" fmla="*/ 454 h 605"/>
                    <a:gd name="T50" fmla="*/ 434 w 610"/>
                    <a:gd name="T51" fmla="*/ 434 h 605"/>
                    <a:gd name="T52" fmla="*/ 532 w 610"/>
                    <a:gd name="T53" fmla="*/ 394 h 605"/>
                    <a:gd name="T54" fmla="*/ 486 w 610"/>
                    <a:gd name="T55" fmla="*/ 333 h 605"/>
                    <a:gd name="T56" fmla="*/ 488 w 610"/>
                    <a:gd name="T57" fmla="*/ 318 h 605"/>
                    <a:gd name="T58" fmla="*/ 489 w 610"/>
                    <a:gd name="T59" fmla="*/ 303 h 605"/>
                    <a:gd name="T60" fmla="*/ 486 w 610"/>
                    <a:gd name="T61" fmla="*/ 272 h 605"/>
                    <a:gd name="T62" fmla="*/ 532 w 610"/>
                    <a:gd name="T63" fmla="*/ 213 h 605"/>
                    <a:gd name="T64" fmla="*/ 434 w 610"/>
                    <a:gd name="T65" fmla="*/ 172 h 605"/>
                    <a:gd name="T66" fmla="*/ 421 w 610"/>
                    <a:gd name="T67" fmla="*/ 162 h 605"/>
                    <a:gd name="T68" fmla="*/ 397 w 610"/>
                    <a:gd name="T69" fmla="*/ 143 h 605"/>
                    <a:gd name="T70" fmla="*/ 370 w 610"/>
                    <a:gd name="T71" fmla="*/ 131 h 605"/>
                    <a:gd name="T72" fmla="*/ 341 w 610"/>
                    <a:gd name="T73" fmla="*/ 61 h 605"/>
                    <a:gd name="T74" fmla="*/ 257 w 610"/>
                    <a:gd name="T75" fmla="*/ 125 h 605"/>
                    <a:gd name="T76" fmla="*/ 240 w 610"/>
                    <a:gd name="T77" fmla="*/ 131 h 605"/>
                    <a:gd name="T78" fmla="*/ 213 w 610"/>
                    <a:gd name="T79" fmla="*/ 144 h 605"/>
                    <a:gd name="T80" fmla="*/ 188 w 610"/>
                    <a:gd name="T81" fmla="*/ 162 h 605"/>
                    <a:gd name="T82" fmla="*/ 113 w 610"/>
                    <a:gd name="T83" fmla="*/ 152 h 605"/>
                    <a:gd name="T84" fmla="*/ 126 w 610"/>
                    <a:gd name="T85" fmla="*/ 255 h 605"/>
                    <a:gd name="T86" fmla="*/ 123 w 610"/>
                    <a:gd name="T87" fmla="*/ 273 h 605"/>
                    <a:gd name="T88" fmla="*/ 121 w 610"/>
                    <a:gd name="T89" fmla="*/ 303 h 605"/>
                    <a:gd name="T90" fmla="*/ 121 w 610"/>
                    <a:gd name="T91" fmla="*/ 319 h 605"/>
                    <a:gd name="T92" fmla="*/ 126 w 610"/>
                    <a:gd name="T93" fmla="*/ 350 h 605"/>
                    <a:gd name="T94" fmla="*/ 113 w 610"/>
                    <a:gd name="T95" fmla="*/ 454 h 605"/>
                    <a:gd name="T96" fmla="*/ 185 w 610"/>
                    <a:gd name="T97" fmla="*/ 442 h 605"/>
                    <a:gd name="T98" fmla="*/ 205 w 610"/>
                    <a:gd name="T99" fmla="*/ 453 h 605"/>
                    <a:gd name="T100" fmla="*/ 240 w 610"/>
                    <a:gd name="T101" fmla="*/ 469 h 605"/>
                    <a:gd name="T102" fmla="*/ 270 w 610"/>
                    <a:gd name="T103" fmla="*/ 54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0" h="605">
                      <a:moveTo>
                        <a:pt x="390" y="605"/>
                      </a:moveTo>
                      <a:lnTo>
                        <a:pt x="220" y="605"/>
                      </a:lnTo>
                      <a:lnTo>
                        <a:pt x="202" y="519"/>
                      </a:lnTo>
                      <a:lnTo>
                        <a:pt x="202" y="519"/>
                      </a:lnTo>
                      <a:lnTo>
                        <a:pt x="182" y="510"/>
                      </a:lnTo>
                      <a:lnTo>
                        <a:pt x="167" y="500"/>
                      </a:lnTo>
                      <a:lnTo>
                        <a:pt x="85" y="528"/>
                      </a:lnTo>
                      <a:lnTo>
                        <a:pt x="0" y="380"/>
                      </a:lnTo>
                      <a:lnTo>
                        <a:pt x="62" y="327"/>
                      </a:lnTo>
                      <a:lnTo>
                        <a:pt x="62" y="327"/>
                      </a:lnTo>
                      <a:lnTo>
                        <a:pt x="61" y="303"/>
                      </a:lnTo>
                      <a:lnTo>
                        <a:pt x="61" y="303"/>
                      </a:lnTo>
                      <a:lnTo>
                        <a:pt x="62" y="280"/>
                      </a:lnTo>
                      <a:lnTo>
                        <a:pt x="0" y="225"/>
                      </a:lnTo>
                      <a:lnTo>
                        <a:pt x="85" y="78"/>
                      </a:lnTo>
                      <a:lnTo>
                        <a:pt x="163" y="104"/>
                      </a:lnTo>
                      <a:lnTo>
                        <a:pt x="163" y="104"/>
                      </a:lnTo>
                      <a:lnTo>
                        <a:pt x="183" y="92"/>
                      </a:lnTo>
                      <a:lnTo>
                        <a:pt x="203" y="81"/>
                      </a:lnTo>
                      <a:lnTo>
                        <a:pt x="220" y="0"/>
                      </a:lnTo>
                      <a:lnTo>
                        <a:pt x="390" y="0"/>
                      </a:lnTo>
                      <a:lnTo>
                        <a:pt x="406" y="81"/>
                      </a:lnTo>
                      <a:lnTo>
                        <a:pt x="406" y="81"/>
                      </a:lnTo>
                      <a:lnTo>
                        <a:pt x="417" y="86"/>
                      </a:lnTo>
                      <a:lnTo>
                        <a:pt x="427" y="91"/>
                      </a:lnTo>
                      <a:lnTo>
                        <a:pt x="447" y="104"/>
                      </a:lnTo>
                      <a:lnTo>
                        <a:pt x="524" y="78"/>
                      </a:lnTo>
                      <a:lnTo>
                        <a:pt x="610" y="225"/>
                      </a:lnTo>
                      <a:lnTo>
                        <a:pt x="549" y="280"/>
                      </a:lnTo>
                      <a:lnTo>
                        <a:pt x="549" y="280"/>
                      </a:lnTo>
                      <a:lnTo>
                        <a:pt x="550" y="303"/>
                      </a:lnTo>
                      <a:lnTo>
                        <a:pt x="550" y="303"/>
                      </a:lnTo>
                      <a:lnTo>
                        <a:pt x="549" y="326"/>
                      </a:lnTo>
                      <a:lnTo>
                        <a:pt x="610" y="380"/>
                      </a:lnTo>
                      <a:lnTo>
                        <a:pt x="524" y="528"/>
                      </a:lnTo>
                      <a:lnTo>
                        <a:pt x="448" y="501"/>
                      </a:lnTo>
                      <a:lnTo>
                        <a:pt x="448" y="501"/>
                      </a:lnTo>
                      <a:lnTo>
                        <a:pt x="438" y="509"/>
                      </a:lnTo>
                      <a:lnTo>
                        <a:pt x="427" y="515"/>
                      </a:lnTo>
                      <a:lnTo>
                        <a:pt x="417" y="520"/>
                      </a:lnTo>
                      <a:lnTo>
                        <a:pt x="406" y="525"/>
                      </a:lnTo>
                      <a:lnTo>
                        <a:pt x="390" y="605"/>
                      </a:lnTo>
                      <a:close/>
                      <a:moveTo>
                        <a:pt x="270" y="545"/>
                      </a:moveTo>
                      <a:lnTo>
                        <a:pt x="341" y="545"/>
                      </a:lnTo>
                      <a:lnTo>
                        <a:pt x="354" y="480"/>
                      </a:lnTo>
                      <a:lnTo>
                        <a:pt x="370" y="474"/>
                      </a:lnTo>
                      <a:lnTo>
                        <a:pt x="370" y="474"/>
                      </a:lnTo>
                      <a:lnTo>
                        <a:pt x="384" y="469"/>
                      </a:lnTo>
                      <a:lnTo>
                        <a:pt x="397" y="462"/>
                      </a:lnTo>
                      <a:lnTo>
                        <a:pt x="410" y="454"/>
                      </a:lnTo>
                      <a:lnTo>
                        <a:pt x="421" y="445"/>
                      </a:lnTo>
                      <a:lnTo>
                        <a:pt x="434" y="434"/>
                      </a:lnTo>
                      <a:lnTo>
                        <a:pt x="497" y="455"/>
                      </a:lnTo>
                      <a:lnTo>
                        <a:pt x="532" y="394"/>
                      </a:lnTo>
                      <a:lnTo>
                        <a:pt x="483" y="349"/>
                      </a:lnTo>
                      <a:lnTo>
                        <a:pt x="486" y="333"/>
                      </a:lnTo>
                      <a:lnTo>
                        <a:pt x="486" y="333"/>
                      </a:lnTo>
                      <a:lnTo>
                        <a:pt x="488" y="318"/>
                      </a:lnTo>
                      <a:lnTo>
                        <a:pt x="489" y="303"/>
                      </a:lnTo>
                      <a:lnTo>
                        <a:pt x="489" y="303"/>
                      </a:lnTo>
                      <a:lnTo>
                        <a:pt x="488" y="288"/>
                      </a:lnTo>
                      <a:lnTo>
                        <a:pt x="486" y="272"/>
                      </a:lnTo>
                      <a:lnTo>
                        <a:pt x="483" y="255"/>
                      </a:lnTo>
                      <a:lnTo>
                        <a:pt x="532" y="213"/>
                      </a:lnTo>
                      <a:lnTo>
                        <a:pt x="497" y="152"/>
                      </a:lnTo>
                      <a:lnTo>
                        <a:pt x="434" y="172"/>
                      </a:lnTo>
                      <a:lnTo>
                        <a:pt x="421" y="162"/>
                      </a:lnTo>
                      <a:lnTo>
                        <a:pt x="421" y="162"/>
                      </a:lnTo>
                      <a:lnTo>
                        <a:pt x="409" y="152"/>
                      </a:lnTo>
                      <a:lnTo>
                        <a:pt x="397" y="143"/>
                      </a:lnTo>
                      <a:lnTo>
                        <a:pt x="384" y="137"/>
                      </a:lnTo>
                      <a:lnTo>
                        <a:pt x="370" y="131"/>
                      </a:lnTo>
                      <a:lnTo>
                        <a:pt x="354" y="125"/>
                      </a:lnTo>
                      <a:lnTo>
                        <a:pt x="341" y="61"/>
                      </a:lnTo>
                      <a:lnTo>
                        <a:pt x="270" y="61"/>
                      </a:lnTo>
                      <a:lnTo>
                        <a:pt x="257" y="125"/>
                      </a:lnTo>
                      <a:lnTo>
                        <a:pt x="240" y="131"/>
                      </a:lnTo>
                      <a:lnTo>
                        <a:pt x="240" y="131"/>
                      </a:lnTo>
                      <a:lnTo>
                        <a:pt x="226" y="137"/>
                      </a:lnTo>
                      <a:lnTo>
                        <a:pt x="213" y="144"/>
                      </a:lnTo>
                      <a:lnTo>
                        <a:pt x="200" y="153"/>
                      </a:lnTo>
                      <a:lnTo>
                        <a:pt x="188" y="162"/>
                      </a:lnTo>
                      <a:lnTo>
                        <a:pt x="175" y="172"/>
                      </a:lnTo>
                      <a:lnTo>
                        <a:pt x="113" y="152"/>
                      </a:lnTo>
                      <a:lnTo>
                        <a:pt x="78" y="213"/>
                      </a:lnTo>
                      <a:lnTo>
                        <a:pt x="126" y="255"/>
                      </a:lnTo>
                      <a:lnTo>
                        <a:pt x="123" y="273"/>
                      </a:lnTo>
                      <a:lnTo>
                        <a:pt x="123" y="273"/>
                      </a:lnTo>
                      <a:lnTo>
                        <a:pt x="121" y="287"/>
                      </a:lnTo>
                      <a:lnTo>
                        <a:pt x="121" y="303"/>
                      </a:lnTo>
                      <a:lnTo>
                        <a:pt x="121" y="303"/>
                      </a:lnTo>
                      <a:lnTo>
                        <a:pt x="121" y="319"/>
                      </a:lnTo>
                      <a:lnTo>
                        <a:pt x="123" y="333"/>
                      </a:lnTo>
                      <a:lnTo>
                        <a:pt x="126" y="350"/>
                      </a:lnTo>
                      <a:lnTo>
                        <a:pt x="78" y="394"/>
                      </a:lnTo>
                      <a:lnTo>
                        <a:pt x="113" y="454"/>
                      </a:lnTo>
                      <a:lnTo>
                        <a:pt x="173" y="435"/>
                      </a:lnTo>
                      <a:lnTo>
                        <a:pt x="185" y="442"/>
                      </a:lnTo>
                      <a:lnTo>
                        <a:pt x="185" y="442"/>
                      </a:lnTo>
                      <a:lnTo>
                        <a:pt x="205" y="453"/>
                      </a:lnTo>
                      <a:lnTo>
                        <a:pt x="221" y="461"/>
                      </a:lnTo>
                      <a:lnTo>
                        <a:pt x="240" y="469"/>
                      </a:lnTo>
                      <a:lnTo>
                        <a:pt x="256" y="475"/>
                      </a:lnTo>
                      <a:lnTo>
                        <a:pt x="270" y="5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83" name="Freeform 118">
                  <a:extLst>
                    <a:ext uri="{FF2B5EF4-FFF2-40B4-BE49-F238E27FC236}">
                      <a16:creationId xmlns:a16="http://schemas.microsoft.com/office/drawing/2014/main" xmlns="" id="{FA45AB88-8331-4698-98B3-4741FBB570B5}"/>
                    </a:ext>
                  </a:extLst>
                </p:cNvPr>
                <p:cNvSpPr>
                  <a:spLocks noEditPoints="1"/>
                </p:cNvSpPr>
                <p:nvPr/>
              </p:nvSpPr>
              <p:spPr bwMode="auto">
                <a:xfrm>
                  <a:off x="5264150" y="2573346"/>
                  <a:ext cx="90488" cy="90488"/>
                </a:xfrm>
                <a:custGeom>
                  <a:avLst/>
                  <a:gdLst>
                    <a:gd name="T0" fmla="*/ 113 w 226"/>
                    <a:gd name="T1" fmla="*/ 226 h 226"/>
                    <a:gd name="T2" fmla="*/ 90 w 226"/>
                    <a:gd name="T3" fmla="*/ 224 h 226"/>
                    <a:gd name="T4" fmla="*/ 69 w 226"/>
                    <a:gd name="T5" fmla="*/ 218 h 226"/>
                    <a:gd name="T6" fmla="*/ 49 w 226"/>
                    <a:gd name="T7" fmla="*/ 207 h 226"/>
                    <a:gd name="T8" fmla="*/ 33 w 226"/>
                    <a:gd name="T9" fmla="*/ 192 h 226"/>
                    <a:gd name="T10" fmla="*/ 19 w 226"/>
                    <a:gd name="T11" fmla="*/ 176 h 226"/>
                    <a:gd name="T12" fmla="*/ 8 w 226"/>
                    <a:gd name="T13" fmla="*/ 157 h 226"/>
                    <a:gd name="T14" fmla="*/ 2 w 226"/>
                    <a:gd name="T15" fmla="*/ 136 h 226"/>
                    <a:gd name="T16" fmla="*/ 0 w 226"/>
                    <a:gd name="T17" fmla="*/ 113 h 226"/>
                    <a:gd name="T18" fmla="*/ 0 w 226"/>
                    <a:gd name="T19" fmla="*/ 102 h 226"/>
                    <a:gd name="T20" fmla="*/ 5 w 226"/>
                    <a:gd name="T21" fmla="*/ 80 h 226"/>
                    <a:gd name="T22" fmla="*/ 13 w 226"/>
                    <a:gd name="T23" fmla="*/ 59 h 226"/>
                    <a:gd name="T24" fmla="*/ 25 w 226"/>
                    <a:gd name="T25" fmla="*/ 41 h 226"/>
                    <a:gd name="T26" fmla="*/ 41 w 226"/>
                    <a:gd name="T27" fmla="*/ 26 h 226"/>
                    <a:gd name="T28" fmla="*/ 59 w 226"/>
                    <a:gd name="T29" fmla="*/ 13 h 226"/>
                    <a:gd name="T30" fmla="*/ 80 w 226"/>
                    <a:gd name="T31" fmla="*/ 5 h 226"/>
                    <a:gd name="T32" fmla="*/ 101 w 226"/>
                    <a:gd name="T33" fmla="*/ 0 h 226"/>
                    <a:gd name="T34" fmla="*/ 113 w 226"/>
                    <a:gd name="T35" fmla="*/ 0 h 226"/>
                    <a:gd name="T36" fmla="*/ 135 w 226"/>
                    <a:gd name="T37" fmla="*/ 2 h 226"/>
                    <a:gd name="T38" fmla="*/ 158 w 226"/>
                    <a:gd name="T39" fmla="*/ 9 h 226"/>
                    <a:gd name="T40" fmla="*/ 177 w 226"/>
                    <a:gd name="T41" fmla="*/ 19 h 226"/>
                    <a:gd name="T42" fmla="*/ 193 w 226"/>
                    <a:gd name="T43" fmla="*/ 33 h 226"/>
                    <a:gd name="T44" fmla="*/ 207 w 226"/>
                    <a:gd name="T45" fmla="*/ 49 h 226"/>
                    <a:gd name="T46" fmla="*/ 217 w 226"/>
                    <a:gd name="T47" fmla="*/ 68 h 226"/>
                    <a:gd name="T48" fmla="*/ 224 w 226"/>
                    <a:gd name="T49" fmla="*/ 91 h 226"/>
                    <a:gd name="T50" fmla="*/ 226 w 226"/>
                    <a:gd name="T51" fmla="*/ 113 h 226"/>
                    <a:gd name="T52" fmla="*/ 226 w 226"/>
                    <a:gd name="T53" fmla="*/ 125 h 226"/>
                    <a:gd name="T54" fmla="*/ 221 w 226"/>
                    <a:gd name="T55" fmla="*/ 146 h 226"/>
                    <a:gd name="T56" fmla="*/ 213 w 226"/>
                    <a:gd name="T57" fmla="*/ 167 h 226"/>
                    <a:gd name="T58" fmla="*/ 200 w 226"/>
                    <a:gd name="T59" fmla="*/ 184 h 226"/>
                    <a:gd name="T60" fmla="*/ 185 w 226"/>
                    <a:gd name="T61" fmla="*/ 201 h 226"/>
                    <a:gd name="T62" fmla="*/ 167 w 226"/>
                    <a:gd name="T63" fmla="*/ 213 h 226"/>
                    <a:gd name="T64" fmla="*/ 146 w 226"/>
                    <a:gd name="T65" fmla="*/ 221 h 226"/>
                    <a:gd name="T66" fmla="*/ 124 w 226"/>
                    <a:gd name="T67" fmla="*/ 226 h 226"/>
                    <a:gd name="T68" fmla="*/ 113 w 226"/>
                    <a:gd name="T69" fmla="*/ 226 h 226"/>
                    <a:gd name="T70" fmla="*/ 113 w 226"/>
                    <a:gd name="T71" fmla="*/ 60 h 226"/>
                    <a:gd name="T72" fmla="*/ 93 w 226"/>
                    <a:gd name="T73" fmla="*/ 64 h 226"/>
                    <a:gd name="T74" fmla="*/ 76 w 226"/>
                    <a:gd name="T75" fmla="*/ 75 h 226"/>
                    <a:gd name="T76" fmla="*/ 65 w 226"/>
                    <a:gd name="T77" fmla="*/ 93 h 226"/>
                    <a:gd name="T78" fmla="*/ 61 w 226"/>
                    <a:gd name="T79" fmla="*/ 113 h 226"/>
                    <a:gd name="T80" fmla="*/ 62 w 226"/>
                    <a:gd name="T81" fmla="*/ 124 h 226"/>
                    <a:gd name="T82" fmla="*/ 70 w 226"/>
                    <a:gd name="T83" fmla="*/ 142 h 226"/>
                    <a:gd name="T84" fmla="*/ 84 w 226"/>
                    <a:gd name="T85" fmla="*/ 156 h 226"/>
                    <a:gd name="T86" fmla="*/ 102 w 226"/>
                    <a:gd name="T87" fmla="*/ 164 h 226"/>
                    <a:gd name="T88" fmla="*/ 113 w 226"/>
                    <a:gd name="T89" fmla="*/ 165 h 226"/>
                    <a:gd name="T90" fmla="*/ 133 w 226"/>
                    <a:gd name="T91" fmla="*/ 161 h 226"/>
                    <a:gd name="T92" fmla="*/ 151 w 226"/>
                    <a:gd name="T93" fmla="*/ 150 h 226"/>
                    <a:gd name="T94" fmla="*/ 162 w 226"/>
                    <a:gd name="T95" fmla="*/ 133 h 226"/>
                    <a:gd name="T96" fmla="*/ 166 w 226"/>
                    <a:gd name="T97" fmla="*/ 113 h 226"/>
                    <a:gd name="T98" fmla="*/ 165 w 226"/>
                    <a:gd name="T99" fmla="*/ 103 h 226"/>
                    <a:gd name="T100" fmla="*/ 157 w 226"/>
                    <a:gd name="T101" fmla="*/ 84 h 226"/>
                    <a:gd name="T102" fmla="*/ 142 w 226"/>
                    <a:gd name="T103" fmla="*/ 69 h 226"/>
                    <a:gd name="T104" fmla="*/ 123 w 226"/>
                    <a:gd name="T105" fmla="*/ 61 h 226"/>
                    <a:gd name="T106" fmla="*/ 113 w 226"/>
                    <a:gd name="T107" fmla="*/ 6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 h="226">
                      <a:moveTo>
                        <a:pt x="113" y="226"/>
                      </a:moveTo>
                      <a:lnTo>
                        <a:pt x="113" y="226"/>
                      </a:lnTo>
                      <a:lnTo>
                        <a:pt x="101" y="226"/>
                      </a:lnTo>
                      <a:lnTo>
                        <a:pt x="90" y="224"/>
                      </a:lnTo>
                      <a:lnTo>
                        <a:pt x="80" y="221"/>
                      </a:lnTo>
                      <a:lnTo>
                        <a:pt x="69" y="218"/>
                      </a:lnTo>
                      <a:lnTo>
                        <a:pt x="59" y="213"/>
                      </a:lnTo>
                      <a:lnTo>
                        <a:pt x="49" y="207"/>
                      </a:lnTo>
                      <a:lnTo>
                        <a:pt x="41" y="201"/>
                      </a:lnTo>
                      <a:lnTo>
                        <a:pt x="33" y="192"/>
                      </a:lnTo>
                      <a:lnTo>
                        <a:pt x="25" y="184"/>
                      </a:lnTo>
                      <a:lnTo>
                        <a:pt x="19" y="176"/>
                      </a:lnTo>
                      <a:lnTo>
                        <a:pt x="13" y="167"/>
                      </a:lnTo>
                      <a:lnTo>
                        <a:pt x="8" y="157"/>
                      </a:lnTo>
                      <a:lnTo>
                        <a:pt x="5" y="146"/>
                      </a:lnTo>
                      <a:lnTo>
                        <a:pt x="2" y="136"/>
                      </a:lnTo>
                      <a:lnTo>
                        <a:pt x="0" y="125"/>
                      </a:lnTo>
                      <a:lnTo>
                        <a:pt x="0" y="113"/>
                      </a:lnTo>
                      <a:lnTo>
                        <a:pt x="0" y="113"/>
                      </a:lnTo>
                      <a:lnTo>
                        <a:pt x="0" y="102"/>
                      </a:lnTo>
                      <a:lnTo>
                        <a:pt x="2" y="91"/>
                      </a:lnTo>
                      <a:lnTo>
                        <a:pt x="5" y="80"/>
                      </a:lnTo>
                      <a:lnTo>
                        <a:pt x="8" y="68"/>
                      </a:lnTo>
                      <a:lnTo>
                        <a:pt x="13" y="59"/>
                      </a:lnTo>
                      <a:lnTo>
                        <a:pt x="19" y="49"/>
                      </a:lnTo>
                      <a:lnTo>
                        <a:pt x="25" y="41"/>
                      </a:lnTo>
                      <a:lnTo>
                        <a:pt x="33" y="33"/>
                      </a:lnTo>
                      <a:lnTo>
                        <a:pt x="41" y="26"/>
                      </a:lnTo>
                      <a:lnTo>
                        <a:pt x="49" y="19"/>
                      </a:lnTo>
                      <a:lnTo>
                        <a:pt x="59" y="13"/>
                      </a:lnTo>
                      <a:lnTo>
                        <a:pt x="69" y="9"/>
                      </a:lnTo>
                      <a:lnTo>
                        <a:pt x="80" y="5"/>
                      </a:lnTo>
                      <a:lnTo>
                        <a:pt x="90" y="2"/>
                      </a:lnTo>
                      <a:lnTo>
                        <a:pt x="101" y="0"/>
                      </a:lnTo>
                      <a:lnTo>
                        <a:pt x="113" y="0"/>
                      </a:lnTo>
                      <a:lnTo>
                        <a:pt x="113" y="0"/>
                      </a:lnTo>
                      <a:lnTo>
                        <a:pt x="124" y="0"/>
                      </a:lnTo>
                      <a:lnTo>
                        <a:pt x="135" y="2"/>
                      </a:lnTo>
                      <a:lnTo>
                        <a:pt x="146" y="5"/>
                      </a:lnTo>
                      <a:lnTo>
                        <a:pt x="158" y="9"/>
                      </a:lnTo>
                      <a:lnTo>
                        <a:pt x="167" y="13"/>
                      </a:lnTo>
                      <a:lnTo>
                        <a:pt x="177" y="19"/>
                      </a:lnTo>
                      <a:lnTo>
                        <a:pt x="185" y="26"/>
                      </a:lnTo>
                      <a:lnTo>
                        <a:pt x="193" y="33"/>
                      </a:lnTo>
                      <a:lnTo>
                        <a:pt x="200" y="41"/>
                      </a:lnTo>
                      <a:lnTo>
                        <a:pt x="207" y="49"/>
                      </a:lnTo>
                      <a:lnTo>
                        <a:pt x="213" y="59"/>
                      </a:lnTo>
                      <a:lnTo>
                        <a:pt x="217" y="68"/>
                      </a:lnTo>
                      <a:lnTo>
                        <a:pt x="221" y="80"/>
                      </a:lnTo>
                      <a:lnTo>
                        <a:pt x="224" y="91"/>
                      </a:lnTo>
                      <a:lnTo>
                        <a:pt x="226" y="102"/>
                      </a:lnTo>
                      <a:lnTo>
                        <a:pt x="226" y="113"/>
                      </a:lnTo>
                      <a:lnTo>
                        <a:pt x="226" y="113"/>
                      </a:lnTo>
                      <a:lnTo>
                        <a:pt x="226" y="125"/>
                      </a:lnTo>
                      <a:lnTo>
                        <a:pt x="224" y="136"/>
                      </a:lnTo>
                      <a:lnTo>
                        <a:pt x="221" y="146"/>
                      </a:lnTo>
                      <a:lnTo>
                        <a:pt x="217" y="157"/>
                      </a:lnTo>
                      <a:lnTo>
                        <a:pt x="213" y="167"/>
                      </a:lnTo>
                      <a:lnTo>
                        <a:pt x="207" y="176"/>
                      </a:lnTo>
                      <a:lnTo>
                        <a:pt x="200" y="184"/>
                      </a:lnTo>
                      <a:lnTo>
                        <a:pt x="193" y="192"/>
                      </a:lnTo>
                      <a:lnTo>
                        <a:pt x="185" y="201"/>
                      </a:lnTo>
                      <a:lnTo>
                        <a:pt x="177" y="207"/>
                      </a:lnTo>
                      <a:lnTo>
                        <a:pt x="167" y="213"/>
                      </a:lnTo>
                      <a:lnTo>
                        <a:pt x="158" y="218"/>
                      </a:lnTo>
                      <a:lnTo>
                        <a:pt x="146" y="221"/>
                      </a:lnTo>
                      <a:lnTo>
                        <a:pt x="135" y="224"/>
                      </a:lnTo>
                      <a:lnTo>
                        <a:pt x="124" y="226"/>
                      </a:lnTo>
                      <a:lnTo>
                        <a:pt x="113" y="226"/>
                      </a:lnTo>
                      <a:lnTo>
                        <a:pt x="113" y="226"/>
                      </a:lnTo>
                      <a:close/>
                      <a:moveTo>
                        <a:pt x="113" y="60"/>
                      </a:moveTo>
                      <a:lnTo>
                        <a:pt x="113" y="60"/>
                      </a:lnTo>
                      <a:lnTo>
                        <a:pt x="102" y="61"/>
                      </a:lnTo>
                      <a:lnTo>
                        <a:pt x="93" y="64"/>
                      </a:lnTo>
                      <a:lnTo>
                        <a:pt x="84" y="69"/>
                      </a:lnTo>
                      <a:lnTo>
                        <a:pt x="76" y="75"/>
                      </a:lnTo>
                      <a:lnTo>
                        <a:pt x="70" y="84"/>
                      </a:lnTo>
                      <a:lnTo>
                        <a:pt x="65" y="93"/>
                      </a:lnTo>
                      <a:lnTo>
                        <a:pt x="62" y="103"/>
                      </a:lnTo>
                      <a:lnTo>
                        <a:pt x="61" y="113"/>
                      </a:lnTo>
                      <a:lnTo>
                        <a:pt x="61" y="113"/>
                      </a:lnTo>
                      <a:lnTo>
                        <a:pt x="62" y="124"/>
                      </a:lnTo>
                      <a:lnTo>
                        <a:pt x="65" y="133"/>
                      </a:lnTo>
                      <a:lnTo>
                        <a:pt x="70" y="142"/>
                      </a:lnTo>
                      <a:lnTo>
                        <a:pt x="76" y="150"/>
                      </a:lnTo>
                      <a:lnTo>
                        <a:pt x="84" y="156"/>
                      </a:lnTo>
                      <a:lnTo>
                        <a:pt x="93" y="161"/>
                      </a:lnTo>
                      <a:lnTo>
                        <a:pt x="102" y="164"/>
                      </a:lnTo>
                      <a:lnTo>
                        <a:pt x="113" y="165"/>
                      </a:lnTo>
                      <a:lnTo>
                        <a:pt x="113" y="165"/>
                      </a:lnTo>
                      <a:lnTo>
                        <a:pt x="123" y="164"/>
                      </a:lnTo>
                      <a:lnTo>
                        <a:pt x="133" y="161"/>
                      </a:lnTo>
                      <a:lnTo>
                        <a:pt x="142" y="156"/>
                      </a:lnTo>
                      <a:lnTo>
                        <a:pt x="151" y="150"/>
                      </a:lnTo>
                      <a:lnTo>
                        <a:pt x="157" y="142"/>
                      </a:lnTo>
                      <a:lnTo>
                        <a:pt x="162" y="133"/>
                      </a:lnTo>
                      <a:lnTo>
                        <a:pt x="165" y="124"/>
                      </a:lnTo>
                      <a:lnTo>
                        <a:pt x="166" y="113"/>
                      </a:lnTo>
                      <a:lnTo>
                        <a:pt x="166" y="113"/>
                      </a:lnTo>
                      <a:lnTo>
                        <a:pt x="165" y="103"/>
                      </a:lnTo>
                      <a:lnTo>
                        <a:pt x="162" y="93"/>
                      </a:lnTo>
                      <a:lnTo>
                        <a:pt x="157" y="84"/>
                      </a:lnTo>
                      <a:lnTo>
                        <a:pt x="151" y="75"/>
                      </a:lnTo>
                      <a:lnTo>
                        <a:pt x="142" y="69"/>
                      </a:lnTo>
                      <a:lnTo>
                        <a:pt x="133" y="64"/>
                      </a:lnTo>
                      <a:lnTo>
                        <a:pt x="123" y="61"/>
                      </a:lnTo>
                      <a:lnTo>
                        <a:pt x="113" y="60"/>
                      </a:lnTo>
                      <a:lnTo>
                        <a:pt x="11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284" name="LA Cog 2">
                <a:extLst>
                  <a:ext uri="{FF2B5EF4-FFF2-40B4-BE49-F238E27FC236}">
                    <a16:creationId xmlns:a16="http://schemas.microsoft.com/office/drawing/2014/main" xmlns="" id="{0C607447-F02C-4952-AD23-73ECCD0B3603}"/>
                  </a:ext>
                </a:extLst>
              </p:cNvPr>
              <p:cNvSpPr>
                <a:spLocks noEditPoints="1"/>
              </p:cNvSpPr>
              <p:nvPr/>
            </p:nvSpPr>
            <p:spPr bwMode="auto">
              <a:xfrm>
                <a:off x="5446713" y="2487621"/>
                <a:ext cx="161925" cy="163513"/>
              </a:xfrm>
              <a:custGeom>
                <a:avLst/>
                <a:gdLst>
                  <a:gd name="T0" fmla="*/ 366 w 406"/>
                  <a:gd name="T1" fmla="*/ 208 h 414"/>
                  <a:gd name="T2" fmla="*/ 363 w 406"/>
                  <a:gd name="T3" fmla="*/ 180 h 414"/>
                  <a:gd name="T4" fmla="*/ 360 w 406"/>
                  <a:gd name="T5" fmla="*/ 64 h 414"/>
                  <a:gd name="T6" fmla="*/ 307 w 406"/>
                  <a:gd name="T7" fmla="*/ 82 h 414"/>
                  <a:gd name="T8" fmla="*/ 285 w 406"/>
                  <a:gd name="T9" fmla="*/ 66 h 414"/>
                  <a:gd name="T10" fmla="*/ 260 w 406"/>
                  <a:gd name="T11" fmla="*/ 54 h 414"/>
                  <a:gd name="T12" fmla="*/ 156 w 406"/>
                  <a:gd name="T13" fmla="*/ 0 h 414"/>
                  <a:gd name="T14" fmla="*/ 145 w 406"/>
                  <a:gd name="T15" fmla="*/ 54 h 414"/>
                  <a:gd name="T16" fmla="*/ 121 w 406"/>
                  <a:gd name="T17" fmla="*/ 66 h 414"/>
                  <a:gd name="T18" fmla="*/ 99 w 406"/>
                  <a:gd name="T19" fmla="*/ 82 h 414"/>
                  <a:gd name="T20" fmla="*/ 0 w 406"/>
                  <a:gd name="T21" fmla="*/ 143 h 414"/>
                  <a:gd name="T22" fmla="*/ 41 w 406"/>
                  <a:gd name="T23" fmla="*/ 180 h 414"/>
                  <a:gd name="T24" fmla="*/ 39 w 406"/>
                  <a:gd name="T25" fmla="*/ 208 h 414"/>
                  <a:gd name="T26" fmla="*/ 40 w 406"/>
                  <a:gd name="T27" fmla="*/ 221 h 414"/>
                  <a:gd name="T28" fmla="*/ 0 w 406"/>
                  <a:gd name="T29" fmla="*/ 271 h 414"/>
                  <a:gd name="T30" fmla="*/ 100 w 406"/>
                  <a:gd name="T31" fmla="*/ 333 h 414"/>
                  <a:gd name="T32" fmla="*/ 116 w 406"/>
                  <a:gd name="T33" fmla="*/ 342 h 414"/>
                  <a:gd name="T34" fmla="*/ 145 w 406"/>
                  <a:gd name="T35" fmla="*/ 356 h 414"/>
                  <a:gd name="T36" fmla="*/ 249 w 406"/>
                  <a:gd name="T37" fmla="*/ 414 h 414"/>
                  <a:gd name="T38" fmla="*/ 260 w 406"/>
                  <a:gd name="T39" fmla="*/ 360 h 414"/>
                  <a:gd name="T40" fmla="*/ 285 w 406"/>
                  <a:gd name="T41" fmla="*/ 349 h 414"/>
                  <a:gd name="T42" fmla="*/ 307 w 406"/>
                  <a:gd name="T43" fmla="*/ 333 h 414"/>
                  <a:gd name="T44" fmla="*/ 406 w 406"/>
                  <a:gd name="T45" fmla="*/ 271 h 414"/>
                  <a:gd name="T46" fmla="*/ 364 w 406"/>
                  <a:gd name="T47" fmla="*/ 234 h 414"/>
                  <a:gd name="T48" fmla="*/ 366 w 406"/>
                  <a:gd name="T49" fmla="*/ 208 h 414"/>
                  <a:gd name="T50" fmla="*/ 203 w 406"/>
                  <a:gd name="T51" fmla="*/ 270 h 414"/>
                  <a:gd name="T52" fmla="*/ 197 w 406"/>
                  <a:gd name="T53" fmla="*/ 270 h 414"/>
                  <a:gd name="T54" fmla="*/ 184 w 406"/>
                  <a:gd name="T55" fmla="*/ 267 h 414"/>
                  <a:gd name="T56" fmla="*/ 167 w 406"/>
                  <a:gd name="T57" fmla="*/ 259 h 414"/>
                  <a:gd name="T58" fmla="*/ 150 w 406"/>
                  <a:gd name="T59" fmla="*/ 243 h 414"/>
                  <a:gd name="T60" fmla="*/ 142 w 406"/>
                  <a:gd name="T61" fmla="*/ 226 h 414"/>
                  <a:gd name="T62" fmla="*/ 140 w 406"/>
                  <a:gd name="T63" fmla="*/ 214 h 414"/>
                  <a:gd name="T64" fmla="*/ 139 w 406"/>
                  <a:gd name="T65" fmla="*/ 207 h 414"/>
                  <a:gd name="T66" fmla="*/ 141 w 406"/>
                  <a:gd name="T67" fmla="*/ 195 h 414"/>
                  <a:gd name="T68" fmla="*/ 144 w 406"/>
                  <a:gd name="T69" fmla="*/ 183 h 414"/>
                  <a:gd name="T70" fmla="*/ 158 w 406"/>
                  <a:gd name="T71" fmla="*/ 162 h 414"/>
                  <a:gd name="T72" fmla="*/ 179 w 406"/>
                  <a:gd name="T73" fmla="*/ 149 h 414"/>
                  <a:gd name="T74" fmla="*/ 190 w 406"/>
                  <a:gd name="T75" fmla="*/ 145 h 414"/>
                  <a:gd name="T76" fmla="*/ 203 w 406"/>
                  <a:gd name="T77" fmla="*/ 144 h 414"/>
                  <a:gd name="T78" fmla="*/ 209 w 406"/>
                  <a:gd name="T79" fmla="*/ 144 h 414"/>
                  <a:gd name="T80" fmla="*/ 222 w 406"/>
                  <a:gd name="T81" fmla="*/ 147 h 414"/>
                  <a:gd name="T82" fmla="*/ 238 w 406"/>
                  <a:gd name="T83" fmla="*/ 154 h 414"/>
                  <a:gd name="T84" fmla="*/ 255 w 406"/>
                  <a:gd name="T85" fmla="*/ 171 h 414"/>
                  <a:gd name="T86" fmla="*/ 263 w 406"/>
                  <a:gd name="T87" fmla="*/ 189 h 414"/>
                  <a:gd name="T88" fmla="*/ 265 w 406"/>
                  <a:gd name="T89" fmla="*/ 201 h 414"/>
                  <a:gd name="T90" fmla="*/ 266 w 406"/>
                  <a:gd name="T91" fmla="*/ 207 h 414"/>
                  <a:gd name="T92" fmla="*/ 264 w 406"/>
                  <a:gd name="T93" fmla="*/ 220 h 414"/>
                  <a:gd name="T94" fmla="*/ 261 w 406"/>
                  <a:gd name="T95" fmla="*/ 232 h 414"/>
                  <a:gd name="T96" fmla="*/ 247 w 406"/>
                  <a:gd name="T97" fmla="*/ 252 h 414"/>
                  <a:gd name="T98" fmla="*/ 227 w 406"/>
                  <a:gd name="T99" fmla="*/ 265 h 414"/>
                  <a:gd name="T100" fmla="*/ 216 w 406"/>
                  <a:gd name="T101" fmla="*/ 269 h 414"/>
                  <a:gd name="T102" fmla="*/ 203 w 406"/>
                  <a:gd name="T103" fmla="*/ 27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6" h="414">
                    <a:moveTo>
                      <a:pt x="366" y="208"/>
                    </a:moveTo>
                    <a:lnTo>
                      <a:pt x="366" y="208"/>
                    </a:lnTo>
                    <a:lnTo>
                      <a:pt x="365" y="194"/>
                    </a:lnTo>
                    <a:lnTo>
                      <a:pt x="363" y="180"/>
                    </a:lnTo>
                    <a:lnTo>
                      <a:pt x="406" y="143"/>
                    </a:lnTo>
                    <a:lnTo>
                      <a:pt x="360" y="64"/>
                    </a:lnTo>
                    <a:lnTo>
                      <a:pt x="307" y="82"/>
                    </a:lnTo>
                    <a:lnTo>
                      <a:pt x="307" y="82"/>
                    </a:lnTo>
                    <a:lnTo>
                      <a:pt x="296" y="73"/>
                    </a:lnTo>
                    <a:lnTo>
                      <a:pt x="285" y="66"/>
                    </a:lnTo>
                    <a:lnTo>
                      <a:pt x="273" y="60"/>
                    </a:lnTo>
                    <a:lnTo>
                      <a:pt x="260" y="54"/>
                    </a:lnTo>
                    <a:lnTo>
                      <a:pt x="249" y="0"/>
                    </a:lnTo>
                    <a:lnTo>
                      <a:pt x="156" y="0"/>
                    </a:lnTo>
                    <a:lnTo>
                      <a:pt x="145" y="54"/>
                    </a:lnTo>
                    <a:lnTo>
                      <a:pt x="145" y="54"/>
                    </a:lnTo>
                    <a:lnTo>
                      <a:pt x="133" y="60"/>
                    </a:lnTo>
                    <a:lnTo>
                      <a:pt x="121" y="66"/>
                    </a:lnTo>
                    <a:lnTo>
                      <a:pt x="110" y="74"/>
                    </a:lnTo>
                    <a:lnTo>
                      <a:pt x="99" y="82"/>
                    </a:lnTo>
                    <a:lnTo>
                      <a:pt x="45" y="64"/>
                    </a:lnTo>
                    <a:lnTo>
                      <a:pt x="0" y="143"/>
                    </a:lnTo>
                    <a:lnTo>
                      <a:pt x="41" y="180"/>
                    </a:lnTo>
                    <a:lnTo>
                      <a:pt x="41" y="180"/>
                    </a:lnTo>
                    <a:lnTo>
                      <a:pt x="40" y="193"/>
                    </a:lnTo>
                    <a:lnTo>
                      <a:pt x="39" y="208"/>
                    </a:lnTo>
                    <a:lnTo>
                      <a:pt x="39" y="208"/>
                    </a:lnTo>
                    <a:lnTo>
                      <a:pt x="40" y="221"/>
                    </a:lnTo>
                    <a:lnTo>
                      <a:pt x="41" y="234"/>
                    </a:lnTo>
                    <a:lnTo>
                      <a:pt x="0" y="271"/>
                    </a:lnTo>
                    <a:lnTo>
                      <a:pt x="45" y="351"/>
                    </a:lnTo>
                    <a:lnTo>
                      <a:pt x="100" y="333"/>
                    </a:lnTo>
                    <a:lnTo>
                      <a:pt x="100" y="333"/>
                    </a:lnTo>
                    <a:lnTo>
                      <a:pt x="116" y="342"/>
                    </a:lnTo>
                    <a:lnTo>
                      <a:pt x="129" y="349"/>
                    </a:lnTo>
                    <a:lnTo>
                      <a:pt x="145" y="356"/>
                    </a:lnTo>
                    <a:lnTo>
                      <a:pt x="156" y="414"/>
                    </a:lnTo>
                    <a:lnTo>
                      <a:pt x="249" y="414"/>
                    </a:lnTo>
                    <a:lnTo>
                      <a:pt x="260" y="360"/>
                    </a:lnTo>
                    <a:lnTo>
                      <a:pt x="260" y="360"/>
                    </a:lnTo>
                    <a:lnTo>
                      <a:pt x="273" y="355"/>
                    </a:lnTo>
                    <a:lnTo>
                      <a:pt x="285" y="349"/>
                    </a:lnTo>
                    <a:lnTo>
                      <a:pt x="296" y="341"/>
                    </a:lnTo>
                    <a:lnTo>
                      <a:pt x="307" y="333"/>
                    </a:lnTo>
                    <a:lnTo>
                      <a:pt x="360" y="351"/>
                    </a:lnTo>
                    <a:lnTo>
                      <a:pt x="406" y="271"/>
                    </a:lnTo>
                    <a:lnTo>
                      <a:pt x="364" y="234"/>
                    </a:lnTo>
                    <a:lnTo>
                      <a:pt x="364" y="234"/>
                    </a:lnTo>
                    <a:lnTo>
                      <a:pt x="365" y="221"/>
                    </a:lnTo>
                    <a:lnTo>
                      <a:pt x="366" y="208"/>
                    </a:lnTo>
                    <a:lnTo>
                      <a:pt x="366" y="208"/>
                    </a:lnTo>
                    <a:close/>
                    <a:moveTo>
                      <a:pt x="203" y="270"/>
                    </a:moveTo>
                    <a:lnTo>
                      <a:pt x="203" y="270"/>
                    </a:lnTo>
                    <a:lnTo>
                      <a:pt x="197" y="270"/>
                    </a:lnTo>
                    <a:lnTo>
                      <a:pt x="190" y="269"/>
                    </a:lnTo>
                    <a:lnTo>
                      <a:pt x="184" y="267"/>
                    </a:lnTo>
                    <a:lnTo>
                      <a:pt x="179" y="265"/>
                    </a:lnTo>
                    <a:lnTo>
                      <a:pt x="167" y="259"/>
                    </a:lnTo>
                    <a:lnTo>
                      <a:pt x="158" y="252"/>
                    </a:lnTo>
                    <a:lnTo>
                      <a:pt x="150" y="243"/>
                    </a:lnTo>
                    <a:lnTo>
                      <a:pt x="144" y="232"/>
                    </a:lnTo>
                    <a:lnTo>
                      <a:pt x="142" y="226"/>
                    </a:lnTo>
                    <a:lnTo>
                      <a:pt x="141" y="220"/>
                    </a:lnTo>
                    <a:lnTo>
                      <a:pt x="140" y="214"/>
                    </a:lnTo>
                    <a:lnTo>
                      <a:pt x="139" y="207"/>
                    </a:lnTo>
                    <a:lnTo>
                      <a:pt x="139" y="207"/>
                    </a:lnTo>
                    <a:lnTo>
                      <a:pt x="140" y="201"/>
                    </a:lnTo>
                    <a:lnTo>
                      <a:pt x="141" y="195"/>
                    </a:lnTo>
                    <a:lnTo>
                      <a:pt x="142" y="189"/>
                    </a:lnTo>
                    <a:lnTo>
                      <a:pt x="144" y="183"/>
                    </a:lnTo>
                    <a:lnTo>
                      <a:pt x="150" y="171"/>
                    </a:lnTo>
                    <a:lnTo>
                      <a:pt x="158" y="162"/>
                    </a:lnTo>
                    <a:lnTo>
                      <a:pt x="167" y="154"/>
                    </a:lnTo>
                    <a:lnTo>
                      <a:pt x="179" y="149"/>
                    </a:lnTo>
                    <a:lnTo>
                      <a:pt x="184" y="147"/>
                    </a:lnTo>
                    <a:lnTo>
                      <a:pt x="190" y="145"/>
                    </a:lnTo>
                    <a:lnTo>
                      <a:pt x="197" y="144"/>
                    </a:lnTo>
                    <a:lnTo>
                      <a:pt x="203" y="144"/>
                    </a:lnTo>
                    <a:lnTo>
                      <a:pt x="203" y="144"/>
                    </a:lnTo>
                    <a:lnTo>
                      <a:pt x="209" y="144"/>
                    </a:lnTo>
                    <a:lnTo>
                      <a:pt x="216" y="145"/>
                    </a:lnTo>
                    <a:lnTo>
                      <a:pt x="222" y="147"/>
                    </a:lnTo>
                    <a:lnTo>
                      <a:pt x="227" y="149"/>
                    </a:lnTo>
                    <a:lnTo>
                      <a:pt x="238" y="154"/>
                    </a:lnTo>
                    <a:lnTo>
                      <a:pt x="247" y="162"/>
                    </a:lnTo>
                    <a:lnTo>
                      <a:pt x="255" y="171"/>
                    </a:lnTo>
                    <a:lnTo>
                      <a:pt x="261" y="183"/>
                    </a:lnTo>
                    <a:lnTo>
                      <a:pt x="263" y="189"/>
                    </a:lnTo>
                    <a:lnTo>
                      <a:pt x="264" y="195"/>
                    </a:lnTo>
                    <a:lnTo>
                      <a:pt x="265" y="201"/>
                    </a:lnTo>
                    <a:lnTo>
                      <a:pt x="266" y="207"/>
                    </a:lnTo>
                    <a:lnTo>
                      <a:pt x="266" y="207"/>
                    </a:lnTo>
                    <a:lnTo>
                      <a:pt x="265" y="214"/>
                    </a:lnTo>
                    <a:lnTo>
                      <a:pt x="264" y="220"/>
                    </a:lnTo>
                    <a:lnTo>
                      <a:pt x="263" y="226"/>
                    </a:lnTo>
                    <a:lnTo>
                      <a:pt x="261" y="232"/>
                    </a:lnTo>
                    <a:lnTo>
                      <a:pt x="255" y="243"/>
                    </a:lnTo>
                    <a:lnTo>
                      <a:pt x="247" y="252"/>
                    </a:lnTo>
                    <a:lnTo>
                      <a:pt x="238" y="259"/>
                    </a:lnTo>
                    <a:lnTo>
                      <a:pt x="227" y="265"/>
                    </a:lnTo>
                    <a:lnTo>
                      <a:pt x="222" y="267"/>
                    </a:lnTo>
                    <a:lnTo>
                      <a:pt x="216" y="269"/>
                    </a:lnTo>
                    <a:lnTo>
                      <a:pt x="209" y="270"/>
                    </a:lnTo>
                    <a:lnTo>
                      <a:pt x="203" y="270"/>
                    </a:lnTo>
                    <a:lnTo>
                      <a:pt x="203" y="2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nvGrpSpPr>
            <p:cNvPr id="298" name="Group 297">
              <a:extLst>
                <a:ext uri="{FF2B5EF4-FFF2-40B4-BE49-F238E27FC236}">
                  <a16:creationId xmlns:a16="http://schemas.microsoft.com/office/drawing/2014/main" xmlns="" id="{996C19C1-DFBC-4526-98E7-2847354676B2}"/>
                </a:ext>
              </a:extLst>
            </p:cNvPr>
            <p:cNvGrpSpPr/>
            <p:nvPr/>
          </p:nvGrpSpPr>
          <p:grpSpPr>
            <a:xfrm>
              <a:off x="1060615" y="4020914"/>
              <a:ext cx="990125" cy="786742"/>
              <a:chOff x="10396415" y="3988530"/>
              <a:chExt cx="900113" cy="715220"/>
            </a:xfrm>
          </p:grpSpPr>
          <p:sp>
            <p:nvSpPr>
              <p:cNvPr id="299" name="Desktop Base 3">
                <a:extLst>
                  <a:ext uri="{FF2B5EF4-FFF2-40B4-BE49-F238E27FC236}">
                    <a16:creationId xmlns:a16="http://schemas.microsoft.com/office/drawing/2014/main" xmlns="" id="{4EF06076-6F85-44FF-B0B8-28A4CB8AD96A}"/>
                  </a:ext>
                </a:extLst>
              </p:cNvPr>
              <p:cNvSpPr>
                <a:spLocks noChangeArrowheads="1"/>
              </p:cNvSpPr>
              <p:nvPr/>
            </p:nvSpPr>
            <p:spPr bwMode="auto">
              <a:xfrm>
                <a:off x="10776294" y="45402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0" name="Desktop Base 2">
                <a:extLst>
                  <a:ext uri="{FF2B5EF4-FFF2-40B4-BE49-F238E27FC236}">
                    <a16:creationId xmlns:a16="http://schemas.microsoft.com/office/drawing/2014/main" xmlns="" id="{F2F66773-AA14-4EF1-AA56-2743619424D1}"/>
                  </a:ext>
                </a:extLst>
              </p:cNvPr>
              <p:cNvSpPr>
                <a:spLocks noChangeArrowheads="1"/>
              </p:cNvSpPr>
              <p:nvPr/>
            </p:nvSpPr>
            <p:spPr bwMode="auto">
              <a:xfrm>
                <a:off x="10903294" y="45402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1" name="Desktop Screen">
                <a:extLst>
                  <a:ext uri="{FF2B5EF4-FFF2-40B4-BE49-F238E27FC236}">
                    <a16:creationId xmlns:a16="http://schemas.microsoft.com/office/drawing/2014/main" xmlns="" id="{1562DD01-60A2-4CD1-AF86-A8885A2D136C}"/>
                  </a:ext>
                </a:extLst>
              </p:cNvPr>
              <p:cNvSpPr>
                <a:spLocks noEditPoints="1"/>
              </p:cNvSpPr>
              <p:nvPr/>
            </p:nvSpPr>
            <p:spPr bwMode="auto">
              <a:xfrm>
                <a:off x="10396415" y="39885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02" name="Desktop Base">
                <a:extLst>
                  <a:ext uri="{FF2B5EF4-FFF2-40B4-BE49-F238E27FC236}">
                    <a16:creationId xmlns:a16="http://schemas.microsoft.com/office/drawing/2014/main" xmlns="" id="{CE54741B-7F4E-4EC2-A96A-665D220B5F4A}"/>
                  </a:ext>
                </a:extLst>
              </p:cNvPr>
              <p:cNvSpPr>
                <a:spLocks/>
              </p:cNvSpPr>
              <p:nvPr/>
            </p:nvSpPr>
            <p:spPr bwMode="auto">
              <a:xfrm>
                <a:off x="10632308" y="46545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38" name="Group 37">
            <a:extLst>
              <a:ext uri="{FF2B5EF4-FFF2-40B4-BE49-F238E27FC236}">
                <a16:creationId xmlns:a16="http://schemas.microsoft.com/office/drawing/2014/main" xmlns="" id="{0E942BB5-7D40-4C98-86FA-E984C82CD333}"/>
              </a:ext>
            </a:extLst>
          </p:cNvPr>
          <p:cNvGrpSpPr/>
          <p:nvPr/>
        </p:nvGrpSpPr>
        <p:grpSpPr>
          <a:xfrm>
            <a:off x="8075098" y="3346033"/>
            <a:ext cx="681038" cy="944562"/>
            <a:chOff x="8155716" y="2723693"/>
            <a:chExt cx="681038" cy="944562"/>
          </a:xfrm>
        </p:grpSpPr>
        <p:sp>
          <p:nvSpPr>
            <p:cNvPr id="304" name="AutoShape 20">
              <a:extLst>
                <a:ext uri="{FF2B5EF4-FFF2-40B4-BE49-F238E27FC236}">
                  <a16:creationId xmlns:a16="http://schemas.microsoft.com/office/drawing/2014/main" xmlns="" id="{29D080A2-D390-4C75-9E11-70DF36177CA7}"/>
                </a:ext>
              </a:extLst>
            </p:cNvPr>
            <p:cNvSpPr>
              <a:spLocks noChangeAspect="1" noChangeArrowheads="1" noTextEdit="1"/>
            </p:cNvSpPr>
            <p:nvPr/>
          </p:nvSpPr>
          <p:spPr bwMode="auto">
            <a:xfrm>
              <a:off x="8155716" y="2723693"/>
              <a:ext cx="68103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sz="1600"/>
            </a:p>
          </p:txBody>
        </p:sp>
        <p:sp>
          <p:nvSpPr>
            <p:cNvPr id="310" name="Freeform 27">
              <a:extLst>
                <a:ext uri="{FF2B5EF4-FFF2-40B4-BE49-F238E27FC236}">
                  <a16:creationId xmlns:a16="http://schemas.microsoft.com/office/drawing/2014/main" xmlns="" id="{6870B2B6-E835-454F-98F5-9585C7BC1CFC}"/>
                </a:ext>
              </a:extLst>
            </p:cNvPr>
            <p:cNvSpPr>
              <a:spLocks/>
            </p:cNvSpPr>
            <p:nvPr/>
          </p:nvSpPr>
          <p:spPr bwMode="auto">
            <a:xfrm>
              <a:off x="8170004" y="2796718"/>
              <a:ext cx="650875" cy="857250"/>
            </a:xfrm>
            <a:custGeom>
              <a:avLst/>
              <a:gdLst>
                <a:gd name="T0" fmla="*/ 95 w 485"/>
                <a:gd name="T1" fmla="*/ 0 h 640"/>
                <a:gd name="T2" fmla="*/ 21 w 485"/>
                <a:gd name="T3" fmla="*/ 0 h 640"/>
                <a:gd name="T4" fmla="*/ 0 w 485"/>
                <a:gd name="T5" fmla="*/ 20 h 640"/>
                <a:gd name="T6" fmla="*/ 0 w 485"/>
                <a:gd name="T7" fmla="*/ 620 h 640"/>
                <a:gd name="T8" fmla="*/ 21 w 485"/>
                <a:gd name="T9" fmla="*/ 640 h 640"/>
                <a:gd name="T10" fmla="*/ 465 w 485"/>
                <a:gd name="T11" fmla="*/ 640 h 640"/>
                <a:gd name="T12" fmla="*/ 485 w 485"/>
                <a:gd name="T13" fmla="*/ 620 h 640"/>
                <a:gd name="T14" fmla="*/ 485 w 485"/>
                <a:gd name="T15" fmla="*/ 20 h 640"/>
                <a:gd name="T16" fmla="*/ 465 w 485"/>
                <a:gd name="T17" fmla="*/ 0 h 640"/>
                <a:gd name="T18" fmla="*/ 391 w 485"/>
                <a:gd name="T1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640">
                  <a:moveTo>
                    <a:pt x="95" y="0"/>
                  </a:moveTo>
                  <a:cubicBezTo>
                    <a:pt x="21" y="0"/>
                    <a:pt x="21" y="0"/>
                    <a:pt x="21" y="0"/>
                  </a:cubicBezTo>
                  <a:cubicBezTo>
                    <a:pt x="9" y="0"/>
                    <a:pt x="0" y="9"/>
                    <a:pt x="0" y="20"/>
                  </a:cubicBezTo>
                  <a:cubicBezTo>
                    <a:pt x="0" y="620"/>
                    <a:pt x="0" y="620"/>
                    <a:pt x="0" y="620"/>
                  </a:cubicBezTo>
                  <a:cubicBezTo>
                    <a:pt x="0" y="631"/>
                    <a:pt x="9" y="640"/>
                    <a:pt x="21" y="640"/>
                  </a:cubicBezTo>
                  <a:cubicBezTo>
                    <a:pt x="465" y="640"/>
                    <a:pt x="465" y="640"/>
                    <a:pt x="465" y="640"/>
                  </a:cubicBezTo>
                  <a:cubicBezTo>
                    <a:pt x="476" y="640"/>
                    <a:pt x="485" y="631"/>
                    <a:pt x="485" y="620"/>
                  </a:cubicBezTo>
                  <a:cubicBezTo>
                    <a:pt x="485" y="20"/>
                    <a:pt x="485" y="20"/>
                    <a:pt x="485" y="20"/>
                  </a:cubicBezTo>
                  <a:cubicBezTo>
                    <a:pt x="485" y="9"/>
                    <a:pt x="476" y="0"/>
                    <a:pt x="465" y="0"/>
                  </a:cubicBezTo>
                  <a:cubicBezTo>
                    <a:pt x="391" y="0"/>
                    <a:pt x="391" y="0"/>
                    <a:pt x="391" y="0"/>
                  </a:cubicBezTo>
                </a:path>
              </a:pathLst>
            </a:custGeom>
            <a:noFill/>
            <a:ln w="25400" cap="flat">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sz="1600"/>
            </a:p>
          </p:txBody>
        </p:sp>
        <p:sp>
          <p:nvSpPr>
            <p:cNvPr id="311" name="Freeform 28">
              <a:extLst>
                <a:ext uri="{FF2B5EF4-FFF2-40B4-BE49-F238E27FC236}">
                  <a16:creationId xmlns:a16="http://schemas.microsoft.com/office/drawing/2014/main" xmlns="" id="{D7B98114-0565-4632-A4E9-62EF8A926B4F}"/>
                </a:ext>
              </a:extLst>
            </p:cNvPr>
            <p:cNvSpPr>
              <a:spLocks/>
            </p:cNvSpPr>
            <p:nvPr/>
          </p:nvSpPr>
          <p:spPr bwMode="auto">
            <a:xfrm>
              <a:off x="8297004" y="2737980"/>
              <a:ext cx="396875" cy="115887"/>
            </a:xfrm>
            <a:custGeom>
              <a:avLst/>
              <a:gdLst>
                <a:gd name="T0" fmla="*/ 294 w 296"/>
                <a:gd name="T1" fmla="*/ 86 h 86"/>
                <a:gd name="T2" fmla="*/ 1 w 296"/>
                <a:gd name="T3" fmla="*/ 86 h 86"/>
                <a:gd name="T4" fmla="*/ 0 w 296"/>
                <a:gd name="T5" fmla="*/ 84 h 86"/>
                <a:gd name="T6" fmla="*/ 0 w 296"/>
                <a:gd name="T7" fmla="*/ 2 h 86"/>
                <a:gd name="T8" fmla="*/ 1 w 296"/>
                <a:gd name="T9" fmla="*/ 0 h 86"/>
                <a:gd name="T10" fmla="*/ 294 w 296"/>
                <a:gd name="T11" fmla="*/ 0 h 86"/>
                <a:gd name="T12" fmla="*/ 296 w 296"/>
                <a:gd name="T13" fmla="*/ 2 h 86"/>
                <a:gd name="T14" fmla="*/ 296 w 296"/>
                <a:gd name="T15" fmla="*/ 84 h 86"/>
                <a:gd name="T16" fmla="*/ 294 w 296"/>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6">
                  <a:moveTo>
                    <a:pt x="294" y="86"/>
                  </a:moveTo>
                  <a:cubicBezTo>
                    <a:pt x="1" y="86"/>
                    <a:pt x="1" y="86"/>
                    <a:pt x="1" y="86"/>
                  </a:cubicBezTo>
                  <a:cubicBezTo>
                    <a:pt x="0" y="86"/>
                    <a:pt x="0" y="85"/>
                    <a:pt x="0" y="84"/>
                  </a:cubicBezTo>
                  <a:cubicBezTo>
                    <a:pt x="0" y="2"/>
                    <a:pt x="0" y="2"/>
                    <a:pt x="0" y="2"/>
                  </a:cubicBezTo>
                  <a:cubicBezTo>
                    <a:pt x="0" y="1"/>
                    <a:pt x="0" y="0"/>
                    <a:pt x="1" y="0"/>
                  </a:cubicBezTo>
                  <a:cubicBezTo>
                    <a:pt x="294" y="0"/>
                    <a:pt x="294" y="0"/>
                    <a:pt x="294" y="0"/>
                  </a:cubicBezTo>
                  <a:cubicBezTo>
                    <a:pt x="295" y="0"/>
                    <a:pt x="296" y="1"/>
                    <a:pt x="296" y="2"/>
                  </a:cubicBezTo>
                  <a:cubicBezTo>
                    <a:pt x="296" y="84"/>
                    <a:pt x="296" y="84"/>
                    <a:pt x="296" y="84"/>
                  </a:cubicBezTo>
                  <a:cubicBezTo>
                    <a:pt x="296" y="85"/>
                    <a:pt x="295" y="86"/>
                    <a:pt x="294" y="86"/>
                  </a:cubicBezTo>
                  <a:close/>
                </a:path>
              </a:pathLst>
            </a:custGeom>
            <a:noFill/>
            <a:ln w="25400"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sz="1600"/>
            </a:p>
          </p:txBody>
        </p:sp>
        <p:grpSp>
          <p:nvGrpSpPr>
            <p:cNvPr id="312" name="Group 311">
              <a:extLst>
                <a:ext uri="{FF2B5EF4-FFF2-40B4-BE49-F238E27FC236}">
                  <a16:creationId xmlns:a16="http://schemas.microsoft.com/office/drawing/2014/main" xmlns="" id="{A11224BF-1A07-4C51-8FB9-2B785E0F2F32}"/>
                </a:ext>
              </a:extLst>
            </p:cNvPr>
            <p:cNvGrpSpPr/>
            <p:nvPr/>
          </p:nvGrpSpPr>
          <p:grpSpPr>
            <a:xfrm>
              <a:off x="8224101" y="2977189"/>
              <a:ext cx="556260" cy="556260"/>
              <a:chOff x="3152250" y="5980602"/>
              <a:chExt cx="460436" cy="460436"/>
            </a:xfrm>
            <a:effectLst/>
          </p:grpSpPr>
          <p:sp>
            <p:nvSpPr>
              <p:cNvPr id="313" name="Oval 312">
                <a:extLst>
                  <a:ext uri="{FF2B5EF4-FFF2-40B4-BE49-F238E27FC236}">
                    <a16:creationId xmlns:a16="http://schemas.microsoft.com/office/drawing/2014/main" xmlns="" id="{E5E000F9-314B-41D8-8D87-14489B1507FE}"/>
                  </a:ext>
                </a:extLst>
              </p:cNvPr>
              <p:cNvSpPr/>
              <p:nvPr/>
            </p:nvSpPr>
            <p:spPr bwMode="auto">
              <a:xfrm>
                <a:off x="3181470" y="6009822"/>
                <a:ext cx="401997" cy="401997"/>
              </a:xfrm>
              <a:prstGeom prst="ellips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SG" sz="1600" dirty="0">
                  <a:solidFill>
                    <a:srgbClr val="FFFFFF"/>
                  </a:solidFill>
                </a:endParaRPr>
              </a:p>
            </p:txBody>
          </p:sp>
          <p:cxnSp>
            <p:nvCxnSpPr>
              <p:cNvPr id="314" name="Straight Connector 313">
                <a:extLst>
                  <a:ext uri="{FF2B5EF4-FFF2-40B4-BE49-F238E27FC236}">
                    <a16:creationId xmlns:a16="http://schemas.microsoft.com/office/drawing/2014/main" xmlns="" id="{DAE4D6E7-F663-4193-9C8E-902916C47179}"/>
                  </a:ext>
                </a:extLst>
              </p:cNvPr>
              <p:cNvCxnSpPr/>
              <p:nvPr/>
            </p:nvCxnSpPr>
            <p:spPr>
              <a:xfrm>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315" name="Straight Connector 314">
                <a:extLst>
                  <a:ext uri="{FF2B5EF4-FFF2-40B4-BE49-F238E27FC236}">
                    <a16:creationId xmlns:a16="http://schemas.microsoft.com/office/drawing/2014/main" xmlns="" id="{E1F9CBD2-FDA9-43DD-856D-54434B76474C}"/>
                  </a:ext>
                </a:extLst>
              </p:cNvPr>
              <p:cNvCxnSpPr/>
              <p:nvPr/>
            </p:nvCxnSpPr>
            <p:spPr>
              <a:xfrm rot="5400000">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grpSp>
      </p:grpSp>
      <p:grpSp>
        <p:nvGrpSpPr>
          <p:cNvPr id="316" name="Group 315">
            <a:extLst>
              <a:ext uri="{FF2B5EF4-FFF2-40B4-BE49-F238E27FC236}">
                <a16:creationId xmlns:a16="http://schemas.microsoft.com/office/drawing/2014/main" xmlns="" id="{0BF0A4A6-A2EF-4A64-968D-97F15ACF5679}"/>
              </a:ext>
            </a:extLst>
          </p:cNvPr>
          <p:cNvGrpSpPr/>
          <p:nvPr/>
        </p:nvGrpSpPr>
        <p:grpSpPr>
          <a:xfrm>
            <a:off x="8075098" y="4629176"/>
            <a:ext cx="681038" cy="944562"/>
            <a:chOff x="8155716" y="2723693"/>
            <a:chExt cx="681038" cy="944562"/>
          </a:xfrm>
        </p:grpSpPr>
        <p:sp>
          <p:nvSpPr>
            <p:cNvPr id="317" name="AutoShape 20">
              <a:extLst>
                <a:ext uri="{FF2B5EF4-FFF2-40B4-BE49-F238E27FC236}">
                  <a16:creationId xmlns:a16="http://schemas.microsoft.com/office/drawing/2014/main" xmlns="" id="{E421AE1B-D6A6-4B47-9A61-0E8F52843341}"/>
                </a:ext>
              </a:extLst>
            </p:cNvPr>
            <p:cNvSpPr>
              <a:spLocks noChangeAspect="1" noChangeArrowheads="1" noTextEdit="1"/>
            </p:cNvSpPr>
            <p:nvPr/>
          </p:nvSpPr>
          <p:spPr bwMode="auto">
            <a:xfrm>
              <a:off x="8155716" y="2723693"/>
              <a:ext cx="68103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sz="1600"/>
            </a:p>
          </p:txBody>
        </p:sp>
        <p:sp>
          <p:nvSpPr>
            <p:cNvPr id="318" name="Freeform 27">
              <a:extLst>
                <a:ext uri="{FF2B5EF4-FFF2-40B4-BE49-F238E27FC236}">
                  <a16:creationId xmlns:a16="http://schemas.microsoft.com/office/drawing/2014/main" xmlns="" id="{FD3CF623-F00E-40D5-96ED-175E2D1A9668}"/>
                </a:ext>
              </a:extLst>
            </p:cNvPr>
            <p:cNvSpPr>
              <a:spLocks/>
            </p:cNvSpPr>
            <p:nvPr/>
          </p:nvSpPr>
          <p:spPr bwMode="auto">
            <a:xfrm>
              <a:off x="8170004" y="2796718"/>
              <a:ext cx="650875" cy="857250"/>
            </a:xfrm>
            <a:custGeom>
              <a:avLst/>
              <a:gdLst>
                <a:gd name="T0" fmla="*/ 95 w 485"/>
                <a:gd name="T1" fmla="*/ 0 h 640"/>
                <a:gd name="T2" fmla="*/ 21 w 485"/>
                <a:gd name="T3" fmla="*/ 0 h 640"/>
                <a:gd name="T4" fmla="*/ 0 w 485"/>
                <a:gd name="T5" fmla="*/ 20 h 640"/>
                <a:gd name="T6" fmla="*/ 0 w 485"/>
                <a:gd name="T7" fmla="*/ 620 h 640"/>
                <a:gd name="T8" fmla="*/ 21 w 485"/>
                <a:gd name="T9" fmla="*/ 640 h 640"/>
                <a:gd name="T10" fmla="*/ 465 w 485"/>
                <a:gd name="T11" fmla="*/ 640 h 640"/>
                <a:gd name="T12" fmla="*/ 485 w 485"/>
                <a:gd name="T13" fmla="*/ 620 h 640"/>
                <a:gd name="T14" fmla="*/ 485 w 485"/>
                <a:gd name="T15" fmla="*/ 20 h 640"/>
                <a:gd name="T16" fmla="*/ 465 w 485"/>
                <a:gd name="T17" fmla="*/ 0 h 640"/>
                <a:gd name="T18" fmla="*/ 391 w 485"/>
                <a:gd name="T1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640">
                  <a:moveTo>
                    <a:pt x="95" y="0"/>
                  </a:moveTo>
                  <a:cubicBezTo>
                    <a:pt x="21" y="0"/>
                    <a:pt x="21" y="0"/>
                    <a:pt x="21" y="0"/>
                  </a:cubicBezTo>
                  <a:cubicBezTo>
                    <a:pt x="9" y="0"/>
                    <a:pt x="0" y="9"/>
                    <a:pt x="0" y="20"/>
                  </a:cubicBezTo>
                  <a:cubicBezTo>
                    <a:pt x="0" y="620"/>
                    <a:pt x="0" y="620"/>
                    <a:pt x="0" y="620"/>
                  </a:cubicBezTo>
                  <a:cubicBezTo>
                    <a:pt x="0" y="631"/>
                    <a:pt x="9" y="640"/>
                    <a:pt x="21" y="640"/>
                  </a:cubicBezTo>
                  <a:cubicBezTo>
                    <a:pt x="465" y="640"/>
                    <a:pt x="465" y="640"/>
                    <a:pt x="465" y="640"/>
                  </a:cubicBezTo>
                  <a:cubicBezTo>
                    <a:pt x="476" y="640"/>
                    <a:pt x="485" y="631"/>
                    <a:pt x="485" y="620"/>
                  </a:cubicBezTo>
                  <a:cubicBezTo>
                    <a:pt x="485" y="20"/>
                    <a:pt x="485" y="20"/>
                    <a:pt x="485" y="20"/>
                  </a:cubicBezTo>
                  <a:cubicBezTo>
                    <a:pt x="485" y="9"/>
                    <a:pt x="476" y="0"/>
                    <a:pt x="465" y="0"/>
                  </a:cubicBezTo>
                  <a:cubicBezTo>
                    <a:pt x="391" y="0"/>
                    <a:pt x="391" y="0"/>
                    <a:pt x="391" y="0"/>
                  </a:cubicBezTo>
                </a:path>
              </a:pathLst>
            </a:custGeom>
            <a:noFill/>
            <a:ln w="25400" cap="flat">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sz="1600"/>
            </a:p>
          </p:txBody>
        </p:sp>
        <p:sp>
          <p:nvSpPr>
            <p:cNvPr id="319" name="Freeform 28">
              <a:extLst>
                <a:ext uri="{FF2B5EF4-FFF2-40B4-BE49-F238E27FC236}">
                  <a16:creationId xmlns:a16="http://schemas.microsoft.com/office/drawing/2014/main" xmlns="" id="{E3E3BB54-9386-41FD-A94B-8DF54B65719F}"/>
                </a:ext>
              </a:extLst>
            </p:cNvPr>
            <p:cNvSpPr>
              <a:spLocks/>
            </p:cNvSpPr>
            <p:nvPr/>
          </p:nvSpPr>
          <p:spPr bwMode="auto">
            <a:xfrm>
              <a:off x="8297004" y="2737980"/>
              <a:ext cx="396875" cy="115887"/>
            </a:xfrm>
            <a:custGeom>
              <a:avLst/>
              <a:gdLst>
                <a:gd name="T0" fmla="*/ 294 w 296"/>
                <a:gd name="T1" fmla="*/ 86 h 86"/>
                <a:gd name="T2" fmla="*/ 1 w 296"/>
                <a:gd name="T3" fmla="*/ 86 h 86"/>
                <a:gd name="T4" fmla="*/ 0 w 296"/>
                <a:gd name="T5" fmla="*/ 84 h 86"/>
                <a:gd name="T6" fmla="*/ 0 w 296"/>
                <a:gd name="T7" fmla="*/ 2 h 86"/>
                <a:gd name="T8" fmla="*/ 1 w 296"/>
                <a:gd name="T9" fmla="*/ 0 h 86"/>
                <a:gd name="T10" fmla="*/ 294 w 296"/>
                <a:gd name="T11" fmla="*/ 0 h 86"/>
                <a:gd name="T12" fmla="*/ 296 w 296"/>
                <a:gd name="T13" fmla="*/ 2 h 86"/>
                <a:gd name="T14" fmla="*/ 296 w 296"/>
                <a:gd name="T15" fmla="*/ 84 h 86"/>
                <a:gd name="T16" fmla="*/ 294 w 296"/>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6">
                  <a:moveTo>
                    <a:pt x="294" y="86"/>
                  </a:moveTo>
                  <a:cubicBezTo>
                    <a:pt x="1" y="86"/>
                    <a:pt x="1" y="86"/>
                    <a:pt x="1" y="86"/>
                  </a:cubicBezTo>
                  <a:cubicBezTo>
                    <a:pt x="0" y="86"/>
                    <a:pt x="0" y="85"/>
                    <a:pt x="0" y="84"/>
                  </a:cubicBezTo>
                  <a:cubicBezTo>
                    <a:pt x="0" y="2"/>
                    <a:pt x="0" y="2"/>
                    <a:pt x="0" y="2"/>
                  </a:cubicBezTo>
                  <a:cubicBezTo>
                    <a:pt x="0" y="1"/>
                    <a:pt x="0" y="0"/>
                    <a:pt x="1" y="0"/>
                  </a:cubicBezTo>
                  <a:cubicBezTo>
                    <a:pt x="294" y="0"/>
                    <a:pt x="294" y="0"/>
                    <a:pt x="294" y="0"/>
                  </a:cubicBezTo>
                  <a:cubicBezTo>
                    <a:pt x="295" y="0"/>
                    <a:pt x="296" y="1"/>
                    <a:pt x="296" y="2"/>
                  </a:cubicBezTo>
                  <a:cubicBezTo>
                    <a:pt x="296" y="84"/>
                    <a:pt x="296" y="84"/>
                    <a:pt x="296" y="84"/>
                  </a:cubicBezTo>
                  <a:cubicBezTo>
                    <a:pt x="296" y="85"/>
                    <a:pt x="295" y="86"/>
                    <a:pt x="294" y="86"/>
                  </a:cubicBezTo>
                  <a:close/>
                </a:path>
              </a:pathLst>
            </a:custGeom>
            <a:noFill/>
            <a:ln w="25400"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sz="1600"/>
            </a:p>
          </p:txBody>
        </p:sp>
        <p:grpSp>
          <p:nvGrpSpPr>
            <p:cNvPr id="320" name="Group 319">
              <a:extLst>
                <a:ext uri="{FF2B5EF4-FFF2-40B4-BE49-F238E27FC236}">
                  <a16:creationId xmlns:a16="http://schemas.microsoft.com/office/drawing/2014/main" xmlns="" id="{66F0C4A5-531A-42D8-8BDE-65AC7DF6D351}"/>
                </a:ext>
              </a:extLst>
            </p:cNvPr>
            <p:cNvGrpSpPr/>
            <p:nvPr/>
          </p:nvGrpSpPr>
          <p:grpSpPr>
            <a:xfrm>
              <a:off x="8224101" y="2977189"/>
              <a:ext cx="556260" cy="556260"/>
              <a:chOff x="3152250" y="5980602"/>
              <a:chExt cx="460436" cy="460436"/>
            </a:xfrm>
            <a:effectLst/>
          </p:grpSpPr>
          <p:sp>
            <p:nvSpPr>
              <p:cNvPr id="321" name="Oval 320">
                <a:extLst>
                  <a:ext uri="{FF2B5EF4-FFF2-40B4-BE49-F238E27FC236}">
                    <a16:creationId xmlns:a16="http://schemas.microsoft.com/office/drawing/2014/main" xmlns="" id="{2D08F0CE-3412-4418-8AA9-CE934F4C2E63}"/>
                  </a:ext>
                </a:extLst>
              </p:cNvPr>
              <p:cNvSpPr/>
              <p:nvPr/>
            </p:nvSpPr>
            <p:spPr bwMode="auto">
              <a:xfrm>
                <a:off x="3181470" y="6009822"/>
                <a:ext cx="401997" cy="401997"/>
              </a:xfrm>
              <a:prstGeom prst="ellips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SG" sz="1600" dirty="0">
                  <a:solidFill>
                    <a:srgbClr val="FFFFFF"/>
                  </a:solidFill>
                </a:endParaRPr>
              </a:p>
            </p:txBody>
          </p:sp>
          <p:cxnSp>
            <p:nvCxnSpPr>
              <p:cNvPr id="322" name="Straight Connector 321">
                <a:extLst>
                  <a:ext uri="{FF2B5EF4-FFF2-40B4-BE49-F238E27FC236}">
                    <a16:creationId xmlns:a16="http://schemas.microsoft.com/office/drawing/2014/main" xmlns="" id="{F362AE8A-8D96-4CD5-A8EC-08C0D1E75B39}"/>
                  </a:ext>
                </a:extLst>
              </p:cNvPr>
              <p:cNvCxnSpPr/>
              <p:nvPr/>
            </p:nvCxnSpPr>
            <p:spPr>
              <a:xfrm>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323" name="Straight Connector 322">
                <a:extLst>
                  <a:ext uri="{FF2B5EF4-FFF2-40B4-BE49-F238E27FC236}">
                    <a16:creationId xmlns:a16="http://schemas.microsoft.com/office/drawing/2014/main" xmlns="" id="{CCFA04B9-9603-4AE4-AFB3-608F0E74E014}"/>
                  </a:ext>
                </a:extLst>
              </p:cNvPr>
              <p:cNvCxnSpPr/>
              <p:nvPr/>
            </p:nvCxnSpPr>
            <p:spPr>
              <a:xfrm rot="5400000">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grpSp>
      </p:grpSp>
      <p:grpSp>
        <p:nvGrpSpPr>
          <p:cNvPr id="324" name="Group 323">
            <a:extLst>
              <a:ext uri="{FF2B5EF4-FFF2-40B4-BE49-F238E27FC236}">
                <a16:creationId xmlns:a16="http://schemas.microsoft.com/office/drawing/2014/main" xmlns="" id="{0840960A-E67A-471B-9F5B-6F3BE5428E21}"/>
              </a:ext>
            </a:extLst>
          </p:cNvPr>
          <p:cNvGrpSpPr/>
          <p:nvPr/>
        </p:nvGrpSpPr>
        <p:grpSpPr>
          <a:xfrm>
            <a:off x="8604306" y="3281858"/>
            <a:ext cx="445510" cy="385434"/>
            <a:chOff x="4808538" y="3143250"/>
            <a:chExt cx="1047750" cy="906463"/>
          </a:xfrm>
        </p:grpSpPr>
        <p:sp>
          <p:nvSpPr>
            <p:cNvPr id="325" name="Freeform 7">
              <a:extLst>
                <a:ext uri="{FF2B5EF4-FFF2-40B4-BE49-F238E27FC236}">
                  <a16:creationId xmlns:a16="http://schemas.microsoft.com/office/drawing/2014/main" xmlns="" id="{BBF1DEA2-C24B-45AE-B939-3AB6E04D24B2}"/>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326" name="Oval 8">
              <a:extLst>
                <a:ext uri="{FF2B5EF4-FFF2-40B4-BE49-F238E27FC236}">
                  <a16:creationId xmlns:a16="http://schemas.microsoft.com/office/drawing/2014/main" xmlns="" id="{19CA2617-F1CE-47CA-9BB6-DBE97022EAF9}"/>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27" name="Freeform 9">
              <a:extLst>
                <a:ext uri="{FF2B5EF4-FFF2-40B4-BE49-F238E27FC236}">
                  <a16:creationId xmlns:a16="http://schemas.microsoft.com/office/drawing/2014/main" xmlns="" id="{F32C9523-7C7A-4F15-A0D2-89E540EC92C9}"/>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328" name="Group 327">
            <a:extLst>
              <a:ext uri="{FF2B5EF4-FFF2-40B4-BE49-F238E27FC236}">
                <a16:creationId xmlns:a16="http://schemas.microsoft.com/office/drawing/2014/main" xmlns="" id="{CB038148-5C59-4CB2-B650-1C5F8B1E55B4}"/>
              </a:ext>
            </a:extLst>
          </p:cNvPr>
          <p:cNvGrpSpPr/>
          <p:nvPr/>
        </p:nvGrpSpPr>
        <p:grpSpPr>
          <a:xfrm>
            <a:off x="10040688" y="3298844"/>
            <a:ext cx="445510" cy="385434"/>
            <a:chOff x="4808538" y="3143250"/>
            <a:chExt cx="1047750" cy="906463"/>
          </a:xfrm>
        </p:grpSpPr>
        <p:sp>
          <p:nvSpPr>
            <p:cNvPr id="329" name="Freeform 7">
              <a:extLst>
                <a:ext uri="{FF2B5EF4-FFF2-40B4-BE49-F238E27FC236}">
                  <a16:creationId xmlns:a16="http://schemas.microsoft.com/office/drawing/2014/main" xmlns="" id="{FA6CEF07-0A7C-4938-A7D4-9C4270A188C7}"/>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330" name="Oval 8">
              <a:extLst>
                <a:ext uri="{FF2B5EF4-FFF2-40B4-BE49-F238E27FC236}">
                  <a16:creationId xmlns:a16="http://schemas.microsoft.com/office/drawing/2014/main" xmlns="" id="{DDE983BC-145A-4051-AB5A-A76F313A38DE}"/>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31" name="Freeform 9">
              <a:extLst>
                <a:ext uri="{FF2B5EF4-FFF2-40B4-BE49-F238E27FC236}">
                  <a16:creationId xmlns:a16="http://schemas.microsoft.com/office/drawing/2014/main" xmlns="" id="{F0C4A252-BD39-475E-ABE6-19CCFB1DFA37}"/>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332" name="Group 331">
            <a:extLst>
              <a:ext uri="{FF2B5EF4-FFF2-40B4-BE49-F238E27FC236}">
                <a16:creationId xmlns:a16="http://schemas.microsoft.com/office/drawing/2014/main" xmlns="" id="{5D786FCF-8043-4CD3-84DD-09D6F8AA5880}"/>
              </a:ext>
            </a:extLst>
          </p:cNvPr>
          <p:cNvGrpSpPr/>
          <p:nvPr/>
        </p:nvGrpSpPr>
        <p:grpSpPr>
          <a:xfrm>
            <a:off x="10974096" y="3298844"/>
            <a:ext cx="445510" cy="385434"/>
            <a:chOff x="4808538" y="3143250"/>
            <a:chExt cx="1047750" cy="906463"/>
          </a:xfrm>
        </p:grpSpPr>
        <p:sp>
          <p:nvSpPr>
            <p:cNvPr id="333" name="Freeform 7">
              <a:extLst>
                <a:ext uri="{FF2B5EF4-FFF2-40B4-BE49-F238E27FC236}">
                  <a16:creationId xmlns:a16="http://schemas.microsoft.com/office/drawing/2014/main" xmlns="" id="{5FEF906F-0DB8-4C9E-8180-FCC531674F56}"/>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334" name="Oval 8">
              <a:extLst>
                <a:ext uri="{FF2B5EF4-FFF2-40B4-BE49-F238E27FC236}">
                  <a16:creationId xmlns:a16="http://schemas.microsoft.com/office/drawing/2014/main" xmlns="" id="{35E26EB9-6086-422D-8393-D46B6AE54717}"/>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35" name="Freeform 9">
              <a:extLst>
                <a:ext uri="{FF2B5EF4-FFF2-40B4-BE49-F238E27FC236}">
                  <a16:creationId xmlns:a16="http://schemas.microsoft.com/office/drawing/2014/main" xmlns="" id="{AE1BDFC4-A710-47A4-B75F-1AFA68068439}"/>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pic>
        <p:nvPicPr>
          <p:cNvPr id="336" name="Picture 335">
            <a:extLst>
              <a:ext uri="{FF2B5EF4-FFF2-40B4-BE49-F238E27FC236}">
                <a16:creationId xmlns:a16="http://schemas.microsoft.com/office/drawing/2014/main" xmlns="" id="{3B6F9190-A559-4993-B22A-BA0E42E111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5485" y="4427840"/>
            <a:ext cx="508291" cy="1133879"/>
          </a:xfrm>
          <a:prstGeom prst="rect">
            <a:avLst/>
          </a:prstGeom>
        </p:spPr>
      </p:pic>
      <p:grpSp>
        <p:nvGrpSpPr>
          <p:cNvPr id="41" name="Group 40">
            <a:extLst>
              <a:ext uri="{FF2B5EF4-FFF2-40B4-BE49-F238E27FC236}">
                <a16:creationId xmlns:a16="http://schemas.microsoft.com/office/drawing/2014/main" xmlns="" id="{01CA2497-9771-4358-AC86-9C89059C9FD9}"/>
              </a:ext>
            </a:extLst>
          </p:cNvPr>
          <p:cNvGrpSpPr/>
          <p:nvPr/>
        </p:nvGrpSpPr>
        <p:grpSpPr>
          <a:xfrm>
            <a:off x="10966108" y="4563629"/>
            <a:ext cx="426609" cy="550391"/>
            <a:chOff x="10967126" y="3944705"/>
            <a:chExt cx="426609" cy="550391"/>
          </a:xfrm>
        </p:grpSpPr>
        <p:sp>
          <p:nvSpPr>
            <p:cNvPr id="352" name="Freeform: Shape 351">
              <a:extLst>
                <a:ext uri="{FF2B5EF4-FFF2-40B4-BE49-F238E27FC236}">
                  <a16:creationId xmlns:a16="http://schemas.microsoft.com/office/drawing/2014/main" xmlns="" id="{7D7FD362-CEAD-429B-8B5D-836E1C7AD5C3}"/>
                </a:ext>
              </a:extLst>
            </p:cNvPr>
            <p:cNvSpPr/>
            <p:nvPr/>
          </p:nvSpPr>
          <p:spPr>
            <a:xfrm rot="16200000">
              <a:off x="11022987" y="3944705"/>
              <a:ext cx="314886" cy="314886"/>
            </a:xfrm>
            <a:custGeom>
              <a:avLst/>
              <a:gdLst>
                <a:gd name="connsiteX0" fmla="*/ 345256 w 415832"/>
                <a:gd name="connsiteY0" fmla="*/ 207917 h 415832"/>
                <a:gd name="connsiteX1" fmla="*/ 203246 w 415832"/>
                <a:gd name="connsiteY1" fmla="*/ 65907 h 415832"/>
                <a:gd name="connsiteX2" fmla="*/ 61236 w 415832"/>
                <a:gd name="connsiteY2" fmla="*/ 65907 h 415832"/>
                <a:gd name="connsiteX3" fmla="*/ 61236 w 415832"/>
                <a:gd name="connsiteY3" fmla="*/ 349926 h 415832"/>
                <a:gd name="connsiteX4" fmla="*/ 203246 w 415832"/>
                <a:gd name="connsiteY4" fmla="*/ 349927 h 415832"/>
                <a:gd name="connsiteX5" fmla="*/ 345256 w 415832"/>
                <a:gd name="connsiteY5" fmla="*/ 207917 h 415832"/>
                <a:gd name="connsiteX6" fmla="*/ 415832 w 415832"/>
                <a:gd name="connsiteY6" fmla="*/ 207916 h 415832"/>
                <a:gd name="connsiteX7" fmla="*/ 207916 w 415832"/>
                <a:gd name="connsiteY7" fmla="*/ 415832 h 415832"/>
                <a:gd name="connsiteX8" fmla="*/ 0 w 415832"/>
                <a:gd name="connsiteY8" fmla="*/ 415832 h 415832"/>
                <a:gd name="connsiteX9" fmla="*/ 0 w 415832"/>
                <a:gd name="connsiteY9" fmla="*/ 0 h 415832"/>
                <a:gd name="connsiteX10" fmla="*/ 207916 w 415832"/>
                <a:gd name="connsiteY10" fmla="*/ 0 h 415832"/>
                <a:gd name="connsiteX11" fmla="*/ 415832 w 415832"/>
                <a:gd name="connsiteY11" fmla="*/ 207916 h 41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832" h="415832">
                  <a:moveTo>
                    <a:pt x="345256" y="207917"/>
                  </a:moveTo>
                  <a:cubicBezTo>
                    <a:pt x="345256" y="129487"/>
                    <a:pt x="281676" y="65907"/>
                    <a:pt x="203246" y="65907"/>
                  </a:cubicBezTo>
                  <a:lnTo>
                    <a:pt x="61236" y="65907"/>
                  </a:lnTo>
                  <a:lnTo>
                    <a:pt x="61236" y="349926"/>
                  </a:lnTo>
                  <a:lnTo>
                    <a:pt x="203246" y="349927"/>
                  </a:lnTo>
                  <a:cubicBezTo>
                    <a:pt x="281676" y="349927"/>
                    <a:pt x="345256" y="286347"/>
                    <a:pt x="345256" y="207917"/>
                  </a:cubicBezTo>
                  <a:close/>
                  <a:moveTo>
                    <a:pt x="415832" y="207916"/>
                  </a:moveTo>
                  <a:cubicBezTo>
                    <a:pt x="415832" y="322745"/>
                    <a:pt x="322745" y="415832"/>
                    <a:pt x="207916" y="415832"/>
                  </a:cubicBezTo>
                  <a:lnTo>
                    <a:pt x="0" y="415832"/>
                  </a:lnTo>
                  <a:lnTo>
                    <a:pt x="0" y="0"/>
                  </a:lnTo>
                  <a:lnTo>
                    <a:pt x="207916" y="0"/>
                  </a:lnTo>
                  <a:cubicBezTo>
                    <a:pt x="322745" y="0"/>
                    <a:pt x="415832" y="93087"/>
                    <a:pt x="415832" y="207916"/>
                  </a:cubicBezTo>
                  <a:close/>
                </a:path>
              </a:pathLst>
            </a:custGeom>
            <a:noFill/>
            <a:ln w="19050">
              <a:solidFill>
                <a:schemeClr val="accent2"/>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GB" dirty="0" err="1">
                <a:solidFill>
                  <a:schemeClr val="lt1"/>
                </a:solidFill>
                <a:latin typeface="+mn-lt"/>
              </a:endParaRPr>
            </a:p>
          </p:txBody>
        </p:sp>
        <p:sp>
          <p:nvSpPr>
            <p:cNvPr id="345" name="Freeform 57">
              <a:extLst>
                <a:ext uri="{FF2B5EF4-FFF2-40B4-BE49-F238E27FC236}">
                  <a16:creationId xmlns:a16="http://schemas.microsoft.com/office/drawing/2014/main" xmlns="" id="{43C7FF4C-0CE5-4ADB-B1EE-10D633DF4FBB}"/>
                </a:ext>
              </a:extLst>
            </p:cNvPr>
            <p:cNvSpPr>
              <a:spLocks/>
            </p:cNvSpPr>
            <p:nvPr/>
          </p:nvSpPr>
          <p:spPr bwMode="auto">
            <a:xfrm>
              <a:off x="10967126" y="4171519"/>
              <a:ext cx="426609" cy="323577"/>
            </a:xfrm>
            <a:custGeom>
              <a:avLst/>
              <a:gdLst>
                <a:gd name="T0" fmla="*/ 678 w 766"/>
                <a:gd name="T1" fmla="*/ 0 h 581"/>
                <a:gd name="T2" fmla="*/ 619 w 766"/>
                <a:gd name="T3" fmla="*/ 0 h 581"/>
                <a:gd name="T4" fmla="*/ 559 w 766"/>
                <a:gd name="T5" fmla="*/ 0 h 581"/>
                <a:gd name="T6" fmla="*/ 383 w 766"/>
                <a:gd name="T7" fmla="*/ 0 h 581"/>
                <a:gd name="T8" fmla="*/ 206 w 766"/>
                <a:gd name="T9" fmla="*/ 0 h 581"/>
                <a:gd name="T10" fmla="*/ 147 w 766"/>
                <a:gd name="T11" fmla="*/ 0 h 581"/>
                <a:gd name="T12" fmla="*/ 88 w 766"/>
                <a:gd name="T13" fmla="*/ 0 h 581"/>
                <a:gd name="T14" fmla="*/ 0 w 766"/>
                <a:gd name="T15" fmla="*/ 0 h 581"/>
                <a:gd name="T16" fmla="*/ 0 w 766"/>
                <a:gd name="T17" fmla="*/ 581 h 581"/>
                <a:gd name="T18" fmla="*/ 383 w 766"/>
                <a:gd name="T19" fmla="*/ 581 h 581"/>
                <a:gd name="T20" fmla="*/ 766 w 766"/>
                <a:gd name="T21" fmla="*/ 581 h 581"/>
                <a:gd name="T22" fmla="*/ 766 w 766"/>
                <a:gd name="T23" fmla="*/ 0 h 581"/>
                <a:gd name="T24" fmla="*/ 678 w 766"/>
                <a:gd name="T25"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6" h="581">
                  <a:moveTo>
                    <a:pt x="678" y="0"/>
                  </a:moveTo>
                  <a:lnTo>
                    <a:pt x="619" y="0"/>
                  </a:lnTo>
                  <a:lnTo>
                    <a:pt x="559" y="0"/>
                  </a:lnTo>
                  <a:lnTo>
                    <a:pt x="383" y="0"/>
                  </a:lnTo>
                  <a:lnTo>
                    <a:pt x="206" y="0"/>
                  </a:lnTo>
                  <a:lnTo>
                    <a:pt x="147" y="0"/>
                  </a:lnTo>
                  <a:lnTo>
                    <a:pt x="88" y="0"/>
                  </a:lnTo>
                  <a:lnTo>
                    <a:pt x="0" y="0"/>
                  </a:lnTo>
                  <a:lnTo>
                    <a:pt x="0" y="581"/>
                  </a:lnTo>
                  <a:lnTo>
                    <a:pt x="383" y="581"/>
                  </a:lnTo>
                  <a:lnTo>
                    <a:pt x="766" y="581"/>
                  </a:lnTo>
                  <a:lnTo>
                    <a:pt x="766" y="0"/>
                  </a:lnTo>
                  <a:lnTo>
                    <a:pt x="678" y="0"/>
                  </a:lnTo>
                  <a:close/>
                </a:path>
              </a:pathLst>
            </a:custGeom>
            <a:solidFill>
              <a:schemeClr val="bg1"/>
            </a:solidFill>
            <a:ln w="22225">
              <a:solidFill>
                <a:schemeClr val="accent3"/>
              </a:solidFill>
            </a:ln>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GB"/>
            </a:p>
          </p:txBody>
        </p:sp>
        <p:sp>
          <p:nvSpPr>
            <p:cNvPr id="348" name="Freeform 60">
              <a:extLst>
                <a:ext uri="{FF2B5EF4-FFF2-40B4-BE49-F238E27FC236}">
                  <a16:creationId xmlns:a16="http://schemas.microsoft.com/office/drawing/2014/main" xmlns="" id="{BE41684C-FD0E-4964-A81C-B955E829C1A4}"/>
                </a:ext>
              </a:extLst>
            </p:cNvPr>
            <p:cNvSpPr>
              <a:spLocks/>
            </p:cNvSpPr>
            <p:nvPr/>
          </p:nvSpPr>
          <p:spPr bwMode="auto">
            <a:xfrm>
              <a:off x="11149242" y="4268981"/>
              <a:ext cx="62376" cy="150928"/>
            </a:xfrm>
            <a:custGeom>
              <a:avLst/>
              <a:gdLst>
                <a:gd name="T0" fmla="*/ 134 w 134"/>
                <a:gd name="T1" fmla="*/ 66 h 322"/>
                <a:gd name="T2" fmla="*/ 67 w 134"/>
                <a:gd name="T3" fmla="*/ 0 h 322"/>
                <a:gd name="T4" fmla="*/ 0 w 134"/>
                <a:gd name="T5" fmla="*/ 66 h 322"/>
                <a:gd name="T6" fmla="*/ 41 w 134"/>
                <a:gd name="T7" fmla="*/ 128 h 322"/>
                <a:gd name="T8" fmla="*/ 41 w 134"/>
                <a:gd name="T9" fmla="*/ 322 h 322"/>
                <a:gd name="T10" fmla="*/ 92 w 134"/>
                <a:gd name="T11" fmla="*/ 322 h 322"/>
                <a:gd name="T12" fmla="*/ 92 w 134"/>
                <a:gd name="T13" fmla="*/ 129 h 322"/>
                <a:gd name="T14" fmla="*/ 134 w 134"/>
                <a:gd name="T15" fmla="*/ 66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322">
                  <a:moveTo>
                    <a:pt x="134" y="66"/>
                  </a:moveTo>
                  <a:cubicBezTo>
                    <a:pt x="134" y="30"/>
                    <a:pt x="104" y="0"/>
                    <a:pt x="67" y="0"/>
                  </a:cubicBezTo>
                  <a:cubicBezTo>
                    <a:pt x="30" y="0"/>
                    <a:pt x="0" y="30"/>
                    <a:pt x="0" y="66"/>
                  </a:cubicBezTo>
                  <a:cubicBezTo>
                    <a:pt x="0" y="94"/>
                    <a:pt x="17" y="118"/>
                    <a:pt x="41" y="128"/>
                  </a:cubicBezTo>
                  <a:cubicBezTo>
                    <a:pt x="41" y="322"/>
                    <a:pt x="41" y="322"/>
                    <a:pt x="41" y="322"/>
                  </a:cubicBezTo>
                  <a:cubicBezTo>
                    <a:pt x="92" y="322"/>
                    <a:pt x="92" y="322"/>
                    <a:pt x="92" y="322"/>
                  </a:cubicBezTo>
                  <a:cubicBezTo>
                    <a:pt x="92" y="129"/>
                    <a:pt x="92" y="129"/>
                    <a:pt x="92" y="129"/>
                  </a:cubicBezTo>
                  <a:cubicBezTo>
                    <a:pt x="117" y="119"/>
                    <a:pt x="134" y="95"/>
                    <a:pt x="134" y="66"/>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GB"/>
            </a:p>
          </p:txBody>
        </p:sp>
      </p:grpSp>
      <p:grpSp>
        <p:nvGrpSpPr>
          <p:cNvPr id="14" name="Group 13">
            <a:extLst>
              <a:ext uri="{FF2B5EF4-FFF2-40B4-BE49-F238E27FC236}">
                <a16:creationId xmlns:a16="http://schemas.microsoft.com/office/drawing/2014/main" xmlns="" id="{7CC93EEA-C51F-4163-B337-2276326F1576}"/>
              </a:ext>
            </a:extLst>
          </p:cNvPr>
          <p:cNvGrpSpPr/>
          <p:nvPr/>
        </p:nvGrpSpPr>
        <p:grpSpPr>
          <a:xfrm>
            <a:off x="679449" y="2972308"/>
            <a:ext cx="1813820" cy="2885419"/>
            <a:chOff x="679449" y="2972308"/>
            <a:chExt cx="1813820" cy="2885419"/>
          </a:xfrm>
        </p:grpSpPr>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4939" y="2997023"/>
              <a:ext cx="321946" cy="726594"/>
            </a:xfrm>
            <a:prstGeom prst="rect">
              <a:avLst/>
            </a:prstGeom>
          </p:spPr>
        </p:pic>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469" y="2972308"/>
              <a:ext cx="320390" cy="714716"/>
            </a:xfrm>
            <a:prstGeom prst="rect">
              <a:avLst/>
            </a:prstGeom>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449" y="5131808"/>
              <a:ext cx="370514" cy="653109"/>
            </a:xfrm>
            <a:prstGeom prst="rect">
              <a:avLst/>
            </a:prstGeom>
            <a:effectLst>
              <a:reflection blurRad="6350" stA="52000" endA="300" endPos="35000" dir="5400000" sy="-100000" algn="bl" rotWithShape="0"/>
            </a:effectLst>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b="23241"/>
            <a:stretch/>
          </p:blipFill>
          <p:spPr>
            <a:xfrm>
              <a:off x="2056398" y="5101457"/>
              <a:ext cx="436871" cy="756270"/>
            </a:xfrm>
            <a:prstGeom prst="rect">
              <a:avLst/>
            </a:prstGeom>
          </p:spPr>
        </p:pic>
      </p:grpSp>
      <p:grpSp>
        <p:nvGrpSpPr>
          <p:cNvPr id="15" name="Group 14">
            <a:extLst>
              <a:ext uri="{FF2B5EF4-FFF2-40B4-BE49-F238E27FC236}">
                <a16:creationId xmlns:a16="http://schemas.microsoft.com/office/drawing/2014/main" xmlns="" id="{AEE27AA7-FDF7-4CFE-BD21-6BC316163EE3}"/>
              </a:ext>
            </a:extLst>
          </p:cNvPr>
          <p:cNvGrpSpPr/>
          <p:nvPr/>
        </p:nvGrpSpPr>
        <p:grpSpPr>
          <a:xfrm>
            <a:off x="3703002" y="4013802"/>
            <a:ext cx="369332" cy="646803"/>
            <a:chOff x="3703002" y="4013802"/>
            <a:chExt cx="369332" cy="646803"/>
          </a:xfrm>
        </p:grpSpPr>
        <p:sp>
          <p:nvSpPr>
            <p:cNvPr id="54" name="Left Bracket 53">
              <a:extLst>
                <a:ext uri="{FF2B5EF4-FFF2-40B4-BE49-F238E27FC236}">
                  <a16:creationId xmlns:a16="http://schemas.microsoft.com/office/drawing/2014/main" xmlns="" id="{37BA9977-0D88-455A-9392-C10E49D4C7B3}"/>
                </a:ext>
              </a:extLst>
            </p:cNvPr>
            <p:cNvSpPr/>
            <p:nvPr/>
          </p:nvSpPr>
          <p:spPr bwMode="auto">
            <a:xfrm rot="5400000">
              <a:off x="3797725" y="4385997"/>
              <a:ext cx="179885" cy="369332"/>
            </a:xfrm>
            <a:prstGeom prst="leftBracket">
              <a:avLst>
                <a:gd name="adj" fmla="val 0"/>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b="0" i="0" u="none" strike="noStrike" cap="none" normalizeH="0" baseline="0">
                <a:ln>
                  <a:noFill/>
                </a:ln>
                <a:solidFill>
                  <a:schemeClr val="tx1"/>
                </a:solidFill>
                <a:effectLst/>
                <a:latin typeface="Imago" pitchFamily="2" charset="0"/>
              </a:endParaRPr>
            </a:p>
          </p:txBody>
        </p:sp>
        <p:cxnSp>
          <p:nvCxnSpPr>
            <p:cNvPr id="57" name="Straight Connector 56">
              <a:extLst>
                <a:ext uri="{FF2B5EF4-FFF2-40B4-BE49-F238E27FC236}">
                  <a16:creationId xmlns:a16="http://schemas.microsoft.com/office/drawing/2014/main" xmlns="" id="{5461415A-7B92-47FE-9280-B44ADAEB727C}"/>
                </a:ext>
              </a:extLst>
            </p:cNvPr>
            <p:cNvCxnSpPr>
              <a:endCxn id="54" idx="1"/>
            </p:cNvCxnSpPr>
            <p:nvPr/>
          </p:nvCxnSpPr>
          <p:spPr bwMode="auto">
            <a:xfrm>
              <a:off x="3887667" y="4013802"/>
              <a:ext cx="1" cy="466919"/>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28023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42" presetClass="path" presetSubtype="0" decel="100000" fill="hold" grpId="1" nodeType="withEffect">
                                      <p:stCondLst>
                                        <p:cond delay="0"/>
                                      </p:stCondLst>
                                      <p:childTnLst>
                                        <p:animMotion origin="layout" path="M 3.61111E-6 -0.08102 L 3.61111E-6 3.7037E-7 " pathEditMode="relative" rAng="0" ptsTypes="AA">
                                          <p:cBhvr>
                                            <p:cTn id="9" dur="500" fill="hold"/>
                                            <p:tgtEl>
                                              <p:spTgt spid="64"/>
                                            </p:tgtEl>
                                            <p:attrNameLst>
                                              <p:attrName>ppt_x</p:attrName>
                                              <p:attrName>ppt_y</p:attrName>
                                            </p:attrNameLst>
                                          </p:cBhvr>
                                          <p:rCtr x="0" y="4051"/>
                                        </p:animMotion>
                                      </p:childTnLst>
                                    </p:cTn>
                                  </p:par>
                                  <p:par>
                                    <p:cTn id="10" presetID="22" presetClass="entr" presetSubtype="1"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par>
                                    <p:cTn id="13" presetID="22" presetClass="entr" presetSubtype="1"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wipe(up)">
                                          <p:cBhvr>
                                            <p:cTn id="15" dur="500"/>
                                            <p:tgtEl>
                                              <p:spTgt spid="273"/>
                                            </p:tgtEl>
                                          </p:cBhvr>
                                        </p:animEffect>
                                      </p:childTnLst>
                                    </p:cTn>
                                  </p:par>
                                  <p:par>
                                    <p:cTn id="16" presetID="22" presetClass="entr" presetSubtype="1"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wipe(up)">
                                          <p:cBhvr>
                                            <p:cTn id="18" dur="500"/>
                                            <p:tgtEl>
                                              <p:spTgt spid="274"/>
                                            </p:tgtEl>
                                          </p:cBhvr>
                                        </p:animEffect>
                                      </p:childTnLst>
                                    </p:cTn>
                                  </p:par>
                                  <p:par>
                                    <p:cTn id="19" presetID="22" presetClass="entr" presetSubtype="1"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wipe(up)">
                                          <p:cBhvr>
                                            <p:cTn id="21" dur="500"/>
                                            <p:tgtEl>
                                              <p:spTgt spid="275"/>
                                            </p:tgtEl>
                                          </p:cBhvr>
                                        </p:animEffect>
                                      </p:childTnLst>
                                    </p:cTn>
                                  </p:par>
                                </p:childTnLst>
                              </p:cTn>
                            </p:par>
                            <p:par>
                              <p:cTn id="22" fill="hold">
                                <p:stCondLst>
                                  <p:cond delay="500"/>
                                </p:stCondLst>
                                <p:childTnLst>
                                  <p:par>
                                    <p:cTn id="23" presetID="2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200" fill="hold"/>
                                            <p:tgtEl>
                                              <p:spTgt spid="12"/>
                                            </p:tgtEl>
                                            <p:attrNameLst>
                                              <p:attrName>ppt_w</p:attrName>
                                            </p:attrNameLst>
                                          </p:cBhvr>
                                          <p:tavLst>
                                            <p:tav tm="0">
                                              <p:val>
                                                <p:fltVal val="0"/>
                                              </p:val>
                                            </p:tav>
                                            <p:tav tm="100000">
                                              <p:val>
                                                <p:strVal val="#ppt_w"/>
                                              </p:val>
                                            </p:tav>
                                          </p:tavLst>
                                        </p:anim>
                                        <p:anim calcmode="lin" valueType="num">
                                          <p:cBhvr>
                                            <p:cTn id="26" dur="200" fill="hold"/>
                                            <p:tgtEl>
                                              <p:spTgt spid="12"/>
                                            </p:tgtEl>
                                            <p:attrNameLst>
                                              <p:attrName>ppt_h</p:attrName>
                                            </p:attrNameLst>
                                          </p:cBhvr>
                                          <p:tavLst>
                                            <p:tav tm="0">
                                              <p:val>
                                                <p:fltVal val="0"/>
                                              </p:val>
                                            </p:tav>
                                            <p:tav tm="100000">
                                              <p:val>
                                                <p:strVal val="#ppt_h"/>
                                              </p:val>
                                            </p:tav>
                                          </p:tavLst>
                                        </p:anim>
                                      </p:childTnLst>
                                    </p:cTn>
                                  </p:par>
                                  <p:par>
                                    <p:cTn id="27" presetID="6" presetClass="emph" presetSubtype="0" fill="hold" nodeType="withEffect" p14:presetBounceEnd="99000">
                                      <p:stCondLst>
                                        <p:cond delay="0"/>
                                      </p:stCondLst>
                                      <p:childTnLst>
                                        <p:animScale p14:bounceEnd="99000">
                                          <p:cBhvr>
                                            <p:cTn id="28" dur="1000" fill="hold"/>
                                            <p:tgtEl>
                                              <p:spTgt spid="12"/>
                                            </p:tgtEl>
                                          </p:cBhvr>
                                          <p:by x="110000" y="110000"/>
                                        </p:animScale>
                                      </p:childTnLst>
                                    </p:cTn>
                                  </p:par>
                                  <p:par>
                                    <p:cTn id="29" presetID="6" presetClass="emph" presetSubtype="0" accel="50000" decel="50000" fill="hold" nodeType="withEffect">
                                      <p:stCondLst>
                                        <p:cond delay="0"/>
                                      </p:stCondLst>
                                      <p:childTnLst>
                                        <p:animScale>
                                          <p:cBhvr>
                                            <p:cTn id="30" dur="250" fill="hold"/>
                                            <p:tgtEl>
                                              <p:spTgt spid="12"/>
                                            </p:tgtEl>
                                          </p:cBhvr>
                                          <p:by x="91000" y="91000"/>
                                        </p:animScale>
                                      </p:childTnLst>
                                    </p:cTn>
                                  </p:par>
                                  <p:par>
                                    <p:cTn id="31" presetID="6" presetClass="entr" presetSubtype="32"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ircle(out)">
                                          <p:cBhvr>
                                            <p:cTn id="33" dur="500"/>
                                            <p:tgtEl>
                                              <p:spTgt spid="53"/>
                                            </p:tgtEl>
                                          </p:cBhvr>
                                        </p:animEffect>
                                      </p:childTnLst>
                                    </p:cTn>
                                  </p:par>
                                  <p:par>
                                    <p:cTn id="34" presetID="10" presetClass="entr" presetSubtype="0" fill="hold" nodeType="with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64" presetClass="path" presetSubtype="0" decel="100000" fill="hold" grpId="1" nodeType="withEffect">
                                      <p:stCondLst>
                                        <p:cond delay="750"/>
                                      </p:stCondLst>
                                      <p:childTnLst>
                                        <p:animMotion origin="layout" path="M -2.08333E-7 0.0382 L -2.08333E-7 -2.22222E-6 " pathEditMode="relative" rAng="0" ptsTypes="AA">
                                          <p:cBhvr>
                                            <p:cTn id="41" dur="500" fill="hold"/>
                                            <p:tgtEl>
                                              <p:spTgt spid="26"/>
                                            </p:tgtEl>
                                            <p:attrNameLst>
                                              <p:attrName>ppt_x</p:attrName>
                                              <p:attrName>ppt_y</p:attrName>
                                            </p:attrNameLst>
                                          </p:cBhvr>
                                          <p:rCtr x="0" y="-1921"/>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64" presetClass="path" presetSubtype="0" decel="100000" fill="hold" nodeType="withEffect">
                                      <p:stCondLst>
                                        <p:cond delay="0"/>
                                      </p:stCondLst>
                                      <p:childTnLst>
                                        <p:animMotion origin="layout" path="M -2.08333E-7 0.0382 L -2.08333E-7 -2.22222E-6 " pathEditMode="relative" rAng="0" ptsTypes="AA">
                                          <p:cBhvr>
                                            <p:cTn id="48" dur="500" fill="hold"/>
                                            <p:tgtEl>
                                              <p:spTgt spid="55"/>
                                            </p:tgtEl>
                                            <p:attrNameLst>
                                              <p:attrName>ppt_x</p:attrName>
                                              <p:attrName>ppt_y</p:attrName>
                                            </p:attrNameLst>
                                          </p:cBhvr>
                                          <p:rCtr x="0" y="-1921"/>
                                        </p:animMotion>
                                      </p:childTnLst>
                                    </p:cTn>
                                  </p:par>
                                  <p:par>
                                    <p:cTn id="49" presetID="22" presetClass="entr" presetSubtype="4" fill="hold" nodeType="withEffect">
                                      <p:stCondLst>
                                        <p:cond delay="25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3" presetClass="entr" presetSubtype="16" fill="hold" nodeType="withEffect">
                                      <p:stCondLst>
                                        <p:cond delay="250"/>
                                      </p:stCondLst>
                                      <p:childTnLst>
                                        <p:set>
                                          <p:cBhvr>
                                            <p:cTn id="53" dur="1" fill="hold">
                                              <p:stCondLst>
                                                <p:cond delay="0"/>
                                              </p:stCondLst>
                                            </p:cTn>
                                            <p:tgtEl>
                                              <p:spTgt spid="290"/>
                                            </p:tgtEl>
                                            <p:attrNameLst>
                                              <p:attrName>style.visibility</p:attrName>
                                            </p:attrNameLst>
                                          </p:cBhvr>
                                          <p:to>
                                            <p:strVal val="visible"/>
                                          </p:to>
                                        </p:set>
                                        <p:anim calcmode="lin" valueType="num">
                                          <p:cBhvr>
                                            <p:cTn id="54" dur="200" fill="hold"/>
                                            <p:tgtEl>
                                              <p:spTgt spid="290"/>
                                            </p:tgtEl>
                                            <p:attrNameLst>
                                              <p:attrName>ppt_w</p:attrName>
                                            </p:attrNameLst>
                                          </p:cBhvr>
                                          <p:tavLst>
                                            <p:tav tm="0">
                                              <p:val>
                                                <p:fltVal val="0"/>
                                              </p:val>
                                            </p:tav>
                                            <p:tav tm="100000">
                                              <p:val>
                                                <p:strVal val="#ppt_w"/>
                                              </p:val>
                                            </p:tav>
                                          </p:tavLst>
                                        </p:anim>
                                        <p:anim calcmode="lin" valueType="num">
                                          <p:cBhvr>
                                            <p:cTn id="55" dur="200" fill="hold"/>
                                            <p:tgtEl>
                                              <p:spTgt spid="290"/>
                                            </p:tgtEl>
                                            <p:attrNameLst>
                                              <p:attrName>ppt_h</p:attrName>
                                            </p:attrNameLst>
                                          </p:cBhvr>
                                          <p:tavLst>
                                            <p:tav tm="0">
                                              <p:val>
                                                <p:fltVal val="0"/>
                                              </p:val>
                                            </p:tav>
                                            <p:tav tm="100000">
                                              <p:val>
                                                <p:strVal val="#ppt_h"/>
                                              </p:val>
                                            </p:tav>
                                          </p:tavLst>
                                        </p:anim>
                                      </p:childTnLst>
                                    </p:cTn>
                                  </p:par>
                                  <p:par>
                                    <p:cTn id="56" presetID="6" presetClass="emph" presetSubtype="0" fill="hold" nodeType="withEffect" p14:presetBounceEnd="99000">
                                      <p:stCondLst>
                                        <p:cond delay="250"/>
                                      </p:stCondLst>
                                      <p:childTnLst>
                                        <p:animScale p14:bounceEnd="99000">
                                          <p:cBhvr>
                                            <p:cTn id="57" dur="1000" fill="hold"/>
                                            <p:tgtEl>
                                              <p:spTgt spid="290"/>
                                            </p:tgtEl>
                                          </p:cBhvr>
                                          <p:by x="110000" y="110000"/>
                                        </p:animScale>
                                      </p:childTnLst>
                                    </p:cTn>
                                  </p:par>
                                  <p:par>
                                    <p:cTn id="58" presetID="6" presetClass="emph" presetSubtype="0" accel="50000" decel="50000" fill="hold" nodeType="withEffect">
                                      <p:stCondLst>
                                        <p:cond delay="250"/>
                                      </p:stCondLst>
                                      <p:childTnLst>
                                        <p:animScale>
                                          <p:cBhvr>
                                            <p:cTn id="59" dur="250" fill="hold"/>
                                            <p:tgtEl>
                                              <p:spTgt spid="290"/>
                                            </p:tgtEl>
                                          </p:cBhvr>
                                          <p:by x="91000" y="91000"/>
                                        </p:animScale>
                                      </p:childTnLst>
                                    </p:cTn>
                                  </p:par>
                                  <p:par>
                                    <p:cTn id="60" presetID="10" presetClass="entr" presetSubtype="0" fill="hold" grpId="0" nodeType="withEffect">
                                      <p:stCondLst>
                                        <p:cond delay="750"/>
                                      </p:stCondLst>
                                      <p:childTnLst>
                                        <p:set>
                                          <p:cBhvr>
                                            <p:cTn id="61" dur="1" fill="hold">
                                              <p:stCondLst>
                                                <p:cond delay="0"/>
                                              </p:stCondLst>
                                            </p:cTn>
                                            <p:tgtEl>
                                              <p:spTgt spid="276"/>
                                            </p:tgtEl>
                                            <p:attrNameLst>
                                              <p:attrName>style.visibility</p:attrName>
                                            </p:attrNameLst>
                                          </p:cBhvr>
                                          <p:to>
                                            <p:strVal val="visible"/>
                                          </p:to>
                                        </p:set>
                                        <p:animEffect transition="in" filter="fade">
                                          <p:cBhvr>
                                            <p:cTn id="62" dur="500"/>
                                            <p:tgtEl>
                                              <p:spTgt spid="276"/>
                                            </p:tgtEl>
                                          </p:cBhvr>
                                        </p:animEffect>
                                      </p:childTnLst>
                                    </p:cTn>
                                  </p:par>
                                  <p:par>
                                    <p:cTn id="63" presetID="64" presetClass="path" presetSubtype="0" decel="100000" fill="hold" grpId="1" nodeType="withEffect">
                                      <p:stCondLst>
                                        <p:cond delay="750"/>
                                      </p:stCondLst>
                                      <p:childTnLst>
                                        <p:animMotion origin="layout" path="M -2.08333E-7 0.0382 L -2.08333E-7 -2.22222E-6 " pathEditMode="relative" rAng="0" ptsTypes="AA">
                                          <p:cBhvr>
                                            <p:cTn id="64" dur="500" fill="hold"/>
                                            <p:tgtEl>
                                              <p:spTgt spid="276"/>
                                            </p:tgtEl>
                                            <p:attrNameLst>
                                              <p:attrName>ppt_x</p:attrName>
                                              <p:attrName>ppt_y</p:attrName>
                                            </p:attrNameLst>
                                          </p:cBhvr>
                                          <p:rCtr x="0" y="-1921"/>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64" presetClass="path" presetSubtype="0" decel="100000" fill="hold" nodeType="withEffect">
                                      <p:stCondLst>
                                        <p:cond delay="0"/>
                                      </p:stCondLst>
                                      <p:childTnLst>
                                        <p:animMotion origin="layout" path="M -2.08333E-7 0.0382 L -2.08333E-7 -2.22222E-6 " pathEditMode="relative" rAng="0" ptsTypes="AA">
                                          <p:cBhvr>
                                            <p:cTn id="71" dur="500" fill="hold"/>
                                            <p:tgtEl>
                                              <p:spTgt spid="16"/>
                                            </p:tgtEl>
                                            <p:attrNameLst>
                                              <p:attrName>ppt_x</p:attrName>
                                              <p:attrName>ppt_y</p:attrName>
                                            </p:attrNameLst>
                                          </p:cBhvr>
                                          <p:rCtr x="0" y="-1921"/>
                                        </p:animMotion>
                                      </p:childTnLst>
                                    </p:cTn>
                                  </p:par>
                                  <p:par>
                                    <p:cTn id="72" presetID="23" presetClass="entr" presetSubtype="16" fill="hold" nodeType="withEffect">
                                      <p:stCondLst>
                                        <p:cond delay="0"/>
                                      </p:stCondLst>
                                      <p:childTnLst>
                                        <p:set>
                                          <p:cBhvr>
                                            <p:cTn id="73" dur="1" fill="hold">
                                              <p:stCondLst>
                                                <p:cond delay="0"/>
                                              </p:stCondLst>
                                            </p:cTn>
                                            <p:tgtEl>
                                              <p:spTgt spid="260"/>
                                            </p:tgtEl>
                                            <p:attrNameLst>
                                              <p:attrName>style.visibility</p:attrName>
                                            </p:attrNameLst>
                                          </p:cBhvr>
                                          <p:to>
                                            <p:strVal val="visible"/>
                                          </p:to>
                                        </p:set>
                                        <p:anim calcmode="lin" valueType="num">
                                          <p:cBhvr>
                                            <p:cTn id="74" dur="200" fill="hold"/>
                                            <p:tgtEl>
                                              <p:spTgt spid="260"/>
                                            </p:tgtEl>
                                            <p:attrNameLst>
                                              <p:attrName>ppt_w</p:attrName>
                                            </p:attrNameLst>
                                          </p:cBhvr>
                                          <p:tavLst>
                                            <p:tav tm="0">
                                              <p:val>
                                                <p:fltVal val="0"/>
                                              </p:val>
                                            </p:tav>
                                            <p:tav tm="100000">
                                              <p:val>
                                                <p:strVal val="#ppt_w"/>
                                              </p:val>
                                            </p:tav>
                                          </p:tavLst>
                                        </p:anim>
                                        <p:anim calcmode="lin" valueType="num">
                                          <p:cBhvr>
                                            <p:cTn id="75" dur="200" fill="hold"/>
                                            <p:tgtEl>
                                              <p:spTgt spid="260"/>
                                            </p:tgtEl>
                                            <p:attrNameLst>
                                              <p:attrName>ppt_h</p:attrName>
                                            </p:attrNameLst>
                                          </p:cBhvr>
                                          <p:tavLst>
                                            <p:tav tm="0">
                                              <p:val>
                                                <p:fltVal val="0"/>
                                              </p:val>
                                            </p:tav>
                                            <p:tav tm="100000">
                                              <p:val>
                                                <p:strVal val="#ppt_h"/>
                                              </p:val>
                                            </p:tav>
                                          </p:tavLst>
                                        </p:anim>
                                      </p:childTnLst>
                                    </p:cTn>
                                  </p:par>
                                  <p:par>
                                    <p:cTn id="76" presetID="6" presetClass="emph" presetSubtype="0" fill="hold" nodeType="withEffect" p14:presetBounceEnd="99000">
                                      <p:stCondLst>
                                        <p:cond delay="0"/>
                                      </p:stCondLst>
                                      <p:childTnLst>
                                        <p:animScale p14:bounceEnd="99000">
                                          <p:cBhvr>
                                            <p:cTn id="77" dur="1000" fill="hold"/>
                                            <p:tgtEl>
                                              <p:spTgt spid="260"/>
                                            </p:tgtEl>
                                          </p:cBhvr>
                                          <p:by x="110000" y="110000"/>
                                        </p:animScale>
                                      </p:childTnLst>
                                    </p:cTn>
                                  </p:par>
                                  <p:par>
                                    <p:cTn id="78" presetID="6" presetClass="emph" presetSubtype="0" accel="50000" decel="50000" fill="hold" nodeType="withEffect">
                                      <p:stCondLst>
                                        <p:cond delay="0"/>
                                      </p:stCondLst>
                                      <p:childTnLst>
                                        <p:animScale>
                                          <p:cBhvr>
                                            <p:cTn id="79" dur="250" fill="hold"/>
                                            <p:tgtEl>
                                              <p:spTgt spid="260"/>
                                            </p:tgtEl>
                                          </p:cBhvr>
                                          <p:by x="91000" y="91000"/>
                                        </p:animScale>
                                      </p:childTnLst>
                                    </p:cTn>
                                  </p:par>
                                  <p:par>
                                    <p:cTn id="80" presetID="10" presetClass="entr" presetSubtype="0" fill="hold" nodeType="withEffect">
                                      <p:stCondLst>
                                        <p:cond delay="50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64" presetClass="path" presetSubtype="0" decel="100000" fill="hold" nodeType="withEffect">
                                      <p:stCondLst>
                                        <p:cond delay="500"/>
                                      </p:stCondLst>
                                      <p:childTnLst>
                                        <p:animMotion origin="layout" path="M -2.08333E-7 0.0382 L -2.08333E-7 -2.22222E-6 " pathEditMode="relative" rAng="0" ptsTypes="AA">
                                          <p:cBhvr>
                                            <p:cTn id="84" dur="500" fill="hold"/>
                                            <p:tgtEl>
                                              <p:spTgt spid="17"/>
                                            </p:tgtEl>
                                            <p:attrNameLst>
                                              <p:attrName>ppt_x</p:attrName>
                                              <p:attrName>ppt_y</p:attrName>
                                            </p:attrNameLst>
                                          </p:cBhvr>
                                          <p:rCtr x="0" y="-1921"/>
                                        </p:animMotion>
                                      </p:childTnLst>
                                    </p:cTn>
                                  </p:par>
                                  <p:par>
                                    <p:cTn id="85" presetID="23" presetClass="entr" presetSubtype="16" fill="hold" nodeType="withEffect">
                                      <p:stCondLst>
                                        <p:cond delay="500"/>
                                      </p:stCondLst>
                                      <p:childTnLst>
                                        <p:set>
                                          <p:cBhvr>
                                            <p:cTn id="86" dur="1" fill="hold">
                                              <p:stCondLst>
                                                <p:cond delay="0"/>
                                              </p:stCondLst>
                                            </p:cTn>
                                            <p:tgtEl>
                                              <p:spTgt spid="265"/>
                                            </p:tgtEl>
                                            <p:attrNameLst>
                                              <p:attrName>style.visibility</p:attrName>
                                            </p:attrNameLst>
                                          </p:cBhvr>
                                          <p:to>
                                            <p:strVal val="visible"/>
                                          </p:to>
                                        </p:set>
                                        <p:anim calcmode="lin" valueType="num">
                                          <p:cBhvr>
                                            <p:cTn id="87" dur="200" fill="hold"/>
                                            <p:tgtEl>
                                              <p:spTgt spid="265"/>
                                            </p:tgtEl>
                                            <p:attrNameLst>
                                              <p:attrName>ppt_w</p:attrName>
                                            </p:attrNameLst>
                                          </p:cBhvr>
                                          <p:tavLst>
                                            <p:tav tm="0">
                                              <p:val>
                                                <p:fltVal val="0"/>
                                              </p:val>
                                            </p:tav>
                                            <p:tav tm="100000">
                                              <p:val>
                                                <p:strVal val="#ppt_w"/>
                                              </p:val>
                                            </p:tav>
                                          </p:tavLst>
                                        </p:anim>
                                        <p:anim calcmode="lin" valueType="num">
                                          <p:cBhvr>
                                            <p:cTn id="88" dur="200" fill="hold"/>
                                            <p:tgtEl>
                                              <p:spTgt spid="265"/>
                                            </p:tgtEl>
                                            <p:attrNameLst>
                                              <p:attrName>ppt_h</p:attrName>
                                            </p:attrNameLst>
                                          </p:cBhvr>
                                          <p:tavLst>
                                            <p:tav tm="0">
                                              <p:val>
                                                <p:fltVal val="0"/>
                                              </p:val>
                                            </p:tav>
                                            <p:tav tm="100000">
                                              <p:val>
                                                <p:strVal val="#ppt_h"/>
                                              </p:val>
                                            </p:tav>
                                          </p:tavLst>
                                        </p:anim>
                                      </p:childTnLst>
                                    </p:cTn>
                                  </p:par>
                                  <p:par>
                                    <p:cTn id="89" presetID="6" presetClass="emph" presetSubtype="0" fill="hold" nodeType="withEffect" p14:presetBounceEnd="99000">
                                      <p:stCondLst>
                                        <p:cond delay="500"/>
                                      </p:stCondLst>
                                      <p:childTnLst>
                                        <p:animScale p14:bounceEnd="99000">
                                          <p:cBhvr>
                                            <p:cTn id="90" dur="1000" fill="hold"/>
                                            <p:tgtEl>
                                              <p:spTgt spid="265"/>
                                            </p:tgtEl>
                                          </p:cBhvr>
                                          <p:by x="110000" y="110000"/>
                                        </p:animScale>
                                      </p:childTnLst>
                                    </p:cTn>
                                  </p:par>
                                  <p:par>
                                    <p:cTn id="91" presetID="6" presetClass="emph" presetSubtype="0" accel="50000" decel="50000" fill="hold" nodeType="withEffect">
                                      <p:stCondLst>
                                        <p:cond delay="500"/>
                                      </p:stCondLst>
                                      <p:childTnLst>
                                        <p:animScale>
                                          <p:cBhvr>
                                            <p:cTn id="92" dur="250" fill="hold"/>
                                            <p:tgtEl>
                                              <p:spTgt spid="265"/>
                                            </p:tgtEl>
                                          </p:cBhvr>
                                          <p:by x="91000" y="91000"/>
                                        </p:animScale>
                                      </p:childTnLst>
                                    </p:cTn>
                                  </p:par>
                                  <p:par>
                                    <p:cTn id="93" presetID="10" presetClass="entr" presetSubtype="0" fill="hold" grpId="0" nodeType="withEffect">
                                      <p:stCondLst>
                                        <p:cond delay="750"/>
                                      </p:stCondLst>
                                      <p:childTnLst>
                                        <p:set>
                                          <p:cBhvr>
                                            <p:cTn id="94" dur="1" fill="hold">
                                              <p:stCondLst>
                                                <p:cond delay="0"/>
                                              </p:stCondLst>
                                            </p:cTn>
                                            <p:tgtEl>
                                              <p:spTgt spid="277"/>
                                            </p:tgtEl>
                                            <p:attrNameLst>
                                              <p:attrName>style.visibility</p:attrName>
                                            </p:attrNameLst>
                                          </p:cBhvr>
                                          <p:to>
                                            <p:strVal val="visible"/>
                                          </p:to>
                                        </p:set>
                                        <p:animEffect transition="in" filter="fade">
                                          <p:cBhvr>
                                            <p:cTn id="95" dur="500"/>
                                            <p:tgtEl>
                                              <p:spTgt spid="277"/>
                                            </p:tgtEl>
                                          </p:cBhvr>
                                        </p:animEffect>
                                      </p:childTnLst>
                                    </p:cTn>
                                  </p:par>
                                  <p:par>
                                    <p:cTn id="96" presetID="64" presetClass="path" presetSubtype="0" decel="100000" fill="hold" grpId="1" nodeType="withEffect">
                                      <p:stCondLst>
                                        <p:cond delay="750"/>
                                      </p:stCondLst>
                                      <p:childTnLst>
                                        <p:animMotion origin="layout" path="M 3.75E-6 0.0382 L 3.75E-6 -4.07407E-6 " pathEditMode="relative" rAng="0" ptsTypes="AA">
                                          <p:cBhvr>
                                            <p:cTn id="97" dur="500" fill="hold"/>
                                            <p:tgtEl>
                                              <p:spTgt spid="277"/>
                                            </p:tgtEl>
                                            <p:attrNameLst>
                                              <p:attrName>ppt_x</p:attrName>
                                              <p:attrName>ppt_y</p:attrName>
                                            </p:attrNameLst>
                                          </p:cBhvr>
                                          <p:rCtr x="0" y="-1921"/>
                                        </p:animMotion>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16"/>
                                            </p:tgtEl>
                                            <p:attrNameLst>
                                              <p:attrName>style.visibility</p:attrName>
                                            </p:attrNameLst>
                                          </p:cBhvr>
                                          <p:to>
                                            <p:strVal val="visible"/>
                                          </p:to>
                                        </p:set>
                                        <p:animEffect transition="in" filter="fade">
                                          <p:cBhvr>
                                            <p:cTn id="102" dur="500"/>
                                            <p:tgtEl>
                                              <p:spTgt spid="316"/>
                                            </p:tgtEl>
                                          </p:cBhvr>
                                        </p:animEffect>
                                      </p:childTnLst>
                                    </p:cTn>
                                  </p:par>
                                  <p:par>
                                    <p:cTn id="103" presetID="64" presetClass="path" presetSubtype="0" decel="100000" fill="hold" nodeType="withEffect">
                                      <p:stCondLst>
                                        <p:cond delay="0"/>
                                      </p:stCondLst>
                                      <p:childTnLst>
                                        <p:animMotion origin="layout" path="M -2.08333E-7 0.0382 L -2.08333E-7 -2.22222E-6 " pathEditMode="relative" rAng="0" ptsTypes="AA">
                                          <p:cBhvr>
                                            <p:cTn id="104" dur="500" fill="hold"/>
                                            <p:tgtEl>
                                              <p:spTgt spid="316"/>
                                            </p:tgtEl>
                                            <p:attrNameLst>
                                              <p:attrName>ppt_x</p:attrName>
                                              <p:attrName>ppt_y</p:attrName>
                                            </p:attrNameLst>
                                          </p:cBhvr>
                                          <p:rCtr x="0" y="-1921"/>
                                        </p:animMotion>
                                      </p:childTnLst>
                                    </p:cTn>
                                  </p:par>
                                  <p:par>
                                    <p:cTn id="105" presetID="10" presetClass="entr" presetSubtype="0" fill="hold" nodeType="withEffect">
                                      <p:stCondLst>
                                        <p:cond delay="50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500"/>
                                            <p:tgtEl>
                                              <p:spTgt spid="38"/>
                                            </p:tgtEl>
                                          </p:cBhvr>
                                        </p:animEffect>
                                      </p:childTnLst>
                                    </p:cTn>
                                  </p:par>
                                  <p:par>
                                    <p:cTn id="108" presetID="64" presetClass="path" presetSubtype="0" decel="100000" fill="hold" nodeType="withEffect">
                                      <p:stCondLst>
                                        <p:cond delay="500"/>
                                      </p:stCondLst>
                                      <p:childTnLst>
                                        <p:animMotion origin="layout" path="M -2.08333E-7 0.0382 L -2.08333E-7 -2.22222E-6 " pathEditMode="relative" rAng="0" ptsTypes="AA">
                                          <p:cBhvr>
                                            <p:cTn id="109" dur="500" fill="hold"/>
                                            <p:tgtEl>
                                              <p:spTgt spid="38"/>
                                            </p:tgtEl>
                                            <p:attrNameLst>
                                              <p:attrName>ppt_x</p:attrName>
                                              <p:attrName>ppt_y</p:attrName>
                                            </p:attrNameLst>
                                          </p:cBhvr>
                                          <p:rCtr x="0" y="-1921"/>
                                        </p:animMotion>
                                      </p:childTnLst>
                                    </p:cTn>
                                  </p:par>
                                  <p:par>
                                    <p:cTn id="110" presetID="23" presetClass="entr" presetSubtype="16" fill="hold" nodeType="withEffect">
                                      <p:stCondLst>
                                        <p:cond delay="500"/>
                                      </p:stCondLst>
                                      <p:childTnLst>
                                        <p:set>
                                          <p:cBhvr>
                                            <p:cTn id="111" dur="1" fill="hold">
                                              <p:stCondLst>
                                                <p:cond delay="0"/>
                                              </p:stCondLst>
                                            </p:cTn>
                                            <p:tgtEl>
                                              <p:spTgt spid="324"/>
                                            </p:tgtEl>
                                            <p:attrNameLst>
                                              <p:attrName>style.visibility</p:attrName>
                                            </p:attrNameLst>
                                          </p:cBhvr>
                                          <p:to>
                                            <p:strVal val="visible"/>
                                          </p:to>
                                        </p:set>
                                        <p:anim calcmode="lin" valueType="num">
                                          <p:cBhvr>
                                            <p:cTn id="112" dur="200" fill="hold"/>
                                            <p:tgtEl>
                                              <p:spTgt spid="324"/>
                                            </p:tgtEl>
                                            <p:attrNameLst>
                                              <p:attrName>ppt_w</p:attrName>
                                            </p:attrNameLst>
                                          </p:cBhvr>
                                          <p:tavLst>
                                            <p:tav tm="0">
                                              <p:val>
                                                <p:fltVal val="0"/>
                                              </p:val>
                                            </p:tav>
                                            <p:tav tm="100000">
                                              <p:val>
                                                <p:strVal val="#ppt_w"/>
                                              </p:val>
                                            </p:tav>
                                          </p:tavLst>
                                        </p:anim>
                                        <p:anim calcmode="lin" valueType="num">
                                          <p:cBhvr>
                                            <p:cTn id="113" dur="200" fill="hold"/>
                                            <p:tgtEl>
                                              <p:spTgt spid="324"/>
                                            </p:tgtEl>
                                            <p:attrNameLst>
                                              <p:attrName>ppt_h</p:attrName>
                                            </p:attrNameLst>
                                          </p:cBhvr>
                                          <p:tavLst>
                                            <p:tav tm="0">
                                              <p:val>
                                                <p:fltVal val="0"/>
                                              </p:val>
                                            </p:tav>
                                            <p:tav tm="100000">
                                              <p:val>
                                                <p:strVal val="#ppt_h"/>
                                              </p:val>
                                            </p:tav>
                                          </p:tavLst>
                                        </p:anim>
                                      </p:childTnLst>
                                    </p:cTn>
                                  </p:par>
                                  <p:par>
                                    <p:cTn id="114" presetID="6" presetClass="emph" presetSubtype="0" fill="hold" nodeType="withEffect" p14:presetBounceEnd="99000">
                                      <p:stCondLst>
                                        <p:cond delay="500"/>
                                      </p:stCondLst>
                                      <p:childTnLst>
                                        <p:animScale p14:bounceEnd="99000">
                                          <p:cBhvr>
                                            <p:cTn id="115" dur="1000" fill="hold"/>
                                            <p:tgtEl>
                                              <p:spTgt spid="324"/>
                                            </p:tgtEl>
                                          </p:cBhvr>
                                          <p:by x="110000" y="110000"/>
                                        </p:animScale>
                                      </p:childTnLst>
                                    </p:cTn>
                                  </p:par>
                                  <p:par>
                                    <p:cTn id="116" presetID="6" presetClass="emph" presetSubtype="0" accel="50000" decel="50000" fill="hold" nodeType="withEffect">
                                      <p:stCondLst>
                                        <p:cond delay="500"/>
                                      </p:stCondLst>
                                      <p:childTnLst>
                                        <p:animScale>
                                          <p:cBhvr>
                                            <p:cTn id="117" dur="250" fill="hold"/>
                                            <p:tgtEl>
                                              <p:spTgt spid="324"/>
                                            </p:tgtEl>
                                          </p:cBhvr>
                                          <p:by x="91000" y="91000"/>
                                        </p:animScale>
                                      </p:childTnLst>
                                    </p:cTn>
                                  </p:par>
                                  <p:par>
                                    <p:cTn id="118" presetID="10" presetClass="entr" presetSubtype="0" fill="hold" grpId="0" nodeType="withEffect">
                                      <p:stCondLst>
                                        <p:cond delay="750"/>
                                      </p:stCondLst>
                                      <p:childTnLst>
                                        <p:set>
                                          <p:cBhvr>
                                            <p:cTn id="119" dur="1" fill="hold">
                                              <p:stCondLst>
                                                <p:cond delay="0"/>
                                              </p:stCondLst>
                                            </p:cTn>
                                            <p:tgtEl>
                                              <p:spTgt spid="278"/>
                                            </p:tgtEl>
                                            <p:attrNameLst>
                                              <p:attrName>style.visibility</p:attrName>
                                            </p:attrNameLst>
                                          </p:cBhvr>
                                          <p:to>
                                            <p:strVal val="visible"/>
                                          </p:to>
                                        </p:set>
                                        <p:animEffect transition="in" filter="fade">
                                          <p:cBhvr>
                                            <p:cTn id="120" dur="500"/>
                                            <p:tgtEl>
                                              <p:spTgt spid="278"/>
                                            </p:tgtEl>
                                          </p:cBhvr>
                                        </p:animEffect>
                                      </p:childTnLst>
                                    </p:cTn>
                                  </p:par>
                                  <p:par>
                                    <p:cTn id="121" presetID="64" presetClass="path" presetSubtype="0" decel="100000" fill="hold" grpId="1" nodeType="withEffect">
                                      <p:stCondLst>
                                        <p:cond delay="750"/>
                                      </p:stCondLst>
                                      <p:childTnLst>
                                        <p:animMotion origin="layout" path="M -2.08333E-7 0.0382 L -2.08333E-7 -2.22222E-6 " pathEditMode="relative" rAng="0" ptsTypes="AA">
                                          <p:cBhvr>
                                            <p:cTn id="122" dur="500" fill="hold"/>
                                            <p:tgtEl>
                                              <p:spTgt spid="278"/>
                                            </p:tgtEl>
                                            <p:attrNameLst>
                                              <p:attrName>ppt_x</p:attrName>
                                              <p:attrName>ppt_y</p:attrName>
                                            </p:attrNameLst>
                                          </p:cBhvr>
                                          <p:rCtr x="0" y="-1921"/>
                                        </p:animMotion>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36"/>
                                            </p:tgtEl>
                                            <p:attrNameLst>
                                              <p:attrName>style.visibility</p:attrName>
                                            </p:attrNameLst>
                                          </p:cBhvr>
                                          <p:to>
                                            <p:strVal val="visible"/>
                                          </p:to>
                                        </p:set>
                                        <p:animEffect transition="in" filter="fade">
                                          <p:cBhvr>
                                            <p:cTn id="127" dur="500"/>
                                            <p:tgtEl>
                                              <p:spTgt spid="336"/>
                                            </p:tgtEl>
                                          </p:cBhvr>
                                        </p:animEffect>
                                      </p:childTnLst>
                                    </p:cTn>
                                  </p:par>
                                  <p:par>
                                    <p:cTn id="128" presetID="64" presetClass="path" presetSubtype="0" decel="100000" fill="hold" nodeType="withEffect">
                                      <p:stCondLst>
                                        <p:cond delay="0"/>
                                      </p:stCondLst>
                                      <p:childTnLst>
                                        <p:animMotion origin="layout" path="M 2.08333E-7 0.0382 L 2.08333E-7 -7.40741E-7 " pathEditMode="relative" rAng="0" ptsTypes="AA">
                                          <p:cBhvr>
                                            <p:cTn id="129" dur="500" fill="hold"/>
                                            <p:tgtEl>
                                              <p:spTgt spid="336"/>
                                            </p:tgtEl>
                                            <p:attrNameLst>
                                              <p:attrName>ppt_x</p:attrName>
                                              <p:attrName>ppt_y</p:attrName>
                                            </p:attrNameLst>
                                          </p:cBhvr>
                                          <p:rCtr x="0" y="-1921"/>
                                        </p:animMotion>
                                      </p:childTnLst>
                                    </p:cTn>
                                  </p:par>
                                  <p:par>
                                    <p:cTn id="130" presetID="23" presetClass="entr" presetSubtype="16" fill="hold" nodeType="withEffect">
                                      <p:stCondLst>
                                        <p:cond delay="500"/>
                                      </p:stCondLst>
                                      <p:childTnLst>
                                        <p:set>
                                          <p:cBhvr>
                                            <p:cTn id="131" dur="1" fill="hold">
                                              <p:stCondLst>
                                                <p:cond delay="0"/>
                                              </p:stCondLst>
                                            </p:cTn>
                                            <p:tgtEl>
                                              <p:spTgt spid="328"/>
                                            </p:tgtEl>
                                            <p:attrNameLst>
                                              <p:attrName>style.visibility</p:attrName>
                                            </p:attrNameLst>
                                          </p:cBhvr>
                                          <p:to>
                                            <p:strVal val="visible"/>
                                          </p:to>
                                        </p:set>
                                        <p:anim calcmode="lin" valueType="num">
                                          <p:cBhvr>
                                            <p:cTn id="132" dur="200" fill="hold"/>
                                            <p:tgtEl>
                                              <p:spTgt spid="328"/>
                                            </p:tgtEl>
                                            <p:attrNameLst>
                                              <p:attrName>ppt_w</p:attrName>
                                            </p:attrNameLst>
                                          </p:cBhvr>
                                          <p:tavLst>
                                            <p:tav tm="0">
                                              <p:val>
                                                <p:fltVal val="0"/>
                                              </p:val>
                                            </p:tav>
                                            <p:tav tm="100000">
                                              <p:val>
                                                <p:strVal val="#ppt_w"/>
                                              </p:val>
                                            </p:tav>
                                          </p:tavLst>
                                        </p:anim>
                                        <p:anim calcmode="lin" valueType="num">
                                          <p:cBhvr>
                                            <p:cTn id="133" dur="200" fill="hold"/>
                                            <p:tgtEl>
                                              <p:spTgt spid="328"/>
                                            </p:tgtEl>
                                            <p:attrNameLst>
                                              <p:attrName>ppt_h</p:attrName>
                                            </p:attrNameLst>
                                          </p:cBhvr>
                                          <p:tavLst>
                                            <p:tav tm="0">
                                              <p:val>
                                                <p:fltVal val="0"/>
                                              </p:val>
                                            </p:tav>
                                            <p:tav tm="100000">
                                              <p:val>
                                                <p:strVal val="#ppt_h"/>
                                              </p:val>
                                            </p:tav>
                                          </p:tavLst>
                                        </p:anim>
                                      </p:childTnLst>
                                    </p:cTn>
                                  </p:par>
                                  <p:par>
                                    <p:cTn id="134" presetID="6" presetClass="emph" presetSubtype="0" fill="hold" nodeType="withEffect" p14:presetBounceEnd="99000">
                                      <p:stCondLst>
                                        <p:cond delay="500"/>
                                      </p:stCondLst>
                                      <p:childTnLst>
                                        <p:animScale p14:bounceEnd="99000">
                                          <p:cBhvr>
                                            <p:cTn id="135" dur="1000" fill="hold"/>
                                            <p:tgtEl>
                                              <p:spTgt spid="328"/>
                                            </p:tgtEl>
                                          </p:cBhvr>
                                          <p:by x="110000" y="110000"/>
                                        </p:animScale>
                                      </p:childTnLst>
                                    </p:cTn>
                                  </p:par>
                                  <p:par>
                                    <p:cTn id="136" presetID="6" presetClass="emph" presetSubtype="0" accel="50000" decel="50000" fill="hold" nodeType="withEffect">
                                      <p:stCondLst>
                                        <p:cond delay="500"/>
                                      </p:stCondLst>
                                      <p:childTnLst>
                                        <p:animScale>
                                          <p:cBhvr>
                                            <p:cTn id="137" dur="250" fill="hold"/>
                                            <p:tgtEl>
                                              <p:spTgt spid="328"/>
                                            </p:tgtEl>
                                          </p:cBhvr>
                                          <p:by x="91000" y="91000"/>
                                        </p:animScale>
                                      </p:childTnLst>
                                    </p:cTn>
                                  </p:par>
                                  <p:par>
                                    <p:cTn id="138" presetID="23" presetClass="entr" presetSubtype="16" fill="hold" nodeType="withEffect">
                                      <p:stCondLst>
                                        <p:cond delay="500"/>
                                      </p:stCondLst>
                                      <p:childTnLst>
                                        <p:set>
                                          <p:cBhvr>
                                            <p:cTn id="139" dur="1" fill="hold">
                                              <p:stCondLst>
                                                <p:cond delay="0"/>
                                              </p:stCondLst>
                                            </p:cTn>
                                            <p:tgtEl>
                                              <p:spTgt spid="332"/>
                                            </p:tgtEl>
                                            <p:attrNameLst>
                                              <p:attrName>style.visibility</p:attrName>
                                            </p:attrNameLst>
                                          </p:cBhvr>
                                          <p:to>
                                            <p:strVal val="visible"/>
                                          </p:to>
                                        </p:set>
                                        <p:anim calcmode="lin" valueType="num">
                                          <p:cBhvr>
                                            <p:cTn id="140" dur="200" fill="hold"/>
                                            <p:tgtEl>
                                              <p:spTgt spid="332"/>
                                            </p:tgtEl>
                                            <p:attrNameLst>
                                              <p:attrName>ppt_w</p:attrName>
                                            </p:attrNameLst>
                                          </p:cBhvr>
                                          <p:tavLst>
                                            <p:tav tm="0">
                                              <p:val>
                                                <p:fltVal val="0"/>
                                              </p:val>
                                            </p:tav>
                                            <p:tav tm="100000">
                                              <p:val>
                                                <p:strVal val="#ppt_w"/>
                                              </p:val>
                                            </p:tav>
                                          </p:tavLst>
                                        </p:anim>
                                        <p:anim calcmode="lin" valueType="num">
                                          <p:cBhvr>
                                            <p:cTn id="141" dur="200" fill="hold"/>
                                            <p:tgtEl>
                                              <p:spTgt spid="332"/>
                                            </p:tgtEl>
                                            <p:attrNameLst>
                                              <p:attrName>ppt_h</p:attrName>
                                            </p:attrNameLst>
                                          </p:cBhvr>
                                          <p:tavLst>
                                            <p:tav tm="0">
                                              <p:val>
                                                <p:fltVal val="0"/>
                                              </p:val>
                                            </p:tav>
                                            <p:tav tm="100000">
                                              <p:val>
                                                <p:strVal val="#ppt_h"/>
                                              </p:val>
                                            </p:tav>
                                          </p:tavLst>
                                        </p:anim>
                                      </p:childTnLst>
                                    </p:cTn>
                                  </p:par>
                                  <p:par>
                                    <p:cTn id="142" presetID="6" presetClass="emph" presetSubtype="0" fill="hold" nodeType="withEffect" p14:presetBounceEnd="99000">
                                      <p:stCondLst>
                                        <p:cond delay="500"/>
                                      </p:stCondLst>
                                      <p:childTnLst>
                                        <p:animScale p14:bounceEnd="99000">
                                          <p:cBhvr>
                                            <p:cTn id="143" dur="1000" fill="hold"/>
                                            <p:tgtEl>
                                              <p:spTgt spid="332"/>
                                            </p:tgtEl>
                                          </p:cBhvr>
                                          <p:by x="110000" y="110000"/>
                                        </p:animScale>
                                      </p:childTnLst>
                                    </p:cTn>
                                  </p:par>
                                  <p:par>
                                    <p:cTn id="144" presetID="6" presetClass="emph" presetSubtype="0" accel="50000" decel="50000" fill="hold" nodeType="withEffect">
                                      <p:stCondLst>
                                        <p:cond delay="500"/>
                                      </p:stCondLst>
                                      <p:childTnLst>
                                        <p:animScale>
                                          <p:cBhvr>
                                            <p:cTn id="145" dur="250" fill="hold"/>
                                            <p:tgtEl>
                                              <p:spTgt spid="332"/>
                                            </p:tgtEl>
                                          </p:cBhvr>
                                          <p:by x="91000" y="91000"/>
                                        </p:animScale>
                                      </p:childTnLst>
                                    </p:cTn>
                                  </p:par>
                                  <p:par>
                                    <p:cTn id="146" presetID="10" presetClass="entr" presetSubtype="0" fill="hold" grpId="0" nodeType="withEffect">
                                      <p:stCondLst>
                                        <p:cond delay="500"/>
                                      </p:stCondLst>
                                      <p:childTnLst>
                                        <p:set>
                                          <p:cBhvr>
                                            <p:cTn id="147" dur="1" fill="hold">
                                              <p:stCondLst>
                                                <p:cond delay="0"/>
                                              </p:stCondLst>
                                            </p:cTn>
                                            <p:tgtEl>
                                              <p:spTgt spid="18"/>
                                            </p:tgtEl>
                                            <p:attrNameLst>
                                              <p:attrName>style.visibility</p:attrName>
                                            </p:attrNameLst>
                                          </p:cBhvr>
                                          <p:to>
                                            <p:strVal val="visible"/>
                                          </p:to>
                                        </p:set>
                                        <p:animEffect transition="in" filter="fade">
                                          <p:cBhvr>
                                            <p:cTn id="148" dur="500"/>
                                            <p:tgtEl>
                                              <p:spTgt spid="18"/>
                                            </p:tgtEl>
                                          </p:cBhvr>
                                        </p:animEffect>
                                      </p:childTnLst>
                                    </p:cTn>
                                  </p:par>
                                  <p:par>
                                    <p:cTn id="149" presetID="10" presetClass="entr" presetSubtype="0" fill="hold" grpId="0" nodeType="withEffect">
                                      <p:stCondLst>
                                        <p:cond delay="500"/>
                                      </p:stCondLst>
                                      <p:childTnLst>
                                        <p:set>
                                          <p:cBhvr>
                                            <p:cTn id="150" dur="1" fill="hold">
                                              <p:stCondLst>
                                                <p:cond delay="0"/>
                                              </p:stCondLst>
                                            </p:cTn>
                                            <p:tgtEl>
                                              <p:spTgt spid="181"/>
                                            </p:tgtEl>
                                            <p:attrNameLst>
                                              <p:attrName>style.visibility</p:attrName>
                                            </p:attrNameLst>
                                          </p:cBhvr>
                                          <p:to>
                                            <p:strVal val="visible"/>
                                          </p:to>
                                        </p:set>
                                        <p:animEffect transition="in" filter="fade">
                                          <p:cBhvr>
                                            <p:cTn id="151" dur="500"/>
                                            <p:tgtEl>
                                              <p:spTgt spid="181"/>
                                            </p:tgtEl>
                                          </p:cBhvr>
                                        </p:animEffect>
                                      </p:childTnLst>
                                    </p:cTn>
                                  </p:par>
                                  <p:par>
                                    <p:cTn id="152" presetID="10" presetClass="entr" presetSubtype="0" fill="hold" nodeType="withEffect">
                                      <p:stCondLst>
                                        <p:cond delay="750"/>
                                      </p:stCondLst>
                                      <p:childTnLst>
                                        <p:set>
                                          <p:cBhvr>
                                            <p:cTn id="153" dur="1" fill="hold">
                                              <p:stCondLst>
                                                <p:cond delay="0"/>
                                              </p:stCondLst>
                                            </p:cTn>
                                            <p:tgtEl>
                                              <p:spTgt spid="41"/>
                                            </p:tgtEl>
                                            <p:attrNameLst>
                                              <p:attrName>style.visibility</p:attrName>
                                            </p:attrNameLst>
                                          </p:cBhvr>
                                          <p:to>
                                            <p:strVal val="visible"/>
                                          </p:to>
                                        </p:set>
                                        <p:animEffect transition="in" filter="fade">
                                          <p:cBhvr>
                                            <p:cTn id="154" dur="500"/>
                                            <p:tgtEl>
                                              <p:spTgt spid="41"/>
                                            </p:tgtEl>
                                          </p:cBhvr>
                                        </p:animEffect>
                                      </p:childTnLst>
                                    </p:cTn>
                                  </p:par>
                                  <p:par>
                                    <p:cTn id="155" presetID="64" presetClass="path" presetSubtype="0" decel="100000" fill="hold" nodeType="withEffect">
                                      <p:stCondLst>
                                        <p:cond delay="750"/>
                                      </p:stCondLst>
                                      <p:childTnLst>
                                        <p:animMotion origin="layout" path="M -2.08333E-7 0.0382 L -2.08333E-7 -2.22222E-6 " pathEditMode="relative" rAng="0" ptsTypes="AA">
                                          <p:cBhvr>
                                            <p:cTn id="156" dur="500" fill="hold"/>
                                            <p:tgtEl>
                                              <p:spTgt spid="41"/>
                                            </p:tgtEl>
                                            <p:attrNameLst>
                                              <p:attrName>ppt_x</p:attrName>
                                              <p:attrName>ppt_y</p:attrName>
                                            </p:attrNameLst>
                                          </p:cBhvr>
                                          <p:rCtr x="0" y="-1921"/>
                                        </p:animMotion>
                                      </p:childTnLst>
                                    </p:cTn>
                                  </p:par>
                                  <p:par>
                                    <p:cTn id="157" presetID="10" presetClass="entr" presetSubtype="0" fill="hold" grpId="0" nodeType="withEffect">
                                      <p:stCondLst>
                                        <p:cond delay="1000"/>
                                      </p:stCondLst>
                                      <p:childTnLst>
                                        <p:set>
                                          <p:cBhvr>
                                            <p:cTn id="158" dur="1" fill="hold">
                                              <p:stCondLst>
                                                <p:cond delay="0"/>
                                              </p:stCondLst>
                                            </p:cTn>
                                            <p:tgtEl>
                                              <p:spTgt spid="279"/>
                                            </p:tgtEl>
                                            <p:attrNameLst>
                                              <p:attrName>style.visibility</p:attrName>
                                            </p:attrNameLst>
                                          </p:cBhvr>
                                          <p:to>
                                            <p:strVal val="visible"/>
                                          </p:to>
                                        </p:set>
                                        <p:animEffect transition="in" filter="fade">
                                          <p:cBhvr>
                                            <p:cTn id="159" dur="500"/>
                                            <p:tgtEl>
                                              <p:spTgt spid="279"/>
                                            </p:tgtEl>
                                          </p:cBhvr>
                                        </p:animEffect>
                                      </p:childTnLst>
                                    </p:cTn>
                                  </p:par>
                                  <p:par>
                                    <p:cTn id="160" presetID="64" presetClass="path" presetSubtype="0" decel="100000" fill="hold" grpId="1" nodeType="withEffect">
                                      <p:stCondLst>
                                        <p:cond delay="1000"/>
                                      </p:stCondLst>
                                      <p:childTnLst>
                                        <p:animMotion origin="layout" path="M -2.08333E-7 0.0382 L -2.08333E-7 -2.22222E-6 " pathEditMode="relative" rAng="0" ptsTypes="AA">
                                          <p:cBhvr>
                                            <p:cTn id="161" dur="500" fill="hold"/>
                                            <p:tgtEl>
                                              <p:spTgt spid="279"/>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4" grpId="0" animBg="1"/>
          <p:bldP spid="64" grpId="1" animBg="1"/>
          <p:bldP spid="18" grpId="0"/>
          <p:bldP spid="181" grpId="0"/>
          <p:bldP spid="276" grpId="0"/>
          <p:bldP spid="276" grpId="1"/>
          <p:bldP spid="277" grpId="0"/>
          <p:bldP spid="277" grpId="1"/>
          <p:bldP spid="278" grpId="0"/>
          <p:bldP spid="278" grpId="1"/>
          <p:bldP spid="279" grpId="0"/>
          <p:bldP spid="279"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42" presetClass="path" presetSubtype="0" decel="100000" fill="hold" grpId="1" nodeType="withEffect">
                                      <p:stCondLst>
                                        <p:cond delay="0"/>
                                      </p:stCondLst>
                                      <p:childTnLst>
                                        <p:animMotion origin="layout" path="M 3.61111E-6 -0.08102 L 3.61111E-6 3.7037E-7 " pathEditMode="relative" rAng="0" ptsTypes="AA">
                                          <p:cBhvr>
                                            <p:cTn id="9" dur="500" fill="hold"/>
                                            <p:tgtEl>
                                              <p:spTgt spid="64"/>
                                            </p:tgtEl>
                                            <p:attrNameLst>
                                              <p:attrName>ppt_x</p:attrName>
                                              <p:attrName>ppt_y</p:attrName>
                                            </p:attrNameLst>
                                          </p:cBhvr>
                                          <p:rCtr x="0" y="4051"/>
                                        </p:animMotion>
                                      </p:childTnLst>
                                    </p:cTn>
                                  </p:par>
                                  <p:par>
                                    <p:cTn id="10" presetID="22" presetClass="entr" presetSubtype="1"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par>
                                    <p:cTn id="13" presetID="22" presetClass="entr" presetSubtype="1" fill="hold" nodeType="withEffect">
                                      <p:stCondLst>
                                        <p:cond delay="0"/>
                                      </p:stCondLst>
                                      <p:childTnLst>
                                        <p:set>
                                          <p:cBhvr>
                                            <p:cTn id="14" dur="1" fill="hold">
                                              <p:stCondLst>
                                                <p:cond delay="0"/>
                                              </p:stCondLst>
                                            </p:cTn>
                                            <p:tgtEl>
                                              <p:spTgt spid="273"/>
                                            </p:tgtEl>
                                            <p:attrNameLst>
                                              <p:attrName>style.visibility</p:attrName>
                                            </p:attrNameLst>
                                          </p:cBhvr>
                                          <p:to>
                                            <p:strVal val="visible"/>
                                          </p:to>
                                        </p:set>
                                        <p:animEffect transition="in" filter="wipe(up)">
                                          <p:cBhvr>
                                            <p:cTn id="15" dur="500"/>
                                            <p:tgtEl>
                                              <p:spTgt spid="273"/>
                                            </p:tgtEl>
                                          </p:cBhvr>
                                        </p:animEffect>
                                      </p:childTnLst>
                                    </p:cTn>
                                  </p:par>
                                  <p:par>
                                    <p:cTn id="16" presetID="22" presetClass="entr" presetSubtype="1" fill="hold" nodeType="withEffect">
                                      <p:stCondLst>
                                        <p:cond delay="0"/>
                                      </p:stCondLst>
                                      <p:childTnLst>
                                        <p:set>
                                          <p:cBhvr>
                                            <p:cTn id="17" dur="1" fill="hold">
                                              <p:stCondLst>
                                                <p:cond delay="0"/>
                                              </p:stCondLst>
                                            </p:cTn>
                                            <p:tgtEl>
                                              <p:spTgt spid="274"/>
                                            </p:tgtEl>
                                            <p:attrNameLst>
                                              <p:attrName>style.visibility</p:attrName>
                                            </p:attrNameLst>
                                          </p:cBhvr>
                                          <p:to>
                                            <p:strVal val="visible"/>
                                          </p:to>
                                        </p:set>
                                        <p:animEffect transition="in" filter="wipe(up)">
                                          <p:cBhvr>
                                            <p:cTn id="18" dur="500"/>
                                            <p:tgtEl>
                                              <p:spTgt spid="274"/>
                                            </p:tgtEl>
                                          </p:cBhvr>
                                        </p:animEffect>
                                      </p:childTnLst>
                                    </p:cTn>
                                  </p:par>
                                  <p:par>
                                    <p:cTn id="19" presetID="22" presetClass="entr" presetSubtype="1" fill="hold" nodeType="withEffect">
                                      <p:stCondLst>
                                        <p:cond delay="0"/>
                                      </p:stCondLst>
                                      <p:childTnLst>
                                        <p:set>
                                          <p:cBhvr>
                                            <p:cTn id="20" dur="1" fill="hold">
                                              <p:stCondLst>
                                                <p:cond delay="0"/>
                                              </p:stCondLst>
                                            </p:cTn>
                                            <p:tgtEl>
                                              <p:spTgt spid="275"/>
                                            </p:tgtEl>
                                            <p:attrNameLst>
                                              <p:attrName>style.visibility</p:attrName>
                                            </p:attrNameLst>
                                          </p:cBhvr>
                                          <p:to>
                                            <p:strVal val="visible"/>
                                          </p:to>
                                        </p:set>
                                        <p:animEffect transition="in" filter="wipe(up)">
                                          <p:cBhvr>
                                            <p:cTn id="21" dur="500"/>
                                            <p:tgtEl>
                                              <p:spTgt spid="275"/>
                                            </p:tgtEl>
                                          </p:cBhvr>
                                        </p:animEffect>
                                      </p:childTnLst>
                                    </p:cTn>
                                  </p:par>
                                </p:childTnLst>
                              </p:cTn>
                            </p:par>
                            <p:par>
                              <p:cTn id="22" fill="hold">
                                <p:stCondLst>
                                  <p:cond delay="500"/>
                                </p:stCondLst>
                                <p:childTnLst>
                                  <p:par>
                                    <p:cTn id="23" presetID="23" presetClass="entr" presetSubtype="16"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200" fill="hold"/>
                                            <p:tgtEl>
                                              <p:spTgt spid="12"/>
                                            </p:tgtEl>
                                            <p:attrNameLst>
                                              <p:attrName>ppt_w</p:attrName>
                                            </p:attrNameLst>
                                          </p:cBhvr>
                                          <p:tavLst>
                                            <p:tav tm="0">
                                              <p:val>
                                                <p:fltVal val="0"/>
                                              </p:val>
                                            </p:tav>
                                            <p:tav tm="100000">
                                              <p:val>
                                                <p:strVal val="#ppt_w"/>
                                              </p:val>
                                            </p:tav>
                                          </p:tavLst>
                                        </p:anim>
                                        <p:anim calcmode="lin" valueType="num">
                                          <p:cBhvr>
                                            <p:cTn id="26" dur="200" fill="hold"/>
                                            <p:tgtEl>
                                              <p:spTgt spid="12"/>
                                            </p:tgtEl>
                                            <p:attrNameLst>
                                              <p:attrName>ppt_h</p:attrName>
                                            </p:attrNameLst>
                                          </p:cBhvr>
                                          <p:tavLst>
                                            <p:tav tm="0">
                                              <p:val>
                                                <p:fltVal val="0"/>
                                              </p:val>
                                            </p:tav>
                                            <p:tav tm="100000">
                                              <p:val>
                                                <p:strVal val="#ppt_h"/>
                                              </p:val>
                                            </p:tav>
                                          </p:tavLst>
                                        </p:anim>
                                      </p:childTnLst>
                                    </p:cTn>
                                  </p:par>
                                  <p:par>
                                    <p:cTn id="27" presetID="6" presetClass="emph" presetSubtype="0" fill="hold" nodeType="withEffect">
                                      <p:stCondLst>
                                        <p:cond delay="0"/>
                                      </p:stCondLst>
                                      <p:childTnLst>
                                        <p:animScale>
                                          <p:cBhvr>
                                            <p:cTn id="28" dur="1000" fill="hold"/>
                                            <p:tgtEl>
                                              <p:spTgt spid="12"/>
                                            </p:tgtEl>
                                          </p:cBhvr>
                                          <p:by x="110000" y="110000"/>
                                        </p:animScale>
                                      </p:childTnLst>
                                    </p:cTn>
                                  </p:par>
                                  <p:par>
                                    <p:cTn id="29" presetID="6" presetClass="emph" presetSubtype="0" accel="50000" decel="50000" fill="hold" nodeType="withEffect">
                                      <p:stCondLst>
                                        <p:cond delay="0"/>
                                      </p:stCondLst>
                                      <p:childTnLst>
                                        <p:animScale>
                                          <p:cBhvr>
                                            <p:cTn id="30" dur="250" fill="hold"/>
                                            <p:tgtEl>
                                              <p:spTgt spid="12"/>
                                            </p:tgtEl>
                                          </p:cBhvr>
                                          <p:by x="91000" y="91000"/>
                                        </p:animScale>
                                      </p:childTnLst>
                                    </p:cTn>
                                  </p:par>
                                  <p:par>
                                    <p:cTn id="31" presetID="6" presetClass="entr" presetSubtype="32"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circle(out)">
                                          <p:cBhvr>
                                            <p:cTn id="33" dur="500"/>
                                            <p:tgtEl>
                                              <p:spTgt spid="53"/>
                                            </p:tgtEl>
                                          </p:cBhvr>
                                        </p:animEffect>
                                      </p:childTnLst>
                                    </p:cTn>
                                  </p:par>
                                  <p:par>
                                    <p:cTn id="34" presetID="10" presetClass="entr" presetSubtype="0" fill="hold" nodeType="withEffect">
                                      <p:stCondLst>
                                        <p:cond delay="25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75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64" presetClass="path" presetSubtype="0" decel="100000" fill="hold" grpId="1" nodeType="withEffect">
                                      <p:stCondLst>
                                        <p:cond delay="750"/>
                                      </p:stCondLst>
                                      <p:childTnLst>
                                        <p:animMotion origin="layout" path="M -2.08333E-7 0.0382 L -2.08333E-7 -2.22222E-6 " pathEditMode="relative" rAng="0" ptsTypes="AA">
                                          <p:cBhvr>
                                            <p:cTn id="41" dur="500" fill="hold"/>
                                            <p:tgtEl>
                                              <p:spTgt spid="26"/>
                                            </p:tgtEl>
                                            <p:attrNameLst>
                                              <p:attrName>ppt_x</p:attrName>
                                              <p:attrName>ppt_y</p:attrName>
                                            </p:attrNameLst>
                                          </p:cBhvr>
                                          <p:rCtr x="0" y="-1921"/>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64" presetClass="path" presetSubtype="0" decel="100000" fill="hold" nodeType="withEffect">
                                      <p:stCondLst>
                                        <p:cond delay="0"/>
                                      </p:stCondLst>
                                      <p:childTnLst>
                                        <p:animMotion origin="layout" path="M -2.08333E-7 0.0382 L -2.08333E-7 -2.22222E-6 " pathEditMode="relative" rAng="0" ptsTypes="AA">
                                          <p:cBhvr>
                                            <p:cTn id="48" dur="500" fill="hold"/>
                                            <p:tgtEl>
                                              <p:spTgt spid="55"/>
                                            </p:tgtEl>
                                            <p:attrNameLst>
                                              <p:attrName>ppt_x</p:attrName>
                                              <p:attrName>ppt_y</p:attrName>
                                            </p:attrNameLst>
                                          </p:cBhvr>
                                          <p:rCtr x="0" y="-1921"/>
                                        </p:animMotion>
                                      </p:childTnLst>
                                    </p:cTn>
                                  </p:par>
                                  <p:par>
                                    <p:cTn id="49" presetID="22" presetClass="entr" presetSubtype="4" fill="hold" nodeType="withEffect">
                                      <p:stCondLst>
                                        <p:cond delay="25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3" presetClass="entr" presetSubtype="16" fill="hold" nodeType="withEffect">
                                      <p:stCondLst>
                                        <p:cond delay="250"/>
                                      </p:stCondLst>
                                      <p:childTnLst>
                                        <p:set>
                                          <p:cBhvr>
                                            <p:cTn id="53" dur="1" fill="hold">
                                              <p:stCondLst>
                                                <p:cond delay="0"/>
                                              </p:stCondLst>
                                            </p:cTn>
                                            <p:tgtEl>
                                              <p:spTgt spid="290"/>
                                            </p:tgtEl>
                                            <p:attrNameLst>
                                              <p:attrName>style.visibility</p:attrName>
                                            </p:attrNameLst>
                                          </p:cBhvr>
                                          <p:to>
                                            <p:strVal val="visible"/>
                                          </p:to>
                                        </p:set>
                                        <p:anim calcmode="lin" valueType="num">
                                          <p:cBhvr>
                                            <p:cTn id="54" dur="200" fill="hold"/>
                                            <p:tgtEl>
                                              <p:spTgt spid="290"/>
                                            </p:tgtEl>
                                            <p:attrNameLst>
                                              <p:attrName>ppt_w</p:attrName>
                                            </p:attrNameLst>
                                          </p:cBhvr>
                                          <p:tavLst>
                                            <p:tav tm="0">
                                              <p:val>
                                                <p:fltVal val="0"/>
                                              </p:val>
                                            </p:tav>
                                            <p:tav tm="100000">
                                              <p:val>
                                                <p:strVal val="#ppt_w"/>
                                              </p:val>
                                            </p:tav>
                                          </p:tavLst>
                                        </p:anim>
                                        <p:anim calcmode="lin" valueType="num">
                                          <p:cBhvr>
                                            <p:cTn id="55" dur="200" fill="hold"/>
                                            <p:tgtEl>
                                              <p:spTgt spid="290"/>
                                            </p:tgtEl>
                                            <p:attrNameLst>
                                              <p:attrName>ppt_h</p:attrName>
                                            </p:attrNameLst>
                                          </p:cBhvr>
                                          <p:tavLst>
                                            <p:tav tm="0">
                                              <p:val>
                                                <p:fltVal val="0"/>
                                              </p:val>
                                            </p:tav>
                                            <p:tav tm="100000">
                                              <p:val>
                                                <p:strVal val="#ppt_h"/>
                                              </p:val>
                                            </p:tav>
                                          </p:tavLst>
                                        </p:anim>
                                      </p:childTnLst>
                                    </p:cTn>
                                  </p:par>
                                  <p:par>
                                    <p:cTn id="56" presetID="6" presetClass="emph" presetSubtype="0" fill="hold" nodeType="withEffect">
                                      <p:stCondLst>
                                        <p:cond delay="250"/>
                                      </p:stCondLst>
                                      <p:childTnLst>
                                        <p:animScale>
                                          <p:cBhvr>
                                            <p:cTn id="57" dur="1000" fill="hold"/>
                                            <p:tgtEl>
                                              <p:spTgt spid="290"/>
                                            </p:tgtEl>
                                          </p:cBhvr>
                                          <p:by x="110000" y="110000"/>
                                        </p:animScale>
                                      </p:childTnLst>
                                    </p:cTn>
                                  </p:par>
                                  <p:par>
                                    <p:cTn id="58" presetID="6" presetClass="emph" presetSubtype="0" accel="50000" decel="50000" fill="hold" nodeType="withEffect">
                                      <p:stCondLst>
                                        <p:cond delay="250"/>
                                      </p:stCondLst>
                                      <p:childTnLst>
                                        <p:animScale>
                                          <p:cBhvr>
                                            <p:cTn id="59" dur="250" fill="hold"/>
                                            <p:tgtEl>
                                              <p:spTgt spid="290"/>
                                            </p:tgtEl>
                                          </p:cBhvr>
                                          <p:by x="91000" y="91000"/>
                                        </p:animScale>
                                      </p:childTnLst>
                                    </p:cTn>
                                  </p:par>
                                  <p:par>
                                    <p:cTn id="60" presetID="10" presetClass="entr" presetSubtype="0" fill="hold" grpId="0" nodeType="withEffect">
                                      <p:stCondLst>
                                        <p:cond delay="750"/>
                                      </p:stCondLst>
                                      <p:childTnLst>
                                        <p:set>
                                          <p:cBhvr>
                                            <p:cTn id="61" dur="1" fill="hold">
                                              <p:stCondLst>
                                                <p:cond delay="0"/>
                                              </p:stCondLst>
                                            </p:cTn>
                                            <p:tgtEl>
                                              <p:spTgt spid="276"/>
                                            </p:tgtEl>
                                            <p:attrNameLst>
                                              <p:attrName>style.visibility</p:attrName>
                                            </p:attrNameLst>
                                          </p:cBhvr>
                                          <p:to>
                                            <p:strVal val="visible"/>
                                          </p:to>
                                        </p:set>
                                        <p:animEffect transition="in" filter="fade">
                                          <p:cBhvr>
                                            <p:cTn id="62" dur="500"/>
                                            <p:tgtEl>
                                              <p:spTgt spid="276"/>
                                            </p:tgtEl>
                                          </p:cBhvr>
                                        </p:animEffect>
                                      </p:childTnLst>
                                    </p:cTn>
                                  </p:par>
                                  <p:par>
                                    <p:cTn id="63" presetID="64" presetClass="path" presetSubtype="0" decel="100000" fill="hold" grpId="1" nodeType="withEffect">
                                      <p:stCondLst>
                                        <p:cond delay="750"/>
                                      </p:stCondLst>
                                      <p:childTnLst>
                                        <p:animMotion origin="layout" path="M -2.08333E-7 0.0382 L -2.08333E-7 -2.22222E-6 " pathEditMode="relative" rAng="0" ptsTypes="AA">
                                          <p:cBhvr>
                                            <p:cTn id="64" dur="500" fill="hold"/>
                                            <p:tgtEl>
                                              <p:spTgt spid="276"/>
                                            </p:tgtEl>
                                            <p:attrNameLst>
                                              <p:attrName>ppt_x</p:attrName>
                                              <p:attrName>ppt_y</p:attrName>
                                            </p:attrNameLst>
                                          </p:cBhvr>
                                          <p:rCtr x="0" y="-1921"/>
                                        </p:animMotion>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64" presetClass="path" presetSubtype="0" decel="100000" fill="hold" nodeType="withEffect">
                                      <p:stCondLst>
                                        <p:cond delay="0"/>
                                      </p:stCondLst>
                                      <p:childTnLst>
                                        <p:animMotion origin="layout" path="M -2.08333E-7 0.0382 L -2.08333E-7 -2.22222E-6 " pathEditMode="relative" rAng="0" ptsTypes="AA">
                                          <p:cBhvr>
                                            <p:cTn id="71" dur="500" fill="hold"/>
                                            <p:tgtEl>
                                              <p:spTgt spid="16"/>
                                            </p:tgtEl>
                                            <p:attrNameLst>
                                              <p:attrName>ppt_x</p:attrName>
                                              <p:attrName>ppt_y</p:attrName>
                                            </p:attrNameLst>
                                          </p:cBhvr>
                                          <p:rCtr x="0" y="-1921"/>
                                        </p:animMotion>
                                      </p:childTnLst>
                                    </p:cTn>
                                  </p:par>
                                  <p:par>
                                    <p:cTn id="72" presetID="23" presetClass="entr" presetSubtype="16" fill="hold" nodeType="withEffect">
                                      <p:stCondLst>
                                        <p:cond delay="0"/>
                                      </p:stCondLst>
                                      <p:childTnLst>
                                        <p:set>
                                          <p:cBhvr>
                                            <p:cTn id="73" dur="1" fill="hold">
                                              <p:stCondLst>
                                                <p:cond delay="0"/>
                                              </p:stCondLst>
                                            </p:cTn>
                                            <p:tgtEl>
                                              <p:spTgt spid="260"/>
                                            </p:tgtEl>
                                            <p:attrNameLst>
                                              <p:attrName>style.visibility</p:attrName>
                                            </p:attrNameLst>
                                          </p:cBhvr>
                                          <p:to>
                                            <p:strVal val="visible"/>
                                          </p:to>
                                        </p:set>
                                        <p:anim calcmode="lin" valueType="num">
                                          <p:cBhvr>
                                            <p:cTn id="74" dur="200" fill="hold"/>
                                            <p:tgtEl>
                                              <p:spTgt spid="260"/>
                                            </p:tgtEl>
                                            <p:attrNameLst>
                                              <p:attrName>ppt_w</p:attrName>
                                            </p:attrNameLst>
                                          </p:cBhvr>
                                          <p:tavLst>
                                            <p:tav tm="0">
                                              <p:val>
                                                <p:fltVal val="0"/>
                                              </p:val>
                                            </p:tav>
                                            <p:tav tm="100000">
                                              <p:val>
                                                <p:strVal val="#ppt_w"/>
                                              </p:val>
                                            </p:tav>
                                          </p:tavLst>
                                        </p:anim>
                                        <p:anim calcmode="lin" valueType="num">
                                          <p:cBhvr>
                                            <p:cTn id="75" dur="200" fill="hold"/>
                                            <p:tgtEl>
                                              <p:spTgt spid="260"/>
                                            </p:tgtEl>
                                            <p:attrNameLst>
                                              <p:attrName>ppt_h</p:attrName>
                                            </p:attrNameLst>
                                          </p:cBhvr>
                                          <p:tavLst>
                                            <p:tav tm="0">
                                              <p:val>
                                                <p:fltVal val="0"/>
                                              </p:val>
                                            </p:tav>
                                            <p:tav tm="100000">
                                              <p:val>
                                                <p:strVal val="#ppt_h"/>
                                              </p:val>
                                            </p:tav>
                                          </p:tavLst>
                                        </p:anim>
                                      </p:childTnLst>
                                    </p:cTn>
                                  </p:par>
                                  <p:par>
                                    <p:cTn id="76" presetID="6" presetClass="emph" presetSubtype="0" fill="hold" nodeType="withEffect">
                                      <p:stCondLst>
                                        <p:cond delay="0"/>
                                      </p:stCondLst>
                                      <p:childTnLst>
                                        <p:animScale>
                                          <p:cBhvr>
                                            <p:cTn id="77" dur="1000" fill="hold"/>
                                            <p:tgtEl>
                                              <p:spTgt spid="260"/>
                                            </p:tgtEl>
                                          </p:cBhvr>
                                          <p:by x="110000" y="110000"/>
                                        </p:animScale>
                                      </p:childTnLst>
                                    </p:cTn>
                                  </p:par>
                                  <p:par>
                                    <p:cTn id="78" presetID="6" presetClass="emph" presetSubtype="0" accel="50000" decel="50000" fill="hold" nodeType="withEffect">
                                      <p:stCondLst>
                                        <p:cond delay="0"/>
                                      </p:stCondLst>
                                      <p:childTnLst>
                                        <p:animScale>
                                          <p:cBhvr>
                                            <p:cTn id="79" dur="250" fill="hold"/>
                                            <p:tgtEl>
                                              <p:spTgt spid="260"/>
                                            </p:tgtEl>
                                          </p:cBhvr>
                                          <p:by x="91000" y="91000"/>
                                        </p:animScale>
                                      </p:childTnLst>
                                    </p:cTn>
                                  </p:par>
                                  <p:par>
                                    <p:cTn id="80" presetID="10" presetClass="entr" presetSubtype="0" fill="hold" nodeType="withEffect">
                                      <p:stCondLst>
                                        <p:cond delay="50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64" presetClass="path" presetSubtype="0" decel="100000" fill="hold" nodeType="withEffect">
                                      <p:stCondLst>
                                        <p:cond delay="500"/>
                                      </p:stCondLst>
                                      <p:childTnLst>
                                        <p:animMotion origin="layout" path="M -2.08333E-7 0.0382 L -2.08333E-7 -2.22222E-6 " pathEditMode="relative" rAng="0" ptsTypes="AA">
                                          <p:cBhvr>
                                            <p:cTn id="84" dur="500" fill="hold"/>
                                            <p:tgtEl>
                                              <p:spTgt spid="17"/>
                                            </p:tgtEl>
                                            <p:attrNameLst>
                                              <p:attrName>ppt_x</p:attrName>
                                              <p:attrName>ppt_y</p:attrName>
                                            </p:attrNameLst>
                                          </p:cBhvr>
                                          <p:rCtr x="0" y="-1921"/>
                                        </p:animMotion>
                                      </p:childTnLst>
                                    </p:cTn>
                                  </p:par>
                                  <p:par>
                                    <p:cTn id="85" presetID="23" presetClass="entr" presetSubtype="16" fill="hold" nodeType="withEffect">
                                      <p:stCondLst>
                                        <p:cond delay="500"/>
                                      </p:stCondLst>
                                      <p:childTnLst>
                                        <p:set>
                                          <p:cBhvr>
                                            <p:cTn id="86" dur="1" fill="hold">
                                              <p:stCondLst>
                                                <p:cond delay="0"/>
                                              </p:stCondLst>
                                            </p:cTn>
                                            <p:tgtEl>
                                              <p:spTgt spid="265"/>
                                            </p:tgtEl>
                                            <p:attrNameLst>
                                              <p:attrName>style.visibility</p:attrName>
                                            </p:attrNameLst>
                                          </p:cBhvr>
                                          <p:to>
                                            <p:strVal val="visible"/>
                                          </p:to>
                                        </p:set>
                                        <p:anim calcmode="lin" valueType="num">
                                          <p:cBhvr>
                                            <p:cTn id="87" dur="200" fill="hold"/>
                                            <p:tgtEl>
                                              <p:spTgt spid="265"/>
                                            </p:tgtEl>
                                            <p:attrNameLst>
                                              <p:attrName>ppt_w</p:attrName>
                                            </p:attrNameLst>
                                          </p:cBhvr>
                                          <p:tavLst>
                                            <p:tav tm="0">
                                              <p:val>
                                                <p:fltVal val="0"/>
                                              </p:val>
                                            </p:tav>
                                            <p:tav tm="100000">
                                              <p:val>
                                                <p:strVal val="#ppt_w"/>
                                              </p:val>
                                            </p:tav>
                                          </p:tavLst>
                                        </p:anim>
                                        <p:anim calcmode="lin" valueType="num">
                                          <p:cBhvr>
                                            <p:cTn id="88" dur="200" fill="hold"/>
                                            <p:tgtEl>
                                              <p:spTgt spid="265"/>
                                            </p:tgtEl>
                                            <p:attrNameLst>
                                              <p:attrName>ppt_h</p:attrName>
                                            </p:attrNameLst>
                                          </p:cBhvr>
                                          <p:tavLst>
                                            <p:tav tm="0">
                                              <p:val>
                                                <p:fltVal val="0"/>
                                              </p:val>
                                            </p:tav>
                                            <p:tav tm="100000">
                                              <p:val>
                                                <p:strVal val="#ppt_h"/>
                                              </p:val>
                                            </p:tav>
                                          </p:tavLst>
                                        </p:anim>
                                      </p:childTnLst>
                                    </p:cTn>
                                  </p:par>
                                  <p:par>
                                    <p:cTn id="89" presetID="6" presetClass="emph" presetSubtype="0" fill="hold" nodeType="withEffect">
                                      <p:stCondLst>
                                        <p:cond delay="500"/>
                                      </p:stCondLst>
                                      <p:childTnLst>
                                        <p:animScale>
                                          <p:cBhvr>
                                            <p:cTn id="90" dur="1000" fill="hold"/>
                                            <p:tgtEl>
                                              <p:spTgt spid="265"/>
                                            </p:tgtEl>
                                          </p:cBhvr>
                                          <p:by x="110000" y="110000"/>
                                        </p:animScale>
                                      </p:childTnLst>
                                    </p:cTn>
                                  </p:par>
                                  <p:par>
                                    <p:cTn id="91" presetID="6" presetClass="emph" presetSubtype="0" accel="50000" decel="50000" fill="hold" nodeType="withEffect">
                                      <p:stCondLst>
                                        <p:cond delay="500"/>
                                      </p:stCondLst>
                                      <p:childTnLst>
                                        <p:animScale>
                                          <p:cBhvr>
                                            <p:cTn id="92" dur="250" fill="hold"/>
                                            <p:tgtEl>
                                              <p:spTgt spid="265"/>
                                            </p:tgtEl>
                                          </p:cBhvr>
                                          <p:by x="91000" y="91000"/>
                                        </p:animScale>
                                      </p:childTnLst>
                                    </p:cTn>
                                  </p:par>
                                  <p:par>
                                    <p:cTn id="93" presetID="10" presetClass="entr" presetSubtype="0" fill="hold" grpId="0" nodeType="withEffect">
                                      <p:stCondLst>
                                        <p:cond delay="750"/>
                                      </p:stCondLst>
                                      <p:childTnLst>
                                        <p:set>
                                          <p:cBhvr>
                                            <p:cTn id="94" dur="1" fill="hold">
                                              <p:stCondLst>
                                                <p:cond delay="0"/>
                                              </p:stCondLst>
                                            </p:cTn>
                                            <p:tgtEl>
                                              <p:spTgt spid="277"/>
                                            </p:tgtEl>
                                            <p:attrNameLst>
                                              <p:attrName>style.visibility</p:attrName>
                                            </p:attrNameLst>
                                          </p:cBhvr>
                                          <p:to>
                                            <p:strVal val="visible"/>
                                          </p:to>
                                        </p:set>
                                        <p:animEffect transition="in" filter="fade">
                                          <p:cBhvr>
                                            <p:cTn id="95" dur="500"/>
                                            <p:tgtEl>
                                              <p:spTgt spid="277"/>
                                            </p:tgtEl>
                                          </p:cBhvr>
                                        </p:animEffect>
                                      </p:childTnLst>
                                    </p:cTn>
                                  </p:par>
                                  <p:par>
                                    <p:cTn id="96" presetID="64" presetClass="path" presetSubtype="0" decel="100000" fill="hold" grpId="1" nodeType="withEffect">
                                      <p:stCondLst>
                                        <p:cond delay="750"/>
                                      </p:stCondLst>
                                      <p:childTnLst>
                                        <p:animMotion origin="layout" path="M 3.75E-6 0.0382 L 3.75E-6 -4.07407E-6 " pathEditMode="relative" rAng="0" ptsTypes="AA">
                                          <p:cBhvr>
                                            <p:cTn id="97" dur="500" fill="hold"/>
                                            <p:tgtEl>
                                              <p:spTgt spid="277"/>
                                            </p:tgtEl>
                                            <p:attrNameLst>
                                              <p:attrName>ppt_x</p:attrName>
                                              <p:attrName>ppt_y</p:attrName>
                                            </p:attrNameLst>
                                          </p:cBhvr>
                                          <p:rCtr x="0" y="-1921"/>
                                        </p:animMotion>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316"/>
                                            </p:tgtEl>
                                            <p:attrNameLst>
                                              <p:attrName>style.visibility</p:attrName>
                                            </p:attrNameLst>
                                          </p:cBhvr>
                                          <p:to>
                                            <p:strVal val="visible"/>
                                          </p:to>
                                        </p:set>
                                        <p:animEffect transition="in" filter="fade">
                                          <p:cBhvr>
                                            <p:cTn id="102" dur="500"/>
                                            <p:tgtEl>
                                              <p:spTgt spid="316"/>
                                            </p:tgtEl>
                                          </p:cBhvr>
                                        </p:animEffect>
                                      </p:childTnLst>
                                    </p:cTn>
                                  </p:par>
                                  <p:par>
                                    <p:cTn id="103" presetID="64" presetClass="path" presetSubtype="0" decel="100000" fill="hold" nodeType="withEffect">
                                      <p:stCondLst>
                                        <p:cond delay="0"/>
                                      </p:stCondLst>
                                      <p:childTnLst>
                                        <p:animMotion origin="layout" path="M -2.08333E-7 0.0382 L -2.08333E-7 -2.22222E-6 " pathEditMode="relative" rAng="0" ptsTypes="AA">
                                          <p:cBhvr>
                                            <p:cTn id="104" dur="500" fill="hold"/>
                                            <p:tgtEl>
                                              <p:spTgt spid="316"/>
                                            </p:tgtEl>
                                            <p:attrNameLst>
                                              <p:attrName>ppt_x</p:attrName>
                                              <p:attrName>ppt_y</p:attrName>
                                            </p:attrNameLst>
                                          </p:cBhvr>
                                          <p:rCtr x="0" y="-1921"/>
                                        </p:animMotion>
                                      </p:childTnLst>
                                    </p:cTn>
                                  </p:par>
                                  <p:par>
                                    <p:cTn id="105" presetID="10" presetClass="entr" presetSubtype="0" fill="hold" nodeType="withEffect">
                                      <p:stCondLst>
                                        <p:cond delay="50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500"/>
                                            <p:tgtEl>
                                              <p:spTgt spid="38"/>
                                            </p:tgtEl>
                                          </p:cBhvr>
                                        </p:animEffect>
                                      </p:childTnLst>
                                    </p:cTn>
                                  </p:par>
                                  <p:par>
                                    <p:cTn id="108" presetID="64" presetClass="path" presetSubtype="0" decel="100000" fill="hold" nodeType="withEffect">
                                      <p:stCondLst>
                                        <p:cond delay="500"/>
                                      </p:stCondLst>
                                      <p:childTnLst>
                                        <p:animMotion origin="layout" path="M -2.08333E-7 0.0382 L -2.08333E-7 -2.22222E-6 " pathEditMode="relative" rAng="0" ptsTypes="AA">
                                          <p:cBhvr>
                                            <p:cTn id="109" dur="500" fill="hold"/>
                                            <p:tgtEl>
                                              <p:spTgt spid="38"/>
                                            </p:tgtEl>
                                            <p:attrNameLst>
                                              <p:attrName>ppt_x</p:attrName>
                                              <p:attrName>ppt_y</p:attrName>
                                            </p:attrNameLst>
                                          </p:cBhvr>
                                          <p:rCtr x="0" y="-1921"/>
                                        </p:animMotion>
                                      </p:childTnLst>
                                    </p:cTn>
                                  </p:par>
                                  <p:par>
                                    <p:cTn id="110" presetID="23" presetClass="entr" presetSubtype="16" fill="hold" nodeType="withEffect">
                                      <p:stCondLst>
                                        <p:cond delay="500"/>
                                      </p:stCondLst>
                                      <p:childTnLst>
                                        <p:set>
                                          <p:cBhvr>
                                            <p:cTn id="111" dur="1" fill="hold">
                                              <p:stCondLst>
                                                <p:cond delay="0"/>
                                              </p:stCondLst>
                                            </p:cTn>
                                            <p:tgtEl>
                                              <p:spTgt spid="324"/>
                                            </p:tgtEl>
                                            <p:attrNameLst>
                                              <p:attrName>style.visibility</p:attrName>
                                            </p:attrNameLst>
                                          </p:cBhvr>
                                          <p:to>
                                            <p:strVal val="visible"/>
                                          </p:to>
                                        </p:set>
                                        <p:anim calcmode="lin" valueType="num">
                                          <p:cBhvr>
                                            <p:cTn id="112" dur="200" fill="hold"/>
                                            <p:tgtEl>
                                              <p:spTgt spid="324"/>
                                            </p:tgtEl>
                                            <p:attrNameLst>
                                              <p:attrName>ppt_w</p:attrName>
                                            </p:attrNameLst>
                                          </p:cBhvr>
                                          <p:tavLst>
                                            <p:tav tm="0">
                                              <p:val>
                                                <p:fltVal val="0"/>
                                              </p:val>
                                            </p:tav>
                                            <p:tav tm="100000">
                                              <p:val>
                                                <p:strVal val="#ppt_w"/>
                                              </p:val>
                                            </p:tav>
                                          </p:tavLst>
                                        </p:anim>
                                        <p:anim calcmode="lin" valueType="num">
                                          <p:cBhvr>
                                            <p:cTn id="113" dur="200" fill="hold"/>
                                            <p:tgtEl>
                                              <p:spTgt spid="324"/>
                                            </p:tgtEl>
                                            <p:attrNameLst>
                                              <p:attrName>ppt_h</p:attrName>
                                            </p:attrNameLst>
                                          </p:cBhvr>
                                          <p:tavLst>
                                            <p:tav tm="0">
                                              <p:val>
                                                <p:fltVal val="0"/>
                                              </p:val>
                                            </p:tav>
                                            <p:tav tm="100000">
                                              <p:val>
                                                <p:strVal val="#ppt_h"/>
                                              </p:val>
                                            </p:tav>
                                          </p:tavLst>
                                        </p:anim>
                                      </p:childTnLst>
                                    </p:cTn>
                                  </p:par>
                                  <p:par>
                                    <p:cTn id="114" presetID="6" presetClass="emph" presetSubtype="0" fill="hold" nodeType="withEffect">
                                      <p:stCondLst>
                                        <p:cond delay="500"/>
                                      </p:stCondLst>
                                      <p:childTnLst>
                                        <p:animScale>
                                          <p:cBhvr>
                                            <p:cTn id="115" dur="1000" fill="hold"/>
                                            <p:tgtEl>
                                              <p:spTgt spid="324"/>
                                            </p:tgtEl>
                                          </p:cBhvr>
                                          <p:by x="110000" y="110000"/>
                                        </p:animScale>
                                      </p:childTnLst>
                                    </p:cTn>
                                  </p:par>
                                  <p:par>
                                    <p:cTn id="116" presetID="6" presetClass="emph" presetSubtype="0" accel="50000" decel="50000" fill="hold" nodeType="withEffect">
                                      <p:stCondLst>
                                        <p:cond delay="500"/>
                                      </p:stCondLst>
                                      <p:childTnLst>
                                        <p:animScale>
                                          <p:cBhvr>
                                            <p:cTn id="117" dur="250" fill="hold"/>
                                            <p:tgtEl>
                                              <p:spTgt spid="324"/>
                                            </p:tgtEl>
                                          </p:cBhvr>
                                          <p:by x="91000" y="91000"/>
                                        </p:animScale>
                                      </p:childTnLst>
                                    </p:cTn>
                                  </p:par>
                                  <p:par>
                                    <p:cTn id="118" presetID="10" presetClass="entr" presetSubtype="0" fill="hold" grpId="0" nodeType="withEffect">
                                      <p:stCondLst>
                                        <p:cond delay="750"/>
                                      </p:stCondLst>
                                      <p:childTnLst>
                                        <p:set>
                                          <p:cBhvr>
                                            <p:cTn id="119" dur="1" fill="hold">
                                              <p:stCondLst>
                                                <p:cond delay="0"/>
                                              </p:stCondLst>
                                            </p:cTn>
                                            <p:tgtEl>
                                              <p:spTgt spid="278"/>
                                            </p:tgtEl>
                                            <p:attrNameLst>
                                              <p:attrName>style.visibility</p:attrName>
                                            </p:attrNameLst>
                                          </p:cBhvr>
                                          <p:to>
                                            <p:strVal val="visible"/>
                                          </p:to>
                                        </p:set>
                                        <p:animEffect transition="in" filter="fade">
                                          <p:cBhvr>
                                            <p:cTn id="120" dur="500"/>
                                            <p:tgtEl>
                                              <p:spTgt spid="278"/>
                                            </p:tgtEl>
                                          </p:cBhvr>
                                        </p:animEffect>
                                      </p:childTnLst>
                                    </p:cTn>
                                  </p:par>
                                  <p:par>
                                    <p:cTn id="121" presetID="64" presetClass="path" presetSubtype="0" decel="100000" fill="hold" grpId="1" nodeType="withEffect">
                                      <p:stCondLst>
                                        <p:cond delay="750"/>
                                      </p:stCondLst>
                                      <p:childTnLst>
                                        <p:animMotion origin="layout" path="M -2.08333E-7 0.0382 L -2.08333E-7 -2.22222E-6 " pathEditMode="relative" rAng="0" ptsTypes="AA">
                                          <p:cBhvr>
                                            <p:cTn id="122" dur="500" fill="hold"/>
                                            <p:tgtEl>
                                              <p:spTgt spid="278"/>
                                            </p:tgtEl>
                                            <p:attrNameLst>
                                              <p:attrName>ppt_x</p:attrName>
                                              <p:attrName>ppt_y</p:attrName>
                                            </p:attrNameLst>
                                          </p:cBhvr>
                                          <p:rCtr x="0" y="-1921"/>
                                        </p:animMotion>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336"/>
                                            </p:tgtEl>
                                            <p:attrNameLst>
                                              <p:attrName>style.visibility</p:attrName>
                                            </p:attrNameLst>
                                          </p:cBhvr>
                                          <p:to>
                                            <p:strVal val="visible"/>
                                          </p:to>
                                        </p:set>
                                        <p:animEffect transition="in" filter="fade">
                                          <p:cBhvr>
                                            <p:cTn id="127" dur="500"/>
                                            <p:tgtEl>
                                              <p:spTgt spid="336"/>
                                            </p:tgtEl>
                                          </p:cBhvr>
                                        </p:animEffect>
                                      </p:childTnLst>
                                    </p:cTn>
                                  </p:par>
                                  <p:par>
                                    <p:cTn id="128" presetID="64" presetClass="path" presetSubtype="0" decel="100000" fill="hold" nodeType="withEffect">
                                      <p:stCondLst>
                                        <p:cond delay="0"/>
                                      </p:stCondLst>
                                      <p:childTnLst>
                                        <p:animMotion origin="layout" path="M -2.08333E-7 0.0382 L -2.08333E-7 -2.22222E-6 " pathEditMode="relative" rAng="0" ptsTypes="AA">
                                          <p:cBhvr>
                                            <p:cTn id="129" dur="500" fill="hold"/>
                                            <p:tgtEl>
                                              <p:spTgt spid="336"/>
                                            </p:tgtEl>
                                            <p:attrNameLst>
                                              <p:attrName>ppt_x</p:attrName>
                                              <p:attrName>ppt_y</p:attrName>
                                            </p:attrNameLst>
                                          </p:cBhvr>
                                          <p:rCtr x="0" y="-1921"/>
                                        </p:animMotion>
                                      </p:childTnLst>
                                    </p:cTn>
                                  </p:par>
                                  <p:par>
                                    <p:cTn id="130" presetID="23" presetClass="entr" presetSubtype="16" fill="hold" nodeType="withEffect">
                                      <p:stCondLst>
                                        <p:cond delay="500"/>
                                      </p:stCondLst>
                                      <p:childTnLst>
                                        <p:set>
                                          <p:cBhvr>
                                            <p:cTn id="131" dur="1" fill="hold">
                                              <p:stCondLst>
                                                <p:cond delay="0"/>
                                              </p:stCondLst>
                                            </p:cTn>
                                            <p:tgtEl>
                                              <p:spTgt spid="328"/>
                                            </p:tgtEl>
                                            <p:attrNameLst>
                                              <p:attrName>style.visibility</p:attrName>
                                            </p:attrNameLst>
                                          </p:cBhvr>
                                          <p:to>
                                            <p:strVal val="visible"/>
                                          </p:to>
                                        </p:set>
                                        <p:anim calcmode="lin" valueType="num">
                                          <p:cBhvr>
                                            <p:cTn id="132" dur="200" fill="hold"/>
                                            <p:tgtEl>
                                              <p:spTgt spid="328"/>
                                            </p:tgtEl>
                                            <p:attrNameLst>
                                              <p:attrName>ppt_w</p:attrName>
                                            </p:attrNameLst>
                                          </p:cBhvr>
                                          <p:tavLst>
                                            <p:tav tm="0">
                                              <p:val>
                                                <p:fltVal val="0"/>
                                              </p:val>
                                            </p:tav>
                                            <p:tav tm="100000">
                                              <p:val>
                                                <p:strVal val="#ppt_w"/>
                                              </p:val>
                                            </p:tav>
                                          </p:tavLst>
                                        </p:anim>
                                        <p:anim calcmode="lin" valueType="num">
                                          <p:cBhvr>
                                            <p:cTn id="133" dur="200" fill="hold"/>
                                            <p:tgtEl>
                                              <p:spTgt spid="328"/>
                                            </p:tgtEl>
                                            <p:attrNameLst>
                                              <p:attrName>ppt_h</p:attrName>
                                            </p:attrNameLst>
                                          </p:cBhvr>
                                          <p:tavLst>
                                            <p:tav tm="0">
                                              <p:val>
                                                <p:fltVal val="0"/>
                                              </p:val>
                                            </p:tav>
                                            <p:tav tm="100000">
                                              <p:val>
                                                <p:strVal val="#ppt_h"/>
                                              </p:val>
                                            </p:tav>
                                          </p:tavLst>
                                        </p:anim>
                                      </p:childTnLst>
                                    </p:cTn>
                                  </p:par>
                                  <p:par>
                                    <p:cTn id="134" presetID="6" presetClass="emph" presetSubtype="0" fill="hold" nodeType="withEffect">
                                      <p:stCondLst>
                                        <p:cond delay="500"/>
                                      </p:stCondLst>
                                      <p:childTnLst>
                                        <p:animScale>
                                          <p:cBhvr>
                                            <p:cTn id="135" dur="1000" fill="hold"/>
                                            <p:tgtEl>
                                              <p:spTgt spid="328"/>
                                            </p:tgtEl>
                                          </p:cBhvr>
                                          <p:by x="110000" y="110000"/>
                                        </p:animScale>
                                      </p:childTnLst>
                                    </p:cTn>
                                  </p:par>
                                  <p:par>
                                    <p:cTn id="136" presetID="6" presetClass="emph" presetSubtype="0" accel="50000" decel="50000" fill="hold" nodeType="withEffect">
                                      <p:stCondLst>
                                        <p:cond delay="500"/>
                                      </p:stCondLst>
                                      <p:childTnLst>
                                        <p:animScale>
                                          <p:cBhvr>
                                            <p:cTn id="137" dur="250" fill="hold"/>
                                            <p:tgtEl>
                                              <p:spTgt spid="328"/>
                                            </p:tgtEl>
                                          </p:cBhvr>
                                          <p:by x="91000" y="91000"/>
                                        </p:animScale>
                                      </p:childTnLst>
                                    </p:cTn>
                                  </p:par>
                                  <p:par>
                                    <p:cTn id="138" presetID="23" presetClass="entr" presetSubtype="16" fill="hold" nodeType="withEffect">
                                      <p:stCondLst>
                                        <p:cond delay="500"/>
                                      </p:stCondLst>
                                      <p:childTnLst>
                                        <p:set>
                                          <p:cBhvr>
                                            <p:cTn id="139" dur="1" fill="hold">
                                              <p:stCondLst>
                                                <p:cond delay="0"/>
                                              </p:stCondLst>
                                            </p:cTn>
                                            <p:tgtEl>
                                              <p:spTgt spid="332"/>
                                            </p:tgtEl>
                                            <p:attrNameLst>
                                              <p:attrName>style.visibility</p:attrName>
                                            </p:attrNameLst>
                                          </p:cBhvr>
                                          <p:to>
                                            <p:strVal val="visible"/>
                                          </p:to>
                                        </p:set>
                                        <p:anim calcmode="lin" valueType="num">
                                          <p:cBhvr>
                                            <p:cTn id="140" dur="200" fill="hold"/>
                                            <p:tgtEl>
                                              <p:spTgt spid="332"/>
                                            </p:tgtEl>
                                            <p:attrNameLst>
                                              <p:attrName>ppt_w</p:attrName>
                                            </p:attrNameLst>
                                          </p:cBhvr>
                                          <p:tavLst>
                                            <p:tav tm="0">
                                              <p:val>
                                                <p:fltVal val="0"/>
                                              </p:val>
                                            </p:tav>
                                            <p:tav tm="100000">
                                              <p:val>
                                                <p:strVal val="#ppt_w"/>
                                              </p:val>
                                            </p:tav>
                                          </p:tavLst>
                                        </p:anim>
                                        <p:anim calcmode="lin" valueType="num">
                                          <p:cBhvr>
                                            <p:cTn id="141" dur="200" fill="hold"/>
                                            <p:tgtEl>
                                              <p:spTgt spid="332"/>
                                            </p:tgtEl>
                                            <p:attrNameLst>
                                              <p:attrName>ppt_h</p:attrName>
                                            </p:attrNameLst>
                                          </p:cBhvr>
                                          <p:tavLst>
                                            <p:tav tm="0">
                                              <p:val>
                                                <p:fltVal val="0"/>
                                              </p:val>
                                            </p:tav>
                                            <p:tav tm="100000">
                                              <p:val>
                                                <p:strVal val="#ppt_h"/>
                                              </p:val>
                                            </p:tav>
                                          </p:tavLst>
                                        </p:anim>
                                      </p:childTnLst>
                                    </p:cTn>
                                  </p:par>
                                  <p:par>
                                    <p:cTn id="142" presetID="6" presetClass="emph" presetSubtype="0" fill="hold" nodeType="withEffect">
                                      <p:stCondLst>
                                        <p:cond delay="500"/>
                                      </p:stCondLst>
                                      <p:childTnLst>
                                        <p:animScale>
                                          <p:cBhvr>
                                            <p:cTn id="143" dur="1000" fill="hold"/>
                                            <p:tgtEl>
                                              <p:spTgt spid="332"/>
                                            </p:tgtEl>
                                          </p:cBhvr>
                                          <p:by x="110000" y="110000"/>
                                        </p:animScale>
                                      </p:childTnLst>
                                    </p:cTn>
                                  </p:par>
                                  <p:par>
                                    <p:cTn id="144" presetID="6" presetClass="emph" presetSubtype="0" accel="50000" decel="50000" fill="hold" nodeType="withEffect">
                                      <p:stCondLst>
                                        <p:cond delay="500"/>
                                      </p:stCondLst>
                                      <p:childTnLst>
                                        <p:animScale>
                                          <p:cBhvr>
                                            <p:cTn id="145" dur="250" fill="hold"/>
                                            <p:tgtEl>
                                              <p:spTgt spid="332"/>
                                            </p:tgtEl>
                                          </p:cBhvr>
                                          <p:by x="91000" y="91000"/>
                                        </p:animScale>
                                      </p:childTnLst>
                                    </p:cTn>
                                  </p:par>
                                  <p:par>
                                    <p:cTn id="146" presetID="10" presetClass="entr" presetSubtype="0" fill="hold" grpId="0" nodeType="withEffect">
                                      <p:stCondLst>
                                        <p:cond delay="500"/>
                                      </p:stCondLst>
                                      <p:childTnLst>
                                        <p:set>
                                          <p:cBhvr>
                                            <p:cTn id="147" dur="1" fill="hold">
                                              <p:stCondLst>
                                                <p:cond delay="0"/>
                                              </p:stCondLst>
                                            </p:cTn>
                                            <p:tgtEl>
                                              <p:spTgt spid="18"/>
                                            </p:tgtEl>
                                            <p:attrNameLst>
                                              <p:attrName>style.visibility</p:attrName>
                                            </p:attrNameLst>
                                          </p:cBhvr>
                                          <p:to>
                                            <p:strVal val="visible"/>
                                          </p:to>
                                        </p:set>
                                        <p:animEffect transition="in" filter="fade">
                                          <p:cBhvr>
                                            <p:cTn id="148" dur="500"/>
                                            <p:tgtEl>
                                              <p:spTgt spid="18"/>
                                            </p:tgtEl>
                                          </p:cBhvr>
                                        </p:animEffect>
                                      </p:childTnLst>
                                    </p:cTn>
                                  </p:par>
                                  <p:par>
                                    <p:cTn id="149" presetID="10" presetClass="entr" presetSubtype="0" fill="hold" grpId="0" nodeType="withEffect">
                                      <p:stCondLst>
                                        <p:cond delay="500"/>
                                      </p:stCondLst>
                                      <p:childTnLst>
                                        <p:set>
                                          <p:cBhvr>
                                            <p:cTn id="150" dur="1" fill="hold">
                                              <p:stCondLst>
                                                <p:cond delay="0"/>
                                              </p:stCondLst>
                                            </p:cTn>
                                            <p:tgtEl>
                                              <p:spTgt spid="181"/>
                                            </p:tgtEl>
                                            <p:attrNameLst>
                                              <p:attrName>style.visibility</p:attrName>
                                            </p:attrNameLst>
                                          </p:cBhvr>
                                          <p:to>
                                            <p:strVal val="visible"/>
                                          </p:to>
                                        </p:set>
                                        <p:animEffect transition="in" filter="fade">
                                          <p:cBhvr>
                                            <p:cTn id="151" dur="500"/>
                                            <p:tgtEl>
                                              <p:spTgt spid="181"/>
                                            </p:tgtEl>
                                          </p:cBhvr>
                                        </p:animEffect>
                                      </p:childTnLst>
                                    </p:cTn>
                                  </p:par>
                                  <p:par>
                                    <p:cTn id="152" presetID="10" presetClass="entr" presetSubtype="0" fill="hold" nodeType="withEffect">
                                      <p:stCondLst>
                                        <p:cond delay="750"/>
                                      </p:stCondLst>
                                      <p:childTnLst>
                                        <p:set>
                                          <p:cBhvr>
                                            <p:cTn id="153" dur="1" fill="hold">
                                              <p:stCondLst>
                                                <p:cond delay="0"/>
                                              </p:stCondLst>
                                            </p:cTn>
                                            <p:tgtEl>
                                              <p:spTgt spid="41"/>
                                            </p:tgtEl>
                                            <p:attrNameLst>
                                              <p:attrName>style.visibility</p:attrName>
                                            </p:attrNameLst>
                                          </p:cBhvr>
                                          <p:to>
                                            <p:strVal val="visible"/>
                                          </p:to>
                                        </p:set>
                                        <p:animEffect transition="in" filter="fade">
                                          <p:cBhvr>
                                            <p:cTn id="154" dur="500"/>
                                            <p:tgtEl>
                                              <p:spTgt spid="41"/>
                                            </p:tgtEl>
                                          </p:cBhvr>
                                        </p:animEffect>
                                      </p:childTnLst>
                                    </p:cTn>
                                  </p:par>
                                  <p:par>
                                    <p:cTn id="155" presetID="64" presetClass="path" presetSubtype="0" decel="100000" fill="hold" nodeType="withEffect">
                                      <p:stCondLst>
                                        <p:cond delay="750"/>
                                      </p:stCondLst>
                                      <p:childTnLst>
                                        <p:animMotion origin="layout" path="M -2.08333E-7 0.0382 L -2.08333E-7 -2.22222E-6 " pathEditMode="relative" rAng="0" ptsTypes="AA">
                                          <p:cBhvr>
                                            <p:cTn id="156" dur="500" fill="hold"/>
                                            <p:tgtEl>
                                              <p:spTgt spid="41"/>
                                            </p:tgtEl>
                                            <p:attrNameLst>
                                              <p:attrName>ppt_x</p:attrName>
                                              <p:attrName>ppt_y</p:attrName>
                                            </p:attrNameLst>
                                          </p:cBhvr>
                                          <p:rCtr x="0" y="-1921"/>
                                        </p:animMotion>
                                      </p:childTnLst>
                                    </p:cTn>
                                  </p:par>
                                  <p:par>
                                    <p:cTn id="157" presetID="10" presetClass="entr" presetSubtype="0" fill="hold" grpId="0" nodeType="withEffect">
                                      <p:stCondLst>
                                        <p:cond delay="1000"/>
                                      </p:stCondLst>
                                      <p:childTnLst>
                                        <p:set>
                                          <p:cBhvr>
                                            <p:cTn id="158" dur="1" fill="hold">
                                              <p:stCondLst>
                                                <p:cond delay="0"/>
                                              </p:stCondLst>
                                            </p:cTn>
                                            <p:tgtEl>
                                              <p:spTgt spid="279"/>
                                            </p:tgtEl>
                                            <p:attrNameLst>
                                              <p:attrName>style.visibility</p:attrName>
                                            </p:attrNameLst>
                                          </p:cBhvr>
                                          <p:to>
                                            <p:strVal val="visible"/>
                                          </p:to>
                                        </p:set>
                                        <p:animEffect transition="in" filter="fade">
                                          <p:cBhvr>
                                            <p:cTn id="159" dur="500"/>
                                            <p:tgtEl>
                                              <p:spTgt spid="279"/>
                                            </p:tgtEl>
                                          </p:cBhvr>
                                        </p:animEffect>
                                      </p:childTnLst>
                                    </p:cTn>
                                  </p:par>
                                  <p:par>
                                    <p:cTn id="160" presetID="64" presetClass="path" presetSubtype="0" decel="100000" fill="hold" grpId="1" nodeType="withEffect">
                                      <p:stCondLst>
                                        <p:cond delay="1000"/>
                                      </p:stCondLst>
                                      <p:childTnLst>
                                        <p:animMotion origin="layout" path="M -2.08333E-7 0.0382 L -2.08333E-7 -2.22222E-6 " pathEditMode="relative" rAng="0" ptsTypes="AA">
                                          <p:cBhvr>
                                            <p:cTn id="161" dur="500" fill="hold"/>
                                            <p:tgtEl>
                                              <p:spTgt spid="279"/>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4" grpId="0" animBg="1"/>
          <p:bldP spid="64" grpId="1" animBg="1"/>
          <p:bldP spid="18" grpId="0"/>
          <p:bldP spid="181" grpId="0"/>
          <p:bldP spid="276" grpId="0"/>
          <p:bldP spid="276" grpId="1"/>
          <p:bldP spid="277" grpId="0"/>
          <p:bldP spid="277" grpId="1"/>
          <p:bldP spid="278" grpId="0"/>
          <p:bldP spid="278" grpId="1"/>
          <p:bldP spid="279" grpId="0"/>
          <p:bldP spid="279"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Rectangle 126"/>
          <p:cNvSpPr/>
          <p:nvPr/>
        </p:nvSpPr>
        <p:spPr bwMode="auto">
          <a:xfrm>
            <a:off x="6169793" y="1748345"/>
            <a:ext cx="5587231" cy="398423"/>
          </a:xfrm>
          <a:prstGeom prst="rect">
            <a:avLst/>
          </a:prstGeom>
          <a:noFill/>
          <a:ln>
            <a:noFill/>
          </a:ln>
          <a:extLst/>
        </p:spPr>
        <p:txBody>
          <a:bodyPr wrap="square" anchor="ctr">
            <a:noAutofit/>
          </a:bodyPr>
          <a:lstStyle/>
          <a:p>
            <a:pPr algn="ctr">
              <a:spcBef>
                <a:spcPts val="600"/>
              </a:spcBef>
            </a:pPr>
            <a:r>
              <a:rPr lang="en-SG" sz="1600" b="1" dirty="0"/>
              <a:t>Demonstrate competence before full certification</a:t>
            </a:r>
          </a:p>
        </p:txBody>
      </p:sp>
      <p:sp>
        <p:nvSpPr>
          <p:cNvPr id="39"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EE3962AA-75D3-4EC5-B9FA-3FABBA26DBA9}"/>
              </a:ext>
            </a:extLst>
          </p:cNvPr>
          <p:cNvSpPr>
            <a:spLocks noGrp="1"/>
          </p:cNvSpPr>
          <p:nvPr>
            <p:ph type="body" sz="quarter" idx="12"/>
          </p:nvPr>
        </p:nvSpPr>
        <p:spPr/>
        <p:txBody>
          <a:bodyPr>
            <a:noAutofit/>
          </a:bodyPr>
          <a:lstStyle/>
          <a:p>
            <a:r>
              <a:rPr lang="en-SG" dirty="0">
                <a:latin typeface="Minion"/>
                <a:ea typeface="ＭＳ Ｐゴシック" charset="0"/>
              </a:rPr>
              <a:t>Observed test sequence to ensure patient safety</a:t>
            </a:r>
            <a:endParaRPr lang="en-GB" dirty="0"/>
          </a:p>
        </p:txBody>
      </p:sp>
      <p:pic>
        <p:nvPicPr>
          <p:cNvPr id="52" name="Picture 51">
            <a:extLst>
              <a:ext uri="{FF2B5EF4-FFF2-40B4-BE49-F238E27FC236}">
                <a16:creationId xmlns:a16="http://schemas.microsoft.com/office/drawing/2014/main" xmlns="" id="{4F29CB19-1CD0-4ABD-BB9A-709FAC61A5C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0039474" y="2515443"/>
            <a:ext cx="953070" cy="33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27">
            <a:extLst>
              <a:ext uri="{FF2B5EF4-FFF2-40B4-BE49-F238E27FC236}">
                <a16:creationId xmlns:a16="http://schemas.microsoft.com/office/drawing/2014/main" xmlns="" id="{554C324E-F1FD-43A1-A301-D083DCD34BEE}"/>
              </a:ext>
            </a:extLst>
          </p:cNvPr>
          <p:cNvGrpSpPr>
            <a:grpSpLocks noChangeAspect="1"/>
          </p:cNvGrpSpPr>
          <p:nvPr/>
        </p:nvGrpSpPr>
        <p:grpSpPr bwMode="auto">
          <a:xfrm>
            <a:off x="11019858" y="3513859"/>
            <a:ext cx="703985" cy="978332"/>
            <a:chOff x="546" y="2999"/>
            <a:chExt cx="408" cy="567"/>
          </a:xfrm>
        </p:grpSpPr>
        <p:sp>
          <p:nvSpPr>
            <p:cNvPr id="53" name="Freeform 28">
              <a:extLst>
                <a:ext uri="{FF2B5EF4-FFF2-40B4-BE49-F238E27FC236}">
                  <a16:creationId xmlns:a16="http://schemas.microsoft.com/office/drawing/2014/main" xmlns="" id="{B7C2250F-8FC9-4522-B6E6-661D7877753B}"/>
                </a:ext>
              </a:extLst>
            </p:cNvPr>
            <p:cNvSpPr>
              <a:spLocks noEditPoints="1"/>
            </p:cNvSpPr>
            <p:nvPr/>
          </p:nvSpPr>
          <p:spPr bwMode="auto">
            <a:xfrm>
              <a:off x="685" y="3043"/>
              <a:ext cx="130" cy="128"/>
            </a:xfrm>
            <a:custGeom>
              <a:avLst/>
              <a:gdLst>
                <a:gd name="T0" fmla="*/ 244 w 516"/>
                <a:gd name="T1" fmla="*/ 516 h 516"/>
                <a:gd name="T2" fmla="*/ 206 w 516"/>
                <a:gd name="T3" fmla="*/ 511 h 516"/>
                <a:gd name="T4" fmla="*/ 170 w 516"/>
                <a:gd name="T5" fmla="*/ 501 h 516"/>
                <a:gd name="T6" fmla="*/ 135 w 516"/>
                <a:gd name="T7" fmla="*/ 485 h 516"/>
                <a:gd name="T8" fmla="*/ 76 w 516"/>
                <a:gd name="T9" fmla="*/ 440 h 516"/>
                <a:gd name="T10" fmla="*/ 31 w 516"/>
                <a:gd name="T11" fmla="*/ 381 h 516"/>
                <a:gd name="T12" fmla="*/ 15 w 516"/>
                <a:gd name="T13" fmla="*/ 346 h 516"/>
                <a:gd name="T14" fmla="*/ 5 w 516"/>
                <a:gd name="T15" fmla="*/ 310 h 516"/>
                <a:gd name="T16" fmla="*/ 0 w 516"/>
                <a:gd name="T17" fmla="*/ 272 h 516"/>
                <a:gd name="T18" fmla="*/ 0 w 516"/>
                <a:gd name="T19" fmla="*/ 245 h 516"/>
                <a:gd name="T20" fmla="*/ 5 w 516"/>
                <a:gd name="T21" fmla="*/ 206 h 516"/>
                <a:gd name="T22" fmla="*/ 15 w 516"/>
                <a:gd name="T23" fmla="*/ 170 h 516"/>
                <a:gd name="T24" fmla="*/ 31 w 516"/>
                <a:gd name="T25" fmla="*/ 136 h 516"/>
                <a:gd name="T26" fmla="*/ 76 w 516"/>
                <a:gd name="T27" fmla="*/ 76 h 516"/>
                <a:gd name="T28" fmla="*/ 135 w 516"/>
                <a:gd name="T29" fmla="*/ 32 h 516"/>
                <a:gd name="T30" fmla="*/ 170 w 516"/>
                <a:gd name="T31" fmla="*/ 16 h 516"/>
                <a:gd name="T32" fmla="*/ 206 w 516"/>
                <a:gd name="T33" fmla="*/ 6 h 516"/>
                <a:gd name="T34" fmla="*/ 244 w 516"/>
                <a:gd name="T35" fmla="*/ 0 h 516"/>
                <a:gd name="T36" fmla="*/ 272 w 516"/>
                <a:gd name="T37" fmla="*/ 0 h 516"/>
                <a:gd name="T38" fmla="*/ 310 w 516"/>
                <a:gd name="T39" fmla="*/ 6 h 516"/>
                <a:gd name="T40" fmla="*/ 346 w 516"/>
                <a:gd name="T41" fmla="*/ 16 h 516"/>
                <a:gd name="T42" fmla="*/ 381 w 516"/>
                <a:gd name="T43" fmla="*/ 32 h 516"/>
                <a:gd name="T44" fmla="*/ 440 w 516"/>
                <a:gd name="T45" fmla="*/ 76 h 516"/>
                <a:gd name="T46" fmla="*/ 485 w 516"/>
                <a:gd name="T47" fmla="*/ 136 h 516"/>
                <a:gd name="T48" fmla="*/ 501 w 516"/>
                <a:gd name="T49" fmla="*/ 170 h 516"/>
                <a:gd name="T50" fmla="*/ 511 w 516"/>
                <a:gd name="T51" fmla="*/ 206 h 516"/>
                <a:gd name="T52" fmla="*/ 516 w 516"/>
                <a:gd name="T53" fmla="*/ 245 h 516"/>
                <a:gd name="T54" fmla="*/ 516 w 516"/>
                <a:gd name="T55" fmla="*/ 272 h 516"/>
                <a:gd name="T56" fmla="*/ 511 w 516"/>
                <a:gd name="T57" fmla="*/ 310 h 516"/>
                <a:gd name="T58" fmla="*/ 501 w 516"/>
                <a:gd name="T59" fmla="*/ 346 h 516"/>
                <a:gd name="T60" fmla="*/ 485 w 516"/>
                <a:gd name="T61" fmla="*/ 381 h 516"/>
                <a:gd name="T62" fmla="*/ 440 w 516"/>
                <a:gd name="T63" fmla="*/ 440 h 516"/>
                <a:gd name="T64" fmla="*/ 381 w 516"/>
                <a:gd name="T65" fmla="*/ 485 h 516"/>
                <a:gd name="T66" fmla="*/ 346 w 516"/>
                <a:gd name="T67" fmla="*/ 501 h 516"/>
                <a:gd name="T68" fmla="*/ 310 w 516"/>
                <a:gd name="T69" fmla="*/ 511 h 516"/>
                <a:gd name="T70" fmla="*/ 272 w 516"/>
                <a:gd name="T71" fmla="*/ 516 h 516"/>
                <a:gd name="T72" fmla="*/ 257 w 516"/>
                <a:gd name="T73" fmla="*/ 61 h 516"/>
                <a:gd name="T74" fmla="*/ 218 w 516"/>
                <a:gd name="T75" fmla="*/ 65 h 516"/>
                <a:gd name="T76" fmla="*/ 164 w 516"/>
                <a:gd name="T77" fmla="*/ 84 h 516"/>
                <a:gd name="T78" fmla="*/ 118 w 516"/>
                <a:gd name="T79" fmla="*/ 118 h 516"/>
                <a:gd name="T80" fmla="*/ 84 w 516"/>
                <a:gd name="T81" fmla="*/ 164 h 516"/>
                <a:gd name="T82" fmla="*/ 64 w 516"/>
                <a:gd name="T83" fmla="*/ 218 h 516"/>
                <a:gd name="T84" fmla="*/ 60 w 516"/>
                <a:gd name="T85" fmla="*/ 258 h 516"/>
                <a:gd name="T86" fmla="*/ 69 w 516"/>
                <a:gd name="T87" fmla="*/ 317 h 516"/>
                <a:gd name="T88" fmla="*/ 94 w 516"/>
                <a:gd name="T89" fmla="*/ 369 h 516"/>
                <a:gd name="T90" fmla="*/ 132 w 516"/>
                <a:gd name="T91" fmla="*/ 410 h 516"/>
                <a:gd name="T92" fmla="*/ 181 w 516"/>
                <a:gd name="T93" fmla="*/ 440 h 516"/>
                <a:gd name="T94" fmla="*/ 237 w 516"/>
                <a:gd name="T95" fmla="*/ 454 h 516"/>
                <a:gd name="T96" fmla="*/ 278 w 516"/>
                <a:gd name="T97" fmla="*/ 454 h 516"/>
                <a:gd name="T98" fmla="*/ 335 w 516"/>
                <a:gd name="T99" fmla="*/ 440 h 516"/>
                <a:gd name="T100" fmla="*/ 384 w 516"/>
                <a:gd name="T101" fmla="*/ 410 h 516"/>
                <a:gd name="T102" fmla="*/ 422 w 516"/>
                <a:gd name="T103" fmla="*/ 369 h 516"/>
                <a:gd name="T104" fmla="*/ 446 w 516"/>
                <a:gd name="T105" fmla="*/ 317 h 516"/>
                <a:gd name="T106" fmla="*/ 456 w 516"/>
                <a:gd name="T107" fmla="*/ 258 h 516"/>
                <a:gd name="T108" fmla="*/ 452 w 516"/>
                <a:gd name="T109" fmla="*/ 218 h 516"/>
                <a:gd name="T110" fmla="*/ 431 w 516"/>
                <a:gd name="T111" fmla="*/ 164 h 516"/>
                <a:gd name="T112" fmla="*/ 398 w 516"/>
                <a:gd name="T113" fmla="*/ 118 h 516"/>
                <a:gd name="T114" fmla="*/ 352 w 516"/>
                <a:gd name="T115" fmla="*/ 84 h 516"/>
                <a:gd name="T116" fmla="*/ 298 w 516"/>
                <a:gd name="T117" fmla="*/ 65 h 516"/>
                <a:gd name="T118" fmla="*/ 257 w 516"/>
                <a:gd name="T119" fmla="*/ 6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516">
                  <a:moveTo>
                    <a:pt x="257" y="516"/>
                  </a:moveTo>
                  <a:lnTo>
                    <a:pt x="257" y="516"/>
                  </a:lnTo>
                  <a:lnTo>
                    <a:pt x="244" y="516"/>
                  </a:lnTo>
                  <a:lnTo>
                    <a:pt x="231" y="515"/>
                  </a:lnTo>
                  <a:lnTo>
                    <a:pt x="218" y="513"/>
                  </a:lnTo>
                  <a:lnTo>
                    <a:pt x="206" y="511"/>
                  </a:lnTo>
                  <a:lnTo>
                    <a:pt x="194" y="508"/>
                  </a:lnTo>
                  <a:lnTo>
                    <a:pt x="181" y="505"/>
                  </a:lnTo>
                  <a:lnTo>
                    <a:pt x="170" y="501"/>
                  </a:lnTo>
                  <a:lnTo>
                    <a:pt x="157" y="496"/>
                  </a:lnTo>
                  <a:lnTo>
                    <a:pt x="146" y="491"/>
                  </a:lnTo>
                  <a:lnTo>
                    <a:pt x="135" y="485"/>
                  </a:lnTo>
                  <a:lnTo>
                    <a:pt x="113" y="471"/>
                  </a:lnTo>
                  <a:lnTo>
                    <a:pt x="94" y="457"/>
                  </a:lnTo>
                  <a:lnTo>
                    <a:pt x="76" y="440"/>
                  </a:lnTo>
                  <a:lnTo>
                    <a:pt x="58" y="422"/>
                  </a:lnTo>
                  <a:lnTo>
                    <a:pt x="43" y="402"/>
                  </a:lnTo>
                  <a:lnTo>
                    <a:pt x="31" y="381"/>
                  </a:lnTo>
                  <a:lnTo>
                    <a:pt x="25" y="370"/>
                  </a:lnTo>
                  <a:lnTo>
                    <a:pt x="20" y="358"/>
                  </a:lnTo>
                  <a:lnTo>
                    <a:pt x="15" y="346"/>
                  </a:lnTo>
                  <a:lnTo>
                    <a:pt x="11" y="334"/>
                  </a:lnTo>
                  <a:lnTo>
                    <a:pt x="8" y="322"/>
                  </a:lnTo>
                  <a:lnTo>
                    <a:pt x="5" y="310"/>
                  </a:lnTo>
                  <a:lnTo>
                    <a:pt x="3" y="297"/>
                  </a:lnTo>
                  <a:lnTo>
                    <a:pt x="1" y="284"/>
                  </a:lnTo>
                  <a:lnTo>
                    <a:pt x="0" y="272"/>
                  </a:lnTo>
                  <a:lnTo>
                    <a:pt x="0" y="258"/>
                  </a:lnTo>
                  <a:lnTo>
                    <a:pt x="0" y="258"/>
                  </a:lnTo>
                  <a:lnTo>
                    <a:pt x="0" y="245"/>
                  </a:lnTo>
                  <a:lnTo>
                    <a:pt x="1" y="231"/>
                  </a:lnTo>
                  <a:lnTo>
                    <a:pt x="3" y="218"/>
                  </a:lnTo>
                  <a:lnTo>
                    <a:pt x="5" y="206"/>
                  </a:lnTo>
                  <a:lnTo>
                    <a:pt x="8" y="194"/>
                  </a:lnTo>
                  <a:lnTo>
                    <a:pt x="11" y="181"/>
                  </a:lnTo>
                  <a:lnTo>
                    <a:pt x="15" y="170"/>
                  </a:lnTo>
                  <a:lnTo>
                    <a:pt x="20" y="158"/>
                  </a:lnTo>
                  <a:lnTo>
                    <a:pt x="25" y="147"/>
                  </a:lnTo>
                  <a:lnTo>
                    <a:pt x="31" y="136"/>
                  </a:lnTo>
                  <a:lnTo>
                    <a:pt x="43" y="113"/>
                  </a:lnTo>
                  <a:lnTo>
                    <a:pt x="58" y="94"/>
                  </a:lnTo>
                  <a:lnTo>
                    <a:pt x="76" y="76"/>
                  </a:lnTo>
                  <a:lnTo>
                    <a:pt x="94" y="59"/>
                  </a:lnTo>
                  <a:lnTo>
                    <a:pt x="113" y="44"/>
                  </a:lnTo>
                  <a:lnTo>
                    <a:pt x="135" y="32"/>
                  </a:lnTo>
                  <a:lnTo>
                    <a:pt x="146" y="26"/>
                  </a:lnTo>
                  <a:lnTo>
                    <a:pt x="157" y="21"/>
                  </a:lnTo>
                  <a:lnTo>
                    <a:pt x="170" y="16"/>
                  </a:lnTo>
                  <a:lnTo>
                    <a:pt x="181" y="12"/>
                  </a:lnTo>
                  <a:lnTo>
                    <a:pt x="194" y="9"/>
                  </a:lnTo>
                  <a:lnTo>
                    <a:pt x="206" y="6"/>
                  </a:lnTo>
                  <a:lnTo>
                    <a:pt x="218" y="3"/>
                  </a:lnTo>
                  <a:lnTo>
                    <a:pt x="231" y="1"/>
                  </a:lnTo>
                  <a:lnTo>
                    <a:pt x="244" y="0"/>
                  </a:lnTo>
                  <a:lnTo>
                    <a:pt x="257" y="0"/>
                  </a:lnTo>
                  <a:lnTo>
                    <a:pt x="257" y="0"/>
                  </a:lnTo>
                  <a:lnTo>
                    <a:pt x="272" y="0"/>
                  </a:lnTo>
                  <a:lnTo>
                    <a:pt x="284" y="1"/>
                  </a:lnTo>
                  <a:lnTo>
                    <a:pt x="297" y="3"/>
                  </a:lnTo>
                  <a:lnTo>
                    <a:pt x="310" y="6"/>
                  </a:lnTo>
                  <a:lnTo>
                    <a:pt x="322" y="9"/>
                  </a:lnTo>
                  <a:lnTo>
                    <a:pt x="334" y="12"/>
                  </a:lnTo>
                  <a:lnTo>
                    <a:pt x="346" y="16"/>
                  </a:lnTo>
                  <a:lnTo>
                    <a:pt x="359" y="21"/>
                  </a:lnTo>
                  <a:lnTo>
                    <a:pt x="370" y="26"/>
                  </a:lnTo>
                  <a:lnTo>
                    <a:pt x="381" y="32"/>
                  </a:lnTo>
                  <a:lnTo>
                    <a:pt x="402" y="44"/>
                  </a:lnTo>
                  <a:lnTo>
                    <a:pt x="422" y="59"/>
                  </a:lnTo>
                  <a:lnTo>
                    <a:pt x="440" y="76"/>
                  </a:lnTo>
                  <a:lnTo>
                    <a:pt x="458" y="94"/>
                  </a:lnTo>
                  <a:lnTo>
                    <a:pt x="472" y="113"/>
                  </a:lnTo>
                  <a:lnTo>
                    <a:pt x="485" y="136"/>
                  </a:lnTo>
                  <a:lnTo>
                    <a:pt x="491" y="147"/>
                  </a:lnTo>
                  <a:lnTo>
                    <a:pt x="496" y="158"/>
                  </a:lnTo>
                  <a:lnTo>
                    <a:pt x="501" y="170"/>
                  </a:lnTo>
                  <a:lnTo>
                    <a:pt x="505" y="181"/>
                  </a:lnTo>
                  <a:lnTo>
                    <a:pt x="508" y="194"/>
                  </a:lnTo>
                  <a:lnTo>
                    <a:pt x="511" y="206"/>
                  </a:lnTo>
                  <a:lnTo>
                    <a:pt x="513" y="218"/>
                  </a:lnTo>
                  <a:lnTo>
                    <a:pt x="515" y="231"/>
                  </a:lnTo>
                  <a:lnTo>
                    <a:pt x="516" y="245"/>
                  </a:lnTo>
                  <a:lnTo>
                    <a:pt x="516" y="258"/>
                  </a:lnTo>
                  <a:lnTo>
                    <a:pt x="516" y="258"/>
                  </a:lnTo>
                  <a:lnTo>
                    <a:pt x="516" y="272"/>
                  </a:lnTo>
                  <a:lnTo>
                    <a:pt x="515" y="284"/>
                  </a:lnTo>
                  <a:lnTo>
                    <a:pt x="513" y="297"/>
                  </a:lnTo>
                  <a:lnTo>
                    <a:pt x="511" y="310"/>
                  </a:lnTo>
                  <a:lnTo>
                    <a:pt x="508" y="322"/>
                  </a:lnTo>
                  <a:lnTo>
                    <a:pt x="505" y="334"/>
                  </a:lnTo>
                  <a:lnTo>
                    <a:pt x="501" y="346"/>
                  </a:lnTo>
                  <a:lnTo>
                    <a:pt x="496" y="358"/>
                  </a:lnTo>
                  <a:lnTo>
                    <a:pt x="491" y="370"/>
                  </a:lnTo>
                  <a:lnTo>
                    <a:pt x="485" y="381"/>
                  </a:lnTo>
                  <a:lnTo>
                    <a:pt x="472" y="402"/>
                  </a:lnTo>
                  <a:lnTo>
                    <a:pt x="458" y="422"/>
                  </a:lnTo>
                  <a:lnTo>
                    <a:pt x="440" y="440"/>
                  </a:lnTo>
                  <a:lnTo>
                    <a:pt x="422" y="457"/>
                  </a:lnTo>
                  <a:lnTo>
                    <a:pt x="402" y="471"/>
                  </a:lnTo>
                  <a:lnTo>
                    <a:pt x="381" y="485"/>
                  </a:lnTo>
                  <a:lnTo>
                    <a:pt x="370" y="491"/>
                  </a:lnTo>
                  <a:lnTo>
                    <a:pt x="359" y="496"/>
                  </a:lnTo>
                  <a:lnTo>
                    <a:pt x="346" y="501"/>
                  </a:lnTo>
                  <a:lnTo>
                    <a:pt x="334" y="505"/>
                  </a:lnTo>
                  <a:lnTo>
                    <a:pt x="322" y="508"/>
                  </a:lnTo>
                  <a:lnTo>
                    <a:pt x="310" y="511"/>
                  </a:lnTo>
                  <a:lnTo>
                    <a:pt x="297" y="513"/>
                  </a:lnTo>
                  <a:lnTo>
                    <a:pt x="284" y="515"/>
                  </a:lnTo>
                  <a:lnTo>
                    <a:pt x="272" y="516"/>
                  </a:lnTo>
                  <a:lnTo>
                    <a:pt x="257" y="516"/>
                  </a:lnTo>
                  <a:lnTo>
                    <a:pt x="257" y="516"/>
                  </a:lnTo>
                  <a:close/>
                  <a:moveTo>
                    <a:pt x="257" y="61"/>
                  </a:moveTo>
                  <a:lnTo>
                    <a:pt x="257" y="61"/>
                  </a:lnTo>
                  <a:lnTo>
                    <a:pt x="237" y="62"/>
                  </a:lnTo>
                  <a:lnTo>
                    <a:pt x="218" y="65"/>
                  </a:lnTo>
                  <a:lnTo>
                    <a:pt x="199" y="69"/>
                  </a:lnTo>
                  <a:lnTo>
                    <a:pt x="181" y="76"/>
                  </a:lnTo>
                  <a:lnTo>
                    <a:pt x="164" y="84"/>
                  </a:lnTo>
                  <a:lnTo>
                    <a:pt x="147" y="94"/>
                  </a:lnTo>
                  <a:lnTo>
                    <a:pt x="132" y="105"/>
                  </a:lnTo>
                  <a:lnTo>
                    <a:pt x="118" y="118"/>
                  </a:lnTo>
                  <a:lnTo>
                    <a:pt x="105" y="133"/>
                  </a:lnTo>
                  <a:lnTo>
                    <a:pt x="94" y="148"/>
                  </a:lnTo>
                  <a:lnTo>
                    <a:pt x="84" y="164"/>
                  </a:lnTo>
                  <a:lnTo>
                    <a:pt x="76" y="181"/>
                  </a:lnTo>
                  <a:lnTo>
                    <a:pt x="69" y="199"/>
                  </a:lnTo>
                  <a:lnTo>
                    <a:pt x="64" y="218"/>
                  </a:lnTo>
                  <a:lnTo>
                    <a:pt x="61" y="237"/>
                  </a:lnTo>
                  <a:lnTo>
                    <a:pt x="60" y="258"/>
                  </a:lnTo>
                  <a:lnTo>
                    <a:pt x="60" y="258"/>
                  </a:lnTo>
                  <a:lnTo>
                    <a:pt x="61" y="278"/>
                  </a:lnTo>
                  <a:lnTo>
                    <a:pt x="64" y="298"/>
                  </a:lnTo>
                  <a:lnTo>
                    <a:pt x="69" y="317"/>
                  </a:lnTo>
                  <a:lnTo>
                    <a:pt x="76" y="334"/>
                  </a:lnTo>
                  <a:lnTo>
                    <a:pt x="84" y="352"/>
                  </a:lnTo>
                  <a:lnTo>
                    <a:pt x="94" y="369"/>
                  </a:lnTo>
                  <a:lnTo>
                    <a:pt x="105" y="384"/>
                  </a:lnTo>
                  <a:lnTo>
                    <a:pt x="118" y="398"/>
                  </a:lnTo>
                  <a:lnTo>
                    <a:pt x="132" y="410"/>
                  </a:lnTo>
                  <a:lnTo>
                    <a:pt x="147" y="422"/>
                  </a:lnTo>
                  <a:lnTo>
                    <a:pt x="164" y="431"/>
                  </a:lnTo>
                  <a:lnTo>
                    <a:pt x="181" y="440"/>
                  </a:lnTo>
                  <a:lnTo>
                    <a:pt x="199" y="446"/>
                  </a:lnTo>
                  <a:lnTo>
                    <a:pt x="218" y="451"/>
                  </a:lnTo>
                  <a:lnTo>
                    <a:pt x="237" y="454"/>
                  </a:lnTo>
                  <a:lnTo>
                    <a:pt x="257" y="455"/>
                  </a:lnTo>
                  <a:lnTo>
                    <a:pt x="257" y="455"/>
                  </a:lnTo>
                  <a:lnTo>
                    <a:pt x="278" y="454"/>
                  </a:lnTo>
                  <a:lnTo>
                    <a:pt x="298" y="451"/>
                  </a:lnTo>
                  <a:lnTo>
                    <a:pt x="317" y="446"/>
                  </a:lnTo>
                  <a:lnTo>
                    <a:pt x="335" y="440"/>
                  </a:lnTo>
                  <a:lnTo>
                    <a:pt x="352" y="431"/>
                  </a:lnTo>
                  <a:lnTo>
                    <a:pt x="369" y="422"/>
                  </a:lnTo>
                  <a:lnTo>
                    <a:pt x="384" y="410"/>
                  </a:lnTo>
                  <a:lnTo>
                    <a:pt x="398" y="398"/>
                  </a:lnTo>
                  <a:lnTo>
                    <a:pt x="410" y="384"/>
                  </a:lnTo>
                  <a:lnTo>
                    <a:pt x="422" y="369"/>
                  </a:lnTo>
                  <a:lnTo>
                    <a:pt x="431" y="352"/>
                  </a:lnTo>
                  <a:lnTo>
                    <a:pt x="440" y="334"/>
                  </a:lnTo>
                  <a:lnTo>
                    <a:pt x="446" y="317"/>
                  </a:lnTo>
                  <a:lnTo>
                    <a:pt x="452" y="298"/>
                  </a:lnTo>
                  <a:lnTo>
                    <a:pt x="455" y="278"/>
                  </a:lnTo>
                  <a:lnTo>
                    <a:pt x="456" y="258"/>
                  </a:lnTo>
                  <a:lnTo>
                    <a:pt x="456" y="258"/>
                  </a:lnTo>
                  <a:lnTo>
                    <a:pt x="455" y="237"/>
                  </a:lnTo>
                  <a:lnTo>
                    <a:pt x="452" y="218"/>
                  </a:lnTo>
                  <a:lnTo>
                    <a:pt x="446" y="199"/>
                  </a:lnTo>
                  <a:lnTo>
                    <a:pt x="440" y="181"/>
                  </a:lnTo>
                  <a:lnTo>
                    <a:pt x="431" y="164"/>
                  </a:lnTo>
                  <a:lnTo>
                    <a:pt x="422" y="148"/>
                  </a:lnTo>
                  <a:lnTo>
                    <a:pt x="410" y="133"/>
                  </a:lnTo>
                  <a:lnTo>
                    <a:pt x="398" y="118"/>
                  </a:lnTo>
                  <a:lnTo>
                    <a:pt x="384" y="105"/>
                  </a:lnTo>
                  <a:lnTo>
                    <a:pt x="369" y="94"/>
                  </a:lnTo>
                  <a:lnTo>
                    <a:pt x="352" y="84"/>
                  </a:lnTo>
                  <a:lnTo>
                    <a:pt x="335" y="76"/>
                  </a:lnTo>
                  <a:lnTo>
                    <a:pt x="317" y="69"/>
                  </a:lnTo>
                  <a:lnTo>
                    <a:pt x="298" y="65"/>
                  </a:lnTo>
                  <a:lnTo>
                    <a:pt x="278" y="62"/>
                  </a:lnTo>
                  <a:lnTo>
                    <a:pt x="257" y="61"/>
                  </a:lnTo>
                  <a:lnTo>
                    <a:pt x="257"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5" name="Freeform 29">
              <a:extLst>
                <a:ext uri="{FF2B5EF4-FFF2-40B4-BE49-F238E27FC236}">
                  <a16:creationId xmlns:a16="http://schemas.microsoft.com/office/drawing/2014/main" xmlns="" id="{24F16740-C122-46E7-AC24-6B4C34E718B2}"/>
                </a:ext>
              </a:extLst>
            </p:cNvPr>
            <p:cNvSpPr>
              <a:spLocks/>
            </p:cNvSpPr>
            <p:nvPr/>
          </p:nvSpPr>
          <p:spPr bwMode="auto">
            <a:xfrm>
              <a:off x="712" y="3155"/>
              <a:ext cx="76" cy="118"/>
            </a:xfrm>
            <a:custGeom>
              <a:avLst/>
              <a:gdLst>
                <a:gd name="T0" fmla="*/ 301 w 301"/>
                <a:gd name="T1" fmla="*/ 469 h 469"/>
                <a:gd name="T2" fmla="*/ 150 w 301"/>
                <a:gd name="T3" fmla="*/ 344 h 469"/>
                <a:gd name="T4" fmla="*/ 0 w 301"/>
                <a:gd name="T5" fmla="*/ 469 h 469"/>
                <a:gd name="T6" fmla="*/ 0 w 301"/>
                <a:gd name="T7" fmla="*/ 0 h 469"/>
                <a:gd name="T8" fmla="*/ 61 w 301"/>
                <a:gd name="T9" fmla="*/ 0 h 469"/>
                <a:gd name="T10" fmla="*/ 61 w 301"/>
                <a:gd name="T11" fmla="*/ 340 h 469"/>
                <a:gd name="T12" fmla="*/ 150 w 301"/>
                <a:gd name="T13" fmla="*/ 265 h 469"/>
                <a:gd name="T14" fmla="*/ 240 w 301"/>
                <a:gd name="T15" fmla="*/ 340 h 469"/>
                <a:gd name="T16" fmla="*/ 240 w 301"/>
                <a:gd name="T17" fmla="*/ 0 h 469"/>
                <a:gd name="T18" fmla="*/ 301 w 301"/>
                <a:gd name="T19" fmla="*/ 0 h 469"/>
                <a:gd name="T20" fmla="*/ 301 w 301"/>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469">
                  <a:moveTo>
                    <a:pt x="301" y="469"/>
                  </a:moveTo>
                  <a:lnTo>
                    <a:pt x="150" y="344"/>
                  </a:lnTo>
                  <a:lnTo>
                    <a:pt x="0" y="469"/>
                  </a:lnTo>
                  <a:lnTo>
                    <a:pt x="0" y="0"/>
                  </a:lnTo>
                  <a:lnTo>
                    <a:pt x="61" y="0"/>
                  </a:lnTo>
                  <a:lnTo>
                    <a:pt x="61" y="340"/>
                  </a:lnTo>
                  <a:lnTo>
                    <a:pt x="150" y="265"/>
                  </a:lnTo>
                  <a:lnTo>
                    <a:pt x="240" y="340"/>
                  </a:lnTo>
                  <a:lnTo>
                    <a:pt x="240" y="0"/>
                  </a:lnTo>
                  <a:lnTo>
                    <a:pt x="301" y="0"/>
                  </a:lnTo>
                  <a:lnTo>
                    <a:pt x="301" y="469"/>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3" name="Rectangle 30">
              <a:extLst>
                <a:ext uri="{FF2B5EF4-FFF2-40B4-BE49-F238E27FC236}">
                  <a16:creationId xmlns:a16="http://schemas.microsoft.com/office/drawing/2014/main" xmlns="" id="{273753CD-C614-4572-AAB2-E5C0A5507334}"/>
                </a:ext>
              </a:extLst>
            </p:cNvPr>
            <p:cNvSpPr>
              <a:spLocks noChangeArrowheads="1"/>
            </p:cNvSpPr>
            <p:nvPr/>
          </p:nvSpPr>
          <p:spPr bwMode="auto">
            <a:xfrm>
              <a:off x="598" y="3367"/>
              <a:ext cx="303"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4" name="Rectangle 31">
              <a:extLst>
                <a:ext uri="{FF2B5EF4-FFF2-40B4-BE49-F238E27FC236}">
                  <a16:creationId xmlns:a16="http://schemas.microsoft.com/office/drawing/2014/main" xmlns="" id="{1C77B5F1-2CE4-4E82-93A2-B0E9C688CC70}"/>
                </a:ext>
              </a:extLst>
            </p:cNvPr>
            <p:cNvSpPr>
              <a:spLocks noChangeArrowheads="1"/>
            </p:cNvSpPr>
            <p:nvPr/>
          </p:nvSpPr>
          <p:spPr bwMode="auto">
            <a:xfrm>
              <a:off x="598" y="3432"/>
              <a:ext cx="303" cy="16"/>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5" name="Rectangle 32">
              <a:extLst>
                <a:ext uri="{FF2B5EF4-FFF2-40B4-BE49-F238E27FC236}">
                  <a16:creationId xmlns:a16="http://schemas.microsoft.com/office/drawing/2014/main" xmlns="" id="{73EC1F90-F349-410F-BBE1-B8367D193407}"/>
                </a:ext>
              </a:extLst>
            </p:cNvPr>
            <p:cNvSpPr>
              <a:spLocks noChangeArrowheads="1"/>
            </p:cNvSpPr>
            <p:nvPr/>
          </p:nvSpPr>
          <p:spPr bwMode="auto">
            <a:xfrm>
              <a:off x="809" y="3498"/>
              <a:ext cx="92"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6" name="Freeform 33">
              <a:extLst>
                <a:ext uri="{FF2B5EF4-FFF2-40B4-BE49-F238E27FC236}">
                  <a16:creationId xmlns:a16="http://schemas.microsoft.com/office/drawing/2014/main" xmlns="" id="{F33482FE-D132-4D8B-AEEC-9A261A193D66}"/>
                </a:ext>
              </a:extLst>
            </p:cNvPr>
            <p:cNvSpPr>
              <a:spLocks noEditPoints="1"/>
            </p:cNvSpPr>
            <p:nvPr/>
          </p:nvSpPr>
          <p:spPr bwMode="auto">
            <a:xfrm>
              <a:off x="546" y="2999"/>
              <a:ext cx="408" cy="567"/>
            </a:xfrm>
            <a:custGeom>
              <a:avLst/>
              <a:gdLst>
                <a:gd name="T0" fmla="*/ 97 w 1632"/>
                <a:gd name="T1" fmla="*/ 2268 h 2268"/>
                <a:gd name="T2" fmla="*/ 87 w 1632"/>
                <a:gd name="T3" fmla="*/ 2267 h 2268"/>
                <a:gd name="T4" fmla="*/ 68 w 1632"/>
                <a:gd name="T5" fmla="*/ 2263 h 2268"/>
                <a:gd name="T6" fmla="*/ 51 w 1632"/>
                <a:gd name="T7" fmla="*/ 2256 h 2268"/>
                <a:gd name="T8" fmla="*/ 35 w 1632"/>
                <a:gd name="T9" fmla="*/ 2246 h 2268"/>
                <a:gd name="T10" fmla="*/ 22 w 1632"/>
                <a:gd name="T11" fmla="*/ 2233 h 2268"/>
                <a:gd name="T12" fmla="*/ 12 w 1632"/>
                <a:gd name="T13" fmla="*/ 2218 h 2268"/>
                <a:gd name="T14" fmla="*/ 4 w 1632"/>
                <a:gd name="T15" fmla="*/ 2199 h 2268"/>
                <a:gd name="T16" fmla="*/ 1 w 1632"/>
                <a:gd name="T17" fmla="*/ 2181 h 2268"/>
                <a:gd name="T18" fmla="*/ 0 w 1632"/>
                <a:gd name="T19" fmla="*/ 97 h 2268"/>
                <a:gd name="T20" fmla="*/ 1 w 1632"/>
                <a:gd name="T21" fmla="*/ 87 h 2268"/>
                <a:gd name="T22" fmla="*/ 4 w 1632"/>
                <a:gd name="T23" fmla="*/ 68 h 2268"/>
                <a:gd name="T24" fmla="*/ 12 w 1632"/>
                <a:gd name="T25" fmla="*/ 50 h 2268"/>
                <a:gd name="T26" fmla="*/ 22 w 1632"/>
                <a:gd name="T27" fmla="*/ 35 h 2268"/>
                <a:gd name="T28" fmla="*/ 35 w 1632"/>
                <a:gd name="T29" fmla="*/ 22 h 2268"/>
                <a:gd name="T30" fmla="*/ 51 w 1632"/>
                <a:gd name="T31" fmla="*/ 12 h 2268"/>
                <a:gd name="T32" fmla="*/ 68 w 1632"/>
                <a:gd name="T33" fmla="*/ 4 h 2268"/>
                <a:gd name="T34" fmla="*/ 87 w 1632"/>
                <a:gd name="T35" fmla="*/ 1 h 2268"/>
                <a:gd name="T36" fmla="*/ 1535 w 1632"/>
                <a:gd name="T37" fmla="*/ 0 h 2268"/>
                <a:gd name="T38" fmla="*/ 1545 w 1632"/>
                <a:gd name="T39" fmla="*/ 1 h 2268"/>
                <a:gd name="T40" fmla="*/ 1564 w 1632"/>
                <a:gd name="T41" fmla="*/ 4 h 2268"/>
                <a:gd name="T42" fmla="*/ 1581 w 1632"/>
                <a:gd name="T43" fmla="*/ 12 h 2268"/>
                <a:gd name="T44" fmla="*/ 1597 w 1632"/>
                <a:gd name="T45" fmla="*/ 22 h 2268"/>
                <a:gd name="T46" fmla="*/ 1610 w 1632"/>
                <a:gd name="T47" fmla="*/ 35 h 2268"/>
                <a:gd name="T48" fmla="*/ 1620 w 1632"/>
                <a:gd name="T49" fmla="*/ 50 h 2268"/>
                <a:gd name="T50" fmla="*/ 1627 w 1632"/>
                <a:gd name="T51" fmla="*/ 68 h 2268"/>
                <a:gd name="T52" fmla="*/ 1631 w 1632"/>
                <a:gd name="T53" fmla="*/ 87 h 2268"/>
                <a:gd name="T54" fmla="*/ 1632 w 1632"/>
                <a:gd name="T55" fmla="*/ 2171 h 2268"/>
                <a:gd name="T56" fmla="*/ 1631 w 1632"/>
                <a:gd name="T57" fmla="*/ 2181 h 2268"/>
                <a:gd name="T58" fmla="*/ 1627 w 1632"/>
                <a:gd name="T59" fmla="*/ 2199 h 2268"/>
                <a:gd name="T60" fmla="*/ 1620 w 1632"/>
                <a:gd name="T61" fmla="*/ 2218 h 2268"/>
                <a:gd name="T62" fmla="*/ 1610 w 1632"/>
                <a:gd name="T63" fmla="*/ 2233 h 2268"/>
                <a:gd name="T64" fmla="*/ 1597 w 1632"/>
                <a:gd name="T65" fmla="*/ 2246 h 2268"/>
                <a:gd name="T66" fmla="*/ 1581 w 1632"/>
                <a:gd name="T67" fmla="*/ 2256 h 2268"/>
                <a:gd name="T68" fmla="*/ 1564 w 1632"/>
                <a:gd name="T69" fmla="*/ 2263 h 2268"/>
                <a:gd name="T70" fmla="*/ 1545 w 1632"/>
                <a:gd name="T71" fmla="*/ 2267 h 2268"/>
                <a:gd name="T72" fmla="*/ 1535 w 1632"/>
                <a:gd name="T73" fmla="*/ 2268 h 2268"/>
                <a:gd name="T74" fmla="*/ 97 w 1632"/>
                <a:gd name="T75" fmla="*/ 61 h 2268"/>
                <a:gd name="T76" fmla="*/ 83 w 1632"/>
                <a:gd name="T77" fmla="*/ 64 h 2268"/>
                <a:gd name="T78" fmla="*/ 71 w 1632"/>
                <a:gd name="T79" fmla="*/ 72 h 2268"/>
                <a:gd name="T80" fmla="*/ 64 w 1632"/>
                <a:gd name="T81" fmla="*/ 83 h 2268"/>
                <a:gd name="T82" fmla="*/ 61 w 1632"/>
                <a:gd name="T83" fmla="*/ 97 h 2268"/>
                <a:gd name="T84" fmla="*/ 61 w 1632"/>
                <a:gd name="T85" fmla="*/ 2171 h 2268"/>
                <a:gd name="T86" fmla="*/ 64 w 1632"/>
                <a:gd name="T87" fmla="*/ 2185 h 2268"/>
                <a:gd name="T88" fmla="*/ 71 w 1632"/>
                <a:gd name="T89" fmla="*/ 2196 h 2268"/>
                <a:gd name="T90" fmla="*/ 83 w 1632"/>
                <a:gd name="T91" fmla="*/ 2204 h 2268"/>
                <a:gd name="T92" fmla="*/ 97 w 1632"/>
                <a:gd name="T93" fmla="*/ 2207 h 2268"/>
                <a:gd name="T94" fmla="*/ 1535 w 1632"/>
                <a:gd name="T95" fmla="*/ 2207 h 2268"/>
                <a:gd name="T96" fmla="*/ 1549 w 1632"/>
                <a:gd name="T97" fmla="*/ 2204 h 2268"/>
                <a:gd name="T98" fmla="*/ 1560 w 1632"/>
                <a:gd name="T99" fmla="*/ 2196 h 2268"/>
                <a:gd name="T100" fmla="*/ 1568 w 1632"/>
                <a:gd name="T101" fmla="*/ 2185 h 2268"/>
                <a:gd name="T102" fmla="*/ 1571 w 1632"/>
                <a:gd name="T103" fmla="*/ 2171 h 2268"/>
                <a:gd name="T104" fmla="*/ 1571 w 1632"/>
                <a:gd name="T105" fmla="*/ 97 h 2268"/>
                <a:gd name="T106" fmla="*/ 1568 w 1632"/>
                <a:gd name="T107" fmla="*/ 83 h 2268"/>
                <a:gd name="T108" fmla="*/ 1560 w 1632"/>
                <a:gd name="T109" fmla="*/ 72 h 2268"/>
                <a:gd name="T110" fmla="*/ 1549 w 1632"/>
                <a:gd name="T111" fmla="*/ 64 h 2268"/>
                <a:gd name="T112" fmla="*/ 1535 w 1632"/>
                <a:gd name="T113"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2" h="2268">
                  <a:moveTo>
                    <a:pt x="1535" y="2268"/>
                  </a:moveTo>
                  <a:lnTo>
                    <a:pt x="97" y="2268"/>
                  </a:lnTo>
                  <a:lnTo>
                    <a:pt x="97" y="2268"/>
                  </a:lnTo>
                  <a:lnTo>
                    <a:pt x="87" y="2267"/>
                  </a:lnTo>
                  <a:lnTo>
                    <a:pt x="77" y="2266"/>
                  </a:lnTo>
                  <a:lnTo>
                    <a:pt x="68" y="2263"/>
                  </a:lnTo>
                  <a:lnTo>
                    <a:pt x="59" y="2260"/>
                  </a:lnTo>
                  <a:lnTo>
                    <a:pt x="51" y="2256"/>
                  </a:lnTo>
                  <a:lnTo>
                    <a:pt x="42" y="2251"/>
                  </a:lnTo>
                  <a:lnTo>
                    <a:pt x="35" y="2246"/>
                  </a:lnTo>
                  <a:lnTo>
                    <a:pt x="28" y="2240"/>
                  </a:lnTo>
                  <a:lnTo>
                    <a:pt x="22" y="2233"/>
                  </a:lnTo>
                  <a:lnTo>
                    <a:pt x="16" y="2225"/>
                  </a:lnTo>
                  <a:lnTo>
                    <a:pt x="12" y="2218"/>
                  </a:lnTo>
                  <a:lnTo>
                    <a:pt x="8" y="2209"/>
                  </a:lnTo>
                  <a:lnTo>
                    <a:pt x="4" y="2199"/>
                  </a:lnTo>
                  <a:lnTo>
                    <a:pt x="2" y="2190"/>
                  </a:lnTo>
                  <a:lnTo>
                    <a:pt x="1" y="2181"/>
                  </a:lnTo>
                  <a:lnTo>
                    <a:pt x="0" y="2171"/>
                  </a:lnTo>
                  <a:lnTo>
                    <a:pt x="0" y="97"/>
                  </a:lnTo>
                  <a:lnTo>
                    <a:pt x="0" y="97"/>
                  </a:lnTo>
                  <a:lnTo>
                    <a:pt x="1" y="87"/>
                  </a:lnTo>
                  <a:lnTo>
                    <a:pt x="2" y="77"/>
                  </a:lnTo>
                  <a:lnTo>
                    <a:pt x="4" y="68"/>
                  </a:lnTo>
                  <a:lnTo>
                    <a:pt x="8" y="59"/>
                  </a:lnTo>
                  <a:lnTo>
                    <a:pt x="12" y="50"/>
                  </a:lnTo>
                  <a:lnTo>
                    <a:pt x="16" y="42"/>
                  </a:lnTo>
                  <a:lnTo>
                    <a:pt x="22" y="35"/>
                  </a:lnTo>
                  <a:lnTo>
                    <a:pt x="28" y="28"/>
                  </a:lnTo>
                  <a:lnTo>
                    <a:pt x="35" y="22"/>
                  </a:lnTo>
                  <a:lnTo>
                    <a:pt x="42" y="17"/>
                  </a:lnTo>
                  <a:lnTo>
                    <a:pt x="51" y="12"/>
                  </a:lnTo>
                  <a:lnTo>
                    <a:pt x="59" y="8"/>
                  </a:lnTo>
                  <a:lnTo>
                    <a:pt x="68" y="4"/>
                  </a:lnTo>
                  <a:lnTo>
                    <a:pt x="77" y="2"/>
                  </a:lnTo>
                  <a:lnTo>
                    <a:pt x="87" y="1"/>
                  </a:lnTo>
                  <a:lnTo>
                    <a:pt x="97" y="0"/>
                  </a:lnTo>
                  <a:lnTo>
                    <a:pt x="1535" y="0"/>
                  </a:lnTo>
                  <a:lnTo>
                    <a:pt x="1535" y="0"/>
                  </a:lnTo>
                  <a:lnTo>
                    <a:pt x="1545" y="1"/>
                  </a:lnTo>
                  <a:lnTo>
                    <a:pt x="1554" y="2"/>
                  </a:lnTo>
                  <a:lnTo>
                    <a:pt x="1564" y="4"/>
                  </a:lnTo>
                  <a:lnTo>
                    <a:pt x="1572" y="8"/>
                  </a:lnTo>
                  <a:lnTo>
                    <a:pt x="1581" y="12"/>
                  </a:lnTo>
                  <a:lnTo>
                    <a:pt x="1590" y="17"/>
                  </a:lnTo>
                  <a:lnTo>
                    <a:pt x="1597" y="22"/>
                  </a:lnTo>
                  <a:lnTo>
                    <a:pt x="1604" y="28"/>
                  </a:lnTo>
                  <a:lnTo>
                    <a:pt x="1610" y="35"/>
                  </a:lnTo>
                  <a:lnTo>
                    <a:pt x="1615" y="42"/>
                  </a:lnTo>
                  <a:lnTo>
                    <a:pt x="1620" y="50"/>
                  </a:lnTo>
                  <a:lnTo>
                    <a:pt x="1624" y="59"/>
                  </a:lnTo>
                  <a:lnTo>
                    <a:pt x="1627" y="68"/>
                  </a:lnTo>
                  <a:lnTo>
                    <a:pt x="1630" y="77"/>
                  </a:lnTo>
                  <a:lnTo>
                    <a:pt x="1631" y="87"/>
                  </a:lnTo>
                  <a:lnTo>
                    <a:pt x="1632" y="97"/>
                  </a:lnTo>
                  <a:lnTo>
                    <a:pt x="1632" y="2171"/>
                  </a:lnTo>
                  <a:lnTo>
                    <a:pt x="1632" y="2171"/>
                  </a:lnTo>
                  <a:lnTo>
                    <a:pt x="1631" y="2181"/>
                  </a:lnTo>
                  <a:lnTo>
                    <a:pt x="1630" y="2190"/>
                  </a:lnTo>
                  <a:lnTo>
                    <a:pt x="1627" y="2199"/>
                  </a:lnTo>
                  <a:lnTo>
                    <a:pt x="1624" y="2209"/>
                  </a:lnTo>
                  <a:lnTo>
                    <a:pt x="1620" y="2218"/>
                  </a:lnTo>
                  <a:lnTo>
                    <a:pt x="1615" y="2225"/>
                  </a:lnTo>
                  <a:lnTo>
                    <a:pt x="1610" y="2233"/>
                  </a:lnTo>
                  <a:lnTo>
                    <a:pt x="1604" y="2240"/>
                  </a:lnTo>
                  <a:lnTo>
                    <a:pt x="1597" y="2246"/>
                  </a:lnTo>
                  <a:lnTo>
                    <a:pt x="1590" y="2251"/>
                  </a:lnTo>
                  <a:lnTo>
                    <a:pt x="1581" y="2256"/>
                  </a:lnTo>
                  <a:lnTo>
                    <a:pt x="1572" y="2260"/>
                  </a:lnTo>
                  <a:lnTo>
                    <a:pt x="1564" y="2263"/>
                  </a:lnTo>
                  <a:lnTo>
                    <a:pt x="1554" y="2266"/>
                  </a:lnTo>
                  <a:lnTo>
                    <a:pt x="1545" y="2267"/>
                  </a:lnTo>
                  <a:lnTo>
                    <a:pt x="1535" y="2268"/>
                  </a:lnTo>
                  <a:lnTo>
                    <a:pt x="1535" y="2268"/>
                  </a:lnTo>
                  <a:close/>
                  <a:moveTo>
                    <a:pt x="97" y="61"/>
                  </a:moveTo>
                  <a:lnTo>
                    <a:pt x="97" y="61"/>
                  </a:lnTo>
                  <a:lnTo>
                    <a:pt x="89" y="62"/>
                  </a:lnTo>
                  <a:lnTo>
                    <a:pt x="83" y="64"/>
                  </a:lnTo>
                  <a:lnTo>
                    <a:pt x="77" y="67"/>
                  </a:lnTo>
                  <a:lnTo>
                    <a:pt x="71" y="72"/>
                  </a:lnTo>
                  <a:lnTo>
                    <a:pt x="67" y="77"/>
                  </a:lnTo>
                  <a:lnTo>
                    <a:pt x="64" y="83"/>
                  </a:lnTo>
                  <a:lnTo>
                    <a:pt x="62" y="90"/>
                  </a:lnTo>
                  <a:lnTo>
                    <a:pt x="61" y="97"/>
                  </a:lnTo>
                  <a:lnTo>
                    <a:pt x="61" y="2171"/>
                  </a:lnTo>
                  <a:lnTo>
                    <a:pt x="61" y="2171"/>
                  </a:lnTo>
                  <a:lnTo>
                    <a:pt x="62" y="2178"/>
                  </a:lnTo>
                  <a:lnTo>
                    <a:pt x="64" y="2185"/>
                  </a:lnTo>
                  <a:lnTo>
                    <a:pt x="67" y="2191"/>
                  </a:lnTo>
                  <a:lnTo>
                    <a:pt x="71" y="2196"/>
                  </a:lnTo>
                  <a:lnTo>
                    <a:pt x="77" y="2201"/>
                  </a:lnTo>
                  <a:lnTo>
                    <a:pt x="83" y="2204"/>
                  </a:lnTo>
                  <a:lnTo>
                    <a:pt x="89" y="2206"/>
                  </a:lnTo>
                  <a:lnTo>
                    <a:pt x="97" y="2207"/>
                  </a:lnTo>
                  <a:lnTo>
                    <a:pt x="1535" y="2207"/>
                  </a:lnTo>
                  <a:lnTo>
                    <a:pt x="1535" y="2207"/>
                  </a:lnTo>
                  <a:lnTo>
                    <a:pt x="1542" y="2206"/>
                  </a:lnTo>
                  <a:lnTo>
                    <a:pt x="1549" y="2204"/>
                  </a:lnTo>
                  <a:lnTo>
                    <a:pt x="1555" y="2201"/>
                  </a:lnTo>
                  <a:lnTo>
                    <a:pt x="1560" y="2196"/>
                  </a:lnTo>
                  <a:lnTo>
                    <a:pt x="1565" y="2191"/>
                  </a:lnTo>
                  <a:lnTo>
                    <a:pt x="1568" y="2185"/>
                  </a:lnTo>
                  <a:lnTo>
                    <a:pt x="1570" y="2178"/>
                  </a:lnTo>
                  <a:lnTo>
                    <a:pt x="1571" y="2171"/>
                  </a:lnTo>
                  <a:lnTo>
                    <a:pt x="1571" y="97"/>
                  </a:lnTo>
                  <a:lnTo>
                    <a:pt x="1571" y="97"/>
                  </a:lnTo>
                  <a:lnTo>
                    <a:pt x="1570" y="90"/>
                  </a:lnTo>
                  <a:lnTo>
                    <a:pt x="1568" y="83"/>
                  </a:lnTo>
                  <a:lnTo>
                    <a:pt x="1565" y="77"/>
                  </a:lnTo>
                  <a:lnTo>
                    <a:pt x="1560" y="72"/>
                  </a:lnTo>
                  <a:lnTo>
                    <a:pt x="1555" y="67"/>
                  </a:lnTo>
                  <a:lnTo>
                    <a:pt x="1549" y="64"/>
                  </a:lnTo>
                  <a:lnTo>
                    <a:pt x="1542" y="62"/>
                  </a:lnTo>
                  <a:lnTo>
                    <a:pt x="1535" y="61"/>
                  </a:lnTo>
                  <a:lnTo>
                    <a:pt x="97"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4" name="Freeform 83"/>
          <p:cNvSpPr/>
          <p:nvPr/>
        </p:nvSpPr>
        <p:spPr bwMode="auto">
          <a:xfrm>
            <a:off x="7055318" y="2753589"/>
            <a:ext cx="2834966" cy="1952387"/>
          </a:xfrm>
          <a:custGeom>
            <a:avLst/>
            <a:gdLst>
              <a:gd name="connsiteX0" fmla="*/ 0 w 3348111"/>
              <a:gd name="connsiteY0" fmla="*/ 14068 h 2475914"/>
              <a:gd name="connsiteX1" fmla="*/ 3348111 w 3348111"/>
              <a:gd name="connsiteY1" fmla="*/ 0 h 2475914"/>
              <a:gd name="connsiteX2" fmla="*/ 3348111 w 3348111"/>
              <a:gd name="connsiteY2" fmla="*/ 2475914 h 2475914"/>
              <a:gd name="connsiteX3" fmla="*/ 0 w 3348111"/>
              <a:gd name="connsiteY3" fmla="*/ 14068 h 2475914"/>
              <a:gd name="connsiteX0" fmla="*/ 0 w 3348111"/>
              <a:gd name="connsiteY0" fmla="*/ 14068 h 2532185"/>
              <a:gd name="connsiteX1" fmla="*/ 3348111 w 3348111"/>
              <a:gd name="connsiteY1" fmla="*/ 0 h 2532185"/>
              <a:gd name="connsiteX2" fmla="*/ 3334044 w 3348111"/>
              <a:gd name="connsiteY2" fmla="*/ 2532185 h 2532185"/>
              <a:gd name="connsiteX3" fmla="*/ 0 w 3348111"/>
              <a:gd name="connsiteY3" fmla="*/ 14068 h 2532185"/>
              <a:gd name="connsiteX0" fmla="*/ 0 w 5847043"/>
              <a:gd name="connsiteY0" fmla="*/ 14068 h 4142418"/>
              <a:gd name="connsiteX1" fmla="*/ 3348111 w 5847043"/>
              <a:gd name="connsiteY1" fmla="*/ 0 h 4142418"/>
              <a:gd name="connsiteX2" fmla="*/ 5847043 w 5847043"/>
              <a:gd name="connsiteY2" fmla="*/ 4142418 h 4142418"/>
              <a:gd name="connsiteX3" fmla="*/ 0 w 5847043"/>
              <a:gd name="connsiteY3" fmla="*/ 14068 h 4142418"/>
              <a:gd name="connsiteX0" fmla="*/ 0 w 5933600"/>
              <a:gd name="connsiteY0" fmla="*/ 0 h 4128350"/>
              <a:gd name="connsiteX1" fmla="*/ 5933600 w 5933600"/>
              <a:gd name="connsiteY1" fmla="*/ 1596165 h 4128350"/>
              <a:gd name="connsiteX2" fmla="*/ 5847043 w 5933600"/>
              <a:gd name="connsiteY2" fmla="*/ 4128350 h 4128350"/>
              <a:gd name="connsiteX3" fmla="*/ 0 w 5933600"/>
              <a:gd name="connsiteY3" fmla="*/ 0 h 4128350"/>
              <a:gd name="connsiteX0" fmla="*/ 0 w 5933600"/>
              <a:gd name="connsiteY0" fmla="*/ 0 h 4047041"/>
              <a:gd name="connsiteX1" fmla="*/ 5933600 w 5933600"/>
              <a:gd name="connsiteY1" fmla="*/ 1596165 h 4047041"/>
              <a:gd name="connsiteX2" fmla="*/ 5883427 w 5933600"/>
              <a:gd name="connsiteY2" fmla="*/ 4047041 h 4047041"/>
              <a:gd name="connsiteX3" fmla="*/ 0 w 5933600"/>
              <a:gd name="connsiteY3" fmla="*/ 0 h 4047041"/>
              <a:gd name="connsiteX0" fmla="*/ 0 w 5883427"/>
              <a:gd name="connsiteY0" fmla="*/ 0 h 4047041"/>
              <a:gd name="connsiteX1" fmla="*/ 5874477 w 5883427"/>
              <a:gd name="connsiteY1" fmla="*/ 1610950 h 4047041"/>
              <a:gd name="connsiteX2" fmla="*/ 5883427 w 5883427"/>
              <a:gd name="connsiteY2" fmla="*/ 4047041 h 4047041"/>
              <a:gd name="connsiteX3" fmla="*/ 0 w 5883427"/>
              <a:gd name="connsiteY3" fmla="*/ 0 h 4047041"/>
            </a:gdLst>
            <a:ahLst/>
            <a:cxnLst>
              <a:cxn ang="0">
                <a:pos x="connsiteX0" y="connsiteY0"/>
              </a:cxn>
              <a:cxn ang="0">
                <a:pos x="connsiteX1" y="connsiteY1"/>
              </a:cxn>
              <a:cxn ang="0">
                <a:pos x="connsiteX2" y="connsiteY2"/>
              </a:cxn>
              <a:cxn ang="0">
                <a:pos x="connsiteX3" y="connsiteY3"/>
              </a:cxn>
            </a:cxnLst>
            <a:rect l="l" t="t" r="r" b="b"/>
            <a:pathLst>
              <a:path w="5883427" h="4047041">
                <a:moveTo>
                  <a:pt x="0" y="0"/>
                </a:moveTo>
                <a:lnTo>
                  <a:pt x="5874477" y="1610950"/>
                </a:lnTo>
                <a:cubicBezTo>
                  <a:pt x="5877460" y="2422980"/>
                  <a:pt x="5880444" y="3235011"/>
                  <a:pt x="5883427" y="4047041"/>
                </a:cubicBezTo>
                <a:lnTo>
                  <a:pt x="0" y="0"/>
                </a:lnTo>
                <a:close/>
              </a:path>
            </a:pathLst>
          </a:custGeom>
          <a:solidFill>
            <a:srgbClr val="B2DECD"/>
          </a:solidFill>
          <a:ln>
            <a:no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endParaRPr lang="en-US" sz="2000" dirty="0">
              <a:solidFill>
                <a:schemeClr val="bg1"/>
              </a:solidFill>
            </a:endParaRPr>
          </a:p>
        </p:txBody>
      </p:sp>
      <p:pic>
        <p:nvPicPr>
          <p:cNvPr id="85" name="Picture 84"/>
          <p:cNvPicPr>
            <a:picLocks noChangeAspect="1"/>
          </p:cNvPicPr>
          <p:nvPr/>
        </p:nvPicPr>
        <p:blipFill rotWithShape="1">
          <a:blip r:embed="rId5" cstate="screen">
            <a:extLst>
              <a:ext uri="{28A0092B-C50C-407E-A947-70E740481C1C}">
                <a14:useLocalDpi xmlns:a14="http://schemas.microsoft.com/office/drawing/2010/main"/>
              </a:ext>
            </a:extLst>
          </a:blip>
          <a:srcRect b="13556"/>
          <a:stretch/>
        </p:blipFill>
        <p:spPr>
          <a:xfrm>
            <a:off x="9642444" y="3502267"/>
            <a:ext cx="632567" cy="1219815"/>
          </a:xfrm>
          <a:prstGeom prst="rect">
            <a:avLst/>
          </a:prstGeom>
        </p:spPr>
      </p:pic>
      <p:pic>
        <p:nvPicPr>
          <p:cNvPr id="67" name="Picture 66">
            <a:extLst>
              <a:ext uri="{FF2B5EF4-FFF2-40B4-BE49-F238E27FC236}">
                <a16:creationId xmlns:a16="http://schemas.microsoft.com/office/drawing/2014/main" xmlns="" id="{D4387DFD-5B58-4537-8D47-F5B83347B85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716" b="13556"/>
          <a:stretch/>
        </p:blipFill>
        <p:spPr>
          <a:xfrm>
            <a:off x="9642444" y="3514374"/>
            <a:ext cx="632567" cy="1195600"/>
          </a:xfrm>
          <a:prstGeom prst="rect">
            <a:avLst/>
          </a:prstGeom>
          <a:effectLst>
            <a:glow rad="228600">
              <a:schemeClr val="accent1">
                <a:satMod val="175000"/>
                <a:alpha val="40000"/>
              </a:schemeClr>
            </a:glow>
          </a:effectLst>
        </p:spPr>
      </p:pic>
      <p:sp>
        <p:nvSpPr>
          <p:cNvPr id="68" name="Oval 67">
            <a:extLst>
              <a:ext uri="{FF2B5EF4-FFF2-40B4-BE49-F238E27FC236}">
                <a16:creationId xmlns:a16="http://schemas.microsoft.com/office/drawing/2014/main" xmlns="" id="{36BA30B0-2EAE-4DD2-953E-649BFEF01C9A}"/>
              </a:ext>
            </a:extLst>
          </p:cNvPr>
          <p:cNvSpPr/>
          <p:nvPr/>
        </p:nvSpPr>
        <p:spPr bwMode="auto">
          <a:xfrm>
            <a:off x="7473288" y="3923902"/>
            <a:ext cx="424412" cy="424412"/>
          </a:xfrm>
          <a:prstGeom prst="ellipse">
            <a:avLst/>
          </a:prstGeom>
          <a:noFill/>
          <a:ln w="28575">
            <a:solidFill>
              <a:srgbClr val="40AD84"/>
            </a:solidFill>
          </a:ln>
          <a:effectLs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SG" sz="2000" b="0" i="0" u="none" strike="noStrike" cap="none" normalizeH="0" baseline="0" dirty="0">
              <a:ln>
                <a:noFill/>
              </a:ln>
              <a:solidFill>
                <a:schemeClr val="bg1"/>
              </a:solidFill>
              <a:effectLst/>
              <a:latin typeface="Imago" pitchFamily="2" charset="0"/>
            </a:endParaRPr>
          </a:p>
        </p:txBody>
      </p:sp>
      <p:pic>
        <p:nvPicPr>
          <p:cNvPr id="6" name="Picture 5">
            <a:extLst>
              <a:ext uri="{FF2B5EF4-FFF2-40B4-BE49-F238E27FC236}">
                <a16:creationId xmlns:a16="http://schemas.microsoft.com/office/drawing/2014/main" xmlns="" id="{265A5C92-1E30-4D20-9019-7276DD435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99292" y="2468795"/>
            <a:ext cx="1282473" cy="3385943"/>
          </a:xfrm>
          <a:prstGeom prst="rect">
            <a:avLst/>
          </a:prstGeom>
        </p:spPr>
      </p:pic>
      <p:pic>
        <p:nvPicPr>
          <p:cNvPr id="19" name="Picture 18">
            <a:extLst>
              <a:ext uri="{FF2B5EF4-FFF2-40B4-BE49-F238E27FC236}">
                <a16:creationId xmlns:a16="http://schemas.microsoft.com/office/drawing/2014/main" xmlns="" id="{D9FA2B45-FE62-4281-A03D-32C293F5F35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52035" y="1748055"/>
            <a:ext cx="6348984" cy="4231252"/>
          </a:xfrm>
          <a:prstGeom prst="rect">
            <a:avLst/>
          </a:prstGeom>
        </p:spPr>
      </p:pic>
      <p:sp>
        <p:nvSpPr>
          <p:cNvPr id="22" name="Rectangle 21">
            <a:hlinkClick r:id="rId9" action="ppaction://hlinksldjump"/>
            <a:extLst>
              <a:ext uri="{FF2B5EF4-FFF2-40B4-BE49-F238E27FC236}">
                <a16:creationId xmlns:a16="http://schemas.microsoft.com/office/drawing/2014/main" xmlns="" id="{A4DC59B6-4904-4127-925B-3948F59F913D}"/>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70135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64" presetClass="path" presetSubtype="0" decel="100000" fill="hold" nodeType="withEffect">
                                      <p:stCondLst>
                                        <p:cond delay="0"/>
                                      </p:stCondLst>
                                      <p:childTnLst>
                                        <p:animMotion origin="layout" path="M -3.54167E-6 0.0382 L -3.54167E-6 -4.44444E-6 " pathEditMode="relative" rAng="0" ptsTypes="AA">
                                          <p:cBhvr>
                                            <p:cTn id="9" dur="500" fill="hold"/>
                                            <p:tgtEl>
                                              <p:spTgt spid="19"/>
                                            </p:tgtEl>
                                            <p:attrNameLst>
                                              <p:attrName>ppt_x</p:attrName>
                                              <p:attrName>ppt_y</p:attrName>
                                            </p:attrNameLst>
                                          </p:cBhvr>
                                          <p:rCtr x="0" y="-192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64" presetClass="path" presetSubtype="0" decel="100000" fill="hold" nodeType="withEffect">
                                      <p:stCondLst>
                                        <p:cond delay="0"/>
                                      </p:stCondLst>
                                      <p:childTnLst>
                                        <p:animMotion origin="layout" path="M 1.11022E-16 0.03819 L 1.11022E-16 7.40741E-7 " pathEditMode="relative" rAng="0" ptsTypes="AA">
                                          <p:cBhvr>
                                            <p:cTn id="15" dur="500" fill="hold"/>
                                            <p:tgtEl>
                                              <p:spTgt spid="52"/>
                                            </p:tgtEl>
                                            <p:attrNameLst>
                                              <p:attrName>ppt_x</p:attrName>
                                              <p:attrName>ppt_y</p:attrName>
                                            </p:attrNameLst>
                                          </p:cBhvr>
                                          <p:rCtr x="0" y="-1921"/>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64" presetClass="path" presetSubtype="0" decel="100000" fill="hold" nodeType="withEffect">
                                      <p:stCondLst>
                                        <p:cond delay="0"/>
                                      </p:stCondLst>
                                      <p:childTnLst>
                                        <p:animMotion origin="layout" path="M 3.125E-6 0.03819 L 3.125E-6 2.96296E-6 " pathEditMode="relative" rAng="0" ptsTypes="AA">
                                          <p:cBhvr>
                                            <p:cTn id="21" dur="500" fill="hold"/>
                                            <p:tgtEl>
                                              <p:spTgt spid="85"/>
                                            </p:tgtEl>
                                            <p:attrNameLst>
                                              <p:attrName>ppt_x</p:attrName>
                                              <p:attrName>ppt_y</p:attrName>
                                            </p:attrNameLst>
                                          </p:cBhvr>
                                          <p:rCtr x="0" y="-1921"/>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64" presetClass="path" presetSubtype="0" decel="100000" fill="hold" nodeType="withEffect">
                                      <p:stCondLst>
                                        <p:cond delay="0"/>
                                      </p:stCondLst>
                                      <p:childTnLst>
                                        <p:animMotion origin="layout" path="M -8.33333E-7 0.0382 L -8.33333E-7 -2.96296E-6 " pathEditMode="relative" rAng="0" ptsTypes="AA">
                                          <p:cBhvr>
                                            <p:cTn id="28" dur="500" fill="hold"/>
                                            <p:tgtEl>
                                              <p:spTgt spid="6"/>
                                            </p:tgtEl>
                                            <p:attrNameLst>
                                              <p:attrName>ppt_x</p:attrName>
                                              <p:attrName>ppt_y</p:attrName>
                                            </p:attrNameLst>
                                          </p:cBhvr>
                                          <p:rCtr x="0" y="-1921"/>
                                        </p:animMotion>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wipe(left)">
                                          <p:cBhvr>
                                            <p:cTn id="32" dur="500"/>
                                            <p:tgtEl>
                                              <p:spTgt spid="84"/>
                                            </p:tgtEl>
                                          </p:cBhvr>
                                        </p:animEffect>
                                      </p:childTnLst>
                                    </p:cTn>
                                  </p:par>
                                  <p:par>
                                    <p:cTn id="33" presetID="10"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4"/>
                                            </p:tgtEl>
                                          </p:cBhvr>
                                        </p:animEffect>
                                        <p:set>
                                          <p:cBhvr>
                                            <p:cTn id="40" dur="1" fill="hold">
                                              <p:stCondLst>
                                                <p:cond delay="499"/>
                                              </p:stCondLst>
                                            </p:cTn>
                                            <p:tgtEl>
                                              <p:spTgt spid="8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67"/>
                                            </p:tgtEl>
                                          </p:cBhvr>
                                        </p:animEffect>
                                        <p:set>
                                          <p:cBhvr>
                                            <p:cTn id="43" dur="1" fill="hold">
                                              <p:stCondLst>
                                                <p:cond delay="499"/>
                                              </p:stCondLst>
                                            </p:cTn>
                                            <p:tgtEl>
                                              <p:spTgt spid="67"/>
                                            </p:tgtEl>
                                            <p:attrNameLst>
                                              <p:attrName>style.visibility</p:attrName>
                                            </p:attrNameLst>
                                          </p:cBhvr>
                                          <p:to>
                                            <p:strVal val="hidden"/>
                                          </p:to>
                                        </p:set>
                                      </p:childTnLst>
                                    </p:cTn>
                                  </p:par>
                                  <p:par>
                                    <p:cTn id="44" presetID="44" presetClass="path" presetSubtype="0" accel="50000" decel="50000" fill="hold" nodeType="withEffect">
                                      <p:stCondLst>
                                        <p:cond delay="0"/>
                                      </p:stCondLst>
                                      <p:childTnLst>
                                        <p:animMotion origin="layout" path="M 3.125E-6 2.96296E-6 L -0.04857 -0.04005 C -0.0586 -0.04908 -0.07383 -0.05394 -0.08972 -0.05394 C -0.10782 -0.05394 -0.12227 -0.04908 -0.13229 -0.04005 L -0.1806 2.96296E-6 " pathEditMode="relative" rAng="0" ptsTypes="AAAAA">
                                          <p:cBhvr>
                                            <p:cTn id="45" dur="2000" fill="hold"/>
                                            <p:tgtEl>
                                              <p:spTgt spid="85"/>
                                            </p:tgtEl>
                                            <p:attrNameLst>
                                              <p:attrName>ppt_x</p:attrName>
                                              <p:attrName>ppt_y</p:attrName>
                                            </p:attrNameLst>
                                          </p:cBhvr>
                                          <p:rCtr x="-9036" y="-2708"/>
                                        </p:animMotion>
                                      </p:child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par>
                              <p:cTn id="49" fill="hold">
                                <p:stCondLst>
                                  <p:cond delay="2000"/>
                                </p:stCondLst>
                                <p:childTnLst>
                                  <p:par>
                                    <p:cTn id="50" presetID="6" presetClass="emph" presetSubtype="0" repeatCount="5000" fill="hold" grpId="1" nodeType="afterEffect">
                                      <p:stCondLst>
                                        <p:cond delay="0"/>
                                      </p:stCondLst>
                                      <p:childTnLst>
                                        <p:animScale>
                                          <p:cBhvr>
                                            <p:cTn id="51" dur="750" fill="hold"/>
                                            <p:tgtEl>
                                              <p:spTgt spid="68"/>
                                            </p:tgtEl>
                                          </p:cBhvr>
                                          <p:by x="600000" y="600000"/>
                                        </p:animScale>
                                      </p:childTnLst>
                                    </p:cTn>
                                  </p:par>
                                  <p:par>
                                    <p:cTn id="52" presetID="10" presetClass="exit" presetSubtype="0" repeatCount="5000" fill="hold" grpId="2" nodeType="withEffect">
                                      <p:stCondLst>
                                        <p:cond delay="0"/>
                                      </p:stCondLst>
                                      <p:childTnLst>
                                        <p:animEffect transition="out" filter="fade">
                                          <p:cBhvr>
                                            <p:cTn id="53" dur="750"/>
                                            <p:tgtEl>
                                              <p:spTgt spid="68"/>
                                            </p:tgtEl>
                                          </p:cBhvr>
                                        </p:animEffect>
                                        <p:set>
                                          <p:cBhvr>
                                            <p:cTn id="54" dur="1" fill="hold">
                                              <p:stCondLst>
                                                <p:cond delay="749"/>
                                              </p:stCondLst>
                                            </p:cTn>
                                            <p:tgtEl>
                                              <p:spTgt spid="68"/>
                                            </p:tgtEl>
                                            <p:attrNameLst>
                                              <p:attrName>style.visibility</p:attrName>
                                            </p:attrNameLst>
                                          </p:cBhvr>
                                          <p:to>
                                            <p:strVal val="hidden"/>
                                          </p:to>
                                        </p:set>
                                      </p:childTnLst>
                                    </p:cTn>
                                  </p:par>
                                  <p:par>
                                    <p:cTn id="55" presetID="2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200" fill="hold"/>
                                            <p:tgtEl>
                                              <p:spTgt spid="51"/>
                                            </p:tgtEl>
                                            <p:attrNameLst>
                                              <p:attrName>ppt_w</p:attrName>
                                            </p:attrNameLst>
                                          </p:cBhvr>
                                          <p:tavLst>
                                            <p:tav tm="0">
                                              <p:val>
                                                <p:fltVal val="0"/>
                                              </p:val>
                                            </p:tav>
                                            <p:tav tm="100000">
                                              <p:val>
                                                <p:strVal val="#ppt_w"/>
                                              </p:val>
                                            </p:tav>
                                          </p:tavLst>
                                        </p:anim>
                                        <p:anim calcmode="lin" valueType="num">
                                          <p:cBhvr>
                                            <p:cTn id="58" dur="200" fill="hold"/>
                                            <p:tgtEl>
                                              <p:spTgt spid="51"/>
                                            </p:tgtEl>
                                            <p:attrNameLst>
                                              <p:attrName>ppt_h</p:attrName>
                                            </p:attrNameLst>
                                          </p:cBhvr>
                                          <p:tavLst>
                                            <p:tav tm="0">
                                              <p:val>
                                                <p:fltVal val="0"/>
                                              </p:val>
                                            </p:tav>
                                            <p:tav tm="100000">
                                              <p:val>
                                                <p:strVal val="#ppt_h"/>
                                              </p:val>
                                            </p:tav>
                                          </p:tavLst>
                                        </p:anim>
                                      </p:childTnLst>
                                    </p:cTn>
                                  </p:par>
                                  <p:par>
                                    <p:cTn id="59" presetID="6" presetClass="emph" presetSubtype="0" fill="hold" nodeType="withEffect" p14:presetBounceEnd="99000">
                                      <p:stCondLst>
                                        <p:cond delay="0"/>
                                      </p:stCondLst>
                                      <p:childTnLst>
                                        <p:animScale p14:bounceEnd="99000">
                                          <p:cBhvr>
                                            <p:cTn id="60" dur="1000" fill="hold"/>
                                            <p:tgtEl>
                                              <p:spTgt spid="51"/>
                                            </p:tgtEl>
                                          </p:cBhvr>
                                          <p:by x="110000" y="110000"/>
                                        </p:animScale>
                                      </p:childTnLst>
                                    </p:cTn>
                                  </p:par>
                                  <p:par>
                                    <p:cTn id="61" presetID="6" presetClass="emph" presetSubtype="0" accel="50000" decel="50000" fill="hold" nodeType="withEffect">
                                      <p:stCondLst>
                                        <p:cond delay="0"/>
                                      </p:stCondLst>
                                      <p:childTnLst>
                                        <p:animScale>
                                          <p:cBhvr>
                                            <p:cTn id="62" dur="250" fill="hold"/>
                                            <p:tgtEl>
                                              <p:spTgt spid="51"/>
                                            </p:tgtEl>
                                          </p:cBhvr>
                                          <p:by x="91000" y="91000"/>
                                        </p:animScale>
                                      </p:childTnLst>
                                    </p:cTn>
                                  </p:par>
                                  <p:par>
                                    <p:cTn id="63" presetID="10" presetClass="entr" presetSubtype="0" fill="hold" grpId="0" nodeType="withEffect">
                                      <p:stCondLst>
                                        <p:cond delay="500"/>
                                      </p:stCondLst>
                                      <p:childTnLst>
                                        <p:set>
                                          <p:cBhvr>
                                            <p:cTn id="64" dur="1" fill="hold">
                                              <p:stCondLst>
                                                <p:cond delay="0"/>
                                              </p:stCondLst>
                                            </p:cTn>
                                            <p:tgtEl>
                                              <p:spTgt spid="127"/>
                                            </p:tgtEl>
                                            <p:attrNameLst>
                                              <p:attrName>style.visibility</p:attrName>
                                            </p:attrNameLst>
                                          </p:cBhvr>
                                          <p:to>
                                            <p:strVal val="visible"/>
                                          </p:to>
                                        </p:set>
                                        <p:animEffect transition="in" filter="fade">
                                          <p:cBhvr>
                                            <p:cTn id="65" dur="500"/>
                                            <p:tgtEl>
                                              <p:spTgt spid="127"/>
                                            </p:tgtEl>
                                          </p:cBhvr>
                                        </p:animEffect>
                                      </p:childTnLst>
                                    </p:cTn>
                                  </p:par>
                                  <p:par>
                                    <p:cTn id="66" presetID="64" presetClass="path" presetSubtype="0" decel="100000" fill="hold" grpId="1" nodeType="withEffect">
                                      <p:stCondLst>
                                        <p:cond delay="500"/>
                                      </p:stCondLst>
                                      <p:childTnLst>
                                        <p:animMotion origin="layout" path="M 3.75E-6 0.03819 L 3.75E-6 3.7037E-6 " pathEditMode="relative" rAng="0" ptsTypes="AA">
                                          <p:cBhvr>
                                            <p:cTn id="67" dur="500" fill="hold"/>
                                            <p:tgtEl>
                                              <p:spTgt spid="127"/>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P spid="84" grpId="0" animBg="1"/>
          <p:bldP spid="84" grpId="1" animBg="1"/>
          <p:bldP spid="68" grpId="0" animBg="1"/>
          <p:bldP spid="68" grpId="1" animBg="1"/>
          <p:bldP spid="68"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64" presetClass="path" presetSubtype="0" decel="100000" fill="hold" nodeType="withEffect">
                                      <p:stCondLst>
                                        <p:cond delay="0"/>
                                      </p:stCondLst>
                                      <p:childTnLst>
                                        <p:animMotion origin="layout" path="M -3.54167E-6 0.03819 L -3.54167E-6 4.07407E-6 " pathEditMode="relative" rAng="0" ptsTypes="AA">
                                          <p:cBhvr>
                                            <p:cTn id="9" dur="500" fill="hold"/>
                                            <p:tgtEl>
                                              <p:spTgt spid="19"/>
                                            </p:tgtEl>
                                            <p:attrNameLst>
                                              <p:attrName>ppt_x</p:attrName>
                                              <p:attrName>ppt_y</p:attrName>
                                            </p:attrNameLst>
                                          </p:cBhvr>
                                          <p:rCtr x="0" y="-192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64" presetClass="path" presetSubtype="0" decel="100000" fill="hold" nodeType="withEffect">
                                      <p:stCondLst>
                                        <p:cond delay="0"/>
                                      </p:stCondLst>
                                      <p:childTnLst>
                                        <p:animMotion origin="layout" path="M 2.08333E-7 0.03819 L 2.08333E-7 7.40741E-7 " pathEditMode="relative" rAng="0" ptsTypes="AA">
                                          <p:cBhvr>
                                            <p:cTn id="15" dur="500" fill="hold"/>
                                            <p:tgtEl>
                                              <p:spTgt spid="52"/>
                                            </p:tgtEl>
                                            <p:attrNameLst>
                                              <p:attrName>ppt_x</p:attrName>
                                              <p:attrName>ppt_y</p:attrName>
                                            </p:attrNameLst>
                                          </p:cBhvr>
                                          <p:rCtr x="0" y="-1921"/>
                                        </p:animMotion>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64" presetClass="path" presetSubtype="0" decel="100000" fill="hold" nodeType="withEffect">
                                      <p:stCondLst>
                                        <p:cond delay="0"/>
                                      </p:stCondLst>
                                      <p:childTnLst>
                                        <p:animMotion origin="layout" path="M 3.125E-6 0.03819 L 3.125E-6 7.40741E-7 " pathEditMode="relative" rAng="0" ptsTypes="AA">
                                          <p:cBhvr>
                                            <p:cTn id="21" dur="500" fill="hold"/>
                                            <p:tgtEl>
                                              <p:spTgt spid="85"/>
                                            </p:tgtEl>
                                            <p:attrNameLst>
                                              <p:attrName>ppt_x</p:attrName>
                                              <p:attrName>ppt_y</p:attrName>
                                            </p:attrNameLst>
                                          </p:cBhvr>
                                          <p:rCtr x="0" y="-1921"/>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64" presetClass="path" presetSubtype="0" decel="100000" fill="hold" nodeType="withEffect">
                                      <p:stCondLst>
                                        <p:cond delay="0"/>
                                      </p:stCondLst>
                                      <p:childTnLst>
                                        <p:animMotion origin="layout" path="M -8.33333E-7 0.0382 L -8.33333E-7 -2.96296E-6 " pathEditMode="relative" rAng="0" ptsTypes="AA">
                                          <p:cBhvr>
                                            <p:cTn id="28" dur="500" fill="hold"/>
                                            <p:tgtEl>
                                              <p:spTgt spid="6"/>
                                            </p:tgtEl>
                                            <p:attrNameLst>
                                              <p:attrName>ppt_x</p:attrName>
                                              <p:attrName>ppt_y</p:attrName>
                                            </p:attrNameLst>
                                          </p:cBhvr>
                                          <p:rCtr x="0" y="-1921"/>
                                        </p:animMotion>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wipe(left)">
                                          <p:cBhvr>
                                            <p:cTn id="32" dur="500"/>
                                            <p:tgtEl>
                                              <p:spTgt spid="84"/>
                                            </p:tgtEl>
                                          </p:cBhvr>
                                        </p:animEffect>
                                      </p:childTnLst>
                                    </p:cTn>
                                  </p:par>
                                  <p:par>
                                    <p:cTn id="33" presetID="10" presetClass="entr" presetSubtype="0" fill="hold" nodeType="with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84"/>
                                            </p:tgtEl>
                                          </p:cBhvr>
                                        </p:animEffect>
                                        <p:set>
                                          <p:cBhvr>
                                            <p:cTn id="40" dur="1" fill="hold">
                                              <p:stCondLst>
                                                <p:cond delay="499"/>
                                              </p:stCondLst>
                                            </p:cTn>
                                            <p:tgtEl>
                                              <p:spTgt spid="8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67"/>
                                            </p:tgtEl>
                                          </p:cBhvr>
                                        </p:animEffect>
                                        <p:set>
                                          <p:cBhvr>
                                            <p:cTn id="43" dur="1" fill="hold">
                                              <p:stCondLst>
                                                <p:cond delay="499"/>
                                              </p:stCondLst>
                                            </p:cTn>
                                            <p:tgtEl>
                                              <p:spTgt spid="67"/>
                                            </p:tgtEl>
                                            <p:attrNameLst>
                                              <p:attrName>style.visibility</p:attrName>
                                            </p:attrNameLst>
                                          </p:cBhvr>
                                          <p:to>
                                            <p:strVal val="hidden"/>
                                          </p:to>
                                        </p:set>
                                      </p:childTnLst>
                                    </p:cTn>
                                  </p:par>
                                  <p:par>
                                    <p:cTn id="44" presetID="44" presetClass="path" presetSubtype="0" accel="50000" decel="50000" fill="hold" nodeType="withEffect">
                                      <p:stCondLst>
                                        <p:cond delay="0"/>
                                      </p:stCondLst>
                                      <p:childTnLst>
                                        <p:animMotion origin="layout" path="M 3.125E-6 7.40741E-7 L -0.04857 -0.04005 C -0.0586 -0.04907 -0.07383 -0.05394 -0.08972 -0.05394 C -0.10782 -0.05394 -0.12227 -0.04907 -0.13229 -0.04005 L -0.1806 7.40741E-7 " pathEditMode="relative" rAng="0" ptsTypes="AAAAA">
                                          <p:cBhvr>
                                            <p:cTn id="45" dur="2000" fill="hold"/>
                                            <p:tgtEl>
                                              <p:spTgt spid="85"/>
                                            </p:tgtEl>
                                            <p:attrNameLst>
                                              <p:attrName>ppt_x</p:attrName>
                                              <p:attrName>ppt_y</p:attrName>
                                            </p:attrNameLst>
                                          </p:cBhvr>
                                          <p:rCtr x="-9036" y="-2708"/>
                                        </p:animMotion>
                                      </p:child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par>
                              <p:cTn id="49" fill="hold">
                                <p:stCondLst>
                                  <p:cond delay="2000"/>
                                </p:stCondLst>
                                <p:childTnLst>
                                  <p:par>
                                    <p:cTn id="50" presetID="6" presetClass="emph" presetSubtype="0" repeatCount="5000" fill="hold" grpId="1" nodeType="afterEffect">
                                      <p:stCondLst>
                                        <p:cond delay="0"/>
                                      </p:stCondLst>
                                      <p:childTnLst>
                                        <p:animScale>
                                          <p:cBhvr>
                                            <p:cTn id="51" dur="750" fill="hold"/>
                                            <p:tgtEl>
                                              <p:spTgt spid="68"/>
                                            </p:tgtEl>
                                          </p:cBhvr>
                                          <p:by x="600000" y="600000"/>
                                        </p:animScale>
                                      </p:childTnLst>
                                    </p:cTn>
                                  </p:par>
                                  <p:par>
                                    <p:cTn id="52" presetID="10" presetClass="exit" presetSubtype="0" repeatCount="5000" fill="hold" grpId="2" nodeType="withEffect">
                                      <p:stCondLst>
                                        <p:cond delay="0"/>
                                      </p:stCondLst>
                                      <p:childTnLst>
                                        <p:animEffect transition="out" filter="fade">
                                          <p:cBhvr>
                                            <p:cTn id="53" dur="750"/>
                                            <p:tgtEl>
                                              <p:spTgt spid="68"/>
                                            </p:tgtEl>
                                          </p:cBhvr>
                                        </p:animEffect>
                                        <p:set>
                                          <p:cBhvr>
                                            <p:cTn id="54" dur="1" fill="hold">
                                              <p:stCondLst>
                                                <p:cond delay="749"/>
                                              </p:stCondLst>
                                            </p:cTn>
                                            <p:tgtEl>
                                              <p:spTgt spid="68"/>
                                            </p:tgtEl>
                                            <p:attrNameLst>
                                              <p:attrName>style.visibility</p:attrName>
                                            </p:attrNameLst>
                                          </p:cBhvr>
                                          <p:to>
                                            <p:strVal val="hidden"/>
                                          </p:to>
                                        </p:set>
                                      </p:childTnLst>
                                    </p:cTn>
                                  </p:par>
                                  <p:par>
                                    <p:cTn id="55" presetID="23" presetClass="entr" presetSubtype="16"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200" fill="hold"/>
                                            <p:tgtEl>
                                              <p:spTgt spid="51"/>
                                            </p:tgtEl>
                                            <p:attrNameLst>
                                              <p:attrName>ppt_w</p:attrName>
                                            </p:attrNameLst>
                                          </p:cBhvr>
                                          <p:tavLst>
                                            <p:tav tm="0">
                                              <p:val>
                                                <p:fltVal val="0"/>
                                              </p:val>
                                            </p:tav>
                                            <p:tav tm="100000">
                                              <p:val>
                                                <p:strVal val="#ppt_w"/>
                                              </p:val>
                                            </p:tav>
                                          </p:tavLst>
                                        </p:anim>
                                        <p:anim calcmode="lin" valueType="num">
                                          <p:cBhvr>
                                            <p:cTn id="58" dur="200" fill="hold"/>
                                            <p:tgtEl>
                                              <p:spTgt spid="51"/>
                                            </p:tgtEl>
                                            <p:attrNameLst>
                                              <p:attrName>ppt_h</p:attrName>
                                            </p:attrNameLst>
                                          </p:cBhvr>
                                          <p:tavLst>
                                            <p:tav tm="0">
                                              <p:val>
                                                <p:fltVal val="0"/>
                                              </p:val>
                                            </p:tav>
                                            <p:tav tm="100000">
                                              <p:val>
                                                <p:strVal val="#ppt_h"/>
                                              </p:val>
                                            </p:tav>
                                          </p:tavLst>
                                        </p:anim>
                                      </p:childTnLst>
                                    </p:cTn>
                                  </p:par>
                                  <p:par>
                                    <p:cTn id="59" presetID="6" presetClass="emph" presetSubtype="0" fill="hold" nodeType="withEffect">
                                      <p:stCondLst>
                                        <p:cond delay="0"/>
                                      </p:stCondLst>
                                      <p:childTnLst>
                                        <p:animScale>
                                          <p:cBhvr>
                                            <p:cTn id="60" dur="1000" fill="hold"/>
                                            <p:tgtEl>
                                              <p:spTgt spid="51"/>
                                            </p:tgtEl>
                                          </p:cBhvr>
                                          <p:by x="110000" y="110000"/>
                                        </p:animScale>
                                      </p:childTnLst>
                                    </p:cTn>
                                  </p:par>
                                  <p:par>
                                    <p:cTn id="61" presetID="6" presetClass="emph" presetSubtype="0" accel="50000" decel="50000" fill="hold" nodeType="withEffect">
                                      <p:stCondLst>
                                        <p:cond delay="0"/>
                                      </p:stCondLst>
                                      <p:childTnLst>
                                        <p:animScale>
                                          <p:cBhvr>
                                            <p:cTn id="62" dur="250" fill="hold"/>
                                            <p:tgtEl>
                                              <p:spTgt spid="51"/>
                                            </p:tgtEl>
                                          </p:cBhvr>
                                          <p:by x="91000" y="91000"/>
                                        </p:animScale>
                                      </p:childTnLst>
                                    </p:cTn>
                                  </p:par>
                                  <p:par>
                                    <p:cTn id="63" presetID="10" presetClass="entr" presetSubtype="0" fill="hold" grpId="0" nodeType="withEffect">
                                      <p:stCondLst>
                                        <p:cond delay="500"/>
                                      </p:stCondLst>
                                      <p:childTnLst>
                                        <p:set>
                                          <p:cBhvr>
                                            <p:cTn id="64" dur="1" fill="hold">
                                              <p:stCondLst>
                                                <p:cond delay="0"/>
                                              </p:stCondLst>
                                            </p:cTn>
                                            <p:tgtEl>
                                              <p:spTgt spid="127"/>
                                            </p:tgtEl>
                                            <p:attrNameLst>
                                              <p:attrName>style.visibility</p:attrName>
                                            </p:attrNameLst>
                                          </p:cBhvr>
                                          <p:to>
                                            <p:strVal val="visible"/>
                                          </p:to>
                                        </p:set>
                                        <p:animEffect transition="in" filter="fade">
                                          <p:cBhvr>
                                            <p:cTn id="65" dur="500"/>
                                            <p:tgtEl>
                                              <p:spTgt spid="127"/>
                                            </p:tgtEl>
                                          </p:cBhvr>
                                        </p:animEffect>
                                      </p:childTnLst>
                                    </p:cTn>
                                  </p:par>
                                  <p:par>
                                    <p:cTn id="66" presetID="64" presetClass="path" presetSubtype="0" decel="100000" fill="hold" grpId="1" nodeType="withEffect">
                                      <p:stCondLst>
                                        <p:cond delay="500"/>
                                      </p:stCondLst>
                                      <p:childTnLst>
                                        <p:animMotion origin="layout" path="M 3.75E-6 0.03819 L 3.75E-6 3.7037E-6 " pathEditMode="relative" rAng="0" ptsTypes="AA">
                                          <p:cBhvr>
                                            <p:cTn id="67" dur="500" fill="hold"/>
                                            <p:tgtEl>
                                              <p:spTgt spid="127"/>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P spid="84" grpId="0" animBg="1"/>
          <p:bldP spid="84" grpId="1" animBg="1"/>
          <p:bldP spid="68" grpId="0" animBg="1"/>
          <p:bldP spid="68" grpId="1" animBg="1"/>
          <p:bldP spid="68" grpId="2"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xmlns="" id="{63048E68-CC22-4903-8ECB-7E00A4C5AB5A}"/>
              </a:ext>
            </a:extLst>
          </p:cNvPr>
          <p:cNvGrpSpPr/>
          <p:nvPr/>
        </p:nvGrpSpPr>
        <p:grpSpPr>
          <a:xfrm>
            <a:off x="4876534" y="1730849"/>
            <a:ext cx="2512229" cy="1979149"/>
            <a:chOff x="4115780" y="-881083"/>
            <a:chExt cx="2334665" cy="1857655"/>
          </a:xfrm>
        </p:grpSpPr>
        <p:grpSp>
          <p:nvGrpSpPr>
            <p:cNvPr id="51" name="Group 50">
              <a:extLst>
                <a:ext uri="{FF2B5EF4-FFF2-40B4-BE49-F238E27FC236}">
                  <a16:creationId xmlns:a16="http://schemas.microsoft.com/office/drawing/2014/main" xmlns="" id="{5A014B9A-DC2F-4609-B8B8-D71325ACD3FF}"/>
                </a:ext>
              </a:extLst>
            </p:cNvPr>
            <p:cNvGrpSpPr/>
            <p:nvPr/>
          </p:nvGrpSpPr>
          <p:grpSpPr>
            <a:xfrm>
              <a:off x="4115780" y="-881083"/>
              <a:ext cx="2334665" cy="1625120"/>
              <a:chOff x="4107946" y="-627375"/>
              <a:chExt cx="2334665" cy="1477382"/>
            </a:xfrm>
          </p:grpSpPr>
          <p:sp>
            <p:nvSpPr>
              <p:cNvPr id="68" name="Rectangle: Rounded Corners 67">
                <a:extLst>
                  <a:ext uri="{FF2B5EF4-FFF2-40B4-BE49-F238E27FC236}">
                    <a16:creationId xmlns:a16="http://schemas.microsoft.com/office/drawing/2014/main" xmlns="" id="{5276B17F-28F7-4E10-BCB0-2BDD9D01A182}"/>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69" name="Group 68">
                <a:extLst>
                  <a:ext uri="{FF2B5EF4-FFF2-40B4-BE49-F238E27FC236}">
                    <a16:creationId xmlns:a16="http://schemas.microsoft.com/office/drawing/2014/main" xmlns="" id="{7F92A503-A3AD-439D-9A77-ECD0A4005081}"/>
                  </a:ext>
                </a:extLst>
              </p:cNvPr>
              <p:cNvGrpSpPr/>
              <p:nvPr/>
            </p:nvGrpSpPr>
            <p:grpSpPr>
              <a:xfrm>
                <a:off x="4107946" y="-627375"/>
                <a:ext cx="2334665" cy="1477382"/>
                <a:chOff x="4921824" y="3444030"/>
                <a:chExt cx="900113" cy="715220"/>
              </a:xfrm>
            </p:grpSpPr>
            <p:sp>
              <p:nvSpPr>
                <p:cNvPr id="70" name="Desktop Base 3">
                  <a:extLst>
                    <a:ext uri="{FF2B5EF4-FFF2-40B4-BE49-F238E27FC236}">
                      <a16:creationId xmlns:a16="http://schemas.microsoft.com/office/drawing/2014/main" xmlns="" id="{779864C4-3954-4EB1-8E8B-7A3E76BCB7B6}"/>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Desktop Base 2">
                  <a:extLst>
                    <a:ext uri="{FF2B5EF4-FFF2-40B4-BE49-F238E27FC236}">
                      <a16:creationId xmlns:a16="http://schemas.microsoft.com/office/drawing/2014/main" xmlns="" id="{8BF0F23C-364D-4009-86E7-20951AF8D764}"/>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Desktop Screen">
                  <a:extLst>
                    <a:ext uri="{FF2B5EF4-FFF2-40B4-BE49-F238E27FC236}">
                      <a16:creationId xmlns:a16="http://schemas.microsoft.com/office/drawing/2014/main" xmlns="" id="{5C2DE1A2-F742-4942-B128-CCC870242103}"/>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Desktop Base">
                  <a:extLst>
                    <a:ext uri="{FF2B5EF4-FFF2-40B4-BE49-F238E27FC236}">
                      <a16:creationId xmlns:a16="http://schemas.microsoft.com/office/drawing/2014/main" xmlns="" id="{9090B1A0-863D-4DDC-8CF5-144E66AF60E5}"/>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2" name="Freeform 29">
              <a:extLst>
                <a:ext uri="{FF2B5EF4-FFF2-40B4-BE49-F238E27FC236}">
                  <a16:creationId xmlns:a16="http://schemas.microsoft.com/office/drawing/2014/main" xmlns="" id="{DAFE55A3-4735-4159-80E9-E52B596682FD}"/>
                </a:ext>
              </a:extLst>
            </p:cNvPr>
            <p:cNvSpPr>
              <a:spLocks noEditPoints="1"/>
            </p:cNvSpPr>
            <p:nvPr/>
          </p:nvSpPr>
          <p:spPr bwMode="auto">
            <a:xfrm>
              <a:off x="4633443" y="-363911"/>
              <a:ext cx="634149" cy="60889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3" name="Freeform 29">
              <a:extLst>
                <a:ext uri="{FF2B5EF4-FFF2-40B4-BE49-F238E27FC236}">
                  <a16:creationId xmlns:a16="http://schemas.microsoft.com/office/drawing/2014/main" xmlns="" id="{15D19EAB-57DC-46B1-819E-E2D7D8011076}"/>
                </a:ext>
              </a:extLst>
            </p:cNvPr>
            <p:cNvSpPr>
              <a:spLocks noEditPoints="1"/>
            </p:cNvSpPr>
            <p:nvPr/>
          </p:nvSpPr>
          <p:spPr bwMode="auto">
            <a:xfrm>
              <a:off x="5174502" y="-636638"/>
              <a:ext cx="432145" cy="423288"/>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4" name="Freeform 29">
              <a:extLst>
                <a:ext uri="{FF2B5EF4-FFF2-40B4-BE49-F238E27FC236}">
                  <a16:creationId xmlns:a16="http://schemas.microsoft.com/office/drawing/2014/main" xmlns="" id="{7A7ED8AE-249B-427D-BE45-E732DFA0870B}"/>
                </a:ext>
              </a:extLst>
            </p:cNvPr>
            <p:cNvSpPr>
              <a:spLocks noEditPoints="1"/>
            </p:cNvSpPr>
            <p:nvPr/>
          </p:nvSpPr>
          <p:spPr bwMode="auto">
            <a:xfrm>
              <a:off x="5383207" y="-277664"/>
              <a:ext cx="549575" cy="538312"/>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nvGrpSpPr>
            <p:cNvPr id="55" name="Group 54">
              <a:extLst>
                <a:ext uri="{FF2B5EF4-FFF2-40B4-BE49-F238E27FC236}">
                  <a16:creationId xmlns:a16="http://schemas.microsoft.com/office/drawing/2014/main" xmlns="" id="{75613BEE-9570-4EA2-88DB-28B156390D68}"/>
                </a:ext>
              </a:extLst>
            </p:cNvPr>
            <p:cNvGrpSpPr/>
            <p:nvPr/>
          </p:nvGrpSpPr>
          <p:grpSpPr>
            <a:xfrm>
              <a:off x="5782364" y="68735"/>
              <a:ext cx="458788" cy="900113"/>
              <a:chOff x="5782364" y="68735"/>
              <a:chExt cx="458788" cy="900113"/>
            </a:xfrm>
          </p:grpSpPr>
          <p:sp>
            <p:nvSpPr>
              <p:cNvPr id="62" name="Rectangle: Rounded Corners 61">
                <a:extLst>
                  <a:ext uri="{FF2B5EF4-FFF2-40B4-BE49-F238E27FC236}">
                    <a16:creationId xmlns:a16="http://schemas.microsoft.com/office/drawing/2014/main" xmlns="" id="{F115858F-9C66-4E5F-A4DF-6955A68F3CFC}"/>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64" name="Freeform 196">
                <a:extLst>
                  <a:ext uri="{FF2B5EF4-FFF2-40B4-BE49-F238E27FC236}">
                    <a16:creationId xmlns:a16="http://schemas.microsoft.com/office/drawing/2014/main" xmlns="" id="{D16FEAB5-525F-437B-8323-A48803F60BD0}"/>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98">
                <a:extLst>
                  <a:ext uri="{FF2B5EF4-FFF2-40B4-BE49-F238E27FC236}">
                    <a16:creationId xmlns:a16="http://schemas.microsoft.com/office/drawing/2014/main" xmlns="" id="{CD61EA30-CDB9-4C26-B030-2F04D5389D54}"/>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6" name="Picture 65">
                <a:extLst>
                  <a:ext uri="{FF2B5EF4-FFF2-40B4-BE49-F238E27FC236}">
                    <a16:creationId xmlns:a16="http://schemas.microsoft.com/office/drawing/2014/main" xmlns="" id="{97F5D1AC-52C8-407F-960C-2453009527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67" name="Freeform 197">
                <a:extLst>
                  <a:ext uri="{FF2B5EF4-FFF2-40B4-BE49-F238E27FC236}">
                    <a16:creationId xmlns:a16="http://schemas.microsoft.com/office/drawing/2014/main" xmlns="" id="{0A0EAB27-50B6-4487-A6DD-B6BEE349E04E}"/>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6" name="Group 55">
              <a:extLst>
                <a:ext uri="{FF2B5EF4-FFF2-40B4-BE49-F238E27FC236}">
                  <a16:creationId xmlns:a16="http://schemas.microsoft.com/office/drawing/2014/main" xmlns="" id="{274106A4-E1A2-4C80-9442-2CFE3EEB8AF7}"/>
                </a:ext>
              </a:extLst>
            </p:cNvPr>
            <p:cNvGrpSpPr/>
            <p:nvPr/>
          </p:nvGrpSpPr>
          <p:grpSpPr>
            <a:xfrm>
              <a:off x="4253187" y="51517"/>
              <a:ext cx="1339952" cy="925055"/>
              <a:chOff x="3397916" y="-1502663"/>
              <a:chExt cx="1473947" cy="1017561"/>
            </a:xfrm>
          </p:grpSpPr>
          <p:sp>
            <p:nvSpPr>
              <p:cNvPr id="57" name="Rectangle: Rounded Corners 56">
                <a:extLst>
                  <a:ext uri="{FF2B5EF4-FFF2-40B4-BE49-F238E27FC236}">
                    <a16:creationId xmlns:a16="http://schemas.microsoft.com/office/drawing/2014/main" xmlns="" id="{52196915-852A-4603-9014-9A6081AB74D4}"/>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58" name="Freeform 224">
                <a:extLst>
                  <a:ext uri="{FF2B5EF4-FFF2-40B4-BE49-F238E27FC236}">
                    <a16:creationId xmlns:a16="http://schemas.microsoft.com/office/drawing/2014/main" xmlns="" id="{158142A5-174F-4EB5-9454-EAECE58258F6}"/>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26">
                <a:extLst>
                  <a:ext uri="{FF2B5EF4-FFF2-40B4-BE49-F238E27FC236}">
                    <a16:creationId xmlns:a16="http://schemas.microsoft.com/office/drawing/2014/main" xmlns="" id="{9396395A-39FA-43AA-BEDC-BAE290399B36}"/>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0" name="Picture 59">
                <a:extLst>
                  <a:ext uri="{FF2B5EF4-FFF2-40B4-BE49-F238E27FC236}">
                    <a16:creationId xmlns:a16="http://schemas.microsoft.com/office/drawing/2014/main" xmlns="" id="{DAD46AAA-8FC6-4770-813C-D2A5D14E3FB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61" name="Freeform 225">
                <a:extLst>
                  <a:ext uri="{FF2B5EF4-FFF2-40B4-BE49-F238E27FC236}">
                    <a16:creationId xmlns:a16="http://schemas.microsoft.com/office/drawing/2014/main" xmlns="" id="{C8B78872-B062-4979-AF63-281409676A27}"/>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 name="Group 2">
            <a:extLst>
              <a:ext uri="{FF2B5EF4-FFF2-40B4-BE49-F238E27FC236}">
                <a16:creationId xmlns:a16="http://schemas.microsoft.com/office/drawing/2014/main" xmlns="" id="{36E1E122-CD57-4D79-BE41-3BE4A505B14B}"/>
              </a:ext>
            </a:extLst>
          </p:cNvPr>
          <p:cNvGrpSpPr/>
          <p:nvPr/>
        </p:nvGrpSpPr>
        <p:grpSpPr>
          <a:xfrm>
            <a:off x="1151083" y="4103184"/>
            <a:ext cx="1418775" cy="1724009"/>
            <a:chOff x="300762" y="2162921"/>
            <a:chExt cx="3191123" cy="3877660"/>
          </a:xfrm>
        </p:grpSpPr>
        <p:pic>
          <p:nvPicPr>
            <p:cNvPr id="144" name="Picture 143">
              <a:extLst>
                <a:ext uri="{FF2B5EF4-FFF2-40B4-BE49-F238E27FC236}">
                  <a16:creationId xmlns:a16="http://schemas.microsoft.com/office/drawing/2014/main" xmlns="" id="{1543A380-E72D-466A-9C43-303C863D159B}"/>
                </a:ext>
              </a:extLst>
            </p:cNvPr>
            <p:cNvPicPr>
              <a:picLocks noChangeAspect="1"/>
            </p:cNvPicPr>
            <p:nvPr/>
          </p:nvPicPr>
          <p:blipFill>
            <a:blip r:embed="rId6"/>
            <a:stretch>
              <a:fillRect/>
            </a:stretch>
          </p:blipFill>
          <p:spPr>
            <a:xfrm>
              <a:off x="497788" y="2162921"/>
              <a:ext cx="2719988" cy="3192406"/>
            </a:xfrm>
            <a:prstGeom prst="rect">
              <a:avLst/>
            </a:prstGeom>
          </p:spPr>
        </p:pic>
        <p:sp>
          <p:nvSpPr>
            <p:cNvPr id="145" name="Rectangle 144">
              <a:extLst>
                <a:ext uri="{FF2B5EF4-FFF2-40B4-BE49-F238E27FC236}">
                  <a16:creationId xmlns:a16="http://schemas.microsoft.com/office/drawing/2014/main" xmlns="" id="{C4CD4F64-AAF3-43F2-A938-68A3134892B6}"/>
                </a:ext>
              </a:extLst>
            </p:cNvPr>
            <p:cNvSpPr/>
            <p:nvPr/>
          </p:nvSpPr>
          <p:spPr bwMode="auto">
            <a:xfrm rot="10800000">
              <a:off x="300762" y="4615226"/>
              <a:ext cx="3191123" cy="1425355"/>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000" b="0" i="0" u="none" strike="noStrike" cap="none" normalizeH="0" baseline="0">
                <a:ln>
                  <a:noFill/>
                </a:ln>
                <a:solidFill>
                  <a:schemeClr val="tx1"/>
                </a:solidFill>
                <a:effectLst/>
                <a:latin typeface="Imago" charset="0"/>
                <a:ea typeface="Geneva" charset="0"/>
              </a:endParaRPr>
            </a:p>
          </p:txBody>
        </p:sp>
      </p:grpSp>
      <p:sp>
        <p:nvSpPr>
          <p:cNvPr id="121"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08E4D710-D66E-4A28-B910-AD8C033B8478}"/>
              </a:ext>
            </a:extLst>
          </p:cNvPr>
          <p:cNvSpPr>
            <a:spLocks noGrp="1"/>
          </p:cNvSpPr>
          <p:nvPr>
            <p:ph type="body" sz="quarter" idx="12"/>
          </p:nvPr>
        </p:nvSpPr>
        <p:spPr/>
        <p:txBody>
          <a:bodyPr>
            <a:noAutofit/>
          </a:bodyPr>
          <a:lstStyle/>
          <a:p>
            <a:r>
              <a:rPr lang="en-SG" dirty="0">
                <a:latin typeface="Minion"/>
                <a:ea typeface="ＭＳ Ｐゴシック" charset="0"/>
              </a:rPr>
              <a:t>The right test, on the right patient, with the right QC</a:t>
            </a:r>
            <a:endParaRPr lang="en-GB" dirty="0"/>
          </a:p>
        </p:txBody>
      </p:sp>
      <p:pic>
        <p:nvPicPr>
          <p:cNvPr id="124" name="Picture 1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07507" y="4149080"/>
            <a:ext cx="597827" cy="1333613"/>
          </a:xfrm>
          <a:prstGeom prst="rect">
            <a:avLst/>
          </a:prstGeom>
        </p:spPr>
      </p:pic>
      <p:sp>
        <p:nvSpPr>
          <p:cNvPr id="128" name="TextBox 25"/>
          <p:cNvSpPr txBox="1"/>
          <p:nvPr/>
        </p:nvSpPr>
        <p:spPr>
          <a:xfrm>
            <a:off x="7583571" y="5469838"/>
            <a:ext cx="1476000" cy="360000"/>
          </a:xfrm>
          <a:prstGeom prst="rect">
            <a:avLst/>
          </a:prstGeom>
          <a:noFill/>
        </p:spPr>
        <p:txBody>
          <a:bodyPr wrap="none" lIns="0" tIns="0" rIns="0" bIns="0" rtlCol="0" anchor="ctr">
            <a:noAutofit/>
          </a:bodyPr>
          <a:lstStyle>
            <a:defPPr>
              <a:defRPr lang="en-US"/>
            </a:defPPr>
            <a:lvl1pPr algn="ctr">
              <a:lnSpc>
                <a:spcPts val="2677"/>
              </a:lnSpc>
              <a:defRPr b="1">
                <a:solidFill>
                  <a:schemeClr val="accent3"/>
                </a:solidFill>
              </a:defRPr>
            </a:lvl1pPr>
          </a:lstStyle>
          <a:p>
            <a:r>
              <a:rPr lang="en-GB" sz="1400" dirty="0">
                <a:solidFill>
                  <a:schemeClr val="tx1"/>
                </a:solidFill>
              </a:rPr>
              <a:t>Material lot</a:t>
            </a:r>
          </a:p>
        </p:txBody>
      </p:sp>
      <p:sp>
        <p:nvSpPr>
          <p:cNvPr id="129" name="TextBox 26"/>
          <p:cNvSpPr txBox="1"/>
          <p:nvPr/>
        </p:nvSpPr>
        <p:spPr>
          <a:xfrm>
            <a:off x="9735260" y="5469838"/>
            <a:ext cx="1476000" cy="360000"/>
          </a:xfrm>
          <a:prstGeom prst="rect">
            <a:avLst/>
          </a:prstGeom>
          <a:noFill/>
        </p:spPr>
        <p:txBody>
          <a:bodyPr wrap="none" lIns="0" tIns="0" rIns="0" bIns="0" rtlCol="0" anchor="ctr">
            <a:noAutofit/>
          </a:bodyPr>
          <a:lstStyle>
            <a:defPPr>
              <a:defRPr lang="en-US"/>
            </a:defPPr>
            <a:lvl1pPr algn="ctr">
              <a:lnSpc>
                <a:spcPts val="2677"/>
              </a:lnSpc>
              <a:defRPr b="1">
                <a:solidFill>
                  <a:schemeClr val="accent3"/>
                </a:solidFill>
              </a:defRPr>
            </a:lvl1pPr>
          </a:lstStyle>
          <a:p>
            <a:r>
              <a:rPr lang="en-GB" sz="1400" dirty="0">
                <a:solidFill>
                  <a:schemeClr val="tx1"/>
                </a:solidFill>
              </a:rPr>
              <a:t>QC</a:t>
            </a:r>
          </a:p>
        </p:txBody>
      </p:sp>
      <p:pic>
        <p:nvPicPr>
          <p:cNvPr id="136" name="Picture 2" descr="http://www.clker.com/cliparts/U/U/F/S/2/4/fingerprint-hi.png"/>
          <p:cNvPicPr>
            <a:picLocks noChangeAspect="1" noChangeArrowheads="1"/>
          </p:cNvPicPr>
          <p:nvPr/>
        </p:nvPicPr>
        <p:blipFill>
          <a:blip r:embed="rId8" cstate="screen">
            <a:lum bright="70000" contrast="-70000"/>
            <a:extLst>
              <a:ext uri="{28A0092B-C50C-407E-A947-70E740481C1C}">
                <a14:useLocalDpi xmlns:a14="http://schemas.microsoft.com/office/drawing/2010/main"/>
              </a:ext>
            </a:extLst>
          </a:blip>
          <a:srcRect/>
          <a:stretch>
            <a:fillRect/>
          </a:stretch>
        </p:blipFill>
        <p:spPr bwMode="auto">
          <a:xfrm>
            <a:off x="5751807" y="4147669"/>
            <a:ext cx="757163" cy="1100956"/>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7"/>
          <p:cNvSpPr txBox="1"/>
          <p:nvPr/>
        </p:nvSpPr>
        <p:spPr>
          <a:xfrm>
            <a:off x="3280191" y="5469838"/>
            <a:ext cx="1476000" cy="360000"/>
          </a:xfrm>
          <a:prstGeom prst="rect">
            <a:avLst/>
          </a:prstGeom>
          <a:noFill/>
        </p:spPr>
        <p:txBody>
          <a:bodyPr wrap="none" lIns="0" tIns="0" rIns="0" bIns="0" rtlCol="0" anchor="ctr">
            <a:noAutofit/>
          </a:bodyPr>
          <a:lstStyle>
            <a:defPPr>
              <a:defRPr lang="en-US"/>
            </a:defPPr>
            <a:lvl1pPr algn="ctr">
              <a:lnSpc>
                <a:spcPts val="2677"/>
              </a:lnSpc>
              <a:defRPr b="1">
                <a:solidFill>
                  <a:schemeClr val="accent3"/>
                </a:solidFill>
              </a:defRPr>
            </a:lvl1pPr>
          </a:lstStyle>
          <a:p>
            <a:r>
              <a:rPr lang="en-GB" sz="1400" dirty="0">
                <a:solidFill>
                  <a:schemeClr val="tx1"/>
                </a:solidFill>
              </a:rPr>
              <a:t>Device</a:t>
            </a:r>
          </a:p>
        </p:txBody>
      </p:sp>
      <p:sp>
        <p:nvSpPr>
          <p:cNvPr id="127" name="TextBox 24"/>
          <p:cNvSpPr txBox="1"/>
          <p:nvPr/>
        </p:nvSpPr>
        <p:spPr>
          <a:xfrm>
            <a:off x="5431881" y="5469838"/>
            <a:ext cx="1476000" cy="360000"/>
          </a:xfrm>
          <a:prstGeom prst="rect">
            <a:avLst/>
          </a:prstGeom>
          <a:noFill/>
        </p:spPr>
        <p:txBody>
          <a:bodyPr wrap="none" lIns="0" tIns="0" rIns="0" bIns="0" rtlCol="0" anchor="ctr">
            <a:noAutofit/>
          </a:bodyPr>
          <a:lstStyle>
            <a:defPPr>
              <a:defRPr lang="en-US"/>
            </a:defPPr>
            <a:lvl1pPr algn="ctr">
              <a:lnSpc>
                <a:spcPts val="2677"/>
              </a:lnSpc>
              <a:defRPr b="1">
                <a:solidFill>
                  <a:schemeClr val="accent3"/>
                </a:solidFill>
              </a:defRPr>
            </a:lvl1pPr>
          </a:lstStyle>
          <a:p>
            <a:r>
              <a:rPr lang="en-GB" sz="1400" dirty="0">
                <a:solidFill>
                  <a:schemeClr val="tx1"/>
                </a:solidFill>
              </a:rPr>
              <a:t>User</a:t>
            </a:r>
          </a:p>
        </p:txBody>
      </p:sp>
      <p:sp>
        <p:nvSpPr>
          <p:cNvPr id="43" name="Rectangle 165"/>
          <p:cNvSpPr>
            <a:spLocks/>
          </p:cNvSpPr>
          <p:nvPr/>
        </p:nvSpPr>
        <p:spPr bwMode="auto">
          <a:xfrm>
            <a:off x="508272" y="1734427"/>
            <a:ext cx="3960138" cy="1036482"/>
          </a:xfrm>
          <a:prstGeom prst="rect">
            <a:avLst/>
          </a:prstGeom>
          <a:solidFill>
            <a:schemeClr val="accent1"/>
          </a:solidFill>
          <a:ln>
            <a:noFill/>
          </a:ln>
          <a:extLst/>
        </p:spPr>
        <p:txBody>
          <a:bodyPr wrap="square" anchor="ctr">
            <a:noAutofit/>
          </a:bodyPr>
          <a:lstStyle/>
          <a:p>
            <a:pPr algn="ctr">
              <a:spcBef>
                <a:spcPts val="600"/>
              </a:spcBef>
            </a:pPr>
            <a:r>
              <a:rPr lang="en-US" b="1" dirty="0">
                <a:solidFill>
                  <a:schemeClr val="bg1"/>
                </a:solidFill>
              </a:rPr>
              <a:t>Automatic lockout and </a:t>
            </a:r>
            <a:br>
              <a:rPr lang="en-US" b="1" dirty="0">
                <a:solidFill>
                  <a:schemeClr val="bg1"/>
                </a:solidFill>
              </a:rPr>
            </a:br>
            <a:r>
              <a:rPr lang="en-US" b="1" dirty="0">
                <a:solidFill>
                  <a:schemeClr val="bg1"/>
                </a:solidFill>
              </a:rPr>
              <a:t>alert to POC Coordinator</a:t>
            </a:r>
          </a:p>
        </p:txBody>
      </p:sp>
      <p:sp>
        <p:nvSpPr>
          <p:cNvPr id="44" name="Rectangle 165"/>
          <p:cNvSpPr>
            <a:spLocks/>
          </p:cNvSpPr>
          <p:nvPr/>
        </p:nvSpPr>
        <p:spPr bwMode="auto">
          <a:xfrm>
            <a:off x="7796887" y="1734427"/>
            <a:ext cx="3960138" cy="1036482"/>
          </a:xfrm>
          <a:prstGeom prst="rect">
            <a:avLst/>
          </a:prstGeom>
          <a:solidFill>
            <a:schemeClr val="accent2"/>
          </a:solidFill>
          <a:ln>
            <a:noFill/>
          </a:ln>
          <a:extLst/>
        </p:spPr>
        <p:txBody>
          <a:bodyPr wrap="square" anchor="ctr">
            <a:noAutofit/>
          </a:bodyPr>
          <a:lstStyle/>
          <a:p>
            <a:pPr algn="ctr">
              <a:spcBef>
                <a:spcPts val="600"/>
              </a:spcBef>
            </a:pPr>
            <a:r>
              <a:rPr lang="en-US" b="1" dirty="0">
                <a:solidFill>
                  <a:schemeClr val="bg1"/>
                </a:solidFill>
              </a:rPr>
              <a:t>Clear audit trail </a:t>
            </a:r>
            <a:br>
              <a:rPr lang="en-US" b="1" dirty="0">
                <a:solidFill>
                  <a:schemeClr val="bg1"/>
                </a:solidFill>
              </a:rPr>
            </a:br>
            <a:r>
              <a:rPr lang="en-US" b="1" dirty="0">
                <a:solidFill>
                  <a:schemeClr val="bg1"/>
                </a:solidFill>
              </a:rPr>
              <a:t>for compliance</a:t>
            </a:r>
          </a:p>
        </p:txBody>
      </p:sp>
      <p:sp>
        <p:nvSpPr>
          <p:cNvPr id="130" name="TextBox 33"/>
          <p:cNvSpPr txBox="1"/>
          <p:nvPr/>
        </p:nvSpPr>
        <p:spPr>
          <a:xfrm>
            <a:off x="1128502" y="5469838"/>
            <a:ext cx="1476000" cy="360000"/>
          </a:xfrm>
          <a:prstGeom prst="rect">
            <a:avLst/>
          </a:prstGeom>
          <a:noFill/>
        </p:spPr>
        <p:txBody>
          <a:bodyPr wrap="none" lIns="0" tIns="0" rIns="0" bIns="0" rtlCol="0" anchor="ctr">
            <a:noAutofit/>
          </a:bodyPr>
          <a:lstStyle>
            <a:defPPr>
              <a:defRPr lang="en-US"/>
            </a:defPPr>
            <a:lvl1pPr algn="ctr">
              <a:lnSpc>
                <a:spcPts val="2677"/>
              </a:lnSpc>
              <a:defRPr b="1">
                <a:solidFill>
                  <a:schemeClr val="accent3"/>
                </a:solidFill>
              </a:defRPr>
            </a:lvl1pPr>
          </a:lstStyle>
          <a:p>
            <a:r>
              <a:rPr lang="en-GB" sz="1400" dirty="0">
                <a:solidFill>
                  <a:schemeClr val="tx1"/>
                </a:solidFill>
              </a:rPr>
              <a:t>Training status</a:t>
            </a:r>
          </a:p>
        </p:txBody>
      </p:sp>
      <p:grpSp>
        <p:nvGrpSpPr>
          <p:cNvPr id="147" name="Group 146">
            <a:extLst>
              <a:ext uri="{FF2B5EF4-FFF2-40B4-BE49-F238E27FC236}">
                <a16:creationId xmlns:a16="http://schemas.microsoft.com/office/drawing/2014/main" xmlns="" id="{1CC194A3-E77A-4C2C-9E06-89678F3A8034}"/>
              </a:ext>
            </a:extLst>
          </p:cNvPr>
          <p:cNvGrpSpPr/>
          <p:nvPr/>
        </p:nvGrpSpPr>
        <p:grpSpPr>
          <a:xfrm>
            <a:off x="4145883" y="4729634"/>
            <a:ext cx="371292" cy="479024"/>
            <a:chOff x="10967126" y="3944705"/>
            <a:chExt cx="426609" cy="550391"/>
          </a:xfrm>
        </p:grpSpPr>
        <p:sp>
          <p:nvSpPr>
            <p:cNvPr id="148" name="Freeform: Shape 147">
              <a:extLst>
                <a:ext uri="{FF2B5EF4-FFF2-40B4-BE49-F238E27FC236}">
                  <a16:creationId xmlns:a16="http://schemas.microsoft.com/office/drawing/2014/main" xmlns="" id="{6D3CD4F9-ACF3-4431-BD45-516A8BCCE4CA}"/>
                </a:ext>
              </a:extLst>
            </p:cNvPr>
            <p:cNvSpPr/>
            <p:nvPr/>
          </p:nvSpPr>
          <p:spPr>
            <a:xfrm rot="16200000">
              <a:off x="11022987" y="3944705"/>
              <a:ext cx="314886" cy="314886"/>
            </a:xfrm>
            <a:custGeom>
              <a:avLst/>
              <a:gdLst>
                <a:gd name="connsiteX0" fmla="*/ 345256 w 415832"/>
                <a:gd name="connsiteY0" fmla="*/ 207917 h 415832"/>
                <a:gd name="connsiteX1" fmla="*/ 203246 w 415832"/>
                <a:gd name="connsiteY1" fmla="*/ 65907 h 415832"/>
                <a:gd name="connsiteX2" fmla="*/ 61236 w 415832"/>
                <a:gd name="connsiteY2" fmla="*/ 65907 h 415832"/>
                <a:gd name="connsiteX3" fmla="*/ 61236 w 415832"/>
                <a:gd name="connsiteY3" fmla="*/ 349926 h 415832"/>
                <a:gd name="connsiteX4" fmla="*/ 203246 w 415832"/>
                <a:gd name="connsiteY4" fmla="*/ 349927 h 415832"/>
                <a:gd name="connsiteX5" fmla="*/ 345256 w 415832"/>
                <a:gd name="connsiteY5" fmla="*/ 207917 h 415832"/>
                <a:gd name="connsiteX6" fmla="*/ 415832 w 415832"/>
                <a:gd name="connsiteY6" fmla="*/ 207916 h 415832"/>
                <a:gd name="connsiteX7" fmla="*/ 207916 w 415832"/>
                <a:gd name="connsiteY7" fmla="*/ 415832 h 415832"/>
                <a:gd name="connsiteX8" fmla="*/ 0 w 415832"/>
                <a:gd name="connsiteY8" fmla="*/ 415832 h 415832"/>
                <a:gd name="connsiteX9" fmla="*/ 0 w 415832"/>
                <a:gd name="connsiteY9" fmla="*/ 0 h 415832"/>
                <a:gd name="connsiteX10" fmla="*/ 207916 w 415832"/>
                <a:gd name="connsiteY10" fmla="*/ 0 h 415832"/>
                <a:gd name="connsiteX11" fmla="*/ 415832 w 415832"/>
                <a:gd name="connsiteY11" fmla="*/ 207916 h 41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5832" h="415832">
                  <a:moveTo>
                    <a:pt x="345256" y="207917"/>
                  </a:moveTo>
                  <a:cubicBezTo>
                    <a:pt x="345256" y="129487"/>
                    <a:pt x="281676" y="65907"/>
                    <a:pt x="203246" y="65907"/>
                  </a:cubicBezTo>
                  <a:lnTo>
                    <a:pt x="61236" y="65907"/>
                  </a:lnTo>
                  <a:lnTo>
                    <a:pt x="61236" y="349926"/>
                  </a:lnTo>
                  <a:lnTo>
                    <a:pt x="203246" y="349927"/>
                  </a:lnTo>
                  <a:cubicBezTo>
                    <a:pt x="281676" y="349927"/>
                    <a:pt x="345256" y="286347"/>
                    <a:pt x="345256" y="207917"/>
                  </a:cubicBezTo>
                  <a:close/>
                  <a:moveTo>
                    <a:pt x="415832" y="207916"/>
                  </a:moveTo>
                  <a:cubicBezTo>
                    <a:pt x="415832" y="322745"/>
                    <a:pt x="322745" y="415832"/>
                    <a:pt x="207916" y="415832"/>
                  </a:cubicBezTo>
                  <a:lnTo>
                    <a:pt x="0" y="415832"/>
                  </a:lnTo>
                  <a:lnTo>
                    <a:pt x="0" y="0"/>
                  </a:lnTo>
                  <a:lnTo>
                    <a:pt x="207916" y="0"/>
                  </a:lnTo>
                  <a:cubicBezTo>
                    <a:pt x="322745" y="0"/>
                    <a:pt x="415832" y="93087"/>
                    <a:pt x="415832" y="207916"/>
                  </a:cubicBezTo>
                  <a:close/>
                </a:path>
              </a:pathLst>
            </a:custGeom>
            <a:solidFill>
              <a:schemeClr val="bg1"/>
            </a:solidFill>
            <a:ln w="19050">
              <a:solidFill>
                <a:srgbClr val="EF3340"/>
              </a:solidFill>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GB" dirty="0" err="1">
                <a:solidFill>
                  <a:schemeClr val="lt1"/>
                </a:solidFill>
                <a:latin typeface="+mn-lt"/>
              </a:endParaRPr>
            </a:p>
          </p:txBody>
        </p:sp>
        <p:sp>
          <p:nvSpPr>
            <p:cNvPr id="149" name="Freeform 57">
              <a:extLst>
                <a:ext uri="{FF2B5EF4-FFF2-40B4-BE49-F238E27FC236}">
                  <a16:creationId xmlns:a16="http://schemas.microsoft.com/office/drawing/2014/main" xmlns="" id="{8C5E5193-027A-4D3F-A13F-EAF022C423C2}"/>
                </a:ext>
              </a:extLst>
            </p:cNvPr>
            <p:cNvSpPr>
              <a:spLocks/>
            </p:cNvSpPr>
            <p:nvPr/>
          </p:nvSpPr>
          <p:spPr bwMode="auto">
            <a:xfrm>
              <a:off x="10967126" y="4171519"/>
              <a:ext cx="426609" cy="323577"/>
            </a:xfrm>
            <a:custGeom>
              <a:avLst/>
              <a:gdLst>
                <a:gd name="T0" fmla="*/ 678 w 766"/>
                <a:gd name="T1" fmla="*/ 0 h 581"/>
                <a:gd name="T2" fmla="*/ 619 w 766"/>
                <a:gd name="T3" fmla="*/ 0 h 581"/>
                <a:gd name="T4" fmla="*/ 559 w 766"/>
                <a:gd name="T5" fmla="*/ 0 h 581"/>
                <a:gd name="T6" fmla="*/ 383 w 766"/>
                <a:gd name="T7" fmla="*/ 0 h 581"/>
                <a:gd name="T8" fmla="*/ 206 w 766"/>
                <a:gd name="T9" fmla="*/ 0 h 581"/>
                <a:gd name="T10" fmla="*/ 147 w 766"/>
                <a:gd name="T11" fmla="*/ 0 h 581"/>
                <a:gd name="T12" fmla="*/ 88 w 766"/>
                <a:gd name="T13" fmla="*/ 0 h 581"/>
                <a:gd name="T14" fmla="*/ 0 w 766"/>
                <a:gd name="T15" fmla="*/ 0 h 581"/>
                <a:gd name="T16" fmla="*/ 0 w 766"/>
                <a:gd name="T17" fmla="*/ 581 h 581"/>
                <a:gd name="T18" fmla="*/ 383 w 766"/>
                <a:gd name="T19" fmla="*/ 581 h 581"/>
                <a:gd name="T20" fmla="*/ 766 w 766"/>
                <a:gd name="T21" fmla="*/ 581 h 581"/>
                <a:gd name="T22" fmla="*/ 766 w 766"/>
                <a:gd name="T23" fmla="*/ 0 h 581"/>
                <a:gd name="T24" fmla="*/ 678 w 766"/>
                <a:gd name="T25"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6" h="581">
                  <a:moveTo>
                    <a:pt x="678" y="0"/>
                  </a:moveTo>
                  <a:lnTo>
                    <a:pt x="619" y="0"/>
                  </a:lnTo>
                  <a:lnTo>
                    <a:pt x="559" y="0"/>
                  </a:lnTo>
                  <a:lnTo>
                    <a:pt x="383" y="0"/>
                  </a:lnTo>
                  <a:lnTo>
                    <a:pt x="206" y="0"/>
                  </a:lnTo>
                  <a:lnTo>
                    <a:pt x="147" y="0"/>
                  </a:lnTo>
                  <a:lnTo>
                    <a:pt x="88" y="0"/>
                  </a:lnTo>
                  <a:lnTo>
                    <a:pt x="0" y="0"/>
                  </a:lnTo>
                  <a:lnTo>
                    <a:pt x="0" y="581"/>
                  </a:lnTo>
                  <a:lnTo>
                    <a:pt x="383" y="581"/>
                  </a:lnTo>
                  <a:lnTo>
                    <a:pt x="766" y="581"/>
                  </a:lnTo>
                  <a:lnTo>
                    <a:pt x="766" y="0"/>
                  </a:lnTo>
                  <a:lnTo>
                    <a:pt x="678" y="0"/>
                  </a:lnTo>
                  <a:close/>
                </a:path>
              </a:pathLst>
            </a:custGeom>
            <a:solidFill>
              <a:schemeClr val="bg1"/>
            </a:solidFill>
            <a:ln w="22225">
              <a:solidFill>
                <a:srgbClr val="EF3340"/>
              </a:solidFill>
            </a:ln>
            <a:effectLs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GB"/>
            </a:p>
          </p:txBody>
        </p:sp>
        <p:sp>
          <p:nvSpPr>
            <p:cNvPr id="150" name="Freeform 60">
              <a:extLst>
                <a:ext uri="{FF2B5EF4-FFF2-40B4-BE49-F238E27FC236}">
                  <a16:creationId xmlns:a16="http://schemas.microsoft.com/office/drawing/2014/main" xmlns="" id="{F2C5C1B2-0902-48AF-BF78-7E29C6B60E42}"/>
                </a:ext>
              </a:extLst>
            </p:cNvPr>
            <p:cNvSpPr>
              <a:spLocks/>
            </p:cNvSpPr>
            <p:nvPr/>
          </p:nvSpPr>
          <p:spPr bwMode="auto">
            <a:xfrm>
              <a:off x="11149242" y="4268981"/>
              <a:ext cx="62376" cy="150928"/>
            </a:xfrm>
            <a:custGeom>
              <a:avLst/>
              <a:gdLst>
                <a:gd name="T0" fmla="*/ 134 w 134"/>
                <a:gd name="T1" fmla="*/ 66 h 322"/>
                <a:gd name="T2" fmla="*/ 67 w 134"/>
                <a:gd name="T3" fmla="*/ 0 h 322"/>
                <a:gd name="T4" fmla="*/ 0 w 134"/>
                <a:gd name="T5" fmla="*/ 66 h 322"/>
                <a:gd name="T6" fmla="*/ 41 w 134"/>
                <a:gd name="T7" fmla="*/ 128 h 322"/>
                <a:gd name="T8" fmla="*/ 41 w 134"/>
                <a:gd name="T9" fmla="*/ 322 h 322"/>
                <a:gd name="T10" fmla="*/ 92 w 134"/>
                <a:gd name="T11" fmla="*/ 322 h 322"/>
                <a:gd name="T12" fmla="*/ 92 w 134"/>
                <a:gd name="T13" fmla="*/ 129 h 322"/>
                <a:gd name="T14" fmla="*/ 134 w 134"/>
                <a:gd name="T15" fmla="*/ 66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322">
                  <a:moveTo>
                    <a:pt x="134" y="66"/>
                  </a:moveTo>
                  <a:cubicBezTo>
                    <a:pt x="134" y="30"/>
                    <a:pt x="104" y="0"/>
                    <a:pt x="67" y="0"/>
                  </a:cubicBezTo>
                  <a:cubicBezTo>
                    <a:pt x="30" y="0"/>
                    <a:pt x="0" y="30"/>
                    <a:pt x="0" y="66"/>
                  </a:cubicBezTo>
                  <a:cubicBezTo>
                    <a:pt x="0" y="94"/>
                    <a:pt x="17" y="118"/>
                    <a:pt x="41" y="128"/>
                  </a:cubicBezTo>
                  <a:cubicBezTo>
                    <a:pt x="41" y="322"/>
                    <a:pt x="41" y="322"/>
                    <a:pt x="41" y="322"/>
                  </a:cubicBezTo>
                  <a:cubicBezTo>
                    <a:pt x="92" y="322"/>
                    <a:pt x="92" y="322"/>
                    <a:pt x="92" y="322"/>
                  </a:cubicBezTo>
                  <a:cubicBezTo>
                    <a:pt x="92" y="129"/>
                    <a:pt x="92" y="129"/>
                    <a:pt x="92" y="129"/>
                  </a:cubicBezTo>
                  <a:cubicBezTo>
                    <a:pt x="117" y="119"/>
                    <a:pt x="134" y="95"/>
                    <a:pt x="134" y="66"/>
                  </a:cubicBezTo>
                  <a:close/>
                </a:path>
              </a:pathLst>
            </a:custGeom>
            <a:solidFill>
              <a:srgbClr val="EF3340"/>
            </a:solidFill>
            <a:ln>
              <a:noFill/>
            </a:ln>
          </p:spPr>
          <p:txBody>
            <a:bodyPr vert="horz" wrap="square" lIns="91440" tIns="45720" rIns="91440" bIns="45720" numCol="1" anchor="t" anchorCtr="0" compatLnSpc="1">
              <a:prstTxWarp prst="textNoShape">
                <a:avLst/>
              </a:prstTxWarp>
              <a:noAutofit/>
            </a:bodyPr>
            <a:lstStyle/>
            <a:p>
              <a:endParaRPr lang="en-GB"/>
            </a:p>
          </p:txBody>
        </p:sp>
      </p:grpSp>
      <p:pic>
        <p:nvPicPr>
          <p:cNvPr id="122" name="Picture 12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765792" y="4127094"/>
            <a:ext cx="1165714" cy="1249524"/>
          </a:xfrm>
          <a:prstGeom prst="rect">
            <a:avLst/>
          </a:prstGeom>
        </p:spPr>
      </p:pic>
      <p:pic>
        <p:nvPicPr>
          <p:cNvPr id="97" name="Picture 96"/>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88297" y="3982026"/>
            <a:ext cx="1969925" cy="1477108"/>
          </a:xfrm>
          <a:prstGeom prst="rect">
            <a:avLst/>
          </a:prstGeom>
        </p:spPr>
      </p:pic>
      <p:sp>
        <p:nvSpPr>
          <p:cNvPr id="162" name="Rectangle 161">
            <a:extLst>
              <a:ext uri="{FF2B5EF4-FFF2-40B4-BE49-F238E27FC236}">
                <a16:creationId xmlns:a16="http://schemas.microsoft.com/office/drawing/2014/main" xmlns="" id="{4E68460D-9611-4A66-8F14-AD724122C55C}"/>
              </a:ext>
            </a:extLst>
          </p:cNvPr>
          <p:cNvSpPr/>
          <p:nvPr/>
        </p:nvSpPr>
        <p:spPr bwMode="auto">
          <a:xfrm>
            <a:off x="859540" y="3985648"/>
            <a:ext cx="1832263" cy="1569980"/>
          </a:xfrm>
          <a:prstGeom prst="rect">
            <a:avLst/>
          </a:prstGeom>
          <a:solidFill>
            <a:schemeClr val="bg1">
              <a:alpha val="75000"/>
            </a:schemeClr>
          </a:solidFill>
          <a:ln>
            <a:no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GB" sz="2000">
              <a:latin typeface="Imago" charset="0"/>
              <a:ea typeface="Geneva" charset="0"/>
            </a:endParaRPr>
          </a:p>
        </p:txBody>
      </p:sp>
      <p:grpSp>
        <p:nvGrpSpPr>
          <p:cNvPr id="151" name="Group 150">
            <a:extLst>
              <a:ext uri="{FF2B5EF4-FFF2-40B4-BE49-F238E27FC236}">
                <a16:creationId xmlns:a16="http://schemas.microsoft.com/office/drawing/2014/main" xmlns="" id="{9F9779CA-787F-4EAB-876E-285FB94B51AB}"/>
              </a:ext>
            </a:extLst>
          </p:cNvPr>
          <p:cNvGrpSpPr/>
          <p:nvPr/>
        </p:nvGrpSpPr>
        <p:grpSpPr>
          <a:xfrm>
            <a:off x="1888982" y="4402860"/>
            <a:ext cx="473904" cy="409996"/>
            <a:chOff x="4808538" y="3143250"/>
            <a:chExt cx="1047750" cy="906463"/>
          </a:xfrm>
        </p:grpSpPr>
        <p:sp>
          <p:nvSpPr>
            <p:cNvPr id="152" name="Freeform 7">
              <a:extLst>
                <a:ext uri="{FF2B5EF4-FFF2-40B4-BE49-F238E27FC236}">
                  <a16:creationId xmlns:a16="http://schemas.microsoft.com/office/drawing/2014/main" xmlns="" id="{B03F97C0-03AF-4C3C-8240-68C0BC9B4350}"/>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153" name="Oval 8">
              <a:extLst>
                <a:ext uri="{FF2B5EF4-FFF2-40B4-BE49-F238E27FC236}">
                  <a16:creationId xmlns:a16="http://schemas.microsoft.com/office/drawing/2014/main" xmlns="" id="{2E8CF874-5956-4DC9-979A-91B00D86633A}"/>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54" name="Freeform 9">
              <a:extLst>
                <a:ext uri="{FF2B5EF4-FFF2-40B4-BE49-F238E27FC236}">
                  <a16:creationId xmlns:a16="http://schemas.microsoft.com/office/drawing/2014/main" xmlns="" id="{5BCD002C-1799-46EA-8B54-7D8089508152}"/>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sp>
        <p:nvSpPr>
          <p:cNvPr id="163" name="Oval 48">
            <a:extLst>
              <a:ext uri="{FF2B5EF4-FFF2-40B4-BE49-F238E27FC236}">
                <a16:creationId xmlns:a16="http://schemas.microsoft.com/office/drawing/2014/main" xmlns="" id="{AA61B7E3-4473-4B02-97D8-8B10070A3578}"/>
              </a:ext>
            </a:extLst>
          </p:cNvPr>
          <p:cNvSpPr/>
          <p:nvPr/>
        </p:nvSpPr>
        <p:spPr>
          <a:xfrm>
            <a:off x="1582337" y="4639884"/>
            <a:ext cx="494889" cy="489988"/>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164" name="Oval 48">
            <a:extLst>
              <a:ext uri="{FF2B5EF4-FFF2-40B4-BE49-F238E27FC236}">
                <a16:creationId xmlns:a16="http://schemas.microsoft.com/office/drawing/2014/main" xmlns="" id="{75EF06BC-332B-4A87-A0BA-E5098C100BBE}"/>
              </a:ext>
            </a:extLst>
          </p:cNvPr>
          <p:cNvSpPr/>
          <p:nvPr/>
        </p:nvSpPr>
        <p:spPr>
          <a:xfrm>
            <a:off x="3775479" y="4639884"/>
            <a:ext cx="494889" cy="489988"/>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165" name="Oval 48">
            <a:extLst>
              <a:ext uri="{FF2B5EF4-FFF2-40B4-BE49-F238E27FC236}">
                <a16:creationId xmlns:a16="http://schemas.microsoft.com/office/drawing/2014/main" xmlns="" id="{D6750FCF-DA86-43DB-862E-6D33E96BBF98}"/>
              </a:ext>
            </a:extLst>
          </p:cNvPr>
          <p:cNvSpPr/>
          <p:nvPr/>
        </p:nvSpPr>
        <p:spPr>
          <a:xfrm>
            <a:off x="5875820" y="4639884"/>
            <a:ext cx="494889" cy="489988"/>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166" name="Oval 48">
            <a:extLst>
              <a:ext uri="{FF2B5EF4-FFF2-40B4-BE49-F238E27FC236}">
                <a16:creationId xmlns:a16="http://schemas.microsoft.com/office/drawing/2014/main" xmlns="" id="{991C5607-3EC3-48BB-9E69-CE94D34ABF73}"/>
              </a:ext>
            </a:extLst>
          </p:cNvPr>
          <p:cNvSpPr/>
          <p:nvPr/>
        </p:nvSpPr>
        <p:spPr>
          <a:xfrm>
            <a:off x="8032065" y="4639884"/>
            <a:ext cx="494889" cy="489988"/>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167" name="Oval 166">
            <a:extLst>
              <a:ext uri="{FF2B5EF4-FFF2-40B4-BE49-F238E27FC236}">
                <a16:creationId xmlns:a16="http://schemas.microsoft.com/office/drawing/2014/main" xmlns="" id="{67E2E87D-28A1-4607-ADF8-0A04AEE33ABD}"/>
              </a:ext>
            </a:extLst>
          </p:cNvPr>
          <p:cNvSpPr/>
          <p:nvPr/>
        </p:nvSpPr>
        <p:spPr>
          <a:xfrm>
            <a:off x="10188328" y="4639884"/>
            <a:ext cx="494889" cy="489988"/>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grpSp>
        <p:nvGrpSpPr>
          <p:cNvPr id="7" name="Group 6">
            <a:extLst>
              <a:ext uri="{FF2B5EF4-FFF2-40B4-BE49-F238E27FC236}">
                <a16:creationId xmlns:a16="http://schemas.microsoft.com/office/drawing/2014/main" xmlns="" id="{8342723C-A0AA-4720-9F28-C080A736461A}"/>
              </a:ext>
            </a:extLst>
          </p:cNvPr>
          <p:cNvGrpSpPr/>
          <p:nvPr/>
        </p:nvGrpSpPr>
        <p:grpSpPr>
          <a:xfrm>
            <a:off x="482613" y="4488696"/>
            <a:ext cx="1164749" cy="911563"/>
            <a:chOff x="-1132085" y="3982026"/>
            <a:chExt cx="1164749" cy="911563"/>
          </a:xfrm>
        </p:grpSpPr>
        <p:sp>
          <p:nvSpPr>
            <p:cNvPr id="161" name="Freeform: Shape 160">
              <a:extLst>
                <a:ext uri="{FF2B5EF4-FFF2-40B4-BE49-F238E27FC236}">
                  <a16:creationId xmlns:a16="http://schemas.microsoft.com/office/drawing/2014/main" xmlns="" id="{1F7E1308-FBD6-4813-A06B-ECFB0E48C24C}"/>
                </a:ext>
              </a:extLst>
            </p:cNvPr>
            <p:cNvSpPr/>
            <p:nvPr/>
          </p:nvSpPr>
          <p:spPr>
            <a:xfrm rot="2280613">
              <a:off x="-1126072" y="4121877"/>
              <a:ext cx="1158736" cy="736869"/>
            </a:xfrm>
            <a:custGeom>
              <a:avLst/>
              <a:gdLst>
                <a:gd name="connsiteX0" fmla="*/ 204625 w 1158736"/>
                <a:gd name="connsiteY0" fmla="*/ 159924 h 736869"/>
                <a:gd name="connsiteX1" fmla="*/ 161823 w 1158736"/>
                <a:gd name="connsiteY1" fmla="*/ 529258 h 736869"/>
                <a:gd name="connsiteX2" fmla="*/ 530558 w 1158736"/>
                <a:gd name="connsiteY2" fmla="*/ 576946 h 736869"/>
                <a:gd name="connsiteX3" fmla="*/ 573361 w 1158736"/>
                <a:gd name="connsiteY3" fmla="*/ 207611 h 736869"/>
                <a:gd name="connsiteX4" fmla="*/ 204625 w 1158736"/>
                <a:gd name="connsiteY4" fmla="*/ 159924 h 736869"/>
                <a:gd name="connsiteX5" fmla="*/ 139909 w 1158736"/>
                <a:gd name="connsiteY5" fmla="*/ 77121 h 736869"/>
                <a:gd name="connsiteX6" fmla="*/ 656163 w 1158736"/>
                <a:gd name="connsiteY6" fmla="*/ 142895 h 736869"/>
                <a:gd name="connsiteX7" fmla="*/ 696187 w 1158736"/>
                <a:gd name="connsiteY7" fmla="*/ 206187 h 736869"/>
                <a:gd name="connsiteX8" fmla="*/ 720607 w 1158736"/>
                <a:gd name="connsiteY8" fmla="*/ 270078 h 736869"/>
                <a:gd name="connsiteX9" fmla="*/ 984720 w 1158736"/>
                <a:gd name="connsiteY9" fmla="*/ 262196 h 736869"/>
                <a:gd name="connsiteX10" fmla="*/ 984720 w 1158736"/>
                <a:gd name="connsiteY10" fmla="*/ 260219 h 736869"/>
                <a:gd name="connsiteX11" fmla="*/ 1071728 w 1158736"/>
                <a:gd name="connsiteY11" fmla="*/ 260219 h 736869"/>
                <a:gd name="connsiteX12" fmla="*/ 1158736 w 1158736"/>
                <a:gd name="connsiteY12" fmla="*/ 356280 h 736869"/>
                <a:gd name="connsiteX13" fmla="*/ 1071728 w 1158736"/>
                <a:gd name="connsiteY13" fmla="*/ 452341 h 736869"/>
                <a:gd name="connsiteX14" fmla="*/ 1040712 w 1158736"/>
                <a:gd name="connsiteY14" fmla="*/ 452341 h 736869"/>
                <a:gd name="connsiteX15" fmla="*/ 1040813 w 1158736"/>
                <a:gd name="connsiteY15" fmla="*/ 455716 h 736869"/>
                <a:gd name="connsiteX16" fmla="*/ 721766 w 1158736"/>
                <a:gd name="connsiteY16" fmla="*/ 465238 h 736869"/>
                <a:gd name="connsiteX17" fmla="*/ 717733 w 1158736"/>
                <a:gd name="connsiteY17" fmla="*/ 483895 h 736869"/>
                <a:gd name="connsiteX18" fmla="*/ 595274 w 1158736"/>
                <a:gd name="connsiteY18" fmla="*/ 659749 h 736869"/>
                <a:gd name="connsiteX19" fmla="*/ 79020 w 1158736"/>
                <a:gd name="connsiteY19" fmla="*/ 593975 h 736869"/>
                <a:gd name="connsiteX20" fmla="*/ 139909 w 1158736"/>
                <a:gd name="connsiteY20" fmla="*/ 77121 h 73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8736" h="736869">
                  <a:moveTo>
                    <a:pt x="204625" y="159924"/>
                  </a:moveTo>
                  <a:cubicBezTo>
                    <a:pt x="90982" y="248744"/>
                    <a:pt x="71819" y="414101"/>
                    <a:pt x="161823" y="529258"/>
                  </a:cubicBezTo>
                  <a:cubicBezTo>
                    <a:pt x="251826" y="644415"/>
                    <a:pt x="416915" y="665766"/>
                    <a:pt x="530558" y="576946"/>
                  </a:cubicBezTo>
                  <a:cubicBezTo>
                    <a:pt x="644201" y="488125"/>
                    <a:pt x="663364" y="322769"/>
                    <a:pt x="573361" y="207611"/>
                  </a:cubicBezTo>
                  <a:cubicBezTo>
                    <a:pt x="483357" y="92454"/>
                    <a:pt x="318268" y="71104"/>
                    <a:pt x="204625" y="159924"/>
                  </a:cubicBezTo>
                  <a:close/>
                  <a:moveTo>
                    <a:pt x="139909" y="77121"/>
                  </a:moveTo>
                  <a:cubicBezTo>
                    <a:pt x="299282" y="-47441"/>
                    <a:pt x="530418" y="-17993"/>
                    <a:pt x="656163" y="142895"/>
                  </a:cubicBezTo>
                  <a:cubicBezTo>
                    <a:pt x="671882" y="163006"/>
                    <a:pt x="685209" y="184219"/>
                    <a:pt x="696187" y="206187"/>
                  </a:cubicBezTo>
                  <a:lnTo>
                    <a:pt x="720607" y="270078"/>
                  </a:lnTo>
                  <a:lnTo>
                    <a:pt x="984720" y="262196"/>
                  </a:lnTo>
                  <a:lnTo>
                    <a:pt x="984720" y="260219"/>
                  </a:lnTo>
                  <a:lnTo>
                    <a:pt x="1071728" y="260219"/>
                  </a:lnTo>
                  <a:cubicBezTo>
                    <a:pt x="1119781" y="260219"/>
                    <a:pt x="1158736" y="303227"/>
                    <a:pt x="1158736" y="356280"/>
                  </a:cubicBezTo>
                  <a:cubicBezTo>
                    <a:pt x="1158736" y="409333"/>
                    <a:pt x="1119781" y="452341"/>
                    <a:pt x="1071728" y="452341"/>
                  </a:cubicBezTo>
                  <a:lnTo>
                    <a:pt x="1040712" y="452341"/>
                  </a:lnTo>
                  <a:lnTo>
                    <a:pt x="1040813" y="455716"/>
                  </a:lnTo>
                  <a:lnTo>
                    <a:pt x="721766" y="465238"/>
                  </a:lnTo>
                  <a:lnTo>
                    <a:pt x="717733" y="483895"/>
                  </a:lnTo>
                  <a:cubicBezTo>
                    <a:pt x="696226" y="551302"/>
                    <a:pt x="655040" y="613038"/>
                    <a:pt x="595274" y="659749"/>
                  </a:cubicBezTo>
                  <a:cubicBezTo>
                    <a:pt x="435901" y="784310"/>
                    <a:pt x="204765" y="754862"/>
                    <a:pt x="79020" y="593975"/>
                  </a:cubicBezTo>
                  <a:cubicBezTo>
                    <a:pt x="-46726" y="433087"/>
                    <a:pt x="-19465" y="201683"/>
                    <a:pt x="139909" y="77121"/>
                  </a:cubicBezTo>
                  <a:close/>
                </a:path>
              </a:pathLst>
            </a:custGeom>
            <a:solidFill>
              <a:schemeClr val="bg1"/>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dirty="0" err="1"/>
            </a:p>
          </p:txBody>
        </p:sp>
        <p:grpSp>
          <p:nvGrpSpPr>
            <p:cNvPr id="155" name="Group 154">
              <a:extLst>
                <a:ext uri="{FF2B5EF4-FFF2-40B4-BE49-F238E27FC236}">
                  <a16:creationId xmlns:a16="http://schemas.microsoft.com/office/drawing/2014/main" xmlns="" id="{747130C7-A8E3-416F-8CB6-3A0D9F57CB3A}"/>
                </a:ext>
              </a:extLst>
            </p:cNvPr>
            <p:cNvGrpSpPr/>
            <p:nvPr/>
          </p:nvGrpSpPr>
          <p:grpSpPr>
            <a:xfrm>
              <a:off x="-1132085" y="3982026"/>
              <a:ext cx="1092321" cy="911563"/>
              <a:chOff x="1197930" y="3254102"/>
              <a:chExt cx="780529" cy="651367"/>
            </a:xfrm>
          </p:grpSpPr>
          <p:sp>
            <p:nvSpPr>
              <p:cNvPr id="156" name="Freeform 9">
                <a:extLst>
                  <a:ext uri="{FF2B5EF4-FFF2-40B4-BE49-F238E27FC236}">
                    <a16:creationId xmlns:a16="http://schemas.microsoft.com/office/drawing/2014/main" xmlns="" id="{F4E51267-60B2-4257-AF0A-225C873BCF3F}"/>
                  </a:ext>
                </a:extLst>
              </p:cNvPr>
              <p:cNvSpPr>
                <a:spLocks/>
              </p:cNvSpPr>
              <p:nvPr/>
            </p:nvSpPr>
            <p:spPr bwMode="auto">
              <a:xfrm>
                <a:off x="1197930" y="3254102"/>
                <a:ext cx="780529" cy="651367"/>
              </a:xfrm>
              <a:custGeom>
                <a:avLst/>
                <a:gdLst>
                  <a:gd name="T0" fmla="*/ 505 w 521"/>
                  <a:gd name="T1" fmla="*/ 408 h 435"/>
                  <a:gd name="T2" fmla="*/ 435 w 521"/>
                  <a:gd name="T3" fmla="*/ 418 h 435"/>
                  <a:gd name="T4" fmla="*/ 305 w 521"/>
                  <a:gd name="T5" fmla="*/ 322 h 435"/>
                  <a:gd name="T6" fmla="*/ 134 w 521"/>
                  <a:gd name="T7" fmla="*/ 344 h 435"/>
                  <a:gd name="T8" fmla="*/ 37 w 521"/>
                  <a:gd name="T9" fmla="*/ 115 h 435"/>
                  <a:gd name="T10" fmla="*/ 131 w 521"/>
                  <a:gd name="T11" fmla="*/ 18 h 435"/>
                  <a:gd name="T12" fmla="*/ 266 w 521"/>
                  <a:gd name="T13" fmla="*/ 17 h 435"/>
                  <a:gd name="T14" fmla="*/ 362 w 521"/>
                  <a:gd name="T15" fmla="*/ 111 h 435"/>
                  <a:gd name="T16" fmla="*/ 365 w 521"/>
                  <a:gd name="T17" fmla="*/ 242 h 435"/>
                  <a:gd name="T18" fmla="*/ 494 w 521"/>
                  <a:gd name="T19" fmla="*/ 338 h 435"/>
                  <a:gd name="T20" fmla="*/ 505 w 521"/>
                  <a:gd name="T21" fmla="*/ 40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435">
                    <a:moveTo>
                      <a:pt x="505" y="408"/>
                    </a:moveTo>
                    <a:cubicBezTo>
                      <a:pt x="489" y="430"/>
                      <a:pt x="457" y="435"/>
                      <a:pt x="435" y="418"/>
                    </a:cubicBezTo>
                    <a:cubicBezTo>
                      <a:pt x="305" y="322"/>
                      <a:pt x="305" y="322"/>
                      <a:pt x="305" y="322"/>
                    </a:cubicBezTo>
                    <a:cubicBezTo>
                      <a:pt x="257" y="357"/>
                      <a:pt x="193" y="368"/>
                      <a:pt x="134" y="344"/>
                    </a:cubicBezTo>
                    <a:cubicBezTo>
                      <a:pt x="44" y="308"/>
                      <a:pt x="0" y="205"/>
                      <a:pt x="37" y="115"/>
                    </a:cubicBezTo>
                    <a:cubicBezTo>
                      <a:pt x="54" y="71"/>
                      <a:pt x="88" y="37"/>
                      <a:pt x="131" y="18"/>
                    </a:cubicBezTo>
                    <a:cubicBezTo>
                      <a:pt x="174" y="0"/>
                      <a:pt x="222" y="0"/>
                      <a:pt x="266" y="17"/>
                    </a:cubicBezTo>
                    <a:cubicBezTo>
                      <a:pt x="309" y="35"/>
                      <a:pt x="344" y="68"/>
                      <a:pt x="362" y="111"/>
                    </a:cubicBezTo>
                    <a:cubicBezTo>
                      <a:pt x="380" y="153"/>
                      <a:pt x="381" y="199"/>
                      <a:pt x="365" y="242"/>
                    </a:cubicBezTo>
                    <a:cubicBezTo>
                      <a:pt x="494" y="338"/>
                      <a:pt x="494" y="338"/>
                      <a:pt x="494" y="338"/>
                    </a:cubicBezTo>
                    <a:cubicBezTo>
                      <a:pt x="517" y="354"/>
                      <a:pt x="521" y="386"/>
                      <a:pt x="505" y="408"/>
                    </a:cubicBezTo>
                    <a:close/>
                  </a:path>
                </a:pathLst>
              </a:custGeom>
              <a:noFill/>
              <a:ln w="25400" cap="flat">
                <a:solidFill>
                  <a:srgbClr val="0066CC"/>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157" name="Freeform 10">
                <a:extLst>
                  <a:ext uri="{FF2B5EF4-FFF2-40B4-BE49-F238E27FC236}">
                    <a16:creationId xmlns:a16="http://schemas.microsoft.com/office/drawing/2014/main" xmlns="" id="{1A1120A8-7521-4619-A881-3BEC66687AA1}"/>
                  </a:ext>
                </a:extLst>
              </p:cNvPr>
              <p:cNvSpPr>
                <a:spLocks/>
              </p:cNvSpPr>
              <p:nvPr/>
            </p:nvSpPr>
            <p:spPr bwMode="auto">
              <a:xfrm>
                <a:off x="1285427" y="3330489"/>
                <a:ext cx="406931" cy="406931"/>
              </a:xfrm>
              <a:custGeom>
                <a:avLst/>
                <a:gdLst>
                  <a:gd name="T0" fmla="*/ 259 w 272"/>
                  <a:gd name="T1" fmla="*/ 176 h 272"/>
                  <a:gd name="T2" fmla="*/ 258 w 272"/>
                  <a:gd name="T3" fmla="*/ 80 h 272"/>
                  <a:gd name="T4" fmla="*/ 189 w 272"/>
                  <a:gd name="T5" fmla="*/ 13 h 272"/>
                  <a:gd name="T6" fmla="*/ 93 w 272"/>
                  <a:gd name="T7" fmla="*/ 14 h 272"/>
                  <a:gd name="T8" fmla="*/ 26 w 272"/>
                  <a:gd name="T9" fmla="*/ 82 h 272"/>
                  <a:gd name="T10" fmla="*/ 95 w 272"/>
                  <a:gd name="T11" fmla="*/ 246 h 272"/>
                  <a:gd name="T12" fmla="*/ 259 w 272"/>
                  <a:gd name="T13" fmla="*/ 17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59" y="176"/>
                    </a:moveTo>
                    <a:cubicBezTo>
                      <a:pt x="272" y="145"/>
                      <a:pt x="271" y="111"/>
                      <a:pt x="258" y="80"/>
                    </a:cubicBezTo>
                    <a:cubicBezTo>
                      <a:pt x="245" y="49"/>
                      <a:pt x="221" y="25"/>
                      <a:pt x="189" y="13"/>
                    </a:cubicBezTo>
                    <a:cubicBezTo>
                      <a:pt x="158" y="0"/>
                      <a:pt x="124" y="1"/>
                      <a:pt x="93" y="14"/>
                    </a:cubicBezTo>
                    <a:cubicBezTo>
                      <a:pt x="62" y="27"/>
                      <a:pt x="38" y="51"/>
                      <a:pt x="26" y="82"/>
                    </a:cubicBezTo>
                    <a:cubicBezTo>
                      <a:pt x="0" y="147"/>
                      <a:pt x="31" y="220"/>
                      <a:pt x="95" y="246"/>
                    </a:cubicBezTo>
                    <a:cubicBezTo>
                      <a:pt x="160" y="272"/>
                      <a:pt x="233" y="241"/>
                      <a:pt x="259" y="176"/>
                    </a:cubicBezTo>
                    <a:close/>
                  </a:path>
                </a:pathLst>
              </a:custGeom>
              <a:noFill/>
              <a:ln w="2540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58" name="Line 11">
                <a:extLst>
                  <a:ext uri="{FF2B5EF4-FFF2-40B4-BE49-F238E27FC236}">
                    <a16:creationId xmlns:a16="http://schemas.microsoft.com/office/drawing/2014/main" xmlns="" id="{9D2B0747-6C91-4B83-BF18-65EF94869161}"/>
                  </a:ext>
                </a:extLst>
              </p:cNvPr>
              <p:cNvSpPr>
                <a:spLocks noChangeShapeType="1"/>
              </p:cNvSpPr>
              <p:nvPr/>
            </p:nvSpPr>
            <p:spPr bwMode="auto">
              <a:xfrm>
                <a:off x="1861796" y="3744364"/>
                <a:ext cx="0" cy="0"/>
              </a:xfrm>
              <a:prstGeom prst="line">
                <a:avLst/>
              </a:prstGeom>
              <a:noFill/>
              <a:ln w="25400" cap="flat">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59" name="Line 12">
                <a:extLst>
                  <a:ext uri="{FF2B5EF4-FFF2-40B4-BE49-F238E27FC236}">
                    <a16:creationId xmlns:a16="http://schemas.microsoft.com/office/drawing/2014/main" xmlns="" id="{979C53BE-61B6-4A0E-A914-847BEE62DDA4}"/>
                  </a:ext>
                </a:extLst>
              </p:cNvPr>
              <p:cNvSpPr>
                <a:spLocks noChangeShapeType="1"/>
              </p:cNvSpPr>
              <p:nvPr/>
            </p:nvSpPr>
            <p:spPr bwMode="auto">
              <a:xfrm>
                <a:off x="1743745" y="3655478"/>
                <a:ext cx="0" cy="0"/>
              </a:xfrm>
              <a:prstGeom prst="line">
                <a:avLst/>
              </a:prstGeom>
              <a:noFill/>
              <a:ln w="25400" cap="flat">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60" name="Freeform 13">
                <a:extLst>
                  <a:ext uri="{FF2B5EF4-FFF2-40B4-BE49-F238E27FC236}">
                    <a16:creationId xmlns:a16="http://schemas.microsoft.com/office/drawing/2014/main" xmlns="" id="{73FCC53F-71B4-4724-AF48-56833A30271B}"/>
                  </a:ext>
                </a:extLst>
              </p:cNvPr>
              <p:cNvSpPr>
                <a:spLocks/>
              </p:cNvSpPr>
              <p:nvPr/>
            </p:nvSpPr>
            <p:spPr bwMode="auto">
              <a:xfrm>
                <a:off x="1428478" y="3612425"/>
                <a:ext cx="141662" cy="27777"/>
              </a:xfrm>
              <a:custGeom>
                <a:avLst/>
                <a:gdLst>
                  <a:gd name="T0" fmla="*/ 0 w 94"/>
                  <a:gd name="T1" fmla="*/ 0 h 19"/>
                  <a:gd name="T2" fmla="*/ 0 w 94"/>
                  <a:gd name="T3" fmla="*/ 0 h 19"/>
                  <a:gd name="T4" fmla="*/ 47 w 94"/>
                  <a:gd name="T5" fmla="*/ 19 h 19"/>
                  <a:gd name="T6" fmla="*/ 94 w 94"/>
                  <a:gd name="T7" fmla="*/ 0 h 19"/>
                </a:gdLst>
                <a:ahLst/>
                <a:cxnLst>
                  <a:cxn ang="0">
                    <a:pos x="T0" y="T1"/>
                  </a:cxn>
                  <a:cxn ang="0">
                    <a:pos x="T2" y="T3"/>
                  </a:cxn>
                  <a:cxn ang="0">
                    <a:pos x="T4" y="T5"/>
                  </a:cxn>
                  <a:cxn ang="0">
                    <a:pos x="T6" y="T7"/>
                  </a:cxn>
                </a:cxnLst>
                <a:rect l="0" t="0" r="r" b="b"/>
                <a:pathLst>
                  <a:path w="94" h="19">
                    <a:moveTo>
                      <a:pt x="0" y="0"/>
                    </a:moveTo>
                    <a:cubicBezTo>
                      <a:pt x="0" y="0"/>
                      <a:pt x="0" y="0"/>
                      <a:pt x="0" y="0"/>
                    </a:cubicBezTo>
                    <a:cubicBezTo>
                      <a:pt x="13" y="12"/>
                      <a:pt x="29" y="19"/>
                      <a:pt x="47" y="19"/>
                    </a:cubicBezTo>
                    <a:cubicBezTo>
                      <a:pt x="65" y="19"/>
                      <a:pt x="82" y="12"/>
                      <a:pt x="94" y="0"/>
                    </a:cubicBezTo>
                  </a:path>
                </a:pathLst>
              </a:custGeom>
              <a:noFill/>
              <a:ln w="25400" cap="flat">
                <a:solidFill>
                  <a:srgbClr val="0092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75" name="Rectangle 74">
            <a:hlinkClick r:id="rId11" action="ppaction://hlinksldjump"/>
            <a:extLst>
              <a:ext uri="{FF2B5EF4-FFF2-40B4-BE49-F238E27FC236}">
                <a16:creationId xmlns:a16="http://schemas.microsoft.com/office/drawing/2014/main" xmlns="" id="{5CC02349-E10C-4C11-BAA7-DF0729DC04EA}"/>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47346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64" presetClass="path" presetSubtype="0" decel="100000" fill="hold" nodeType="withEffect">
                                      <p:stCondLst>
                                        <p:cond delay="0"/>
                                      </p:stCondLst>
                                      <p:childTnLst>
                                        <p:animMotion origin="layout" path="M -4.79167E-6 0.03819 L -4.79167E-6 2.22222E-6 " pathEditMode="relative" rAng="0" ptsTypes="AA">
                                          <p:cBhvr>
                                            <p:cTn id="9" dur="500" fill="hold"/>
                                            <p:tgtEl>
                                              <p:spTgt spid="50"/>
                                            </p:tgtEl>
                                            <p:attrNameLst>
                                              <p:attrName>ppt_x</p:attrName>
                                              <p:attrName>ppt_y</p:attrName>
                                            </p:attrNameLst>
                                          </p:cBhvr>
                                          <p:rCtr x="0" y="-192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42" presetClass="path" presetSubtype="0" decel="100000" fill="hold" nodeType="withEffect">
                                      <p:stCondLst>
                                        <p:cond delay="0"/>
                                      </p:stCondLst>
                                      <p:childTnLst>
                                        <p:animMotion origin="layout" path="M 0.3474 -0.33842 L -4.16667E-6 -4.07407E-6 " pathEditMode="relative" rAng="0" ptsTypes="AA">
                                          <p:cBhvr>
                                            <p:cTn id="15" dur="500" fill="hold"/>
                                            <p:tgtEl>
                                              <p:spTgt spid="3"/>
                                            </p:tgtEl>
                                            <p:attrNameLst>
                                              <p:attrName>ppt_x</p:attrName>
                                              <p:attrName>ppt_y</p:attrName>
                                            </p:attrNameLst>
                                          </p:cBhvr>
                                          <p:rCtr x="-17370" y="16921"/>
                                        </p:animMotion>
                                      </p:childTnLst>
                                    </p:cTn>
                                  </p:par>
                                  <p:par>
                                    <p:cTn id="16" presetID="10" presetClass="entr" presetSubtype="0" fill="hold" grpId="0" nodeType="withEffect">
                                      <p:stCondLst>
                                        <p:cond delay="0"/>
                                      </p:stCondLst>
                                      <p:childTnLst>
                                        <p:set>
                                          <p:cBhvr>
                                            <p:cTn id="17" dur="1" fill="hold">
                                              <p:stCondLst>
                                                <p:cond delay="0"/>
                                              </p:stCondLst>
                                            </p:cTn>
                                            <p:tgtEl>
                                              <p:spTgt spid="130"/>
                                            </p:tgtEl>
                                            <p:attrNameLst>
                                              <p:attrName>style.visibility</p:attrName>
                                            </p:attrNameLst>
                                          </p:cBhvr>
                                          <p:to>
                                            <p:strVal val="visible"/>
                                          </p:to>
                                        </p:set>
                                        <p:animEffect transition="in" filter="fade">
                                          <p:cBhvr>
                                            <p:cTn id="18" dur="500"/>
                                            <p:tgtEl>
                                              <p:spTgt spid="130"/>
                                            </p:tgtEl>
                                          </p:cBhvr>
                                        </p:animEffect>
                                      </p:childTnLst>
                                    </p:cTn>
                                  </p:par>
                                  <p:par>
                                    <p:cTn id="19" presetID="64" presetClass="path" presetSubtype="0" decel="100000" fill="hold" grpId="1" nodeType="withEffect">
                                      <p:stCondLst>
                                        <p:cond delay="0"/>
                                      </p:stCondLst>
                                      <p:childTnLst>
                                        <p:animMotion origin="layout" path="M 4.375E-6 0.03819 L 4.375E-6 1.85185E-6 " pathEditMode="relative" rAng="0" ptsTypes="AA">
                                          <p:cBhvr>
                                            <p:cTn id="20" dur="500" fill="hold"/>
                                            <p:tgtEl>
                                              <p:spTgt spid="130"/>
                                            </p:tgtEl>
                                            <p:attrNameLst>
                                              <p:attrName>ppt_x</p:attrName>
                                              <p:attrName>ppt_y</p:attrName>
                                            </p:attrNameLst>
                                          </p:cBhvr>
                                          <p:rCtr x="0" y="-1921"/>
                                        </p:animMotion>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childTnLst>
                                    </p:cTn>
                                  </p:par>
                                  <p:par>
                                    <p:cTn id="25" presetID="42" presetClass="path" presetSubtype="0" decel="100000" fill="hold" nodeType="withEffect">
                                      <p:stCondLst>
                                        <p:cond delay="0"/>
                                      </p:stCondLst>
                                      <p:childTnLst>
                                        <p:animMotion origin="layout" path="M 0.17135 -0.36157 L 4.375E-6 -4.81481E-6 " pathEditMode="relative" rAng="0" ptsTypes="AA">
                                          <p:cBhvr>
                                            <p:cTn id="26" dur="500" fill="hold"/>
                                            <p:tgtEl>
                                              <p:spTgt spid="124"/>
                                            </p:tgtEl>
                                            <p:attrNameLst>
                                              <p:attrName>ppt_x</p:attrName>
                                              <p:attrName>ppt_y</p:attrName>
                                            </p:attrNameLst>
                                          </p:cBhvr>
                                          <p:rCtr x="-8568" y="18079"/>
                                        </p:animMotion>
                                      </p:childTnLst>
                                    </p:cTn>
                                  </p:par>
                                  <p:par>
                                    <p:cTn id="27" presetID="10"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par>
                                    <p:cTn id="30" presetID="64" presetClass="path" presetSubtype="0" decel="100000" fill="hold" grpId="1" nodeType="withEffect">
                                      <p:stCondLst>
                                        <p:cond delay="0"/>
                                      </p:stCondLst>
                                      <p:childTnLst>
                                        <p:animMotion origin="layout" path="M 4.375E-6 0.03819 L 4.375E-6 1.85185E-6 " pathEditMode="relative" rAng="0" ptsTypes="AA">
                                          <p:cBhvr>
                                            <p:cTn id="31" dur="500" fill="hold"/>
                                            <p:tgtEl>
                                              <p:spTgt spid="126"/>
                                            </p:tgtEl>
                                            <p:attrNameLst>
                                              <p:attrName>ppt_x</p:attrName>
                                              <p:attrName>ppt_y</p:attrName>
                                            </p:attrNameLst>
                                          </p:cBhvr>
                                          <p:rCtr x="0" y="-1921"/>
                                        </p:animMotion>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fade">
                                          <p:cBhvr>
                                            <p:cTn id="35" dur="500"/>
                                            <p:tgtEl>
                                              <p:spTgt spid="136"/>
                                            </p:tgtEl>
                                          </p:cBhvr>
                                        </p:animEffect>
                                      </p:childTnLst>
                                    </p:cTn>
                                  </p:par>
                                  <p:par>
                                    <p:cTn id="36" presetID="42" presetClass="path" presetSubtype="0" decel="100000" fill="hold" nodeType="withEffect">
                                      <p:stCondLst>
                                        <p:cond delay="0"/>
                                      </p:stCondLst>
                                      <p:childTnLst>
                                        <p:animMotion origin="layout" path="M -0.00274 -0.30162 L -4.375E-6 -3.7037E-6 " pathEditMode="relative" rAng="0" ptsTypes="AA">
                                          <p:cBhvr>
                                            <p:cTn id="37" dur="500" fill="hold"/>
                                            <p:tgtEl>
                                              <p:spTgt spid="136"/>
                                            </p:tgtEl>
                                            <p:attrNameLst>
                                              <p:attrName>ppt_x</p:attrName>
                                              <p:attrName>ppt_y</p:attrName>
                                            </p:attrNameLst>
                                          </p:cBhvr>
                                          <p:rCtr x="91" y="15394"/>
                                        </p:animMotion>
                                      </p:childTnLst>
                                    </p:cTn>
                                  </p:par>
                                  <p:par>
                                    <p:cTn id="38" presetID="10" presetClass="entr" presetSubtype="0" fill="hold" grpId="0" nodeType="withEffect">
                                      <p:stCondLst>
                                        <p:cond delay="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500"/>
                                            <p:tgtEl>
                                              <p:spTgt spid="127"/>
                                            </p:tgtEl>
                                          </p:cBhvr>
                                        </p:animEffect>
                                      </p:childTnLst>
                                    </p:cTn>
                                  </p:par>
                                  <p:par>
                                    <p:cTn id="41" presetID="64" presetClass="path" presetSubtype="0" decel="100000" fill="hold" grpId="1" nodeType="withEffect">
                                      <p:stCondLst>
                                        <p:cond delay="0"/>
                                      </p:stCondLst>
                                      <p:childTnLst>
                                        <p:animMotion origin="layout" path="M 4.375E-6 0.03819 L 4.375E-6 1.85185E-6 " pathEditMode="relative" rAng="0" ptsTypes="AA">
                                          <p:cBhvr>
                                            <p:cTn id="42" dur="500" fill="hold"/>
                                            <p:tgtEl>
                                              <p:spTgt spid="127"/>
                                            </p:tgtEl>
                                            <p:attrNameLst>
                                              <p:attrName>ppt_x</p:attrName>
                                              <p:attrName>ppt_y</p:attrName>
                                            </p:attrNameLst>
                                          </p:cBhvr>
                                          <p:rCtr x="0" y="-1921"/>
                                        </p:animMotion>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122"/>
                                            </p:tgtEl>
                                            <p:attrNameLst>
                                              <p:attrName>style.visibility</p:attrName>
                                            </p:attrNameLst>
                                          </p:cBhvr>
                                          <p:to>
                                            <p:strVal val="visible"/>
                                          </p:to>
                                        </p:set>
                                        <p:animEffect transition="in" filter="fade">
                                          <p:cBhvr>
                                            <p:cTn id="46" dur="500"/>
                                            <p:tgtEl>
                                              <p:spTgt spid="122"/>
                                            </p:tgtEl>
                                          </p:cBhvr>
                                        </p:animEffect>
                                      </p:childTnLst>
                                    </p:cTn>
                                  </p:par>
                                  <p:par>
                                    <p:cTn id="47" presetID="42" presetClass="path" presetSubtype="0" decel="100000" fill="hold" nodeType="withEffect">
                                      <p:stCondLst>
                                        <p:cond delay="0"/>
                                      </p:stCondLst>
                                      <p:childTnLst>
                                        <p:animMotion origin="layout" path="M -0.18477 -0.30949 L 4.375E-6 -4.07407E-6 " pathEditMode="relative" rAng="0" ptsTypes="AA">
                                          <p:cBhvr>
                                            <p:cTn id="48" dur="500" fill="hold"/>
                                            <p:tgtEl>
                                              <p:spTgt spid="122"/>
                                            </p:tgtEl>
                                            <p:attrNameLst>
                                              <p:attrName>ppt_x</p:attrName>
                                              <p:attrName>ppt_y</p:attrName>
                                            </p:attrNameLst>
                                          </p:cBhvr>
                                          <p:rCtr x="9232" y="15787"/>
                                        </p:animMotion>
                                      </p:childTnLst>
                                    </p:cTn>
                                  </p:par>
                                  <p:par>
                                    <p:cTn id="49" presetID="10" presetClass="entr" presetSubtype="0" fill="hold" grpId="0" nodeType="with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fade">
                                          <p:cBhvr>
                                            <p:cTn id="51" dur="500"/>
                                            <p:tgtEl>
                                              <p:spTgt spid="128"/>
                                            </p:tgtEl>
                                          </p:cBhvr>
                                        </p:animEffect>
                                      </p:childTnLst>
                                    </p:cTn>
                                  </p:par>
                                  <p:par>
                                    <p:cTn id="52" presetID="64" presetClass="path" presetSubtype="0" decel="100000" fill="hold" grpId="1" nodeType="withEffect">
                                      <p:stCondLst>
                                        <p:cond delay="0"/>
                                      </p:stCondLst>
                                      <p:childTnLst>
                                        <p:animMotion origin="layout" path="M 4.375E-6 0.03819 L 4.375E-6 1.85185E-6 " pathEditMode="relative" rAng="0" ptsTypes="AA">
                                          <p:cBhvr>
                                            <p:cTn id="53" dur="500" fill="hold"/>
                                            <p:tgtEl>
                                              <p:spTgt spid="128"/>
                                            </p:tgtEl>
                                            <p:attrNameLst>
                                              <p:attrName>ppt_x</p:attrName>
                                              <p:attrName>ppt_y</p:attrName>
                                            </p:attrNameLst>
                                          </p:cBhvr>
                                          <p:rCtr x="0" y="-1921"/>
                                        </p:animMotion>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par>
                                    <p:cTn id="58" presetID="42" presetClass="path" presetSubtype="0" decel="100000" fill="hold" nodeType="withEffect">
                                      <p:stCondLst>
                                        <p:cond delay="0"/>
                                      </p:stCondLst>
                                      <p:childTnLst>
                                        <p:animMotion origin="layout" path="M -0.35898 -0.30486 L -4.375E-6 -4.44444E-6 " pathEditMode="relative" rAng="0" ptsTypes="AA">
                                          <p:cBhvr>
                                            <p:cTn id="59" dur="500" fill="hold"/>
                                            <p:tgtEl>
                                              <p:spTgt spid="97"/>
                                            </p:tgtEl>
                                            <p:attrNameLst>
                                              <p:attrName>ppt_x</p:attrName>
                                              <p:attrName>ppt_y</p:attrName>
                                            </p:attrNameLst>
                                          </p:cBhvr>
                                          <p:rCtr x="17943" y="15463"/>
                                        </p:animMotion>
                                      </p:childTnLst>
                                    </p:cTn>
                                  </p:par>
                                  <p:par>
                                    <p:cTn id="60" presetID="10" presetClass="entr" presetSubtype="0" fill="hold" grpId="0" nodeType="withEffect">
                                      <p:stCondLst>
                                        <p:cond delay="0"/>
                                      </p:stCondLst>
                                      <p:childTnLst>
                                        <p:set>
                                          <p:cBhvr>
                                            <p:cTn id="61" dur="1" fill="hold">
                                              <p:stCondLst>
                                                <p:cond delay="0"/>
                                              </p:stCondLst>
                                            </p:cTn>
                                            <p:tgtEl>
                                              <p:spTgt spid="129"/>
                                            </p:tgtEl>
                                            <p:attrNameLst>
                                              <p:attrName>style.visibility</p:attrName>
                                            </p:attrNameLst>
                                          </p:cBhvr>
                                          <p:to>
                                            <p:strVal val="visible"/>
                                          </p:to>
                                        </p:set>
                                        <p:animEffect transition="in" filter="fade">
                                          <p:cBhvr>
                                            <p:cTn id="62" dur="500"/>
                                            <p:tgtEl>
                                              <p:spTgt spid="129"/>
                                            </p:tgtEl>
                                          </p:cBhvr>
                                        </p:animEffect>
                                      </p:childTnLst>
                                    </p:cTn>
                                  </p:par>
                                  <p:par>
                                    <p:cTn id="63" presetID="64" presetClass="path" presetSubtype="0" decel="100000" fill="hold" grpId="1" nodeType="withEffect">
                                      <p:stCondLst>
                                        <p:cond delay="0"/>
                                      </p:stCondLst>
                                      <p:childTnLst>
                                        <p:animMotion origin="layout" path="M 4.375E-6 0.03819 L 4.375E-6 1.85185E-6 " pathEditMode="relative" rAng="0" ptsTypes="AA">
                                          <p:cBhvr>
                                            <p:cTn id="64" dur="500" fill="hold"/>
                                            <p:tgtEl>
                                              <p:spTgt spid="129"/>
                                            </p:tgtEl>
                                            <p:attrNameLst>
                                              <p:attrName>ppt_x</p:attrName>
                                              <p:attrName>ppt_y</p:attrName>
                                            </p:attrNameLst>
                                          </p:cBhvr>
                                          <p:rCtr x="0" y="-1921"/>
                                        </p:animMotion>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51"/>
                                            </p:tgtEl>
                                            <p:attrNameLst>
                                              <p:attrName>style.visibility</p:attrName>
                                            </p:attrNameLst>
                                          </p:cBhvr>
                                          <p:to>
                                            <p:strVal val="visible"/>
                                          </p:to>
                                        </p:set>
                                        <p:anim calcmode="lin" valueType="num">
                                          <p:cBhvr>
                                            <p:cTn id="69" dur="200" fill="hold"/>
                                            <p:tgtEl>
                                              <p:spTgt spid="151"/>
                                            </p:tgtEl>
                                            <p:attrNameLst>
                                              <p:attrName>ppt_w</p:attrName>
                                            </p:attrNameLst>
                                          </p:cBhvr>
                                          <p:tavLst>
                                            <p:tav tm="0">
                                              <p:val>
                                                <p:fltVal val="0"/>
                                              </p:val>
                                            </p:tav>
                                            <p:tav tm="100000">
                                              <p:val>
                                                <p:strVal val="#ppt_w"/>
                                              </p:val>
                                            </p:tav>
                                          </p:tavLst>
                                        </p:anim>
                                        <p:anim calcmode="lin" valueType="num">
                                          <p:cBhvr>
                                            <p:cTn id="70" dur="200" fill="hold"/>
                                            <p:tgtEl>
                                              <p:spTgt spid="151"/>
                                            </p:tgtEl>
                                            <p:attrNameLst>
                                              <p:attrName>ppt_h</p:attrName>
                                            </p:attrNameLst>
                                          </p:cBhvr>
                                          <p:tavLst>
                                            <p:tav tm="0">
                                              <p:val>
                                                <p:fltVal val="0"/>
                                              </p:val>
                                            </p:tav>
                                            <p:tav tm="100000">
                                              <p:val>
                                                <p:strVal val="#ppt_h"/>
                                              </p:val>
                                            </p:tav>
                                          </p:tavLst>
                                        </p:anim>
                                      </p:childTnLst>
                                    </p:cTn>
                                  </p:par>
                                  <p:par>
                                    <p:cTn id="71" presetID="6" presetClass="emph" presetSubtype="0" fill="hold" nodeType="withEffect" p14:presetBounceEnd="99000">
                                      <p:stCondLst>
                                        <p:cond delay="0"/>
                                      </p:stCondLst>
                                      <p:childTnLst>
                                        <p:animScale p14:bounceEnd="99000">
                                          <p:cBhvr>
                                            <p:cTn id="72" dur="1000" fill="hold"/>
                                            <p:tgtEl>
                                              <p:spTgt spid="151"/>
                                            </p:tgtEl>
                                          </p:cBhvr>
                                          <p:by x="110000" y="110000"/>
                                        </p:animScale>
                                      </p:childTnLst>
                                    </p:cTn>
                                  </p:par>
                                  <p:par>
                                    <p:cTn id="73" presetID="6" presetClass="emph" presetSubtype="0" accel="50000" decel="50000" fill="hold" nodeType="withEffect">
                                      <p:stCondLst>
                                        <p:cond delay="0"/>
                                      </p:stCondLst>
                                      <p:childTnLst>
                                        <p:animScale>
                                          <p:cBhvr>
                                            <p:cTn id="74" dur="250" fill="hold"/>
                                            <p:tgtEl>
                                              <p:spTgt spid="151"/>
                                            </p:tgtEl>
                                          </p:cBhvr>
                                          <p:by x="91000" y="91000"/>
                                        </p:animScale>
                                      </p:childTnLst>
                                    </p:cTn>
                                  </p:par>
                                  <p:par>
                                    <p:cTn id="75" presetID="23" presetClass="entr" presetSubtype="16" fill="hold" nodeType="withEffect">
                                      <p:stCondLst>
                                        <p:cond delay="250"/>
                                      </p:stCondLst>
                                      <p:childTnLst>
                                        <p:set>
                                          <p:cBhvr>
                                            <p:cTn id="76" dur="1" fill="hold">
                                              <p:stCondLst>
                                                <p:cond delay="0"/>
                                              </p:stCondLst>
                                            </p:cTn>
                                            <p:tgtEl>
                                              <p:spTgt spid="147"/>
                                            </p:tgtEl>
                                            <p:attrNameLst>
                                              <p:attrName>style.visibility</p:attrName>
                                            </p:attrNameLst>
                                          </p:cBhvr>
                                          <p:to>
                                            <p:strVal val="visible"/>
                                          </p:to>
                                        </p:set>
                                        <p:anim calcmode="lin" valueType="num">
                                          <p:cBhvr>
                                            <p:cTn id="77" dur="200" fill="hold"/>
                                            <p:tgtEl>
                                              <p:spTgt spid="147"/>
                                            </p:tgtEl>
                                            <p:attrNameLst>
                                              <p:attrName>ppt_w</p:attrName>
                                            </p:attrNameLst>
                                          </p:cBhvr>
                                          <p:tavLst>
                                            <p:tav tm="0">
                                              <p:val>
                                                <p:fltVal val="0"/>
                                              </p:val>
                                            </p:tav>
                                            <p:tav tm="100000">
                                              <p:val>
                                                <p:strVal val="#ppt_w"/>
                                              </p:val>
                                            </p:tav>
                                          </p:tavLst>
                                        </p:anim>
                                        <p:anim calcmode="lin" valueType="num">
                                          <p:cBhvr>
                                            <p:cTn id="78" dur="200" fill="hold"/>
                                            <p:tgtEl>
                                              <p:spTgt spid="147"/>
                                            </p:tgtEl>
                                            <p:attrNameLst>
                                              <p:attrName>ppt_h</p:attrName>
                                            </p:attrNameLst>
                                          </p:cBhvr>
                                          <p:tavLst>
                                            <p:tav tm="0">
                                              <p:val>
                                                <p:fltVal val="0"/>
                                              </p:val>
                                            </p:tav>
                                            <p:tav tm="100000">
                                              <p:val>
                                                <p:strVal val="#ppt_h"/>
                                              </p:val>
                                            </p:tav>
                                          </p:tavLst>
                                        </p:anim>
                                      </p:childTnLst>
                                    </p:cTn>
                                  </p:par>
                                  <p:par>
                                    <p:cTn id="79" presetID="6" presetClass="emph" presetSubtype="0" fill="hold" nodeType="withEffect" p14:presetBounceEnd="99000">
                                      <p:stCondLst>
                                        <p:cond delay="250"/>
                                      </p:stCondLst>
                                      <p:childTnLst>
                                        <p:animScale p14:bounceEnd="99000">
                                          <p:cBhvr>
                                            <p:cTn id="80" dur="1000" fill="hold"/>
                                            <p:tgtEl>
                                              <p:spTgt spid="147"/>
                                            </p:tgtEl>
                                          </p:cBhvr>
                                          <p:by x="110000" y="110000"/>
                                        </p:animScale>
                                      </p:childTnLst>
                                    </p:cTn>
                                  </p:par>
                                  <p:par>
                                    <p:cTn id="81" presetID="6" presetClass="emph" presetSubtype="0" accel="50000" decel="50000" fill="hold" nodeType="withEffect">
                                      <p:stCondLst>
                                        <p:cond delay="250"/>
                                      </p:stCondLst>
                                      <p:childTnLst>
                                        <p:animScale>
                                          <p:cBhvr>
                                            <p:cTn id="82" dur="250" fill="hold"/>
                                            <p:tgtEl>
                                              <p:spTgt spid="147"/>
                                            </p:tgtEl>
                                          </p:cBhvr>
                                          <p:by x="91000" y="91000"/>
                                        </p:animScale>
                                      </p:childTnLst>
                                    </p:cTn>
                                  </p:par>
                                  <p:par>
                                    <p:cTn id="83" presetID="10" presetClass="entr" presetSubtype="0" fill="hold" grpId="0" nodeType="withEffect">
                                      <p:stCondLst>
                                        <p:cond delay="250"/>
                                      </p:stCondLst>
                                      <p:childTnLst>
                                        <p:set>
                                          <p:cBhvr>
                                            <p:cTn id="84" dur="1" fill="hold">
                                              <p:stCondLst>
                                                <p:cond delay="0"/>
                                              </p:stCondLst>
                                            </p:cTn>
                                            <p:tgtEl>
                                              <p:spTgt spid="162"/>
                                            </p:tgtEl>
                                            <p:attrNameLst>
                                              <p:attrName>style.visibility</p:attrName>
                                            </p:attrNameLst>
                                          </p:cBhvr>
                                          <p:to>
                                            <p:strVal val="visible"/>
                                          </p:to>
                                        </p:set>
                                        <p:animEffect transition="in" filter="fade">
                                          <p:cBhvr>
                                            <p:cTn id="85" dur="500"/>
                                            <p:tgtEl>
                                              <p:spTgt spid="162"/>
                                            </p:tgtEl>
                                          </p:cBhvr>
                                        </p:animEffect>
                                      </p:childTnLst>
                                    </p:cTn>
                                  </p:par>
                                  <p:par>
                                    <p:cTn id="86" presetID="10" presetClass="entr" presetSubtype="0" fill="hold" grpId="0" nodeType="withEffect">
                                      <p:stCondLst>
                                        <p:cond delay="50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64" presetClass="path" presetSubtype="0" decel="100000" fill="hold" grpId="1" nodeType="withEffect">
                                      <p:stCondLst>
                                        <p:cond delay="500"/>
                                      </p:stCondLst>
                                      <p:childTnLst>
                                        <p:animMotion origin="layout" path="M 4.375E-6 0.03819 L 4.375E-6 1.85185E-6 " pathEditMode="relative" rAng="0" ptsTypes="AA">
                                          <p:cBhvr>
                                            <p:cTn id="90" dur="500" fill="hold"/>
                                            <p:tgtEl>
                                              <p:spTgt spid="43"/>
                                            </p:tgtEl>
                                            <p:attrNameLst>
                                              <p:attrName>ppt_x</p:attrName>
                                              <p:attrName>ppt_y</p:attrName>
                                            </p:attrNameLst>
                                          </p:cBhvr>
                                          <p:rCtr x="0" y="-1921"/>
                                        </p:animMotion>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51"/>
                                            </p:tgtEl>
                                          </p:cBhvr>
                                        </p:animEffect>
                                        <p:set>
                                          <p:cBhvr>
                                            <p:cTn id="95" dur="1" fill="hold">
                                              <p:stCondLst>
                                                <p:cond delay="499"/>
                                              </p:stCondLst>
                                            </p:cTn>
                                            <p:tgtEl>
                                              <p:spTgt spid="151"/>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47"/>
                                            </p:tgtEl>
                                          </p:cBhvr>
                                        </p:animEffect>
                                        <p:set>
                                          <p:cBhvr>
                                            <p:cTn id="98" dur="1" fill="hold">
                                              <p:stCondLst>
                                                <p:cond delay="499"/>
                                              </p:stCondLst>
                                            </p:cTn>
                                            <p:tgtEl>
                                              <p:spTgt spid="14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62"/>
                                            </p:tgtEl>
                                          </p:cBhvr>
                                        </p:animEffect>
                                        <p:set>
                                          <p:cBhvr>
                                            <p:cTn id="101" dur="1" fill="hold">
                                              <p:stCondLst>
                                                <p:cond delay="499"/>
                                              </p:stCondLst>
                                            </p:cTn>
                                            <p:tgtEl>
                                              <p:spTgt spid="162"/>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childTnLst>
                              </p:cTn>
                            </p:par>
                            <p:par>
                              <p:cTn id="105" fill="hold">
                                <p:stCondLst>
                                  <p:cond delay="500"/>
                                </p:stCondLst>
                                <p:childTnLst>
                                  <p:par>
                                    <p:cTn id="106" presetID="63" presetClass="path" presetSubtype="0" accel="14000" decel="86000" fill="hold" nodeType="afterEffect">
                                      <p:stCondLst>
                                        <p:cond delay="0"/>
                                      </p:stCondLst>
                                      <p:childTnLst>
                                        <p:animMotion origin="layout" path="M 2.08333E-7 -4.81481E-6 L 0.84544 -4.81481E-6 " pathEditMode="relative" rAng="0" ptsTypes="AA">
                                          <p:cBhvr>
                                            <p:cTn id="107" dur="2000" fill="hold"/>
                                            <p:tgtEl>
                                              <p:spTgt spid="7"/>
                                            </p:tgtEl>
                                            <p:attrNameLst>
                                              <p:attrName>ppt_x</p:attrName>
                                              <p:attrName>ppt_y</p:attrName>
                                            </p:attrNameLst>
                                          </p:cBhvr>
                                          <p:rCtr x="42266" y="0"/>
                                        </p:animMotion>
                                      </p:childTnLst>
                                    </p:cTn>
                                  </p:par>
                                  <p:par>
                                    <p:cTn id="108" presetID="53" presetClass="entr" presetSubtype="16" fill="hold" grpId="0" nodeType="withEffect">
                                      <p:stCondLst>
                                        <p:cond delay="0"/>
                                      </p:stCondLst>
                                      <p:childTnLst>
                                        <p:set>
                                          <p:cBhvr>
                                            <p:cTn id="109" dur="1" fill="hold">
                                              <p:stCondLst>
                                                <p:cond delay="0"/>
                                              </p:stCondLst>
                                            </p:cTn>
                                            <p:tgtEl>
                                              <p:spTgt spid="163"/>
                                            </p:tgtEl>
                                            <p:attrNameLst>
                                              <p:attrName>style.visibility</p:attrName>
                                            </p:attrNameLst>
                                          </p:cBhvr>
                                          <p:to>
                                            <p:strVal val="visible"/>
                                          </p:to>
                                        </p:set>
                                        <p:anim calcmode="lin" valueType="num">
                                          <p:cBhvr>
                                            <p:cTn id="110" dur="500" fill="hold"/>
                                            <p:tgtEl>
                                              <p:spTgt spid="163"/>
                                            </p:tgtEl>
                                            <p:attrNameLst>
                                              <p:attrName>ppt_w</p:attrName>
                                            </p:attrNameLst>
                                          </p:cBhvr>
                                          <p:tavLst>
                                            <p:tav tm="0">
                                              <p:val>
                                                <p:fltVal val="0"/>
                                              </p:val>
                                            </p:tav>
                                            <p:tav tm="100000">
                                              <p:val>
                                                <p:strVal val="#ppt_w"/>
                                              </p:val>
                                            </p:tav>
                                          </p:tavLst>
                                        </p:anim>
                                        <p:anim calcmode="lin" valueType="num">
                                          <p:cBhvr>
                                            <p:cTn id="111" dur="500" fill="hold"/>
                                            <p:tgtEl>
                                              <p:spTgt spid="163"/>
                                            </p:tgtEl>
                                            <p:attrNameLst>
                                              <p:attrName>ppt_h</p:attrName>
                                            </p:attrNameLst>
                                          </p:cBhvr>
                                          <p:tavLst>
                                            <p:tav tm="0">
                                              <p:val>
                                                <p:fltVal val="0"/>
                                              </p:val>
                                            </p:tav>
                                            <p:tav tm="100000">
                                              <p:val>
                                                <p:strVal val="#ppt_h"/>
                                              </p:val>
                                            </p:tav>
                                          </p:tavLst>
                                        </p:anim>
                                        <p:animEffect transition="in" filter="fade">
                                          <p:cBhvr>
                                            <p:cTn id="112" dur="500"/>
                                            <p:tgtEl>
                                              <p:spTgt spid="163"/>
                                            </p:tgtEl>
                                          </p:cBhvr>
                                        </p:animEffect>
                                      </p:childTnLst>
                                    </p:cTn>
                                  </p:par>
                                  <p:par>
                                    <p:cTn id="113" presetID="42" presetClass="path" presetSubtype="0" decel="100000" fill="hold" grpId="1" nodeType="withEffect">
                                      <p:stCondLst>
                                        <p:cond delay="500"/>
                                      </p:stCondLst>
                                      <p:childTnLst>
                                        <p:animMotion origin="layout" path="M 2.77556E-17 1.48148E-6 L 0.35 -0.29074 " pathEditMode="relative" rAng="0" ptsTypes="AA">
                                          <p:cBhvr>
                                            <p:cTn id="114" dur="1000" fill="hold"/>
                                            <p:tgtEl>
                                              <p:spTgt spid="163"/>
                                            </p:tgtEl>
                                            <p:attrNameLst>
                                              <p:attrName>ppt_x</p:attrName>
                                              <p:attrName>ppt_y</p:attrName>
                                            </p:attrNameLst>
                                          </p:cBhvr>
                                          <p:rCtr x="17500" y="-14537"/>
                                        </p:animMotion>
                                      </p:childTnLst>
                                    </p:cTn>
                                  </p:par>
                                  <p:par>
                                    <p:cTn id="115" presetID="53" presetClass="exit" presetSubtype="32" fill="hold" grpId="2" nodeType="withEffect">
                                      <p:stCondLst>
                                        <p:cond delay="1000"/>
                                      </p:stCondLst>
                                      <p:childTnLst>
                                        <p:anim calcmode="lin" valueType="num">
                                          <p:cBhvr>
                                            <p:cTn id="116" dur="500"/>
                                            <p:tgtEl>
                                              <p:spTgt spid="163"/>
                                            </p:tgtEl>
                                            <p:attrNameLst>
                                              <p:attrName>ppt_w</p:attrName>
                                            </p:attrNameLst>
                                          </p:cBhvr>
                                          <p:tavLst>
                                            <p:tav tm="0">
                                              <p:val>
                                                <p:strVal val="ppt_w"/>
                                              </p:val>
                                            </p:tav>
                                            <p:tav tm="100000">
                                              <p:val>
                                                <p:fltVal val="0"/>
                                              </p:val>
                                            </p:tav>
                                          </p:tavLst>
                                        </p:anim>
                                        <p:anim calcmode="lin" valueType="num">
                                          <p:cBhvr>
                                            <p:cTn id="117" dur="500"/>
                                            <p:tgtEl>
                                              <p:spTgt spid="163"/>
                                            </p:tgtEl>
                                            <p:attrNameLst>
                                              <p:attrName>ppt_h</p:attrName>
                                            </p:attrNameLst>
                                          </p:cBhvr>
                                          <p:tavLst>
                                            <p:tav tm="0">
                                              <p:val>
                                                <p:strVal val="ppt_h"/>
                                              </p:val>
                                            </p:tav>
                                            <p:tav tm="100000">
                                              <p:val>
                                                <p:fltVal val="0"/>
                                              </p:val>
                                            </p:tav>
                                          </p:tavLst>
                                        </p:anim>
                                        <p:animEffect transition="out" filter="fade">
                                          <p:cBhvr>
                                            <p:cTn id="118" dur="500"/>
                                            <p:tgtEl>
                                              <p:spTgt spid="163"/>
                                            </p:tgtEl>
                                          </p:cBhvr>
                                        </p:animEffect>
                                        <p:set>
                                          <p:cBhvr>
                                            <p:cTn id="119" dur="1" fill="hold">
                                              <p:stCondLst>
                                                <p:cond delay="499"/>
                                              </p:stCondLst>
                                            </p:cTn>
                                            <p:tgtEl>
                                              <p:spTgt spid="163"/>
                                            </p:tgtEl>
                                            <p:attrNameLst>
                                              <p:attrName>style.visibility</p:attrName>
                                            </p:attrNameLst>
                                          </p:cBhvr>
                                          <p:to>
                                            <p:strVal val="hidden"/>
                                          </p:to>
                                        </p:set>
                                      </p:childTnLst>
                                    </p:cTn>
                                  </p:par>
                                  <p:par>
                                    <p:cTn id="120" presetID="53" presetClass="entr" presetSubtype="16" fill="hold" grpId="0" nodeType="withEffect">
                                      <p:stCondLst>
                                        <p:cond delay="250"/>
                                      </p:stCondLst>
                                      <p:childTnLst>
                                        <p:set>
                                          <p:cBhvr>
                                            <p:cTn id="121" dur="1" fill="hold">
                                              <p:stCondLst>
                                                <p:cond delay="0"/>
                                              </p:stCondLst>
                                            </p:cTn>
                                            <p:tgtEl>
                                              <p:spTgt spid="164"/>
                                            </p:tgtEl>
                                            <p:attrNameLst>
                                              <p:attrName>style.visibility</p:attrName>
                                            </p:attrNameLst>
                                          </p:cBhvr>
                                          <p:to>
                                            <p:strVal val="visible"/>
                                          </p:to>
                                        </p:set>
                                        <p:anim calcmode="lin" valueType="num">
                                          <p:cBhvr>
                                            <p:cTn id="122" dur="500" fill="hold"/>
                                            <p:tgtEl>
                                              <p:spTgt spid="164"/>
                                            </p:tgtEl>
                                            <p:attrNameLst>
                                              <p:attrName>ppt_w</p:attrName>
                                            </p:attrNameLst>
                                          </p:cBhvr>
                                          <p:tavLst>
                                            <p:tav tm="0">
                                              <p:val>
                                                <p:fltVal val="0"/>
                                              </p:val>
                                            </p:tav>
                                            <p:tav tm="100000">
                                              <p:val>
                                                <p:strVal val="#ppt_w"/>
                                              </p:val>
                                            </p:tav>
                                          </p:tavLst>
                                        </p:anim>
                                        <p:anim calcmode="lin" valueType="num">
                                          <p:cBhvr>
                                            <p:cTn id="123" dur="500" fill="hold"/>
                                            <p:tgtEl>
                                              <p:spTgt spid="164"/>
                                            </p:tgtEl>
                                            <p:attrNameLst>
                                              <p:attrName>ppt_h</p:attrName>
                                            </p:attrNameLst>
                                          </p:cBhvr>
                                          <p:tavLst>
                                            <p:tav tm="0">
                                              <p:val>
                                                <p:fltVal val="0"/>
                                              </p:val>
                                            </p:tav>
                                            <p:tav tm="100000">
                                              <p:val>
                                                <p:strVal val="#ppt_h"/>
                                              </p:val>
                                            </p:tav>
                                          </p:tavLst>
                                        </p:anim>
                                        <p:animEffect transition="in" filter="fade">
                                          <p:cBhvr>
                                            <p:cTn id="124" dur="500"/>
                                            <p:tgtEl>
                                              <p:spTgt spid="164"/>
                                            </p:tgtEl>
                                          </p:cBhvr>
                                        </p:animEffect>
                                      </p:childTnLst>
                                    </p:cTn>
                                  </p:par>
                                  <p:par>
                                    <p:cTn id="125" presetID="42" presetClass="path" presetSubtype="0" decel="100000" fill="hold" grpId="1" nodeType="withEffect">
                                      <p:stCondLst>
                                        <p:cond delay="750"/>
                                      </p:stCondLst>
                                      <p:childTnLst>
                                        <p:animMotion origin="layout" path="M 2.08333E-6 1.48148E-6 L 0.17005 -0.29074 " pathEditMode="relative" rAng="0" ptsTypes="AA">
                                          <p:cBhvr>
                                            <p:cTn id="126" dur="1000" fill="hold"/>
                                            <p:tgtEl>
                                              <p:spTgt spid="164"/>
                                            </p:tgtEl>
                                            <p:attrNameLst>
                                              <p:attrName>ppt_x</p:attrName>
                                              <p:attrName>ppt_y</p:attrName>
                                            </p:attrNameLst>
                                          </p:cBhvr>
                                          <p:rCtr x="8516" y="-16111"/>
                                        </p:animMotion>
                                      </p:childTnLst>
                                    </p:cTn>
                                  </p:par>
                                  <p:par>
                                    <p:cTn id="127" presetID="53" presetClass="exit" presetSubtype="32" fill="hold" grpId="2" nodeType="withEffect">
                                      <p:stCondLst>
                                        <p:cond delay="1250"/>
                                      </p:stCondLst>
                                      <p:childTnLst>
                                        <p:anim calcmode="lin" valueType="num">
                                          <p:cBhvr>
                                            <p:cTn id="128" dur="500"/>
                                            <p:tgtEl>
                                              <p:spTgt spid="164"/>
                                            </p:tgtEl>
                                            <p:attrNameLst>
                                              <p:attrName>ppt_w</p:attrName>
                                            </p:attrNameLst>
                                          </p:cBhvr>
                                          <p:tavLst>
                                            <p:tav tm="0">
                                              <p:val>
                                                <p:strVal val="ppt_w"/>
                                              </p:val>
                                            </p:tav>
                                            <p:tav tm="100000">
                                              <p:val>
                                                <p:fltVal val="0"/>
                                              </p:val>
                                            </p:tav>
                                          </p:tavLst>
                                        </p:anim>
                                        <p:anim calcmode="lin" valueType="num">
                                          <p:cBhvr>
                                            <p:cTn id="129" dur="500"/>
                                            <p:tgtEl>
                                              <p:spTgt spid="164"/>
                                            </p:tgtEl>
                                            <p:attrNameLst>
                                              <p:attrName>ppt_h</p:attrName>
                                            </p:attrNameLst>
                                          </p:cBhvr>
                                          <p:tavLst>
                                            <p:tav tm="0">
                                              <p:val>
                                                <p:strVal val="ppt_h"/>
                                              </p:val>
                                            </p:tav>
                                            <p:tav tm="100000">
                                              <p:val>
                                                <p:fltVal val="0"/>
                                              </p:val>
                                            </p:tav>
                                          </p:tavLst>
                                        </p:anim>
                                        <p:animEffect transition="out" filter="fade">
                                          <p:cBhvr>
                                            <p:cTn id="130" dur="500"/>
                                            <p:tgtEl>
                                              <p:spTgt spid="164"/>
                                            </p:tgtEl>
                                          </p:cBhvr>
                                        </p:animEffect>
                                        <p:set>
                                          <p:cBhvr>
                                            <p:cTn id="131" dur="1" fill="hold">
                                              <p:stCondLst>
                                                <p:cond delay="499"/>
                                              </p:stCondLst>
                                            </p:cTn>
                                            <p:tgtEl>
                                              <p:spTgt spid="164"/>
                                            </p:tgtEl>
                                            <p:attrNameLst>
                                              <p:attrName>style.visibility</p:attrName>
                                            </p:attrNameLst>
                                          </p:cBhvr>
                                          <p:to>
                                            <p:strVal val="hidden"/>
                                          </p:to>
                                        </p:set>
                                      </p:childTnLst>
                                    </p:cTn>
                                  </p:par>
                                  <p:par>
                                    <p:cTn id="132" presetID="53" presetClass="entr" presetSubtype="16" fill="hold" grpId="0" nodeType="withEffect">
                                      <p:stCondLst>
                                        <p:cond delay="500"/>
                                      </p:stCondLst>
                                      <p:childTnLst>
                                        <p:set>
                                          <p:cBhvr>
                                            <p:cTn id="133" dur="1" fill="hold">
                                              <p:stCondLst>
                                                <p:cond delay="0"/>
                                              </p:stCondLst>
                                            </p:cTn>
                                            <p:tgtEl>
                                              <p:spTgt spid="165"/>
                                            </p:tgtEl>
                                            <p:attrNameLst>
                                              <p:attrName>style.visibility</p:attrName>
                                            </p:attrNameLst>
                                          </p:cBhvr>
                                          <p:to>
                                            <p:strVal val="visible"/>
                                          </p:to>
                                        </p:set>
                                        <p:anim calcmode="lin" valueType="num">
                                          <p:cBhvr>
                                            <p:cTn id="134" dur="500" fill="hold"/>
                                            <p:tgtEl>
                                              <p:spTgt spid="165"/>
                                            </p:tgtEl>
                                            <p:attrNameLst>
                                              <p:attrName>ppt_w</p:attrName>
                                            </p:attrNameLst>
                                          </p:cBhvr>
                                          <p:tavLst>
                                            <p:tav tm="0">
                                              <p:val>
                                                <p:fltVal val="0"/>
                                              </p:val>
                                            </p:tav>
                                            <p:tav tm="100000">
                                              <p:val>
                                                <p:strVal val="#ppt_w"/>
                                              </p:val>
                                            </p:tav>
                                          </p:tavLst>
                                        </p:anim>
                                        <p:anim calcmode="lin" valueType="num">
                                          <p:cBhvr>
                                            <p:cTn id="135" dur="500" fill="hold"/>
                                            <p:tgtEl>
                                              <p:spTgt spid="165"/>
                                            </p:tgtEl>
                                            <p:attrNameLst>
                                              <p:attrName>ppt_h</p:attrName>
                                            </p:attrNameLst>
                                          </p:cBhvr>
                                          <p:tavLst>
                                            <p:tav tm="0">
                                              <p:val>
                                                <p:fltVal val="0"/>
                                              </p:val>
                                            </p:tav>
                                            <p:tav tm="100000">
                                              <p:val>
                                                <p:strVal val="#ppt_h"/>
                                              </p:val>
                                            </p:tav>
                                          </p:tavLst>
                                        </p:anim>
                                        <p:animEffect transition="in" filter="fade">
                                          <p:cBhvr>
                                            <p:cTn id="136" dur="500"/>
                                            <p:tgtEl>
                                              <p:spTgt spid="165"/>
                                            </p:tgtEl>
                                          </p:cBhvr>
                                        </p:animEffect>
                                      </p:childTnLst>
                                    </p:cTn>
                                  </p:par>
                                  <p:par>
                                    <p:cTn id="137" presetID="42" presetClass="path" presetSubtype="0" decel="100000" fill="hold" grpId="1" nodeType="withEffect">
                                      <p:stCondLst>
                                        <p:cond delay="1000"/>
                                      </p:stCondLst>
                                      <p:childTnLst>
                                        <p:animMotion origin="layout" path="M -3.54167E-6 1.48148E-6 L -0.00221 -0.29074 " pathEditMode="relative" rAng="0" ptsTypes="AA">
                                          <p:cBhvr>
                                            <p:cTn id="138" dur="1000" fill="hold"/>
                                            <p:tgtEl>
                                              <p:spTgt spid="165"/>
                                            </p:tgtEl>
                                            <p:attrNameLst>
                                              <p:attrName>ppt_x</p:attrName>
                                              <p:attrName>ppt_y</p:attrName>
                                            </p:attrNameLst>
                                          </p:cBhvr>
                                          <p:rCtr x="-117" y="-14468"/>
                                        </p:animMotion>
                                      </p:childTnLst>
                                    </p:cTn>
                                  </p:par>
                                  <p:par>
                                    <p:cTn id="139" presetID="53" presetClass="exit" presetSubtype="32" fill="hold" grpId="2" nodeType="withEffect">
                                      <p:stCondLst>
                                        <p:cond delay="1500"/>
                                      </p:stCondLst>
                                      <p:childTnLst>
                                        <p:anim calcmode="lin" valueType="num">
                                          <p:cBhvr>
                                            <p:cTn id="140" dur="500"/>
                                            <p:tgtEl>
                                              <p:spTgt spid="165"/>
                                            </p:tgtEl>
                                            <p:attrNameLst>
                                              <p:attrName>ppt_w</p:attrName>
                                            </p:attrNameLst>
                                          </p:cBhvr>
                                          <p:tavLst>
                                            <p:tav tm="0">
                                              <p:val>
                                                <p:strVal val="ppt_w"/>
                                              </p:val>
                                            </p:tav>
                                            <p:tav tm="100000">
                                              <p:val>
                                                <p:fltVal val="0"/>
                                              </p:val>
                                            </p:tav>
                                          </p:tavLst>
                                        </p:anim>
                                        <p:anim calcmode="lin" valueType="num">
                                          <p:cBhvr>
                                            <p:cTn id="141" dur="500"/>
                                            <p:tgtEl>
                                              <p:spTgt spid="165"/>
                                            </p:tgtEl>
                                            <p:attrNameLst>
                                              <p:attrName>ppt_h</p:attrName>
                                            </p:attrNameLst>
                                          </p:cBhvr>
                                          <p:tavLst>
                                            <p:tav tm="0">
                                              <p:val>
                                                <p:strVal val="ppt_h"/>
                                              </p:val>
                                            </p:tav>
                                            <p:tav tm="100000">
                                              <p:val>
                                                <p:fltVal val="0"/>
                                              </p:val>
                                            </p:tav>
                                          </p:tavLst>
                                        </p:anim>
                                        <p:animEffect transition="out" filter="fade">
                                          <p:cBhvr>
                                            <p:cTn id="142" dur="500"/>
                                            <p:tgtEl>
                                              <p:spTgt spid="165"/>
                                            </p:tgtEl>
                                          </p:cBhvr>
                                        </p:animEffect>
                                        <p:set>
                                          <p:cBhvr>
                                            <p:cTn id="143" dur="1" fill="hold">
                                              <p:stCondLst>
                                                <p:cond delay="499"/>
                                              </p:stCondLst>
                                            </p:cTn>
                                            <p:tgtEl>
                                              <p:spTgt spid="165"/>
                                            </p:tgtEl>
                                            <p:attrNameLst>
                                              <p:attrName>style.visibility</p:attrName>
                                            </p:attrNameLst>
                                          </p:cBhvr>
                                          <p:to>
                                            <p:strVal val="hidden"/>
                                          </p:to>
                                        </p:set>
                                      </p:childTnLst>
                                    </p:cTn>
                                  </p:par>
                                  <p:par>
                                    <p:cTn id="144" presetID="53" presetClass="entr" presetSubtype="16" fill="hold" grpId="0" nodeType="withEffect">
                                      <p:stCondLst>
                                        <p:cond delay="750"/>
                                      </p:stCondLst>
                                      <p:childTnLst>
                                        <p:set>
                                          <p:cBhvr>
                                            <p:cTn id="145" dur="1" fill="hold">
                                              <p:stCondLst>
                                                <p:cond delay="0"/>
                                              </p:stCondLst>
                                            </p:cTn>
                                            <p:tgtEl>
                                              <p:spTgt spid="166"/>
                                            </p:tgtEl>
                                            <p:attrNameLst>
                                              <p:attrName>style.visibility</p:attrName>
                                            </p:attrNameLst>
                                          </p:cBhvr>
                                          <p:to>
                                            <p:strVal val="visible"/>
                                          </p:to>
                                        </p:set>
                                        <p:anim calcmode="lin" valueType="num">
                                          <p:cBhvr>
                                            <p:cTn id="146" dur="500" fill="hold"/>
                                            <p:tgtEl>
                                              <p:spTgt spid="166"/>
                                            </p:tgtEl>
                                            <p:attrNameLst>
                                              <p:attrName>ppt_w</p:attrName>
                                            </p:attrNameLst>
                                          </p:cBhvr>
                                          <p:tavLst>
                                            <p:tav tm="0">
                                              <p:val>
                                                <p:fltVal val="0"/>
                                              </p:val>
                                            </p:tav>
                                            <p:tav tm="100000">
                                              <p:val>
                                                <p:strVal val="#ppt_w"/>
                                              </p:val>
                                            </p:tav>
                                          </p:tavLst>
                                        </p:anim>
                                        <p:anim calcmode="lin" valueType="num">
                                          <p:cBhvr>
                                            <p:cTn id="147" dur="500" fill="hold"/>
                                            <p:tgtEl>
                                              <p:spTgt spid="166"/>
                                            </p:tgtEl>
                                            <p:attrNameLst>
                                              <p:attrName>ppt_h</p:attrName>
                                            </p:attrNameLst>
                                          </p:cBhvr>
                                          <p:tavLst>
                                            <p:tav tm="0">
                                              <p:val>
                                                <p:fltVal val="0"/>
                                              </p:val>
                                            </p:tav>
                                            <p:tav tm="100000">
                                              <p:val>
                                                <p:strVal val="#ppt_h"/>
                                              </p:val>
                                            </p:tav>
                                          </p:tavLst>
                                        </p:anim>
                                        <p:animEffect transition="in" filter="fade">
                                          <p:cBhvr>
                                            <p:cTn id="148" dur="500"/>
                                            <p:tgtEl>
                                              <p:spTgt spid="166"/>
                                            </p:tgtEl>
                                          </p:cBhvr>
                                        </p:animEffect>
                                      </p:childTnLst>
                                    </p:cTn>
                                  </p:par>
                                  <p:par>
                                    <p:cTn id="149" presetID="42" presetClass="path" presetSubtype="0" decel="100000" fill="hold" grpId="1" nodeType="withEffect">
                                      <p:stCondLst>
                                        <p:cond delay="1250"/>
                                      </p:stCondLst>
                                      <p:childTnLst>
                                        <p:animMotion origin="layout" path="M 3.54167E-6 1.48148E-6 L -0.17904 -0.29074 " pathEditMode="relative" rAng="0" ptsTypes="AA">
                                          <p:cBhvr>
                                            <p:cTn id="150" dur="1000" fill="hold"/>
                                            <p:tgtEl>
                                              <p:spTgt spid="166"/>
                                            </p:tgtEl>
                                            <p:attrNameLst>
                                              <p:attrName>ppt_x</p:attrName>
                                              <p:attrName>ppt_y</p:attrName>
                                            </p:attrNameLst>
                                          </p:cBhvr>
                                          <p:rCtr x="-8958" y="-14745"/>
                                        </p:animMotion>
                                      </p:childTnLst>
                                    </p:cTn>
                                  </p:par>
                                  <p:par>
                                    <p:cTn id="151" presetID="53" presetClass="exit" presetSubtype="32" fill="hold" grpId="2" nodeType="withEffect">
                                      <p:stCondLst>
                                        <p:cond delay="1750"/>
                                      </p:stCondLst>
                                      <p:childTnLst>
                                        <p:anim calcmode="lin" valueType="num">
                                          <p:cBhvr>
                                            <p:cTn id="152" dur="500"/>
                                            <p:tgtEl>
                                              <p:spTgt spid="166"/>
                                            </p:tgtEl>
                                            <p:attrNameLst>
                                              <p:attrName>ppt_w</p:attrName>
                                            </p:attrNameLst>
                                          </p:cBhvr>
                                          <p:tavLst>
                                            <p:tav tm="0">
                                              <p:val>
                                                <p:strVal val="ppt_w"/>
                                              </p:val>
                                            </p:tav>
                                            <p:tav tm="100000">
                                              <p:val>
                                                <p:fltVal val="0"/>
                                              </p:val>
                                            </p:tav>
                                          </p:tavLst>
                                        </p:anim>
                                        <p:anim calcmode="lin" valueType="num">
                                          <p:cBhvr>
                                            <p:cTn id="153" dur="500"/>
                                            <p:tgtEl>
                                              <p:spTgt spid="166"/>
                                            </p:tgtEl>
                                            <p:attrNameLst>
                                              <p:attrName>ppt_h</p:attrName>
                                            </p:attrNameLst>
                                          </p:cBhvr>
                                          <p:tavLst>
                                            <p:tav tm="0">
                                              <p:val>
                                                <p:strVal val="ppt_h"/>
                                              </p:val>
                                            </p:tav>
                                            <p:tav tm="100000">
                                              <p:val>
                                                <p:fltVal val="0"/>
                                              </p:val>
                                            </p:tav>
                                          </p:tavLst>
                                        </p:anim>
                                        <p:animEffect transition="out" filter="fade">
                                          <p:cBhvr>
                                            <p:cTn id="154" dur="500"/>
                                            <p:tgtEl>
                                              <p:spTgt spid="166"/>
                                            </p:tgtEl>
                                          </p:cBhvr>
                                        </p:animEffect>
                                        <p:set>
                                          <p:cBhvr>
                                            <p:cTn id="155" dur="1" fill="hold">
                                              <p:stCondLst>
                                                <p:cond delay="499"/>
                                              </p:stCondLst>
                                            </p:cTn>
                                            <p:tgtEl>
                                              <p:spTgt spid="166"/>
                                            </p:tgtEl>
                                            <p:attrNameLst>
                                              <p:attrName>style.visibility</p:attrName>
                                            </p:attrNameLst>
                                          </p:cBhvr>
                                          <p:to>
                                            <p:strVal val="hidden"/>
                                          </p:to>
                                        </p:set>
                                      </p:childTnLst>
                                    </p:cTn>
                                  </p:par>
                                  <p:par>
                                    <p:cTn id="156" presetID="53" presetClass="entr" presetSubtype="16" fill="hold" grpId="0" nodeType="withEffect">
                                      <p:stCondLst>
                                        <p:cond delay="1000"/>
                                      </p:stCondLst>
                                      <p:childTnLst>
                                        <p:set>
                                          <p:cBhvr>
                                            <p:cTn id="157" dur="1" fill="hold">
                                              <p:stCondLst>
                                                <p:cond delay="0"/>
                                              </p:stCondLst>
                                            </p:cTn>
                                            <p:tgtEl>
                                              <p:spTgt spid="167"/>
                                            </p:tgtEl>
                                            <p:attrNameLst>
                                              <p:attrName>style.visibility</p:attrName>
                                            </p:attrNameLst>
                                          </p:cBhvr>
                                          <p:to>
                                            <p:strVal val="visible"/>
                                          </p:to>
                                        </p:set>
                                        <p:anim calcmode="lin" valueType="num">
                                          <p:cBhvr>
                                            <p:cTn id="158" dur="500" fill="hold"/>
                                            <p:tgtEl>
                                              <p:spTgt spid="167"/>
                                            </p:tgtEl>
                                            <p:attrNameLst>
                                              <p:attrName>ppt_w</p:attrName>
                                            </p:attrNameLst>
                                          </p:cBhvr>
                                          <p:tavLst>
                                            <p:tav tm="0">
                                              <p:val>
                                                <p:fltVal val="0"/>
                                              </p:val>
                                            </p:tav>
                                            <p:tav tm="100000">
                                              <p:val>
                                                <p:strVal val="#ppt_w"/>
                                              </p:val>
                                            </p:tav>
                                          </p:tavLst>
                                        </p:anim>
                                        <p:anim calcmode="lin" valueType="num">
                                          <p:cBhvr>
                                            <p:cTn id="159" dur="500" fill="hold"/>
                                            <p:tgtEl>
                                              <p:spTgt spid="167"/>
                                            </p:tgtEl>
                                            <p:attrNameLst>
                                              <p:attrName>ppt_h</p:attrName>
                                            </p:attrNameLst>
                                          </p:cBhvr>
                                          <p:tavLst>
                                            <p:tav tm="0">
                                              <p:val>
                                                <p:fltVal val="0"/>
                                              </p:val>
                                            </p:tav>
                                            <p:tav tm="100000">
                                              <p:val>
                                                <p:strVal val="#ppt_h"/>
                                              </p:val>
                                            </p:tav>
                                          </p:tavLst>
                                        </p:anim>
                                        <p:animEffect transition="in" filter="fade">
                                          <p:cBhvr>
                                            <p:cTn id="160" dur="500"/>
                                            <p:tgtEl>
                                              <p:spTgt spid="167"/>
                                            </p:tgtEl>
                                          </p:cBhvr>
                                        </p:animEffect>
                                      </p:childTnLst>
                                    </p:cTn>
                                  </p:par>
                                  <p:par>
                                    <p:cTn id="161" presetID="42" presetClass="path" presetSubtype="0" decel="100000" fill="hold" grpId="1" nodeType="withEffect">
                                      <p:stCondLst>
                                        <p:cond delay="1500"/>
                                      </p:stCondLst>
                                      <p:childTnLst>
                                        <p:animMotion origin="layout" path="M 4.16667E-7 0.00023 L -0.35599 -0.29074 " pathEditMode="relative" rAng="0" ptsTypes="AA">
                                          <p:cBhvr>
                                            <p:cTn id="162" dur="1000" fill="hold"/>
                                            <p:tgtEl>
                                              <p:spTgt spid="167"/>
                                            </p:tgtEl>
                                            <p:attrNameLst>
                                              <p:attrName>ppt_x</p:attrName>
                                              <p:attrName>ppt_y</p:attrName>
                                            </p:attrNameLst>
                                          </p:cBhvr>
                                          <p:rCtr x="-17799" y="-14745"/>
                                        </p:animMotion>
                                      </p:childTnLst>
                                    </p:cTn>
                                  </p:par>
                                  <p:par>
                                    <p:cTn id="163" presetID="53" presetClass="exit" presetSubtype="32" fill="hold" grpId="2" nodeType="withEffect">
                                      <p:stCondLst>
                                        <p:cond delay="2000"/>
                                      </p:stCondLst>
                                      <p:childTnLst>
                                        <p:anim calcmode="lin" valueType="num">
                                          <p:cBhvr>
                                            <p:cTn id="164" dur="500"/>
                                            <p:tgtEl>
                                              <p:spTgt spid="167"/>
                                            </p:tgtEl>
                                            <p:attrNameLst>
                                              <p:attrName>ppt_w</p:attrName>
                                            </p:attrNameLst>
                                          </p:cBhvr>
                                          <p:tavLst>
                                            <p:tav tm="0">
                                              <p:val>
                                                <p:strVal val="ppt_w"/>
                                              </p:val>
                                            </p:tav>
                                            <p:tav tm="100000">
                                              <p:val>
                                                <p:fltVal val="0"/>
                                              </p:val>
                                            </p:tav>
                                          </p:tavLst>
                                        </p:anim>
                                        <p:anim calcmode="lin" valueType="num">
                                          <p:cBhvr>
                                            <p:cTn id="165" dur="500"/>
                                            <p:tgtEl>
                                              <p:spTgt spid="167"/>
                                            </p:tgtEl>
                                            <p:attrNameLst>
                                              <p:attrName>ppt_h</p:attrName>
                                            </p:attrNameLst>
                                          </p:cBhvr>
                                          <p:tavLst>
                                            <p:tav tm="0">
                                              <p:val>
                                                <p:strVal val="ppt_h"/>
                                              </p:val>
                                            </p:tav>
                                            <p:tav tm="100000">
                                              <p:val>
                                                <p:fltVal val="0"/>
                                              </p:val>
                                            </p:tav>
                                          </p:tavLst>
                                        </p:anim>
                                        <p:animEffect transition="out" filter="fade">
                                          <p:cBhvr>
                                            <p:cTn id="166" dur="500"/>
                                            <p:tgtEl>
                                              <p:spTgt spid="167"/>
                                            </p:tgtEl>
                                          </p:cBhvr>
                                        </p:animEffect>
                                        <p:set>
                                          <p:cBhvr>
                                            <p:cTn id="167" dur="1" fill="hold">
                                              <p:stCondLst>
                                                <p:cond delay="499"/>
                                              </p:stCondLst>
                                            </p:cTn>
                                            <p:tgtEl>
                                              <p:spTgt spid="167"/>
                                            </p:tgtEl>
                                            <p:attrNameLst>
                                              <p:attrName>style.visibility</p:attrName>
                                            </p:attrNameLst>
                                          </p:cBhvr>
                                          <p:to>
                                            <p:strVal val="hidden"/>
                                          </p:to>
                                        </p:set>
                                      </p:childTnLst>
                                    </p:cTn>
                                  </p:par>
                                </p:childTnLst>
                              </p:cTn>
                            </p:par>
                            <p:par>
                              <p:cTn id="168" fill="hold">
                                <p:stCondLst>
                                  <p:cond delay="3000"/>
                                </p:stCondLst>
                                <p:childTnLst>
                                  <p:par>
                                    <p:cTn id="169" presetID="10" presetClass="exit" presetSubtype="0" fill="hold" nodeType="afterEffect">
                                      <p:stCondLst>
                                        <p:cond delay="0"/>
                                      </p:stCondLst>
                                      <p:childTnLst>
                                        <p:animEffect transition="out" filter="fade">
                                          <p:cBhvr>
                                            <p:cTn id="170" dur="500"/>
                                            <p:tgtEl>
                                              <p:spTgt spid="7"/>
                                            </p:tgtEl>
                                          </p:cBhvr>
                                        </p:animEffect>
                                        <p:set>
                                          <p:cBhvr>
                                            <p:cTn id="171" dur="1" fill="hold">
                                              <p:stCondLst>
                                                <p:cond delay="499"/>
                                              </p:stCondLst>
                                            </p:cTn>
                                            <p:tgtEl>
                                              <p:spTgt spid="7"/>
                                            </p:tgtEl>
                                            <p:attrNameLst>
                                              <p:attrName>style.visibility</p:attrName>
                                            </p:attrNameLst>
                                          </p:cBhvr>
                                          <p:to>
                                            <p:strVal val="hidden"/>
                                          </p:to>
                                        </p:set>
                                      </p:childTnLst>
                                    </p:cTn>
                                  </p:par>
                                  <p:par>
                                    <p:cTn id="172" presetID="10" presetClass="entr" presetSubtype="0" fill="hold" grpId="0" nodeType="withEffect">
                                      <p:stCondLst>
                                        <p:cond delay="500"/>
                                      </p:stCondLst>
                                      <p:childTnLst>
                                        <p:set>
                                          <p:cBhvr>
                                            <p:cTn id="173" dur="1" fill="hold">
                                              <p:stCondLst>
                                                <p:cond delay="0"/>
                                              </p:stCondLst>
                                            </p:cTn>
                                            <p:tgtEl>
                                              <p:spTgt spid="44"/>
                                            </p:tgtEl>
                                            <p:attrNameLst>
                                              <p:attrName>style.visibility</p:attrName>
                                            </p:attrNameLst>
                                          </p:cBhvr>
                                          <p:to>
                                            <p:strVal val="visible"/>
                                          </p:to>
                                        </p:set>
                                        <p:animEffect transition="in" filter="fade">
                                          <p:cBhvr>
                                            <p:cTn id="174" dur="500"/>
                                            <p:tgtEl>
                                              <p:spTgt spid="44"/>
                                            </p:tgtEl>
                                          </p:cBhvr>
                                        </p:animEffect>
                                      </p:childTnLst>
                                    </p:cTn>
                                  </p:par>
                                  <p:par>
                                    <p:cTn id="175" presetID="64" presetClass="path" presetSubtype="0" decel="100000" fill="hold" grpId="1" nodeType="withEffect">
                                      <p:stCondLst>
                                        <p:cond delay="500"/>
                                      </p:stCondLst>
                                      <p:childTnLst>
                                        <p:animMotion origin="layout" path="M 4.375E-6 0.03819 L 4.375E-6 1.85185E-6 " pathEditMode="relative" rAng="0" ptsTypes="AA">
                                          <p:cBhvr>
                                            <p:cTn id="176" dur="500" fill="hold"/>
                                            <p:tgtEl>
                                              <p:spTgt spid="44"/>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8" grpId="1"/>
          <p:bldP spid="129" grpId="0"/>
          <p:bldP spid="129" grpId="1"/>
          <p:bldP spid="126" grpId="0"/>
          <p:bldP spid="126" grpId="1"/>
          <p:bldP spid="127" grpId="0"/>
          <p:bldP spid="127" grpId="1"/>
          <p:bldP spid="43" grpId="0" animBg="1"/>
          <p:bldP spid="43" grpId="1" animBg="1"/>
          <p:bldP spid="44" grpId="0" animBg="1"/>
          <p:bldP spid="44" grpId="1" animBg="1"/>
          <p:bldP spid="130" grpId="0"/>
          <p:bldP spid="130" grpId="1"/>
          <p:bldP spid="162" grpId="0" animBg="1"/>
          <p:bldP spid="162" grpId="1"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64" presetClass="path" presetSubtype="0" decel="100000" fill="hold" nodeType="withEffect">
                                      <p:stCondLst>
                                        <p:cond delay="0"/>
                                      </p:stCondLst>
                                      <p:childTnLst>
                                        <p:animMotion origin="layout" path="M -4.79167E-6 0.03819 L -4.79167E-6 2.22222E-6 " pathEditMode="relative" rAng="0" ptsTypes="AA">
                                          <p:cBhvr>
                                            <p:cTn id="9" dur="500" fill="hold"/>
                                            <p:tgtEl>
                                              <p:spTgt spid="50"/>
                                            </p:tgtEl>
                                            <p:attrNameLst>
                                              <p:attrName>ppt_x</p:attrName>
                                              <p:attrName>ppt_y</p:attrName>
                                            </p:attrNameLst>
                                          </p:cBhvr>
                                          <p:rCtr x="0" y="-192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42" presetClass="path" presetSubtype="0" decel="100000" fill="hold" nodeType="withEffect">
                                      <p:stCondLst>
                                        <p:cond delay="0"/>
                                      </p:stCondLst>
                                      <p:childTnLst>
                                        <p:animMotion origin="layout" path="M 0.3474 -0.33842 L -4.16667E-6 -4.07407E-6 " pathEditMode="relative" rAng="0" ptsTypes="AA">
                                          <p:cBhvr>
                                            <p:cTn id="15" dur="500" fill="hold"/>
                                            <p:tgtEl>
                                              <p:spTgt spid="3"/>
                                            </p:tgtEl>
                                            <p:attrNameLst>
                                              <p:attrName>ppt_x</p:attrName>
                                              <p:attrName>ppt_y</p:attrName>
                                            </p:attrNameLst>
                                          </p:cBhvr>
                                          <p:rCtr x="-17370" y="16921"/>
                                        </p:animMotion>
                                      </p:childTnLst>
                                    </p:cTn>
                                  </p:par>
                                  <p:par>
                                    <p:cTn id="16" presetID="10" presetClass="entr" presetSubtype="0" fill="hold" grpId="0" nodeType="withEffect">
                                      <p:stCondLst>
                                        <p:cond delay="0"/>
                                      </p:stCondLst>
                                      <p:childTnLst>
                                        <p:set>
                                          <p:cBhvr>
                                            <p:cTn id="17" dur="1" fill="hold">
                                              <p:stCondLst>
                                                <p:cond delay="0"/>
                                              </p:stCondLst>
                                            </p:cTn>
                                            <p:tgtEl>
                                              <p:spTgt spid="130"/>
                                            </p:tgtEl>
                                            <p:attrNameLst>
                                              <p:attrName>style.visibility</p:attrName>
                                            </p:attrNameLst>
                                          </p:cBhvr>
                                          <p:to>
                                            <p:strVal val="visible"/>
                                          </p:to>
                                        </p:set>
                                        <p:animEffect transition="in" filter="fade">
                                          <p:cBhvr>
                                            <p:cTn id="18" dur="500"/>
                                            <p:tgtEl>
                                              <p:spTgt spid="130"/>
                                            </p:tgtEl>
                                          </p:cBhvr>
                                        </p:animEffect>
                                      </p:childTnLst>
                                    </p:cTn>
                                  </p:par>
                                  <p:par>
                                    <p:cTn id="19" presetID="64" presetClass="path" presetSubtype="0" decel="100000" fill="hold" grpId="1" nodeType="withEffect">
                                      <p:stCondLst>
                                        <p:cond delay="0"/>
                                      </p:stCondLst>
                                      <p:childTnLst>
                                        <p:animMotion origin="layout" path="M 4.375E-6 0.03819 L 4.375E-6 1.85185E-6 " pathEditMode="relative" rAng="0" ptsTypes="AA">
                                          <p:cBhvr>
                                            <p:cTn id="20" dur="500" fill="hold"/>
                                            <p:tgtEl>
                                              <p:spTgt spid="130"/>
                                            </p:tgtEl>
                                            <p:attrNameLst>
                                              <p:attrName>ppt_x</p:attrName>
                                              <p:attrName>ppt_y</p:attrName>
                                            </p:attrNameLst>
                                          </p:cBhvr>
                                          <p:rCtr x="0" y="-1921"/>
                                        </p:animMotion>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childTnLst>
                                    </p:cTn>
                                  </p:par>
                                  <p:par>
                                    <p:cTn id="25" presetID="42" presetClass="path" presetSubtype="0" decel="100000" fill="hold" nodeType="withEffect">
                                      <p:stCondLst>
                                        <p:cond delay="0"/>
                                      </p:stCondLst>
                                      <p:childTnLst>
                                        <p:animMotion origin="layout" path="M 0.17135 -0.36157 L 4.375E-6 -4.81481E-6 " pathEditMode="relative" rAng="0" ptsTypes="AA">
                                          <p:cBhvr>
                                            <p:cTn id="26" dur="500" fill="hold"/>
                                            <p:tgtEl>
                                              <p:spTgt spid="124"/>
                                            </p:tgtEl>
                                            <p:attrNameLst>
                                              <p:attrName>ppt_x</p:attrName>
                                              <p:attrName>ppt_y</p:attrName>
                                            </p:attrNameLst>
                                          </p:cBhvr>
                                          <p:rCtr x="-8568" y="18079"/>
                                        </p:animMotion>
                                      </p:childTnLst>
                                    </p:cTn>
                                  </p:par>
                                  <p:par>
                                    <p:cTn id="27" presetID="10"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animEffect transition="in" filter="fade">
                                          <p:cBhvr>
                                            <p:cTn id="29" dur="500"/>
                                            <p:tgtEl>
                                              <p:spTgt spid="126"/>
                                            </p:tgtEl>
                                          </p:cBhvr>
                                        </p:animEffect>
                                      </p:childTnLst>
                                    </p:cTn>
                                  </p:par>
                                  <p:par>
                                    <p:cTn id="30" presetID="64" presetClass="path" presetSubtype="0" decel="100000" fill="hold" grpId="1" nodeType="withEffect">
                                      <p:stCondLst>
                                        <p:cond delay="0"/>
                                      </p:stCondLst>
                                      <p:childTnLst>
                                        <p:animMotion origin="layout" path="M 4.375E-6 0.03819 L 4.375E-6 1.85185E-6 " pathEditMode="relative" rAng="0" ptsTypes="AA">
                                          <p:cBhvr>
                                            <p:cTn id="31" dur="500" fill="hold"/>
                                            <p:tgtEl>
                                              <p:spTgt spid="126"/>
                                            </p:tgtEl>
                                            <p:attrNameLst>
                                              <p:attrName>ppt_x</p:attrName>
                                              <p:attrName>ppt_y</p:attrName>
                                            </p:attrNameLst>
                                          </p:cBhvr>
                                          <p:rCtr x="0" y="-1921"/>
                                        </p:animMotion>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fade">
                                          <p:cBhvr>
                                            <p:cTn id="35" dur="500"/>
                                            <p:tgtEl>
                                              <p:spTgt spid="136"/>
                                            </p:tgtEl>
                                          </p:cBhvr>
                                        </p:animEffect>
                                      </p:childTnLst>
                                    </p:cTn>
                                  </p:par>
                                  <p:par>
                                    <p:cTn id="36" presetID="42" presetClass="path" presetSubtype="0" decel="100000" fill="hold" nodeType="withEffect">
                                      <p:stCondLst>
                                        <p:cond delay="0"/>
                                      </p:stCondLst>
                                      <p:childTnLst>
                                        <p:animMotion origin="layout" path="M -0.00274 -0.30162 L -4.375E-6 -3.7037E-6 " pathEditMode="relative" rAng="0" ptsTypes="AA">
                                          <p:cBhvr>
                                            <p:cTn id="37" dur="500" fill="hold"/>
                                            <p:tgtEl>
                                              <p:spTgt spid="136"/>
                                            </p:tgtEl>
                                            <p:attrNameLst>
                                              <p:attrName>ppt_x</p:attrName>
                                              <p:attrName>ppt_y</p:attrName>
                                            </p:attrNameLst>
                                          </p:cBhvr>
                                          <p:rCtr x="91" y="15394"/>
                                        </p:animMotion>
                                      </p:childTnLst>
                                    </p:cTn>
                                  </p:par>
                                  <p:par>
                                    <p:cTn id="38" presetID="10" presetClass="entr" presetSubtype="0" fill="hold" grpId="0" nodeType="withEffect">
                                      <p:stCondLst>
                                        <p:cond delay="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500"/>
                                            <p:tgtEl>
                                              <p:spTgt spid="127"/>
                                            </p:tgtEl>
                                          </p:cBhvr>
                                        </p:animEffect>
                                      </p:childTnLst>
                                    </p:cTn>
                                  </p:par>
                                  <p:par>
                                    <p:cTn id="41" presetID="64" presetClass="path" presetSubtype="0" decel="100000" fill="hold" grpId="1" nodeType="withEffect">
                                      <p:stCondLst>
                                        <p:cond delay="0"/>
                                      </p:stCondLst>
                                      <p:childTnLst>
                                        <p:animMotion origin="layout" path="M 4.375E-6 0.03819 L 4.375E-6 1.85185E-6 " pathEditMode="relative" rAng="0" ptsTypes="AA">
                                          <p:cBhvr>
                                            <p:cTn id="42" dur="500" fill="hold"/>
                                            <p:tgtEl>
                                              <p:spTgt spid="127"/>
                                            </p:tgtEl>
                                            <p:attrNameLst>
                                              <p:attrName>ppt_x</p:attrName>
                                              <p:attrName>ppt_y</p:attrName>
                                            </p:attrNameLst>
                                          </p:cBhvr>
                                          <p:rCtr x="0" y="-1921"/>
                                        </p:animMotion>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122"/>
                                            </p:tgtEl>
                                            <p:attrNameLst>
                                              <p:attrName>style.visibility</p:attrName>
                                            </p:attrNameLst>
                                          </p:cBhvr>
                                          <p:to>
                                            <p:strVal val="visible"/>
                                          </p:to>
                                        </p:set>
                                        <p:animEffect transition="in" filter="fade">
                                          <p:cBhvr>
                                            <p:cTn id="46" dur="500"/>
                                            <p:tgtEl>
                                              <p:spTgt spid="122"/>
                                            </p:tgtEl>
                                          </p:cBhvr>
                                        </p:animEffect>
                                      </p:childTnLst>
                                    </p:cTn>
                                  </p:par>
                                  <p:par>
                                    <p:cTn id="47" presetID="42" presetClass="path" presetSubtype="0" decel="100000" fill="hold" nodeType="withEffect">
                                      <p:stCondLst>
                                        <p:cond delay="0"/>
                                      </p:stCondLst>
                                      <p:childTnLst>
                                        <p:animMotion origin="layout" path="M -0.18477 -0.30949 L 4.375E-6 -4.07407E-6 " pathEditMode="relative" rAng="0" ptsTypes="AA">
                                          <p:cBhvr>
                                            <p:cTn id="48" dur="500" fill="hold"/>
                                            <p:tgtEl>
                                              <p:spTgt spid="122"/>
                                            </p:tgtEl>
                                            <p:attrNameLst>
                                              <p:attrName>ppt_x</p:attrName>
                                              <p:attrName>ppt_y</p:attrName>
                                            </p:attrNameLst>
                                          </p:cBhvr>
                                          <p:rCtr x="9232" y="15787"/>
                                        </p:animMotion>
                                      </p:childTnLst>
                                    </p:cTn>
                                  </p:par>
                                  <p:par>
                                    <p:cTn id="49" presetID="10" presetClass="entr" presetSubtype="0" fill="hold" grpId="0" nodeType="with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fade">
                                          <p:cBhvr>
                                            <p:cTn id="51" dur="500"/>
                                            <p:tgtEl>
                                              <p:spTgt spid="128"/>
                                            </p:tgtEl>
                                          </p:cBhvr>
                                        </p:animEffect>
                                      </p:childTnLst>
                                    </p:cTn>
                                  </p:par>
                                  <p:par>
                                    <p:cTn id="52" presetID="64" presetClass="path" presetSubtype="0" decel="100000" fill="hold" grpId="1" nodeType="withEffect">
                                      <p:stCondLst>
                                        <p:cond delay="0"/>
                                      </p:stCondLst>
                                      <p:childTnLst>
                                        <p:animMotion origin="layout" path="M 4.375E-6 0.03819 L 4.375E-6 1.85185E-6 " pathEditMode="relative" rAng="0" ptsTypes="AA">
                                          <p:cBhvr>
                                            <p:cTn id="53" dur="500" fill="hold"/>
                                            <p:tgtEl>
                                              <p:spTgt spid="128"/>
                                            </p:tgtEl>
                                            <p:attrNameLst>
                                              <p:attrName>ppt_x</p:attrName>
                                              <p:attrName>ppt_y</p:attrName>
                                            </p:attrNameLst>
                                          </p:cBhvr>
                                          <p:rCtr x="0" y="-1921"/>
                                        </p:animMotion>
                                      </p:childTnLst>
                                    </p:cTn>
                                  </p:par>
                                </p:childTnLst>
                              </p:cTn>
                            </p:par>
                            <p:par>
                              <p:cTn id="54" fill="hold">
                                <p:stCondLst>
                                  <p:cond delay="2500"/>
                                </p:stCondLst>
                                <p:childTnLst>
                                  <p:par>
                                    <p:cTn id="55" presetID="10" presetClass="entr" presetSubtype="0" fill="hold"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par>
                                    <p:cTn id="58" presetID="42" presetClass="path" presetSubtype="0" decel="100000" fill="hold" nodeType="withEffect">
                                      <p:stCondLst>
                                        <p:cond delay="0"/>
                                      </p:stCondLst>
                                      <p:childTnLst>
                                        <p:animMotion origin="layout" path="M -0.35898 -0.30486 L -4.375E-6 -4.44444E-6 " pathEditMode="relative" rAng="0" ptsTypes="AA">
                                          <p:cBhvr>
                                            <p:cTn id="59" dur="500" fill="hold"/>
                                            <p:tgtEl>
                                              <p:spTgt spid="97"/>
                                            </p:tgtEl>
                                            <p:attrNameLst>
                                              <p:attrName>ppt_x</p:attrName>
                                              <p:attrName>ppt_y</p:attrName>
                                            </p:attrNameLst>
                                          </p:cBhvr>
                                          <p:rCtr x="17943" y="15463"/>
                                        </p:animMotion>
                                      </p:childTnLst>
                                    </p:cTn>
                                  </p:par>
                                  <p:par>
                                    <p:cTn id="60" presetID="10" presetClass="entr" presetSubtype="0" fill="hold" grpId="0" nodeType="withEffect">
                                      <p:stCondLst>
                                        <p:cond delay="0"/>
                                      </p:stCondLst>
                                      <p:childTnLst>
                                        <p:set>
                                          <p:cBhvr>
                                            <p:cTn id="61" dur="1" fill="hold">
                                              <p:stCondLst>
                                                <p:cond delay="0"/>
                                              </p:stCondLst>
                                            </p:cTn>
                                            <p:tgtEl>
                                              <p:spTgt spid="129"/>
                                            </p:tgtEl>
                                            <p:attrNameLst>
                                              <p:attrName>style.visibility</p:attrName>
                                            </p:attrNameLst>
                                          </p:cBhvr>
                                          <p:to>
                                            <p:strVal val="visible"/>
                                          </p:to>
                                        </p:set>
                                        <p:animEffect transition="in" filter="fade">
                                          <p:cBhvr>
                                            <p:cTn id="62" dur="500"/>
                                            <p:tgtEl>
                                              <p:spTgt spid="129"/>
                                            </p:tgtEl>
                                          </p:cBhvr>
                                        </p:animEffect>
                                      </p:childTnLst>
                                    </p:cTn>
                                  </p:par>
                                  <p:par>
                                    <p:cTn id="63" presetID="64" presetClass="path" presetSubtype="0" decel="100000" fill="hold" grpId="1" nodeType="withEffect">
                                      <p:stCondLst>
                                        <p:cond delay="0"/>
                                      </p:stCondLst>
                                      <p:childTnLst>
                                        <p:animMotion origin="layout" path="M 4.375E-6 0.03819 L 4.375E-6 1.85185E-6 " pathEditMode="relative" rAng="0" ptsTypes="AA">
                                          <p:cBhvr>
                                            <p:cTn id="64" dur="500" fill="hold"/>
                                            <p:tgtEl>
                                              <p:spTgt spid="129"/>
                                            </p:tgtEl>
                                            <p:attrNameLst>
                                              <p:attrName>ppt_x</p:attrName>
                                              <p:attrName>ppt_y</p:attrName>
                                            </p:attrNameLst>
                                          </p:cBhvr>
                                          <p:rCtr x="0" y="-1921"/>
                                        </p:animMotion>
                                      </p:childTnLst>
                                    </p:cTn>
                                  </p:par>
                                </p:childTnLst>
                              </p:cTn>
                            </p:par>
                          </p:childTnLst>
                        </p:cTn>
                      </p:par>
                      <p:par>
                        <p:cTn id="65" fill="hold">
                          <p:stCondLst>
                            <p:cond delay="indefinite"/>
                          </p:stCondLst>
                          <p:childTnLst>
                            <p:par>
                              <p:cTn id="66" fill="hold">
                                <p:stCondLst>
                                  <p:cond delay="0"/>
                                </p:stCondLst>
                                <p:childTnLst>
                                  <p:par>
                                    <p:cTn id="67" presetID="23" presetClass="entr" presetSubtype="16" fill="hold" nodeType="clickEffect">
                                      <p:stCondLst>
                                        <p:cond delay="0"/>
                                      </p:stCondLst>
                                      <p:childTnLst>
                                        <p:set>
                                          <p:cBhvr>
                                            <p:cTn id="68" dur="1" fill="hold">
                                              <p:stCondLst>
                                                <p:cond delay="0"/>
                                              </p:stCondLst>
                                            </p:cTn>
                                            <p:tgtEl>
                                              <p:spTgt spid="151"/>
                                            </p:tgtEl>
                                            <p:attrNameLst>
                                              <p:attrName>style.visibility</p:attrName>
                                            </p:attrNameLst>
                                          </p:cBhvr>
                                          <p:to>
                                            <p:strVal val="visible"/>
                                          </p:to>
                                        </p:set>
                                        <p:anim calcmode="lin" valueType="num">
                                          <p:cBhvr>
                                            <p:cTn id="69" dur="200" fill="hold"/>
                                            <p:tgtEl>
                                              <p:spTgt spid="151"/>
                                            </p:tgtEl>
                                            <p:attrNameLst>
                                              <p:attrName>ppt_w</p:attrName>
                                            </p:attrNameLst>
                                          </p:cBhvr>
                                          <p:tavLst>
                                            <p:tav tm="0">
                                              <p:val>
                                                <p:fltVal val="0"/>
                                              </p:val>
                                            </p:tav>
                                            <p:tav tm="100000">
                                              <p:val>
                                                <p:strVal val="#ppt_w"/>
                                              </p:val>
                                            </p:tav>
                                          </p:tavLst>
                                        </p:anim>
                                        <p:anim calcmode="lin" valueType="num">
                                          <p:cBhvr>
                                            <p:cTn id="70" dur="200" fill="hold"/>
                                            <p:tgtEl>
                                              <p:spTgt spid="151"/>
                                            </p:tgtEl>
                                            <p:attrNameLst>
                                              <p:attrName>ppt_h</p:attrName>
                                            </p:attrNameLst>
                                          </p:cBhvr>
                                          <p:tavLst>
                                            <p:tav tm="0">
                                              <p:val>
                                                <p:fltVal val="0"/>
                                              </p:val>
                                            </p:tav>
                                            <p:tav tm="100000">
                                              <p:val>
                                                <p:strVal val="#ppt_h"/>
                                              </p:val>
                                            </p:tav>
                                          </p:tavLst>
                                        </p:anim>
                                      </p:childTnLst>
                                    </p:cTn>
                                  </p:par>
                                  <p:par>
                                    <p:cTn id="71" presetID="6" presetClass="emph" presetSubtype="0" fill="hold" nodeType="withEffect">
                                      <p:stCondLst>
                                        <p:cond delay="0"/>
                                      </p:stCondLst>
                                      <p:childTnLst>
                                        <p:animScale>
                                          <p:cBhvr>
                                            <p:cTn id="72" dur="1000" fill="hold"/>
                                            <p:tgtEl>
                                              <p:spTgt spid="151"/>
                                            </p:tgtEl>
                                          </p:cBhvr>
                                          <p:by x="110000" y="110000"/>
                                        </p:animScale>
                                      </p:childTnLst>
                                    </p:cTn>
                                  </p:par>
                                  <p:par>
                                    <p:cTn id="73" presetID="6" presetClass="emph" presetSubtype="0" accel="50000" decel="50000" fill="hold" nodeType="withEffect">
                                      <p:stCondLst>
                                        <p:cond delay="0"/>
                                      </p:stCondLst>
                                      <p:childTnLst>
                                        <p:animScale>
                                          <p:cBhvr>
                                            <p:cTn id="74" dur="250" fill="hold"/>
                                            <p:tgtEl>
                                              <p:spTgt spid="151"/>
                                            </p:tgtEl>
                                          </p:cBhvr>
                                          <p:by x="91000" y="91000"/>
                                        </p:animScale>
                                      </p:childTnLst>
                                    </p:cTn>
                                  </p:par>
                                  <p:par>
                                    <p:cTn id="75" presetID="23" presetClass="entr" presetSubtype="16" fill="hold" nodeType="withEffect">
                                      <p:stCondLst>
                                        <p:cond delay="250"/>
                                      </p:stCondLst>
                                      <p:childTnLst>
                                        <p:set>
                                          <p:cBhvr>
                                            <p:cTn id="76" dur="1" fill="hold">
                                              <p:stCondLst>
                                                <p:cond delay="0"/>
                                              </p:stCondLst>
                                            </p:cTn>
                                            <p:tgtEl>
                                              <p:spTgt spid="147"/>
                                            </p:tgtEl>
                                            <p:attrNameLst>
                                              <p:attrName>style.visibility</p:attrName>
                                            </p:attrNameLst>
                                          </p:cBhvr>
                                          <p:to>
                                            <p:strVal val="visible"/>
                                          </p:to>
                                        </p:set>
                                        <p:anim calcmode="lin" valueType="num">
                                          <p:cBhvr>
                                            <p:cTn id="77" dur="200" fill="hold"/>
                                            <p:tgtEl>
                                              <p:spTgt spid="147"/>
                                            </p:tgtEl>
                                            <p:attrNameLst>
                                              <p:attrName>ppt_w</p:attrName>
                                            </p:attrNameLst>
                                          </p:cBhvr>
                                          <p:tavLst>
                                            <p:tav tm="0">
                                              <p:val>
                                                <p:fltVal val="0"/>
                                              </p:val>
                                            </p:tav>
                                            <p:tav tm="100000">
                                              <p:val>
                                                <p:strVal val="#ppt_w"/>
                                              </p:val>
                                            </p:tav>
                                          </p:tavLst>
                                        </p:anim>
                                        <p:anim calcmode="lin" valueType="num">
                                          <p:cBhvr>
                                            <p:cTn id="78" dur="200" fill="hold"/>
                                            <p:tgtEl>
                                              <p:spTgt spid="147"/>
                                            </p:tgtEl>
                                            <p:attrNameLst>
                                              <p:attrName>ppt_h</p:attrName>
                                            </p:attrNameLst>
                                          </p:cBhvr>
                                          <p:tavLst>
                                            <p:tav tm="0">
                                              <p:val>
                                                <p:fltVal val="0"/>
                                              </p:val>
                                            </p:tav>
                                            <p:tav tm="100000">
                                              <p:val>
                                                <p:strVal val="#ppt_h"/>
                                              </p:val>
                                            </p:tav>
                                          </p:tavLst>
                                        </p:anim>
                                      </p:childTnLst>
                                    </p:cTn>
                                  </p:par>
                                  <p:par>
                                    <p:cTn id="79" presetID="6" presetClass="emph" presetSubtype="0" fill="hold" nodeType="withEffect">
                                      <p:stCondLst>
                                        <p:cond delay="250"/>
                                      </p:stCondLst>
                                      <p:childTnLst>
                                        <p:animScale>
                                          <p:cBhvr>
                                            <p:cTn id="80" dur="1000" fill="hold"/>
                                            <p:tgtEl>
                                              <p:spTgt spid="147"/>
                                            </p:tgtEl>
                                          </p:cBhvr>
                                          <p:by x="110000" y="110000"/>
                                        </p:animScale>
                                      </p:childTnLst>
                                    </p:cTn>
                                  </p:par>
                                  <p:par>
                                    <p:cTn id="81" presetID="6" presetClass="emph" presetSubtype="0" accel="50000" decel="50000" fill="hold" nodeType="withEffect">
                                      <p:stCondLst>
                                        <p:cond delay="250"/>
                                      </p:stCondLst>
                                      <p:childTnLst>
                                        <p:animScale>
                                          <p:cBhvr>
                                            <p:cTn id="82" dur="250" fill="hold"/>
                                            <p:tgtEl>
                                              <p:spTgt spid="147"/>
                                            </p:tgtEl>
                                          </p:cBhvr>
                                          <p:by x="91000" y="91000"/>
                                        </p:animScale>
                                      </p:childTnLst>
                                    </p:cTn>
                                  </p:par>
                                  <p:par>
                                    <p:cTn id="83" presetID="10" presetClass="entr" presetSubtype="0" fill="hold" grpId="0" nodeType="withEffect">
                                      <p:stCondLst>
                                        <p:cond delay="250"/>
                                      </p:stCondLst>
                                      <p:childTnLst>
                                        <p:set>
                                          <p:cBhvr>
                                            <p:cTn id="84" dur="1" fill="hold">
                                              <p:stCondLst>
                                                <p:cond delay="0"/>
                                              </p:stCondLst>
                                            </p:cTn>
                                            <p:tgtEl>
                                              <p:spTgt spid="162"/>
                                            </p:tgtEl>
                                            <p:attrNameLst>
                                              <p:attrName>style.visibility</p:attrName>
                                            </p:attrNameLst>
                                          </p:cBhvr>
                                          <p:to>
                                            <p:strVal val="visible"/>
                                          </p:to>
                                        </p:set>
                                        <p:animEffect transition="in" filter="fade">
                                          <p:cBhvr>
                                            <p:cTn id="85" dur="500"/>
                                            <p:tgtEl>
                                              <p:spTgt spid="162"/>
                                            </p:tgtEl>
                                          </p:cBhvr>
                                        </p:animEffect>
                                      </p:childTnLst>
                                    </p:cTn>
                                  </p:par>
                                  <p:par>
                                    <p:cTn id="86" presetID="10" presetClass="entr" presetSubtype="0" fill="hold" grpId="0" nodeType="withEffect">
                                      <p:stCondLst>
                                        <p:cond delay="500"/>
                                      </p:stCondLst>
                                      <p:childTnLst>
                                        <p:set>
                                          <p:cBhvr>
                                            <p:cTn id="87" dur="1" fill="hold">
                                              <p:stCondLst>
                                                <p:cond delay="0"/>
                                              </p:stCondLst>
                                            </p:cTn>
                                            <p:tgtEl>
                                              <p:spTgt spid="43"/>
                                            </p:tgtEl>
                                            <p:attrNameLst>
                                              <p:attrName>style.visibility</p:attrName>
                                            </p:attrNameLst>
                                          </p:cBhvr>
                                          <p:to>
                                            <p:strVal val="visible"/>
                                          </p:to>
                                        </p:set>
                                        <p:animEffect transition="in" filter="fade">
                                          <p:cBhvr>
                                            <p:cTn id="88" dur="500"/>
                                            <p:tgtEl>
                                              <p:spTgt spid="43"/>
                                            </p:tgtEl>
                                          </p:cBhvr>
                                        </p:animEffect>
                                      </p:childTnLst>
                                    </p:cTn>
                                  </p:par>
                                  <p:par>
                                    <p:cTn id="89" presetID="64" presetClass="path" presetSubtype="0" decel="100000" fill="hold" grpId="1" nodeType="withEffect">
                                      <p:stCondLst>
                                        <p:cond delay="500"/>
                                      </p:stCondLst>
                                      <p:childTnLst>
                                        <p:animMotion origin="layout" path="M 4.375E-6 0.03819 L 4.375E-6 1.85185E-6 " pathEditMode="relative" rAng="0" ptsTypes="AA">
                                          <p:cBhvr>
                                            <p:cTn id="90" dur="500" fill="hold"/>
                                            <p:tgtEl>
                                              <p:spTgt spid="43"/>
                                            </p:tgtEl>
                                            <p:attrNameLst>
                                              <p:attrName>ppt_x</p:attrName>
                                              <p:attrName>ppt_y</p:attrName>
                                            </p:attrNameLst>
                                          </p:cBhvr>
                                          <p:rCtr x="0" y="-1921"/>
                                        </p:animMotion>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500"/>
                                            <p:tgtEl>
                                              <p:spTgt spid="151"/>
                                            </p:tgtEl>
                                          </p:cBhvr>
                                        </p:animEffect>
                                        <p:set>
                                          <p:cBhvr>
                                            <p:cTn id="95" dur="1" fill="hold">
                                              <p:stCondLst>
                                                <p:cond delay="499"/>
                                              </p:stCondLst>
                                            </p:cTn>
                                            <p:tgtEl>
                                              <p:spTgt spid="151"/>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47"/>
                                            </p:tgtEl>
                                          </p:cBhvr>
                                        </p:animEffect>
                                        <p:set>
                                          <p:cBhvr>
                                            <p:cTn id="98" dur="1" fill="hold">
                                              <p:stCondLst>
                                                <p:cond delay="499"/>
                                              </p:stCondLst>
                                            </p:cTn>
                                            <p:tgtEl>
                                              <p:spTgt spid="147"/>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162"/>
                                            </p:tgtEl>
                                          </p:cBhvr>
                                        </p:animEffect>
                                        <p:set>
                                          <p:cBhvr>
                                            <p:cTn id="101" dur="1" fill="hold">
                                              <p:stCondLst>
                                                <p:cond delay="499"/>
                                              </p:stCondLst>
                                            </p:cTn>
                                            <p:tgtEl>
                                              <p:spTgt spid="162"/>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fade">
                                          <p:cBhvr>
                                            <p:cTn id="104" dur="500"/>
                                            <p:tgtEl>
                                              <p:spTgt spid="7"/>
                                            </p:tgtEl>
                                          </p:cBhvr>
                                        </p:animEffect>
                                      </p:childTnLst>
                                    </p:cTn>
                                  </p:par>
                                </p:childTnLst>
                              </p:cTn>
                            </p:par>
                            <p:par>
                              <p:cTn id="105" fill="hold">
                                <p:stCondLst>
                                  <p:cond delay="500"/>
                                </p:stCondLst>
                                <p:childTnLst>
                                  <p:par>
                                    <p:cTn id="106" presetID="63" presetClass="path" presetSubtype="0" accel="14000" decel="86000" fill="hold" nodeType="afterEffect">
                                      <p:stCondLst>
                                        <p:cond delay="0"/>
                                      </p:stCondLst>
                                      <p:childTnLst>
                                        <p:animMotion origin="layout" path="M 2.08333E-7 -4.81481E-6 L 0.84544 -4.81481E-6 " pathEditMode="relative" rAng="0" ptsTypes="AA">
                                          <p:cBhvr>
                                            <p:cTn id="107" dur="2000" fill="hold"/>
                                            <p:tgtEl>
                                              <p:spTgt spid="7"/>
                                            </p:tgtEl>
                                            <p:attrNameLst>
                                              <p:attrName>ppt_x</p:attrName>
                                              <p:attrName>ppt_y</p:attrName>
                                            </p:attrNameLst>
                                          </p:cBhvr>
                                          <p:rCtr x="42266" y="0"/>
                                        </p:animMotion>
                                      </p:childTnLst>
                                    </p:cTn>
                                  </p:par>
                                  <p:par>
                                    <p:cTn id="108" presetID="53" presetClass="entr" presetSubtype="16" fill="hold" grpId="0" nodeType="withEffect">
                                      <p:stCondLst>
                                        <p:cond delay="0"/>
                                      </p:stCondLst>
                                      <p:childTnLst>
                                        <p:set>
                                          <p:cBhvr>
                                            <p:cTn id="109" dur="1" fill="hold">
                                              <p:stCondLst>
                                                <p:cond delay="0"/>
                                              </p:stCondLst>
                                            </p:cTn>
                                            <p:tgtEl>
                                              <p:spTgt spid="163"/>
                                            </p:tgtEl>
                                            <p:attrNameLst>
                                              <p:attrName>style.visibility</p:attrName>
                                            </p:attrNameLst>
                                          </p:cBhvr>
                                          <p:to>
                                            <p:strVal val="visible"/>
                                          </p:to>
                                        </p:set>
                                        <p:anim calcmode="lin" valueType="num">
                                          <p:cBhvr>
                                            <p:cTn id="110" dur="500" fill="hold"/>
                                            <p:tgtEl>
                                              <p:spTgt spid="163"/>
                                            </p:tgtEl>
                                            <p:attrNameLst>
                                              <p:attrName>ppt_w</p:attrName>
                                            </p:attrNameLst>
                                          </p:cBhvr>
                                          <p:tavLst>
                                            <p:tav tm="0">
                                              <p:val>
                                                <p:fltVal val="0"/>
                                              </p:val>
                                            </p:tav>
                                            <p:tav tm="100000">
                                              <p:val>
                                                <p:strVal val="#ppt_w"/>
                                              </p:val>
                                            </p:tav>
                                          </p:tavLst>
                                        </p:anim>
                                        <p:anim calcmode="lin" valueType="num">
                                          <p:cBhvr>
                                            <p:cTn id="111" dur="500" fill="hold"/>
                                            <p:tgtEl>
                                              <p:spTgt spid="163"/>
                                            </p:tgtEl>
                                            <p:attrNameLst>
                                              <p:attrName>ppt_h</p:attrName>
                                            </p:attrNameLst>
                                          </p:cBhvr>
                                          <p:tavLst>
                                            <p:tav tm="0">
                                              <p:val>
                                                <p:fltVal val="0"/>
                                              </p:val>
                                            </p:tav>
                                            <p:tav tm="100000">
                                              <p:val>
                                                <p:strVal val="#ppt_h"/>
                                              </p:val>
                                            </p:tav>
                                          </p:tavLst>
                                        </p:anim>
                                        <p:animEffect transition="in" filter="fade">
                                          <p:cBhvr>
                                            <p:cTn id="112" dur="500"/>
                                            <p:tgtEl>
                                              <p:spTgt spid="163"/>
                                            </p:tgtEl>
                                          </p:cBhvr>
                                        </p:animEffect>
                                      </p:childTnLst>
                                    </p:cTn>
                                  </p:par>
                                  <p:par>
                                    <p:cTn id="113" presetID="42" presetClass="path" presetSubtype="0" decel="100000" fill="hold" grpId="1" nodeType="withEffect">
                                      <p:stCondLst>
                                        <p:cond delay="500"/>
                                      </p:stCondLst>
                                      <p:childTnLst>
                                        <p:animMotion origin="layout" path="M 2.77556E-17 1.48148E-6 L 0.35 -0.29074 " pathEditMode="relative" rAng="0" ptsTypes="AA">
                                          <p:cBhvr>
                                            <p:cTn id="114" dur="1000" fill="hold"/>
                                            <p:tgtEl>
                                              <p:spTgt spid="163"/>
                                            </p:tgtEl>
                                            <p:attrNameLst>
                                              <p:attrName>ppt_x</p:attrName>
                                              <p:attrName>ppt_y</p:attrName>
                                            </p:attrNameLst>
                                          </p:cBhvr>
                                          <p:rCtr x="17500" y="-14537"/>
                                        </p:animMotion>
                                      </p:childTnLst>
                                    </p:cTn>
                                  </p:par>
                                  <p:par>
                                    <p:cTn id="115" presetID="53" presetClass="exit" presetSubtype="32" fill="hold" grpId="2" nodeType="withEffect">
                                      <p:stCondLst>
                                        <p:cond delay="1000"/>
                                      </p:stCondLst>
                                      <p:childTnLst>
                                        <p:anim calcmode="lin" valueType="num">
                                          <p:cBhvr>
                                            <p:cTn id="116" dur="500"/>
                                            <p:tgtEl>
                                              <p:spTgt spid="163"/>
                                            </p:tgtEl>
                                            <p:attrNameLst>
                                              <p:attrName>ppt_w</p:attrName>
                                            </p:attrNameLst>
                                          </p:cBhvr>
                                          <p:tavLst>
                                            <p:tav tm="0">
                                              <p:val>
                                                <p:strVal val="ppt_w"/>
                                              </p:val>
                                            </p:tav>
                                            <p:tav tm="100000">
                                              <p:val>
                                                <p:fltVal val="0"/>
                                              </p:val>
                                            </p:tav>
                                          </p:tavLst>
                                        </p:anim>
                                        <p:anim calcmode="lin" valueType="num">
                                          <p:cBhvr>
                                            <p:cTn id="117" dur="500"/>
                                            <p:tgtEl>
                                              <p:spTgt spid="163"/>
                                            </p:tgtEl>
                                            <p:attrNameLst>
                                              <p:attrName>ppt_h</p:attrName>
                                            </p:attrNameLst>
                                          </p:cBhvr>
                                          <p:tavLst>
                                            <p:tav tm="0">
                                              <p:val>
                                                <p:strVal val="ppt_h"/>
                                              </p:val>
                                            </p:tav>
                                            <p:tav tm="100000">
                                              <p:val>
                                                <p:fltVal val="0"/>
                                              </p:val>
                                            </p:tav>
                                          </p:tavLst>
                                        </p:anim>
                                        <p:animEffect transition="out" filter="fade">
                                          <p:cBhvr>
                                            <p:cTn id="118" dur="500"/>
                                            <p:tgtEl>
                                              <p:spTgt spid="163"/>
                                            </p:tgtEl>
                                          </p:cBhvr>
                                        </p:animEffect>
                                        <p:set>
                                          <p:cBhvr>
                                            <p:cTn id="119" dur="1" fill="hold">
                                              <p:stCondLst>
                                                <p:cond delay="499"/>
                                              </p:stCondLst>
                                            </p:cTn>
                                            <p:tgtEl>
                                              <p:spTgt spid="163"/>
                                            </p:tgtEl>
                                            <p:attrNameLst>
                                              <p:attrName>style.visibility</p:attrName>
                                            </p:attrNameLst>
                                          </p:cBhvr>
                                          <p:to>
                                            <p:strVal val="hidden"/>
                                          </p:to>
                                        </p:set>
                                      </p:childTnLst>
                                    </p:cTn>
                                  </p:par>
                                  <p:par>
                                    <p:cTn id="120" presetID="53" presetClass="entr" presetSubtype="16" fill="hold" grpId="0" nodeType="withEffect">
                                      <p:stCondLst>
                                        <p:cond delay="250"/>
                                      </p:stCondLst>
                                      <p:childTnLst>
                                        <p:set>
                                          <p:cBhvr>
                                            <p:cTn id="121" dur="1" fill="hold">
                                              <p:stCondLst>
                                                <p:cond delay="0"/>
                                              </p:stCondLst>
                                            </p:cTn>
                                            <p:tgtEl>
                                              <p:spTgt spid="164"/>
                                            </p:tgtEl>
                                            <p:attrNameLst>
                                              <p:attrName>style.visibility</p:attrName>
                                            </p:attrNameLst>
                                          </p:cBhvr>
                                          <p:to>
                                            <p:strVal val="visible"/>
                                          </p:to>
                                        </p:set>
                                        <p:anim calcmode="lin" valueType="num">
                                          <p:cBhvr>
                                            <p:cTn id="122" dur="500" fill="hold"/>
                                            <p:tgtEl>
                                              <p:spTgt spid="164"/>
                                            </p:tgtEl>
                                            <p:attrNameLst>
                                              <p:attrName>ppt_w</p:attrName>
                                            </p:attrNameLst>
                                          </p:cBhvr>
                                          <p:tavLst>
                                            <p:tav tm="0">
                                              <p:val>
                                                <p:fltVal val="0"/>
                                              </p:val>
                                            </p:tav>
                                            <p:tav tm="100000">
                                              <p:val>
                                                <p:strVal val="#ppt_w"/>
                                              </p:val>
                                            </p:tav>
                                          </p:tavLst>
                                        </p:anim>
                                        <p:anim calcmode="lin" valueType="num">
                                          <p:cBhvr>
                                            <p:cTn id="123" dur="500" fill="hold"/>
                                            <p:tgtEl>
                                              <p:spTgt spid="164"/>
                                            </p:tgtEl>
                                            <p:attrNameLst>
                                              <p:attrName>ppt_h</p:attrName>
                                            </p:attrNameLst>
                                          </p:cBhvr>
                                          <p:tavLst>
                                            <p:tav tm="0">
                                              <p:val>
                                                <p:fltVal val="0"/>
                                              </p:val>
                                            </p:tav>
                                            <p:tav tm="100000">
                                              <p:val>
                                                <p:strVal val="#ppt_h"/>
                                              </p:val>
                                            </p:tav>
                                          </p:tavLst>
                                        </p:anim>
                                        <p:animEffect transition="in" filter="fade">
                                          <p:cBhvr>
                                            <p:cTn id="124" dur="500"/>
                                            <p:tgtEl>
                                              <p:spTgt spid="164"/>
                                            </p:tgtEl>
                                          </p:cBhvr>
                                        </p:animEffect>
                                      </p:childTnLst>
                                    </p:cTn>
                                  </p:par>
                                  <p:par>
                                    <p:cTn id="125" presetID="42" presetClass="path" presetSubtype="0" decel="100000" fill="hold" grpId="1" nodeType="withEffect">
                                      <p:stCondLst>
                                        <p:cond delay="750"/>
                                      </p:stCondLst>
                                      <p:childTnLst>
                                        <p:animMotion origin="layout" path="M 2.08333E-6 1.48148E-6 L 0.17005 -0.29074 " pathEditMode="relative" rAng="0" ptsTypes="AA">
                                          <p:cBhvr>
                                            <p:cTn id="126" dur="1000" fill="hold"/>
                                            <p:tgtEl>
                                              <p:spTgt spid="164"/>
                                            </p:tgtEl>
                                            <p:attrNameLst>
                                              <p:attrName>ppt_x</p:attrName>
                                              <p:attrName>ppt_y</p:attrName>
                                            </p:attrNameLst>
                                          </p:cBhvr>
                                          <p:rCtr x="8516" y="-16111"/>
                                        </p:animMotion>
                                      </p:childTnLst>
                                    </p:cTn>
                                  </p:par>
                                  <p:par>
                                    <p:cTn id="127" presetID="53" presetClass="exit" presetSubtype="32" fill="hold" grpId="2" nodeType="withEffect">
                                      <p:stCondLst>
                                        <p:cond delay="1250"/>
                                      </p:stCondLst>
                                      <p:childTnLst>
                                        <p:anim calcmode="lin" valueType="num">
                                          <p:cBhvr>
                                            <p:cTn id="128" dur="500"/>
                                            <p:tgtEl>
                                              <p:spTgt spid="164"/>
                                            </p:tgtEl>
                                            <p:attrNameLst>
                                              <p:attrName>ppt_w</p:attrName>
                                            </p:attrNameLst>
                                          </p:cBhvr>
                                          <p:tavLst>
                                            <p:tav tm="0">
                                              <p:val>
                                                <p:strVal val="ppt_w"/>
                                              </p:val>
                                            </p:tav>
                                            <p:tav tm="100000">
                                              <p:val>
                                                <p:fltVal val="0"/>
                                              </p:val>
                                            </p:tav>
                                          </p:tavLst>
                                        </p:anim>
                                        <p:anim calcmode="lin" valueType="num">
                                          <p:cBhvr>
                                            <p:cTn id="129" dur="500"/>
                                            <p:tgtEl>
                                              <p:spTgt spid="164"/>
                                            </p:tgtEl>
                                            <p:attrNameLst>
                                              <p:attrName>ppt_h</p:attrName>
                                            </p:attrNameLst>
                                          </p:cBhvr>
                                          <p:tavLst>
                                            <p:tav tm="0">
                                              <p:val>
                                                <p:strVal val="ppt_h"/>
                                              </p:val>
                                            </p:tav>
                                            <p:tav tm="100000">
                                              <p:val>
                                                <p:fltVal val="0"/>
                                              </p:val>
                                            </p:tav>
                                          </p:tavLst>
                                        </p:anim>
                                        <p:animEffect transition="out" filter="fade">
                                          <p:cBhvr>
                                            <p:cTn id="130" dur="500"/>
                                            <p:tgtEl>
                                              <p:spTgt spid="164"/>
                                            </p:tgtEl>
                                          </p:cBhvr>
                                        </p:animEffect>
                                        <p:set>
                                          <p:cBhvr>
                                            <p:cTn id="131" dur="1" fill="hold">
                                              <p:stCondLst>
                                                <p:cond delay="499"/>
                                              </p:stCondLst>
                                            </p:cTn>
                                            <p:tgtEl>
                                              <p:spTgt spid="164"/>
                                            </p:tgtEl>
                                            <p:attrNameLst>
                                              <p:attrName>style.visibility</p:attrName>
                                            </p:attrNameLst>
                                          </p:cBhvr>
                                          <p:to>
                                            <p:strVal val="hidden"/>
                                          </p:to>
                                        </p:set>
                                      </p:childTnLst>
                                    </p:cTn>
                                  </p:par>
                                  <p:par>
                                    <p:cTn id="132" presetID="53" presetClass="entr" presetSubtype="16" fill="hold" grpId="0" nodeType="withEffect">
                                      <p:stCondLst>
                                        <p:cond delay="500"/>
                                      </p:stCondLst>
                                      <p:childTnLst>
                                        <p:set>
                                          <p:cBhvr>
                                            <p:cTn id="133" dur="1" fill="hold">
                                              <p:stCondLst>
                                                <p:cond delay="0"/>
                                              </p:stCondLst>
                                            </p:cTn>
                                            <p:tgtEl>
                                              <p:spTgt spid="165"/>
                                            </p:tgtEl>
                                            <p:attrNameLst>
                                              <p:attrName>style.visibility</p:attrName>
                                            </p:attrNameLst>
                                          </p:cBhvr>
                                          <p:to>
                                            <p:strVal val="visible"/>
                                          </p:to>
                                        </p:set>
                                        <p:anim calcmode="lin" valueType="num">
                                          <p:cBhvr>
                                            <p:cTn id="134" dur="500" fill="hold"/>
                                            <p:tgtEl>
                                              <p:spTgt spid="165"/>
                                            </p:tgtEl>
                                            <p:attrNameLst>
                                              <p:attrName>ppt_w</p:attrName>
                                            </p:attrNameLst>
                                          </p:cBhvr>
                                          <p:tavLst>
                                            <p:tav tm="0">
                                              <p:val>
                                                <p:fltVal val="0"/>
                                              </p:val>
                                            </p:tav>
                                            <p:tav tm="100000">
                                              <p:val>
                                                <p:strVal val="#ppt_w"/>
                                              </p:val>
                                            </p:tav>
                                          </p:tavLst>
                                        </p:anim>
                                        <p:anim calcmode="lin" valueType="num">
                                          <p:cBhvr>
                                            <p:cTn id="135" dur="500" fill="hold"/>
                                            <p:tgtEl>
                                              <p:spTgt spid="165"/>
                                            </p:tgtEl>
                                            <p:attrNameLst>
                                              <p:attrName>ppt_h</p:attrName>
                                            </p:attrNameLst>
                                          </p:cBhvr>
                                          <p:tavLst>
                                            <p:tav tm="0">
                                              <p:val>
                                                <p:fltVal val="0"/>
                                              </p:val>
                                            </p:tav>
                                            <p:tav tm="100000">
                                              <p:val>
                                                <p:strVal val="#ppt_h"/>
                                              </p:val>
                                            </p:tav>
                                          </p:tavLst>
                                        </p:anim>
                                        <p:animEffect transition="in" filter="fade">
                                          <p:cBhvr>
                                            <p:cTn id="136" dur="500"/>
                                            <p:tgtEl>
                                              <p:spTgt spid="165"/>
                                            </p:tgtEl>
                                          </p:cBhvr>
                                        </p:animEffect>
                                      </p:childTnLst>
                                    </p:cTn>
                                  </p:par>
                                  <p:par>
                                    <p:cTn id="137" presetID="42" presetClass="path" presetSubtype="0" decel="100000" fill="hold" grpId="1" nodeType="withEffect">
                                      <p:stCondLst>
                                        <p:cond delay="1000"/>
                                      </p:stCondLst>
                                      <p:childTnLst>
                                        <p:animMotion origin="layout" path="M -3.54167E-6 1.48148E-6 L -0.00221 -0.29074 " pathEditMode="relative" rAng="0" ptsTypes="AA">
                                          <p:cBhvr>
                                            <p:cTn id="138" dur="1000" fill="hold"/>
                                            <p:tgtEl>
                                              <p:spTgt spid="165"/>
                                            </p:tgtEl>
                                            <p:attrNameLst>
                                              <p:attrName>ppt_x</p:attrName>
                                              <p:attrName>ppt_y</p:attrName>
                                            </p:attrNameLst>
                                          </p:cBhvr>
                                          <p:rCtr x="-117" y="-14468"/>
                                        </p:animMotion>
                                      </p:childTnLst>
                                    </p:cTn>
                                  </p:par>
                                  <p:par>
                                    <p:cTn id="139" presetID="53" presetClass="exit" presetSubtype="32" fill="hold" grpId="2" nodeType="withEffect">
                                      <p:stCondLst>
                                        <p:cond delay="1500"/>
                                      </p:stCondLst>
                                      <p:childTnLst>
                                        <p:anim calcmode="lin" valueType="num">
                                          <p:cBhvr>
                                            <p:cTn id="140" dur="500"/>
                                            <p:tgtEl>
                                              <p:spTgt spid="165"/>
                                            </p:tgtEl>
                                            <p:attrNameLst>
                                              <p:attrName>ppt_w</p:attrName>
                                            </p:attrNameLst>
                                          </p:cBhvr>
                                          <p:tavLst>
                                            <p:tav tm="0">
                                              <p:val>
                                                <p:strVal val="ppt_w"/>
                                              </p:val>
                                            </p:tav>
                                            <p:tav tm="100000">
                                              <p:val>
                                                <p:fltVal val="0"/>
                                              </p:val>
                                            </p:tav>
                                          </p:tavLst>
                                        </p:anim>
                                        <p:anim calcmode="lin" valueType="num">
                                          <p:cBhvr>
                                            <p:cTn id="141" dur="500"/>
                                            <p:tgtEl>
                                              <p:spTgt spid="165"/>
                                            </p:tgtEl>
                                            <p:attrNameLst>
                                              <p:attrName>ppt_h</p:attrName>
                                            </p:attrNameLst>
                                          </p:cBhvr>
                                          <p:tavLst>
                                            <p:tav tm="0">
                                              <p:val>
                                                <p:strVal val="ppt_h"/>
                                              </p:val>
                                            </p:tav>
                                            <p:tav tm="100000">
                                              <p:val>
                                                <p:fltVal val="0"/>
                                              </p:val>
                                            </p:tav>
                                          </p:tavLst>
                                        </p:anim>
                                        <p:animEffect transition="out" filter="fade">
                                          <p:cBhvr>
                                            <p:cTn id="142" dur="500"/>
                                            <p:tgtEl>
                                              <p:spTgt spid="165"/>
                                            </p:tgtEl>
                                          </p:cBhvr>
                                        </p:animEffect>
                                        <p:set>
                                          <p:cBhvr>
                                            <p:cTn id="143" dur="1" fill="hold">
                                              <p:stCondLst>
                                                <p:cond delay="499"/>
                                              </p:stCondLst>
                                            </p:cTn>
                                            <p:tgtEl>
                                              <p:spTgt spid="165"/>
                                            </p:tgtEl>
                                            <p:attrNameLst>
                                              <p:attrName>style.visibility</p:attrName>
                                            </p:attrNameLst>
                                          </p:cBhvr>
                                          <p:to>
                                            <p:strVal val="hidden"/>
                                          </p:to>
                                        </p:set>
                                      </p:childTnLst>
                                    </p:cTn>
                                  </p:par>
                                  <p:par>
                                    <p:cTn id="144" presetID="53" presetClass="entr" presetSubtype="16" fill="hold" grpId="0" nodeType="withEffect">
                                      <p:stCondLst>
                                        <p:cond delay="750"/>
                                      </p:stCondLst>
                                      <p:childTnLst>
                                        <p:set>
                                          <p:cBhvr>
                                            <p:cTn id="145" dur="1" fill="hold">
                                              <p:stCondLst>
                                                <p:cond delay="0"/>
                                              </p:stCondLst>
                                            </p:cTn>
                                            <p:tgtEl>
                                              <p:spTgt spid="166"/>
                                            </p:tgtEl>
                                            <p:attrNameLst>
                                              <p:attrName>style.visibility</p:attrName>
                                            </p:attrNameLst>
                                          </p:cBhvr>
                                          <p:to>
                                            <p:strVal val="visible"/>
                                          </p:to>
                                        </p:set>
                                        <p:anim calcmode="lin" valueType="num">
                                          <p:cBhvr>
                                            <p:cTn id="146" dur="500" fill="hold"/>
                                            <p:tgtEl>
                                              <p:spTgt spid="166"/>
                                            </p:tgtEl>
                                            <p:attrNameLst>
                                              <p:attrName>ppt_w</p:attrName>
                                            </p:attrNameLst>
                                          </p:cBhvr>
                                          <p:tavLst>
                                            <p:tav tm="0">
                                              <p:val>
                                                <p:fltVal val="0"/>
                                              </p:val>
                                            </p:tav>
                                            <p:tav tm="100000">
                                              <p:val>
                                                <p:strVal val="#ppt_w"/>
                                              </p:val>
                                            </p:tav>
                                          </p:tavLst>
                                        </p:anim>
                                        <p:anim calcmode="lin" valueType="num">
                                          <p:cBhvr>
                                            <p:cTn id="147" dur="500" fill="hold"/>
                                            <p:tgtEl>
                                              <p:spTgt spid="166"/>
                                            </p:tgtEl>
                                            <p:attrNameLst>
                                              <p:attrName>ppt_h</p:attrName>
                                            </p:attrNameLst>
                                          </p:cBhvr>
                                          <p:tavLst>
                                            <p:tav tm="0">
                                              <p:val>
                                                <p:fltVal val="0"/>
                                              </p:val>
                                            </p:tav>
                                            <p:tav tm="100000">
                                              <p:val>
                                                <p:strVal val="#ppt_h"/>
                                              </p:val>
                                            </p:tav>
                                          </p:tavLst>
                                        </p:anim>
                                        <p:animEffect transition="in" filter="fade">
                                          <p:cBhvr>
                                            <p:cTn id="148" dur="500"/>
                                            <p:tgtEl>
                                              <p:spTgt spid="166"/>
                                            </p:tgtEl>
                                          </p:cBhvr>
                                        </p:animEffect>
                                      </p:childTnLst>
                                    </p:cTn>
                                  </p:par>
                                  <p:par>
                                    <p:cTn id="149" presetID="42" presetClass="path" presetSubtype="0" decel="100000" fill="hold" grpId="1" nodeType="withEffect">
                                      <p:stCondLst>
                                        <p:cond delay="1250"/>
                                      </p:stCondLst>
                                      <p:childTnLst>
                                        <p:animMotion origin="layout" path="M 3.54167E-6 1.48148E-6 L -0.17904 -0.29074 " pathEditMode="relative" rAng="0" ptsTypes="AA">
                                          <p:cBhvr>
                                            <p:cTn id="150" dur="1000" fill="hold"/>
                                            <p:tgtEl>
                                              <p:spTgt spid="166"/>
                                            </p:tgtEl>
                                            <p:attrNameLst>
                                              <p:attrName>ppt_x</p:attrName>
                                              <p:attrName>ppt_y</p:attrName>
                                            </p:attrNameLst>
                                          </p:cBhvr>
                                          <p:rCtr x="-8958" y="-14745"/>
                                        </p:animMotion>
                                      </p:childTnLst>
                                    </p:cTn>
                                  </p:par>
                                  <p:par>
                                    <p:cTn id="151" presetID="53" presetClass="exit" presetSubtype="32" fill="hold" grpId="2" nodeType="withEffect">
                                      <p:stCondLst>
                                        <p:cond delay="1750"/>
                                      </p:stCondLst>
                                      <p:childTnLst>
                                        <p:anim calcmode="lin" valueType="num">
                                          <p:cBhvr>
                                            <p:cTn id="152" dur="500"/>
                                            <p:tgtEl>
                                              <p:spTgt spid="166"/>
                                            </p:tgtEl>
                                            <p:attrNameLst>
                                              <p:attrName>ppt_w</p:attrName>
                                            </p:attrNameLst>
                                          </p:cBhvr>
                                          <p:tavLst>
                                            <p:tav tm="0">
                                              <p:val>
                                                <p:strVal val="ppt_w"/>
                                              </p:val>
                                            </p:tav>
                                            <p:tav tm="100000">
                                              <p:val>
                                                <p:fltVal val="0"/>
                                              </p:val>
                                            </p:tav>
                                          </p:tavLst>
                                        </p:anim>
                                        <p:anim calcmode="lin" valueType="num">
                                          <p:cBhvr>
                                            <p:cTn id="153" dur="500"/>
                                            <p:tgtEl>
                                              <p:spTgt spid="166"/>
                                            </p:tgtEl>
                                            <p:attrNameLst>
                                              <p:attrName>ppt_h</p:attrName>
                                            </p:attrNameLst>
                                          </p:cBhvr>
                                          <p:tavLst>
                                            <p:tav tm="0">
                                              <p:val>
                                                <p:strVal val="ppt_h"/>
                                              </p:val>
                                            </p:tav>
                                            <p:tav tm="100000">
                                              <p:val>
                                                <p:fltVal val="0"/>
                                              </p:val>
                                            </p:tav>
                                          </p:tavLst>
                                        </p:anim>
                                        <p:animEffect transition="out" filter="fade">
                                          <p:cBhvr>
                                            <p:cTn id="154" dur="500"/>
                                            <p:tgtEl>
                                              <p:spTgt spid="166"/>
                                            </p:tgtEl>
                                          </p:cBhvr>
                                        </p:animEffect>
                                        <p:set>
                                          <p:cBhvr>
                                            <p:cTn id="155" dur="1" fill="hold">
                                              <p:stCondLst>
                                                <p:cond delay="499"/>
                                              </p:stCondLst>
                                            </p:cTn>
                                            <p:tgtEl>
                                              <p:spTgt spid="166"/>
                                            </p:tgtEl>
                                            <p:attrNameLst>
                                              <p:attrName>style.visibility</p:attrName>
                                            </p:attrNameLst>
                                          </p:cBhvr>
                                          <p:to>
                                            <p:strVal val="hidden"/>
                                          </p:to>
                                        </p:set>
                                      </p:childTnLst>
                                    </p:cTn>
                                  </p:par>
                                  <p:par>
                                    <p:cTn id="156" presetID="53" presetClass="entr" presetSubtype="16" fill="hold" grpId="0" nodeType="withEffect">
                                      <p:stCondLst>
                                        <p:cond delay="1000"/>
                                      </p:stCondLst>
                                      <p:childTnLst>
                                        <p:set>
                                          <p:cBhvr>
                                            <p:cTn id="157" dur="1" fill="hold">
                                              <p:stCondLst>
                                                <p:cond delay="0"/>
                                              </p:stCondLst>
                                            </p:cTn>
                                            <p:tgtEl>
                                              <p:spTgt spid="167"/>
                                            </p:tgtEl>
                                            <p:attrNameLst>
                                              <p:attrName>style.visibility</p:attrName>
                                            </p:attrNameLst>
                                          </p:cBhvr>
                                          <p:to>
                                            <p:strVal val="visible"/>
                                          </p:to>
                                        </p:set>
                                        <p:anim calcmode="lin" valueType="num">
                                          <p:cBhvr>
                                            <p:cTn id="158" dur="500" fill="hold"/>
                                            <p:tgtEl>
                                              <p:spTgt spid="167"/>
                                            </p:tgtEl>
                                            <p:attrNameLst>
                                              <p:attrName>ppt_w</p:attrName>
                                            </p:attrNameLst>
                                          </p:cBhvr>
                                          <p:tavLst>
                                            <p:tav tm="0">
                                              <p:val>
                                                <p:fltVal val="0"/>
                                              </p:val>
                                            </p:tav>
                                            <p:tav tm="100000">
                                              <p:val>
                                                <p:strVal val="#ppt_w"/>
                                              </p:val>
                                            </p:tav>
                                          </p:tavLst>
                                        </p:anim>
                                        <p:anim calcmode="lin" valueType="num">
                                          <p:cBhvr>
                                            <p:cTn id="159" dur="500" fill="hold"/>
                                            <p:tgtEl>
                                              <p:spTgt spid="167"/>
                                            </p:tgtEl>
                                            <p:attrNameLst>
                                              <p:attrName>ppt_h</p:attrName>
                                            </p:attrNameLst>
                                          </p:cBhvr>
                                          <p:tavLst>
                                            <p:tav tm="0">
                                              <p:val>
                                                <p:fltVal val="0"/>
                                              </p:val>
                                            </p:tav>
                                            <p:tav tm="100000">
                                              <p:val>
                                                <p:strVal val="#ppt_h"/>
                                              </p:val>
                                            </p:tav>
                                          </p:tavLst>
                                        </p:anim>
                                        <p:animEffect transition="in" filter="fade">
                                          <p:cBhvr>
                                            <p:cTn id="160" dur="500"/>
                                            <p:tgtEl>
                                              <p:spTgt spid="167"/>
                                            </p:tgtEl>
                                          </p:cBhvr>
                                        </p:animEffect>
                                      </p:childTnLst>
                                    </p:cTn>
                                  </p:par>
                                  <p:par>
                                    <p:cTn id="161" presetID="42" presetClass="path" presetSubtype="0" decel="100000" fill="hold" grpId="1" nodeType="withEffect">
                                      <p:stCondLst>
                                        <p:cond delay="1500"/>
                                      </p:stCondLst>
                                      <p:childTnLst>
                                        <p:animMotion origin="layout" path="M 4.16667E-7 0.00023 L -0.35599 -0.29074 " pathEditMode="relative" rAng="0" ptsTypes="AA">
                                          <p:cBhvr>
                                            <p:cTn id="162" dur="1000" fill="hold"/>
                                            <p:tgtEl>
                                              <p:spTgt spid="167"/>
                                            </p:tgtEl>
                                            <p:attrNameLst>
                                              <p:attrName>ppt_x</p:attrName>
                                              <p:attrName>ppt_y</p:attrName>
                                            </p:attrNameLst>
                                          </p:cBhvr>
                                          <p:rCtr x="-17799" y="-14745"/>
                                        </p:animMotion>
                                      </p:childTnLst>
                                    </p:cTn>
                                  </p:par>
                                  <p:par>
                                    <p:cTn id="163" presetID="53" presetClass="exit" presetSubtype="32" fill="hold" grpId="2" nodeType="withEffect">
                                      <p:stCondLst>
                                        <p:cond delay="2000"/>
                                      </p:stCondLst>
                                      <p:childTnLst>
                                        <p:anim calcmode="lin" valueType="num">
                                          <p:cBhvr>
                                            <p:cTn id="164" dur="500"/>
                                            <p:tgtEl>
                                              <p:spTgt spid="167"/>
                                            </p:tgtEl>
                                            <p:attrNameLst>
                                              <p:attrName>ppt_w</p:attrName>
                                            </p:attrNameLst>
                                          </p:cBhvr>
                                          <p:tavLst>
                                            <p:tav tm="0">
                                              <p:val>
                                                <p:strVal val="ppt_w"/>
                                              </p:val>
                                            </p:tav>
                                            <p:tav tm="100000">
                                              <p:val>
                                                <p:fltVal val="0"/>
                                              </p:val>
                                            </p:tav>
                                          </p:tavLst>
                                        </p:anim>
                                        <p:anim calcmode="lin" valueType="num">
                                          <p:cBhvr>
                                            <p:cTn id="165" dur="500"/>
                                            <p:tgtEl>
                                              <p:spTgt spid="167"/>
                                            </p:tgtEl>
                                            <p:attrNameLst>
                                              <p:attrName>ppt_h</p:attrName>
                                            </p:attrNameLst>
                                          </p:cBhvr>
                                          <p:tavLst>
                                            <p:tav tm="0">
                                              <p:val>
                                                <p:strVal val="ppt_h"/>
                                              </p:val>
                                            </p:tav>
                                            <p:tav tm="100000">
                                              <p:val>
                                                <p:fltVal val="0"/>
                                              </p:val>
                                            </p:tav>
                                          </p:tavLst>
                                        </p:anim>
                                        <p:animEffect transition="out" filter="fade">
                                          <p:cBhvr>
                                            <p:cTn id="166" dur="500"/>
                                            <p:tgtEl>
                                              <p:spTgt spid="167"/>
                                            </p:tgtEl>
                                          </p:cBhvr>
                                        </p:animEffect>
                                        <p:set>
                                          <p:cBhvr>
                                            <p:cTn id="167" dur="1" fill="hold">
                                              <p:stCondLst>
                                                <p:cond delay="499"/>
                                              </p:stCondLst>
                                            </p:cTn>
                                            <p:tgtEl>
                                              <p:spTgt spid="167"/>
                                            </p:tgtEl>
                                            <p:attrNameLst>
                                              <p:attrName>style.visibility</p:attrName>
                                            </p:attrNameLst>
                                          </p:cBhvr>
                                          <p:to>
                                            <p:strVal val="hidden"/>
                                          </p:to>
                                        </p:set>
                                      </p:childTnLst>
                                    </p:cTn>
                                  </p:par>
                                </p:childTnLst>
                              </p:cTn>
                            </p:par>
                            <p:par>
                              <p:cTn id="168" fill="hold">
                                <p:stCondLst>
                                  <p:cond delay="3000"/>
                                </p:stCondLst>
                                <p:childTnLst>
                                  <p:par>
                                    <p:cTn id="169" presetID="10" presetClass="exit" presetSubtype="0" fill="hold" nodeType="afterEffect">
                                      <p:stCondLst>
                                        <p:cond delay="0"/>
                                      </p:stCondLst>
                                      <p:childTnLst>
                                        <p:animEffect transition="out" filter="fade">
                                          <p:cBhvr>
                                            <p:cTn id="170" dur="500"/>
                                            <p:tgtEl>
                                              <p:spTgt spid="7"/>
                                            </p:tgtEl>
                                          </p:cBhvr>
                                        </p:animEffect>
                                        <p:set>
                                          <p:cBhvr>
                                            <p:cTn id="171" dur="1" fill="hold">
                                              <p:stCondLst>
                                                <p:cond delay="499"/>
                                              </p:stCondLst>
                                            </p:cTn>
                                            <p:tgtEl>
                                              <p:spTgt spid="7"/>
                                            </p:tgtEl>
                                            <p:attrNameLst>
                                              <p:attrName>style.visibility</p:attrName>
                                            </p:attrNameLst>
                                          </p:cBhvr>
                                          <p:to>
                                            <p:strVal val="hidden"/>
                                          </p:to>
                                        </p:set>
                                      </p:childTnLst>
                                    </p:cTn>
                                  </p:par>
                                  <p:par>
                                    <p:cTn id="172" presetID="10" presetClass="entr" presetSubtype="0" fill="hold" grpId="0" nodeType="withEffect">
                                      <p:stCondLst>
                                        <p:cond delay="500"/>
                                      </p:stCondLst>
                                      <p:childTnLst>
                                        <p:set>
                                          <p:cBhvr>
                                            <p:cTn id="173" dur="1" fill="hold">
                                              <p:stCondLst>
                                                <p:cond delay="0"/>
                                              </p:stCondLst>
                                            </p:cTn>
                                            <p:tgtEl>
                                              <p:spTgt spid="44"/>
                                            </p:tgtEl>
                                            <p:attrNameLst>
                                              <p:attrName>style.visibility</p:attrName>
                                            </p:attrNameLst>
                                          </p:cBhvr>
                                          <p:to>
                                            <p:strVal val="visible"/>
                                          </p:to>
                                        </p:set>
                                        <p:animEffect transition="in" filter="fade">
                                          <p:cBhvr>
                                            <p:cTn id="174" dur="500"/>
                                            <p:tgtEl>
                                              <p:spTgt spid="44"/>
                                            </p:tgtEl>
                                          </p:cBhvr>
                                        </p:animEffect>
                                      </p:childTnLst>
                                    </p:cTn>
                                  </p:par>
                                  <p:par>
                                    <p:cTn id="175" presetID="64" presetClass="path" presetSubtype="0" decel="100000" fill="hold" grpId="1" nodeType="withEffect">
                                      <p:stCondLst>
                                        <p:cond delay="500"/>
                                      </p:stCondLst>
                                      <p:childTnLst>
                                        <p:animMotion origin="layout" path="M 4.375E-6 0.03819 L 4.375E-6 1.85185E-6 " pathEditMode="relative" rAng="0" ptsTypes="AA">
                                          <p:cBhvr>
                                            <p:cTn id="176" dur="500" fill="hold"/>
                                            <p:tgtEl>
                                              <p:spTgt spid="44"/>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P spid="128" grpId="1"/>
          <p:bldP spid="129" grpId="0"/>
          <p:bldP spid="129" grpId="1"/>
          <p:bldP spid="126" grpId="0"/>
          <p:bldP spid="126" grpId="1"/>
          <p:bldP spid="127" grpId="0"/>
          <p:bldP spid="127" grpId="1"/>
          <p:bldP spid="43" grpId="0" animBg="1"/>
          <p:bldP spid="43" grpId="1" animBg="1"/>
          <p:bldP spid="44" grpId="0" animBg="1"/>
          <p:bldP spid="44" grpId="1" animBg="1"/>
          <p:bldP spid="130" grpId="0"/>
          <p:bldP spid="130" grpId="1"/>
          <p:bldP spid="162" grpId="0" animBg="1"/>
          <p:bldP spid="162" grpId="1" animBg="1"/>
          <p:bldP spid="163" grpId="0" animBg="1"/>
          <p:bldP spid="163" grpId="1" animBg="1"/>
          <p:bldP spid="163" grpId="2" animBg="1"/>
          <p:bldP spid="164" grpId="0" animBg="1"/>
          <p:bldP spid="164" grpId="1" animBg="1"/>
          <p:bldP spid="164" grpId="2" animBg="1"/>
          <p:bldP spid="165" grpId="0" animBg="1"/>
          <p:bldP spid="165" grpId="1" animBg="1"/>
          <p:bldP spid="165" grpId="2" animBg="1"/>
          <p:bldP spid="166" grpId="0" animBg="1"/>
          <p:bldP spid="166" grpId="1" animBg="1"/>
          <p:bldP spid="166" grpId="2" animBg="1"/>
          <p:bldP spid="167" grpId="0" animBg="1"/>
          <p:bldP spid="167" grpId="1" animBg="1"/>
          <p:bldP spid="167" grpId="2"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13"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SG" b="0" i="1" dirty="0">
              <a:latin typeface="Minion"/>
              <a:ea typeface="ＭＳ Ｐゴシック" charset="0"/>
            </a:endParaRPr>
          </a:p>
        </p:txBody>
      </p:sp>
      <p:sp>
        <p:nvSpPr>
          <p:cNvPr id="2" name="Text Placeholder 1">
            <a:extLst>
              <a:ext uri="{FF2B5EF4-FFF2-40B4-BE49-F238E27FC236}">
                <a16:creationId xmlns:a16="http://schemas.microsoft.com/office/drawing/2014/main" xmlns="" id="{7218CAC8-5D3E-4DDB-9C6E-B33BD267E1B4}"/>
              </a:ext>
            </a:extLst>
          </p:cNvPr>
          <p:cNvSpPr>
            <a:spLocks noGrp="1"/>
          </p:cNvSpPr>
          <p:nvPr>
            <p:ph type="body" sz="quarter" idx="12"/>
          </p:nvPr>
        </p:nvSpPr>
        <p:spPr/>
        <p:txBody>
          <a:bodyPr>
            <a:noAutofit/>
          </a:bodyPr>
          <a:lstStyle/>
          <a:p>
            <a:r>
              <a:rPr lang="en-SG" dirty="0">
                <a:latin typeface="Minion"/>
                <a:ea typeface="ＭＳ Ｐゴシック" charset="0"/>
              </a:rPr>
              <a:t>Designed with your expertise in mind  to manage POC traffic</a:t>
            </a:r>
            <a:endParaRPr lang="en-GB" dirty="0"/>
          </a:p>
        </p:txBody>
      </p:sp>
      <p:sp>
        <p:nvSpPr>
          <p:cNvPr id="19" name="TextBox 18"/>
          <p:cNvSpPr txBox="1"/>
          <p:nvPr/>
        </p:nvSpPr>
        <p:spPr>
          <a:xfrm>
            <a:off x="6132982" y="4575211"/>
            <a:ext cx="2846855" cy="646331"/>
          </a:xfrm>
          <a:prstGeom prst="rect">
            <a:avLst/>
          </a:prstGeom>
          <a:noFill/>
        </p:spPr>
        <p:txBody>
          <a:bodyPr wrap="square" rtlCol="0">
            <a:spAutoFit/>
          </a:bodyPr>
          <a:lstStyle/>
          <a:p>
            <a:pPr algn="ctr"/>
            <a:r>
              <a:rPr lang="en-SG" b="1" dirty="0">
                <a:solidFill>
                  <a:schemeClr val="accent3"/>
                </a:solidFill>
                <a:cs typeface="Arial" charset="0"/>
              </a:rPr>
              <a:t>Enable work </a:t>
            </a:r>
            <a:br>
              <a:rPr lang="en-SG" b="1" dirty="0">
                <a:solidFill>
                  <a:schemeClr val="accent3"/>
                </a:solidFill>
                <a:cs typeface="Arial" charset="0"/>
              </a:rPr>
            </a:br>
            <a:r>
              <a:rPr lang="en-SG" b="1" dirty="0">
                <a:solidFill>
                  <a:schemeClr val="accent3"/>
                </a:solidFill>
                <a:cs typeface="Arial" charset="0"/>
              </a:rPr>
              <a:t>on-the-go</a:t>
            </a:r>
          </a:p>
        </p:txBody>
      </p:sp>
      <p:sp>
        <p:nvSpPr>
          <p:cNvPr id="18" name="TextBox 17"/>
          <p:cNvSpPr txBox="1"/>
          <p:nvPr/>
        </p:nvSpPr>
        <p:spPr>
          <a:xfrm>
            <a:off x="3286135" y="4575211"/>
            <a:ext cx="2846853" cy="646331"/>
          </a:xfrm>
          <a:prstGeom prst="rect">
            <a:avLst/>
          </a:prstGeom>
          <a:noFill/>
        </p:spPr>
        <p:txBody>
          <a:bodyPr wrap="square" rtlCol="0">
            <a:spAutoFit/>
          </a:bodyPr>
          <a:lstStyle/>
          <a:p>
            <a:pPr algn="ctr"/>
            <a:r>
              <a:rPr lang="fr-CH" b="1" dirty="0">
                <a:solidFill>
                  <a:schemeClr val="accent2"/>
                </a:solidFill>
                <a:cs typeface="Arial" charset="0"/>
              </a:rPr>
              <a:t>Coordinate operator management</a:t>
            </a:r>
            <a:endParaRPr lang="en-SG" b="1" dirty="0">
              <a:solidFill>
                <a:schemeClr val="accent2"/>
              </a:solidFill>
              <a:cs typeface="Arial" charset="0"/>
            </a:endParaRPr>
          </a:p>
        </p:txBody>
      </p:sp>
      <p:sp>
        <p:nvSpPr>
          <p:cNvPr id="20" name="TextBox 19"/>
          <p:cNvSpPr txBox="1"/>
          <p:nvPr/>
        </p:nvSpPr>
        <p:spPr>
          <a:xfrm>
            <a:off x="8979830" y="4575211"/>
            <a:ext cx="2777195" cy="646331"/>
          </a:xfrm>
          <a:prstGeom prst="rect">
            <a:avLst/>
          </a:prstGeom>
          <a:noFill/>
        </p:spPr>
        <p:txBody>
          <a:bodyPr wrap="square" rtlCol="0">
            <a:spAutoFit/>
          </a:bodyPr>
          <a:lstStyle/>
          <a:p>
            <a:pPr algn="ctr"/>
            <a:r>
              <a:rPr lang="en-SG" b="1" dirty="0">
                <a:solidFill>
                  <a:srgbClr val="782177"/>
                </a:solidFill>
                <a:cs typeface="Arial" charset="0"/>
              </a:rPr>
              <a:t>Support continuous improvement</a:t>
            </a:r>
          </a:p>
        </p:txBody>
      </p:sp>
      <p:grpSp>
        <p:nvGrpSpPr>
          <p:cNvPr id="17" name="Group 16">
            <a:extLst>
              <a:ext uri="{FF2B5EF4-FFF2-40B4-BE49-F238E27FC236}">
                <a16:creationId xmlns:a16="http://schemas.microsoft.com/office/drawing/2014/main" xmlns="" id="{45959289-CFAD-4495-99FA-5A7AF412A2B6}"/>
              </a:ext>
            </a:extLst>
          </p:cNvPr>
          <p:cNvGrpSpPr/>
          <p:nvPr/>
        </p:nvGrpSpPr>
        <p:grpSpPr>
          <a:xfrm>
            <a:off x="9819540" y="2951183"/>
            <a:ext cx="1032716" cy="1291655"/>
            <a:chOff x="7105434" y="5014344"/>
            <a:chExt cx="938833" cy="1174232"/>
          </a:xfrm>
        </p:grpSpPr>
        <p:grpSp>
          <p:nvGrpSpPr>
            <p:cNvPr id="30" name="Group 174">
              <a:extLst>
                <a:ext uri="{FF2B5EF4-FFF2-40B4-BE49-F238E27FC236}">
                  <a16:creationId xmlns:a16="http://schemas.microsoft.com/office/drawing/2014/main" xmlns="" id="{BF4FE633-7F6E-4104-AEB3-DE0599E4FECE}"/>
                </a:ext>
              </a:extLst>
            </p:cNvPr>
            <p:cNvGrpSpPr>
              <a:grpSpLocks noChangeAspect="1"/>
            </p:cNvGrpSpPr>
            <p:nvPr/>
          </p:nvGrpSpPr>
          <p:grpSpPr bwMode="auto">
            <a:xfrm>
              <a:off x="7398562" y="5014344"/>
              <a:ext cx="645705" cy="900113"/>
              <a:chOff x="5882" y="2108"/>
              <a:chExt cx="407" cy="567"/>
            </a:xfrm>
            <a:solidFill>
              <a:schemeClr val="accent2"/>
            </a:solidFill>
          </p:grpSpPr>
          <p:sp>
            <p:nvSpPr>
              <p:cNvPr id="31" name="Rectangle 175">
                <a:extLst>
                  <a:ext uri="{FF2B5EF4-FFF2-40B4-BE49-F238E27FC236}">
                    <a16:creationId xmlns:a16="http://schemas.microsoft.com/office/drawing/2014/main" xmlns="" id="{E03A09D8-B2EB-4AAE-AA82-431D0FF92E92}"/>
                  </a:ext>
                </a:extLst>
              </p:cNvPr>
              <p:cNvSpPr>
                <a:spLocks noChangeArrowheads="1"/>
              </p:cNvSpPr>
              <p:nvPr/>
            </p:nvSpPr>
            <p:spPr bwMode="auto">
              <a:xfrm>
                <a:off x="5934" y="2258"/>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 name="Rectangle 176">
                <a:extLst>
                  <a:ext uri="{FF2B5EF4-FFF2-40B4-BE49-F238E27FC236}">
                    <a16:creationId xmlns:a16="http://schemas.microsoft.com/office/drawing/2014/main" xmlns="" id="{3CA1F9A0-827C-40C5-9E56-7CA7E158372E}"/>
                  </a:ext>
                </a:extLst>
              </p:cNvPr>
              <p:cNvSpPr>
                <a:spLocks noChangeArrowheads="1"/>
              </p:cNvSpPr>
              <p:nvPr/>
            </p:nvSpPr>
            <p:spPr bwMode="auto">
              <a:xfrm>
                <a:off x="5934" y="2325"/>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 name="Rectangle 177">
                <a:extLst>
                  <a:ext uri="{FF2B5EF4-FFF2-40B4-BE49-F238E27FC236}">
                    <a16:creationId xmlns:a16="http://schemas.microsoft.com/office/drawing/2014/main" xmlns="" id="{3074F89B-7D3B-4C54-A51E-4F748848B56C}"/>
                  </a:ext>
                </a:extLst>
              </p:cNvPr>
              <p:cNvSpPr>
                <a:spLocks noChangeArrowheads="1"/>
              </p:cNvSpPr>
              <p:nvPr/>
            </p:nvSpPr>
            <p:spPr bwMode="auto">
              <a:xfrm>
                <a:off x="5934" y="2391"/>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 name="Freeform 178">
                <a:extLst>
                  <a:ext uri="{FF2B5EF4-FFF2-40B4-BE49-F238E27FC236}">
                    <a16:creationId xmlns:a16="http://schemas.microsoft.com/office/drawing/2014/main" xmlns="" id="{DECD8623-6F74-4F7A-B8B1-6A37782EFEAF}"/>
                  </a:ext>
                </a:extLst>
              </p:cNvPr>
              <p:cNvSpPr>
                <a:spLocks/>
              </p:cNvSpPr>
              <p:nvPr/>
            </p:nvSpPr>
            <p:spPr bwMode="auto">
              <a:xfrm>
                <a:off x="5882" y="2143"/>
                <a:ext cx="407" cy="532"/>
              </a:xfrm>
              <a:custGeom>
                <a:avLst/>
                <a:gdLst>
                  <a:gd name="T0" fmla="*/ 97 w 1628"/>
                  <a:gd name="T1" fmla="*/ 2130 h 2130"/>
                  <a:gd name="T2" fmla="*/ 87 w 1628"/>
                  <a:gd name="T3" fmla="*/ 2129 h 2130"/>
                  <a:gd name="T4" fmla="*/ 68 w 1628"/>
                  <a:gd name="T5" fmla="*/ 2125 h 2130"/>
                  <a:gd name="T6" fmla="*/ 50 w 1628"/>
                  <a:gd name="T7" fmla="*/ 2118 h 2130"/>
                  <a:gd name="T8" fmla="*/ 35 w 1628"/>
                  <a:gd name="T9" fmla="*/ 2108 h 2130"/>
                  <a:gd name="T10" fmla="*/ 22 w 1628"/>
                  <a:gd name="T11" fmla="*/ 2095 h 2130"/>
                  <a:gd name="T12" fmla="*/ 12 w 1628"/>
                  <a:gd name="T13" fmla="*/ 2080 h 2130"/>
                  <a:gd name="T14" fmla="*/ 4 w 1628"/>
                  <a:gd name="T15" fmla="*/ 2061 h 2130"/>
                  <a:gd name="T16" fmla="*/ 1 w 1628"/>
                  <a:gd name="T17" fmla="*/ 2043 h 2130"/>
                  <a:gd name="T18" fmla="*/ 0 w 1628"/>
                  <a:gd name="T19" fmla="*/ 97 h 2130"/>
                  <a:gd name="T20" fmla="*/ 1 w 1628"/>
                  <a:gd name="T21" fmla="*/ 87 h 2130"/>
                  <a:gd name="T22" fmla="*/ 4 w 1628"/>
                  <a:gd name="T23" fmla="*/ 68 h 2130"/>
                  <a:gd name="T24" fmla="*/ 12 w 1628"/>
                  <a:gd name="T25" fmla="*/ 51 h 2130"/>
                  <a:gd name="T26" fmla="*/ 22 w 1628"/>
                  <a:gd name="T27" fmla="*/ 35 h 2130"/>
                  <a:gd name="T28" fmla="*/ 35 w 1628"/>
                  <a:gd name="T29" fmla="*/ 22 h 2130"/>
                  <a:gd name="T30" fmla="*/ 50 w 1628"/>
                  <a:gd name="T31" fmla="*/ 12 h 2130"/>
                  <a:gd name="T32" fmla="*/ 68 w 1628"/>
                  <a:gd name="T33" fmla="*/ 4 h 2130"/>
                  <a:gd name="T34" fmla="*/ 87 w 1628"/>
                  <a:gd name="T35" fmla="*/ 1 h 2130"/>
                  <a:gd name="T36" fmla="*/ 336 w 1628"/>
                  <a:gd name="T37" fmla="*/ 0 h 2130"/>
                  <a:gd name="T38" fmla="*/ 97 w 1628"/>
                  <a:gd name="T39" fmla="*/ 61 h 2130"/>
                  <a:gd name="T40" fmla="*/ 89 w 1628"/>
                  <a:gd name="T41" fmla="*/ 62 h 2130"/>
                  <a:gd name="T42" fmla="*/ 77 w 1628"/>
                  <a:gd name="T43" fmla="*/ 67 h 2130"/>
                  <a:gd name="T44" fmla="*/ 67 w 1628"/>
                  <a:gd name="T45" fmla="*/ 77 h 2130"/>
                  <a:gd name="T46" fmla="*/ 61 w 1628"/>
                  <a:gd name="T47" fmla="*/ 89 h 2130"/>
                  <a:gd name="T48" fmla="*/ 60 w 1628"/>
                  <a:gd name="T49" fmla="*/ 2033 h 2130"/>
                  <a:gd name="T50" fmla="*/ 61 w 1628"/>
                  <a:gd name="T51" fmla="*/ 2040 h 2130"/>
                  <a:gd name="T52" fmla="*/ 67 w 1628"/>
                  <a:gd name="T53" fmla="*/ 2053 h 2130"/>
                  <a:gd name="T54" fmla="*/ 77 w 1628"/>
                  <a:gd name="T55" fmla="*/ 2062 h 2130"/>
                  <a:gd name="T56" fmla="*/ 89 w 1628"/>
                  <a:gd name="T57" fmla="*/ 2068 h 2130"/>
                  <a:gd name="T58" fmla="*/ 1531 w 1628"/>
                  <a:gd name="T59" fmla="*/ 2069 h 2130"/>
                  <a:gd name="T60" fmla="*/ 1538 w 1628"/>
                  <a:gd name="T61" fmla="*/ 2068 h 2130"/>
                  <a:gd name="T62" fmla="*/ 1551 w 1628"/>
                  <a:gd name="T63" fmla="*/ 2062 h 2130"/>
                  <a:gd name="T64" fmla="*/ 1561 w 1628"/>
                  <a:gd name="T65" fmla="*/ 2053 h 2130"/>
                  <a:gd name="T66" fmla="*/ 1567 w 1628"/>
                  <a:gd name="T67" fmla="*/ 2040 h 2130"/>
                  <a:gd name="T68" fmla="*/ 1568 w 1628"/>
                  <a:gd name="T69" fmla="*/ 97 h 2130"/>
                  <a:gd name="T70" fmla="*/ 1567 w 1628"/>
                  <a:gd name="T71" fmla="*/ 89 h 2130"/>
                  <a:gd name="T72" fmla="*/ 1561 w 1628"/>
                  <a:gd name="T73" fmla="*/ 77 h 2130"/>
                  <a:gd name="T74" fmla="*/ 1551 w 1628"/>
                  <a:gd name="T75" fmla="*/ 67 h 2130"/>
                  <a:gd name="T76" fmla="*/ 1538 w 1628"/>
                  <a:gd name="T77" fmla="*/ 62 h 2130"/>
                  <a:gd name="T78" fmla="*/ 1291 w 1628"/>
                  <a:gd name="T79" fmla="*/ 61 h 2130"/>
                  <a:gd name="T80" fmla="*/ 1531 w 1628"/>
                  <a:gd name="T81" fmla="*/ 0 h 2130"/>
                  <a:gd name="T82" fmla="*/ 1541 w 1628"/>
                  <a:gd name="T83" fmla="*/ 1 h 2130"/>
                  <a:gd name="T84" fmla="*/ 1560 w 1628"/>
                  <a:gd name="T85" fmla="*/ 4 h 2130"/>
                  <a:gd name="T86" fmla="*/ 1578 w 1628"/>
                  <a:gd name="T87" fmla="*/ 12 h 2130"/>
                  <a:gd name="T88" fmla="*/ 1593 w 1628"/>
                  <a:gd name="T89" fmla="*/ 22 h 2130"/>
                  <a:gd name="T90" fmla="*/ 1606 w 1628"/>
                  <a:gd name="T91" fmla="*/ 35 h 2130"/>
                  <a:gd name="T92" fmla="*/ 1616 w 1628"/>
                  <a:gd name="T93" fmla="*/ 51 h 2130"/>
                  <a:gd name="T94" fmla="*/ 1623 w 1628"/>
                  <a:gd name="T95" fmla="*/ 68 h 2130"/>
                  <a:gd name="T96" fmla="*/ 1627 w 1628"/>
                  <a:gd name="T97" fmla="*/ 87 h 2130"/>
                  <a:gd name="T98" fmla="*/ 1628 w 1628"/>
                  <a:gd name="T99" fmla="*/ 2033 h 2130"/>
                  <a:gd name="T100" fmla="*/ 1627 w 1628"/>
                  <a:gd name="T101" fmla="*/ 2043 h 2130"/>
                  <a:gd name="T102" fmla="*/ 1623 w 1628"/>
                  <a:gd name="T103" fmla="*/ 2061 h 2130"/>
                  <a:gd name="T104" fmla="*/ 1616 w 1628"/>
                  <a:gd name="T105" fmla="*/ 2080 h 2130"/>
                  <a:gd name="T106" fmla="*/ 1606 w 1628"/>
                  <a:gd name="T107" fmla="*/ 2095 h 2130"/>
                  <a:gd name="T108" fmla="*/ 1593 w 1628"/>
                  <a:gd name="T109" fmla="*/ 2108 h 2130"/>
                  <a:gd name="T110" fmla="*/ 1578 w 1628"/>
                  <a:gd name="T111" fmla="*/ 2118 h 2130"/>
                  <a:gd name="T112" fmla="*/ 1560 w 1628"/>
                  <a:gd name="T113" fmla="*/ 2125 h 2130"/>
                  <a:gd name="T114" fmla="*/ 1541 w 1628"/>
                  <a:gd name="T115" fmla="*/ 2129 h 2130"/>
                  <a:gd name="T116" fmla="*/ 1531 w 1628"/>
                  <a:gd name="T117" fmla="*/ 213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8" h="2130">
                    <a:moveTo>
                      <a:pt x="1531" y="2130"/>
                    </a:moveTo>
                    <a:lnTo>
                      <a:pt x="97" y="2130"/>
                    </a:lnTo>
                    <a:lnTo>
                      <a:pt x="97" y="2130"/>
                    </a:lnTo>
                    <a:lnTo>
                      <a:pt x="87" y="2129"/>
                    </a:lnTo>
                    <a:lnTo>
                      <a:pt x="77" y="2128"/>
                    </a:lnTo>
                    <a:lnTo>
                      <a:pt x="68" y="2125"/>
                    </a:lnTo>
                    <a:lnTo>
                      <a:pt x="58" y="2122"/>
                    </a:lnTo>
                    <a:lnTo>
                      <a:pt x="50" y="2118"/>
                    </a:lnTo>
                    <a:lnTo>
                      <a:pt x="42" y="2113"/>
                    </a:lnTo>
                    <a:lnTo>
                      <a:pt x="35" y="2108"/>
                    </a:lnTo>
                    <a:lnTo>
                      <a:pt x="28" y="2102"/>
                    </a:lnTo>
                    <a:lnTo>
                      <a:pt x="22" y="2095"/>
                    </a:lnTo>
                    <a:lnTo>
                      <a:pt x="16" y="2087"/>
                    </a:lnTo>
                    <a:lnTo>
                      <a:pt x="12" y="2080"/>
                    </a:lnTo>
                    <a:lnTo>
                      <a:pt x="8" y="2071"/>
                    </a:lnTo>
                    <a:lnTo>
                      <a:pt x="4" y="2061"/>
                    </a:lnTo>
                    <a:lnTo>
                      <a:pt x="2" y="2052"/>
                    </a:lnTo>
                    <a:lnTo>
                      <a:pt x="1" y="2043"/>
                    </a:lnTo>
                    <a:lnTo>
                      <a:pt x="0" y="2033"/>
                    </a:lnTo>
                    <a:lnTo>
                      <a:pt x="0" y="97"/>
                    </a:lnTo>
                    <a:lnTo>
                      <a:pt x="0" y="97"/>
                    </a:lnTo>
                    <a:lnTo>
                      <a:pt x="1" y="87"/>
                    </a:lnTo>
                    <a:lnTo>
                      <a:pt x="2" y="77"/>
                    </a:lnTo>
                    <a:lnTo>
                      <a:pt x="4" y="68"/>
                    </a:lnTo>
                    <a:lnTo>
                      <a:pt x="8" y="59"/>
                    </a:lnTo>
                    <a:lnTo>
                      <a:pt x="12" y="51"/>
                    </a:lnTo>
                    <a:lnTo>
                      <a:pt x="16" y="43"/>
                    </a:lnTo>
                    <a:lnTo>
                      <a:pt x="22" y="35"/>
                    </a:lnTo>
                    <a:lnTo>
                      <a:pt x="28" y="28"/>
                    </a:lnTo>
                    <a:lnTo>
                      <a:pt x="35" y="22"/>
                    </a:lnTo>
                    <a:lnTo>
                      <a:pt x="42" y="16"/>
                    </a:lnTo>
                    <a:lnTo>
                      <a:pt x="50" y="12"/>
                    </a:lnTo>
                    <a:lnTo>
                      <a:pt x="58" y="8"/>
                    </a:lnTo>
                    <a:lnTo>
                      <a:pt x="68" y="4"/>
                    </a:lnTo>
                    <a:lnTo>
                      <a:pt x="77" y="2"/>
                    </a:lnTo>
                    <a:lnTo>
                      <a:pt x="87" y="1"/>
                    </a:lnTo>
                    <a:lnTo>
                      <a:pt x="97" y="0"/>
                    </a:lnTo>
                    <a:lnTo>
                      <a:pt x="336" y="0"/>
                    </a:lnTo>
                    <a:lnTo>
                      <a:pt x="336" y="61"/>
                    </a:lnTo>
                    <a:lnTo>
                      <a:pt x="97" y="61"/>
                    </a:lnTo>
                    <a:lnTo>
                      <a:pt x="97" y="61"/>
                    </a:lnTo>
                    <a:lnTo>
                      <a:pt x="89" y="62"/>
                    </a:lnTo>
                    <a:lnTo>
                      <a:pt x="83" y="64"/>
                    </a:lnTo>
                    <a:lnTo>
                      <a:pt x="77" y="67"/>
                    </a:lnTo>
                    <a:lnTo>
                      <a:pt x="71" y="71"/>
                    </a:lnTo>
                    <a:lnTo>
                      <a:pt x="67" y="77"/>
                    </a:lnTo>
                    <a:lnTo>
                      <a:pt x="64" y="83"/>
                    </a:lnTo>
                    <a:lnTo>
                      <a:pt x="61" y="89"/>
                    </a:lnTo>
                    <a:lnTo>
                      <a:pt x="60" y="97"/>
                    </a:lnTo>
                    <a:lnTo>
                      <a:pt x="60" y="2033"/>
                    </a:lnTo>
                    <a:lnTo>
                      <a:pt x="60" y="2033"/>
                    </a:lnTo>
                    <a:lnTo>
                      <a:pt x="61" y="2040"/>
                    </a:lnTo>
                    <a:lnTo>
                      <a:pt x="64" y="2047"/>
                    </a:lnTo>
                    <a:lnTo>
                      <a:pt x="67" y="2053"/>
                    </a:lnTo>
                    <a:lnTo>
                      <a:pt x="71" y="2058"/>
                    </a:lnTo>
                    <a:lnTo>
                      <a:pt x="77" y="2062"/>
                    </a:lnTo>
                    <a:lnTo>
                      <a:pt x="83" y="2066"/>
                    </a:lnTo>
                    <a:lnTo>
                      <a:pt x="89" y="2068"/>
                    </a:lnTo>
                    <a:lnTo>
                      <a:pt x="97" y="2069"/>
                    </a:lnTo>
                    <a:lnTo>
                      <a:pt x="1531" y="2069"/>
                    </a:lnTo>
                    <a:lnTo>
                      <a:pt x="1531" y="2069"/>
                    </a:lnTo>
                    <a:lnTo>
                      <a:pt x="1538" y="2068"/>
                    </a:lnTo>
                    <a:lnTo>
                      <a:pt x="1545" y="2066"/>
                    </a:lnTo>
                    <a:lnTo>
                      <a:pt x="1551" y="2062"/>
                    </a:lnTo>
                    <a:lnTo>
                      <a:pt x="1556" y="2058"/>
                    </a:lnTo>
                    <a:lnTo>
                      <a:pt x="1561" y="2053"/>
                    </a:lnTo>
                    <a:lnTo>
                      <a:pt x="1564" y="2047"/>
                    </a:lnTo>
                    <a:lnTo>
                      <a:pt x="1567" y="2040"/>
                    </a:lnTo>
                    <a:lnTo>
                      <a:pt x="1568" y="2033"/>
                    </a:lnTo>
                    <a:lnTo>
                      <a:pt x="1568" y="97"/>
                    </a:lnTo>
                    <a:lnTo>
                      <a:pt x="1568" y="97"/>
                    </a:lnTo>
                    <a:lnTo>
                      <a:pt x="1567" y="89"/>
                    </a:lnTo>
                    <a:lnTo>
                      <a:pt x="1564" y="83"/>
                    </a:lnTo>
                    <a:lnTo>
                      <a:pt x="1561" y="77"/>
                    </a:lnTo>
                    <a:lnTo>
                      <a:pt x="1556" y="71"/>
                    </a:lnTo>
                    <a:lnTo>
                      <a:pt x="1551" y="67"/>
                    </a:lnTo>
                    <a:lnTo>
                      <a:pt x="1545" y="64"/>
                    </a:lnTo>
                    <a:lnTo>
                      <a:pt x="1538" y="62"/>
                    </a:lnTo>
                    <a:lnTo>
                      <a:pt x="1531" y="61"/>
                    </a:lnTo>
                    <a:lnTo>
                      <a:pt x="1291" y="61"/>
                    </a:lnTo>
                    <a:lnTo>
                      <a:pt x="1291" y="0"/>
                    </a:lnTo>
                    <a:lnTo>
                      <a:pt x="1531" y="0"/>
                    </a:lnTo>
                    <a:lnTo>
                      <a:pt x="1531" y="0"/>
                    </a:lnTo>
                    <a:lnTo>
                      <a:pt x="1541" y="1"/>
                    </a:lnTo>
                    <a:lnTo>
                      <a:pt x="1550" y="2"/>
                    </a:lnTo>
                    <a:lnTo>
                      <a:pt x="1560" y="4"/>
                    </a:lnTo>
                    <a:lnTo>
                      <a:pt x="1569" y="8"/>
                    </a:lnTo>
                    <a:lnTo>
                      <a:pt x="1578" y="12"/>
                    </a:lnTo>
                    <a:lnTo>
                      <a:pt x="1586" y="16"/>
                    </a:lnTo>
                    <a:lnTo>
                      <a:pt x="1593" y="22"/>
                    </a:lnTo>
                    <a:lnTo>
                      <a:pt x="1600" y="28"/>
                    </a:lnTo>
                    <a:lnTo>
                      <a:pt x="1606" y="35"/>
                    </a:lnTo>
                    <a:lnTo>
                      <a:pt x="1611" y="43"/>
                    </a:lnTo>
                    <a:lnTo>
                      <a:pt x="1616" y="51"/>
                    </a:lnTo>
                    <a:lnTo>
                      <a:pt x="1620" y="59"/>
                    </a:lnTo>
                    <a:lnTo>
                      <a:pt x="1623" y="68"/>
                    </a:lnTo>
                    <a:lnTo>
                      <a:pt x="1626" y="77"/>
                    </a:lnTo>
                    <a:lnTo>
                      <a:pt x="1627" y="87"/>
                    </a:lnTo>
                    <a:lnTo>
                      <a:pt x="1628" y="97"/>
                    </a:lnTo>
                    <a:lnTo>
                      <a:pt x="1628" y="2033"/>
                    </a:lnTo>
                    <a:lnTo>
                      <a:pt x="1628" y="2033"/>
                    </a:lnTo>
                    <a:lnTo>
                      <a:pt x="1627" y="2043"/>
                    </a:lnTo>
                    <a:lnTo>
                      <a:pt x="1626" y="2052"/>
                    </a:lnTo>
                    <a:lnTo>
                      <a:pt x="1623" y="2061"/>
                    </a:lnTo>
                    <a:lnTo>
                      <a:pt x="1620" y="2071"/>
                    </a:lnTo>
                    <a:lnTo>
                      <a:pt x="1616" y="2080"/>
                    </a:lnTo>
                    <a:lnTo>
                      <a:pt x="1611" y="2087"/>
                    </a:lnTo>
                    <a:lnTo>
                      <a:pt x="1606" y="2095"/>
                    </a:lnTo>
                    <a:lnTo>
                      <a:pt x="1600" y="2102"/>
                    </a:lnTo>
                    <a:lnTo>
                      <a:pt x="1593" y="2108"/>
                    </a:lnTo>
                    <a:lnTo>
                      <a:pt x="1586" y="2113"/>
                    </a:lnTo>
                    <a:lnTo>
                      <a:pt x="1578" y="2118"/>
                    </a:lnTo>
                    <a:lnTo>
                      <a:pt x="1569" y="2122"/>
                    </a:lnTo>
                    <a:lnTo>
                      <a:pt x="1560" y="2125"/>
                    </a:lnTo>
                    <a:lnTo>
                      <a:pt x="1550" y="2128"/>
                    </a:lnTo>
                    <a:lnTo>
                      <a:pt x="1541" y="2129"/>
                    </a:lnTo>
                    <a:lnTo>
                      <a:pt x="1531" y="2130"/>
                    </a:lnTo>
                    <a:lnTo>
                      <a:pt x="1531" y="213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5" name="Freeform 179">
                <a:extLst>
                  <a:ext uri="{FF2B5EF4-FFF2-40B4-BE49-F238E27FC236}">
                    <a16:creationId xmlns:a16="http://schemas.microsoft.com/office/drawing/2014/main" xmlns="" id="{02023B77-1BDA-4257-997E-412F8E00C4CE}"/>
                  </a:ext>
                </a:extLst>
              </p:cNvPr>
              <p:cNvSpPr>
                <a:spLocks noEditPoints="1"/>
              </p:cNvSpPr>
              <p:nvPr/>
            </p:nvSpPr>
            <p:spPr bwMode="auto">
              <a:xfrm>
                <a:off x="5959" y="2108"/>
                <a:ext cx="253" cy="84"/>
              </a:xfrm>
              <a:custGeom>
                <a:avLst/>
                <a:gdLst>
                  <a:gd name="T0" fmla="*/ 968 w 1016"/>
                  <a:gd name="T1" fmla="*/ 338 h 338"/>
                  <a:gd name="T2" fmla="*/ 48 w 1016"/>
                  <a:gd name="T3" fmla="*/ 338 h 338"/>
                  <a:gd name="T4" fmla="*/ 48 w 1016"/>
                  <a:gd name="T5" fmla="*/ 338 h 338"/>
                  <a:gd name="T6" fmla="*/ 38 w 1016"/>
                  <a:gd name="T7" fmla="*/ 337 h 338"/>
                  <a:gd name="T8" fmla="*/ 29 w 1016"/>
                  <a:gd name="T9" fmla="*/ 334 h 338"/>
                  <a:gd name="T10" fmla="*/ 21 w 1016"/>
                  <a:gd name="T11" fmla="*/ 330 h 338"/>
                  <a:gd name="T12" fmla="*/ 14 w 1016"/>
                  <a:gd name="T13" fmla="*/ 324 h 338"/>
                  <a:gd name="T14" fmla="*/ 9 w 1016"/>
                  <a:gd name="T15" fmla="*/ 317 h 338"/>
                  <a:gd name="T16" fmla="*/ 3 w 1016"/>
                  <a:gd name="T17" fmla="*/ 309 h 338"/>
                  <a:gd name="T18" fmla="*/ 0 w 1016"/>
                  <a:gd name="T19" fmla="*/ 300 h 338"/>
                  <a:gd name="T20" fmla="*/ 0 w 1016"/>
                  <a:gd name="T21" fmla="*/ 290 h 338"/>
                  <a:gd name="T22" fmla="*/ 0 w 1016"/>
                  <a:gd name="T23" fmla="*/ 47 h 338"/>
                  <a:gd name="T24" fmla="*/ 0 w 1016"/>
                  <a:gd name="T25" fmla="*/ 47 h 338"/>
                  <a:gd name="T26" fmla="*/ 0 w 1016"/>
                  <a:gd name="T27" fmla="*/ 38 h 338"/>
                  <a:gd name="T28" fmla="*/ 3 w 1016"/>
                  <a:gd name="T29" fmla="*/ 29 h 338"/>
                  <a:gd name="T30" fmla="*/ 9 w 1016"/>
                  <a:gd name="T31" fmla="*/ 21 h 338"/>
                  <a:gd name="T32" fmla="*/ 14 w 1016"/>
                  <a:gd name="T33" fmla="*/ 14 h 338"/>
                  <a:gd name="T34" fmla="*/ 21 w 1016"/>
                  <a:gd name="T35" fmla="*/ 8 h 338"/>
                  <a:gd name="T36" fmla="*/ 29 w 1016"/>
                  <a:gd name="T37" fmla="*/ 4 h 338"/>
                  <a:gd name="T38" fmla="*/ 38 w 1016"/>
                  <a:gd name="T39" fmla="*/ 1 h 338"/>
                  <a:gd name="T40" fmla="*/ 48 w 1016"/>
                  <a:gd name="T41" fmla="*/ 0 h 338"/>
                  <a:gd name="T42" fmla="*/ 968 w 1016"/>
                  <a:gd name="T43" fmla="*/ 0 h 338"/>
                  <a:gd name="T44" fmla="*/ 968 w 1016"/>
                  <a:gd name="T45" fmla="*/ 0 h 338"/>
                  <a:gd name="T46" fmla="*/ 978 w 1016"/>
                  <a:gd name="T47" fmla="*/ 1 h 338"/>
                  <a:gd name="T48" fmla="*/ 987 w 1016"/>
                  <a:gd name="T49" fmla="*/ 4 h 338"/>
                  <a:gd name="T50" fmla="*/ 994 w 1016"/>
                  <a:gd name="T51" fmla="*/ 8 h 338"/>
                  <a:gd name="T52" fmla="*/ 1001 w 1016"/>
                  <a:gd name="T53" fmla="*/ 14 h 338"/>
                  <a:gd name="T54" fmla="*/ 1007 w 1016"/>
                  <a:gd name="T55" fmla="*/ 21 h 338"/>
                  <a:gd name="T56" fmla="*/ 1013 w 1016"/>
                  <a:gd name="T57" fmla="*/ 29 h 338"/>
                  <a:gd name="T58" fmla="*/ 1015 w 1016"/>
                  <a:gd name="T59" fmla="*/ 38 h 338"/>
                  <a:gd name="T60" fmla="*/ 1016 w 1016"/>
                  <a:gd name="T61" fmla="*/ 47 h 338"/>
                  <a:gd name="T62" fmla="*/ 1016 w 1016"/>
                  <a:gd name="T63" fmla="*/ 290 h 338"/>
                  <a:gd name="T64" fmla="*/ 1016 w 1016"/>
                  <a:gd name="T65" fmla="*/ 290 h 338"/>
                  <a:gd name="T66" fmla="*/ 1015 w 1016"/>
                  <a:gd name="T67" fmla="*/ 300 h 338"/>
                  <a:gd name="T68" fmla="*/ 1013 w 1016"/>
                  <a:gd name="T69" fmla="*/ 309 h 338"/>
                  <a:gd name="T70" fmla="*/ 1007 w 1016"/>
                  <a:gd name="T71" fmla="*/ 317 h 338"/>
                  <a:gd name="T72" fmla="*/ 1001 w 1016"/>
                  <a:gd name="T73" fmla="*/ 324 h 338"/>
                  <a:gd name="T74" fmla="*/ 994 w 1016"/>
                  <a:gd name="T75" fmla="*/ 330 h 338"/>
                  <a:gd name="T76" fmla="*/ 987 w 1016"/>
                  <a:gd name="T77" fmla="*/ 334 h 338"/>
                  <a:gd name="T78" fmla="*/ 978 w 1016"/>
                  <a:gd name="T79" fmla="*/ 337 h 338"/>
                  <a:gd name="T80" fmla="*/ 968 w 1016"/>
                  <a:gd name="T81" fmla="*/ 338 h 338"/>
                  <a:gd name="T82" fmla="*/ 968 w 1016"/>
                  <a:gd name="T83" fmla="*/ 338 h 338"/>
                  <a:gd name="T84" fmla="*/ 61 w 1016"/>
                  <a:gd name="T85" fmla="*/ 277 h 338"/>
                  <a:gd name="T86" fmla="*/ 955 w 1016"/>
                  <a:gd name="T87" fmla="*/ 277 h 338"/>
                  <a:gd name="T88" fmla="*/ 955 w 1016"/>
                  <a:gd name="T89" fmla="*/ 61 h 338"/>
                  <a:gd name="T90" fmla="*/ 61 w 1016"/>
                  <a:gd name="T91" fmla="*/ 61 h 338"/>
                  <a:gd name="T92" fmla="*/ 61 w 1016"/>
                  <a:gd name="T93" fmla="*/ 27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6" h="338">
                    <a:moveTo>
                      <a:pt x="968" y="338"/>
                    </a:moveTo>
                    <a:lnTo>
                      <a:pt x="48" y="338"/>
                    </a:lnTo>
                    <a:lnTo>
                      <a:pt x="48" y="338"/>
                    </a:lnTo>
                    <a:lnTo>
                      <a:pt x="38" y="337"/>
                    </a:lnTo>
                    <a:lnTo>
                      <a:pt x="29" y="334"/>
                    </a:lnTo>
                    <a:lnTo>
                      <a:pt x="21" y="330"/>
                    </a:lnTo>
                    <a:lnTo>
                      <a:pt x="14" y="324"/>
                    </a:lnTo>
                    <a:lnTo>
                      <a:pt x="9" y="317"/>
                    </a:lnTo>
                    <a:lnTo>
                      <a:pt x="3" y="309"/>
                    </a:lnTo>
                    <a:lnTo>
                      <a:pt x="0" y="300"/>
                    </a:lnTo>
                    <a:lnTo>
                      <a:pt x="0" y="290"/>
                    </a:lnTo>
                    <a:lnTo>
                      <a:pt x="0" y="47"/>
                    </a:lnTo>
                    <a:lnTo>
                      <a:pt x="0" y="47"/>
                    </a:lnTo>
                    <a:lnTo>
                      <a:pt x="0" y="38"/>
                    </a:lnTo>
                    <a:lnTo>
                      <a:pt x="3" y="29"/>
                    </a:lnTo>
                    <a:lnTo>
                      <a:pt x="9" y="21"/>
                    </a:lnTo>
                    <a:lnTo>
                      <a:pt x="14" y="14"/>
                    </a:lnTo>
                    <a:lnTo>
                      <a:pt x="21" y="8"/>
                    </a:lnTo>
                    <a:lnTo>
                      <a:pt x="29" y="4"/>
                    </a:lnTo>
                    <a:lnTo>
                      <a:pt x="38" y="1"/>
                    </a:lnTo>
                    <a:lnTo>
                      <a:pt x="48" y="0"/>
                    </a:lnTo>
                    <a:lnTo>
                      <a:pt x="968" y="0"/>
                    </a:lnTo>
                    <a:lnTo>
                      <a:pt x="968" y="0"/>
                    </a:lnTo>
                    <a:lnTo>
                      <a:pt x="978" y="1"/>
                    </a:lnTo>
                    <a:lnTo>
                      <a:pt x="987" y="4"/>
                    </a:lnTo>
                    <a:lnTo>
                      <a:pt x="994" y="8"/>
                    </a:lnTo>
                    <a:lnTo>
                      <a:pt x="1001" y="14"/>
                    </a:lnTo>
                    <a:lnTo>
                      <a:pt x="1007" y="21"/>
                    </a:lnTo>
                    <a:lnTo>
                      <a:pt x="1013" y="29"/>
                    </a:lnTo>
                    <a:lnTo>
                      <a:pt x="1015" y="38"/>
                    </a:lnTo>
                    <a:lnTo>
                      <a:pt x="1016" y="47"/>
                    </a:lnTo>
                    <a:lnTo>
                      <a:pt x="1016" y="290"/>
                    </a:lnTo>
                    <a:lnTo>
                      <a:pt x="1016" y="290"/>
                    </a:lnTo>
                    <a:lnTo>
                      <a:pt x="1015" y="300"/>
                    </a:lnTo>
                    <a:lnTo>
                      <a:pt x="1013" y="309"/>
                    </a:lnTo>
                    <a:lnTo>
                      <a:pt x="1007" y="317"/>
                    </a:lnTo>
                    <a:lnTo>
                      <a:pt x="1001" y="324"/>
                    </a:lnTo>
                    <a:lnTo>
                      <a:pt x="994" y="330"/>
                    </a:lnTo>
                    <a:lnTo>
                      <a:pt x="987" y="334"/>
                    </a:lnTo>
                    <a:lnTo>
                      <a:pt x="978" y="337"/>
                    </a:lnTo>
                    <a:lnTo>
                      <a:pt x="968" y="338"/>
                    </a:lnTo>
                    <a:lnTo>
                      <a:pt x="968" y="338"/>
                    </a:lnTo>
                    <a:close/>
                    <a:moveTo>
                      <a:pt x="61" y="277"/>
                    </a:moveTo>
                    <a:lnTo>
                      <a:pt x="955" y="277"/>
                    </a:lnTo>
                    <a:lnTo>
                      <a:pt x="955" y="61"/>
                    </a:lnTo>
                    <a:lnTo>
                      <a:pt x="61" y="61"/>
                    </a:lnTo>
                    <a:lnTo>
                      <a:pt x="61" y="2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6" name="Freeform 180">
                <a:extLst>
                  <a:ext uri="{FF2B5EF4-FFF2-40B4-BE49-F238E27FC236}">
                    <a16:creationId xmlns:a16="http://schemas.microsoft.com/office/drawing/2014/main" xmlns="" id="{6282D046-55DE-4B97-B3A5-A7B22333ECBA}"/>
                  </a:ext>
                </a:extLst>
              </p:cNvPr>
              <p:cNvSpPr>
                <a:spLocks/>
              </p:cNvSpPr>
              <p:nvPr/>
            </p:nvSpPr>
            <p:spPr bwMode="auto">
              <a:xfrm>
                <a:off x="6092" y="2493"/>
                <a:ext cx="148" cy="110"/>
              </a:xfrm>
              <a:custGeom>
                <a:avLst/>
                <a:gdLst>
                  <a:gd name="T0" fmla="*/ 213 w 592"/>
                  <a:gd name="T1" fmla="*/ 439 h 439"/>
                  <a:gd name="T2" fmla="*/ 0 w 592"/>
                  <a:gd name="T3" fmla="*/ 240 h 439"/>
                  <a:gd name="T4" fmla="*/ 41 w 592"/>
                  <a:gd name="T5" fmla="*/ 196 h 439"/>
                  <a:gd name="T6" fmla="*/ 211 w 592"/>
                  <a:gd name="T7" fmla="*/ 354 h 439"/>
                  <a:gd name="T8" fmla="*/ 548 w 592"/>
                  <a:gd name="T9" fmla="*/ 0 h 439"/>
                  <a:gd name="T10" fmla="*/ 592 w 592"/>
                  <a:gd name="T11" fmla="*/ 42 h 439"/>
                  <a:gd name="T12" fmla="*/ 213 w 592"/>
                  <a:gd name="T13" fmla="*/ 439 h 439"/>
                </a:gdLst>
                <a:ahLst/>
                <a:cxnLst>
                  <a:cxn ang="0">
                    <a:pos x="T0" y="T1"/>
                  </a:cxn>
                  <a:cxn ang="0">
                    <a:pos x="T2" y="T3"/>
                  </a:cxn>
                  <a:cxn ang="0">
                    <a:pos x="T4" y="T5"/>
                  </a:cxn>
                  <a:cxn ang="0">
                    <a:pos x="T6" y="T7"/>
                  </a:cxn>
                  <a:cxn ang="0">
                    <a:pos x="T8" y="T9"/>
                  </a:cxn>
                  <a:cxn ang="0">
                    <a:pos x="T10" y="T11"/>
                  </a:cxn>
                  <a:cxn ang="0">
                    <a:pos x="T12" y="T13"/>
                  </a:cxn>
                </a:cxnLst>
                <a:rect l="0" t="0" r="r" b="b"/>
                <a:pathLst>
                  <a:path w="592" h="439">
                    <a:moveTo>
                      <a:pt x="213" y="439"/>
                    </a:moveTo>
                    <a:lnTo>
                      <a:pt x="0" y="240"/>
                    </a:lnTo>
                    <a:lnTo>
                      <a:pt x="41" y="196"/>
                    </a:lnTo>
                    <a:lnTo>
                      <a:pt x="211" y="354"/>
                    </a:lnTo>
                    <a:lnTo>
                      <a:pt x="548" y="0"/>
                    </a:lnTo>
                    <a:lnTo>
                      <a:pt x="592" y="42"/>
                    </a:lnTo>
                    <a:lnTo>
                      <a:pt x="213" y="439"/>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4" name="Group 72">
              <a:extLst>
                <a:ext uri="{FF2B5EF4-FFF2-40B4-BE49-F238E27FC236}">
                  <a16:creationId xmlns:a16="http://schemas.microsoft.com/office/drawing/2014/main" xmlns="" id="{A65F3D64-4251-4223-B359-AA512BFE537D}"/>
                </a:ext>
              </a:extLst>
            </p:cNvPr>
            <p:cNvGrpSpPr>
              <a:grpSpLocks noChangeAspect="1"/>
            </p:cNvGrpSpPr>
            <p:nvPr/>
          </p:nvGrpSpPr>
          <p:grpSpPr bwMode="auto">
            <a:xfrm>
              <a:off x="7105434" y="5611682"/>
              <a:ext cx="578351" cy="576894"/>
              <a:chOff x="1450" y="2244"/>
              <a:chExt cx="397" cy="396"/>
            </a:xfrm>
          </p:grpSpPr>
          <p:sp>
            <p:nvSpPr>
              <p:cNvPr id="45" name="AutoShape 71">
                <a:extLst>
                  <a:ext uri="{FF2B5EF4-FFF2-40B4-BE49-F238E27FC236}">
                    <a16:creationId xmlns:a16="http://schemas.microsoft.com/office/drawing/2014/main" xmlns="" id="{C57F6A16-6A7F-48D5-9568-1ACCF258DD9E}"/>
                  </a:ext>
                </a:extLst>
              </p:cNvPr>
              <p:cNvSpPr>
                <a:spLocks noChangeAspect="1" noChangeArrowheads="1" noTextEdit="1"/>
              </p:cNvSpPr>
              <p:nvPr/>
            </p:nvSpPr>
            <p:spPr bwMode="auto">
              <a:xfrm>
                <a:off x="1450" y="2244"/>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6" name="Oval 73">
                <a:extLst>
                  <a:ext uri="{FF2B5EF4-FFF2-40B4-BE49-F238E27FC236}">
                    <a16:creationId xmlns:a16="http://schemas.microsoft.com/office/drawing/2014/main" xmlns="" id="{A602BD4B-57CB-4FAF-A077-D6B9A18ACC80}"/>
                  </a:ext>
                </a:extLst>
              </p:cNvPr>
              <p:cNvSpPr>
                <a:spLocks noChangeArrowheads="1"/>
              </p:cNvSpPr>
              <p:nvPr/>
            </p:nvSpPr>
            <p:spPr bwMode="auto">
              <a:xfrm>
                <a:off x="1454" y="2253"/>
                <a:ext cx="384" cy="3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7" name="Freeform 74">
                <a:extLst>
                  <a:ext uri="{FF2B5EF4-FFF2-40B4-BE49-F238E27FC236}">
                    <a16:creationId xmlns:a16="http://schemas.microsoft.com/office/drawing/2014/main" xmlns="" id="{17089276-68F7-4841-B817-9FE4F840DC51}"/>
                  </a:ext>
                </a:extLst>
              </p:cNvPr>
              <p:cNvSpPr>
                <a:spLocks/>
              </p:cNvSpPr>
              <p:nvPr/>
            </p:nvSpPr>
            <p:spPr bwMode="auto">
              <a:xfrm>
                <a:off x="1523" y="2272"/>
                <a:ext cx="292" cy="232"/>
              </a:xfrm>
              <a:custGeom>
                <a:avLst/>
                <a:gdLst>
                  <a:gd name="T0" fmla="*/ 126 w 137"/>
                  <a:gd name="T1" fmla="*/ 109 h 109"/>
                  <a:gd name="T2" fmla="*/ 110 w 137"/>
                  <a:gd name="T3" fmla="*/ 29 h 109"/>
                  <a:gd name="T4" fmla="*/ 6 w 137"/>
                  <a:gd name="T5" fmla="*/ 29 h 109"/>
                  <a:gd name="T6" fmla="*/ 0 w 137"/>
                  <a:gd name="T7" fmla="*/ 35 h 109"/>
                </a:gdLst>
                <a:ahLst/>
                <a:cxnLst>
                  <a:cxn ang="0">
                    <a:pos x="T0" y="T1"/>
                  </a:cxn>
                  <a:cxn ang="0">
                    <a:pos x="T2" y="T3"/>
                  </a:cxn>
                  <a:cxn ang="0">
                    <a:pos x="T4" y="T5"/>
                  </a:cxn>
                  <a:cxn ang="0">
                    <a:pos x="T6" y="T7"/>
                  </a:cxn>
                </a:cxnLst>
                <a:rect l="0" t="0" r="r" b="b"/>
                <a:pathLst>
                  <a:path w="137" h="109">
                    <a:moveTo>
                      <a:pt x="126" y="109"/>
                    </a:moveTo>
                    <a:cubicBezTo>
                      <a:pt x="137" y="83"/>
                      <a:pt x="132" y="50"/>
                      <a:pt x="110" y="29"/>
                    </a:cubicBezTo>
                    <a:cubicBezTo>
                      <a:pt x="82" y="0"/>
                      <a:pt x="35" y="0"/>
                      <a:pt x="6" y="29"/>
                    </a:cubicBezTo>
                    <a:cubicBezTo>
                      <a:pt x="0" y="35"/>
                      <a:pt x="0" y="35"/>
                      <a:pt x="0" y="35"/>
                    </a:cubicBezTo>
                  </a:path>
                </a:pathLst>
              </a:custGeom>
              <a:solidFill>
                <a:srgbClr val="FFFFFF"/>
              </a:solidFill>
              <a:ln w="20638" cap="flat">
                <a:solidFill>
                  <a:srgbClr val="782177"/>
                </a:solidFill>
                <a:prstDash val="solid"/>
                <a:round/>
                <a:headEnd/>
                <a:tailEnd/>
              </a:ln>
              <a:extLst/>
            </p:spPr>
            <p:txBody>
              <a:bodyPr vert="horz" wrap="square" lIns="91440" tIns="45720" rIns="91440" bIns="45720" numCol="1" anchor="t" anchorCtr="0" compatLnSpc="1">
                <a:prstTxWarp prst="textNoShape">
                  <a:avLst/>
                </a:prstTxWarp>
                <a:noAutofit/>
              </a:bodyPr>
              <a:lstStyle/>
              <a:p>
                <a:endParaRPr lang="en-GB"/>
              </a:p>
            </p:txBody>
          </p:sp>
          <p:sp>
            <p:nvSpPr>
              <p:cNvPr id="48" name="Freeform 75">
                <a:extLst>
                  <a:ext uri="{FF2B5EF4-FFF2-40B4-BE49-F238E27FC236}">
                    <a16:creationId xmlns:a16="http://schemas.microsoft.com/office/drawing/2014/main" xmlns="" id="{AFF6F60E-8B5F-4C4A-A359-0AE6E0BBB1EC}"/>
                  </a:ext>
                </a:extLst>
              </p:cNvPr>
              <p:cNvSpPr>
                <a:spLocks/>
              </p:cNvSpPr>
              <p:nvPr/>
            </p:nvSpPr>
            <p:spPr bwMode="auto">
              <a:xfrm>
                <a:off x="1512" y="2280"/>
                <a:ext cx="77" cy="77"/>
              </a:xfrm>
              <a:custGeom>
                <a:avLst/>
                <a:gdLst>
                  <a:gd name="T0" fmla="*/ 4 w 77"/>
                  <a:gd name="T1" fmla="*/ 0 h 77"/>
                  <a:gd name="T2" fmla="*/ 17 w 77"/>
                  <a:gd name="T3" fmla="*/ 0 h 77"/>
                  <a:gd name="T4" fmla="*/ 13 w 77"/>
                  <a:gd name="T5" fmla="*/ 64 h 77"/>
                  <a:gd name="T6" fmla="*/ 77 w 77"/>
                  <a:gd name="T7" fmla="*/ 62 h 77"/>
                  <a:gd name="T8" fmla="*/ 77 w 77"/>
                  <a:gd name="T9" fmla="*/ 75 h 77"/>
                  <a:gd name="T10" fmla="*/ 0 w 77"/>
                  <a:gd name="T11" fmla="*/ 77 h 77"/>
                  <a:gd name="T12" fmla="*/ 4 w 7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4" y="0"/>
                    </a:moveTo>
                    <a:lnTo>
                      <a:pt x="17" y="0"/>
                    </a:lnTo>
                    <a:lnTo>
                      <a:pt x="13" y="64"/>
                    </a:lnTo>
                    <a:lnTo>
                      <a:pt x="77" y="62"/>
                    </a:lnTo>
                    <a:lnTo>
                      <a:pt x="77" y="75"/>
                    </a:lnTo>
                    <a:lnTo>
                      <a:pt x="0" y="77"/>
                    </a:lnTo>
                    <a:lnTo>
                      <a:pt x="4" y="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9" name="Freeform 76">
                <a:extLst>
                  <a:ext uri="{FF2B5EF4-FFF2-40B4-BE49-F238E27FC236}">
                    <a16:creationId xmlns:a16="http://schemas.microsoft.com/office/drawing/2014/main" xmlns="" id="{57AD0E4A-683F-4544-A8E0-1CDB48883BC8}"/>
                  </a:ext>
                </a:extLst>
              </p:cNvPr>
              <p:cNvSpPr>
                <a:spLocks/>
              </p:cNvSpPr>
              <p:nvPr/>
            </p:nvSpPr>
            <p:spPr bwMode="auto">
              <a:xfrm>
                <a:off x="1478" y="2382"/>
                <a:ext cx="294" cy="232"/>
              </a:xfrm>
              <a:custGeom>
                <a:avLst/>
                <a:gdLst>
                  <a:gd name="T0" fmla="*/ 12 w 138"/>
                  <a:gd name="T1" fmla="*/ 0 h 109"/>
                  <a:gd name="T2" fmla="*/ 27 w 138"/>
                  <a:gd name="T3" fmla="*/ 81 h 109"/>
                  <a:gd name="T4" fmla="*/ 131 w 138"/>
                  <a:gd name="T5" fmla="*/ 81 h 109"/>
                  <a:gd name="T6" fmla="*/ 138 w 138"/>
                  <a:gd name="T7" fmla="*/ 74 h 109"/>
                </a:gdLst>
                <a:ahLst/>
                <a:cxnLst>
                  <a:cxn ang="0">
                    <a:pos x="T0" y="T1"/>
                  </a:cxn>
                  <a:cxn ang="0">
                    <a:pos x="T2" y="T3"/>
                  </a:cxn>
                  <a:cxn ang="0">
                    <a:pos x="T4" y="T5"/>
                  </a:cxn>
                  <a:cxn ang="0">
                    <a:pos x="T6" y="T7"/>
                  </a:cxn>
                </a:cxnLst>
                <a:rect l="0" t="0" r="r" b="b"/>
                <a:pathLst>
                  <a:path w="138" h="109">
                    <a:moveTo>
                      <a:pt x="12" y="0"/>
                    </a:moveTo>
                    <a:cubicBezTo>
                      <a:pt x="0" y="27"/>
                      <a:pt x="6" y="59"/>
                      <a:pt x="27" y="81"/>
                    </a:cubicBezTo>
                    <a:cubicBezTo>
                      <a:pt x="56" y="109"/>
                      <a:pt x="103" y="109"/>
                      <a:pt x="131" y="81"/>
                    </a:cubicBezTo>
                    <a:cubicBezTo>
                      <a:pt x="138" y="74"/>
                      <a:pt x="138" y="74"/>
                      <a:pt x="138" y="74"/>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0" name="Freeform 77">
                <a:extLst>
                  <a:ext uri="{FF2B5EF4-FFF2-40B4-BE49-F238E27FC236}">
                    <a16:creationId xmlns:a16="http://schemas.microsoft.com/office/drawing/2014/main" xmlns="" id="{C5149750-4078-4617-BF6D-121DE62FD61A}"/>
                  </a:ext>
                </a:extLst>
              </p:cNvPr>
              <p:cNvSpPr>
                <a:spLocks/>
              </p:cNvSpPr>
              <p:nvPr/>
            </p:nvSpPr>
            <p:spPr bwMode="auto">
              <a:xfrm>
                <a:off x="1706" y="2529"/>
                <a:ext cx="77" cy="77"/>
              </a:xfrm>
              <a:custGeom>
                <a:avLst/>
                <a:gdLst>
                  <a:gd name="T0" fmla="*/ 73 w 77"/>
                  <a:gd name="T1" fmla="*/ 77 h 77"/>
                  <a:gd name="T2" fmla="*/ 60 w 77"/>
                  <a:gd name="T3" fmla="*/ 77 h 77"/>
                  <a:gd name="T4" fmla="*/ 62 w 77"/>
                  <a:gd name="T5" fmla="*/ 13 h 77"/>
                  <a:gd name="T6" fmla="*/ 0 w 77"/>
                  <a:gd name="T7" fmla="*/ 15 h 77"/>
                  <a:gd name="T8" fmla="*/ 0 w 77"/>
                  <a:gd name="T9" fmla="*/ 2 h 77"/>
                  <a:gd name="T10" fmla="*/ 77 w 77"/>
                  <a:gd name="T11" fmla="*/ 0 h 77"/>
                  <a:gd name="T12" fmla="*/ 73 w 77"/>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73" y="77"/>
                    </a:moveTo>
                    <a:lnTo>
                      <a:pt x="60" y="77"/>
                    </a:lnTo>
                    <a:lnTo>
                      <a:pt x="62" y="13"/>
                    </a:lnTo>
                    <a:lnTo>
                      <a:pt x="0" y="15"/>
                    </a:lnTo>
                    <a:lnTo>
                      <a:pt x="0" y="2"/>
                    </a:lnTo>
                    <a:lnTo>
                      <a:pt x="77" y="0"/>
                    </a:lnTo>
                    <a:lnTo>
                      <a:pt x="73" y="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1" name="Freeform 78">
                <a:extLst>
                  <a:ext uri="{FF2B5EF4-FFF2-40B4-BE49-F238E27FC236}">
                    <a16:creationId xmlns:a16="http://schemas.microsoft.com/office/drawing/2014/main" xmlns="" id="{170AC29F-7C28-4BAD-A076-91ED6DAD9067}"/>
                  </a:ext>
                </a:extLst>
              </p:cNvPr>
              <p:cNvSpPr>
                <a:spLocks/>
              </p:cNvSpPr>
              <p:nvPr/>
            </p:nvSpPr>
            <p:spPr bwMode="auto">
              <a:xfrm>
                <a:off x="1548" y="2253"/>
                <a:ext cx="290" cy="295"/>
              </a:xfrm>
              <a:custGeom>
                <a:avLst/>
                <a:gdLst>
                  <a:gd name="T0" fmla="*/ 0 w 136"/>
                  <a:gd name="T1" fmla="*/ 13 h 139"/>
                  <a:gd name="T2" fmla="*/ 46 w 136"/>
                  <a:gd name="T3" fmla="*/ 0 h 139"/>
                  <a:gd name="T4" fmla="*/ 136 w 136"/>
                  <a:gd name="T5" fmla="*/ 90 h 139"/>
                  <a:gd name="T6" fmla="*/ 121 w 136"/>
                  <a:gd name="T7" fmla="*/ 139 h 139"/>
                </a:gdLst>
                <a:ahLst/>
                <a:cxnLst>
                  <a:cxn ang="0">
                    <a:pos x="T0" y="T1"/>
                  </a:cxn>
                  <a:cxn ang="0">
                    <a:pos x="T2" y="T3"/>
                  </a:cxn>
                  <a:cxn ang="0">
                    <a:pos x="T4" y="T5"/>
                  </a:cxn>
                  <a:cxn ang="0">
                    <a:pos x="T6" y="T7"/>
                  </a:cxn>
                </a:cxnLst>
                <a:rect l="0" t="0" r="r" b="b"/>
                <a:pathLst>
                  <a:path w="136" h="139">
                    <a:moveTo>
                      <a:pt x="0" y="13"/>
                    </a:moveTo>
                    <a:cubicBezTo>
                      <a:pt x="13" y="4"/>
                      <a:pt x="29" y="0"/>
                      <a:pt x="46" y="0"/>
                    </a:cubicBezTo>
                    <a:cubicBezTo>
                      <a:pt x="96" y="0"/>
                      <a:pt x="136" y="40"/>
                      <a:pt x="136" y="90"/>
                    </a:cubicBezTo>
                    <a:cubicBezTo>
                      <a:pt x="136" y="108"/>
                      <a:pt x="131" y="125"/>
                      <a:pt x="121" y="139"/>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2" name="Freeform 79">
                <a:extLst>
                  <a:ext uri="{FF2B5EF4-FFF2-40B4-BE49-F238E27FC236}">
                    <a16:creationId xmlns:a16="http://schemas.microsoft.com/office/drawing/2014/main" xmlns="" id="{B2017C63-9288-4C1B-B7D0-A018C297B795}"/>
                  </a:ext>
                </a:extLst>
              </p:cNvPr>
              <p:cNvSpPr>
                <a:spLocks/>
              </p:cNvSpPr>
              <p:nvPr/>
            </p:nvSpPr>
            <p:spPr bwMode="auto">
              <a:xfrm>
                <a:off x="1454" y="2336"/>
                <a:ext cx="293" cy="300"/>
              </a:xfrm>
              <a:custGeom>
                <a:avLst/>
                <a:gdLst>
                  <a:gd name="T0" fmla="*/ 137 w 137"/>
                  <a:gd name="T1" fmla="*/ 128 h 141"/>
                  <a:gd name="T2" fmla="*/ 90 w 137"/>
                  <a:gd name="T3" fmla="*/ 141 h 141"/>
                  <a:gd name="T4" fmla="*/ 0 w 137"/>
                  <a:gd name="T5" fmla="*/ 51 h 141"/>
                  <a:gd name="T6" fmla="*/ 16 w 137"/>
                  <a:gd name="T7" fmla="*/ 0 h 141"/>
                </a:gdLst>
                <a:ahLst/>
                <a:cxnLst>
                  <a:cxn ang="0">
                    <a:pos x="T0" y="T1"/>
                  </a:cxn>
                  <a:cxn ang="0">
                    <a:pos x="T2" y="T3"/>
                  </a:cxn>
                  <a:cxn ang="0">
                    <a:pos x="T4" y="T5"/>
                  </a:cxn>
                  <a:cxn ang="0">
                    <a:pos x="T6" y="T7"/>
                  </a:cxn>
                </a:cxnLst>
                <a:rect l="0" t="0" r="r" b="b"/>
                <a:pathLst>
                  <a:path w="137" h="141">
                    <a:moveTo>
                      <a:pt x="137" y="128"/>
                    </a:moveTo>
                    <a:cubicBezTo>
                      <a:pt x="123" y="136"/>
                      <a:pt x="107" y="141"/>
                      <a:pt x="90" y="141"/>
                    </a:cubicBezTo>
                    <a:cubicBezTo>
                      <a:pt x="41" y="141"/>
                      <a:pt x="0" y="100"/>
                      <a:pt x="0" y="51"/>
                    </a:cubicBezTo>
                    <a:cubicBezTo>
                      <a:pt x="0" y="32"/>
                      <a:pt x="6" y="15"/>
                      <a:pt x="16" y="0"/>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43" name="TextBox 42">
            <a:extLst>
              <a:ext uri="{FF2B5EF4-FFF2-40B4-BE49-F238E27FC236}">
                <a16:creationId xmlns:a16="http://schemas.microsoft.com/office/drawing/2014/main" xmlns="" id="{1684CEE2-9834-48BF-AFF7-B6D956B84D7D}"/>
              </a:ext>
            </a:extLst>
          </p:cNvPr>
          <p:cNvSpPr txBox="1"/>
          <p:nvPr/>
        </p:nvSpPr>
        <p:spPr>
          <a:xfrm>
            <a:off x="511176" y="4575211"/>
            <a:ext cx="2774958" cy="646331"/>
          </a:xfrm>
          <a:prstGeom prst="rect">
            <a:avLst/>
          </a:prstGeom>
          <a:noFill/>
        </p:spPr>
        <p:txBody>
          <a:bodyPr wrap="square" rtlCol="0">
            <a:spAutoFit/>
          </a:bodyPr>
          <a:lstStyle/>
          <a:p>
            <a:pPr algn="ctr"/>
            <a:r>
              <a:rPr lang="en-SG" b="1" dirty="0">
                <a:solidFill>
                  <a:schemeClr val="accent1"/>
                </a:solidFill>
                <a:cs typeface="Arial" charset="0"/>
              </a:rPr>
              <a:t>Enable maximum integration</a:t>
            </a:r>
          </a:p>
        </p:txBody>
      </p:sp>
      <p:grpSp>
        <p:nvGrpSpPr>
          <p:cNvPr id="21" name="Group 20">
            <a:extLst>
              <a:ext uri="{FF2B5EF4-FFF2-40B4-BE49-F238E27FC236}">
                <a16:creationId xmlns:a16="http://schemas.microsoft.com/office/drawing/2014/main" xmlns="" id="{772FE35A-6DDD-4050-8E8D-536461F7CEA4}"/>
              </a:ext>
            </a:extLst>
          </p:cNvPr>
          <p:cNvGrpSpPr/>
          <p:nvPr/>
        </p:nvGrpSpPr>
        <p:grpSpPr>
          <a:xfrm>
            <a:off x="1260752" y="2827063"/>
            <a:ext cx="1275804" cy="1435757"/>
            <a:chOff x="1260752" y="2827063"/>
            <a:chExt cx="1275804" cy="1435757"/>
          </a:xfrm>
          <a:solidFill>
            <a:schemeClr val="accent1"/>
          </a:solidFill>
        </p:grpSpPr>
        <p:sp>
          <p:nvSpPr>
            <p:cNvPr id="54" name="Freeform 129">
              <a:extLst>
                <a:ext uri="{FF2B5EF4-FFF2-40B4-BE49-F238E27FC236}">
                  <a16:creationId xmlns:a16="http://schemas.microsoft.com/office/drawing/2014/main" xmlns="" id="{6D2E376B-4FBF-44C3-93E9-BB9FC577C92D}"/>
                </a:ext>
              </a:extLst>
            </p:cNvPr>
            <p:cNvSpPr>
              <a:spLocks/>
            </p:cNvSpPr>
            <p:nvPr/>
          </p:nvSpPr>
          <p:spPr bwMode="auto">
            <a:xfrm>
              <a:off x="1567035" y="3027428"/>
              <a:ext cx="154247" cy="109874"/>
            </a:xfrm>
            <a:custGeom>
              <a:avLst/>
              <a:gdLst>
                <a:gd name="T0" fmla="*/ 31 w 291"/>
                <a:gd name="T1" fmla="*/ 209 h 209"/>
                <a:gd name="T2" fmla="*/ 0 w 291"/>
                <a:gd name="T3" fmla="*/ 158 h 209"/>
                <a:gd name="T4" fmla="*/ 259 w 291"/>
                <a:gd name="T5" fmla="*/ 0 h 209"/>
                <a:gd name="T6" fmla="*/ 291 w 291"/>
                <a:gd name="T7" fmla="*/ 52 h 209"/>
                <a:gd name="T8" fmla="*/ 31 w 291"/>
                <a:gd name="T9" fmla="*/ 209 h 209"/>
              </a:gdLst>
              <a:ahLst/>
              <a:cxnLst>
                <a:cxn ang="0">
                  <a:pos x="T0" y="T1"/>
                </a:cxn>
                <a:cxn ang="0">
                  <a:pos x="T2" y="T3"/>
                </a:cxn>
                <a:cxn ang="0">
                  <a:pos x="T4" y="T5"/>
                </a:cxn>
                <a:cxn ang="0">
                  <a:pos x="T6" y="T7"/>
                </a:cxn>
                <a:cxn ang="0">
                  <a:pos x="T8" y="T9"/>
                </a:cxn>
              </a:cxnLst>
              <a:rect l="0" t="0" r="r" b="b"/>
              <a:pathLst>
                <a:path w="291" h="209">
                  <a:moveTo>
                    <a:pt x="31" y="209"/>
                  </a:moveTo>
                  <a:lnTo>
                    <a:pt x="0" y="158"/>
                  </a:lnTo>
                  <a:lnTo>
                    <a:pt x="259" y="0"/>
                  </a:lnTo>
                  <a:lnTo>
                    <a:pt x="291" y="52"/>
                  </a:lnTo>
                  <a:lnTo>
                    <a:pt x="31"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5" name="Freeform 130">
              <a:extLst>
                <a:ext uri="{FF2B5EF4-FFF2-40B4-BE49-F238E27FC236}">
                  <a16:creationId xmlns:a16="http://schemas.microsoft.com/office/drawing/2014/main" xmlns="" id="{4F67C38B-EA71-426F-9763-02E517AB687D}"/>
                </a:ext>
              </a:extLst>
            </p:cNvPr>
            <p:cNvSpPr>
              <a:spLocks/>
            </p:cNvSpPr>
            <p:nvPr/>
          </p:nvSpPr>
          <p:spPr bwMode="auto">
            <a:xfrm>
              <a:off x="2089517" y="3036117"/>
              <a:ext cx="152133" cy="109874"/>
            </a:xfrm>
            <a:custGeom>
              <a:avLst/>
              <a:gdLst>
                <a:gd name="T0" fmla="*/ 252 w 285"/>
                <a:gd name="T1" fmla="*/ 209 h 209"/>
                <a:gd name="T2" fmla="*/ 0 w 285"/>
                <a:gd name="T3" fmla="*/ 52 h 209"/>
                <a:gd name="T4" fmla="*/ 32 w 285"/>
                <a:gd name="T5" fmla="*/ 0 h 209"/>
                <a:gd name="T6" fmla="*/ 285 w 285"/>
                <a:gd name="T7" fmla="*/ 158 h 209"/>
                <a:gd name="T8" fmla="*/ 252 w 285"/>
                <a:gd name="T9" fmla="*/ 209 h 209"/>
              </a:gdLst>
              <a:ahLst/>
              <a:cxnLst>
                <a:cxn ang="0">
                  <a:pos x="T0" y="T1"/>
                </a:cxn>
                <a:cxn ang="0">
                  <a:pos x="T2" y="T3"/>
                </a:cxn>
                <a:cxn ang="0">
                  <a:pos x="T4" y="T5"/>
                </a:cxn>
                <a:cxn ang="0">
                  <a:pos x="T6" y="T7"/>
                </a:cxn>
                <a:cxn ang="0">
                  <a:pos x="T8" y="T9"/>
                </a:cxn>
              </a:cxnLst>
              <a:rect l="0" t="0" r="r" b="b"/>
              <a:pathLst>
                <a:path w="285" h="209">
                  <a:moveTo>
                    <a:pt x="252" y="209"/>
                  </a:moveTo>
                  <a:lnTo>
                    <a:pt x="0" y="52"/>
                  </a:lnTo>
                  <a:lnTo>
                    <a:pt x="32" y="0"/>
                  </a:lnTo>
                  <a:lnTo>
                    <a:pt x="285" y="158"/>
                  </a:lnTo>
                  <a:lnTo>
                    <a:pt x="252"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6" name="Freeform 131">
              <a:extLst>
                <a:ext uri="{FF2B5EF4-FFF2-40B4-BE49-F238E27FC236}">
                  <a16:creationId xmlns:a16="http://schemas.microsoft.com/office/drawing/2014/main" xmlns="" id="{128F85A1-346F-45E2-8931-D51453845967}"/>
                </a:ext>
              </a:extLst>
            </p:cNvPr>
            <p:cNvSpPr>
              <a:spLocks/>
            </p:cNvSpPr>
            <p:nvPr/>
          </p:nvSpPr>
          <p:spPr bwMode="auto">
            <a:xfrm>
              <a:off x="1566361" y="3920322"/>
              <a:ext cx="150021" cy="103536"/>
            </a:xfrm>
            <a:custGeom>
              <a:avLst/>
              <a:gdLst>
                <a:gd name="T0" fmla="*/ 253 w 283"/>
                <a:gd name="T1" fmla="*/ 195 h 195"/>
                <a:gd name="T2" fmla="*/ 0 w 283"/>
                <a:gd name="T3" fmla="*/ 52 h 195"/>
                <a:gd name="T4" fmla="*/ 31 w 283"/>
                <a:gd name="T5" fmla="*/ 0 h 195"/>
                <a:gd name="T6" fmla="*/ 283 w 283"/>
                <a:gd name="T7" fmla="*/ 142 h 195"/>
                <a:gd name="T8" fmla="*/ 253 w 283"/>
                <a:gd name="T9" fmla="*/ 195 h 195"/>
              </a:gdLst>
              <a:ahLst/>
              <a:cxnLst>
                <a:cxn ang="0">
                  <a:pos x="T0" y="T1"/>
                </a:cxn>
                <a:cxn ang="0">
                  <a:pos x="T2" y="T3"/>
                </a:cxn>
                <a:cxn ang="0">
                  <a:pos x="T4" y="T5"/>
                </a:cxn>
                <a:cxn ang="0">
                  <a:pos x="T6" y="T7"/>
                </a:cxn>
                <a:cxn ang="0">
                  <a:pos x="T8" y="T9"/>
                </a:cxn>
              </a:cxnLst>
              <a:rect l="0" t="0" r="r" b="b"/>
              <a:pathLst>
                <a:path w="283" h="195">
                  <a:moveTo>
                    <a:pt x="253" y="195"/>
                  </a:moveTo>
                  <a:lnTo>
                    <a:pt x="0" y="52"/>
                  </a:lnTo>
                  <a:lnTo>
                    <a:pt x="31" y="0"/>
                  </a:lnTo>
                  <a:lnTo>
                    <a:pt x="283" y="142"/>
                  </a:lnTo>
                  <a:lnTo>
                    <a:pt x="25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7" name="Freeform 132">
              <a:extLst>
                <a:ext uri="{FF2B5EF4-FFF2-40B4-BE49-F238E27FC236}">
                  <a16:creationId xmlns:a16="http://schemas.microsoft.com/office/drawing/2014/main" xmlns="" id="{8D230F27-ECE5-45E2-BF0D-CD8A10C000BF}"/>
                </a:ext>
              </a:extLst>
            </p:cNvPr>
            <p:cNvSpPr>
              <a:spLocks/>
            </p:cNvSpPr>
            <p:nvPr/>
          </p:nvSpPr>
          <p:spPr bwMode="auto">
            <a:xfrm>
              <a:off x="2066917" y="3908118"/>
              <a:ext cx="147907" cy="103536"/>
            </a:xfrm>
            <a:custGeom>
              <a:avLst/>
              <a:gdLst>
                <a:gd name="T0" fmla="*/ 30 w 283"/>
                <a:gd name="T1" fmla="*/ 195 h 195"/>
                <a:gd name="T2" fmla="*/ 0 w 283"/>
                <a:gd name="T3" fmla="*/ 142 h 195"/>
                <a:gd name="T4" fmla="*/ 253 w 283"/>
                <a:gd name="T5" fmla="*/ 0 h 195"/>
                <a:gd name="T6" fmla="*/ 283 w 283"/>
                <a:gd name="T7" fmla="*/ 52 h 195"/>
                <a:gd name="T8" fmla="*/ 30 w 283"/>
                <a:gd name="T9" fmla="*/ 195 h 195"/>
              </a:gdLst>
              <a:ahLst/>
              <a:cxnLst>
                <a:cxn ang="0">
                  <a:pos x="T0" y="T1"/>
                </a:cxn>
                <a:cxn ang="0">
                  <a:pos x="T2" y="T3"/>
                </a:cxn>
                <a:cxn ang="0">
                  <a:pos x="T4" y="T5"/>
                </a:cxn>
                <a:cxn ang="0">
                  <a:pos x="T6" y="T7"/>
                </a:cxn>
                <a:cxn ang="0">
                  <a:pos x="T8" y="T9"/>
                </a:cxn>
              </a:cxnLst>
              <a:rect l="0" t="0" r="r" b="b"/>
              <a:pathLst>
                <a:path w="283" h="195">
                  <a:moveTo>
                    <a:pt x="30" y="195"/>
                  </a:moveTo>
                  <a:lnTo>
                    <a:pt x="0" y="142"/>
                  </a:lnTo>
                  <a:lnTo>
                    <a:pt x="253" y="0"/>
                  </a:lnTo>
                  <a:lnTo>
                    <a:pt x="283" y="52"/>
                  </a:lnTo>
                  <a:lnTo>
                    <a:pt x="30"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8" name="Freeform 133">
              <a:extLst>
                <a:ext uri="{FF2B5EF4-FFF2-40B4-BE49-F238E27FC236}">
                  <a16:creationId xmlns:a16="http://schemas.microsoft.com/office/drawing/2014/main" xmlns="" id="{61FE866E-98D2-4CFF-9A38-775B9A9A4764}"/>
                </a:ext>
              </a:extLst>
            </p:cNvPr>
            <p:cNvSpPr>
              <a:spLocks/>
            </p:cNvSpPr>
            <p:nvPr/>
          </p:nvSpPr>
          <p:spPr bwMode="auto">
            <a:xfrm>
              <a:off x="1884078" y="3713451"/>
              <a:ext cx="31695" cy="116214"/>
            </a:xfrm>
            <a:custGeom>
              <a:avLst/>
              <a:gdLst>
                <a:gd name="T0" fmla="*/ 61 w 64"/>
                <a:gd name="T1" fmla="*/ 220 h 220"/>
                <a:gd name="T2" fmla="*/ 0 w 64"/>
                <a:gd name="T3" fmla="*/ 219 h 220"/>
                <a:gd name="T4" fmla="*/ 3 w 64"/>
                <a:gd name="T5" fmla="*/ 0 h 220"/>
                <a:gd name="T6" fmla="*/ 64 w 64"/>
                <a:gd name="T7" fmla="*/ 1 h 220"/>
                <a:gd name="T8" fmla="*/ 61 w 64"/>
                <a:gd name="T9" fmla="*/ 220 h 220"/>
              </a:gdLst>
              <a:ahLst/>
              <a:cxnLst>
                <a:cxn ang="0">
                  <a:pos x="T0" y="T1"/>
                </a:cxn>
                <a:cxn ang="0">
                  <a:pos x="T2" y="T3"/>
                </a:cxn>
                <a:cxn ang="0">
                  <a:pos x="T4" y="T5"/>
                </a:cxn>
                <a:cxn ang="0">
                  <a:pos x="T6" y="T7"/>
                </a:cxn>
                <a:cxn ang="0">
                  <a:pos x="T8" y="T9"/>
                </a:cxn>
              </a:cxnLst>
              <a:rect l="0" t="0" r="r" b="b"/>
              <a:pathLst>
                <a:path w="64" h="220">
                  <a:moveTo>
                    <a:pt x="61" y="220"/>
                  </a:moveTo>
                  <a:lnTo>
                    <a:pt x="0" y="219"/>
                  </a:lnTo>
                  <a:lnTo>
                    <a:pt x="3" y="0"/>
                  </a:lnTo>
                  <a:lnTo>
                    <a:pt x="64" y="1"/>
                  </a:lnTo>
                  <a:lnTo>
                    <a:pt x="61"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Rectangle 134">
              <a:extLst>
                <a:ext uri="{FF2B5EF4-FFF2-40B4-BE49-F238E27FC236}">
                  <a16:creationId xmlns:a16="http://schemas.microsoft.com/office/drawing/2014/main" xmlns="" id="{0853732E-8137-4839-8793-F57AFD09F8AF}"/>
                </a:ext>
              </a:extLst>
            </p:cNvPr>
            <p:cNvSpPr>
              <a:spLocks noChangeArrowheads="1"/>
            </p:cNvSpPr>
            <p:nvPr/>
          </p:nvSpPr>
          <p:spPr bwMode="auto">
            <a:xfrm>
              <a:off x="1884078" y="3219017"/>
              <a:ext cx="31695" cy="116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Rectangle 135">
              <a:extLst>
                <a:ext uri="{FF2B5EF4-FFF2-40B4-BE49-F238E27FC236}">
                  <a16:creationId xmlns:a16="http://schemas.microsoft.com/office/drawing/2014/main" xmlns="" id="{ECFCBB1C-2984-49AD-BE71-B55281D17295}"/>
                </a:ext>
              </a:extLst>
            </p:cNvPr>
            <p:cNvSpPr>
              <a:spLocks noChangeArrowheads="1"/>
            </p:cNvSpPr>
            <p:nvPr/>
          </p:nvSpPr>
          <p:spPr bwMode="auto">
            <a:xfrm>
              <a:off x="1400206" y="3439870"/>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1" name="Rectangle 136">
              <a:extLst>
                <a:ext uri="{FF2B5EF4-FFF2-40B4-BE49-F238E27FC236}">
                  <a16:creationId xmlns:a16="http://schemas.microsoft.com/office/drawing/2014/main" xmlns="" id="{1A82140A-CA49-4D27-AFEF-A393FA8583BB}"/>
                </a:ext>
              </a:extLst>
            </p:cNvPr>
            <p:cNvSpPr>
              <a:spLocks noChangeArrowheads="1"/>
            </p:cNvSpPr>
            <p:nvPr/>
          </p:nvSpPr>
          <p:spPr bwMode="auto">
            <a:xfrm>
              <a:off x="2365115" y="3445948"/>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2" name="Freeform 137">
              <a:extLst>
                <a:ext uri="{FF2B5EF4-FFF2-40B4-BE49-F238E27FC236}">
                  <a16:creationId xmlns:a16="http://schemas.microsoft.com/office/drawing/2014/main" xmlns="" id="{EA8D4B51-08DB-4F2A-8C2F-84B0189F92BA}"/>
                </a:ext>
              </a:extLst>
            </p:cNvPr>
            <p:cNvSpPr>
              <a:spLocks/>
            </p:cNvSpPr>
            <p:nvPr/>
          </p:nvSpPr>
          <p:spPr bwMode="auto">
            <a:xfrm>
              <a:off x="1628409" y="3358473"/>
              <a:ext cx="114100" cy="84519"/>
            </a:xfrm>
            <a:custGeom>
              <a:avLst/>
              <a:gdLst>
                <a:gd name="T0" fmla="*/ 185 w 215"/>
                <a:gd name="T1" fmla="*/ 158 h 158"/>
                <a:gd name="T2" fmla="*/ 0 w 215"/>
                <a:gd name="T3" fmla="*/ 51 h 158"/>
                <a:gd name="T4" fmla="*/ 32 w 215"/>
                <a:gd name="T5" fmla="*/ 0 h 158"/>
                <a:gd name="T6" fmla="*/ 215 w 215"/>
                <a:gd name="T7" fmla="*/ 106 h 158"/>
                <a:gd name="T8" fmla="*/ 185 w 215"/>
                <a:gd name="T9" fmla="*/ 158 h 158"/>
              </a:gdLst>
              <a:ahLst/>
              <a:cxnLst>
                <a:cxn ang="0">
                  <a:pos x="T0" y="T1"/>
                </a:cxn>
                <a:cxn ang="0">
                  <a:pos x="T2" y="T3"/>
                </a:cxn>
                <a:cxn ang="0">
                  <a:pos x="T4" y="T5"/>
                </a:cxn>
                <a:cxn ang="0">
                  <a:pos x="T6" y="T7"/>
                </a:cxn>
                <a:cxn ang="0">
                  <a:pos x="T8" y="T9"/>
                </a:cxn>
              </a:cxnLst>
              <a:rect l="0" t="0" r="r" b="b"/>
              <a:pathLst>
                <a:path w="215" h="158">
                  <a:moveTo>
                    <a:pt x="185" y="158"/>
                  </a:moveTo>
                  <a:lnTo>
                    <a:pt x="0" y="51"/>
                  </a:lnTo>
                  <a:lnTo>
                    <a:pt x="32" y="0"/>
                  </a:lnTo>
                  <a:lnTo>
                    <a:pt x="215" y="106"/>
                  </a:lnTo>
                  <a:lnTo>
                    <a:pt x="18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3" name="Freeform 138">
              <a:extLst>
                <a:ext uri="{FF2B5EF4-FFF2-40B4-BE49-F238E27FC236}">
                  <a16:creationId xmlns:a16="http://schemas.microsoft.com/office/drawing/2014/main" xmlns="" id="{9A0F0593-7785-4B20-BA62-37511A323FB2}"/>
                </a:ext>
              </a:extLst>
            </p:cNvPr>
            <p:cNvSpPr>
              <a:spLocks/>
            </p:cNvSpPr>
            <p:nvPr/>
          </p:nvSpPr>
          <p:spPr bwMode="auto">
            <a:xfrm>
              <a:off x="2055227" y="3358473"/>
              <a:ext cx="116214" cy="84519"/>
            </a:xfrm>
            <a:custGeom>
              <a:avLst/>
              <a:gdLst>
                <a:gd name="T0" fmla="*/ 30 w 219"/>
                <a:gd name="T1" fmla="*/ 162 h 162"/>
                <a:gd name="T2" fmla="*/ 0 w 219"/>
                <a:gd name="T3" fmla="*/ 110 h 162"/>
                <a:gd name="T4" fmla="*/ 188 w 219"/>
                <a:gd name="T5" fmla="*/ 0 h 162"/>
                <a:gd name="T6" fmla="*/ 219 w 219"/>
                <a:gd name="T7" fmla="*/ 52 h 162"/>
                <a:gd name="T8" fmla="*/ 30 w 219"/>
                <a:gd name="T9" fmla="*/ 162 h 162"/>
              </a:gdLst>
              <a:ahLst/>
              <a:cxnLst>
                <a:cxn ang="0">
                  <a:pos x="T0" y="T1"/>
                </a:cxn>
                <a:cxn ang="0">
                  <a:pos x="T2" y="T3"/>
                </a:cxn>
                <a:cxn ang="0">
                  <a:pos x="T4" y="T5"/>
                </a:cxn>
                <a:cxn ang="0">
                  <a:pos x="T6" y="T7"/>
                </a:cxn>
                <a:cxn ang="0">
                  <a:pos x="T8" y="T9"/>
                </a:cxn>
              </a:cxnLst>
              <a:rect l="0" t="0" r="r" b="b"/>
              <a:pathLst>
                <a:path w="219" h="162">
                  <a:moveTo>
                    <a:pt x="30" y="162"/>
                  </a:moveTo>
                  <a:lnTo>
                    <a:pt x="0" y="110"/>
                  </a:lnTo>
                  <a:lnTo>
                    <a:pt x="188" y="0"/>
                  </a:lnTo>
                  <a:lnTo>
                    <a:pt x="219" y="52"/>
                  </a:lnTo>
                  <a:lnTo>
                    <a:pt x="3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4" name="Freeform 139">
              <a:extLst>
                <a:ext uri="{FF2B5EF4-FFF2-40B4-BE49-F238E27FC236}">
                  <a16:creationId xmlns:a16="http://schemas.microsoft.com/office/drawing/2014/main" xmlns="" id="{C1554383-B60C-41DF-A6F2-B8751239770B}"/>
                </a:ext>
              </a:extLst>
            </p:cNvPr>
            <p:cNvSpPr>
              <a:spLocks/>
            </p:cNvSpPr>
            <p:nvPr/>
          </p:nvSpPr>
          <p:spPr bwMode="auto">
            <a:xfrm>
              <a:off x="1628409" y="3605689"/>
              <a:ext cx="114100" cy="84519"/>
            </a:xfrm>
            <a:custGeom>
              <a:avLst/>
              <a:gdLst>
                <a:gd name="T0" fmla="*/ 30 w 217"/>
                <a:gd name="T1" fmla="*/ 160 h 160"/>
                <a:gd name="T2" fmla="*/ 0 w 217"/>
                <a:gd name="T3" fmla="*/ 109 h 160"/>
                <a:gd name="T4" fmla="*/ 187 w 217"/>
                <a:gd name="T5" fmla="*/ 0 h 160"/>
                <a:gd name="T6" fmla="*/ 217 w 217"/>
                <a:gd name="T7" fmla="*/ 52 h 160"/>
                <a:gd name="T8" fmla="*/ 30 w 217"/>
                <a:gd name="T9" fmla="*/ 160 h 160"/>
              </a:gdLst>
              <a:ahLst/>
              <a:cxnLst>
                <a:cxn ang="0">
                  <a:pos x="T0" y="T1"/>
                </a:cxn>
                <a:cxn ang="0">
                  <a:pos x="T2" y="T3"/>
                </a:cxn>
                <a:cxn ang="0">
                  <a:pos x="T4" y="T5"/>
                </a:cxn>
                <a:cxn ang="0">
                  <a:pos x="T6" y="T7"/>
                </a:cxn>
                <a:cxn ang="0">
                  <a:pos x="T8" y="T9"/>
                </a:cxn>
              </a:cxnLst>
              <a:rect l="0" t="0" r="r" b="b"/>
              <a:pathLst>
                <a:path w="217" h="160">
                  <a:moveTo>
                    <a:pt x="30" y="160"/>
                  </a:moveTo>
                  <a:lnTo>
                    <a:pt x="0" y="109"/>
                  </a:lnTo>
                  <a:lnTo>
                    <a:pt x="187" y="0"/>
                  </a:lnTo>
                  <a:lnTo>
                    <a:pt x="217" y="52"/>
                  </a:lnTo>
                  <a:lnTo>
                    <a:pt x="3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5" name="Freeform 140">
              <a:extLst>
                <a:ext uri="{FF2B5EF4-FFF2-40B4-BE49-F238E27FC236}">
                  <a16:creationId xmlns:a16="http://schemas.microsoft.com/office/drawing/2014/main" xmlns="" id="{DA65C1A8-C027-4A39-A958-296AE133ADE7}"/>
                </a:ext>
              </a:extLst>
            </p:cNvPr>
            <p:cNvSpPr>
              <a:spLocks/>
            </p:cNvSpPr>
            <p:nvPr/>
          </p:nvSpPr>
          <p:spPr bwMode="auto">
            <a:xfrm>
              <a:off x="2055227" y="3605689"/>
              <a:ext cx="116214" cy="84519"/>
            </a:xfrm>
            <a:custGeom>
              <a:avLst/>
              <a:gdLst>
                <a:gd name="T0" fmla="*/ 188 w 219"/>
                <a:gd name="T1" fmla="*/ 161 h 161"/>
                <a:gd name="T2" fmla="*/ 0 w 219"/>
                <a:gd name="T3" fmla="*/ 52 h 161"/>
                <a:gd name="T4" fmla="*/ 30 w 219"/>
                <a:gd name="T5" fmla="*/ 0 h 161"/>
                <a:gd name="T6" fmla="*/ 219 w 219"/>
                <a:gd name="T7" fmla="*/ 109 h 161"/>
                <a:gd name="T8" fmla="*/ 188 w 219"/>
                <a:gd name="T9" fmla="*/ 161 h 161"/>
              </a:gdLst>
              <a:ahLst/>
              <a:cxnLst>
                <a:cxn ang="0">
                  <a:pos x="T0" y="T1"/>
                </a:cxn>
                <a:cxn ang="0">
                  <a:pos x="T2" y="T3"/>
                </a:cxn>
                <a:cxn ang="0">
                  <a:pos x="T4" y="T5"/>
                </a:cxn>
                <a:cxn ang="0">
                  <a:pos x="T6" y="T7"/>
                </a:cxn>
                <a:cxn ang="0">
                  <a:pos x="T8" y="T9"/>
                </a:cxn>
              </a:cxnLst>
              <a:rect l="0" t="0" r="r" b="b"/>
              <a:pathLst>
                <a:path w="219" h="161">
                  <a:moveTo>
                    <a:pt x="188" y="161"/>
                  </a:moveTo>
                  <a:lnTo>
                    <a:pt x="0" y="52"/>
                  </a:lnTo>
                  <a:lnTo>
                    <a:pt x="30" y="0"/>
                  </a:lnTo>
                  <a:lnTo>
                    <a:pt x="219" y="109"/>
                  </a:lnTo>
                  <a:lnTo>
                    <a:pt x="188"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6" name="Freeform 141">
              <a:extLst>
                <a:ext uri="{FF2B5EF4-FFF2-40B4-BE49-F238E27FC236}">
                  <a16:creationId xmlns:a16="http://schemas.microsoft.com/office/drawing/2014/main" xmlns="" id="{161964EA-BD81-4591-B90E-EF9B895A1D19}"/>
                </a:ext>
              </a:extLst>
            </p:cNvPr>
            <p:cNvSpPr>
              <a:spLocks noEditPoints="1"/>
            </p:cNvSpPr>
            <p:nvPr/>
          </p:nvSpPr>
          <p:spPr bwMode="auto">
            <a:xfrm>
              <a:off x="1756311" y="2827063"/>
              <a:ext cx="310606" cy="308493"/>
            </a:xfrm>
            <a:custGeom>
              <a:avLst/>
              <a:gdLst>
                <a:gd name="T0" fmla="*/ 264 w 587"/>
                <a:gd name="T1" fmla="*/ 584 h 585"/>
                <a:gd name="T2" fmla="*/ 207 w 587"/>
                <a:gd name="T3" fmla="*/ 572 h 585"/>
                <a:gd name="T4" fmla="*/ 154 w 587"/>
                <a:gd name="T5" fmla="*/ 550 h 585"/>
                <a:gd name="T6" fmla="*/ 108 w 587"/>
                <a:gd name="T7" fmla="*/ 518 h 585"/>
                <a:gd name="T8" fmla="*/ 68 w 587"/>
                <a:gd name="T9" fmla="*/ 478 h 585"/>
                <a:gd name="T10" fmla="*/ 36 w 587"/>
                <a:gd name="T11" fmla="*/ 432 h 585"/>
                <a:gd name="T12" fmla="*/ 15 w 587"/>
                <a:gd name="T13" fmla="*/ 379 h 585"/>
                <a:gd name="T14" fmla="*/ 2 w 587"/>
                <a:gd name="T15" fmla="*/ 323 h 585"/>
                <a:gd name="T16" fmla="*/ 1 w 587"/>
                <a:gd name="T17" fmla="*/ 277 h 585"/>
                <a:gd name="T18" fmla="*/ 11 w 587"/>
                <a:gd name="T19" fmla="*/ 220 h 585"/>
                <a:gd name="T20" fmla="*/ 30 w 587"/>
                <a:gd name="T21" fmla="*/ 166 h 585"/>
                <a:gd name="T22" fmla="*/ 59 w 587"/>
                <a:gd name="T23" fmla="*/ 118 h 585"/>
                <a:gd name="T24" fmla="*/ 97 w 587"/>
                <a:gd name="T25" fmla="*/ 77 h 585"/>
                <a:gd name="T26" fmla="*/ 142 w 587"/>
                <a:gd name="T27" fmla="*/ 42 h 585"/>
                <a:gd name="T28" fmla="*/ 193 w 587"/>
                <a:gd name="T29" fmla="*/ 18 h 585"/>
                <a:gd name="T30" fmla="*/ 249 w 587"/>
                <a:gd name="T31" fmla="*/ 4 h 585"/>
                <a:gd name="T32" fmla="*/ 293 w 587"/>
                <a:gd name="T33" fmla="*/ 0 h 585"/>
                <a:gd name="T34" fmla="*/ 353 w 587"/>
                <a:gd name="T35" fmla="*/ 6 h 585"/>
                <a:gd name="T36" fmla="*/ 408 w 587"/>
                <a:gd name="T37" fmla="*/ 23 h 585"/>
                <a:gd name="T38" fmla="*/ 457 w 587"/>
                <a:gd name="T39" fmla="*/ 50 h 585"/>
                <a:gd name="T40" fmla="*/ 501 w 587"/>
                <a:gd name="T41" fmla="*/ 86 h 585"/>
                <a:gd name="T42" fmla="*/ 537 w 587"/>
                <a:gd name="T43" fmla="*/ 129 h 585"/>
                <a:gd name="T44" fmla="*/ 564 w 587"/>
                <a:gd name="T45" fmla="*/ 178 h 585"/>
                <a:gd name="T46" fmla="*/ 580 w 587"/>
                <a:gd name="T47" fmla="*/ 234 h 585"/>
                <a:gd name="T48" fmla="*/ 587 w 587"/>
                <a:gd name="T49" fmla="*/ 292 h 585"/>
                <a:gd name="T50" fmla="*/ 583 w 587"/>
                <a:gd name="T51" fmla="*/ 337 h 585"/>
                <a:gd name="T52" fmla="*/ 569 w 587"/>
                <a:gd name="T53" fmla="*/ 393 h 585"/>
                <a:gd name="T54" fmla="*/ 544 w 587"/>
                <a:gd name="T55" fmla="*/ 444 h 585"/>
                <a:gd name="T56" fmla="*/ 511 w 587"/>
                <a:gd name="T57" fmla="*/ 489 h 585"/>
                <a:gd name="T58" fmla="*/ 469 w 587"/>
                <a:gd name="T59" fmla="*/ 526 h 585"/>
                <a:gd name="T60" fmla="*/ 421 w 587"/>
                <a:gd name="T61" fmla="*/ 556 h 585"/>
                <a:gd name="T62" fmla="*/ 367 w 587"/>
                <a:gd name="T63" fmla="*/ 576 h 585"/>
                <a:gd name="T64" fmla="*/ 309 w 587"/>
                <a:gd name="T65" fmla="*/ 585 h 585"/>
                <a:gd name="T66" fmla="*/ 293 w 587"/>
                <a:gd name="T67" fmla="*/ 61 h 585"/>
                <a:gd name="T68" fmla="*/ 225 w 587"/>
                <a:gd name="T69" fmla="*/ 72 h 585"/>
                <a:gd name="T70" fmla="*/ 146 w 587"/>
                <a:gd name="T71" fmla="*/ 114 h 585"/>
                <a:gd name="T72" fmla="*/ 89 w 587"/>
                <a:gd name="T73" fmla="*/ 183 h 585"/>
                <a:gd name="T74" fmla="*/ 63 w 587"/>
                <a:gd name="T75" fmla="*/ 269 h 585"/>
                <a:gd name="T76" fmla="*/ 62 w 587"/>
                <a:gd name="T77" fmla="*/ 305 h 585"/>
                <a:gd name="T78" fmla="*/ 80 w 587"/>
                <a:gd name="T79" fmla="*/ 383 h 585"/>
                <a:gd name="T80" fmla="*/ 130 w 587"/>
                <a:gd name="T81" fmla="*/ 457 h 585"/>
                <a:gd name="T82" fmla="*/ 204 w 587"/>
                <a:gd name="T83" fmla="*/ 506 h 585"/>
                <a:gd name="T84" fmla="*/ 282 w 587"/>
                <a:gd name="T85" fmla="*/ 524 h 585"/>
                <a:gd name="T86" fmla="*/ 318 w 587"/>
                <a:gd name="T87" fmla="*/ 523 h 585"/>
                <a:gd name="T88" fmla="*/ 405 w 587"/>
                <a:gd name="T89" fmla="*/ 496 h 585"/>
                <a:gd name="T90" fmla="*/ 473 w 587"/>
                <a:gd name="T91" fmla="*/ 440 h 585"/>
                <a:gd name="T92" fmla="*/ 516 w 587"/>
                <a:gd name="T93" fmla="*/ 361 h 585"/>
                <a:gd name="T94" fmla="*/ 526 w 587"/>
                <a:gd name="T95" fmla="*/ 292 h 585"/>
                <a:gd name="T96" fmla="*/ 522 w 587"/>
                <a:gd name="T97" fmla="*/ 246 h 585"/>
                <a:gd name="T98" fmla="*/ 486 w 587"/>
                <a:gd name="T99" fmla="*/ 163 h 585"/>
                <a:gd name="T100" fmla="*/ 424 w 587"/>
                <a:gd name="T101" fmla="*/ 101 h 585"/>
                <a:gd name="T102" fmla="*/ 341 w 587"/>
                <a:gd name="T103" fmla="*/ 66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5"/>
                  </a:lnTo>
                  <a:lnTo>
                    <a:pt x="264" y="584"/>
                  </a:lnTo>
                  <a:lnTo>
                    <a:pt x="249" y="582"/>
                  </a:lnTo>
                  <a:lnTo>
                    <a:pt x="235" y="579"/>
                  </a:lnTo>
                  <a:lnTo>
                    <a:pt x="221" y="576"/>
                  </a:lnTo>
                  <a:lnTo>
                    <a:pt x="207" y="572"/>
                  </a:lnTo>
                  <a:lnTo>
                    <a:pt x="193" y="567"/>
                  </a:lnTo>
                  <a:lnTo>
                    <a:pt x="180" y="562"/>
                  </a:lnTo>
                  <a:lnTo>
                    <a:pt x="167" y="556"/>
                  </a:lnTo>
                  <a:lnTo>
                    <a:pt x="154" y="550"/>
                  </a:lnTo>
                  <a:lnTo>
                    <a:pt x="142" y="543"/>
                  </a:lnTo>
                  <a:lnTo>
                    <a:pt x="130" y="535"/>
                  </a:lnTo>
                  <a:lnTo>
                    <a:pt x="119" y="526"/>
                  </a:lnTo>
                  <a:lnTo>
                    <a:pt x="108" y="518"/>
                  </a:lnTo>
                  <a:lnTo>
                    <a:pt x="97" y="509"/>
                  </a:lnTo>
                  <a:lnTo>
                    <a:pt x="86" y="499"/>
                  </a:lnTo>
                  <a:lnTo>
                    <a:pt x="77" y="489"/>
                  </a:lnTo>
                  <a:lnTo>
                    <a:pt x="68" y="478"/>
                  </a:lnTo>
                  <a:lnTo>
                    <a:pt x="59" y="468"/>
                  </a:lnTo>
                  <a:lnTo>
                    <a:pt x="51" y="456"/>
                  </a:lnTo>
                  <a:lnTo>
                    <a:pt x="43" y="444"/>
                  </a:lnTo>
                  <a:lnTo>
                    <a:pt x="36" y="432"/>
                  </a:lnTo>
                  <a:lnTo>
                    <a:pt x="30" y="420"/>
                  </a:lnTo>
                  <a:lnTo>
                    <a:pt x="24" y="406"/>
                  </a:lnTo>
                  <a:lnTo>
                    <a:pt x="19" y="393"/>
                  </a:lnTo>
                  <a:lnTo>
                    <a:pt x="15" y="379"/>
                  </a:lnTo>
                  <a:lnTo>
                    <a:pt x="11" y="366"/>
                  </a:lnTo>
                  <a:lnTo>
                    <a:pt x="7" y="352"/>
                  </a:lnTo>
                  <a:lnTo>
                    <a:pt x="5" y="337"/>
                  </a:lnTo>
                  <a:lnTo>
                    <a:pt x="2" y="323"/>
                  </a:lnTo>
                  <a:lnTo>
                    <a:pt x="1" y="308"/>
                  </a:lnTo>
                  <a:lnTo>
                    <a:pt x="0" y="292"/>
                  </a:lnTo>
                  <a:lnTo>
                    <a:pt x="0" y="292"/>
                  </a:lnTo>
                  <a:lnTo>
                    <a:pt x="1" y="277"/>
                  </a:lnTo>
                  <a:lnTo>
                    <a:pt x="2" y="263"/>
                  </a:lnTo>
                  <a:lnTo>
                    <a:pt x="5" y="248"/>
                  </a:lnTo>
                  <a:lnTo>
                    <a:pt x="7" y="234"/>
                  </a:lnTo>
                  <a:lnTo>
                    <a:pt x="11" y="220"/>
                  </a:lnTo>
                  <a:lnTo>
                    <a:pt x="15" y="206"/>
                  </a:lnTo>
                  <a:lnTo>
                    <a:pt x="19" y="193"/>
                  </a:lnTo>
                  <a:lnTo>
                    <a:pt x="24" y="178"/>
                  </a:lnTo>
                  <a:lnTo>
                    <a:pt x="30" y="166"/>
                  </a:lnTo>
                  <a:lnTo>
                    <a:pt x="36" y="153"/>
                  </a:lnTo>
                  <a:lnTo>
                    <a:pt x="43" y="141"/>
                  </a:lnTo>
                  <a:lnTo>
                    <a:pt x="51" y="129"/>
                  </a:lnTo>
                  <a:lnTo>
                    <a:pt x="59" y="118"/>
                  </a:lnTo>
                  <a:lnTo>
                    <a:pt x="68" y="107"/>
                  </a:lnTo>
                  <a:lnTo>
                    <a:pt x="77" y="96"/>
                  </a:lnTo>
                  <a:lnTo>
                    <a:pt x="86" y="86"/>
                  </a:lnTo>
                  <a:lnTo>
                    <a:pt x="97" y="77"/>
                  </a:lnTo>
                  <a:lnTo>
                    <a:pt x="108" y="67"/>
                  </a:lnTo>
                  <a:lnTo>
                    <a:pt x="119" y="58"/>
                  </a:lnTo>
                  <a:lnTo>
                    <a:pt x="130" y="50"/>
                  </a:lnTo>
                  <a:lnTo>
                    <a:pt x="142" y="42"/>
                  </a:lnTo>
                  <a:lnTo>
                    <a:pt x="154" y="35"/>
                  </a:lnTo>
                  <a:lnTo>
                    <a:pt x="167" y="29"/>
                  </a:lnTo>
                  <a:lnTo>
                    <a:pt x="180" y="23"/>
                  </a:lnTo>
                  <a:lnTo>
                    <a:pt x="193" y="18"/>
                  </a:lnTo>
                  <a:lnTo>
                    <a:pt x="207" y="13"/>
                  </a:lnTo>
                  <a:lnTo>
                    <a:pt x="221" y="9"/>
                  </a:lnTo>
                  <a:lnTo>
                    <a:pt x="235" y="6"/>
                  </a:lnTo>
                  <a:lnTo>
                    <a:pt x="249" y="4"/>
                  </a:lnTo>
                  <a:lnTo>
                    <a:pt x="264" y="2"/>
                  </a:lnTo>
                  <a:lnTo>
                    <a:pt x="278" y="1"/>
                  </a:lnTo>
                  <a:lnTo>
                    <a:pt x="293" y="0"/>
                  </a:lnTo>
                  <a:lnTo>
                    <a:pt x="293" y="0"/>
                  </a:lnTo>
                  <a:lnTo>
                    <a:pt x="309" y="1"/>
                  </a:lnTo>
                  <a:lnTo>
                    <a:pt x="324" y="2"/>
                  </a:lnTo>
                  <a:lnTo>
                    <a:pt x="338" y="4"/>
                  </a:lnTo>
                  <a:lnTo>
                    <a:pt x="353" y="6"/>
                  </a:lnTo>
                  <a:lnTo>
                    <a:pt x="367" y="9"/>
                  </a:lnTo>
                  <a:lnTo>
                    <a:pt x="381" y="13"/>
                  </a:lnTo>
                  <a:lnTo>
                    <a:pt x="395" y="18"/>
                  </a:lnTo>
                  <a:lnTo>
                    <a:pt x="408" y="23"/>
                  </a:lnTo>
                  <a:lnTo>
                    <a:pt x="421" y="29"/>
                  </a:lnTo>
                  <a:lnTo>
                    <a:pt x="433" y="35"/>
                  </a:lnTo>
                  <a:lnTo>
                    <a:pt x="446" y="42"/>
                  </a:lnTo>
                  <a:lnTo>
                    <a:pt x="457" y="50"/>
                  </a:lnTo>
                  <a:lnTo>
                    <a:pt x="469" y="58"/>
                  </a:lnTo>
                  <a:lnTo>
                    <a:pt x="480" y="67"/>
                  </a:lnTo>
                  <a:lnTo>
                    <a:pt x="491" y="77"/>
                  </a:lnTo>
                  <a:lnTo>
                    <a:pt x="501" y="86"/>
                  </a:lnTo>
                  <a:lnTo>
                    <a:pt x="511" y="96"/>
                  </a:lnTo>
                  <a:lnTo>
                    <a:pt x="520" y="107"/>
                  </a:lnTo>
                  <a:lnTo>
                    <a:pt x="529" y="118"/>
                  </a:lnTo>
                  <a:lnTo>
                    <a:pt x="537" y="129"/>
                  </a:lnTo>
                  <a:lnTo>
                    <a:pt x="544" y="141"/>
                  </a:lnTo>
                  <a:lnTo>
                    <a:pt x="551" y="153"/>
                  </a:lnTo>
                  <a:lnTo>
                    <a:pt x="558" y="166"/>
                  </a:lnTo>
                  <a:lnTo>
                    <a:pt x="564" y="178"/>
                  </a:lnTo>
                  <a:lnTo>
                    <a:pt x="569" y="193"/>
                  </a:lnTo>
                  <a:lnTo>
                    <a:pt x="573" y="206"/>
                  </a:lnTo>
                  <a:lnTo>
                    <a:pt x="577" y="220"/>
                  </a:lnTo>
                  <a:lnTo>
                    <a:pt x="580" y="234"/>
                  </a:lnTo>
                  <a:lnTo>
                    <a:pt x="583" y="248"/>
                  </a:lnTo>
                  <a:lnTo>
                    <a:pt x="586" y="263"/>
                  </a:lnTo>
                  <a:lnTo>
                    <a:pt x="587" y="277"/>
                  </a:lnTo>
                  <a:lnTo>
                    <a:pt x="587" y="292"/>
                  </a:lnTo>
                  <a:lnTo>
                    <a:pt x="587" y="292"/>
                  </a:lnTo>
                  <a:lnTo>
                    <a:pt x="587" y="308"/>
                  </a:lnTo>
                  <a:lnTo>
                    <a:pt x="586" y="323"/>
                  </a:lnTo>
                  <a:lnTo>
                    <a:pt x="583" y="337"/>
                  </a:lnTo>
                  <a:lnTo>
                    <a:pt x="580" y="352"/>
                  </a:lnTo>
                  <a:lnTo>
                    <a:pt x="577" y="366"/>
                  </a:lnTo>
                  <a:lnTo>
                    <a:pt x="573" y="379"/>
                  </a:lnTo>
                  <a:lnTo>
                    <a:pt x="569" y="393"/>
                  </a:lnTo>
                  <a:lnTo>
                    <a:pt x="564" y="406"/>
                  </a:lnTo>
                  <a:lnTo>
                    <a:pt x="558" y="420"/>
                  </a:lnTo>
                  <a:lnTo>
                    <a:pt x="551" y="432"/>
                  </a:lnTo>
                  <a:lnTo>
                    <a:pt x="544" y="444"/>
                  </a:lnTo>
                  <a:lnTo>
                    <a:pt x="537" y="456"/>
                  </a:lnTo>
                  <a:lnTo>
                    <a:pt x="529" y="468"/>
                  </a:lnTo>
                  <a:lnTo>
                    <a:pt x="520" y="478"/>
                  </a:lnTo>
                  <a:lnTo>
                    <a:pt x="511" y="489"/>
                  </a:lnTo>
                  <a:lnTo>
                    <a:pt x="501" y="499"/>
                  </a:lnTo>
                  <a:lnTo>
                    <a:pt x="491" y="509"/>
                  </a:lnTo>
                  <a:lnTo>
                    <a:pt x="480" y="518"/>
                  </a:lnTo>
                  <a:lnTo>
                    <a:pt x="469" y="526"/>
                  </a:lnTo>
                  <a:lnTo>
                    <a:pt x="457" y="535"/>
                  </a:lnTo>
                  <a:lnTo>
                    <a:pt x="446" y="543"/>
                  </a:lnTo>
                  <a:lnTo>
                    <a:pt x="433" y="550"/>
                  </a:lnTo>
                  <a:lnTo>
                    <a:pt x="421" y="556"/>
                  </a:lnTo>
                  <a:lnTo>
                    <a:pt x="408" y="562"/>
                  </a:lnTo>
                  <a:lnTo>
                    <a:pt x="395" y="567"/>
                  </a:lnTo>
                  <a:lnTo>
                    <a:pt x="381" y="572"/>
                  </a:lnTo>
                  <a:lnTo>
                    <a:pt x="367" y="576"/>
                  </a:lnTo>
                  <a:lnTo>
                    <a:pt x="353" y="579"/>
                  </a:lnTo>
                  <a:lnTo>
                    <a:pt x="338" y="582"/>
                  </a:lnTo>
                  <a:lnTo>
                    <a:pt x="324" y="584"/>
                  </a:lnTo>
                  <a:lnTo>
                    <a:pt x="309" y="585"/>
                  </a:lnTo>
                  <a:lnTo>
                    <a:pt x="293" y="585"/>
                  </a:lnTo>
                  <a:lnTo>
                    <a:pt x="293" y="585"/>
                  </a:lnTo>
                  <a:close/>
                  <a:moveTo>
                    <a:pt x="293" y="61"/>
                  </a:moveTo>
                  <a:lnTo>
                    <a:pt x="293" y="61"/>
                  </a:lnTo>
                  <a:lnTo>
                    <a:pt x="282" y="62"/>
                  </a:lnTo>
                  <a:lnTo>
                    <a:pt x="270" y="62"/>
                  </a:lnTo>
                  <a:lnTo>
                    <a:pt x="247" y="66"/>
                  </a:lnTo>
                  <a:lnTo>
                    <a:pt x="225" y="72"/>
                  </a:lnTo>
                  <a:lnTo>
                    <a:pt x="204" y="79"/>
                  </a:lnTo>
                  <a:lnTo>
                    <a:pt x="183" y="89"/>
                  </a:lnTo>
                  <a:lnTo>
                    <a:pt x="164" y="101"/>
                  </a:lnTo>
                  <a:lnTo>
                    <a:pt x="146" y="114"/>
                  </a:lnTo>
                  <a:lnTo>
                    <a:pt x="130" y="129"/>
                  </a:lnTo>
                  <a:lnTo>
                    <a:pt x="115" y="145"/>
                  </a:lnTo>
                  <a:lnTo>
                    <a:pt x="102" y="163"/>
                  </a:lnTo>
                  <a:lnTo>
                    <a:pt x="89" y="183"/>
                  </a:lnTo>
                  <a:lnTo>
                    <a:pt x="80" y="203"/>
                  </a:lnTo>
                  <a:lnTo>
                    <a:pt x="72" y="224"/>
                  </a:lnTo>
                  <a:lnTo>
                    <a:pt x="66" y="246"/>
                  </a:lnTo>
                  <a:lnTo>
                    <a:pt x="63" y="269"/>
                  </a:lnTo>
                  <a:lnTo>
                    <a:pt x="62" y="280"/>
                  </a:lnTo>
                  <a:lnTo>
                    <a:pt x="61" y="292"/>
                  </a:lnTo>
                  <a:lnTo>
                    <a:pt x="61" y="292"/>
                  </a:lnTo>
                  <a:lnTo>
                    <a:pt x="62" y="305"/>
                  </a:lnTo>
                  <a:lnTo>
                    <a:pt x="63" y="317"/>
                  </a:lnTo>
                  <a:lnTo>
                    <a:pt x="66" y="339"/>
                  </a:lnTo>
                  <a:lnTo>
                    <a:pt x="72" y="361"/>
                  </a:lnTo>
                  <a:lnTo>
                    <a:pt x="80" y="383"/>
                  </a:lnTo>
                  <a:lnTo>
                    <a:pt x="89" y="403"/>
                  </a:lnTo>
                  <a:lnTo>
                    <a:pt x="102" y="423"/>
                  </a:lnTo>
                  <a:lnTo>
                    <a:pt x="115" y="440"/>
                  </a:lnTo>
                  <a:lnTo>
                    <a:pt x="130" y="457"/>
                  </a:lnTo>
                  <a:lnTo>
                    <a:pt x="146" y="472"/>
                  </a:lnTo>
                  <a:lnTo>
                    <a:pt x="164" y="485"/>
                  </a:lnTo>
                  <a:lnTo>
                    <a:pt x="183" y="496"/>
                  </a:lnTo>
                  <a:lnTo>
                    <a:pt x="204" y="506"/>
                  </a:lnTo>
                  <a:lnTo>
                    <a:pt x="225" y="514"/>
                  </a:lnTo>
                  <a:lnTo>
                    <a:pt x="247" y="519"/>
                  </a:lnTo>
                  <a:lnTo>
                    <a:pt x="270" y="523"/>
                  </a:lnTo>
                  <a:lnTo>
                    <a:pt x="282" y="524"/>
                  </a:lnTo>
                  <a:lnTo>
                    <a:pt x="293" y="524"/>
                  </a:lnTo>
                  <a:lnTo>
                    <a:pt x="293" y="524"/>
                  </a:lnTo>
                  <a:lnTo>
                    <a:pt x="306" y="524"/>
                  </a:lnTo>
                  <a:lnTo>
                    <a:pt x="318" y="523"/>
                  </a:lnTo>
                  <a:lnTo>
                    <a:pt x="341" y="519"/>
                  </a:lnTo>
                  <a:lnTo>
                    <a:pt x="363" y="514"/>
                  </a:lnTo>
                  <a:lnTo>
                    <a:pt x="384" y="506"/>
                  </a:lnTo>
                  <a:lnTo>
                    <a:pt x="405" y="496"/>
                  </a:lnTo>
                  <a:lnTo>
                    <a:pt x="424" y="485"/>
                  </a:lnTo>
                  <a:lnTo>
                    <a:pt x="442" y="472"/>
                  </a:lnTo>
                  <a:lnTo>
                    <a:pt x="458" y="457"/>
                  </a:lnTo>
                  <a:lnTo>
                    <a:pt x="473" y="440"/>
                  </a:lnTo>
                  <a:lnTo>
                    <a:pt x="486" y="423"/>
                  </a:lnTo>
                  <a:lnTo>
                    <a:pt x="499" y="403"/>
                  </a:lnTo>
                  <a:lnTo>
                    <a:pt x="508" y="383"/>
                  </a:lnTo>
                  <a:lnTo>
                    <a:pt x="516" y="361"/>
                  </a:lnTo>
                  <a:lnTo>
                    <a:pt x="522" y="339"/>
                  </a:lnTo>
                  <a:lnTo>
                    <a:pt x="525" y="317"/>
                  </a:lnTo>
                  <a:lnTo>
                    <a:pt x="526" y="305"/>
                  </a:lnTo>
                  <a:lnTo>
                    <a:pt x="526" y="292"/>
                  </a:lnTo>
                  <a:lnTo>
                    <a:pt x="526" y="292"/>
                  </a:lnTo>
                  <a:lnTo>
                    <a:pt x="526" y="280"/>
                  </a:lnTo>
                  <a:lnTo>
                    <a:pt x="525" y="269"/>
                  </a:lnTo>
                  <a:lnTo>
                    <a:pt x="522" y="246"/>
                  </a:lnTo>
                  <a:lnTo>
                    <a:pt x="516" y="224"/>
                  </a:lnTo>
                  <a:lnTo>
                    <a:pt x="508" y="203"/>
                  </a:lnTo>
                  <a:lnTo>
                    <a:pt x="499" y="183"/>
                  </a:lnTo>
                  <a:lnTo>
                    <a:pt x="486" y="163"/>
                  </a:lnTo>
                  <a:lnTo>
                    <a:pt x="473" y="145"/>
                  </a:lnTo>
                  <a:lnTo>
                    <a:pt x="458" y="129"/>
                  </a:lnTo>
                  <a:lnTo>
                    <a:pt x="442" y="114"/>
                  </a:lnTo>
                  <a:lnTo>
                    <a:pt x="424" y="101"/>
                  </a:lnTo>
                  <a:lnTo>
                    <a:pt x="405" y="89"/>
                  </a:lnTo>
                  <a:lnTo>
                    <a:pt x="384" y="79"/>
                  </a:lnTo>
                  <a:lnTo>
                    <a:pt x="363" y="72"/>
                  </a:lnTo>
                  <a:lnTo>
                    <a:pt x="341" y="66"/>
                  </a:lnTo>
                  <a:lnTo>
                    <a:pt x="318" y="62"/>
                  </a:lnTo>
                  <a:lnTo>
                    <a:pt x="306" y="62"/>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7" name="Freeform 142">
              <a:extLst>
                <a:ext uri="{FF2B5EF4-FFF2-40B4-BE49-F238E27FC236}">
                  <a16:creationId xmlns:a16="http://schemas.microsoft.com/office/drawing/2014/main" xmlns="" id="{78F2CB5F-016C-45CA-87BB-FFAC9CEB8406}"/>
                </a:ext>
              </a:extLst>
            </p:cNvPr>
            <p:cNvSpPr>
              <a:spLocks noEditPoints="1"/>
            </p:cNvSpPr>
            <p:nvPr/>
          </p:nvSpPr>
          <p:spPr bwMode="auto">
            <a:xfrm>
              <a:off x="1745185" y="3954327"/>
              <a:ext cx="310606" cy="308493"/>
            </a:xfrm>
            <a:custGeom>
              <a:avLst/>
              <a:gdLst>
                <a:gd name="T0" fmla="*/ 264 w 587"/>
                <a:gd name="T1" fmla="*/ 583 h 585"/>
                <a:gd name="T2" fmla="*/ 207 w 587"/>
                <a:gd name="T3" fmla="*/ 571 h 585"/>
                <a:gd name="T4" fmla="*/ 154 w 587"/>
                <a:gd name="T5" fmla="*/ 550 h 585"/>
                <a:gd name="T6" fmla="*/ 108 w 587"/>
                <a:gd name="T7" fmla="*/ 517 h 585"/>
                <a:gd name="T8" fmla="*/ 68 w 587"/>
                <a:gd name="T9" fmla="*/ 478 h 585"/>
                <a:gd name="T10" fmla="*/ 36 w 587"/>
                <a:gd name="T11" fmla="*/ 432 h 585"/>
                <a:gd name="T12" fmla="*/ 15 w 587"/>
                <a:gd name="T13" fmla="*/ 379 h 585"/>
                <a:gd name="T14" fmla="*/ 2 w 587"/>
                <a:gd name="T15" fmla="*/ 322 h 585"/>
                <a:gd name="T16" fmla="*/ 1 w 587"/>
                <a:gd name="T17" fmla="*/ 277 h 585"/>
                <a:gd name="T18" fmla="*/ 11 w 587"/>
                <a:gd name="T19" fmla="*/ 219 h 585"/>
                <a:gd name="T20" fmla="*/ 30 w 587"/>
                <a:gd name="T21" fmla="*/ 165 h 585"/>
                <a:gd name="T22" fmla="*/ 59 w 587"/>
                <a:gd name="T23" fmla="*/ 117 h 585"/>
                <a:gd name="T24" fmla="*/ 97 w 587"/>
                <a:gd name="T25" fmla="*/ 76 h 585"/>
                <a:gd name="T26" fmla="*/ 142 w 587"/>
                <a:gd name="T27" fmla="*/ 42 h 585"/>
                <a:gd name="T28" fmla="*/ 193 w 587"/>
                <a:gd name="T29" fmla="*/ 17 h 585"/>
                <a:gd name="T30" fmla="*/ 249 w 587"/>
                <a:gd name="T31" fmla="*/ 3 h 585"/>
                <a:gd name="T32" fmla="*/ 293 w 587"/>
                <a:gd name="T33" fmla="*/ 0 h 585"/>
                <a:gd name="T34" fmla="*/ 353 w 587"/>
                <a:gd name="T35" fmla="*/ 6 h 585"/>
                <a:gd name="T36" fmla="*/ 408 w 587"/>
                <a:gd name="T37" fmla="*/ 22 h 585"/>
                <a:gd name="T38" fmla="*/ 457 w 587"/>
                <a:gd name="T39" fmla="*/ 50 h 585"/>
                <a:gd name="T40" fmla="*/ 501 w 587"/>
                <a:gd name="T41" fmla="*/ 86 h 585"/>
                <a:gd name="T42" fmla="*/ 537 w 587"/>
                <a:gd name="T43" fmla="*/ 129 h 585"/>
                <a:gd name="T44" fmla="*/ 564 w 587"/>
                <a:gd name="T45" fmla="*/ 179 h 585"/>
                <a:gd name="T46" fmla="*/ 580 w 587"/>
                <a:gd name="T47" fmla="*/ 233 h 585"/>
                <a:gd name="T48" fmla="*/ 587 w 587"/>
                <a:gd name="T49" fmla="*/ 293 h 585"/>
                <a:gd name="T50" fmla="*/ 583 w 587"/>
                <a:gd name="T51" fmla="*/ 337 h 585"/>
                <a:gd name="T52" fmla="*/ 569 w 587"/>
                <a:gd name="T53" fmla="*/ 392 h 585"/>
                <a:gd name="T54" fmla="*/ 544 w 587"/>
                <a:gd name="T55" fmla="*/ 444 h 585"/>
                <a:gd name="T56" fmla="*/ 511 w 587"/>
                <a:gd name="T57" fmla="*/ 488 h 585"/>
                <a:gd name="T58" fmla="*/ 469 w 587"/>
                <a:gd name="T59" fmla="*/ 527 h 585"/>
                <a:gd name="T60" fmla="*/ 421 w 587"/>
                <a:gd name="T61" fmla="*/ 556 h 585"/>
                <a:gd name="T62" fmla="*/ 367 w 587"/>
                <a:gd name="T63" fmla="*/ 575 h 585"/>
                <a:gd name="T64" fmla="*/ 309 w 587"/>
                <a:gd name="T65" fmla="*/ 584 h 585"/>
                <a:gd name="T66" fmla="*/ 293 w 587"/>
                <a:gd name="T67" fmla="*/ 61 h 585"/>
                <a:gd name="T68" fmla="*/ 225 w 587"/>
                <a:gd name="T69" fmla="*/ 71 h 585"/>
                <a:gd name="T70" fmla="*/ 146 w 587"/>
                <a:gd name="T71" fmla="*/ 113 h 585"/>
                <a:gd name="T72" fmla="*/ 89 w 587"/>
                <a:gd name="T73" fmla="*/ 182 h 585"/>
                <a:gd name="T74" fmla="*/ 63 w 587"/>
                <a:gd name="T75" fmla="*/ 268 h 585"/>
                <a:gd name="T76" fmla="*/ 62 w 587"/>
                <a:gd name="T77" fmla="*/ 304 h 585"/>
                <a:gd name="T78" fmla="*/ 80 w 587"/>
                <a:gd name="T79" fmla="*/ 382 h 585"/>
                <a:gd name="T80" fmla="*/ 130 w 587"/>
                <a:gd name="T81" fmla="*/ 456 h 585"/>
                <a:gd name="T82" fmla="*/ 204 w 587"/>
                <a:gd name="T83" fmla="*/ 505 h 585"/>
                <a:gd name="T84" fmla="*/ 282 w 587"/>
                <a:gd name="T85" fmla="*/ 523 h 585"/>
                <a:gd name="T86" fmla="*/ 318 w 587"/>
                <a:gd name="T87" fmla="*/ 522 h 585"/>
                <a:gd name="T88" fmla="*/ 405 w 587"/>
                <a:gd name="T89" fmla="*/ 496 h 585"/>
                <a:gd name="T90" fmla="*/ 473 w 587"/>
                <a:gd name="T91" fmla="*/ 440 h 585"/>
                <a:gd name="T92" fmla="*/ 516 w 587"/>
                <a:gd name="T93" fmla="*/ 361 h 585"/>
                <a:gd name="T94" fmla="*/ 526 w 587"/>
                <a:gd name="T95" fmla="*/ 293 h 585"/>
                <a:gd name="T96" fmla="*/ 522 w 587"/>
                <a:gd name="T97" fmla="*/ 245 h 585"/>
                <a:gd name="T98" fmla="*/ 486 w 587"/>
                <a:gd name="T99" fmla="*/ 162 h 585"/>
                <a:gd name="T100" fmla="*/ 424 w 587"/>
                <a:gd name="T101" fmla="*/ 100 h 585"/>
                <a:gd name="T102" fmla="*/ 341 w 587"/>
                <a:gd name="T103" fmla="*/ 65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4"/>
                  </a:lnTo>
                  <a:lnTo>
                    <a:pt x="264" y="583"/>
                  </a:lnTo>
                  <a:lnTo>
                    <a:pt x="249" y="581"/>
                  </a:lnTo>
                  <a:lnTo>
                    <a:pt x="235" y="579"/>
                  </a:lnTo>
                  <a:lnTo>
                    <a:pt x="221" y="575"/>
                  </a:lnTo>
                  <a:lnTo>
                    <a:pt x="207" y="571"/>
                  </a:lnTo>
                  <a:lnTo>
                    <a:pt x="193" y="567"/>
                  </a:lnTo>
                  <a:lnTo>
                    <a:pt x="180" y="562"/>
                  </a:lnTo>
                  <a:lnTo>
                    <a:pt x="167" y="556"/>
                  </a:lnTo>
                  <a:lnTo>
                    <a:pt x="154" y="550"/>
                  </a:lnTo>
                  <a:lnTo>
                    <a:pt x="142" y="543"/>
                  </a:lnTo>
                  <a:lnTo>
                    <a:pt x="130" y="535"/>
                  </a:lnTo>
                  <a:lnTo>
                    <a:pt x="119" y="527"/>
                  </a:lnTo>
                  <a:lnTo>
                    <a:pt x="108" y="517"/>
                  </a:lnTo>
                  <a:lnTo>
                    <a:pt x="97" y="508"/>
                  </a:lnTo>
                  <a:lnTo>
                    <a:pt x="86" y="499"/>
                  </a:lnTo>
                  <a:lnTo>
                    <a:pt x="77" y="488"/>
                  </a:lnTo>
                  <a:lnTo>
                    <a:pt x="68" y="478"/>
                  </a:lnTo>
                  <a:lnTo>
                    <a:pt x="59" y="467"/>
                  </a:lnTo>
                  <a:lnTo>
                    <a:pt x="51" y="456"/>
                  </a:lnTo>
                  <a:lnTo>
                    <a:pt x="43" y="444"/>
                  </a:lnTo>
                  <a:lnTo>
                    <a:pt x="36" y="432"/>
                  </a:lnTo>
                  <a:lnTo>
                    <a:pt x="30" y="419"/>
                  </a:lnTo>
                  <a:lnTo>
                    <a:pt x="24" y="405"/>
                  </a:lnTo>
                  <a:lnTo>
                    <a:pt x="19" y="392"/>
                  </a:lnTo>
                  <a:lnTo>
                    <a:pt x="15" y="379"/>
                  </a:lnTo>
                  <a:lnTo>
                    <a:pt x="11" y="365"/>
                  </a:lnTo>
                  <a:lnTo>
                    <a:pt x="7" y="351"/>
                  </a:lnTo>
                  <a:lnTo>
                    <a:pt x="5" y="337"/>
                  </a:lnTo>
                  <a:lnTo>
                    <a:pt x="2" y="322"/>
                  </a:lnTo>
                  <a:lnTo>
                    <a:pt x="1" y="308"/>
                  </a:lnTo>
                  <a:lnTo>
                    <a:pt x="0" y="293"/>
                  </a:lnTo>
                  <a:lnTo>
                    <a:pt x="0" y="293"/>
                  </a:lnTo>
                  <a:lnTo>
                    <a:pt x="1" y="277"/>
                  </a:lnTo>
                  <a:lnTo>
                    <a:pt x="2" y="262"/>
                  </a:lnTo>
                  <a:lnTo>
                    <a:pt x="5" y="248"/>
                  </a:lnTo>
                  <a:lnTo>
                    <a:pt x="7" y="233"/>
                  </a:lnTo>
                  <a:lnTo>
                    <a:pt x="11" y="219"/>
                  </a:lnTo>
                  <a:lnTo>
                    <a:pt x="15" y="205"/>
                  </a:lnTo>
                  <a:lnTo>
                    <a:pt x="19" y="192"/>
                  </a:lnTo>
                  <a:lnTo>
                    <a:pt x="24" y="179"/>
                  </a:lnTo>
                  <a:lnTo>
                    <a:pt x="30" y="165"/>
                  </a:lnTo>
                  <a:lnTo>
                    <a:pt x="36" y="153"/>
                  </a:lnTo>
                  <a:lnTo>
                    <a:pt x="43" y="140"/>
                  </a:lnTo>
                  <a:lnTo>
                    <a:pt x="51" y="129"/>
                  </a:lnTo>
                  <a:lnTo>
                    <a:pt x="59" y="117"/>
                  </a:lnTo>
                  <a:lnTo>
                    <a:pt x="68" y="106"/>
                  </a:lnTo>
                  <a:lnTo>
                    <a:pt x="77" y="96"/>
                  </a:lnTo>
                  <a:lnTo>
                    <a:pt x="86" y="86"/>
                  </a:lnTo>
                  <a:lnTo>
                    <a:pt x="97" y="76"/>
                  </a:lnTo>
                  <a:lnTo>
                    <a:pt x="108" y="67"/>
                  </a:lnTo>
                  <a:lnTo>
                    <a:pt x="119" y="58"/>
                  </a:lnTo>
                  <a:lnTo>
                    <a:pt x="130" y="50"/>
                  </a:lnTo>
                  <a:lnTo>
                    <a:pt x="142" y="42"/>
                  </a:lnTo>
                  <a:lnTo>
                    <a:pt x="154" y="35"/>
                  </a:lnTo>
                  <a:lnTo>
                    <a:pt x="167" y="28"/>
                  </a:lnTo>
                  <a:lnTo>
                    <a:pt x="180" y="22"/>
                  </a:lnTo>
                  <a:lnTo>
                    <a:pt x="193" y="17"/>
                  </a:lnTo>
                  <a:lnTo>
                    <a:pt x="207" y="13"/>
                  </a:lnTo>
                  <a:lnTo>
                    <a:pt x="221" y="9"/>
                  </a:lnTo>
                  <a:lnTo>
                    <a:pt x="235" y="6"/>
                  </a:lnTo>
                  <a:lnTo>
                    <a:pt x="249" y="3"/>
                  </a:lnTo>
                  <a:lnTo>
                    <a:pt x="264" y="1"/>
                  </a:lnTo>
                  <a:lnTo>
                    <a:pt x="278" y="0"/>
                  </a:lnTo>
                  <a:lnTo>
                    <a:pt x="293" y="0"/>
                  </a:lnTo>
                  <a:lnTo>
                    <a:pt x="293" y="0"/>
                  </a:lnTo>
                  <a:lnTo>
                    <a:pt x="309" y="0"/>
                  </a:lnTo>
                  <a:lnTo>
                    <a:pt x="324" y="1"/>
                  </a:lnTo>
                  <a:lnTo>
                    <a:pt x="338" y="3"/>
                  </a:lnTo>
                  <a:lnTo>
                    <a:pt x="353" y="6"/>
                  </a:lnTo>
                  <a:lnTo>
                    <a:pt x="367" y="9"/>
                  </a:lnTo>
                  <a:lnTo>
                    <a:pt x="381" y="13"/>
                  </a:lnTo>
                  <a:lnTo>
                    <a:pt x="395" y="17"/>
                  </a:lnTo>
                  <a:lnTo>
                    <a:pt x="408" y="22"/>
                  </a:lnTo>
                  <a:lnTo>
                    <a:pt x="421" y="28"/>
                  </a:lnTo>
                  <a:lnTo>
                    <a:pt x="433" y="35"/>
                  </a:lnTo>
                  <a:lnTo>
                    <a:pt x="446" y="42"/>
                  </a:lnTo>
                  <a:lnTo>
                    <a:pt x="457" y="50"/>
                  </a:lnTo>
                  <a:lnTo>
                    <a:pt x="469" y="58"/>
                  </a:lnTo>
                  <a:lnTo>
                    <a:pt x="480" y="67"/>
                  </a:lnTo>
                  <a:lnTo>
                    <a:pt x="491" y="76"/>
                  </a:lnTo>
                  <a:lnTo>
                    <a:pt x="501" y="86"/>
                  </a:lnTo>
                  <a:lnTo>
                    <a:pt x="511" y="96"/>
                  </a:lnTo>
                  <a:lnTo>
                    <a:pt x="520" y="106"/>
                  </a:lnTo>
                  <a:lnTo>
                    <a:pt x="529" y="117"/>
                  </a:lnTo>
                  <a:lnTo>
                    <a:pt x="537" y="129"/>
                  </a:lnTo>
                  <a:lnTo>
                    <a:pt x="544" y="140"/>
                  </a:lnTo>
                  <a:lnTo>
                    <a:pt x="551" y="153"/>
                  </a:lnTo>
                  <a:lnTo>
                    <a:pt x="558" y="165"/>
                  </a:lnTo>
                  <a:lnTo>
                    <a:pt x="564" y="179"/>
                  </a:lnTo>
                  <a:lnTo>
                    <a:pt x="569" y="192"/>
                  </a:lnTo>
                  <a:lnTo>
                    <a:pt x="573" y="205"/>
                  </a:lnTo>
                  <a:lnTo>
                    <a:pt x="577" y="219"/>
                  </a:lnTo>
                  <a:lnTo>
                    <a:pt x="580" y="233"/>
                  </a:lnTo>
                  <a:lnTo>
                    <a:pt x="583" y="248"/>
                  </a:lnTo>
                  <a:lnTo>
                    <a:pt x="586" y="262"/>
                  </a:lnTo>
                  <a:lnTo>
                    <a:pt x="587" y="277"/>
                  </a:lnTo>
                  <a:lnTo>
                    <a:pt x="587" y="293"/>
                  </a:lnTo>
                  <a:lnTo>
                    <a:pt x="587" y="293"/>
                  </a:lnTo>
                  <a:lnTo>
                    <a:pt x="587" y="308"/>
                  </a:lnTo>
                  <a:lnTo>
                    <a:pt x="586" y="322"/>
                  </a:lnTo>
                  <a:lnTo>
                    <a:pt x="583" y="337"/>
                  </a:lnTo>
                  <a:lnTo>
                    <a:pt x="580" y="351"/>
                  </a:lnTo>
                  <a:lnTo>
                    <a:pt x="577" y="365"/>
                  </a:lnTo>
                  <a:lnTo>
                    <a:pt x="573" y="379"/>
                  </a:lnTo>
                  <a:lnTo>
                    <a:pt x="569" y="392"/>
                  </a:lnTo>
                  <a:lnTo>
                    <a:pt x="564" y="405"/>
                  </a:lnTo>
                  <a:lnTo>
                    <a:pt x="558" y="419"/>
                  </a:lnTo>
                  <a:lnTo>
                    <a:pt x="551" y="432"/>
                  </a:lnTo>
                  <a:lnTo>
                    <a:pt x="544" y="444"/>
                  </a:lnTo>
                  <a:lnTo>
                    <a:pt x="537" y="456"/>
                  </a:lnTo>
                  <a:lnTo>
                    <a:pt x="529" y="467"/>
                  </a:lnTo>
                  <a:lnTo>
                    <a:pt x="520" y="478"/>
                  </a:lnTo>
                  <a:lnTo>
                    <a:pt x="511" y="488"/>
                  </a:lnTo>
                  <a:lnTo>
                    <a:pt x="501" y="499"/>
                  </a:lnTo>
                  <a:lnTo>
                    <a:pt x="491" y="508"/>
                  </a:lnTo>
                  <a:lnTo>
                    <a:pt x="480" y="517"/>
                  </a:lnTo>
                  <a:lnTo>
                    <a:pt x="469" y="527"/>
                  </a:lnTo>
                  <a:lnTo>
                    <a:pt x="457" y="535"/>
                  </a:lnTo>
                  <a:lnTo>
                    <a:pt x="446" y="543"/>
                  </a:lnTo>
                  <a:lnTo>
                    <a:pt x="433" y="550"/>
                  </a:lnTo>
                  <a:lnTo>
                    <a:pt x="421" y="556"/>
                  </a:lnTo>
                  <a:lnTo>
                    <a:pt x="408" y="562"/>
                  </a:lnTo>
                  <a:lnTo>
                    <a:pt x="395" y="567"/>
                  </a:lnTo>
                  <a:lnTo>
                    <a:pt x="381" y="571"/>
                  </a:lnTo>
                  <a:lnTo>
                    <a:pt x="367" y="575"/>
                  </a:lnTo>
                  <a:lnTo>
                    <a:pt x="353" y="579"/>
                  </a:lnTo>
                  <a:lnTo>
                    <a:pt x="338" y="581"/>
                  </a:lnTo>
                  <a:lnTo>
                    <a:pt x="324" y="583"/>
                  </a:lnTo>
                  <a:lnTo>
                    <a:pt x="309" y="584"/>
                  </a:lnTo>
                  <a:lnTo>
                    <a:pt x="293" y="585"/>
                  </a:lnTo>
                  <a:lnTo>
                    <a:pt x="293" y="585"/>
                  </a:lnTo>
                  <a:close/>
                  <a:moveTo>
                    <a:pt x="293" y="61"/>
                  </a:moveTo>
                  <a:lnTo>
                    <a:pt x="293" y="61"/>
                  </a:lnTo>
                  <a:lnTo>
                    <a:pt x="282" y="61"/>
                  </a:lnTo>
                  <a:lnTo>
                    <a:pt x="270" y="62"/>
                  </a:lnTo>
                  <a:lnTo>
                    <a:pt x="247" y="65"/>
                  </a:lnTo>
                  <a:lnTo>
                    <a:pt x="225" y="71"/>
                  </a:lnTo>
                  <a:lnTo>
                    <a:pt x="204" y="79"/>
                  </a:lnTo>
                  <a:lnTo>
                    <a:pt x="183" y="88"/>
                  </a:lnTo>
                  <a:lnTo>
                    <a:pt x="164" y="100"/>
                  </a:lnTo>
                  <a:lnTo>
                    <a:pt x="146" y="113"/>
                  </a:lnTo>
                  <a:lnTo>
                    <a:pt x="130" y="128"/>
                  </a:lnTo>
                  <a:lnTo>
                    <a:pt x="115" y="144"/>
                  </a:lnTo>
                  <a:lnTo>
                    <a:pt x="102" y="162"/>
                  </a:lnTo>
                  <a:lnTo>
                    <a:pt x="89" y="182"/>
                  </a:lnTo>
                  <a:lnTo>
                    <a:pt x="80" y="202"/>
                  </a:lnTo>
                  <a:lnTo>
                    <a:pt x="72" y="223"/>
                  </a:lnTo>
                  <a:lnTo>
                    <a:pt x="66" y="245"/>
                  </a:lnTo>
                  <a:lnTo>
                    <a:pt x="63" y="268"/>
                  </a:lnTo>
                  <a:lnTo>
                    <a:pt x="62" y="280"/>
                  </a:lnTo>
                  <a:lnTo>
                    <a:pt x="61" y="293"/>
                  </a:lnTo>
                  <a:lnTo>
                    <a:pt x="61" y="293"/>
                  </a:lnTo>
                  <a:lnTo>
                    <a:pt x="62" y="304"/>
                  </a:lnTo>
                  <a:lnTo>
                    <a:pt x="63" y="316"/>
                  </a:lnTo>
                  <a:lnTo>
                    <a:pt x="66" y="339"/>
                  </a:lnTo>
                  <a:lnTo>
                    <a:pt x="72" y="361"/>
                  </a:lnTo>
                  <a:lnTo>
                    <a:pt x="80" y="382"/>
                  </a:lnTo>
                  <a:lnTo>
                    <a:pt x="89" y="402"/>
                  </a:lnTo>
                  <a:lnTo>
                    <a:pt x="102" y="422"/>
                  </a:lnTo>
                  <a:lnTo>
                    <a:pt x="115" y="440"/>
                  </a:lnTo>
                  <a:lnTo>
                    <a:pt x="130" y="456"/>
                  </a:lnTo>
                  <a:lnTo>
                    <a:pt x="146" y="471"/>
                  </a:lnTo>
                  <a:lnTo>
                    <a:pt x="164" y="484"/>
                  </a:lnTo>
                  <a:lnTo>
                    <a:pt x="183" y="496"/>
                  </a:lnTo>
                  <a:lnTo>
                    <a:pt x="204" y="505"/>
                  </a:lnTo>
                  <a:lnTo>
                    <a:pt x="225" y="513"/>
                  </a:lnTo>
                  <a:lnTo>
                    <a:pt x="247" y="519"/>
                  </a:lnTo>
                  <a:lnTo>
                    <a:pt x="270" y="522"/>
                  </a:lnTo>
                  <a:lnTo>
                    <a:pt x="282" y="523"/>
                  </a:lnTo>
                  <a:lnTo>
                    <a:pt x="293" y="524"/>
                  </a:lnTo>
                  <a:lnTo>
                    <a:pt x="293" y="524"/>
                  </a:lnTo>
                  <a:lnTo>
                    <a:pt x="306" y="523"/>
                  </a:lnTo>
                  <a:lnTo>
                    <a:pt x="318" y="522"/>
                  </a:lnTo>
                  <a:lnTo>
                    <a:pt x="341" y="519"/>
                  </a:lnTo>
                  <a:lnTo>
                    <a:pt x="363" y="513"/>
                  </a:lnTo>
                  <a:lnTo>
                    <a:pt x="384" y="505"/>
                  </a:lnTo>
                  <a:lnTo>
                    <a:pt x="405" y="496"/>
                  </a:lnTo>
                  <a:lnTo>
                    <a:pt x="424" y="484"/>
                  </a:lnTo>
                  <a:lnTo>
                    <a:pt x="442" y="471"/>
                  </a:lnTo>
                  <a:lnTo>
                    <a:pt x="458" y="456"/>
                  </a:lnTo>
                  <a:lnTo>
                    <a:pt x="473" y="440"/>
                  </a:lnTo>
                  <a:lnTo>
                    <a:pt x="486" y="422"/>
                  </a:lnTo>
                  <a:lnTo>
                    <a:pt x="499" y="402"/>
                  </a:lnTo>
                  <a:lnTo>
                    <a:pt x="508" y="382"/>
                  </a:lnTo>
                  <a:lnTo>
                    <a:pt x="516" y="361"/>
                  </a:lnTo>
                  <a:lnTo>
                    <a:pt x="522" y="339"/>
                  </a:lnTo>
                  <a:lnTo>
                    <a:pt x="525" y="316"/>
                  </a:lnTo>
                  <a:lnTo>
                    <a:pt x="526" y="304"/>
                  </a:lnTo>
                  <a:lnTo>
                    <a:pt x="526" y="293"/>
                  </a:lnTo>
                  <a:lnTo>
                    <a:pt x="526" y="293"/>
                  </a:lnTo>
                  <a:lnTo>
                    <a:pt x="526" y="280"/>
                  </a:lnTo>
                  <a:lnTo>
                    <a:pt x="525" y="268"/>
                  </a:lnTo>
                  <a:lnTo>
                    <a:pt x="522" y="245"/>
                  </a:lnTo>
                  <a:lnTo>
                    <a:pt x="516" y="223"/>
                  </a:lnTo>
                  <a:lnTo>
                    <a:pt x="508" y="202"/>
                  </a:lnTo>
                  <a:lnTo>
                    <a:pt x="499" y="182"/>
                  </a:lnTo>
                  <a:lnTo>
                    <a:pt x="486" y="162"/>
                  </a:lnTo>
                  <a:lnTo>
                    <a:pt x="473" y="144"/>
                  </a:lnTo>
                  <a:lnTo>
                    <a:pt x="458" y="128"/>
                  </a:lnTo>
                  <a:lnTo>
                    <a:pt x="442" y="113"/>
                  </a:lnTo>
                  <a:lnTo>
                    <a:pt x="424" y="100"/>
                  </a:lnTo>
                  <a:lnTo>
                    <a:pt x="405" y="88"/>
                  </a:lnTo>
                  <a:lnTo>
                    <a:pt x="384" y="79"/>
                  </a:lnTo>
                  <a:lnTo>
                    <a:pt x="363" y="71"/>
                  </a:lnTo>
                  <a:lnTo>
                    <a:pt x="341" y="65"/>
                  </a:lnTo>
                  <a:lnTo>
                    <a:pt x="318" y="62"/>
                  </a:lnTo>
                  <a:lnTo>
                    <a:pt x="306" y="61"/>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8" name="Freeform 143">
              <a:extLst>
                <a:ext uri="{FF2B5EF4-FFF2-40B4-BE49-F238E27FC236}">
                  <a16:creationId xmlns:a16="http://schemas.microsoft.com/office/drawing/2014/main" xmlns="" id="{8BCE167B-D411-4075-8FA0-178F814B2F45}"/>
                </a:ext>
              </a:extLst>
            </p:cNvPr>
            <p:cNvSpPr>
              <a:spLocks noEditPoints="1"/>
            </p:cNvSpPr>
            <p:nvPr/>
          </p:nvSpPr>
          <p:spPr bwMode="auto">
            <a:xfrm>
              <a:off x="2221872" y="3107374"/>
              <a:ext cx="310606" cy="310606"/>
            </a:xfrm>
            <a:custGeom>
              <a:avLst/>
              <a:gdLst>
                <a:gd name="T0" fmla="*/ 263 w 586"/>
                <a:gd name="T1" fmla="*/ 583 h 584"/>
                <a:gd name="T2" fmla="*/ 206 w 586"/>
                <a:gd name="T3" fmla="*/ 571 h 584"/>
                <a:gd name="T4" fmla="*/ 154 w 586"/>
                <a:gd name="T5" fmla="*/ 549 h 584"/>
                <a:gd name="T6" fmla="*/ 107 w 586"/>
                <a:gd name="T7" fmla="*/ 518 h 584"/>
                <a:gd name="T8" fmla="*/ 67 w 586"/>
                <a:gd name="T9" fmla="*/ 478 h 584"/>
                <a:gd name="T10" fmla="*/ 35 w 586"/>
                <a:gd name="T11" fmla="*/ 431 h 584"/>
                <a:gd name="T12" fmla="*/ 13 w 586"/>
                <a:gd name="T13" fmla="*/ 379 h 584"/>
                <a:gd name="T14" fmla="*/ 2 w 586"/>
                <a:gd name="T15" fmla="*/ 322 h 584"/>
                <a:gd name="T16" fmla="*/ 0 w 586"/>
                <a:gd name="T17" fmla="*/ 277 h 584"/>
                <a:gd name="T18" fmla="*/ 9 w 586"/>
                <a:gd name="T19" fmla="*/ 219 h 584"/>
                <a:gd name="T20" fmla="*/ 29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3 h 584"/>
                <a:gd name="T54" fmla="*/ 544 w 586"/>
                <a:gd name="T55" fmla="*/ 443 h 584"/>
                <a:gd name="T56" fmla="*/ 510 w 586"/>
                <a:gd name="T57" fmla="*/ 489 h 584"/>
                <a:gd name="T58" fmla="*/ 468 w 586"/>
                <a:gd name="T59" fmla="*/ 526 h 584"/>
                <a:gd name="T60" fmla="*/ 420 w 586"/>
                <a:gd name="T61" fmla="*/ 555 h 584"/>
                <a:gd name="T62" fmla="*/ 366 w 586"/>
                <a:gd name="T63" fmla="*/ 575 h 584"/>
                <a:gd name="T64" fmla="*/ 308 w 586"/>
                <a:gd name="T65" fmla="*/ 584 h 584"/>
                <a:gd name="T66" fmla="*/ 293 w 586"/>
                <a:gd name="T67" fmla="*/ 60 h 584"/>
                <a:gd name="T68" fmla="*/ 224 w 586"/>
                <a:gd name="T69" fmla="*/ 71 h 584"/>
                <a:gd name="T70" fmla="*/ 145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3 w 586"/>
                <a:gd name="T83" fmla="*/ 506 h 584"/>
                <a:gd name="T84" fmla="*/ 281 w 586"/>
                <a:gd name="T85" fmla="*/ 524 h 584"/>
                <a:gd name="T86" fmla="*/ 316 w 586"/>
                <a:gd name="T87" fmla="*/ 523 h 584"/>
                <a:gd name="T88" fmla="*/ 403 w 586"/>
                <a:gd name="T89" fmla="*/ 496 h 584"/>
                <a:gd name="T90" fmla="*/ 472 w 586"/>
                <a:gd name="T91" fmla="*/ 439 h 584"/>
                <a:gd name="T92" fmla="*/ 515 w 586"/>
                <a:gd name="T93" fmla="*/ 361 h 584"/>
                <a:gd name="T94" fmla="*/ 525 w 586"/>
                <a:gd name="T95" fmla="*/ 292 h 584"/>
                <a:gd name="T96" fmla="*/ 520 w 586"/>
                <a:gd name="T97" fmla="*/ 246 h 584"/>
                <a:gd name="T98" fmla="*/ 486 w 586"/>
                <a:gd name="T99" fmla="*/ 163 h 584"/>
                <a:gd name="T100" fmla="*/ 422 w 586"/>
                <a:gd name="T101" fmla="*/ 99 h 584"/>
                <a:gd name="T102" fmla="*/ 339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4" y="578"/>
                  </a:lnTo>
                  <a:lnTo>
                    <a:pt x="220" y="575"/>
                  </a:lnTo>
                  <a:lnTo>
                    <a:pt x="206" y="571"/>
                  </a:lnTo>
                  <a:lnTo>
                    <a:pt x="192" y="566"/>
                  </a:lnTo>
                  <a:lnTo>
                    <a:pt x="179" y="561"/>
                  </a:lnTo>
                  <a:lnTo>
                    <a:pt x="166" y="555"/>
                  </a:lnTo>
                  <a:lnTo>
                    <a:pt x="154" y="549"/>
                  </a:lnTo>
                  <a:lnTo>
                    <a:pt x="141" y="542"/>
                  </a:lnTo>
                  <a:lnTo>
                    <a:pt x="129" y="534"/>
                  </a:lnTo>
                  <a:lnTo>
                    <a:pt x="118" y="526"/>
                  </a:lnTo>
                  <a:lnTo>
                    <a:pt x="107" y="518"/>
                  </a:lnTo>
                  <a:lnTo>
                    <a:pt x="96" y="509"/>
                  </a:lnTo>
                  <a:lnTo>
                    <a:pt x="86" y="499"/>
                  </a:lnTo>
                  <a:lnTo>
                    <a:pt x="76" y="489"/>
                  </a:lnTo>
                  <a:lnTo>
                    <a:pt x="67" y="478"/>
                  </a:lnTo>
                  <a:lnTo>
                    <a:pt x="59" y="466"/>
                  </a:lnTo>
                  <a:lnTo>
                    <a:pt x="50" y="455"/>
                  </a:lnTo>
                  <a:lnTo>
                    <a:pt x="42" y="443"/>
                  </a:lnTo>
                  <a:lnTo>
                    <a:pt x="35" y="431"/>
                  </a:lnTo>
                  <a:lnTo>
                    <a:pt x="29" y="419"/>
                  </a:lnTo>
                  <a:lnTo>
                    <a:pt x="23" y="406"/>
                  </a:lnTo>
                  <a:lnTo>
                    <a:pt x="18" y="393"/>
                  </a:lnTo>
                  <a:lnTo>
                    <a:pt x="13" y="379"/>
                  </a:lnTo>
                  <a:lnTo>
                    <a:pt x="9" y="365"/>
                  </a:lnTo>
                  <a:lnTo>
                    <a:pt x="6" y="350"/>
                  </a:lnTo>
                  <a:lnTo>
                    <a:pt x="3" y="336"/>
                  </a:lnTo>
                  <a:lnTo>
                    <a:pt x="2" y="322"/>
                  </a:lnTo>
                  <a:lnTo>
                    <a:pt x="0" y="307"/>
                  </a:lnTo>
                  <a:lnTo>
                    <a:pt x="0" y="292"/>
                  </a:lnTo>
                  <a:lnTo>
                    <a:pt x="0" y="292"/>
                  </a:lnTo>
                  <a:lnTo>
                    <a:pt x="0" y="277"/>
                  </a:lnTo>
                  <a:lnTo>
                    <a:pt x="2" y="262"/>
                  </a:lnTo>
                  <a:lnTo>
                    <a:pt x="3" y="248"/>
                  </a:lnTo>
                  <a:lnTo>
                    <a:pt x="6" y="233"/>
                  </a:lnTo>
                  <a:lnTo>
                    <a:pt x="9" y="219"/>
                  </a:lnTo>
                  <a:lnTo>
                    <a:pt x="13" y="205"/>
                  </a:lnTo>
                  <a:lnTo>
                    <a:pt x="18" y="192"/>
                  </a:lnTo>
                  <a:lnTo>
                    <a:pt x="23" y="178"/>
                  </a:lnTo>
                  <a:lnTo>
                    <a:pt x="29" y="166"/>
                  </a:lnTo>
                  <a:lnTo>
                    <a:pt x="35" y="153"/>
                  </a:lnTo>
                  <a:lnTo>
                    <a:pt x="42" y="141"/>
                  </a:lnTo>
                  <a:lnTo>
                    <a:pt x="50" y="129"/>
                  </a:lnTo>
                  <a:lnTo>
                    <a:pt x="59" y="118"/>
                  </a:lnTo>
                  <a:lnTo>
                    <a:pt x="67" y="106"/>
                  </a:lnTo>
                  <a:lnTo>
                    <a:pt x="76" y="95"/>
                  </a:lnTo>
                  <a:lnTo>
                    <a:pt x="86" y="85"/>
                  </a:lnTo>
                  <a:lnTo>
                    <a:pt x="96" y="76"/>
                  </a:lnTo>
                  <a:lnTo>
                    <a:pt x="107" y="66"/>
                  </a:lnTo>
                  <a:lnTo>
                    <a:pt x="118" y="58"/>
                  </a:lnTo>
                  <a:lnTo>
                    <a:pt x="129" y="50"/>
                  </a:lnTo>
                  <a:lnTo>
                    <a:pt x="141" y="42"/>
                  </a:lnTo>
                  <a:lnTo>
                    <a:pt x="154" y="35"/>
                  </a:lnTo>
                  <a:lnTo>
                    <a:pt x="166" y="29"/>
                  </a:lnTo>
                  <a:lnTo>
                    <a:pt x="179" y="23"/>
                  </a:lnTo>
                  <a:lnTo>
                    <a:pt x="192" y="18"/>
                  </a:lnTo>
                  <a:lnTo>
                    <a:pt x="206" y="13"/>
                  </a:lnTo>
                  <a:lnTo>
                    <a:pt x="220" y="9"/>
                  </a:lnTo>
                  <a:lnTo>
                    <a:pt x="234" y="6"/>
                  </a:lnTo>
                  <a:lnTo>
                    <a:pt x="249" y="4"/>
                  </a:lnTo>
                  <a:lnTo>
                    <a:pt x="263" y="2"/>
                  </a:lnTo>
                  <a:lnTo>
                    <a:pt x="278" y="1"/>
                  </a:lnTo>
                  <a:lnTo>
                    <a:pt x="293" y="0"/>
                  </a:lnTo>
                  <a:lnTo>
                    <a:pt x="293" y="0"/>
                  </a:lnTo>
                  <a:lnTo>
                    <a:pt x="308" y="1"/>
                  </a:lnTo>
                  <a:lnTo>
                    <a:pt x="323" y="2"/>
                  </a:lnTo>
                  <a:lnTo>
                    <a:pt x="337" y="4"/>
                  </a:lnTo>
                  <a:lnTo>
                    <a:pt x="352" y="6"/>
                  </a:lnTo>
                  <a:lnTo>
                    <a:pt x="366" y="9"/>
                  </a:lnTo>
                  <a:lnTo>
                    <a:pt x="380" y="13"/>
                  </a:lnTo>
                  <a:lnTo>
                    <a:pt x="394" y="18"/>
                  </a:lnTo>
                  <a:lnTo>
                    <a:pt x="407" y="23"/>
                  </a:lnTo>
                  <a:lnTo>
                    <a:pt x="420" y="29"/>
                  </a:lnTo>
                  <a:lnTo>
                    <a:pt x="432" y="35"/>
                  </a:lnTo>
                  <a:lnTo>
                    <a:pt x="445" y="42"/>
                  </a:lnTo>
                  <a:lnTo>
                    <a:pt x="457" y="50"/>
                  </a:lnTo>
                  <a:lnTo>
                    <a:pt x="468" y="58"/>
                  </a:lnTo>
                  <a:lnTo>
                    <a:pt x="479" y="66"/>
                  </a:lnTo>
                  <a:lnTo>
                    <a:pt x="490" y="76"/>
                  </a:lnTo>
                  <a:lnTo>
                    <a:pt x="500" y="85"/>
                  </a:lnTo>
                  <a:lnTo>
                    <a:pt x="510" y="95"/>
                  </a:lnTo>
                  <a:lnTo>
                    <a:pt x="519" y="106"/>
                  </a:lnTo>
                  <a:lnTo>
                    <a:pt x="527" y="118"/>
                  </a:lnTo>
                  <a:lnTo>
                    <a:pt x="535" y="129"/>
                  </a:lnTo>
                  <a:lnTo>
                    <a:pt x="544" y="141"/>
                  </a:lnTo>
                  <a:lnTo>
                    <a:pt x="551" y="153"/>
                  </a:lnTo>
                  <a:lnTo>
                    <a:pt x="557" y="166"/>
                  </a:lnTo>
                  <a:lnTo>
                    <a:pt x="563" y="178"/>
                  </a:lnTo>
                  <a:lnTo>
                    <a:pt x="568" y="192"/>
                  </a:lnTo>
                  <a:lnTo>
                    <a:pt x="573" y="205"/>
                  </a:lnTo>
                  <a:lnTo>
                    <a:pt x="577" y="219"/>
                  </a:lnTo>
                  <a:lnTo>
                    <a:pt x="580" y="233"/>
                  </a:lnTo>
                  <a:lnTo>
                    <a:pt x="583" y="248"/>
                  </a:lnTo>
                  <a:lnTo>
                    <a:pt x="584" y="262"/>
                  </a:lnTo>
                  <a:lnTo>
                    <a:pt x="586" y="277"/>
                  </a:lnTo>
                  <a:lnTo>
                    <a:pt x="586" y="292"/>
                  </a:lnTo>
                  <a:lnTo>
                    <a:pt x="586" y="292"/>
                  </a:lnTo>
                  <a:lnTo>
                    <a:pt x="586" y="307"/>
                  </a:lnTo>
                  <a:lnTo>
                    <a:pt x="584" y="322"/>
                  </a:lnTo>
                  <a:lnTo>
                    <a:pt x="583" y="336"/>
                  </a:lnTo>
                  <a:lnTo>
                    <a:pt x="580" y="350"/>
                  </a:lnTo>
                  <a:lnTo>
                    <a:pt x="577" y="365"/>
                  </a:lnTo>
                  <a:lnTo>
                    <a:pt x="573" y="379"/>
                  </a:lnTo>
                  <a:lnTo>
                    <a:pt x="568" y="393"/>
                  </a:lnTo>
                  <a:lnTo>
                    <a:pt x="563" y="406"/>
                  </a:lnTo>
                  <a:lnTo>
                    <a:pt x="557" y="419"/>
                  </a:lnTo>
                  <a:lnTo>
                    <a:pt x="551" y="431"/>
                  </a:lnTo>
                  <a:lnTo>
                    <a:pt x="544" y="443"/>
                  </a:lnTo>
                  <a:lnTo>
                    <a:pt x="535" y="455"/>
                  </a:lnTo>
                  <a:lnTo>
                    <a:pt x="527" y="466"/>
                  </a:lnTo>
                  <a:lnTo>
                    <a:pt x="519" y="478"/>
                  </a:lnTo>
                  <a:lnTo>
                    <a:pt x="510" y="489"/>
                  </a:lnTo>
                  <a:lnTo>
                    <a:pt x="500" y="499"/>
                  </a:lnTo>
                  <a:lnTo>
                    <a:pt x="490" y="509"/>
                  </a:lnTo>
                  <a:lnTo>
                    <a:pt x="479" y="518"/>
                  </a:lnTo>
                  <a:lnTo>
                    <a:pt x="468" y="526"/>
                  </a:lnTo>
                  <a:lnTo>
                    <a:pt x="457" y="534"/>
                  </a:lnTo>
                  <a:lnTo>
                    <a:pt x="445" y="542"/>
                  </a:lnTo>
                  <a:lnTo>
                    <a:pt x="432" y="549"/>
                  </a:lnTo>
                  <a:lnTo>
                    <a:pt x="420" y="555"/>
                  </a:lnTo>
                  <a:lnTo>
                    <a:pt x="407" y="561"/>
                  </a:lnTo>
                  <a:lnTo>
                    <a:pt x="394" y="566"/>
                  </a:lnTo>
                  <a:lnTo>
                    <a:pt x="380" y="571"/>
                  </a:lnTo>
                  <a:lnTo>
                    <a:pt x="366" y="575"/>
                  </a:lnTo>
                  <a:lnTo>
                    <a:pt x="352" y="578"/>
                  </a:lnTo>
                  <a:lnTo>
                    <a:pt x="337" y="581"/>
                  </a:lnTo>
                  <a:lnTo>
                    <a:pt x="323" y="583"/>
                  </a:lnTo>
                  <a:lnTo>
                    <a:pt x="308" y="584"/>
                  </a:lnTo>
                  <a:lnTo>
                    <a:pt x="293" y="584"/>
                  </a:lnTo>
                  <a:lnTo>
                    <a:pt x="293" y="584"/>
                  </a:lnTo>
                  <a:close/>
                  <a:moveTo>
                    <a:pt x="293" y="60"/>
                  </a:moveTo>
                  <a:lnTo>
                    <a:pt x="293" y="60"/>
                  </a:lnTo>
                  <a:lnTo>
                    <a:pt x="281" y="60"/>
                  </a:lnTo>
                  <a:lnTo>
                    <a:pt x="270" y="61"/>
                  </a:lnTo>
                  <a:lnTo>
                    <a:pt x="246" y="65"/>
                  </a:lnTo>
                  <a:lnTo>
                    <a:pt x="224" y="71"/>
                  </a:lnTo>
                  <a:lnTo>
                    <a:pt x="203" y="78"/>
                  </a:lnTo>
                  <a:lnTo>
                    <a:pt x="182" y="88"/>
                  </a:lnTo>
                  <a:lnTo>
                    <a:pt x="164" y="99"/>
                  </a:lnTo>
                  <a:lnTo>
                    <a:pt x="145" y="113"/>
                  </a:lnTo>
                  <a:lnTo>
                    <a:pt x="128" y="129"/>
                  </a:lnTo>
                  <a:lnTo>
                    <a:pt x="114"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4" y="439"/>
                  </a:lnTo>
                  <a:lnTo>
                    <a:pt x="128" y="456"/>
                  </a:lnTo>
                  <a:lnTo>
                    <a:pt x="145" y="470"/>
                  </a:lnTo>
                  <a:lnTo>
                    <a:pt x="164" y="485"/>
                  </a:lnTo>
                  <a:lnTo>
                    <a:pt x="182" y="496"/>
                  </a:lnTo>
                  <a:lnTo>
                    <a:pt x="203" y="506"/>
                  </a:lnTo>
                  <a:lnTo>
                    <a:pt x="224" y="514"/>
                  </a:lnTo>
                  <a:lnTo>
                    <a:pt x="246" y="519"/>
                  </a:lnTo>
                  <a:lnTo>
                    <a:pt x="270" y="523"/>
                  </a:lnTo>
                  <a:lnTo>
                    <a:pt x="281" y="524"/>
                  </a:lnTo>
                  <a:lnTo>
                    <a:pt x="293" y="524"/>
                  </a:lnTo>
                  <a:lnTo>
                    <a:pt x="293" y="524"/>
                  </a:lnTo>
                  <a:lnTo>
                    <a:pt x="305" y="524"/>
                  </a:lnTo>
                  <a:lnTo>
                    <a:pt x="316" y="523"/>
                  </a:lnTo>
                  <a:lnTo>
                    <a:pt x="339" y="519"/>
                  </a:lnTo>
                  <a:lnTo>
                    <a:pt x="362" y="514"/>
                  </a:lnTo>
                  <a:lnTo>
                    <a:pt x="383" y="506"/>
                  </a:lnTo>
                  <a:lnTo>
                    <a:pt x="403" y="496"/>
                  </a:lnTo>
                  <a:lnTo>
                    <a:pt x="422" y="485"/>
                  </a:lnTo>
                  <a:lnTo>
                    <a:pt x="440" y="470"/>
                  </a:lnTo>
                  <a:lnTo>
                    <a:pt x="457" y="456"/>
                  </a:lnTo>
                  <a:lnTo>
                    <a:pt x="472" y="439"/>
                  </a:lnTo>
                  <a:lnTo>
                    <a:pt x="486" y="422"/>
                  </a:lnTo>
                  <a:lnTo>
                    <a:pt x="497" y="403"/>
                  </a:lnTo>
                  <a:lnTo>
                    <a:pt x="507" y="383"/>
                  </a:lnTo>
                  <a:lnTo>
                    <a:pt x="515" y="361"/>
                  </a:lnTo>
                  <a:lnTo>
                    <a:pt x="520" y="338"/>
                  </a:lnTo>
                  <a:lnTo>
                    <a:pt x="524" y="316"/>
                  </a:lnTo>
                  <a:lnTo>
                    <a:pt x="525" y="304"/>
                  </a:lnTo>
                  <a:lnTo>
                    <a:pt x="525" y="292"/>
                  </a:lnTo>
                  <a:lnTo>
                    <a:pt x="525" y="292"/>
                  </a:lnTo>
                  <a:lnTo>
                    <a:pt x="525" y="280"/>
                  </a:lnTo>
                  <a:lnTo>
                    <a:pt x="524" y="269"/>
                  </a:lnTo>
                  <a:lnTo>
                    <a:pt x="520" y="246"/>
                  </a:lnTo>
                  <a:lnTo>
                    <a:pt x="515" y="223"/>
                  </a:lnTo>
                  <a:lnTo>
                    <a:pt x="507" y="202"/>
                  </a:lnTo>
                  <a:lnTo>
                    <a:pt x="497" y="182"/>
                  </a:lnTo>
                  <a:lnTo>
                    <a:pt x="486" y="163"/>
                  </a:lnTo>
                  <a:lnTo>
                    <a:pt x="472" y="145"/>
                  </a:lnTo>
                  <a:lnTo>
                    <a:pt x="457" y="129"/>
                  </a:lnTo>
                  <a:lnTo>
                    <a:pt x="440" y="113"/>
                  </a:lnTo>
                  <a:lnTo>
                    <a:pt x="422" y="99"/>
                  </a:lnTo>
                  <a:lnTo>
                    <a:pt x="403" y="88"/>
                  </a:lnTo>
                  <a:lnTo>
                    <a:pt x="383" y="78"/>
                  </a:lnTo>
                  <a:lnTo>
                    <a:pt x="362" y="71"/>
                  </a:lnTo>
                  <a:lnTo>
                    <a:pt x="339"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9" name="Freeform 144">
              <a:extLst>
                <a:ext uri="{FF2B5EF4-FFF2-40B4-BE49-F238E27FC236}">
                  <a16:creationId xmlns:a16="http://schemas.microsoft.com/office/drawing/2014/main" xmlns="" id="{E94A5074-4766-4A5B-A826-37EF359D66F1}"/>
                </a:ext>
              </a:extLst>
            </p:cNvPr>
            <p:cNvSpPr>
              <a:spLocks noEditPoints="1"/>
            </p:cNvSpPr>
            <p:nvPr/>
          </p:nvSpPr>
          <p:spPr bwMode="auto">
            <a:xfrm>
              <a:off x="2225950" y="3661483"/>
              <a:ext cx="310606" cy="310606"/>
            </a:xfrm>
            <a:custGeom>
              <a:avLst/>
              <a:gdLst>
                <a:gd name="T0" fmla="*/ 263 w 586"/>
                <a:gd name="T1" fmla="*/ 582 h 584"/>
                <a:gd name="T2" fmla="*/ 206 w 586"/>
                <a:gd name="T3" fmla="*/ 571 h 584"/>
                <a:gd name="T4" fmla="*/ 154 w 586"/>
                <a:gd name="T5" fmla="*/ 549 h 584"/>
                <a:gd name="T6" fmla="*/ 107 w 586"/>
                <a:gd name="T7" fmla="*/ 517 h 584"/>
                <a:gd name="T8" fmla="*/ 67 w 586"/>
                <a:gd name="T9" fmla="*/ 478 h 584"/>
                <a:gd name="T10" fmla="*/ 35 w 586"/>
                <a:gd name="T11" fmla="*/ 431 h 584"/>
                <a:gd name="T12" fmla="*/ 13 w 586"/>
                <a:gd name="T13" fmla="*/ 379 h 584"/>
                <a:gd name="T14" fmla="*/ 2 w 586"/>
                <a:gd name="T15" fmla="*/ 321 h 584"/>
                <a:gd name="T16" fmla="*/ 0 w 586"/>
                <a:gd name="T17" fmla="*/ 277 h 584"/>
                <a:gd name="T18" fmla="*/ 9 w 586"/>
                <a:gd name="T19" fmla="*/ 218 h 584"/>
                <a:gd name="T20" fmla="*/ 29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2 h 584"/>
                <a:gd name="T54" fmla="*/ 544 w 586"/>
                <a:gd name="T55" fmla="*/ 443 h 584"/>
                <a:gd name="T56" fmla="*/ 510 w 586"/>
                <a:gd name="T57" fmla="*/ 489 h 584"/>
                <a:gd name="T58" fmla="*/ 468 w 586"/>
                <a:gd name="T59" fmla="*/ 526 h 584"/>
                <a:gd name="T60" fmla="*/ 420 w 586"/>
                <a:gd name="T61" fmla="*/ 555 h 584"/>
                <a:gd name="T62" fmla="*/ 366 w 586"/>
                <a:gd name="T63" fmla="*/ 574 h 584"/>
                <a:gd name="T64" fmla="*/ 308 w 586"/>
                <a:gd name="T65" fmla="*/ 583 h 584"/>
                <a:gd name="T66" fmla="*/ 293 w 586"/>
                <a:gd name="T67" fmla="*/ 60 h 584"/>
                <a:gd name="T68" fmla="*/ 224 w 586"/>
                <a:gd name="T69" fmla="*/ 70 h 584"/>
                <a:gd name="T70" fmla="*/ 145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3 w 586"/>
                <a:gd name="T83" fmla="*/ 505 h 584"/>
                <a:gd name="T84" fmla="*/ 281 w 586"/>
                <a:gd name="T85" fmla="*/ 523 h 584"/>
                <a:gd name="T86" fmla="*/ 316 w 586"/>
                <a:gd name="T87" fmla="*/ 522 h 584"/>
                <a:gd name="T88" fmla="*/ 403 w 586"/>
                <a:gd name="T89" fmla="*/ 496 h 584"/>
                <a:gd name="T90" fmla="*/ 472 w 586"/>
                <a:gd name="T91" fmla="*/ 439 h 584"/>
                <a:gd name="T92" fmla="*/ 515 w 586"/>
                <a:gd name="T93" fmla="*/ 361 h 584"/>
                <a:gd name="T94" fmla="*/ 525 w 586"/>
                <a:gd name="T95" fmla="*/ 292 h 584"/>
                <a:gd name="T96" fmla="*/ 520 w 586"/>
                <a:gd name="T97" fmla="*/ 245 h 584"/>
                <a:gd name="T98" fmla="*/ 486 w 586"/>
                <a:gd name="T99" fmla="*/ 162 h 584"/>
                <a:gd name="T100" fmla="*/ 422 w 586"/>
                <a:gd name="T101" fmla="*/ 99 h 584"/>
                <a:gd name="T102" fmla="*/ 339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4" y="578"/>
                  </a:lnTo>
                  <a:lnTo>
                    <a:pt x="220" y="574"/>
                  </a:lnTo>
                  <a:lnTo>
                    <a:pt x="206" y="571"/>
                  </a:lnTo>
                  <a:lnTo>
                    <a:pt x="192" y="566"/>
                  </a:lnTo>
                  <a:lnTo>
                    <a:pt x="179" y="561"/>
                  </a:lnTo>
                  <a:lnTo>
                    <a:pt x="166" y="555"/>
                  </a:lnTo>
                  <a:lnTo>
                    <a:pt x="154" y="549"/>
                  </a:lnTo>
                  <a:lnTo>
                    <a:pt x="141" y="542"/>
                  </a:lnTo>
                  <a:lnTo>
                    <a:pt x="129" y="534"/>
                  </a:lnTo>
                  <a:lnTo>
                    <a:pt x="118" y="526"/>
                  </a:lnTo>
                  <a:lnTo>
                    <a:pt x="107" y="517"/>
                  </a:lnTo>
                  <a:lnTo>
                    <a:pt x="96" y="508"/>
                  </a:lnTo>
                  <a:lnTo>
                    <a:pt x="86" y="499"/>
                  </a:lnTo>
                  <a:lnTo>
                    <a:pt x="76" y="489"/>
                  </a:lnTo>
                  <a:lnTo>
                    <a:pt x="67" y="478"/>
                  </a:lnTo>
                  <a:lnTo>
                    <a:pt x="59" y="466"/>
                  </a:lnTo>
                  <a:lnTo>
                    <a:pt x="50" y="455"/>
                  </a:lnTo>
                  <a:lnTo>
                    <a:pt x="42" y="443"/>
                  </a:lnTo>
                  <a:lnTo>
                    <a:pt x="35" y="431"/>
                  </a:lnTo>
                  <a:lnTo>
                    <a:pt x="29" y="418"/>
                  </a:lnTo>
                  <a:lnTo>
                    <a:pt x="23" y="405"/>
                  </a:lnTo>
                  <a:lnTo>
                    <a:pt x="18" y="392"/>
                  </a:lnTo>
                  <a:lnTo>
                    <a:pt x="13" y="379"/>
                  </a:lnTo>
                  <a:lnTo>
                    <a:pt x="9" y="365"/>
                  </a:lnTo>
                  <a:lnTo>
                    <a:pt x="6" y="351"/>
                  </a:lnTo>
                  <a:lnTo>
                    <a:pt x="3" y="336"/>
                  </a:lnTo>
                  <a:lnTo>
                    <a:pt x="2" y="321"/>
                  </a:lnTo>
                  <a:lnTo>
                    <a:pt x="0" y="307"/>
                  </a:lnTo>
                  <a:lnTo>
                    <a:pt x="0" y="292"/>
                  </a:lnTo>
                  <a:lnTo>
                    <a:pt x="0" y="292"/>
                  </a:lnTo>
                  <a:lnTo>
                    <a:pt x="0" y="277"/>
                  </a:lnTo>
                  <a:lnTo>
                    <a:pt x="2" y="262"/>
                  </a:lnTo>
                  <a:lnTo>
                    <a:pt x="3" y="248"/>
                  </a:lnTo>
                  <a:lnTo>
                    <a:pt x="6" y="233"/>
                  </a:lnTo>
                  <a:lnTo>
                    <a:pt x="9" y="218"/>
                  </a:lnTo>
                  <a:lnTo>
                    <a:pt x="13" y="205"/>
                  </a:lnTo>
                  <a:lnTo>
                    <a:pt x="18" y="191"/>
                  </a:lnTo>
                  <a:lnTo>
                    <a:pt x="23" y="178"/>
                  </a:lnTo>
                  <a:lnTo>
                    <a:pt x="29" y="165"/>
                  </a:lnTo>
                  <a:lnTo>
                    <a:pt x="35" y="153"/>
                  </a:lnTo>
                  <a:lnTo>
                    <a:pt x="42" y="140"/>
                  </a:lnTo>
                  <a:lnTo>
                    <a:pt x="50" y="129"/>
                  </a:lnTo>
                  <a:lnTo>
                    <a:pt x="59" y="117"/>
                  </a:lnTo>
                  <a:lnTo>
                    <a:pt x="67" y="105"/>
                  </a:lnTo>
                  <a:lnTo>
                    <a:pt x="76" y="95"/>
                  </a:lnTo>
                  <a:lnTo>
                    <a:pt x="86" y="85"/>
                  </a:lnTo>
                  <a:lnTo>
                    <a:pt x="96" y="75"/>
                  </a:lnTo>
                  <a:lnTo>
                    <a:pt x="107" y="66"/>
                  </a:lnTo>
                  <a:lnTo>
                    <a:pt x="118" y="57"/>
                  </a:lnTo>
                  <a:lnTo>
                    <a:pt x="129" y="49"/>
                  </a:lnTo>
                  <a:lnTo>
                    <a:pt x="141" y="42"/>
                  </a:lnTo>
                  <a:lnTo>
                    <a:pt x="154" y="35"/>
                  </a:lnTo>
                  <a:lnTo>
                    <a:pt x="166" y="28"/>
                  </a:lnTo>
                  <a:lnTo>
                    <a:pt x="179" y="23"/>
                  </a:lnTo>
                  <a:lnTo>
                    <a:pt x="192" y="17"/>
                  </a:lnTo>
                  <a:lnTo>
                    <a:pt x="206" y="13"/>
                  </a:lnTo>
                  <a:lnTo>
                    <a:pt x="220" y="9"/>
                  </a:lnTo>
                  <a:lnTo>
                    <a:pt x="234" y="6"/>
                  </a:lnTo>
                  <a:lnTo>
                    <a:pt x="249" y="3"/>
                  </a:lnTo>
                  <a:lnTo>
                    <a:pt x="263" y="1"/>
                  </a:lnTo>
                  <a:lnTo>
                    <a:pt x="278" y="0"/>
                  </a:lnTo>
                  <a:lnTo>
                    <a:pt x="293" y="0"/>
                  </a:lnTo>
                  <a:lnTo>
                    <a:pt x="293" y="0"/>
                  </a:lnTo>
                  <a:lnTo>
                    <a:pt x="308" y="0"/>
                  </a:lnTo>
                  <a:lnTo>
                    <a:pt x="323" y="1"/>
                  </a:lnTo>
                  <a:lnTo>
                    <a:pt x="337" y="3"/>
                  </a:lnTo>
                  <a:lnTo>
                    <a:pt x="352" y="6"/>
                  </a:lnTo>
                  <a:lnTo>
                    <a:pt x="366" y="9"/>
                  </a:lnTo>
                  <a:lnTo>
                    <a:pt x="380" y="13"/>
                  </a:lnTo>
                  <a:lnTo>
                    <a:pt x="394" y="17"/>
                  </a:lnTo>
                  <a:lnTo>
                    <a:pt x="407" y="23"/>
                  </a:lnTo>
                  <a:lnTo>
                    <a:pt x="420" y="28"/>
                  </a:lnTo>
                  <a:lnTo>
                    <a:pt x="432" y="35"/>
                  </a:lnTo>
                  <a:lnTo>
                    <a:pt x="445" y="42"/>
                  </a:lnTo>
                  <a:lnTo>
                    <a:pt x="457" y="49"/>
                  </a:lnTo>
                  <a:lnTo>
                    <a:pt x="468" y="57"/>
                  </a:lnTo>
                  <a:lnTo>
                    <a:pt x="479" y="66"/>
                  </a:lnTo>
                  <a:lnTo>
                    <a:pt x="490" y="75"/>
                  </a:lnTo>
                  <a:lnTo>
                    <a:pt x="500" y="85"/>
                  </a:lnTo>
                  <a:lnTo>
                    <a:pt x="510" y="95"/>
                  </a:lnTo>
                  <a:lnTo>
                    <a:pt x="519" y="105"/>
                  </a:lnTo>
                  <a:lnTo>
                    <a:pt x="527" y="117"/>
                  </a:lnTo>
                  <a:lnTo>
                    <a:pt x="535" y="129"/>
                  </a:lnTo>
                  <a:lnTo>
                    <a:pt x="544" y="140"/>
                  </a:lnTo>
                  <a:lnTo>
                    <a:pt x="551" y="153"/>
                  </a:lnTo>
                  <a:lnTo>
                    <a:pt x="557" y="165"/>
                  </a:lnTo>
                  <a:lnTo>
                    <a:pt x="563" y="178"/>
                  </a:lnTo>
                  <a:lnTo>
                    <a:pt x="568" y="191"/>
                  </a:lnTo>
                  <a:lnTo>
                    <a:pt x="573" y="205"/>
                  </a:lnTo>
                  <a:lnTo>
                    <a:pt x="577" y="218"/>
                  </a:lnTo>
                  <a:lnTo>
                    <a:pt x="580" y="233"/>
                  </a:lnTo>
                  <a:lnTo>
                    <a:pt x="583" y="248"/>
                  </a:lnTo>
                  <a:lnTo>
                    <a:pt x="584" y="262"/>
                  </a:lnTo>
                  <a:lnTo>
                    <a:pt x="586" y="277"/>
                  </a:lnTo>
                  <a:lnTo>
                    <a:pt x="586" y="292"/>
                  </a:lnTo>
                  <a:lnTo>
                    <a:pt x="586" y="292"/>
                  </a:lnTo>
                  <a:lnTo>
                    <a:pt x="586" y="307"/>
                  </a:lnTo>
                  <a:lnTo>
                    <a:pt x="584" y="321"/>
                  </a:lnTo>
                  <a:lnTo>
                    <a:pt x="583" y="336"/>
                  </a:lnTo>
                  <a:lnTo>
                    <a:pt x="580" y="351"/>
                  </a:lnTo>
                  <a:lnTo>
                    <a:pt x="577" y="365"/>
                  </a:lnTo>
                  <a:lnTo>
                    <a:pt x="573" y="379"/>
                  </a:lnTo>
                  <a:lnTo>
                    <a:pt x="568" y="392"/>
                  </a:lnTo>
                  <a:lnTo>
                    <a:pt x="563" y="405"/>
                  </a:lnTo>
                  <a:lnTo>
                    <a:pt x="557" y="418"/>
                  </a:lnTo>
                  <a:lnTo>
                    <a:pt x="551" y="431"/>
                  </a:lnTo>
                  <a:lnTo>
                    <a:pt x="544" y="443"/>
                  </a:lnTo>
                  <a:lnTo>
                    <a:pt x="535" y="455"/>
                  </a:lnTo>
                  <a:lnTo>
                    <a:pt x="527" y="466"/>
                  </a:lnTo>
                  <a:lnTo>
                    <a:pt x="519" y="478"/>
                  </a:lnTo>
                  <a:lnTo>
                    <a:pt x="510" y="489"/>
                  </a:lnTo>
                  <a:lnTo>
                    <a:pt x="500" y="499"/>
                  </a:lnTo>
                  <a:lnTo>
                    <a:pt x="490" y="508"/>
                  </a:lnTo>
                  <a:lnTo>
                    <a:pt x="479" y="517"/>
                  </a:lnTo>
                  <a:lnTo>
                    <a:pt x="468" y="526"/>
                  </a:lnTo>
                  <a:lnTo>
                    <a:pt x="457" y="534"/>
                  </a:lnTo>
                  <a:lnTo>
                    <a:pt x="445" y="542"/>
                  </a:lnTo>
                  <a:lnTo>
                    <a:pt x="432" y="549"/>
                  </a:lnTo>
                  <a:lnTo>
                    <a:pt x="420" y="555"/>
                  </a:lnTo>
                  <a:lnTo>
                    <a:pt x="407" y="561"/>
                  </a:lnTo>
                  <a:lnTo>
                    <a:pt x="394" y="566"/>
                  </a:lnTo>
                  <a:lnTo>
                    <a:pt x="380" y="571"/>
                  </a:lnTo>
                  <a:lnTo>
                    <a:pt x="366" y="574"/>
                  </a:lnTo>
                  <a:lnTo>
                    <a:pt x="352" y="578"/>
                  </a:lnTo>
                  <a:lnTo>
                    <a:pt x="337" y="580"/>
                  </a:lnTo>
                  <a:lnTo>
                    <a:pt x="323" y="582"/>
                  </a:lnTo>
                  <a:lnTo>
                    <a:pt x="308" y="583"/>
                  </a:lnTo>
                  <a:lnTo>
                    <a:pt x="293" y="584"/>
                  </a:lnTo>
                  <a:lnTo>
                    <a:pt x="293" y="584"/>
                  </a:lnTo>
                  <a:close/>
                  <a:moveTo>
                    <a:pt x="293" y="60"/>
                  </a:moveTo>
                  <a:lnTo>
                    <a:pt x="293" y="60"/>
                  </a:lnTo>
                  <a:lnTo>
                    <a:pt x="281" y="60"/>
                  </a:lnTo>
                  <a:lnTo>
                    <a:pt x="270" y="61"/>
                  </a:lnTo>
                  <a:lnTo>
                    <a:pt x="246" y="64"/>
                  </a:lnTo>
                  <a:lnTo>
                    <a:pt x="224" y="70"/>
                  </a:lnTo>
                  <a:lnTo>
                    <a:pt x="203" y="78"/>
                  </a:lnTo>
                  <a:lnTo>
                    <a:pt x="182" y="88"/>
                  </a:lnTo>
                  <a:lnTo>
                    <a:pt x="164" y="99"/>
                  </a:lnTo>
                  <a:lnTo>
                    <a:pt x="145" y="113"/>
                  </a:lnTo>
                  <a:lnTo>
                    <a:pt x="128" y="128"/>
                  </a:lnTo>
                  <a:lnTo>
                    <a:pt x="114"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4" y="439"/>
                  </a:lnTo>
                  <a:lnTo>
                    <a:pt x="128" y="455"/>
                  </a:lnTo>
                  <a:lnTo>
                    <a:pt x="145" y="471"/>
                  </a:lnTo>
                  <a:lnTo>
                    <a:pt x="164" y="484"/>
                  </a:lnTo>
                  <a:lnTo>
                    <a:pt x="182" y="496"/>
                  </a:lnTo>
                  <a:lnTo>
                    <a:pt x="203" y="505"/>
                  </a:lnTo>
                  <a:lnTo>
                    <a:pt x="224" y="513"/>
                  </a:lnTo>
                  <a:lnTo>
                    <a:pt x="246" y="519"/>
                  </a:lnTo>
                  <a:lnTo>
                    <a:pt x="270" y="522"/>
                  </a:lnTo>
                  <a:lnTo>
                    <a:pt x="281" y="523"/>
                  </a:lnTo>
                  <a:lnTo>
                    <a:pt x="293" y="524"/>
                  </a:lnTo>
                  <a:lnTo>
                    <a:pt x="293" y="524"/>
                  </a:lnTo>
                  <a:lnTo>
                    <a:pt x="305" y="523"/>
                  </a:lnTo>
                  <a:lnTo>
                    <a:pt x="316" y="522"/>
                  </a:lnTo>
                  <a:lnTo>
                    <a:pt x="339" y="519"/>
                  </a:lnTo>
                  <a:lnTo>
                    <a:pt x="362" y="513"/>
                  </a:lnTo>
                  <a:lnTo>
                    <a:pt x="383" y="505"/>
                  </a:lnTo>
                  <a:lnTo>
                    <a:pt x="403" y="496"/>
                  </a:lnTo>
                  <a:lnTo>
                    <a:pt x="422" y="484"/>
                  </a:lnTo>
                  <a:lnTo>
                    <a:pt x="440" y="471"/>
                  </a:lnTo>
                  <a:lnTo>
                    <a:pt x="457" y="455"/>
                  </a:lnTo>
                  <a:lnTo>
                    <a:pt x="472" y="439"/>
                  </a:lnTo>
                  <a:lnTo>
                    <a:pt x="486" y="421"/>
                  </a:lnTo>
                  <a:lnTo>
                    <a:pt x="497" y="402"/>
                  </a:lnTo>
                  <a:lnTo>
                    <a:pt x="507" y="382"/>
                  </a:lnTo>
                  <a:lnTo>
                    <a:pt x="515" y="361"/>
                  </a:lnTo>
                  <a:lnTo>
                    <a:pt x="520" y="338"/>
                  </a:lnTo>
                  <a:lnTo>
                    <a:pt x="524" y="315"/>
                  </a:lnTo>
                  <a:lnTo>
                    <a:pt x="525" y="303"/>
                  </a:lnTo>
                  <a:lnTo>
                    <a:pt x="525" y="292"/>
                  </a:lnTo>
                  <a:lnTo>
                    <a:pt x="525" y="292"/>
                  </a:lnTo>
                  <a:lnTo>
                    <a:pt x="525" y="280"/>
                  </a:lnTo>
                  <a:lnTo>
                    <a:pt x="524" y="268"/>
                  </a:lnTo>
                  <a:lnTo>
                    <a:pt x="520" y="245"/>
                  </a:lnTo>
                  <a:lnTo>
                    <a:pt x="515" y="222"/>
                  </a:lnTo>
                  <a:lnTo>
                    <a:pt x="507" y="201"/>
                  </a:lnTo>
                  <a:lnTo>
                    <a:pt x="497" y="181"/>
                  </a:lnTo>
                  <a:lnTo>
                    <a:pt x="486" y="162"/>
                  </a:lnTo>
                  <a:lnTo>
                    <a:pt x="472" y="144"/>
                  </a:lnTo>
                  <a:lnTo>
                    <a:pt x="457" y="128"/>
                  </a:lnTo>
                  <a:lnTo>
                    <a:pt x="440" y="113"/>
                  </a:lnTo>
                  <a:lnTo>
                    <a:pt x="422" y="99"/>
                  </a:lnTo>
                  <a:lnTo>
                    <a:pt x="403" y="88"/>
                  </a:lnTo>
                  <a:lnTo>
                    <a:pt x="383" y="78"/>
                  </a:lnTo>
                  <a:lnTo>
                    <a:pt x="362" y="70"/>
                  </a:lnTo>
                  <a:lnTo>
                    <a:pt x="339"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0" name="Freeform 145">
              <a:extLst>
                <a:ext uri="{FF2B5EF4-FFF2-40B4-BE49-F238E27FC236}">
                  <a16:creationId xmlns:a16="http://schemas.microsoft.com/office/drawing/2014/main" xmlns="" id="{822F2E6F-B458-46C9-96E4-5A995EB22B15}"/>
                </a:ext>
              </a:extLst>
            </p:cNvPr>
            <p:cNvSpPr>
              <a:spLocks noEditPoints="1"/>
            </p:cNvSpPr>
            <p:nvPr/>
          </p:nvSpPr>
          <p:spPr bwMode="auto">
            <a:xfrm>
              <a:off x="1260752" y="3078504"/>
              <a:ext cx="310606" cy="310606"/>
            </a:xfrm>
            <a:custGeom>
              <a:avLst/>
              <a:gdLst>
                <a:gd name="T0" fmla="*/ 263 w 586"/>
                <a:gd name="T1" fmla="*/ 583 h 584"/>
                <a:gd name="T2" fmla="*/ 206 w 586"/>
                <a:gd name="T3" fmla="*/ 571 h 584"/>
                <a:gd name="T4" fmla="*/ 154 w 586"/>
                <a:gd name="T5" fmla="*/ 549 h 584"/>
                <a:gd name="T6" fmla="*/ 106 w 586"/>
                <a:gd name="T7" fmla="*/ 518 h 584"/>
                <a:gd name="T8" fmla="*/ 67 w 586"/>
                <a:gd name="T9" fmla="*/ 478 h 584"/>
                <a:gd name="T10" fmla="*/ 35 w 586"/>
                <a:gd name="T11" fmla="*/ 431 h 584"/>
                <a:gd name="T12" fmla="*/ 13 w 586"/>
                <a:gd name="T13" fmla="*/ 379 h 584"/>
                <a:gd name="T14" fmla="*/ 1 w 586"/>
                <a:gd name="T15" fmla="*/ 322 h 584"/>
                <a:gd name="T16" fmla="*/ 0 w 586"/>
                <a:gd name="T17" fmla="*/ 277 h 584"/>
                <a:gd name="T18" fmla="*/ 9 w 586"/>
                <a:gd name="T19" fmla="*/ 219 h 584"/>
                <a:gd name="T20" fmla="*/ 28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3 h 584"/>
                <a:gd name="T54" fmla="*/ 544 w 586"/>
                <a:gd name="T55" fmla="*/ 443 h 584"/>
                <a:gd name="T56" fmla="*/ 509 w 586"/>
                <a:gd name="T57" fmla="*/ 489 h 584"/>
                <a:gd name="T58" fmla="*/ 468 w 586"/>
                <a:gd name="T59" fmla="*/ 526 h 584"/>
                <a:gd name="T60" fmla="*/ 419 w 586"/>
                <a:gd name="T61" fmla="*/ 555 h 584"/>
                <a:gd name="T62" fmla="*/ 366 w 586"/>
                <a:gd name="T63" fmla="*/ 575 h 584"/>
                <a:gd name="T64" fmla="*/ 308 w 586"/>
                <a:gd name="T65" fmla="*/ 584 h 584"/>
                <a:gd name="T66" fmla="*/ 293 w 586"/>
                <a:gd name="T67" fmla="*/ 60 h 584"/>
                <a:gd name="T68" fmla="*/ 223 w 586"/>
                <a:gd name="T69" fmla="*/ 71 h 584"/>
                <a:gd name="T70" fmla="*/ 146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2 w 586"/>
                <a:gd name="T83" fmla="*/ 506 h 584"/>
                <a:gd name="T84" fmla="*/ 281 w 586"/>
                <a:gd name="T85" fmla="*/ 524 h 584"/>
                <a:gd name="T86" fmla="*/ 316 w 586"/>
                <a:gd name="T87" fmla="*/ 523 h 584"/>
                <a:gd name="T88" fmla="*/ 403 w 586"/>
                <a:gd name="T89" fmla="*/ 496 h 584"/>
                <a:gd name="T90" fmla="*/ 472 w 586"/>
                <a:gd name="T91" fmla="*/ 439 h 584"/>
                <a:gd name="T92" fmla="*/ 514 w 586"/>
                <a:gd name="T93" fmla="*/ 361 h 584"/>
                <a:gd name="T94" fmla="*/ 525 w 586"/>
                <a:gd name="T95" fmla="*/ 292 h 584"/>
                <a:gd name="T96" fmla="*/ 520 w 586"/>
                <a:gd name="T97" fmla="*/ 246 h 584"/>
                <a:gd name="T98" fmla="*/ 485 w 586"/>
                <a:gd name="T99" fmla="*/ 163 h 584"/>
                <a:gd name="T100" fmla="*/ 422 w 586"/>
                <a:gd name="T101" fmla="*/ 99 h 584"/>
                <a:gd name="T102" fmla="*/ 340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3" y="578"/>
                  </a:lnTo>
                  <a:lnTo>
                    <a:pt x="219" y="575"/>
                  </a:lnTo>
                  <a:lnTo>
                    <a:pt x="206" y="571"/>
                  </a:lnTo>
                  <a:lnTo>
                    <a:pt x="192" y="566"/>
                  </a:lnTo>
                  <a:lnTo>
                    <a:pt x="179" y="561"/>
                  </a:lnTo>
                  <a:lnTo>
                    <a:pt x="166" y="555"/>
                  </a:lnTo>
                  <a:lnTo>
                    <a:pt x="154" y="549"/>
                  </a:lnTo>
                  <a:lnTo>
                    <a:pt x="141" y="542"/>
                  </a:lnTo>
                  <a:lnTo>
                    <a:pt x="129" y="534"/>
                  </a:lnTo>
                  <a:lnTo>
                    <a:pt x="117" y="526"/>
                  </a:lnTo>
                  <a:lnTo>
                    <a:pt x="106" y="518"/>
                  </a:lnTo>
                  <a:lnTo>
                    <a:pt x="96" y="509"/>
                  </a:lnTo>
                  <a:lnTo>
                    <a:pt x="86" y="499"/>
                  </a:lnTo>
                  <a:lnTo>
                    <a:pt x="76" y="489"/>
                  </a:lnTo>
                  <a:lnTo>
                    <a:pt x="67" y="478"/>
                  </a:lnTo>
                  <a:lnTo>
                    <a:pt x="59" y="466"/>
                  </a:lnTo>
                  <a:lnTo>
                    <a:pt x="50" y="455"/>
                  </a:lnTo>
                  <a:lnTo>
                    <a:pt x="42" y="443"/>
                  </a:lnTo>
                  <a:lnTo>
                    <a:pt x="35" y="431"/>
                  </a:lnTo>
                  <a:lnTo>
                    <a:pt x="28" y="419"/>
                  </a:lnTo>
                  <a:lnTo>
                    <a:pt x="23" y="406"/>
                  </a:lnTo>
                  <a:lnTo>
                    <a:pt x="17" y="393"/>
                  </a:lnTo>
                  <a:lnTo>
                    <a:pt x="13" y="379"/>
                  </a:lnTo>
                  <a:lnTo>
                    <a:pt x="9" y="365"/>
                  </a:lnTo>
                  <a:lnTo>
                    <a:pt x="6" y="350"/>
                  </a:lnTo>
                  <a:lnTo>
                    <a:pt x="3" y="336"/>
                  </a:lnTo>
                  <a:lnTo>
                    <a:pt x="1" y="322"/>
                  </a:lnTo>
                  <a:lnTo>
                    <a:pt x="0" y="307"/>
                  </a:lnTo>
                  <a:lnTo>
                    <a:pt x="0" y="292"/>
                  </a:lnTo>
                  <a:lnTo>
                    <a:pt x="0" y="292"/>
                  </a:lnTo>
                  <a:lnTo>
                    <a:pt x="0" y="277"/>
                  </a:lnTo>
                  <a:lnTo>
                    <a:pt x="1" y="262"/>
                  </a:lnTo>
                  <a:lnTo>
                    <a:pt x="3" y="248"/>
                  </a:lnTo>
                  <a:lnTo>
                    <a:pt x="6" y="233"/>
                  </a:lnTo>
                  <a:lnTo>
                    <a:pt x="9" y="219"/>
                  </a:lnTo>
                  <a:lnTo>
                    <a:pt x="13" y="205"/>
                  </a:lnTo>
                  <a:lnTo>
                    <a:pt x="17" y="192"/>
                  </a:lnTo>
                  <a:lnTo>
                    <a:pt x="23" y="178"/>
                  </a:lnTo>
                  <a:lnTo>
                    <a:pt x="28" y="166"/>
                  </a:lnTo>
                  <a:lnTo>
                    <a:pt x="35" y="153"/>
                  </a:lnTo>
                  <a:lnTo>
                    <a:pt x="42" y="141"/>
                  </a:lnTo>
                  <a:lnTo>
                    <a:pt x="50" y="129"/>
                  </a:lnTo>
                  <a:lnTo>
                    <a:pt x="59" y="118"/>
                  </a:lnTo>
                  <a:lnTo>
                    <a:pt x="67" y="106"/>
                  </a:lnTo>
                  <a:lnTo>
                    <a:pt x="76" y="95"/>
                  </a:lnTo>
                  <a:lnTo>
                    <a:pt x="86" y="85"/>
                  </a:lnTo>
                  <a:lnTo>
                    <a:pt x="96" y="76"/>
                  </a:lnTo>
                  <a:lnTo>
                    <a:pt x="106" y="66"/>
                  </a:lnTo>
                  <a:lnTo>
                    <a:pt x="117" y="58"/>
                  </a:lnTo>
                  <a:lnTo>
                    <a:pt x="129" y="50"/>
                  </a:lnTo>
                  <a:lnTo>
                    <a:pt x="141" y="42"/>
                  </a:lnTo>
                  <a:lnTo>
                    <a:pt x="154" y="35"/>
                  </a:lnTo>
                  <a:lnTo>
                    <a:pt x="166" y="29"/>
                  </a:lnTo>
                  <a:lnTo>
                    <a:pt x="179" y="23"/>
                  </a:lnTo>
                  <a:lnTo>
                    <a:pt x="192" y="18"/>
                  </a:lnTo>
                  <a:lnTo>
                    <a:pt x="206" y="13"/>
                  </a:lnTo>
                  <a:lnTo>
                    <a:pt x="219" y="9"/>
                  </a:lnTo>
                  <a:lnTo>
                    <a:pt x="233" y="6"/>
                  </a:lnTo>
                  <a:lnTo>
                    <a:pt x="249" y="4"/>
                  </a:lnTo>
                  <a:lnTo>
                    <a:pt x="263" y="2"/>
                  </a:lnTo>
                  <a:lnTo>
                    <a:pt x="278" y="1"/>
                  </a:lnTo>
                  <a:lnTo>
                    <a:pt x="293" y="0"/>
                  </a:lnTo>
                  <a:lnTo>
                    <a:pt x="293" y="0"/>
                  </a:lnTo>
                  <a:lnTo>
                    <a:pt x="308" y="1"/>
                  </a:lnTo>
                  <a:lnTo>
                    <a:pt x="322" y="2"/>
                  </a:lnTo>
                  <a:lnTo>
                    <a:pt x="337" y="4"/>
                  </a:lnTo>
                  <a:lnTo>
                    <a:pt x="352" y="6"/>
                  </a:lnTo>
                  <a:lnTo>
                    <a:pt x="366" y="9"/>
                  </a:lnTo>
                  <a:lnTo>
                    <a:pt x="380" y="13"/>
                  </a:lnTo>
                  <a:lnTo>
                    <a:pt x="393" y="18"/>
                  </a:lnTo>
                  <a:lnTo>
                    <a:pt x="407" y="23"/>
                  </a:lnTo>
                  <a:lnTo>
                    <a:pt x="419" y="29"/>
                  </a:lnTo>
                  <a:lnTo>
                    <a:pt x="432" y="35"/>
                  </a:lnTo>
                  <a:lnTo>
                    <a:pt x="445" y="42"/>
                  </a:lnTo>
                  <a:lnTo>
                    <a:pt x="457" y="50"/>
                  </a:lnTo>
                  <a:lnTo>
                    <a:pt x="468" y="58"/>
                  </a:lnTo>
                  <a:lnTo>
                    <a:pt x="479" y="66"/>
                  </a:lnTo>
                  <a:lnTo>
                    <a:pt x="490" y="76"/>
                  </a:lnTo>
                  <a:lnTo>
                    <a:pt x="500" y="85"/>
                  </a:lnTo>
                  <a:lnTo>
                    <a:pt x="509" y="95"/>
                  </a:lnTo>
                  <a:lnTo>
                    <a:pt x="518" y="106"/>
                  </a:lnTo>
                  <a:lnTo>
                    <a:pt x="527" y="118"/>
                  </a:lnTo>
                  <a:lnTo>
                    <a:pt x="536" y="129"/>
                  </a:lnTo>
                  <a:lnTo>
                    <a:pt x="544" y="141"/>
                  </a:lnTo>
                  <a:lnTo>
                    <a:pt x="551" y="153"/>
                  </a:lnTo>
                  <a:lnTo>
                    <a:pt x="557" y="166"/>
                  </a:lnTo>
                  <a:lnTo>
                    <a:pt x="563" y="178"/>
                  </a:lnTo>
                  <a:lnTo>
                    <a:pt x="568" y="192"/>
                  </a:lnTo>
                  <a:lnTo>
                    <a:pt x="573" y="205"/>
                  </a:lnTo>
                  <a:lnTo>
                    <a:pt x="577" y="219"/>
                  </a:lnTo>
                  <a:lnTo>
                    <a:pt x="580" y="233"/>
                  </a:lnTo>
                  <a:lnTo>
                    <a:pt x="582" y="248"/>
                  </a:lnTo>
                  <a:lnTo>
                    <a:pt x="584" y="262"/>
                  </a:lnTo>
                  <a:lnTo>
                    <a:pt x="585" y="277"/>
                  </a:lnTo>
                  <a:lnTo>
                    <a:pt x="586" y="292"/>
                  </a:lnTo>
                  <a:lnTo>
                    <a:pt x="586" y="292"/>
                  </a:lnTo>
                  <a:lnTo>
                    <a:pt x="585" y="307"/>
                  </a:lnTo>
                  <a:lnTo>
                    <a:pt x="584" y="322"/>
                  </a:lnTo>
                  <a:lnTo>
                    <a:pt x="582" y="336"/>
                  </a:lnTo>
                  <a:lnTo>
                    <a:pt x="580" y="350"/>
                  </a:lnTo>
                  <a:lnTo>
                    <a:pt x="577" y="365"/>
                  </a:lnTo>
                  <a:lnTo>
                    <a:pt x="573" y="379"/>
                  </a:lnTo>
                  <a:lnTo>
                    <a:pt x="568" y="393"/>
                  </a:lnTo>
                  <a:lnTo>
                    <a:pt x="563" y="406"/>
                  </a:lnTo>
                  <a:lnTo>
                    <a:pt x="557" y="419"/>
                  </a:lnTo>
                  <a:lnTo>
                    <a:pt x="551" y="431"/>
                  </a:lnTo>
                  <a:lnTo>
                    <a:pt x="544" y="443"/>
                  </a:lnTo>
                  <a:lnTo>
                    <a:pt x="536" y="455"/>
                  </a:lnTo>
                  <a:lnTo>
                    <a:pt x="527" y="466"/>
                  </a:lnTo>
                  <a:lnTo>
                    <a:pt x="518" y="478"/>
                  </a:lnTo>
                  <a:lnTo>
                    <a:pt x="509" y="489"/>
                  </a:lnTo>
                  <a:lnTo>
                    <a:pt x="500" y="499"/>
                  </a:lnTo>
                  <a:lnTo>
                    <a:pt x="490" y="509"/>
                  </a:lnTo>
                  <a:lnTo>
                    <a:pt x="479" y="518"/>
                  </a:lnTo>
                  <a:lnTo>
                    <a:pt x="468" y="526"/>
                  </a:lnTo>
                  <a:lnTo>
                    <a:pt x="457" y="534"/>
                  </a:lnTo>
                  <a:lnTo>
                    <a:pt x="445" y="542"/>
                  </a:lnTo>
                  <a:lnTo>
                    <a:pt x="432" y="549"/>
                  </a:lnTo>
                  <a:lnTo>
                    <a:pt x="419" y="555"/>
                  </a:lnTo>
                  <a:lnTo>
                    <a:pt x="407" y="561"/>
                  </a:lnTo>
                  <a:lnTo>
                    <a:pt x="393" y="566"/>
                  </a:lnTo>
                  <a:lnTo>
                    <a:pt x="380" y="571"/>
                  </a:lnTo>
                  <a:lnTo>
                    <a:pt x="366" y="575"/>
                  </a:lnTo>
                  <a:lnTo>
                    <a:pt x="352" y="578"/>
                  </a:lnTo>
                  <a:lnTo>
                    <a:pt x="337" y="581"/>
                  </a:lnTo>
                  <a:lnTo>
                    <a:pt x="322" y="583"/>
                  </a:lnTo>
                  <a:lnTo>
                    <a:pt x="308" y="584"/>
                  </a:lnTo>
                  <a:lnTo>
                    <a:pt x="293" y="584"/>
                  </a:lnTo>
                  <a:lnTo>
                    <a:pt x="293" y="584"/>
                  </a:lnTo>
                  <a:close/>
                  <a:moveTo>
                    <a:pt x="293" y="60"/>
                  </a:moveTo>
                  <a:lnTo>
                    <a:pt x="293" y="60"/>
                  </a:lnTo>
                  <a:lnTo>
                    <a:pt x="281" y="60"/>
                  </a:lnTo>
                  <a:lnTo>
                    <a:pt x="269" y="61"/>
                  </a:lnTo>
                  <a:lnTo>
                    <a:pt x="247" y="65"/>
                  </a:lnTo>
                  <a:lnTo>
                    <a:pt x="223" y="71"/>
                  </a:lnTo>
                  <a:lnTo>
                    <a:pt x="202" y="78"/>
                  </a:lnTo>
                  <a:lnTo>
                    <a:pt x="182" y="88"/>
                  </a:lnTo>
                  <a:lnTo>
                    <a:pt x="163" y="99"/>
                  </a:lnTo>
                  <a:lnTo>
                    <a:pt x="146" y="113"/>
                  </a:lnTo>
                  <a:lnTo>
                    <a:pt x="128" y="129"/>
                  </a:lnTo>
                  <a:lnTo>
                    <a:pt x="113"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3" y="439"/>
                  </a:lnTo>
                  <a:lnTo>
                    <a:pt x="128" y="456"/>
                  </a:lnTo>
                  <a:lnTo>
                    <a:pt x="146" y="470"/>
                  </a:lnTo>
                  <a:lnTo>
                    <a:pt x="163" y="485"/>
                  </a:lnTo>
                  <a:lnTo>
                    <a:pt x="182" y="496"/>
                  </a:lnTo>
                  <a:lnTo>
                    <a:pt x="202" y="506"/>
                  </a:lnTo>
                  <a:lnTo>
                    <a:pt x="223" y="514"/>
                  </a:lnTo>
                  <a:lnTo>
                    <a:pt x="247" y="519"/>
                  </a:lnTo>
                  <a:lnTo>
                    <a:pt x="269" y="523"/>
                  </a:lnTo>
                  <a:lnTo>
                    <a:pt x="281" y="524"/>
                  </a:lnTo>
                  <a:lnTo>
                    <a:pt x="293" y="524"/>
                  </a:lnTo>
                  <a:lnTo>
                    <a:pt x="293" y="524"/>
                  </a:lnTo>
                  <a:lnTo>
                    <a:pt x="305" y="524"/>
                  </a:lnTo>
                  <a:lnTo>
                    <a:pt x="316" y="523"/>
                  </a:lnTo>
                  <a:lnTo>
                    <a:pt x="340" y="519"/>
                  </a:lnTo>
                  <a:lnTo>
                    <a:pt x="362" y="514"/>
                  </a:lnTo>
                  <a:lnTo>
                    <a:pt x="383" y="506"/>
                  </a:lnTo>
                  <a:lnTo>
                    <a:pt x="403" y="496"/>
                  </a:lnTo>
                  <a:lnTo>
                    <a:pt x="422" y="485"/>
                  </a:lnTo>
                  <a:lnTo>
                    <a:pt x="441" y="470"/>
                  </a:lnTo>
                  <a:lnTo>
                    <a:pt x="457" y="456"/>
                  </a:lnTo>
                  <a:lnTo>
                    <a:pt x="472" y="439"/>
                  </a:lnTo>
                  <a:lnTo>
                    <a:pt x="485" y="422"/>
                  </a:lnTo>
                  <a:lnTo>
                    <a:pt x="497" y="403"/>
                  </a:lnTo>
                  <a:lnTo>
                    <a:pt x="507" y="383"/>
                  </a:lnTo>
                  <a:lnTo>
                    <a:pt x="514" y="361"/>
                  </a:lnTo>
                  <a:lnTo>
                    <a:pt x="520" y="338"/>
                  </a:lnTo>
                  <a:lnTo>
                    <a:pt x="524" y="316"/>
                  </a:lnTo>
                  <a:lnTo>
                    <a:pt x="524" y="304"/>
                  </a:lnTo>
                  <a:lnTo>
                    <a:pt x="525" y="292"/>
                  </a:lnTo>
                  <a:lnTo>
                    <a:pt x="525" y="292"/>
                  </a:lnTo>
                  <a:lnTo>
                    <a:pt x="524" y="280"/>
                  </a:lnTo>
                  <a:lnTo>
                    <a:pt x="524" y="269"/>
                  </a:lnTo>
                  <a:lnTo>
                    <a:pt x="520" y="246"/>
                  </a:lnTo>
                  <a:lnTo>
                    <a:pt x="514" y="223"/>
                  </a:lnTo>
                  <a:lnTo>
                    <a:pt x="507" y="202"/>
                  </a:lnTo>
                  <a:lnTo>
                    <a:pt x="497" y="182"/>
                  </a:lnTo>
                  <a:lnTo>
                    <a:pt x="485" y="163"/>
                  </a:lnTo>
                  <a:lnTo>
                    <a:pt x="472" y="145"/>
                  </a:lnTo>
                  <a:lnTo>
                    <a:pt x="457" y="129"/>
                  </a:lnTo>
                  <a:lnTo>
                    <a:pt x="441" y="113"/>
                  </a:lnTo>
                  <a:lnTo>
                    <a:pt x="422" y="99"/>
                  </a:lnTo>
                  <a:lnTo>
                    <a:pt x="403" y="88"/>
                  </a:lnTo>
                  <a:lnTo>
                    <a:pt x="383" y="78"/>
                  </a:lnTo>
                  <a:lnTo>
                    <a:pt x="362" y="71"/>
                  </a:lnTo>
                  <a:lnTo>
                    <a:pt x="340"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1" name="Freeform 146">
              <a:extLst>
                <a:ext uri="{FF2B5EF4-FFF2-40B4-BE49-F238E27FC236}">
                  <a16:creationId xmlns:a16="http://schemas.microsoft.com/office/drawing/2014/main" xmlns="" id="{BA02EA30-D4B8-4C87-BB44-F80DA329459E}"/>
                </a:ext>
              </a:extLst>
            </p:cNvPr>
            <p:cNvSpPr>
              <a:spLocks noEditPoints="1"/>
            </p:cNvSpPr>
            <p:nvPr/>
          </p:nvSpPr>
          <p:spPr bwMode="auto">
            <a:xfrm>
              <a:off x="1261810" y="3645627"/>
              <a:ext cx="310606" cy="310606"/>
            </a:xfrm>
            <a:custGeom>
              <a:avLst/>
              <a:gdLst>
                <a:gd name="T0" fmla="*/ 263 w 586"/>
                <a:gd name="T1" fmla="*/ 582 h 584"/>
                <a:gd name="T2" fmla="*/ 206 w 586"/>
                <a:gd name="T3" fmla="*/ 571 h 584"/>
                <a:gd name="T4" fmla="*/ 154 w 586"/>
                <a:gd name="T5" fmla="*/ 549 h 584"/>
                <a:gd name="T6" fmla="*/ 106 w 586"/>
                <a:gd name="T7" fmla="*/ 517 h 584"/>
                <a:gd name="T8" fmla="*/ 67 w 586"/>
                <a:gd name="T9" fmla="*/ 478 h 584"/>
                <a:gd name="T10" fmla="*/ 35 w 586"/>
                <a:gd name="T11" fmla="*/ 431 h 584"/>
                <a:gd name="T12" fmla="*/ 13 w 586"/>
                <a:gd name="T13" fmla="*/ 379 h 584"/>
                <a:gd name="T14" fmla="*/ 1 w 586"/>
                <a:gd name="T15" fmla="*/ 321 h 584"/>
                <a:gd name="T16" fmla="*/ 0 w 586"/>
                <a:gd name="T17" fmla="*/ 277 h 584"/>
                <a:gd name="T18" fmla="*/ 9 w 586"/>
                <a:gd name="T19" fmla="*/ 218 h 584"/>
                <a:gd name="T20" fmla="*/ 28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2 h 584"/>
                <a:gd name="T54" fmla="*/ 544 w 586"/>
                <a:gd name="T55" fmla="*/ 443 h 584"/>
                <a:gd name="T56" fmla="*/ 509 w 586"/>
                <a:gd name="T57" fmla="*/ 489 h 584"/>
                <a:gd name="T58" fmla="*/ 468 w 586"/>
                <a:gd name="T59" fmla="*/ 526 h 584"/>
                <a:gd name="T60" fmla="*/ 419 w 586"/>
                <a:gd name="T61" fmla="*/ 555 h 584"/>
                <a:gd name="T62" fmla="*/ 366 w 586"/>
                <a:gd name="T63" fmla="*/ 574 h 584"/>
                <a:gd name="T64" fmla="*/ 308 w 586"/>
                <a:gd name="T65" fmla="*/ 583 h 584"/>
                <a:gd name="T66" fmla="*/ 293 w 586"/>
                <a:gd name="T67" fmla="*/ 60 h 584"/>
                <a:gd name="T68" fmla="*/ 223 w 586"/>
                <a:gd name="T69" fmla="*/ 70 h 584"/>
                <a:gd name="T70" fmla="*/ 146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2 w 586"/>
                <a:gd name="T83" fmla="*/ 505 h 584"/>
                <a:gd name="T84" fmla="*/ 281 w 586"/>
                <a:gd name="T85" fmla="*/ 523 h 584"/>
                <a:gd name="T86" fmla="*/ 316 w 586"/>
                <a:gd name="T87" fmla="*/ 522 h 584"/>
                <a:gd name="T88" fmla="*/ 403 w 586"/>
                <a:gd name="T89" fmla="*/ 496 h 584"/>
                <a:gd name="T90" fmla="*/ 472 w 586"/>
                <a:gd name="T91" fmla="*/ 439 h 584"/>
                <a:gd name="T92" fmla="*/ 514 w 586"/>
                <a:gd name="T93" fmla="*/ 361 h 584"/>
                <a:gd name="T94" fmla="*/ 525 w 586"/>
                <a:gd name="T95" fmla="*/ 292 h 584"/>
                <a:gd name="T96" fmla="*/ 520 w 586"/>
                <a:gd name="T97" fmla="*/ 245 h 584"/>
                <a:gd name="T98" fmla="*/ 485 w 586"/>
                <a:gd name="T99" fmla="*/ 162 h 584"/>
                <a:gd name="T100" fmla="*/ 422 w 586"/>
                <a:gd name="T101" fmla="*/ 99 h 584"/>
                <a:gd name="T102" fmla="*/ 340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3" y="578"/>
                  </a:lnTo>
                  <a:lnTo>
                    <a:pt x="219" y="574"/>
                  </a:lnTo>
                  <a:lnTo>
                    <a:pt x="206" y="571"/>
                  </a:lnTo>
                  <a:lnTo>
                    <a:pt x="192" y="566"/>
                  </a:lnTo>
                  <a:lnTo>
                    <a:pt x="179" y="561"/>
                  </a:lnTo>
                  <a:lnTo>
                    <a:pt x="166" y="555"/>
                  </a:lnTo>
                  <a:lnTo>
                    <a:pt x="154" y="549"/>
                  </a:lnTo>
                  <a:lnTo>
                    <a:pt x="141" y="542"/>
                  </a:lnTo>
                  <a:lnTo>
                    <a:pt x="129" y="534"/>
                  </a:lnTo>
                  <a:lnTo>
                    <a:pt x="117" y="526"/>
                  </a:lnTo>
                  <a:lnTo>
                    <a:pt x="106" y="517"/>
                  </a:lnTo>
                  <a:lnTo>
                    <a:pt x="96" y="508"/>
                  </a:lnTo>
                  <a:lnTo>
                    <a:pt x="86" y="499"/>
                  </a:lnTo>
                  <a:lnTo>
                    <a:pt x="76" y="489"/>
                  </a:lnTo>
                  <a:lnTo>
                    <a:pt x="67" y="478"/>
                  </a:lnTo>
                  <a:lnTo>
                    <a:pt x="59" y="466"/>
                  </a:lnTo>
                  <a:lnTo>
                    <a:pt x="50" y="455"/>
                  </a:lnTo>
                  <a:lnTo>
                    <a:pt x="42" y="443"/>
                  </a:lnTo>
                  <a:lnTo>
                    <a:pt x="35" y="431"/>
                  </a:lnTo>
                  <a:lnTo>
                    <a:pt x="28" y="418"/>
                  </a:lnTo>
                  <a:lnTo>
                    <a:pt x="23" y="405"/>
                  </a:lnTo>
                  <a:lnTo>
                    <a:pt x="17" y="392"/>
                  </a:lnTo>
                  <a:lnTo>
                    <a:pt x="13" y="379"/>
                  </a:lnTo>
                  <a:lnTo>
                    <a:pt x="9" y="365"/>
                  </a:lnTo>
                  <a:lnTo>
                    <a:pt x="6" y="351"/>
                  </a:lnTo>
                  <a:lnTo>
                    <a:pt x="3" y="336"/>
                  </a:lnTo>
                  <a:lnTo>
                    <a:pt x="1" y="321"/>
                  </a:lnTo>
                  <a:lnTo>
                    <a:pt x="0" y="307"/>
                  </a:lnTo>
                  <a:lnTo>
                    <a:pt x="0" y="292"/>
                  </a:lnTo>
                  <a:lnTo>
                    <a:pt x="0" y="292"/>
                  </a:lnTo>
                  <a:lnTo>
                    <a:pt x="0" y="277"/>
                  </a:lnTo>
                  <a:lnTo>
                    <a:pt x="1" y="262"/>
                  </a:lnTo>
                  <a:lnTo>
                    <a:pt x="3" y="248"/>
                  </a:lnTo>
                  <a:lnTo>
                    <a:pt x="6" y="233"/>
                  </a:lnTo>
                  <a:lnTo>
                    <a:pt x="9" y="218"/>
                  </a:lnTo>
                  <a:lnTo>
                    <a:pt x="13" y="205"/>
                  </a:lnTo>
                  <a:lnTo>
                    <a:pt x="17" y="191"/>
                  </a:lnTo>
                  <a:lnTo>
                    <a:pt x="23" y="178"/>
                  </a:lnTo>
                  <a:lnTo>
                    <a:pt x="28" y="165"/>
                  </a:lnTo>
                  <a:lnTo>
                    <a:pt x="35" y="153"/>
                  </a:lnTo>
                  <a:lnTo>
                    <a:pt x="42" y="140"/>
                  </a:lnTo>
                  <a:lnTo>
                    <a:pt x="50" y="129"/>
                  </a:lnTo>
                  <a:lnTo>
                    <a:pt x="59" y="117"/>
                  </a:lnTo>
                  <a:lnTo>
                    <a:pt x="67" y="105"/>
                  </a:lnTo>
                  <a:lnTo>
                    <a:pt x="76" y="95"/>
                  </a:lnTo>
                  <a:lnTo>
                    <a:pt x="86" y="85"/>
                  </a:lnTo>
                  <a:lnTo>
                    <a:pt x="96" y="75"/>
                  </a:lnTo>
                  <a:lnTo>
                    <a:pt x="106" y="66"/>
                  </a:lnTo>
                  <a:lnTo>
                    <a:pt x="117" y="57"/>
                  </a:lnTo>
                  <a:lnTo>
                    <a:pt x="129" y="49"/>
                  </a:lnTo>
                  <a:lnTo>
                    <a:pt x="141" y="42"/>
                  </a:lnTo>
                  <a:lnTo>
                    <a:pt x="154" y="35"/>
                  </a:lnTo>
                  <a:lnTo>
                    <a:pt x="166" y="28"/>
                  </a:lnTo>
                  <a:lnTo>
                    <a:pt x="179" y="23"/>
                  </a:lnTo>
                  <a:lnTo>
                    <a:pt x="192" y="17"/>
                  </a:lnTo>
                  <a:lnTo>
                    <a:pt x="206" y="13"/>
                  </a:lnTo>
                  <a:lnTo>
                    <a:pt x="219" y="9"/>
                  </a:lnTo>
                  <a:lnTo>
                    <a:pt x="233" y="6"/>
                  </a:lnTo>
                  <a:lnTo>
                    <a:pt x="249" y="3"/>
                  </a:lnTo>
                  <a:lnTo>
                    <a:pt x="263" y="1"/>
                  </a:lnTo>
                  <a:lnTo>
                    <a:pt x="278" y="0"/>
                  </a:lnTo>
                  <a:lnTo>
                    <a:pt x="293" y="0"/>
                  </a:lnTo>
                  <a:lnTo>
                    <a:pt x="293" y="0"/>
                  </a:lnTo>
                  <a:lnTo>
                    <a:pt x="308" y="0"/>
                  </a:lnTo>
                  <a:lnTo>
                    <a:pt x="322" y="1"/>
                  </a:lnTo>
                  <a:lnTo>
                    <a:pt x="337" y="3"/>
                  </a:lnTo>
                  <a:lnTo>
                    <a:pt x="352" y="6"/>
                  </a:lnTo>
                  <a:lnTo>
                    <a:pt x="366" y="9"/>
                  </a:lnTo>
                  <a:lnTo>
                    <a:pt x="380" y="13"/>
                  </a:lnTo>
                  <a:lnTo>
                    <a:pt x="393" y="17"/>
                  </a:lnTo>
                  <a:lnTo>
                    <a:pt x="407" y="23"/>
                  </a:lnTo>
                  <a:lnTo>
                    <a:pt x="419" y="28"/>
                  </a:lnTo>
                  <a:lnTo>
                    <a:pt x="432" y="35"/>
                  </a:lnTo>
                  <a:lnTo>
                    <a:pt x="445" y="42"/>
                  </a:lnTo>
                  <a:lnTo>
                    <a:pt x="457" y="49"/>
                  </a:lnTo>
                  <a:lnTo>
                    <a:pt x="468" y="57"/>
                  </a:lnTo>
                  <a:lnTo>
                    <a:pt x="479" y="66"/>
                  </a:lnTo>
                  <a:lnTo>
                    <a:pt x="490" y="75"/>
                  </a:lnTo>
                  <a:lnTo>
                    <a:pt x="500" y="85"/>
                  </a:lnTo>
                  <a:lnTo>
                    <a:pt x="509" y="95"/>
                  </a:lnTo>
                  <a:lnTo>
                    <a:pt x="518" y="105"/>
                  </a:lnTo>
                  <a:lnTo>
                    <a:pt x="527" y="117"/>
                  </a:lnTo>
                  <a:lnTo>
                    <a:pt x="536" y="129"/>
                  </a:lnTo>
                  <a:lnTo>
                    <a:pt x="544" y="140"/>
                  </a:lnTo>
                  <a:lnTo>
                    <a:pt x="551" y="153"/>
                  </a:lnTo>
                  <a:lnTo>
                    <a:pt x="557" y="165"/>
                  </a:lnTo>
                  <a:lnTo>
                    <a:pt x="563" y="178"/>
                  </a:lnTo>
                  <a:lnTo>
                    <a:pt x="568" y="191"/>
                  </a:lnTo>
                  <a:lnTo>
                    <a:pt x="573" y="205"/>
                  </a:lnTo>
                  <a:lnTo>
                    <a:pt x="577" y="218"/>
                  </a:lnTo>
                  <a:lnTo>
                    <a:pt x="580" y="233"/>
                  </a:lnTo>
                  <a:lnTo>
                    <a:pt x="582" y="248"/>
                  </a:lnTo>
                  <a:lnTo>
                    <a:pt x="584" y="262"/>
                  </a:lnTo>
                  <a:lnTo>
                    <a:pt x="585" y="277"/>
                  </a:lnTo>
                  <a:lnTo>
                    <a:pt x="586" y="292"/>
                  </a:lnTo>
                  <a:lnTo>
                    <a:pt x="586" y="292"/>
                  </a:lnTo>
                  <a:lnTo>
                    <a:pt x="585" y="307"/>
                  </a:lnTo>
                  <a:lnTo>
                    <a:pt x="584" y="321"/>
                  </a:lnTo>
                  <a:lnTo>
                    <a:pt x="582" y="336"/>
                  </a:lnTo>
                  <a:lnTo>
                    <a:pt x="580" y="351"/>
                  </a:lnTo>
                  <a:lnTo>
                    <a:pt x="577" y="365"/>
                  </a:lnTo>
                  <a:lnTo>
                    <a:pt x="573" y="379"/>
                  </a:lnTo>
                  <a:lnTo>
                    <a:pt x="568" y="392"/>
                  </a:lnTo>
                  <a:lnTo>
                    <a:pt x="563" y="405"/>
                  </a:lnTo>
                  <a:lnTo>
                    <a:pt x="557" y="418"/>
                  </a:lnTo>
                  <a:lnTo>
                    <a:pt x="551" y="431"/>
                  </a:lnTo>
                  <a:lnTo>
                    <a:pt x="544" y="443"/>
                  </a:lnTo>
                  <a:lnTo>
                    <a:pt x="536" y="455"/>
                  </a:lnTo>
                  <a:lnTo>
                    <a:pt x="527" y="466"/>
                  </a:lnTo>
                  <a:lnTo>
                    <a:pt x="518" y="478"/>
                  </a:lnTo>
                  <a:lnTo>
                    <a:pt x="509" y="489"/>
                  </a:lnTo>
                  <a:lnTo>
                    <a:pt x="500" y="499"/>
                  </a:lnTo>
                  <a:lnTo>
                    <a:pt x="490" y="508"/>
                  </a:lnTo>
                  <a:lnTo>
                    <a:pt x="479" y="517"/>
                  </a:lnTo>
                  <a:lnTo>
                    <a:pt x="468" y="526"/>
                  </a:lnTo>
                  <a:lnTo>
                    <a:pt x="457" y="534"/>
                  </a:lnTo>
                  <a:lnTo>
                    <a:pt x="445" y="542"/>
                  </a:lnTo>
                  <a:lnTo>
                    <a:pt x="432" y="549"/>
                  </a:lnTo>
                  <a:lnTo>
                    <a:pt x="419" y="555"/>
                  </a:lnTo>
                  <a:lnTo>
                    <a:pt x="407" y="561"/>
                  </a:lnTo>
                  <a:lnTo>
                    <a:pt x="393" y="566"/>
                  </a:lnTo>
                  <a:lnTo>
                    <a:pt x="380" y="571"/>
                  </a:lnTo>
                  <a:lnTo>
                    <a:pt x="366" y="574"/>
                  </a:lnTo>
                  <a:lnTo>
                    <a:pt x="352" y="578"/>
                  </a:lnTo>
                  <a:lnTo>
                    <a:pt x="337" y="580"/>
                  </a:lnTo>
                  <a:lnTo>
                    <a:pt x="322" y="582"/>
                  </a:lnTo>
                  <a:lnTo>
                    <a:pt x="308" y="583"/>
                  </a:lnTo>
                  <a:lnTo>
                    <a:pt x="293" y="584"/>
                  </a:lnTo>
                  <a:lnTo>
                    <a:pt x="293" y="584"/>
                  </a:lnTo>
                  <a:close/>
                  <a:moveTo>
                    <a:pt x="293" y="60"/>
                  </a:moveTo>
                  <a:lnTo>
                    <a:pt x="293" y="60"/>
                  </a:lnTo>
                  <a:lnTo>
                    <a:pt x="281" y="60"/>
                  </a:lnTo>
                  <a:lnTo>
                    <a:pt x="269" y="61"/>
                  </a:lnTo>
                  <a:lnTo>
                    <a:pt x="247" y="64"/>
                  </a:lnTo>
                  <a:lnTo>
                    <a:pt x="223" y="70"/>
                  </a:lnTo>
                  <a:lnTo>
                    <a:pt x="202" y="78"/>
                  </a:lnTo>
                  <a:lnTo>
                    <a:pt x="182" y="88"/>
                  </a:lnTo>
                  <a:lnTo>
                    <a:pt x="163" y="99"/>
                  </a:lnTo>
                  <a:lnTo>
                    <a:pt x="146" y="113"/>
                  </a:lnTo>
                  <a:lnTo>
                    <a:pt x="128" y="128"/>
                  </a:lnTo>
                  <a:lnTo>
                    <a:pt x="113"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3" y="439"/>
                  </a:lnTo>
                  <a:lnTo>
                    <a:pt x="128" y="455"/>
                  </a:lnTo>
                  <a:lnTo>
                    <a:pt x="146" y="471"/>
                  </a:lnTo>
                  <a:lnTo>
                    <a:pt x="163" y="484"/>
                  </a:lnTo>
                  <a:lnTo>
                    <a:pt x="182" y="496"/>
                  </a:lnTo>
                  <a:lnTo>
                    <a:pt x="202" y="505"/>
                  </a:lnTo>
                  <a:lnTo>
                    <a:pt x="223" y="513"/>
                  </a:lnTo>
                  <a:lnTo>
                    <a:pt x="247" y="519"/>
                  </a:lnTo>
                  <a:lnTo>
                    <a:pt x="269" y="522"/>
                  </a:lnTo>
                  <a:lnTo>
                    <a:pt x="281" y="523"/>
                  </a:lnTo>
                  <a:lnTo>
                    <a:pt x="293" y="524"/>
                  </a:lnTo>
                  <a:lnTo>
                    <a:pt x="293" y="524"/>
                  </a:lnTo>
                  <a:lnTo>
                    <a:pt x="305" y="523"/>
                  </a:lnTo>
                  <a:lnTo>
                    <a:pt x="316" y="522"/>
                  </a:lnTo>
                  <a:lnTo>
                    <a:pt x="340" y="519"/>
                  </a:lnTo>
                  <a:lnTo>
                    <a:pt x="362" y="513"/>
                  </a:lnTo>
                  <a:lnTo>
                    <a:pt x="383" y="505"/>
                  </a:lnTo>
                  <a:lnTo>
                    <a:pt x="403" y="496"/>
                  </a:lnTo>
                  <a:lnTo>
                    <a:pt x="422" y="484"/>
                  </a:lnTo>
                  <a:lnTo>
                    <a:pt x="441" y="471"/>
                  </a:lnTo>
                  <a:lnTo>
                    <a:pt x="457" y="455"/>
                  </a:lnTo>
                  <a:lnTo>
                    <a:pt x="472" y="439"/>
                  </a:lnTo>
                  <a:lnTo>
                    <a:pt x="485" y="421"/>
                  </a:lnTo>
                  <a:lnTo>
                    <a:pt x="497" y="402"/>
                  </a:lnTo>
                  <a:lnTo>
                    <a:pt x="507" y="382"/>
                  </a:lnTo>
                  <a:lnTo>
                    <a:pt x="514" y="361"/>
                  </a:lnTo>
                  <a:lnTo>
                    <a:pt x="520" y="338"/>
                  </a:lnTo>
                  <a:lnTo>
                    <a:pt x="524" y="315"/>
                  </a:lnTo>
                  <a:lnTo>
                    <a:pt x="524" y="303"/>
                  </a:lnTo>
                  <a:lnTo>
                    <a:pt x="525" y="292"/>
                  </a:lnTo>
                  <a:lnTo>
                    <a:pt x="525" y="292"/>
                  </a:lnTo>
                  <a:lnTo>
                    <a:pt x="524" y="280"/>
                  </a:lnTo>
                  <a:lnTo>
                    <a:pt x="524" y="268"/>
                  </a:lnTo>
                  <a:lnTo>
                    <a:pt x="520" y="245"/>
                  </a:lnTo>
                  <a:lnTo>
                    <a:pt x="514" y="222"/>
                  </a:lnTo>
                  <a:lnTo>
                    <a:pt x="507" y="201"/>
                  </a:lnTo>
                  <a:lnTo>
                    <a:pt x="497" y="181"/>
                  </a:lnTo>
                  <a:lnTo>
                    <a:pt x="485" y="162"/>
                  </a:lnTo>
                  <a:lnTo>
                    <a:pt x="472" y="144"/>
                  </a:lnTo>
                  <a:lnTo>
                    <a:pt x="457" y="128"/>
                  </a:lnTo>
                  <a:lnTo>
                    <a:pt x="441" y="113"/>
                  </a:lnTo>
                  <a:lnTo>
                    <a:pt x="422" y="99"/>
                  </a:lnTo>
                  <a:lnTo>
                    <a:pt x="403" y="88"/>
                  </a:lnTo>
                  <a:lnTo>
                    <a:pt x="383" y="78"/>
                  </a:lnTo>
                  <a:lnTo>
                    <a:pt x="362" y="70"/>
                  </a:lnTo>
                  <a:lnTo>
                    <a:pt x="340"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2" name="Freeform 147">
              <a:extLst>
                <a:ext uri="{FF2B5EF4-FFF2-40B4-BE49-F238E27FC236}">
                  <a16:creationId xmlns:a16="http://schemas.microsoft.com/office/drawing/2014/main" xmlns="" id="{FE30DD82-ABA6-48FA-9726-8FDA47C0EBCD}"/>
                </a:ext>
              </a:extLst>
            </p:cNvPr>
            <p:cNvSpPr>
              <a:spLocks noEditPoints="1"/>
            </p:cNvSpPr>
            <p:nvPr/>
          </p:nvSpPr>
          <p:spPr bwMode="auto">
            <a:xfrm>
              <a:off x="1693911" y="3318326"/>
              <a:ext cx="412028" cy="412029"/>
            </a:xfrm>
            <a:custGeom>
              <a:avLst/>
              <a:gdLst>
                <a:gd name="T0" fmla="*/ 332 w 782"/>
                <a:gd name="T1" fmla="*/ 775 h 780"/>
                <a:gd name="T2" fmla="*/ 239 w 782"/>
                <a:gd name="T3" fmla="*/ 749 h 780"/>
                <a:gd name="T4" fmla="*/ 157 w 782"/>
                <a:gd name="T5" fmla="*/ 702 h 780"/>
                <a:gd name="T6" fmla="*/ 90 w 782"/>
                <a:gd name="T7" fmla="*/ 638 h 780"/>
                <a:gd name="T8" fmla="*/ 39 w 782"/>
                <a:gd name="T9" fmla="*/ 559 h 780"/>
                <a:gd name="T10" fmla="*/ 9 w 782"/>
                <a:gd name="T11" fmla="*/ 468 h 780"/>
                <a:gd name="T12" fmla="*/ 0 w 782"/>
                <a:gd name="T13" fmla="*/ 389 h 780"/>
                <a:gd name="T14" fmla="*/ 13 w 782"/>
                <a:gd name="T15" fmla="*/ 293 h 780"/>
                <a:gd name="T16" fmla="*/ 48 w 782"/>
                <a:gd name="T17" fmla="*/ 204 h 780"/>
                <a:gd name="T18" fmla="*/ 103 w 782"/>
                <a:gd name="T19" fmla="*/ 128 h 780"/>
                <a:gd name="T20" fmla="*/ 173 w 782"/>
                <a:gd name="T21" fmla="*/ 67 h 780"/>
                <a:gd name="T22" fmla="*/ 257 w 782"/>
                <a:gd name="T23" fmla="*/ 24 h 780"/>
                <a:gd name="T24" fmla="*/ 351 w 782"/>
                <a:gd name="T25" fmla="*/ 2 h 780"/>
                <a:gd name="T26" fmla="*/ 431 w 782"/>
                <a:gd name="T27" fmla="*/ 2 h 780"/>
                <a:gd name="T28" fmla="*/ 525 w 782"/>
                <a:gd name="T29" fmla="*/ 24 h 780"/>
                <a:gd name="T30" fmla="*/ 609 w 782"/>
                <a:gd name="T31" fmla="*/ 67 h 780"/>
                <a:gd name="T32" fmla="*/ 679 w 782"/>
                <a:gd name="T33" fmla="*/ 128 h 780"/>
                <a:gd name="T34" fmla="*/ 734 w 782"/>
                <a:gd name="T35" fmla="*/ 204 h 780"/>
                <a:gd name="T36" fmla="*/ 768 w 782"/>
                <a:gd name="T37" fmla="*/ 293 h 780"/>
                <a:gd name="T38" fmla="*/ 782 w 782"/>
                <a:gd name="T39" fmla="*/ 389 h 780"/>
                <a:gd name="T40" fmla="*/ 773 w 782"/>
                <a:gd name="T41" fmla="*/ 468 h 780"/>
                <a:gd name="T42" fmla="*/ 742 w 782"/>
                <a:gd name="T43" fmla="*/ 559 h 780"/>
                <a:gd name="T44" fmla="*/ 692 w 782"/>
                <a:gd name="T45" fmla="*/ 638 h 780"/>
                <a:gd name="T46" fmla="*/ 624 w 782"/>
                <a:gd name="T47" fmla="*/ 702 h 780"/>
                <a:gd name="T48" fmla="*/ 543 w 782"/>
                <a:gd name="T49" fmla="*/ 749 h 780"/>
                <a:gd name="T50" fmla="*/ 450 w 782"/>
                <a:gd name="T51" fmla="*/ 775 h 780"/>
                <a:gd name="T52" fmla="*/ 390 w 782"/>
                <a:gd name="T53" fmla="*/ 61 h 780"/>
                <a:gd name="T54" fmla="*/ 325 w 782"/>
                <a:gd name="T55" fmla="*/ 68 h 780"/>
                <a:gd name="T56" fmla="*/ 248 w 782"/>
                <a:gd name="T57" fmla="*/ 93 h 780"/>
                <a:gd name="T58" fmla="*/ 181 w 782"/>
                <a:gd name="T59" fmla="*/ 136 h 780"/>
                <a:gd name="T60" fmla="*/ 127 w 782"/>
                <a:gd name="T61" fmla="*/ 193 h 780"/>
                <a:gd name="T62" fmla="*/ 87 w 782"/>
                <a:gd name="T63" fmla="*/ 262 h 780"/>
                <a:gd name="T64" fmla="*/ 65 w 782"/>
                <a:gd name="T65" fmla="*/ 340 h 780"/>
                <a:gd name="T66" fmla="*/ 62 w 782"/>
                <a:gd name="T67" fmla="*/ 407 h 780"/>
                <a:gd name="T68" fmla="*/ 76 w 782"/>
                <a:gd name="T69" fmla="*/ 487 h 780"/>
                <a:gd name="T70" fmla="*/ 110 w 782"/>
                <a:gd name="T71" fmla="*/ 560 h 780"/>
                <a:gd name="T72" fmla="*/ 158 w 782"/>
                <a:gd name="T73" fmla="*/ 622 h 780"/>
                <a:gd name="T74" fmla="*/ 220 w 782"/>
                <a:gd name="T75" fmla="*/ 671 h 780"/>
                <a:gd name="T76" fmla="*/ 293 w 782"/>
                <a:gd name="T77" fmla="*/ 704 h 780"/>
                <a:gd name="T78" fmla="*/ 374 w 782"/>
                <a:gd name="T79" fmla="*/ 718 h 780"/>
                <a:gd name="T80" fmla="*/ 441 w 782"/>
                <a:gd name="T81" fmla="*/ 715 h 780"/>
                <a:gd name="T82" fmla="*/ 519 w 782"/>
                <a:gd name="T83" fmla="*/ 693 h 780"/>
                <a:gd name="T84" fmla="*/ 588 w 782"/>
                <a:gd name="T85" fmla="*/ 654 h 780"/>
                <a:gd name="T86" fmla="*/ 645 w 782"/>
                <a:gd name="T87" fmla="*/ 599 h 780"/>
                <a:gd name="T88" fmla="*/ 688 w 782"/>
                <a:gd name="T89" fmla="*/ 533 h 780"/>
                <a:gd name="T90" fmla="*/ 714 w 782"/>
                <a:gd name="T91" fmla="*/ 456 h 780"/>
                <a:gd name="T92" fmla="*/ 721 w 782"/>
                <a:gd name="T93" fmla="*/ 389 h 780"/>
                <a:gd name="T94" fmla="*/ 710 w 782"/>
                <a:gd name="T95" fmla="*/ 308 h 780"/>
                <a:gd name="T96" fmla="*/ 680 w 782"/>
                <a:gd name="T97" fmla="*/ 233 h 780"/>
                <a:gd name="T98" fmla="*/ 635 w 782"/>
                <a:gd name="T99" fmla="*/ 169 h 780"/>
                <a:gd name="T100" fmla="*/ 575 w 782"/>
                <a:gd name="T101" fmla="*/ 117 h 780"/>
                <a:gd name="T102" fmla="*/ 504 w 782"/>
                <a:gd name="T103" fmla="*/ 81 h 780"/>
                <a:gd name="T104" fmla="*/ 425 w 782"/>
                <a:gd name="T105" fmla="*/ 6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2" h="780">
                  <a:moveTo>
                    <a:pt x="390" y="780"/>
                  </a:moveTo>
                  <a:lnTo>
                    <a:pt x="390" y="780"/>
                  </a:lnTo>
                  <a:lnTo>
                    <a:pt x="371" y="779"/>
                  </a:lnTo>
                  <a:lnTo>
                    <a:pt x="351" y="778"/>
                  </a:lnTo>
                  <a:lnTo>
                    <a:pt x="332" y="775"/>
                  </a:lnTo>
                  <a:lnTo>
                    <a:pt x="313" y="772"/>
                  </a:lnTo>
                  <a:lnTo>
                    <a:pt x="293" y="767"/>
                  </a:lnTo>
                  <a:lnTo>
                    <a:pt x="275" y="762"/>
                  </a:lnTo>
                  <a:lnTo>
                    <a:pt x="257" y="756"/>
                  </a:lnTo>
                  <a:lnTo>
                    <a:pt x="239" y="749"/>
                  </a:lnTo>
                  <a:lnTo>
                    <a:pt x="222" y="740"/>
                  </a:lnTo>
                  <a:lnTo>
                    <a:pt x="205" y="732"/>
                  </a:lnTo>
                  <a:lnTo>
                    <a:pt x="188" y="723"/>
                  </a:lnTo>
                  <a:lnTo>
                    <a:pt x="173" y="712"/>
                  </a:lnTo>
                  <a:lnTo>
                    <a:pt x="157" y="702"/>
                  </a:lnTo>
                  <a:lnTo>
                    <a:pt x="143" y="690"/>
                  </a:lnTo>
                  <a:lnTo>
                    <a:pt x="129" y="678"/>
                  </a:lnTo>
                  <a:lnTo>
                    <a:pt x="115" y="665"/>
                  </a:lnTo>
                  <a:lnTo>
                    <a:pt x="103" y="652"/>
                  </a:lnTo>
                  <a:lnTo>
                    <a:pt x="90" y="638"/>
                  </a:lnTo>
                  <a:lnTo>
                    <a:pt x="78" y="622"/>
                  </a:lnTo>
                  <a:lnTo>
                    <a:pt x="67" y="607"/>
                  </a:lnTo>
                  <a:lnTo>
                    <a:pt x="57" y="591"/>
                  </a:lnTo>
                  <a:lnTo>
                    <a:pt x="48" y="575"/>
                  </a:lnTo>
                  <a:lnTo>
                    <a:pt x="39" y="559"/>
                  </a:lnTo>
                  <a:lnTo>
                    <a:pt x="32" y="542"/>
                  </a:lnTo>
                  <a:lnTo>
                    <a:pt x="25" y="524"/>
                  </a:lnTo>
                  <a:lnTo>
                    <a:pt x="19" y="505"/>
                  </a:lnTo>
                  <a:lnTo>
                    <a:pt x="13" y="487"/>
                  </a:lnTo>
                  <a:lnTo>
                    <a:pt x="9" y="468"/>
                  </a:lnTo>
                  <a:lnTo>
                    <a:pt x="6" y="449"/>
                  </a:lnTo>
                  <a:lnTo>
                    <a:pt x="2" y="430"/>
                  </a:lnTo>
                  <a:lnTo>
                    <a:pt x="1" y="410"/>
                  </a:lnTo>
                  <a:lnTo>
                    <a:pt x="0" y="389"/>
                  </a:lnTo>
                  <a:lnTo>
                    <a:pt x="0" y="389"/>
                  </a:lnTo>
                  <a:lnTo>
                    <a:pt x="1" y="370"/>
                  </a:lnTo>
                  <a:lnTo>
                    <a:pt x="2" y="350"/>
                  </a:lnTo>
                  <a:lnTo>
                    <a:pt x="6" y="331"/>
                  </a:lnTo>
                  <a:lnTo>
                    <a:pt x="9" y="312"/>
                  </a:lnTo>
                  <a:lnTo>
                    <a:pt x="13" y="293"/>
                  </a:lnTo>
                  <a:lnTo>
                    <a:pt x="19" y="275"/>
                  </a:lnTo>
                  <a:lnTo>
                    <a:pt x="25" y="256"/>
                  </a:lnTo>
                  <a:lnTo>
                    <a:pt x="32" y="238"/>
                  </a:lnTo>
                  <a:lnTo>
                    <a:pt x="39" y="221"/>
                  </a:lnTo>
                  <a:lnTo>
                    <a:pt x="48" y="204"/>
                  </a:lnTo>
                  <a:lnTo>
                    <a:pt x="57" y="188"/>
                  </a:lnTo>
                  <a:lnTo>
                    <a:pt x="67" y="173"/>
                  </a:lnTo>
                  <a:lnTo>
                    <a:pt x="78" y="157"/>
                  </a:lnTo>
                  <a:lnTo>
                    <a:pt x="90" y="142"/>
                  </a:lnTo>
                  <a:lnTo>
                    <a:pt x="103" y="128"/>
                  </a:lnTo>
                  <a:lnTo>
                    <a:pt x="115" y="114"/>
                  </a:lnTo>
                  <a:lnTo>
                    <a:pt x="129" y="102"/>
                  </a:lnTo>
                  <a:lnTo>
                    <a:pt x="143" y="90"/>
                  </a:lnTo>
                  <a:lnTo>
                    <a:pt x="157" y="78"/>
                  </a:lnTo>
                  <a:lnTo>
                    <a:pt x="173" y="67"/>
                  </a:lnTo>
                  <a:lnTo>
                    <a:pt x="188" y="57"/>
                  </a:lnTo>
                  <a:lnTo>
                    <a:pt x="205" y="48"/>
                  </a:lnTo>
                  <a:lnTo>
                    <a:pt x="222" y="39"/>
                  </a:lnTo>
                  <a:lnTo>
                    <a:pt x="239" y="31"/>
                  </a:lnTo>
                  <a:lnTo>
                    <a:pt x="257" y="24"/>
                  </a:lnTo>
                  <a:lnTo>
                    <a:pt x="275" y="18"/>
                  </a:lnTo>
                  <a:lnTo>
                    <a:pt x="293" y="12"/>
                  </a:lnTo>
                  <a:lnTo>
                    <a:pt x="313" y="8"/>
                  </a:lnTo>
                  <a:lnTo>
                    <a:pt x="332" y="5"/>
                  </a:lnTo>
                  <a:lnTo>
                    <a:pt x="351" y="2"/>
                  </a:lnTo>
                  <a:lnTo>
                    <a:pt x="371" y="1"/>
                  </a:lnTo>
                  <a:lnTo>
                    <a:pt x="390" y="0"/>
                  </a:lnTo>
                  <a:lnTo>
                    <a:pt x="390" y="0"/>
                  </a:lnTo>
                  <a:lnTo>
                    <a:pt x="411" y="1"/>
                  </a:lnTo>
                  <a:lnTo>
                    <a:pt x="431" y="2"/>
                  </a:lnTo>
                  <a:lnTo>
                    <a:pt x="450" y="5"/>
                  </a:lnTo>
                  <a:lnTo>
                    <a:pt x="469" y="8"/>
                  </a:lnTo>
                  <a:lnTo>
                    <a:pt x="489" y="12"/>
                  </a:lnTo>
                  <a:lnTo>
                    <a:pt x="507" y="18"/>
                  </a:lnTo>
                  <a:lnTo>
                    <a:pt x="525" y="24"/>
                  </a:lnTo>
                  <a:lnTo>
                    <a:pt x="543" y="31"/>
                  </a:lnTo>
                  <a:lnTo>
                    <a:pt x="560" y="39"/>
                  </a:lnTo>
                  <a:lnTo>
                    <a:pt x="576" y="48"/>
                  </a:lnTo>
                  <a:lnTo>
                    <a:pt x="593" y="57"/>
                  </a:lnTo>
                  <a:lnTo>
                    <a:pt x="609" y="67"/>
                  </a:lnTo>
                  <a:lnTo>
                    <a:pt x="624" y="78"/>
                  </a:lnTo>
                  <a:lnTo>
                    <a:pt x="639" y="90"/>
                  </a:lnTo>
                  <a:lnTo>
                    <a:pt x="653" y="102"/>
                  </a:lnTo>
                  <a:lnTo>
                    <a:pt x="666" y="114"/>
                  </a:lnTo>
                  <a:lnTo>
                    <a:pt x="679" y="128"/>
                  </a:lnTo>
                  <a:lnTo>
                    <a:pt x="692" y="142"/>
                  </a:lnTo>
                  <a:lnTo>
                    <a:pt x="704" y="157"/>
                  </a:lnTo>
                  <a:lnTo>
                    <a:pt x="714" y="173"/>
                  </a:lnTo>
                  <a:lnTo>
                    <a:pt x="725" y="188"/>
                  </a:lnTo>
                  <a:lnTo>
                    <a:pt x="734" y="204"/>
                  </a:lnTo>
                  <a:lnTo>
                    <a:pt x="742" y="221"/>
                  </a:lnTo>
                  <a:lnTo>
                    <a:pt x="750" y="238"/>
                  </a:lnTo>
                  <a:lnTo>
                    <a:pt x="757" y="256"/>
                  </a:lnTo>
                  <a:lnTo>
                    <a:pt x="763" y="275"/>
                  </a:lnTo>
                  <a:lnTo>
                    <a:pt x="768" y="293"/>
                  </a:lnTo>
                  <a:lnTo>
                    <a:pt x="773" y="312"/>
                  </a:lnTo>
                  <a:lnTo>
                    <a:pt x="776" y="331"/>
                  </a:lnTo>
                  <a:lnTo>
                    <a:pt x="780" y="350"/>
                  </a:lnTo>
                  <a:lnTo>
                    <a:pt x="781" y="370"/>
                  </a:lnTo>
                  <a:lnTo>
                    <a:pt x="782" y="389"/>
                  </a:lnTo>
                  <a:lnTo>
                    <a:pt x="782" y="389"/>
                  </a:lnTo>
                  <a:lnTo>
                    <a:pt x="781" y="410"/>
                  </a:lnTo>
                  <a:lnTo>
                    <a:pt x="780" y="430"/>
                  </a:lnTo>
                  <a:lnTo>
                    <a:pt x="776" y="449"/>
                  </a:lnTo>
                  <a:lnTo>
                    <a:pt x="773" y="468"/>
                  </a:lnTo>
                  <a:lnTo>
                    <a:pt x="768" y="487"/>
                  </a:lnTo>
                  <a:lnTo>
                    <a:pt x="763" y="505"/>
                  </a:lnTo>
                  <a:lnTo>
                    <a:pt x="757" y="524"/>
                  </a:lnTo>
                  <a:lnTo>
                    <a:pt x="750" y="542"/>
                  </a:lnTo>
                  <a:lnTo>
                    <a:pt x="742" y="559"/>
                  </a:lnTo>
                  <a:lnTo>
                    <a:pt x="734" y="575"/>
                  </a:lnTo>
                  <a:lnTo>
                    <a:pt x="725" y="591"/>
                  </a:lnTo>
                  <a:lnTo>
                    <a:pt x="714" y="607"/>
                  </a:lnTo>
                  <a:lnTo>
                    <a:pt x="704" y="622"/>
                  </a:lnTo>
                  <a:lnTo>
                    <a:pt x="692" y="638"/>
                  </a:lnTo>
                  <a:lnTo>
                    <a:pt x="679" y="652"/>
                  </a:lnTo>
                  <a:lnTo>
                    <a:pt x="666" y="665"/>
                  </a:lnTo>
                  <a:lnTo>
                    <a:pt x="653" y="678"/>
                  </a:lnTo>
                  <a:lnTo>
                    <a:pt x="639" y="690"/>
                  </a:lnTo>
                  <a:lnTo>
                    <a:pt x="624" y="702"/>
                  </a:lnTo>
                  <a:lnTo>
                    <a:pt x="609" y="712"/>
                  </a:lnTo>
                  <a:lnTo>
                    <a:pt x="593" y="723"/>
                  </a:lnTo>
                  <a:lnTo>
                    <a:pt x="576" y="732"/>
                  </a:lnTo>
                  <a:lnTo>
                    <a:pt x="560" y="740"/>
                  </a:lnTo>
                  <a:lnTo>
                    <a:pt x="543" y="749"/>
                  </a:lnTo>
                  <a:lnTo>
                    <a:pt x="525" y="756"/>
                  </a:lnTo>
                  <a:lnTo>
                    <a:pt x="507" y="762"/>
                  </a:lnTo>
                  <a:lnTo>
                    <a:pt x="489" y="767"/>
                  </a:lnTo>
                  <a:lnTo>
                    <a:pt x="469" y="772"/>
                  </a:lnTo>
                  <a:lnTo>
                    <a:pt x="450" y="775"/>
                  </a:lnTo>
                  <a:lnTo>
                    <a:pt x="431" y="778"/>
                  </a:lnTo>
                  <a:lnTo>
                    <a:pt x="411" y="779"/>
                  </a:lnTo>
                  <a:lnTo>
                    <a:pt x="390" y="780"/>
                  </a:lnTo>
                  <a:lnTo>
                    <a:pt x="390" y="780"/>
                  </a:lnTo>
                  <a:close/>
                  <a:moveTo>
                    <a:pt x="390" y="61"/>
                  </a:moveTo>
                  <a:lnTo>
                    <a:pt x="390" y="61"/>
                  </a:lnTo>
                  <a:lnTo>
                    <a:pt x="374" y="62"/>
                  </a:lnTo>
                  <a:lnTo>
                    <a:pt x="357" y="63"/>
                  </a:lnTo>
                  <a:lnTo>
                    <a:pt x="341" y="65"/>
                  </a:lnTo>
                  <a:lnTo>
                    <a:pt x="325" y="68"/>
                  </a:lnTo>
                  <a:lnTo>
                    <a:pt x="309" y="72"/>
                  </a:lnTo>
                  <a:lnTo>
                    <a:pt x="293" y="76"/>
                  </a:lnTo>
                  <a:lnTo>
                    <a:pt x="277" y="81"/>
                  </a:lnTo>
                  <a:lnTo>
                    <a:pt x="263" y="87"/>
                  </a:lnTo>
                  <a:lnTo>
                    <a:pt x="248" y="93"/>
                  </a:lnTo>
                  <a:lnTo>
                    <a:pt x="234" y="101"/>
                  </a:lnTo>
                  <a:lnTo>
                    <a:pt x="220" y="109"/>
                  </a:lnTo>
                  <a:lnTo>
                    <a:pt x="207" y="117"/>
                  </a:lnTo>
                  <a:lnTo>
                    <a:pt x="193" y="126"/>
                  </a:lnTo>
                  <a:lnTo>
                    <a:pt x="181" y="136"/>
                  </a:lnTo>
                  <a:lnTo>
                    <a:pt x="169" y="146"/>
                  </a:lnTo>
                  <a:lnTo>
                    <a:pt x="158" y="158"/>
                  </a:lnTo>
                  <a:lnTo>
                    <a:pt x="147" y="169"/>
                  </a:lnTo>
                  <a:lnTo>
                    <a:pt x="137" y="181"/>
                  </a:lnTo>
                  <a:lnTo>
                    <a:pt x="127" y="193"/>
                  </a:lnTo>
                  <a:lnTo>
                    <a:pt x="118" y="206"/>
                  </a:lnTo>
                  <a:lnTo>
                    <a:pt x="110" y="219"/>
                  </a:lnTo>
                  <a:lnTo>
                    <a:pt x="102" y="233"/>
                  </a:lnTo>
                  <a:lnTo>
                    <a:pt x="93" y="247"/>
                  </a:lnTo>
                  <a:lnTo>
                    <a:pt x="87" y="262"/>
                  </a:lnTo>
                  <a:lnTo>
                    <a:pt x="81" y="277"/>
                  </a:lnTo>
                  <a:lnTo>
                    <a:pt x="76" y="293"/>
                  </a:lnTo>
                  <a:lnTo>
                    <a:pt x="72" y="308"/>
                  </a:lnTo>
                  <a:lnTo>
                    <a:pt x="68" y="324"/>
                  </a:lnTo>
                  <a:lnTo>
                    <a:pt x="65" y="340"/>
                  </a:lnTo>
                  <a:lnTo>
                    <a:pt x="63" y="356"/>
                  </a:lnTo>
                  <a:lnTo>
                    <a:pt x="62" y="373"/>
                  </a:lnTo>
                  <a:lnTo>
                    <a:pt x="61" y="389"/>
                  </a:lnTo>
                  <a:lnTo>
                    <a:pt x="61" y="389"/>
                  </a:lnTo>
                  <a:lnTo>
                    <a:pt x="62" y="407"/>
                  </a:lnTo>
                  <a:lnTo>
                    <a:pt x="63" y="424"/>
                  </a:lnTo>
                  <a:lnTo>
                    <a:pt x="65" y="440"/>
                  </a:lnTo>
                  <a:lnTo>
                    <a:pt x="68" y="456"/>
                  </a:lnTo>
                  <a:lnTo>
                    <a:pt x="72" y="472"/>
                  </a:lnTo>
                  <a:lnTo>
                    <a:pt x="76" y="487"/>
                  </a:lnTo>
                  <a:lnTo>
                    <a:pt x="81" y="502"/>
                  </a:lnTo>
                  <a:lnTo>
                    <a:pt x="87" y="518"/>
                  </a:lnTo>
                  <a:lnTo>
                    <a:pt x="93" y="533"/>
                  </a:lnTo>
                  <a:lnTo>
                    <a:pt x="102" y="547"/>
                  </a:lnTo>
                  <a:lnTo>
                    <a:pt x="110" y="560"/>
                  </a:lnTo>
                  <a:lnTo>
                    <a:pt x="118" y="574"/>
                  </a:lnTo>
                  <a:lnTo>
                    <a:pt x="127" y="586"/>
                  </a:lnTo>
                  <a:lnTo>
                    <a:pt x="137" y="599"/>
                  </a:lnTo>
                  <a:lnTo>
                    <a:pt x="147" y="611"/>
                  </a:lnTo>
                  <a:lnTo>
                    <a:pt x="158" y="622"/>
                  </a:lnTo>
                  <a:lnTo>
                    <a:pt x="169" y="634"/>
                  </a:lnTo>
                  <a:lnTo>
                    <a:pt x="181" y="644"/>
                  </a:lnTo>
                  <a:lnTo>
                    <a:pt x="193" y="654"/>
                  </a:lnTo>
                  <a:lnTo>
                    <a:pt x="207" y="663"/>
                  </a:lnTo>
                  <a:lnTo>
                    <a:pt x="220" y="671"/>
                  </a:lnTo>
                  <a:lnTo>
                    <a:pt x="234" y="679"/>
                  </a:lnTo>
                  <a:lnTo>
                    <a:pt x="248" y="686"/>
                  </a:lnTo>
                  <a:lnTo>
                    <a:pt x="263" y="693"/>
                  </a:lnTo>
                  <a:lnTo>
                    <a:pt x="277" y="699"/>
                  </a:lnTo>
                  <a:lnTo>
                    <a:pt x="293" y="704"/>
                  </a:lnTo>
                  <a:lnTo>
                    <a:pt x="309" y="708"/>
                  </a:lnTo>
                  <a:lnTo>
                    <a:pt x="325" y="712"/>
                  </a:lnTo>
                  <a:lnTo>
                    <a:pt x="341" y="715"/>
                  </a:lnTo>
                  <a:lnTo>
                    <a:pt x="357" y="717"/>
                  </a:lnTo>
                  <a:lnTo>
                    <a:pt x="374" y="718"/>
                  </a:lnTo>
                  <a:lnTo>
                    <a:pt x="390" y="719"/>
                  </a:lnTo>
                  <a:lnTo>
                    <a:pt x="390" y="719"/>
                  </a:lnTo>
                  <a:lnTo>
                    <a:pt x="408" y="718"/>
                  </a:lnTo>
                  <a:lnTo>
                    <a:pt x="425" y="717"/>
                  </a:lnTo>
                  <a:lnTo>
                    <a:pt x="441" y="715"/>
                  </a:lnTo>
                  <a:lnTo>
                    <a:pt x="457" y="712"/>
                  </a:lnTo>
                  <a:lnTo>
                    <a:pt x="473" y="708"/>
                  </a:lnTo>
                  <a:lnTo>
                    <a:pt x="489" y="704"/>
                  </a:lnTo>
                  <a:lnTo>
                    <a:pt x="504" y="699"/>
                  </a:lnTo>
                  <a:lnTo>
                    <a:pt x="519" y="693"/>
                  </a:lnTo>
                  <a:lnTo>
                    <a:pt x="534" y="686"/>
                  </a:lnTo>
                  <a:lnTo>
                    <a:pt x="548" y="679"/>
                  </a:lnTo>
                  <a:lnTo>
                    <a:pt x="561" y="671"/>
                  </a:lnTo>
                  <a:lnTo>
                    <a:pt x="575" y="663"/>
                  </a:lnTo>
                  <a:lnTo>
                    <a:pt x="588" y="654"/>
                  </a:lnTo>
                  <a:lnTo>
                    <a:pt x="601" y="644"/>
                  </a:lnTo>
                  <a:lnTo>
                    <a:pt x="613" y="634"/>
                  </a:lnTo>
                  <a:lnTo>
                    <a:pt x="624" y="622"/>
                  </a:lnTo>
                  <a:lnTo>
                    <a:pt x="635" y="611"/>
                  </a:lnTo>
                  <a:lnTo>
                    <a:pt x="645" y="599"/>
                  </a:lnTo>
                  <a:lnTo>
                    <a:pt x="655" y="586"/>
                  </a:lnTo>
                  <a:lnTo>
                    <a:pt x="664" y="574"/>
                  </a:lnTo>
                  <a:lnTo>
                    <a:pt x="672" y="560"/>
                  </a:lnTo>
                  <a:lnTo>
                    <a:pt x="680" y="547"/>
                  </a:lnTo>
                  <a:lnTo>
                    <a:pt x="688" y="533"/>
                  </a:lnTo>
                  <a:lnTo>
                    <a:pt x="695" y="518"/>
                  </a:lnTo>
                  <a:lnTo>
                    <a:pt x="701" y="502"/>
                  </a:lnTo>
                  <a:lnTo>
                    <a:pt x="706" y="487"/>
                  </a:lnTo>
                  <a:lnTo>
                    <a:pt x="710" y="472"/>
                  </a:lnTo>
                  <a:lnTo>
                    <a:pt x="714" y="456"/>
                  </a:lnTo>
                  <a:lnTo>
                    <a:pt x="717" y="440"/>
                  </a:lnTo>
                  <a:lnTo>
                    <a:pt x="719" y="424"/>
                  </a:lnTo>
                  <a:lnTo>
                    <a:pt x="720" y="407"/>
                  </a:lnTo>
                  <a:lnTo>
                    <a:pt x="721" y="389"/>
                  </a:lnTo>
                  <a:lnTo>
                    <a:pt x="721" y="389"/>
                  </a:lnTo>
                  <a:lnTo>
                    <a:pt x="720" y="373"/>
                  </a:lnTo>
                  <a:lnTo>
                    <a:pt x="719" y="356"/>
                  </a:lnTo>
                  <a:lnTo>
                    <a:pt x="717" y="340"/>
                  </a:lnTo>
                  <a:lnTo>
                    <a:pt x="714" y="324"/>
                  </a:lnTo>
                  <a:lnTo>
                    <a:pt x="710" y="308"/>
                  </a:lnTo>
                  <a:lnTo>
                    <a:pt x="706" y="293"/>
                  </a:lnTo>
                  <a:lnTo>
                    <a:pt x="701" y="277"/>
                  </a:lnTo>
                  <a:lnTo>
                    <a:pt x="695" y="262"/>
                  </a:lnTo>
                  <a:lnTo>
                    <a:pt x="688" y="247"/>
                  </a:lnTo>
                  <a:lnTo>
                    <a:pt x="680" y="233"/>
                  </a:lnTo>
                  <a:lnTo>
                    <a:pt x="672" y="219"/>
                  </a:lnTo>
                  <a:lnTo>
                    <a:pt x="664" y="206"/>
                  </a:lnTo>
                  <a:lnTo>
                    <a:pt x="655" y="193"/>
                  </a:lnTo>
                  <a:lnTo>
                    <a:pt x="645" y="181"/>
                  </a:lnTo>
                  <a:lnTo>
                    <a:pt x="635" y="169"/>
                  </a:lnTo>
                  <a:lnTo>
                    <a:pt x="624" y="158"/>
                  </a:lnTo>
                  <a:lnTo>
                    <a:pt x="613" y="146"/>
                  </a:lnTo>
                  <a:lnTo>
                    <a:pt x="601" y="136"/>
                  </a:lnTo>
                  <a:lnTo>
                    <a:pt x="588" y="126"/>
                  </a:lnTo>
                  <a:lnTo>
                    <a:pt x="575" y="117"/>
                  </a:lnTo>
                  <a:lnTo>
                    <a:pt x="561" y="109"/>
                  </a:lnTo>
                  <a:lnTo>
                    <a:pt x="548" y="101"/>
                  </a:lnTo>
                  <a:lnTo>
                    <a:pt x="534" y="93"/>
                  </a:lnTo>
                  <a:lnTo>
                    <a:pt x="519" y="87"/>
                  </a:lnTo>
                  <a:lnTo>
                    <a:pt x="504" y="81"/>
                  </a:lnTo>
                  <a:lnTo>
                    <a:pt x="489" y="76"/>
                  </a:lnTo>
                  <a:lnTo>
                    <a:pt x="473" y="72"/>
                  </a:lnTo>
                  <a:lnTo>
                    <a:pt x="457" y="68"/>
                  </a:lnTo>
                  <a:lnTo>
                    <a:pt x="441" y="65"/>
                  </a:lnTo>
                  <a:lnTo>
                    <a:pt x="425" y="63"/>
                  </a:lnTo>
                  <a:lnTo>
                    <a:pt x="408" y="62"/>
                  </a:lnTo>
                  <a:lnTo>
                    <a:pt x="390" y="61"/>
                  </a:lnTo>
                  <a:lnTo>
                    <a:pt x="39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7" name="Freeform 114">
              <a:extLst>
                <a:ext uri="{FF2B5EF4-FFF2-40B4-BE49-F238E27FC236}">
                  <a16:creationId xmlns:a16="http://schemas.microsoft.com/office/drawing/2014/main" xmlns="" id="{FEF1D75A-1174-4650-9084-846427499992}"/>
                </a:ext>
              </a:extLst>
            </p:cNvPr>
            <p:cNvSpPr>
              <a:spLocks/>
            </p:cNvSpPr>
            <p:nvPr/>
          </p:nvSpPr>
          <p:spPr bwMode="auto">
            <a:xfrm rot="19792476">
              <a:off x="1581910" y="3644904"/>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1" name="Freeform 114">
              <a:extLst>
                <a:ext uri="{FF2B5EF4-FFF2-40B4-BE49-F238E27FC236}">
                  <a16:creationId xmlns:a16="http://schemas.microsoft.com/office/drawing/2014/main" xmlns="" id="{9C4A98BA-63DD-4378-8639-BB1C8A7CAA4A}"/>
                </a:ext>
              </a:extLst>
            </p:cNvPr>
            <p:cNvSpPr>
              <a:spLocks/>
            </p:cNvSpPr>
            <p:nvPr/>
          </p:nvSpPr>
          <p:spPr bwMode="auto">
            <a:xfrm rot="12571446">
              <a:off x="2133217" y="364211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2" name="Freeform 114">
              <a:extLst>
                <a:ext uri="{FF2B5EF4-FFF2-40B4-BE49-F238E27FC236}">
                  <a16:creationId xmlns:a16="http://schemas.microsoft.com/office/drawing/2014/main" xmlns="" id="{603B3244-0512-46D4-81AD-A24ED21DE373}"/>
                </a:ext>
              </a:extLst>
            </p:cNvPr>
            <p:cNvSpPr>
              <a:spLocks/>
            </p:cNvSpPr>
            <p:nvPr/>
          </p:nvSpPr>
          <p:spPr bwMode="auto">
            <a:xfrm rot="5400000">
              <a:off x="1860828" y="315708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4" name="Group 3">
              <a:extLst>
                <a:ext uri="{FF2B5EF4-FFF2-40B4-BE49-F238E27FC236}">
                  <a16:creationId xmlns:a16="http://schemas.microsoft.com/office/drawing/2014/main" xmlns="" id="{0214A83F-585C-4B33-8C43-A274B5C1B0DA}"/>
                </a:ext>
              </a:extLst>
            </p:cNvPr>
            <p:cNvGrpSpPr/>
            <p:nvPr/>
          </p:nvGrpSpPr>
          <p:grpSpPr>
            <a:xfrm rot="17965016">
              <a:off x="1509236" y="3201881"/>
              <a:ext cx="631353" cy="568647"/>
              <a:chOff x="1444061" y="4341905"/>
              <a:chExt cx="474345" cy="427233"/>
            </a:xfrm>
            <a:grpFill/>
          </p:grpSpPr>
          <p:sp>
            <p:nvSpPr>
              <p:cNvPr id="83" name="Freeform 114">
                <a:extLst>
                  <a:ext uri="{FF2B5EF4-FFF2-40B4-BE49-F238E27FC236}">
                    <a16:creationId xmlns:a16="http://schemas.microsoft.com/office/drawing/2014/main" xmlns="" id="{2D33E929-9E64-4AF6-B1D2-8E80D9626D8E}"/>
                  </a:ext>
                </a:extLst>
              </p:cNvPr>
              <p:cNvSpPr>
                <a:spLocks/>
              </p:cNvSpPr>
              <p:nvPr/>
            </p:nvSpPr>
            <p:spPr bwMode="auto">
              <a:xfrm rot="19792476">
                <a:off x="1444061" y="4707826"/>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4" name="Freeform 114">
                <a:extLst>
                  <a:ext uri="{FF2B5EF4-FFF2-40B4-BE49-F238E27FC236}">
                    <a16:creationId xmlns:a16="http://schemas.microsoft.com/office/drawing/2014/main" xmlns="" id="{A5509A6F-AF14-4B28-8902-AA3D15A0BE54}"/>
                  </a:ext>
                </a:extLst>
              </p:cNvPr>
              <p:cNvSpPr>
                <a:spLocks/>
              </p:cNvSpPr>
              <p:nvPr/>
            </p:nvSpPr>
            <p:spPr bwMode="auto">
              <a:xfrm rot="12571446">
                <a:off x="1858266" y="470572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114">
                <a:extLst>
                  <a:ext uri="{FF2B5EF4-FFF2-40B4-BE49-F238E27FC236}">
                    <a16:creationId xmlns:a16="http://schemas.microsoft.com/office/drawing/2014/main" xmlns="" id="{61A94AA5-FFF6-4B24-B3CB-75B5343F6213}"/>
                  </a:ext>
                </a:extLst>
              </p:cNvPr>
              <p:cNvSpPr>
                <a:spLocks/>
              </p:cNvSpPr>
              <p:nvPr/>
            </p:nvSpPr>
            <p:spPr bwMode="auto">
              <a:xfrm rot="5400000">
                <a:off x="1653616" y="434131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6" name="Freeform 114">
              <a:extLst>
                <a:ext uri="{FF2B5EF4-FFF2-40B4-BE49-F238E27FC236}">
                  <a16:creationId xmlns:a16="http://schemas.microsoft.com/office/drawing/2014/main" xmlns="" id="{F3CD3288-EFB8-4C69-9409-133047283111}"/>
                </a:ext>
              </a:extLst>
            </p:cNvPr>
            <p:cNvSpPr>
              <a:spLocks/>
            </p:cNvSpPr>
            <p:nvPr/>
          </p:nvSpPr>
          <p:spPr bwMode="auto">
            <a:xfrm rot="16200000">
              <a:off x="1376028" y="355158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7" name="Freeform 114">
              <a:extLst>
                <a:ext uri="{FF2B5EF4-FFF2-40B4-BE49-F238E27FC236}">
                  <a16:creationId xmlns:a16="http://schemas.microsoft.com/office/drawing/2014/main" xmlns="" id="{3FEAC6A6-C753-4890-A659-23CD9F02E147}"/>
                </a:ext>
              </a:extLst>
            </p:cNvPr>
            <p:cNvSpPr>
              <a:spLocks/>
            </p:cNvSpPr>
            <p:nvPr/>
          </p:nvSpPr>
          <p:spPr bwMode="auto">
            <a:xfrm rot="5400000">
              <a:off x="1376355" y="340176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5" name="Group 4">
              <a:extLst>
                <a:ext uri="{FF2B5EF4-FFF2-40B4-BE49-F238E27FC236}">
                  <a16:creationId xmlns:a16="http://schemas.microsoft.com/office/drawing/2014/main" xmlns="" id="{7DF38B3C-75D9-4D6E-B0EF-8C83183ECBFC}"/>
                </a:ext>
              </a:extLst>
            </p:cNvPr>
            <p:cNvGrpSpPr/>
            <p:nvPr/>
          </p:nvGrpSpPr>
          <p:grpSpPr>
            <a:xfrm rot="3480978">
              <a:off x="1608614" y="2962001"/>
              <a:ext cx="81932" cy="229866"/>
              <a:chOff x="1288793" y="4525734"/>
              <a:chExt cx="61557" cy="172702"/>
            </a:xfrm>
            <a:grpFill/>
          </p:grpSpPr>
          <p:sp>
            <p:nvSpPr>
              <p:cNvPr id="88" name="Freeform 114">
                <a:extLst>
                  <a:ext uri="{FF2B5EF4-FFF2-40B4-BE49-F238E27FC236}">
                    <a16:creationId xmlns:a16="http://schemas.microsoft.com/office/drawing/2014/main" xmlns="" id="{16B700A9-6950-4395-AE36-767F3604F2D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9" name="Freeform 114">
                <a:extLst>
                  <a:ext uri="{FF2B5EF4-FFF2-40B4-BE49-F238E27FC236}">
                    <a16:creationId xmlns:a16="http://schemas.microsoft.com/office/drawing/2014/main" xmlns="" id="{37B0C589-9760-496D-8F6F-33837E02A8D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0" name="Group 89">
              <a:extLst>
                <a:ext uri="{FF2B5EF4-FFF2-40B4-BE49-F238E27FC236}">
                  <a16:creationId xmlns:a16="http://schemas.microsoft.com/office/drawing/2014/main" xmlns="" id="{426B3277-5847-4EFE-917B-D90D49F48506}"/>
                </a:ext>
              </a:extLst>
            </p:cNvPr>
            <p:cNvGrpSpPr/>
            <p:nvPr/>
          </p:nvGrpSpPr>
          <p:grpSpPr>
            <a:xfrm rot="7205188">
              <a:off x="2121773" y="2976343"/>
              <a:ext cx="81932" cy="229866"/>
              <a:chOff x="1288793" y="4525734"/>
              <a:chExt cx="61557" cy="172702"/>
            </a:xfrm>
            <a:grpFill/>
          </p:grpSpPr>
          <p:sp>
            <p:nvSpPr>
              <p:cNvPr id="91" name="Freeform 114">
                <a:extLst>
                  <a:ext uri="{FF2B5EF4-FFF2-40B4-BE49-F238E27FC236}">
                    <a16:creationId xmlns:a16="http://schemas.microsoft.com/office/drawing/2014/main" xmlns="" id="{1A9B5A6C-2300-4A8D-9A86-390646B8927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2" name="Freeform 114">
                <a:extLst>
                  <a:ext uri="{FF2B5EF4-FFF2-40B4-BE49-F238E27FC236}">
                    <a16:creationId xmlns:a16="http://schemas.microsoft.com/office/drawing/2014/main" xmlns="" id="{5695ED03-11F2-4C7C-AFFB-181FAA998F56}"/>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3" name="Group 92">
              <a:extLst>
                <a:ext uri="{FF2B5EF4-FFF2-40B4-BE49-F238E27FC236}">
                  <a16:creationId xmlns:a16="http://schemas.microsoft.com/office/drawing/2014/main" xmlns="" id="{02210D9D-B958-4F31-9FF6-B80E20C24658}"/>
                </a:ext>
              </a:extLst>
            </p:cNvPr>
            <p:cNvGrpSpPr/>
            <p:nvPr/>
          </p:nvGrpSpPr>
          <p:grpSpPr>
            <a:xfrm rot="10800000">
              <a:off x="2338907" y="3418082"/>
              <a:ext cx="81932" cy="229866"/>
              <a:chOff x="1288793" y="4525734"/>
              <a:chExt cx="61557" cy="172702"/>
            </a:xfrm>
            <a:grpFill/>
          </p:grpSpPr>
          <p:sp>
            <p:nvSpPr>
              <p:cNvPr id="94" name="Freeform 114">
                <a:extLst>
                  <a:ext uri="{FF2B5EF4-FFF2-40B4-BE49-F238E27FC236}">
                    <a16:creationId xmlns:a16="http://schemas.microsoft.com/office/drawing/2014/main" xmlns="" id="{3304304B-BE7F-4FC0-BA77-C159227BBD8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5" name="Freeform 114">
                <a:extLst>
                  <a:ext uri="{FF2B5EF4-FFF2-40B4-BE49-F238E27FC236}">
                    <a16:creationId xmlns:a16="http://schemas.microsoft.com/office/drawing/2014/main" xmlns="" id="{C29CFA64-6DBD-412A-9C7F-1634BC809145}"/>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6" name="Group 95">
              <a:extLst>
                <a:ext uri="{FF2B5EF4-FFF2-40B4-BE49-F238E27FC236}">
                  <a16:creationId xmlns:a16="http://schemas.microsoft.com/office/drawing/2014/main" xmlns="" id="{47E07352-3184-4344-B5F0-58CD028CA5CE}"/>
                </a:ext>
              </a:extLst>
            </p:cNvPr>
            <p:cNvGrpSpPr/>
            <p:nvPr/>
          </p:nvGrpSpPr>
          <p:grpSpPr>
            <a:xfrm rot="14354219">
              <a:off x="2097654" y="3849892"/>
              <a:ext cx="81932" cy="229866"/>
              <a:chOff x="1288793" y="4525734"/>
              <a:chExt cx="61557" cy="172702"/>
            </a:xfrm>
            <a:grpFill/>
          </p:grpSpPr>
          <p:sp>
            <p:nvSpPr>
              <p:cNvPr id="97" name="Freeform 114">
                <a:extLst>
                  <a:ext uri="{FF2B5EF4-FFF2-40B4-BE49-F238E27FC236}">
                    <a16:creationId xmlns:a16="http://schemas.microsoft.com/office/drawing/2014/main" xmlns="" id="{5634FAD9-FB6A-4B02-A6E7-54508288BFDF}"/>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8" name="Freeform 114">
                <a:extLst>
                  <a:ext uri="{FF2B5EF4-FFF2-40B4-BE49-F238E27FC236}">
                    <a16:creationId xmlns:a16="http://schemas.microsoft.com/office/drawing/2014/main" xmlns="" id="{32E1BA86-906D-47F9-A796-9ACDF11ECD1F}"/>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9" name="Group 98">
              <a:extLst>
                <a:ext uri="{FF2B5EF4-FFF2-40B4-BE49-F238E27FC236}">
                  <a16:creationId xmlns:a16="http://schemas.microsoft.com/office/drawing/2014/main" xmlns="" id="{4DF652C2-690E-4025-9D91-2F8809DB2008}"/>
                </a:ext>
              </a:extLst>
            </p:cNvPr>
            <p:cNvGrpSpPr/>
            <p:nvPr/>
          </p:nvGrpSpPr>
          <p:grpSpPr>
            <a:xfrm rot="17725233">
              <a:off x="1596809" y="3857855"/>
              <a:ext cx="81932" cy="229866"/>
              <a:chOff x="1288793" y="4525734"/>
              <a:chExt cx="61557" cy="172702"/>
            </a:xfrm>
            <a:grpFill/>
          </p:grpSpPr>
          <p:sp>
            <p:nvSpPr>
              <p:cNvPr id="100" name="Freeform 114">
                <a:extLst>
                  <a:ext uri="{FF2B5EF4-FFF2-40B4-BE49-F238E27FC236}">
                    <a16:creationId xmlns:a16="http://schemas.microsoft.com/office/drawing/2014/main" xmlns="" id="{88781E4B-591D-431B-AD0D-DA6D2B10933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Freeform 114">
                <a:extLst>
                  <a:ext uri="{FF2B5EF4-FFF2-40B4-BE49-F238E27FC236}">
                    <a16:creationId xmlns:a16="http://schemas.microsoft.com/office/drawing/2014/main" xmlns="" id="{9DFA3B1D-C13E-42B3-99FD-C1A29C1D158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cxnSp>
        <p:nvCxnSpPr>
          <p:cNvPr id="9" name="Straight Connector 8">
            <a:extLst>
              <a:ext uri="{FF2B5EF4-FFF2-40B4-BE49-F238E27FC236}">
                <a16:creationId xmlns:a16="http://schemas.microsoft.com/office/drawing/2014/main" xmlns="" id="{C49E5DF9-2169-46D1-8202-BAE39DF2A9A4}"/>
              </a:ext>
            </a:extLst>
          </p:cNvPr>
          <p:cNvCxnSpPr/>
          <p:nvPr/>
        </p:nvCxnSpPr>
        <p:spPr bwMode="auto">
          <a:xfrm>
            <a:off x="8979837" y="2336137"/>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3127C51-2843-41EF-BDFA-6D08E3A2313E}"/>
              </a:ext>
            </a:extLst>
          </p:cNvPr>
          <p:cNvCxnSpPr/>
          <p:nvPr/>
        </p:nvCxnSpPr>
        <p:spPr bwMode="auto">
          <a:xfrm>
            <a:off x="3286139" y="2341356"/>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D36622E1-357A-44D8-BF7F-85E417FCAD1B}"/>
              </a:ext>
            </a:extLst>
          </p:cNvPr>
          <p:cNvCxnSpPr/>
          <p:nvPr/>
        </p:nvCxnSpPr>
        <p:spPr bwMode="auto">
          <a:xfrm>
            <a:off x="6132988" y="2306754"/>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138" name="Group 54">
            <a:extLst>
              <a:ext uri="{FF2B5EF4-FFF2-40B4-BE49-F238E27FC236}">
                <a16:creationId xmlns:a16="http://schemas.microsoft.com/office/drawing/2014/main" xmlns="" id="{78D03A24-0DA6-4177-BC4E-F61405B259E4}"/>
              </a:ext>
            </a:extLst>
          </p:cNvPr>
          <p:cNvGrpSpPr>
            <a:grpSpLocks noChangeAspect="1"/>
          </p:cNvGrpSpPr>
          <p:nvPr/>
        </p:nvGrpSpPr>
        <p:grpSpPr bwMode="auto">
          <a:xfrm>
            <a:off x="4163922" y="2827063"/>
            <a:ext cx="1088544" cy="1422453"/>
            <a:chOff x="1455" y="3136"/>
            <a:chExt cx="326" cy="426"/>
          </a:xfrm>
        </p:grpSpPr>
        <p:sp>
          <p:nvSpPr>
            <p:cNvPr id="139" name="AutoShape 53">
              <a:extLst>
                <a:ext uri="{FF2B5EF4-FFF2-40B4-BE49-F238E27FC236}">
                  <a16:creationId xmlns:a16="http://schemas.microsoft.com/office/drawing/2014/main" xmlns="" id="{361DF509-7230-4B84-B5E9-B6C4A05FD730}"/>
                </a:ext>
              </a:extLst>
            </p:cNvPr>
            <p:cNvSpPr>
              <a:spLocks noChangeAspect="1" noChangeArrowheads="1" noTextEdit="1"/>
            </p:cNvSpPr>
            <p:nvPr/>
          </p:nvSpPr>
          <p:spPr bwMode="auto">
            <a:xfrm>
              <a:off x="1455" y="3136"/>
              <a:ext cx="32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40" name="Freeform 55">
              <a:extLst>
                <a:ext uri="{FF2B5EF4-FFF2-40B4-BE49-F238E27FC236}">
                  <a16:creationId xmlns:a16="http://schemas.microsoft.com/office/drawing/2014/main" xmlns="" id="{B7369B95-BA2C-410C-9FF5-1EA3385B5E70}"/>
                </a:ext>
              </a:extLst>
            </p:cNvPr>
            <p:cNvSpPr>
              <a:spLocks/>
            </p:cNvSpPr>
            <p:nvPr/>
          </p:nvSpPr>
          <p:spPr bwMode="auto">
            <a:xfrm>
              <a:off x="1545" y="3144"/>
              <a:ext cx="144" cy="145"/>
            </a:xfrm>
            <a:custGeom>
              <a:avLst/>
              <a:gdLst>
                <a:gd name="T0" fmla="*/ 38 w 76"/>
                <a:gd name="T1" fmla="*/ 76 h 77"/>
                <a:gd name="T2" fmla="*/ 76 w 76"/>
                <a:gd name="T3" fmla="*/ 38 h 77"/>
                <a:gd name="T4" fmla="*/ 38 w 76"/>
                <a:gd name="T5" fmla="*/ 0 h 77"/>
                <a:gd name="T6" fmla="*/ 0 w 76"/>
                <a:gd name="T7" fmla="*/ 38 h 77"/>
                <a:gd name="T8" fmla="*/ 38 w 76"/>
                <a:gd name="T9" fmla="*/ 76 h 77"/>
              </a:gdLst>
              <a:ahLst/>
              <a:cxnLst>
                <a:cxn ang="0">
                  <a:pos x="T0" y="T1"/>
                </a:cxn>
                <a:cxn ang="0">
                  <a:pos x="T2" y="T3"/>
                </a:cxn>
                <a:cxn ang="0">
                  <a:pos x="T4" y="T5"/>
                </a:cxn>
                <a:cxn ang="0">
                  <a:pos x="T6" y="T7"/>
                </a:cxn>
                <a:cxn ang="0">
                  <a:pos x="T8" y="T9"/>
                </a:cxn>
              </a:cxnLst>
              <a:rect l="0" t="0" r="r" b="b"/>
              <a:pathLst>
                <a:path w="76" h="77">
                  <a:moveTo>
                    <a:pt x="38" y="76"/>
                  </a:moveTo>
                  <a:cubicBezTo>
                    <a:pt x="59" y="76"/>
                    <a:pt x="76" y="59"/>
                    <a:pt x="76" y="38"/>
                  </a:cubicBezTo>
                  <a:cubicBezTo>
                    <a:pt x="76" y="17"/>
                    <a:pt x="59" y="0"/>
                    <a:pt x="38" y="0"/>
                  </a:cubicBezTo>
                  <a:cubicBezTo>
                    <a:pt x="17" y="0"/>
                    <a:pt x="0" y="17"/>
                    <a:pt x="0" y="38"/>
                  </a:cubicBezTo>
                  <a:cubicBezTo>
                    <a:pt x="0" y="59"/>
                    <a:pt x="17" y="77"/>
                    <a:pt x="38" y="76"/>
                  </a:cubicBezTo>
                  <a:close/>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1" name="Line 56">
              <a:extLst>
                <a:ext uri="{FF2B5EF4-FFF2-40B4-BE49-F238E27FC236}">
                  <a16:creationId xmlns:a16="http://schemas.microsoft.com/office/drawing/2014/main" xmlns="" id="{03804EDE-065B-403F-AE60-2972E2871EFC}"/>
                </a:ext>
              </a:extLst>
            </p:cNvPr>
            <p:cNvSpPr>
              <a:spLocks noChangeShapeType="1"/>
            </p:cNvSpPr>
            <p:nvPr/>
          </p:nvSpPr>
          <p:spPr bwMode="auto">
            <a:xfrm flipV="1">
              <a:off x="1709"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2" name="Line 57">
              <a:extLst>
                <a:ext uri="{FF2B5EF4-FFF2-40B4-BE49-F238E27FC236}">
                  <a16:creationId xmlns:a16="http://schemas.microsoft.com/office/drawing/2014/main" xmlns="" id="{0D992A18-2AC6-4E3F-BBD5-E4E0D5BAA952}"/>
                </a:ext>
              </a:extLst>
            </p:cNvPr>
            <p:cNvSpPr>
              <a:spLocks noChangeShapeType="1"/>
            </p:cNvSpPr>
            <p:nvPr/>
          </p:nvSpPr>
          <p:spPr bwMode="auto">
            <a:xfrm>
              <a:off x="1524"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3" name="Freeform 58">
              <a:extLst>
                <a:ext uri="{FF2B5EF4-FFF2-40B4-BE49-F238E27FC236}">
                  <a16:creationId xmlns:a16="http://schemas.microsoft.com/office/drawing/2014/main" xmlns="" id="{329E64C8-F75F-44B2-8E35-51CED2371B72}"/>
                </a:ext>
              </a:extLst>
            </p:cNvPr>
            <p:cNvSpPr>
              <a:spLocks/>
            </p:cNvSpPr>
            <p:nvPr/>
          </p:nvSpPr>
          <p:spPr bwMode="auto">
            <a:xfrm>
              <a:off x="1459" y="3331"/>
              <a:ext cx="316" cy="229"/>
            </a:xfrm>
            <a:custGeom>
              <a:avLst/>
              <a:gdLst>
                <a:gd name="T0" fmla="*/ 166 w 166"/>
                <a:gd name="T1" fmla="*/ 121 h 121"/>
                <a:gd name="T2" fmla="*/ 166 w 166"/>
                <a:gd name="T3" fmla="*/ 44 h 121"/>
                <a:gd name="T4" fmla="*/ 122 w 166"/>
                <a:gd name="T5" fmla="*/ 0 h 121"/>
                <a:gd name="T6" fmla="*/ 44 w 166"/>
                <a:gd name="T7" fmla="*/ 0 h 121"/>
                <a:gd name="T8" fmla="*/ 0 w 166"/>
                <a:gd name="T9" fmla="*/ 44 h 121"/>
                <a:gd name="T10" fmla="*/ 0 w 166"/>
                <a:gd name="T11" fmla="*/ 121 h 121"/>
              </a:gdLst>
              <a:ahLst/>
              <a:cxnLst>
                <a:cxn ang="0">
                  <a:pos x="T0" y="T1"/>
                </a:cxn>
                <a:cxn ang="0">
                  <a:pos x="T2" y="T3"/>
                </a:cxn>
                <a:cxn ang="0">
                  <a:pos x="T4" y="T5"/>
                </a:cxn>
                <a:cxn ang="0">
                  <a:pos x="T6" y="T7"/>
                </a:cxn>
                <a:cxn ang="0">
                  <a:pos x="T8" y="T9"/>
                </a:cxn>
                <a:cxn ang="0">
                  <a:pos x="T10" y="T11"/>
                </a:cxn>
              </a:cxnLst>
              <a:rect l="0" t="0" r="r" b="b"/>
              <a:pathLst>
                <a:path w="166" h="121">
                  <a:moveTo>
                    <a:pt x="166" y="121"/>
                  </a:moveTo>
                  <a:cubicBezTo>
                    <a:pt x="166" y="44"/>
                    <a:pt x="166" y="44"/>
                    <a:pt x="166" y="44"/>
                  </a:cubicBezTo>
                  <a:cubicBezTo>
                    <a:pt x="166" y="20"/>
                    <a:pt x="146" y="0"/>
                    <a:pt x="122" y="0"/>
                  </a:cubicBezTo>
                  <a:cubicBezTo>
                    <a:pt x="44" y="0"/>
                    <a:pt x="44" y="0"/>
                    <a:pt x="44" y="0"/>
                  </a:cubicBezTo>
                  <a:cubicBezTo>
                    <a:pt x="20" y="0"/>
                    <a:pt x="0" y="20"/>
                    <a:pt x="0" y="44"/>
                  </a:cubicBezTo>
                  <a:cubicBezTo>
                    <a:pt x="0" y="121"/>
                    <a:pt x="0" y="121"/>
                    <a:pt x="0" y="121"/>
                  </a:cubicBezTo>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4" name="Freeform 59">
              <a:extLst>
                <a:ext uri="{FF2B5EF4-FFF2-40B4-BE49-F238E27FC236}">
                  <a16:creationId xmlns:a16="http://schemas.microsoft.com/office/drawing/2014/main" xmlns="" id="{5A8A5E14-1623-403B-9618-C32BDE8ED01D}"/>
                </a:ext>
              </a:extLst>
            </p:cNvPr>
            <p:cNvSpPr>
              <a:spLocks/>
            </p:cNvSpPr>
            <p:nvPr/>
          </p:nvSpPr>
          <p:spPr bwMode="auto">
            <a:xfrm>
              <a:off x="1594" y="3333"/>
              <a:ext cx="46" cy="220"/>
            </a:xfrm>
            <a:custGeom>
              <a:avLst/>
              <a:gdLst>
                <a:gd name="T0" fmla="*/ 44 w 46"/>
                <a:gd name="T1" fmla="*/ 10 h 220"/>
                <a:gd name="T2" fmla="*/ 38 w 46"/>
                <a:gd name="T3" fmla="*/ 0 h 220"/>
                <a:gd name="T4" fmla="*/ 38 w 46"/>
                <a:gd name="T5" fmla="*/ 0 h 220"/>
                <a:gd name="T6" fmla="*/ 6 w 46"/>
                <a:gd name="T7" fmla="*/ 0 h 220"/>
                <a:gd name="T8" fmla="*/ 6 w 46"/>
                <a:gd name="T9" fmla="*/ 0 h 220"/>
                <a:gd name="T10" fmla="*/ 2 w 46"/>
                <a:gd name="T11" fmla="*/ 10 h 220"/>
                <a:gd name="T12" fmla="*/ 19 w 46"/>
                <a:gd name="T13" fmla="*/ 44 h 220"/>
                <a:gd name="T14" fmla="*/ 0 w 46"/>
                <a:gd name="T15" fmla="*/ 182 h 220"/>
                <a:gd name="T16" fmla="*/ 23 w 46"/>
                <a:gd name="T17" fmla="*/ 220 h 220"/>
                <a:gd name="T18" fmla="*/ 46 w 46"/>
                <a:gd name="T19" fmla="*/ 182 h 220"/>
                <a:gd name="T20" fmla="*/ 25 w 46"/>
                <a:gd name="T21" fmla="*/ 44 h 220"/>
                <a:gd name="T22" fmla="*/ 44 w 46"/>
                <a:gd name="T23"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20">
                  <a:moveTo>
                    <a:pt x="44" y="10"/>
                  </a:moveTo>
                  <a:lnTo>
                    <a:pt x="38" y="0"/>
                  </a:lnTo>
                  <a:lnTo>
                    <a:pt x="38" y="0"/>
                  </a:lnTo>
                  <a:lnTo>
                    <a:pt x="6" y="0"/>
                  </a:lnTo>
                  <a:lnTo>
                    <a:pt x="6" y="0"/>
                  </a:lnTo>
                  <a:lnTo>
                    <a:pt x="2" y="10"/>
                  </a:lnTo>
                  <a:lnTo>
                    <a:pt x="19" y="44"/>
                  </a:lnTo>
                  <a:lnTo>
                    <a:pt x="0" y="182"/>
                  </a:lnTo>
                  <a:lnTo>
                    <a:pt x="23" y="220"/>
                  </a:lnTo>
                  <a:lnTo>
                    <a:pt x="46" y="182"/>
                  </a:lnTo>
                  <a:lnTo>
                    <a:pt x="25" y="44"/>
                  </a:lnTo>
                  <a:lnTo>
                    <a:pt x="44"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6" name="Group 15">
            <a:extLst>
              <a:ext uri="{FF2B5EF4-FFF2-40B4-BE49-F238E27FC236}">
                <a16:creationId xmlns:a16="http://schemas.microsoft.com/office/drawing/2014/main" xmlns="" id="{E808ABC1-F652-4E1F-AA3C-4E405087E60D}"/>
              </a:ext>
            </a:extLst>
          </p:cNvPr>
          <p:cNvGrpSpPr/>
          <p:nvPr/>
        </p:nvGrpSpPr>
        <p:grpSpPr>
          <a:xfrm>
            <a:off x="6762511" y="2975473"/>
            <a:ext cx="1552740" cy="1159021"/>
            <a:chOff x="6589713" y="3354388"/>
            <a:chExt cx="1205880" cy="900112"/>
          </a:xfrm>
          <a:solidFill>
            <a:schemeClr val="accent3"/>
          </a:solidFill>
        </p:grpSpPr>
        <p:grpSp>
          <p:nvGrpSpPr>
            <p:cNvPr id="145" name="Group 223">
              <a:extLst>
                <a:ext uri="{FF2B5EF4-FFF2-40B4-BE49-F238E27FC236}">
                  <a16:creationId xmlns:a16="http://schemas.microsoft.com/office/drawing/2014/main" xmlns="" id="{2B5B99AD-6D17-46B4-B511-31B01E911DE0}"/>
                </a:ext>
              </a:extLst>
            </p:cNvPr>
            <p:cNvGrpSpPr>
              <a:grpSpLocks noChangeAspect="1"/>
            </p:cNvGrpSpPr>
            <p:nvPr/>
          </p:nvGrpSpPr>
          <p:grpSpPr bwMode="auto">
            <a:xfrm>
              <a:off x="7163768" y="3354388"/>
              <a:ext cx="631825" cy="900112"/>
              <a:chOff x="4977" y="2113"/>
              <a:chExt cx="398" cy="567"/>
            </a:xfrm>
            <a:grpFill/>
          </p:grpSpPr>
          <p:sp>
            <p:nvSpPr>
              <p:cNvPr id="146" name="Freeform 224">
                <a:extLst>
                  <a:ext uri="{FF2B5EF4-FFF2-40B4-BE49-F238E27FC236}">
                    <a16:creationId xmlns:a16="http://schemas.microsoft.com/office/drawing/2014/main" xmlns="" id="{12239E71-D2D6-454B-8383-ADA2298E67C6}"/>
                  </a:ext>
                </a:extLst>
              </p:cNvPr>
              <p:cNvSpPr>
                <a:spLocks noEditPoints="1"/>
              </p:cNvSpPr>
              <p:nvPr/>
            </p:nvSpPr>
            <p:spPr bwMode="auto">
              <a:xfrm>
                <a:off x="4977" y="2113"/>
                <a:ext cx="398" cy="56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7" name="Freeform 225">
                <a:extLst>
                  <a:ext uri="{FF2B5EF4-FFF2-40B4-BE49-F238E27FC236}">
                    <a16:creationId xmlns:a16="http://schemas.microsoft.com/office/drawing/2014/main" xmlns="" id="{00C25A60-81A2-4C1D-8473-0B63B7842971}"/>
                  </a:ext>
                </a:extLst>
              </p:cNvPr>
              <p:cNvSpPr>
                <a:spLocks noEditPoints="1"/>
              </p:cNvSpPr>
              <p:nvPr/>
            </p:nvSpPr>
            <p:spPr bwMode="auto">
              <a:xfrm>
                <a:off x="5017" y="2148"/>
                <a:ext cx="318" cy="436"/>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8" name="Freeform 226">
                <a:extLst>
                  <a:ext uri="{FF2B5EF4-FFF2-40B4-BE49-F238E27FC236}">
                    <a16:creationId xmlns:a16="http://schemas.microsoft.com/office/drawing/2014/main" xmlns="" id="{5B4480BE-776D-4355-A11E-71882F2A7571}"/>
                  </a:ext>
                </a:extLst>
              </p:cNvPr>
              <p:cNvSpPr>
                <a:spLocks noEditPoints="1"/>
              </p:cNvSpPr>
              <p:nvPr/>
            </p:nvSpPr>
            <p:spPr bwMode="auto">
              <a:xfrm>
                <a:off x="5150" y="2601"/>
                <a:ext cx="52" cy="48"/>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9" name="Group 195">
              <a:extLst>
                <a:ext uri="{FF2B5EF4-FFF2-40B4-BE49-F238E27FC236}">
                  <a16:creationId xmlns:a16="http://schemas.microsoft.com/office/drawing/2014/main" xmlns="" id="{6FC97309-A748-4140-B585-A493AF793DF4}"/>
                </a:ext>
              </a:extLst>
            </p:cNvPr>
            <p:cNvGrpSpPr>
              <a:grpSpLocks noChangeAspect="1"/>
            </p:cNvGrpSpPr>
            <p:nvPr/>
          </p:nvGrpSpPr>
          <p:grpSpPr bwMode="auto">
            <a:xfrm>
              <a:off x="6589713" y="3354388"/>
              <a:ext cx="458787" cy="900112"/>
              <a:chOff x="4151" y="2113"/>
              <a:chExt cx="289" cy="567"/>
            </a:xfrm>
            <a:grpFill/>
          </p:grpSpPr>
          <p:sp>
            <p:nvSpPr>
              <p:cNvPr id="150" name="Freeform 196">
                <a:extLst>
                  <a:ext uri="{FF2B5EF4-FFF2-40B4-BE49-F238E27FC236}">
                    <a16:creationId xmlns:a16="http://schemas.microsoft.com/office/drawing/2014/main" xmlns="" id="{6E9D2B54-A4D7-4683-86D6-9F2107CD8ADD}"/>
                  </a:ext>
                </a:extLst>
              </p:cNvPr>
              <p:cNvSpPr>
                <a:spLocks noEditPoints="1"/>
              </p:cNvSpPr>
              <p:nvPr/>
            </p:nvSpPr>
            <p:spPr bwMode="auto">
              <a:xfrm>
                <a:off x="4151" y="2113"/>
                <a:ext cx="289" cy="567"/>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1" name="Freeform 197">
                <a:extLst>
                  <a:ext uri="{FF2B5EF4-FFF2-40B4-BE49-F238E27FC236}">
                    <a16:creationId xmlns:a16="http://schemas.microsoft.com/office/drawing/2014/main" xmlns="" id="{7D7A20E5-8D80-49F3-BE69-2C60319D7EC9}"/>
                  </a:ext>
                </a:extLst>
              </p:cNvPr>
              <p:cNvSpPr>
                <a:spLocks noEditPoints="1"/>
              </p:cNvSpPr>
              <p:nvPr/>
            </p:nvSpPr>
            <p:spPr bwMode="auto">
              <a:xfrm>
                <a:off x="4183" y="2148"/>
                <a:ext cx="225" cy="436"/>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2" name="Freeform 198">
                <a:extLst>
                  <a:ext uri="{FF2B5EF4-FFF2-40B4-BE49-F238E27FC236}">
                    <a16:creationId xmlns:a16="http://schemas.microsoft.com/office/drawing/2014/main" xmlns="" id="{4495275F-DCEB-4D2E-AC87-F30AF5EFDD07}"/>
                  </a:ext>
                </a:extLst>
              </p:cNvPr>
              <p:cNvSpPr>
                <a:spLocks noEditPoints="1"/>
              </p:cNvSpPr>
              <p:nvPr/>
            </p:nvSpPr>
            <p:spPr bwMode="auto">
              <a:xfrm>
                <a:off x="4271" y="2601"/>
                <a:ext cx="48" cy="48"/>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23" name="Group 22">
            <a:extLst>
              <a:ext uri="{FF2B5EF4-FFF2-40B4-BE49-F238E27FC236}">
                <a16:creationId xmlns:a16="http://schemas.microsoft.com/office/drawing/2014/main" xmlns="" id="{B8E39CF7-91BD-4416-8B72-906AC54BF5AC}"/>
              </a:ext>
            </a:extLst>
          </p:cNvPr>
          <p:cNvGrpSpPr/>
          <p:nvPr/>
        </p:nvGrpSpPr>
        <p:grpSpPr>
          <a:xfrm>
            <a:off x="700216" y="2455909"/>
            <a:ext cx="10799665" cy="3094182"/>
            <a:chOff x="700216" y="2558473"/>
            <a:chExt cx="10799665" cy="3094182"/>
          </a:xfrm>
        </p:grpSpPr>
        <p:sp>
          <p:nvSpPr>
            <p:cNvPr id="22" name="Rectangle 21">
              <a:extLst>
                <a:ext uri="{FF2B5EF4-FFF2-40B4-BE49-F238E27FC236}">
                  <a16:creationId xmlns:a16="http://schemas.microsoft.com/office/drawing/2014/main" xmlns="" id="{3EFBB36C-E2CD-4C41-AA87-A4425B5B4343}"/>
                </a:ext>
              </a:extLst>
            </p:cNvPr>
            <p:cNvSpPr/>
            <p:nvPr/>
          </p:nvSpPr>
          <p:spPr>
            <a:xfrm>
              <a:off x="700216" y="2558473"/>
              <a:ext cx="2262909" cy="3094182"/>
            </a:xfrm>
            <a:prstGeom prst="rect">
              <a:avLst/>
            </a:prstGeom>
            <a:solidFill>
              <a:schemeClr val="bg1">
                <a:alpha val="90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53" name="Rectangle 152">
              <a:extLst>
                <a:ext uri="{FF2B5EF4-FFF2-40B4-BE49-F238E27FC236}">
                  <a16:creationId xmlns:a16="http://schemas.microsoft.com/office/drawing/2014/main" xmlns="" id="{287D9253-FB9B-41C6-BE9F-FB3E7B4ED614}"/>
                </a:ext>
              </a:extLst>
            </p:cNvPr>
            <p:cNvSpPr/>
            <p:nvPr/>
          </p:nvSpPr>
          <p:spPr>
            <a:xfrm>
              <a:off x="3531429" y="2558473"/>
              <a:ext cx="2262909" cy="3094182"/>
            </a:xfrm>
            <a:prstGeom prst="rect">
              <a:avLst/>
            </a:prstGeom>
            <a:solidFill>
              <a:schemeClr val="bg1">
                <a:alpha val="90000"/>
              </a:schemeClr>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sz="2000" dirty="0" err="1"/>
            </a:p>
          </p:txBody>
        </p:sp>
        <p:sp>
          <p:nvSpPr>
            <p:cNvPr id="154" name="Rectangle 153">
              <a:extLst>
                <a:ext uri="{FF2B5EF4-FFF2-40B4-BE49-F238E27FC236}">
                  <a16:creationId xmlns:a16="http://schemas.microsoft.com/office/drawing/2014/main" xmlns="" id="{92FED2B6-EE13-40CE-8F5B-BF808B83896E}"/>
                </a:ext>
              </a:extLst>
            </p:cNvPr>
            <p:cNvSpPr/>
            <p:nvPr/>
          </p:nvSpPr>
          <p:spPr>
            <a:xfrm>
              <a:off x="9236972" y="2558473"/>
              <a:ext cx="2262909" cy="3094182"/>
            </a:xfrm>
            <a:prstGeom prst="rect">
              <a:avLst/>
            </a:prstGeom>
            <a:solidFill>
              <a:schemeClr val="bg1">
                <a:alpha val="90000"/>
              </a:schemeClr>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sz="2000" dirty="0" err="1"/>
            </a:p>
          </p:txBody>
        </p:sp>
      </p:grpSp>
      <p:sp>
        <p:nvSpPr>
          <p:cNvPr id="105" name="Rectangle 104">
            <a:hlinkClick r:id="rId4" action="ppaction://hlinksldjump"/>
            <a:extLst>
              <a:ext uri="{FF2B5EF4-FFF2-40B4-BE49-F238E27FC236}">
                <a16:creationId xmlns:a16="http://schemas.microsoft.com/office/drawing/2014/main" xmlns="" id="{817D0991-8B90-4128-A4DA-E1137AB74234}"/>
              </a:ext>
            </a:extLst>
          </p:cNvPr>
          <p:cNvSpPr/>
          <p:nvPr/>
        </p:nvSpPr>
        <p:spPr>
          <a:xfrm>
            <a:off x="623392"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6" name="Rectangle 105">
            <a:hlinkClick r:id="rId5" action="ppaction://hlinksldjump"/>
            <a:extLst>
              <a:ext uri="{FF2B5EF4-FFF2-40B4-BE49-F238E27FC236}">
                <a16:creationId xmlns:a16="http://schemas.microsoft.com/office/drawing/2014/main" xmlns="" id="{FFE2F773-8C81-4BF7-9CC5-F213C6ED6E93}"/>
              </a:ext>
            </a:extLst>
          </p:cNvPr>
          <p:cNvSpPr/>
          <p:nvPr/>
        </p:nvSpPr>
        <p:spPr>
          <a:xfrm>
            <a:off x="3421363"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7" name="Rectangle 106">
            <a:hlinkClick r:id="rId6" action="ppaction://hlinksldjump"/>
            <a:extLst>
              <a:ext uri="{FF2B5EF4-FFF2-40B4-BE49-F238E27FC236}">
                <a16:creationId xmlns:a16="http://schemas.microsoft.com/office/drawing/2014/main" xmlns="" id="{9A842FFD-F77B-48F5-9C90-3BFC631F9F12}"/>
              </a:ext>
            </a:extLst>
          </p:cNvPr>
          <p:cNvSpPr/>
          <p:nvPr/>
        </p:nvSpPr>
        <p:spPr>
          <a:xfrm>
            <a:off x="6268204"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8" name="Rectangle 107">
            <a:hlinkClick r:id="rId7" action="ppaction://hlinksldjump"/>
            <a:extLst>
              <a:ext uri="{FF2B5EF4-FFF2-40B4-BE49-F238E27FC236}">
                <a16:creationId xmlns:a16="http://schemas.microsoft.com/office/drawing/2014/main" xmlns="" id="{2D05AA3D-BB83-429C-9D18-3A4B341F9F75}"/>
              </a:ext>
            </a:extLst>
          </p:cNvPr>
          <p:cNvSpPr/>
          <p:nvPr/>
        </p:nvSpPr>
        <p:spPr>
          <a:xfrm>
            <a:off x="9102271"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9" name="Rectangle 108">
            <a:hlinkClick r:id="rId8" action="ppaction://hlinksldjump"/>
            <a:extLst>
              <a:ext uri="{FF2B5EF4-FFF2-40B4-BE49-F238E27FC236}">
                <a16:creationId xmlns:a16="http://schemas.microsoft.com/office/drawing/2014/main" xmlns="" id="{508CBDA0-DD03-47B6-B3D4-AA4D3DC6B2CE}"/>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379243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xmlns="" id="{06E98117-A33F-417B-9A07-D6901816106F}"/>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a:ext>
            </a:extLst>
          </a:blip>
          <a:srcRect t="23514" b="24087"/>
          <a:stretch/>
        </p:blipFill>
        <p:spPr>
          <a:xfrm flipH="1">
            <a:off x="-3286" y="1736725"/>
            <a:ext cx="12195285" cy="4233863"/>
          </a:xfrm>
          <a:prstGeom prst="rect">
            <a:avLst/>
          </a:prstGeom>
          <a:noFill/>
          <a:ln>
            <a:noFill/>
          </a:ln>
        </p:spPr>
      </p:pic>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27"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36C9AEB1-0120-4410-92B8-C5A076474491}"/>
              </a:ext>
            </a:extLst>
          </p:cNvPr>
          <p:cNvSpPr>
            <a:spLocks noGrp="1"/>
          </p:cNvSpPr>
          <p:nvPr>
            <p:ph type="body" sz="quarter" idx="12"/>
          </p:nvPr>
        </p:nvSpPr>
        <p:spPr/>
        <p:txBody>
          <a:bodyPr>
            <a:noAutofit/>
          </a:bodyPr>
          <a:lstStyle/>
          <a:p>
            <a:r>
              <a:rPr lang="en-SG" dirty="0">
                <a:latin typeface="Minion"/>
                <a:ea typeface="ＭＳ Ｐゴシック" charset="0"/>
              </a:rPr>
              <a:t>How to be productive while moving around?</a:t>
            </a:r>
            <a:endParaRPr lang="en-GB" dirty="0"/>
          </a:p>
        </p:txBody>
      </p:sp>
      <p:grpSp>
        <p:nvGrpSpPr>
          <p:cNvPr id="37" name="Group 54">
            <a:extLst>
              <a:ext uri="{FF2B5EF4-FFF2-40B4-BE49-F238E27FC236}">
                <a16:creationId xmlns:a16="http://schemas.microsoft.com/office/drawing/2014/main" xmlns="" id="{69FD241A-4A72-448B-A499-665C79EA087C}"/>
              </a:ext>
            </a:extLst>
          </p:cNvPr>
          <p:cNvGrpSpPr>
            <a:grpSpLocks noChangeAspect="1"/>
          </p:cNvGrpSpPr>
          <p:nvPr/>
        </p:nvGrpSpPr>
        <p:grpSpPr bwMode="auto">
          <a:xfrm>
            <a:off x="5688725" y="3378013"/>
            <a:ext cx="833481" cy="1089147"/>
            <a:chOff x="1455" y="3136"/>
            <a:chExt cx="326" cy="426"/>
          </a:xfrm>
        </p:grpSpPr>
        <p:sp>
          <p:nvSpPr>
            <p:cNvPr id="39" name="AutoShape 53">
              <a:extLst>
                <a:ext uri="{FF2B5EF4-FFF2-40B4-BE49-F238E27FC236}">
                  <a16:creationId xmlns:a16="http://schemas.microsoft.com/office/drawing/2014/main" xmlns="" id="{818BA6FE-131B-4722-A4B0-81E17CF7FE6C}"/>
                </a:ext>
              </a:extLst>
            </p:cNvPr>
            <p:cNvSpPr>
              <a:spLocks noChangeAspect="1" noChangeArrowheads="1" noTextEdit="1"/>
            </p:cNvSpPr>
            <p:nvPr/>
          </p:nvSpPr>
          <p:spPr bwMode="auto">
            <a:xfrm>
              <a:off x="1455" y="3136"/>
              <a:ext cx="32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0" name="Freeform 55">
              <a:extLst>
                <a:ext uri="{FF2B5EF4-FFF2-40B4-BE49-F238E27FC236}">
                  <a16:creationId xmlns:a16="http://schemas.microsoft.com/office/drawing/2014/main" xmlns="" id="{688E5FCD-13BF-4C34-89D9-4F33EB4A7DAF}"/>
                </a:ext>
              </a:extLst>
            </p:cNvPr>
            <p:cNvSpPr>
              <a:spLocks/>
            </p:cNvSpPr>
            <p:nvPr/>
          </p:nvSpPr>
          <p:spPr bwMode="auto">
            <a:xfrm>
              <a:off x="1545" y="3144"/>
              <a:ext cx="144" cy="145"/>
            </a:xfrm>
            <a:custGeom>
              <a:avLst/>
              <a:gdLst>
                <a:gd name="T0" fmla="*/ 38 w 76"/>
                <a:gd name="T1" fmla="*/ 76 h 77"/>
                <a:gd name="T2" fmla="*/ 76 w 76"/>
                <a:gd name="T3" fmla="*/ 38 h 77"/>
                <a:gd name="T4" fmla="*/ 38 w 76"/>
                <a:gd name="T5" fmla="*/ 0 h 77"/>
                <a:gd name="T6" fmla="*/ 0 w 76"/>
                <a:gd name="T7" fmla="*/ 38 h 77"/>
                <a:gd name="T8" fmla="*/ 38 w 76"/>
                <a:gd name="T9" fmla="*/ 76 h 77"/>
              </a:gdLst>
              <a:ahLst/>
              <a:cxnLst>
                <a:cxn ang="0">
                  <a:pos x="T0" y="T1"/>
                </a:cxn>
                <a:cxn ang="0">
                  <a:pos x="T2" y="T3"/>
                </a:cxn>
                <a:cxn ang="0">
                  <a:pos x="T4" y="T5"/>
                </a:cxn>
                <a:cxn ang="0">
                  <a:pos x="T6" y="T7"/>
                </a:cxn>
                <a:cxn ang="0">
                  <a:pos x="T8" y="T9"/>
                </a:cxn>
              </a:cxnLst>
              <a:rect l="0" t="0" r="r" b="b"/>
              <a:pathLst>
                <a:path w="76" h="77">
                  <a:moveTo>
                    <a:pt x="38" y="76"/>
                  </a:moveTo>
                  <a:cubicBezTo>
                    <a:pt x="59" y="76"/>
                    <a:pt x="76" y="59"/>
                    <a:pt x="76" y="38"/>
                  </a:cubicBezTo>
                  <a:cubicBezTo>
                    <a:pt x="76" y="17"/>
                    <a:pt x="59" y="0"/>
                    <a:pt x="38" y="0"/>
                  </a:cubicBezTo>
                  <a:cubicBezTo>
                    <a:pt x="17" y="0"/>
                    <a:pt x="0" y="17"/>
                    <a:pt x="0" y="38"/>
                  </a:cubicBezTo>
                  <a:cubicBezTo>
                    <a:pt x="0" y="59"/>
                    <a:pt x="17" y="77"/>
                    <a:pt x="38" y="76"/>
                  </a:cubicBezTo>
                  <a:close/>
                </a:path>
              </a:pathLst>
            </a:custGeom>
            <a:noFill/>
            <a:ln w="17463"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1" name="Line 56">
              <a:extLst>
                <a:ext uri="{FF2B5EF4-FFF2-40B4-BE49-F238E27FC236}">
                  <a16:creationId xmlns:a16="http://schemas.microsoft.com/office/drawing/2014/main" xmlns="" id="{3706008E-11E7-4DE4-B6E9-169FBE3291A2}"/>
                </a:ext>
              </a:extLst>
            </p:cNvPr>
            <p:cNvSpPr>
              <a:spLocks noChangeShapeType="1"/>
            </p:cNvSpPr>
            <p:nvPr/>
          </p:nvSpPr>
          <p:spPr bwMode="auto">
            <a:xfrm flipV="1">
              <a:off x="1709" y="3486"/>
              <a:ext cx="0" cy="74"/>
            </a:xfrm>
            <a:prstGeom prst="line">
              <a:avLst/>
            </a:prstGeom>
            <a:noFill/>
            <a:ln w="174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2" name="Line 57">
              <a:extLst>
                <a:ext uri="{FF2B5EF4-FFF2-40B4-BE49-F238E27FC236}">
                  <a16:creationId xmlns:a16="http://schemas.microsoft.com/office/drawing/2014/main" xmlns="" id="{B3CFAE94-2481-42A6-A199-B49E85BA545A}"/>
                </a:ext>
              </a:extLst>
            </p:cNvPr>
            <p:cNvSpPr>
              <a:spLocks noChangeShapeType="1"/>
            </p:cNvSpPr>
            <p:nvPr/>
          </p:nvSpPr>
          <p:spPr bwMode="auto">
            <a:xfrm>
              <a:off x="1524" y="3486"/>
              <a:ext cx="0" cy="74"/>
            </a:xfrm>
            <a:prstGeom prst="line">
              <a:avLst/>
            </a:prstGeom>
            <a:noFill/>
            <a:ln w="17463" cap="flat">
              <a:solidFill>
                <a:schemeClr val="tx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3" name="Freeform 58">
              <a:extLst>
                <a:ext uri="{FF2B5EF4-FFF2-40B4-BE49-F238E27FC236}">
                  <a16:creationId xmlns:a16="http://schemas.microsoft.com/office/drawing/2014/main" xmlns="" id="{8A037188-3D06-45D4-B5A5-F7C076F0A333}"/>
                </a:ext>
              </a:extLst>
            </p:cNvPr>
            <p:cNvSpPr>
              <a:spLocks/>
            </p:cNvSpPr>
            <p:nvPr/>
          </p:nvSpPr>
          <p:spPr bwMode="auto">
            <a:xfrm>
              <a:off x="1459" y="3331"/>
              <a:ext cx="316" cy="229"/>
            </a:xfrm>
            <a:custGeom>
              <a:avLst/>
              <a:gdLst>
                <a:gd name="T0" fmla="*/ 166 w 166"/>
                <a:gd name="T1" fmla="*/ 121 h 121"/>
                <a:gd name="T2" fmla="*/ 166 w 166"/>
                <a:gd name="T3" fmla="*/ 44 h 121"/>
                <a:gd name="T4" fmla="*/ 122 w 166"/>
                <a:gd name="T5" fmla="*/ 0 h 121"/>
                <a:gd name="T6" fmla="*/ 44 w 166"/>
                <a:gd name="T7" fmla="*/ 0 h 121"/>
                <a:gd name="T8" fmla="*/ 0 w 166"/>
                <a:gd name="T9" fmla="*/ 44 h 121"/>
                <a:gd name="T10" fmla="*/ 0 w 166"/>
                <a:gd name="T11" fmla="*/ 121 h 121"/>
              </a:gdLst>
              <a:ahLst/>
              <a:cxnLst>
                <a:cxn ang="0">
                  <a:pos x="T0" y="T1"/>
                </a:cxn>
                <a:cxn ang="0">
                  <a:pos x="T2" y="T3"/>
                </a:cxn>
                <a:cxn ang="0">
                  <a:pos x="T4" y="T5"/>
                </a:cxn>
                <a:cxn ang="0">
                  <a:pos x="T6" y="T7"/>
                </a:cxn>
                <a:cxn ang="0">
                  <a:pos x="T8" y="T9"/>
                </a:cxn>
                <a:cxn ang="0">
                  <a:pos x="T10" y="T11"/>
                </a:cxn>
              </a:cxnLst>
              <a:rect l="0" t="0" r="r" b="b"/>
              <a:pathLst>
                <a:path w="166" h="121">
                  <a:moveTo>
                    <a:pt x="166" y="121"/>
                  </a:moveTo>
                  <a:cubicBezTo>
                    <a:pt x="166" y="44"/>
                    <a:pt x="166" y="44"/>
                    <a:pt x="166" y="44"/>
                  </a:cubicBezTo>
                  <a:cubicBezTo>
                    <a:pt x="166" y="20"/>
                    <a:pt x="146" y="0"/>
                    <a:pt x="122" y="0"/>
                  </a:cubicBezTo>
                  <a:cubicBezTo>
                    <a:pt x="44" y="0"/>
                    <a:pt x="44" y="0"/>
                    <a:pt x="44" y="0"/>
                  </a:cubicBezTo>
                  <a:cubicBezTo>
                    <a:pt x="20" y="0"/>
                    <a:pt x="0" y="20"/>
                    <a:pt x="0" y="44"/>
                  </a:cubicBezTo>
                  <a:cubicBezTo>
                    <a:pt x="0" y="121"/>
                    <a:pt x="0" y="121"/>
                    <a:pt x="0" y="121"/>
                  </a:cubicBezTo>
                </a:path>
              </a:pathLst>
            </a:custGeom>
            <a:noFill/>
            <a:ln w="17463"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4" name="Freeform 59">
              <a:extLst>
                <a:ext uri="{FF2B5EF4-FFF2-40B4-BE49-F238E27FC236}">
                  <a16:creationId xmlns:a16="http://schemas.microsoft.com/office/drawing/2014/main" xmlns="" id="{9E0C50F8-7967-4698-8FC4-A3DA67D760F2}"/>
                </a:ext>
              </a:extLst>
            </p:cNvPr>
            <p:cNvSpPr>
              <a:spLocks/>
            </p:cNvSpPr>
            <p:nvPr/>
          </p:nvSpPr>
          <p:spPr bwMode="auto">
            <a:xfrm>
              <a:off x="1594" y="3327"/>
              <a:ext cx="46" cy="220"/>
            </a:xfrm>
            <a:custGeom>
              <a:avLst/>
              <a:gdLst>
                <a:gd name="T0" fmla="*/ 44 w 46"/>
                <a:gd name="T1" fmla="*/ 10 h 220"/>
                <a:gd name="T2" fmla="*/ 38 w 46"/>
                <a:gd name="T3" fmla="*/ 0 h 220"/>
                <a:gd name="T4" fmla="*/ 38 w 46"/>
                <a:gd name="T5" fmla="*/ 0 h 220"/>
                <a:gd name="T6" fmla="*/ 6 w 46"/>
                <a:gd name="T7" fmla="*/ 0 h 220"/>
                <a:gd name="T8" fmla="*/ 6 w 46"/>
                <a:gd name="T9" fmla="*/ 0 h 220"/>
                <a:gd name="T10" fmla="*/ 2 w 46"/>
                <a:gd name="T11" fmla="*/ 10 h 220"/>
                <a:gd name="T12" fmla="*/ 19 w 46"/>
                <a:gd name="T13" fmla="*/ 44 h 220"/>
                <a:gd name="T14" fmla="*/ 0 w 46"/>
                <a:gd name="T15" fmla="*/ 182 h 220"/>
                <a:gd name="T16" fmla="*/ 23 w 46"/>
                <a:gd name="T17" fmla="*/ 220 h 220"/>
                <a:gd name="T18" fmla="*/ 46 w 46"/>
                <a:gd name="T19" fmla="*/ 182 h 220"/>
                <a:gd name="T20" fmla="*/ 25 w 46"/>
                <a:gd name="T21" fmla="*/ 44 h 220"/>
                <a:gd name="T22" fmla="*/ 44 w 46"/>
                <a:gd name="T23"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20">
                  <a:moveTo>
                    <a:pt x="44" y="10"/>
                  </a:moveTo>
                  <a:lnTo>
                    <a:pt x="38" y="0"/>
                  </a:lnTo>
                  <a:lnTo>
                    <a:pt x="38" y="0"/>
                  </a:lnTo>
                  <a:lnTo>
                    <a:pt x="6" y="0"/>
                  </a:lnTo>
                  <a:lnTo>
                    <a:pt x="6" y="0"/>
                  </a:lnTo>
                  <a:lnTo>
                    <a:pt x="2" y="10"/>
                  </a:lnTo>
                  <a:lnTo>
                    <a:pt x="19" y="44"/>
                  </a:lnTo>
                  <a:lnTo>
                    <a:pt x="0" y="182"/>
                  </a:lnTo>
                  <a:lnTo>
                    <a:pt x="23" y="220"/>
                  </a:lnTo>
                  <a:lnTo>
                    <a:pt x="46" y="182"/>
                  </a:lnTo>
                  <a:lnTo>
                    <a:pt x="25" y="44"/>
                  </a:lnTo>
                  <a:lnTo>
                    <a:pt x="44" y="1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3" name="Group 22">
            <a:extLst>
              <a:ext uri="{FF2B5EF4-FFF2-40B4-BE49-F238E27FC236}">
                <a16:creationId xmlns:a16="http://schemas.microsoft.com/office/drawing/2014/main" xmlns="" id="{EA63C2C4-AD14-4D9F-A682-F539FDEC49E3}"/>
              </a:ext>
            </a:extLst>
          </p:cNvPr>
          <p:cNvGrpSpPr/>
          <p:nvPr/>
        </p:nvGrpSpPr>
        <p:grpSpPr>
          <a:xfrm>
            <a:off x="1387806" y="2672819"/>
            <a:ext cx="4485857" cy="2226807"/>
            <a:chOff x="511174" y="2672819"/>
            <a:chExt cx="4485857" cy="2226807"/>
          </a:xfrm>
        </p:grpSpPr>
        <p:sp>
          <p:nvSpPr>
            <p:cNvPr id="13" name="Rectangle 12"/>
            <p:cNvSpPr/>
            <p:nvPr/>
          </p:nvSpPr>
          <p:spPr bwMode="auto">
            <a:xfrm>
              <a:off x="511174" y="2948192"/>
              <a:ext cx="4485857" cy="1951434"/>
            </a:xfrm>
            <a:prstGeom prst="rect">
              <a:avLst/>
            </a:prstGeom>
            <a:noFill/>
            <a:ln>
              <a:noFill/>
            </a:ln>
            <a:effectLst/>
            <a:extLst/>
          </p:spPr>
          <p:txBody>
            <a:bodyPr vert="horz" wrap="square" lIns="84406" tIns="42203" rIns="84406" bIns="42203" numCol="1" rtlCol="0" anchor="t" anchorCtr="0" compatLnSpc="1">
              <a:prstTxWarp prst="textNoShape">
                <a:avLst/>
              </a:prstTxWarp>
              <a:noAutofit/>
            </a:bodyPr>
            <a:lstStyle/>
            <a:p>
              <a:endParaRPr lang="en-SG"/>
            </a:p>
          </p:txBody>
        </p:sp>
        <p:grpSp>
          <p:nvGrpSpPr>
            <p:cNvPr id="7" name="Group 6">
              <a:extLst>
                <a:ext uri="{FF2B5EF4-FFF2-40B4-BE49-F238E27FC236}">
                  <a16:creationId xmlns:a16="http://schemas.microsoft.com/office/drawing/2014/main" xmlns="" id="{22353E20-E9E5-4A1D-AF00-DBACFD399C0B}"/>
                </a:ext>
              </a:extLst>
            </p:cNvPr>
            <p:cNvGrpSpPr/>
            <p:nvPr/>
          </p:nvGrpSpPr>
          <p:grpSpPr>
            <a:xfrm>
              <a:off x="1791550" y="3167632"/>
              <a:ext cx="1444713" cy="1509907"/>
              <a:chOff x="1582783" y="3440645"/>
              <a:chExt cx="1085434" cy="1134415"/>
            </a:xfrm>
          </p:grpSpPr>
          <p:sp>
            <p:nvSpPr>
              <p:cNvPr id="5" name="Rectangle: Rounded Corners 4">
                <a:extLst>
                  <a:ext uri="{FF2B5EF4-FFF2-40B4-BE49-F238E27FC236}">
                    <a16:creationId xmlns:a16="http://schemas.microsoft.com/office/drawing/2014/main" xmlns="" id="{BDC93AC8-487B-4F38-956E-AA8443AC9227}"/>
                  </a:ext>
                </a:extLst>
              </p:cNvPr>
              <p:cNvSpPr/>
              <p:nvPr/>
            </p:nvSpPr>
            <p:spPr>
              <a:xfrm>
                <a:off x="1582783" y="4142398"/>
                <a:ext cx="1085434" cy="77710"/>
              </a:xfrm>
              <a:prstGeom prst="roundRect">
                <a:avLst/>
              </a:prstGeom>
              <a:ln w="19050">
                <a:solidFill>
                  <a:schemeClr val="accent1"/>
                </a:solid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b="0" i="0" u="none" strike="noStrike" cap="none" normalizeH="0" baseline="0" dirty="0" err="1">
                  <a:ln>
                    <a:noFill/>
                  </a:ln>
                  <a:solidFill>
                    <a:schemeClr val="tx1"/>
                  </a:solidFill>
                  <a:effectLst/>
                  <a:latin typeface="Imago" pitchFamily="2" charset="0"/>
                </a:endParaRPr>
              </a:p>
            </p:txBody>
          </p:sp>
          <p:grpSp>
            <p:nvGrpSpPr>
              <p:cNvPr id="47" name="Group 40">
                <a:extLst>
                  <a:ext uri="{FF2B5EF4-FFF2-40B4-BE49-F238E27FC236}">
                    <a16:creationId xmlns:a16="http://schemas.microsoft.com/office/drawing/2014/main" xmlns="" id="{19157A1F-2BE3-49C2-AC73-3C2ADEA4F201}"/>
                  </a:ext>
                </a:extLst>
              </p:cNvPr>
              <p:cNvGrpSpPr>
                <a:grpSpLocks noChangeAspect="1"/>
              </p:cNvGrpSpPr>
              <p:nvPr/>
            </p:nvGrpSpPr>
            <p:grpSpPr bwMode="auto">
              <a:xfrm>
                <a:off x="1828077" y="3440645"/>
                <a:ext cx="600075" cy="709613"/>
                <a:chOff x="578" y="3132"/>
                <a:chExt cx="378" cy="447"/>
              </a:xfrm>
            </p:grpSpPr>
            <p:sp>
              <p:nvSpPr>
                <p:cNvPr id="48" name="AutoShape 39">
                  <a:extLst>
                    <a:ext uri="{FF2B5EF4-FFF2-40B4-BE49-F238E27FC236}">
                      <a16:creationId xmlns:a16="http://schemas.microsoft.com/office/drawing/2014/main" xmlns="" id="{7842C531-9F17-43E8-A035-E136E9FF6434}"/>
                    </a:ext>
                  </a:extLst>
                </p:cNvPr>
                <p:cNvSpPr>
                  <a:spLocks noChangeAspect="1" noChangeArrowheads="1" noTextEdit="1"/>
                </p:cNvSpPr>
                <p:nvPr/>
              </p:nvSpPr>
              <p:spPr bwMode="auto">
                <a:xfrm>
                  <a:off x="578" y="3132"/>
                  <a:ext cx="378"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9" name="Freeform 41">
                  <a:extLst>
                    <a:ext uri="{FF2B5EF4-FFF2-40B4-BE49-F238E27FC236}">
                      <a16:creationId xmlns:a16="http://schemas.microsoft.com/office/drawing/2014/main" xmlns="" id="{E45305BE-88EE-4B93-A05E-178F09A7B3B7}"/>
                    </a:ext>
                  </a:extLst>
                </p:cNvPr>
                <p:cNvSpPr>
                  <a:spLocks/>
                </p:cNvSpPr>
                <p:nvPr/>
              </p:nvSpPr>
              <p:spPr bwMode="auto">
                <a:xfrm>
                  <a:off x="690" y="3136"/>
                  <a:ext cx="152" cy="153"/>
                </a:xfrm>
                <a:custGeom>
                  <a:avLst/>
                  <a:gdLst>
                    <a:gd name="T0" fmla="*/ 38 w 76"/>
                    <a:gd name="T1" fmla="*/ 77 h 77"/>
                    <a:gd name="T2" fmla="*/ 76 w 76"/>
                    <a:gd name="T3" fmla="*/ 38 h 77"/>
                    <a:gd name="T4" fmla="*/ 38 w 76"/>
                    <a:gd name="T5" fmla="*/ 0 h 77"/>
                    <a:gd name="T6" fmla="*/ 0 w 76"/>
                    <a:gd name="T7" fmla="*/ 39 h 77"/>
                    <a:gd name="T8" fmla="*/ 38 w 76"/>
                    <a:gd name="T9" fmla="*/ 77 h 77"/>
                  </a:gdLst>
                  <a:ahLst/>
                  <a:cxnLst>
                    <a:cxn ang="0">
                      <a:pos x="T0" y="T1"/>
                    </a:cxn>
                    <a:cxn ang="0">
                      <a:pos x="T2" y="T3"/>
                    </a:cxn>
                    <a:cxn ang="0">
                      <a:pos x="T4" y="T5"/>
                    </a:cxn>
                    <a:cxn ang="0">
                      <a:pos x="T6" y="T7"/>
                    </a:cxn>
                    <a:cxn ang="0">
                      <a:pos x="T8" y="T9"/>
                    </a:cxn>
                  </a:cxnLst>
                  <a:rect l="0" t="0" r="r" b="b"/>
                  <a:pathLst>
                    <a:path w="76" h="77">
                      <a:moveTo>
                        <a:pt x="38" y="77"/>
                      </a:moveTo>
                      <a:cubicBezTo>
                        <a:pt x="59" y="76"/>
                        <a:pt x="76" y="59"/>
                        <a:pt x="76" y="38"/>
                      </a:cubicBezTo>
                      <a:cubicBezTo>
                        <a:pt x="76" y="18"/>
                        <a:pt x="59" y="0"/>
                        <a:pt x="38" y="0"/>
                      </a:cubicBezTo>
                      <a:cubicBezTo>
                        <a:pt x="17" y="0"/>
                        <a:pt x="0" y="18"/>
                        <a:pt x="0" y="39"/>
                      </a:cubicBezTo>
                      <a:cubicBezTo>
                        <a:pt x="0" y="59"/>
                        <a:pt x="17" y="77"/>
                        <a:pt x="38" y="77"/>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0" name="Line 42">
                  <a:extLst>
                    <a:ext uri="{FF2B5EF4-FFF2-40B4-BE49-F238E27FC236}">
                      <a16:creationId xmlns:a16="http://schemas.microsoft.com/office/drawing/2014/main" xmlns="" id="{1BD5B6D2-BAF9-4C0D-8C49-34D72849BE37}"/>
                    </a:ext>
                  </a:extLst>
                </p:cNvPr>
                <p:cNvSpPr>
                  <a:spLocks noChangeShapeType="1"/>
                </p:cNvSpPr>
                <p:nvPr/>
              </p:nvSpPr>
              <p:spPr bwMode="auto">
                <a:xfrm flipV="1">
                  <a:off x="656" y="3478"/>
                  <a:ext cx="22" cy="95"/>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1" name="Line 43">
                  <a:extLst>
                    <a:ext uri="{FF2B5EF4-FFF2-40B4-BE49-F238E27FC236}">
                      <a16:creationId xmlns:a16="http://schemas.microsoft.com/office/drawing/2014/main" xmlns="" id="{4B8E295F-EFDD-4C32-81EA-134FFE5F6C33}"/>
                    </a:ext>
                  </a:extLst>
                </p:cNvPr>
                <p:cNvSpPr>
                  <a:spLocks noChangeShapeType="1"/>
                </p:cNvSpPr>
                <p:nvPr/>
              </p:nvSpPr>
              <p:spPr bwMode="auto">
                <a:xfrm flipH="1" flipV="1">
                  <a:off x="852" y="3478"/>
                  <a:ext cx="24" cy="97"/>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2" name="Freeform 44">
                  <a:extLst>
                    <a:ext uri="{FF2B5EF4-FFF2-40B4-BE49-F238E27FC236}">
                      <a16:creationId xmlns:a16="http://schemas.microsoft.com/office/drawing/2014/main" xmlns="" id="{994CFB3D-E765-4344-AC53-D6F23CE565C2}"/>
                    </a:ext>
                  </a:extLst>
                </p:cNvPr>
                <p:cNvSpPr>
                  <a:spLocks/>
                </p:cNvSpPr>
                <p:nvPr/>
              </p:nvSpPr>
              <p:spPr bwMode="auto">
                <a:xfrm>
                  <a:off x="700" y="3333"/>
                  <a:ext cx="248" cy="240"/>
                </a:xfrm>
                <a:custGeom>
                  <a:avLst/>
                  <a:gdLst>
                    <a:gd name="T0" fmla="*/ 124 w 124"/>
                    <a:gd name="T1" fmla="*/ 121 h 121"/>
                    <a:gd name="T2" fmla="*/ 100 w 124"/>
                    <a:gd name="T3" fmla="*/ 28 h 121"/>
                    <a:gd name="T4" fmla="*/ 100 w 124"/>
                    <a:gd name="T5" fmla="*/ 28 h 121"/>
                    <a:gd name="T6" fmla="*/ 64 w 124"/>
                    <a:gd name="T7" fmla="*/ 0 h 121"/>
                    <a:gd name="T8" fmla="*/ 0 w 124"/>
                    <a:gd name="T9" fmla="*/ 0 h 121"/>
                  </a:gdLst>
                  <a:ahLst/>
                  <a:cxnLst>
                    <a:cxn ang="0">
                      <a:pos x="T0" y="T1"/>
                    </a:cxn>
                    <a:cxn ang="0">
                      <a:pos x="T2" y="T3"/>
                    </a:cxn>
                    <a:cxn ang="0">
                      <a:pos x="T4" y="T5"/>
                    </a:cxn>
                    <a:cxn ang="0">
                      <a:pos x="T6" y="T7"/>
                    </a:cxn>
                    <a:cxn ang="0">
                      <a:pos x="T8" y="T9"/>
                    </a:cxn>
                  </a:cxnLst>
                  <a:rect l="0" t="0" r="r" b="b"/>
                  <a:pathLst>
                    <a:path w="124" h="121">
                      <a:moveTo>
                        <a:pt x="124" y="121"/>
                      </a:moveTo>
                      <a:cubicBezTo>
                        <a:pt x="118" y="97"/>
                        <a:pt x="108" y="59"/>
                        <a:pt x="100" y="28"/>
                      </a:cubicBezTo>
                      <a:cubicBezTo>
                        <a:pt x="100" y="28"/>
                        <a:pt x="100" y="28"/>
                        <a:pt x="100" y="28"/>
                      </a:cubicBezTo>
                      <a:cubicBezTo>
                        <a:pt x="96" y="12"/>
                        <a:pt x="82" y="0"/>
                        <a:pt x="64" y="0"/>
                      </a:cubicBezTo>
                      <a:cubicBezTo>
                        <a:pt x="0" y="0"/>
                        <a:pt x="0" y="0"/>
                        <a:pt x="0" y="0"/>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3" name="Freeform 45">
                  <a:extLst>
                    <a:ext uri="{FF2B5EF4-FFF2-40B4-BE49-F238E27FC236}">
                      <a16:creationId xmlns:a16="http://schemas.microsoft.com/office/drawing/2014/main" xmlns="" id="{EADCA4B3-B65A-43E7-98C7-4CF37F2C8A33}"/>
                    </a:ext>
                  </a:extLst>
                </p:cNvPr>
                <p:cNvSpPr>
                  <a:spLocks/>
                </p:cNvSpPr>
                <p:nvPr/>
              </p:nvSpPr>
              <p:spPr bwMode="auto">
                <a:xfrm>
                  <a:off x="584" y="3333"/>
                  <a:ext cx="248" cy="240"/>
                </a:xfrm>
                <a:custGeom>
                  <a:avLst/>
                  <a:gdLst>
                    <a:gd name="T0" fmla="*/ 124 w 124"/>
                    <a:gd name="T1" fmla="*/ 0 h 121"/>
                    <a:gd name="T2" fmla="*/ 60 w 124"/>
                    <a:gd name="T3" fmla="*/ 0 h 121"/>
                    <a:gd name="T4" fmla="*/ 24 w 124"/>
                    <a:gd name="T5" fmla="*/ 28 h 121"/>
                    <a:gd name="T6" fmla="*/ 24 w 124"/>
                    <a:gd name="T7" fmla="*/ 28 h 121"/>
                    <a:gd name="T8" fmla="*/ 0 w 124"/>
                    <a:gd name="T9" fmla="*/ 121 h 121"/>
                  </a:gdLst>
                  <a:ahLst/>
                  <a:cxnLst>
                    <a:cxn ang="0">
                      <a:pos x="T0" y="T1"/>
                    </a:cxn>
                    <a:cxn ang="0">
                      <a:pos x="T2" y="T3"/>
                    </a:cxn>
                    <a:cxn ang="0">
                      <a:pos x="T4" y="T5"/>
                    </a:cxn>
                    <a:cxn ang="0">
                      <a:pos x="T6" y="T7"/>
                    </a:cxn>
                    <a:cxn ang="0">
                      <a:pos x="T8" y="T9"/>
                    </a:cxn>
                  </a:cxnLst>
                  <a:rect l="0" t="0" r="r" b="b"/>
                  <a:pathLst>
                    <a:path w="124" h="121">
                      <a:moveTo>
                        <a:pt x="124" y="0"/>
                      </a:moveTo>
                      <a:cubicBezTo>
                        <a:pt x="60" y="0"/>
                        <a:pt x="60" y="0"/>
                        <a:pt x="60" y="0"/>
                      </a:cubicBezTo>
                      <a:cubicBezTo>
                        <a:pt x="43" y="0"/>
                        <a:pt x="28" y="12"/>
                        <a:pt x="24" y="28"/>
                      </a:cubicBezTo>
                      <a:cubicBezTo>
                        <a:pt x="24" y="28"/>
                        <a:pt x="24" y="28"/>
                        <a:pt x="24" y="28"/>
                      </a:cubicBezTo>
                      <a:cubicBezTo>
                        <a:pt x="16" y="59"/>
                        <a:pt x="6" y="97"/>
                        <a:pt x="0" y="121"/>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4" name="Oval 46">
                  <a:extLst>
                    <a:ext uri="{FF2B5EF4-FFF2-40B4-BE49-F238E27FC236}">
                      <a16:creationId xmlns:a16="http://schemas.microsoft.com/office/drawing/2014/main" xmlns="" id="{D0402584-FD2C-4BDB-8141-A55135721211}"/>
                    </a:ext>
                  </a:extLst>
                </p:cNvPr>
                <p:cNvSpPr>
                  <a:spLocks noChangeArrowheads="1"/>
                </p:cNvSpPr>
                <p:nvPr/>
              </p:nvSpPr>
              <p:spPr bwMode="auto">
                <a:xfrm>
                  <a:off x="758" y="3406"/>
                  <a:ext cx="16" cy="1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5" name="Freeform 47">
                  <a:extLst>
                    <a:ext uri="{FF2B5EF4-FFF2-40B4-BE49-F238E27FC236}">
                      <a16:creationId xmlns:a16="http://schemas.microsoft.com/office/drawing/2014/main" xmlns="" id="{E15A615E-4A8F-47E2-839F-F57953888A36}"/>
                    </a:ext>
                  </a:extLst>
                </p:cNvPr>
                <p:cNvSpPr>
                  <a:spLocks/>
                </p:cNvSpPr>
                <p:nvPr/>
              </p:nvSpPr>
              <p:spPr bwMode="auto">
                <a:xfrm>
                  <a:off x="756" y="3452"/>
                  <a:ext cx="20" cy="20"/>
                </a:xfrm>
                <a:custGeom>
                  <a:avLst/>
                  <a:gdLst>
                    <a:gd name="T0" fmla="*/ 2 w 10"/>
                    <a:gd name="T1" fmla="*/ 8 h 10"/>
                    <a:gd name="T2" fmla="*/ 2 w 10"/>
                    <a:gd name="T3" fmla="*/ 2 h 10"/>
                    <a:gd name="T4" fmla="*/ 8 w 10"/>
                    <a:gd name="T5" fmla="*/ 2 h 10"/>
                    <a:gd name="T6" fmla="*/ 8 w 10"/>
                    <a:gd name="T7" fmla="*/ 8 h 10"/>
                    <a:gd name="T8" fmla="*/ 2 w 10"/>
                    <a:gd name="T9" fmla="*/ 8 h 10"/>
                  </a:gdLst>
                  <a:ahLst/>
                  <a:cxnLst>
                    <a:cxn ang="0">
                      <a:pos x="T0" y="T1"/>
                    </a:cxn>
                    <a:cxn ang="0">
                      <a:pos x="T2" y="T3"/>
                    </a:cxn>
                    <a:cxn ang="0">
                      <a:pos x="T4" y="T5"/>
                    </a:cxn>
                    <a:cxn ang="0">
                      <a:pos x="T6" y="T7"/>
                    </a:cxn>
                    <a:cxn ang="0">
                      <a:pos x="T8" y="T9"/>
                    </a:cxn>
                  </a:cxnLst>
                  <a:rect l="0" t="0" r="r" b="b"/>
                  <a:pathLst>
                    <a:path w="10" h="10">
                      <a:moveTo>
                        <a:pt x="2" y="8"/>
                      </a:moveTo>
                      <a:cubicBezTo>
                        <a:pt x="0" y="6"/>
                        <a:pt x="0" y="4"/>
                        <a:pt x="2" y="2"/>
                      </a:cubicBezTo>
                      <a:cubicBezTo>
                        <a:pt x="4" y="0"/>
                        <a:pt x="6" y="0"/>
                        <a:pt x="8" y="2"/>
                      </a:cubicBezTo>
                      <a:cubicBezTo>
                        <a:pt x="10" y="4"/>
                        <a:pt x="10" y="6"/>
                        <a:pt x="8" y="8"/>
                      </a:cubicBezTo>
                      <a:cubicBezTo>
                        <a:pt x="6" y="10"/>
                        <a:pt x="4" y="10"/>
                        <a:pt x="2" y="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6" name="Freeform 48">
                  <a:extLst>
                    <a:ext uri="{FF2B5EF4-FFF2-40B4-BE49-F238E27FC236}">
                      <a16:creationId xmlns:a16="http://schemas.microsoft.com/office/drawing/2014/main" xmlns="" id="{08482F14-77E3-4589-A681-D5EB0C83097E}"/>
                    </a:ext>
                  </a:extLst>
                </p:cNvPr>
                <p:cNvSpPr>
                  <a:spLocks/>
                </p:cNvSpPr>
                <p:nvPr/>
              </p:nvSpPr>
              <p:spPr bwMode="auto">
                <a:xfrm>
                  <a:off x="756" y="3500"/>
                  <a:ext cx="20" cy="17"/>
                </a:xfrm>
                <a:custGeom>
                  <a:avLst/>
                  <a:gdLst>
                    <a:gd name="T0" fmla="*/ 2 w 10"/>
                    <a:gd name="T1" fmla="*/ 8 h 9"/>
                    <a:gd name="T2" fmla="*/ 2 w 10"/>
                    <a:gd name="T3" fmla="*/ 1 h 9"/>
                    <a:gd name="T4" fmla="*/ 8 w 10"/>
                    <a:gd name="T5" fmla="*/ 1 h 9"/>
                    <a:gd name="T6" fmla="*/ 8 w 10"/>
                    <a:gd name="T7" fmla="*/ 8 h 9"/>
                    <a:gd name="T8" fmla="*/ 2 w 10"/>
                    <a:gd name="T9" fmla="*/ 8 h 9"/>
                  </a:gdLst>
                  <a:ahLst/>
                  <a:cxnLst>
                    <a:cxn ang="0">
                      <a:pos x="T0" y="T1"/>
                    </a:cxn>
                    <a:cxn ang="0">
                      <a:pos x="T2" y="T3"/>
                    </a:cxn>
                    <a:cxn ang="0">
                      <a:pos x="T4" y="T5"/>
                    </a:cxn>
                    <a:cxn ang="0">
                      <a:pos x="T6" y="T7"/>
                    </a:cxn>
                    <a:cxn ang="0">
                      <a:pos x="T8" y="T9"/>
                    </a:cxn>
                  </a:cxnLst>
                  <a:rect l="0" t="0" r="r" b="b"/>
                  <a:pathLst>
                    <a:path w="10" h="9">
                      <a:moveTo>
                        <a:pt x="2" y="8"/>
                      </a:moveTo>
                      <a:cubicBezTo>
                        <a:pt x="0" y="6"/>
                        <a:pt x="0" y="3"/>
                        <a:pt x="2" y="1"/>
                      </a:cubicBezTo>
                      <a:cubicBezTo>
                        <a:pt x="4" y="0"/>
                        <a:pt x="6" y="0"/>
                        <a:pt x="8" y="1"/>
                      </a:cubicBezTo>
                      <a:cubicBezTo>
                        <a:pt x="10" y="3"/>
                        <a:pt x="10" y="6"/>
                        <a:pt x="8" y="8"/>
                      </a:cubicBezTo>
                      <a:cubicBezTo>
                        <a:pt x="6" y="9"/>
                        <a:pt x="4" y="9"/>
                        <a:pt x="2" y="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7" name="Oval 49">
                  <a:extLst>
                    <a:ext uri="{FF2B5EF4-FFF2-40B4-BE49-F238E27FC236}">
                      <a16:creationId xmlns:a16="http://schemas.microsoft.com/office/drawing/2014/main" xmlns="" id="{DD558C9A-E1F3-4AB1-A789-82D47BCF789E}"/>
                    </a:ext>
                  </a:extLst>
                </p:cNvPr>
                <p:cNvSpPr>
                  <a:spLocks noChangeArrowheads="1"/>
                </p:cNvSpPr>
                <p:nvPr/>
              </p:nvSpPr>
              <p:spPr bwMode="auto">
                <a:xfrm>
                  <a:off x="758" y="3547"/>
                  <a:ext cx="16" cy="1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8" name="Freeform 50">
                  <a:extLst>
                    <a:ext uri="{FF2B5EF4-FFF2-40B4-BE49-F238E27FC236}">
                      <a16:creationId xmlns:a16="http://schemas.microsoft.com/office/drawing/2014/main" xmlns="" id="{EF5B7BED-4121-4DD0-AAB8-B00AD92E0CDA}"/>
                    </a:ext>
                  </a:extLst>
                </p:cNvPr>
                <p:cNvSpPr>
                  <a:spLocks/>
                </p:cNvSpPr>
                <p:nvPr/>
              </p:nvSpPr>
              <p:spPr bwMode="auto">
                <a:xfrm>
                  <a:off x="802" y="3406"/>
                  <a:ext cx="50" cy="56"/>
                </a:xfrm>
                <a:custGeom>
                  <a:avLst/>
                  <a:gdLst>
                    <a:gd name="T0" fmla="*/ 22 w 25"/>
                    <a:gd name="T1" fmla="*/ 28 h 28"/>
                    <a:gd name="T2" fmla="*/ 2 w 25"/>
                    <a:gd name="T3" fmla="*/ 28 h 28"/>
                    <a:gd name="T4" fmla="*/ 0 w 25"/>
                    <a:gd name="T5" fmla="*/ 25 h 28"/>
                    <a:gd name="T6" fmla="*/ 0 w 25"/>
                    <a:gd name="T7" fmla="*/ 0 h 28"/>
                    <a:gd name="T8" fmla="*/ 25 w 25"/>
                    <a:gd name="T9" fmla="*/ 0 h 28"/>
                    <a:gd name="T10" fmla="*/ 25 w 25"/>
                    <a:gd name="T11" fmla="*/ 25 h 28"/>
                    <a:gd name="T12" fmla="*/ 22 w 25"/>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5" h="28">
                      <a:moveTo>
                        <a:pt x="22" y="28"/>
                      </a:moveTo>
                      <a:cubicBezTo>
                        <a:pt x="2" y="28"/>
                        <a:pt x="2" y="28"/>
                        <a:pt x="2" y="28"/>
                      </a:cubicBezTo>
                      <a:cubicBezTo>
                        <a:pt x="1" y="28"/>
                        <a:pt x="0" y="27"/>
                        <a:pt x="0" y="25"/>
                      </a:cubicBezTo>
                      <a:cubicBezTo>
                        <a:pt x="0" y="0"/>
                        <a:pt x="0" y="0"/>
                        <a:pt x="0" y="0"/>
                      </a:cubicBezTo>
                      <a:cubicBezTo>
                        <a:pt x="25" y="0"/>
                        <a:pt x="25" y="0"/>
                        <a:pt x="25" y="0"/>
                      </a:cubicBezTo>
                      <a:cubicBezTo>
                        <a:pt x="25" y="25"/>
                        <a:pt x="25" y="25"/>
                        <a:pt x="25" y="25"/>
                      </a:cubicBezTo>
                      <a:cubicBezTo>
                        <a:pt x="25" y="27"/>
                        <a:pt x="23" y="28"/>
                        <a:pt x="22" y="2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9" name="Freeform 51">
                  <a:extLst>
                    <a:ext uri="{FF2B5EF4-FFF2-40B4-BE49-F238E27FC236}">
                      <a16:creationId xmlns:a16="http://schemas.microsoft.com/office/drawing/2014/main" xmlns="" id="{918E6433-3331-439C-80B7-D136D41C98FA}"/>
                    </a:ext>
                  </a:extLst>
                </p:cNvPr>
                <p:cNvSpPr>
                  <a:spLocks/>
                </p:cNvSpPr>
                <p:nvPr/>
              </p:nvSpPr>
              <p:spPr bwMode="auto">
                <a:xfrm>
                  <a:off x="722" y="3333"/>
                  <a:ext cx="88" cy="45"/>
                </a:xfrm>
                <a:custGeom>
                  <a:avLst/>
                  <a:gdLst>
                    <a:gd name="T0" fmla="*/ 0 w 88"/>
                    <a:gd name="T1" fmla="*/ 0 h 45"/>
                    <a:gd name="T2" fmla="*/ 44 w 88"/>
                    <a:gd name="T3" fmla="*/ 45 h 45"/>
                    <a:gd name="T4" fmla="*/ 88 w 88"/>
                    <a:gd name="T5" fmla="*/ 0 h 45"/>
                    <a:gd name="T6" fmla="*/ 0 w 88"/>
                    <a:gd name="T7" fmla="*/ 0 h 45"/>
                  </a:gdLst>
                  <a:ahLst/>
                  <a:cxnLst>
                    <a:cxn ang="0">
                      <a:pos x="T0" y="T1"/>
                    </a:cxn>
                    <a:cxn ang="0">
                      <a:pos x="T2" y="T3"/>
                    </a:cxn>
                    <a:cxn ang="0">
                      <a:pos x="T4" y="T5"/>
                    </a:cxn>
                    <a:cxn ang="0">
                      <a:pos x="T6" y="T7"/>
                    </a:cxn>
                  </a:cxnLst>
                  <a:rect l="0" t="0" r="r" b="b"/>
                  <a:pathLst>
                    <a:path w="88" h="45">
                      <a:moveTo>
                        <a:pt x="0" y="0"/>
                      </a:moveTo>
                      <a:lnTo>
                        <a:pt x="44" y="45"/>
                      </a:lnTo>
                      <a:lnTo>
                        <a:pt x="8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sp>
            <p:nvSpPr>
              <p:cNvPr id="60" name="Rectangle 59">
                <a:extLst>
                  <a:ext uri="{FF2B5EF4-FFF2-40B4-BE49-F238E27FC236}">
                    <a16:creationId xmlns:a16="http://schemas.microsoft.com/office/drawing/2014/main" xmlns="" id="{2E598AA5-D6FD-4E0C-8517-C87451A4AEDB}"/>
                  </a:ext>
                </a:extLst>
              </p:cNvPr>
              <p:cNvSpPr/>
              <p:nvPr/>
            </p:nvSpPr>
            <p:spPr>
              <a:xfrm>
                <a:off x="1648015" y="4222728"/>
                <a:ext cx="65501" cy="352332"/>
              </a:xfrm>
              <a:prstGeom prst="rect">
                <a:avLst/>
              </a:prstGeom>
              <a:ln w="19050">
                <a:solidFill>
                  <a:schemeClr val="accent1"/>
                </a:solid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b="0" i="0" u="none" strike="noStrike" cap="none" normalizeH="0" baseline="0" dirty="0" err="1">
                  <a:ln>
                    <a:noFill/>
                  </a:ln>
                  <a:solidFill>
                    <a:schemeClr val="tx1"/>
                  </a:solidFill>
                  <a:effectLst/>
                  <a:latin typeface="Imago" pitchFamily="2" charset="0"/>
                </a:endParaRPr>
              </a:p>
            </p:txBody>
          </p:sp>
          <p:sp>
            <p:nvSpPr>
              <p:cNvPr id="61" name="Rectangle 60">
                <a:extLst>
                  <a:ext uri="{FF2B5EF4-FFF2-40B4-BE49-F238E27FC236}">
                    <a16:creationId xmlns:a16="http://schemas.microsoft.com/office/drawing/2014/main" xmlns="" id="{BBAAAF23-B0BD-4D5B-BE62-67A08B472916}"/>
                  </a:ext>
                </a:extLst>
              </p:cNvPr>
              <p:cNvSpPr/>
              <p:nvPr/>
            </p:nvSpPr>
            <p:spPr>
              <a:xfrm>
                <a:off x="2538503" y="4222728"/>
                <a:ext cx="65501" cy="352332"/>
              </a:xfrm>
              <a:prstGeom prst="rect">
                <a:avLst/>
              </a:prstGeom>
              <a:ln w="19050">
                <a:solidFill>
                  <a:schemeClr val="accent1"/>
                </a:solid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b="0" i="0" u="none" strike="noStrike" cap="none" normalizeH="0" baseline="0" dirty="0" err="1">
                  <a:ln>
                    <a:noFill/>
                  </a:ln>
                  <a:solidFill>
                    <a:schemeClr val="tx1"/>
                  </a:solidFill>
                  <a:effectLst/>
                  <a:latin typeface="Imago" pitchFamily="2" charset="0"/>
                </a:endParaRPr>
              </a:p>
            </p:txBody>
          </p:sp>
        </p:grpSp>
        <p:sp>
          <p:nvSpPr>
            <p:cNvPr id="9" name="TextBox 8">
              <a:extLst>
                <a:ext uri="{FF2B5EF4-FFF2-40B4-BE49-F238E27FC236}">
                  <a16:creationId xmlns:a16="http://schemas.microsoft.com/office/drawing/2014/main" xmlns="" id="{B2086EDC-2A3A-494B-811F-8523BA2B4101}"/>
                </a:ext>
              </a:extLst>
            </p:cNvPr>
            <p:cNvSpPr txBox="1"/>
            <p:nvPr/>
          </p:nvSpPr>
          <p:spPr>
            <a:xfrm>
              <a:off x="1563215" y="2672819"/>
              <a:ext cx="1901605" cy="321180"/>
            </a:xfrm>
            <a:prstGeom prst="rect">
              <a:avLst/>
            </a:prstGeom>
            <a:noFill/>
          </p:spPr>
          <p:txBody>
            <a:bodyPr wrap="square" lIns="0" tIns="0" rIns="0" bIns="0" rtlCol="0">
              <a:noAutofit/>
            </a:bodyPr>
            <a:lstStyle/>
            <a:p>
              <a:pPr algn="ctr">
                <a:spcBef>
                  <a:spcPts val="0"/>
                </a:spcBef>
              </a:pPr>
              <a:r>
                <a:rPr lang="en-GB" b="1" dirty="0">
                  <a:solidFill>
                    <a:schemeClr val="accent1"/>
                  </a:solidFill>
                </a:rPr>
                <a:t>At  desk</a:t>
              </a:r>
            </a:p>
          </p:txBody>
        </p:sp>
      </p:grpSp>
      <p:grpSp>
        <p:nvGrpSpPr>
          <p:cNvPr id="24" name="Group 23">
            <a:extLst>
              <a:ext uri="{FF2B5EF4-FFF2-40B4-BE49-F238E27FC236}">
                <a16:creationId xmlns:a16="http://schemas.microsoft.com/office/drawing/2014/main" xmlns="" id="{D7A4FD86-B9C3-4B0E-BA2B-5C5AF2281FBC}"/>
              </a:ext>
            </a:extLst>
          </p:cNvPr>
          <p:cNvGrpSpPr/>
          <p:nvPr/>
        </p:nvGrpSpPr>
        <p:grpSpPr>
          <a:xfrm>
            <a:off x="7300416" y="2669950"/>
            <a:ext cx="2172602" cy="2017386"/>
            <a:chOff x="8139612" y="2669950"/>
            <a:chExt cx="2172602" cy="2017386"/>
          </a:xfrm>
        </p:grpSpPr>
        <p:sp>
          <p:nvSpPr>
            <p:cNvPr id="136" name="TextBox 135"/>
            <p:cNvSpPr txBox="1"/>
            <p:nvPr/>
          </p:nvSpPr>
          <p:spPr>
            <a:xfrm>
              <a:off x="8139612" y="3405434"/>
              <a:ext cx="184731" cy="376385"/>
            </a:xfrm>
            <a:prstGeom prst="rect">
              <a:avLst/>
            </a:prstGeom>
            <a:noFill/>
          </p:spPr>
          <p:txBody>
            <a:bodyPr wrap="none" rtlCol="0">
              <a:noAutofit/>
            </a:bodyPr>
            <a:lstStyle/>
            <a:p>
              <a:endParaRPr lang="en-SG" dirty="0"/>
            </a:p>
          </p:txBody>
        </p:sp>
        <p:sp>
          <p:nvSpPr>
            <p:cNvPr id="62" name="TextBox 61">
              <a:extLst>
                <a:ext uri="{FF2B5EF4-FFF2-40B4-BE49-F238E27FC236}">
                  <a16:creationId xmlns:a16="http://schemas.microsoft.com/office/drawing/2014/main" xmlns="" id="{126B13DE-082A-4D38-8ACA-312D41812926}"/>
                </a:ext>
              </a:extLst>
            </p:cNvPr>
            <p:cNvSpPr txBox="1"/>
            <p:nvPr/>
          </p:nvSpPr>
          <p:spPr>
            <a:xfrm>
              <a:off x="8595457" y="2669950"/>
              <a:ext cx="1716757" cy="274609"/>
            </a:xfrm>
            <a:prstGeom prst="rect">
              <a:avLst/>
            </a:prstGeom>
            <a:noFill/>
          </p:spPr>
          <p:txBody>
            <a:bodyPr wrap="square" lIns="0" tIns="0" rIns="0" bIns="0" rtlCol="0">
              <a:noAutofit/>
            </a:bodyPr>
            <a:lstStyle/>
            <a:p>
              <a:pPr>
                <a:spcBef>
                  <a:spcPts val="0"/>
                </a:spcBef>
              </a:pPr>
              <a:r>
                <a:rPr lang="en-GB" b="1" dirty="0">
                  <a:solidFill>
                    <a:schemeClr val="accent2"/>
                  </a:solidFill>
                </a:rPr>
                <a:t>Walking around</a:t>
              </a:r>
            </a:p>
          </p:txBody>
        </p:sp>
        <p:grpSp>
          <p:nvGrpSpPr>
            <p:cNvPr id="12" name="Group 4">
              <a:extLst>
                <a:ext uri="{FF2B5EF4-FFF2-40B4-BE49-F238E27FC236}">
                  <a16:creationId xmlns:a16="http://schemas.microsoft.com/office/drawing/2014/main" xmlns="" id="{2831A187-8093-44F4-85E3-D3E4DE66C06A}"/>
                </a:ext>
              </a:extLst>
            </p:cNvPr>
            <p:cNvGrpSpPr>
              <a:grpSpLocks noChangeAspect="1"/>
            </p:cNvGrpSpPr>
            <p:nvPr/>
          </p:nvGrpSpPr>
          <p:grpSpPr bwMode="auto">
            <a:xfrm>
              <a:off x="8938680" y="3204596"/>
              <a:ext cx="904498" cy="1482740"/>
              <a:chOff x="3670" y="1879"/>
              <a:chExt cx="341" cy="559"/>
            </a:xfrm>
          </p:grpSpPr>
          <p:sp>
            <p:nvSpPr>
              <p:cNvPr id="19" name="Oval 5">
                <a:extLst>
                  <a:ext uri="{FF2B5EF4-FFF2-40B4-BE49-F238E27FC236}">
                    <a16:creationId xmlns:a16="http://schemas.microsoft.com/office/drawing/2014/main" xmlns="" id="{C592453B-89A3-4683-A867-53139EB6707C}"/>
                  </a:ext>
                </a:extLst>
              </p:cNvPr>
              <p:cNvSpPr>
                <a:spLocks noChangeArrowheads="1"/>
              </p:cNvSpPr>
              <p:nvPr/>
            </p:nvSpPr>
            <p:spPr bwMode="auto">
              <a:xfrm>
                <a:off x="3774" y="1879"/>
                <a:ext cx="114" cy="114"/>
              </a:xfrm>
              <a:prstGeom prst="ellipse">
                <a:avLst/>
              </a:prstGeom>
              <a:noFill/>
              <a:ln w="19050"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0" name="Freeform 6">
                <a:extLst>
                  <a:ext uri="{FF2B5EF4-FFF2-40B4-BE49-F238E27FC236}">
                    <a16:creationId xmlns:a16="http://schemas.microsoft.com/office/drawing/2014/main" xmlns="" id="{6A4FEAF9-046A-44BA-8A78-3358CFAC480A}"/>
                  </a:ext>
                </a:extLst>
              </p:cNvPr>
              <p:cNvSpPr>
                <a:spLocks/>
              </p:cNvSpPr>
              <p:nvPr/>
            </p:nvSpPr>
            <p:spPr bwMode="auto">
              <a:xfrm>
                <a:off x="3670" y="1999"/>
                <a:ext cx="341" cy="439"/>
              </a:xfrm>
              <a:custGeom>
                <a:avLst/>
                <a:gdLst>
                  <a:gd name="T0" fmla="*/ 155 w 247"/>
                  <a:gd name="T1" fmla="*/ 70 h 321"/>
                  <a:gd name="T2" fmla="*/ 210 w 247"/>
                  <a:gd name="T3" fmla="*/ 160 h 321"/>
                  <a:gd name="T4" fmla="*/ 215 w 247"/>
                  <a:gd name="T5" fmla="*/ 161 h 321"/>
                  <a:gd name="T6" fmla="*/ 244 w 247"/>
                  <a:gd name="T7" fmla="*/ 145 h 321"/>
                  <a:gd name="T8" fmla="*/ 245 w 247"/>
                  <a:gd name="T9" fmla="*/ 140 h 321"/>
                  <a:gd name="T10" fmla="*/ 164 w 247"/>
                  <a:gd name="T11" fmla="*/ 2 h 321"/>
                  <a:gd name="T12" fmla="*/ 160 w 247"/>
                  <a:gd name="T13" fmla="*/ 0 h 321"/>
                  <a:gd name="T14" fmla="*/ 102 w 247"/>
                  <a:gd name="T15" fmla="*/ 21 h 321"/>
                  <a:gd name="T16" fmla="*/ 100 w 247"/>
                  <a:gd name="T17" fmla="*/ 25 h 321"/>
                  <a:gd name="T18" fmla="*/ 100 w 247"/>
                  <a:gd name="T19" fmla="*/ 144 h 321"/>
                  <a:gd name="T20" fmla="*/ 99 w 247"/>
                  <a:gd name="T21" fmla="*/ 147 h 321"/>
                  <a:gd name="T22" fmla="*/ 53 w 247"/>
                  <a:gd name="T23" fmla="*/ 197 h 321"/>
                  <a:gd name="T24" fmla="*/ 53 w 247"/>
                  <a:gd name="T25" fmla="*/ 198 h 321"/>
                  <a:gd name="T26" fmla="*/ 1 w 247"/>
                  <a:gd name="T27" fmla="*/ 297 h 321"/>
                  <a:gd name="T28" fmla="*/ 3 w 247"/>
                  <a:gd name="T29" fmla="*/ 302 h 321"/>
                  <a:gd name="T30" fmla="*/ 38 w 247"/>
                  <a:gd name="T31" fmla="*/ 320 h 321"/>
                  <a:gd name="T32" fmla="*/ 43 w 247"/>
                  <a:gd name="T33" fmla="*/ 318 h 321"/>
                  <a:gd name="T34" fmla="*/ 87 w 247"/>
                  <a:gd name="T35" fmla="*/ 230 h 321"/>
                  <a:gd name="T36" fmla="*/ 87 w 247"/>
                  <a:gd name="T37" fmla="*/ 229 h 321"/>
                  <a:gd name="T38" fmla="*/ 156 w 247"/>
                  <a:gd name="T39" fmla="*/ 164 h 321"/>
                  <a:gd name="T40" fmla="*/ 157 w 247"/>
                  <a:gd name="T41" fmla="*/ 162 h 321"/>
                  <a:gd name="T42" fmla="*/ 158 w 247"/>
                  <a:gd name="T43" fmla="*/ 14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7" h="321">
                    <a:moveTo>
                      <a:pt x="155" y="70"/>
                    </a:moveTo>
                    <a:cubicBezTo>
                      <a:pt x="210" y="160"/>
                      <a:pt x="210" y="160"/>
                      <a:pt x="210" y="160"/>
                    </a:cubicBezTo>
                    <a:cubicBezTo>
                      <a:pt x="211" y="162"/>
                      <a:pt x="213" y="162"/>
                      <a:pt x="215" y="161"/>
                    </a:cubicBezTo>
                    <a:cubicBezTo>
                      <a:pt x="244" y="145"/>
                      <a:pt x="244" y="145"/>
                      <a:pt x="244" y="145"/>
                    </a:cubicBezTo>
                    <a:cubicBezTo>
                      <a:pt x="246" y="144"/>
                      <a:pt x="247" y="142"/>
                      <a:pt x="245" y="140"/>
                    </a:cubicBezTo>
                    <a:cubicBezTo>
                      <a:pt x="164" y="2"/>
                      <a:pt x="164" y="2"/>
                      <a:pt x="164" y="2"/>
                    </a:cubicBezTo>
                    <a:cubicBezTo>
                      <a:pt x="164" y="0"/>
                      <a:pt x="161" y="0"/>
                      <a:pt x="160" y="0"/>
                    </a:cubicBezTo>
                    <a:cubicBezTo>
                      <a:pt x="102" y="21"/>
                      <a:pt x="102" y="21"/>
                      <a:pt x="102" y="21"/>
                    </a:cubicBezTo>
                    <a:cubicBezTo>
                      <a:pt x="101" y="22"/>
                      <a:pt x="100" y="23"/>
                      <a:pt x="100" y="25"/>
                    </a:cubicBezTo>
                    <a:cubicBezTo>
                      <a:pt x="100" y="144"/>
                      <a:pt x="100" y="144"/>
                      <a:pt x="100" y="144"/>
                    </a:cubicBezTo>
                    <a:cubicBezTo>
                      <a:pt x="100" y="145"/>
                      <a:pt x="99" y="146"/>
                      <a:pt x="99" y="147"/>
                    </a:cubicBezTo>
                    <a:cubicBezTo>
                      <a:pt x="53" y="197"/>
                      <a:pt x="53" y="197"/>
                      <a:pt x="53" y="197"/>
                    </a:cubicBezTo>
                    <a:cubicBezTo>
                      <a:pt x="53" y="198"/>
                      <a:pt x="53" y="198"/>
                      <a:pt x="53" y="198"/>
                    </a:cubicBezTo>
                    <a:cubicBezTo>
                      <a:pt x="1" y="297"/>
                      <a:pt x="1" y="297"/>
                      <a:pt x="1" y="297"/>
                    </a:cubicBezTo>
                    <a:cubicBezTo>
                      <a:pt x="0" y="299"/>
                      <a:pt x="1" y="301"/>
                      <a:pt x="3" y="302"/>
                    </a:cubicBezTo>
                    <a:cubicBezTo>
                      <a:pt x="38" y="320"/>
                      <a:pt x="38" y="320"/>
                      <a:pt x="38" y="320"/>
                    </a:cubicBezTo>
                    <a:cubicBezTo>
                      <a:pt x="40" y="321"/>
                      <a:pt x="42" y="320"/>
                      <a:pt x="43" y="318"/>
                    </a:cubicBezTo>
                    <a:cubicBezTo>
                      <a:pt x="87" y="230"/>
                      <a:pt x="87" y="230"/>
                      <a:pt x="87" y="230"/>
                    </a:cubicBezTo>
                    <a:cubicBezTo>
                      <a:pt x="87" y="230"/>
                      <a:pt x="87" y="230"/>
                      <a:pt x="87" y="229"/>
                    </a:cubicBezTo>
                    <a:cubicBezTo>
                      <a:pt x="156" y="164"/>
                      <a:pt x="156" y="164"/>
                      <a:pt x="156" y="164"/>
                    </a:cubicBezTo>
                    <a:cubicBezTo>
                      <a:pt x="156" y="164"/>
                      <a:pt x="157" y="163"/>
                      <a:pt x="157" y="162"/>
                    </a:cubicBezTo>
                    <a:cubicBezTo>
                      <a:pt x="158" y="140"/>
                      <a:pt x="158" y="140"/>
                      <a:pt x="158" y="140"/>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dirty="0"/>
              </a:p>
            </p:txBody>
          </p:sp>
          <p:sp>
            <p:nvSpPr>
              <p:cNvPr id="21" name="Freeform 7">
                <a:extLst>
                  <a:ext uri="{FF2B5EF4-FFF2-40B4-BE49-F238E27FC236}">
                    <a16:creationId xmlns:a16="http://schemas.microsoft.com/office/drawing/2014/main" xmlns="" id="{A7EDDE3A-C176-4D1A-8C50-E46E929C7E91}"/>
                  </a:ext>
                </a:extLst>
              </p:cNvPr>
              <p:cNvSpPr>
                <a:spLocks/>
              </p:cNvSpPr>
              <p:nvPr/>
            </p:nvSpPr>
            <p:spPr bwMode="auto">
              <a:xfrm>
                <a:off x="3683" y="2060"/>
                <a:ext cx="106" cy="140"/>
              </a:xfrm>
              <a:custGeom>
                <a:avLst/>
                <a:gdLst>
                  <a:gd name="T0" fmla="*/ 75 w 77"/>
                  <a:gd name="T1" fmla="*/ 0 h 102"/>
                  <a:gd name="T2" fmla="*/ 2 w 77"/>
                  <a:gd name="T3" fmla="*/ 73 h 102"/>
                  <a:gd name="T4" fmla="*/ 2 w 77"/>
                  <a:gd name="T5" fmla="*/ 78 h 102"/>
                  <a:gd name="T6" fmla="*/ 24 w 77"/>
                  <a:gd name="T7" fmla="*/ 100 h 102"/>
                  <a:gd name="T8" fmla="*/ 29 w 77"/>
                  <a:gd name="T9" fmla="*/ 100 h 102"/>
                  <a:gd name="T10" fmla="*/ 77 w 77"/>
                  <a:gd name="T11" fmla="*/ 52 h 102"/>
                </a:gdLst>
                <a:ahLst/>
                <a:cxnLst>
                  <a:cxn ang="0">
                    <a:pos x="T0" y="T1"/>
                  </a:cxn>
                  <a:cxn ang="0">
                    <a:pos x="T2" y="T3"/>
                  </a:cxn>
                  <a:cxn ang="0">
                    <a:pos x="T4" y="T5"/>
                  </a:cxn>
                  <a:cxn ang="0">
                    <a:pos x="T6" y="T7"/>
                  </a:cxn>
                  <a:cxn ang="0">
                    <a:pos x="T8" y="T9"/>
                  </a:cxn>
                  <a:cxn ang="0">
                    <a:pos x="T10" y="T11"/>
                  </a:cxn>
                </a:cxnLst>
                <a:rect l="0" t="0" r="r" b="b"/>
                <a:pathLst>
                  <a:path w="77" h="102">
                    <a:moveTo>
                      <a:pt x="75" y="0"/>
                    </a:moveTo>
                    <a:cubicBezTo>
                      <a:pt x="2" y="73"/>
                      <a:pt x="2" y="73"/>
                      <a:pt x="2" y="73"/>
                    </a:cubicBezTo>
                    <a:cubicBezTo>
                      <a:pt x="0" y="74"/>
                      <a:pt x="0" y="77"/>
                      <a:pt x="2" y="78"/>
                    </a:cubicBezTo>
                    <a:cubicBezTo>
                      <a:pt x="24" y="100"/>
                      <a:pt x="24" y="100"/>
                      <a:pt x="24" y="100"/>
                    </a:cubicBezTo>
                    <a:cubicBezTo>
                      <a:pt x="25" y="102"/>
                      <a:pt x="28" y="102"/>
                      <a:pt x="29" y="100"/>
                    </a:cubicBezTo>
                    <a:cubicBezTo>
                      <a:pt x="77" y="52"/>
                      <a:pt x="77" y="52"/>
                      <a:pt x="77" y="52"/>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dirty="0"/>
              </a:p>
            </p:txBody>
          </p:sp>
          <p:sp>
            <p:nvSpPr>
              <p:cNvPr id="22" name="Freeform 8">
                <a:extLst>
                  <a:ext uri="{FF2B5EF4-FFF2-40B4-BE49-F238E27FC236}">
                    <a16:creationId xmlns:a16="http://schemas.microsoft.com/office/drawing/2014/main" xmlns="" id="{16E633B5-4B09-47CE-9F05-2B4FE0D363A5}"/>
                  </a:ext>
                </a:extLst>
              </p:cNvPr>
              <p:cNvSpPr>
                <a:spLocks/>
              </p:cNvSpPr>
              <p:nvPr/>
            </p:nvSpPr>
            <p:spPr bwMode="auto">
              <a:xfrm>
                <a:off x="3858" y="2230"/>
                <a:ext cx="138" cy="201"/>
              </a:xfrm>
              <a:custGeom>
                <a:avLst/>
                <a:gdLst>
                  <a:gd name="T0" fmla="*/ 0 w 100"/>
                  <a:gd name="T1" fmla="*/ 29 h 147"/>
                  <a:gd name="T2" fmla="*/ 63 w 100"/>
                  <a:gd name="T3" fmla="*/ 145 h 147"/>
                  <a:gd name="T4" fmla="*/ 68 w 100"/>
                  <a:gd name="T5" fmla="*/ 146 h 147"/>
                  <a:gd name="T6" fmla="*/ 98 w 100"/>
                  <a:gd name="T7" fmla="*/ 129 h 147"/>
                  <a:gd name="T8" fmla="*/ 99 w 100"/>
                  <a:gd name="T9" fmla="*/ 123 h 147"/>
                  <a:gd name="T10" fmla="*/ 36 w 100"/>
                  <a:gd name="T11" fmla="*/ 0 h 147"/>
                </a:gdLst>
                <a:ahLst/>
                <a:cxnLst>
                  <a:cxn ang="0">
                    <a:pos x="T0" y="T1"/>
                  </a:cxn>
                  <a:cxn ang="0">
                    <a:pos x="T2" y="T3"/>
                  </a:cxn>
                  <a:cxn ang="0">
                    <a:pos x="T4" y="T5"/>
                  </a:cxn>
                  <a:cxn ang="0">
                    <a:pos x="T6" y="T7"/>
                  </a:cxn>
                  <a:cxn ang="0">
                    <a:pos x="T8" y="T9"/>
                  </a:cxn>
                  <a:cxn ang="0">
                    <a:pos x="T10" y="T11"/>
                  </a:cxn>
                </a:cxnLst>
                <a:rect l="0" t="0" r="r" b="b"/>
                <a:pathLst>
                  <a:path w="100" h="147">
                    <a:moveTo>
                      <a:pt x="0" y="29"/>
                    </a:moveTo>
                    <a:cubicBezTo>
                      <a:pt x="63" y="145"/>
                      <a:pt x="63" y="145"/>
                      <a:pt x="63" y="145"/>
                    </a:cubicBezTo>
                    <a:cubicBezTo>
                      <a:pt x="64" y="147"/>
                      <a:pt x="67" y="147"/>
                      <a:pt x="68" y="146"/>
                    </a:cubicBezTo>
                    <a:cubicBezTo>
                      <a:pt x="98" y="129"/>
                      <a:pt x="98" y="129"/>
                      <a:pt x="98" y="129"/>
                    </a:cubicBezTo>
                    <a:cubicBezTo>
                      <a:pt x="100" y="128"/>
                      <a:pt x="100" y="125"/>
                      <a:pt x="99" y="123"/>
                    </a:cubicBezTo>
                    <a:cubicBezTo>
                      <a:pt x="36" y="0"/>
                      <a:pt x="36" y="0"/>
                      <a:pt x="36" y="0"/>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134" name="Block Arc 133"/>
          <p:cNvSpPr/>
          <p:nvPr/>
        </p:nvSpPr>
        <p:spPr bwMode="auto">
          <a:xfrm rot="16200000">
            <a:off x="4422605" y="2257080"/>
            <a:ext cx="3333655" cy="3333656"/>
          </a:xfrm>
          <a:prstGeom prst="blockArc">
            <a:avLst>
              <a:gd name="adj1" fmla="val 10800000"/>
              <a:gd name="adj2" fmla="val 39105"/>
              <a:gd name="adj3" fmla="val 19005"/>
            </a:avLst>
          </a:prstGeom>
          <a:solidFill>
            <a:schemeClr val="bg1"/>
          </a:solidFill>
          <a:ln w="19050" cap="flat" cmpd="sng" algn="ctr">
            <a:solidFill>
              <a:schemeClr val="accent1"/>
            </a:solidFill>
            <a:prstDash val="solid"/>
            <a:round/>
            <a:headEnd type="none" w="med" len="med"/>
            <a:tailEnd type="none" w="med" len="med"/>
          </a:ln>
          <a:effectLst/>
          <a:extLst/>
        </p:spPr>
        <p:txBody>
          <a:bodyPr vert="horz" wrap="square" lIns="84406" tIns="42203" rIns="84406" bIns="42203" numCol="1" rtlCol="0" anchor="t" anchorCtr="0" compatLnSpc="1">
            <a:prstTxWarp prst="textNoShape">
              <a:avLst/>
            </a:prstTxWarp>
            <a:noAutofit/>
          </a:bodyPr>
          <a:lstStyle/>
          <a:p>
            <a:pPr defTabSz="844083"/>
            <a:endParaRPr lang="en-SG" sz="1846"/>
          </a:p>
        </p:txBody>
      </p:sp>
      <p:sp>
        <p:nvSpPr>
          <p:cNvPr id="4" name="Block Arc 3"/>
          <p:cNvSpPr/>
          <p:nvPr/>
        </p:nvSpPr>
        <p:spPr bwMode="auto">
          <a:xfrm rot="5400000">
            <a:off x="4435753" y="2257081"/>
            <a:ext cx="3333659" cy="3333658"/>
          </a:xfrm>
          <a:prstGeom prst="blockArc">
            <a:avLst>
              <a:gd name="adj1" fmla="val 10800000"/>
              <a:gd name="adj2" fmla="val 39105"/>
              <a:gd name="adj3" fmla="val 19005"/>
            </a:avLst>
          </a:prstGeom>
          <a:solidFill>
            <a:schemeClr val="bg1"/>
          </a:solidFill>
          <a:ln w="19050" cap="flat" cmpd="sng" algn="ctr">
            <a:solidFill>
              <a:schemeClr val="accent2"/>
            </a:solidFill>
            <a:prstDash val="solid"/>
            <a:round/>
            <a:headEnd type="none" w="med" len="med"/>
            <a:tailEnd type="none" w="med" len="med"/>
          </a:ln>
          <a:effectLst/>
          <a:extLst/>
        </p:spPr>
        <p:txBody>
          <a:bodyPr vert="horz" wrap="square" lIns="84406" tIns="42203" rIns="84406" bIns="42203" numCol="1" rtlCol="0" anchor="t" anchorCtr="0" compatLnSpc="1">
            <a:prstTxWarp prst="textNoShape">
              <a:avLst/>
            </a:prstTxWarp>
            <a:noAutofit/>
          </a:bodyPr>
          <a:lstStyle/>
          <a:p>
            <a:pPr defTabSz="844083"/>
            <a:endParaRPr lang="en-SG" sz="1846"/>
          </a:p>
        </p:txBody>
      </p:sp>
      <p:sp>
        <p:nvSpPr>
          <p:cNvPr id="38" name="Block Arc 37"/>
          <p:cNvSpPr/>
          <p:nvPr/>
        </p:nvSpPr>
        <p:spPr bwMode="auto">
          <a:xfrm rot="12600000">
            <a:off x="4442891" y="2257080"/>
            <a:ext cx="3333655" cy="3333656"/>
          </a:xfrm>
          <a:prstGeom prst="blockArc">
            <a:avLst>
              <a:gd name="adj1" fmla="val 10800000"/>
              <a:gd name="adj2" fmla="val 14451193"/>
              <a:gd name="adj3" fmla="val 18987"/>
            </a:avLst>
          </a:prstGeom>
          <a:pattFill prst="ltDnDiag">
            <a:fgClr>
              <a:srgbClr val="EF3340"/>
            </a:fgClr>
            <a:bgClr>
              <a:schemeClr val="bg1"/>
            </a:bgClr>
          </a:pattFill>
          <a:ln w="19050" cap="flat" cmpd="sng" algn="ctr">
            <a:solidFill>
              <a:srgbClr val="EF3340"/>
            </a:solidFill>
            <a:prstDash val="solid"/>
            <a:round/>
            <a:headEnd type="none" w="med" len="med"/>
            <a:tailEnd type="none" w="med" len="med"/>
          </a:ln>
          <a:effectLst/>
          <a:extLst/>
        </p:spPr>
        <p:txBody>
          <a:bodyPr vert="horz" wrap="square" lIns="84406" tIns="42203" rIns="84406" bIns="42203" numCol="1" rtlCol="0" anchor="t" anchorCtr="0" compatLnSpc="1">
            <a:prstTxWarp prst="textNoShape">
              <a:avLst/>
            </a:prstTxWarp>
            <a:noAutofit/>
          </a:bodyPr>
          <a:lstStyle/>
          <a:p>
            <a:pPr defTabSz="844083"/>
            <a:endParaRPr lang="en-SG" sz="1846"/>
          </a:p>
        </p:txBody>
      </p:sp>
      <p:grpSp>
        <p:nvGrpSpPr>
          <p:cNvPr id="76" name="Group 75">
            <a:extLst>
              <a:ext uri="{FF2B5EF4-FFF2-40B4-BE49-F238E27FC236}">
                <a16:creationId xmlns:a16="http://schemas.microsoft.com/office/drawing/2014/main" xmlns="" id="{A70B2836-F366-4137-9D18-5BFA5CCA03B3}"/>
              </a:ext>
            </a:extLst>
          </p:cNvPr>
          <p:cNvGrpSpPr/>
          <p:nvPr/>
        </p:nvGrpSpPr>
        <p:grpSpPr>
          <a:xfrm>
            <a:off x="5405699" y="3427388"/>
            <a:ext cx="1393765" cy="1107468"/>
            <a:chOff x="10396415" y="3988530"/>
            <a:chExt cx="900113" cy="715220"/>
          </a:xfrm>
          <a:solidFill>
            <a:schemeClr val="tx2"/>
          </a:solidFill>
        </p:grpSpPr>
        <p:sp>
          <p:nvSpPr>
            <p:cNvPr id="78" name="Desktop Base 3">
              <a:extLst>
                <a:ext uri="{FF2B5EF4-FFF2-40B4-BE49-F238E27FC236}">
                  <a16:creationId xmlns:a16="http://schemas.microsoft.com/office/drawing/2014/main" xmlns="" id="{682304DD-6049-436F-B40D-F79A7E0E20B6}"/>
                </a:ext>
              </a:extLst>
            </p:cNvPr>
            <p:cNvSpPr>
              <a:spLocks noChangeArrowheads="1"/>
            </p:cNvSpPr>
            <p:nvPr/>
          </p:nvSpPr>
          <p:spPr bwMode="auto">
            <a:xfrm>
              <a:off x="10776294" y="4540237"/>
              <a:ext cx="23813" cy="134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9" name="Desktop Base 2">
              <a:extLst>
                <a:ext uri="{FF2B5EF4-FFF2-40B4-BE49-F238E27FC236}">
                  <a16:creationId xmlns:a16="http://schemas.microsoft.com/office/drawing/2014/main" xmlns="" id="{C44F1780-31E3-487E-BCC8-DA9B3AD58803}"/>
                </a:ext>
              </a:extLst>
            </p:cNvPr>
            <p:cNvSpPr>
              <a:spLocks noChangeArrowheads="1"/>
            </p:cNvSpPr>
            <p:nvPr/>
          </p:nvSpPr>
          <p:spPr bwMode="auto">
            <a:xfrm>
              <a:off x="10903294" y="4540237"/>
              <a:ext cx="23813" cy="1349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0" name="Desktop Screen">
              <a:extLst>
                <a:ext uri="{FF2B5EF4-FFF2-40B4-BE49-F238E27FC236}">
                  <a16:creationId xmlns:a16="http://schemas.microsoft.com/office/drawing/2014/main" xmlns="" id="{3F699BB1-9576-4859-B7A9-2EA540784340}"/>
                </a:ext>
              </a:extLst>
            </p:cNvPr>
            <p:cNvSpPr>
              <a:spLocks noEditPoints="1"/>
            </p:cNvSpPr>
            <p:nvPr/>
          </p:nvSpPr>
          <p:spPr bwMode="auto">
            <a:xfrm>
              <a:off x="10396415" y="39885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1" name="Desktop Base">
              <a:extLst>
                <a:ext uri="{FF2B5EF4-FFF2-40B4-BE49-F238E27FC236}">
                  <a16:creationId xmlns:a16="http://schemas.microsoft.com/office/drawing/2014/main" xmlns="" id="{2A1A2423-F5F4-451F-B14D-E323F9EE5814}"/>
                </a:ext>
              </a:extLst>
            </p:cNvPr>
            <p:cNvSpPr>
              <a:spLocks/>
            </p:cNvSpPr>
            <p:nvPr/>
          </p:nvSpPr>
          <p:spPr bwMode="auto">
            <a:xfrm>
              <a:off x="10632308" y="46545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64" name="Rectangle 63">
            <a:hlinkClick r:id="rId6" action="ppaction://hlinksldjump"/>
            <a:extLst>
              <a:ext uri="{FF2B5EF4-FFF2-40B4-BE49-F238E27FC236}">
                <a16:creationId xmlns:a16="http://schemas.microsoft.com/office/drawing/2014/main" xmlns="" id="{76FB862F-9FA0-4F15-A16E-A8742A3823B4}"/>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425635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4"/>
                                        </p:tgtEl>
                                        <p:attrNameLst>
                                          <p:attrName>style.visibility</p:attrName>
                                        </p:attrNameLst>
                                      </p:cBhvr>
                                      <p:to>
                                        <p:strVal val="visible"/>
                                      </p:to>
                                    </p:set>
                                    <p:animEffect transition="in" filter="fade">
                                      <p:cBhvr>
                                        <p:cTn id="15" dur="500"/>
                                        <p:tgtEl>
                                          <p:spTgt spid="134"/>
                                        </p:tgtEl>
                                      </p:cBhvr>
                                    </p:animEffect>
                                  </p:childTnLst>
                                </p:cTn>
                              </p:par>
                              <p:par>
                                <p:cTn id="16" presetID="42" presetClass="path" presetSubtype="0" decel="100000" fill="hold" grpId="1" nodeType="withEffect">
                                  <p:stCondLst>
                                    <p:cond delay="0"/>
                                  </p:stCondLst>
                                  <p:childTnLst>
                                    <p:animMotion origin="layout" path="M -0.02734 3.7037E-6 L 1.04167E-6 3.7037E-6 " pathEditMode="relative" rAng="0" ptsTypes="AA">
                                      <p:cBhvr>
                                        <p:cTn id="17" dur="500" fill="hold"/>
                                        <p:tgtEl>
                                          <p:spTgt spid="134"/>
                                        </p:tgtEl>
                                        <p:attrNameLst>
                                          <p:attrName>ppt_x</p:attrName>
                                          <p:attrName>ppt_y</p:attrName>
                                        </p:attrNameLst>
                                      </p:cBhvr>
                                      <p:rCtr x="1367" y="0"/>
                                    </p:animMotion>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42" presetClass="path" presetSubtype="0" decel="100000" fill="hold" grpId="1" nodeType="withEffect">
                                  <p:stCondLst>
                                    <p:cond delay="0"/>
                                  </p:stCondLst>
                                  <p:childTnLst>
                                    <p:animMotion origin="layout" path="M 0.02643 -2.22222E-6 L -8.33333E-7 -2.22222E-6 " pathEditMode="relative" rAng="0" ptsTypes="AA">
                                      <p:cBhvr>
                                        <p:cTn id="26" dur="500" fill="hold"/>
                                        <p:tgtEl>
                                          <p:spTgt spid="4"/>
                                        </p:tgtEl>
                                        <p:attrNameLst>
                                          <p:attrName>ppt_x</p:attrName>
                                          <p:attrName>ppt_y</p:attrName>
                                        </p:attrNameLst>
                                      </p:cBhvr>
                                      <p:rCtr x="-1328" y="0"/>
                                    </p:animMotion>
                                  </p:childTnLst>
                                </p:cTn>
                              </p:par>
                              <p:par>
                                <p:cTn id="27" presetID="10"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par>
                                <p:cTn id="39" presetID="10"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animEffect transition="in" filter="fade">
                                      <p:cBhvr>
                                        <p:cTn id="41"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4" grpId="1" animBg="1"/>
      <p:bldP spid="4" grpId="0" animBg="1"/>
      <p:bldP spid="4" grpId="1" animBg="1"/>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xmlns="" id="{7D9A984C-27D8-4C03-BD2A-C4DE34C466CD}"/>
              </a:ext>
            </a:extLst>
          </p:cNvPr>
          <p:cNvPicPr>
            <a:picLocks noChangeAspect="1"/>
          </p:cNvPicPr>
          <p:nvPr/>
        </p:nvPicPr>
        <p:blipFill>
          <a:blip r:embed="rId4"/>
          <a:stretch>
            <a:fillRect/>
          </a:stretch>
        </p:blipFill>
        <p:spPr>
          <a:xfrm>
            <a:off x="2605127" y="3539122"/>
            <a:ext cx="789406" cy="1476368"/>
          </a:xfrm>
          <a:prstGeom prst="rect">
            <a:avLst/>
          </a:prstGeom>
        </p:spPr>
      </p:pic>
      <p:grpSp>
        <p:nvGrpSpPr>
          <p:cNvPr id="69" name="Group 68">
            <a:extLst>
              <a:ext uri="{FF2B5EF4-FFF2-40B4-BE49-F238E27FC236}">
                <a16:creationId xmlns:a16="http://schemas.microsoft.com/office/drawing/2014/main" xmlns="" id="{1FDD824D-0140-4EAF-A382-E3B9E9163870}"/>
              </a:ext>
            </a:extLst>
          </p:cNvPr>
          <p:cNvGrpSpPr/>
          <p:nvPr/>
        </p:nvGrpSpPr>
        <p:grpSpPr>
          <a:xfrm>
            <a:off x="2379865" y="3101979"/>
            <a:ext cx="1230284" cy="1919539"/>
            <a:chOff x="554723" y="2614794"/>
            <a:chExt cx="1118440" cy="1745035"/>
          </a:xfrm>
        </p:grpSpPr>
        <p:pic>
          <p:nvPicPr>
            <p:cNvPr id="272" name="Picture 271"/>
            <p:cNvPicPr>
              <a:picLocks noChangeAspect="1"/>
            </p:cNvPicPr>
            <p:nvPr/>
          </p:nvPicPr>
          <p:blipFill rotWithShape="1">
            <a:blip r:embed="rId5" cstate="screen">
              <a:clrChange>
                <a:clrFrom>
                  <a:srgbClr val="FFFEFD"/>
                </a:clrFrom>
                <a:clrTo>
                  <a:srgbClr val="FFFEFD">
                    <a:alpha val="0"/>
                  </a:srgbClr>
                </a:clrTo>
              </a:clrChange>
              <a:extLst>
                <a:ext uri="{28A0092B-C50C-407E-A947-70E740481C1C}">
                  <a14:useLocalDpi xmlns:a14="http://schemas.microsoft.com/office/drawing/2010/main"/>
                </a:ext>
              </a:extLst>
            </a:blip>
            <a:srcRect l="34129" r="34129" b="20968"/>
            <a:stretch/>
          </p:blipFill>
          <p:spPr>
            <a:xfrm>
              <a:off x="754253" y="3002512"/>
              <a:ext cx="726879" cy="1357317"/>
            </a:xfrm>
            <a:prstGeom prst="rect">
              <a:avLst/>
            </a:prstGeom>
            <a:noFill/>
            <a:ln>
              <a:noFill/>
            </a:ln>
          </p:spPr>
        </p:pic>
        <p:grpSp>
          <p:nvGrpSpPr>
            <p:cNvPr id="62" name="Group 18">
              <a:extLst>
                <a:ext uri="{FF2B5EF4-FFF2-40B4-BE49-F238E27FC236}">
                  <a16:creationId xmlns:a16="http://schemas.microsoft.com/office/drawing/2014/main" xmlns="" id="{56676762-BA54-4245-AE61-BACC3EEA1EDE}"/>
                </a:ext>
              </a:extLst>
            </p:cNvPr>
            <p:cNvGrpSpPr>
              <a:grpSpLocks noChangeAspect="1"/>
            </p:cNvGrpSpPr>
            <p:nvPr/>
          </p:nvGrpSpPr>
          <p:grpSpPr bwMode="auto">
            <a:xfrm>
              <a:off x="554723" y="2614794"/>
              <a:ext cx="1118440" cy="515071"/>
              <a:chOff x="3764" y="2125"/>
              <a:chExt cx="152" cy="70"/>
            </a:xfrm>
          </p:grpSpPr>
          <p:sp>
            <p:nvSpPr>
              <p:cNvPr id="63" name="AutoShape 17">
                <a:extLst>
                  <a:ext uri="{FF2B5EF4-FFF2-40B4-BE49-F238E27FC236}">
                    <a16:creationId xmlns:a16="http://schemas.microsoft.com/office/drawing/2014/main" xmlns="" id="{B7EF4B3F-8361-4B27-84E1-BC7F9F41CDBE}"/>
                  </a:ext>
                </a:extLst>
              </p:cNvPr>
              <p:cNvSpPr>
                <a:spLocks noChangeAspect="1" noChangeArrowheads="1" noTextEdit="1"/>
              </p:cNvSpPr>
              <p:nvPr/>
            </p:nvSpPr>
            <p:spPr bwMode="auto">
              <a:xfrm>
                <a:off x="3764" y="2125"/>
                <a:ext cx="152"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64" name="Line 19">
                <a:extLst>
                  <a:ext uri="{FF2B5EF4-FFF2-40B4-BE49-F238E27FC236}">
                    <a16:creationId xmlns:a16="http://schemas.microsoft.com/office/drawing/2014/main" xmlns="" id="{D69B4136-C2B1-4384-BB0B-9F2AC017A597}"/>
                  </a:ext>
                </a:extLst>
              </p:cNvPr>
              <p:cNvSpPr>
                <a:spLocks noChangeShapeType="1"/>
              </p:cNvSpPr>
              <p:nvPr/>
            </p:nvSpPr>
            <p:spPr bwMode="auto">
              <a:xfrm flipV="1">
                <a:off x="3840" y="2128"/>
                <a:ext cx="0" cy="41"/>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65" name="Line 20">
                <a:extLst>
                  <a:ext uri="{FF2B5EF4-FFF2-40B4-BE49-F238E27FC236}">
                    <a16:creationId xmlns:a16="http://schemas.microsoft.com/office/drawing/2014/main" xmlns="" id="{E026B29E-430D-4B42-95F0-813849FDBE28}"/>
                  </a:ext>
                </a:extLst>
              </p:cNvPr>
              <p:cNvSpPr>
                <a:spLocks noChangeShapeType="1"/>
              </p:cNvSpPr>
              <p:nvPr/>
            </p:nvSpPr>
            <p:spPr bwMode="auto">
              <a:xfrm flipV="1">
                <a:off x="3884" y="2163"/>
                <a:ext cx="28" cy="29"/>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66" name="Line 21">
                <a:extLst>
                  <a:ext uri="{FF2B5EF4-FFF2-40B4-BE49-F238E27FC236}">
                    <a16:creationId xmlns:a16="http://schemas.microsoft.com/office/drawing/2014/main" xmlns="" id="{F08B7F4A-1691-445E-A2B1-C6E5EF4A2352}"/>
                  </a:ext>
                </a:extLst>
              </p:cNvPr>
              <p:cNvSpPr>
                <a:spLocks noChangeShapeType="1"/>
              </p:cNvSpPr>
              <p:nvPr/>
            </p:nvSpPr>
            <p:spPr bwMode="auto">
              <a:xfrm flipH="1" flipV="1">
                <a:off x="3768" y="2163"/>
                <a:ext cx="28" cy="29"/>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67" name="Line 22">
                <a:extLst>
                  <a:ext uri="{FF2B5EF4-FFF2-40B4-BE49-F238E27FC236}">
                    <a16:creationId xmlns:a16="http://schemas.microsoft.com/office/drawing/2014/main" xmlns="" id="{77973709-FC51-4216-85E4-3A75C3787D21}"/>
                  </a:ext>
                </a:extLst>
              </p:cNvPr>
              <p:cNvSpPr>
                <a:spLocks noChangeShapeType="1"/>
              </p:cNvSpPr>
              <p:nvPr/>
            </p:nvSpPr>
            <p:spPr bwMode="auto">
              <a:xfrm flipH="1" flipV="1">
                <a:off x="3803" y="2144"/>
                <a:ext cx="17" cy="38"/>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68" name="Line 23">
                <a:extLst>
                  <a:ext uri="{FF2B5EF4-FFF2-40B4-BE49-F238E27FC236}">
                    <a16:creationId xmlns:a16="http://schemas.microsoft.com/office/drawing/2014/main" xmlns="" id="{56AB7BEB-2785-4935-A4F6-24DB281D6464}"/>
                  </a:ext>
                </a:extLst>
              </p:cNvPr>
              <p:cNvSpPr>
                <a:spLocks noChangeShapeType="1"/>
              </p:cNvSpPr>
              <p:nvPr/>
            </p:nvSpPr>
            <p:spPr bwMode="auto">
              <a:xfrm flipV="1">
                <a:off x="3861" y="2144"/>
                <a:ext cx="17" cy="38"/>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3" name="Text Placeholder 2">
            <a:extLst>
              <a:ext uri="{FF2B5EF4-FFF2-40B4-BE49-F238E27FC236}">
                <a16:creationId xmlns:a16="http://schemas.microsoft.com/office/drawing/2014/main" xmlns="" id="{61A45DED-D178-4075-9DEF-397ABAADCA62}"/>
              </a:ext>
            </a:extLst>
          </p:cNvPr>
          <p:cNvSpPr>
            <a:spLocks noGrp="1"/>
          </p:cNvSpPr>
          <p:nvPr>
            <p:ph type="body" sz="quarter" idx="12"/>
          </p:nvPr>
        </p:nvSpPr>
        <p:spPr/>
        <p:txBody>
          <a:bodyPr>
            <a:noAutofit/>
          </a:bodyPr>
          <a:lstStyle/>
          <a:p>
            <a:r>
              <a:rPr lang="en-US" dirty="0">
                <a:latin typeface="Minion" pitchFamily="2" charset="0"/>
              </a:rPr>
              <a:t>A</a:t>
            </a:r>
            <a:r>
              <a:rPr lang="en-SG" dirty="0" err="1">
                <a:latin typeface="Minion" pitchFamily="2" charset="0"/>
              </a:rPr>
              <a:t>lways</a:t>
            </a:r>
            <a:r>
              <a:rPr lang="en-SG" dirty="0">
                <a:latin typeface="Minion" pitchFamily="2" charset="0"/>
              </a:rPr>
              <a:t> with you - act while on-the-go </a:t>
            </a:r>
            <a:endParaRPr lang="en-GB" dirty="0"/>
          </a:p>
        </p:txBody>
      </p:sp>
      <p:grpSp>
        <p:nvGrpSpPr>
          <p:cNvPr id="13" name="Group 12">
            <a:extLst>
              <a:ext uri="{FF2B5EF4-FFF2-40B4-BE49-F238E27FC236}">
                <a16:creationId xmlns:a16="http://schemas.microsoft.com/office/drawing/2014/main" xmlns="" id="{05AE49EC-31AF-47CA-A161-4285813CDE55}"/>
              </a:ext>
            </a:extLst>
          </p:cNvPr>
          <p:cNvGrpSpPr/>
          <p:nvPr/>
        </p:nvGrpSpPr>
        <p:grpSpPr>
          <a:xfrm>
            <a:off x="4822960" y="3990037"/>
            <a:ext cx="497832" cy="235594"/>
            <a:chOff x="5200664" y="2667534"/>
            <a:chExt cx="662614" cy="344933"/>
          </a:xfrm>
        </p:grpSpPr>
        <p:sp>
          <p:nvSpPr>
            <p:cNvPr id="149" name="Isosceles Triangle 148"/>
            <p:cNvSpPr/>
            <p:nvPr/>
          </p:nvSpPr>
          <p:spPr bwMode="auto">
            <a:xfrm rot="5400000">
              <a:off x="5616031" y="2765219"/>
              <a:ext cx="344932" cy="149563"/>
            </a:xfrm>
            <a:prstGeom prst="triangle">
              <a:avLst/>
            </a:prstGeom>
            <a:solidFill>
              <a:schemeClr val="bg1"/>
            </a:solidFill>
            <a:ln w="19050">
              <a:solidFill>
                <a:schemeClr val="accent3"/>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50" name="Isosceles Triangle 149"/>
            <p:cNvSpPr/>
            <p:nvPr/>
          </p:nvSpPr>
          <p:spPr bwMode="auto">
            <a:xfrm rot="5400000">
              <a:off x="5359505" y="2765218"/>
              <a:ext cx="344932" cy="149563"/>
            </a:xfrm>
            <a:prstGeom prst="triangle">
              <a:avLst/>
            </a:prstGeom>
            <a:solidFill>
              <a:schemeClr val="bg1"/>
            </a:solidFill>
            <a:ln w="19050">
              <a:solidFill>
                <a:schemeClr val="accent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51" name="Isosceles Triangle 150"/>
            <p:cNvSpPr/>
            <p:nvPr/>
          </p:nvSpPr>
          <p:spPr bwMode="auto">
            <a:xfrm rot="5400000">
              <a:off x="5102980" y="2765218"/>
              <a:ext cx="344932" cy="149563"/>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grpSp>
      <p:grpSp>
        <p:nvGrpSpPr>
          <p:cNvPr id="285" name="Group 284">
            <a:extLst>
              <a:ext uri="{FF2B5EF4-FFF2-40B4-BE49-F238E27FC236}">
                <a16:creationId xmlns:a16="http://schemas.microsoft.com/office/drawing/2014/main" xmlns="" id="{D8C1665C-AA91-4A6B-9578-B14E4E21AEA0}"/>
              </a:ext>
            </a:extLst>
          </p:cNvPr>
          <p:cNvGrpSpPr/>
          <p:nvPr/>
        </p:nvGrpSpPr>
        <p:grpSpPr>
          <a:xfrm rot="10800000">
            <a:off x="5241083" y="4359797"/>
            <a:ext cx="497832" cy="235594"/>
            <a:chOff x="5200664" y="2667534"/>
            <a:chExt cx="662614" cy="344933"/>
          </a:xfrm>
        </p:grpSpPr>
        <p:sp>
          <p:nvSpPr>
            <p:cNvPr id="286" name="Isosceles Triangle 285">
              <a:extLst>
                <a:ext uri="{FF2B5EF4-FFF2-40B4-BE49-F238E27FC236}">
                  <a16:creationId xmlns:a16="http://schemas.microsoft.com/office/drawing/2014/main" xmlns="" id="{17233E31-EEC3-4DF8-937B-BDA735DFB722}"/>
                </a:ext>
              </a:extLst>
            </p:cNvPr>
            <p:cNvSpPr/>
            <p:nvPr/>
          </p:nvSpPr>
          <p:spPr bwMode="auto">
            <a:xfrm rot="5400000">
              <a:off x="5616031" y="2765219"/>
              <a:ext cx="344932" cy="149563"/>
            </a:xfrm>
            <a:prstGeom prst="triangle">
              <a:avLst/>
            </a:prstGeom>
            <a:solidFill>
              <a:schemeClr val="bg1"/>
            </a:solidFill>
            <a:ln w="19050">
              <a:solidFill>
                <a:schemeClr val="accent3"/>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287" name="Isosceles Triangle 286">
              <a:extLst>
                <a:ext uri="{FF2B5EF4-FFF2-40B4-BE49-F238E27FC236}">
                  <a16:creationId xmlns:a16="http://schemas.microsoft.com/office/drawing/2014/main" xmlns="" id="{16BE0EE0-613E-421B-B3C7-9C312647194B}"/>
                </a:ext>
              </a:extLst>
            </p:cNvPr>
            <p:cNvSpPr/>
            <p:nvPr/>
          </p:nvSpPr>
          <p:spPr bwMode="auto">
            <a:xfrm rot="5400000">
              <a:off x="5359505" y="2765218"/>
              <a:ext cx="344932" cy="149563"/>
            </a:xfrm>
            <a:prstGeom prst="triangle">
              <a:avLst/>
            </a:prstGeom>
            <a:solidFill>
              <a:schemeClr val="bg1"/>
            </a:solidFill>
            <a:ln w="19050">
              <a:solidFill>
                <a:schemeClr val="accent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288" name="Isosceles Triangle 287">
              <a:extLst>
                <a:ext uri="{FF2B5EF4-FFF2-40B4-BE49-F238E27FC236}">
                  <a16:creationId xmlns:a16="http://schemas.microsoft.com/office/drawing/2014/main" xmlns="" id="{709B3627-47E5-4E5D-9D87-357E9115CD98}"/>
                </a:ext>
              </a:extLst>
            </p:cNvPr>
            <p:cNvSpPr/>
            <p:nvPr/>
          </p:nvSpPr>
          <p:spPr bwMode="auto">
            <a:xfrm rot="5400000">
              <a:off x="5102980" y="2765218"/>
              <a:ext cx="344932" cy="149563"/>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grpSp>
      <p:grpSp>
        <p:nvGrpSpPr>
          <p:cNvPr id="59" name="Group 58">
            <a:extLst>
              <a:ext uri="{FF2B5EF4-FFF2-40B4-BE49-F238E27FC236}">
                <a16:creationId xmlns:a16="http://schemas.microsoft.com/office/drawing/2014/main" xmlns="" id="{BB576836-4B02-4E1D-978C-2864F70375E7}"/>
              </a:ext>
            </a:extLst>
          </p:cNvPr>
          <p:cNvGrpSpPr/>
          <p:nvPr/>
        </p:nvGrpSpPr>
        <p:grpSpPr>
          <a:xfrm>
            <a:off x="6225310" y="2954758"/>
            <a:ext cx="5365461" cy="2880786"/>
            <a:chOff x="6391564" y="2160431"/>
            <a:chExt cx="5365461" cy="2880786"/>
          </a:xfrm>
        </p:grpSpPr>
        <p:sp>
          <p:nvSpPr>
            <p:cNvPr id="43" name="Rectangle 42"/>
            <p:cNvSpPr/>
            <p:nvPr/>
          </p:nvSpPr>
          <p:spPr bwMode="auto">
            <a:xfrm>
              <a:off x="6391565" y="2580325"/>
              <a:ext cx="5365460" cy="2384150"/>
            </a:xfrm>
            <a:prstGeom prst="rect">
              <a:avLst/>
            </a:prstGeom>
            <a:solidFill>
              <a:schemeClr val="bg1">
                <a:lumMod val="85000"/>
              </a:schemeClr>
            </a:solidFill>
            <a:ln>
              <a:noFill/>
            </a:ln>
            <a:effectLst/>
            <a:extLst/>
          </p:spPr>
          <p:txBody>
            <a:bodyPr vert="horz" wrap="square" lIns="84406" tIns="42203" rIns="84406" bIns="42203" numCol="1" rtlCol="0" anchor="ctr" anchorCtr="0" compatLnSpc="1">
              <a:prstTxWarp prst="textNoShape">
                <a:avLst/>
              </a:prstTxWarp>
              <a:noAutofit/>
            </a:bodyPr>
            <a:lstStyle/>
            <a:p>
              <a:pPr algn="ctr">
                <a:lnSpc>
                  <a:spcPct val="80000"/>
                </a:lnSpc>
              </a:pPr>
              <a:endParaRPr lang="en-GB" b="1">
                <a:solidFill>
                  <a:schemeClr val="bg1"/>
                </a:solidFill>
                <a:latin typeface="Imago" charset="0"/>
                <a:ea typeface="Geneva" charset="0"/>
              </a:endParaRPr>
            </a:p>
          </p:txBody>
        </p:sp>
        <p:sp>
          <p:nvSpPr>
            <p:cNvPr id="9" name="Rectangle 8"/>
            <p:cNvSpPr>
              <a:spLocks/>
            </p:cNvSpPr>
            <p:nvPr/>
          </p:nvSpPr>
          <p:spPr bwMode="auto">
            <a:xfrm>
              <a:off x="9074295" y="2160431"/>
              <a:ext cx="2682730" cy="405374"/>
            </a:xfrm>
            <a:prstGeom prst="rect">
              <a:avLst/>
            </a:prstGeom>
            <a:solidFill>
              <a:schemeClr val="tx2"/>
            </a:solidFill>
            <a:ln>
              <a:noFill/>
            </a:ln>
            <a:extLst/>
          </p:spPr>
          <p:txBody>
            <a:bodyPr wrap="square" anchor="ctr">
              <a:noAutofit/>
            </a:bodyPr>
            <a:lstStyle/>
            <a:p>
              <a:pPr>
                <a:spcBef>
                  <a:spcPts val="0"/>
                </a:spcBef>
              </a:pPr>
              <a:r>
                <a:rPr lang="en-US" b="1" dirty="0">
                  <a:solidFill>
                    <a:schemeClr val="bg1"/>
                  </a:solidFill>
                </a:rPr>
                <a:t>Operators</a:t>
              </a:r>
            </a:p>
          </p:txBody>
        </p:sp>
        <p:sp>
          <p:nvSpPr>
            <p:cNvPr id="177" name="Rectangle 176">
              <a:extLst>
                <a:ext uri="{FF2B5EF4-FFF2-40B4-BE49-F238E27FC236}">
                  <a16:creationId xmlns:a16="http://schemas.microsoft.com/office/drawing/2014/main" xmlns="" id="{79F600F0-3C0B-4DC1-9EDF-DBABAB70E249}"/>
                </a:ext>
              </a:extLst>
            </p:cNvPr>
            <p:cNvSpPr>
              <a:spLocks/>
            </p:cNvSpPr>
            <p:nvPr/>
          </p:nvSpPr>
          <p:spPr bwMode="auto">
            <a:xfrm>
              <a:off x="6391564" y="2160431"/>
              <a:ext cx="2682731" cy="405374"/>
            </a:xfrm>
            <a:prstGeom prst="rect">
              <a:avLst/>
            </a:prstGeom>
            <a:solidFill>
              <a:schemeClr val="tx2"/>
            </a:solidFill>
            <a:ln>
              <a:noFill/>
            </a:ln>
            <a:extLst/>
          </p:spPr>
          <p:txBody>
            <a:bodyPr wrap="square" anchor="ctr">
              <a:noAutofit/>
            </a:bodyPr>
            <a:lstStyle/>
            <a:p>
              <a:pPr>
                <a:spcBef>
                  <a:spcPts val="0"/>
                </a:spcBef>
              </a:pPr>
              <a:r>
                <a:rPr lang="en-US" b="1" dirty="0">
                  <a:solidFill>
                    <a:schemeClr val="bg1"/>
                  </a:solidFill>
                </a:rPr>
                <a:t>Devices</a:t>
              </a:r>
            </a:p>
          </p:txBody>
        </p:sp>
        <p:cxnSp>
          <p:nvCxnSpPr>
            <p:cNvPr id="45" name="Straight Connector 44"/>
            <p:cNvCxnSpPr>
              <a:cxnSpLocks/>
            </p:cNvCxnSpPr>
            <p:nvPr/>
          </p:nvCxnSpPr>
          <p:spPr bwMode="auto">
            <a:xfrm>
              <a:off x="9074295" y="2160431"/>
              <a:ext cx="0" cy="2880786"/>
            </a:xfrm>
            <a:prstGeom prst="line">
              <a:avLst/>
            </a:prstGeom>
            <a:solidFill>
              <a:schemeClr val="accent1"/>
            </a:solidFill>
            <a:ln w="190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9">
            <a:extLst>
              <a:ext uri="{FF2B5EF4-FFF2-40B4-BE49-F238E27FC236}">
                <a16:creationId xmlns:a16="http://schemas.microsoft.com/office/drawing/2014/main" xmlns="" id="{5C044A4B-6655-4D09-9C55-14494D6F066D}"/>
              </a:ext>
            </a:extLst>
          </p:cNvPr>
          <p:cNvGrpSpPr/>
          <p:nvPr/>
        </p:nvGrpSpPr>
        <p:grpSpPr>
          <a:xfrm>
            <a:off x="6387389" y="3508272"/>
            <a:ext cx="1156920" cy="1306501"/>
            <a:chOff x="6553643" y="2713945"/>
            <a:chExt cx="1156920" cy="1306501"/>
          </a:xfrm>
        </p:grpSpPr>
        <p:sp>
          <p:nvSpPr>
            <p:cNvPr id="152" name="TextBox 151"/>
            <p:cNvSpPr txBox="1"/>
            <p:nvPr/>
          </p:nvSpPr>
          <p:spPr>
            <a:xfrm>
              <a:off x="6553643" y="2713945"/>
              <a:ext cx="1156920"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Check status</a:t>
              </a:r>
            </a:p>
          </p:txBody>
        </p:sp>
        <p:sp>
          <p:nvSpPr>
            <p:cNvPr id="153" name="TextBox 152"/>
            <p:cNvSpPr txBox="1"/>
            <p:nvPr/>
          </p:nvSpPr>
          <p:spPr>
            <a:xfrm>
              <a:off x="6553643" y="3046853"/>
              <a:ext cx="790601"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Replace</a:t>
              </a:r>
            </a:p>
          </p:txBody>
        </p:sp>
        <p:sp>
          <p:nvSpPr>
            <p:cNvPr id="154" name="TextBox 153"/>
            <p:cNvSpPr txBox="1"/>
            <p:nvPr/>
          </p:nvSpPr>
          <p:spPr>
            <a:xfrm>
              <a:off x="6553643" y="3379761"/>
              <a:ext cx="834716"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Relocate</a:t>
              </a:r>
            </a:p>
          </p:txBody>
        </p:sp>
        <p:sp>
          <p:nvSpPr>
            <p:cNvPr id="155" name="TextBox 154"/>
            <p:cNvSpPr txBox="1"/>
            <p:nvPr/>
          </p:nvSpPr>
          <p:spPr>
            <a:xfrm>
              <a:off x="6553643" y="3712669"/>
              <a:ext cx="631904"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Install</a:t>
              </a:r>
            </a:p>
          </p:txBody>
        </p:sp>
      </p:grpSp>
      <p:grpSp>
        <p:nvGrpSpPr>
          <p:cNvPr id="70" name="Group 69">
            <a:extLst>
              <a:ext uri="{FF2B5EF4-FFF2-40B4-BE49-F238E27FC236}">
                <a16:creationId xmlns:a16="http://schemas.microsoft.com/office/drawing/2014/main" xmlns="" id="{EDB85D73-0DF8-4AE2-A8A4-3AB36C42EA5D}"/>
              </a:ext>
            </a:extLst>
          </p:cNvPr>
          <p:cNvGrpSpPr/>
          <p:nvPr/>
        </p:nvGrpSpPr>
        <p:grpSpPr>
          <a:xfrm>
            <a:off x="9080152" y="3508272"/>
            <a:ext cx="1420582" cy="1659138"/>
            <a:chOff x="9246406" y="2713945"/>
            <a:chExt cx="1420582" cy="1659138"/>
          </a:xfrm>
        </p:grpSpPr>
        <p:sp>
          <p:nvSpPr>
            <p:cNvPr id="156" name="TextBox 155"/>
            <p:cNvSpPr txBox="1"/>
            <p:nvPr/>
          </p:nvSpPr>
          <p:spPr>
            <a:xfrm>
              <a:off x="9246406" y="2713945"/>
              <a:ext cx="1374094"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Training update</a:t>
              </a:r>
            </a:p>
          </p:txBody>
        </p:sp>
        <p:sp>
          <p:nvSpPr>
            <p:cNvPr id="157" name="TextBox 156"/>
            <p:cNvSpPr txBox="1"/>
            <p:nvPr/>
          </p:nvSpPr>
          <p:spPr>
            <a:xfrm>
              <a:off x="9246406" y="3047746"/>
              <a:ext cx="1156920"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Check status</a:t>
              </a:r>
            </a:p>
          </p:txBody>
        </p:sp>
        <p:sp>
          <p:nvSpPr>
            <p:cNvPr id="158" name="TextBox 157"/>
            <p:cNvSpPr txBox="1"/>
            <p:nvPr/>
          </p:nvSpPr>
          <p:spPr>
            <a:xfrm>
              <a:off x="9246406" y="3381547"/>
              <a:ext cx="1171346"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Add operator</a:t>
              </a:r>
            </a:p>
          </p:txBody>
        </p:sp>
        <p:sp>
          <p:nvSpPr>
            <p:cNvPr id="159" name="TextBox 158"/>
            <p:cNvSpPr txBox="1"/>
            <p:nvPr/>
          </p:nvSpPr>
          <p:spPr>
            <a:xfrm>
              <a:off x="9246406" y="3715348"/>
              <a:ext cx="1411797"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Change location</a:t>
              </a:r>
            </a:p>
          </p:txBody>
        </p:sp>
        <p:sp>
          <p:nvSpPr>
            <p:cNvPr id="160" name="TextBox 159"/>
            <p:cNvSpPr txBox="1"/>
            <p:nvPr/>
          </p:nvSpPr>
          <p:spPr>
            <a:xfrm>
              <a:off x="9246406" y="4065306"/>
              <a:ext cx="1420582" cy="307777"/>
            </a:xfrm>
            <a:prstGeom prst="rect">
              <a:avLst/>
            </a:prstGeom>
            <a:noFill/>
          </p:spPr>
          <p:txBody>
            <a:bodyPr wrap="none" rtlCol="0">
              <a:spAutoFit/>
            </a:bodyPr>
            <a:lstStyle>
              <a:defPPr>
                <a:defRPr lang="en-US"/>
              </a:defPPr>
              <a:lvl1pPr algn="ctr">
                <a:defRPr sz="1600">
                  <a:solidFill>
                    <a:schemeClr val="bg1"/>
                  </a:solidFill>
                </a:defRPr>
              </a:lvl1pPr>
            </a:lstStyle>
            <a:p>
              <a:pPr algn="l"/>
              <a:r>
                <a:rPr lang="en-SG" sz="1400" dirty="0">
                  <a:solidFill>
                    <a:schemeClr val="bg2"/>
                  </a:solidFill>
                </a:rPr>
                <a:t>Arrange training</a:t>
              </a:r>
            </a:p>
          </p:txBody>
        </p:sp>
      </p:grpSp>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17" name="TextBox 16"/>
          <p:cNvSpPr txBox="1"/>
          <p:nvPr/>
        </p:nvSpPr>
        <p:spPr>
          <a:xfrm>
            <a:off x="2161802" y="3924192"/>
            <a:ext cx="1736731" cy="846386"/>
          </a:xfrm>
          <a:prstGeom prst="rect">
            <a:avLst/>
          </a:prstGeom>
          <a:noFill/>
        </p:spPr>
        <p:txBody>
          <a:bodyPr wrap="square" rtlCol="0">
            <a:spAutoFit/>
          </a:bodyPr>
          <a:lstStyle/>
          <a:p>
            <a:pPr algn="ctr"/>
            <a:r>
              <a:rPr lang="en-SG" sz="1400" b="1" dirty="0" err="1">
                <a:solidFill>
                  <a:schemeClr val="accent3"/>
                </a:solidFill>
              </a:rPr>
              <a:t>cobas</a:t>
            </a:r>
            <a:r>
              <a:rPr lang="en-SG" sz="1400" b="1" dirty="0">
                <a:solidFill>
                  <a:schemeClr val="accent3"/>
                </a:solidFill>
              </a:rPr>
              <a:t>® infinity </a:t>
            </a:r>
          </a:p>
          <a:p>
            <a:pPr algn="ctr"/>
            <a:r>
              <a:rPr lang="en-SG" sz="1400" b="1" dirty="0">
                <a:solidFill>
                  <a:schemeClr val="accent3"/>
                </a:solidFill>
              </a:rPr>
              <a:t>POC mobile and tablet</a:t>
            </a:r>
          </a:p>
        </p:txBody>
      </p:sp>
      <p:sp>
        <p:nvSpPr>
          <p:cNvPr id="124" name="Rectangle 123"/>
          <p:cNvSpPr/>
          <p:nvPr/>
        </p:nvSpPr>
        <p:spPr>
          <a:xfrm>
            <a:off x="6225310" y="1731297"/>
            <a:ext cx="5531715" cy="626759"/>
          </a:xfrm>
          <a:prstGeom prst="rect">
            <a:avLst/>
          </a:prstGeom>
          <a:solidFill>
            <a:schemeClr val="accent2"/>
          </a:solidFill>
          <a:ln>
            <a:noFill/>
          </a:ln>
        </p:spPr>
        <p:txBody>
          <a:bodyPr wrap="square" anchor="ctr">
            <a:noAutofit/>
          </a:bodyPr>
          <a:lstStyle/>
          <a:p>
            <a:pPr algn="ctr">
              <a:spcBef>
                <a:spcPts val="0"/>
              </a:spcBef>
            </a:pPr>
            <a:r>
              <a:rPr lang="en-US" b="1" dirty="0">
                <a:solidFill>
                  <a:schemeClr val="bg1"/>
                </a:solidFill>
              </a:rPr>
              <a:t>Simplified management of</a:t>
            </a:r>
          </a:p>
          <a:p>
            <a:pPr algn="ctr">
              <a:spcBef>
                <a:spcPts val="0"/>
              </a:spcBef>
            </a:pPr>
            <a:r>
              <a:rPr lang="en-US" b="1" dirty="0">
                <a:solidFill>
                  <a:schemeClr val="bg1"/>
                </a:solidFill>
              </a:rPr>
              <a:t>complex job tasks</a:t>
            </a:r>
          </a:p>
        </p:txBody>
      </p:sp>
      <p:sp>
        <p:nvSpPr>
          <p:cNvPr id="161" name="Rectangle 160"/>
          <p:cNvSpPr/>
          <p:nvPr/>
        </p:nvSpPr>
        <p:spPr>
          <a:xfrm>
            <a:off x="511174" y="1731297"/>
            <a:ext cx="5473990" cy="626759"/>
          </a:xfrm>
          <a:prstGeom prst="rect">
            <a:avLst/>
          </a:prstGeom>
          <a:solidFill>
            <a:schemeClr val="accent1"/>
          </a:solidFill>
          <a:ln>
            <a:noFill/>
          </a:ln>
        </p:spPr>
        <p:txBody>
          <a:bodyPr wrap="square" anchor="ctr">
            <a:noAutofit/>
          </a:bodyPr>
          <a:lstStyle/>
          <a:p>
            <a:pPr algn="ctr">
              <a:spcBef>
                <a:spcPts val="0"/>
              </a:spcBef>
            </a:pPr>
            <a:r>
              <a:rPr lang="en-US" b="1" dirty="0">
                <a:solidFill>
                  <a:schemeClr val="bg1"/>
                </a:solidFill>
              </a:rPr>
              <a:t>Monitor performance </a:t>
            </a:r>
          </a:p>
          <a:p>
            <a:pPr algn="ctr">
              <a:spcBef>
                <a:spcPts val="0"/>
              </a:spcBef>
            </a:pPr>
            <a:r>
              <a:rPr lang="en-US" b="1" dirty="0">
                <a:solidFill>
                  <a:schemeClr val="bg1"/>
                </a:solidFill>
              </a:rPr>
              <a:t>and act on issues</a:t>
            </a:r>
          </a:p>
        </p:txBody>
      </p:sp>
      <p:grpSp>
        <p:nvGrpSpPr>
          <p:cNvPr id="18" name="Graphic 13">
            <a:extLst>
              <a:ext uri="{FF2B5EF4-FFF2-40B4-BE49-F238E27FC236}">
                <a16:creationId xmlns:a16="http://schemas.microsoft.com/office/drawing/2014/main" xmlns="" id="{F65702EC-171B-431C-B254-4E0E80F8B02D}"/>
              </a:ext>
            </a:extLst>
          </p:cNvPr>
          <p:cNvGrpSpPr/>
          <p:nvPr/>
        </p:nvGrpSpPr>
        <p:grpSpPr>
          <a:xfrm>
            <a:off x="1879260" y="2622605"/>
            <a:ext cx="2243197" cy="3273855"/>
            <a:chOff x="5100873" y="1717848"/>
            <a:chExt cx="1440179" cy="2101883"/>
          </a:xfrm>
        </p:grpSpPr>
        <p:sp>
          <p:nvSpPr>
            <p:cNvPr id="19" name="Freeform: Shape 18">
              <a:extLst>
                <a:ext uri="{FF2B5EF4-FFF2-40B4-BE49-F238E27FC236}">
                  <a16:creationId xmlns:a16="http://schemas.microsoft.com/office/drawing/2014/main" xmlns="" id="{4CFAD74C-A962-45D3-8670-633A1F5098BD}"/>
                </a:ext>
              </a:extLst>
            </p:cNvPr>
            <p:cNvSpPr/>
            <p:nvPr/>
          </p:nvSpPr>
          <p:spPr>
            <a:xfrm>
              <a:off x="5100873" y="1717848"/>
              <a:ext cx="1440179" cy="2101883"/>
            </a:xfrm>
            <a:custGeom>
              <a:avLst/>
              <a:gdLst/>
              <a:ahLst/>
              <a:cxnLst/>
              <a:rect l="0" t="0" r="0" b="0"/>
              <a:pathLst>
                <a:path w="1440179" h="2101883">
                  <a:moveTo>
                    <a:pt x="1342870" y="2129130"/>
                  </a:moveTo>
                  <a:lnTo>
                    <a:pt x="132341" y="2129130"/>
                  </a:lnTo>
                  <a:cubicBezTo>
                    <a:pt x="58386" y="2129130"/>
                    <a:pt x="0" y="2070745"/>
                    <a:pt x="0" y="1996789"/>
                  </a:cubicBezTo>
                  <a:lnTo>
                    <a:pt x="0" y="132341"/>
                  </a:lnTo>
                  <a:cubicBezTo>
                    <a:pt x="0" y="58386"/>
                    <a:pt x="58386" y="0"/>
                    <a:pt x="132341" y="0"/>
                  </a:cubicBezTo>
                  <a:lnTo>
                    <a:pt x="1342870" y="0"/>
                  </a:lnTo>
                  <a:cubicBezTo>
                    <a:pt x="1416825" y="0"/>
                    <a:pt x="1475211" y="58386"/>
                    <a:pt x="1475211" y="132341"/>
                  </a:cubicBezTo>
                  <a:lnTo>
                    <a:pt x="1475211" y="1996789"/>
                  </a:lnTo>
                  <a:cubicBezTo>
                    <a:pt x="1475211" y="2066852"/>
                    <a:pt x="1412933" y="2129130"/>
                    <a:pt x="1342870" y="2129130"/>
                  </a:cubicBezTo>
                  <a:close/>
                </a:path>
              </a:pathLst>
            </a:custGeom>
            <a:noFill/>
            <a:ln w="19050" cap="flat">
              <a:solidFill>
                <a:srgbClr val="0066CC"/>
              </a:solidFill>
              <a:prstDash val="solid"/>
              <a:miter/>
            </a:ln>
          </p:spPr>
          <p:txBody>
            <a:bodyPr>
              <a:noAutofit/>
            </a:bodyPr>
            <a:lstStyle/>
            <a:p>
              <a:endParaRPr lang="en-GB"/>
            </a:p>
          </p:txBody>
        </p:sp>
        <p:sp>
          <p:nvSpPr>
            <p:cNvPr id="22" name="Freeform: Shape 21">
              <a:extLst>
                <a:ext uri="{FF2B5EF4-FFF2-40B4-BE49-F238E27FC236}">
                  <a16:creationId xmlns:a16="http://schemas.microsoft.com/office/drawing/2014/main" xmlns="" id="{CD7F69FF-3A0B-44CF-A7CB-9FDA4EFE34CD}"/>
                </a:ext>
              </a:extLst>
            </p:cNvPr>
            <p:cNvSpPr/>
            <p:nvPr/>
          </p:nvSpPr>
          <p:spPr>
            <a:xfrm>
              <a:off x="5256568" y="1850189"/>
              <a:ext cx="1128789" cy="1595874"/>
            </a:xfrm>
            <a:custGeom>
              <a:avLst/>
              <a:gdLst/>
              <a:ahLst/>
              <a:cxnLst/>
              <a:rect l="0" t="0" r="0" b="0"/>
              <a:pathLst>
                <a:path w="1128789" h="1595874">
                  <a:moveTo>
                    <a:pt x="1144359" y="1623121"/>
                  </a:moveTo>
                  <a:lnTo>
                    <a:pt x="15569" y="1623121"/>
                  </a:lnTo>
                  <a:cubicBezTo>
                    <a:pt x="7785" y="1623121"/>
                    <a:pt x="0" y="1615336"/>
                    <a:pt x="0" y="1607552"/>
                  </a:cubicBezTo>
                  <a:lnTo>
                    <a:pt x="0" y="15570"/>
                  </a:lnTo>
                  <a:cubicBezTo>
                    <a:pt x="0" y="7785"/>
                    <a:pt x="7785" y="0"/>
                    <a:pt x="15569" y="0"/>
                  </a:cubicBezTo>
                  <a:lnTo>
                    <a:pt x="1144359" y="0"/>
                  </a:lnTo>
                  <a:cubicBezTo>
                    <a:pt x="1152144" y="0"/>
                    <a:pt x="1159928" y="7785"/>
                    <a:pt x="1159928" y="15570"/>
                  </a:cubicBezTo>
                  <a:lnTo>
                    <a:pt x="1159928" y="1603659"/>
                  </a:lnTo>
                  <a:cubicBezTo>
                    <a:pt x="1163821" y="1615336"/>
                    <a:pt x="1156036" y="1623121"/>
                    <a:pt x="1144359" y="1623121"/>
                  </a:cubicBezTo>
                  <a:close/>
                </a:path>
              </a:pathLst>
            </a:custGeom>
            <a:noFill/>
            <a:ln w="19050" cap="flat">
              <a:solidFill>
                <a:schemeClr val="accent1"/>
              </a:solidFill>
              <a:prstDash val="solid"/>
              <a:miter/>
            </a:ln>
          </p:spPr>
          <p:txBody>
            <a:bodyPr>
              <a:noAutofit/>
            </a:bodyPr>
            <a:lstStyle/>
            <a:p>
              <a:endParaRPr lang="en-GB" dirty="0"/>
            </a:p>
          </p:txBody>
        </p:sp>
        <p:sp>
          <p:nvSpPr>
            <p:cNvPr id="24" name="Freeform: Shape 23">
              <a:extLst>
                <a:ext uri="{FF2B5EF4-FFF2-40B4-BE49-F238E27FC236}">
                  <a16:creationId xmlns:a16="http://schemas.microsoft.com/office/drawing/2014/main" xmlns="" id="{32C5DEE3-73BC-400C-9581-53CAF5EFE59B}"/>
                </a:ext>
              </a:extLst>
            </p:cNvPr>
            <p:cNvSpPr/>
            <p:nvPr/>
          </p:nvSpPr>
          <p:spPr>
            <a:xfrm>
              <a:off x="5766469" y="3601758"/>
              <a:ext cx="116771" cy="116771"/>
            </a:xfrm>
            <a:custGeom>
              <a:avLst/>
              <a:gdLst/>
              <a:ahLst/>
              <a:cxnLst/>
              <a:rect l="0" t="0" r="0" b="0"/>
              <a:pathLst>
                <a:path w="116771" h="116771">
                  <a:moveTo>
                    <a:pt x="140126" y="62278"/>
                  </a:moveTo>
                  <a:cubicBezTo>
                    <a:pt x="140126" y="96673"/>
                    <a:pt x="108757" y="124556"/>
                    <a:pt x="70063" y="124556"/>
                  </a:cubicBezTo>
                  <a:cubicBezTo>
                    <a:pt x="31368" y="124556"/>
                    <a:pt x="0" y="96673"/>
                    <a:pt x="0" y="62278"/>
                  </a:cubicBezTo>
                  <a:cubicBezTo>
                    <a:pt x="0" y="27883"/>
                    <a:pt x="31368" y="0"/>
                    <a:pt x="70063" y="0"/>
                  </a:cubicBezTo>
                  <a:cubicBezTo>
                    <a:pt x="108757" y="0"/>
                    <a:pt x="140126" y="27883"/>
                    <a:pt x="140126" y="62278"/>
                  </a:cubicBezTo>
                  <a:close/>
                </a:path>
              </a:pathLst>
            </a:custGeom>
            <a:noFill/>
            <a:ln w="19050" cap="flat">
              <a:solidFill>
                <a:srgbClr val="00925B"/>
              </a:solidFill>
              <a:prstDash val="solid"/>
              <a:miter/>
            </a:ln>
          </p:spPr>
          <p:txBody>
            <a:bodyPr>
              <a:noAutofit/>
            </a:bodyPr>
            <a:lstStyle/>
            <a:p>
              <a:endParaRPr lang="en-GB"/>
            </a:p>
          </p:txBody>
        </p:sp>
      </p:grpSp>
      <p:grpSp>
        <p:nvGrpSpPr>
          <p:cNvPr id="289" name="Group 288">
            <a:extLst>
              <a:ext uri="{FF2B5EF4-FFF2-40B4-BE49-F238E27FC236}">
                <a16:creationId xmlns:a16="http://schemas.microsoft.com/office/drawing/2014/main" xmlns="" id="{1D045E19-C7E6-4E46-A5C9-428FE8CFAE7E}"/>
              </a:ext>
            </a:extLst>
          </p:cNvPr>
          <p:cNvGrpSpPr/>
          <p:nvPr/>
        </p:nvGrpSpPr>
        <p:grpSpPr>
          <a:xfrm>
            <a:off x="2650280" y="4007405"/>
            <a:ext cx="693842" cy="600277"/>
            <a:chOff x="4808538" y="3143250"/>
            <a:chExt cx="1047750" cy="906463"/>
          </a:xfrm>
        </p:grpSpPr>
        <p:sp>
          <p:nvSpPr>
            <p:cNvPr id="290" name="Freeform 7">
              <a:extLst>
                <a:ext uri="{FF2B5EF4-FFF2-40B4-BE49-F238E27FC236}">
                  <a16:creationId xmlns:a16="http://schemas.microsoft.com/office/drawing/2014/main" xmlns="" id="{0D1CF0F0-1D7C-4120-A18C-56C530FE7699}"/>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91" name="Oval 8">
              <a:extLst>
                <a:ext uri="{FF2B5EF4-FFF2-40B4-BE49-F238E27FC236}">
                  <a16:creationId xmlns:a16="http://schemas.microsoft.com/office/drawing/2014/main" xmlns="" id="{BFF0575A-B63F-41A2-9A07-32029890CFA6}"/>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92" name="Freeform 9">
              <a:extLst>
                <a:ext uri="{FF2B5EF4-FFF2-40B4-BE49-F238E27FC236}">
                  <a16:creationId xmlns:a16="http://schemas.microsoft.com/office/drawing/2014/main" xmlns="" id="{D3B8270E-6610-4018-8912-0FC6859001D2}"/>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sp>
        <p:nvSpPr>
          <p:cNvPr id="38" name="Freeform 5">
            <a:extLst>
              <a:ext uri="{FF2B5EF4-FFF2-40B4-BE49-F238E27FC236}">
                <a16:creationId xmlns:a16="http://schemas.microsoft.com/office/drawing/2014/main" xmlns="" id="{DB40FBD1-BE60-4E98-B8A4-FFCB04F5CFA1}"/>
              </a:ext>
            </a:extLst>
          </p:cNvPr>
          <p:cNvSpPr>
            <a:spLocks/>
          </p:cNvSpPr>
          <p:nvPr/>
        </p:nvSpPr>
        <p:spPr bwMode="auto">
          <a:xfrm rot="3274272">
            <a:off x="1905034" y="4001631"/>
            <a:ext cx="970524" cy="1605248"/>
          </a:xfrm>
          <a:custGeom>
            <a:avLst/>
            <a:gdLst>
              <a:gd name="T0" fmla="*/ 105 w 128"/>
              <a:gd name="T1" fmla="*/ 113 h 214"/>
              <a:gd name="T2" fmla="*/ 105 w 128"/>
              <a:gd name="T3" fmla="*/ 73 h 214"/>
              <a:gd name="T4" fmla="*/ 117 w 128"/>
              <a:gd name="T5" fmla="*/ 62 h 214"/>
              <a:gd name="T6" fmla="*/ 117 w 128"/>
              <a:gd name="T7" fmla="*/ 62 h 214"/>
              <a:gd name="T8" fmla="*/ 128 w 128"/>
              <a:gd name="T9" fmla="*/ 73 h 214"/>
              <a:gd name="T10" fmla="*/ 128 w 128"/>
              <a:gd name="T11" fmla="*/ 130 h 214"/>
              <a:gd name="T12" fmla="*/ 126 w 128"/>
              <a:gd name="T13" fmla="*/ 167 h 214"/>
              <a:gd name="T14" fmla="*/ 112 w 128"/>
              <a:gd name="T15" fmla="*/ 191 h 214"/>
              <a:gd name="T16" fmla="*/ 111 w 128"/>
              <a:gd name="T17" fmla="*/ 194 h 214"/>
              <a:gd name="T18" fmla="*/ 111 w 128"/>
              <a:gd name="T19" fmla="*/ 210 h 214"/>
              <a:gd name="T20" fmla="*/ 107 w 128"/>
              <a:gd name="T21" fmla="*/ 214 h 214"/>
              <a:gd name="T22" fmla="*/ 50 w 128"/>
              <a:gd name="T23" fmla="*/ 214 h 214"/>
              <a:gd name="T24" fmla="*/ 46 w 128"/>
              <a:gd name="T25" fmla="*/ 210 h 214"/>
              <a:gd name="T26" fmla="*/ 46 w 128"/>
              <a:gd name="T27" fmla="*/ 193 h 214"/>
              <a:gd name="T28" fmla="*/ 45 w 128"/>
              <a:gd name="T29" fmla="*/ 190 h 214"/>
              <a:gd name="T30" fmla="*/ 17 w 128"/>
              <a:gd name="T31" fmla="*/ 153 h 214"/>
              <a:gd name="T32" fmla="*/ 16 w 128"/>
              <a:gd name="T33" fmla="*/ 152 h 214"/>
              <a:gd name="T34" fmla="*/ 3 w 128"/>
              <a:gd name="T35" fmla="*/ 97 h 214"/>
              <a:gd name="T36" fmla="*/ 4 w 128"/>
              <a:gd name="T37" fmla="*/ 81 h 214"/>
              <a:gd name="T38" fmla="*/ 13 w 128"/>
              <a:gd name="T39" fmla="*/ 82 h 214"/>
              <a:gd name="T40" fmla="*/ 25 w 128"/>
              <a:gd name="T41" fmla="*/ 99 h 214"/>
              <a:gd name="T42" fmla="*/ 34 w 128"/>
              <a:gd name="T43" fmla="*/ 130 h 214"/>
              <a:gd name="T44" fmla="*/ 34 w 128"/>
              <a:gd name="T45" fmla="*/ 130 h 214"/>
              <a:gd name="T46" fmla="*/ 34 w 128"/>
              <a:gd name="T47" fmla="*/ 12 h 214"/>
              <a:gd name="T48" fmla="*/ 46 w 128"/>
              <a:gd name="T49" fmla="*/ 0 h 214"/>
              <a:gd name="T50" fmla="*/ 46 w 128"/>
              <a:gd name="T51" fmla="*/ 0 h 214"/>
              <a:gd name="T52" fmla="*/ 58 w 128"/>
              <a:gd name="T53" fmla="*/ 12 h 214"/>
              <a:gd name="T54" fmla="*/ 58 w 128"/>
              <a:gd name="T55" fmla="*/ 102 h 214"/>
              <a:gd name="T56" fmla="*/ 58 w 128"/>
              <a:gd name="T57" fmla="*/ 50 h 214"/>
              <a:gd name="T58" fmla="*/ 69 w 128"/>
              <a:gd name="T59" fmla="*/ 39 h 214"/>
              <a:gd name="T60" fmla="*/ 69 w 128"/>
              <a:gd name="T61" fmla="*/ 39 h 214"/>
              <a:gd name="T62" fmla="*/ 81 w 128"/>
              <a:gd name="T63" fmla="*/ 50 h 214"/>
              <a:gd name="T64" fmla="*/ 81 w 128"/>
              <a:gd name="T65" fmla="*/ 101 h 214"/>
              <a:gd name="T66" fmla="*/ 81 w 128"/>
              <a:gd name="T67" fmla="*/ 65 h 214"/>
              <a:gd name="T68" fmla="*/ 93 w 128"/>
              <a:gd name="T69" fmla="*/ 54 h 214"/>
              <a:gd name="T70" fmla="*/ 93 w 128"/>
              <a:gd name="T71" fmla="*/ 54 h 214"/>
              <a:gd name="T72" fmla="*/ 104 w 128"/>
              <a:gd name="T73" fmla="*/ 65 h 214"/>
              <a:gd name="T74" fmla="*/ 104 w 128"/>
              <a:gd name="T75" fmla="*/ 113 h 214"/>
              <a:gd name="T76" fmla="*/ 105 w 128"/>
              <a:gd name="T77" fmla="*/ 1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214">
                <a:moveTo>
                  <a:pt x="105" y="113"/>
                </a:moveTo>
                <a:cubicBezTo>
                  <a:pt x="105" y="73"/>
                  <a:pt x="105" y="73"/>
                  <a:pt x="105" y="73"/>
                </a:cubicBezTo>
                <a:cubicBezTo>
                  <a:pt x="105" y="67"/>
                  <a:pt x="110" y="62"/>
                  <a:pt x="117" y="62"/>
                </a:cubicBezTo>
                <a:cubicBezTo>
                  <a:pt x="117" y="62"/>
                  <a:pt x="117" y="62"/>
                  <a:pt x="117" y="62"/>
                </a:cubicBezTo>
                <a:cubicBezTo>
                  <a:pt x="123" y="62"/>
                  <a:pt x="128" y="67"/>
                  <a:pt x="128" y="73"/>
                </a:cubicBezTo>
                <a:cubicBezTo>
                  <a:pt x="128" y="130"/>
                  <a:pt x="128" y="130"/>
                  <a:pt x="128" y="130"/>
                </a:cubicBezTo>
                <a:cubicBezTo>
                  <a:pt x="128" y="130"/>
                  <a:pt x="128" y="152"/>
                  <a:pt x="126" y="167"/>
                </a:cubicBezTo>
                <a:cubicBezTo>
                  <a:pt x="124" y="180"/>
                  <a:pt x="116" y="188"/>
                  <a:pt x="112" y="191"/>
                </a:cubicBezTo>
                <a:cubicBezTo>
                  <a:pt x="112" y="192"/>
                  <a:pt x="111" y="193"/>
                  <a:pt x="111" y="194"/>
                </a:cubicBezTo>
                <a:cubicBezTo>
                  <a:pt x="111" y="210"/>
                  <a:pt x="111" y="210"/>
                  <a:pt x="111" y="210"/>
                </a:cubicBezTo>
                <a:cubicBezTo>
                  <a:pt x="111" y="212"/>
                  <a:pt x="109" y="214"/>
                  <a:pt x="107" y="214"/>
                </a:cubicBezTo>
                <a:cubicBezTo>
                  <a:pt x="50" y="214"/>
                  <a:pt x="50" y="214"/>
                  <a:pt x="50" y="214"/>
                </a:cubicBezTo>
                <a:cubicBezTo>
                  <a:pt x="48" y="214"/>
                  <a:pt x="46" y="212"/>
                  <a:pt x="46" y="210"/>
                </a:cubicBezTo>
                <a:cubicBezTo>
                  <a:pt x="46" y="193"/>
                  <a:pt x="46" y="193"/>
                  <a:pt x="46" y="193"/>
                </a:cubicBezTo>
                <a:cubicBezTo>
                  <a:pt x="46" y="192"/>
                  <a:pt x="46" y="191"/>
                  <a:pt x="45" y="190"/>
                </a:cubicBezTo>
                <a:cubicBezTo>
                  <a:pt x="17" y="153"/>
                  <a:pt x="17" y="153"/>
                  <a:pt x="17" y="153"/>
                </a:cubicBezTo>
                <a:cubicBezTo>
                  <a:pt x="17" y="153"/>
                  <a:pt x="16" y="152"/>
                  <a:pt x="16" y="152"/>
                </a:cubicBezTo>
                <a:cubicBezTo>
                  <a:pt x="16" y="145"/>
                  <a:pt x="12" y="115"/>
                  <a:pt x="3" y="97"/>
                </a:cubicBezTo>
                <a:cubicBezTo>
                  <a:pt x="0" y="91"/>
                  <a:pt x="1" y="82"/>
                  <a:pt x="4" y="81"/>
                </a:cubicBezTo>
                <a:cubicBezTo>
                  <a:pt x="6" y="79"/>
                  <a:pt x="10" y="80"/>
                  <a:pt x="13" y="82"/>
                </a:cubicBezTo>
                <a:cubicBezTo>
                  <a:pt x="19" y="86"/>
                  <a:pt x="23" y="92"/>
                  <a:pt x="25" y="99"/>
                </a:cubicBezTo>
                <a:cubicBezTo>
                  <a:pt x="34" y="130"/>
                  <a:pt x="34" y="130"/>
                  <a:pt x="34" y="130"/>
                </a:cubicBezTo>
                <a:cubicBezTo>
                  <a:pt x="34" y="130"/>
                  <a:pt x="34" y="130"/>
                  <a:pt x="34" y="130"/>
                </a:cubicBezTo>
                <a:cubicBezTo>
                  <a:pt x="34" y="12"/>
                  <a:pt x="34" y="12"/>
                  <a:pt x="34" y="12"/>
                </a:cubicBezTo>
                <a:cubicBezTo>
                  <a:pt x="34" y="5"/>
                  <a:pt x="40" y="0"/>
                  <a:pt x="46" y="0"/>
                </a:cubicBezTo>
                <a:cubicBezTo>
                  <a:pt x="46" y="0"/>
                  <a:pt x="46" y="0"/>
                  <a:pt x="46" y="0"/>
                </a:cubicBezTo>
                <a:cubicBezTo>
                  <a:pt x="53" y="0"/>
                  <a:pt x="58" y="5"/>
                  <a:pt x="58" y="12"/>
                </a:cubicBezTo>
                <a:cubicBezTo>
                  <a:pt x="58" y="102"/>
                  <a:pt x="58" y="102"/>
                  <a:pt x="58" y="102"/>
                </a:cubicBezTo>
                <a:cubicBezTo>
                  <a:pt x="58" y="50"/>
                  <a:pt x="58" y="50"/>
                  <a:pt x="58" y="50"/>
                </a:cubicBezTo>
                <a:cubicBezTo>
                  <a:pt x="58" y="44"/>
                  <a:pt x="63" y="39"/>
                  <a:pt x="69" y="39"/>
                </a:cubicBezTo>
                <a:cubicBezTo>
                  <a:pt x="69" y="39"/>
                  <a:pt x="69" y="39"/>
                  <a:pt x="69" y="39"/>
                </a:cubicBezTo>
                <a:cubicBezTo>
                  <a:pt x="76" y="39"/>
                  <a:pt x="81" y="44"/>
                  <a:pt x="81" y="50"/>
                </a:cubicBezTo>
                <a:cubicBezTo>
                  <a:pt x="81" y="101"/>
                  <a:pt x="81" y="101"/>
                  <a:pt x="81" y="101"/>
                </a:cubicBezTo>
                <a:cubicBezTo>
                  <a:pt x="81" y="65"/>
                  <a:pt x="81" y="65"/>
                  <a:pt x="81" y="65"/>
                </a:cubicBezTo>
                <a:cubicBezTo>
                  <a:pt x="81" y="59"/>
                  <a:pt x="86" y="54"/>
                  <a:pt x="93" y="54"/>
                </a:cubicBezTo>
                <a:cubicBezTo>
                  <a:pt x="93" y="54"/>
                  <a:pt x="93" y="54"/>
                  <a:pt x="93" y="54"/>
                </a:cubicBezTo>
                <a:cubicBezTo>
                  <a:pt x="99" y="54"/>
                  <a:pt x="104" y="59"/>
                  <a:pt x="104" y="65"/>
                </a:cubicBezTo>
                <a:cubicBezTo>
                  <a:pt x="104" y="113"/>
                  <a:pt x="104" y="113"/>
                  <a:pt x="104" y="113"/>
                </a:cubicBezTo>
                <a:lnTo>
                  <a:pt x="105" y="113"/>
                </a:lnTo>
                <a:close/>
              </a:path>
            </a:pathLst>
          </a:custGeom>
          <a:solidFill>
            <a:schemeClr val="bg1"/>
          </a:solidFill>
          <a:ln w="19050" cap="flat">
            <a:solidFill>
              <a:schemeClr val="accent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78" name="Oval 277"/>
          <p:cNvSpPr/>
          <p:nvPr/>
        </p:nvSpPr>
        <p:spPr bwMode="auto">
          <a:xfrm>
            <a:off x="2695863" y="3911893"/>
            <a:ext cx="603107" cy="603107"/>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a:solidFill>
                  <a:schemeClr val="accent2"/>
                </a:solidFill>
                <a:latin typeface="Imago" charset="0"/>
              </a:rPr>
              <a:t>i</a:t>
            </a:r>
            <a:endParaRPr lang="en-SG" sz="3200" dirty="0">
              <a:solidFill>
                <a:schemeClr val="accent2"/>
              </a:solidFill>
              <a:latin typeface="Imago" charset="0"/>
            </a:endParaRPr>
          </a:p>
        </p:txBody>
      </p:sp>
      <p:sp>
        <p:nvSpPr>
          <p:cNvPr id="391" name="Oval 390">
            <a:extLst>
              <a:ext uri="{FF2B5EF4-FFF2-40B4-BE49-F238E27FC236}">
                <a16:creationId xmlns:a16="http://schemas.microsoft.com/office/drawing/2014/main" xmlns="" id="{768D6FCA-B355-4A2D-A986-AA2E85C8FFA6}"/>
              </a:ext>
            </a:extLst>
          </p:cNvPr>
          <p:cNvSpPr/>
          <p:nvPr/>
        </p:nvSpPr>
        <p:spPr bwMode="auto">
          <a:xfrm>
            <a:off x="2681822" y="3897391"/>
            <a:ext cx="603107" cy="603107"/>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a:solidFill>
                  <a:schemeClr val="accent2"/>
                </a:solidFill>
                <a:latin typeface="Imago" charset="0"/>
              </a:rPr>
              <a:t>i</a:t>
            </a:r>
            <a:endParaRPr lang="en-SG" sz="3200" dirty="0">
              <a:solidFill>
                <a:schemeClr val="accent2"/>
              </a:solidFill>
              <a:latin typeface="Imago" charset="0"/>
            </a:endParaRPr>
          </a:p>
        </p:txBody>
      </p:sp>
      <p:grpSp>
        <p:nvGrpSpPr>
          <p:cNvPr id="74" name="Group 73">
            <a:extLst>
              <a:ext uri="{FF2B5EF4-FFF2-40B4-BE49-F238E27FC236}">
                <a16:creationId xmlns:a16="http://schemas.microsoft.com/office/drawing/2014/main" xmlns="" id="{253DB652-2C37-4F8C-92F3-C37EC1628E82}"/>
              </a:ext>
            </a:extLst>
          </p:cNvPr>
          <p:cNvGrpSpPr/>
          <p:nvPr/>
        </p:nvGrpSpPr>
        <p:grpSpPr>
          <a:xfrm>
            <a:off x="2263824" y="2872017"/>
            <a:ext cx="1439101" cy="2380671"/>
            <a:chOff x="140799" y="2059499"/>
            <a:chExt cx="1439101" cy="2380671"/>
          </a:xfrm>
        </p:grpSpPr>
        <p:sp>
          <p:nvSpPr>
            <p:cNvPr id="338" name="Round Same Side Corner Rectangle 244">
              <a:extLst>
                <a:ext uri="{FF2B5EF4-FFF2-40B4-BE49-F238E27FC236}">
                  <a16:creationId xmlns:a16="http://schemas.microsoft.com/office/drawing/2014/main" xmlns="" id="{1105F1A6-4345-4050-8DD4-A8A661446E8F}"/>
                </a:ext>
              </a:extLst>
            </p:cNvPr>
            <p:cNvSpPr/>
            <p:nvPr/>
          </p:nvSpPr>
          <p:spPr bwMode="auto">
            <a:xfrm>
              <a:off x="140799" y="2059499"/>
              <a:ext cx="1439101" cy="497133"/>
            </a:xfrm>
            <a:prstGeom prst="round2SameRect">
              <a:avLst>
                <a:gd name="adj1" fmla="val 8793"/>
                <a:gd name="adj2" fmla="val 0"/>
              </a:avLst>
            </a:prstGeom>
            <a:noFill/>
            <a:ln>
              <a:noFill/>
            </a:ln>
            <a:effectLst/>
            <a:extLst/>
          </p:spPr>
          <p:txBody>
            <a:bodyPr vert="horz" wrap="square" lIns="72000" tIns="45720" rIns="72000" bIns="45720" numCol="1" rtlCol="0" anchor="ctr" anchorCtr="0" compatLnSpc="1">
              <a:prstTxWarp prst="textNoShape">
                <a:avLst/>
              </a:prstTxWarp>
              <a:noAutofit/>
            </a:bodyPr>
            <a:lstStyle/>
            <a:p>
              <a:pPr algn="ctr" eaLnBrk="1" fontAlgn="auto" hangingPunct="1">
                <a:spcBef>
                  <a:spcPct val="0"/>
                </a:spcBef>
                <a:spcAft>
                  <a:spcPts val="0"/>
                </a:spcAft>
                <a:defRPr/>
              </a:pPr>
              <a:r>
                <a:rPr lang="en-SG" b="1" kern="0" dirty="0">
                  <a:solidFill>
                    <a:schemeClr val="accent3"/>
                  </a:solidFill>
                </a:rPr>
                <a:t>OPERATOR LIST</a:t>
              </a:r>
            </a:p>
          </p:txBody>
        </p:sp>
        <p:grpSp>
          <p:nvGrpSpPr>
            <p:cNvPr id="73" name="Group 72">
              <a:extLst>
                <a:ext uri="{FF2B5EF4-FFF2-40B4-BE49-F238E27FC236}">
                  <a16:creationId xmlns:a16="http://schemas.microsoft.com/office/drawing/2014/main" xmlns="" id="{0000CFE9-303C-461C-9D30-E9681A162DE0}"/>
                </a:ext>
              </a:extLst>
            </p:cNvPr>
            <p:cNvGrpSpPr/>
            <p:nvPr/>
          </p:nvGrpSpPr>
          <p:grpSpPr>
            <a:xfrm>
              <a:off x="306575" y="2541119"/>
              <a:ext cx="1096924" cy="1899051"/>
              <a:chOff x="306575" y="2541119"/>
              <a:chExt cx="1096924" cy="1899051"/>
            </a:xfrm>
          </p:grpSpPr>
          <p:grpSp>
            <p:nvGrpSpPr>
              <p:cNvPr id="72" name="Group 71">
                <a:extLst>
                  <a:ext uri="{FF2B5EF4-FFF2-40B4-BE49-F238E27FC236}">
                    <a16:creationId xmlns:a16="http://schemas.microsoft.com/office/drawing/2014/main" xmlns="" id="{5E3AA996-927F-41A8-8E93-A0F616A5D00A}"/>
                  </a:ext>
                </a:extLst>
              </p:cNvPr>
              <p:cNvGrpSpPr/>
              <p:nvPr/>
            </p:nvGrpSpPr>
            <p:grpSpPr>
              <a:xfrm>
                <a:off x="306575" y="2541119"/>
                <a:ext cx="1096924" cy="345762"/>
                <a:chOff x="306575" y="2587299"/>
                <a:chExt cx="1096924" cy="345762"/>
              </a:xfrm>
            </p:grpSpPr>
            <p:grpSp>
              <p:nvGrpSpPr>
                <p:cNvPr id="357" name="Group 12">
                  <a:extLst>
                    <a:ext uri="{FF2B5EF4-FFF2-40B4-BE49-F238E27FC236}">
                      <a16:creationId xmlns:a16="http://schemas.microsoft.com/office/drawing/2014/main" xmlns="" id="{E2D3E085-BCC0-44F5-9E16-0F3E3BD24F0F}"/>
                    </a:ext>
                  </a:extLst>
                </p:cNvPr>
                <p:cNvGrpSpPr>
                  <a:grpSpLocks noChangeAspect="1"/>
                </p:cNvGrpSpPr>
                <p:nvPr/>
              </p:nvGrpSpPr>
              <p:grpSpPr bwMode="auto">
                <a:xfrm>
                  <a:off x="1135276" y="2587299"/>
                  <a:ext cx="268223" cy="345762"/>
                  <a:chOff x="3215" y="2173"/>
                  <a:chExt cx="339" cy="437"/>
                </a:xfrm>
              </p:grpSpPr>
              <p:sp>
                <p:nvSpPr>
                  <p:cNvPr id="358" name="AutoShape 11">
                    <a:extLst>
                      <a:ext uri="{FF2B5EF4-FFF2-40B4-BE49-F238E27FC236}">
                        <a16:creationId xmlns:a16="http://schemas.microsoft.com/office/drawing/2014/main" xmlns="" id="{6BC00693-CA19-4ABB-9027-F65BF454A1EE}"/>
                      </a:ext>
                    </a:extLst>
                  </p:cNvPr>
                  <p:cNvSpPr>
                    <a:spLocks noChangeAspect="1" noChangeArrowheads="1" noTextEdit="1"/>
                  </p:cNvSpPr>
                  <p:nvPr/>
                </p:nvSpPr>
                <p:spPr bwMode="auto">
                  <a:xfrm>
                    <a:off x="3215" y="2173"/>
                    <a:ext cx="33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59" name="Oval 13">
                    <a:extLst>
                      <a:ext uri="{FF2B5EF4-FFF2-40B4-BE49-F238E27FC236}">
                        <a16:creationId xmlns:a16="http://schemas.microsoft.com/office/drawing/2014/main" xmlns="" id="{CB47E8C4-F1F1-440C-A5C9-9D7BC791C325}"/>
                      </a:ext>
                    </a:extLst>
                  </p:cNvPr>
                  <p:cNvSpPr>
                    <a:spLocks noChangeArrowheads="1"/>
                  </p:cNvSpPr>
                  <p:nvPr/>
                </p:nvSpPr>
                <p:spPr bwMode="auto">
                  <a:xfrm>
                    <a:off x="3308" y="2179"/>
                    <a:ext cx="151" cy="149"/>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60" name="Line 14">
                    <a:extLst>
                      <a:ext uri="{FF2B5EF4-FFF2-40B4-BE49-F238E27FC236}">
                        <a16:creationId xmlns:a16="http://schemas.microsoft.com/office/drawing/2014/main" xmlns="" id="{5CE1160F-4D58-422E-A091-3FF497AC00AC}"/>
                      </a:ext>
                    </a:extLst>
                  </p:cNvPr>
                  <p:cNvSpPr>
                    <a:spLocks noChangeShapeType="1"/>
                  </p:cNvSpPr>
                  <p:nvPr/>
                </p:nvSpPr>
                <p:spPr bwMode="auto">
                  <a:xfrm flipV="1">
                    <a:off x="3479"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61" name="Line 15">
                    <a:extLst>
                      <a:ext uri="{FF2B5EF4-FFF2-40B4-BE49-F238E27FC236}">
                        <a16:creationId xmlns:a16="http://schemas.microsoft.com/office/drawing/2014/main" xmlns="" id="{9A80415F-59FC-4085-BBD8-389242DD3856}"/>
                      </a:ext>
                    </a:extLst>
                  </p:cNvPr>
                  <p:cNvSpPr>
                    <a:spLocks noChangeShapeType="1"/>
                  </p:cNvSpPr>
                  <p:nvPr/>
                </p:nvSpPr>
                <p:spPr bwMode="auto">
                  <a:xfrm>
                    <a:off x="3286"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62" name="Freeform 16">
                    <a:extLst>
                      <a:ext uri="{FF2B5EF4-FFF2-40B4-BE49-F238E27FC236}">
                        <a16:creationId xmlns:a16="http://schemas.microsoft.com/office/drawing/2014/main" xmlns="" id="{32B39046-2263-4540-AA7E-C7E2E646EAD3}"/>
                      </a:ext>
                    </a:extLst>
                  </p:cNvPr>
                  <p:cNvSpPr>
                    <a:spLocks/>
                  </p:cNvSpPr>
                  <p:nvPr/>
                </p:nvSpPr>
                <p:spPr bwMode="auto">
                  <a:xfrm>
                    <a:off x="3219" y="2372"/>
                    <a:ext cx="329" cy="240"/>
                  </a:xfrm>
                  <a:custGeom>
                    <a:avLst/>
                    <a:gdLst>
                      <a:gd name="T0" fmla="*/ 166 w 166"/>
                      <a:gd name="T1" fmla="*/ 122 h 122"/>
                      <a:gd name="T2" fmla="*/ 166 w 166"/>
                      <a:gd name="T3" fmla="*/ 45 h 122"/>
                      <a:gd name="T4" fmla="*/ 122 w 166"/>
                      <a:gd name="T5" fmla="*/ 0 h 122"/>
                      <a:gd name="T6" fmla="*/ 44 w 166"/>
                      <a:gd name="T7" fmla="*/ 0 h 122"/>
                      <a:gd name="T8" fmla="*/ 0 w 166"/>
                      <a:gd name="T9" fmla="*/ 45 h 122"/>
                      <a:gd name="T10" fmla="*/ 0 w 166"/>
                      <a:gd name="T11" fmla="*/ 122 h 122"/>
                    </a:gdLst>
                    <a:ahLst/>
                    <a:cxnLst>
                      <a:cxn ang="0">
                        <a:pos x="T0" y="T1"/>
                      </a:cxn>
                      <a:cxn ang="0">
                        <a:pos x="T2" y="T3"/>
                      </a:cxn>
                      <a:cxn ang="0">
                        <a:pos x="T4" y="T5"/>
                      </a:cxn>
                      <a:cxn ang="0">
                        <a:pos x="T6" y="T7"/>
                      </a:cxn>
                      <a:cxn ang="0">
                        <a:pos x="T8" y="T9"/>
                      </a:cxn>
                      <a:cxn ang="0">
                        <a:pos x="T10" y="T11"/>
                      </a:cxn>
                    </a:cxnLst>
                    <a:rect l="0" t="0" r="r" b="b"/>
                    <a:pathLst>
                      <a:path w="166" h="122">
                        <a:moveTo>
                          <a:pt x="166" y="122"/>
                        </a:moveTo>
                        <a:cubicBezTo>
                          <a:pt x="166" y="45"/>
                          <a:pt x="166" y="45"/>
                          <a:pt x="166" y="45"/>
                        </a:cubicBezTo>
                        <a:cubicBezTo>
                          <a:pt x="166" y="20"/>
                          <a:pt x="146" y="0"/>
                          <a:pt x="122" y="0"/>
                        </a:cubicBezTo>
                        <a:cubicBezTo>
                          <a:pt x="44" y="0"/>
                          <a:pt x="44" y="0"/>
                          <a:pt x="44" y="0"/>
                        </a:cubicBezTo>
                        <a:cubicBezTo>
                          <a:pt x="20" y="0"/>
                          <a:pt x="0" y="20"/>
                          <a:pt x="0" y="45"/>
                        </a:cubicBezTo>
                        <a:cubicBezTo>
                          <a:pt x="0" y="122"/>
                          <a:pt x="0" y="122"/>
                          <a:pt x="0" y="1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363" name="Group 362">
                  <a:extLst>
                    <a:ext uri="{FF2B5EF4-FFF2-40B4-BE49-F238E27FC236}">
                      <a16:creationId xmlns:a16="http://schemas.microsoft.com/office/drawing/2014/main" xmlns="" id="{DDC30278-7BA2-4646-915E-F88081EA4883}"/>
                    </a:ext>
                  </a:extLst>
                </p:cNvPr>
                <p:cNvGrpSpPr/>
                <p:nvPr/>
              </p:nvGrpSpPr>
              <p:grpSpPr>
                <a:xfrm>
                  <a:off x="306575" y="2606166"/>
                  <a:ext cx="356041" cy="308029"/>
                  <a:chOff x="4808538" y="3143250"/>
                  <a:chExt cx="1047750" cy="906463"/>
                </a:xfrm>
              </p:grpSpPr>
              <p:sp>
                <p:nvSpPr>
                  <p:cNvPr id="364" name="Freeform 7">
                    <a:extLst>
                      <a:ext uri="{FF2B5EF4-FFF2-40B4-BE49-F238E27FC236}">
                        <a16:creationId xmlns:a16="http://schemas.microsoft.com/office/drawing/2014/main" xmlns="" id="{40DD2A2B-45EA-4FF2-9000-1D7FDA5C97EA}"/>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365" name="Oval 8">
                    <a:extLst>
                      <a:ext uri="{FF2B5EF4-FFF2-40B4-BE49-F238E27FC236}">
                        <a16:creationId xmlns:a16="http://schemas.microsoft.com/office/drawing/2014/main" xmlns="" id="{898BF9B7-3CF3-43D2-8CDF-A547BD2B44D0}"/>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66" name="Freeform 9">
                    <a:extLst>
                      <a:ext uri="{FF2B5EF4-FFF2-40B4-BE49-F238E27FC236}">
                        <a16:creationId xmlns:a16="http://schemas.microsoft.com/office/drawing/2014/main" xmlns="" id="{36F9A5FA-A7CE-4F74-A235-01CAFF7EEB66}"/>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57" name="Straight Connector 56">
                  <a:extLst>
                    <a:ext uri="{FF2B5EF4-FFF2-40B4-BE49-F238E27FC236}">
                      <a16:creationId xmlns:a16="http://schemas.microsoft.com/office/drawing/2014/main" xmlns="" id="{D3CB3BAB-150D-43AF-B72A-6F9DE557AED6}"/>
                    </a:ext>
                  </a:extLst>
                </p:cNvPr>
                <p:cNvCxnSpPr/>
                <p:nvPr/>
              </p:nvCxnSpPr>
              <p:spPr bwMode="auto">
                <a:xfrm>
                  <a:off x="694471" y="2760180"/>
                  <a:ext cx="371006" cy="0"/>
                </a:xfrm>
                <a:prstGeom prst="line">
                  <a:avLst/>
                </a:prstGeom>
                <a:noFill/>
                <a:ln w="19050" cap="flat"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392" name="Group 391">
                <a:extLst>
                  <a:ext uri="{FF2B5EF4-FFF2-40B4-BE49-F238E27FC236}">
                    <a16:creationId xmlns:a16="http://schemas.microsoft.com/office/drawing/2014/main" xmlns="" id="{187CCA92-6062-43FC-A1CC-8A810421FD44}"/>
                  </a:ext>
                </a:extLst>
              </p:cNvPr>
              <p:cNvGrpSpPr/>
              <p:nvPr/>
            </p:nvGrpSpPr>
            <p:grpSpPr>
              <a:xfrm>
                <a:off x="306575" y="2929441"/>
                <a:ext cx="1096924" cy="345762"/>
                <a:chOff x="306575" y="2587299"/>
                <a:chExt cx="1096924" cy="345762"/>
              </a:xfrm>
            </p:grpSpPr>
            <p:grpSp>
              <p:nvGrpSpPr>
                <p:cNvPr id="393" name="Group 12">
                  <a:extLst>
                    <a:ext uri="{FF2B5EF4-FFF2-40B4-BE49-F238E27FC236}">
                      <a16:creationId xmlns:a16="http://schemas.microsoft.com/office/drawing/2014/main" xmlns="" id="{9AE9F2E1-9FBA-423D-8E91-58715C857371}"/>
                    </a:ext>
                  </a:extLst>
                </p:cNvPr>
                <p:cNvGrpSpPr>
                  <a:grpSpLocks noChangeAspect="1"/>
                </p:cNvGrpSpPr>
                <p:nvPr/>
              </p:nvGrpSpPr>
              <p:grpSpPr bwMode="auto">
                <a:xfrm>
                  <a:off x="1135276" y="2587299"/>
                  <a:ext cx="268223" cy="345762"/>
                  <a:chOff x="3215" y="2173"/>
                  <a:chExt cx="339" cy="437"/>
                </a:xfrm>
              </p:grpSpPr>
              <p:sp>
                <p:nvSpPr>
                  <p:cNvPr id="399" name="AutoShape 11">
                    <a:extLst>
                      <a:ext uri="{FF2B5EF4-FFF2-40B4-BE49-F238E27FC236}">
                        <a16:creationId xmlns:a16="http://schemas.microsoft.com/office/drawing/2014/main" xmlns="" id="{D28569E0-59F8-4F95-806E-36CE70B6E273}"/>
                      </a:ext>
                    </a:extLst>
                  </p:cNvPr>
                  <p:cNvSpPr>
                    <a:spLocks noChangeAspect="1" noChangeArrowheads="1" noTextEdit="1"/>
                  </p:cNvSpPr>
                  <p:nvPr/>
                </p:nvSpPr>
                <p:spPr bwMode="auto">
                  <a:xfrm>
                    <a:off x="3215" y="2173"/>
                    <a:ext cx="33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00" name="Oval 13">
                    <a:extLst>
                      <a:ext uri="{FF2B5EF4-FFF2-40B4-BE49-F238E27FC236}">
                        <a16:creationId xmlns:a16="http://schemas.microsoft.com/office/drawing/2014/main" xmlns="" id="{DFF10FB7-2C76-4D12-BF4C-1B632005A540}"/>
                      </a:ext>
                    </a:extLst>
                  </p:cNvPr>
                  <p:cNvSpPr>
                    <a:spLocks noChangeArrowheads="1"/>
                  </p:cNvSpPr>
                  <p:nvPr/>
                </p:nvSpPr>
                <p:spPr bwMode="auto">
                  <a:xfrm>
                    <a:off x="3308" y="2179"/>
                    <a:ext cx="151" cy="149"/>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01" name="Line 14">
                    <a:extLst>
                      <a:ext uri="{FF2B5EF4-FFF2-40B4-BE49-F238E27FC236}">
                        <a16:creationId xmlns:a16="http://schemas.microsoft.com/office/drawing/2014/main" xmlns="" id="{ABDCFAD9-1538-4F32-A068-A4DBA211935C}"/>
                      </a:ext>
                    </a:extLst>
                  </p:cNvPr>
                  <p:cNvSpPr>
                    <a:spLocks noChangeShapeType="1"/>
                  </p:cNvSpPr>
                  <p:nvPr/>
                </p:nvSpPr>
                <p:spPr bwMode="auto">
                  <a:xfrm flipV="1">
                    <a:off x="3479"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02" name="Line 15">
                    <a:extLst>
                      <a:ext uri="{FF2B5EF4-FFF2-40B4-BE49-F238E27FC236}">
                        <a16:creationId xmlns:a16="http://schemas.microsoft.com/office/drawing/2014/main" xmlns="" id="{E23B9388-A010-447D-9BCF-93415F3C1938}"/>
                      </a:ext>
                    </a:extLst>
                  </p:cNvPr>
                  <p:cNvSpPr>
                    <a:spLocks noChangeShapeType="1"/>
                  </p:cNvSpPr>
                  <p:nvPr/>
                </p:nvSpPr>
                <p:spPr bwMode="auto">
                  <a:xfrm>
                    <a:off x="3286"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03" name="Freeform 16">
                    <a:extLst>
                      <a:ext uri="{FF2B5EF4-FFF2-40B4-BE49-F238E27FC236}">
                        <a16:creationId xmlns:a16="http://schemas.microsoft.com/office/drawing/2014/main" xmlns="" id="{E1B15C59-66DA-4DA2-93CD-EE01CDBD06D8}"/>
                      </a:ext>
                    </a:extLst>
                  </p:cNvPr>
                  <p:cNvSpPr>
                    <a:spLocks/>
                  </p:cNvSpPr>
                  <p:nvPr/>
                </p:nvSpPr>
                <p:spPr bwMode="auto">
                  <a:xfrm>
                    <a:off x="3219" y="2372"/>
                    <a:ext cx="329" cy="240"/>
                  </a:xfrm>
                  <a:custGeom>
                    <a:avLst/>
                    <a:gdLst>
                      <a:gd name="T0" fmla="*/ 166 w 166"/>
                      <a:gd name="T1" fmla="*/ 122 h 122"/>
                      <a:gd name="T2" fmla="*/ 166 w 166"/>
                      <a:gd name="T3" fmla="*/ 45 h 122"/>
                      <a:gd name="T4" fmla="*/ 122 w 166"/>
                      <a:gd name="T5" fmla="*/ 0 h 122"/>
                      <a:gd name="T6" fmla="*/ 44 w 166"/>
                      <a:gd name="T7" fmla="*/ 0 h 122"/>
                      <a:gd name="T8" fmla="*/ 0 w 166"/>
                      <a:gd name="T9" fmla="*/ 45 h 122"/>
                      <a:gd name="T10" fmla="*/ 0 w 166"/>
                      <a:gd name="T11" fmla="*/ 122 h 122"/>
                    </a:gdLst>
                    <a:ahLst/>
                    <a:cxnLst>
                      <a:cxn ang="0">
                        <a:pos x="T0" y="T1"/>
                      </a:cxn>
                      <a:cxn ang="0">
                        <a:pos x="T2" y="T3"/>
                      </a:cxn>
                      <a:cxn ang="0">
                        <a:pos x="T4" y="T5"/>
                      </a:cxn>
                      <a:cxn ang="0">
                        <a:pos x="T6" y="T7"/>
                      </a:cxn>
                      <a:cxn ang="0">
                        <a:pos x="T8" y="T9"/>
                      </a:cxn>
                      <a:cxn ang="0">
                        <a:pos x="T10" y="T11"/>
                      </a:cxn>
                    </a:cxnLst>
                    <a:rect l="0" t="0" r="r" b="b"/>
                    <a:pathLst>
                      <a:path w="166" h="122">
                        <a:moveTo>
                          <a:pt x="166" y="122"/>
                        </a:moveTo>
                        <a:cubicBezTo>
                          <a:pt x="166" y="45"/>
                          <a:pt x="166" y="45"/>
                          <a:pt x="166" y="45"/>
                        </a:cubicBezTo>
                        <a:cubicBezTo>
                          <a:pt x="166" y="20"/>
                          <a:pt x="146" y="0"/>
                          <a:pt x="122" y="0"/>
                        </a:cubicBezTo>
                        <a:cubicBezTo>
                          <a:pt x="44" y="0"/>
                          <a:pt x="44" y="0"/>
                          <a:pt x="44" y="0"/>
                        </a:cubicBezTo>
                        <a:cubicBezTo>
                          <a:pt x="20" y="0"/>
                          <a:pt x="0" y="20"/>
                          <a:pt x="0" y="45"/>
                        </a:cubicBezTo>
                        <a:cubicBezTo>
                          <a:pt x="0" y="122"/>
                          <a:pt x="0" y="122"/>
                          <a:pt x="0" y="1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394" name="Group 393">
                  <a:extLst>
                    <a:ext uri="{FF2B5EF4-FFF2-40B4-BE49-F238E27FC236}">
                      <a16:creationId xmlns:a16="http://schemas.microsoft.com/office/drawing/2014/main" xmlns="" id="{87E2106E-CFBD-4052-B747-A60D658FFC2C}"/>
                    </a:ext>
                  </a:extLst>
                </p:cNvPr>
                <p:cNvGrpSpPr/>
                <p:nvPr/>
              </p:nvGrpSpPr>
              <p:grpSpPr>
                <a:xfrm>
                  <a:off x="306575" y="2606166"/>
                  <a:ext cx="356041" cy="308029"/>
                  <a:chOff x="4808538" y="3143250"/>
                  <a:chExt cx="1047750" cy="906463"/>
                </a:xfrm>
              </p:grpSpPr>
              <p:sp>
                <p:nvSpPr>
                  <p:cNvPr id="396" name="Freeform 7">
                    <a:extLst>
                      <a:ext uri="{FF2B5EF4-FFF2-40B4-BE49-F238E27FC236}">
                        <a16:creationId xmlns:a16="http://schemas.microsoft.com/office/drawing/2014/main" xmlns="" id="{50FCC743-E521-4168-9E77-1B297D66CBA6}"/>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397" name="Oval 8">
                    <a:extLst>
                      <a:ext uri="{FF2B5EF4-FFF2-40B4-BE49-F238E27FC236}">
                        <a16:creationId xmlns:a16="http://schemas.microsoft.com/office/drawing/2014/main" xmlns="" id="{4BA29DEF-E2C2-40FE-AA99-443300F7864E}"/>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98" name="Freeform 9">
                    <a:extLst>
                      <a:ext uri="{FF2B5EF4-FFF2-40B4-BE49-F238E27FC236}">
                        <a16:creationId xmlns:a16="http://schemas.microsoft.com/office/drawing/2014/main" xmlns="" id="{0D83ADB9-F465-4AE1-A7E8-CDA45EF0805A}"/>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395" name="Straight Connector 394">
                  <a:extLst>
                    <a:ext uri="{FF2B5EF4-FFF2-40B4-BE49-F238E27FC236}">
                      <a16:creationId xmlns:a16="http://schemas.microsoft.com/office/drawing/2014/main" xmlns="" id="{4BADEDED-2BA0-4EE3-953A-8C50FBE9EAF7}"/>
                    </a:ext>
                  </a:extLst>
                </p:cNvPr>
                <p:cNvCxnSpPr/>
                <p:nvPr/>
              </p:nvCxnSpPr>
              <p:spPr bwMode="auto">
                <a:xfrm>
                  <a:off x="694471" y="2760180"/>
                  <a:ext cx="371006" cy="0"/>
                </a:xfrm>
                <a:prstGeom prst="line">
                  <a:avLst/>
                </a:prstGeom>
                <a:noFill/>
                <a:ln w="19050" cap="flat"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404" name="Group 403">
                <a:extLst>
                  <a:ext uri="{FF2B5EF4-FFF2-40B4-BE49-F238E27FC236}">
                    <a16:creationId xmlns:a16="http://schemas.microsoft.com/office/drawing/2014/main" xmlns="" id="{DE3AF86A-E36D-43B7-999E-E1B6D83D6D19}"/>
                  </a:ext>
                </a:extLst>
              </p:cNvPr>
              <p:cNvGrpSpPr/>
              <p:nvPr/>
            </p:nvGrpSpPr>
            <p:grpSpPr>
              <a:xfrm>
                <a:off x="306575" y="3317763"/>
                <a:ext cx="1096924" cy="345762"/>
                <a:chOff x="306575" y="2587299"/>
                <a:chExt cx="1096924" cy="345762"/>
              </a:xfrm>
            </p:grpSpPr>
            <p:grpSp>
              <p:nvGrpSpPr>
                <p:cNvPr id="405" name="Group 12">
                  <a:extLst>
                    <a:ext uri="{FF2B5EF4-FFF2-40B4-BE49-F238E27FC236}">
                      <a16:creationId xmlns:a16="http://schemas.microsoft.com/office/drawing/2014/main" xmlns="" id="{93F0C659-56D7-4194-9E76-AF76A54F0D5C}"/>
                    </a:ext>
                  </a:extLst>
                </p:cNvPr>
                <p:cNvGrpSpPr>
                  <a:grpSpLocks noChangeAspect="1"/>
                </p:cNvGrpSpPr>
                <p:nvPr/>
              </p:nvGrpSpPr>
              <p:grpSpPr bwMode="auto">
                <a:xfrm>
                  <a:off x="1135276" y="2587299"/>
                  <a:ext cx="268223" cy="345762"/>
                  <a:chOff x="3215" y="2173"/>
                  <a:chExt cx="339" cy="437"/>
                </a:xfrm>
              </p:grpSpPr>
              <p:sp>
                <p:nvSpPr>
                  <p:cNvPr id="411" name="AutoShape 11">
                    <a:extLst>
                      <a:ext uri="{FF2B5EF4-FFF2-40B4-BE49-F238E27FC236}">
                        <a16:creationId xmlns:a16="http://schemas.microsoft.com/office/drawing/2014/main" xmlns="" id="{2FA57AEA-681D-420B-9DFC-7FDCEBE650B6}"/>
                      </a:ext>
                    </a:extLst>
                  </p:cNvPr>
                  <p:cNvSpPr>
                    <a:spLocks noChangeAspect="1" noChangeArrowheads="1" noTextEdit="1"/>
                  </p:cNvSpPr>
                  <p:nvPr/>
                </p:nvSpPr>
                <p:spPr bwMode="auto">
                  <a:xfrm>
                    <a:off x="3215" y="2173"/>
                    <a:ext cx="33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12" name="Oval 13">
                    <a:extLst>
                      <a:ext uri="{FF2B5EF4-FFF2-40B4-BE49-F238E27FC236}">
                        <a16:creationId xmlns:a16="http://schemas.microsoft.com/office/drawing/2014/main" xmlns="" id="{F6B9BE2F-9BC4-4940-A891-82CCD653658B}"/>
                      </a:ext>
                    </a:extLst>
                  </p:cNvPr>
                  <p:cNvSpPr>
                    <a:spLocks noChangeArrowheads="1"/>
                  </p:cNvSpPr>
                  <p:nvPr/>
                </p:nvSpPr>
                <p:spPr bwMode="auto">
                  <a:xfrm>
                    <a:off x="3308" y="2179"/>
                    <a:ext cx="151" cy="149"/>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13" name="Line 14">
                    <a:extLst>
                      <a:ext uri="{FF2B5EF4-FFF2-40B4-BE49-F238E27FC236}">
                        <a16:creationId xmlns:a16="http://schemas.microsoft.com/office/drawing/2014/main" xmlns="" id="{1BC02922-A578-4926-BE7A-084642691233}"/>
                      </a:ext>
                    </a:extLst>
                  </p:cNvPr>
                  <p:cNvSpPr>
                    <a:spLocks noChangeShapeType="1"/>
                  </p:cNvSpPr>
                  <p:nvPr/>
                </p:nvSpPr>
                <p:spPr bwMode="auto">
                  <a:xfrm flipV="1">
                    <a:off x="3479"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14" name="Line 15">
                    <a:extLst>
                      <a:ext uri="{FF2B5EF4-FFF2-40B4-BE49-F238E27FC236}">
                        <a16:creationId xmlns:a16="http://schemas.microsoft.com/office/drawing/2014/main" xmlns="" id="{73DEB81E-A5E9-46A3-BA79-6A51DB464CA4}"/>
                      </a:ext>
                    </a:extLst>
                  </p:cNvPr>
                  <p:cNvSpPr>
                    <a:spLocks noChangeShapeType="1"/>
                  </p:cNvSpPr>
                  <p:nvPr/>
                </p:nvSpPr>
                <p:spPr bwMode="auto">
                  <a:xfrm>
                    <a:off x="3286"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15" name="Freeform 16">
                    <a:extLst>
                      <a:ext uri="{FF2B5EF4-FFF2-40B4-BE49-F238E27FC236}">
                        <a16:creationId xmlns:a16="http://schemas.microsoft.com/office/drawing/2014/main" xmlns="" id="{EB88E657-0E3D-4039-AE95-BD580915CEA8}"/>
                      </a:ext>
                    </a:extLst>
                  </p:cNvPr>
                  <p:cNvSpPr>
                    <a:spLocks/>
                  </p:cNvSpPr>
                  <p:nvPr/>
                </p:nvSpPr>
                <p:spPr bwMode="auto">
                  <a:xfrm>
                    <a:off x="3219" y="2372"/>
                    <a:ext cx="329" cy="240"/>
                  </a:xfrm>
                  <a:custGeom>
                    <a:avLst/>
                    <a:gdLst>
                      <a:gd name="T0" fmla="*/ 166 w 166"/>
                      <a:gd name="T1" fmla="*/ 122 h 122"/>
                      <a:gd name="T2" fmla="*/ 166 w 166"/>
                      <a:gd name="T3" fmla="*/ 45 h 122"/>
                      <a:gd name="T4" fmla="*/ 122 w 166"/>
                      <a:gd name="T5" fmla="*/ 0 h 122"/>
                      <a:gd name="T6" fmla="*/ 44 w 166"/>
                      <a:gd name="T7" fmla="*/ 0 h 122"/>
                      <a:gd name="T8" fmla="*/ 0 w 166"/>
                      <a:gd name="T9" fmla="*/ 45 h 122"/>
                      <a:gd name="T10" fmla="*/ 0 w 166"/>
                      <a:gd name="T11" fmla="*/ 122 h 122"/>
                    </a:gdLst>
                    <a:ahLst/>
                    <a:cxnLst>
                      <a:cxn ang="0">
                        <a:pos x="T0" y="T1"/>
                      </a:cxn>
                      <a:cxn ang="0">
                        <a:pos x="T2" y="T3"/>
                      </a:cxn>
                      <a:cxn ang="0">
                        <a:pos x="T4" y="T5"/>
                      </a:cxn>
                      <a:cxn ang="0">
                        <a:pos x="T6" y="T7"/>
                      </a:cxn>
                      <a:cxn ang="0">
                        <a:pos x="T8" y="T9"/>
                      </a:cxn>
                      <a:cxn ang="0">
                        <a:pos x="T10" y="T11"/>
                      </a:cxn>
                    </a:cxnLst>
                    <a:rect l="0" t="0" r="r" b="b"/>
                    <a:pathLst>
                      <a:path w="166" h="122">
                        <a:moveTo>
                          <a:pt x="166" y="122"/>
                        </a:moveTo>
                        <a:cubicBezTo>
                          <a:pt x="166" y="45"/>
                          <a:pt x="166" y="45"/>
                          <a:pt x="166" y="45"/>
                        </a:cubicBezTo>
                        <a:cubicBezTo>
                          <a:pt x="166" y="20"/>
                          <a:pt x="146" y="0"/>
                          <a:pt x="122" y="0"/>
                        </a:cubicBezTo>
                        <a:cubicBezTo>
                          <a:pt x="44" y="0"/>
                          <a:pt x="44" y="0"/>
                          <a:pt x="44" y="0"/>
                        </a:cubicBezTo>
                        <a:cubicBezTo>
                          <a:pt x="20" y="0"/>
                          <a:pt x="0" y="20"/>
                          <a:pt x="0" y="45"/>
                        </a:cubicBezTo>
                        <a:cubicBezTo>
                          <a:pt x="0" y="122"/>
                          <a:pt x="0" y="122"/>
                          <a:pt x="0" y="1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406" name="Group 405">
                  <a:extLst>
                    <a:ext uri="{FF2B5EF4-FFF2-40B4-BE49-F238E27FC236}">
                      <a16:creationId xmlns:a16="http://schemas.microsoft.com/office/drawing/2014/main" xmlns="" id="{3334F23F-8ADC-41E1-A467-097D118CFCA9}"/>
                    </a:ext>
                  </a:extLst>
                </p:cNvPr>
                <p:cNvGrpSpPr/>
                <p:nvPr/>
              </p:nvGrpSpPr>
              <p:grpSpPr>
                <a:xfrm>
                  <a:off x="306575" y="2606166"/>
                  <a:ext cx="356041" cy="308029"/>
                  <a:chOff x="4808538" y="3143250"/>
                  <a:chExt cx="1047750" cy="906463"/>
                </a:xfrm>
              </p:grpSpPr>
              <p:sp>
                <p:nvSpPr>
                  <p:cNvPr id="408" name="Freeform 7">
                    <a:extLst>
                      <a:ext uri="{FF2B5EF4-FFF2-40B4-BE49-F238E27FC236}">
                        <a16:creationId xmlns:a16="http://schemas.microsoft.com/office/drawing/2014/main" xmlns="" id="{7BBF0FBF-9A8D-4B51-B8DA-285DA8A8243F}"/>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409" name="Oval 8">
                    <a:extLst>
                      <a:ext uri="{FF2B5EF4-FFF2-40B4-BE49-F238E27FC236}">
                        <a16:creationId xmlns:a16="http://schemas.microsoft.com/office/drawing/2014/main" xmlns="" id="{B285AD0C-701C-402E-9BE1-B312469F33A1}"/>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10" name="Freeform 9">
                    <a:extLst>
                      <a:ext uri="{FF2B5EF4-FFF2-40B4-BE49-F238E27FC236}">
                        <a16:creationId xmlns:a16="http://schemas.microsoft.com/office/drawing/2014/main" xmlns="" id="{26D97419-381B-4DFD-AF11-8B189E7DAF22}"/>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407" name="Straight Connector 406">
                  <a:extLst>
                    <a:ext uri="{FF2B5EF4-FFF2-40B4-BE49-F238E27FC236}">
                      <a16:creationId xmlns:a16="http://schemas.microsoft.com/office/drawing/2014/main" xmlns="" id="{03A83C56-63E3-47F9-AF80-2AC593B322E7}"/>
                    </a:ext>
                  </a:extLst>
                </p:cNvPr>
                <p:cNvCxnSpPr/>
                <p:nvPr/>
              </p:nvCxnSpPr>
              <p:spPr bwMode="auto">
                <a:xfrm>
                  <a:off x="694471" y="2760180"/>
                  <a:ext cx="371006" cy="0"/>
                </a:xfrm>
                <a:prstGeom prst="line">
                  <a:avLst/>
                </a:prstGeom>
                <a:noFill/>
                <a:ln w="19050" cap="flat"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416" name="Group 415">
                <a:extLst>
                  <a:ext uri="{FF2B5EF4-FFF2-40B4-BE49-F238E27FC236}">
                    <a16:creationId xmlns:a16="http://schemas.microsoft.com/office/drawing/2014/main" xmlns="" id="{8F321BF2-B948-43C5-B29C-6E839745E509}"/>
                  </a:ext>
                </a:extLst>
              </p:cNvPr>
              <p:cNvGrpSpPr/>
              <p:nvPr/>
            </p:nvGrpSpPr>
            <p:grpSpPr>
              <a:xfrm>
                <a:off x="306575" y="3706085"/>
                <a:ext cx="1096924" cy="345762"/>
                <a:chOff x="306575" y="2587299"/>
                <a:chExt cx="1096924" cy="345762"/>
              </a:xfrm>
            </p:grpSpPr>
            <p:grpSp>
              <p:nvGrpSpPr>
                <p:cNvPr id="417" name="Group 12">
                  <a:extLst>
                    <a:ext uri="{FF2B5EF4-FFF2-40B4-BE49-F238E27FC236}">
                      <a16:creationId xmlns:a16="http://schemas.microsoft.com/office/drawing/2014/main" xmlns="" id="{4F33A6C6-5A71-4974-BD90-790EE5F9679C}"/>
                    </a:ext>
                  </a:extLst>
                </p:cNvPr>
                <p:cNvGrpSpPr>
                  <a:grpSpLocks noChangeAspect="1"/>
                </p:cNvGrpSpPr>
                <p:nvPr/>
              </p:nvGrpSpPr>
              <p:grpSpPr bwMode="auto">
                <a:xfrm>
                  <a:off x="1135276" y="2587299"/>
                  <a:ext cx="268223" cy="345762"/>
                  <a:chOff x="3215" y="2173"/>
                  <a:chExt cx="339" cy="437"/>
                </a:xfrm>
              </p:grpSpPr>
              <p:sp>
                <p:nvSpPr>
                  <p:cNvPr id="423" name="AutoShape 11">
                    <a:extLst>
                      <a:ext uri="{FF2B5EF4-FFF2-40B4-BE49-F238E27FC236}">
                        <a16:creationId xmlns:a16="http://schemas.microsoft.com/office/drawing/2014/main" xmlns="" id="{90CD1B69-863F-424D-BD36-20E921921CE1}"/>
                      </a:ext>
                    </a:extLst>
                  </p:cNvPr>
                  <p:cNvSpPr>
                    <a:spLocks noChangeAspect="1" noChangeArrowheads="1" noTextEdit="1"/>
                  </p:cNvSpPr>
                  <p:nvPr/>
                </p:nvSpPr>
                <p:spPr bwMode="auto">
                  <a:xfrm>
                    <a:off x="3215" y="2173"/>
                    <a:ext cx="33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24" name="Oval 13">
                    <a:extLst>
                      <a:ext uri="{FF2B5EF4-FFF2-40B4-BE49-F238E27FC236}">
                        <a16:creationId xmlns:a16="http://schemas.microsoft.com/office/drawing/2014/main" xmlns="" id="{5B5C3EE9-02D4-46FB-B2EE-EC4DE8F15B66}"/>
                      </a:ext>
                    </a:extLst>
                  </p:cNvPr>
                  <p:cNvSpPr>
                    <a:spLocks noChangeArrowheads="1"/>
                  </p:cNvSpPr>
                  <p:nvPr/>
                </p:nvSpPr>
                <p:spPr bwMode="auto">
                  <a:xfrm>
                    <a:off x="3308" y="2179"/>
                    <a:ext cx="151" cy="149"/>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25" name="Line 14">
                    <a:extLst>
                      <a:ext uri="{FF2B5EF4-FFF2-40B4-BE49-F238E27FC236}">
                        <a16:creationId xmlns:a16="http://schemas.microsoft.com/office/drawing/2014/main" xmlns="" id="{4A35B395-8C79-47B7-93EA-2ED6FF36F0FF}"/>
                      </a:ext>
                    </a:extLst>
                  </p:cNvPr>
                  <p:cNvSpPr>
                    <a:spLocks noChangeShapeType="1"/>
                  </p:cNvSpPr>
                  <p:nvPr/>
                </p:nvSpPr>
                <p:spPr bwMode="auto">
                  <a:xfrm flipV="1">
                    <a:off x="3479"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26" name="Line 15">
                    <a:extLst>
                      <a:ext uri="{FF2B5EF4-FFF2-40B4-BE49-F238E27FC236}">
                        <a16:creationId xmlns:a16="http://schemas.microsoft.com/office/drawing/2014/main" xmlns="" id="{08EBB2AA-A78E-43D5-A797-1322A4D66C40}"/>
                      </a:ext>
                    </a:extLst>
                  </p:cNvPr>
                  <p:cNvSpPr>
                    <a:spLocks noChangeShapeType="1"/>
                  </p:cNvSpPr>
                  <p:nvPr/>
                </p:nvSpPr>
                <p:spPr bwMode="auto">
                  <a:xfrm>
                    <a:off x="3286"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27" name="Freeform 16">
                    <a:extLst>
                      <a:ext uri="{FF2B5EF4-FFF2-40B4-BE49-F238E27FC236}">
                        <a16:creationId xmlns:a16="http://schemas.microsoft.com/office/drawing/2014/main" xmlns="" id="{1AB412C7-6BBF-4533-9234-F9A5D3E7FC40}"/>
                      </a:ext>
                    </a:extLst>
                  </p:cNvPr>
                  <p:cNvSpPr>
                    <a:spLocks/>
                  </p:cNvSpPr>
                  <p:nvPr/>
                </p:nvSpPr>
                <p:spPr bwMode="auto">
                  <a:xfrm>
                    <a:off x="3219" y="2372"/>
                    <a:ext cx="329" cy="240"/>
                  </a:xfrm>
                  <a:custGeom>
                    <a:avLst/>
                    <a:gdLst>
                      <a:gd name="T0" fmla="*/ 166 w 166"/>
                      <a:gd name="T1" fmla="*/ 122 h 122"/>
                      <a:gd name="T2" fmla="*/ 166 w 166"/>
                      <a:gd name="T3" fmla="*/ 45 h 122"/>
                      <a:gd name="T4" fmla="*/ 122 w 166"/>
                      <a:gd name="T5" fmla="*/ 0 h 122"/>
                      <a:gd name="T6" fmla="*/ 44 w 166"/>
                      <a:gd name="T7" fmla="*/ 0 h 122"/>
                      <a:gd name="T8" fmla="*/ 0 w 166"/>
                      <a:gd name="T9" fmla="*/ 45 h 122"/>
                      <a:gd name="T10" fmla="*/ 0 w 166"/>
                      <a:gd name="T11" fmla="*/ 122 h 122"/>
                    </a:gdLst>
                    <a:ahLst/>
                    <a:cxnLst>
                      <a:cxn ang="0">
                        <a:pos x="T0" y="T1"/>
                      </a:cxn>
                      <a:cxn ang="0">
                        <a:pos x="T2" y="T3"/>
                      </a:cxn>
                      <a:cxn ang="0">
                        <a:pos x="T4" y="T5"/>
                      </a:cxn>
                      <a:cxn ang="0">
                        <a:pos x="T6" y="T7"/>
                      </a:cxn>
                      <a:cxn ang="0">
                        <a:pos x="T8" y="T9"/>
                      </a:cxn>
                      <a:cxn ang="0">
                        <a:pos x="T10" y="T11"/>
                      </a:cxn>
                    </a:cxnLst>
                    <a:rect l="0" t="0" r="r" b="b"/>
                    <a:pathLst>
                      <a:path w="166" h="122">
                        <a:moveTo>
                          <a:pt x="166" y="122"/>
                        </a:moveTo>
                        <a:cubicBezTo>
                          <a:pt x="166" y="45"/>
                          <a:pt x="166" y="45"/>
                          <a:pt x="166" y="45"/>
                        </a:cubicBezTo>
                        <a:cubicBezTo>
                          <a:pt x="166" y="20"/>
                          <a:pt x="146" y="0"/>
                          <a:pt x="122" y="0"/>
                        </a:cubicBezTo>
                        <a:cubicBezTo>
                          <a:pt x="44" y="0"/>
                          <a:pt x="44" y="0"/>
                          <a:pt x="44" y="0"/>
                        </a:cubicBezTo>
                        <a:cubicBezTo>
                          <a:pt x="20" y="0"/>
                          <a:pt x="0" y="20"/>
                          <a:pt x="0" y="45"/>
                        </a:cubicBezTo>
                        <a:cubicBezTo>
                          <a:pt x="0" y="122"/>
                          <a:pt x="0" y="122"/>
                          <a:pt x="0" y="1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418" name="Group 417">
                  <a:extLst>
                    <a:ext uri="{FF2B5EF4-FFF2-40B4-BE49-F238E27FC236}">
                      <a16:creationId xmlns:a16="http://schemas.microsoft.com/office/drawing/2014/main" xmlns="" id="{291A71D2-1DD1-413B-9546-C578B2D5E99E}"/>
                    </a:ext>
                  </a:extLst>
                </p:cNvPr>
                <p:cNvGrpSpPr/>
                <p:nvPr/>
              </p:nvGrpSpPr>
              <p:grpSpPr>
                <a:xfrm>
                  <a:off x="306575" y="2606166"/>
                  <a:ext cx="356041" cy="308029"/>
                  <a:chOff x="4808538" y="3143250"/>
                  <a:chExt cx="1047750" cy="906463"/>
                </a:xfrm>
              </p:grpSpPr>
              <p:sp>
                <p:nvSpPr>
                  <p:cNvPr id="420" name="Freeform 7">
                    <a:extLst>
                      <a:ext uri="{FF2B5EF4-FFF2-40B4-BE49-F238E27FC236}">
                        <a16:creationId xmlns:a16="http://schemas.microsoft.com/office/drawing/2014/main" xmlns="" id="{14449077-90D5-44A3-B7A6-A27FE665FED9}"/>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421" name="Oval 8">
                    <a:extLst>
                      <a:ext uri="{FF2B5EF4-FFF2-40B4-BE49-F238E27FC236}">
                        <a16:creationId xmlns:a16="http://schemas.microsoft.com/office/drawing/2014/main" xmlns="" id="{EB4BC5C1-1580-49FA-AB26-8A981C6CA519}"/>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22" name="Freeform 9">
                    <a:extLst>
                      <a:ext uri="{FF2B5EF4-FFF2-40B4-BE49-F238E27FC236}">
                        <a16:creationId xmlns:a16="http://schemas.microsoft.com/office/drawing/2014/main" xmlns="" id="{851F7BD2-4364-46AD-9876-322887FD4120}"/>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419" name="Straight Connector 418">
                  <a:extLst>
                    <a:ext uri="{FF2B5EF4-FFF2-40B4-BE49-F238E27FC236}">
                      <a16:creationId xmlns:a16="http://schemas.microsoft.com/office/drawing/2014/main" xmlns="" id="{132A30E8-83E6-4325-A915-3DF09F4E9CD0}"/>
                    </a:ext>
                  </a:extLst>
                </p:cNvPr>
                <p:cNvCxnSpPr/>
                <p:nvPr/>
              </p:nvCxnSpPr>
              <p:spPr bwMode="auto">
                <a:xfrm>
                  <a:off x="694471" y="2760180"/>
                  <a:ext cx="371006" cy="0"/>
                </a:xfrm>
                <a:prstGeom prst="line">
                  <a:avLst/>
                </a:prstGeom>
                <a:noFill/>
                <a:ln w="19050" cap="flat"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428" name="Group 427">
                <a:extLst>
                  <a:ext uri="{FF2B5EF4-FFF2-40B4-BE49-F238E27FC236}">
                    <a16:creationId xmlns:a16="http://schemas.microsoft.com/office/drawing/2014/main" xmlns="" id="{FF5CA759-AF25-446E-A379-A28502DE544B}"/>
                  </a:ext>
                </a:extLst>
              </p:cNvPr>
              <p:cNvGrpSpPr/>
              <p:nvPr/>
            </p:nvGrpSpPr>
            <p:grpSpPr>
              <a:xfrm>
                <a:off x="306575" y="4094408"/>
                <a:ext cx="1096924" cy="345762"/>
                <a:chOff x="306575" y="2587299"/>
                <a:chExt cx="1096924" cy="345762"/>
              </a:xfrm>
            </p:grpSpPr>
            <p:grpSp>
              <p:nvGrpSpPr>
                <p:cNvPr id="429" name="Group 12">
                  <a:extLst>
                    <a:ext uri="{FF2B5EF4-FFF2-40B4-BE49-F238E27FC236}">
                      <a16:creationId xmlns:a16="http://schemas.microsoft.com/office/drawing/2014/main" xmlns="" id="{0C147D5D-AFCA-4BCF-ACC0-099D9AEA305C}"/>
                    </a:ext>
                  </a:extLst>
                </p:cNvPr>
                <p:cNvGrpSpPr>
                  <a:grpSpLocks noChangeAspect="1"/>
                </p:cNvGrpSpPr>
                <p:nvPr/>
              </p:nvGrpSpPr>
              <p:grpSpPr bwMode="auto">
                <a:xfrm>
                  <a:off x="1135276" y="2587299"/>
                  <a:ext cx="268223" cy="345762"/>
                  <a:chOff x="3215" y="2173"/>
                  <a:chExt cx="339" cy="437"/>
                </a:xfrm>
              </p:grpSpPr>
              <p:sp>
                <p:nvSpPr>
                  <p:cNvPr id="435" name="AutoShape 11">
                    <a:extLst>
                      <a:ext uri="{FF2B5EF4-FFF2-40B4-BE49-F238E27FC236}">
                        <a16:creationId xmlns:a16="http://schemas.microsoft.com/office/drawing/2014/main" xmlns="" id="{25B4B792-FBC2-441B-94D3-48621E0C9710}"/>
                      </a:ext>
                    </a:extLst>
                  </p:cNvPr>
                  <p:cNvSpPr>
                    <a:spLocks noChangeAspect="1" noChangeArrowheads="1" noTextEdit="1"/>
                  </p:cNvSpPr>
                  <p:nvPr/>
                </p:nvSpPr>
                <p:spPr bwMode="auto">
                  <a:xfrm>
                    <a:off x="3215" y="2173"/>
                    <a:ext cx="33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36" name="Oval 13">
                    <a:extLst>
                      <a:ext uri="{FF2B5EF4-FFF2-40B4-BE49-F238E27FC236}">
                        <a16:creationId xmlns:a16="http://schemas.microsoft.com/office/drawing/2014/main" xmlns="" id="{76C2AE87-414B-4045-A53C-1FF101B0CD6F}"/>
                      </a:ext>
                    </a:extLst>
                  </p:cNvPr>
                  <p:cNvSpPr>
                    <a:spLocks noChangeArrowheads="1"/>
                  </p:cNvSpPr>
                  <p:nvPr/>
                </p:nvSpPr>
                <p:spPr bwMode="auto">
                  <a:xfrm>
                    <a:off x="3308" y="2179"/>
                    <a:ext cx="151" cy="149"/>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37" name="Line 14">
                    <a:extLst>
                      <a:ext uri="{FF2B5EF4-FFF2-40B4-BE49-F238E27FC236}">
                        <a16:creationId xmlns:a16="http://schemas.microsoft.com/office/drawing/2014/main" xmlns="" id="{C12B9DAB-4FB5-4DB1-9E27-67B7A66C6197}"/>
                      </a:ext>
                    </a:extLst>
                  </p:cNvPr>
                  <p:cNvSpPr>
                    <a:spLocks noChangeShapeType="1"/>
                  </p:cNvSpPr>
                  <p:nvPr/>
                </p:nvSpPr>
                <p:spPr bwMode="auto">
                  <a:xfrm flipV="1">
                    <a:off x="3479"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38" name="Line 15">
                    <a:extLst>
                      <a:ext uri="{FF2B5EF4-FFF2-40B4-BE49-F238E27FC236}">
                        <a16:creationId xmlns:a16="http://schemas.microsoft.com/office/drawing/2014/main" xmlns="" id="{9A7E77A9-8299-4F06-A91B-7EF30F568EDE}"/>
                      </a:ext>
                    </a:extLst>
                  </p:cNvPr>
                  <p:cNvSpPr>
                    <a:spLocks noChangeShapeType="1"/>
                  </p:cNvSpPr>
                  <p:nvPr/>
                </p:nvSpPr>
                <p:spPr bwMode="auto">
                  <a:xfrm>
                    <a:off x="3286"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39" name="Freeform 16">
                    <a:extLst>
                      <a:ext uri="{FF2B5EF4-FFF2-40B4-BE49-F238E27FC236}">
                        <a16:creationId xmlns:a16="http://schemas.microsoft.com/office/drawing/2014/main" xmlns="" id="{99732375-39C1-4946-AC5E-3F538FBA350C}"/>
                      </a:ext>
                    </a:extLst>
                  </p:cNvPr>
                  <p:cNvSpPr>
                    <a:spLocks/>
                  </p:cNvSpPr>
                  <p:nvPr/>
                </p:nvSpPr>
                <p:spPr bwMode="auto">
                  <a:xfrm>
                    <a:off x="3219" y="2372"/>
                    <a:ext cx="329" cy="240"/>
                  </a:xfrm>
                  <a:custGeom>
                    <a:avLst/>
                    <a:gdLst>
                      <a:gd name="T0" fmla="*/ 166 w 166"/>
                      <a:gd name="T1" fmla="*/ 122 h 122"/>
                      <a:gd name="T2" fmla="*/ 166 w 166"/>
                      <a:gd name="T3" fmla="*/ 45 h 122"/>
                      <a:gd name="T4" fmla="*/ 122 w 166"/>
                      <a:gd name="T5" fmla="*/ 0 h 122"/>
                      <a:gd name="T6" fmla="*/ 44 w 166"/>
                      <a:gd name="T7" fmla="*/ 0 h 122"/>
                      <a:gd name="T8" fmla="*/ 0 w 166"/>
                      <a:gd name="T9" fmla="*/ 45 h 122"/>
                      <a:gd name="T10" fmla="*/ 0 w 166"/>
                      <a:gd name="T11" fmla="*/ 122 h 122"/>
                    </a:gdLst>
                    <a:ahLst/>
                    <a:cxnLst>
                      <a:cxn ang="0">
                        <a:pos x="T0" y="T1"/>
                      </a:cxn>
                      <a:cxn ang="0">
                        <a:pos x="T2" y="T3"/>
                      </a:cxn>
                      <a:cxn ang="0">
                        <a:pos x="T4" y="T5"/>
                      </a:cxn>
                      <a:cxn ang="0">
                        <a:pos x="T6" y="T7"/>
                      </a:cxn>
                      <a:cxn ang="0">
                        <a:pos x="T8" y="T9"/>
                      </a:cxn>
                      <a:cxn ang="0">
                        <a:pos x="T10" y="T11"/>
                      </a:cxn>
                    </a:cxnLst>
                    <a:rect l="0" t="0" r="r" b="b"/>
                    <a:pathLst>
                      <a:path w="166" h="122">
                        <a:moveTo>
                          <a:pt x="166" y="122"/>
                        </a:moveTo>
                        <a:cubicBezTo>
                          <a:pt x="166" y="45"/>
                          <a:pt x="166" y="45"/>
                          <a:pt x="166" y="45"/>
                        </a:cubicBezTo>
                        <a:cubicBezTo>
                          <a:pt x="166" y="20"/>
                          <a:pt x="146" y="0"/>
                          <a:pt x="122" y="0"/>
                        </a:cubicBezTo>
                        <a:cubicBezTo>
                          <a:pt x="44" y="0"/>
                          <a:pt x="44" y="0"/>
                          <a:pt x="44" y="0"/>
                        </a:cubicBezTo>
                        <a:cubicBezTo>
                          <a:pt x="20" y="0"/>
                          <a:pt x="0" y="20"/>
                          <a:pt x="0" y="45"/>
                        </a:cubicBezTo>
                        <a:cubicBezTo>
                          <a:pt x="0" y="122"/>
                          <a:pt x="0" y="122"/>
                          <a:pt x="0" y="1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430" name="Group 429">
                  <a:extLst>
                    <a:ext uri="{FF2B5EF4-FFF2-40B4-BE49-F238E27FC236}">
                      <a16:creationId xmlns:a16="http://schemas.microsoft.com/office/drawing/2014/main" xmlns="" id="{AB5E4ED2-57EF-4AF9-9F84-CED06890D4E7}"/>
                    </a:ext>
                  </a:extLst>
                </p:cNvPr>
                <p:cNvGrpSpPr/>
                <p:nvPr/>
              </p:nvGrpSpPr>
              <p:grpSpPr>
                <a:xfrm>
                  <a:off x="306575" y="2606166"/>
                  <a:ext cx="356041" cy="308029"/>
                  <a:chOff x="4808538" y="3143250"/>
                  <a:chExt cx="1047750" cy="906463"/>
                </a:xfrm>
              </p:grpSpPr>
              <p:sp>
                <p:nvSpPr>
                  <p:cNvPr id="432" name="Freeform 7">
                    <a:extLst>
                      <a:ext uri="{FF2B5EF4-FFF2-40B4-BE49-F238E27FC236}">
                        <a16:creationId xmlns:a16="http://schemas.microsoft.com/office/drawing/2014/main" xmlns="" id="{FBAC10C6-7142-4B74-B6E6-0286C4EB2F5D}"/>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433" name="Oval 8">
                    <a:extLst>
                      <a:ext uri="{FF2B5EF4-FFF2-40B4-BE49-F238E27FC236}">
                        <a16:creationId xmlns:a16="http://schemas.microsoft.com/office/drawing/2014/main" xmlns="" id="{DB145496-DB74-42B9-9A20-B052067C90D2}"/>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34" name="Freeform 9">
                    <a:extLst>
                      <a:ext uri="{FF2B5EF4-FFF2-40B4-BE49-F238E27FC236}">
                        <a16:creationId xmlns:a16="http://schemas.microsoft.com/office/drawing/2014/main" xmlns="" id="{8AB36FCE-AA33-4289-AE42-B0D0E6599749}"/>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431" name="Straight Connector 430">
                  <a:extLst>
                    <a:ext uri="{FF2B5EF4-FFF2-40B4-BE49-F238E27FC236}">
                      <a16:creationId xmlns:a16="http://schemas.microsoft.com/office/drawing/2014/main" xmlns="" id="{EB48F4EB-D54D-4CC6-B95D-8841B1A61FC5}"/>
                    </a:ext>
                  </a:extLst>
                </p:cNvPr>
                <p:cNvCxnSpPr/>
                <p:nvPr/>
              </p:nvCxnSpPr>
              <p:spPr bwMode="auto">
                <a:xfrm>
                  <a:off x="694471" y="2760180"/>
                  <a:ext cx="371006" cy="0"/>
                </a:xfrm>
                <a:prstGeom prst="line">
                  <a:avLst/>
                </a:prstGeom>
                <a:noFill/>
                <a:ln w="19050" cap="flat"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grpSp>
      <p:sp>
        <p:nvSpPr>
          <p:cNvPr id="440" name="Freeform 5">
            <a:extLst>
              <a:ext uri="{FF2B5EF4-FFF2-40B4-BE49-F238E27FC236}">
                <a16:creationId xmlns:a16="http://schemas.microsoft.com/office/drawing/2014/main" xmlns="" id="{3EDCE670-C40C-44EA-BCA9-CFD4F9F12458}"/>
              </a:ext>
            </a:extLst>
          </p:cNvPr>
          <p:cNvSpPr>
            <a:spLocks/>
          </p:cNvSpPr>
          <p:nvPr/>
        </p:nvSpPr>
        <p:spPr bwMode="auto">
          <a:xfrm rot="3274272">
            <a:off x="1909423" y="3997236"/>
            <a:ext cx="970524" cy="1605248"/>
          </a:xfrm>
          <a:custGeom>
            <a:avLst/>
            <a:gdLst>
              <a:gd name="T0" fmla="*/ 105 w 128"/>
              <a:gd name="T1" fmla="*/ 113 h 214"/>
              <a:gd name="T2" fmla="*/ 105 w 128"/>
              <a:gd name="T3" fmla="*/ 73 h 214"/>
              <a:gd name="T4" fmla="*/ 117 w 128"/>
              <a:gd name="T5" fmla="*/ 62 h 214"/>
              <a:gd name="T6" fmla="*/ 117 w 128"/>
              <a:gd name="T7" fmla="*/ 62 h 214"/>
              <a:gd name="T8" fmla="*/ 128 w 128"/>
              <a:gd name="T9" fmla="*/ 73 h 214"/>
              <a:gd name="T10" fmla="*/ 128 w 128"/>
              <a:gd name="T11" fmla="*/ 130 h 214"/>
              <a:gd name="T12" fmla="*/ 126 w 128"/>
              <a:gd name="T13" fmla="*/ 167 h 214"/>
              <a:gd name="T14" fmla="*/ 112 w 128"/>
              <a:gd name="T15" fmla="*/ 191 h 214"/>
              <a:gd name="T16" fmla="*/ 111 w 128"/>
              <a:gd name="T17" fmla="*/ 194 h 214"/>
              <a:gd name="T18" fmla="*/ 111 w 128"/>
              <a:gd name="T19" fmla="*/ 210 h 214"/>
              <a:gd name="T20" fmla="*/ 107 w 128"/>
              <a:gd name="T21" fmla="*/ 214 h 214"/>
              <a:gd name="T22" fmla="*/ 50 w 128"/>
              <a:gd name="T23" fmla="*/ 214 h 214"/>
              <a:gd name="T24" fmla="*/ 46 w 128"/>
              <a:gd name="T25" fmla="*/ 210 h 214"/>
              <a:gd name="T26" fmla="*/ 46 w 128"/>
              <a:gd name="T27" fmla="*/ 193 h 214"/>
              <a:gd name="T28" fmla="*/ 45 w 128"/>
              <a:gd name="T29" fmla="*/ 190 h 214"/>
              <a:gd name="T30" fmla="*/ 17 w 128"/>
              <a:gd name="T31" fmla="*/ 153 h 214"/>
              <a:gd name="T32" fmla="*/ 16 w 128"/>
              <a:gd name="T33" fmla="*/ 152 h 214"/>
              <a:gd name="T34" fmla="*/ 3 w 128"/>
              <a:gd name="T35" fmla="*/ 97 h 214"/>
              <a:gd name="T36" fmla="*/ 4 w 128"/>
              <a:gd name="T37" fmla="*/ 81 h 214"/>
              <a:gd name="T38" fmla="*/ 13 w 128"/>
              <a:gd name="T39" fmla="*/ 82 h 214"/>
              <a:gd name="T40" fmla="*/ 25 w 128"/>
              <a:gd name="T41" fmla="*/ 99 h 214"/>
              <a:gd name="T42" fmla="*/ 34 w 128"/>
              <a:gd name="T43" fmla="*/ 130 h 214"/>
              <a:gd name="T44" fmla="*/ 34 w 128"/>
              <a:gd name="T45" fmla="*/ 130 h 214"/>
              <a:gd name="T46" fmla="*/ 34 w 128"/>
              <a:gd name="T47" fmla="*/ 12 h 214"/>
              <a:gd name="T48" fmla="*/ 46 w 128"/>
              <a:gd name="T49" fmla="*/ 0 h 214"/>
              <a:gd name="T50" fmla="*/ 46 w 128"/>
              <a:gd name="T51" fmla="*/ 0 h 214"/>
              <a:gd name="T52" fmla="*/ 58 w 128"/>
              <a:gd name="T53" fmla="*/ 12 h 214"/>
              <a:gd name="T54" fmla="*/ 58 w 128"/>
              <a:gd name="T55" fmla="*/ 102 h 214"/>
              <a:gd name="T56" fmla="*/ 58 w 128"/>
              <a:gd name="T57" fmla="*/ 50 h 214"/>
              <a:gd name="T58" fmla="*/ 69 w 128"/>
              <a:gd name="T59" fmla="*/ 39 h 214"/>
              <a:gd name="T60" fmla="*/ 69 w 128"/>
              <a:gd name="T61" fmla="*/ 39 h 214"/>
              <a:gd name="T62" fmla="*/ 81 w 128"/>
              <a:gd name="T63" fmla="*/ 50 h 214"/>
              <a:gd name="T64" fmla="*/ 81 w 128"/>
              <a:gd name="T65" fmla="*/ 101 h 214"/>
              <a:gd name="T66" fmla="*/ 81 w 128"/>
              <a:gd name="T67" fmla="*/ 65 h 214"/>
              <a:gd name="T68" fmla="*/ 93 w 128"/>
              <a:gd name="T69" fmla="*/ 54 h 214"/>
              <a:gd name="T70" fmla="*/ 93 w 128"/>
              <a:gd name="T71" fmla="*/ 54 h 214"/>
              <a:gd name="T72" fmla="*/ 104 w 128"/>
              <a:gd name="T73" fmla="*/ 65 h 214"/>
              <a:gd name="T74" fmla="*/ 104 w 128"/>
              <a:gd name="T75" fmla="*/ 113 h 214"/>
              <a:gd name="T76" fmla="*/ 105 w 128"/>
              <a:gd name="T77" fmla="*/ 1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214">
                <a:moveTo>
                  <a:pt x="105" y="113"/>
                </a:moveTo>
                <a:cubicBezTo>
                  <a:pt x="105" y="73"/>
                  <a:pt x="105" y="73"/>
                  <a:pt x="105" y="73"/>
                </a:cubicBezTo>
                <a:cubicBezTo>
                  <a:pt x="105" y="67"/>
                  <a:pt x="110" y="62"/>
                  <a:pt x="117" y="62"/>
                </a:cubicBezTo>
                <a:cubicBezTo>
                  <a:pt x="117" y="62"/>
                  <a:pt x="117" y="62"/>
                  <a:pt x="117" y="62"/>
                </a:cubicBezTo>
                <a:cubicBezTo>
                  <a:pt x="123" y="62"/>
                  <a:pt x="128" y="67"/>
                  <a:pt x="128" y="73"/>
                </a:cubicBezTo>
                <a:cubicBezTo>
                  <a:pt x="128" y="130"/>
                  <a:pt x="128" y="130"/>
                  <a:pt x="128" y="130"/>
                </a:cubicBezTo>
                <a:cubicBezTo>
                  <a:pt x="128" y="130"/>
                  <a:pt x="128" y="152"/>
                  <a:pt x="126" y="167"/>
                </a:cubicBezTo>
                <a:cubicBezTo>
                  <a:pt x="124" y="180"/>
                  <a:pt x="116" y="188"/>
                  <a:pt x="112" y="191"/>
                </a:cubicBezTo>
                <a:cubicBezTo>
                  <a:pt x="112" y="192"/>
                  <a:pt x="111" y="193"/>
                  <a:pt x="111" y="194"/>
                </a:cubicBezTo>
                <a:cubicBezTo>
                  <a:pt x="111" y="210"/>
                  <a:pt x="111" y="210"/>
                  <a:pt x="111" y="210"/>
                </a:cubicBezTo>
                <a:cubicBezTo>
                  <a:pt x="111" y="212"/>
                  <a:pt x="109" y="214"/>
                  <a:pt x="107" y="214"/>
                </a:cubicBezTo>
                <a:cubicBezTo>
                  <a:pt x="50" y="214"/>
                  <a:pt x="50" y="214"/>
                  <a:pt x="50" y="214"/>
                </a:cubicBezTo>
                <a:cubicBezTo>
                  <a:pt x="48" y="214"/>
                  <a:pt x="46" y="212"/>
                  <a:pt x="46" y="210"/>
                </a:cubicBezTo>
                <a:cubicBezTo>
                  <a:pt x="46" y="193"/>
                  <a:pt x="46" y="193"/>
                  <a:pt x="46" y="193"/>
                </a:cubicBezTo>
                <a:cubicBezTo>
                  <a:pt x="46" y="192"/>
                  <a:pt x="46" y="191"/>
                  <a:pt x="45" y="190"/>
                </a:cubicBezTo>
                <a:cubicBezTo>
                  <a:pt x="17" y="153"/>
                  <a:pt x="17" y="153"/>
                  <a:pt x="17" y="153"/>
                </a:cubicBezTo>
                <a:cubicBezTo>
                  <a:pt x="17" y="153"/>
                  <a:pt x="16" y="152"/>
                  <a:pt x="16" y="152"/>
                </a:cubicBezTo>
                <a:cubicBezTo>
                  <a:pt x="16" y="145"/>
                  <a:pt x="12" y="115"/>
                  <a:pt x="3" y="97"/>
                </a:cubicBezTo>
                <a:cubicBezTo>
                  <a:pt x="0" y="91"/>
                  <a:pt x="1" y="82"/>
                  <a:pt x="4" y="81"/>
                </a:cubicBezTo>
                <a:cubicBezTo>
                  <a:pt x="6" y="79"/>
                  <a:pt x="10" y="80"/>
                  <a:pt x="13" y="82"/>
                </a:cubicBezTo>
                <a:cubicBezTo>
                  <a:pt x="19" y="86"/>
                  <a:pt x="23" y="92"/>
                  <a:pt x="25" y="99"/>
                </a:cubicBezTo>
                <a:cubicBezTo>
                  <a:pt x="34" y="130"/>
                  <a:pt x="34" y="130"/>
                  <a:pt x="34" y="130"/>
                </a:cubicBezTo>
                <a:cubicBezTo>
                  <a:pt x="34" y="130"/>
                  <a:pt x="34" y="130"/>
                  <a:pt x="34" y="130"/>
                </a:cubicBezTo>
                <a:cubicBezTo>
                  <a:pt x="34" y="12"/>
                  <a:pt x="34" y="12"/>
                  <a:pt x="34" y="12"/>
                </a:cubicBezTo>
                <a:cubicBezTo>
                  <a:pt x="34" y="5"/>
                  <a:pt x="40" y="0"/>
                  <a:pt x="46" y="0"/>
                </a:cubicBezTo>
                <a:cubicBezTo>
                  <a:pt x="46" y="0"/>
                  <a:pt x="46" y="0"/>
                  <a:pt x="46" y="0"/>
                </a:cubicBezTo>
                <a:cubicBezTo>
                  <a:pt x="53" y="0"/>
                  <a:pt x="58" y="5"/>
                  <a:pt x="58" y="12"/>
                </a:cubicBezTo>
                <a:cubicBezTo>
                  <a:pt x="58" y="102"/>
                  <a:pt x="58" y="102"/>
                  <a:pt x="58" y="102"/>
                </a:cubicBezTo>
                <a:cubicBezTo>
                  <a:pt x="58" y="50"/>
                  <a:pt x="58" y="50"/>
                  <a:pt x="58" y="50"/>
                </a:cubicBezTo>
                <a:cubicBezTo>
                  <a:pt x="58" y="44"/>
                  <a:pt x="63" y="39"/>
                  <a:pt x="69" y="39"/>
                </a:cubicBezTo>
                <a:cubicBezTo>
                  <a:pt x="69" y="39"/>
                  <a:pt x="69" y="39"/>
                  <a:pt x="69" y="39"/>
                </a:cubicBezTo>
                <a:cubicBezTo>
                  <a:pt x="76" y="39"/>
                  <a:pt x="81" y="44"/>
                  <a:pt x="81" y="50"/>
                </a:cubicBezTo>
                <a:cubicBezTo>
                  <a:pt x="81" y="101"/>
                  <a:pt x="81" y="101"/>
                  <a:pt x="81" y="101"/>
                </a:cubicBezTo>
                <a:cubicBezTo>
                  <a:pt x="81" y="65"/>
                  <a:pt x="81" y="65"/>
                  <a:pt x="81" y="65"/>
                </a:cubicBezTo>
                <a:cubicBezTo>
                  <a:pt x="81" y="59"/>
                  <a:pt x="86" y="54"/>
                  <a:pt x="93" y="54"/>
                </a:cubicBezTo>
                <a:cubicBezTo>
                  <a:pt x="93" y="54"/>
                  <a:pt x="93" y="54"/>
                  <a:pt x="93" y="54"/>
                </a:cubicBezTo>
                <a:cubicBezTo>
                  <a:pt x="99" y="54"/>
                  <a:pt x="104" y="59"/>
                  <a:pt x="104" y="65"/>
                </a:cubicBezTo>
                <a:cubicBezTo>
                  <a:pt x="104" y="113"/>
                  <a:pt x="104" y="113"/>
                  <a:pt x="104" y="113"/>
                </a:cubicBezTo>
                <a:lnTo>
                  <a:pt x="105" y="113"/>
                </a:lnTo>
                <a:close/>
              </a:path>
            </a:pathLst>
          </a:custGeom>
          <a:solidFill>
            <a:schemeClr val="bg1"/>
          </a:solidFill>
          <a:ln w="19050" cap="flat">
            <a:solidFill>
              <a:schemeClr val="accent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grpSp>
        <p:nvGrpSpPr>
          <p:cNvPr id="85" name="Group 84">
            <a:extLst>
              <a:ext uri="{FF2B5EF4-FFF2-40B4-BE49-F238E27FC236}">
                <a16:creationId xmlns:a16="http://schemas.microsoft.com/office/drawing/2014/main" xmlns="" id="{8D0390DF-BED4-4F7D-8BF7-8FB2731BB43F}"/>
              </a:ext>
            </a:extLst>
          </p:cNvPr>
          <p:cNvGrpSpPr/>
          <p:nvPr/>
        </p:nvGrpSpPr>
        <p:grpSpPr>
          <a:xfrm>
            <a:off x="2394685" y="3016251"/>
            <a:ext cx="1328897" cy="2098370"/>
            <a:chOff x="9082569" y="46289"/>
            <a:chExt cx="1328897" cy="2098370"/>
          </a:xfrm>
        </p:grpSpPr>
        <p:grpSp>
          <p:nvGrpSpPr>
            <p:cNvPr id="456" name="Group 205">
              <a:extLst>
                <a:ext uri="{FF2B5EF4-FFF2-40B4-BE49-F238E27FC236}">
                  <a16:creationId xmlns:a16="http://schemas.microsoft.com/office/drawing/2014/main" xmlns="" id="{ACED7B5F-008B-4BF8-9A64-8371AB0CF69C}"/>
                </a:ext>
              </a:extLst>
            </p:cNvPr>
            <p:cNvGrpSpPr>
              <a:grpSpLocks noChangeAspect="1"/>
            </p:cNvGrpSpPr>
            <p:nvPr/>
          </p:nvGrpSpPr>
          <p:grpSpPr bwMode="auto">
            <a:xfrm>
              <a:off x="9877633" y="847564"/>
              <a:ext cx="198032" cy="401015"/>
              <a:chOff x="1046" y="2118"/>
              <a:chExt cx="280" cy="567"/>
            </a:xfrm>
          </p:grpSpPr>
          <p:sp>
            <p:nvSpPr>
              <p:cNvPr id="457" name="Freeform 206">
                <a:extLst>
                  <a:ext uri="{FF2B5EF4-FFF2-40B4-BE49-F238E27FC236}">
                    <a16:creationId xmlns:a16="http://schemas.microsoft.com/office/drawing/2014/main" xmlns="" id="{B902CFDB-564E-4022-98D6-7018EF94D607}"/>
                  </a:ext>
                </a:extLst>
              </p:cNvPr>
              <p:cNvSpPr>
                <a:spLocks/>
              </p:cNvSpPr>
              <p:nvPr/>
            </p:nvSpPr>
            <p:spPr bwMode="auto">
              <a:xfrm>
                <a:off x="1142" y="2127"/>
                <a:ext cx="88" cy="28"/>
              </a:xfrm>
              <a:custGeom>
                <a:avLst/>
                <a:gdLst>
                  <a:gd name="T0" fmla="*/ 266 w 266"/>
                  <a:gd name="T1" fmla="*/ 0 h 84"/>
                  <a:gd name="T2" fmla="*/ 266 w 266"/>
                  <a:gd name="T3" fmla="*/ 0 h 84"/>
                  <a:gd name="T4" fmla="*/ 265 w 266"/>
                  <a:gd name="T5" fmla="*/ 7 h 84"/>
                  <a:gd name="T6" fmla="*/ 263 w 266"/>
                  <a:gd name="T7" fmla="*/ 15 h 84"/>
                  <a:gd name="T8" fmla="*/ 260 w 266"/>
                  <a:gd name="T9" fmla="*/ 24 h 84"/>
                  <a:gd name="T10" fmla="*/ 256 w 266"/>
                  <a:gd name="T11" fmla="*/ 31 h 84"/>
                  <a:gd name="T12" fmla="*/ 250 w 266"/>
                  <a:gd name="T13" fmla="*/ 39 h 84"/>
                  <a:gd name="T14" fmla="*/ 244 w 266"/>
                  <a:gd name="T15" fmla="*/ 45 h 84"/>
                  <a:gd name="T16" fmla="*/ 236 w 266"/>
                  <a:gd name="T17" fmla="*/ 52 h 84"/>
                  <a:gd name="T18" fmla="*/ 227 w 266"/>
                  <a:gd name="T19" fmla="*/ 58 h 84"/>
                  <a:gd name="T20" fmla="*/ 208 w 266"/>
                  <a:gd name="T21" fmla="*/ 69 h 84"/>
                  <a:gd name="T22" fmla="*/ 185 w 266"/>
                  <a:gd name="T23" fmla="*/ 76 h 84"/>
                  <a:gd name="T24" fmla="*/ 160 w 266"/>
                  <a:gd name="T25" fmla="*/ 82 h 84"/>
                  <a:gd name="T26" fmla="*/ 148 w 266"/>
                  <a:gd name="T27" fmla="*/ 84 h 84"/>
                  <a:gd name="T28" fmla="*/ 134 w 266"/>
                  <a:gd name="T29" fmla="*/ 84 h 84"/>
                  <a:gd name="T30" fmla="*/ 134 w 266"/>
                  <a:gd name="T31" fmla="*/ 84 h 84"/>
                  <a:gd name="T32" fmla="*/ 106 w 266"/>
                  <a:gd name="T33" fmla="*/ 82 h 84"/>
                  <a:gd name="T34" fmla="*/ 82 w 266"/>
                  <a:gd name="T35" fmla="*/ 79 h 84"/>
                  <a:gd name="T36" fmla="*/ 58 w 266"/>
                  <a:gd name="T37" fmla="*/ 72 h 84"/>
                  <a:gd name="T38" fmla="*/ 48 w 266"/>
                  <a:gd name="T39" fmla="*/ 69 h 84"/>
                  <a:gd name="T40" fmla="*/ 39 w 266"/>
                  <a:gd name="T41" fmla="*/ 63 h 84"/>
                  <a:gd name="T42" fmla="*/ 30 w 266"/>
                  <a:gd name="T43" fmla="*/ 58 h 84"/>
                  <a:gd name="T44" fmla="*/ 22 w 266"/>
                  <a:gd name="T45" fmla="*/ 52 h 84"/>
                  <a:gd name="T46" fmla="*/ 15 w 266"/>
                  <a:gd name="T47" fmla="*/ 45 h 84"/>
                  <a:gd name="T48" fmla="*/ 10 w 266"/>
                  <a:gd name="T49" fmla="*/ 37 h 84"/>
                  <a:gd name="T50" fmla="*/ 6 w 266"/>
                  <a:gd name="T51" fmla="*/ 30 h 84"/>
                  <a:gd name="T52" fmla="*/ 3 w 266"/>
                  <a:gd name="T53" fmla="*/ 21 h 84"/>
                  <a:gd name="T54" fmla="*/ 1 w 266"/>
                  <a:gd name="T55" fmla="*/ 10 h 84"/>
                  <a:gd name="T56" fmla="*/ 0 w 266"/>
                  <a:gd name="T57" fmla="*/ 1 h 84"/>
                  <a:gd name="T58" fmla="*/ 266 w 266"/>
                  <a:gd name="T5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66" h="84">
                    <a:moveTo>
                      <a:pt x="266" y="0"/>
                    </a:moveTo>
                    <a:lnTo>
                      <a:pt x="266" y="0"/>
                    </a:lnTo>
                    <a:lnTo>
                      <a:pt x="265" y="7"/>
                    </a:lnTo>
                    <a:lnTo>
                      <a:pt x="263" y="15"/>
                    </a:lnTo>
                    <a:lnTo>
                      <a:pt x="260" y="24"/>
                    </a:lnTo>
                    <a:lnTo>
                      <a:pt x="256" y="31"/>
                    </a:lnTo>
                    <a:lnTo>
                      <a:pt x="250" y="39"/>
                    </a:lnTo>
                    <a:lnTo>
                      <a:pt x="244" y="45"/>
                    </a:lnTo>
                    <a:lnTo>
                      <a:pt x="236" y="52"/>
                    </a:lnTo>
                    <a:lnTo>
                      <a:pt x="227" y="58"/>
                    </a:lnTo>
                    <a:lnTo>
                      <a:pt x="208" y="69"/>
                    </a:lnTo>
                    <a:lnTo>
                      <a:pt x="185" y="76"/>
                    </a:lnTo>
                    <a:lnTo>
                      <a:pt x="160" y="82"/>
                    </a:lnTo>
                    <a:lnTo>
                      <a:pt x="148" y="84"/>
                    </a:lnTo>
                    <a:lnTo>
                      <a:pt x="134" y="84"/>
                    </a:lnTo>
                    <a:lnTo>
                      <a:pt x="134" y="84"/>
                    </a:lnTo>
                    <a:lnTo>
                      <a:pt x="106" y="82"/>
                    </a:lnTo>
                    <a:lnTo>
                      <a:pt x="82" y="79"/>
                    </a:lnTo>
                    <a:lnTo>
                      <a:pt x="58" y="72"/>
                    </a:lnTo>
                    <a:lnTo>
                      <a:pt x="48" y="69"/>
                    </a:lnTo>
                    <a:lnTo>
                      <a:pt x="39" y="63"/>
                    </a:lnTo>
                    <a:lnTo>
                      <a:pt x="30" y="58"/>
                    </a:lnTo>
                    <a:lnTo>
                      <a:pt x="22" y="52"/>
                    </a:lnTo>
                    <a:lnTo>
                      <a:pt x="15" y="45"/>
                    </a:lnTo>
                    <a:lnTo>
                      <a:pt x="10" y="37"/>
                    </a:lnTo>
                    <a:lnTo>
                      <a:pt x="6" y="30"/>
                    </a:lnTo>
                    <a:lnTo>
                      <a:pt x="3" y="21"/>
                    </a:lnTo>
                    <a:lnTo>
                      <a:pt x="1" y="10"/>
                    </a:lnTo>
                    <a:lnTo>
                      <a:pt x="0" y="1"/>
                    </a:lnTo>
                    <a:lnTo>
                      <a:pt x="266" y="0"/>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58" name="Freeform 207">
                <a:extLst>
                  <a:ext uri="{FF2B5EF4-FFF2-40B4-BE49-F238E27FC236}">
                    <a16:creationId xmlns:a16="http://schemas.microsoft.com/office/drawing/2014/main" xmlns="" id="{72070911-0D5E-46CD-A195-3023A2FB60CC}"/>
                  </a:ext>
                </a:extLst>
              </p:cNvPr>
              <p:cNvSpPr>
                <a:spLocks/>
              </p:cNvSpPr>
              <p:nvPr/>
            </p:nvSpPr>
            <p:spPr bwMode="auto">
              <a:xfrm>
                <a:off x="1142" y="2127"/>
                <a:ext cx="88" cy="28"/>
              </a:xfrm>
              <a:custGeom>
                <a:avLst/>
                <a:gdLst>
                  <a:gd name="T0" fmla="*/ 266 w 266"/>
                  <a:gd name="T1" fmla="*/ 0 h 84"/>
                  <a:gd name="T2" fmla="*/ 266 w 266"/>
                  <a:gd name="T3" fmla="*/ 0 h 84"/>
                  <a:gd name="T4" fmla="*/ 265 w 266"/>
                  <a:gd name="T5" fmla="*/ 7 h 84"/>
                  <a:gd name="T6" fmla="*/ 263 w 266"/>
                  <a:gd name="T7" fmla="*/ 15 h 84"/>
                  <a:gd name="T8" fmla="*/ 260 w 266"/>
                  <a:gd name="T9" fmla="*/ 24 h 84"/>
                  <a:gd name="T10" fmla="*/ 256 w 266"/>
                  <a:gd name="T11" fmla="*/ 31 h 84"/>
                  <a:gd name="T12" fmla="*/ 250 w 266"/>
                  <a:gd name="T13" fmla="*/ 39 h 84"/>
                  <a:gd name="T14" fmla="*/ 244 w 266"/>
                  <a:gd name="T15" fmla="*/ 45 h 84"/>
                  <a:gd name="T16" fmla="*/ 236 w 266"/>
                  <a:gd name="T17" fmla="*/ 52 h 84"/>
                  <a:gd name="T18" fmla="*/ 227 w 266"/>
                  <a:gd name="T19" fmla="*/ 58 h 84"/>
                  <a:gd name="T20" fmla="*/ 208 w 266"/>
                  <a:gd name="T21" fmla="*/ 69 h 84"/>
                  <a:gd name="T22" fmla="*/ 185 w 266"/>
                  <a:gd name="T23" fmla="*/ 76 h 84"/>
                  <a:gd name="T24" fmla="*/ 160 w 266"/>
                  <a:gd name="T25" fmla="*/ 82 h 84"/>
                  <a:gd name="T26" fmla="*/ 148 w 266"/>
                  <a:gd name="T27" fmla="*/ 84 h 84"/>
                  <a:gd name="T28" fmla="*/ 134 w 266"/>
                  <a:gd name="T29" fmla="*/ 84 h 84"/>
                  <a:gd name="T30" fmla="*/ 134 w 266"/>
                  <a:gd name="T31" fmla="*/ 84 h 84"/>
                  <a:gd name="T32" fmla="*/ 106 w 266"/>
                  <a:gd name="T33" fmla="*/ 82 h 84"/>
                  <a:gd name="T34" fmla="*/ 82 w 266"/>
                  <a:gd name="T35" fmla="*/ 79 h 84"/>
                  <a:gd name="T36" fmla="*/ 58 w 266"/>
                  <a:gd name="T37" fmla="*/ 72 h 84"/>
                  <a:gd name="T38" fmla="*/ 48 w 266"/>
                  <a:gd name="T39" fmla="*/ 69 h 84"/>
                  <a:gd name="T40" fmla="*/ 39 w 266"/>
                  <a:gd name="T41" fmla="*/ 63 h 84"/>
                  <a:gd name="T42" fmla="*/ 30 w 266"/>
                  <a:gd name="T43" fmla="*/ 58 h 84"/>
                  <a:gd name="T44" fmla="*/ 22 w 266"/>
                  <a:gd name="T45" fmla="*/ 52 h 84"/>
                  <a:gd name="T46" fmla="*/ 15 w 266"/>
                  <a:gd name="T47" fmla="*/ 45 h 84"/>
                  <a:gd name="T48" fmla="*/ 10 w 266"/>
                  <a:gd name="T49" fmla="*/ 37 h 84"/>
                  <a:gd name="T50" fmla="*/ 6 w 266"/>
                  <a:gd name="T51" fmla="*/ 30 h 84"/>
                  <a:gd name="T52" fmla="*/ 3 w 266"/>
                  <a:gd name="T53" fmla="*/ 21 h 84"/>
                  <a:gd name="T54" fmla="*/ 1 w 266"/>
                  <a:gd name="T55" fmla="*/ 10 h 84"/>
                  <a:gd name="T56" fmla="*/ 0 w 266"/>
                  <a:gd name="T57" fmla="*/ 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84">
                    <a:moveTo>
                      <a:pt x="266" y="0"/>
                    </a:moveTo>
                    <a:lnTo>
                      <a:pt x="266" y="0"/>
                    </a:lnTo>
                    <a:lnTo>
                      <a:pt x="265" y="7"/>
                    </a:lnTo>
                    <a:lnTo>
                      <a:pt x="263" y="15"/>
                    </a:lnTo>
                    <a:lnTo>
                      <a:pt x="260" y="24"/>
                    </a:lnTo>
                    <a:lnTo>
                      <a:pt x="256" y="31"/>
                    </a:lnTo>
                    <a:lnTo>
                      <a:pt x="250" y="39"/>
                    </a:lnTo>
                    <a:lnTo>
                      <a:pt x="244" y="45"/>
                    </a:lnTo>
                    <a:lnTo>
                      <a:pt x="236" y="52"/>
                    </a:lnTo>
                    <a:lnTo>
                      <a:pt x="227" y="58"/>
                    </a:lnTo>
                    <a:lnTo>
                      <a:pt x="208" y="69"/>
                    </a:lnTo>
                    <a:lnTo>
                      <a:pt x="185" y="76"/>
                    </a:lnTo>
                    <a:lnTo>
                      <a:pt x="160" y="82"/>
                    </a:lnTo>
                    <a:lnTo>
                      <a:pt x="148" y="84"/>
                    </a:lnTo>
                    <a:lnTo>
                      <a:pt x="134" y="84"/>
                    </a:lnTo>
                    <a:lnTo>
                      <a:pt x="134" y="84"/>
                    </a:lnTo>
                    <a:lnTo>
                      <a:pt x="106" y="82"/>
                    </a:lnTo>
                    <a:lnTo>
                      <a:pt x="82" y="79"/>
                    </a:lnTo>
                    <a:lnTo>
                      <a:pt x="58" y="72"/>
                    </a:lnTo>
                    <a:lnTo>
                      <a:pt x="48" y="69"/>
                    </a:lnTo>
                    <a:lnTo>
                      <a:pt x="39" y="63"/>
                    </a:lnTo>
                    <a:lnTo>
                      <a:pt x="30" y="58"/>
                    </a:lnTo>
                    <a:lnTo>
                      <a:pt x="22" y="52"/>
                    </a:lnTo>
                    <a:lnTo>
                      <a:pt x="15" y="45"/>
                    </a:lnTo>
                    <a:lnTo>
                      <a:pt x="10" y="37"/>
                    </a:lnTo>
                    <a:lnTo>
                      <a:pt x="6" y="30"/>
                    </a:lnTo>
                    <a:lnTo>
                      <a:pt x="3" y="21"/>
                    </a:lnTo>
                    <a:lnTo>
                      <a:pt x="1" y="10"/>
                    </a:lnTo>
                    <a:lnTo>
                      <a:pt x="0" y="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59" name="Freeform 208">
                <a:extLst>
                  <a:ext uri="{FF2B5EF4-FFF2-40B4-BE49-F238E27FC236}">
                    <a16:creationId xmlns:a16="http://schemas.microsoft.com/office/drawing/2014/main" xmlns="" id="{C55948C7-02DE-412F-AC24-F2D6B1D2A776}"/>
                  </a:ext>
                </a:extLst>
              </p:cNvPr>
              <p:cNvSpPr>
                <a:spLocks/>
              </p:cNvSpPr>
              <p:nvPr/>
            </p:nvSpPr>
            <p:spPr bwMode="auto">
              <a:xfrm>
                <a:off x="1137" y="2127"/>
                <a:ext cx="98" cy="33"/>
              </a:xfrm>
              <a:custGeom>
                <a:avLst/>
                <a:gdLst>
                  <a:gd name="T0" fmla="*/ 149 w 296"/>
                  <a:gd name="T1" fmla="*/ 99 h 99"/>
                  <a:gd name="T2" fmla="*/ 149 w 296"/>
                  <a:gd name="T3" fmla="*/ 99 h 99"/>
                  <a:gd name="T4" fmla="*/ 129 w 296"/>
                  <a:gd name="T5" fmla="*/ 97 h 99"/>
                  <a:gd name="T6" fmla="*/ 109 w 296"/>
                  <a:gd name="T7" fmla="*/ 96 h 99"/>
                  <a:gd name="T8" fmla="*/ 90 w 296"/>
                  <a:gd name="T9" fmla="*/ 93 h 99"/>
                  <a:gd name="T10" fmla="*/ 73 w 296"/>
                  <a:gd name="T11" fmla="*/ 88 h 99"/>
                  <a:gd name="T12" fmla="*/ 58 w 296"/>
                  <a:gd name="T13" fmla="*/ 82 h 99"/>
                  <a:gd name="T14" fmla="*/ 45 w 296"/>
                  <a:gd name="T15" fmla="*/ 75 h 99"/>
                  <a:gd name="T16" fmla="*/ 33 w 296"/>
                  <a:gd name="T17" fmla="*/ 67 h 99"/>
                  <a:gd name="T18" fmla="*/ 22 w 296"/>
                  <a:gd name="T19" fmla="*/ 58 h 99"/>
                  <a:gd name="T20" fmla="*/ 22 w 296"/>
                  <a:gd name="T21" fmla="*/ 58 h 99"/>
                  <a:gd name="T22" fmla="*/ 12 w 296"/>
                  <a:gd name="T23" fmla="*/ 45 h 99"/>
                  <a:gd name="T24" fmla="*/ 6 w 296"/>
                  <a:gd name="T25" fmla="*/ 31 h 99"/>
                  <a:gd name="T26" fmla="*/ 2 w 296"/>
                  <a:gd name="T27" fmla="*/ 16 h 99"/>
                  <a:gd name="T28" fmla="*/ 0 w 296"/>
                  <a:gd name="T29" fmla="*/ 0 h 99"/>
                  <a:gd name="T30" fmla="*/ 30 w 296"/>
                  <a:gd name="T31" fmla="*/ 1 h 99"/>
                  <a:gd name="T32" fmla="*/ 30 w 296"/>
                  <a:gd name="T33" fmla="*/ 1 h 99"/>
                  <a:gd name="T34" fmla="*/ 31 w 296"/>
                  <a:gd name="T35" fmla="*/ 12 h 99"/>
                  <a:gd name="T36" fmla="*/ 33 w 296"/>
                  <a:gd name="T37" fmla="*/ 21 h 99"/>
                  <a:gd name="T38" fmla="*/ 37 w 296"/>
                  <a:gd name="T39" fmla="*/ 30 h 99"/>
                  <a:gd name="T40" fmla="*/ 43 w 296"/>
                  <a:gd name="T41" fmla="*/ 37 h 99"/>
                  <a:gd name="T42" fmla="*/ 43 w 296"/>
                  <a:gd name="T43" fmla="*/ 37 h 99"/>
                  <a:gd name="T44" fmla="*/ 51 w 296"/>
                  <a:gd name="T45" fmla="*/ 45 h 99"/>
                  <a:gd name="T46" fmla="*/ 61 w 296"/>
                  <a:gd name="T47" fmla="*/ 51 h 99"/>
                  <a:gd name="T48" fmla="*/ 73 w 296"/>
                  <a:gd name="T49" fmla="*/ 55 h 99"/>
                  <a:gd name="T50" fmla="*/ 85 w 296"/>
                  <a:gd name="T51" fmla="*/ 60 h 99"/>
                  <a:gd name="T52" fmla="*/ 100 w 296"/>
                  <a:gd name="T53" fmla="*/ 64 h 99"/>
                  <a:gd name="T54" fmla="*/ 115 w 296"/>
                  <a:gd name="T55" fmla="*/ 67 h 99"/>
                  <a:gd name="T56" fmla="*/ 132 w 296"/>
                  <a:gd name="T57" fmla="*/ 69 h 99"/>
                  <a:gd name="T58" fmla="*/ 149 w 296"/>
                  <a:gd name="T59" fmla="*/ 69 h 99"/>
                  <a:gd name="T60" fmla="*/ 149 w 296"/>
                  <a:gd name="T61" fmla="*/ 69 h 99"/>
                  <a:gd name="T62" fmla="*/ 173 w 296"/>
                  <a:gd name="T63" fmla="*/ 67 h 99"/>
                  <a:gd name="T64" fmla="*/ 196 w 296"/>
                  <a:gd name="T65" fmla="*/ 63 h 99"/>
                  <a:gd name="T66" fmla="*/ 215 w 296"/>
                  <a:gd name="T67" fmla="*/ 55 h 99"/>
                  <a:gd name="T68" fmla="*/ 232 w 296"/>
                  <a:gd name="T69" fmla="*/ 46 h 99"/>
                  <a:gd name="T70" fmla="*/ 247 w 296"/>
                  <a:gd name="T71" fmla="*/ 36 h 99"/>
                  <a:gd name="T72" fmla="*/ 257 w 296"/>
                  <a:gd name="T73" fmla="*/ 24 h 99"/>
                  <a:gd name="T74" fmla="*/ 260 w 296"/>
                  <a:gd name="T75" fmla="*/ 18 h 99"/>
                  <a:gd name="T76" fmla="*/ 263 w 296"/>
                  <a:gd name="T77" fmla="*/ 12 h 99"/>
                  <a:gd name="T78" fmla="*/ 265 w 296"/>
                  <a:gd name="T79" fmla="*/ 6 h 99"/>
                  <a:gd name="T80" fmla="*/ 266 w 296"/>
                  <a:gd name="T81" fmla="*/ 0 h 99"/>
                  <a:gd name="T82" fmla="*/ 296 w 296"/>
                  <a:gd name="T83" fmla="*/ 0 h 99"/>
                  <a:gd name="T84" fmla="*/ 296 w 296"/>
                  <a:gd name="T85" fmla="*/ 0 h 99"/>
                  <a:gd name="T86" fmla="*/ 294 w 296"/>
                  <a:gd name="T87" fmla="*/ 9 h 99"/>
                  <a:gd name="T88" fmla="*/ 293 w 296"/>
                  <a:gd name="T89" fmla="*/ 19 h 99"/>
                  <a:gd name="T90" fmla="*/ 288 w 296"/>
                  <a:gd name="T91" fmla="*/ 28 h 99"/>
                  <a:gd name="T92" fmla="*/ 284 w 296"/>
                  <a:gd name="T93" fmla="*/ 37 h 99"/>
                  <a:gd name="T94" fmla="*/ 278 w 296"/>
                  <a:gd name="T95" fmla="*/ 46 h 99"/>
                  <a:gd name="T96" fmla="*/ 271 w 296"/>
                  <a:gd name="T97" fmla="*/ 54 h 99"/>
                  <a:gd name="T98" fmla="*/ 262 w 296"/>
                  <a:gd name="T99" fmla="*/ 63 h 99"/>
                  <a:gd name="T100" fmla="*/ 253 w 296"/>
                  <a:gd name="T101" fmla="*/ 69 h 99"/>
                  <a:gd name="T102" fmla="*/ 242 w 296"/>
                  <a:gd name="T103" fmla="*/ 76 h 99"/>
                  <a:gd name="T104" fmla="*/ 230 w 296"/>
                  <a:gd name="T105" fmla="*/ 81 h 99"/>
                  <a:gd name="T106" fmla="*/ 218 w 296"/>
                  <a:gd name="T107" fmla="*/ 87 h 99"/>
                  <a:gd name="T108" fmla="*/ 205 w 296"/>
                  <a:gd name="T109" fmla="*/ 91 h 99"/>
                  <a:gd name="T110" fmla="*/ 191 w 296"/>
                  <a:gd name="T111" fmla="*/ 94 h 99"/>
                  <a:gd name="T112" fmla="*/ 178 w 296"/>
                  <a:gd name="T113" fmla="*/ 97 h 99"/>
                  <a:gd name="T114" fmla="*/ 163 w 296"/>
                  <a:gd name="T115" fmla="*/ 99 h 99"/>
                  <a:gd name="T116" fmla="*/ 149 w 296"/>
                  <a:gd name="T117" fmla="*/ 99 h 99"/>
                  <a:gd name="T118" fmla="*/ 149 w 296"/>
                  <a:gd name="T1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 h="99">
                    <a:moveTo>
                      <a:pt x="149" y="99"/>
                    </a:moveTo>
                    <a:lnTo>
                      <a:pt x="149" y="99"/>
                    </a:lnTo>
                    <a:lnTo>
                      <a:pt x="129" y="97"/>
                    </a:lnTo>
                    <a:lnTo>
                      <a:pt x="109" y="96"/>
                    </a:lnTo>
                    <a:lnTo>
                      <a:pt x="90" y="93"/>
                    </a:lnTo>
                    <a:lnTo>
                      <a:pt x="73" y="88"/>
                    </a:lnTo>
                    <a:lnTo>
                      <a:pt x="58" y="82"/>
                    </a:lnTo>
                    <a:lnTo>
                      <a:pt x="45" y="75"/>
                    </a:lnTo>
                    <a:lnTo>
                      <a:pt x="33" y="67"/>
                    </a:lnTo>
                    <a:lnTo>
                      <a:pt x="22" y="58"/>
                    </a:lnTo>
                    <a:lnTo>
                      <a:pt x="22" y="58"/>
                    </a:lnTo>
                    <a:lnTo>
                      <a:pt x="12" y="45"/>
                    </a:lnTo>
                    <a:lnTo>
                      <a:pt x="6" y="31"/>
                    </a:lnTo>
                    <a:lnTo>
                      <a:pt x="2" y="16"/>
                    </a:lnTo>
                    <a:lnTo>
                      <a:pt x="0" y="0"/>
                    </a:lnTo>
                    <a:lnTo>
                      <a:pt x="30" y="1"/>
                    </a:lnTo>
                    <a:lnTo>
                      <a:pt x="30" y="1"/>
                    </a:lnTo>
                    <a:lnTo>
                      <a:pt x="31" y="12"/>
                    </a:lnTo>
                    <a:lnTo>
                      <a:pt x="33" y="21"/>
                    </a:lnTo>
                    <a:lnTo>
                      <a:pt x="37" y="30"/>
                    </a:lnTo>
                    <a:lnTo>
                      <a:pt x="43" y="37"/>
                    </a:lnTo>
                    <a:lnTo>
                      <a:pt x="43" y="37"/>
                    </a:lnTo>
                    <a:lnTo>
                      <a:pt x="51" y="45"/>
                    </a:lnTo>
                    <a:lnTo>
                      <a:pt x="61" y="51"/>
                    </a:lnTo>
                    <a:lnTo>
                      <a:pt x="73" y="55"/>
                    </a:lnTo>
                    <a:lnTo>
                      <a:pt x="85" y="60"/>
                    </a:lnTo>
                    <a:lnTo>
                      <a:pt x="100" y="64"/>
                    </a:lnTo>
                    <a:lnTo>
                      <a:pt x="115" y="67"/>
                    </a:lnTo>
                    <a:lnTo>
                      <a:pt x="132" y="69"/>
                    </a:lnTo>
                    <a:lnTo>
                      <a:pt x="149" y="69"/>
                    </a:lnTo>
                    <a:lnTo>
                      <a:pt x="149" y="69"/>
                    </a:lnTo>
                    <a:lnTo>
                      <a:pt x="173" y="67"/>
                    </a:lnTo>
                    <a:lnTo>
                      <a:pt x="196" y="63"/>
                    </a:lnTo>
                    <a:lnTo>
                      <a:pt x="215" y="55"/>
                    </a:lnTo>
                    <a:lnTo>
                      <a:pt x="232" y="46"/>
                    </a:lnTo>
                    <a:lnTo>
                      <a:pt x="247" y="36"/>
                    </a:lnTo>
                    <a:lnTo>
                      <a:pt x="257" y="24"/>
                    </a:lnTo>
                    <a:lnTo>
                      <a:pt x="260" y="18"/>
                    </a:lnTo>
                    <a:lnTo>
                      <a:pt x="263" y="12"/>
                    </a:lnTo>
                    <a:lnTo>
                      <a:pt x="265" y="6"/>
                    </a:lnTo>
                    <a:lnTo>
                      <a:pt x="266" y="0"/>
                    </a:lnTo>
                    <a:lnTo>
                      <a:pt x="296" y="0"/>
                    </a:lnTo>
                    <a:lnTo>
                      <a:pt x="296" y="0"/>
                    </a:lnTo>
                    <a:lnTo>
                      <a:pt x="294" y="9"/>
                    </a:lnTo>
                    <a:lnTo>
                      <a:pt x="293" y="19"/>
                    </a:lnTo>
                    <a:lnTo>
                      <a:pt x="288" y="28"/>
                    </a:lnTo>
                    <a:lnTo>
                      <a:pt x="284" y="37"/>
                    </a:lnTo>
                    <a:lnTo>
                      <a:pt x="278" y="46"/>
                    </a:lnTo>
                    <a:lnTo>
                      <a:pt x="271" y="54"/>
                    </a:lnTo>
                    <a:lnTo>
                      <a:pt x="262" y="63"/>
                    </a:lnTo>
                    <a:lnTo>
                      <a:pt x="253" y="69"/>
                    </a:lnTo>
                    <a:lnTo>
                      <a:pt x="242" y="76"/>
                    </a:lnTo>
                    <a:lnTo>
                      <a:pt x="230" y="81"/>
                    </a:lnTo>
                    <a:lnTo>
                      <a:pt x="218" y="87"/>
                    </a:lnTo>
                    <a:lnTo>
                      <a:pt x="205" y="91"/>
                    </a:lnTo>
                    <a:lnTo>
                      <a:pt x="191" y="94"/>
                    </a:lnTo>
                    <a:lnTo>
                      <a:pt x="178" y="97"/>
                    </a:lnTo>
                    <a:lnTo>
                      <a:pt x="163" y="99"/>
                    </a:lnTo>
                    <a:lnTo>
                      <a:pt x="149" y="99"/>
                    </a:lnTo>
                    <a:lnTo>
                      <a:pt x="149" y="99"/>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60" name="Freeform 209">
                <a:extLst>
                  <a:ext uri="{FF2B5EF4-FFF2-40B4-BE49-F238E27FC236}">
                    <a16:creationId xmlns:a16="http://schemas.microsoft.com/office/drawing/2014/main" xmlns="" id="{8ED35BAF-98F1-43F8-AD25-E9BC3C5CA07D}"/>
                  </a:ext>
                </a:extLst>
              </p:cNvPr>
              <p:cNvSpPr>
                <a:spLocks noEditPoints="1"/>
              </p:cNvSpPr>
              <p:nvPr/>
            </p:nvSpPr>
            <p:spPr bwMode="auto">
              <a:xfrm>
                <a:off x="1046" y="2118"/>
                <a:ext cx="280" cy="567"/>
              </a:xfrm>
              <a:custGeom>
                <a:avLst/>
                <a:gdLst>
                  <a:gd name="T0" fmla="*/ 377 w 840"/>
                  <a:gd name="T1" fmla="*/ 1701 h 1701"/>
                  <a:gd name="T2" fmla="*/ 318 w 840"/>
                  <a:gd name="T3" fmla="*/ 1697 h 1701"/>
                  <a:gd name="T4" fmla="*/ 265 w 840"/>
                  <a:gd name="T5" fmla="*/ 1685 h 1701"/>
                  <a:gd name="T6" fmla="*/ 197 w 840"/>
                  <a:gd name="T7" fmla="*/ 1656 h 1701"/>
                  <a:gd name="T8" fmla="*/ 111 w 840"/>
                  <a:gd name="T9" fmla="*/ 1590 h 1701"/>
                  <a:gd name="T10" fmla="*/ 46 w 840"/>
                  <a:gd name="T11" fmla="*/ 1503 h 1701"/>
                  <a:gd name="T12" fmla="*/ 18 w 840"/>
                  <a:gd name="T13" fmla="*/ 1436 h 1701"/>
                  <a:gd name="T14" fmla="*/ 4 w 840"/>
                  <a:gd name="T15" fmla="*/ 1382 h 1701"/>
                  <a:gd name="T16" fmla="*/ 0 w 840"/>
                  <a:gd name="T17" fmla="*/ 1325 h 1701"/>
                  <a:gd name="T18" fmla="*/ 1 w 840"/>
                  <a:gd name="T19" fmla="*/ 359 h 1701"/>
                  <a:gd name="T20" fmla="*/ 7 w 840"/>
                  <a:gd name="T21" fmla="*/ 302 h 1701"/>
                  <a:gd name="T22" fmla="*/ 24 w 840"/>
                  <a:gd name="T23" fmla="*/ 248 h 1701"/>
                  <a:gd name="T24" fmla="*/ 64 w 840"/>
                  <a:gd name="T25" fmla="*/ 167 h 1701"/>
                  <a:gd name="T26" fmla="*/ 138 w 840"/>
                  <a:gd name="T27" fmla="*/ 87 h 1701"/>
                  <a:gd name="T28" fmla="*/ 230 w 840"/>
                  <a:gd name="T29" fmla="*/ 30 h 1701"/>
                  <a:gd name="T30" fmla="*/ 282 w 840"/>
                  <a:gd name="T31" fmla="*/ 12 h 1701"/>
                  <a:gd name="T32" fmla="*/ 338 w 840"/>
                  <a:gd name="T33" fmla="*/ 2 h 1701"/>
                  <a:gd name="T34" fmla="*/ 465 w 840"/>
                  <a:gd name="T35" fmla="*/ 0 h 1701"/>
                  <a:gd name="T36" fmla="*/ 502 w 840"/>
                  <a:gd name="T37" fmla="*/ 2 h 1701"/>
                  <a:gd name="T38" fmla="*/ 558 w 840"/>
                  <a:gd name="T39" fmla="*/ 12 h 1701"/>
                  <a:gd name="T40" fmla="*/ 610 w 840"/>
                  <a:gd name="T41" fmla="*/ 30 h 1701"/>
                  <a:gd name="T42" fmla="*/ 702 w 840"/>
                  <a:gd name="T43" fmla="*/ 87 h 1701"/>
                  <a:gd name="T44" fmla="*/ 776 w 840"/>
                  <a:gd name="T45" fmla="*/ 167 h 1701"/>
                  <a:gd name="T46" fmla="*/ 818 w 840"/>
                  <a:gd name="T47" fmla="*/ 248 h 1701"/>
                  <a:gd name="T48" fmla="*/ 833 w 840"/>
                  <a:gd name="T49" fmla="*/ 302 h 1701"/>
                  <a:gd name="T50" fmla="*/ 840 w 840"/>
                  <a:gd name="T51" fmla="*/ 359 h 1701"/>
                  <a:gd name="T52" fmla="*/ 840 w 840"/>
                  <a:gd name="T53" fmla="*/ 1325 h 1701"/>
                  <a:gd name="T54" fmla="*/ 836 w 840"/>
                  <a:gd name="T55" fmla="*/ 1382 h 1701"/>
                  <a:gd name="T56" fmla="*/ 824 w 840"/>
                  <a:gd name="T57" fmla="*/ 1436 h 1701"/>
                  <a:gd name="T58" fmla="*/ 795 w 840"/>
                  <a:gd name="T59" fmla="*/ 1503 h 1701"/>
                  <a:gd name="T60" fmla="*/ 729 w 840"/>
                  <a:gd name="T61" fmla="*/ 1590 h 1701"/>
                  <a:gd name="T62" fmla="*/ 643 w 840"/>
                  <a:gd name="T63" fmla="*/ 1656 h 1701"/>
                  <a:gd name="T64" fmla="*/ 575 w 840"/>
                  <a:gd name="T65" fmla="*/ 1685 h 1701"/>
                  <a:gd name="T66" fmla="*/ 522 w 840"/>
                  <a:gd name="T67" fmla="*/ 1697 h 1701"/>
                  <a:gd name="T68" fmla="*/ 465 w 840"/>
                  <a:gd name="T69" fmla="*/ 1701 h 1701"/>
                  <a:gd name="T70" fmla="*/ 377 w 840"/>
                  <a:gd name="T71" fmla="*/ 30 h 1701"/>
                  <a:gd name="T72" fmla="*/ 306 w 840"/>
                  <a:gd name="T73" fmla="*/ 38 h 1701"/>
                  <a:gd name="T74" fmla="*/ 211 w 840"/>
                  <a:gd name="T75" fmla="*/ 72 h 1701"/>
                  <a:gd name="T76" fmla="*/ 132 w 840"/>
                  <a:gd name="T77" fmla="*/ 132 h 1701"/>
                  <a:gd name="T78" fmla="*/ 72 w 840"/>
                  <a:gd name="T79" fmla="*/ 212 h 1701"/>
                  <a:gd name="T80" fmla="*/ 37 w 840"/>
                  <a:gd name="T81" fmla="*/ 308 h 1701"/>
                  <a:gd name="T82" fmla="*/ 30 w 840"/>
                  <a:gd name="T83" fmla="*/ 378 h 1701"/>
                  <a:gd name="T84" fmla="*/ 30 w 840"/>
                  <a:gd name="T85" fmla="*/ 1341 h 1701"/>
                  <a:gd name="T86" fmla="*/ 46 w 840"/>
                  <a:gd name="T87" fmla="*/ 1427 h 1701"/>
                  <a:gd name="T88" fmla="*/ 90 w 840"/>
                  <a:gd name="T89" fmla="*/ 1518 h 1701"/>
                  <a:gd name="T90" fmla="*/ 157 w 840"/>
                  <a:gd name="T91" fmla="*/ 1592 h 1701"/>
                  <a:gd name="T92" fmla="*/ 242 w 840"/>
                  <a:gd name="T93" fmla="*/ 1644 h 1701"/>
                  <a:gd name="T94" fmla="*/ 341 w 840"/>
                  <a:gd name="T95" fmla="*/ 1670 h 1701"/>
                  <a:gd name="T96" fmla="*/ 465 w 840"/>
                  <a:gd name="T97" fmla="*/ 1671 h 1701"/>
                  <a:gd name="T98" fmla="*/ 499 w 840"/>
                  <a:gd name="T99" fmla="*/ 1670 h 1701"/>
                  <a:gd name="T100" fmla="*/ 599 w 840"/>
                  <a:gd name="T101" fmla="*/ 1644 h 1701"/>
                  <a:gd name="T102" fmla="*/ 685 w 840"/>
                  <a:gd name="T103" fmla="*/ 1592 h 1701"/>
                  <a:gd name="T104" fmla="*/ 750 w 840"/>
                  <a:gd name="T105" fmla="*/ 1518 h 1701"/>
                  <a:gd name="T106" fmla="*/ 795 w 840"/>
                  <a:gd name="T107" fmla="*/ 1427 h 1701"/>
                  <a:gd name="T108" fmla="*/ 810 w 840"/>
                  <a:gd name="T109" fmla="*/ 1341 h 1701"/>
                  <a:gd name="T110" fmla="*/ 810 w 840"/>
                  <a:gd name="T111" fmla="*/ 378 h 1701"/>
                  <a:gd name="T112" fmla="*/ 803 w 840"/>
                  <a:gd name="T113" fmla="*/ 308 h 1701"/>
                  <a:gd name="T114" fmla="*/ 768 w 840"/>
                  <a:gd name="T115" fmla="*/ 212 h 1701"/>
                  <a:gd name="T116" fmla="*/ 708 w 840"/>
                  <a:gd name="T117" fmla="*/ 132 h 1701"/>
                  <a:gd name="T118" fmla="*/ 629 w 840"/>
                  <a:gd name="T119" fmla="*/ 72 h 1701"/>
                  <a:gd name="T120" fmla="*/ 534 w 840"/>
                  <a:gd name="T121" fmla="*/ 38 h 1701"/>
                  <a:gd name="T122" fmla="*/ 465 w 840"/>
                  <a:gd name="T123" fmla="*/ 30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40" h="1701">
                    <a:moveTo>
                      <a:pt x="465" y="1701"/>
                    </a:moveTo>
                    <a:lnTo>
                      <a:pt x="377" y="1701"/>
                    </a:lnTo>
                    <a:lnTo>
                      <a:pt x="377" y="1701"/>
                    </a:lnTo>
                    <a:lnTo>
                      <a:pt x="357" y="1701"/>
                    </a:lnTo>
                    <a:lnTo>
                      <a:pt x="338" y="1700"/>
                    </a:lnTo>
                    <a:lnTo>
                      <a:pt x="318" y="1697"/>
                    </a:lnTo>
                    <a:lnTo>
                      <a:pt x="300" y="1694"/>
                    </a:lnTo>
                    <a:lnTo>
                      <a:pt x="282" y="1689"/>
                    </a:lnTo>
                    <a:lnTo>
                      <a:pt x="265" y="1685"/>
                    </a:lnTo>
                    <a:lnTo>
                      <a:pt x="247" y="1679"/>
                    </a:lnTo>
                    <a:lnTo>
                      <a:pt x="230" y="1671"/>
                    </a:lnTo>
                    <a:lnTo>
                      <a:pt x="197" y="1656"/>
                    </a:lnTo>
                    <a:lnTo>
                      <a:pt x="166" y="1637"/>
                    </a:lnTo>
                    <a:lnTo>
                      <a:pt x="138" y="1614"/>
                    </a:lnTo>
                    <a:lnTo>
                      <a:pt x="111" y="1590"/>
                    </a:lnTo>
                    <a:lnTo>
                      <a:pt x="87" y="1563"/>
                    </a:lnTo>
                    <a:lnTo>
                      <a:pt x="64" y="1535"/>
                    </a:lnTo>
                    <a:lnTo>
                      <a:pt x="46" y="1503"/>
                    </a:lnTo>
                    <a:lnTo>
                      <a:pt x="30" y="1470"/>
                    </a:lnTo>
                    <a:lnTo>
                      <a:pt x="24" y="1454"/>
                    </a:lnTo>
                    <a:lnTo>
                      <a:pt x="18" y="1436"/>
                    </a:lnTo>
                    <a:lnTo>
                      <a:pt x="12" y="1418"/>
                    </a:lnTo>
                    <a:lnTo>
                      <a:pt x="7" y="1400"/>
                    </a:lnTo>
                    <a:lnTo>
                      <a:pt x="4" y="1382"/>
                    </a:lnTo>
                    <a:lnTo>
                      <a:pt x="3" y="1362"/>
                    </a:lnTo>
                    <a:lnTo>
                      <a:pt x="1" y="1343"/>
                    </a:lnTo>
                    <a:lnTo>
                      <a:pt x="0" y="1325"/>
                    </a:lnTo>
                    <a:lnTo>
                      <a:pt x="0" y="378"/>
                    </a:lnTo>
                    <a:lnTo>
                      <a:pt x="0" y="378"/>
                    </a:lnTo>
                    <a:lnTo>
                      <a:pt x="1" y="359"/>
                    </a:lnTo>
                    <a:lnTo>
                      <a:pt x="3" y="339"/>
                    </a:lnTo>
                    <a:lnTo>
                      <a:pt x="4" y="320"/>
                    </a:lnTo>
                    <a:lnTo>
                      <a:pt x="7" y="302"/>
                    </a:lnTo>
                    <a:lnTo>
                      <a:pt x="12" y="284"/>
                    </a:lnTo>
                    <a:lnTo>
                      <a:pt x="18" y="266"/>
                    </a:lnTo>
                    <a:lnTo>
                      <a:pt x="24" y="248"/>
                    </a:lnTo>
                    <a:lnTo>
                      <a:pt x="30" y="231"/>
                    </a:lnTo>
                    <a:lnTo>
                      <a:pt x="46" y="198"/>
                    </a:lnTo>
                    <a:lnTo>
                      <a:pt x="64" y="167"/>
                    </a:lnTo>
                    <a:lnTo>
                      <a:pt x="87" y="138"/>
                    </a:lnTo>
                    <a:lnTo>
                      <a:pt x="111" y="111"/>
                    </a:lnTo>
                    <a:lnTo>
                      <a:pt x="138" y="87"/>
                    </a:lnTo>
                    <a:lnTo>
                      <a:pt x="166" y="65"/>
                    </a:lnTo>
                    <a:lnTo>
                      <a:pt x="197" y="47"/>
                    </a:lnTo>
                    <a:lnTo>
                      <a:pt x="230" y="30"/>
                    </a:lnTo>
                    <a:lnTo>
                      <a:pt x="247" y="23"/>
                    </a:lnTo>
                    <a:lnTo>
                      <a:pt x="265" y="17"/>
                    </a:lnTo>
                    <a:lnTo>
                      <a:pt x="282" y="12"/>
                    </a:lnTo>
                    <a:lnTo>
                      <a:pt x="300" y="8"/>
                    </a:lnTo>
                    <a:lnTo>
                      <a:pt x="318" y="5"/>
                    </a:lnTo>
                    <a:lnTo>
                      <a:pt x="338" y="2"/>
                    </a:lnTo>
                    <a:lnTo>
                      <a:pt x="357" y="0"/>
                    </a:lnTo>
                    <a:lnTo>
                      <a:pt x="377" y="0"/>
                    </a:lnTo>
                    <a:lnTo>
                      <a:pt x="465" y="0"/>
                    </a:lnTo>
                    <a:lnTo>
                      <a:pt x="465" y="0"/>
                    </a:lnTo>
                    <a:lnTo>
                      <a:pt x="483" y="0"/>
                    </a:lnTo>
                    <a:lnTo>
                      <a:pt x="502" y="2"/>
                    </a:lnTo>
                    <a:lnTo>
                      <a:pt x="522" y="5"/>
                    </a:lnTo>
                    <a:lnTo>
                      <a:pt x="540" y="8"/>
                    </a:lnTo>
                    <a:lnTo>
                      <a:pt x="558" y="12"/>
                    </a:lnTo>
                    <a:lnTo>
                      <a:pt x="575" y="17"/>
                    </a:lnTo>
                    <a:lnTo>
                      <a:pt x="593" y="23"/>
                    </a:lnTo>
                    <a:lnTo>
                      <a:pt x="610" y="30"/>
                    </a:lnTo>
                    <a:lnTo>
                      <a:pt x="643" y="47"/>
                    </a:lnTo>
                    <a:lnTo>
                      <a:pt x="674" y="65"/>
                    </a:lnTo>
                    <a:lnTo>
                      <a:pt x="702" y="87"/>
                    </a:lnTo>
                    <a:lnTo>
                      <a:pt x="729" y="111"/>
                    </a:lnTo>
                    <a:lnTo>
                      <a:pt x="753" y="138"/>
                    </a:lnTo>
                    <a:lnTo>
                      <a:pt x="776" y="167"/>
                    </a:lnTo>
                    <a:lnTo>
                      <a:pt x="795" y="198"/>
                    </a:lnTo>
                    <a:lnTo>
                      <a:pt x="810" y="231"/>
                    </a:lnTo>
                    <a:lnTo>
                      <a:pt x="818" y="248"/>
                    </a:lnTo>
                    <a:lnTo>
                      <a:pt x="824" y="266"/>
                    </a:lnTo>
                    <a:lnTo>
                      <a:pt x="828" y="284"/>
                    </a:lnTo>
                    <a:lnTo>
                      <a:pt x="833" y="302"/>
                    </a:lnTo>
                    <a:lnTo>
                      <a:pt x="836" y="320"/>
                    </a:lnTo>
                    <a:lnTo>
                      <a:pt x="839" y="339"/>
                    </a:lnTo>
                    <a:lnTo>
                      <a:pt x="840" y="359"/>
                    </a:lnTo>
                    <a:lnTo>
                      <a:pt x="840" y="378"/>
                    </a:lnTo>
                    <a:lnTo>
                      <a:pt x="840" y="1325"/>
                    </a:lnTo>
                    <a:lnTo>
                      <a:pt x="840" y="1325"/>
                    </a:lnTo>
                    <a:lnTo>
                      <a:pt x="840" y="1343"/>
                    </a:lnTo>
                    <a:lnTo>
                      <a:pt x="839" y="1362"/>
                    </a:lnTo>
                    <a:lnTo>
                      <a:pt x="836" y="1382"/>
                    </a:lnTo>
                    <a:lnTo>
                      <a:pt x="833" y="1400"/>
                    </a:lnTo>
                    <a:lnTo>
                      <a:pt x="828" y="1418"/>
                    </a:lnTo>
                    <a:lnTo>
                      <a:pt x="824" y="1436"/>
                    </a:lnTo>
                    <a:lnTo>
                      <a:pt x="818" y="1454"/>
                    </a:lnTo>
                    <a:lnTo>
                      <a:pt x="810" y="1470"/>
                    </a:lnTo>
                    <a:lnTo>
                      <a:pt x="795" y="1503"/>
                    </a:lnTo>
                    <a:lnTo>
                      <a:pt x="776" y="1535"/>
                    </a:lnTo>
                    <a:lnTo>
                      <a:pt x="753" y="1563"/>
                    </a:lnTo>
                    <a:lnTo>
                      <a:pt x="729" y="1590"/>
                    </a:lnTo>
                    <a:lnTo>
                      <a:pt x="702" y="1614"/>
                    </a:lnTo>
                    <a:lnTo>
                      <a:pt x="674" y="1637"/>
                    </a:lnTo>
                    <a:lnTo>
                      <a:pt x="643" y="1656"/>
                    </a:lnTo>
                    <a:lnTo>
                      <a:pt x="610" y="1671"/>
                    </a:lnTo>
                    <a:lnTo>
                      <a:pt x="593" y="1679"/>
                    </a:lnTo>
                    <a:lnTo>
                      <a:pt x="575" y="1685"/>
                    </a:lnTo>
                    <a:lnTo>
                      <a:pt x="558" y="1689"/>
                    </a:lnTo>
                    <a:lnTo>
                      <a:pt x="540" y="1694"/>
                    </a:lnTo>
                    <a:lnTo>
                      <a:pt x="522" y="1697"/>
                    </a:lnTo>
                    <a:lnTo>
                      <a:pt x="502" y="1700"/>
                    </a:lnTo>
                    <a:lnTo>
                      <a:pt x="483" y="1701"/>
                    </a:lnTo>
                    <a:lnTo>
                      <a:pt x="465" y="1701"/>
                    </a:lnTo>
                    <a:lnTo>
                      <a:pt x="465" y="1701"/>
                    </a:lnTo>
                    <a:close/>
                    <a:moveTo>
                      <a:pt x="377" y="30"/>
                    </a:moveTo>
                    <a:lnTo>
                      <a:pt x="377" y="30"/>
                    </a:lnTo>
                    <a:lnTo>
                      <a:pt x="359" y="30"/>
                    </a:lnTo>
                    <a:lnTo>
                      <a:pt x="341" y="32"/>
                    </a:lnTo>
                    <a:lnTo>
                      <a:pt x="306" y="38"/>
                    </a:lnTo>
                    <a:lnTo>
                      <a:pt x="274" y="45"/>
                    </a:lnTo>
                    <a:lnTo>
                      <a:pt x="242" y="57"/>
                    </a:lnTo>
                    <a:lnTo>
                      <a:pt x="211" y="72"/>
                    </a:lnTo>
                    <a:lnTo>
                      <a:pt x="182" y="90"/>
                    </a:lnTo>
                    <a:lnTo>
                      <a:pt x="157" y="110"/>
                    </a:lnTo>
                    <a:lnTo>
                      <a:pt x="132" y="132"/>
                    </a:lnTo>
                    <a:lnTo>
                      <a:pt x="109" y="156"/>
                    </a:lnTo>
                    <a:lnTo>
                      <a:pt x="90" y="183"/>
                    </a:lnTo>
                    <a:lnTo>
                      <a:pt x="72" y="212"/>
                    </a:lnTo>
                    <a:lnTo>
                      <a:pt x="57" y="243"/>
                    </a:lnTo>
                    <a:lnTo>
                      <a:pt x="46" y="275"/>
                    </a:lnTo>
                    <a:lnTo>
                      <a:pt x="37" y="308"/>
                    </a:lnTo>
                    <a:lnTo>
                      <a:pt x="31" y="342"/>
                    </a:lnTo>
                    <a:lnTo>
                      <a:pt x="30" y="360"/>
                    </a:lnTo>
                    <a:lnTo>
                      <a:pt x="30" y="378"/>
                    </a:lnTo>
                    <a:lnTo>
                      <a:pt x="30" y="1325"/>
                    </a:lnTo>
                    <a:lnTo>
                      <a:pt x="30" y="1325"/>
                    </a:lnTo>
                    <a:lnTo>
                      <a:pt x="30" y="1341"/>
                    </a:lnTo>
                    <a:lnTo>
                      <a:pt x="31" y="1359"/>
                    </a:lnTo>
                    <a:lnTo>
                      <a:pt x="37" y="1394"/>
                    </a:lnTo>
                    <a:lnTo>
                      <a:pt x="46" y="1427"/>
                    </a:lnTo>
                    <a:lnTo>
                      <a:pt x="57" y="1460"/>
                    </a:lnTo>
                    <a:lnTo>
                      <a:pt x="72" y="1490"/>
                    </a:lnTo>
                    <a:lnTo>
                      <a:pt x="90" y="1518"/>
                    </a:lnTo>
                    <a:lnTo>
                      <a:pt x="109" y="1545"/>
                    </a:lnTo>
                    <a:lnTo>
                      <a:pt x="132" y="1569"/>
                    </a:lnTo>
                    <a:lnTo>
                      <a:pt x="157" y="1592"/>
                    </a:lnTo>
                    <a:lnTo>
                      <a:pt x="182" y="1611"/>
                    </a:lnTo>
                    <a:lnTo>
                      <a:pt x="211" y="1629"/>
                    </a:lnTo>
                    <a:lnTo>
                      <a:pt x="242" y="1644"/>
                    </a:lnTo>
                    <a:lnTo>
                      <a:pt x="274" y="1656"/>
                    </a:lnTo>
                    <a:lnTo>
                      <a:pt x="306" y="1664"/>
                    </a:lnTo>
                    <a:lnTo>
                      <a:pt x="341" y="1670"/>
                    </a:lnTo>
                    <a:lnTo>
                      <a:pt x="359" y="1671"/>
                    </a:lnTo>
                    <a:lnTo>
                      <a:pt x="377" y="1671"/>
                    </a:lnTo>
                    <a:lnTo>
                      <a:pt x="465" y="1671"/>
                    </a:lnTo>
                    <a:lnTo>
                      <a:pt x="465" y="1671"/>
                    </a:lnTo>
                    <a:lnTo>
                      <a:pt x="481" y="1671"/>
                    </a:lnTo>
                    <a:lnTo>
                      <a:pt x="499" y="1670"/>
                    </a:lnTo>
                    <a:lnTo>
                      <a:pt x="534" y="1664"/>
                    </a:lnTo>
                    <a:lnTo>
                      <a:pt x="566" y="1656"/>
                    </a:lnTo>
                    <a:lnTo>
                      <a:pt x="599" y="1644"/>
                    </a:lnTo>
                    <a:lnTo>
                      <a:pt x="629" y="1629"/>
                    </a:lnTo>
                    <a:lnTo>
                      <a:pt x="658" y="1611"/>
                    </a:lnTo>
                    <a:lnTo>
                      <a:pt x="685" y="1592"/>
                    </a:lnTo>
                    <a:lnTo>
                      <a:pt x="708" y="1569"/>
                    </a:lnTo>
                    <a:lnTo>
                      <a:pt x="731" y="1545"/>
                    </a:lnTo>
                    <a:lnTo>
                      <a:pt x="750" y="1518"/>
                    </a:lnTo>
                    <a:lnTo>
                      <a:pt x="768" y="1490"/>
                    </a:lnTo>
                    <a:lnTo>
                      <a:pt x="783" y="1460"/>
                    </a:lnTo>
                    <a:lnTo>
                      <a:pt x="795" y="1427"/>
                    </a:lnTo>
                    <a:lnTo>
                      <a:pt x="803" y="1394"/>
                    </a:lnTo>
                    <a:lnTo>
                      <a:pt x="809" y="1359"/>
                    </a:lnTo>
                    <a:lnTo>
                      <a:pt x="810" y="1341"/>
                    </a:lnTo>
                    <a:lnTo>
                      <a:pt x="810" y="1325"/>
                    </a:lnTo>
                    <a:lnTo>
                      <a:pt x="810" y="378"/>
                    </a:lnTo>
                    <a:lnTo>
                      <a:pt x="810" y="378"/>
                    </a:lnTo>
                    <a:lnTo>
                      <a:pt x="810" y="360"/>
                    </a:lnTo>
                    <a:lnTo>
                      <a:pt x="809" y="342"/>
                    </a:lnTo>
                    <a:lnTo>
                      <a:pt x="803" y="308"/>
                    </a:lnTo>
                    <a:lnTo>
                      <a:pt x="795" y="275"/>
                    </a:lnTo>
                    <a:lnTo>
                      <a:pt x="783" y="243"/>
                    </a:lnTo>
                    <a:lnTo>
                      <a:pt x="768" y="212"/>
                    </a:lnTo>
                    <a:lnTo>
                      <a:pt x="750" y="183"/>
                    </a:lnTo>
                    <a:lnTo>
                      <a:pt x="731" y="156"/>
                    </a:lnTo>
                    <a:lnTo>
                      <a:pt x="708" y="132"/>
                    </a:lnTo>
                    <a:lnTo>
                      <a:pt x="685" y="110"/>
                    </a:lnTo>
                    <a:lnTo>
                      <a:pt x="658" y="90"/>
                    </a:lnTo>
                    <a:lnTo>
                      <a:pt x="629" y="72"/>
                    </a:lnTo>
                    <a:lnTo>
                      <a:pt x="599" y="57"/>
                    </a:lnTo>
                    <a:lnTo>
                      <a:pt x="566" y="45"/>
                    </a:lnTo>
                    <a:lnTo>
                      <a:pt x="534" y="38"/>
                    </a:lnTo>
                    <a:lnTo>
                      <a:pt x="499" y="32"/>
                    </a:lnTo>
                    <a:lnTo>
                      <a:pt x="481" y="30"/>
                    </a:lnTo>
                    <a:lnTo>
                      <a:pt x="465" y="30"/>
                    </a:lnTo>
                    <a:lnTo>
                      <a:pt x="377" y="30"/>
                    </a:lnTo>
                    <a:close/>
                  </a:path>
                </a:pathLst>
              </a:custGeom>
              <a:solidFill>
                <a:srgbClr val="A6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61" name="Freeform 210">
                <a:extLst>
                  <a:ext uri="{FF2B5EF4-FFF2-40B4-BE49-F238E27FC236}">
                    <a16:creationId xmlns:a16="http://schemas.microsoft.com/office/drawing/2014/main" xmlns="" id="{EAF3D1CA-0D0E-4179-AE5D-61FBF8FB7698}"/>
                  </a:ext>
                </a:extLst>
              </p:cNvPr>
              <p:cNvSpPr>
                <a:spLocks noEditPoints="1"/>
              </p:cNvSpPr>
              <p:nvPr/>
            </p:nvSpPr>
            <p:spPr bwMode="auto">
              <a:xfrm>
                <a:off x="1162" y="2564"/>
                <a:ext cx="48" cy="49"/>
              </a:xfrm>
              <a:custGeom>
                <a:avLst/>
                <a:gdLst>
                  <a:gd name="T0" fmla="*/ 73 w 146"/>
                  <a:gd name="T1" fmla="*/ 147 h 147"/>
                  <a:gd name="T2" fmla="*/ 45 w 146"/>
                  <a:gd name="T3" fmla="*/ 141 h 147"/>
                  <a:gd name="T4" fmla="*/ 21 w 146"/>
                  <a:gd name="T5" fmla="*/ 126 h 147"/>
                  <a:gd name="T6" fmla="*/ 6 w 146"/>
                  <a:gd name="T7" fmla="*/ 102 h 147"/>
                  <a:gd name="T8" fmla="*/ 0 w 146"/>
                  <a:gd name="T9" fmla="*/ 73 h 147"/>
                  <a:gd name="T10" fmla="*/ 1 w 146"/>
                  <a:gd name="T11" fmla="*/ 58 h 147"/>
                  <a:gd name="T12" fmla="*/ 12 w 146"/>
                  <a:gd name="T13" fmla="*/ 31 h 147"/>
                  <a:gd name="T14" fmla="*/ 33 w 146"/>
                  <a:gd name="T15" fmla="*/ 12 h 147"/>
                  <a:gd name="T16" fmla="*/ 58 w 146"/>
                  <a:gd name="T17" fmla="*/ 1 h 147"/>
                  <a:gd name="T18" fmla="*/ 73 w 146"/>
                  <a:gd name="T19" fmla="*/ 0 h 147"/>
                  <a:gd name="T20" fmla="*/ 101 w 146"/>
                  <a:gd name="T21" fmla="*/ 6 h 147"/>
                  <a:gd name="T22" fmla="*/ 125 w 146"/>
                  <a:gd name="T23" fmla="*/ 21 h 147"/>
                  <a:gd name="T24" fmla="*/ 140 w 146"/>
                  <a:gd name="T25" fmla="*/ 45 h 147"/>
                  <a:gd name="T26" fmla="*/ 146 w 146"/>
                  <a:gd name="T27" fmla="*/ 73 h 147"/>
                  <a:gd name="T28" fmla="*/ 145 w 146"/>
                  <a:gd name="T29" fmla="*/ 88 h 147"/>
                  <a:gd name="T30" fmla="*/ 134 w 146"/>
                  <a:gd name="T31" fmla="*/ 114 h 147"/>
                  <a:gd name="T32" fmla="*/ 113 w 146"/>
                  <a:gd name="T33" fmla="*/ 135 h 147"/>
                  <a:gd name="T34" fmla="*/ 88 w 146"/>
                  <a:gd name="T35" fmla="*/ 145 h 147"/>
                  <a:gd name="T36" fmla="*/ 73 w 146"/>
                  <a:gd name="T37" fmla="*/ 147 h 147"/>
                  <a:gd name="T38" fmla="*/ 73 w 146"/>
                  <a:gd name="T39" fmla="*/ 30 h 147"/>
                  <a:gd name="T40" fmla="*/ 57 w 146"/>
                  <a:gd name="T41" fmla="*/ 33 h 147"/>
                  <a:gd name="T42" fmla="*/ 43 w 146"/>
                  <a:gd name="T43" fmla="*/ 42 h 147"/>
                  <a:gd name="T44" fmla="*/ 33 w 146"/>
                  <a:gd name="T45" fmla="*/ 57 h 147"/>
                  <a:gd name="T46" fmla="*/ 30 w 146"/>
                  <a:gd name="T47" fmla="*/ 73 h 147"/>
                  <a:gd name="T48" fmla="*/ 31 w 146"/>
                  <a:gd name="T49" fmla="*/ 82 h 147"/>
                  <a:gd name="T50" fmla="*/ 37 w 146"/>
                  <a:gd name="T51" fmla="*/ 97 h 147"/>
                  <a:gd name="T52" fmla="*/ 49 w 146"/>
                  <a:gd name="T53" fmla="*/ 109 h 147"/>
                  <a:gd name="T54" fmla="*/ 64 w 146"/>
                  <a:gd name="T55" fmla="*/ 115 h 147"/>
                  <a:gd name="T56" fmla="*/ 73 w 146"/>
                  <a:gd name="T57" fmla="*/ 117 h 147"/>
                  <a:gd name="T58" fmla="*/ 89 w 146"/>
                  <a:gd name="T59" fmla="*/ 114 h 147"/>
                  <a:gd name="T60" fmla="*/ 104 w 146"/>
                  <a:gd name="T61" fmla="*/ 103 h 147"/>
                  <a:gd name="T62" fmla="*/ 113 w 146"/>
                  <a:gd name="T63" fmla="*/ 90 h 147"/>
                  <a:gd name="T64" fmla="*/ 116 w 146"/>
                  <a:gd name="T65" fmla="*/ 73 h 147"/>
                  <a:gd name="T66" fmla="*/ 116 w 146"/>
                  <a:gd name="T67" fmla="*/ 64 h 147"/>
                  <a:gd name="T68" fmla="*/ 109 w 146"/>
                  <a:gd name="T69" fmla="*/ 49 h 147"/>
                  <a:gd name="T70" fmla="*/ 97 w 146"/>
                  <a:gd name="T71" fmla="*/ 37 h 147"/>
                  <a:gd name="T72" fmla="*/ 82 w 146"/>
                  <a:gd name="T73" fmla="*/ 30 h 147"/>
                  <a:gd name="T74" fmla="*/ 73 w 146"/>
                  <a:gd name="T75" fmla="*/ 3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147">
                    <a:moveTo>
                      <a:pt x="73" y="147"/>
                    </a:moveTo>
                    <a:lnTo>
                      <a:pt x="73" y="147"/>
                    </a:lnTo>
                    <a:lnTo>
                      <a:pt x="58" y="145"/>
                    </a:lnTo>
                    <a:lnTo>
                      <a:pt x="45" y="141"/>
                    </a:lnTo>
                    <a:lnTo>
                      <a:pt x="33" y="135"/>
                    </a:lnTo>
                    <a:lnTo>
                      <a:pt x="21" y="126"/>
                    </a:lnTo>
                    <a:lnTo>
                      <a:pt x="12" y="114"/>
                    </a:lnTo>
                    <a:lnTo>
                      <a:pt x="6" y="102"/>
                    </a:lnTo>
                    <a:lnTo>
                      <a:pt x="1" y="88"/>
                    </a:lnTo>
                    <a:lnTo>
                      <a:pt x="0" y="73"/>
                    </a:lnTo>
                    <a:lnTo>
                      <a:pt x="0" y="73"/>
                    </a:lnTo>
                    <a:lnTo>
                      <a:pt x="1" y="58"/>
                    </a:lnTo>
                    <a:lnTo>
                      <a:pt x="6" y="45"/>
                    </a:lnTo>
                    <a:lnTo>
                      <a:pt x="12" y="31"/>
                    </a:lnTo>
                    <a:lnTo>
                      <a:pt x="21" y="21"/>
                    </a:lnTo>
                    <a:lnTo>
                      <a:pt x="33" y="12"/>
                    </a:lnTo>
                    <a:lnTo>
                      <a:pt x="45" y="6"/>
                    </a:lnTo>
                    <a:lnTo>
                      <a:pt x="58" y="1"/>
                    </a:lnTo>
                    <a:lnTo>
                      <a:pt x="73" y="0"/>
                    </a:lnTo>
                    <a:lnTo>
                      <a:pt x="73" y="0"/>
                    </a:lnTo>
                    <a:lnTo>
                      <a:pt x="88" y="1"/>
                    </a:lnTo>
                    <a:lnTo>
                      <a:pt x="101" y="6"/>
                    </a:lnTo>
                    <a:lnTo>
                      <a:pt x="113" y="12"/>
                    </a:lnTo>
                    <a:lnTo>
                      <a:pt x="125" y="21"/>
                    </a:lnTo>
                    <a:lnTo>
                      <a:pt x="134" y="31"/>
                    </a:lnTo>
                    <a:lnTo>
                      <a:pt x="140" y="45"/>
                    </a:lnTo>
                    <a:lnTo>
                      <a:pt x="145" y="58"/>
                    </a:lnTo>
                    <a:lnTo>
                      <a:pt x="146" y="73"/>
                    </a:lnTo>
                    <a:lnTo>
                      <a:pt x="146" y="73"/>
                    </a:lnTo>
                    <a:lnTo>
                      <a:pt x="145" y="88"/>
                    </a:lnTo>
                    <a:lnTo>
                      <a:pt x="140" y="102"/>
                    </a:lnTo>
                    <a:lnTo>
                      <a:pt x="134" y="114"/>
                    </a:lnTo>
                    <a:lnTo>
                      <a:pt x="125" y="126"/>
                    </a:lnTo>
                    <a:lnTo>
                      <a:pt x="113" y="135"/>
                    </a:lnTo>
                    <a:lnTo>
                      <a:pt x="101" y="141"/>
                    </a:lnTo>
                    <a:lnTo>
                      <a:pt x="88" y="145"/>
                    </a:lnTo>
                    <a:lnTo>
                      <a:pt x="73" y="147"/>
                    </a:lnTo>
                    <a:lnTo>
                      <a:pt x="73" y="147"/>
                    </a:lnTo>
                    <a:close/>
                    <a:moveTo>
                      <a:pt x="73" y="30"/>
                    </a:moveTo>
                    <a:lnTo>
                      <a:pt x="73" y="30"/>
                    </a:lnTo>
                    <a:lnTo>
                      <a:pt x="64" y="30"/>
                    </a:lnTo>
                    <a:lnTo>
                      <a:pt x="57" y="33"/>
                    </a:lnTo>
                    <a:lnTo>
                      <a:pt x="49" y="37"/>
                    </a:lnTo>
                    <a:lnTo>
                      <a:pt x="43" y="42"/>
                    </a:lnTo>
                    <a:lnTo>
                      <a:pt x="37" y="49"/>
                    </a:lnTo>
                    <a:lnTo>
                      <a:pt x="33" y="57"/>
                    </a:lnTo>
                    <a:lnTo>
                      <a:pt x="31" y="64"/>
                    </a:lnTo>
                    <a:lnTo>
                      <a:pt x="30" y="73"/>
                    </a:lnTo>
                    <a:lnTo>
                      <a:pt x="30" y="73"/>
                    </a:lnTo>
                    <a:lnTo>
                      <a:pt x="31" y="82"/>
                    </a:lnTo>
                    <a:lnTo>
                      <a:pt x="33" y="90"/>
                    </a:lnTo>
                    <a:lnTo>
                      <a:pt x="37" y="97"/>
                    </a:lnTo>
                    <a:lnTo>
                      <a:pt x="43" y="103"/>
                    </a:lnTo>
                    <a:lnTo>
                      <a:pt x="49" y="109"/>
                    </a:lnTo>
                    <a:lnTo>
                      <a:pt x="57" y="114"/>
                    </a:lnTo>
                    <a:lnTo>
                      <a:pt x="64" y="115"/>
                    </a:lnTo>
                    <a:lnTo>
                      <a:pt x="73" y="117"/>
                    </a:lnTo>
                    <a:lnTo>
                      <a:pt x="73" y="117"/>
                    </a:lnTo>
                    <a:lnTo>
                      <a:pt x="82" y="115"/>
                    </a:lnTo>
                    <a:lnTo>
                      <a:pt x="89" y="114"/>
                    </a:lnTo>
                    <a:lnTo>
                      <a:pt x="97" y="109"/>
                    </a:lnTo>
                    <a:lnTo>
                      <a:pt x="104" y="103"/>
                    </a:lnTo>
                    <a:lnTo>
                      <a:pt x="109" y="97"/>
                    </a:lnTo>
                    <a:lnTo>
                      <a:pt x="113" y="90"/>
                    </a:lnTo>
                    <a:lnTo>
                      <a:pt x="116" y="82"/>
                    </a:lnTo>
                    <a:lnTo>
                      <a:pt x="116" y="73"/>
                    </a:lnTo>
                    <a:lnTo>
                      <a:pt x="116" y="73"/>
                    </a:lnTo>
                    <a:lnTo>
                      <a:pt x="116" y="64"/>
                    </a:lnTo>
                    <a:lnTo>
                      <a:pt x="113" y="57"/>
                    </a:lnTo>
                    <a:lnTo>
                      <a:pt x="109" y="49"/>
                    </a:lnTo>
                    <a:lnTo>
                      <a:pt x="104" y="42"/>
                    </a:lnTo>
                    <a:lnTo>
                      <a:pt x="97" y="37"/>
                    </a:lnTo>
                    <a:lnTo>
                      <a:pt x="89" y="33"/>
                    </a:lnTo>
                    <a:lnTo>
                      <a:pt x="82" y="30"/>
                    </a:lnTo>
                    <a:lnTo>
                      <a:pt x="73" y="30"/>
                    </a:lnTo>
                    <a:lnTo>
                      <a:pt x="73" y="30"/>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62" name="Freeform 211">
                <a:extLst>
                  <a:ext uri="{FF2B5EF4-FFF2-40B4-BE49-F238E27FC236}">
                    <a16:creationId xmlns:a16="http://schemas.microsoft.com/office/drawing/2014/main" xmlns="" id="{6C4F5414-CA06-4F48-A6C0-4A1186E11015}"/>
                  </a:ext>
                </a:extLst>
              </p:cNvPr>
              <p:cNvSpPr>
                <a:spLocks/>
              </p:cNvSpPr>
              <p:nvPr/>
            </p:nvSpPr>
            <p:spPr bwMode="auto">
              <a:xfrm>
                <a:off x="1102" y="2304"/>
                <a:ext cx="168" cy="229"/>
              </a:xfrm>
              <a:custGeom>
                <a:avLst/>
                <a:gdLst>
                  <a:gd name="T0" fmla="*/ 495 w 506"/>
                  <a:gd name="T1" fmla="*/ 687 h 687"/>
                  <a:gd name="T2" fmla="*/ 12 w 506"/>
                  <a:gd name="T3" fmla="*/ 687 h 687"/>
                  <a:gd name="T4" fmla="*/ 12 w 506"/>
                  <a:gd name="T5" fmla="*/ 687 h 687"/>
                  <a:gd name="T6" fmla="*/ 6 w 506"/>
                  <a:gd name="T7" fmla="*/ 687 h 687"/>
                  <a:gd name="T8" fmla="*/ 3 w 506"/>
                  <a:gd name="T9" fmla="*/ 684 h 687"/>
                  <a:gd name="T10" fmla="*/ 0 w 506"/>
                  <a:gd name="T11" fmla="*/ 680 h 687"/>
                  <a:gd name="T12" fmla="*/ 0 w 506"/>
                  <a:gd name="T13" fmla="*/ 675 h 687"/>
                  <a:gd name="T14" fmla="*/ 0 w 506"/>
                  <a:gd name="T15" fmla="*/ 12 h 687"/>
                  <a:gd name="T16" fmla="*/ 0 w 506"/>
                  <a:gd name="T17" fmla="*/ 12 h 687"/>
                  <a:gd name="T18" fmla="*/ 0 w 506"/>
                  <a:gd name="T19" fmla="*/ 8 h 687"/>
                  <a:gd name="T20" fmla="*/ 3 w 506"/>
                  <a:gd name="T21" fmla="*/ 3 h 687"/>
                  <a:gd name="T22" fmla="*/ 6 w 506"/>
                  <a:gd name="T23" fmla="*/ 0 h 687"/>
                  <a:gd name="T24" fmla="*/ 12 w 506"/>
                  <a:gd name="T25" fmla="*/ 0 h 687"/>
                  <a:gd name="T26" fmla="*/ 495 w 506"/>
                  <a:gd name="T27" fmla="*/ 0 h 687"/>
                  <a:gd name="T28" fmla="*/ 495 w 506"/>
                  <a:gd name="T29" fmla="*/ 0 h 687"/>
                  <a:gd name="T30" fmla="*/ 500 w 506"/>
                  <a:gd name="T31" fmla="*/ 0 h 687"/>
                  <a:gd name="T32" fmla="*/ 503 w 506"/>
                  <a:gd name="T33" fmla="*/ 3 h 687"/>
                  <a:gd name="T34" fmla="*/ 506 w 506"/>
                  <a:gd name="T35" fmla="*/ 8 h 687"/>
                  <a:gd name="T36" fmla="*/ 506 w 506"/>
                  <a:gd name="T37" fmla="*/ 12 h 687"/>
                  <a:gd name="T38" fmla="*/ 506 w 506"/>
                  <a:gd name="T39" fmla="*/ 675 h 687"/>
                  <a:gd name="T40" fmla="*/ 506 w 506"/>
                  <a:gd name="T41" fmla="*/ 675 h 687"/>
                  <a:gd name="T42" fmla="*/ 506 w 506"/>
                  <a:gd name="T43" fmla="*/ 680 h 687"/>
                  <a:gd name="T44" fmla="*/ 503 w 506"/>
                  <a:gd name="T45" fmla="*/ 684 h 687"/>
                  <a:gd name="T46" fmla="*/ 500 w 506"/>
                  <a:gd name="T47" fmla="*/ 687 h 687"/>
                  <a:gd name="T48" fmla="*/ 495 w 506"/>
                  <a:gd name="T49" fmla="*/ 687 h 687"/>
                  <a:gd name="T50" fmla="*/ 495 w 506"/>
                  <a:gd name="T51" fmla="*/ 68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6" h="687">
                    <a:moveTo>
                      <a:pt x="495" y="687"/>
                    </a:moveTo>
                    <a:lnTo>
                      <a:pt x="12" y="687"/>
                    </a:lnTo>
                    <a:lnTo>
                      <a:pt x="12" y="687"/>
                    </a:lnTo>
                    <a:lnTo>
                      <a:pt x="6" y="687"/>
                    </a:lnTo>
                    <a:lnTo>
                      <a:pt x="3" y="684"/>
                    </a:lnTo>
                    <a:lnTo>
                      <a:pt x="0" y="680"/>
                    </a:lnTo>
                    <a:lnTo>
                      <a:pt x="0" y="675"/>
                    </a:lnTo>
                    <a:lnTo>
                      <a:pt x="0" y="12"/>
                    </a:lnTo>
                    <a:lnTo>
                      <a:pt x="0" y="12"/>
                    </a:lnTo>
                    <a:lnTo>
                      <a:pt x="0" y="8"/>
                    </a:lnTo>
                    <a:lnTo>
                      <a:pt x="3" y="3"/>
                    </a:lnTo>
                    <a:lnTo>
                      <a:pt x="6" y="0"/>
                    </a:lnTo>
                    <a:lnTo>
                      <a:pt x="12" y="0"/>
                    </a:lnTo>
                    <a:lnTo>
                      <a:pt x="495" y="0"/>
                    </a:lnTo>
                    <a:lnTo>
                      <a:pt x="495" y="0"/>
                    </a:lnTo>
                    <a:lnTo>
                      <a:pt x="500" y="0"/>
                    </a:lnTo>
                    <a:lnTo>
                      <a:pt x="503" y="3"/>
                    </a:lnTo>
                    <a:lnTo>
                      <a:pt x="506" y="8"/>
                    </a:lnTo>
                    <a:lnTo>
                      <a:pt x="506" y="12"/>
                    </a:lnTo>
                    <a:lnTo>
                      <a:pt x="506" y="675"/>
                    </a:lnTo>
                    <a:lnTo>
                      <a:pt x="506" y="675"/>
                    </a:lnTo>
                    <a:lnTo>
                      <a:pt x="506" y="680"/>
                    </a:lnTo>
                    <a:lnTo>
                      <a:pt x="503" y="684"/>
                    </a:lnTo>
                    <a:lnTo>
                      <a:pt x="500" y="687"/>
                    </a:lnTo>
                    <a:lnTo>
                      <a:pt x="495" y="687"/>
                    </a:lnTo>
                    <a:lnTo>
                      <a:pt x="495" y="68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63" name="Freeform 212">
                <a:extLst>
                  <a:ext uri="{FF2B5EF4-FFF2-40B4-BE49-F238E27FC236}">
                    <a16:creationId xmlns:a16="http://schemas.microsoft.com/office/drawing/2014/main" xmlns="" id="{87AC82BB-0CDE-4F55-B262-250E67156F7C}"/>
                  </a:ext>
                </a:extLst>
              </p:cNvPr>
              <p:cNvSpPr>
                <a:spLocks noEditPoints="1"/>
              </p:cNvSpPr>
              <p:nvPr/>
            </p:nvSpPr>
            <p:spPr bwMode="auto">
              <a:xfrm>
                <a:off x="1097" y="2299"/>
                <a:ext cx="178" cy="239"/>
              </a:xfrm>
              <a:custGeom>
                <a:avLst/>
                <a:gdLst>
                  <a:gd name="T0" fmla="*/ 510 w 536"/>
                  <a:gd name="T1" fmla="*/ 717 h 717"/>
                  <a:gd name="T2" fmla="*/ 27 w 536"/>
                  <a:gd name="T3" fmla="*/ 717 h 717"/>
                  <a:gd name="T4" fmla="*/ 27 w 536"/>
                  <a:gd name="T5" fmla="*/ 717 h 717"/>
                  <a:gd name="T6" fmla="*/ 21 w 536"/>
                  <a:gd name="T7" fmla="*/ 717 h 717"/>
                  <a:gd name="T8" fmla="*/ 17 w 536"/>
                  <a:gd name="T9" fmla="*/ 716 h 717"/>
                  <a:gd name="T10" fmla="*/ 12 w 536"/>
                  <a:gd name="T11" fmla="*/ 713 h 717"/>
                  <a:gd name="T12" fmla="*/ 8 w 536"/>
                  <a:gd name="T13" fmla="*/ 710 h 717"/>
                  <a:gd name="T14" fmla="*/ 5 w 536"/>
                  <a:gd name="T15" fmla="*/ 705 h 717"/>
                  <a:gd name="T16" fmla="*/ 2 w 536"/>
                  <a:gd name="T17" fmla="*/ 701 h 717"/>
                  <a:gd name="T18" fmla="*/ 0 w 536"/>
                  <a:gd name="T19" fmla="*/ 696 h 717"/>
                  <a:gd name="T20" fmla="*/ 0 w 536"/>
                  <a:gd name="T21" fmla="*/ 690 h 717"/>
                  <a:gd name="T22" fmla="*/ 0 w 536"/>
                  <a:gd name="T23" fmla="*/ 27 h 717"/>
                  <a:gd name="T24" fmla="*/ 0 w 536"/>
                  <a:gd name="T25" fmla="*/ 27 h 717"/>
                  <a:gd name="T26" fmla="*/ 0 w 536"/>
                  <a:gd name="T27" fmla="*/ 21 h 717"/>
                  <a:gd name="T28" fmla="*/ 2 w 536"/>
                  <a:gd name="T29" fmla="*/ 17 h 717"/>
                  <a:gd name="T30" fmla="*/ 5 w 536"/>
                  <a:gd name="T31" fmla="*/ 12 h 717"/>
                  <a:gd name="T32" fmla="*/ 8 w 536"/>
                  <a:gd name="T33" fmla="*/ 8 h 717"/>
                  <a:gd name="T34" fmla="*/ 12 w 536"/>
                  <a:gd name="T35" fmla="*/ 5 h 717"/>
                  <a:gd name="T36" fmla="*/ 17 w 536"/>
                  <a:gd name="T37" fmla="*/ 2 h 717"/>
                  <a:gd name="T38" fmla="*/ 21 w 536"/>
                  <a:gd name="T39" fmla="*/ 0 h 717"/>
                  <a:gd name="T40" fmla="*/ 27 w 536"/>
                  <a:gd name="T41" fmla="*/ 0 h 717"/>
                  <a:gd name="T42" fmla="*/ 510 w 536"/>
                  <a:gd name="T43" fmla="*/ 0 h 717"/>
                  <a:gd name="T44" fmla="*/ 510 w 536"/>
                  <a:gd name="T45" fmla="*/ 0 h 717"/>
                  <a:gd name="T46" fmla="*/ 515 w 536"/>
                  <a:gd name="T47" fmla="*/ 0 h 717"/>
                  <a:gd name="T48" fmla="*/ 521 w 536"/>
                  <a:gd name="T49" fmla="*/ 2 h 717"/>
                  <a:gd name="T50" fmla="*/ 525 w 536"/>
                  <a:gd name="T51" fmla="*/ 5 h 717"/>
                  <a:gd name="T52" fmla="*/ 528 w 536"/>
                  <a:gd name="T53" fmla="*/ 8 h 717"/>
                  <a:gd name="T54" fmla="*/ 531 w 536"/>
                  <a:gd name="T55" fmla="*/ 12 h 717"/>
                  <a:gd name="T56" fmla="*/ 534 w 536"/>
                  <a:gd name="T57" fmla="*/ 17 h 717"/>
                  <a:gd name="T58" fmla="*/ 536 w 536"/>
                  <a:gd name="T59" fmla="*/ 21 h 717"/>
                  <a:gd name="T60" fmla="*/ 536 w 536"/>
                  <a:gd name="T61" fmla="*/ 27 h 717"/>
                  <a:gd name="T62" fmla="*/ 536 w 536"/>
                  <a:gd name="T63" fmla="*/ 690 h 717"/>
                  <a:gd name="T64" fmla="*/ 536 w 536"/>
                  <a:gd name="T65" fmla="*/ 690 h 717"/>
                  <a:gd name="T66" fmla="*/ 536 w 536"/>
                  <a:gd name="T67" fmla="*/ 696 h 717"/>
                  <a:gd name="T68" fmla="*/ 534 w 536"/>
                  <a:gd name="T69" fmla="*/ 701 h 717"/>
                  <a:gd name="T70" fmla="*/ 531 w 536"/>
                  <a:gd name="T71" fmla="*/ 705 h 717"/>
                  <a:gd name="T72" fmla="*/ 528 w 536"/>
                  <a:gd name="T73" fmla="*/ 710 h 717"/>
                  <a:gd name="T74" fmla="*/ 525 w 536"/>
                  <a:gd name="T75" fmla="*/ 713 h 717"/>
                  <a:gd name="T76" fmla="*/ 521 w 536"/>
                  <a:gd name="T77" fmla="*/ 716 h 717"/>
                  <a:gd name="T78" fmla="*/ 515 w 536"/>
                  <a:gd name="T79" fmla="*/ 717 h 717"/>
                  <a:gd name="T80" fmla="*/ 510 w 536"/>
                  <a:gd name="T81" fmla="*/ 717 h 717"/>
                  <a:gd name="T82" fmla="*/ 510 w 536"/>
                  <a:gd name="T83" fmla="*/ 717 h 717"/>
                  <a:gd name="T84" fmla="*/ 30 w 536"/>
                  <a:gd name="T85" fmla="*/ 687 h 717"/>
                  <a:gd name="T86" fmla="*/ 506 w 536"/>
                  <a:gd name="T87" fmla="*/ 687 h 717"/>
                  <a:gd name="T88" fmla="*/ 506 w 536"/>
                  <a:gd name="T89" fmla="*/ 30 h 717"/>
                  <a:gd name="T90" fmla="*/ 30 w 536"/>
                  <a:gd name="T91" fmla="*/ 30 h 717"/>
                  <a:gd name="T92" fmla="*/ 30 w 536"/>
                  <a:gd name="T93" fmla="*/ 687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36" h="717">
                    <a:moveTo>
                      <a:pt x="510" y="717"/>
                    </a:moveTo>
                    <a:lnTo>
                      <a:pt x="27" y="717"/>
                    </a:lnTo>
                    <a:lnTo>
                      <a:pt x="27" y="717"/>
                    </a:lnTo>
                    <a:lnTo>
                      <a:pt x="21" y="717"/>
                    </a:lnTo>
                    <a:lnTo>
                      <a:pt x="17" y="716"/>
                    </a:lnTo>
                    <a:lnTo>
                      <a:pt x="12" y="713"/>
                    </a:lnTo>
                    <a:lnTo>
                      <a:pt x="8" y="710"/>
                    </a:lnTo>
                    <a:lnTo>
                      <a:pt x="5" y="705"/>
                    </a:lnTo>
                    <a:lnTo>
                      <a:pt x="2" y="701"/>
                    </a:lnTo>
                    <a:lnTo>
                      <a:pt x="0" y="696"/>
                    </a:lnTo>
                    <a:lnTo>
                      <a:pt x="0" y="690"/>
                    </a:lnTo>
                    <a:lnTo>
                      <a:pt x="0" y="27"/>
                    </a:lnTo>
                    <a:lnTo>
                      <a:pt x="0" y="27"/>
                    </a:lnTo>
                    <a:lnTo>
                      <a:pt x="0" y="21"/>
                    </a:lnTo>
                    <a:lnTo>
                      <a:pt x="2" y="17"/>
                    </a:lnTo>
                    <a:lnTo>
                      <a:pt x="5" y="12"/>
                    </a:lnTo>
                    <a:lnTo>
                      <a:pt x="8" y="8"/>
                    </a:lnTo>
                    <a:lnTo>
                      <a:pt x="12" y="5"/>
                    </a:lnTo>
                    <a:lnTo>
                      <a:pt x="17" y="2"/>
                    </a:lnTo>
                    <a:lnTo>
                      <a:pt x="21" y="0"/>
                    </a:lnTo>
                    <a:lnTo>
                      <a:pt x="27" y="0"/>
                    </a:lnTo>
                    <a:lnTo>
                      <a:pt x="510" y="0"/>
                    </a:lnTo>
                    <a:lnTo>
                      <a:pt x="510" y="0"/>
                    </a:lnTo>
                    <a:lnTo>
                      <a:pt x="515" y="0"/>
                    </a:lnTo>
                    <a:lnTo>
                      <a:pt x="521" y="2"/>
                    </a:lnTo>
                    <a:lnTo>
                      <a:pt x="525" y="5"/>
                    </a:lnTo>
                    <a:lnTo>
                      <a:pt x="528" y="8"/>
                    </a:lnTo>
                    <a:lnTo>
                      <a:pt x="531" y="12"/>
                    </a:lnTo>
                    <a:lnTo>
                      <a:pt x="534" y="17"/>
                    </a:lnTo>
                    <a:lnTo>
                      <a:pt x="536" y="21"/>
                    </a:lnTo>
                    <a:lnTo>
                      <a:pt x="536" y="27"/>
                    </a:lnTo>
                    <a:lnTo>
                      <a:pt x="536" y="690"/>
                    </a:lnTo>
                    <a:lnTo>
                      <a:pt x="536" y="690"/>
                    </a:lnTo>
                    <a:lnTo>
                      <a:pt x="536" y="696"/>
                    </a:lnTo>
                    <a:lnTo>
                      <a:pt x="534" y="701"/>
                    </a:lnTo>
                    <a:lnTo>
                      <a:pt x="531" y="705"/>
                    </a:lnTo>
                    <a:lnTo>
                      <a:pt x="528" y="710"/>
                    </a:lnTo>
                    <a:lnTo>
                      <a:pt x="525" y="713"/>
                    </a:lnTo>
                    <a:lnTo>
                      <a:pt x="521" y="716"/>
                    </a:lnTo>
                    <a:lnTo>
                      <a:pt x="515" y="717"/>
                    </a:lnTo>
                    <a:lnTo>
                      <a:pt x="510" y="717"/>
                    </a:lnTo>
                    <a:lnTo>
                      <a:pt x="510" y="717"/>
                    </a:lnTo>
                    <a:close/>
                    <a:moveTo>
                      <a:pt x="30" y="687"/>
                    </a:moveTo>
                    <a:lnTo>
                      <a:pt x="506" y="687"/>
                    </a:lnTo>
                    <a:lnTo>
                      <a:pt x="506" y="30"/>
                    </a:lnTo>
                    <a:lnTo>
                      <a:pt x="30" y="30"/>
                    </a:lnTo>
                    <a:lnTo>
                      <a:pt x="30" y="687"/>
                    </a:lnTo>
                    <a:close/>
                  </a:path>
                </a:pathLst>
              </a:custGeom>
              <a:solidFill>
                <a:srgbClr val="A6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64" name="Freeform 213">
                <a:extLst>
                  <a:ext uri="{FF2B5EF4-FFF2-40B4-BE49-F238E27FC236}">
                    <a16:creationId xmlns:a16="http://schemas.microsoft.com/office/drawing/2014/main" xmlns="" id="{45342E4B-FDFE-4074-81A6-E41D9039EF16}"/>
                  </a:ext>
                </a:extLst>
              </p:cNvPr>
              <p:cNvSpPr>
                <a:spLocks/>
              </p:cNvSpPr>
              <p:nvPr/>
            </p:nvSpPr>
            <p:spPr bwMode="auto">
              <a:xfrm>
                <a:off x="1075" y="2225"/>
                <a:ext cx="222" cy="72"/>
              </a:xfrm>
              <a:custGeom>
                <a:avLst/>
                <a:gdLst>
                  <a:gd name="T0" fmla="*/ 19 w 666"/>
                  <a:gd name="T1" fmla="*/ 216 h 216"/>
                  <a:gd name="T2" fmla="*/ 7 w 666"/>
                  <a:gd name="T3" fmla="*/ 205 h 216"/>
                  <a:gd name="T4" fmla="*/ 0 w 666"/>
                  <a:gd name="T5" fmla="*/ 193 h 216"/>
                  <a:gd name="T6" fmla="*/ 0 w 666"/>
                  <a:gd name="T7" fmla="*/ 193 h 216"/>
                  <a:gd name="T8" fmla="*/ 18 w 666"/>
                  <a:gd name="T9" fmla="*/ 177 h 216"/>
                  <a:gd name="T10" fmla="*/ 42 w 666"/>
                  <a:gd name="T11" fmla="*/ 159 h 216"/>
                  <a:gd name="T12" fmla="*/ 68 w 666"/>
                  <a:gd name="T13" fmla="*/ 139 h 216"/>
                  <a:gd name="T14" fmla="*/ 100 w 666"/>
                  <a:gd name="T15" fmla="*/ 118 h 216"/>
                  <a:gd name="T16" fmla="*/ 134 w 666"/>
                  <a:gd name="T17" fmla="*/ 97 h 216"/>
                  <a:gd name="T18" fmla="*/ 172 w 666"/>
                  <a:gd name="T19" fmla="*/ 75 h 216"/>
                  <a:gd name="T20" fmla="*/ 213 w 666"/>
                  <a:gd name="T21" fmla="*/ 55 h 216"/>
                  <a:gd name="T22" fmla="*/ 257 w 666"/>
                  <a:gd name="T23" fmla="*/ 37 h 216"/>
                  <a:gd name="T24" fmla="*/ 281 w 666"/>
                  <a:gd name="T25" fmla="*/ 30 h 216"/>
                  <a:gd name="T26" fmla="*/ 303 w 666"/>
                  <a:gd name="T27" fmla="*/ 22 h 216"/>
                  <a:gd name="T28" fmla="*/ 327 w 666"/>
                  <a:gd name="T29" fmla="*/ 15 h 216"/>
                  <a:gd name="T30" fmla="*/ 352 w 666"/>
                  <a:gd name="T31" fmla="*/ 10 h 216"/>
                  <a:gd name="T32" fmla="*/ 376 w 666"/>
                  <a:gd name="T33" fmla="*/ 6 h 216"/>
                  <a:gd name="T34" fmla="*/ 402 w 666"/>
                  <a:gd name="T35" fmla="*/ 3 h 216"/>
                  <a:gd name="T36" fmla="*/ 427 w 666"/>
                  <a:gd name="T37" fmla="*/ 1 h 216"/>
                  <a:gd name="T38" fmla="*/ 453 w 666"/>
                  <a:gd name="T39" fmla="*/ 0 h 216"/>
                  <a:gd name="T40" fmla="*/ 479 w 666"/>
                  <a:gd name="T41" fmla="*/ 1 h 216"/>
                  <a:gd name="T42" fmla="*/ 506 w 666"/>
                  <a:gd name="T43" fmla="*/ 3 h 216"/>
                  <a:gd name="T44" fmla="*/ 532 w 666"/>
                  <a:gd name="T45" fmla="*/ 7 h 216"/>
                  <a:gd name="T46" fmla="*/ 559 w 666"/>
                  <a:gd name="T47" fmla="*/ 13 h 216"/>
                  <a:gd name="T48" fmla="*/ 586 w 666"/>
                  <a:gd name="T49" fmla="*/ 21 h 216"/>
                  <a:gd name="T50" fmla="*/ 613 w 666"/>
                  <a:gd name="T51" fmla="*/ 31 h 216"/>
                  <a:gd name="T52" fmla="*/ 639 w 666"/>
                  <a:gd name="T53" fmla="*/ 43 h 216"/>
                  <a:gd name="T54" fmla="*/ 666 w 666"/>
                  <a:gd name="T55" fmla="*/ 57 h 216"/>
                  <a:gd name="T56" fmla="*/ 651 w 666"/>
                  <a:gd name="T57" fmla="*/ 84 h 216"/>
                  <a:gd name="T58" fmla="*/ 651 w 666"/>
                  <a:gd name="T59" fmla="*/ 84 h 216"/>
                  <a:gd name="T60" fmla="*/ 626 w 666"/>
                  <a:gd name="T61" fmla="*/ 70 h 216"/>
                  <a:gd name="T62" fmla="*/ 601 w 666"/>
                  <a:gd name="T63" fmla="*/ 58 h 216"/>
                  <a:gd name="T64" fmla="*/ 575 w 666"/>
                  <a:gd name="T65" fmla="*/ 49 h 216"/>
                  <a:gd name="T66" fmla="*/ 550 w 666"/>
                  <a:gd name="T67" fmla="*/ 42 h 216"/>
                  <a:gd name="T68" fmla="*/ 526 w 666"/>
                  <a:gd name="T69" fmla="*/ 37 h 216"/>
                  <a:gd name="T70" fmla="*/ 500 w 666"/>
                  <a:gd name="T71" fmla="*/ 33 h 216"/>
                  <a:gd name="T72" fmla="*/ 475 w 666"/>
                  <a:gd name="T73" fmla="*/ 31 h 216"/>
                  <a:gd name="T74" fmla="*/ 451 w 666"/>
                  <a:gd name="T75" fmla="*/ 30 h 216"/>
                  <a:gd name="T76" fmla="*/ 426 w 666"/>
                  <a:gd name="T77" fmla="*/ 31 h 216"/>
                  <a:gd name="T78" fmla="*/ 402 w 666"/>
                  <a:gd name="T79" fmla="*/ 33 h 216"/>
                  <a:gd name="T80" fmla="*/ 378 w 666"/>
                  <a:gd name="T81" fmla="*/ 36 h 216"/>
                  <a:gd name="T82" fmla="*/ 354 w 666"/>
                  <a:gd name="T83" fmla="*/ 40 h 216"/>
                  <a:gd name="T84" fmla="*/ 332 w 666"/>
                  <a:gd name="T85" fmla="*/ 45 h 216"/>
                  <a:gd name="T86" fmla="*/ 309 w 666"/>
                  <a:gd name="T87" fmla="*/ 51 h 216"/>
                  <a:gd name="T88" fmla="*/ 264 w 666"/>
                  <a:gd name="T89" fmla="*/ 66 h 216"/>
                  <a:gd name="T90" fmla="*/ 222 w 666"/>
                  <a:gd name="T91" fmla="*/ 84 h 216"/>
                  <a:gd name="T92" fmla="*/ 184 w 666"/>
                  <a:gd name="T93" fmla="*/ 103 h 216"/>
                  <a:gd name="T94" fmla="*/ 148 w 666"/>
                  <a:gd name="T95" fmla="*/ 123 h 216"/>
                  <a:gd name="T96" fmla="*/ 113 w 666"/>
                  <a:gd name="T97" fmla="*/ 144 h 216"/>
                  <a:gd name="T98" fmla="*/ 85 w 666"/>
                  <a:gd name="T99" fmla="*/ 165 h 216"/>
                  <a:gd name="T100" fmla="*/ 58 w 666"/>
                  <a:gd name="T101" fmla="*/ 184 h 216"/>
                  <a:gd name="T102" fmla="*/ 19 w 666"/>
                  <a:gd name="T103" fmla="*/ 216 h 216"/>
                  <a:gd name="T104" fmla="*/ 19 w 666"/>
                  <a:gd name="T10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6" h="216">
                    <a:moveTo>
                      <a:pt x="19" y="216"/>
                    </a:moveTo>
                    <a:lnTo>
                      <a:pt x="7" y="205"/>
                    </a:lnTo>
                    <a:lnTo>
                      <a:pt x="0" y="193"/>
                    </a:lnTo>
                    <a:lnTo>
                      <a:pt x="0" y="193"/>
                    </a:lnTo>
                    <a:lnTo>
                      <a:pt x="18" y="177"/>
                    </a:lnTo>
                    <a:lnTo>
                      <a:pt x="42" y="159"/>
                    </a:lnTo>
                    <a:lnTo>
                      <a:pt x="68" y="139"/>
                    </a:lnTo>
                    <a:lnTo>
                      <a:pt x="100" y="118"/>
                    </a:lnTo>
                    <a:lnTo>
                      <a:pt x="134" y="97"/>
                    </a:lnTo>
                    <a:lnTo>
                      <a:pt x="172" y="75"/>
                    </a:lnTo>
                    <a:lnTo>
                      <a:pt x="213" y="55"/>
                    </a:lnTo>
                    <a:lnTo>
                      <a:pt x="257" y="37"/>
                    </a:lnTo>
                    <a:lnTo>
                      <a:pt x="281" y="30"/>
                    </a:lnTo>
                    <a:lnTo>
                      <a:pt x="303" y="22"/>
                    </a:lnTo>
                    <a:lnTo>
                      <a:pt x="327" y="15"/>
                    </a:lnTo>
                    <a:lnTo>
                      <a:pt x="352" y="10"/>
                    </a:lnTo>
                    <a:lnTo>
                      <a:pt x="376" y="6"/>
                    </a:lnTo>
                    <a:lnTo>
                      <a:pt x="402" y="3"/>
                    </a:lnTo>
                    <a:lnTo>
                      <a:pt x="427" y="1"/>
                    </a:lnTo>
                    <a:lnTo>
                      <a:pt x="453" y="0"/>
                    </a:lnTo>
                    <a:lnTo>
                      <a:pt x="479" y="1"/>
                    </a:lnTo>
                    <a:lnTo>
                      <a:pt x="506" y="3"/>
                    </a:lnTo>
                    <a:lnTo>
                      <a:pt x="532" y="7"/>
                    </a:lnTo>
                    <a:lnTo>
                      <a:pt x="559" y="13"/>
                    </a:lnTo>
                    <a:lnTo>
                      <a:pt x="586" y="21"/>
                    </a:lnTo>
                    <a:lnTo>
                      <a:pt x="613" y="31"/>
                    </a:lnTo>
                    <a:lnTo>
                      <a:pt x="639" y="43"/>
                    </a:lnTo>
                    <a:lnTo>
                      <a:pt x="666" y="57"/>
                    </a:lnTo>
                    <a:lnTo>
                      <a:pt x="651" y="84"/>
                    </a:lnTo>
                    <a:lnTo>
                      <a:pt x="651" y="84"/>
                    </a:lnTo>
                    <a:lnTo>
                      <a:pt x="626" y="70"/>
                    </a:lnTo>
                    <a:lnTo>
                      <a:pt x="601" y="58"/>
                    </a:lnTo>
                    <a:lnTo>
                      <a:pt x="575" y="49"/>
                    </a:lnTo>
                    <a:lnTo>
                      <a:pt x="550" y="42"/>
                    </a:lnTo>
                    <a:lnTo>
                      <a:pt x="526" y="37"/>
                    </a:lnTo>
                    <a:lnTo>
                      <a:pt x="500" y="33"/>
                    </a:lnTo>
                    <a:lnTo>
                      <a:pt x="475" y="31"/>
                    </a:lnTo>
                    <a:lnTo>
                      <a:pt x="451" y="30"/>
                    </a:lnTo>
                    <a:lnTo>
                      <a:pt x="426" y="31"/>
                    </a:lnTo>
                    <a:lnTo>
                      <a:pt x="402" y="33"/>
                    </a:lnTo>
                    <a:lnTo>
                      <a:pt x="378" y="36"/>
                    </a:lnTo>
                    <a:lnTo>
                      <a:pt x="354" y="40"/>
                    </a:lnTo>
                    <a:lnTo>
                      <a:pt x="332" y="45"/>
                    </a:lnTo>
                    <a:lnTo>
                      <a:pt x="309" y="51"/>
                    </a:lnTo>
                    <a:lnTo>
                      <a:pt x="264" y="66"/>
                    </a:lnTo>
                    <a:lnTo>
                      <a:pt x="222" y="84"/>
                    </a:lnTo>
                    <a:lnTo>
                      <a:pt x="184" y="103"/>
                    </a:lnTo>
                    <a:lnTo>
                      <a:pt x="148" y="123"/>
                    </a:lnTo>
                    <a:lnTo>
                      <a:pt x="113" y="144"/>
                    </a:lnTo>
                    <a:lnTo>
                      <a:pt x="85" y="165"/>
                    </a:lnTo>
                    <a:lnTo>
                      <a:pt x="58" y="184"/>
                    </a:lnTo>
                    <a:lnTo>
                      <a:pt x="19" y="216"/>
                    </a:lnTo>
                    <a:lnTo>
                      <a:pt x="19" y="216"/>
                    </a:lnTo>
                    <a:close/>
                  </a:path>
                </a:pathLst>
              </a:custGeom>
              <a:solidFill>
                <a:srgbClr val="DBDC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65" name="Freeform 214">
                <a:extLst>
                  <a:ext uri="{FF2B5EF4-FFF2-40B4-BE49-F238E27FC236}">
                    <a16:creationId xmlns:a16="http://schemas.microsoft.com/office/drawing/2014/main" xmlns="" id="{14452756-C08A-406B-94D7-A59DEA54B821}"/>
                  </a:ext>
                </a:extLst>
              </p:cNvPr>
              <p:cNvSpPr>
                <a:spLocks noEditPoints="1"/>
              </p:cNvSpPr>
              <p:nvPr/>
            </p:nvSpPr>
            <p:spPr bwMode="auto">
              <a:xfrm>
                <a:off x="1070" y="2168"/>
                <a:ext cx="232" cy="478"/>
              </a:xfrm>
              <a:custGeom>
                <a:avLst/>
                <a:gdLst>
                  <a:gd name="T0" fmla="*/ 314 w 694"/>
                  <a:gd name="T1" fmla="*/ 1434 h 1434"/>
                  <a:gd name="T2" fmla="*/ 221 w 694"/>
                  <a:gd name="T3" fmla="*/ 1421 h 1434"/>
                  <a:gd name="T4" fmla="*/ 139 w 694"/>
                  <a:gd name="T5" fmla="*/ 1380 h 1434"/>
                  <a:gd name="T6" fmla="*/ 72 w 694"/>
                  <a:gd name="T7" fmla="*/ 1320 h 1434"/>
                  <a:gd name="T8" fmla="*/ 26 w 694"/>
                  <a:gd name="T9" fmla="*/ 1242 h 1434"/>
                  <a:gd name="T10" fmla="*/ 2 w 694"/>
                  <a:gd name="T11" fmla="*/ 1151 h 1434"/>
                  <a:gd name="T12" fmla="*/ 0 w 694"/>
                  <a:gd name="T13" fmla="*/ 317 h 1434"/>
                  <a:gd name="T14" fmla="*/ 14 w 694"/>
                  <a:gd name="T15" fmla="*/ 222 h 1434"/>
                  <a:gd name="T16" fmla="*/ 54 w 694"/>
                  <a:gd name="T17" fmla="*/ 140 h 1434"/>
                  <a:gd name="T18" fmla="*/ 115 w 694"/>
                  <a:gd name="T19" fmla="*/ 74 h 1434"/>
                  <a:gd name="T20" fmla="*/ 193 w 694"/>
                  <a:gd name="T21" fmla="*/ 26 h 1434"/>
                  <a:gd name="T22" fmla="*/ 283 w 694"/>
                  <a:gd name="T23" fmla="*/ 3 h 1434"/>
                  <a:gd name="T24" fmla="*/ 380 w 694"/>
                  <a:gd name="T25" fmla="*/ 0 h 1434"/>
                  <a:gd name="T26" fmla="*/ 473 w 694"/>
                  <a:gd name="T27" fmla="*/ 15 h 1434"/>
                  <a:gd name="T28" fmla="*/ 555 w 694"/>
                  <a:gd name="T29" fmla="*/ 54 h 1434"/>
                  <a:gd name="T30" fmla="*/ 622 w 694"/>
                  <a:gd name="T31" fmla="*/ 116 h 1434"/>
                  <a:gd name="T32" fmla="*/ 670 w 694"/>
                  <a:gd name="T33" fmla="*/ 194 h 1434"/>
                  <a:gd name="T34" fmla="*/ 692 w 694"/>
                  <a:gd name="T35" fmla="*/ 284 h 1434"/>
                  <a:gd name="T36" fmla="*/ 694 w 694"/>
                  <a:gd name="T37" fmla="*/ 1119 h 1434"/>
                  <a:gd name="T38" fmla="*/ 680 w 694"/>
                  <a:gd name="T39" fmla="*/ 1212 h 1434"/>
                  <a:gd name="T40" fmla="*/ 640 w 694"/>
                  <a:gd name="T41" fmla="*/ 1295 h 1434"/>
                  <a:gd name="T42" fmla="*/ 580 w 694"/>
                  <a:gd name="T43" fmla="*/ 1362 h 1434"/>
                  <a:gd name="T44" fmla="*/ 502 w 694"/>
                  <a:gd name="T45" fmla="*/ 1410 h 1434"/>
                  <a:gd name="T46" fmla="*/ 411 w 694"/>
                  <a:gd name="T47" fmla="*/ 1433 h 1434"/>
                  <a:gd name="T48" fmla="*/ 314 w 694"/>
                  <a:gd name="T49" fmla="*/ 30 h 1434"/>
                  <a:gd name="T50" fmla="*/ 257 w 694"/>
                  <a:gd name="T51" fmla="*/ 36 h 1434"/>
                  <a:gd name="T52" fmla="*/ 180 w 694"/>
                  <a:gd name="T53" fmla="*/ 65 h 1434"/>
                  <a:gd name="T54" fmla="*/ 114 w 694"/>
                  <a:gd name="T55" fmla="*/ 114 h 1434"/>
                  <a:gd name="T56" fmla="*/ 65 w 694"/>
                  <a:gd name="T57" fmla="*/ 180 h 1434"/>
                  <a:gd name="T58" fmla="*/ 36 w 694"/>
                  <a:gd name="T59" fmla="*/ 258 h 1434"/>
                  <a:gd name="T60" fmla="*/ 30 w 694"/>
                  <a:gd name="T61" fmla="*/ 1119 h 1434"/>
                  <a:gd name="T62" fmla="*/ 36 w 694"/>
                  <a:gd name="T63" fmla="*/ 1176 h 1434"/>
                  <a:gd name="T64" fmla="*/ 65 w 694"/>
                  <a:gd name="T65" fmla="*/ 1256 h 1434"/>
                  <a:gd name="T66" fmla="*/ 114 w 694"/>
                  <a:gd name="T67" fmla="*/ 1320 h 1434"/>
                  <a:gd name="T68" fmla="*/ 180 w 694"/>
                  <a:gd name="T69" fmla="*/ 1370 h 1434"/>
                  <a:gd name="T70" fmla="*/ 257 w 694"/>
                  <a:gd name="T71" fmla="*/ 1398 h 1434"/>
                  <a:gd name="T72" fmla="*/ 380 w 694"/>
                  <a:gd name="T73" fmla="*/ 1404 h 1434"/>
                  <a:gd name="T74" fmla="*/ 437 w 694"/>
                  <a:gd name="T75" fmla="*/ 1398 h 1434"/>
                  <a:gd name="T76" fmla="*/ 514 w 694"/>
                  <a:gd name="T77" fmla="*/ 1370 h 1434"/>
                  <a:gd name="T78" fmla="*/ 580 w 694"/>
                  <a:gd name="T79" fmla="*/ 1320 h 1434"/>
                  <a:gd name="T80" fmla="*/ 629 w 694"/>
                  <a:gd name="T81" fmla="*/ 1256 h 1434"/>
                  <a:gd name="T82" fmla="*/ 658 w 694"/>
                  <a:gd name="T83" fmla="*/ 1176 h 1434"/>
                  <a:gd name="T84" fmla="*/ 664 w 694"/>
                  <a:gd name="T85" fmla="*/ 317 h 1434"/>
                  <a:gd name="T86" fmla="*/ 658 w 694"/>
                  <a:gd name="T87" fmla="*/ 258 h 1434"/>
                  <a:gd name="T88" fmla="*/ 629 w 694"/>
                  <a:gd name="T89" fmla="*/ 180 h 1434"/>
                  <a:gd name="T90" fmla="*/ 580 w 694"/>
                  <a:gd name="T91" fmla="*/ 114 h 1434"/>
                  <a:gd name="T92" fmla="*/ 514 w 694"/>
                  <a:gd name="T93" fmla="*/ 65 h 1434"/>
                  <a:gd name="T94" fmla="*/ 437 w 694"/>
                  <a:gd name="T95" fmla="*/ 36 h 1434"/>
                  <a:gd name="T96" fmla="*/ 314 w 694"/>
                  <a:gd name="T97" fmla="*/ 3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4" h="1434">
                    <a:moveTo>
                      <a:pt x="380" y="1434"/>
                    </a:moveTo>
                    <a:lnTo>
                      <a:pt x="314" y="1434"/>
                    </a:lnTo>
                    <a:lnTo>
                      <a:pt x="314" y="1434"/>
                    </a:lnTo>
                    <a:lnTo>
                      <a:pt x="283" y="1433"/>
                    </a:lnTo>
                    <a:lnTo>
                      <a:pt x="251" y="1428"/>
                    </a:lnTo>
                    <a:lnTo>
                      <a:pt x="221" y="1421"/>
                    </a:lnTo>
                    <a:lnTo>
                      <a:pt x="193" y="1410"/>
                    </a:lnTo>
                    <a:lnTo>
                      <a:pt x="165" y="1397"/>
                    </a:lnTo>
                    <a:lnTo>
                      <a:pt x="139" y="1380"/>
                    </a:lnTo>
                    <a:lnTo>
                      <a:pt x="115" y="1362"/>
                    </a:lnTo>
                    <a:lnTo>
                      <a:pt x="93" y="1343"/>
                    </a:lnTo>
                    <a:lnTo>
                      <a:pt x="72" y="1320"/>
                    </a:lnTo>
                    <a:lnTo>
                      <a:pt x="54" y="1295"/>
                    </a:lnTo>
                    <a:lnTo>
                      <a:pt x="38" y="1269"/>
                    </a:lnTo>
                    <a:lnTo>
                      <a:pt x="26" y="1242"/>
                    </a:lnTo>
                    <a:lnTo>
                      <a:pt x="14" y="1212"/>
                    </a:lnTo>
                    <a:lnTo>
                      <a:pt x="6" y="1182"/>
                    </a:lnTo>
                    <a:lnTo>
                      <a:pt x="2" y="1151"/>
                    </a:lnTo>
                    <a:lnTo>
                      <a:pt x="0" y="1119"/>
                    </a:lnTo>
                    <a:lnTo>
                      <a:pt x="0" y="317"/>
                    </a:lnTo>
                    <a:lnTo>
                      <a:pt x="0" y="317"/>
                    </a:lnTo>
                    <a:lnTo>
                      <a:pt x="2" y="284"/>
                    </a:lnTo>
                    <a:lnTo>
                      <a:pt x="6" y="252"/>
                    </a:lnTo>
                    <a:lnTo>
                      <a:pt x="14" y="222"/>
                    </a:lnTo>
                    <a:lnTo>
                      <a:pt x="26" y="194"/>
                    </a:lnTo>
                    <a:lnTo>
                      <a:pt x="38" y="167"/>
                    </a:lnTo>
                    <a:lnTo>
                      <a:pt x="54" y="140"/>
                    </a:lnTo>
                    <a:lnTo>
                      <a:pt x="72" y="116"/>
                    </a:lnTo>
                    <a:lnTo>
                      <a:pt x="93" y="93"/>
                    </a:lnTo>
                    <a:lnTo>
                      <a:pt x="115" y="74"/>
                    </a:lnTo>
                    <a:lnTo>
                      <a:pt x="139" y="54"/>
                    </a:lnTo>
                    <a:lnTo>
                      <a:pt x="165" y="39"/>
                    </a:lnTo>
                    <a:lnTo>
                      <a:pt x="193" y="26"/>
                    </a:lnTo>
                    <a:lnTo>
                      <a:pt x="221" y="15"/>
                    </a:lnTo>
                    <a:lnTo>
                      <a:pt x="251" y="8"/>
                    </a:lnTo>
                    <a:lnTo>
                      <a:pt x="283" y="3"/>
                    </a:lnTo>
                    <a:lnTo>
                      <a:pt x="314" y="0"/>
                    </a:lnTo>
                    <a:lnTo>
                      <a:pt x="380" y="0"/>
                    </a:lnTo>
                    <a:lnTo>
                      <a:pt x="380" y="0"/>
                    </a:lnTo>
                    <a:lnTo>
                      <a:pt x="411" y="3"/>
                    </a:lnTo>
                    <a:lnTo>
                      <a:pt x="443" y="8"/>
                    </a:lnTo>
                    <a:lnTo>
                      <a:pt x="473" y="15"/>
                    </a:lnTo>
                    <a:lnTo>
                      <a:pt x="502" y="26"/>
                    </a:lnTo>
                    <a:lnTo>
                      <a:pt x="529" y="39"/>
                    </a:lnTo>
                    <a:lnTo>
                      <a:pt x="555" y="54"/>
                    </a:lnTo>
                    <a:lnTo>
                      <a:pt x="580" y="74"/>
                    </a:lnTo>
                    <a:lnTo>
                      <a:pt x="601" y="93"/>
                    </a:lnTo>
                    <a:lnTo>
                      <a:pt x="622" y="116"/>
                    </a:lnTo>
                    <a:lnTo>
                      <a:pt x="640" y="140"/>
                    </a:lnTo>
                    <a:lnTo>
                      <a:pt x="656" y="167"/>
                    </a:lnTo>
                    <a:lnTo>
                      <a:pt x="670" y="194"/>
                    </a:lnTo>
                    <a:lnTo>
                      <a:pt x="680" y="222"/>
                    </a:lnTo>
                    <a:lnTo>
                      <a:pt x="688" y="252"/>
                    </a:lnTo>
                    <a:lnTo>
                      <a:pt x="692" y="284"/>
                    </a:lnTo>
                    <a:lnTo>
                      <a:pt x="694" y="317"/>
                    </a:lnTo>
                    <a:lnTo>
                      <a:pt x="694" y="1119"/>
                    </a:lnTo>
                    <a:lnTo>
                      <a:pt x="694" y="1119"/>
                    </a:lnTo>
                    <a:lnTo>
                      <a:pt x="692" y="1151"/>
                    </a:lnTo>
                    <a:lnTo>
                      <a:pt x="688" y="1182"/>
                    </a:lnTo>
                    <a:lnTo>
                      <a:pt x="680" y="1212"/>
                    </a:lnTo>
                    <a:lnTo>
                      <a:pt x="670" y="1242"/>
                    </a:lnTo>
                    <a:lnTo>
                      <a:pt x="656" y="1269"/>
                    </a:lnTo>
                    <a:lnTo>
                      <a:pt x="640" y="1295"/>
                    </a:lnTo>
                    <a:lnTo>
                      <a:pt x="622" y="1320"/>
                    </a:lnTo>
                    <a:lnTo>
                      <a:pt x="601" y="1343"/>
                    </a:lnTo>
                    <a:lnTo>
                      <a:pt x="580" y="1362"/>
                    </a:lnTo>
                    <a:lnTo>
                      <a:pt x="555" y="1380"/>
                    </a:lnTo>
                    <a:lnTo>
                      <a:pt x="529" y="1397"/>
                    </a:lnTo>
                    <a:lnTo>
                      <a:pt x="502" y="1410"/>
                    </a:lnTo>
                    <a:lnTo>
                      <a:pt x="473" y="1421"/>
                    </a:lnTo>
                    <a:lnTo>
                      <a:pt x="443" y="1428"/>
                    </a:lnTo>
                    <a:lnTo>
                      <a:pt x="411" y="1433"/>
                    </a:lnTo>
                    <a:lnTo>
                      <a:pt x="380" y="1434"/>
                    </a:lnTo>
                    <a:lnTo>
                      <a:pt x="380" y="1434"/>
                    </a:lnTo>
                    <a:close/>
                    <a:moveTo>
                      <a:pt x="314" y="30"/>
                    </a:moveTo>
                    <a:lnTo>
                      <a:pt x="314" y="30"/>
                    </a:lnTo>
                    <a:lnTo>
                      <a:pt x="286" y="32"/>
                    </a:lnTo>
                    <a:lnTo>
                      <a:pt x="257" y="36"/>
                    </a:lnTo>
                    <a:lnTo>
                      <a:pt x="230" y="44"/>
                    </a:lnTo>
                    <a:lnTo>
                      <a:pt x="204" y="53"/>
                    </a:lnTo>
                    <a:lnTo>
                      <a:pt x="180" y="65"/>
                    </a:lnTo>
                    <a:lnTo>
                      <a:pt x="156" y="80"/>
                    </a:lnTo>
                    <a:lnTo>
                      <a:pt x="133" y="96"/>
                    </a:lnTo>
                    <a:lnTo>
                      <a:pt x="114" y="114"/>
                    </a:lnTo>
                    <a:lnTo>
                      <a:pt x="94" y="135"/>
                    </a:lnTo>
                    <a:lnTo>
                      <a:pt x="79" y="156"/>
                    </a:lnTo>
                    <a:lnTo>
                      <a:pt x="65" y="180"/>
                    </a:lnTo>
                    <a:lnTo>
                      <a:pt x="53" y="206"/>
                    </a:lnTo>
                    <a:lnTo>
                      <a:pt x="44" y="231"/>
                    </a:lnTo>
                    <a:lnTo>
                      <a:pt x="36" y="258"/>
                    </a:lnTo>
                    <a:lnTo>
                      <a:pt x="32" y="287"/>
                    </a:lnTo>
                    <a:lnTo>
                      <a:pt x="30" y="317"/>
                    </a:lnTo>
                    <a:lnTo>
                      <a:pt x="30" y="1119"/>
                    </a:lnTo>
                    <a:lnTo>
                      <a:pt x="30" y="1119"/>
                    </a:lnTo>
                    <a:lnTo>
                      <a:pt x="32" y="1148"/>
                    </a:lnTo>
                    <a:lnTo>
                      <a:pt x="36" y="1176"/>
                    </a:lnTo>
                    <a:lnTo>
                      <a:pt x="44" y="1203"/>
                    </a:lnTo>
                    <a:lnTo>
                      <a:pt x="53" y="1230"/>
                    </a:lnTo>
                    <a:lnTo>
                      <a:pt x="65" y="1256"/>
                    </a:lnTo>
                    <a:lnTo>
                      <a:pt x="79" y="1278"/>
                    </a:lnTo>
                    <a:lnTo>
                      <a:pt x="94" y="1301"/>
                    </a:lnTo>
                    <a:lnTo>
                      <a:pt x="114" y="1320"/>
                    </a:lnTo>
                    <a:lnTo>
                      <a:pt x="133" y="1340"/>
                    </a:lnTo>
                    <a:lnTo>
                      <a:pt x="156" y="1356"/>
                    </a:lnTo>
                    <a:lnTo>
                      <a:pt x="180" y="1370"/>
                    </a:lnTo>
                    <a:lnTo>
                      <a:pt x="204" y="1382"/>
                    </a:lnTo>
                    <a:lnTo>
                      <a:pt x="230" y="1392"/>
                    </a:lnTo>
                    <a:lnTo>
                      <a:pt x="257" y="1398"/>
                    </a:lnTo>
                    <a:lnTo>
                      <a:pt x="286" y="1403"/>
                    </a:lnTo>
                    <a:lnTo>
                      <a:pt x="314" y="1404"/>
                    </a:lnTo>
                    <a:lnTo>
                      <a:pt x="380" y="1404"/>
                    </a:lnTo>
                    <a:lnTo>
                      <a:pt x="380" y="1404"/>
                    </a:lnTo>
                    <a:lnTo>
                      <a:pt x="408" y="1403"/>
                    </a:lnTo>
                    <a:lnTo>
                      <a:pt x="437" y="1398"/>
                    </a:lnTo>
                    <a:lnTo>
                      <a:pt x="464" y="1392"/>
                    </a:lnTo>
                    <a:lnTo>
                      <a:pt x="490" y="1382"/>
                    </a:lnTo>
                    <a:lnTo>
                      <a:pt x="514" y="1370"/>
                    </a:lnTo>
                    <a:lnTo>
                      <a:pt x="538" y="1356"/>
                    </a:lnTo>
                    <a:lnTo>
                      <a:pt x="561" y="1340"/>
                    </a:lnTo>
                    <a:lnTo>
                      <a:pt x="580" y="1320"/>
                    </a:lnTo>
                    <a:lnTo>
                      <a:pt x="600" y="1301"/>
                    </a:lnTo>
                    <a:lnTo>
                      <a:pt x="616" y="1278"/>
                    </a:lnTo>
                    <a:lnTo>
                      <a:pt x="629" y="1256"/>
                    </a:lnTo>
                    <a:lnTo>
                      <a:pt x="641" y="1230"/>
                    </a:lnTo>
                    <a:lnTo>
                      <a:pt x="652" y="1203"/>
                    </a:lnTo>
                    <a:lnTo>
                      <a:pt x="658" y="1176"/>
                    </a:lnTo>
                    <a:lnTo>
                      <a:pt x="662" y="1148"/>
                    </a:lnTo>
                    <a:lnTo>
                      <a:pt x="664" y="1119"/>
                    </a:lnTo>
                    <a:lnTo>
                      <a:pt x="664" y="317"/>
                    </a:lnTo>
                    <a:lnTo>
                      <a:pt x="664" y="317"/>
                    </a:lnTo>
                    <a:lnTo>
                      <a:pt x="662" y="287"/>
                    </a:lnTo>
                    <a:lnTo>
                      <a:pt x="658" y="258"/>
                    </a:lnTo>
                    <a:lnTo>
                      <a:pt x="652" y="231"/>
                    </a:lnTo>
                    <a:lnTo>
                      <a:pt x="641" y="206"/>
                    </a:lnTo>
                    <a:lnTo>
                      <a:pt x="629" y="180"/>
                    </a:lnTo>
                    <a:lnTo>
                      <a:pt x="616" y="156"/>
                    </a:lnTo>
                    <a:lnTo>
                      <a:pt x="600" y="135"/>
                    </a:lnTo>
                    <a:lnTo>
                      <a:pt x="580" y="114"/>
                    </a:lnTo>
                    <a:lnTo>
                      <a:pt x="561" y="96"/>
                    </a:lnTo>
                    <a:lnTo>
                      <a:pt x="538" y="80"/>
                    </a:lnTo>
                    <a:lnTo>
                      <a:pt x="514" y="65"/>
                    </a:lnTo>
                    <a:lnTo>
                      <a:pt x="490" y="53"/>
                    </a:lnTo>
                    <a:lnTo>
                      <a:pt x="464" y="44"/>
                    </a:lnTo>
                    <a:lnTo>
                      <a:pt x="437" y="36"/>
                    </a:lnTo>
                    <a:lnTo>
                      <a:pt x="408" y="32"/>
                    </a:lnTo>
                    <a:lnTo>
                      <a:pt x="380" y="30"/>
                    </a:lnTo>
                    <a:lnTo>
                      <a:pt x="314" y="30"/>
                    </a:lnTo>
                    <a:close/>
                  </a:path>
                </a:pathLst>
              </a:custGeom>
              <a:solidFill>
                <a:srgbClr val="A6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76" name="Group 75">
              <a:extLst>
                <a:ext uri="{FF2B5EF4-FFF2-40B4-BE49-F238E27FC236}">
                  <a16:creationId xmlns:a16="http://schemas.microsoft.com/office/drawing/2014/main" xmlns="" id="{0FE4FFBB-625C-45A5-9DFD-5AD8EF911024}"/>
                </a:ext>
              </a:extLst>
            </p:cNvPr>
            <p:cNvGrpSpPr/>
            <p:nvPr/>
          </p:nvGrpSpPr>
          <p:grpSpPr>
            <a:xfrm>
              <a:off x="9122489" y="46289"/>
              <a:ext cx="1181000" cy="502682"/>
              <a:chOff x="9122489" y="46289"/>
              <a:chExt cx="1181000" cy="502682"/>
            </a:xfrm>
          </p:grpSpPr>
          <p:sp>
            <p:nvSpPr>
              <p:cNvPr id="444" name="Freeform 9">
                <a:extLst>
                  <a:ext uri="{FF2B5EF4-FFF2-40B4-BE49-F238E27FC236}">
                    <a16:creationId xmlns:a16="http://schemas.microsoft.com/office/drawing/2014/main" xmlns="" id="{188D1501-1C67-4C48-BDFB-3EFB4550EDC6}"/>
                  </a:ext>
                </a:extLst>
              </p:cNvPr>
              <p:cNvSpPr>
                <a:spLocks/>
              </p:cNvSpPr>
              <p:nvPr/>
            </p:nvSpPr>
            <p:spPr bwMode="auto">
              <a:xfrm>
                <a:off x="9122489" y="46289"/>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45" name="Freeform 10">
                <a:extLst>
                  <a:ext uri="{FF2B5EF4-FFF2-40B4-BE49-F238E27FC236}">
                    <a16:creationId xmlns:a16="http://schemas.microsoft.com/office/drawing/2014/main" xmlns="" id="{4B0F8DD2-74D4-44D1-8093-D37B788BF991}"/>
                  </a:ext>
                </a:extLst>
              </p:cNvPr>
              <p:cNvSpPr>
                <a:spLocks/>
              </p:cNvSpPr>
              <p:nvPr/>
            </p:nvSpPr>
            <p:spPr bwMode="auto">
              <a:xfrm>
                <a:off x="9122489" y="46289"/>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46" name="Line 11">
                <a:extLst>
                  <a:ext uri="{FF2B5EF4-FFF2-40B4-BE49-F238E27FC236}">
                    <a16:creationId xmlns:a16="http://schemas.microsoft.com/office/drawing/2014/main" xmlns="" id="{2C9678C7-2470-4A58-A809-45FA70709984}"/>
                  </a:ext>
                </a:extLst>
              </p:cNvPr>
              <p:cNvSpPr>
                <a:spLocks noChangeShapeType="1"/>
              </p:cNvSpPr>
              <p:nvPr/>
            </p:nvSpPr>
            <p:spPr bwMode="auto">
              <a:xfrm flipH="1">
                <a:off x="9122489" y="234038"/>
                <a:ext cx="266482" cy="236200"/>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47" name="Line 12">
                <a:extLst>
                  <a:ext uri="{FF2B5EF4-FFF2-40B4-BE49-F238E27FC236}">
                    <a16:creationId xmlns:a16="http://schemas.microsoft.com/office/drawing/2014/main" xmlns="" id="{80CDE791-50C4-435E-A9F4-5F0EC8BCD016}"/>
                  </a:ext>
                </a:extLst>
              </p:cNvPr>
              <p:cNvSpPr>
                <a:spLocks noChangeShapeType="1"/>
              </p:cNvSpPr>
              <p:nvPr/>
            </p:nvSpPr>
            <p:spPr bwMode="auto">
              <a:xfrm>
                <a:off x="9576720" y="234038"/>
                <a:ext cx="266482" cy="236200"/>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48" name="Line 13">
                <a:extLst>
                  <a:ext uri="{FF2B5EF4-FFF2-40B4-BE49-F238E27FC236}">
                    <a16:creationId xmlns:a16="http://schemas.microsoft.com/office/drawing/2014/main" xmlns="" id="{FEA4117E-E69E-4732-B375-2F293BC7945D}"/>
                  </a:ext>
                </a:extLst>
              </p:cNvPr>
              <p:cNvSpPr>
                <a:spLocks noChangeShapeType="1"/>
              </p:cNvSpPr>
              <p:nvPr/>
            </p:nvSpPr>
            <p:spPr bwMode="auto">
              <a:xfrm>
                <a:off x="9946161" y="209812"/>
                <a:ext cx="236200" cy="0"/>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49" name="Line 14">
                <a:extLst>
                  <a:ext uri="{FF2B5EF4-FFF2-40B4-BE49-F238E27FC236}">
                    <a16:creationId xmlns:a16="http://schemas.microsoft.com/office/drawing/2014/main" xmlns="" id="{B04A92D3-3D70-4261-8905-E4A619E9AD35}"/>
                  </a:ext>
                </a:extLst>
              </p:cNvPr>
              <p:cNvSpPr>
                <a:spLocks noChangeShapeType="1"/>
              </p:cNvSpPr>
              <p:nvPr/>
            </p:nvSpPr>
            <p:spPr bwMode="auto">
              <a:xfrm>
                <a:off x="9946161" y="324884"/>
                <a:ext cx="357328" cy="0"/>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450" name="Line 15">
                <a:extLst>
                  <a:ext uri="{FF2B5EF4-FFF2-40B4-BE49-F238E27FC236}">
                    <a16:creationId xmlns:a16="http://schemas.microsoft.com/office/drawing/2014/main" xmlns="" id="{9DF381F7-E32B-4AB3-B5E6-D75D5B9AAF7C}"/>
                  </a:ext>
                </a:extLst>
              </p:cNvPr>
              <p:cNvSpPr>
                <a:spLocks noChangeShapeType="1"/>
              </p:cNvSpPr>
              <p:nvPr/>
            </p:nvSpPr>
            <p:spPr bwMode="auto">
              <a:xfrm>
                <a:off x="9946161" y="433899"/>
                <a:ext cx="302821" cy="0"/>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78" name="Group 26">
              <a:extLst>
                <a:ext uri="{FF2B5EF4-FFF2-40B4-BE49-F238E27FC236}">
                  <a16:creationId xmlns:a16="http://schemas.microsoft.com/office/drawing/2014/main" xmlns="" id="{F3687E91-C94A-4563-814F-7B71E0060C28}"/>
                </a:ext>
              </a:extLst>
            </p:cNvPr>
            <p:cNvGrpSpPr>
              <a:grpSpLocks noChangeAspect="1"/>
            </p:cNvGrpSpPr>
            <p:nvPr/>
          </p:nvGrpSpPr>
          <p:grpSpPr bwMode="auto">
            <a:xfrm>
              <a:off x="9082569" y="728450"/>
              <a:ext cx="1328897" cy="1416209"/>
              <a:chOff x="4556" y="399"/>
              <a:chExt cx="761" cy="811"/>
            </a:xfrm>
          </p:grpSpPr>
          <p:sp>
            <p:nvSpPr>
              <p:cNvPr id="80" name="Freeform 27">
                <a:extLst>
                  <a:ext uri="{FF2B5EF4-FFF2-40B4-BE49-F238E27FC236}">
                    <a16:creationId xmlns:a16="http://schemas.microsoft.com/office/drawing/2014/main" xmlns="" id="{65B3BB18-DBE4-49F6-9669-39B5D1416619}"/>
                  </a:ext>
                </a:extLst>
              </p:cNvPr>
              <p:cNvSpPr>
                <a:spLocks/>
              </p:cNvSpPr>
              <p:nvPr/>
            </p:nvSpPr>
            <p:spPr bwMode="auto">
              <a:xfrm>
                <a:off x="4819" y="418"/>
                <a:ext cx="498" cy="331"/>
              </a:xfrm>
              <a:custGeom>
                <a:avLst/>
                <a:gdLst>
                  <a:gd name="T0" fmla="*/ 0 w 102"/>
                  <a:gd name="T1" fmla="*/ 34 h 68"/>
                  <a:gd name="T2" fmla="*/ 0 w 102"/>
                  <a:gd name="T3" fmla="*/ 4 h 68"/>
                  <a:gd name="T4" fmla="*/ 4 w 102"/>
                  <a:gd name="T5" fmla="*/ 0 h 68"/>
                  <a:gd name="T6" fmla="*/ 4 w 102"/>
                  <a:gd name="T7" fmla="*/ 0 h 68"/>
                  <a:gd name="T8" fmla="*/ 99 w 102"/>
                  <a:gd name="T9" fmla="*/ 0 h 68"/>
                  <a:gd name="T10" fmla="*/ 102 w 102"/>
                  <a:gd name="T11" fmla="*/ 4 h 68"/>
                  <a:gd name="T12" fmla="*/ 102 w 102"/>
                  <a:gd name="T13" fmla="*/ 64 h 68"/>
                  <a:gd name="T14" fmla="*/ 99 w 102"/>
                  <a:gd name="T15" fmla="*/ 68 h 68"/>
                  <a:gd name="T16" fmla="*/ 10 w 102"/>
                  <a:gd name="T1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68">
                    <a:moveTo>
                      <a:pt x="0" y="34"/>
                    </a:moveTo>
                    <a:cubicBezTo>
                      <a:pt x="0" y="4"/>
                      <a:pt x="0" y="4"/>
                      <a:pt x="0" y="4"/>
                    </a:cubicBezTo>
                    <a:cubicBezTo>
                      <a:pt x="0" y="1"/>
                      <a:pt x="2" y="0"/>
                      <a:pt x="4" y="0"/>
                    </a:cubicBezTo>
                    <a:cubicBezTo>
                      <a:pt x="4" y="0"/>
                      <a:pt x="4" y="0"/>
                      <a:pt x="4" y="0"/>
                    </a:cubicBezTo>
                    <a:cubicBezTo>
                      <a:pt x="99" y="0"/>
                      <a:pt x="99" y="0"/>
                      <a:pt x="99" y="0"/>
                    </a:cubicBezTo>
                    <a:cubicBezTo>
                      <a:pt x="101" y="0"/>
                      <a:pt x="102" y="1"/>
                      <a:pt x="102" y="4"/>
                    </a:cubicBezTo>
                    <a:cubicBezTo>
                      <a:pt x="102" y="64"/>
                      <a:pt x="102" y="64"/>
                      <a:pt x="102" y="64"/>
                    </a:cubicBezTo>
                    <a:cubicBezTo>
                      <a:pt x="102" y="66"/>
                      <a:pt x="101" y="68"/>
                      <a:pt x="99" y="68"/>
                    </a:cubicBezTo>
                    <a:cubicBezTo>
                      <a:pt x="10" y="68"/>
                      <a:pt x="10" y="68"/>
                      <a:pt x="10" y="68"/>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81" name="Oval 28">
                <a:extLst>
                  <a:ext uri="{FF2B5EF4-FFF2-40B4-BE49-F238E27FC236}">
                    <a16:creationId xmlns:a16="http://schemas.microsoft.com/office/drawing/2014/main" xmlns="" id="{CD402F6D-6209-4EAB-BB36-1EEC102F47D9}"/>
                  </a:ext>
                </a:extLst>
              </p:cNvPr>
              <p:cNvSpPr>
                <a:spLocks noChangeArrowheads="1"/>
              </p:cNvSpPr>
              <p:nvPr/>
            </p:nvSpPr>
            <p:spPr bwMode="auto">
              <a:xfrm>
                <a:off x="4634" y="399"/>
                <a:ext cx="141" cy="136"/>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82" name="Freeform 29">
                <a:extLst>
                  <a:ext uri="{FF2B5EF4-FFF2-40B4-BE49-F238E27FC236}">
                    <a16:creationId xmlns:a16="http://schemas.microsoft.com/office/drawing/2014/main" xmlns="" id="{F7E889BB-6B45-443A-98D8-62119719B4F5}"/>
                  </a:ext>
                </a:extLst>
              </p:cNvPr>
              <p:cNvSpPr>
                <a:spLocks/>
              </p:cNvSpPr>
              <p:nvPr/>
            </p:nvSpPr>
            <p:spPr bwMode="auto">
              <a:xfrm>
                <a:off x="4556" y="583"/>
                <a:ext cx="312" cy="355"/>
              </a:xfrm>
              <a:custGeom>
                <a:avLst/>
                <a:gdLst>
                  <a:gd name="T0" fmla="*/ 12 w 64"/>
                  <a:gd name="T1" fmla="*/ 73 h 73"/>
                  <a:gd name="T2" fmla="*/ 0 w 64"/>
                  <a:gd name="T3" fmla="*/ 60 h 73"/>
                  <a:gd name="T4" fmla="*/ 0 w 64"/>
                  <a:gd name="T5" fmla="*/ 12 h 73"/>
                  <a:gd name="T6" fmla="*/ 12 w 64"/>
                  <a:gd name="T7" fmla="*/ 0 h 73"/>
                  <a:gd name="T8" fmla="*/ 51 w 64"/>
                  <a:gd name="T9" fmla="*/ 0 h 73"/>
                  <a:gd name="T10" fmla="*/ 64 w 64"/>
                  <a:gd name="T11" fmla="*/ 12 h 73"/>
                  <a:gd name="T12" fmla="*/ 64 w 64"/>
                  <a:gd name="T13" fmla="*/ 60 h 73"/>
                  <a:gd name="T14" fmla="*/ 51 w 64"/>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73">
                    <a:moveTo>
                      <a:pt x="12" y="73"/>
                    </a:moveTo>
                    <a:cubicBezTo>
                      <a:pt x="5" y="73"/>
                      <a:pt x="0" y="67"/>
                      <a:pt x="0" y="60"/>
                    </a:cubicBezTo>
                    <a:cubicBezTo>
                      <a:pt x="0" y="12"/>
                      <a:pt x="0" y="12"/>
                      <a:pt x="0" y="12"/>
                    </a:cubicBezTo>
                    <a:cubicBezTo>
                      <a:pt x="0" y="5"/>
                      <a:pt x="5" y="0"/>
                      <a:pt x="12" y="0"/>
                    </a:cubicBezTo>
                    <a:cubicBezTo>
                      <a:pt x="51" y="0"/>
                      <a:pt x="51" y="0"/>
                      <a:pt x="51" y="0"/>
                    </a:cubicBezTo>
                    <a:cubicBezTo>
                      <a:pt x="58" y="0"/>
                      <a:pt x="64" y="5"/>
                      <a:pt x="64" y="12"/>
                    </a:cubicBezTo>
                    <a:cubicBezTo>
                      <a:pt x="64" y="60"/>
                      <a:pt x="64" y="60"/>
                      <a:pt x="64" y="60"/>
                    </a:cubicBezTo>
                    <a:cubicBezTo>
                      <a:pt x="64" y="67"/>
                      <a:pt x="58" y="73"/>
                      <a:pt x="51" y="73"/>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83" name="Freeform 30">
                <a:extLst>
                  <a:ext uri="{FF2B5EF4-FFF2-40B4-BE49-F238E27FC236}">
                    <a16:creationId xmlns:a16="http://schemas.microsoft.com/office/drawing/2014/main" xmlns="" id="{07830C85-F125-44BB-A010-D2419FBADD4D}"/>
                  </a:ext>
                </a:extLst>
              </p:cNvPr>
              <p:cNvSpPr>
                <a:spLocks/>
              </p:cNvSpPr>
              <p:nvPr/>
            </p:nvSpPr>
            <p:spPr bwMode="auto">
              <a:xfrm>
                <a:off x="4619" y="744"/>
                <a:ext cx="181" cy="466"/>
              </a:xfrm>
              <a:custGeom>
                <a:avLst/>
                <a:gdLst>
                  <a:gd name="T0" fmla="*/ 37 w 37"/>
                  <a:gd name="T1" fmla="*/ 0 h 96"/>
                  <a:gd name="T2" fmla="*/ 37 w 37"/>
                  <a:gd name="T3" fmla="*/ 88 h 96"/>
                  <a:gd name="T4" fmla="*/ 29 w 37"/>
                  <a:gd name="T5" fmla="*/ 96 h 96"/>
                  <a:gd name="T6" fmla="*/ 8 w 37"/>
                  <a:gd name="T7" fmla="*/ 96 h 96"/>
                  <a:gd name="T8" fmla="*/ 0 w 37"/>
                  <a:gd name="T9" fmla="*/ 88 h 96"/>
                  <a:gd name="T10" fmla="*/ 0 w 37"/>
                  <a:gd name="T11" fmla="*/ 0 h 96"/>
                </a:gdLst>
                <a:ahLst/>
                <a:cxnLst>
                  <a:cxn ang="0">
                    <a:pos x="T0" y="T1"/>
                  </a:cxn>
                  <a:cxn ang="0">
                    <a:pos x="T2" y="T3"/>
                  </a:cxn>
                  <a:cxn ang="0">
                    <a:pos x="T4" y="T5"/>
                  </a:cxn>
                  <a:cxn ang="0">
                    <a:pos x="T6" y="T7"/>
                  </a:cxn>
                  <a:cxn ang="0">
                    <a:pos x="T8" y="T9"/>
                  </a:cxn>
                  <a:cxn ang="0">
                    <a:pos x="T10" y="T11"/>
                  </a:cxn>
                </a:cxnLst>
                <a:rect l="0" t="0" r="r" b="b"/>
                <a:pathLst>
                  <a:path w="37" h="96">
                    <a:moveTo>
                      <a:pt x="37" y="0"/>
                    </a:moveTo>
                    <a:cubicBezTo>
                      <a:pt x="37" y="88"/>
                      <a:pt x="37" y="88"/>
                      <a:pt x="37" y="88"/>
                    </a:cubicBezTo>
                    <a:cubicBezTo>
                      <a:pt x="37" y="93"/>
                      <a:pt x="33" y="96"/>
                      <a:pt x="29" y="96"/>
                    </a:cubicBezTo>
                    <a:cubicBezTo>
                      <a:pt x="8" y="96"/>
                      <a:pt x="8" y="96"/>
                      <a:pt x="8" y="96"/>
                    </a:cubicBezTo>
                    <a:cubicBezTo>
                      <a:pt x="4" y="96"/>
                      <a:pt x="0" y="93"/>
                      <a:pt x="0" y="88"/>
                    </a:cubicBezTo>
                    <a:cubicBezTo>
                      <a:pt x="0" y="0"/>
                      <a:pt x="0" y="0"/>
                      <a:pt x="0"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84" name="Line 31">
                <a:extLst>
                  <a:ext uri="{FF2B5EF4-FFF2-40B4-BE49-F238E27FC236}">
                    <a16:creationId xmlns:a16="http://schemas.microsoft.com/office/drawing/2014/main" xmlns="" id="{937A6FBD-EA8D-4AA8-B887-8D0C57F468E4}"/>
                  </a:ext>
                </a:extLst>
              </p:cNvPr>
              <p:cNvSpPr>
                <a:spLocks noChangeShapeType="1"/>
              </p:cNvSpPr>
              <p:nvPr/>
            </p:nvSpPr>
            <p:spPr bwMode="auto">
              <a:xfrm>
                <a:off x="4712" y="919"/>
                <a:ext cx="0" cy="291"/>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146" name="Title 2">
            <a:extLst>
              <a:ext uri="{FF2B5EF4-FFF2-40B4-BE49-F238E27FC236}">
                <a16:creationId xmlns:a16="http://schemas.microsoft.com/office/drawing/2014/main" xmlns="" id="{DBB60977-26AE-427F-B1FA-8986462C9407}"/>
              </a:ext>
            </a:extLst>
          </p:cNvPr>
          <p:cNvSpPr>
            <a:spLocks noGrp="1"/>
          </p:cNvSpPr>
          <p:nvPr>
            <p:ph type="title"/>
          </p:nvPr>
        </p:nvSpPr>
        <p:spPr/>
        <p:txBody>
          <a:bodyPr>
            <a:noAutofit/>
          </a:bodyPr>
          <a:lstStyle/>
          <a:p>
            <a:r>
              <a:rPr lang="en-US" dirty="0" err="1" smtClean="0"/>
              <a:t>cobas</a:t>
            </a:r>
            <a:r>
              <a:rPr lang="en-US" baseline="30000" dirty="0" smtClean="0"/>
              <a:t>®</a:t>
            </a:r>
            <a:r>
              <a:rPr lang="en-US" dirty="0" smtClean="0"/>
              <a:t> </a:t>
            </a:r>
            <a:r>
              <a:rPr lang="en-US" dirty="0"/>
              <a:t>POC IT solutions</a:t>
            </a:r>
            <a:endParaRPr lang="en-SG" b="0" i="1" dirty="0">
              <a:latin typeface="Minion" pitchFamily="2" charset="0"/>
            </a:endParaRPr>
          </a:p>
        </p:txBody>
      </p:sp>
      <p:sp>
        <p:nvSpPr>
          <p:cNvPr id="145" name="Rectangle 144">
            <a:hlinkClick r:id="rId6" action="ppaction://hlinksldjump"/>
            <a:extLst>
              <a:ext uri="{FF2B5EF4-FFF2-40B4-BE49-F238E27FC236}">
                <a16:creationId xmlns:a16="http://schemas.microsoft.com/office/drawing/2014/main" xmlns="" id="{3BD2C2CA-591B-4D11-BD5B-50683131CFFC}"/>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262032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decel="100000" fill="hold" nodeType="withEffect">
                                      <p:stCondLst>
                                        <p:cond delay="0"/>
                                      </p:stCondLst>
                                      <p:childTnLst>
                                        <p:animMotion origin="layout" path="M -3.75E-6 0.0382 L -3.75E-6 -4.81481E-6 " pathEditMode="relative" rAng="0" ptsTypes="AA">
                                          <p:cBhvr>
                                            <p:cTn id="9" dur="500" fill="hold"/>
                                            <p:tgtEl>
                                              <p:spTgt spid="18"/>
                                            </p:tgtEl>
                                            <p:attrNameLst>
                                              <p:attrName>ppt_x</p:attrName>
                                              <p:attrName>ppt_y</p:attrName>
                                            </p:attrNameLst>
                                          </p:cBhvr>
                                          <p:rCtr x="0" y="-1921"/>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64" presetClass="path" presetSubtype="0" decel="100000" fill="hold" grpId="1" nodeType="withEffect">
                                      <p:stCondLst>
                                        <p:cond delay="0"/>
                                      </p:stCondLst>
                                      <p:childTnLst>
                                        <p:animMotion origin="layout" path="M 2.29167E-6 0.03819 L 2.29167E-6 3.7037E-6 " pathEditMode="relative" rAng="0" ptsTypes="AA">
                                          <p:cBhvr>
                                            <p:cTn id="14" dur="500" fill="hold"/>
                                            <p:tgtEl>
                                              <p:spTgt spid="17"/>
                                            </p:tgtEl>
                                            <p:attrNameLst>
                                              <p:attrName>ppt_x</p:attrName>
                                              <p:attrName>ppt_y</p:attrName>
                                            </p:attrNameLst>
                                          </p:cBhvr>
                                          <p:rCtr x="0" y="-1921"/>
                                        </p:animMotion>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285"/>
                                            </p:tgtEl>
                                            <p:attrNameLst>
                                              <p:attrName>style.visibility</p:attrName>
                                            </p:attrNameLst>
                                          </p:cBhvr>
                                          <p:to>
                                            <p:strVal val="visible"/>
                                          </p:to>
                                        </p:set>
                                        <p:animEffect transition="in" filter="wipe(right)">
                                          <p:cBhvr>
                                            <p:cTn id="21" dur="500"/>
                                            <p:tgtEl>
                                              <p:spTgt spid="285"/>
                                            </p:tgtEl>
                                          </p:cBhvr>
                                        </p:animEffect>
                                      </p:childTnLst>
                                    </p:cTn>
                                  </p:par>
                                  <p:par>
                                    <p:cTn id="22" presetID="10"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64" presetClass="path" presetSubtype="0" decel="100000" fill="hold" nodeType="withEffect">
                                      <p:stCondLst>
                                        <p:cond delay="0"/>
                                      </p:stCondLst>
                                      <p:childTnLst>
                                        <p:animMotion origin="layout" path="M 1.04167E-6 0.0382 L 1.04167E-6 -7.40741E-7 " pathEditMode="relative" rAng="0" ptsTypes="AA">
                                          <p:cBhvr>
                                            <p:cTn id="26" dur="500" fill="hold"/>
                                            <p:tgtEl>
                                              <p:spTgt spid="59"/>
                                            </p:tgtEl>
                                            <p:attrNameLst>
                                              <p:attrName>ppt_x</p:attrName>
                                              <p:attrName>ppt_y</p:attrName>
                                            </p:attrNameLst>
                                          </p:cBhvr>
                                          <p:rCtr x="0" y="-1921"/>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1"/>
                                            </p:tgtEl>
                                            <p:attrNameLst>
                                              <p:attrName>style.visibility</p:attrName>
                                            </p:attrNameLst>
                                          </p:cBhvr>
                                          <p:to>
                                            <p:strVal val="visible"/>
                                          </p:to>
                                        </p:set>
                                        <p:animEffect transition="in" filter="fade">
                                          <p:cBhvr>
                                            <p:cTn id="31" dur="500"/>
                                            <p:tgtEl>
                                              <p:spTgt spid="161"/>
                                            </p:tgtEl>
                                          </p:cBhvr>
                                        </p:animEffect>
                                      </p:childTnLst>
                                    </p:cTn>
                                  </p:par>
                                  <p:par>
                                    <p:cTn id="32" presetID="64" presetClass="path" presetSubtype="0" decel="100000" fill="hold" grpId="1" nodeType="withEffect">
                                      <p:stCondLst>
                                        <p:cond delay="0"/>
                                      </p:stCondLst>
                                      <p:childTnLst>
                                        <p:animMotion origin="layout" path="M 3.75E-6 0.03819 L 3.75E-6 1.85185E-6 " pathEditMode="relative" rAng="0" ptsTypes="AA">
                                          <p:cBhvr>
                                            <p:cTn id="33" dur="500" fill="hold"/>
                                            <p:tgtEl>
                                              <p:spTgt spid="161"/>
                                            </p:tgtEl>
                                            <p:attrNameLst>
                                              <p:attrName>ppt_x</p:attrName>
                                              <p:attrName>ppt_y</p:attrName>
                                            </p:attrNameLst>
                                          </p:cBhvr>
                                          <p:rCtr x="0" y="-1921"/>
                                        </p:animMotion>
                                      </p:childTnLst>
                                    </p:cTn>
                                  </p:par>
                                  <p:par>
                                    <p:cTn id="34" presetID="10" presetClass="exit" presetSubtype="0" fill="hold" grpId="2" nodeType="with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up)">
                                          <p:cBhvr>
                                            <p:cTn id="40" dur="500"/>
                                            <p:tgtEl>
                                              <p:spTgt spid="60"/>
                                            </p:tgtEl>
                                          </p:cBhvr>
                                        </p:animEffect>
                                      </p:childTnLst>
                                    </p:cTn>
                                  </p:par>
                                </p:childTnLst>
                              </p:cTn>
                            </p:par>
                            <p:par>
                              <p:cTn id="41" fill="hold">
                                <p:stCondLst>
                                  <p:cond delay="1000"/>
                                </p:stCondLst>
                                <p:childTnLst>
                                  <p:par>
                                    <p:cTn id="42" presetID="23" presetClass="entr" presetSubtype="32" fill="hold" grpId="0" nodeType="afterEffect">
                                      <p:stCondLst>
                                        <p:cond delay="0"/>
                                      </p:stCondLst>
                                      <p:childTnLst>
                                        <p:set>
                                          <p:cBhvr>
                                            <p:cTn id="43" dur="1" fill="hold">
                                              <p:stCondLst>
                                                <p:cond delay="0"/>
                                              </p:stCondLst>
                                            </p:cTn>
                                            <p:tgtEl>
                                              <p:spTgt spid="278"/>
                                            </p:tgtEl>
                                            <p:attrNameLst>
                                              <p:attrName>style.visibility</p:attrName>
                                            </p:attrNameLst>
                                          </p:cBhvr>
                                          <p:to>
                                            <p:strVal val="visible"/>
                                          </p:to>
                                        </p:set>
                                        <p:anim calcmode="lin" valueType="num">
                                          <p:cBhvr>
                                            <p:cTn id="44" dur="750" fill="hold"/>
                                            <p:tgtEl>
                                              <p:spTgt spid="278"/>
                                            </p:tgtEl>
                                            <p:attrNameLst>
                                              <p:attrName>ppt_w</p:attrName>
                                            </p:attrNameLst>
                                          </p:cBhvr>
                                          <p:tavLst>
                                            <p:tav tm="0">
                                              <p:val>
                                                <p:strVal val="4*#ppt_w"/>
                                              </p:val>
                                            </p:tav>
                                            <p:tav tm="100000">
                                              <p:val>
                                                <p:strVal val="#ppt_w"/>
                                              </p:val>
                                            </p:tav>
                                          </p:tavLst>
                                        </p:anim>
                                        <p:anim calcmode="lin" valueType="num">
                                          <p:cBhvr>
                                            <p:cTn id="45" dur="750" fill="hold"/>
                                            <p:tgtEl>
                                              <p:spTgt spid="278"/>
                                            </p:tgtEl>
                                            <p:attrNameLst>
                                              <p:attrName>ppt_h</p:attrName>
                                            </p:attrNameLst>
                                          </p:cBhvr>
                                          <p:tavLst>
                                            <p:tav tm="0">
                                              <p:val>
                                                <p:strVal val="4*#ppt_h"/>
                                              </p:val>
                                            </p:tav>
                                            <p:tav tm="100000">
                                              <p:val>
                                                <p:strVal val="#ppt_h"/>
                                              </p:val>
                                            </p:tav>
                                          </p:tavLst>
                                        </p:anim>
                                      </p:childTnLst>
                                    </p:cTn>
                                  </p:par>
                                  <p:par>
                                    <p:cTn id="46" presetID="63" presetClass="path" presetSubtype="0" decel="50000" fill="hold" grpId="1" nodeType="withEffect">
                                      <p:stCondLst>
                                        <p:cond delay="0"/>
                                      </p:stCondLst>
                                      <p:childTnLst>
                                        <p:animMotion origin="layout" path="M -3.33333E-6 -1.85185E-6 L 0.32578 -0.01227 " pathEditMode="relative" rAng="0" ptsTypes="AA">
                                          <p:cBhvr>
                                            <p:cTn id="47" dur="750" spd="-100000" fill="hold"/>
                                            <p:tgtEl>
                                              <p:spTgt spid="278"/>
                                            </p:tgtEl>
                                            <p:attrNameLst>
                                              <p:attrName>ppt_x</p:attrName>
                                              <p:attrName>ppt_y</p:attrName>
                                            </p:attrNameLst>
                                          </p:cBhvr>
                                          <p:rCtr x="16289" y="-625"/>
                                        </p:animMotion>
                                      </p:childTnLst>
                                    </p:cTn>
                                  </p:par>
                                </p:childTnLst>
                              </p:cTn>
                            </p:par>
                            <p:par>
                              <p:cTn id="48" fill="hold">
                                <p:stCondLst>
                                  <p:cond delay="1750"/>
                                </p:stCondLst>
                                <p:childTnLst>
                                  <p:par>
                                    <p:cTn id="49" presetID="53" presetClass="exit" presetSubtype="32" fill="hold" grpId="2" nodeType="afterEffect">
                                      <p:stCondLst>
                                        <p:cond delay="0"/>
                                      </p:stCondLst>
                                      <p:childTnLst>
                                        <p:anim calcmode="lin" valueType="num">
                                          <p:cBhvr>
                                            <p:cTn id="50" dur="500"/>
                                            <p:tgtEl>
                                              <p:spTgt spid="278"/>
                                            </p:tgtEl>
                                            <p:attrNameLst>
                                              <p:attrName>ppt_w</p:attrName>
                                            </p:attrNameLst>
                                          </p:cBhvr>
                                          <p:tavLst>
                                            <p:tav tm="0">
                                              <p:val>
                                                <p:strVal val="ppt_w"/>
                                              </p:val>
                                            </p:tav>
                                            <p:tav tm="100000">
                                              <p:val>
                                                <p:fltVal val="0"/>
                                              </p:val>
                                            </p:tav>
                                          </p:tavLst>
                                        </p:anim>
                                        <p:anim calcmode="lin" valueType="num">
                                          <p:cBhvr>
                                            <p:cTn id="51" dur="500"/>
                                            <p:tgtEl>
                                              <p:spTgt spid="278"/>
                                            </p:tgtEl>
                                            <p:attrNameLst>
                                              <p:attrName>ppt_h</p:attrName>
                                            </p:attrNameLst>
                                          </p:cBhvr>
                                          <p:tavLst>
                                            <p:tav tm="0">
                                              <p:val>
                                                <p:strVal val="ppt_h"/>
                                              </p:val>
                                            </p:tav>
                                            <p:tav tm="100000">
                                              <p:val>
                                                <p:fltVal val="0"/>
                                              </p:val>
                                            </p:tav>
                                          </p:tavLst>
                                        </p:anim>
                                        <p:animEffect transition="out" filter="fade">
                                          <p:cBhvr>
                                            <p:cTn id="52" dur="500"/>
                                            <p:tgtEl>
                                              <p:spTgt spid="278"/>
                                            </p:tgtEl>
                                          </p:cBhvr>
                                        </p:animEffect>
                                        <p:set>
                                          <p:cBhvr>
                                            <p:cTn id="53" dur="1" fill="hold">
                                              <p:stCondLst>
                                                <p:cond delay="499"/>
                                              </p:stCondLst>
                                            </p:cTn>
                                            <p:tgtEl>
                                              <p:spTgt spid="278"/>
                                            </p:tgtEl>
                                            <p:attrNameLst>
                                              <p:attrName>style.visibility</p:attrName>
                                            </p:attrNameLst>
                                          </p:cBhvr>
                                          <p:to>
                                            <p:strVal val="hidden"/>
                                          </p:to>
                                        </p:set>
                                      </p:childTnLst>
                                    </p:cTn>
                                  </p:par>
                                </p:childTnLst>
                              </p:cTn>
                            </p:par>
                            <p:par>
                              <p:cTn id="54" fill="hold">
                                <p:stCondLst>
                                  <p:cond delay="2250"/>
                                </p:stCondLst>
                                <p:childTnLst>
                                  <p:par>
                                    <p:cTn id="55" presetID="10" presetClass="entr" presetSubtype="0" fill="hold" nodeType="after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par>
                                    <p:cTn id="58" presetID="23" presetClass="entr" presetSubtype="16" fill="hold" nodeType="withEffect">
                                      <p:stCondLst>
                                        <p:cond delay="0"/>
                                      </p:stCondLst>
                                      <p:childTnLst>
                                        <p:set>
                                          <p:cBhvr>
                                            <p:cTn id="59" dur="1" fill="hold">
                                              <p:stCondLst>
                                                <p:cond delay="0"/>
                                              </p:stCondLst>
                                            </p:cTn>
                                            <p:tgtEl>
                                              <p:spTgt spid="289"/>
                                            </p:tgtEl>
                                            <p:attrNameLst>
                                              <p:attrName>style.visibility</p:attrName>
                                            </p:attrNameLst>
                                          </p:cBhvr>
                                          <p:to>
                                            <p:strVal val="visible"/>
                                          </p:to>
                                        </p:set>
                                        <p:anim calcmode="lin" valueType="num">
                                          <p:cBhvr>
                                            <p:cTn id="60" dur="200" fill="hold"/>
                                            <p:tgtEl>
                                              <p:spTgt spid="289"/>
                                            </p:tgtEl>
                                            <p:attrNameLst>
                                              <p:attrName>ppt_w</p:attrName>
                                            </p:attrNameLst>
                                          </p:cBhvr>
                                          <p:tavLst>
                                            <p:tav tm="0">
                                              <p:val>
                                                <p:fltVal val="0"/>
                                              </p:val>
                                            </p:tav>
                                            <p:tav tm="100000">
                                              <p:val>
                                                <p:strVal val="#ppt_w"/>
                                              </p:val>
                                            </p:tav>
                                          </p:tavLst>
                                        </p:anim>
                                        <p:anim calcmode="lin" valueType="num">
                                          <p:cBhvr>
                                            <p:cTn id="61" dur="200" fill="hold"/>
                                            <p:tgtEl>
                                              <p:spTgt spid="289"/>
                                            </p:tgtEl>
                                            <p:attrNameLst>
                                              <p:attrName>ppt_h</p:attrName>
                                            </p:attrNameLst>
                                          </p:cBhvr>
                                          <p:tavLst>
                                            <p:tav tm="0">
                                              <p:val>
                                                <p:fltVal val="0"/>
                                              </p:val>
                                            </p:tav>
                                            <p:tav tm="100000">
                                              <p:val>
                                                <p:strVal val="#ppt_h"/>
                                              </p:val>
                                            </p:tav>
                                          </p:tavLst>
                                        </p:anim>
                                      </p:childTnLst>
                                    </p:cTn>
                                  </p:par>
                                  <p:par>
                                    <p:cTn id="62" presetID="6" presetClass="emph" presetSubtype="0" fill="hold" nodeType="withEffect" p14:presetBounceEnd="99000">
                                      <p:stCondLst>
                                        <p:cond delay="0"/>
                                      </p:stCondLst>
                                      <p:childTnLst>
                                        <p:animScale p14:bounceEnd="99000">
                                          <p:cBhvr>
                                            <p:cTn id="63" dur="1000" fill="hold"/>
                                            <p:tgtEl>
                                              <p:spTgt spid="289"/>
                                            </p:tgtEl>
                                          </p:cBhvr>
                                          <p:by x="110000" y="110000"/>
                                        </p:animScale>
                                      </p:childTnLst>
                                    </p:cTn>
                                  </p:par>
                                  <p:par>
                                    <p:cTn id="64" presetID="6" presetClass="emph" presetSubtype="0" accel="50000" decel="50000" fill="hold" nodeType="withEffect">
                                      <p:stCondLst>
                                        <p:cond delay="0"/>
                                      </p:stCondLst>
                                      <p:childTnLst>
                                        <p:animScale>
                                          <p:cBhvr>
                                            <p:cTn id="65" dur="250" fill="hold"/>
                                            <p:tgtEl>
                                              <p:spTgt spid="289"/>
                                            </p:tgtEl>
                                          </p:cBhvr>
                                          <p:by x="91000" y="91000"/>
                                        </p:animScale>
                                      </p:childTnLst>
                                    </p:cTn>
                                  </p:par>
                                  <p:par>
                                    <p:cTn id="66" presetID="10" presetClass="entr" presetSubtype="0" fill="hold" grpId="0" nodeType="withEffect">
                                      <p:stCondLst>
                                        <p:cond delay="50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64" presetClass="path" presetSubtype="0" decel="100000" fill="hold" grpId="1" nodeType="withEffect">
                                      <p:stCondLst>
                                        <p:cond delay="500"/>
                                      </p:stCondLst>
                                      <p:childTnLst>
                                        <p:animMotion origin="layout" path="M -0.04179 0.05301 L -3.54167E-6 -2.96296E-6 " pathEditMode="relative" rAng="0" ptsTypes="AA">
                                          <p:cBhvr>
                                            <p:cTn id="70" dur="500" fill="hold"/>
                                            <p:tgtEl>
                                              <p:spTgt spid="38"/>
                                            </p:tgtEl>
                                            <p:attrNameLst>
                                              <p:attrName>ppt_x</p:attrName>
                                              <p:attrName>ppt_y</p:attrName>
                                            </p:attrNameLst>
                                          </p:cBhvr>
                                          <p:rCtr x="2083" y="-2662"/>
                                        </p:animMotion>
                                      </p:childTnLst>
                                    </p:cTn>
                                  </p:par>
                                </p:childTnLst>
                              </p:cTn>
                            </p:par>
                            <p:par>
                              <p:cTn id="71" fill="hold">
                                <p:stCondLst>
                                  <p:cond delay="3250"/>
                                </p:stCondLst>
                                <p:childTnLst>
                                  <p:par>
                                    <p:cTn id="72" presetID="6" presetClass="emph" presetSubtype="0" autoRev="1" fill="hold" grpId="2" nodeType="afterEffect">
                                      <p:stCondLst>
                                        <p:cond delay="0"/>
                                      </p:stCondLst>
                                      <p:childTnLst>
                                        <p:animScale>
                                          <p:cBhvr>
                                            <p:cTn id="73" dur="500" fill="hold"/>
                                            <p:tgtEl>
                                              <p:spTgt spid="38"/>
                                            </p:tgtEl>
                                          </p:cBhvr>
                                          <p:by x="90000" y="90000"/>
                                        </p:animScale>
                                      </p:childTnLst>
                                    </p:cTn>
                                  </p:par>
                                </p:childTnLst>
                              </p:cTn>
                            </p:par>
                            <p:par>
                              <p:cTn id="74" fill="hold">
                                <p:stCondLst>
                                  <p:cond delay="4250"/>
                                </p:stCondLst>
                                <p:childTnLst>
                                  <p:par>
                                    <p:cTn id="75" presetID="10" presetClass="exit" presetSubtype="0" fill="hold" nodeType="afterEffect">
                                      <p:stCondLst>
                                        <p:cond delay="0"/>
                                      </p:stCondLst>
                                      <p:childTnLst>
                                        <p:animEffect transition="out" filter="fade">
                                          <p:cBhvr>
                                            <p:cTn id="76" dur="500"/>
                                            <p:tgtEl>
                                              <p:spTgt spid="75"/>
                                            </p:tgtEl>
                                          </p:cBhvr>
                                        </p:animEffect>
                                        <p:set>
                                          <p:cBhvr>
                                            <p:cTn id="77" dur="1" fill="hold">
                                              <p:stCondLst>
                                                <p:cond delay="499"/>
                                              </p:stCondLst>
                                            </p:cTn>
                                            <p:tgtEl>
                                              <p:spTgt spid="7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89"/>
                                            </p:tgtEl>
                                          </p:cBhvr>
                                        </p:animEffect>
                                        <p:set>
                                          <p:cBhvr>
                                            <p:cTn id="80" dur="1" fill="hold">
                                              <p:stCondLst>
                                                <p:cond delay="499"/>
                                              </p:stCondLst>
                                            </p:cTn>
                                            <p:tgtEl>
                                              <p:spTgt spid="289"/>
                                            </p:tgtEl>
                                            <p:attrNameLst>
                                              <p:attrName>style.visibility</p:attrName>
                                            </p:attrNameLst>
                                          </p:cBhvr>
                                          <p:to>
                                            <p:strVal val="hidden"/>
                                          </p:to>
                                        </p:set>
                                      </p:childTnLst>
                                    </p:cTn>
                                  </p:par>
                                  <p:par>
                                    <p:cTn id="81" presetID="10" presetClass="exit" presetSubtype="0" fill="hold" grpId="3"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ntr" presetSubtype="0" fill="hold" nodeType="withEffect">
                                      <p:stCondLst>
                                        <p:cond delay="250"/>
                                      </p:stCondLst>
                                      <p:childTnLst>
                                        <p:set>
                                          <p:cBhvr>
                                            <p:cTn id="85" dur="1" fill="hold">
                                              <p:stCondLst>
                                                <p:cond delay="0"/>
                                              </p:stCondLst>
                                            </p:cTn>
                                            <p:tgtEl>
                                              <p:spTgt spid="69"/>
                                            </p:tgtEl>
                                            <p:attrNameLst>
                                              <p:attrName>style.visibility</p:attrName>
                                            </p:attrNameLst>
                                          </p:cBhvr>
                                          <p:to>
                                            <p:strVal val="visible"/>
                                          </p:to>
                                        </p:set>
                                        <p:animEffect transition="in" filter="fade">
                                          <p:cBhvr>
                                            <p:cTn id="86" dur="500"/>
                                            <p:tgtEl>
                                              <p:spTgt spid="6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124"/>
                                            </p:tgtEl>
                                            <p:attrNameLst>
                                              <p:attrName>style.visibility</p:attrName>
                                            </p:attrNameLst>
                                          </p:cBhvr>
                                          <p:to>
                                            <p:strVal val="visible"/>
                                          </p:to>
                                        </p:set>
                                        <p:animEffect transition="in" filter="fade">
                                          <p:cBhvr>
                                            <p:cTn id="94" dur="500"/>
                                            <p:tgtEl>
                                              <p:spTgt spid="124"/>
                                            </p:tgtEl>
                                          </p:cBhvr>
                                        </p:animEffect>
                                      </p:childTnLst>
                                    </p:cTn>
                                  </p:par>
                                  <p:par>
                                    <p:cTn id="95" presetID="64" presetClass="path" presetSubtype="0" decel="100000" fill="hold" grpId="1" nodeType="withEffect">
                                      <p:stCondLst>
                                        <p:cond delay="0"/>
                                      </p:stCondLst>
                                      <p:childTnLst>
                                        <p:animMotion origin="layout" path="M 2.08333E-7 0.03819 L 2.08333E-7 1.85185E-6 " pathEditMode="relative" rAng="0" ptsTypes="AA">
                                          <p:cBhvr>
                                            <p:cTn id="96" dur="500" fill="hold"/>
                                            <p:tgtEl>
                                              <p:spTgt spid="124"/>
                                            </p:tgtEl>
                                            <p:attrNameLst>
                                              <p:attrName>ppt_x</p:attrName>
                                              <p:attrName>ppt_y</p:attrName>
                                            </p:attrNameLst>
                                          </p:cBhvr>
                                          <p:rCtr x="0" y="-1921"/>
                                        </p:animMotion>
                                      </p:childTnLst>
                                    </p:cTn>
                                  </p:par>
                                </p:childTnLst>
                              </p:cTn>
                            </p:par>
                            <p:par>
                              <p:cTn id="97" fill="hold">
                                <p:stCondLst>
                                  <p:cond delay="500"/>
                                </p:stCondLst>
                                <p:childTnLst>
                                  <p:par>
                                    <p:cTn id="98" presetID="22" presetClass="entr" presetSubtype="1" fill="hold"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wipe(up)">
                                          <p:cBhvr>
                                            <p:cTn id="100" dur="500"/>
                                            <p:tgtEl>
                                              <p:spTgt spid="70"/>
                                            </p:tgtEl>
                                          </p:cBhvr>
                                        </p:animEffect>
                                      </p:childTnLst>
                                    </p:cTn>
                                  </p:par>
                                </p:childTnLst>
                              </p:cTn>
                            </p:par>
                            <p:par>
                              <p:cTn id="101" fill="hold">
                                <p:stCondLst>
                                  <p:cond delay="1000"/>
                                </p:stCondLst>
                                <p:childTnLst>
                                  <p:par>
                                    <p:cTn id="102" presetID="23" presetClass="entr" presetSubtype="32" fill="hold" grpId="0" nodeType="afterEffect">
                                      <p:stCondLst>
                                        <p:cond delay="0"/>
                                      </p:stCondLst>
                                      <p:childTnLst>
                                        <p:set>
                                          <p:cBhvr>
                                            <p:cTn id="103" dur="1" fill="hold">
                                              <p:stCondLst>
                                                <p:cond delay="0"/>
                                              </p:stCondLst>
                                            </p:cTn>
                                            <p:tgtEl>
                                              <p:spTgt spid="391"/>
                                            </p:tgtEl>
                                            <p:attrNameLst>
                                              <p:attrName>style.visibility</p:attrName>
                                            </p:attrNameLst>
                                          </p:cBhvr>
                                          <p:to>
                                            <p:strVal val="visible"/>
                                          </p:to>
                                        </p:set>
                                        <p:anim calcmode="lin" valueType="num">
                                          <p:cBhvr>
                                            <p:cTn id="104" dur="750" fill="hold"/>
                                            <p:tgtEl>
                                              <p:spTgt spid="391"/>
                                            </p:tgtEl>
                                            <p:attrNameLst>
                                              <p:attrName>ppt_w</p:attrName>
                                            </p:attrNameLst>
                                          </p:cBhvr>
                                          <p:tavLst>
                                            <p:tav tm="0">
                                              <p:val>
                                                <p:strVal val="4*#ppt_w"/>
                                              </p:val>
                                            </p:tav>
                                            <p:tav tm="100000">
                                              <p:val>
                                                <p:strVal val="#ppt_w"/>
                                              </p:val>
                                            </p:tav>
                                          </p:tavLst>
                                        </p:anim>
                                        <p:anim calcmode="lin" valueType="num">
                                          <p:cBhvr>
                                            <p:cTn id="105" dur="750" fill="hold"/>
                                            <p:tgtEl>
                                              <p:spTgt spid="391"/>
                                            </p:tgtEl>
                                            <p:attrNameLst>
                                              <p:attrName>ppt_h</p:attrName>
                                            </p:attrNameLst>
                                          </p:cBhvr>
                                          <p:tavLst>
                                            <p:tav tm="0">
                                              <p:val>
                                                <p:strVal val="4*#ppt_h"/>
                                              </p:val>
                                            </p:tav>
                                            <p:tav tm="100000">
                                              <p:val>
                                                <p:strVal val="#ppt_h"/>
                                              </p:val>
                                            </p:tav>
                                          </p:tavLst>
                                        </p:anim>
                                      </p:childTnLst>
                                    </p:cTn>
                                  </p:par>
                                  <p:par>
                                    <p:cTn id="106" presetID="63" presetClass="path" presetSubtype="0" decel="50000" fill="hold" grpId="1" nodeType="withEffect">
                                      <p:stCondLst>
                                        <p:cond delay="0"/>
                                      </p:stCondLst>
                                      <p:childTnLst>
                                        <p:animMotion origin="layout" path="M -1.45833E-6 1.48148E-6 L 0.55378 0.00833 " pathEditMode="relative" rAng="0" ptsTypes="AA">
                                          <p:cBhvr>
                                            <p:cTn id="107" dur="750" spd="-100000" fill="hold"/>
                                            <p:tgtEl>
                                              <p:spTgt spid="391"/>
                                            </p:tgtEl>
                                            <p:attrNameLst>
                                              <p:attrName>ppt_x</p:attrName>
                                              <p:attrName>ppt_y</p:attrName>
                                            </p:attrNameLst>
                                          </p:cBhvr>
                                          <p:rCtr x="27682" y="417"/>
                                        </p:animMotion>
                                      </p:childTnLst>
                                    </p:cTn>
                                  </p:par>
                                </p:childTnLst>
                              </p:cTn>
                            </p:par>
                            <p:par>
                              <p:cTn id="108" fill="hold">
                                <p:stCondLst>
                                  <p:cond delay="1750"/>
                                </p:stCondLst>
                                <p:childTnLst>
                                  <p:par>
                                    <p:cTn id="109" presetID="53" presetClass="exit" presetSubtype="32" fill="hold" grpId="2" nodeType="afterEffect">
                                      <p:stCondLst>
                                        <p:cond delay="0"/>
                                      </p:stCondLst>
                                      <p:childTnLst>
                                        <p:anim calcmode="lin" valueType="num">
                                          <p:cBhvr>
                                            <p:cTn id="110" dur="500"/>
                                            <p:tgtEl>
                                              <p:spTgt spid="391"/>
                                            </p:tgtEl>
                                            <p:attrNameLst>
                                              <p:attrName>ppt_w</p:attrName>
                                            </p:attrNameLst>
                                          </p:cBhvr>
                                          <p:tavLst>
                                            <p:tav tm="0">
                                              <p:val>
                                                <p:strVal val="ppt_w"/>
                                              </p:val>
                                            </p:tav>
                                            <p:tav tm="100000">
                                              <p:val>
                                                <p:fltVal val="0"/>
                                              </p:val>
                                            </p:tav>
                                          </p:tavLst>
                                        </p:anim>
                                        <p:anim calcmode="lin" valueType="num">
                                          <p:cBhvr>
                                            <p:cTn id="111" dur="500"/>
                                            <p:tgtEl>
                                              <p:spTgt spid="391"/>
                                            </p:tgtEl>
                                            <p:attrNameLst>
                                              <p:attrName>ppt_h</p:attrName>
                                            </p:attrNameLst>
                                          </p:cBhvr>
                                          <p:tavLst>
                                            <p:tav tm="0">
                                              <p:val>
                                                <p:strVal val="ppt_h"/>
                                              </p:val>
                                            </p:tav>
                                            <p:tav tm="100000">
                                              <p:val>
                                                <p:fltVal val="0"/>
                                              </p:val>
                                            </p:tav>
                                          </p:tavLst>
                                        </p:anim>
                                        <p:animEffect transition="out" filter="fade">
                                          <p:cBhvr>
                                            <p:cTn id="112" dur="500"/>
                                            <p:tgtEl>
                                              <p:spTgt spid="391"/>
                                            </p:tgtEl>
                                          </p:cBhvr>
                                        </p:animEffect>
                                        <p:set>
                                          <p:cBhvr>
                                            <p:cTn id="113" dur="1" fill="hold">
                                              <p:stCondLst>
                                                <p:cond delay="499"/>
                                              </p:stCondLst>
                                            </p:cTn>
                                            <p:tgtEl>
                                              <p:spTgt spid="391"/>
                                            </p:tgtEl>
                                            <p:attrNameLst>
                                              <p:attrName>style.visibility</p:attrName>
                                            </p:attrNameLst>
                                          </p:cBhvr>
                                          <p:to>
                                            <p:strVal val="hidden"/>
                                          </p:to>
                                        </p:set>
                                      </p:childTnLst>
                                    </p:cTn>
                                  </p:par>
                                </p:childTnLst>
                              </p:cTn>
                            </p:par>
                            <p:par>
                              <p:cTn id="114" fill="hold">
                                <p:stCondLst>
                                  <p:cond delay="2250"/>
                                </p:stCondLst>
                                <p:childTnLst>
                                  <p:par>
                                    <p:cTn id="115" presetID="10" presetClass="entr" presetSubtype="0" fill="hold" nodeType="afterEffect">
                                      <p:stCondLst>
                                        <p:cond delay="0"/>
                                      </p:stCondLst>
                                      <p:childTnLst>
                                        <p:set>
                                          <p:cBhvr>
                                            <p:cTn id="116" dur="1" fill="hold">
                                              <p:stCondLst>
                                                <p:cond delay="0"/>
                                              </p:stCondLst>
                                            </p:cTn>
                                            <p:tgtEl>
                                              <p:spTgt spid="74"/>
                                            </p:tgtEl>
                                            <p:attrNameLst>
                                              <p:attrName>style.visibility</p:attrName>
                                            </p:attrNameLst>
                                          </p:cBhvr>
                                          <p:to>
                                            <p:strVal val="visible"/>
                                          </p:to>
                                        </p:set>
                                        <p:animEffect transition="in" filter="fade">
                                          <p:cBhvr>
                                            <p:cTn id="117" dur="500"/>
                                            <p:tgtEl>
                                              <p:spTgt spid="74"/>
                                            </p:tgtEl>
                                          </p:cBhvr>
                                        </p:animEffect>
                                      </p:childTnLst>
                                    </p:cTn>
                                  </p:par>
                                  <p:par>
                                    <p:cTn id="118" presetID="10" presetClass="entr" presetSubtype="0" fill="hold" grpId="0" nodeType="withEffect">
                                      <p:stCondLst>
                                        <p:cond delay="500"/>
                                      </p:stCondLst>
                                      <p:childTnLst>
                                        <p:set>
                                          <p:cBhvr>
                                            <p:cTn id="119" dur="1" fill="hold">
                                              <p:stCondLst>
                                                <p:cond delay="0"/>
                                              </p:stCondLst>
                                            </p:cTn>
                                            <p:tgtEl>
                                              <p:spTgt spid="440"/>
                                            </p:tgtEl>
                                            <p:attrNameLst>
                                              <p:attrName>style.visibility</p:attrName>
                                            </p:attrNameLst>
                                          </p:cBhvr>
                                          <p:to>
                                            <p:strVal val="visible"/>
                                          </p:to>
                                        </p:set>
                                        <p:animEffect transition="in" filter="fade">
                                          <p:cBhvr>
                                            <p:cTn id="120" dur="500"/>
                                            <p:tgtEl>
                                              <p:spTgt spid="440"/>
                                            </p:tgtEl>
                                          </p:cBhvr>
                                        </p:animEffect>
                                      </p:childTnLst>
                                    </p:cTn>
                                  </p:par>
                                  <p:par>
                                    <p:cTn id="121" presetID="64" presetClass="path" presetSubtype="0" decel="100000" fill="hold" grpId="1" nodeType="withEffect">
                                      <p:stCondLst>
                                        <p:cond delay="500"/>
                                      </p:stCondLst>
                                      <p:childTnLst>
                                        <p:animMotion origin="layout" path="M -0.04179 0.05301 L -4.16667E-6 1.48148E-6 " pathEditMode="relative" rAng="0" ptsTypes="AA">
                                          <p:cBhvr>
                                            <p:cTn id="122" dur="500" fill="hold"/>
                                            <p:tgtEl>
                                              <p:spTgt spid="440"/>
                                            </p:tgtEl>
                                            <p:attrNameLst>
                                              <p:attrName>ppt_x</p:attrName>
                                              <p:attrName>ppt_y</p:attrName>
                                            </p:attrNameLst>
                                          </p:cBhvr>
                                          <p:rCtr x="2083" y="-2662"/>
                                        </p:animMotion>
                                      </p:childTnLst>
                                    </p:cTn>
                                  </p:par>
                                </p:childTnLst>
                              </p:cTn>
                            </p:par>
                            <p:par>
                              <p:cTn id="123" fill="hold">
                                <p:stCondLst>
                                  <p:cond delay="3250"/>
                                </p:stCondLst>
                                <p:childTnLst>
                                  <p:par>
                                    <p:cTn id="124" presetID="6" presetClass="emph" presetSubtype="0" autoRev="1" fill="hold" grpId="2" nodeType="afterEffect">
                                      <p:stCondLst>
                                        <p:cond delay="0"/>
                                      </p:stCondLst>
                                      <p:childTnLst>
                                        <p:animScale>
                                          <p:cBhvr>
                                            <p:cTn id="125" dur="500" fill="hold"/>
                                            <p:tgtEl>
                                              <p:spTgt spid="440"/>
                                            </p:tgtEl>
                                          </p:cBhvr>
                                          <p:by x="90000" y="90000"/>
                                        </p:animScale>
                                      </p:childTnLst>
                                    </p:cTn>
                                  </p:par>
                                </p:childTnLst>
                              </p:cTn>
                            </p:par>
                            <p:par>
                              <p:cTn id="126" fill="hold">
                                <p:stCondLst>
                                  <p:cond delay="4250"/>
                                </p:stCondLst>
                                <p:childTnLst>
                                  <p:par>
                                    <p:cTn id="127" presetID="10" presetClass="exit" presetSubtype="0" fill="hold" grpId="3" nodeType="afterEffect">
                                      <p:stCondLst>
                                        <p:cond delay="0"/>
                                      </p:stCondLst>
                                      <p:childTnLst>
                                        <p:animEffect transition="out" filter="fade">
                                          <p:cBhvr>
                                            <p:cTn id="128" dur="500"/>
                                            <p:tgtEl>
                                              <p:spTgt spid="440"/>
                                            </p:tgtEl>
                                          </p:cBhvr>
                                        </p:animEffect>
                                        <p:set>
                                          <p:cBhvr>
                                            <p:cTn id="129" dur="1" fill="hold">
                                              <p:stCondLst>
                                                <p:cond delay="499"/>
                                              </p:stCondLst>
                                            </p:cTn>
                                            <p:tgtEl>
                                              <p:spTgt spid="440"/>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74"/>
                                            </p:tgtEl>
                                          </p:cBhvr>
                                        </p:animEffect>
                                        <p:set>
                                          <p:cBhvr>
                                            <p:cTn id="132" dur="1" fill="hold">
                                              <p:stCondLst>
                                                <p:cond delay="499"/>
                                              </p:stCondLst>
                                            </p:cTn>
                                            <p:tgtEl>
                                              <p:spTgt spid="74"/>
                                            </p:tgtEl>
                                            <p:attrNameLst>
                                              <p:attrName>style.visibility</p:attrName>
                                            </p:attrNameLst>
                                          </p:cBhvr>
                                          <p:to>
                                            <p:strVal val="hidden"/>
                                          </p:to>
                                        </p:set>
                                      </p:childTnLst>
                                    </p:cTn>
                                  </p:par>
                                </p:childTnLst>
                              </p:cTn>
                            </p:par>
                            <p:par>
                              <p:cTn id="133" fill="hold">
                                <p:stCondLst>
                                  <p:cond delay="4750"/>
                                </p:stCondLst>
                                <p:childTnLst>
                                  <p:par>
                                    <p:cTn id="134" presetID="10" presetClass="entr" presetSubtype="0" fill="hold" nodeType="after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24" grpId="0" animBg="1"/>
          <p:bldP spid="124" grpId="1" animBg="1"/>
          <p:bldP spid="161" grpId="0" animBg="1"/>
          <p:bldP spid="161" grpId="1" animBg="1"/>
          <p:bldP spid="38" grpId="0" animBg="1"/>
          <p:bldP spid="38" grpId="1" animBg="1"/>
          <p:bldP spid="38" grpId="2" animBg="1"/>
          <p:bldP spid="38" grpId="3" animBg="1"/>
          <p:bldP spid="278" grpId="0" animBg="1"/>
          <p:bldP spid="278" grpId="1" animBg="1"/>
          <p:bldP spid="278" grpId="2" animBg="1"/>
          <p:bldP spid="391" grpId="0" animBg="1"/>
          <p:bldP spid="391" grpId="1" animBg="1"/>
          <p:bldP spid="391" grpId="2" animBg="1"/>
          <p:bldP spid="440" grpId="0" animBg="1"/>
          <p:bldP spid="440" grpId="1" animBg="1"/>
          <p:bldP spid="440" grpId="2" animBg="1"/>
          <p:bldP spid="440" grpId="3"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64" presetClass="path" presetSubtype="0" decel="100000" fill="hold" nodeType="withEffect">
                                      <p:stCondLst>
                                        <p:cond delay="0"/>
                                      </p:stCondLst>
                                      <p:childTnLst>
                                        <p:animMotion origin="layout" path="M -3.75E-6 0.0382 L -3.75E-6 -4.81481E-6 " pathEditMode="relative" rAng="0" ptsTypes="AA">
                                          <p:cBhvr>
                                            <p:cTn id="9" dur="500" fill="hold"/>
                                            <p:tgtEl>
                                              <p:spTgt spid="18"/>
                                            </p:tgtEl>
                                            <p:attrNameLst>
                                              <p:attrName>ppt_x</p:attrName>
                                              <p:attrName>ppt_y</p:attrName>
                                            </p:attrNameLst>
                                          </p:cBhvr>
                                          <p:rCtr x="0" y="-1921"/>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64" presetClass="path" presetSubtype="0" decel="100000" fill="hold" grpId="1" nodeType="withEffect">
                                      <p:stCondLst>
                                        <p:cond delay="0"/>
                                      </p:stCondLst>
                                      <p:childTnLst>
                                        <p:animMotion origin="layout" path="M 2.29167E-6 0.03819 L 2.29167E-6 4.44444E-6 " pathEditMode="relative" rAng="0" ptsTypes="AA">
                                          <p:cBhvr>
                                            <p:cTn id="14" dur="500" fill="hold"/>
                                            <p:tgtEl>
                                              <p:spTgt spid="17"/>
                                            </p:tgtEl>
                                            <p:attrNameLst>
                                              <p:attrName>ppt_x</p:attrName>
                                              <p:attrName>ppt_y</p:attrName>
                                            </p:attrNameLst>
                                          </p:cBhvr>
                                          <p:rCtr x="0" y="-1921"/>
                                        </p:animMotion>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2" fill="hold" nodeType="withEffect">
                                      <p:stCondLst>
                                        <p:cond delay="0"/>
                                      </p:stCondLst>
                                      <p:childTnLst>
                                        <p:set>
                                          <p:cBhvr>
                                            <p:cTn id="20" dur="1" fill="hold">
                                              <p:stCondLst>
                                                <p:cond delay="0"/>
                                              </p:stCondLst>
                                            </p:cTn>
                                            <p:tgtEl>
                                              <p:spTgt spid="285"/>
                                            </p:tgtEl>
                                            <p:attrNameLst>
                                              <p:attrName>style.visibility</p:attrName>
                                            </p:attrNameLst>
                                          </p:cBhvr>
                                          <p:to>
                                            <p:strVal val="visible"/>
                                          </p:to>
                                        </p:set>
                                        <p:animEffect transition="in" filter="wipe(right)">
                                          <p:cBhvr>
                                            <p:cTn id="21" dur="500"/>
                                            <p:tgtEl>
                                              <p:spTgt spid="285"/>
                                            </p:tgtEl>
                                          </p:cBhvr>
                                        </p:animEffect>
                                      </p:childTnLst>
                                    </p:cTn>
                                  </p:par>
                                  <p:par>
                                    <p:cTn id="22" presetID="10"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500"/>
                                            <p:tgtEl>
                                              <p:spTgt spid="59"/>
                                            </p:tgtEl>
                                          </p:cBhvr>
                                        </p:animEffect>
                                      </p:childTnLst>
                                    </p:cTn>
                                  </p:par>
                                  <p:par>
                                    <p:cTn id="25" presetID="64" presetClass="path" presetSubtype="0" decel="100000" fill="hold" nodeType="withEffect">
                                      <p:stCondLst>
                                        <p:cond delay="0"/>
                                      </p:stCondLst>
                                      <p:childTnLst>
                                        <p:animMotion origin="layout" path="M 1.04167E-6 0.0382 L 1.04167E-6 -7.40741E-7 " pathEditMode="relative" rAng="0" ptsTypes="AA">
                                          <p:cBhvr>
                                            <p:cTn id="26" dur="500" fill="hold"/>
                                            <p:tgtEl>
                                              <p:spTgt spid="59"/>
                                            </p:tgtEl>
                                            <p:attrNameLst>
                                              <p:attrName>ppt_x</p:attrName>
                                              <p:attrName>ppt_y</p:attrName>
                                            </p:attrNameLst>
                                          </p:cBhvr>
                                          <p:rCtr x="0" y="-1921"/>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1"/>
                                            </p:tgtEl>
                                            <p:attrNameLst>
                                              <p:attrName>style.visibility</p:attrName>
                                            </p:attrNameLst>
                                          </p:cBhvr>
                                          <p:to>
                                            <p:strVal val="visible"/>
                                          </p:to>
                                        </p:set>
                                        <p:animEffect transition="in" filter="fade">
                                          <p:cBhvr>
                                            <p:cTn id="31" dur="500"/>
                                            <p:tgtEl>
                                              <p:spTgt spid="161"/>
                                            </p:tgtEl>
                                          </p:cBhvr>
                                        </p:animEffect>
                                      </p:childTnLst>
                                    </p:cTn>
                                  </p:par>
                                  <p:par>
                                    <p:cTn id="32" presetID="64" presetClass="path" presetSubtype="0" decel="100000" fill="hold" grpId="1" nodeType="withEffect">
                                      <p:stCondLst>
                                        <p:cond delay="0"/>
                                      </p:stCondLst>
                                      <p:childTnLst>
                                        <p:animMotion origin="layout" path="M 3.75E-6 0.03819 L 3.75E-6 1.85185E-6 " pathEditMode="relative" rAng="0" ptsTypes="AA">
                                          <p:cBhvr>
                                            <p:cTn id="33" dur="500" fill="hold"/>
                                            <p:tgtEl>
                                              <p:spTgt spid="161"/>
                                            </p:tgtEl>
                                            <p:attrNameLst>
                                              <p:attrName>ppt_x</p:attrName>
                                              <p:attrName>ppt_y</p:attrName>
                                            </p:attrNameLst>
                                          </p:cBhvr>
                                          <p:rCtr x="0" y="-1921"/>
                                        </p:animMotion>
                                      </p:childTnLst>
                                    </p:cTn>
                                  </p:par>
                                  <p:par>
                                    <p:cTn id="34" presetID="10" presetClass="exit" presetSubtype="0" fill="hold" grpId="2" nodeType="with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up)">
                                          <p:cBhvr>
                                            <p:cTn id="40" dur="500"/>
                                            <p:tgtEl>
                                              <p:spTgt spid="60"/>
                                            </p:tgtEl>
                                          </p:cBhvr>
                                        </p:animEffect>
                                      </p:childTnLst>
                                    </p:cTn>
                                  </p:par>
                                </p:childTnLst>
                              </p:cTn>
                            </p:par>
                            <p:par>
                              <p:cTn id="41" fill="hold">
                                <p:stCondLst>
                                  <p:cond delay="1000"/>
                                </p:stCondLst>
                                <p:childTnLst>
                                  <p:par>
                                    <p:cTn id="42" presetID="23" presetClass="entr" presetSubtype="32" fill="hold" grpId="0" nodeType="afterEffect">
                                      <p:stCondLst>
                                        <p:cond delay="0"/>
                                      </p:stCondLst>
                                      <p:childTnLst>
                                        <p:set>
                                          <p:cBhvr>
                                            <p:cTn id="43" dur="1" fill="hold">
                                              <p:stCondLst>
                                                <p:cond delay="0"/>
                                              </p:stCondLst>
                                            </p:cTn>
                                            <p:tgtEl>
                                              <p:spTgt spid="278"/>
                                            </p:tgtEl>
                                            <p:attrNameLst>
                                              <p:attrName>style.visibility</p:attrName>
                                            </p:attrNameLst>
                                          </p:cBhvr>
                                          <p:to>
                                            <p:strVal val="visible"/>
                                          </p:to>
                                        </p:set>
                                        <p:anim calcmode="lin" valueType="num">
                                          <p:cBhvr>
                                            <p:cTn id="44" dur="750" fill="hold"/>
                                            <p:tgtEl>
                                              <p:spTgt spid="278"/>
                                            </p:tgtEl>
                                            <p:attrNameLst>
                                              <p:attrName>ppt_w</p:attrName>
                                            </p:attrNameLst>
                                          </p:cBhvr>
                                          <p:tavLst>
                                            <p:tav tm="0">
                                              <p:val>
                                                <p:strVal val="4*#ppt_w"/>
                                              </p:val>
                                            </p:tav>
                                            <p:tav tm="100000">
                                              <p:val>
                                                <p:strVal val="#ppt_w"/>
                                              </p:val>
                                            </p:tav>
                                          </p:tavLst>
                                        </p:anim>
                                        <p:anim calcmode="lin" valueType="num">
                                          <p:cBhvr>
                                            <p:cTn id="45" dur="750" fill="hold"/>
                                            <p:tgtEl>
                                              <p:spTgt spid="278"/>
                                            </p:tgtEl>
                                            <p:attrNameLst>
                                              <p:attrName>ppt_h</p:attrName>
                                            </p:attrNameLst>
                                          </p:cBhvr>
                                          <p:tavLst>
                                            <p:tav tm="0">
                                              <p:val>
                                                <p:strVal val="4*#ppt_h"/>
                                              </p:val>
                                            </p:tav>
                                            <p:tav tm="100000">
                                              <p:val>
                                                <p:strVal val="#ppt_h"/>
                                              </p:val>
                                            </p:tav>
                                          </p:tavLst>
                                        </p:anim>
                                      </p:childTnLst>
                                    </p:cTn>
                                  </p:par>
                                  <p:par>
                                    <p:cTn id="46" presetID="63" presetClass="path" presetSubtype="0" decel="50000" fill="hold" grpId="1" nodeType="withEffect">
                                      <p:stCondLst>
                                        <p:cond delay="0"/>
                                      </p:stCondLst>
                                      <p:childTnLst>
                                        <p:animMotion origin="layout" path="M -3.33333E-6 -1.85185E-6 L 0.32578 -0.01227 " pathEditMode="relative" rAng="0" ptsTypes="AA">
                                          <p:cBhvr>
                                            <p:cTn id="47" dur="750" spd="-100000" fill="hold"/>
                                            <p:tgtEl>
                                              <p:spTgt spid="278"/>
                                            </p:tgtEl>
                                            <p:attrNameLst>
                                              <p:attrName>ppt_x</p:attrName>
                                              <p:attrName>ppt_y</p:attrName>
                                            </p:attrNameLst>
                                          </p:cBhvr>
                                          <p:rCtr x="16289" y="-625"/>
                                        </p:animMotion>
                                      </p:childTnLst>
                                    </p:cTn>
                                  </p:par>
                                </p:childTnLst>
                              </p:cTn>
                            </p:par>
                            <p:par>
                              <p:cTn id="48" fill="hold">
                                <p:stCondLst>
                                  <p:cond delay="1750"/>
                                </p:stCondLst>
                                <p:childTnLst>
                                  <p:par>
                                    <p:cTn id="49" presetID="53" presetClass="exit" presetSubtype="32" fill="hold" grpId="2" nodeType="afterEffect">
                                      <p:stCondLst>
                                        <p:cond delay="0"/>
                                      </p:stCondLst>
                                      <p:childTnLst>
                                        <p:anim calcmode="lin" valueType="num">
                                          <p:cBhvr>
                                            <p:cTn id="50" dur="500"/>
                                            <p:tgtEl>
                                              <p:spTgt spid="278"/>
                                            </p:tgtEl>
                                            <p:attrNameLst>
                                              <p:attrName>ppt_w</p:attrName>
                                            </p:attrNameLst>
                                          </p:cBhvr>
                                          <p:tavLst>
                                            <p:tav tm="0">
                                              <p:val>
                                                <p:strVal val="ppt_w"/>
                                              </p:val>
                                            </p:tav>
                                            <p:tav tm="100000">
                                              <p:val>
                                                <p:fltVal val="0"/>
                                              </p:val>
                                            </p:tav>
                                          </p:tavLst>
                                        </p:anim>
                                        <p:anim calcmode="lin" valueType="num">
                                          <p:cBhvr>
                                            <p:cTn id="51" dur="500"/>
                                            <p:tgtEl>
                                              <p:spTgt spid="278"/>
                                            </p:tgtEl>
                                            <p:attrNameLst>
                                              <p:attrName>ppt_h</p:attrName>
                                            </p:attrNameLst>
                                          </p:cBhvr>
                                          <p:tavLst>
                                            <p:tav tm="0">
                                              <p:val>
                                                <p:strVal val="ppt_h"/>
                                              </p:val>
                                            </p:tav>
                                            <p:tav tm="100000">
                                              <p:val>
                                                <p:fltVal val="0"/>
                                              </p:val>
                                            </p:tav>
                                          </p:tavLst>
                                        </p:anim>
                                        <p:animEffect transition="out" filter="fade">
                                          <p:cBhvr>
                                            <p:cTn id="52" dur="500"/>
                                            <p:tgtEl>
                                              <p:spTgt spid="278"/>
                                            </p:tgtEl>
                                          </p:cBhvr>
                                        </p:animEffect>
                                        <p:set>
                                          <p:cBhvr>
                                            <p:cTn id="53" dur="1" fill="hold">
                                              <p:stCondLst>
                                                <p:cond delay="499"/>
                                              </p:stCondLst>
                                            </p:cTn>
                                            <p:tgtEl>
                                              <p:spTgt spid="278"/>
                                            </p:tgtEl>
                                            <p:attrNameLst>
                                              <p:attrName>style.visibility</p:attrName>
                                            </p:attrNameLst>
                                          </p:cBhvr>
                                          <p:to>
                                            <p:strVal val="hidden"/>
                                          </p:to>
                                        </p:set>
                                      </p:childTnLst>
                                    </p:cTn>
                                  </p:par>
                                </p:childTnLst>
                              </p:cTn>
                            </p:par>
                            <p:par>
                              <p:cTn id="54" fill="hold">
                                <p:stCondLst>
                                  <p:cond delay="2250"/>
                                </p:stCondLst>
                                <p:childTnLst>
                                  <p:par>
                                    <p:cTn id="55" presetID="10" presetClass="entr" presetSubtype="0" fill="hold" nodeType="afterEffect">
                                      <p:stCondLst>
                                        <p:cond delay="0"/>
                                      </p:stCondLst>
                                      <p:childTnLst>
                                        <p:set>
                                          <p:cBhvr>
                                            <p:cTn id="56" dur="1" fill="hold">
                                              <p:stCondLst>
                                                <p:cond delay="0"/>
                                              </p:stCondLst>
                                            </p:cTn>
                                            <p:tgtEl>
                                              <p:spTgt spid="75"/>
                                            </p:tgtEl>
                                            <p:attrNameLst>
                                              <p:attrName>style.visibility</p:attrName>
                                            </p:attrNameLst>
                                          </p:cBhvr>
                                          <p:to>
                                            <p:strVal val="visible"/>
                                          </p:to>
                                        </p:set>
                                        <p:animEffect transition="in" filter="fade">
                                          <p:cBhvr>
                                            <p:cTn id="57" dur="500"/>
                                            <p:tgtEl>
                                              <p:spTgt spid="75"/>
                                            </p:tgtEl>
                                          </p:cBhvr>
                                        </p:animEffect>
                                      </p:childTnLst>
                                    </p:cTn>
                                  </p:par>
                                  <p:par>
                                    <p:cTn id="58" presetID="23" presetClass="entr" presetSubtype="16" fill="hold" nodeType="withEffect">
                                      <p:stCondLst>
                                        <p:cond delay="0"/>
                                      </p:stCondLst>
                                      <p:childTnLst>
                                        <p:set>
                                          <p:cBhvr>
                                            <p:cTn id="59" dur="1" fill="hold">
                                              <p:stCondLst>
                                                <p:cond delay="0"/>
                                              </p:stCondLst>
                                            </p:cTn>
                                            <p:tgtEl>
                                              <p:spTgt spid="289"/>
                                            </p:tgtEl>
                                            <p:attrNameLst>
                                              <p:attrName>style.visibility</p:attrName>
                                            </p:attrNameLst>
                                          </p:cBhvr>
                                          <p:to>
                                            <p:strVal val="visible"/>
                                          </p:to>
                                        </p:set>
                                        <p:anim calcmode="lin" valueType="num">
                                          <p:cBhvr>
                                            <p:cTn id="60" dur="200" fill="hold"/>
                                            <p:tgtEl>
                                              <p:spTgt spid="289"/>
                                            </p:tgtEl>
                                            <p:attrNameLst>
                                              <p:attrName>ppt_w</p:attrName>
                                            </p:attrNameLst>
                                          </p:cBhvr>
                                          <p:tavLst>
                                            <p:tav tm="0">
                                              <p:val>
                                                <p:fltVal val="0"/>
                                              </p:val>
                                            </p:tav>
                                            <p:tav tm="100000">
                                              <p:val>
                                                <p:strVal val="#ppt_w"/>
                                              </p:val>
                                            </p:tav>
                                          </p:tavLst>
                                        </p:anim>
                                        <p:anim calcmode="lin" valueType="num">
                                          <p:cBhvr>
                                            <p:cTn id="61" dur="200" fill="hold"/>
                                            <p:tgtEl>
                                              <p:spTgt spid="289"/>
                                            </p:tgtEl>
                                            <p:attrNameLst>
                                              <p:attrName>ppt_h</p:attrName>
                                            </p:attrNameLst>
                                          </p:cBhvr>
                                          <p:tavLst>
                                            <p:tav tm="0">
                                              <p:val>
                                                <p:fltVal val="0"/>
                                              </p:val>
                                            </p:tav>
                                            <p:tav tm="100000">
                                              <p:val>
                                                <p:strVal val="#ppt_h"/>
                                              </p:val>
                                            </p:tav>
                                          </p:tavLst>
                                        </p:anim>
                                      </p:childTnLst>
                                    </p:cTn>
                                  </p:par>
                                  <p:par>
                                    <p:cTn id="62" presetID="6" presetClass="emph" presetSubtype="0" fill="hold" nodeType="withEffect">
                                      <p:stCondLst>
                                        <p:cond delay="0"/>
                                      </p:stCondLst>
                                      <p:childTnLst>
                                        <p:animScale>
                                          <p:cBhvr>
                                            <p:cTn id="63" dur="1000" fill="hold"/>
                                            <p:tgtEl>
                                              <p:spTgt spid="289"/>
                                            </p:tgtEl>
                                          </p:cBhvr>
                                          <p:by x="110000" y="110000"/>
                                        </p:animScale>
                                      </p:childTnLst>
                                    </p:cTn>
                                  </p:par>
                                  <p:par>
                                    <p:cTn id="64" presetID="6" presetClass="emph" presetSubtype="0" accel="50000" decel="50000" fill="hold" nodeType="withEffect">
                                      <p:stCondLst>
                                        <p:cond delay="0"/>
                                      </p:stCondLst>
                                      <p:childTnLst>
                                        <p:animScale>
                                          <p:cBhvr>
                                            <p:cTn id="65" dur="250" fill="hold"/>
                                            <p:tgtEl>
                                              <p:spTgt spid="289"/>
                                            </p:tgtEl>
                                          </p:cBhvr>
                                          <p:by x="91000" y="91000"/>
                                        </p:animScale>
                                      </p:childTnLst>
                                    </p:cTn>
                                  </p:par>
                                  <p:par>
                                    <p:cTn id="66" presetID="10" presetClass="entr" presetSubtype="0" fill="hold" grpId="0" nodeType="withEffect">
                                      <p:stCondLst>
                                        <p:cond delay="50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64" presetClass="path" presetSubtype="0" decel="100000" fill="hold" grpId="1" nodeType="withEffect">
                                      <p:stCondLst>
                                        <p:cond delay="500"/>
                                      </p:stCondLst>
                                      <p:childTnLst>
                                        <p:animMotion origin="layout" path="M -0.04179 0.05301 L -3.54167E-6 -2.96296E-6 " pathEditMode="relative" rAng="0" ptsTypes="AA">
                                          <p:cBhvr>
                                            <p:cTn id="70" dur="500" fill="hold"/>
                                            <p:tgtEl>
                                              <p:spTgt spid="38"/>
                                            </p:tgtEl>
                                            <p:attrNameLst>
                                              <p:attrName>ppt_x</p:attrName>
                                              <p:attrName>ppt_y</p:attrName>
                                            </p:attrNameLst>
                                          </p:cBhvr>
                                          <p:rCtr x="2083" y="-2662"/>
                                        </p:animMotion>
                                      </p:childTnLst>
                                    </p:cTn>
                                  </p:par>
                                </p:childTnLst>
                              </p:cTn>
                            </p:par>
                            <p:par>
                              <p:cTn id="71" fill="hold">
                                <p:stCondLst>
                                  <p:cond delay="3250"/>
                                </p:stCondLst>
                                <p:childTnLst>
                                  <p:par>
                                    <p:cTn id="72" presetID="6" presetClass="emph" presetSubtype="0" autoRev="1" fill="hold" grpId="2" nodeType="afterEffect">
                                      <p:stCondLst>
                                        <p:cond delay="0"/>
                                      </p:stCondLst>
                                      <p:childTnLst>
                                        <p:animScale>
                                          <p:cBhvr>
                                            <p:cTn id="73" dur="500" fill="hold"/>
                                            <p:tgtEl>
                                              <p:spTgt spid="38"/>
                                            </p:tgtEl>
                                          </p:cBhvr>
                                          <p:by x="90000" y="90000"/>
                                        </p:animScale>
                                      </p:childTnLst>
                                    </p:cTn>
                                  </p:par>
                                </p:childTnLst>
                              </p:cTn>
                            </p:par>
                            <p:par>
                              <p:cTn id="74" fill="hold">
                                <p:stCondLst>
                                  <p:cond delay="4250"/>
                                </p:stCondLst>
                                <p:childTnLst>
                                  <p:par>
                                    <p:cTn id="75" presetID="10" presetClass="exit" presetSubtype="0" fill="hold" nodeType="afterEffect">
                                      <p:stCondLst>
                                        <p:cond delay="0"/>
                                      </p:stCondLst>
                                      <p:childTnLst>
                                        <p:animEffect transition="out" filter="fade">
                                          <p:cBhvr>
                                            <p:cTn id="76" dur="500"/>
                                            <p:tgtEl>
                                              <p:spTgt spid="75"/>
                                            </p:tgtEl>
                                          </p:cBhvr>
                                        </p:animEffect>
                                        <p:set>
                                          <p:cBhvr>
                                            <p:cTn id="77" dur="1" fill="hold">
                                              <p:stCondLst>
                                                <p:cond delay="499"/>
                                              </p:stCondLst>
                                            </p:cTn>
                                            <p:tgtEl>
                                              <p:spTgt spid="7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289"/>
                                            </p:tgtEl>
                                          </p:cBhvr>
                                        </p:animEffect>
                                        <p:set>
                                          <p:cBhvr>
                                            <p:cTn id="80" dur="1" fill="hold">
                                              <p:stCondLst>
                                                <p:cond delay="499"/>
                                              </p:stCondLst>
                                            </p:cTn>
                                            <p:tgtEl>
                                              <p:spTgt spid="289"/>
                                            </p:tgtEl>
                                            <p:attrNameLst>
                                              <p:attrName>style.visibility</p:attrName>
                                            </p:attrNameLst>
                                          </p:cBhvr>
                                          <p:to>
                                            <p:strVal val="hidden"/>
                                          </p:to>
                                        </p:set>
                                      </p:childTnLst>
                                    </p:cTn>
                                  </p:par>
                                  <p:par>
                                    <p:cTn id="81" presetID="10" presetClass="exit" presetSubtype="0" fill="hold" grpId="3" nodeType="withEffect">
                                      <p:stCondLst>
                                        <p:cond delay="0"/>
                                      </p:stCondLst>
                                      <p:childTnLst>
                                        <p:animEffect transition="out" filter="fade">
                                          <p:cBhvr>
                                            <p:cTn id="82" dur="500"/>
                                            <p:tgtEl>
                                              <p:spTgt spid="38"/>
                                            </p:tgtEl>
                                          </p:cBhvr>
                                        </p:animEffect>
                                        <p:set>
                                          <p:cBhvr>
                                            <p:cTn id="83" dur="1" fill="hold">
                                              <p:stCondLst>
                                                <p:cond delay="499"/>
                                              </p:stCondLst>
                                            </p:cTn>
                                            <p:tgtEl>
                                              <p:spTgt spid="38"/>
                                            </p:tgtEl>
                                            <p:attrNameLst>
                                              <p:attrName>style.visibility</p:attrName>
                                            </p:attrNameLst>
                                          </p:cBhvr>
                                          <p:to>
                                            <p:strVal val="hidden"/>
                                          </p:to>
                                        </p:set>
                                      </p:childTnLst>
                                    </p:cTn>
                                  </p:par>
                                  <p:par>
                                    <p:cTn id="84" presetID="10" presetClass="entr" presetSubtype="0" fill="hold" nodeType="withEffect">
                                      <p:stCondLst>
                                        <p:cond delay="250"/>
                                      </p:stCondLst>
                                      <p:childTnLst>
                                        <p:set>
                                          <p:cBhvr>
                                            <p:cTn id="85" dur="1" fill="hold">
                                              <p:stCondLst>
                                                <p:cond delay="0"/>
                                              </p:stCondLst>
                                            </p:cTn>
                                            <p:tgtEl>
                                              <p:spTgt spid="69"/>
                                            </p:tgtEl>
                                            <p:attrNameLst>
                                              <p:attrName>style.visibility</p:attrName>
                                            </p:attrNameLst>
                                          </p:cBhvr>
                                          <p:to>
                                            <p:strVal val="visible"/>
                                          </p:to>
                                        </p:set>
                                        <p:animEffect transition="in" filter="fade">
                                          <p:cBhvr>
                                            <p:cTn id="86" dur="500"/>
                                            <p:tgtEl>
                                              <p:spTgt spid="6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124"/>
                                            </p:tgtEl>
                                            <p:attrNameLst>
                                              <p:attrName>style.visibility</p:attrName>
                                            </p:attrNameLst>
                                          </p:cBhvr>
                                          <p:to>
                                            <p:strVal val="visible"/>
                                          </p:to>
                                        </p:set>
                                        <p:animEffect transition="in" filter="fade">
                                          <p:cBhvr>
                                            <p:cTn id="94" dur="500"/>
                                            <p:tgtEl>
                                              <p:spTgt spid="124"/>
                                            </p:tgtEl>
                                          </p:cBhvr>
                                        </p:animEffect>
                                      </p:childTnLst>
                                    </p:cTn>
                                  </p:par>
                                  <p:par>
                                    <p:cTn id="95" presetID="64" presetClass="path" presetSubtype="0" decel="100000" fill="hold" grpId="1" nodeType="withEffect">
                                      <p:stCondLst>
                                        <p:cond delay="0"/>
                                      </p:stCondLst>
                                      <p:childTnLst>
                                        <p:animMotion origin="layout" path="M 2.08333E-7 0.03819 L 2.08333E-7 1.85185E-6 " pathEditMode="relative" rAng="0" ptsTypes="AA">
                                          <p:cBhvr>
                                            <p:cTn id="96" dur="500" fill="hold"/>
                                            <p:tgtEl>
                                              <p:spTgt spid="124"/>
                                            </p:tgtEl>
                                            <p:attrNameLst>
                                              <p:attrName>ppt_x</p:attrName>
                                              <p:attrName>ppt_y</p:attrName>
                                            </p:attrNameLst>
                                          </p:cBhvr>
                                          <p:rCtr x="0" y="-1921"/>
                                        </p:animMotion>
                                      </p:childTnLst>
                                    </p:cTn>
                                  </p:par>
                                </p:childTnLst>
                              </p:cTn>
                            </p:par>
                            <p:par>
                              <p:cTn id="97" fill="hold">
                                <p:stCondLst>
                                  <p:cond delay="500"/>
                                </p:stCondLst>
                                <p:childTnLst>
                                  <p:par>
                                    <p:cTn id="98" presetID="22" presetClass="entr" presetSubtype="1" fill="hold" nodeType="after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wipe(up)">
                                          <p:cBhvr>
                                            <p:cTn id="100" dur="500"/>
                                            <p:tgtEl>
                                              <p:spTgt spid="70"/>
                                            </p:tgtEl>
                                          </p:cBhvr>
                                        </p:animEffect>
                                      </p:childTnLst>
                                    </p:cTn>
                                  </p:par>
                                </p:childTnLst>
                              </p:cTn>
                            </p:par>
                            <p:par>
                              <p:cTn id="101" fill="hold">
                                <p:stCondLst>
                                  <p:cond delay="1000"/>
                                </p:stCondLst>
                                <p:childTnLst>
                                  <p:par>
                                    <p:cTn id="102" presetID="23" presetClass="entr" presetSubtype="32" fill="hold" grpId="0" nodeType="afterEffect">
                                      <p:stCondLst>
                                        <p:cond delay="0"/>
                                      </p:stCondLst>
                                      <p:childTnLst>
                                        <p:set>
                                          <p:cBhvr>
                                            <p:cTn id="103" dur="1" fill="hold">
                                              <p:stCondLst>
                                                <p:cond delay="0"/>
                                              </p:stCondLst>
                                            </p:cTn>
                                            <p:tgtEl>
                                              <p:spTgt spid="391"/>
                                            </p:tgtEl>
                                            <p:attrNameLst>
                                              <p:attrName>style.visibility</p:attrName>
                                            </p:attrNameLst>
                                          </p:cBhvr>
                                          <p:to>
                                            <p:strVal val="visible"/>
                                          </p:to>
                                        </p:set>
                                        <p:anim calcmode="lin" valueType="num">
                                          <p:cBhvr>
                                            <p:cTn id="104" dur="750" fill="hold"/>
                                            <p:tgtEl>
                                              <p:spTgt spid="391"/>
                                            </p:tgtEl>
                                            <p:attrNameLst>
                                              <p:attrName>ppt_w</p:attrName>
                                            </p:attrNameLst>
                                          </p:cBhvr>
                                          <p:tavLst>
                                            <p:tav tm="0">
                                              <p:val>
                                                <p:strVal val="4*#ppt_w"/>
                                              </p:val>
                                            </p:tav>
                                            <p:tav tm="100000">
                                              <p:val>
                                                <p:strVal val="#ppt_w"/>
                                              </p:val>
                                            </p:tav>
                                          </p:tavLst>
                                        </p:anim>
                                        <p:anim calcmode="lin" valueType="num">
                                          <p:cBhvr>
                                            <p:cTn id="105" dur="750" fill="hold"/>
                                            <p:tgtEl>
                                              <p:spTgt spid="391"/>
                                            </p:tgtEl>
                                            <p:attrNameLst>
                                              <p:attrName>ppt_h</p:attrName>
                                            </p:attrNameLst>
                                          </p:cBhvr>
                                          <p:tavLst>
                                            <p:tav tm="0">
                                              <p:val>
                                                <p:strVal val="4*#ppt_h"/>
                                              </p:val>
                                            </p:tav>
                                            <p:tav tm="100000">
                                              <p:val>
                                                <p:strVal val="#ppt_h"/>
                                              </p:val>
                                            </p:tav>
                                          </p:tavLst>
                                        </p:anim>
                                      </p:childTnLst>
                                    </p:cTn>
                                  </p:par>
                                  <p:par>
                                    <p:cTn id="106" presetID="63" presetClass="path" presetSubtype="0" decel="50000" fill="hold" grpId="1" nodeType="withEffect">
                                      <p:stCondLst>
                                        <p:cond delay="0"/>
                                      </p:stCondLst>
                                      <p:childTnLst>
                                        <p:animMotion origin="layout" path="M -1.45833E-6 1.48148E-6 L 0.55378 0.00833 " pathEditMode="relative" rAng="0" ptsTypes="AA">
                                          <p:cBhvr>
                                            <p:cTn id="107" dur="750" spd="-100000" fill="hold"/>
                                            <p:tgtEl>
                                              <p:spTgt spid="391"/>
                                            </p:tgtEl>
                                            <p:attrNameLst>
                                              <p:attrName>ppt_x</p:attrName>
                                              <p:attrName>ppt_y</p:attrName>
                                            </p:attrNameLst>
                                          </p:cBhvr>
                                          <p:rCtr x="27682" y="417"/>
                                        </p:animMotion>
                                      </p:childTnLst>
                                    </p:cTn>
                                  </p:par>
                                </p:childTnLst>
                              </p:cTn>
                            </p:par>
                            <p:par>
                              <p:cTn id="108" fill="hold">
                                <p:stCondLst>
                                  <p:cond delay="1750"/>
                                </p:stCondLst>
                                <p:childTnLst>
                                  <p:par>
                                    <p:cTn id="109" presetID="53" presetClass="exit" presetSubtype="32" fill="hold" grpId="2" nodeType="afterEffect">
                                      <p:stCondLst>
                                        <p:cond delay="0"/>
                                      </p:stCondLst>
                                      <p:childTnLst>
                                        <p:anim calcmode="lin" valueType="num">
                                          <p:cBhvr>
                                            <p:cTn id="110" dur="500"/>
                                            <p:tgtEl>
                                              <p:spTgt spid="391"/>
                                            </p:tgtEl>
                                            <p:attrNameLst>
                                              <p:attrName>ppt_w</p:attrName>
                                            </p:attrNameLst>
                                          </p:cBhvr>
                                          <p:tavLst>
                                            <p:tav tm="0">
                                              <p:val>
                                                <p:strVal val="ppt_w"/>
                                              </p:val>
                                            </p:tav>
                                            <p:tav tm="100000">
                                              <p:val>
                                                <p:fltVal val="0"/>
                                              </p:val>
                                            </p:tav>
                                          </p:tavLst>
                                        </p:anim>
                                        <p:anim calcmode="lin" valueType="num">
                                          <p:cBhvr>
                                            <p:cTn id="111" dur="500"/>
                                            <p:tgtEl>
                                              <p:spTgt spid="391"/>
                                            </p:tgtEl>
                                            <p:attrNameLst>
                                              <p:attrName>ppt_h</p:attrName>
                                            </p:attrNameLst>
                                          </p:cBhvr>
                                          <p:tavLst>
                                            <p:tav tm="0">
                                              <p:val>
                                                <p:strVal val="ppt_h"/>
                                              </p:val>
                                            </p:tav>
                                            <p:tav tm="100000">
                                              <p:val>
                                                <p:fltVal val="0"/>
                                              </p:val>
                                            </p:tav>
                                          </p:tavLst>
                                        </p:anim>
                                        <p:animEffect transition="out" filter="fade">
                                          <p:cBhvr>
                                            <p:cTn id="112" dur="500"/>
                                            <p:tgtEl>
                                              <p:spTgt spid="391"/>
                                            </p:tgtEl>
                                          </p:cBhvr>
                                        </p:animEffect>
                                        <p:set>
                                          <p:cBhvr>
                                            <p:cTn id="113" dur="1" fill="hold">
                                              <p:stCondLst>
                                                <p:cond delay="499"/>
                                              </p:stCondLst>
                                            </p:cTn>
                                            <p:tgtEl>
                                              <p:spTgt spid="391"/>
                                            </p:tgtEl>
                                            <p:attrNameLst>
                                              <p:attrName>style.visibility</p:attrName>
                                            </p:attrNameLst>
                                          </p:cBhvr>
                                          <p:to>
                                            <p:strVal val="hidden"/>
                                          </p:to>
                                        </p:set>
                                      </p:childTnLst>
                                    </p:cTn>
                                  </p:par>
                                </p:childTnLst>
                              </p:cTn>
                            </p:par>
                            <p:par>
                              <p:cTn id="114" fill="hold">
                                <p:stCondLst>
                                  <p:cond delay="2250"/>
                                </p:stCondLst>
                                <p:childTnLst>
                                  <p:par>
                                    <p:cTn id="115" presetID="10" presetClass="entr" presetSubtype="0" fill="hold" nodeType="afterEffect">
                                      <p:stCondLst>
                                        <p:cond delay="0"/>
                                      </p:stCondLst>
                                      <p:childTnLst>
                                        <p:set>
                                          <p:cBhvr>
                                            <p:cTn id="116" dur="1" fill="hold">
                                              <p:stCondLst>
                                                <p:cond delay="0"/>
                                              </p:stCondLst>
                                            </p:cTn>
                                            <p:tgtEl>
                                              <p:spTgt spid="74"/>
                                            </p:tgtEl>
                                            <p:attrNameLst>
                                              <p:attrName>style.visibility</p:attrName>
                                            </p:attrNameLst>
                                          </p:cBhvr>
                                          <p:to>
                                            <p:strVal val="visible"/>
                                          </p:to>
                                        </p:set>
                                        <p:animEffect transition="in" filter="fade">
                                          <p:cBhvr>
                                            <p:cTn id="117" dur="500"/>
                                            <p:tgtEl>
                                              <p:spTgt spid="74"/>
                                            </p:tgtEl>
                                          </p:cBhvr>
                                        </p:animEffect>
                                      </p:childTnLst>
                                    </p:cTn>
                                  </p:par>
                                  <p:par>
                                    <p:cTn id="118" presetID="10" presetClass="entr" presetSubtype="0" fill="hold" grpId="0" nodeType="withEffect">
                                      <p:stCondLst>
                                        <p:cond delay="500"/>
                                      </p:stCondLst>
                                      <p:childTnLst>
                                        <p:set>
                                          <p:cBhvr>
                                            <p:cTn id="119" dur="1" fill="hold">
                                              <p:stCondLst>
                                                <p:cond delay="0"/>
                                              </p:stCondLst>
                                            </p:cTn>
                                            <p:tgtEl>
                                              <p:spTgt spid="440"/>
                                            </p:tgtEl>
                                            <p:attrNameLst>
                                              <p:attrName>style.visibility</p:attrName>
                                            </p:attrNameLst>
                                          </p:cBhvr>
                                          <p:to>
                                            <p:strVal val="visible"/>
                                          </p:to>
                                        </p:set>
                                        <p:animEffect transition="in" filter="fade">
                                          <p:cBhvr>
                                            <p:cTn id="120" dur="500"/>
                                            <p:tgtEl>
                                              <p:spTgt spid="440"/>
                                            </p:tgtEl>
                                          </p:cBhvr>
                                        </p:animEffect>
                                      </p:childTnLst>
                                    </p:cTn>
                                  </p:par>
                                  <p:par>
                                    <p:cTn id="121" presetID="64" presetClass="path" presetSubtype="0" decel="100000" fill="hold" grpId="1" nodeType="withEffect">
                                      <p:stCondLst>
                                        <p:cond delay="500"/>
                                      </p:stCondLst>
                                      <p:childTnLst>
                                        <p:animMotion origin="layout" path="M -0.04179 0.05301 L -4.16667E-6 1.48148E-6 " pathEditMode="relative" rAng="0" ptsTypes="AA">
                                          <p:cBhvr>
                                            <p:cTn id="122" dur="500" fill="hold"/>
                                            <p:tgtEl>
                                              <p:spTgt spid="440"/>
                                            </p:tgtEl>
                                            <p:attrNameLst>
                                              <p:attrName>ppt_x</p:attrName>
                                              <p:attrName>ppt_y</p:attrName>
                                            </p:attrNameLst>
                                          </p:cBhvr>
                                          <p:rCtr x="2083" y="-2662"/>
                                        </p:animMotion>
                                      </p:childTnLst>
                                    </p:cTn>
                                  </p:par>
                                </p:childTnLst>
                              </p:cTn>
                            </p:par>
                            <p:par>
                              <p:cTn id="123" fill="hold">
                                <p:stCondLst>
                                  <p:cond delay="3250"/>
                                </p:stCondLst>
                                <p:childTnLst>
                                  <p:par>
                                    <p:cTn id="124" presetID="6" presetClass="emph" presetSubtype="0" autoRev="1" fill="hold" grpId="2" nodeType="afterEffect">
                                      <p:stCondLst>
                                        <p:cond delay="0"/>
                                      </p:stCondLst>
                                      <p:childTnLst>
                                        <p:animScale>
                                          <p:cBhvr>
                                            <p:cTn id="125" dur="500" fill="hold"/>
                                            <p:tgtEl>
                                              <p:spTgt spid="440"/>
                                            </p:tgtEl>
                                          </p:cBhvr>
                                          <p:by x="90000" y="90000"/>
                                        </p:animScale>
                                      </p:childTnLst>
                                    </p:cTn>
                                  </p:par>
                                </p:childTnLst>
                              </p:cTn>
                            </p:par>
                            <p:par>
                              <p:cTn id="126" fill="hold">
                                <p:stCondLst>
                                  <p:cond delay="4250"/>
                                </p:stCondLst>
                                <p:childTnLst>
                                  <p:par>
                                    <p:cTn id="127" presetID="10" presetClass="exit" presetSubtype="0" fill="hold" grpId="3" nodeType="afterEffect">
                                      <p:stCondLst>
                                        <p:cond delay="0"/>
                                      </p:stCondLst>
                                      <p:childTnLst>
                                        <p:animEffect transition="out" filter="fade">
                                          <p:cBhvr>
                                            <p:cTn id="128" dur="500"/>
                                            <p:tgtEl>
                                              <p:spTgt spid="440"/>
                                            </p:tgtEl>
                                          </p:cBhvr>
                                        </p:animEffect>
                                        <p:set>
                                          <p:cBhvr>
                                            <p:cTn id="129" dur="1" fill="hold">
                                              <p:stCondLst>
                                                <p:cond delay="499"/>
                                              </p:stCondLst>
                                            </p:cTn>
                                            <p:tgtEl>
                                              <p:spTgt spid="440"/>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74"/>
                                            </p:tgtEl>
                                          </p:cBhvr>
                                        </p:animEffect>
                                        <p:set>
                                          <p:cBhvr>
                                            <p:cTn id="132" dur="1" fill="hold">
                                              <p:stCondLst>
                                                <p:cond delay="499"/>
                                              </p:stCondLst>
                                            </p:cTn>
                                            <p:tgtEl>
                                              <p:spTgt spid="74"/>
                                            </p:tgtEl>
                                            <p:attrNameLst>
                                              <p:attrName>style.visibility</p:attrName>
                                            </p:attrNameLst>
                                          </p:cBhvr>
                                          <p:to>
                                            <p:strVal val="hidden"/>
                                          </p:to>
                                        </p:set>
                                      </p:childTnLst>
                                    </p:cTn>
                                  </p:par>
                                </p:childTnLst>
                              </p:cTn>
                            </p:par>
                            <p:par>
                              <p:cTn id="133" fill="hold">
                                <p:stCondLst>
                                  <p:cond delay="4750"/>
                                </p:stCondLst>
                                <p:childTnLst>
                                  <p:par>
                                    <p:cTn id="134" presetID="10" presetClass="entr" presetSubtype="0" fill="hold" nodeType="after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7" grpId="2"/>
          <p:bldP spid="124" grpId="0" animBg="1"/>
          <p:bldP spid="124" grpId="1" animBg="1"/>
          <p:bldP spid="161" grpId="0" animBg="1"/>
          <p:bldP spid="161" grpId="1" animBg="1"/>
          <p:bldP spid="38" grpId="0" animBg="1"/>
          <p:bldP spid="38" grpId="1" animBg="1"/>
          <p:bldP spid="38" grpId="2" animBg="1"/>
          <p:bldP spid="38" grpId="3" animBg="1"/>
          <p:bldP spid="278" grpId="0" animBg="1"/>
          <p:bldP spid="278" grpId="1" animBg="1"/>
          <p:bldP spid="278" grpId="2" animBg="1"/>
          <p:bldP spid="391" grpId="0" animBg="1"/>
          <p:bldP spid="391" grpId="1" animBg="1"/>
          <p:bldP spid="391" grpId="2" animBg="1"/>
          <p:bldP spid="440" grpId="0" animBg="1"/>
          <p:bldP spid="440" grpId="1" animBg="1"/>
          <p:bldP spid="440" grpId="2" animBg="1"/>
          <p:bldP spid="440" grpId="3"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itle 2"/>
          <p:cNvSpPr>
            <a:spLocks noGrp="1"/>
          </p:cNvSpPr>
          <p:nvPr>
            <p:ph type="title"/>
          </p:nvPr>
        </p:nvSpPr>
        <p:spPr/>
        <p:txBody>
          <a:bodyPr>
            <a:noAutofit/>
          </a:bodyPr>
          <a:lstStyle/>
          <a:p>
            <a:r>
              <a:rPr lang="en-US" dirty="0" err="1" smtClean="0"/>
              <a:t>cobas</a:t>
            </a:r>
            <a:r>
              <a:rPr lang="en-US" baseline="30000" dirty="0" smtClean="0"/>
              <a:t>®</a:t>
            </a:r>
            <a:r>
              <a:rPr lang="en-US" dirty="0" smtClean="0"/>
              <a:t> </a:t>
            </a:r>
            <a:r>
              <a:rPr lang="en-US" dirty="0"/>
              <a:t>POC IT solutions</a:t>
            </a:r>
            <a:endParaRPr lang="en-SG" b="0" i="1" dirty="0">
              <a:latin typeface="Minion" pitchFamily="2" charset="0"/>
            </a:endParaRPr>
          </a:p>
        </p:txBody>
      </p:sp>
      <p:sp>
        <p:nvSpPr>
          <p:cNvPr id="2" name="Text Placeholder 1">
            <a:extLst>
              <a:ext uri="{FF2B5EF4-FFF2-40B4-BE49-F238E27FC236}">
                <a16:creationId xmlns:a16="http://schemas.microsoft.com/office/drawing/2014/main" xmlns="" id="{28744020-BA99-4E7D-855F-A52E578FEBD0}"/>
              </a:ext>
            </a:extLst>
          </p:cNvPr>
          <p:cNvSpPr>
            <a:spLocks noGrp="1"/>
          </p:cNvSpPr>
          <p:nvPr>
            <p:ph type="body" sz="quarter" idx="12"/>
          </p:nvPr>
        </p:nvSpPr>
        <p:spPr/>
        <p:txBody>
          <a:bodyPr>
            <a:noAutofit/>
          </a:bodyPr>
          <a:lstStyle/>
          <a:p>
            <a:r>
              <a:rPr lang="en-SG" dirty="0">
                <a:latin typeface="Minion" pitchFamily="2" charset="0"/>
              </a:rPr>
              <a:t>Easily manage devices while on-the-go</a:t>
            </a:r>
            <a:endParaRPr lang="en-GB" dirty="0"/>
          </a:p>
        </p:txBody>
      </p:sp>
      <p:sp>
        <p:nvSpPr>
          <p:cNvPr id="154" name="Rectangle 153"/>
          <p:cNvSpPr/>
          <p:nvPr/>
        </p:nvSpPr>
        <p:spPr>
          <a:xfrm>
            <a:off x="3873052" y="5165371"/>
            <a:ext cx="2562185" cy="813438"/>
          </a:xfrm>
          <a:prstGeom prst="rect">
            <a:avLst/>
          </a:prstGeom>
          <a:solidFill>
            <a:schemeClr val="accent1"/>
          </a:solidFill>
          <a:ln>
            <a:noFill/>
          </a:ln>
        </p:spPr>
        <p:txBody>
          <a:bodyPr wrap="square" anchor="ctr">
            <a:noAutofit/>
          </a:bodyPr>
          <a:lstStyle/>
          <a:p>
            <a:pPr algn="ctr">
              <a:spcBef>
                <a:spcPts val="0"/>
              </a:spcBef>
            </a:pPr>
            <a:r>
              <a:rPr lang="en-US" b="1" dirty="0">
                <a:solidFill>
                  <a:schemeClr val="bg1"/>
                </a:solidFill>
              </a:rPr>
              <a:t>See where devices </a:t>
            </a:r>
          </a:p>
          <a:p>
            <a:pPr algn="ctr">
              <a:spcBef>
                <a:spcPts val="0"/>
              </a:spcBef>
            </a:pPr>
            <a:r>
              <a:rPr lang="en-US" b="1" dirty="0">
                <a:solidFill>
                  <a:schemeClr val="bg1"/>
                </a:solidFill>
              </a:rPr>
              <a:t>need attention</a:t>
            </a:r>
          </a:p>
        </p:txBody>
      </p:sp>
      <p:sp>
        <p:nvSpPr>
          <p:cNvPr id="155" name="Rectangle 154"/>
          <p:cNvSpPr/>
          <p:nvPr/>
        </p:nvSpPr>
        <p:spPr>
          <a:xfrm>
            <a:off x="6533946" y="5165371"/>
            <a:ext cx="2562185" cy="813438"/>
          </a:xfrm>
          <a:prstGeom prst="rect">
            <a:avLst/>
          </a:prstGeom>
          <a:solidFill>
            <a:schemeClr val="accent2"/>
          </a:solidFill>
          <a:ln>
            <a:noFill/>
          </a:ln>
        </p:spPr>
        <p:txBody>
          <a:bodyPr wrap="square" anchor="ctr">
            <a:noAutofit/>
          </a:bodyPr>
          <a:lstStyle/>
          <a:p>
            <a:pPr algn="ctr">
              <a:spcBef>
                <a:spcPts val="600"/>
              </a:spcBef>
            </a:pPr>
            <a:r>
              <a:rPr lang="en-US" b="1" dirty="0">
                <a:solidFill>
                  <a:schemeClr val="bg1"/>
                </a:solidFill>
              </a:rPr>
              <a:t>Manage replacements</a:t>
            </a:r>
          </a:p>
        </p:txBody>
      </p:sp>
      <p:sp>
        <p:nvSpPr>
          <p:cNvPr id="156" name="Rectangle 155"/>
          <p:cNvSpPr/>
          <p:nvPr/>
        </p:nvSpPr>
        <p:spPr>
          <a:xfrm>
            <a:off x="9194840" y="5165371"/>
            <a:ext cx="2562185" cy="813438"/>
          </a:xfrm>
          <a:prstGeom prst="rect">
            <a:avLst/>
          </a:prstGeom>
          <a:solidFill>
            <a:schemeClr val="accent3"/>
          </a:solidFill>
          <a:ln>
            <a:noFill/>
          </a:ln>
        </p:spPr>
        <p:txBody>
          <a:bodyPr wrap="square" anchor="ctr">
            <a:noAutofit/>
          </a:bodyPr>
          <a:lstStyle/>
          <a:p>
            <a:pPr algn="ctr">
              <a:spcBef>
                <a:spcPts val="600"/>
              </a:spcBef>
            </a:pPr>
            <a:r>
              <a:rPr lang="en-US" b="1" dirty="0">
                <a:solidFill>
                  <a:schemeClr val="bg1"/>
                </a:solidFill>
              </a:rPr>
              <a:t>Check </a:t>
            </a:r>
            <a:br>
              <a:rPr lang="en-US" b="1" dirty="0">
                <a:solidFill>
                  <a:schemeClr val="bg1"/>
                </a:solidFill>
              </a:rPr>
            </a:br>
            <a:r>
              <a:rPr lang="en-US" b="1" dirty="0">
                <a:solidFill>
                  <a:schemeClr val="bg1"/>
                </a:solidFill>
              </a:rPr>
              <a:t>operator status</a:t>
            </a:r>
          </a:p>
        </p:txBody>
      </p:sp>
      <p:sp>
        <p:nvSpPr>
          <p:cNvPr id="56" name="Rectangle 55">
            <a:extLst>
              <a:ext uri="{FF2B5EF4-FFF2-40B4-BE49-F238E27FC236}">
                <a16:creationId xmlns:a16="http://schemas.microsoft.com/office/drawing/2014/main" xmlns="" id="{2BE4449C-1FCD-4FF9-AEFB-66578FB50C94}"/>
              </a:ext>
            </a:extLst>
          </p:cNvPr>
          <p:cNvSpPr/>
          <p:nvPr/>
        </p:nvSpPr>
        <p:spPr bwMode="auto">
          <a:xfrm rot="10800000">
            <a:off x="254553" y="5508896"/>
            <a:ext cx="3085263" cy="716409"/>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000" b="0" i="0" u="none" strike="noStrike" cap="none" normalizeH="0" baseline="0">
              <a:ln>
                <a:noFill/>
              </a:ln>
              <a:solidFill>
                <a:schemeClr val="tx1"/>
              </a:solidFill>
              <a:effectLst/>
              <a:latin typeface="Imago" charset="0"/>
              <a:ea typeface="Geneva" charset="0"/>
            </a:endParaRPr>
          </a:p>
        </p:txBody>
      </p:sp>
      <p:grpSp>
        <p:nvGrpSpPr>
          <p:cNvPr id="9" name="Group 8">
            <a:extLst>
              <a:ext uri="{FF2B5EF4-FFF2-40B4-BE49-F238E27FC236}">
                <a16:creationId xmlns:a16="http://schemas.microsoft.com/office/drawing/2014/main" xmlns="" id="{71CCB2EB-F2BD-42E3-8534-87CD3FB9D68E}"/>
              </a:ext>
            </a:extLst>
          </p:cNvPr>
          <p:cNvGrpSpPr/>
          <p:nvPr/>
        </p:nvGrpSpPr>
        <p:grpSpPr>
          <a:xfrm>
            <a:off x="4177728" y="1834928"/>
            <a:ext cx="1952832" cy="3135086"/>
            <a:chOff x="4177728" y="1834928"/>
            <a:chExt cx="1952832" cy="3135086"/>
          </a:xfrm>
        </p:grpSpPr>
        <p:grpSp>
          <p:nvGrpSpPr>
            <p:cNvPr id="8" name="Group 7">
              <a:extLst>
                <a:ext uri="{FF2B5EF4-FFF2-40B4-BE49-F238E27FC236}">
                  <a16:creationId xmlns:a16="http://schemas.microsoft.com/office/drawing/2014/main" xmlns="" id="{AE1B2162-333E-4BFB-B039-7F4915D06497}"/>
                </a:ext>
              </a:extLst>
            </p:cNvPr>
            <p:cNvGrpSpPr/>
            <p:nvPr/>
          </p:nvGrpSpPr>
          <p:grpSpPr>
            <a:xfrm>
              <a:off x="4392325" y="2032323"/>
              <a:ext cx="1563917" cy="2417213"/>
              <a:chOff x="4660059" y="2312064"/>
              <a:chExt cx="1005504" cy="1817475"/>
            </a:xfrm>
          </p:grpSpPr>
          <p:sp>
            <p:nvSpPr>
              <p:cNvPr id="5" name="Rounded Rectangle 4"/>
              <p:cNvSpPr/>
              <p:nvPr/>
            </p:nvSpPr>
            <p:spPr bwMode="auto">
              <a:xfrm>
                <a:off x="4660060" y="2312064"/>
                <a:ext cx="1005503" cy="1817475"/>
              </a:xfrm>
              <a:prstGeom prst="roundRect">
                <a:avLst>
                  <a:gd name="adj" fmla="val 0"/>
                </a:avLst>
              </a:prstGeom>
              <a:solidFill>
                <a:schemeClr val="bg1">
                  <a:lumMod val="95000"/>
                </a:schemeClr>
              </a:solidFill>
              <a:ln>
                <a:noFill/>
              </a:ln>
              <a:effectLst/>
              <a:extLst/>
            </p:spPr>
            <p:txBody>
              <a:bodyPr vert="horz" wrap="square" lIns="84406" tIns="42203" rIns="84406" bIns="42203" numCol="1" rtlCol="0" anchor="t" anchorCtr="0" compatLnSpc="1">
                <a:prstTxWarp prst="textNoShape">
                  <a:avLst/>
                </a:prstTxWarp>
                <a:noAutofit/>
              </a:bodyPr>
              <a:lstStyle/>
              <a:p>
                <a:pPr defTabSz="844083"/>
                <a:endParaRPr lang="en-SG"/>
              </a:p>
            </p:txBody>
          </p:sp>
          <p:sp>
            <p:nvSpPr>
              <p:cNvPr id="58" name="Round Same Side Corner Rectangle 57"/>
              <p:cNvSpPr/>
              <p:nvPr/>
            </p:nvSpPr>
            <p:spPr bwMode="auto">
              <a:xfrm>
                <a:off x="4660059" y="2312064"/>
                <a:ext cx="1005503" cy="325239"/>
              </a:xfrm>
              <a:prstGeom prst="round2SameRect">
                <a:avLst>
                  <a:gd name="adj1" fmla="val 0"/>
                  <a:gd name="adj2" fmla="val 0"/>
                </a:avLst>
              </a:prstGeom>
              <a:solidFill>
                <a:schemeClr val="bg1">
                  <a:lumMod val="85000"/>
                </a:schemeClr>
              </a:solidFill>
              <a:ln>
                <a:noFill/>
              </a:ln>
              <a:effectLst/>
              <a:extLst/>
            </p:spPr>
            <p:txBody>
              <a:bodyPr vert="horz" wrap="square" lIns="84406" tIns="42203" rIns="84406" bIns="42203" numCol="1" rtlCol="0" anchor="ctr" anchorCtr="0" compatLnSpc="1">
                <a:prstTxWarp prst="textNoShape">
                  <a:avLst/>
                </a:prstTxWarp>
                <a:noAutofit/>
              </a:bodyPr>
              <a:lstStyle/>
              <a:p>
                <a:pPr algn="ctr" defTabSz="844083"/>
                <a:r>
                  <a:rPr lang="en-SG" sz="1400" b="1" dirty="0"/>
                  <a:t>Devices </a:t>
                </a:r>
              </a:p>
            </p:txBody>
          </p:sp>
        </p:grpSp>
        <p:sp>
          <p:nvSpPr>
            <p:cNvPr id="32" name="TextBox 31"/>
            <p:cNvSpPr txBox="1"/>
            <p:nvPr/>
          </p:nvSpPr>
          <p:spPr>
            <a:xfrm>
              <a:off x="4388845" y="2464886"/>
              <a:ext cx="1563915" cy="261610"/>
            </a:xfrm>
            <a:prstGeom prst="rect">
              <a:avLst/>
            </a:prstGeom>
            <a:solidFill>
              <a:schemeClr val="bg1"/>
            </a:solidFill>
          </p:spPr>
          <p:txBody>
            <a:bodyPr wrap="square" rtlCol="0">
              <a:noAutofit/>
            </a:bodyPr>
            <a:lstStyle/>
            <a:p>
              <a:r>
                <a:rPr lang="en-SG" sz="1600" dirty="0"/>
                <a:t>Location 1</a:t>
              </a:r>
            </a:p>
          </p:txBody>
        </p:sp>
        <p:sp>
          <p:nvSpPr>
            <p:cNvPr id="64" name="TextBox 63"/>
            <p:cNvSpPr txBox="1"/>
            <p:nvPr/>
          </p:nvSpPr>
          <p:spPr>
            <a:xfrm>
              <a:off x="4388845" y="3463564"/>
              <a:ext cx="1563915" cy="261610"/>
            </a:xfrm>
            <a:prstGeom prst="rect">
              <a:avLst/>
            </a:prstGeom>
            <a:solidFill>
              <a:schemeClr val="bg1"/>
            </a:solidFill>
          </p:spPr>
          <p:txBody>
            <a:bodyPr wrap="square" rtlCol="0">
              <a:noAutofit/>
            </a:bodyPr>
            <a:lstStyle/>
            <a:p>
              <a:r>
                <a:rPr lang="en-SG" sz="1600" dirty="0"/>
                <a:t>Location 2</a:t>
              </a:r>
            </a:p>
          </p:txBody>
        </p:sp>
        <p:grpSp>
          <p:nvGrpSpPr>
            <p:cNvPr id="59" name="Graphic 13">
              <a:extLst>
                <a:ext uri="{FF2B5EF4-FFF2-40B4-BE49-F238E27FC236}">
                  <a16:creationId xmlns:a16="http://schemas.microsoft.com/office/drawing/2014/main" xmlns="" id="{AF2D463A-F062-4B16-9B3E-C6FE23C4F256}"/>
                </a:ext>
              </a:extLst>
            </p:cNvPr>
            <p:cNvGrpSpPr/>
            <p:nvPr/>
          </p:nvGrpSpPr>
          <p:grpSpPr>
            <a:xfrm>
              <a:off x="4177728" y="1834928"/>
              <a:ext cx="1952832" cy="3135086"/>
              <a:chOff x="5100873" y="1717848"/>
              <a:chExt cx="1440179" cy="2101883"/>
            </a:xfrm>
          </p:grpSpPr>
          <p:sp>
            <p:nvSpPr>
              <p:cNvPr id="60" name="Freeform: Shape 59">
                <a:extLst>
                  <a:ext uri="{FF2B5EF4-FFF2-40B4-BE49-F238E27FC236}">
                    <a16:creationId xmlns:a16="http://schemas.microsoft.com/office/drawing/2014/main" xmlns="" id="{C72896C2-9E50-4DE5-9EB6-080536409A92}"/>
                  </a:ext>
                </a:extLst>
              </p:cNvPr>
              <p:cNvSpPr/>
              <p:nvPr/>
            </p:nvSpPr>
            <p:spPr>
              <a:xfrm>
                <a:off x="5100873" y="1717848"/>
                <a:ext cx="1440179" cy="2101883"/>
              </a:xfrm>
              <a:custGeom>
                <a:avLst/>
                <a:gdLst/>
                <a:ahLst/>
                <a:cxnLst/>
                <a:rect l="0" t="0" r="0" b="0"/>
                <a:pathLst>
                  <a:path w="1440179" h="2101883">
                    <a:moveTo>
                      <a:pt x="1342870" y="2129130"/>
                    </a:moveTo>
                    <a:lnTo>
                      <a:pt x="132341" y="2129130"/>
                    </a:lnTo>
                    <a:cubicBezTo>
                      <a:pt x="58386" y="2129130"/>
                      <a:pt x="0" y="2070745"/>
                      <a:pt x="0" y="1996789"/>
                    </a:cubicBezTo>
                    <a:lnTo>
                      <a:pt x="0" y="132341"/>
                    </a:lnTo>
                    <a:cubicBezTo>
                      <a:pt x="0" y="58386"/>
                      <a:pt x="58386" y="0"/>
                      <a:pt x="132341" y="0"/>
                    </a:cubicBezTo>
                    <a:lnTo>
                      <a:pt x="1342870" y="0"/>
                    </a:lnTo>
                    <a:cubicBezTo>
                      <a:pt x="1416825" y="0"/>
                      <a:pt x="1475211" y="58386"/>
                      <a:pt x="1475211" y="132341"/>
                    </a:cubicBezTo>
                    <a:lnTo>
                      <a:pt x="1475211" y="1996789"/>
                    </a:lnTo>
                    <a:cubicBezTo>
                      <a:pt x="1475211" y="2066852"/>
                      <a:pt x="1412933" y="2129130"/>
                      <a:pt x="1342870" y="2129130"/>
                    </a:cubicBezTo>
                    <a:close/>
                  </a:path>
                </a:pathLst>
              </a:custGeom>
              <a:noFill/>
              <a:ln w="19050" cap="flat">
                <a:solidFill>
                  <a:srgbClr val="0066CC"/>
                </a:solidFill>
                <a:prstDash val="solid"/>
                <a:miter/>
              </a:ln>
            </p:spPr>
            <p:txBody>
              <a:bodyPr>
                <a:noAutofit/>
              </a:bodyPr>
              <a:lstStyle/>
              <a:p>
                <a:endParaRPr lang="en-GB"/>
              </a:p>
            </p:txBody>
          </p:sp>
          <p:sp>
            <p:nvSpPr>
              <p:cNvPr id="61" name="Freeform: Shape 60">
                <a:extLst>
                  <a:ext uri="{FF2B5EF4-FFF2-40B4-BE49-F238E27FC236}">
                    <a16:creationId xmlns:a16="http://schemas.microsoft.com/office/drawing/2014/main" xmlns="" id="{1F901F65-A8B6-46A2-A915-FF308BC61FD7}"/>
                  </a:ext>
                </a:extLst>
              </p:cNvPr>
              <p:cNvSpPr/>
              <p:nvPr/>
            </p:nvSpPr>
            <p:spPr>
              <a:xfrm>
                <a:off x="5256568" y="1850189"/>
                <a:ext cx="1128789" cy="1595874"/>
              </a:xfrm>
              <a:custGeom>
                <a:avLst/>
                <a:gdLst/>
                <a:ahLst/>
                <a:cxnLst/>
                <a:rect l="0" t="0" r="0" b="0"/>
                <a:pathLst>
                  <a:path w="1128789" h="1595874">
                    <a:moveTo>
                      <a:pt x="1144359" y="1623121"/>
                    </a:moveTo>
                    <a:lnTo>
                      <a:pt x="15569" y="1623121"/>
                    </a:lnTo>
                    <a:cubicBezTo>
                      <a:pt x="7785" y="1623121"/>
                      <a:pt x="0" y="1615336"/>
                      <a:pt x="0" y="1607552"/>
                    </a:cubicBezTo>
                    <a:lnTo>
                      <a:pt x="0" y="15570"/>
                    </a:lnTo>
                    <a:cubicBezTo>
                      <a:pt x="0" y="7785"/>
                      <a:pt x="7785" y="0"/>
                      <a:pt x="15569" y="0"/>
                    </a:cubicBezTo>
                    <a:lnTo>
                      <a:pt x="1144359" y="0"/>
                    </a:lnTo>
                    <a:cubicBezTo>
                      <a:pt x="1152144" y="0"/>
                      <a:pt x="1159928" y="7785"/>
                      <a:pt x="1159928" y="15570"/>
                    </a:cubicBezTo>
                    <a:lnTo>
                      <a:pt x="1159928" y="1603659"/>
                    </a:lnTo>
                    <a:cubicBezTo>
                      <a:pt x="1163821" y="1615336"/>
                      <a:pt x="1156036" y="1623121"/>
                      <a:pt x="1144359" y="1623121"/>
                    </a:cubicBezTo>
                    <a:close/>
                  </a:path>
                </a:pathLst>
              </a:custGeom>
              <a:noFill/>
              <a:ln w="19050" cap="flat">
                <a:solidFill>
                  <a:schemeClr val="accent1"/>
                </a:solidFill>
                <a:prstDash val="solid"/>
                <a:miter/>
              </a:ln>
            </p:spPr>
            <p:txBody>
              <a:bodyPr>
                <a:noAutofit/>
              </a:bodyPr>
              <a:lstStyle/>
              <a:p>
                <a:endParaRPr lang="en-GB" dirty="0"/>
              </a:p>
            </p:txBody>
          </p:sp>
          <p:sp>
            <p:nvSpPr>
              <p:cNvPr id="62" name="Freeform: Shape 61">
                <a:extLst>
                  <a:ext uri="{FF2B5EF4-FFF2-40B4-BE49-F238E27FC236}">
                    <a16:creationId xmlns:a16="http://schemas.microsoft.com/office/drawing/2014/main" xmlns="" id="{A659BCD4-6136-40E0-87E0-4D588E582021}"/>
                  </a:ext>
                </a:extLst>
              </p:cNvPr>
              <p:cNvSpPr/>
              <p:nvPr/>
            </p:nvSpPr>
            <p:spPr>
              <a:xfrm>
                <a:off x="5766469" y="3601758"/>
                <a:ext cx="116771" cy="116771"/>
              </a:xfrm>
              <a:custGeom>
                <a:avLst/>
                <a:gdLst/>
                <a:ahLst/>
                <a:cxnLst/>
                <a:rect l="0" t="0" r="0" b="0"/>
                <a:pathLst>
                  <a:path w="116771" h="116771">
                    <a:moveTo>
                      <a:pt x="140126" y="62278"/>
                    </a:moveTo>
                    <a:cubicBezTo>
                      <a:pt x="140126" y="96673"/>
                      <a:pt x="108757" y="124556"/>
                      <a:pt x="70063" y="124556"/>
                    </a:cubicBezTo>
                    <a:cubicBezTo>
                      <a:pt x="31368" y="124556"/>
                      <a:pt x="0" y="96673"/>
                      <a:pt x="0" y="62278"/>
                    </a:cubicBezTo>
                    <a:cubicBezTo>
                      <a:pt x="0" y="27883"/>
                      <a:pt x="31368" y="0"/>
                      <a:pt x="70063" y="0"/>
                    </a:cubicBezTo>
                    <a:cubicBezTo>
                      <a:pt x="108757" y="0"/>
                      <a:pt x="140126" y="27883"/>
                      <a:pt x="140126" y="62278"/>
                    </a:cubicBezTo>
                    <a:close/>
                  </a:path>
                </a:pathLst>
              </a:custGeom>
              <a:noFill/>
              <a:ln w="19050" cap="flat">
                <a:solidFill>
                  <a:srgbClr val="00925B"/>
                </a:solidFill>
                <a:prstDash val="solid"/>
                <a:miter/>
              </a:ln>
            </p:spPr>
            <p:txBody>
              <a:bodyPr>
                <a:noAutofit/>
              </a:bodyPr>
              <a:lstStyle/>
              <a:p>
                <a:endParaRPr lang="en-GB"/>
              </a:p>
            </p:txBody>
          </p:sp>
        </p:grpSp>
        <p:grpSp>
          <p:nvGrpSpPr>
            <p:cNvPr id="79" name="Group 37">
              <a:extLst>
                <a:ext uri="{FF2B5EF4-FFF2-40B4-BE49-F238E27FC236}">
                  <a16:creationId xmlns:a16="http://schemas.microsoft.com/office/drawing/2014/main" xmlns="" id="{FEC64EB9-5F12-44F2-9401-67D8CDC7EF6C}"/>
                </a:ext>
              </a:extLst>
            </p:cNvPr>
            <p:cNvGrpSpPr>
              <a:grpSpLocks noChangeAspect="1"/>
            </p:cNvGrpSpPr>
            <p:nvPr/>
          </p:nvGrpSpPr>
          <p:grpSpPr bwMode="auto">
            <a:xfrm>
              <a:off x="4916794" y="2832454"/>
              <a:ext cx="474700" cy="473506"/>
              <a:chOff x="3190" y="1333"/>
              <a:chExt cx="398" cy="397"/>
            </a:xfrm>
          </p:grpSpPr>
          <p:sp>
            <p:nvSpPr>
              <p:cNvPr id="80" name="AutoShape 36">
                <a:extLst>
                  <a:ext uri="{FF2B5EF4-FFF2-40B4-BE49-F238E27FC236}">
                    <a16:creationId xmlns:a16="http://schemas.microsoft.com/office/drawing/2014/main" xmlns="" id="{36392D2F-8037-42BB-9E4D-5D50A933A225}"/>
                  </a:ext>
                </a:extLst>
              </p:cNvPr>
              <p:cNvSpPr>
                <a:spLocks noChangeAspect="1" noChangeArrowheads="1" noTextEdit="1"/>
              </p:cNvSpPr>
              <p:nvPr/>
            </p:nvSpPr>
            <p:spPr bwMode="auto">
              <a:xfrm>
                <a:off x="3190" y="1333"/>
                <a:ext cx="39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81" name="Oval 38">
                <a:extLst>
                  <a:ext uri="{FF2B5EF4-FFF2-40B4-BE49-F238E27FC236}">
                    <a16:creationId xmlns:a16="http://schemas.microsoft.com/office/drawing/2014/main" xmlns="" id="{BAC2B555-C89D-4B9C-8F80-BE83F2882841}"/>
                  </a:ext>
                </a:extLst>
              </p:cNvPr>
              <p:cNvSpPr>
                <a:spLocks noChangeArrowheads="1"/>
              </p:cNvSpPr>
              <p:nvPr/>
            </p:nvSpPr>
            <p:spPr bwMode="auto">
              <a:xfrm>
                <a:off x="3194" y="1342"/>
                <a:ext cx="385" cy="384"/>
              </a:xfrm>
              <a:prstGeom prst="ellipse">
                <a:avLst/>
              </a:prstGeom>
              <a:noFill/>
              <a:ln w="20638" cap="flat">
                <a:solidFill>
                  <a:srgbClr val="00A3AD"/>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82" name="Freeform 39">
                <a:extLst>
                  <a:ext uri="{FF2B5EF4-FFF2-40B4-BE49-F238E27FC236}">
                    <a16:creationId xmlns:a16="http://schemas.microsoft.com/office/drawing/2014/main" xmlns="" id="{66736196-EE48-4B31-A279-D27FDE35001A}"/>
                  </a:ext>
                </a:extLst>
              </p:cNvPr>
              <p:cNvSpPr>
                <a:spLocks/>
              </p:cNvSpPr>
              <p:nvPr/>
            </p:nvSpPr>
            <p:spPr bwMode="auto">
              <a:xfrm>
                <a:off x="3306" y="1478"/>
                <a:ext cx="179" cy="126"/>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20638"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83" name="Group 60">
              <a:extLst>
                <a:ext uri="{FF2B5EF4-FFF2-40B4-BE49-F238E27FC236}">
                  <a16:creationId xmlns:a16="http://schemas.microsoft.com/office/drawing/2014/main" xmlns="" id="{42890049-B1B3-489E-9988-FA62EBA79E2A}"/>
                </a:ext>
              </a:extLst>
            </p:cNvPr>
            <p:cNvGrpSpPr>
              <a:grpSpLocks noChangeAspect="1"/>
            </p:cNvGrpSpPr>
            <p:nvPr/>
          </p:nvGrpSpPr>
          <p:grpSpPr bwMode="auto">
            <a:xfrm>
              <a:off x="4916794" y="3813820"/>
              <a:ext cx="473506" cy="472314"/>
              <a:chOff x="6809" y="1343"/>
              <a:chExt cx="397" cy="396"/>
            </a:xfrm>
          </p:grpSpPr>
          <p:sp>
            <p:nvSpPr>
              <p:cNvPr id="84" name="AutoShape 59">
                <a:extLst>
                  <a:ext uri="{FF2B5EF4-FFF2-40B4-BE49-F238E27FC236}">
                    <a16:creationId xmlns:a16="http://schemas.microsoft.com/office/drawing/2014/main" xmlns="" id="{073FF4D4-76F6-4D77-895C-9BC46F701280}"/>
                  </a:ext>
                </a:extLst>
              </p:cNvPr>
              <p:cNvSpPr>
                <a:spLocks noChangeAspect="1" noChangeArrowheads="1" noTextEdit="1"/>
              </p:cNvSpPr>
              <p:nvPr/>
            </p:nvSpPr>
            <p:spPr bwMode="auto">
              <a:xfrm>
                <a:off x="6809" y="1343"/>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85" name="Oval 61">
                <a:extLst>
                  <a:ext uri="{FF2B5EF4-FFF2-40B4-BE49-F238E27FC236}">
                    <a16:creationId xmlns:a16="http://schemas.microsoft.com/office/drawing/2014/main" xmlns="" id="{17E50CC4-9B6F-4DAF-B153-A1CD07F69E33}"/>
                  </a:ext>
                </a:extLst>
              </p:cNvPr>
              <p:cNvSpPr>
                <a:spLocks noChangeArrowheads="1"/>
              </p:cNvSpPr>
              <p:nvPr/>
            </p:nvSpPr>
            <p:spPr bwMode="auto">
              <a:xfrm>
                <a:off x="6813" y="1349"/>
                <a:ext cx="384" cy="384"/>
              </a:xfrm>
              <a:prstGeom prst="ellipse">
                <a:avLst/>
              </a:prstGeom>
              <a:noFill/>
              <a:ln w="20638"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86" name="Oval 62">
                <a:extLst>
                  <a:ext uri="{FF2B5EF4-FFF2-40B4-BE49-F238E27FC236}">
                    <a16:creationId xmlns:a16="http://schemas.microsoft.com/office/drawing/2014/main" xmlns="" id="{509E519D-971D-4674-88F2-EF7A81F8711F}"/>
                  </a:ext>
                </a:extLst>
              </p:cNvPr>
              <p:cNvSpPr>
                <a:spLocks noChangeArrowheads="1"/>
              </p:cNvSpPr>
              <p:nvPr/>
            </p:nvSpPr>
            <p:spPr bwMode="auto">
              <a:xfrm>
                <a:off x="6990" y="1609"/>
                <a:ext cx="30" cy="30"/>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87" name="Freeform 63">
                <a:extLst>
                  <a:ext uri="{FF2B5EF4-FFF2-40B4-BE49-F238E27FC236}">
                    <a16:creationId xmlns:a16="http://schemas.microsoft.com/office/drawing/2014/main" xmlns="" id="{2A559E9A-698D-4BBB-9FA8-A4B2DA369CC3}"/>
                  </a:ext>
                </a:extLst>
              </p:cNvPr>
              <p:cNvSpPr>
                <a:spLocks/>
              </p:cNvSpPr>
              <p:nvPr/>
            </p:nvSpPr>
            <p:spPr bwMode="auto">
              <a:xfrm>
                <a:off x="6995" y="1441"/>
                <a:ext cx="23" cy="155"/>
              </a:xfrm>
              <a:custGeom>
                <a:avLst/>
                <a:gdLst>
                  <a:gd name="T0" fmla="*/ 8 w 11"/>
                  <a:gd name="T1" fmla="*/ 73 h 73"/>
                  <a:gd name="T2" fmla="*/ 2 w 11"/>
                  <a:gd name="T3" fmla="*/ 73 h 73"/>
                  <a:gd name="T4" fmla="*/ 0 w 11"/>
                  <a:gd name="T5" fmla="*/ 70 h 73"/>
                  <a:gd name="T6" fmla="*/ 0 w 11"/>
                  <a:gd name="T7" fmla="*/ 3 h 73"/>
                  <a:gd name="T8" fmla="*/ 2 w 11"/>
                  <a:gd name="T9" fmla="*/ 0 h 73"/>
                  <a:gd name="T10" fmla="*/ 8 w 11"/>
                  <a:gd name="T11" fmla="*/ 0 h 73"/>
                  <a:gd name="T12" fmla="*/ 11 w 11"/>
                  <a:gd name="T13" fmla="*/ 3 h 73"/>
                  <a:gd name="T14" fmla="*/ 11 w 11"/>
                  <a:gd name="T15" fmla="*/ 70 h 73"/>
                  <a:gd name="T16" fmla="*/ 8 w 11"/>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73">
                    <a:moveTo>
                      <a:pt x="8" y="73"/>
                    </a:moveTo>
                    <a:cubicBezTo>
                      <a:pt x="2" y="73"/>
                      <a:pt x="2" y="73"/>
                      <a:pt x="2" y="73"/>
                    </a:cubicBezTo>
                    <a:cubicBezTo>
                      <a:pt x="1" y="73"/>
                      <a:pt x="0" y="72"/>
                      <a:pt x="0" y="70"/>
                    </a:cubicBezTo>
                    <a:cubicBezTo>
                      <a:pt x="0" y="3"/>
                      <a:pt x="0" y="3"/>
                      <a:pt x="0" y="3"/>
                    </a:cubicBezTo>
                    <a:cubicBezTo>
                      <a:pt x="0" y="2"/>
                      <a:pt x="1" y="0"/>
                      <a:pt x="2" y="0"/>
                    </a:cubicBezTo>
                    <a:cubicBezTo>
                      <a:pt x="8" y="0"/>
                      <a:pt x="8" y="0"/>
                      <a:pt x="8" y="0"/>
                    </a:cubicBezTo>
                    <a:cubicBezTo>
                      <a:pt x="10" y="0"/>
                      <a:pt x="11" y="2"/>
                      <a:pt x="11" y="3"/>
                    </a:cubicBezTo>
                    <a:cubicBezTo>
                      <a:pt x="11" y="70"/>
                      <a:pt x="11" y="70"/>
                      <a:pt x="11" y="70"/>
                    </a:cubicBezTo>
                    <a:cubicBezTo>
                      <a:pt x="11" y="72"/>
                      <a:pt x="10" y="73"/>
                      <a:pt x="8" y="73"/>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grpSp>
        <p:nvGrpSpPr>
          <p:cNvPr id="11" name="Group 10">
            <a:extLst>
              <a:ext uri="{FF2B5EF4-FFF2-40B4-BE49-F238E27FC236}">
                <a16:creationId xmlns:a16="http://schemas.microsoft.com/office/drawing/2014/main" xmlns="" id="{C041ABB7-1258-4E94-9E41-03F8F7097602}"/>
              </a:ext>
            </a:extLst>
          </p:cNvPr>
          <p:cNvGrpSpPr/>
          <p:nvPr/>
        </p:nvGrpSpPr>
        <p:grpSpPr>
          <a:xfrm>
            <a:off x="9499516" y="1834928"/>
            <a:ext cx="1952832" cy="3135086"/>
            <a:chOff x="9499516" y="1834928"/>
            <a:chExt cx="1952832" cy="3135086"/>
          </a:xfrm>
        </p:grpSpPr>
        <p:grpSp>
          <p:nvGrpSpPr>
            <p:cNvPr id="99" name="Group 98">
              <a:extLst>
                <a:ext uri="{FF2B5EF4-FFF2-40B4-BE49-F238E27FC236}">
                  <a16:creationId xmlns:a16="http://schemas.microsoft.com/office/drawing/2014/main" xmlns="" id="{B411C326-B784-459E-92F0-E6DC43CB4434}"/>
                </a:ext>
              </a:extLst>
            </p:cNvPr>
            <p:cNvGrpSpPr/>
            <p:nvPr/>
          </p:nvGrpSpPr>
          <p:grpSpPr>
            <a:xfrm>
              <a:off x="9712121" y="2032323"/>
              <a:ext cx="1563917" cy="2417213"/>
              <a:chOff x="4660059" y="2312064"/>
              <a:chExt cx="1005504" cy="1817475"/>
            </a:xfrm>
          </p:grpSpPr>
          <p:sp>
            <p:nvSpPr>
              <p:cNvPr id="100" name="Rounded Rectangle 4">
                <a:extLst>
                  <a:ext uri="{FF2B5EF4-FFF2-40B4-BE49-F238E27FC236}">
                    <a16:creationId xmlns:a16="http://schemas.microsoft.com/office/drawing/2014/main" xmlns="" id="{98751415-D9A8-44CD-A882-414EB896A4DD}"/>
                  </a:ext>
                </a:extLst>
              </p:cNvPr>
              <p:cNvSpPr/>
              <p:nvPr/>
            </p:nvSpPr>
            <p:spPr bwMode="auto">
              <a:xfrm>
                <a:off x="4660060" y="2312064"/>
                <a:ext cx="1005503" cy="1817475"/>
              </a:xfrm>
              <a:prstGeom prst="roundRect">
                <a:avLst>
                  <a:gd name="adj" fmla="val 0"/>
                </a:avLst>
              </a:prstGeom>
              <a:solidFill>
                <a:schemeClr val="bg1">
                  <a:lumMod val="95000"/>
                </a:schemeClr>
              </a:solidFill>
              <a:ln>
                <a:noFill/>
              </a:ln>
              <a:effectLst/>
              <a:extLst/>
            </p:spPr>
            <p:txBody>
              <a:bodyPr vert="horz" wrap="square" lIns="84406" tIns="42203" rIns="84406" bIns="42203" numCol="1" rtlCol="0" anchor="t" anchorCtr="0" compatLnSpc="1">
                <a:prstTxWarp prst="textNoShape">
                  <a:avLst/>
                </a:prstTxWarp>
                <a:noAutofit/>
              </a:bodyPr>
              <a:lstStyle/>
              <a:p>
                <a:pPr defTabSz="844083"/>
                <a:endParaRPr lang="en-SG"/>
              </a:p>
            </p:txBody>
          </p:sp>
          <p:sp>
            <p:nvSpPr>
              <p:cNvPr id="101" name="Round Same Side Corner Rectangle 57">
                <a:extLst>
                  <a:ext uri="{FF2B5EF4-FFF2-40B4-BE49-F238E27FC236}">
                    <a16:creationId xmlns:a16="http://schemas.microsoft.com/office/drawing/2014/main" xmlns="" id="{9125D458-BD75-4B0E-B8EE-1243714A71C2}"/>
                  </a:ext>
                </a:extLst>
              </p:cNvPr>
              <p:cNvSpPr/>
              <p:nvPr/>
            </p:nvSpPr>
            <p:spPr bwMode="auto">
              <a:xfrm>
                <a:off x="4660059" y="2312064"/>
                <a:ext cx="1005503" cy="325239"/>
              </a:xfrm>
              <a:prstGeom prst="round2SameRect">
                <a:avLst>
                  <a:gd name="adj1" fmla="val 0"/>
                  <a:gd name="adj2" fmla="val 0"/>
                </a:avLst>
              </a:prstGeom>
              <a:solidFill>
                <a:schemeClr val="bg1">
                  <a:lumMod val="85000"/>
                </a:schemeClr>
              </a:solidFill>
              <a:ln>
                <a:noFill/>
              </a:ln>
              <a:effectLst/>
              <a:extLst/>
            </p:spPr>
            <p:txBody>
              <a:bodyPr vert="horz" wrap="square" lIns="84406" tIns="42203" rIns="84406" bIns="42203" numCol="1" rtlCol="0" anchor="ctr" anchorCtr="0" compatLnSpc="1">
                <a:prstTxWarp prst="textNoShape">
                  <a:avLst/>
                </a:prstTxWarp>
                <a:noAutofit/>
              </a:bodyPr>
              <a:lstStyle/>
              <a:p>
                <a:pPr algn="ctr" defTabSz="844083"/>
                <a:r>
                  <a:rPr lang="en-SG" sz="1400" b="1" dirty="0"/>
                  <a:t>Operator Bob</a:t>
                </a:r>
                <a:br>
                  <a:rPr lang="en-SG" sz="1400" b="1" dirty="0"/>
                </a:br>
                <a:r>
                  <a:rPr lang="en-SG" sz="1400" dirty="0"/>
                  <a:t>#96748180</a:t>
                </a:r>
              </a:p>
            </p:txBody>
          </p:sp>
        </p:grpSp>
        <p:sp>
          <p:nvSpPr>
            <p:cNvPr id="150" name="TextBox 149"/>
            <p:cNvSpPr txBox="1"/>
            <p:nvPr/>
          </p:nvSpPr>
          <p:spPr>
            <a:xfrm>
              <a:off x="10208012" y="2643366"/>
              <a:ext cx="545342" cy="307779"/>
            </a:xfrm>
            <a:prstGeom prst="rect">
              <a:avLst/>
            </a:prstGeom>
            <a:noFill/>
          </p:spPr>
          <p:txBody>
            <a:bodyPr wrap="none" rtlCol="0">
              <a:noAutofit/>
            </a:bodyPr>
            <a:lstStyle/>
            <a:p>
              <a:pPr algn="ctr"/>
              <a:r>
                <a:rPr lang="en-SG" b="1" dirty="0">
                  <a:solidFill>
                    <a:srgbClr val="EF3340"/>
                  </a:solidFill>
                </a:rPr>
                <a:t>NOT</a:t>
              </a:r>
            </a:p>
          </p:txBody>
        </p:sp>
        <p:sp>
          <p:nvSpPr>
            <p:cNvPr id="151" name="TextBox 150"/>
            <p:cNvSpPr txBox="1"/>
            <p:nvPr/>
          </p:nvSpPr>
          <p:spPr>
            <a:xfrm>
              <a:off x="10009240" y="3817837"/>
              <a:ext cx="942887" cy="307778"/>
            </a:xfrm>
            <a:prstGeom prst="rect">
              <a:avLst/>
            </a:prstGeom>
            <a:noFill/>
          </p:spPr>
          <p:txBody>
            <a:bodyPr wrap="none" rtlCol="0">
              <a:noAutofit/>
            </a:bodyPr>
            <a:lstStyle/>
            <a:p>
              <a:pPr algn="ctr"/>
              <a:r>
                <a:rPr lang="en-SG" b="1" dirty="0">
                  <a:solidFill>
                    <a:srgbClr val="EF3340"/>
                  </a:solidFill>
                </a:rPr>
                <a:t>TRAINED</a:t>
              </a:r>
            </a:p>
          </p:txBody>
        </p:sp>
        <p:grpSp>
          <p:nvGrpSpPr>
            <p:cNvPr id="75" name="Graphic 13">
              <a:extLst>
                <a:ext uri="{FF2B5EF4-FFF2-40B4-BE49-F238E27FC236}">
                  <a16:creationId xmlns:a16="http://schemas.microsoft.com/office/drawing/2014/main" xmlns="" id="{682FF1EC-F791-4C18-B6BA-B69D27666C59}"/>
                </a:ext>
              </a:extLst>
            </p:cNvPr>
            <p:cNvGrpSpPr/>
            <p:nvPr/>
          </p:nvGrpSpPr>
          <p:grpSpPr>
            <a:xfrm>
              <a:off x="9499516" y="1834928"/>
              <a:ext cx="1952832" cy="3135086"/>
              <a:chOff x="5100873" y="1717848"/>
              <a:chExt cx="1440179" cy="2101883"/>
            </a:xfrm>
          </p:grpSpPr>
          <p:sp>
            <p:nvSpPr>
              <p:cNvPr id="76" name="Freeform: Shape 75">
                <a:extLst>
                  <a:ext uri="{FF2B5EF4-FFF2-40B4-BE49-F238E27FC236}">
                    <a16:creationId xmlns:a16="http://schemas.microsoft.com/office/drawing/2014/main" xmlns="" id="{46C59883-CAC4-4E3B-A2FD-1B729934AA87}"/>
                  </a:ext>
                </a:extLst>
              </p:cNvPr>
              <p:cNvSpPr/>
              <p:nvPr/>
            </p:nvSpPr>
            <p:spPr>
              <a:xfrm>
                <a:off x="5100873" y="1717848"/>
                <a:ext cx="1440179" cy="2101883"/>
              </a:xfrm>
              <a:custGeom>
                <a:avLst/>
                <a:gdLst/>
                <a:ahLst/>
                <a:cxnLst/>
                <a:rect l="0" t="0" r="0" b="0"/>
                <a:pathLst>
                  <a:path w="1440179" h="2101883">
                    <a:moveTo>
                      <a:pt x="1342870" y="2129130"/>
                    </a:moveTo>
                    <a:lnTo>
                      <a:pt x="132341" y="2129130"/>
                    </a:lnTo>
                    <a:cubicBezTo>
                      <a:pt x="58386" y="2129130"/>
                      <a:pt x="0" y="2070745"/>
                      <a:pt x="0" y="1996789"/>
                    </a:cubicBezTo>
                    <a:lnTo>
                      <a:pt x="0" y="132341"/>
                    </a:lnTo>
                    <a:cubicBezTo>
                      <a:pt x="0" y="58386"/>
                      <a:pt x="58386" y="0"/>
                      <a:pt x="132341" y="0"/>
                    </a:cubicBezTo>
                    <a:lnTo>
                      <a:pt x="1342870" y="0"/>
                    </a:lnTo>
                    <a:cubicBezTo>
                      <a:pt x="1416825" y="0"/>
                      <a:pt x="1475211" y="58386"/>
                      <a:pt x="1475211" y="132341"/>
                    </a:cubicBezTo>
                    <a:lnTo>
                      <a:pt x="1475211" y="1996789"/>
                    </a:lnTo>
                    <a:cubicBezTo>
                      <a:pt x="1475211" y="2066852"/>
                      <a:pt x="1412933" y="2129130"/>
                      <a:pt x="1342870" y="2129130"/>
                    </a:cubicBezTo>
                    <a:close/>
                  </a:path>
                </a:pathLst>
              </a:custGeom>
              <a:noFill/>
              <a:ln w="19050" cap="flat">
                <a:solidFill>
                  <a:srgbClr val="0066CC"/>
                </a:solidFill>
                <a:prstDash val="solid"/>
                <a:miter/>
              </a:ln>
            </p:spPr>
            <p:txBody>
              <a:bodyPr>
                <a:noAutofit/>
              </a:bodyPr>
              <a:lstStyle/>
              <a:p>
                <a:endParaRPr lang="en-GB"/>
              </a:p>
            </p:txBody>
          </p:sp>
          <p:sp>
            <p:nvSpPr>
              <p:cNvPr id="77" name="Freeform: Shape 76">
                <a:extLst>
                  <a:ext uri="{FF2B5EF4-FFF2-40B4-BE49-F238E27FC236}">
                    <a16:creationId xmlns:a16="http://schemas.microsoft.com/office/drawing/2014/main" xmlns="" id="{1183AFF4-E380-4A3A-AB96-835758B52354}"/>
                  </a:ext>
                </a:extLst>
              </p:cNvPr>
              <p:cNvSpPr/>
              <p:nvPr/>
            </p:nvSpPr>
            <p:spPr>
              <a:xfrm>
                <a:off x="5256568" y="1850189"/>
                <a:ext cx="1128789" cy="1595874"/>
              </a:xfrm>
              <a:custGeom>
                <a:avLst/>
                <a:gdLst/>
                <a:ahLst/>
                <a:cxnLst/>
                <a:rect l="0" t="0" r="0" b="0"/>
                <a:pathLst>
                  <a:path w="1128789" h="1595874">
                    <a:moveTo>
                      <a:pt x="1144359" y="1623121"/>
                    </a:moveTo>
                    <a:lnTo>
                      <a:pt x="15569" y="1623121"/>
                    </a:lnTo>
                    <a:cubicBezTo>
                      <a:pt x="7785" y="1623121"/>
                      <a:pt x="0" y="1615336"/>
                      <a:pt x="0" y="1607552"/>
                    </a:cubicBezTo>
                    <a:lnTo>
                      <a:pt x="0" y="15570"/>
                    </a:lnTo>
                    <a:cubicBezTo>
                      <a:pt x="0" y="7785"/>
                      <a:pt x="7785" y="0"/>
                      <a:pt x="15569" y="0"/>
                    </a:cubicBezTo>
                    <a:lnTo>
                      <a:pt x="1144359" y="0"/>
                    </a:lnTo>
                    <a:cubicBezTo>
                      <a:pt x="1152144" y="0"/>
                      <a:pt x="1159928" y="7785"/>
                      <a:pt x="1159928" y="15570"/>
                    </a:cubicBezTo>
                    <a:lnTo>
                      <a:pt x="1159928" y="1603659"/>
                    </a:lnTo>
                    <a:cubicBezTo>
                      <a:pt x="1163821" y="1615336"/>
                      <a:pt x="1156036" y="1623121"/>
                      <a:pt x="1144359" y="1623121"/>
                    </a:cubicBezTo>
                    <a:close/>
                  </a:path>
                </a:pathLst>
              </a:custGeom>
              <a:noFill/>
              <a:ln w="19050" cap="flat">
                <a:solidFill>
                  <a:schemeClr val="accent1"/>
                </a:solidFill>
                <a:prstDash val="solid"/>
                <a:miter/>
              </a:ln>
            </p:spPr>
            <p:txBody>
              <a:bodyPr>
                <a:noAutofit/>
              </a:bodyPr>
              <a:lstStyle/>
              <a:p>
                <a:endParaRPr lang="en-GB" dirty="0"/>
              </a:p>
            </p:txBody>
          </p:sp>
          <p:sp>
            <p:nvSpPr>
              <p:cNvPr id="78" name="Freeform: Shape 77">
                <a:extLst>
                  <a:ext uri="{FF2B5EF4-FFF2-40B4-BE49-F238E27FC236}">
                    <a16:creationId xmlns:a16="http://schemas.microsoft.com/office/drawing/2014/main" xmlns="" id="{0B0BAF1E-C4A8-4A34-A4DF-B61F5286F499}"/>
                  </a:ext>
                </a:extLst>
              </p:cNvPr>
              <p:cNvSpPr/>
              <p:nvPr/>
            </p:nvSpPr>
            <p:spPr>
              <a:xfrm>
                <a:off x="5766469" y="3601758"/>
                <a:ext cx="116771" cy="116771"/>
              </a:xfrm>
              <a:custGeom>
                <a:avLst/>
                <a:gdLst/>
                <a:ahLst/>
                <a:cxnLst/>
                <a:rect l="0" t="0" r="0" b="0"/>
                <a:pathLst>
                  <a:path w="116771" h="116771">
                    <a:moveTo>
                      <a:pt x="140126" y="62278"/>
                    </a:moveTo>
                    <a:cubicBezTo>
                      <a:pt x="140126" y="96673"/>
                      <a:pt x="108757" y="124556"/>
                      <a:pt x="70063" y="124556"/>
                    </a:cubicBezTo>
                    <a:cubicBezTo>
                      <a:pt x="31368" y="124556"/>
                      <a:pt x="0" y="96673"/>
                      <a:pt x="0" y="62278"/>
                    </a:cubicBezTo>
                    <a:cubicBezTo>
                      <a:pt x="0" y="27883"/>
                      <a:pt x="31368" y="0"/>
                      <a:pt x="70063" y="0"/>
                    </a:cubicBezTo>
                    <a:cubicBezTo>
                      <a:pt x="108757" y="0"/>
                      <a:pt x="140126" y="27883"/>
                      <a:pt x="140126" y="62278"/>
                    </a:cubicBezTo>
                    <a:close/>
                  </a:path>
                </a:pathLst>
              </a:custGeom>
              <a:noFill/>
              <a:ln w="19050" cap="flat">
                <a:solidFill>
                  <a:srgbClr val="00925B"/>
                </a:solidFill>
                <a:prstDash val="solid"/>
                <a:miter/>
              </a:ln>
            </p:spPr>
            <p:txBody>
              <a:bodyPr>
                <a:noAutofit/>
              </a:bodyPr>
              <a:lstStyle/>
              <a:p>
                <a:endParaRPr lang="en-GB"/>
              </a:p>
            </p:txBody>
          </p:sp>
        </p:grpSp>
        <p:grpSp>
          <p:nvGrpSpPr>
            <p:cNvPr id="102" name="Group 42">
              <a:extLst>
                <a:ext uri="{FF2B5EF4-FFF2-40B4-BE49-F238E27FC236}">
                  <a16:creationId xmlns:a16="http://schemas.microsoft.com/office/drawing/2014/main" xmlns="" id="{48D0B480-AA4C-4E73-9B32-449FDFEE1112}"/>
                </a:ext>
              </a:extLst>
            </p:cNvPr>
            <p:cNvGrpSpPr>
              <a:grpSpLocks noChangeAspect="1"/>
            </p:cNvGrpSpPr>
            <p:nvPr/>
          </p:nvGrpSpPr>
          <p:grpSpPr bwMode="auto">
            <a:xfrm>
              <a:off x="10175235" y="3049843"/>
              <a:ext cx="666750" cy="628650"/>
              <a:chOff x="4056" y="1338"/>
              <a:chExt cx="420" cy="396"/>
            </a:xfrm>
          </p:grpSpPr>
          <p:sp>
            <p:nvSpPr>
              <p:cNvPr id="103" name="AutoShape 41">
                <a:extLst>
                  <a:ext uri="{FF2B5EF4-FFF2-40B4-BE49-F238E27FC236}">
                    <a16:creationId xmlns:a16="http://schemas.microsoft.com/office/drawing/2014/main" xmlns="" id="{3B6E48CC-362B-43BE-BA5C-B7E37067EE1D}"/>
                  </a:ext>
                </a:extLst>
              </p:cNvPr>
              <p:cNvSpPr>
                <a:spLocks noChangeAspect="1" noChangeArrowheads="1" noTextEdit="1"/>
              </p:cNvSpPr>
              <p:nvPr/>
            </p:nvSpPr>
            <p:spPr bwMode="auto">
              <a:xfrm>
                <a:off x="4079" y="1338"/>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4" name="Oval 43">
                <a:extLst>
                  <a:ext uri="{FF2B5EF4-FFF2-40B4-BE49-F238E27FC236}">
                    <a16:creationId xmlns:a16="http://schemas.microsoft.com/office/drawing/2014/main" xmlns="" id="{D23734E5-3409-4CD8-BC7B-07E7D5888BB7}"/>
                  </a:ext>
                </a:extLst>
              </p:cNvPr>
              <p:cNvSpPr>
                <a:spLocks noChangeArrowheads="1"/>
              </p:cNvSpPr>
              <p:nvPr/>
            </p:nvSpPr>
            <p:spPr bwMode="auto">
              <a:xfrm>
                <a:off x="4056" y="1342"/>
                <a:ext cx="384" cy="383"/>
              </a:xfrm>
              <a:prstGeom prst="ellipse">
                <a:avLst/>
              </a:prstGeom>
              <a:noFill/>
              <a:ln w="20638"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105" name="Line 44">
                <a:extLst>
                  <a:ext uri="{FF2B5EF4-FFF2-40B4-BE49-F238E27FC236}">
                    <a16:creationId xmlns:a16="http://schemas.microsoft.com/office/drawing/2014/main" xmlns="" id="{41D8FB1D-57CA-4107-8906-F7C1C36F1694}"/>
                  </a:ext>
                </a:extLst>
              </p:cNvPr>
              <p:cNvSpPr>
                <a:spLocks noChangeShapeType="1"/>
              </p:cNvSpPr>
              <p:nvPr/>
            </p:nvSpPr>
            <p:spPr bwMode="auto">
              <a:xfrm>
                <a:off x="4177" y="1461"/>
                <a:ext cx="143" cy="143"/>
              </a:xfrm>
              <a:prstGeom prst="line">
                <a:avLst/>
              </a:prstGeom>
              <a:noFill/>
              <a:ln w="20638" cap="flat">
                <a:solidFill>
                  <a:srgbClr val="AF1E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06" name="Line 45">
                <a:extLst>
                  <a:ext uri="{FF2B5EF4-FFF2-40B4-BE49-F238E27FC236}">
                    <a16:creationId xmlns:a16="http://schemas.microsoft.com/office/drawing/2014/main" xmlns="" id="{DB60D8A6-05F6-4E76-B9D4-317B847DBA19}"/>
                  </a:ext>
                </a:extLst>
              </p:cNvPr>
              <p:cNvSpPr>
                <a:spLocks noChangeShapeType="1"/>
              </p:cNvSpPr>
              <p:nvPr/>
            </p:nvSpPr>
            <p:spPr bwMode="auto">
              <a:xfrm flipH="1">
                <a:off x="4177" y="1461"/>
                <a:ext cx="143" cy="143"/>
              </a:xfrm>
              <a:prstGeom prst="line">
                <a:avLst/>
              </a:prstGeom>
              <a:noFill/>
              <a:ln w="20638" cap="flat">
                <a:solidFill>
                  <a:srgbClr val="AF1E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57" name="Rectangle 56">
            <a:extLst>
              <a:ext uri="{FF2B5EF4-FFF2-40B4-BE49-F238E27FC236}">
                <a16:creationId xmlns:a16="http://schemas.microsoft.com/office/drawing/2014/main" xmlns="" id="{CC327734-8926-4274-9BC2-2EDE0C64B691}"/>
              </a:ext>
            </a:extLst>
          </p:cNvPr>
          <p:cNvSpPr/>
          <p:nvPr/>
        </p:nvSpPr>
        <p:spPr bwMode="auto">
          <a:xfrm rot="10800000">
            <a:off x="421360" y="5213885"/>
            <a:ext cx="3085263" cy="716409"/>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000" b="0" i="0" u="none" strike="noStrike" cap="none" normalizeH="0" baseline="0">
              <a:ln>
                <a:noFill/>
              </a:ln>
              <a:solidFill>
                <a:schemeClr val="tx1"/>
              </a:solidFill>
              <a:effectLst/>
              <a:latin typeface="Imago" charset="0"/>
              <a:ea typeface="Geneva" charset="0"/>
            </a:endParaRPr>
          </a:p>
        </p:txBody>
      </p:sp>
      <p:pic>
        <p:nvPicPr>
          <p:cNvPr id="55" name="Picture 54">
            <a:extLst>
              <a:ext uri="{FF2B5EF4-FFF2-40B4-BE49-F238E27FC236}">
                <a16:creationId xmlns:a16="http://schemas.microsoft.com/office/drawing/2014/main" xmlns="" id="{DB20A042-EDEE-4558-B4FC-E87FB5A86A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302" r="31813"/>
          <a:stretch/>
        </p:blipFill>
        <p:spPr>
          <a:xfrm>
            <a:off x="511174" y="1736725"/>
            <a:ext cx="3162257" cy="4226073"/>
          </a:xfrm>
          <a:prstGeom prst="rect">
            <a:avLst/>
          </a:prstGeom>
        </p:spPr>
      </p:pic>
      <p:sp>
        <p:nvSpPr>
          <p:cNvPr id="71" name="Rectangle 70">
            <a:hlinkClick r:id="rId5" action="ppaction://hlinksldjump"/>
            <a:extLst>
              <a:ext uri="{FF2B5EF4-FFF2-40B4-BE49-F238E27FC236}">
                <a16:creationId xmlns:a16="http://schemas.microsoft.com/office/drawing/2014/main" xmlns="" id="{810036B6-6E79-4FC8-ABA5-A7224A1A8E02}"/>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6" name="Group 5">
            <a:extLst>
              <a:ext uri="{FF2B5EF4-FFF2-40B4-BE49-F238E27FC236}">
                <a16:creationId xmlns:a16="http://schemas.microsoft.com/office/drawing/2014/main" xmlns="" id="{AAD3383C-E6EE-4BC9-91A0-AF6E813D1950}"/>
              </a:ext>
            </a:extLst>
          </p:cNvPr>
          <p:cNvGrpSpPr/>
          <p:nvPr/>
        </p:nvGrpSpPr>
        <p:grpSpPr>
          <a:xfrm>
            <a:off x="6833130" y="1834928"/>
            <a:ext cx="1952832" cy="3135086"/>
            <a:chOff x="11771925" y="1834928"/>
            <a:chExt cx="1952832" cy="3135086"/>
          </a:xfrm>
        </p:grpSpPr>
        <p:sp>
          <p:nvSpPr>
            <p:cNvPr id="73" name="Rounded Rectangle 4">
              <a:extLst>
                <a:ext uri="{FF2B5EF4-FFF2-40B4-BE49-F238E27FC236}">
                  <a16:creationId xmlns:a16="http://schemas.microsoft.com/office/drawing/2014/main" xmlns="" id="{3065CDE1-9E8C-4FAD-BF4E-5B1E42AB3FAE}"/>
                </a:ext>
              </a:extLst>
            </p:cNvPr>
            <p:cNvSpPr/>
            <p:nvPr/>
          </p:nvSpPr>
          <p:spPr bwMode="auto">
            <a:xfrm>
              <a:off x="11990109" y="2041559"/>
              <a:ext cx="1563915" cy="2417213"/>
            </a:xfrm>
            <a:prstGeom prst="roundRect">
              <a:avLst>
                <a:gd name="adj" fmla="val 0"/>
              </a:avLst>
            </a:prstGeom>
            <a:solidFill>
              <a:schemeClr val="bg1">
                <a:lumMod val="95000"/>
              </a:schemeClr>
            </a:solidFill>
            <a:ln>
              <a:noFill/>
            </a:ln>
            <a:effectLst/>
            <a:extLst/>
          </p:spPr>
          <p:txBody>
            <a:bodyPr vert="horz" wrap="square" lIns="84406" tIns="42203" rIns="84406" bIns="42203" numCol="1" rtlCol="0" anchor="t" anchorCtr="0" compatLnSpc="1">
              <a:prstTxWarp prst="textNoShape">
                <a:avLst/>
              </a:prstTxWarp>
              <a:noAutofit/>
            </a:bodyPr>
            <a:lstStyle/>
            <a:p>
              <a:pPr defTabSz="844083"/>
              <a:endParaRPr lang="en-SG"/>
            </a:p>
          </p:txBody>
        </p:sp>
        <p:sp>
          <p:nvSpPr>
            <p:cNvPr id="74" name="Freeform 7">
              <a:extLst>
                <a:ext uri="{FF2B5EF4-FFF2-40B4-BE49-F238E27FC236}">
                  <a16:creationId xmlns:a16="http://schemas.microsoft.com/office/drawing/2014/main" xmlns="" id="{4C5AF505-E5B5-4101-9BC3-EB513C6995EF}"/>
                </a:ext>
              </a:extLst>
            </p:cNvPr>
            <p:cNvSpPr>
              <a:spLocks noEditPoints="1"/>
            </p:cNvSpPr>
            <p:nvPr/>
          </p:nvSpPr>
          <p:spPr bwMode="auto">
            <a:xfrm>
              <a:off x="12279390" y="3391682"/>
              <a:ext cx="960468" cy="885344"/>
            </a:xfrm>
            <a:custGeom>
              <a:avLst/>
              <a:gdLst>
                <a:gd name="T0" fmla="*/ 478 w 948"/>
                <a:gd name="T1" fmla="*/ 657 h 828"/>
                <a:gd name="T2" fmla="*/ 564 w 948"/>
                <a:gd name="T3" fmla="*/ 742 h 828"/>
                <a:gd name="T4" fmla="*/ 478 w 948"/>
                <a:gd name="T5" fmla="*/ 828 h 828"/>
                <a:gd name="T6" fmla="*/ 392 w 948"/>
                <a:gd name="T7" fmla="*/ 742 h 828"/>
                <a:gd name="T8" fmla="*/ 478 w 948"/>
                <a:gd name="T9" fmla="*/ 657 h 828"/>
                <a:gd name="T10" fmla="*/ 850 w 948"/>
                <a:gd name="T11" fmla="*/ 322 h 828"/>
                <a:gd name="T12" fmla="*/ 99 w 948"/>
                <a:gd name="T13" fmla="*/ 322 h 828"/>
                <a:gd name="T14" fmla="*/ 41 w 948"/>
                <a:gd name="T15" fmla="*/ 320 h 828"/>
                <a:gd name="T16" fmla="*/ 13 w 948"/>
                <a:gd name="T17" fmla="*/ 292 h 828"/>
                <a:gd name="T18" fmla="*/ 1 w 948"/>
                <a:gd name="T19" fmla="*/ 261 h 828"/>
                <a:gd name="T20" fmla="*/ 15 w 948"/>
                <a:gd name="T21" fmla="*/ 230 h 828"/>
                <a:gd name="T22" fmla="*/ 933 w 948"/>
                <a:gd name="T23" fmla="*/ 231 h 828"/>
                <a:gd name="T24" fmla="*/ 948 w 948"/>
                <a:gd name="T25" fmla="*/ 261 h 828"/>
                <a:gd name="T26" fmla="*/ 935 w 948"/>
                <a:gd name="T27" fmla="*/ 293 h 828"/>
                <a:gd name="T28" fmla="*/ 908 w 948"/>
                <a:gd name="T29" fmla="*/ 320 h 828"/>
                <a:gd name="T30" fmla="*/ 850 w 948"/>
                <a:gd name="T31" fmla="*/ 322 h 828"/>
                <a:gd name="T32" fmla="*/ 724 w 948"/>
                <a:gd name="T33" fmla="*/ 469 h 828"/>
                <a:gd name="T34" fmla="*/ 781 w 948"/>
                <a:gd name="T35" fmla="*/ 466 h 828"/>
                <a:gd name="T36" fmla="*/ 808 w 948"/>
                <a:gd name="T37" fmla="*/ 438 h 828"/>
                <a:gd name="T38" fmla="*/ 821 w 948"/>
                <a:gd name="T39" fmla="*/ 406 h 828"/>
                <a:gd name="T40" fmla="*/ 806 w 948"/>
                <a:gd name="T41" fmla="*/ 375 h 828"/>
                <a:gd name="T42" fmla="*/ 151 w 948"/>
                <a:gd name="T43" fmla="*/ 375 h 828"/>
                <a:gd name="T44" fmla="*/ 135 w 948"/>
                <a:gd name="T45" fmla="*/ 406 h 828"/>
                <a:gd name="T46" fmla="*/ 148 w 948"/>
                <a:gd name="T47" fmla="*/ 438 h 828"/>
                <a:gd name="T48" fmla="*/ 175 w 948"/>
                <a:gd name="T49" fmla="*/ 466 h 828"/>
                <a:gd name="T50" fmla="*/ 233 w 948"/>
                <a:gd name="T51" fmla="*/ 468 h 828"/>
                <a:gd name="T52" fmla="*/ 724 w 948"/>
                <a:gd name="T53" fmla="*/ 469 h 828"/>
                <a:gd name="T54" fmla="*/ 585 w 948"/>
                <a:gd name="T55" fmla="*/ 612 h 828"/>
                <a:gd name="T56" fmla="*/ 371 w 948"/>
                <a:gd name="T57" fmla="*/ 612 h 828"/>
                <a:gd name="T58" fmla="*/ 317 w 948"/>
                <a:gd name="T59" fmla="*/ 607 h 828"/>
                <a:gd name="T60" fmla="*/ 289 w 948"/>
                <a:gd name="T61" fmla="*/ 579 h 828"/>
                <a:gd name="T62" fmla="*/ 277 w 948"/>
                <a:gd name="T63" fmla="*/ 546 h 828"/>
                <a:gd name="T64" fmla="*/ 294 w 948"/>
                <a:gd name="T65" fmla="*/ 515 h 828"/>
                <a:gd name="T66" fmla="*/ 662 w 948"/>
                <a:gd name="T67" fmla="*/ 515 h 828"/>
                <a:gd name="T68" fmla="*/ 679 w 948"/>
                <a:gd name="T69" fmla="*/ 546 h 828"/>
                <a:gd name="T70" fmla="*/ 667 w 948"/>
                <a:gd name="T71" fmla="*/ 579 h 828"/>
                <a:gd name="T72" fmla="*/ 639 w 948"/>
                <a:gd name="T73" fmla="*/ 607 h 828"/>
                <a:gd name="T74" fmla="*/ 585 w 948"/>
                <a:gd name="T75" fmla="*/ 61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8" h="828">
                  <a:moveTo>
                    <a:pt x="478" y="657"/>
                  </a:moveTo>
                  <a:cubicBezTo>
                    <a:pt x="525" y="657"/>
                    <a:pt x="564" y="695"/>
                    <a:pt x="564" y="742"/>
                  </a:cubicBezTo>
                  <a:cubicBezTo>
                    <a:pt x="564" y="790"/>
                    <a:pt x="525" y="828"/>
                    <a:pt x="478" y="828"/>
                  </a:cubicBezTo>
                  <a:cubicBezTo>
                    <a:pt x="431" y="828"/>
                    <a:pt x="392" y="790"/>
                    <a:pt x="392" y="742"/>
                  </a:cubicBezTo>
                  <a:cubicBezTo>
                    <a:pt x="392" y="695"/>
                    <a:pt x="431" y="656"/>
                    <a:pt x="478" y="657"/>
                  </a:cubicBezTo>
                  <a:close/>
                  <a:moveTo>
                    <a:pt x="850" y="322"/>
                  </a:moveTo>
                  <a:cubicBezTo>
                    <a:pt x="635" y="135"/>
                    <a:pt x="314" y="135"/>
                    <a:pt x="99" y="322"/>
                  </a:cubicBezTo>
                  <a:cubicBezTo>
                    <a:pt x="82" y="337"/>
                    <a:pt x="57" y="336"/>
                    <a:pt x="41" y="320"/>
                  </a:cubicBezTo>
                  <a:cubicBezTo>
                    <a:pt x="13" y="292"/>
                    <a:pt x="13" y="292"/>
                    <a:pt x="13" y="292"/>
                  </a:cubicBezTo>
                  <a:cubicBezTo>
                    <a:pt x="5" y="284"/>
                    <a:pt x="0" y="273"/>
                    <a:pt x="1" y="261"/>
                  </a:cubicBezTo>
                  <a:cubicBezTo>
                    <a:pt x="1" y="249"/>
                    <a:pt x="6" y="238"/>
                    <a:pt x="15" y="230"/>
                  </a:cubicBezTo>
                  <a:cubicBezTo>
                    <a:pt x="277" y="0"/>
                    <a:pt x="672" y="0"/>
                    <a:pt x="933" y="231"/>
                  </a:cubicBezTo>
                  <a:cubicBezTo>
                    <a:pt x="943" y="239"/>
                    <a:pt x="948" y="249"/>
                    <a:pt x="948" y="261"/>
                  </a:cubicBezTo>
                  <a:cubicBezTo>
                    <a:pt x="948" y="273"/>
                    <a:pt x="944" y="284"/>
                    <a:pt x="935" y="293"/>
                  </a:cubicBezTo>
                  <a:cubicBezTo>
                    <a:pt x="908" y="320"/>
                    <a:pt x="908" y="320"/>
                    <a:pt x="908" y="320"/>
                  </a:cubicBezTo>
                  <a:cubicBezTo>
                    <a:pt x="892" y="336"/>
                    <a:pt x="867" y="337"/>
                    <a:pt x="850" y="322"/>
                  </a:cubicBezTo>
                  <a:close/>
                  <a:moveTo>
                    <a:pt x="724" y="469"/>
                  </a:moveTo>
                  <a:cubicBezTo>
                    <a:pt x="741" y="483"/>
                    <a:pt x="765" y="481"/>
                    <a:pt x="781" y="466"/>
                  </a:cubicBezTo>
                  <a:cubicBezTo>
                    <a:pt x="808" y="438"/>
                    <a:pt x="808" y="438"/>
                    <a:pt x="808" y="438"/>
                  </a:cubicBezTo>
                  <a:cubicBezTo>
                    <a:pt x="817" y="429"/>
                    <a:pt x="821" y="419"/>
                    <a:pt x="821" y="406"/>
                  </a:cubicBezTo>
                  <a:cubicBezTo>
                    <a:pt x="820" y="394"/>
                    <a:pt x="815" y="383"/>
                    <a:pt x="806" y="375"/>
                  </a:cubicBezTo>
                  <a:cubicBezTo>
                    <a:pt x="617" y="218"/>
                    <a:pt x="340" y="217"/>
                    <a:pt x="151" y="375"/>
                  </a:cubicBezTo>
                  <a:cubicBezTo>
                    <a:pt x="141" y="383"/>
                    <a:pt x="136" y="393"/>
                    <a:pt x="135" y="406"/>
                  </a:cubicBezTo>
                  <a:cubicBezTo>
                    <a:pt x="135" y="418"/>
                    <a:pt x="139" y="429"/>
                    <a:pt x="148" y="438"/>
                  </a:cubicBezTo>
                  <a:cubicBezTo>
                    <a:pt x="175" y="466"/>
                    <a:pt x="175" y="466"/>
                    <a:pt x="175" y="466"/>
                  </a:cubicBezTo>
                  <a:cubicBezTo>
                    <a:pt x="191" y="481"/>
                    <a:pt x="216" y="482"/>
                    <a:pt x="233" y="468"/>
                  </a:cubicBezTo>
                  <a:cubicBezTo>
                    <a:pt x="375" y="352"/>
                    <a:pt x="581" y="352"/>
                    <a:pt x="724" y="469"/>
                  </a:cubicBezTo>
                  <a:close/>
                  <a:moveTo>
                    <a:pt x="585" y="612"/>
                  </a:moveTo>
                  <a:cubicBezTo>
                    <a:pt x="521" y="568"/>
                    <a:pt x="435" y="568"/>
                    <a:pt x="371" y="612"/>
                  </a:cubicBezTo>
                  <a:cubicBezTo>
                    <a:pt x="354" y="624"/>
                    <a:pt x="332" y="622"/>
                    <a:pt x="317" y="607"/>
                  </a:cubicBezTo>
                  <a:cubicBezTo>
                    <a:pt x="289" y="579"/>
                    <a:pt x="289" y="579"/>
                    <a:pt x="289" y="579"/>
                  </a:cubicBezTo>
                  <a:cubicBezTo>
                    <a:pt x="280" y="570"/>
                    <a:pt x="276" y="559"/>
                    <a:pt x="277" y="546"/>
                  </a:cubicBezTo>
                  <a:cubicBezTo>
                    <a:pt x="278" y="533"/>
                    <a:pt x="284" y="522"/>
                    <a:pt x="294" y="515"/>
                  </a:cubicBezTo>
                  <a:cubicBezTo>
                    <a:pt x="404" y="435"/>
                    <a:pt x="553" y="435"/>
                    <a:pt x="662" y="515"/>
                  </a:cubicBezTo>
                  <a:cubicBezTo>
                    <a:pt x="672" y="522"/>
                    <a:pt x="678" y="533"/>
                    <a:pt x="679" y="546"/>
                  </a:cubicBezTo>
                  <a:cubicBezTo>
                    <a:pt x="680" y="559"/>
                    <a:pt x="676" y="570"/>
                    <a:pt x="667" y="579"/>
                  </a:cubicBezTo>
                  <a:cubicBezTo>
                    <a:pt x="639" y="607"/>
                    <a:pt x="639" y="607"/>
                    <a:pt x="639" y="607"/>
                  </a:cubicBezTo>
                  <a:cubicBezTo>
                    <a:pt x="625" y="622"/>
                    <a:pt x="602" y="624"/>
                    <a:pt x="585" y="612"/>
                  </a:cubicBezTo>
                  <a:close/>
                </a:path>
              </a:pathLst>
            </a:custGeom>
            <a:noFill/>
            <a:ln w="19050" cap="flat">
              <a:solidFill>
                <a:schemeClr val="accent2"/>
              </a:solidFill>
              <a:prstDash val="solid"/>
              <a:miter/>
            </a:ln>
            <a:extLst/>
          </p:spPr>
          <p:txBody>
            <a:bodyPr>
              <a:noAutofit/>
            </a:bodyPr>
            <a:lstStyle/>
            <a:p>
              <a:endParaRPr lang="en-GB"/>
            </a:p>
          </p:txBody>
        </p:sp>
        <p:grpSp>
          <p:nvGrpSpPr>
            <p:cNvPr id="89" name="Graphic 13">
              <a:extLst>
                <a:ext uri="{FF2B5EF4-FFF2-40B4-BE49-F238E27FC236}">
                  <a16:creationId xmlns:a16="http://schemas.microsoft.com/office/drawing/2014/main" xmlns="" id="{9D0C2AAF-95EB-4B27-80BF-1E05E1664E9A}"/>
                </a:ext>
              </a:extLst>
            </p:cNvPr>
            <p:cNvGrpSpPr/>
            <p:nvPr/>
          </p:nvGrpSpPr>
          <p:grpSpPr>
            <a:xfrm>
              <a:off x="11771925" y="1834928"/>
              <a:ext cx="1952832" cy="3135086"/>
              <a:chOff x="5100873" y="1717848"/>
              <a:chExt cx="1440179" cy="2101883"/>
            </a:xfrm>
          </p:grpSpPr>
          <p:sp>
            <p:nvSpPr>
              <p:cNvPr id="92" name="Freeform: Shape 91">
                <a:extLst>
                  <a:ext uri="{FF2B5EF4-FFF2-40B4-BE49-F238E27FC236}">
                    <a16:creationId xmlns:a16="http://schemas.microsoft.com/office/drawing/2014/main" xmlns="" id="{1EB560F1-6142-4667-B10D-32D009E8C1AF}"/>
                  </a:ext>
                </a:extLst>
              </p:cNvPr>
              <p:cNvSpPr/>
              <p:nvPr/>
            </p:nvSpPr>
            <p:spPr>
              <a:xfrm>
                <a:off x="5100873" y="1717848"/>
                <a:ext cx="1440179" cy="2101883"/>
              </a:xfrm>
              <a:custGeom>
                <a:avLst/>
                <a:gdLst/>
                <a:ahLst/>
                <a:cxnLst/>
                <a:rect l="0" t="0" r="0" b="0"/>
                <a:pathLst>
                  <a:path w="1440179" h="2101883">
                    <a:moveTo>
                      <a:pt x="1342870" y="2129130"/>
                    </a:moveTo>
                    <a:lnTo>
                      <a:pt x="132341" y="2129130"/>
                    </a:lnTo>
                    <a:cubicBezTo>
                      <a:pt x="58386" y="2129130"/>
                      <a:pt x="0" y="2070745"/>
                      <a:pt x="0" y="1996789"/>
                    </a:cubicBezTo>
                    <a:lnTo>
                      <a:pt x="0" y="132341"/>
                    </a:lnTo>
                    <a:cubicBezTo>
                      <a:pt x="0" y="58386"/>
                      <a:pt x="58386" y="0"/>
                      <a:pt x="132341" y="0"/>
                    </a:cubicBezTo>
                    <a:lnTo>
                      <a:pt x="1342870" y="0"/>
                    </a:lnTo>
                    <a:cubicBezTo>
                      <a:pt x="1416825" y="0"/>
                      <a:pt x="1475211" y="58386"/>
                      <a:pt x="1475211" y="132341"/>
                    </a:cubicBezTo>
                    <a:lnTo>
                      <a:pt x="1475211" y="1996789"/>
                    </a:lnTo>
                    <a:cubicBezTo>
                      <a:pt x="1475211" y="2066852"/>
                      <a:pt x="1412933" y="2129130"/>
                      <a:pt x="1342870" y="2129130"/>
                    </a:cubicBezTo>
                    <a:close/>
                  </a:path>
                </a:pathLst>
              </a:custGeom>
              <a:noFill/>
              <a:ln w="19050" cap="flat">
                <a:solidFill>
                  <a:srgbClr val="0066CC"/>
                </a:solidFill>
                <a:prstDash val="solid"/>
                <a:miter/>
              </a:ln>
            </p:spPr>
            <p:txBody>
              <a:bodyPr>
                <a:noAutofit/>
              </a:bodyPr>
              <a:lstStyle/>
              <a:p>
                <a:endParaRPr lang="en-GB"/>
              </a:p>
            </p:txBody>
          </p:sp>
          <p:sp>
            <p:nvSpPr>
              <p:cNvPr id="93" name="Freeform: Shape 92">
                <a:extLst>
                  <a:ext uri="{FF2B5EF4-FFF2-40B4-BE49-F238E27FC236}">
                    <a16:creationId xmlns:a16="http://schemas.microsoft.com/office/drawing/2014/main" xmlns="" id="{C49EFDE5-FF1E-4499-8F09-085CB004D79C}"/>
                  </a:ext>
                </a:extLst>
              </p:cNvPr>
              <p:cNvSpPr/>
              <p:nvPr/>
            </p:nvSpPr>
            <p:spPr>
              <a:xfrm>
                <a:off x="5256568" y="1850189"/>
                <a:ext cx="1128789" cy="1595874"/>
              </a:xfrm>
              <a:custGeom>
                <a:avLst/>
                <a:gdLst/>
                <a:ahLst/>
                <a:cxnLst/>
                <a:rect l="0" t="0" r="0" b="0"/>
                <a:pathLst>
                  <a:path w="1128789" h="1595874">
                    <a:moveTo>
                      <a:pt x="1144359" y="1623121"/>
                    </a:moveTo>
                    <a:lnTo>
                      <a:pt x="15569" y="1623121"/>
                    </a:lnTo>
                    <a:cubicBezTo>
                      <a:pt x="7785" y="1623121"/>
                      <a:pt x="0" y="1615336"/>
                      <a:pt x="0" y="1607552"/>
                    </a:cubicBezTo>
                    <a:lnTo>
                      <a:pt x="0" y="15570"/>
                    </a:lnTo>
                    <a:cubicBezTo>
                      <a:pt x="0" y="7785"/>
                      <a:pt x="7785" y="0"/>
                      <a:pt x="15569" y="0"/>
                    </a:cubicBezTo>
                    <a:lnTo>
                      <a:pt x="1144359" y="0"/>
                    </a:lnTo>
                    <a:cubicBezTo>
                      <a:pt x="1152144" y="0"/>
                      <a:pt x="1159928" y="7785"/>
                      <a:pt x="1159928" y="15570"/>
                    </a:cubicBezTo>
                    <a:lnTo>
                      <a:pt x="1159928" y="1603659"/>
                    </a:lnTo>
                    <a:cubicBezTo>
                      <a:pt x="1163821" y="1615336"/>
                      <a:pt x="1156036" y="1623121"/>
                      <a:pt x="1144359" y="1623121"/>
                    </a:cubicBezTo>
                    <a:close/>
                  </a:path>
                </a:pathLst>
              </a:custGeom>
              <a:noFill/>
              <a:ln w="19050" cap="flat">
                <a:solidFill>
                  <a:schemeClr val="accent1"/>
                </a:solidFill>
                <a:prstDash val="solid"/>
                <a:miter/>
              </a:ln>
            </p:spPr>
            <p:txBody>
              <a:bodyPr>
                <a:noAutofit/>
              </a:bodyPr>
              <a:lstStyle/>
              <a:p>
                <a:endParaRPr lang="en-GB" dirty="0"/>
              </a:p>
            </p:txBody>
          </p:sp>
          <p:sp>
            <p:nvSpPr>
              <p:cNvPr id="94" name="Freeform: Shape 93">
                <a:extLst>
                  <a:ext uri="{FF2B5EF4-FFF2-40B4-BE49-F238E27FC236}">
                    <a16:creationId xmlns:a16="http://schemas.microsoft.com/office/drawing/2014/main" xmlns="" id="{04E818A2-731A-4FD9-A5CD-98FC97FB5177}"/>
                  </a:ext>
                </a:extLst>
              </p:cNvPr>
              <p:cNvSpPr/>
              <p:nvPr/>
            </p:nvSpPr>
            <p:spPr>
              <a:xfrm>
                <a:off x="5766469" y="3601758"/>
                <a:ext cx="116771" cy="116771"/>
              </a:xfrm>
              <a:custGeom>
                <a:avLst/>
                <a:gdLst/>
                <a:ahLst/>
                <a:cxnLst/>
                <a:rect l="0" t="0" r="0" b="0"/>
                <a:pathLst>
                  <a:path w="116771" h="116771">
                    <a:moveTo>
                      <a:pt x="140126" y="62278"/>
                    </a:moveTo>
                    <a:cubicBezTo>
                      <a:pt x="140126" y="96673"/>
                      <a:pt x="108757" y="124556"/>
                      <a:pt x="70063" y="124556"/>
                    </a:cubicBezTo>
                    <a:cubicBezTo>
                      <a:pt x="31368" y="124556"/>
                      <a:pt x="0" y="96673"/>
                      <a:pt x="0" y="62278"/>
                    </a:cubicBezTo>
                    <a:cubicBezTo>
                      <a:pt x="0" y="27883"/>
                      <a:pt x="31368" y="0"/>
                      <a:pt x="70063" y="0"/>
                    </a:cubicBezTo>
                    <a:cubicBezTo>
                      <a:pt x="108757" y="0"/>
                      <a:pt x="140126" y="27883"/>
                      <a:pt x="140126" y="62278"/>
                    </a:cubicBezTo>
                    <a:close/>
                  </a:path>
                </a:pathLst>
              </a:custGeom>
              <a:noFill/>
              <a:ln w="19050" cap="flat">
                <a:solidFill>
                  <a:srgbClr val="00925B"/>
                </a:solidFill>
                <a:prstDash val="solid"/>
                <a:miter/>
              </a:ln>
            </p:spPr>
            <p:txBody>
              <a:bodyPr>
                <a:noAutofit/>
              </a:bodyPr>
              <a:lstStyle/>
              <a:p>
                <a:endParaRPr lang="en-GB"/>
              </a:p>
            </p:txBody>
          </p:sp>
        </p:grpSp>
        <p:pic>
          <p:nvPicPr>
            <p:cNvPr id="90" name="Picture 89">
              <a:extLst>
                <a:ext uri="{FF2B5EF4-FFF2-40B4-BE49-F238E27FC236}">
                  <a16:creationId xmlns:a16="http://schemas.microsoft.com/office/drawing/2014/main" xmlns="" id="{46039BD4-084D-41DF-B2DE-B319DFEDA5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22112" y="2101890"/>
              <a:ext cx="675024" cy="1262449"/>
            </a:xfrm>
            <a:prstGeom prst="rect">
              <a:avLst/>
            </a:prstGeom>
            <a:noFill/>
            <a:ln>
              <a:noFill/>
            </a:ln>
          </p:spPr>
        </p:pic>
        <p:grpSp>
          <p:nvGrpSpPr>
            <p:cNvPr id="95" name="Group 94">
              <a:extLst>
                <a:ext uri="{FF2B5EF4-FFF2-40B4-BE49-F238E27FC236}">
                  <a16:creationId xmlns:a16="http://schemas.microsoft.com/office/drawing/2014/main" xmlns="" id="{F68B8168-668C-4C2A-9717-C90A51D96E11}"/>
                </a:ext>
              </a:extLst>
            </p:cNvPr>
            <p:cNvGrpSpPr/>
            <p:nvPr/>
          </p:nvGrpSpPr>
          <p:grpSpPr>
            <a:xfrm>
              <a:off x="12486123" y="2576621"/>
              <a:ext cx="554326" cy="479576"/>
              <a:chOff x="4390104" y="3555336"/>
              <a:chExt cx="1047750" cy="906463"/>
            </a:xfrm>
          </p:grpSpPr>
          <p:sp>
            <p:nvSpPr>
              <p:cNvPr id="96" name="Freeform 7">
                <a:extLst>
                  <a:ext uri="{FF2B5EF4-FFF2-40B4-BE49-F238E27FC236}">
                    <a16:creationId xmlns:a16="http://schemas.microsoft.com/office/drawing/2014/main" xmlns="" id="{F58FBD24-98CC-40F2-AFC1-F49FD1DC8B5C}"/>
                  </a:ext>
                </a:extLst>
              </p:cNvPr>
              <p:cNvSpPr>
                <a:spLocks/>
              </p:cNvSpPr>
              <p:nvPr/>
            </p:nvSpPr>
            <p:spPr bwMode="auto">
              <a:xfrm>
                <a:off x="4390104" y="3555336"/>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97" name="Oval 8">
                <a:extLst>
                  <a:ext uri="{FF2B5EF4-FFF2-40B4-BE49-F238E27FC236}">
                    <a16:creationId xmlns:a16="http://schemas.microsoft.com/office/drawing/2014/main" xmlns="" id="{652B18E3-F102-418C-AD3C-B62E2C3EADC2}"/>
                  </a:ext>
                </a:extLst>
              </p:cNvPr>
              <p:cNvSpPr>
                <a:spLocks noChangeArrowheads="1"/>
              </p:cNvSpPr>
              <p:nvPr/>
            </p:nvSpPr>
            <p:spPr bwMode="auto">
              <a:xfrm>
                <a:off x="4879053" y="4249072"/>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8" name="Freeform 9">
                <a:extLst>
                  <a:ext uri="{FF2B5EF4-FFF2-40B4-BE49-F238E27FC236}">
                    <a16:creationId xmlns:a16="http://schemas.microsoft.com/office/drawing/2014/main" xmlns="" id="{55C9D75B-CB75-4B8A-A080-000C70B2DEA1}"/>
                  </a:ext>
                </a:extLst>
              </p:cNvPr>
              <p:cNvSpPr>
                <a:spLocks/>
              </p:cNvSpPr>
              <p:nvPr/>
            </p:nvSpPr>
            <p:spPr bwMode="auto">
              <a:xfrm>
                <a:off x="4883816" y="3842674"/>
                <a:ext cx="58738"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spTree>
    <p:custDataLst>
      <p:tags r:id="rId1"/>
    </p:custDataLst>
    <p:extLst>
      <p:ext uri="{BB962C8B-B14F-4D97-AF65-F5344CB8AC3E}">
        <p14:creationId xmlns:p14="http://schemas.microsoft.com/office/powerpoint/2010/main" val="305949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4"/>
                                        </p:tgtEl>
                                        <p:attrNameLst>
                                          <p:attrName>style.visibility</p:attrName>
                                        </p:attrNameLst>
                                      </p:cBhvr>
                                      <p:to>
                                        <p:strVal val="visible"/>
                                      </p:to>
                                    </p:set>
                                    <p:animEffect transition="in" filter="fade">
                                      <p:cBhvr>
                                        <p:cTn id="11" dur="500"/>
                                        <p:tgtEl>
                                          <p:spTgt spid="154"/>
                                        </p:tgtEl>
                                      </p:cBhvr>
                                    </p:animEffect>
                                  </p:childTnLst>
                                </p:cTn>
                              </p:par>
                              <p:par>
                                <p:cTn id="12" presetID="64" presetClass="path" presetSubtype="0" decel="100000" fill="hold" grpId="1" nodeType="withEffect">
                                  <p:stCondLst>
                                    <p:cond delay="0"/>
                                  </p:stCondLst>
                                  <p:childTnLst>
                                    <p:animMotion origin="layout" path="M 3.75E-6 0.03819 L 3.75E-6 1.85185E-6 " pathEditMode="relative" rAng="0" ptsTypes="AA">
                                      <p:cBhvr>
                                        <p:cTn id="13" dur="500" fill="hold"/>
                                        <p:tgtEl>
                                          <p:spTgt spid="154"/>
                                        </p:tgtEl>
                                        <p:attrNameLst>
                                          <p:attrName>ppt_x</p:attrName>
                                          <p:attrName>ppt_y</p:attrName>
                                        </p:attrNameLst>
                                      </p:cBhvr>
                                      <p:rCtr x="0" y="-1921"/>
                                    </p:animMotion>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64" presetClass="path" presetSubtype="0" decel="100000" fill="hold" nodeType="withEffect">
                                  <p:stCondLst>
                                    <p:cond delay="0"/>
                                  </p:stCondLst>
                                  <p:childTnLst>
                                    <p:animMotion origin="layout" path="M 3.54167E-6 -0.06319 L 3.54167E-6 -4.81481E-6 " pathEditMode="relative" rAng="0" ptsTypes="AA">
                                      <p:cBhvr>
                                        <p:cTn id="18" dur="500" fill="hold"/>
                                        <p:tgtEl>
                                          <p:spTgt spid="9"/>
                                        </p:tgtEl>
                                        <p:attrNameLst>
                                          <p:attrName>ppt_x</p:attrName>
                                          <p:attrName>ppt_y</p:attrName>
                                        </p:attrNameLst>
                                      </p:cBhvr>
                                      <p:rCtr x="0" y="3148"/>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5"/>
                                        </p:tgtEl>
                                        <p:attrNameLst>
                                          <p:attrName>style.visibility</p:attrName>
                                        </p:attrNameLst>
                                      </p:cBhvr>
                                      <p:to>
                                        <p:strVal val="visible"/>
                                      </p:to>
                                    </p:set>
                                    <p:animEffect transition="in" filter="fade">
                                      <p:cBhvr>
                                        <p:cTn id="23" dur="500"/>
                                        <p:tgtEl>
                                          <p:spTgt spid="155"/>
                                        </p:tgtEl>
                                      </p:cBhvr>
                                    </p:animEffect>
                                  </p:childTnLst>
                                </p:cTn>
                              </p:par>
                              <p:par>
                                <p:cTn id="24" presetID="64" presetClass="path" presetSubtype="0" decel="100000" fill="hold" grpId="1" nodeType="withEffect">
                                  <p:stCondLst>
                                    <p:cond delay="0"/>
                                  </p:stCondLst>
                                  <p:childTnLst>
                                    <p:animMotion origin="layout" path="M 3.75E-6 0.03819 L 3.75E-6 1.85185E-6 " pathEditMode="relative" rAng="0" ptsTypes="AA">
                                      <p:cBhvr>
                                        <p:cTn id="25" dur="500" fill="hold"/>
                                        <p:tgtEl>
                                          <p:spTgt spid="155"/>
                                        </p:tgtEl>
                                        <p:attrNameLst>
                                          <p:attrName>ppt_x</p:attrName>
                                          <p:attrName>ppt_y</p:attrName>
                                        </p:attrNameLst>
                                      </p:cBhvr>
                                      <p:rCtr x="0" y="-1921"/>
                                    </p:animMotion>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64" presetClass="path" presetSubtype="0" decel="100000" fill="hold" nodeType="withEffect">
                                  <p:stCondLst>
                                    <p:cond delay="0"/>
                                  </p:stCondLst>
                                  <p:childTnLst>
                                    <p:animMotion origin="layout" path="M -4.79167E-6 -0.06319 L -4.79167E-6 -4.81481E-6 " pathEditMode="relative" rAng="0" ptsTypes="AA">
                                      <p:cBhvr>
                                        <p:cTn id="30" dur="500" fill="hold"/>
                                        <p:tgtEl>
                                          <p:spTgt spid="6"/>
                                        </p:tgtEl>
                                        <p:attrNameLst>
                                          <p:attrName>ppt_x</p:attrName>
                                          <p:attrName>ppt_y</p:attrName>
                                        </p:attrNameLst>
                                      </p:cBhvr>
                                      <p:rCtr x="0" y="3148"/>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6"/>
                                        </p:tgtEl>
                                        <p:attrNameLst>
                                          <p:attrName>style.visibility</p:attrName>
                                        </p:attrNameLst>
                                      </p:cBhvr>
                                      <p:to>
                                        <p:strVal val="visible"/>
                                      </p:to>
                                    </p:set>
                                    <p:animEffect transition="in" filter="fade">
                                      <p:cBhvr>
                                        <p:cTn id="35" dur="500"/>
                                        <p:tgtEl>
                                          <p:spTgt spid="156"/>
                                        </p:tgtEl>
                                      </p:cBhvr>
                                    </p:animEffect>
                                  </p:childTnLst>
                                </p:cTn>
                              </p:par>
                              <p:par>
                                <p:cTn id="36" presetID="64" presetClass="path" presetSubtype="0" decel="100000" fill="hold" grpId="1" nodeType="withEffect">
                                  <p:stCondLst>
                                    <p:cond delay="0"/>
                                  </p:stCondLst>
                                  <p:childTnLst>
                                    <p:animMotion origin="layout" path="M 3.75E-6 0.03819 L 3.75E-6 1.85185E-6 " pathEditMode="relative" rAng="0" ptsTypes="AA">
                                      <p:cBhvr>
                                        <p:cTn id="37" dur="500" fill="hold"/>
                                        <p:tgtEl>
                                          <p:spTgt spid="156"/>
                                        </p:tgtEl>
                                        <p:attrNameLst>
                                          <p:attrName>ppt_x</p:attrName>
                                          <p:attrName>ppt_y</p:attrName>
                                        </p:attrNameLst>
                                      </p:cBhvr>
                                      <p:rCtr x="0" y="-1921"/>
                                    </p:animMotion>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64" presetClass="path" presetSubtype="0" decel="100000" fill="hold" nodeType="withEffect">
                                  <p:stCondLst>
                                    <p:cond delay="0"/>
                                  </p:stCondLst>
                                  <p:childTnLst>
                                    <p:animMotion origin="layout" path="M 3.54167E-6 -0.06319 L 3.54167E-6 -4.81481E-6 " pathEditMode="relative" rAng="0" ptsTypes="AA">
                                      <p:cBhvr>
                                        <p:cTn id="42" dur="500" fill="hold"/>
                                        <p:tgtEl>
                                          <p:spTgt spid="11"/>
                                        </p:tgtEl>
                                        <p:attrNameLst>
                                          <p:attrName>ppt_x</p:attrName>
                                          <p:attrName>ppt_y</p:attrName>
                                        </p:attrNameLst>
                                      </p:cBhvr>
                                      <p:rCtr x="0" y="314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4" grpId="1" animBg="1"/>
      <p:bldP spid="155" grpId="0" animBg="1"/>
      <p:bldP spid="155" grpId="1" animBg="1"/>
      <p:bldP spid="156" grpId="0" animBg="1"/>
      <p:bldP spid="15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Picture 154">
            <a:extLst>
              <a:ext uri="{FF2B5EF4-FFF2-40B4-BE49-F238E27FC236}">
                <a16:creationId xmlns:a16="http://schemas.microsoft.com/office/drawing/2014/main" xmlns="" id="{EEBD2A2F-BBD9-41ED-8600-98C9E26A8AE3}"/>
              </a:ext>
            </a:extLst>
          </p:cNvPr>
          <p:cNvPicPr>
            <a:picLocks noChangeAspect="1"/>
          </p:cNvPicPr>
          <p:nvPr/>
        </p:nvPicPr>
        <p:blipFill rotWithShape="1">
          <a:blip r:embed="rId4">
            <a:extLst>
              <a:ext uri="{28A0092B-C50C-407E-A947-70E740481C1C}">
                <a14:useLocalDpi xmlns:a14="http://schemas.microsoft.com/office/drawing/2010/main" val="0"/>
              </a:ext>
            </a:extLst>
          </a:blip>
          <a:srcRect l="15490" r="34779"/>
          <a:stretch/>
        </p:blipFill>
        <p:spPr>
          <a:xfrm>
            <a:off x="511175" y="1736725"/>
            <a:ext cx="3164412" cy="4242084"/>
          </a:xfrm>
          <a:prstGeom prst="rect">
            <a:avLst/>
          </a:prstGeom>
        </p:spPr>
      </p:pic>
      <p:sp>
        <p:nvSpPr>
          <p:cNvPr id="124" name="Rectangle 123">
            <a:extLst>
              <a:ext uri="{FF2B5EF4-FFF2-40B4-BE49-F238E27FC236}">
                <a16:creationId xmlns:a16="http://schemas.microsoft.com/office/drawing/2014/main" xmlns="" id="{26B9F93F-93DA-4A00-9825-B7CF147E2FD4}"/>
              </a:ext>
            </a:extLst>
          </p:cNvPr>
          <p:cNvSpPr/>
          <p:nvPr/>
        </p:nvSpPr>
        <p:spPr>
          <a:xfrm>
            <a:off x="3873052" y="5165371"/>
            <a:ext cx="2562185" cy="813438"/>
          </a:xfrm>
          <a:prstGeom prst="rect">
            <a:avLst/>
          </a:prstGeom>
          <a:solidFill>
            <a:schemeClr val="accent1"/>
          </a:solidFill>
          <a:ln>
            <a:noFill/>
          </a:ln>
        </p:spPr>
        <p:txBody>
          <a:bodyPr wrap="square" anchor="ctr">
            <a:noAutofit/>
          </a:bodyPr>
          <a:lstStyle/>
          <a:p>
            <a:pPr algn="ctr"/>
            <a:r>
              <a:rPr lang="en-US" b="1" dirty="0">
                <a:solidFill>
                  <a:schemeClr val="bg1"/>
                </a:solidFill>
              </a:rPr>
              <a:t>Check status and export training list </a:t>
            </a:r>
          </a:p>
        </p:txBody>
      </p:sp>
      <p:sp>
        <p:nvSpPr>
          <p:cNvPr id="125" name="Rectangle 124">
            <a:extLst>
              <a:ext uri="{FF2B5EF4-FFF2-40B4-BE49-F238E27FC236}">
                <a16:creationId xmlns:a16="http://schemas.microsoft.com/office/drawing/2014/main" xmlns="" id="{169DA61F-A87B-41F5-9718-60CC9E365330}"/>
              </a:ext>
            </a:extLst>
          </p:cNvPr>
          <p:cNvSpPr/>
          <p:nvPr/>
        </p:nvSpPr>
        <p:spPr>
          <a:xfrm>
            <a:off x="6533946" y="5165371"/>
            <a:ext cx="2562185" cy="813438"/>
          </a:xfrm>
          <a:prstGeom prst="rect">
            <a:avLst/>
          </a:prstGeom>
          <a:solidFill>
            <a:schemeClr val="accent2"/>
          </a:solidFill>
          <a:ln>
            <a:noFill/>
          </a:ln>
        </p:spPr>
        <p:txBody>
          <a:bodyPr wrap="square" anchor="ctr">
            <a:noAutofit/>
          </a:bodyPr>
          <a:lstStyle/>
          <a:p>
            <a:pPr algn="ctr"/>
            <a:r>
              <a:rPr lang="en-US" b="1" dirty="0">
                <a:solidFill>
                  <a:schemeClr val="bg1"/>
                </a:solidFill>
              </a:rPr>
              <a:t>Add operators to scheduled courses</a:t>
            </a:r>
          </a:p>
        </p:txBody>
      </p:sp>
      <p:sp>
        <p:nvSpPr>
          <p:cNvPr id="126" name="Rectangle 125">
            <a:extLst>
              <a:ext uri="{FF2B5EF4-FFF2-40B4-BE49-F238E27FC236}">
                <a16:creationId xmlns:a16="http://schemas.microsoft.com/office/drawing/2014/main" xmlns="" id="{55B9B4FF-67B2-4E57-884F-70C87E9AADB7}"/>
              </a:ext>
            </a:extLst>
          </p:cNvPr>
          <p:cNvSpPr/>
          <p:nvPr/>
        </p:nvSpPr>
        <p:spPr>
          <a:xfrm>
            <a:off x="9194840" y="5165371"/>
            <a:ext cx="2562185" cy="813438"/>
          </a:xfrm>
          <a:prstGeom prst="rect">
            <a:avLst/>
          </a:prstGeom>
          <a:solidFill>
            <a:schemeClr val="accent3"/>
          </a:solidFill>
          <a:ln>
            <a:noFill/>
          </a:ln>
        </p:spPr>
        <p:txBody>
          <a:bodyPr wrap="square" anchor="ctr">
            <a:noAutofit/>
          </a:bodyPr>
          <a:lstStyle/>
          <a:p>
            <a:pPr algn="ctr"/>
            <a:r>
              <a:rPr lang="en-US" b="1" dirty="0">
                <a:solidFill>
                  <a:schemeClr val="bg1"/>
                </a:solidFill>
              </a:rPr>
              <a:t>Automatic attendee registration</a:t>
            </a:r>
          </a:p>
        </p:txBody>
      </p:sp>
      <p:grpSp>
        <p:nvGrpSpPr>
          <p:cNvPr id="64" name="Group 63">
            <a:extLst>
              <a:ext uri="{FF2B5EF4-FFF2-40B4-BE49-F238E27FC236}">
                <a16:creationId xmlns:a16="http://schemas.microsoft.com/office/drawing/2014/main" xmlns="" id="{F2C3DC8A-8D02-49B0-B04B-ABAF235EFF62}"/>
              </a:ext>
            </a:extLst>
          </p:cNvPr>
          <p:cNvGrpSpPr/>
          <p:nvPr/>
        </p:nvGrpSpPr>
        <p:grpSpPr>
          <a:xfrm>
            <a:off x="4177728" y="1834928"/>
            <a:ext cx="1952832" cy="3135086"/>
            <a:chOff x="4177728" y="1834928"/>
            <a:chExt cx="1952832" cy="3135086"/>
          </a:xfrm>
        </p:grpSpPr>
        <p:grpSp>
          <p:nvGrpSpPr>
            <p:cNvPr id="138" name="Group 137">
              <a:extLst>
                <a:ext uri="{FF2B5EF4-FFF2-40B4-BE49-F238E27FC236}">
                  <a16:creationId xmlns:a16="http://schemas.microsoft.com/office/drawing/2014/main" xmlns="" id="{8BDE9EA0-7E93-4EA7-A071-2D8F7F52CFD3}"/>
                </a:ext>
              </a:extLst>
            </p:cNvPr>
            <p:cNvGrpSpPr/>
            <p:nvPr/>
          </p:nvGrpSpPr>
          <p:grpSpPr>
            <a:xfrm>
              <a:off x="4392325" y="2032323"/>
              <a:ext cx="1563917" cy="2417213"/>
              <a:chOff x="4660059" y="2312064"/>
              <a:chExt cx="1005504" cy="1817475"/>
            </a:xfrm>
          </p:grpSpPr>
          <p:sp>
            <p:nvSpPr>
              <p:cNvPr id="230" name="Rounded Rectangle 4">
                <a:extLst>
                  <a:ext uri="{FF2B5EF4-FFF2-40B4-BE49-F238E27FC236}">
                    <a16:creationId xmlns:a16="http://schemas.microsoft.com/office/drawing/2014/main" xmlns="" id="{4E6E12EB-D47D-40DF-B346-38164DE4B9A0}"/>
                  </a:ext>
                </a:extLst>
              </p:cNvPr>
              <p:cNvSpPr/>
              <p:nvPr/>
            </p:nvSpPr>
            <p:spPr bwMode="auto">
              <a:xfrm>
                <a:off x="4660060" y="2312064"/>
                <a:ext cx="1005503" cy="1817475"/>
              </a:xfrm>
              <a:prstGeom prst="roundRect">
                <a:avLst>
                  <a:gd name="adj" fmla="val 0"/>
                </a:avLst>
              </a:prstGeom>
              <a:solidFill>
                <a:schemeClr val="bg1">
                  <a:lumMod val="95000"/>
                </a:schemeClr>
              </a:solidFill>
              <a:ln>
                <a:noFill/>
              </a:ln>
              <a:effectLst/>
              <a:extLst/>
            </p:spPr>
            <p:txBody>
              <a:bodyPr vert="horz" wrap="square" lIns="84406" tIns="42203" rIns="84406" bIns="42203" numCol="1" rtlCol="0" anchor="t" anchorCtr="0" compatLnSpc="1">
                <a:prstTxWarp prst="textNoShape">
                  <a:avLst/>
                </a:prstTxWarp>
                <a:noAutofit/>
              </a:bodyPr>
              <a:lstStyle/>
              <a:p>
                <a:pPr defTabSz="844083"/>
                <a:endParaRPr lang="en-SG"/>
              </a:p>
            </p:txBody>
          </p:sp>
          <p:sp>
            <p:nvSpPr>
              <p:cNvPr id="234" name="Round Same Side Corner Rectangle 57">
                <a:extLst>
                  <a:ext uri="{FF2B5EF4-FFF2-40B4-BE49-F238E27FC236}">
                    <a16:creationId xmlns:a16="http://schemas.microsoft.com/office/drawing/2014/main" xmlns="" id="{F5AA8137-531C-48AB-A527-789FB63DCA3C}"/>
                  </a:ext>
                </a:extLst>
              </p:cNvPr>
              <p:cNvSpPr/>
              <p:nvPr/>
            </p:nvSpPr>
            <p:spPr bwMode="auto">
              <a:xfrm>
                <a:off x="4660059" y="2312064"/>
                <a:ext cx="1005503" cy="322734"/>
              </a:xfrm>
              <a:prstGeom prst="round2SameRect">
                <a:avLst>
                  <a:gd name="adj1" fmla="val 0"/>
                  <a:gd name="adj2" fmla="val 0"/>
                </a:avLst>
              </a:prstGeom>
              <a:solidFill>
                <a:schemeClr val="bg1">
                  <a:lumMod val="85000"/>
                </a:schemeClr>
              </a:solidFill>
              <a:ln>
                <a:noFill/>
              </a:ln>
              <a:effectLst/>
              <a:extLst/>
            </p:spPr>
            <p:txBody>
              <a:bodyPr vert="horz" wrap="square" lIns="84406" tIns="42203" rIns="84406" bIns="42203" numCol="1" rtlCol="0" anchor="ctr" anchorCtr="0" compatLnSpc="1">
                <a:prstTxWarp prst="textNoShape">
                  <a:avLst/>
                </a:prstTxWarp>
                <a:noAutofit/>
              </a:bodyPr>
              <a:lstStyle/>
              <a:p>
                <a:pPr algn="ctr" defTabSz="844083"/>
                <a:r>
                  <a:rPr lang="en-SG" sz="1400" b="1" dirty="0"/>
                  <a:t>Operator         List </a:t>
                </a:r>
              </a:p>
            </p:txBody>
          </p:sp>
        </p:grpSp>
        <p:grpSp>
          <p:nvGrpSpPr>
            <p:cNvPr id="141" name="Graphic 13">
              <a:extLst>
                <a:ext uri="{FF2B5EF4-FFF2-40B4-BE49-F238E27FC236}">
                  <a16:creationId xmlns:a16="http://schemas.microsoft.com/office/drawing/2014/main" xmlns="" id="{42D4ED9A-EFF8-480B-ADC3-DB9F313C8D3C}"/>
                </a:ext>
              </a:extLst>
            </p:cNvPr>
            <p:cNvGrpSpPr/>
            <p:nvPr/>
          </p:nvGrpSpPr>
          <p:grpSpPr>
            <a:xfrm>
              <a:off x="4177728" y="1834928"/>
              <a:ext cx="1952832" cy="3135086"/>
              <a:chOff x="5100873" y="1717848"/>
              <a:chExt cx="1440179" cy="2101883"/>
            </a:xfrm>
          </p:grpSpPr>
          <p:sp>
            <p:nvSpPr>
              <p:cNvPr id="227" name="Freeform: Shape 226">
                <a:extLst>
                  <a:ext uri="{FF2B5EF4-FFF2-40B4-BE49-F238E27FC236}">
                    <a16:creationId xmlns:a16="http://schemas.microsoft.com/office/drawing/2014/main" xmlns="" id="{49C2880A-83A8-461E-BF47-4C3581145D34}"/>
                  </a:ext>
                </a:extLst>
              </p:cNvPr>
              <p:cNvSpPr/>
              <p:nvPr/>
            </p:nvSpPr>
            <p:spPr>
              <a:xfrm>
                <a:off x="5100873" y="1717848"/>
                <a:ext cx="1440179" cy="2101883"/>
              </a:xfrm>
              <a:custGeom>
                <a:avLst/>
                <a:gdLst/>
                <a:ahLst/>
                <a:cxnLst/>
                <a:rect l="0" t="0" r="0" b="0"/>
                <a:pathLst>
                  <a:path w="1440179" h="2101883">
                    <a:moveTo>
                      <a:pt x="1342870" y="2129130"/>
                    </a:moveTo>
                    <a:lnTo>
                      <a:pt x="132341" y="2129130"/>
                    </a:lnTo>
                    <a:cubicBezTo>
                      <a:pt x="58386" y="2129130"/>
                      <a:pt x="0" y="2070745"/>
                      <a:pt x="0" y="1996789"/>
                    </a:cubicBezTo>
                    <a:lnTo>
                      <a:pt x="0" y="132341"/>
                    </a:lnTo>
                    <a:cubicBezTo>
                      <a:pt x="0" y="58386"/>
                      <a:pt x="58386" y="0"/>
                      <a:pt x="132341" y="0"/>
                    </a:cubicBezTo>
                    <a:lnTo>
                      <a:pt x="1342870" y="0"/>
                    </a:lnTo>
                    <a:cubicBezTo>
                      <a:pt x="1416825" y="0"/>
                      <a:pt x="1475211" y="58386"/>
                      <a:pt x="1475211" y="132341"/>
                    </a:cubicBezTo>
                    <a:lnTo>
                      <a:pt x="1475211" y="1996789"/>
                    </a:lnTo>
                    <a:cubicBezTo>
                      <a:pt x="1475211" y="2066852"/>
                      <a:pt x="1412933" y="2129130"/>
                      <a:pt x="1342870" y="2129130"/>
                    </a:cubicBezTo>
                    <a:close/>
                  </a:path>
                </a:pathLst>
              </a:custGeom>
              <a:noFill/>
              <a:ln w="19050" cap="flat">
                <a:solidFill>
                  <a:srgbClr val="0066CC"/>
                </a:solidFill>
                <a:prstDash val="solid"/>
                <a:miter/>
              </a:ln>
            </p:spPr>
            <p:txBody>
              <a:bodyPr>
                <a:noAutofit/>
              </a:bodyPr>
              <a:lstStyle/>
              <a:p>
                <a:endParaRPr lang="en-GB"/>
              </a:p>
            </p:txBody>
          </p:sp>
          <p:sp>
            <p:nvSpPr>
              <p:cNvPr id="228" name="Freeform: Shape 227">
                <a:extLst>
                  <a:ext uri="{FF2B5EF4-FFF2-40B4-BE49-F238E27FC236}">
                    <a16:creationId xmlns:a16="http://schemas.microsoft.com/office/drawing/2014/main" xmlns="" id="{E785FD00-BE32-4CC4-B4FD-985BC070AD9B}"/>
                  </a:ext>
                </a:extLst>
              </p:cNvPr>
              <p:cNvSpPr/>
              <p:nvPr/>
            </p:nvSpPr>
            <p:spPr>
              <a:xfrm>
                <a:off x="5256568" y="1850189"/>
                <a:ext cx="1128789" cy="1595874"/>
              </a:xfrm>
              <a:custGeom>
                <a:avLst/>
                <a:gdLst/>
                <a:ahLst/>
                <a:cxnLst/>
                <a:rect l="0" t="0" r="0" b="0"/>
                <a:pathLst>
                  <a:path w="1128789" h="1595874">
                    <a:moveTo>
                      <a:pt x="1144359" y="1623121"/>
                    </a:moveTo>
                    <a:lnTo>
                      <a:pt x="15569" y="1623121"/>
                    </a:lnTo>
                    <a:cubicBezTo>
                      <a:pt x="7785" y="1623121"/>
                      <a:pt x="0" y="1615336"/>
                      <a:pt x="0" y="1607552"/>
                    </a:cubicBezTo>
                    <a:lnTo>
                      <a:pt x="0" y="15570"/>
                    </a:lnTo>
                    <a:cubicBezTo>
                      <a:pt x="0" y="7785"/>
                      <a:pt x="7785" y="0"/>
                      <a:pt x="15569" y="0"/>
                    </a:cubicBezTo>
                    <a:lnTo>
                      <a:pt x="1144359" y="0"/>
                    </a:lnTo>
                    <a:cubicBezTo>
                      <a:pt x="1152144" y="0"/>
                      <a:pt x="1159928" y="7785"/>
                      <a:pt x="1159928" y="15570"/>
                    </a:cubicBezTo>
                    <a:lnTo>
                      <a:pt x="1159928" y="1603659"/>
                    </a:lnTo>
                    <a:cubicBezTo>
                      <a:pt x="1163821" y="1615336"/>
                      <a:pt x="1156036" y="1623121"/>
                      <a:pt x="1144359" y="1623121"/>
                    </a:cubicBezTo>
                    <a:close/>
                  </a:path>
                </a:pathLst>
              </a:custGeom>
              <a:noFill/>
              <a:ln w="19050" cap="flat">
                <a:solidFill>
                  <a:schemeClr val="accent1"/>
                </a:solidFill>
                <a:prstDash val="solid"/>
                <a:miter/>
              </a:ln>
            </p:spPr>
            <p:txBody>
              <a:bodyPr>
                <a:noAutofit/>
              </a:bodyPr>
              <a:lstStyle/>
              <a:p>
                <a:endParaRPr lang="en-GB" dirty="0"/>
              </a:p>
            </p:txBody>
          </p:sp>
          <p:sp>
            <p:nvSpPr>
              <p:cNvPr id="229" name="Freeform: Shape 228">
                <a:extLst>
                  <a:ext uri="{FF2B5EF4-FFF2-40B4-BE49-F238E27FC236}">
                    <a16:creationId xmlns:a16="http://schemas.microsoft.com/office/drawing/2014/main" xmlns="" id="{243E7B01-8566-4AF1-89E8-DB3C2A35A3C1}"/>
                  </a:ext>
                </a:extLst>
              </p:cNvPr>
              <p:cNvSpPr/>
              <p:nvPr/>
            </p:nvSpPr>
            <p:spPr>
              <a:xfrm>
                <a:off x="5766469" y="3601758"/>
                <a:ext cx="116771" cy="116771"/>
              </a:xfrm>
              <a:custGeom>
                <a:avLst/>
                <a:gdLst/>
                <a:ahLst/>
                <a:cxnLst/>
                <a:rect l="0" t="0" r="0" b="0"/>
                <a:pathLst>
                  <a:path w="116771" h="116771">
                    <a:moveTo>
                      <a:pt x="140126" y="62278"/>
                    </a:moveTo>
                    <a:cubicBezTo>
                      <a:pt x="140126" y="96673"/>
                      <a:pt x="108757" y="124556"/>
                      <a:pt x="70063" y="124556"/>
                    </a:cubicBezTo>
                    <a:cubicBezTo>
                      <a:pt x="31368" y="124556"/>
                      <a:pt x="0" y="96673"/>
                      <a:pt x="0" y="62278"/>
                    </a:cubicBezTo>
                    <a:cubicBezTo>
                      <a:pt x="0" y="27883"/>
                      <a:pt x="31368" y="0"/>
                      <a:pt x="70063" y="0"/>
                    </a:cubicBezTo>
                    <a:cubicBezTo>
                      <a:pt x="108757" y="0"/>
                      <a:pt x="140126" y="27883"/>
                      <a:pt x="140126" y="62278"/>
                    </a:cubicBezTo>
                    <a:close/>
                  </a:path>
                </a:pathLst>
              </a:custGeom>
              <a:noFill/>
              <a:ln w="19050" cap="flat">
                <a:solidFill>
                  <a:srgbClr val="00925B"/>
                </a:solidFill>
                <a:prstDash val="solid"/>
                <a:miter/>
              </a:ln>
            </p:spPr>
            <p:txBody>
              <a:bodyPr>
                <a:noAutofit/>
              </a:bodyPr>
              <a:lstStyle/>
              <a:p>
                <a:endParaRPr lang="en-GB"/>
              </a:p>
            </p:txBody>
          </p:sp>
        </p:grpSp>
        <p:sp>
          <p:nvSpPr>
            <p:cNvPr id="235" name="Rounded Rectangle 135">
              <a:extLst>
                <a:ext uri="{FF2B5EF4-FFF2-40B4-BE49-F238E27FC236}">
                  <a16:creationId xmlns:a16="http://schemas.microsoft.com/office/drawing/2014/main" xmlns="" id="{4F1E7385-B1D8-40CD-8051-85A69675656D}"/>
                </a:ext>
              </a:extLst>
            </p:cNvPr>
            <p:cNvSpPr/>
            <p:nvPr/>
          </p:nvSpPr>
          <p:spPr bwMode="auto">
            <a:xfrm>
              <a:off x="4691166" y="4023748"/>
              <a:ext cx="959680" cy="280559"/>
            </a:xfrm>
            <a:prstGeom prst="roundRect">
              <a:avLst/>
            </a:prstGeom>
            <a:noFill/>
            <a:ln w="19050">
              <a:solidFill>
                <a:schemeClr val="accent2"/>
              </a:solidFill>
            </a:ln>
            <a:effectLst/>
            <a:extLst/>
          </p:spPr>
          <p:txBody>
            <a:bodyPr vert="horz" wrap="square" lIns="66462" tIns="42203" rIns="66462" bIns="42203" numCol="1" rtlCol="0" anchor="ctr" anchorCtr="0" compatLnSpc="1">
              <a:prstTxWarp prst="textNoShape">
                <a:avLst/>
              </a:prstTxWarp>
              <a:noAutofit/>
            </a:bodyPr>
            <a:lstStyle/>
            <a:p>
              <a:pPr algn="ctr" defTabSz="844083"/>
              <a:r>
                <a:rPr lang="en-SG" sz="1600" b="1" dirty="0">
                  <a:solidFill>
                    <a:schemeClr val="accent2"/>
                  </a:solidFill>
                </a:rPr>
                <a:t>EXPORT</a:t>
              </a:r>
              <a:endParaRPr lang="en-SG" b="1" dirty="0">
                <a:solidFill>
                  <a:schemeClr val="accent2"/>
                </a:solidFill>
              </a:endParaRPr>
            </a:p>
          </p:txBody>
        </p:sp>
        <p:grpSp>
          <p:nvGrpSpPr>
            <p:cNvPr id="3" name="Group 2">
              <a:extLst>
                <a:ext uri="{FF2B5EF4-FFF2-40B4-BE49-F238E27FC236}">
                  <a16:creationId xmlns:a16="http://schemas.microsoft.com/office/drawing/2014/main" xmlns="" id="{3BB8D777-0904-4A19-BBF3-C53D28B2CE03}"/>
                </a:ext>
              </a:extLst>
            </p:cNvPr>
            <p:cNvGrpSpPr/>
            <p:nvPr/>
          </p:nvGrpSpPr>
          <p:grpSpPr>
            <a:xfrm>
              <a:off x="4612277" y="2540403"/>
              <a:ext cx="1096924" cy="1238714"/>
              <a:chOff x="6144349" y="2225729"/>
              <a:chExt cx="1096924" cy="1238714"/>
            </a:xfrm>
          </p:grpSpPr>
          <p:grpSp>
            <p:nvGrpSpPr>
              <p:cNvPr id="239" name="Group 238">
                <a:extLst>
                  <a:ext uri="{FF2B5EF4-FFF2-40B4-BE49-F238E27FC236}">
                    <a16:creationId xmlns:a16="http://schemas.microsoft.com/office/drawing/2014/main" xmlns="" id="{824C1975-52B7-4628-AF70-22352EE8E523}"/>
                  </a:ext>
                </a:extLst>
              </p:cNvPr>
              <p:cNvGrpSpPr/>
              <p:nvPr/>
            </p:nvGrpSpPr>
            <p:grpSpPr>
              <a:xfrm>
                <a:off x="6144349" y="2225729"/>
                <a:ext cx="1096924" cy="345762"/>
                <a:chOff x="306575" y="2587299"/>
                <a:chExt cx="1096924" cy="345762"/>
              </a:xfrm>
            </p:grpSpPr>
            <p:grpSp>
              <p:nvGrpSpPr>
                <p:cNvPr id="288" name="Group 12">
                  <a:extLst>
                    <a:ext uri="{FF2B5EF4-FFF2-40B4-BE49-F238E27FC236}">
                      <a16:creationId xmlns:a16="http://schemas.microsoft.com/office/drawing/2014/main" xmlns="" id="{685EA44B-C542-4C3A-BCAC-32E15EB5F373}"/>
                    </a:ext>
                  </a:extLst>
                </p:cNvPr>
                <p:cNvGrpSpPr>
                  <a:grpSpLocks noChangeAspect="1"/>
                </p:cNvGrpSpPr>
                <p:nvPr/>
              </p:nvGrpSpPr>
              <p:grpSpPr bwMode="auto">
                <a:xfrm>
                  <a:off x="1135276" y="2587299"/>
                  <a:ext cx="268223" cy="345762"/>
                  <a:chOff x="3215" y="2173"/>
                  <a:chExt cx="339" cy="437"/>
                </a:xfrm>
              </p:grpSpPr>
              <p:sp>
                <p:nvSpPr>
                  <p:cNvPr id="294" name="AutoShape 11">
                    <a:extLst>
                      <a:ext uri="{FF2B5EF4-FFF2-40B4-BE49-F238E27FC236}">
                        <a16:creationId xmlns:a16="http://schemas.microsoft.com/office/drawing/2014/main" xmlns="" id="{B6493651-6231-49E4-B32D-B3D9CC0BF8A5}"/>
                      </a:ext>
                    </a:extLst>
                  </p:cNvPr>
                  <p:cNvSpPr>
                    <a:spLocks noChangeAspect="1" noChangeArrowheads="1" noTextEdit="1"/>
                  </p:cNvSpPr>
                  <p:nvPr/>
                </p:nvSpPr>
                <p:spPr bwMode="auto">
                  <a:xfrm>
                    <a:off x="3215" y="2173"/>
                    <a:ext cx="33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95" name="Oval 13">
                    <a:extLst>
                      <a:ext uri="{FF2B5EF4-FFF2-40B4-BE49-F238E27FC236}">
                        <a16:creationId xmlns:a16="http://schemas.microsoft.com/office/drawing/2014/main" xmlns="" id="{BAC8F1DD-756D-45EF-B410-A9D695956786}"/>
                      </a:ext>
                    </a:extLst>
                  </p:cNvPr>
                  <p:cNvSpPr>
                    <a:spLocks noChangeArrowheads="1"/>
                  </p:cNvSpPr>
                  <p:nvPr/>
                </p:nvSpPr>
                <p:spPr bwMode="auto">
                  <a:xfrm>
                    <a:off x="3308" y="2179"/>
                    <a:ext cx="151" cy="149"/>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96" name="Line 14">
                    <a:extLst>
                      <a:ext uri="{FF2B5EF4-FFF2-40B4-BE49-F238E27FC236}">
                        <a16:creationId xmlns:a16="http://schemas.microsoft.com/office/drawing/2014/main" xmlns="" id="{642A0C11-6A96-42B7-87DE-9F7291F78316}"/>
                      </a:ext>
                    </a:extLst>
                  </p:cNvPr>
                  <p:cNvSpPr>
                    <a:spLocks noChangeShapeType="1"/>
                  </p:cNvSpPr>
                  <p:nvPr/>
                </p:nvSpPr>
                <p:spPr bwMode="auto">
                  <a:xfrm flipV="1">
                    <a:off x="3479"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97" name="Line 15">
                    <a:extLst>
                      <a:ext uri="{FF2B5EF4-FFF2-40B4-BE49-F238E27FC236}">
                        <a16:creationId xmlns:a16="http://schemas.microsoft.com/office/drawing/2014/main" xmlns="" id="{7D20B29F-F834-4DED-A012-CF0BFDB59AAD}"/>
                      </a:ext>
                    </a:extLst>
                  </p:cNvPr>
                  <p:cNvSpPr>
                    <a:spLocks noChangeShapeType="1"/>
                  </p:cNvSpPr>
                  <p:nvPr/>
                </p:nvSpPr>
                <p:spPr bwMode="auto">
                  <a:xfrm>
                    <a:off x="3286"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98" name="Freeform 16">
                    <a:extLst>
                      <a:ext uri="{FF2B5EF4-FFF2-40B4-BE49-F238E27FC236}">
                        <a16:creationId xmlns:a16="http://schemas.microsoft.com/office/drawing/2014/main" xmlns="" id="{30CCCD93-3AED-4A71-9DAF-80FFCEF8E84B}"/>
                      </a:ext>
                    </a:extLst>
                  </p:cNvPr>
                  <p:cNvSpPr>
                    <a:spLocks/>
                  </p:cNvSpPr>
                  <p:nvPr/>
                </p:nvSpPr>
                <p:spPr bwMode="auto">
                  <a:xfrm>
                    <a:off x="3219" y="2372"/>
                    <a:ext cx="329" cy="240"/>
                  </a:xfrm>
                  <a:custGeom>
                    <a:avLst/>
                    <a:gdLst>
                      <a:gd name="T0" fmla="*/ 166 w 166"/>
                      <a:gd name="T1" fmla="*/ 122 h 122"/>
                      <a:gd name="T2" fmla="*/ 166 w 166"/>
                      <a:gd name="T3" fmla="*/ 45 h 122"/>
                      <a:gd name="T4" fmla="*/ 122 w 166"/>
                      <a:gd name="T5" fmla="*/ 0 h 122"/>
                      <a:gd name="T6" fmla="*/ 44 w 166"/>
                      <a:gd name="T7" fmla="*/ 0 h 122"/>
                      <a:gd name="T8" fmla="*/ 0 w 166"/>
                      <a:gd name="T9" fmla="*/ 45 h 122"/>
                      <a:gd name="T10" fmla="*/ 0 w 166"/>
                      <a:gd name="T11" fmla="*/ 122 h 122"/>
                    </a:gdLst>
                    <a:ahLst/>
                    <a:cxnLst>
                      <a:cxn ang="0">
                        <a:pos x="T0" y="T1"/>
                      </a:cxn>
                      <a:cxn ang="0">
                        <a:pos x="T2" y="T3"/>
                      </a:cxn>
                      <a:cxn ang="0">
                        <a:pos x="T4" y="T5"/>
                      </a:cxn>
                      <a:cxn ang="0">
                        <a:pos x="T6" y="T7"/>
                      </a:cxn>
                      <a:cxn ang="0">
                        <a:pos x="T8" y="T9"/>
                      </a:cxn>
                      <a:cxn ang="0">
                        <a:pos x="T10" y="T11"/>
                      </a:cxn>
                    </a:cxnLst>
                    <a:rect l="0" t="0" r="r" b="b"/>
                    <a:pathLst>
                      <a:path w="166" h="122">
                        <a:moveTo>
                          <a:pt x="166" y="122"/>
                        </a:moveTo>
                        <a:cubicBezTo>
                          <a:pt x="166" y="45"/>
                          <a:pt x="166" y="45"/>
                          <a:pt x="166" y="45"/>
                        </a:cubicBezTo>
                        <a:cubicBezTo>
                          <a:pt x="166" y="20"/>
                          <a:pt x="146" y="0"/>
                          <a:pt x="122" y="0"/>
                        </a:cubicBezTo>
                        <a:cubicBezTo>
                          <a:pt x="44" y="0"/>
                          <a:pt x="44" y="0"/>
                          <a:pt x="44" y="0"/>
                        </a:cubicBezTo>
                        <a:cubicBezTo>
                          <a:pt x="20" y="0"/>
                          <a:pt x="0" y="20"/>
                          <a:pt x="0" y="45"/>
                        </a:cubicBezTo>
                        <a:cubicBezTo>
                          <a:pt x="0" y="122"/>
                          <a:pt x="0" y="122"/>
                          <a:pt x="0" y="1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89" name="Group 288">
                  <a:extLst>
                    <a:ext uri="{FF2B5EF4-FFF2-40B4-BE49-F238E27FC236}">
                      <a16:creationId xmlns:a16="http://schemas.microsoft.com/office/drawing/2014/main" xmlns="" id="{E054269A-7145-42C8-994C-92100C454ED4}"/>
                    </a:ext>
                  </a:extLst>
                </p:cNvPr>
                <p:cNvGrpSpPr/>
                <p:nvPr/>
              </p:nvGrpSpPr>
              <p:grpSpPr>
                <a:xfrm>
                  <a:off x="306575" y="2606166"/>
                  <a:ext cx="356041" cy="308029"/>
                  <a:chOff x="4808538" y="3143250"/>
                  <a:chExt cx="1047750" cy="906463"/>
                </a:xfrm>
              </p:grpSpPr>
              <p:sp>
                <p:nvSpPr>
                  <p:cNvPr id="291" name="Freeform 7">
                    <a:extLst>
                      <a:ext uri="{FF2B5EF4-FFF2-40B4-BE49-F238E27FC236}">
                        <a16:creationId xmlns:a16="http://schemas.microsoft.com/office/drawing/2014/main" xmlns="" id="{B00D53EB-34F3-47FF-B382-37F33F0A0CF6}"/>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92" name="Oval 8">
                    <a:extLst>
                      <a:ext uri="{FF2B5EF4-FFF2-40B4-BE49-F238E27FC236}">
                        <a16:creationId xmlns:a16="http://schemas.microsoft.com/office/drawing/2014/main" xmlns="" id="{E9620C01-C42A-4739-B916-25AEB0E271DC}"/>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93" name="Freeform 9">
                    <a:extLst>
                      <a:ext uri="{FF2B5EF4-FFF2-40B4-BE49-F238E27FC236}">
                        <a16:creationId xmlns:a16="http://schemas.microsoft.com/office/drawing/2014/main" xmlns="" id="{ECF981BF-3843-49BE-A04E-236212BE0863}"/>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290" name="Straight Connector 289">
                  <a:extLst>
                    <a:ext uri="{FF2B5EF4-FFF2-40B4-BE49-F238E27FC236}">
                      <a16:creationId xmlns:a16="http://schemas.microsoft.com/office/drawing/2014/main" xmlns="" id="{632F3E55-2236-4BE0-BBD0-15443DEC2B85}"/>
                    </a:ext>
                  </a:extLst>
                </p:cNvPr>
                <p:cNvCxnSpPr/>
                <p:nvPr/>
              </p:nvCxnSpPr>
              <p:spPr bwMode="auto">
                <a:xfrm>
                  <a:off x="694471" y="2760180"/>
                  <a:ext cx="371006" cy="0"/>
                </a:xfrm>
                <a:prstGeom prst="line">
                  <a:avLst/>
                </a:prstGeom>
                <a:noFill/>
                <a:ln w="19050" cap="flat"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240" name="Group 239">
                <a:extLst>
                  <a:ext uri="{FF2B5EF4-FFF2-40B4-BE49-F238E27FC236}">
                    <a16:creationId xmlns:a16="http://schemas.microsoft.com/office/drawing/2014/main" xmlns="" id="{8F80547C-ACB4-4386-8FB0-839D62763DD0}"/>
                  </a:ext>
                </a:extLst>
              </p:cNvPr>
              <p:cNvGrpSpPr/>
              <p:nvPr/>
            </p:nvGrpSpPr>
            <p:grpSpPr>
              <a:xfrm>
                <a:off x="6144349" y="2672205"/>
                <a:ext cx="1096924" cy="345762"/>
                <a:chOff x="306575" y="2587299"/>
                <a:chExt cx="1096924" cy="345762"/>
              </a:xfrm>
            </p:grpSpPr>
            <p:grpSp>
              <p:nvGrpSpPr>
                <p:cNvPr id="277" name="Group 12">
                  <a:extLst>
                    <a:ext uri="{FF2B5EF4-FFF2-40B4-BE49-F238E27FC236}">
                      <a16:creationId xmlns:a16="http://schemas.microsoft.com/office/drawing/2014/main" xmlns="" id="{7A8FBAE3-ED6F-4B23-91C1-DC6B7ECE32AB}"/>
                    </a:ext>
                  </a:extLst>
                </p:cNvPr>
                <p:cNvGrpSpPr>
                  <a:grpSpLocks noChangeAspect="1"/>
                </p:cNvGrpSpPr>
                <p:nvPr/>
              </p:nvGrpSpPr>
              <p:grpSpPr bwMode="auto">
                <a:xfrm>
                  <a:off x="1135276" y="2587299"/>
                  <a:ext cx="268223" cy="345762"/>
                  <a:chOff x="3215" y="2173"/>
                  <a:chExt cx="339" cy="437"/>
                </a:xfrm>
              </p:grpSpPr>
              <p:sp>
                <p:nvSpPr>
                  <p:cNvPr id="283" name="AutoShape 11">
                    <a:extLst>
                      <a:ext uri="{FF2B5EF4-FFF2-40B4-BE49-F238E27FC236}">
                        <a16:creationId xmlns:a16="http://schemas.microsoft.com/office/drawing/2014/main" xmlns="" id="{A6D66F9F-DF04-4666-86D5-C98BAAEFAFE6}"/>
                      </a:ext>
                    </a:extLst>
                  </p:cNvPr>
                  <p:cNvSpPr>
                    <a:spLocks noChangeAspect="1" noChangeArrowheads="1" noTextEdit="1"/>
                  </p:cNvSpPr>
                  <p:nvPr/>
                </p:nvSpPr>
                <p:spPr bwMode="auto">
                  <a:xfrm>
                    <a:off x="3215" y="2173"/>
                    <a:ext cx="33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84" name="Oval 13">
                    <a:extLst>
                      <a:ext uri="{FF2B5EF4-FFF2-40B4-BE49-F238E27FC236}">
                        <a16:creationId xmlns:a16="http://schemas.microsoft.com/office/drawing/2014/main" xmlns="" id="{E544D4F9-E4B4-47D3-B9E2-26930569EB76}"/>
                      </a:ext>
                    </a:extLst>
                  </p:cNvPr>
                  <p:cNvSpPr>
                    <a:spLocks noChangeArrowheads="1"/>
                  </p:cNvSpPr>
                  <p:nvPr/>
                </p:nvSpPr>
                <p:spPr bwMode="auto">
                  <a:xfrm>
                    <a:off x="3308" y="2179"/>
                    <a:ext cx="151" cy="149"/>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85" name="Line 14">
                    <a:extLst>
                      <a:ext uri="{FF2B5EF4-FFF2-40B4-BE49-F238E27FC236}">
                        <a16:creationId xmlns:a16="http://schemas.microsoft.com/office/drawing/2014/main" xmlns="" id="{0EDC2BF8-A069-4C7D-B3A8-DBACFA1DE62F}"/>
                      </a:ext>
                    </a:extLst>
                  </p:cNvPr>
                  <p:cNvSpPr>
                    <a:spLocks noChangeShapeType="1"/>
                  </p:cNvSpPr>
                  <p:nvPr/>
                </p:nvSpPr>
                <p:spPr bwMode="auto">
                  <a:xfrm flipV="1">
                    <a:off x="3479"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86" name="Line 15">
                    <a:extLst>
                      <a:ext uri="{FF2B5EF4-FFF2-40B4-BE49-F238E27FC236}">
                        <a16:creationId xmlns:a16="http://schemas.microsoft.com/office/drawing/2014/main" xmlns="" id="{F5EB3D54-E91D-4E02-BC5F-3D898BD7260D}"/>
                      </a:ext>
                    </a:extLst>
                  </p:cNvPr>
                  <p:cNvSpPr>
                    <a:spLocks noChangeShapeType="1"/>
                  </p:cNvSpPr>
                  <p:nvPr/>
                </p:nvSpPr>
                <p:spPr bwMode="auto">
                  <a:xfrm>
                    <a:off x="3286"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87" name="Freeform 16">
                    <a:extLst>
                      <a:ext uri="{FF2B5EF4-FFF2-40B4-BE49-F238E27FC236}">
                        <a16:creationId xmlns:a16="http://schemas.microsoft.com/office/drawing/2014/main" xmlns="" id="{9284F4F6-A25F-4541-8420-F4115CC52E59}"/>
                      </a:ext>
                    </a:extLst>
                  </p:cNvPr>
                  <p:cNvSpPr>
                    <a:spLocks/>
                  </p:cNvSpPr>
                  <p:nvPr/>
                </p:nvSpPr>
                <p:spPr bwMode="auto">
                  <a:xfrm>
                    <a:off x="3219" y="2372"/>
                    <a:ext cx="329" cy="240"/>
                  </a:xfrm>
                  <a:custGeom>
                    <a:avLst/>
                    <a:gdLst>
                      <a:gd name="T0" fmla="*/ 166 w 166"/>
                      <a:gd name="T1" fmla="*/ 122 h 122"/>
                      <a:gd name="T2" fmla="*/ 166 w 166"/>
                      <a:gd name="T3" fmla="*/ 45 h 122"/>
                      <a:gd name="T4" fmla="*/ 122 w 166"/>
                      <a:gd name="T5" fmla="*/ 0 h 122"/>
                      <a:gd name="T6" fmla="*/ 44 w 166"/>
                      <a:gd name="T7" fmla="*/ 0 h 122"/>
                      <a:gd name="T8" fmla="*/ 0 w 166"/>
                      <a:gd name="T9" fmla="*/ 45 h 122"/>
                      <a:gd name="T10" fmla="*/ 0 w 166"/>
                      <a:gd name="T11" fmla="*/ 122 h 122"/>
                    </a:gdLst>
                    <a:ahLst/>
                    <a:cxnLst>
                      <a:cxn ang="0">
                        <a:pos x="T0" y="T1"/>
                      </a:cxn>
                      <a:cxn ang="0">
                        <a:pos x="T2" y="T3"/>
                      </a:cxn>
                      <a:cxn ang="0">
                        <a:pos x="T4" y="T5"/>
                      </a:cxn>
                      <a:cxn ang="0">
                        <a:pos x="T6" y="T7"/>
                      </a:cxn>
                      <a:cxn ang="0">
                        <a:pos x="T8" y="T9"/>
                      </a:cxn>
                      <a:cxn ang="0">
                        <a:pos x="T10" y="T11"/>
                      </a:cxn>
                    </a:cxnLst>
                    <a:rect l="0" t="0" r="r" b="b"/>
                    <a:pathLst>
                      <a:path w="166" h="122">
                        <a:moveTo>
                          <a:pt x="166" y="122"/>
                        </a:moveTo>
                        <a:cubicBezTo>
                          <a:pt x="166" y="45"/>
                          <a:pt x="166" y="45"/>
                          <a:pt x="166" y="45"/>
                        </a:cubicBezTo>
                        <a:cubicBezTo>
                          <a:pt x="166" y="20"/>
                          <a:pt x="146" y="0"/>
                          <a:pt x="122" y="0"/>
                        </a:cubicBezTo>
                        <a:cubicBezTo>
                          <a:pt x="44" y="0"/>
                          <a:pt x="44" y="0"/>
                          <a:pt x="44" y="0"/>
                        </a:cubicBezTo>
                        <a:cubicBezTo>
                          <a:pt x="20" y="0"/>
                          <a:pt x="0" y="20"/>
                          <a:pt x="0" y="45"/>
                        </a:cubicBezTo>
                        <a:cubicBezTo>
                          <a:pt x="0" y="122"/>
                          <a:pt x="0" y="122"/>
                          <a:pt x="0" y="1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78" name="Group 277">
                  <a:extLst>
                    <a:ext uri="{FF2B5EF4-FFF2-40B4-BE49-F238E27FC236}">
                      <a16:creationId xmlns:a16="http://schemas.microsoft.com/office/drawing/2014/main" xmlns="" id="{2167EC9E-E195-4E66-AF4D-F8CA65F956C1}"/>
                    </a:ext>
                  </a:extLst>
                </p:cNvPr>
                <p:cNvGrpSpPr/>
                <p:nvPr/>
              </p:nvGrpSpPr>
              <p:grpSpPr>
                <a:xfrm>
                  <a:off x="306575" y="2606166"/>
                  <a:ext cx="356041" cy="308029"/>
                  <a:chOff x="4808538" y="3143250"/>
                  <a:chExt cx="1047750" cy="906463"/>
                </a:xfrm>
              </p:grpSpPr>
              <p:sp>
                <p:nvSpPr>
                  <p:cNvPr id="280" name="Freeform 7">
                    <a:extLst>
                      <a:ext uri="{FF2B5EF4-FFF2-40B4-BE49-F238E27FC236}">
                        <a16:creationId xmlns:a16="http://schemas.microsoft.com/office/drawing/2014/main" xmlns="" id="{07644AA7-E164-4986-92D1-6CBDA5B6770C}"/>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81" name="Oval 8">
                    <a:extLst>
                      <a:ext uri="{FF2B5EF4-FFF2-40B4-BE49-F238E27FC236}">
                        <a16:creationId xmlns:a16="http://schemas.microsoft.com/office/drawing/2014/main" xmlns="" id="{91FBFE02-7E31-46D3-ABED-EBBF3F0F0B6A}"/>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82" name="Freeform 9">
                    <a:extLst>
                      <a:ext uri="{FF2B5EF4-FFF2-40B4-BE49-F238E27FC236}">
                        <a16:creationId xmlns:a16="http://schemas.microsoft.com/office/drawing/2014/main" xmlns="" id="{E09A1B31-AAA7-4D03-A84B-414F6970BE7C}"/>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279" name="Straight Connector 278">
                  <a:extLst>
                    <a:ext uri="{FF2B5EF4-FFF2-40B4-BE49-F238E27FC236}">
                      <a16:creationId xmlns:a16="http://schemas.microsoft.com/office/drawing/2014/main" xmlns="" id="{F4BA9BF5-CD82-4508-800C-8CA9239ED225}"/>
                    </a:ext>
                  </a:extLst>
                </p:cNvPr>
                <p:cNvCxnSpPr/>
                <p:nvPr/>
              </p:nvCxnSpPr>
              <p:spPr bwMode="auto">
                <a:xfrm>
                  <a:off x="694471" y="2760180"/>
                  <a:ext cx="371006" cy="0"/>
                </a:xfrm>
                <a:prstGeom prst="line">
                  <a:avLst/>
                </a:prstGeom>
                <a:noFill/>
                <a:ln w="19050" cap="flat"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241" name="Group 240">
                <a:extLst>
                  <a:ext uri="{FF2B5EF4-FFF2-40B4-BE49-F238E27FC236}">
                    <a16:creationId xmlns:a16="http://schemas.microsoft.com/office/drawing/2014/main" xmlns="" id="{6774B479-D490-458F-ABC2-AE2952DF04BE}"/>
                  </a:ext>
                </a:extLst>
              </p:cNvPr>
              <p:cNvGrpSpPr/>
              <p:nvPr/>
            </p:nvGrpSpPr>
            <p:grpSpPr>
              <a:xfrm>
                <a:off x="6144349" y="3118681"/>
                <a:ext cx="1096924" cy="345762"/>
                <a:chOff x="306575" y="2587299"/>
                <a:chExt cx="1096924" cy="345762"/>
              </a:xfrm>
            </p:grpSpPr>
            <p:grpSp>
              <p:nvGrpSpPr>
                <p:cNvPr id="266" name="Group 12">
                  <a:extLst>
                    <a:ext uri="{FF2B5EF4-FFF2-40B4-BE49-F238E27FC236}">
                      <a16:creationId xmlns:a16="http://schemas.microsoft.com/office/drawing/2014/main" xmlns="" id="{8E89588E-DA60-4B4F-BE81-23CC56297B8B}"/>
                    </a:ext>
                  </a:extLst>
                </p:cNvPr>
                <p:cNvGrpSpPr>
                  <a:grpSpLocks noChangeAspect="1"/>
                </p:cNvGrpSpPr>
                <p:nvPr/>
              </p:nvGrpSpPr>
              <p:grpSpPr bwMode="auto">
                <a:xfrm>
                  <a:off x="1135276" y="2587299"/>
                  <a:ext cx="268223" cy="345762"/>
                  <a:chOff x="3215" y="2173"/>
                  <a:chExt cx="339" cy="437"/>
                </a:xfrm>
              </p:grpSpPr>
              <p:sp>
                <p:nvSpPr>
                  <p:cNvPr id="272" name="AutoShape 11">
                    <a:extLst>
                      <a:ext uri="{FF2B5EF4-FFF2-40B4-BE49-F238E27FC236}">
                        <a16:creationId xmlns:a16="http://schemas.microsoft.com/office/drawing/2014/main" xmlns="" id="{A351A539-1FB6-4A43-8144-A509DCA601FD}"/>
                      </a:ext>
                    </a:extLst>
                  </p:cNvPr>
                  <p:cNvSpPr>
                    <a:spLocks noChangeAspect="1" noChangeArrowheads="1" noTextEdit="1"/>
                  </p:cNvSpPr>
                  <p:nvPr/>
                </p:nvSpPr>
                <p:spPr bwMode="auto">
                  <a:xfrm>
                    <a:off x="3215" y="2173"/>
                    <a:ext cx="339" cy="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73" name="Oval 13">
                    <a:extLst>
                      <a:ext uri="{FF2B5EF4-FFF2-40B4-BE49-F238E27FC236}">
                        <a16:creationId xmlns:a16="http://schemas.microsoft.com/office/drawing/2014/main" xmlns="" id="{38507F3A-215A-492D-92F3-189C8C87057D}"/>
                      </a:ext>
                    </a:extLst>
                  </p:cNvPr>
                  <p:cNvSpPr>
                    <a:spLocks noChangeArrowheads="1"/>
                  </p:cNvSpPr>
                  <p:nvPr/>
                </p:nvSpPr>
                <p:spPr bwMode="auto">
                  <a:xfrm>
                    <a:off x="3308" y="2179"/>
                    <a:ext cx="151" cy="149"/>
                  </a:xfrm>
                  <a:prstGeom prst="ellipse">
                    <a:avLst/>
                  </a:pr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74" name="Line 14">
                    <a:extLst>
                      <a:ext uri="{FF2B5EF4-FFF2-40B4-BE49-F238E27FC236}">
                        <a16:creationId xmlns:a16="http://schemas.microsoft.com/office/drawing/2014/main" xmlns="" id="{04F2DC2B-6FA2-4C10-B0A4-74D993ABF0AF}"/>
                      </a:ext>
                    </a:extLst>
                  </p:cNvPr>
                  <p:cNvSpPr>
                    <a:spLocks noChangeShapeType="1"/>
                  </p:cNvSpPr>
                  <p:nvPr/>
                </p:nvSpPr>
                <p:spPr bwMode="auto">
                  <a:xfrm flipV="1">
                    <a:off x="3479"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75" name="Line 15">
                    <a:extLst>
                      <a:ext uri="{FF2B5EF4-FFF2-40B4-BE49-F238E27FC236}">
                        <a16:creationId xmlns:a16="http://schemas.microsoft.com/office/drawing/2014/main" xmlns="" id="{A9C48C3C-2BEC-4217-9B10-B5B1BF702429}"/>
                      </a:ext>
                    </a:extLst>
                  </p:cNvPr>
                  <p:cNvSpPr>
                    <a:spLocks noChangeShapeType="1"/>
                  </p:cNvSpPr>
                  <p:nvPr/>
                </p:nvSpPr>
                <p:spPr bwMode="auto">
                  <a:xfrm>
                    <a:off x="3286" y="2535"/>
                    <a:ext cx="0" cy="77"/>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76" name="Freeform 16">
                    <a:extLst>
                      <a:ext uri="{FF2B5EF4-FFF2-40B4-BE49-F238E27FC236}">
                        <a16:creationId xmlns:a16="http://schemas.microsoft.com/office/drawing/2014/main" xmlns="" id="{6EE4C4FF-8683-4A47-B94A-7B67CE094475}"/>
                      </a:ext>
                    </a:extLst>
                  </p:cNvPr>
                  <p:cNvSpPr>
                    <a:spLocks/>
                  </p:cNvSpPr>
                  <p:nvPr/>
                </p:nvSpPr>
                <p:spPr bwMode="auto">
                  <a:xfrm>
                    <a:off x="3219" y="2372"/>
                    <a:ext cx="329" cy="240"/>
                  </a:xfrm>
                  <a:custGeom>
                    <a:avLst/>
                    <a:gdLst>
                      <a:gd name="T0" fmla="*/ 166 w 166"/>
                      <a:gd name="T1" fmla="*/ 122 h 122"/>
                      <a:gd name="T2" fmla="*/ 166 w 166"/>
                      <a:gd name="T3" fmla="*/ 45 h 122"/>
                      <a:gd name="T4" fmla="*/ 122 w 166"/>
                      <a:gd name="T5" fmla="*/ 0 h 122"/>
                      <a:gd name="T6" fmla="*/ 44 w 166"/>
                      <a:gd name="T7" fmla="*/ 0 h 122"/>
                      <a:gd name="T8" fmla="*/ 0 w 166"/>
                      <a:gd name="T9" fmla="*/ 45 h 122"/>
                      <a:gd name="T10" fmla="*/ 0 w 166"/>
                      <a:gd name="T11" fmla="*/ 122 h 122"/>
                    </a:gdLst>
                    <a:ahLst/>
                    <a:cxnLst>
                      <a:cxn ang="0">
                        <a:pos x="T0" y="T1"/>
                      </a:cxn>
                      <a:cxn ang="0">
                        <a:pos x="T2" y="T3"/>
                      </a:cxn>
                      <a:cxn ang="0">
                        <a:pos x="T4" y="T5"/>
                      </a:cxn>
                      <a:cxn ang="0">
                        <a:pos x="T6" y="T7"/>
                      </a:cxn>
                      <a:cxn ang="0">
                        <a:pos x="T8" y="T9"/>
                      </a:cxn>
                      <a:cxn ang="0">
                        <a:pos x="T10" y="T11"/>
                      </a:cxn>
                    </a:cxnLst>
                    <a:rect l="0" t="0" r="r" b="b"/>
                    <a:pathLst>
                      <a:path w="166" h="122">
                        <a:moveTo>
                          <a:pt x="166" y="122"/>
                        </a:moveTo>
                        <a:cubicBezTo>
                          <a:pt x="166" y="45"/>
                          <a:pt x="166" y="45"/>
                          <a:pt x="166" y="45"/>
                        </a:cubicBezTo>
                        <a:cubicBezTo>
                          <a:pt x="166" y="20"/>
                          <a:pt x="146" y="0"/>
                          <a:pt x="122" y="0"/>
                        </a:cubicBezTo>
                        <a:cubicBezTo>
                          <a:pt x="44" y="0"/>
                          <a:pt x="44" y="0"/>
                          <a:pt x="44" y="0"/>
                        </a:cubicBezTo>
                        <a:cubicBezTo>
                          <a:pt x="20" y="0"/>
                          <a:pt x="0" y="20"/>
                          <a:pt x="0" y="45"/>
                        </a:cubicBezTo>
                        <a:cubicBezTo>
                          <a:pt x="0" y="122"/>
                          <a:pt x="0" y="122"/>
                          <a:pt x="0" y="122"/>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67" name="Group 266">
                  <a:extLst>
                    <a:ext uri="{FF2B5EF4-FFF2-40B4-BE49-F238E27FC236}">
                      <a16:creationId xmlns:a16="http://schemas.microsoft.com/office/drawing/2014/main" xmlns="" id="{15CAC518-A700-422F-A461-16B93E55F3E3}"/>
                    </a:ext>
                  </a:extLst>
                </p:cNvPr>
                <p:cNvGrpSpPr/>
                <p:nvPr/>
              </p:nvGrpSpPr>
              <p:grpSpPr>
                <a:xfrm>
                  <a:off x="306575" y="2606166"/>
                  <a:ext cx="356041" cy="308029"/>
                  <a:chOff x="4808538" y="3143250"/>
                  <a:chExt cx="1047750" cy="906463"/>
                </a:xfrm>
              </p:grpSpPr>
              <p:sp>
                <p:nvSpPr>
                  <p:cNvPr id="269" name="Freeform 7">
                    <a:extLst>
                      <a:ext uri="{FF2B5EF4-FFF2-40B4-BE49-F238E27FC236}">
                        <a16:creationId xmlns:a16="http://schemas.microsoft.com/office/drawing/2014/main" xmlns="" id="{93D3B1D1-E0D5-4EC7-BC08-BA8880FF8458}"/>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270" name="Oval 8">
                    <a:extLst>
                      <a:ext uri="{FF2B5EF4-FFF2-40B4-BE49-F238E27FC236}">
                        <a16:creationId xmlns:a16="http://schemas.microsoft.com/office/drawing/2014/main" xmlns="" id="{B79EEC40-F55D-44E4-84C5-1C90580A6181}"/>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71" name="Freeform 9">
                    <a:extLst>
                      <a:ext uri="{FF2B5EF4-FFF2-40B4-BE49-F238E27FC236}">
                        <a16:creationId xmlns:a16="http://schemas.microsoft.com/office/drawing/2014/main" xmlns="" id="{955FA68A-D6F9-454D-8BA4-A5C7065BB115}"/>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cxnSp>
              <p:nvCxnSpPr>
                <p:cNvPr id="268" name="Straight Connector 267">
                  <a:extLst>
                    <a:ext uri="{FF2B5EF4-FFF2-40B4-BE49-F238E27FC236}">
                      <a16:creationId xmlns:a16="http://schemas.microsoft.com/office/drawing/2014/main" xmlns="" id="{82820E1B-7D58-499C-BE88-C7C288E759D6}"/>
                    </a:ext>
                  </a:extLst>
                </p:cNvPr>
                <p:cNvCxnSpPr/>
                <p:nvPr/>
              </p:nvCxnSpPr>
              <p:spPr bwMode="auto">
                <a:xfrm>
                  <a:off x="694471" y="2760180"/>
                  <a:ext cx="371006" cy="0"/>
                </a:xfrm>
                <a:prstGeom prst="line">
                  <a:avLst/>
                </a:prstGeom>
                <a:noFill/>
                <a:ln w="19050" cap="flat" cmpd="sng" algn="ctr">
                  <a:solidFill>
                    <a:schemeClr val="tx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grpSp>
      <p:grpSp>
        <p:nvGrpSpPr>
          <p:cNvPr id="65" name="Group 64">
            <a:extLst>
              <a:ext uri="{FF2B5EF4-FFF2-40B4-BE49-F238E27FC236}">
                <a16:creationId xmlns:a16="http://schemas.microsoft.com/office/drawing/2014/main" xmlns="" id="{B23667DF-6426-4C1D-9828-3D439C2ACF91}"/>
              </a:ext>
            </a:extLst>
          </p:cNvPr>
          <p:cNvGrpSpPr/>
          <p:nvPr/>
        </p:nvGrpSpPr>
        <p:grpSpPr>
          <a:xfrm>
            <a:off x="6832285" y="1834928"/>
            <a:ext cx="1952832" cy="3135086"/>
            <a:chOff x="6832285" y="1834928"/>
            <a:chExt cx="1952832" cy="3135086"/>
          </a:xfrm>
        </p:grpSpPr>
        <p:grpSp>
          <p:nvGrpSpPr>
            <p:cNvPr id="300" name="Group 299">
              <a:extLst>
                <a:ext uri="{FF2B5EF4-FFF2-40B4-BE49-F238E27FC236}">
                  <a16:creationId xmlns:a16="http://schemas.microsoft.com/office/drawing/2014/main" xmlns="" id="{2787F875-93E7-4886-AFB6-1657776CCFCD}"/>
                </a:ext>
              </a:extLst>
            </p:cNvPr>
            <p:cNvGrpSpPr/>
            <p:nvPr/>
          </p:nvGrpSpPr>
          <p:grpSpPr>
            <a:xfrm>
              <a:off x="7044890" y="2032323"/>
              <a:ext cx="1563917" cy="2417213"/>
              <a:chOff x="4660059" y="2312064"/>
              <a:chExt cx="1005504" cy="1817475"/>
            </a:xfrm>
          </p:grpSpPr>
          <p:sp>
            <p:nvSpPr>
              <p:cNvPr id="312" name="Rounded Rectangle 4">
                <a:extLst>
                  <a:ext uri="{FF2B5EF4-FFF2-40B4-BE49-F238E27FC236}">
                    <a16:creationId xmlns:a16="http://schemas.microsoft.com/office/drawing/2014/main" xmlns="" id="{4A09F724-11B1-4950-A4CB-798AE0708B4A}"/>
                  </a:ext>
                </a:extLst>
              </p:cNvPr>
              <p:cNvSpPr/>
              <p:nvPr/>
            </p:nvSpPr>
            <p:spPr bwMode="auto">
              <a:xfrm>
                <a:off x="4660060" y="2312064"/>
                <a:ext cx="1005503" cy="1817475"/>
              </a:xfrm>
              <a:prstGeom prst="roundRect">
                <a:avLst>
                  <a:gd name="adj" fmla="val 0"/>
                </a:avLst>
              </a:prstGeom>
              <a:solidFill>
                <a:schemeClr val="bg1">
                  <a:lumMod val="95000"/>
                </a:schemeClr>
              </a:solidFill>
              <a:ln>
                <a:noFill/>
              </a:ln>
              <a:effectLst/>
              <a:extLst/>
            </p:spPr>
            <p:txBody>
              <a:bodyPr vert="horz" wrap="square" lIns="84406" tIns="42203" rIns="84406" bIns="42203" numCol="1" rtlCol="0" anchor="t" anchorCtr="0" compatLnSpc="1">
                <a:prstTxWarp prst="textNoShape">
                  <a:avLst/>
                </a:prstTxWarp>
                <a:noAutofit/>
              </a:bodyPr>
              <a:lstStyle/>
              <a:p>
                <a:pPr defTabSz="844083"/>
                <a:endParaRPr lang="en-SG"/>
              </a:p>
            </p:txBody>
          </p:sp>
          <p:sp>
            <p:nvSpPr>
              <p:cNvPr id="313" name="Round Same Side Corner Rectangle 57">
                <a:extLst>
                  <a:ext uri="{FF2B5EF4-FFF2-40B4-BE49-F238E27FC236}">
                    <a16:creationId xmlns:a16="http://schemas.microsoft.com/office/drawing/2014/main" xmlns="" id="{85E746AA-3E55-4F18-BE67-EBEF984C764E}"/>
                  </a:ext>
                </a:extLst>
              </p:cNvPr>
              <p:cNvSpPr/>
              <p:nvPr/>
            </p:nvSpPr>
            <p:spPr bwMode="auto">
              <a:xfrm>
                <a:off x="4660059" y="2312064"/>
                <a:ext cx="1005503" cy="325239"/>
              </a:xfrm>
              <a:prstGeom prst="round2SameRect">
                <a:avLst>
                  <a:gd name="adj1" fmla="val 0"/>
                  <a:gd name="adj2" fmla="val 0"/>
                </a:avLst>
              </a:prstGeom>
              <a:solidFill>
                <a:schemeClr val="bg1">
                  <a:lumMod val="85000"/>
                </a:schemeClr>
              </a:solidFill>
              <a:ln>
                <a:noFill/>
              </a:ln>
              <a:effectLst/>
              <a:extLst/>
            </p:spPr>
            <p:txBody>
              <a:bodyPr vert="horz" wrap="square" lIns="84406" tIns="42203" rIns="84406" bIns="42203" numCol="1" rtlCol="0" anchor="ctr" anchorCtr="0" compatLnSpc="1">
                <a:prstTxWarp prst="textNoShape">
                  <a:avLst/>
                </a:prstTxWarp>
                <a:noAutofit/>
              </a:bodyPr>
              <a:lstStyle/>
              <a:p>
                <a:pPr algn="ctr" defTabSz="844083"/>
                <a:r>
                  <a:rPr lang="en-SG" sz="1400" b="1" dirty="0"/>
                  <a:t>Operator Bob</a:t>
                </a:r>
                <a:r>
                  <a:rPr lang="en-SG" sz="1600" b="1" dirty="0"/>
                  <a:t/>
                </a:r>
                <a:br>
                  <a:rPr lang="en-SG" sz="1600" b="1" dirty="0"/>
                </a:br>
                <a:r>
                  <a:rPr lang="en-SG" sz="1400" dirty="0"/>
                  <a:t>#96748180</a:t>
                </a:r>
                <a:endParaRPr lang="en-SG" sz="1600" dirty="0"/>
              </a:p>
            </p:txBody>
          </p:sp>
        </p:grpSp>
        <p:sp>
          <p:nvSpPr>
            <p:cNvPr id="301" name="TextBox 300">
              <a:extLst>
                <a:ext uri="{FF2B5EF4-FFF2-40B4-BE49-F238E27FC236}">
                  <a16:creationId xmlns:a16="http://schemas.microsoft.com/office/drawing/2014/main" xmlns="" id="{623AE4E7-FF7B-4187-A045-C826E3C63B35}"/>
                </a:ext>
              </a:extLst>
            </p:cNvPr>
            <p:cNvSpPr txBox="1"/>
            <p:nvPr/>
          </p:nvSpPr>
          <p:spPr>
            <a:xfrm>
              <a:off x="7548600" y="2646381"/>
              <a:ext cx="963283" cy="371695"/>
            </a:xfrm>
            <a:prstGeom prst="rect">
              <a:avLst/>
            </a:prstGeom>
            <a:noFill/>
          </p:spPr>
          <p:txBody>
            <a:bodyPr wrap="none" rtlCol="0">
              <a:noAutofit/>
            </a:bodyPr>
            <a:lstStyle/>
            <a:p>
              <a:pPr algn="ctr"/>
              <a:r>
                <a:rPr lang="en-SG" sz="1200" b="1" dirty="0">
                  <a:solidFill>
                    <a:srgbClr val="EF3340"/>
                  </a:solidFill>
                </a:rPr>
                <a:t>NOT TRAINED</a:t>
              </a:r>
            </a:p>
          </p:txBody>
        </p:sp>
        <p:grpSp>
          <p:nvGrpSpPr>
            <p:cNvPr id="303" name="Graphic 13">
              <a:extLst>
                <a:ext uri="{FF2B5EF4-FFF2-40B4-BE49-F238E27FC236}">
                  <a16:creationId xmlns:a16="http://schemas.microsoft.com/office/drawing/2014/main" xmlns="" id="{B9642182-FC5E-4004-83E0-E0A2EA446ADE}"/>
                </a:ext>
              </a:extLst>
            </p:cNvPr>
            <p:cNvGrpSpPr/>
            <p:nvPr/>
          </p:nvGrpSpPr>
          <p:grpSpPr>
            <a:xfrm>
              <a:off x="6832285" y="1834928"/>
              <a:ext cx="1952832" cy="3135086"/>
              <a:chOff x="5100873" y="1717848"/>
              <a:chExt cx="1440179" cy="2101883"/>
            </a:xfrm>
          </p:grpSpPr>
          <p:sp>
            <p:nvSpPr>
              <p:cNvPr id="309" name="Freeform: Shape 308">
                <a:extLst>
                  <a:ext uri="{FF2B5EF4-FFF2-40B4-BE49-F238E27FC236}">
                    <a16:creationId xmlns:a16="http://schemas.microsoft.com/office/drawing/2014/main" xmlns="" id="{4FD57D8F-BC23-420C-A798-6B1CDC69D665}"/>
                  </a:ext>
                </a:extLst>
              </p:cNvPr>
              <p:cNvSpPr/>
              <p:nvPr/>
            </p:nvSpPr>
            <p:spPr>
              <a:xfrm>
                <a:off x="5100873" y="1717848"/>
                <a:ext cx="1440179" cy="2101883"/>
              </a:xfrm>
              <a:custGeom>
                <a:avLst/>
                <a:gdLst/>
                <a:ahLst/>
                <a:cxnLst/>
                <a:rect l="0" t="0" r="0" b="0"/>
                <a:pathLst>
                  <a:path w="1440179" h="2101883">
                    <a:moveTo>
                      <a:pt x="1342870" y="2129130"/>
                    </a:moveTo>
                    <a:lnTo>
                      <a:pt x="132341" y="2129130"/>
                    </a:lnTo>
                    <a:cubicBezTo>
                      <a:pt x="58386" y="2129130"/>
                      <a:pt x="0" y="2070745"/>
                      <a:pt x="0" y="1996789"/>
                    </a:cubicBezTo>
                    <a:lnTo>
                      <a:pt x="0" y="132341"/>
                    </a:lnTo>
                    <a:cubicBezTo>
                      <a:pt x="0" y="58386"/>
                      <a:pt x="58386" y="0"/>
                      <a:pt x="132341" y="0"/>
                    </a:cubicBezTo>
                    <a:lnTo>
                      <a:pt x="1342870" y="0"/>
                    </a:lnTo>
                    <a:cubicBezTo>
                      <a:pt x="1416825" y="0"/>
                      <a:pt x="1475211" y="58386"/>
                      <a:pt x="1475211" y="132341"/>
                    </a:cubicBezTo>
                    <a:lnTo>
                      <a:pt x="1475211" y="1996789"/>
                    </a:lnTo>
                    <a:cubicBezTo>
                      <a:pt x="1475211" y="2066852"/>
                      <a:pt x="1412933" y="2129130"/>
                      <a:pt x="1342870" y="2129130"/>
                    </a:cubicBezTo>
                    <a:close/>
                  </a:path>
                </a:pathLst>
              </a:custGeom>
              <a:noFill/>
              <a:ln w="19050" cap="flat">
                <a:solidFill>
                  <a:srgbClr val="0066CC"/>
                </a:solidFill>
                <a:prstDash val="solid"/>
                <a:miter/>
              </a:ln>
            </p:spPr>
            <p:txBody>
              <a:bodyPr>
                <a:noAutofit/>
              </a:bodyPr>
              <a:lstStyle/>
              <a:p>
                <a:endParaRPr lang="en-GB"/>
              </a:p>
            </p:txBody>
          </p:sp>
          <p:sp>
            <p:nvSpPr>
              <p:cNvPr id="310" name="Freeform: Shape 309">
                <a:extLst>
                  <a:ext uri="{FF2B5EF4-FFF2-40B4-BE49-F238E27FC236}">
                    <a16:creationId xmlns:a16="http://schemas.microsoft.com/office/drawing/2014/main" xmlns="" id="{845C4138-ED7D-4BB8-9F36-17371BFE16EE}"/>
                  </a:ext>
                </a:extLst>
              </p:cNvPr>
              <p:cNvSpPr/>
              <p:nvPr/>
            </p:nvSpPr>
            <p:spPr>
              <a:xfrm>
                <a:off x="5256568" y="1850189"/>
                <a:ext cx="1128789" cy="1595874"/>
              </a:xfrm>
              <a:custGeom>
                <a:avLst/>
                <a:gdLst/>
                <a:ahLst/>
                <a:cxnLst/>
                <a:rect l="0" t="0" r="0" b="0"/>
                <a:pathLst>
                  <a:path w="1128789" h="1595874">
                    <a:moveTo>
                      <a:pt x="1144359" y="1623121"/>
                    </a:moveTo>
                    <a:lnTo>
                      <a:pt x="15569" y="1623121"/>
                    </a:lnTo>
                    <a:cubicBezTo>
                      <a:pt x="7785" y="1623121"/>
                      <a:pt x="0" y="1615336"/>
                      <a:pt x="0" y="1607552"/>
                    </a:cubicBezTo>
                    <a:lnTo>
                      <a:pt x="0" y="15570"/>
                    </a:lnTo>
                    <a:cubicBezTo>
                      <a:pt x="0" y="7785"/>
                      <a:pt x="7785" y="0"/>
                      <a:pt x="15569" y="0"/>
                    </a:cubicBezTo>
                    <a:lnTo>
                      <a:pt x="1144359" y="0"/>
                    </a:lnTo>
                    <a:cubicBezTo>
                      <a:pt x="1152144" y="0"/>
                      <a:pt x="1159928" y="7785"/>
                      <a:pt x="1159928" y="15570"/>
                    </a:cubicBezTo>
                    <a:lnTo>
                      <a:pt x="1159928" y="1603659"/>
                    </a:lnTo>
                    <a:cubicBezTo>
                      <a:pt x="1163821" y="1615336"/>
                      <a:pt x="1156036" y="1623121"/>
                      <a:pt x="1144359" y="1623121"/>
                    </a:cubicBezTo>
                    <a:close/>
                  </a:path>
                </a:pathLst>
              </a:custGeom>
              <a:noFill/>
              <a:ln w="19050" cap="flat">
                <a:solidFill>
                  <a:schemeClr val="accent1"/>
                </a:solidFill>
                <a:prstDash val="solid"/>
                <a:miter/>
              </a:ln>
            </p:spPr>
            <p:txBody>
              <a:bodyPr>
                <a:noAutofit/>
              </a:bodyPr>
              <a:lstStyle/>
              <a:p>
                <a:endParaRPr lang="en-GB" dirty="0"/>
              </a:p>
            </p:txBody>
          </p:sp>
          <p:sp>
            <p:nvSpPr>
              <p:cNvPr id="311" name="Freeform: Shape 310">
                <a:extLst>
                  <a:ext uri="{FF2B5EF4-FFF2-40B4-BE49-F238E27FC236}">
                    <a16:creationId xmlns:a16="http://schemas.microsoft.com/office/drawing/2014/main" xmlns="" id="{5327F19B-CE04-44A2-8044-7090DE3992C7}"/>
                  </a:ext>
                </a:extLst>
              </p:cNvPr>
              <p:cNvSpPr/>
              <p:nvPr/>
            </p:nvSpPr>
            <p:spPr>
              <a:xfrm>
                <a:off x="5766469" y="3601758"/>
                <a:ext cx="116771" cy="116771"/>
              </a:xfrm>
              <a:custGeom>
                <a:avLst/>
                <a:gdLst/>
                <a:ahLst/>
                <a:cxnLst/>
                <a:rect l="0" t="0" r="0" b="0"/>
                <a:pathLst>
                  <a:path w="116771" h="116771">
                    <a:moveTo>
                      <a:pt x="140126" y="62278"/>
                    </a:moveTo>
                    <a:cubicBezTo>
                      <a:pt x="140126" y="96673"/>
                      <a:pt x="108757" y="124556"/>
                      <a:pt x="70063" y="124556"/>
                    </a:cubicBezTo>
                    <a:cubicBezTo>
                      <a:pt x="31368" y="124556"/>
                      <a:pt x="0" y="96673"/>
                      <a:pt x="0" y="62278"/>
                    </a:cubicBezTo>
                    <a:cubicBezTo>
                      <a:pt x="0" y="27883"/>
                      <a:pt x="31368" y="0"/>
                      <a:pt x="70063" y="0"/>
                    </a:cubicBezTo>
                    <a:cubicBezTo>
                      <a:pt x="108757" y="0"/>
                      <a:pt x="140126" y="27883"/>
                      <a:pt x="140126" y="62278"/>
                    </a:cubicBezTo>
                    <a:close/>
                  </a:path>
                </a:pathLst>
              </a:custGeom>
              <a:noFill/>
              <a:ln w="19050" cap="flat">
                <a:solidFill>
                  <a:srgbClr val="00925B"/>
                </a:solidFill>
                <a:prstDash val="solid"/>
                <a:miter/>
              </a:ln>
            </p:spPr>
            <p:txBody>
              <a:bodyPr>
                <a:noAutofit/>
              </a:bodyPr>
              <a:lstStyle/>
              <a:p>
                <a:endParaRPr lang="en-GB"/>
              </a:p>
            </p:txBody>
          </p:sp>
        </p:grpSp>
        <p:grpSp>
          <p:nvGrpSpPr>
            <p:cNvPr id="304" name="Group 42">
              <a:extLst>
                <a:ext uri="{FF2B5EF4-FFF2-40B4-BE49-F238E27FC236}">
                  <a16:creationId xmlns:a16="http://schemas.microsoft.com/office/drawing/2014/main" xmlns="" id="{AF36376D-FD52-47CB-A0FA-406959E5920F}"/>
                </a:ext>
              </a:extLst>
            </p:cNvPr>
            <p:cNvGrpSpPr>
              <a:grpSpLocks noChangeAspect="1"/>
            </p:cNvGrpSpPr>
            <p:nvPr/>
          </p:nvGrpSpPr>
          <p:grpSpPr bwMode="auto">
            <a:xfrm>
              <a:off x="7175279" y="2618262"/>
              <a:ext cx="323411" cy="322596"/>
              <a:chOff x="4079" y="1338"/>
              <a:chExt cx="397" cy="396"/>
            </a:xfrm>
          </p:grpSpPr>
          <p:sp>
            <p:nvSpPr>
              <p:cNvPr id="305" name="AutoShape 41">
                <a:extLst>
                  <a:ext uri="{FF2B5EF4-FFF2-40B4-BE49-F238E27FC236}">
                    <a16:creationId xmlns:a16="http://schemas.microsoft.com/office/drawing/2014/main" xmlns="" id="{8C33BC75-FFC3-4F9E-87F4-85DF1E49E4CD}"/>
                  </a:ext>
                </a:extLst>
              </p:cNvPr>
              <p:cNvSpPr>
                <a:spLocks noChangeAspect="1" noChangeArrowheads="1" noTextEdit="1"/>
              </p:cNvSpPr>
              <p:nvPr/>
            </p:nvSpPr>
            <p:spPr bwMode="auto">
              <a:xfrm>
                <a:off x="4079" y="1338"/>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06" name="Oval 43">
                <a:extLst>
                  <a:ext uri="{FF2B5EF4-FFF2-40B4-BE49-F238E27FC236}">
                    <a16:creationId xmlns:a16="http://schemas.microsoft.com/office/drawing/2014/main" xmlns="" id="{21B43D8A-7F72-43FC-A6FC-139C0098D386}"/>
                  </a:ext>
                </a:extLst>
              </p:cNvPr>
              <p:cNvSpPr>
                <a:spLocks noChangeArrowheads="1"/>
              </p:cNvSpPr>
              <p:nvPr/>
            </p:nvSpPr>
            <p:spPr bwMode="auto">
              <a:xfrm>
                <a:off x="4083" y="1342"/>
                <a:ext cx="384" cy="383"/>
              </a:xfrm>
              <a:prstGeom prst="ellipse">
                <a:avLst/>
              </a:prstGeom>
              <a:noFill/>
              <a:ln w="20638"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307" name="Line 44">
                <a:extLst>
                  <a:ext uri="{FF2B5EF4-FFF2-40B4-BE49-F238E27FC236}">
                    <a16:creationId xmlns:a16="http://schemas.microsoft.com/office/drawing/2014/main" xmlns="" id="{D447B99A-EF61-4C37-A5EB-E6D3D91ED96B}"/>
                  </a:ext>
                </a:extLst>
              </p:cNvPr>
              <p:cNvSpPr>
                <a:spLocks noChangeShapeType="1"/>
              </p:cNvSpPr>
              <p:nvPr/>
            </p:nvSpPr>
            <p:spPr bwMode="auto">
              <a:xfrm>
                <a:off x="4205" y="1461"/>
                <a:ext cx="143" cy="143"/>
              </a:xfrm>
              <a:prstGeom prst="line">
                <a:avLst/>
              </a:prstGeom>
              <a:noFill/>
              <a:ln w="20638" cap="flat">
                <a:solidFill>
                  <a:srgbClr val="AF1E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08" name="Line 45">
                <a:extLst>
                  <a:ext uri="{FF2B5EF4-FFF2-40B4-BE49-F238E27FC236}">
                    <a16:creationId xmlns:a16="http://schemas.microsoft.com/office/drawing/2014/main" xmlns="" id="{E9EE0231-ABFB-4B8E-82D1-61B5EED501DA}"/>
                  </a:ext>
                </a:extLst>
              </p:cNvPr>
              <p:cNvSpPr>
                <a:spLocks noChangeShapeType="1"/>
              </p:cNvSpPr>
              <p:nvPr/>
            </p:nvSpPr>
            <p:spPr bwMode="auto">
              <a:xfrm flipH="1">
                <a:off x="4205" y="1461"/>
                <a:ext cx="143" cy="143"/>
              </a:xfrm>
              <a:prstGeom prst="line">
                <a:avLst/>
              </a:prstGeom>
              <a:noFill/>
              <a:ln w="20638" cap="flat">
                <a:solidFill>
                  <a:srgbClr val="AF1E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sp>
          <p:nvSpPr>
            <p:cNvPr id="314" name="Rounded Rectangle 135">
              <a:extLst>
                <a:ext uri="{FF2B5EF4-FFF2-40B4-BE49-F238E27FC236}">
                  <a16:creationId xmlns:a16="http://schemas.microsoft.com/office/drawing/2014/main" xmlns="" id="{5FEC4E74-1D38-4AFF-8D5F-ADDDE9CF64F4}"/>
                </a:ext>
              </a:extLst>
            </p:cNvPr>
            <p:cNvSpPr/>
            <p:nvPr/>
          </p:nvSpPr>
          <p:spPr bwMode="auto">
            <a:xfrm>
              <a:off x="7205733" y="3860852"/>
              <a:ext cx="1264011" cy="461928"/>
            </a:xfrm>
            <a:prstGeom prst="roundRect">
              <a:avLst/>
            </a:prstGeom>
            <a:noFill/>
            <a:ln w="19050">
              <a:solidFill>
                <a:schemeClr val="accent2"/>
              </a:solidFill>
            </a:ln>
            <a:effectLst/>
            <a:extLst/>
          </p:spPr>
          <p:txBody>
            <a:bodyPr vert="horz" wrap="square" lIns="66462" tIns="42203" rIns="66462" bIns="42203" numCol="1" rtlCol="0" anchor="ctr" anchorCtr="0" compatLnSpc="1">
              <a:prstTxWarp prst="textNoShape">
                <a:avLst/>
              </a:prstTxWarp>
              <a:noAutofit/>
            </a:bodyPr>
            <a:lstStyle/>
            <a:p>
              <a:pPr algn="ctr" defTabSz="844083"/>
              <a:r>
                <a:rPr lang="en-SG" sz="1400" b="1" dirty="0">
                  <a:solidFill>
                    <a:schemeClr val="accent2"/>
                  </a:solidFill>
                </a:rPr>
                <a:t>ADD TO COURSE</a:t>
              </a:r>
            </a:p>
          </p:txBody>
        </p:sp>
        <p:grpSp>
          <p:nvGrpSpPr>
            <p:cNvPr id="315" name="Group 44">
              <a:extLst>
                <a:ext uri="{FF2B5EF4-FFF2-40B4-BE49-F238E27FC236}">
                  <a16:creationId xmlns:a16="http://schemas.microsoft.com/office/drawing/2014/main" xmlns="" id="{45BA8069-590C-4428-993D-EB65899A2F03}"/>
                </a:ext>
              </a:extLst>
            </p:cNvPr>
            <p:cNvGrpSpPr>
              <a:grpSpLocks noChangeAspect="1"/>
            </p:cNvGrpSpPr>
            <p:nvPr/>
          </p:nvGrpSpPr>
          <p:grpSpPr bwMode="auto">
            <a:xfrm>
              <a:off x="7596814" y="3081765"/>
              <a:ext cx="574670" cy="614789"/>
              <a:chOff x="1357" y="2108"/>
              <a:chExt cx="530" cy="567"/>
            </a:xfrm>
          </p:grpSpPr>
          <p:sp>
            <p:nvSpPr>
              <p:cNvPr id="316" name="Freeform 45">
                <a:extLst>
                  <a:ext uri="{FF2B5EF4-FFF2-40B4-BE49-F238E27FC236}">
                    <a16:creationId xmlns:a16="http://schemas.microsoft.com/office/drawing/2014/main" xmlns="" id="{74BFD0E1-C85E-4F17-8585-7DD0E1BBB8BC}"/>
                  </a:ext>
                </a:extLst>
              </p:cNvPr>
              <p:cNvSpPr>
                <a:spLocks/>
              </p:cNvSpPr>
              <p:nvPr/>
            </p:nvSpPr>
            <p:spPr bwMode="auto">
              <a:xfrm>
                <a:off x="1542" y="2126"/>
                <a:ext cx="345" cy="249"/>
              </a:xfrm>
              <a:custGeom>
                <a:avLst/>
                <a:gdLst>
                  <a:gd name="T0" fmla="*/ 149 w 1381"/>
                  <a:gd name="T1" fmla="*/ 999 h 999"/>
                  <a:gd name="T2" fmla="*/ 1232 w 1381"/>
                  <a:gd name="T3" fmla="*/ 938 h 999"/>
                  <a:gd name="T4" fmla="*/ 1241 w 1381"/>
                  <a:gd name="T5" fmla="*/ 938 h 999"/>
                  <a:gd name="T6" fmla="*/ 1258 w 1381"/>
                  <a:gd name="T7" fmla="*/ 933 h 999"/>
                  <a:gd name="T8" fmla="*/ 1274 w 1381"/>
                  <a:gd name="T9" fmla="*/ 925 h 999"/>
                  <a:gd name="T10" fmla="*/ 1288 w 1381"/>
                  <a:gd name="T11" fmla="*/ 914 h 999"/>
                  <a:gd name="T12" fmla="*/ 1300 w 1381"/>
                  <a:gd name="T13" fmla="*/ 900 h 999"/>
                  <a:gd name="T14" fmla="*/ 1309 w 1381"/>
                  <a:gd name="T15" fmla="*/ 883 h 999"/>
                  <a:gd name="T16" fmla="*/ 1317 w 1381"/>
                  <a:gd name="T17" fmla="*/ 864 h 999"/>
                  <a:gd name="T18" fmla="*/ 1320 w 1381"/>
                  <a:gd name="T19" fmla="*/ 844 h 999"/>
                  <a:gd name="T20" fmla="*/ 1321 w 1381"/>
                  <a:gd name="T21" fmla="*/ 166 h 999"/>
                  <a:gd name="T22" fmla="*/ 1320 w 1381"/>
                  <a:gd name="T23" fmla="*/ 155 h 999"/>
                  <a:gd name="T24" fmla="*/ 1317 w 1381"/>
                  <a:gd name="T25" fmla="*/ 135 h 999"/>
                  <a:gd name="T26" fmla="*/ 1309 w 1381"/>
                  <a:gd name="T27" fmla="*/ 116 h 999"/>
                  <a:gd name="T28" fmla="*/ 1300 w 1381"/>
                  <a:gd name="T29" fmla="*/ 98 h 999"/>
                  <a:gd name="T30" fmla="*/ 1288 w 1381"/>
                  <a:gd name="T31" fmla="*/ 84 h 999"/>
                  <a:gd name="T32" fmla="*/ 1274 w 1381"/>
                  <a:gd name="T33" fmla="*/ 72 h 999"/>
                  <a:gd name="T34" fmla="*/ 1258 w 1381"/>
                  <a:gd name="T35" fmla="*/ 64 h 999"/>
                  <a:gd name="T36" fmla="*/ 1241 w 1381"/>
                  <a:gd name="T37" fmla="*/ 60 h 999"/>
                  <a:gd name="T38" fmla="*/ 149 w 1381"/>
                  <a:gd name="T39" fmla="*/ 60 h 999"/>
                  <a:gd name="T40" fmla="*/ 140 w 1381"/>
                  <a:gd name="T41" fmla="*/ 60 h 999"/>
                  <a:gd name="T42" fmla="*/ 123 w 1381"/>
                  <a:gd name="T43" fmla="*/ 64 h 999"/>
                  <a:gd name="T44" fmla="*/ 107 w 1381"/>
                  <a:gd name="T45" fmla="*/ 72 h 999"/>
                  <a:gd name="T46" fmla="*/ 93 w 1381"/>
                  <a:gd name="T47" fmla="*/ 84 h 999"/>
                  <a:gd name="T48" fmla="*/ 81 w 1381"/>
                  <a:gd name="T49" fmla="*/ 98 h 999"/>
                  <a:gd name="T50" fmla="*/ 72 w 1381"/>
                  <a:gd name="T51" fmla="*/ 116 h 999"/>
                  <a:gd name="T52" fmla="*/ 65 w 1381"/>
                  <a:gd name="T53" fmla="*/ 135 h 999"/>
                  <a:gd name="T54" fmla="*/ 62 w 1381"/>
                  <a:gd name="T55" fmla="*/ 155 h 999"/>
                  <a:gd name="T56" fmla="*/ 61 w 1381"/>
                  <a:gd name="T57" fmla="*/ 499 h 999"/>
                  <a:gd name="T58" fmla="*/ 0 w 1381"/>
                  <a:gd name="T59" fmla="*/ 166 h 999"/>
                  <a:gd name="T60" fmla="*/ 1 w 1381"/>
                  <a:gd name="T61" fmla="*/ 149 h 999"/>
                  <a:gd name="T62" fmla="*/ 7 w 1381"/>
                  <a:gd name="T63" fmla="*/ 117 h 999"/>
                  <a:gd name="T64" fmla="*/ 18 w 1381"/>
                  <a:gd name="T65" fmla="*/ 86 h 999"/>
                  <a:gd name="T66" fmla="*/ 34 w 1381"/>
                  <a:gd name="T67" fmla="*/ 60 h 999"/>
                  <a:gd name="T68" fmla="*/ 55 w 1381"/>
                  <a:gd name="T69" fmla="*/ 37 h 999"/>
                  <a:gd name="T70" fmla="*/ 79 w 1381"/>
                  <a:gd name="T71" fmla="*/ 20 h 999"/>
                  <a:gd name="T72" fmla="*/ 105 w 1381"/>
                  <a:gd name="T73" fmla="*/ 7 h 999"/>
                  <a:gd name="T74" fmla="*/ 134 w 1381"/>
                  <a:gd name="T75" fmla="*/ 0 h 999"/>
                  <a:gd name="T76" fmla="*/ 1232 w 1381"/>
                  <a:gd name="T77" fmla="*/ 0 h 999"/>
                  <a:gd name="T78" fmla="*/ 1247 w 1381"/>
                  <a:gd name="T79" fmla="*/ 0 h 999"/>
                  <a:gd name="T80" fmla="*/ 1276 w 1381"/>
                  <a:gd name="T81" fmla="*/ 7 h 999"/>
                  <a:gd name="T82" fmla="*/ 1302 w 1381"/>
                  <a:gd name="T83" fmla="*/ 20 h 999"/>
                  <a:gd name="T84" fmla="*/ 1327 w 1381"/>
                  <a:gd name="T85" fmla="*/ 37 h 999"/>
                  <a:gd name="T86" fmla="*/ 1347 w 1381"/>
                  <a:gd name="T87" fmla="*/ 60 h 999"/>
                  <a:gd name="T88" fmla="*/ 1363 w 1381"/>
                  <a:gd name="T89" fmla="*/ 86 h 999"/>
                  <a:gd name="T90" fmla="*/ 1374 w 1381"/>
                  <a:gd name="T91" fmla="*/ 117 h 999"/>
                  <a:gd name="T92" fmla="*/ 1380 w 1381"/>
                  <a:gd name="T93" fmla="*/ 149 h 999"/>
                  <a:gd name="T94" fmla="*/ 1381 w 1381"/>
                  <a:gd name="T95" fmla="*/ 833 h 999"/>
                  <a:gd name="T96" fmla="*/ 1380 w 1381"/>
                  <a:gd name="T97" fmla="*/ 850 h 999"/>
                  <a:gd name="T98" fmla="*/ 1374 w 1381"/>
                  <a:gd name="T99" fmla="*/ 882 h 999"/>
                  <a:gd name="T100" fmla="*/ 1363 w 1381"/>
                  <a:gd name="T101" fmla="*/ 912 h 999"/>
                  <a:gd name="T102" fmla="*/ 1347 w 1381"/>
                  <a:gd name="T103" fmla="*/ 938 h 999"/>
                  <a:gd name="T104" fmla="*/ 1327 w 1381"/>
                  <a:gd name="T105" fmla="*/ 961 h 999"/>
                  <a:gd name="T106" fmla="*/ 1302 w 1381"/>
                  <a:gd name="T107" fmla="*/ 979 h 999"/>
                  <a:gd name="T108" fmla="*/ 1276 w 1381"/>
                  <a:gd name="T109" fmla="*/ 992 h 999"/>
                  <a:gd name="T110" fmla="*/ 1247 w 1381"/>
                  <a:gd name="T111" fmla="*/ 998 h 999"/>
                  <a:gd name="T112" fmla="*/ 1232 w 1381"/>
                  <a:gd name="T113"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81" h="999">
                    <a:moveTo>
                      <a:pt x="1232" y="999"/>
                    </a:moveTo>
                    <a:lnTo>
                      <a:pt x="149" y="999"/>
                    </a:lnTo>
                    <a:lnTo>
                      <a:pt x="149" y="938"/>
                    </a:lnTo>
                    <a:lnTo>
                      <a:pt x="1232" y="938"/>
                    </a:lnTo>
                    <a:lnTo>
                      <a:pt x="1232" y="938"/>
                    </a:lnTo>
                    <a:lnTo>
                      <a:pt x="1241" y="938"/>
                    </a:lnTo>
                    <a:lnTo>
                      <a:pt x="1250" y="936"/>
                    </a:lnTo>
                    <a:lnTo>
                      <a:pt x="1258" y="933"/>
                    </a:lnTo>
                    <a:lnTo>
                      <a:pt x="1266" y="930"/>
                    </a:lnTo>
                    <a:lnTo>
                      <a:pt x="1274" y="925"/>
                    </a:lnTo>
                    <a:lnTo>
                      <a:pt x="1281" y="920"/>
                    </a:lnTo>
                    <a:lnTo>
                      <a:pt x="1288" y="914"/>
                    </a:lnTo>
                    <a:lnTo>
                      <a:pt x="1294" y="907"/>
                    </a:lnTo>
                    <a:lnTo>
                      <a:pt x="1300" y="900"/>
                    </a:lnTo>
                    <a:lnTo>
                      <a:pt x="1305" y="892"/>
                    </a:lnTo>
                    <a:lnTo>
                      <a:pt x="1309" y="883"/>
                    </a:lnTo>
                    <a:lnTo>
                      <a:pt x="1314" y="874"/>
                    </a:lnTo>
                    <a:lnTo>
                      <a:pt x="1317" y="864"/>
                    </a:lnTo>
                    <a:lnTo>
                      <a:pt x="1319" y="854"/>
                    </a:lnTo>
                    <a:lnTo>
                      <a:pt x="1320" y="844"/>
                    </a:lnTo>
                    <a:lnTo>
                      <a:pt x="1321" y="833"/>
                    </a:lnTo>
                    <a:lnTo>
                      <a:pt x="1321" y="166"/>
                    </a:lnTo>
                    <a:lnTo>
                      <a:pt x="1321" y="166"/>
                    </a:lnTo>
                    <a:lnTo>
                      <a:pt x="1320" y="155"/>
                    </a:lnTo>
                    <a:lnTo>
                      <a:pt x="1319" y="145"/>
                    </a:lnTo>
                    <a:lnTo>
                      <a:pt x="1317" y="135"/>
                    </a:lnTo>
                    <a:lnTo>
                      <a:pt x="1314" y="125"/>
                    </a:lnTo>
                    <a:lnTo>
                      <a:pt x="1309" y="116"/>
                    </a:lnTo>
                    <a:lnTo>
                      <a:pt x="1305" y="106"/>
                    </a:lnTo>
                    <a:lnTo>
                      <a:pt x="1300" y="98"/>
                    </a:lnTo>
                    <a:lnTo>
                      <a:pt x="1294" y="90"/>
                    </a:lnTo>
                    <a:lnTo>
                      <a:pt x="1288" y="84"/>
                    </a:lnTo>
                    <a:lnTo>
                      <a:pt x="1281" y="78"/>
                    </a:lnTo>
                    <a:lnTo>
                      <a:pt x="1274" y="72"/>
                    </a:lnTo>
                    <a:lnTo>
                      <a:pt x="1266" y="68"/>
                    </a:lnTo>
                    <a:lnTo>
                      <a:pt x="1258" y="64"/>
                    </a:lnTo>
                    <a:lnTo>
                      <a:pt x="1250" y="62"/>
                    </a:lnTo>
                    <a:lnTo>
                      <a:pt x="1241" y="60"/>
                    </a:lnTo>
                    <a:lnTo>
                      <a:pt x="1232" y="60"/>
                    </a:lnTo>
                    <a:lnTo>
                      <a:pt x="149" y="60"/>
                    </a:lnTo>
                    <a:lnTo>
                      <a:pt x="149" y="60"/>
                    </a:lnTo>
                    <a:lnTo>
                      <a:pt x="140" y="60"/>
                    </a:lnTo>
                    <a:lnTo>
                      <a:pt x="131" y="62"/>
                    </a:lnTo>
                    <a:lnTo>
                      <a:pt x="123" y="64"/>
                    </a:lnTo>
                    <a:lnTo>
                      <a:pt x="115" y="68"/>
                    </a:lnTo>
                    <a:lnTo>
                      <a:pt x="107" y="72"/>
                    </a:lnTo>
                    <a:lnTo>
                      <a:pt x="100" y="78"/>
                    </a:lnTo>
                    <a:lnTo>
                      <a:pt x="93" y="84"/>
                    </a:lnTo>
                    <a:lnTo>
                      <a:pt x="87" y="90"/>
                    </a:lnTo>
                    <a:lnTo>
                      <a:pt x="81" y="98"/>
                    </a:lnTo>
                    <a:lnTo>
                      <a:pt x="76" y="106"/>
                    </a:lnTo>
                    <a:lnTo>
                      <a:pt x="72" y="116"/>
                    </a:lnTo>
                    <a:lnTo>
                      <a:pt x="68" y="125"/>
                    </a:lnTo>
                    <a:lnTo>
                      <a:pt x="65" y="135"/>
                    </a:lnTo>
                    <a:lnTo>
                      <a:pt x="63" y="145"/>
                    </a:lnTo>
                    <a:lnTo>
                      <a:pt x="62" y="155"/>
                    </a:lnTo>
                    <a:lnTo>
                      <a:pt x="61" y="166"/>
                    </a:lnTo>
                    <a:lnTo>
                      <a:pt x="61" y="499"/>
                    </a:lnTo>
                    <a:lnTo>
                      <a:pt x="0" y="499"/>
                    </a:lnTo>
                    <a:lnTo>
                      <a:pt x="0" y="166"/>
                    </a:lnTo>
                    <a:lnTo>
                      <a:pt x="0" y="166"/>
                    </a:lnTo>
                    <a:lnTo>
                      <a:pt x="1" y="149"/>
                    </a:lnTo>
                    <a:lnTo>
                      <a:pt x="3" y="133"/>
                    </a:lnTo>
                    <a:lnTo>
                      <a:pt x="7" y="117"/>
                    </a:lnTo>
                    <a:lnTo>
                      <a:pt x="12" y="101"/>
                    </a:lnTo>
                    <a:lnTo>
                      <a:pt x="18" y="86"/>
                    </a:lnTo>
                    <a:lnTo>
                      <a:pt x="25" y="73"/>
                    </a:lnTo>
                    <a:lnTo>
                      <a:pt x="34" y="60"/>
                    </a:lnTo>
                    <a:lnTo>
                      <a:pt x="44" y="48"/>
                    </a:lnTo>
                    <a:lnTo>
                      <a:pt x="55" y="37"/>
                    </a:lnTo>
                    <a:lnTo>
                      <a:pt x="66" y="28"/>
                    </a:lnTo>
                    <a:lnTo>
                      <a:pt x="79" y="20"/>
                    </a:lnTo>
                    <a:lnTo>
                      <a:pt x="91" y="13"/>
                    </a:lnTo>
                    <a:lnTo>
                      <a:pt x="105" y="7"/>
                    </a:lnTo>
                    <a:lnTo>
                      <a:pt x="119" y="3"/>
                    </a:lnTo>
                    <a:lnTo>
                      <a:pt x="134" y="0"/>
                    </a:lnTo>
                    <a:lnTo>
                      <a:pt x="149" y="0"/>
                    </a:lnTo>
                    <a:lnTo>
                      <a:pt x="1232" y="0"/>
                    </a:lnTo>
                    <a:lnTo>
                      <a:pt x="1232" y="0"/>
                    </a:lnTo>
                    <a:lnTo>
                      <a:pt x="1247" y="0"/>
                    </a:lnTo>
                    <a:lnTo>
                      <a:pt x="1262" y="3"/>
                    </a:lnTo>
                    <a:lnTo>
                      <a:pt x="1276" y="7"/>
                    </a:lnTo>
                    <a:lnTo>
                      <a:pt x="1290" y="13"/>
                    </a:lnTo>
                    <a:lnTo>
                      <a:pt x="1302" y="20"/>
                    </a:lnTo>
                    <a:lnTo>
                      <a:pt x="1316" y="28"/>
                    </a:lnTo>
                    <a:lnTo>
                      <a:pt x="1327" y="37"/>
                    </a:lnTo>
                    <a:lnTo>
                      <a:pt x="1337" y="48"/>
                    </a:lnTo>
                    <a:lnTo>
                      <a:pt x="1347" y="60"/>
                    </a:lnTo>
                    <a:lnTo>
                      <a:pt x="1355" y="73"/>
                    </a:lnTo>
                    <a:lnTo>
                      <a:pt x="1363" y="86"/>
                    </a:lnTo>
                    <a:lnTo>
                      <a:pt x="1369" y="101"/>
                    </a:lnTo>
                    <a:lnTo>
                      <a:pt x="1374" y="117"/>
                    </a:lnTo>
                    <a:lnTo>
                      <a:pt x="1378" y="133"/>
                    </a:lnTo>
                    <a:lnTo>
                      <a:pt x="1380" y="149"/>
                    </a:lnTo>
                    <a:lnTo>
                      <a:pt x="1381" y="166"/>
                    </a:lnTo>
                    <a:lnTo>
                      <a:pt x="1381" y="833"/>
                    </a:lnTo>
                    <a:lnTo>
                      <a:pt x="1381" y="833"/>
                    </a:lnTo>
                    <a:lnTo>
                      <a:pt x="1380" y="850"/>
                    </a:lnTo>
                    <a:lnTo>
                      <a:pt x="1378" y="866"/>
                    </a:lnTo>
                    <a:lnTo>
                      <a:pt x="1374" y="882"/>
                    </a:lnTo>
                    <a:lnTo>
                      <a:pt x="1369" y="897"/>
                    </a:lnTo>
                    <a:lnTo>
                      <a:pt x="1363" y="912"/>
                    </a:lnTo>
                    <a:lnTo>
                      <a:pt x="1355" y="925"/>
                    </a:lnTo>
                    <a:lnTo>
                      <a:pt x="1347" y="938"/>
                    </a:lnTo>
                    <a:lnTo>
                      <a:pt x="1337" y="951"/>
                    </a:lnTo>
                    <a:lnTo>
                      <a:pt x="1327" y="961"/>
                    </a:lnTo>
                    <a:lnTo>
                      <a:pt x="1316" y="971"/>
                    </a:lnTo>
                    <a:lnTo>
                      <a:pt x="1302" y="979"/>
                    </a:lnTo>
                    <a:lnTo>
                      <a:pt x="1290" y="986"/>
                    </a:lnTo>
                    <a:lnTo>
                      <a:pt x="1276" y="992"/>
                    </a:lnTo>
                    <a:lnTo>
                      <a:pt x="1262" y="996"/>
                    </a:lnTo>
                    <a:lnTo>
                      <a:pt x="1247" y="998"/>
                    </a:lnTo>
                    <a:lnTo>
                      <a:pt x="1232" y="999"/>
                    </a:lnTo>
                    <a:lnTo>
                      <a:pt x="1232" y="999"/>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7" name="Rectangle 46">
                <a:extLst>
                  <a:ext uri="{FF2B5EF4-FFF2-40B4-BE49-F238E27FC236}">
                    <a16:creationId xmlns:a16="http://schemas.microsoft.com/office/drawing/2014/main" xmlns="" id="{7CE0334F-0564-4F88-AA07-5E076EDA3012}"/>
                  </a:ext>
                </a:extLst>
              </p:cNvPr>
              <p:cNvSpPr>
                <a:spLocks noChangeArrowheads="1"/>
              </p:cNvSpPr>
              <p:nvPr/>
            </p:nvSpPr>
            <p:spPr bwMode="auto">
              <a:xfrm>
                <a:off x="1617" y="2185"/>
                <a:ext cx="196"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8" name="Rectangle 47">
                <a:extLst>
                  <a:ext uri="{FF2B5EF4-FFF2-40B4-BE49-F238E27FC236}">
                    <a16:creationId xmlns:a16="http://schemas.microsoft.com/office/drawing/2014/main" xmlns="" id="{B3F4D8A6-BC4B-4011-B717-5E6ED0A526B2}"/>
                  </a:ext>
                </a:extLst>
              </p:cNvPr>
              <p:cNvSpPr>
                <a:spLocks noChangeArrowheads="1"/>
              </p:cNvSpPr>
              <p:nvPr/>
            </p:nvSpPr>
            <p:spPr bwMode="auto">
              <a:xfrm>
                <a:off x="1617" y="2243"/>
                <a:ext cx="196"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19" name="Rectangle 48">
                <a:extLst>
                  <a:ext uri="{FF2B5EF4-FFF2-40B4-BE49-F238E27FC236}">
                    <a16:creationId xmlns:a16="http://schemas.microsoft.com/office/drawing/2014/main" xmlns="" id="{E4D72E58-0286-4FFB-BD68-BB881E90346B}"/>
                  </a:ext>
                </a:extLst>
              </p:cNvPr>
              <p:cNvSpPr>
                <a:spLocks noChangeArrowheads="1"/>
              </p:cNvSpPr>
              <p:nvPr/>
            </p:nvSpPr>
            <p:spPr bwMode="auto">
              <a:xfrm>
                <a:off x="1617" y="2301"/>
                <a:ext cx="196"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0" name="Freeform 49">
                <a:extLst>
                  <a:ext uri="{FF2B5EF4-FFF2-40B4-BE49-F238E27FC236}">
                    <a16:creationId xmlns:a16="http://schemas.microsoft.com/office/drawing/2014/main" xmlns="" id="{6A171BEC-A61D-4108-BF59-20299EBEBED0}"/>
                  </a:ext>
                </a:extLst>
              </p:cNvPr>
              <p:cNvSpPr>
                <a:spLocks noEditPoints="1"/>
              </p:cNvSpPr>
              <p:nvPr/>
            </p:nvSpPr>
            <p:spPr bwMode="auto">
              <a:xfrm>
                <a:off x="1415" y="2108"/>
                <a:ext cx="114" cy="114"/>
              </a:xfrm>
              <a:custGeom>
                <a:avLst/>
                <a:gdLst>
                  <a:gd name="T0" fmla="*/ 202 w 455"/>
                  <a:gd name="T1" fmla="*/ 455 h 456"/>
                  <a:gd name="T2" fmla="*/ 140 w 455"/>
                  <a:gd name="T3" fmla="*/ 439 h 456"/>
                  <a:gd name="T4" fmla="*/ 85 w 455"/>
                  <a:gd name="T5" fmla="*/ 405 h 456"/>
                  <a:gd name="T6" fmla="*/ 53 w 455"/>
                  <a:gd name="T7" fmla="*/ 374 h 456"/>
                  <a:gd name="T8" fmla="*/ 18 w 455"/>
                  <a:gd name="T9" fmla="*/ 316 h 456"/>
                  <a:gd name="T10" fmla="*/ 1 w 455"/>
                  <a:gd name="T11" fmla="*/ 250 h 456"/>
                  <a:gd name="T12" fmla="*/ 1 w 455"/>
                  <a:gd name="T13" fmla="*/ 205 h 456"/>
                  <a:gd name="T14" fmla="*/ 18 w 455"/>
                  <a:gd name="T15" fmla="*/ 139 h 456"/>
                  <a:gd name="T16" fmla="*/ 52 w 455"/>
                  <a:gd name="T17" fmla="*/ 83 h 456"/>
                  <a:gd name="T18" fmla="*/ 100 w 455"/>
                  <a:gd name="T19" fmla="*/ 39 h 456"/>
                  <a:gd name="T20" fmla="*/ 160 w 455"/>
                  <a:gd name="T21" fmla="*/ 10 h 456"/>
                  <a:gd name="T22" fmla="*/ 226 w 455"/>
                  <a:gd name="T23" fmla="*/ 0 h 456"/>
                  <a:gd name="T24" fmla="*/ 227 w 455"/>
                  <a:gd name="T25" fmla="*/ 0 h 456"/>
                  <a:gd name="T26" fmla="*/ 294 w 455"/>
                  <a:gd name="T27" fmla="*/ 10 h 456"/>
                  <a:gd name="T28" fmla="*/ 353 w 455"/>
                  <a:gd name="T29" fmla="*/ 39 h 456"/>
                  <a:gd name="T30" fmla="*/ 401 w 455"/>
                  <a:gd name="T31" fmla="*/ 83 h 456"/>
                  <a:gd name="T32" fmla="*/ 436 w 455"/>
                  <a:gd name="T33" fmla="*/ 138 h 456"/>
                  <a:gd name="T34" fmla="*/ 453 w 455"/>
                  <a:gd name="T35" fmla="*/ 204 h 456"/>
                  <a:gd name="T36" fmla="*/ 454 w 455"/>
                  <a:gd name="T37" fmla="*/ 250 h 456"/>
                  <a:gd name="T38" fmla="*/ 437 w 455"/>
                  <a:gd name="T39" fmla="*/ 315 h 456"/>
                  <a:gd name="T40" fmla="*/ 403 w 455"/>
                  <a:gd name="T41" fmla="*/ 371 h 456"/>
                  <a:gd name="T42" fmla="*/ 354 w 455"/>
                  <a:gd name="T43" fmla="*/ 415 h 456"/>
                  <a:gd name="T44" fmla="*/ 295 w 455"/>
                  <a:gd name="T45" fmla="*/ 445 h 456"/>
                  <a:gd name="T46" fmla="*/ 226 w 455"/>
                  <a:gd name="T47" fmla="*/ 456 h 456"/>
                  <a:gd name="T48" fmla="*/ 223 w 455"/>
                  <a:gd name="T49" fmla="*/ 456 h 456"/>
                  <a:gd name="T50" fmla="*/ 227 w 455"/>
                  <a:gd name="T51" fmla="*/ 61 h 456"/>
                  <a:gd name="T52" fmla="*/ 210 w 455"/>
                  <a:gd name="T53" fmla="*/ 62 h 456"/>
                  <a:gd name="T54" fmla="*/ 162 w 455"/>
                  <a:gd name="T55" fmla="*/ 74 h 456"/>
                  <a:gd name="T56" fmla="*/ 120 w 455"/>
                  <a:gd name="T57" fmla="*/ 99 h 456"/>
                  <a:gd name="T58" fmla="*/ 89 w 455"/>
                  <a:gd name="T59" fmla="*/ 134 h 456"/>
                  <a:gd name="T60" fmla="*/ 68 w 455"/>
                  <a:gd name="T61" fmla="*/ 177 h 456"/>
                  <a:gd name="T62" fmla="*/ 60 w 455"/>
                  <a:gd name="T63" fmla="*/ 228 h 456"/>
                  <a:gd name="T64" fmla="*/ 64 w 455"/>
                  <a:gd name="T65" fmla="*/ 261 h 456"/>
                  <a:gd name="T66" fmla="*/ 81 w 455"/>
                  <a:gd name="T67" fmla="*/ 308 h 456"/>
                  <a:gd name="T68" fmla="*/ 110 w 455"/>
                  <a:gd name="T69" fmla="*/ 348 h 456"/>
                  <a:gd name="T70" fmla="*/ 137 w 455"/>
                  <a:gd name="T71" fmla="*/ 368 h 456"/>
                  <a:gd name="T72" fmla="*/ 179 w 455"/>
                  <a:gd name="T73" fmla="*/ 388 h 456"/>
                  <a:gd name="T74" fmla="*/ 226 w 455"/>
                  <a:gd name="T75" fmla="*/ 395 h 456"/>
                  <a:gd name="T76" fmla="*/ 243 w 455"/>
                  <a:gd name="T77" fmla="*/ 394 h 456"/>
                  <a:gd name="T78" fmla="*/ 291 w 455"/>
                  <a:gd name="T79" fmla="*/ 381 h 456"/>
                  <a:gd name="T80" fmla="*/ 333 w 455"/>
                  <a:gd name="T81" fmla="*/ 355 h 456"/>
                  <a:gd name="T82" fmla="*/ 365 w 455"/>
                  <a:gd name="T83" fmla="*/ 320 h 456"/>
                  <a:gd name="T84" fmla="*/ 386 w 455"/>
                  <a:gd name="T85" fmla="*/ 276 h 456"/>
                  <a:gd name="T86" fmla="*/ 394 w 455"/>
                  <a:gd name="T87" fmla="*/ 227 h 456"/>
                  <a:gd name="T88" fmla="*/ 390 w 455"/>
                  <a:gd name="T89" fmla="*/ 194 h 456"/>
                  <a:gd name="T90" fmla="*/ 373 w 455"/>
                  <a:gd name="T91" fmla="*/ 148 h 456"/>
                  <a:gd name="T92" fmla="*/ 344 w 455"/>
                  <a:gd name="T93" fmla="*/ 110 h 456"/>
                  <a:gd name="T94" fmla="*/ 306 w 455"/>
                  <a:gd name="T95" fmla="*/ 81 h 456"/>
                  <a:gd name="T96" fmla="*/ 260 w 455"/>
                  <a:gd name="T97" fmla="*/ 65 h 456"/>
                  <a:gd name="T98" fmla="*/ 227 w 455"/>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5" h="456">
                    <a:moveTo>
                      <a:pt x="223" y="456"/>
                    </a:moveTo>
                    <a:lnTo>
                      <a:pt x="223" y="456"/>
                    </a:lnTo>
                    <a:lnTo>
                      <a:pt x="202" y="455"/>
                    </a:lnTo>
                    <a:lnTo>
                      <a:pt x="181" y="452"/>
                    </a:lnTo>
                    <a:lnTo>
                      <a:pt x="160" y="446"/>
                    </a:lnTo>
                    <a:lnTo>
                      <a:pt x="140" y="439"/>
                    </a:lnTo>
                    <a:lnTo>
                      <a:pt x="120" y="430"/>
                    </a:lnTo>
                    <a:lnTo>
                      <a:pt x="102" y="419"/>
                    </a:lnTo>
                    <a:lnTo>
                      <a:pt x="85" y="405"/>
                    </a:lnTo>
                    <a:lnTo>
                      <a:pt x="68" y="391"/>
                    </a:lnTo>
                    <a:lnTo>
                      <a:pt x="68" y="391"/>
                    </a:lnTo>
                    <a:lnTo>
                      <a:pt x="53" y="374"/>
                    </a:lnTo>
                    <a:lnTo>
                      <a:pt x="39" y="356"/>
                    </a:lnTo>
                    <a:lnTo>
                      <a:pt x="28" y="337"/>
                    </a:lnTo>
                    <a:lnTo>
                      <a:pt x="18" y="316"/>
                    </a:lnTo>
                    <a:lnTo>
                      <a:pt x="10" y="294"/>
                    </a:lnTo>
                    <a:lnTo>
                      <a:pt x="5" y="272"/>
                    </a:lnTo>
                    <a:lnTo>
                      <a:pt x="1" y="250"/>
                    </a:lnTo>
                    <a:lnTo>
                      <a:pt x="0" y="228"/>
                    </a:lnTo>
                    <a:lnTo>
                      <a:pt x="0" y="228"/>
                    </a:lnTo>
                    <a:lnTo>
                      <a:pt x="1" y="205"/>
                    </a:lnTo>
                    <a:lnTo>
                      <a:pt x="5" y="182"/>
                    </a:lnTo>
                    <a:lnTo>
                      <a:pt x="10" y="160"/>
                    </a:lnTo>
                    <a:lnTo>
                      <a:pt x="18" y="139"/>
                    </a:lnTo>
                    <a:lnTo>
                      <a:pt x="28" y="119"/>
                    </a:lnTo>
                    <a:lnTo>
                      <a:pt x="39" y="101"/>
                    </a:lnTo>
                    <a:lnTo>
                      <a:pt x="52" y="83"/>
                    </a:lnTo>
                    <a:lnTo>
                      <a:pt x="66" y="67"/>
                    </a:lnTo>
                    <a:lnTo>
                      <a:pt x="82" y="52"/>
                    </a:lnTo>
                    <a:lnTo>
                      <a:pt x="100" y="39"/>
                    </a:lnTo>
                    <a:lnTo>
                      <a:pt x="118" y="27"/>
                    </a:lnTo>
                    <a:lnTo>
                      <a:pt x="139" y="18"/>
                    </a:lnTo>
                    <a:lnTo>
                      <a:pt x="160" y="10"/>
                    </a:lnTo>
                    <a:lnTo>
                      <a:pt x="181" y="5"/>
                    </a:lnTo>
                    <a:lnTo>
                      <a:pt x="204" y="1"/>
                    </a:lnTo>
                    <a:lnTo>
                      <a:pt x="226" y="0"/>
                    </a:lnTo>
                    <a:lnTo>
                      <a:pt x="226" y="0"/>
                    </a:lnTo>
                    <a:lnTo>
                      <a:pt x="227" y="0"/>
                    </a:lnTo>
                    <a:lnTo>
                      <a:pt x="227" y="0"/>
                    </a:lnTo>
                    <a:lnTo>
                      <a:pt x="250" y="1"/>
                    </a:lnTo>
                    <a:lnTo>
                      <a:pt x="273" y="5"/>
                    </a:lnTo>
                    <a:lnTo>
                      <a:pt x="294" y="10"/>
                    </a:lnTo>
                    <a:lnTo>
                      <a:pt x="315" y="18"/>
                    </a:lnTo>
                    <a:lnTo>
                      <a:pt x="335" y="27"/>
                    </a:lnTo>
                    <a:lnTo>
                      <a:pt x="353" y="39"/>
                    </a:lnTo>
                    <a:lnTo>
                      <a:pt x="371" y="52"/>
                    </a:lnTo>
                    <a:lnTo>
                      <a:pt x="387" y="67"/>
                    </a:lnTo>
                    <a:lnTo>
                      <a:pt x="401" y="83"/>
                    </a:lnTo>
                    <a:lnTo>
                      <a:pt x="415" y="100"/>
                    </a:lnTo>
                    <a:lnTo>
                      <a:pt x="427" y="119"/>
                    </a:lnTo>
                    <a:lnTo>
                      <a:pt x="436" y="138"/>
                    </a:lnTo>
                    <a:lnTo>
                      <a:pt x="444" y="159"/>
                    </a:lnTo>
                    <a:lnTo>
                      <a:pt x="450" y="182"/>
                    </a:lnTo>
                    <a:lnTo>
                      <a:pt x="453" y="204"/>
                    </a:lnTo>
                    <a:lnTo>
                      <a:pt x="455" y="227"/>
                    </a:lnTo>
                    <a:lnTo>
                      <a:pt x="455" y="227"/>
                    </a:lnTo>
                    <a:lnTo>
                      <a:pt x="454" y="250"/>
                    </a:lnTo>
                    <a:lnTo>
                      <a:pt x="450" y="272"/>
                    </a:lnTo>
                    <a:lnTo>
                      <a:pt x="445" y="293"/>
                    </a:lnTo>
                    <a:lnTo>
                      <a:pt x="437" y="315"/>
                    </a:lnTo>
                    <a:lnTo>
                      <a:pt x="428" y="335"/>
                    </a:lnTo>
                    <a:lnTo>
                      <a:pt x="417" y="353"/>
                    </a:lnTo>
                    <a:lnTo>
                      <a:pt x="403" y="371"/>
                    </a:lnTo>
                    <a:lnTo>
                      <a:pt x="388" y="387"/>
                    </a:lnTo>
                    <a:lnTo>
                      <a:pt x="372" y="402"/>
                    </a:lnTo>
                    <a:lnTo>
                      <a:pt x="354" y="415"/>
                    </a:lnTo>
                    <a:lnTo>
                      <a:pt x="336" y="427"/>
                    </a:lnTo>
                    <a:lnTo>
                      <a:pt x="316" y="437"/>
                    </a:lnTo>
                    <a:lnTo>
                      <a:pt x="295" y="445"/>
                    </a:lnTo>
                    <a:lnTo>
                      <a:pt x="273" y="451"/>
                    </a:lnTo>
                    <a:lnTo>
                      <a:pt x="250" y="454"/>
                    </a:lnTo>
                    <a:lnTo>
                      <a:pt x="226" y="456"/>
                    </a:lnTo>
                    <a:lnTo>
                      <a:pt x="226" y="456"/>
                    </a:lnTo>
                    <a:lnTo>
                      <a:pt x="226" y="456"/>
                    </a:lnTo>
                    <a:lnTo>
                      <a:pt x="223" y="456"/>
                    </a:lnTo>
                    <a:lnTo>
                      <a:pt x="223" y="456"/>
                    </a:lnTo>
                    <a:close/>
                    <a:moveTo>
                      <a:pt x="227" y="61"/>
                    </a:moveTo>
                    <a:lnTo>
                      <a:pt x="227" y="61"/>
                    </a:lnTo>
                    <a:lnTo>
                      <a:pt x="227" y="61"/>
                    </a:lnTo>
                    <a:lnTo>
                      <a:pt x="227" y="61"/>
                    </a:lnTo>
                    <a:lnTo>
                      <a:pt x="210" y="62"/>
                    </a:lnTo>
                    <a:lnTo>
                      <a:pt x="193" y="65"/>
                    </a:lnTo>
                    <a:lnTo>
                      <a:pt x="177" y="69"/>
                    </a:lnTo>
                    <a:lnTo>
                      <a:pt x="162" y="74"/>
                    </a:lnTo>
                    <a:lnTo>
                      <a:pt x="148" y="81"/>
                    </a:lnTo>
                    <a:lnTo>
                      <a:pt x="134" y="90"/>
                    </a:lnTo>
                    <a:lnTo>
                      <a:pt x="120" y="99"/>
                    </a:lnTo>
                    <a:lnTo>
                      <a:pt x="109" y="110"/>
                    </a:lnTo>
                    <a:lnTo>
                      <a:pt x="98" y="122"/>
                    </a:lnTo>
                    <a:lnTo>
                      <a:pt x="89" y="134"/>
                    </a:lnTo>
                    <a:lnTo>
                      <a:pt x="80" y="148"/>
                    </a:lnTo>
                    <a:lnTo>
                      <a:pt x="73" y="162"/>
                    </a:lnTo>
                    <a:lnTo>
                      <a:pt x="68" y="177"/>
                    </a:lnTo>
                    <a:lnTo>
                      <a:pt x="64" y="194"/>
                    </a:lnTo>
                    <a:lnTo>
                      <a:pt x="61" y="211"/>
                    </a:lnTo>
                    <a:lnTo>
                      <a:pt x="60" y="228"/>
                    </a:lnTo>
                    <a:lnTo>
                      <a:pt x="60" y="228"/>
                    </a:lnTo>
                    <a:lnTo>
                      <a:pt x="61" y="244"/>
                    </a:lnTo>
                    <a:lnTo>
                      <a:pt x="64" y="261"/>
                    </a:lnTo>
                    <a:lnTo>
                      <a:pt x="68" y="277"/>
                    </a:lnTo>
                    <a:lnTo>
                      <a:pt x="73" y="292"/>
                    </a:lnTo>
                    <a:lnTo>
                      <a:pt x="81" y="308"/>
                    </a:lnTo>
                    <a:lnTo>
                      <a:pt x="89" y="322"/>
                    </a:lnTo>
                    <a:lnTo>
                      <a:pt x="99" y="336"/>
                    </a:lnTo>
                    <a:lnTo>
                      <a:pt x="110" y="348"/>
                    </a:lnTo>
                    <a:lnTo>
                      <a:pt x="110" y="348"/>
                    </a:lnTo>
                    <a:lnTo>
                      <a:pt x="124" y="359"/>
                    </a:lnTo>
                    <a:lnTo>
                      <a:pt x="137" y="368"/>
                    </a:lnTo>
                    <a:lnTo>
                      <a:pt x="150" y="376"/>
                    </a:lnTo>
                    <a:lnTo>
                      <a:pt x="165" y="383"/>
                    </a:lnTo>
                    <a:lnTo>
                      <a:pt x="179" y="388"/>
                    </a:lnTo>
                    <a:lnTo>
                      <a:pt x="195" y="392"/>
                    </a:lnTo>
                    <a:lnTo>
                      <a:pt x="210" y="394"/>
                    </a:lnTo>
                    <a:lnTo>
                      <a:pt x="226" y="395"/>
                    </a:lnTo>
                    <a:lnTo>
                      <a:pt x="226" y="395"/>
                    </a:lnTo>
                    <a:lnTo>
                      <a:pt x="226" y="395"/>
                    </a:lnTo>
                    <a:lnTo>
                      <a:pt x="243" y="394"/>
                    </a:lnTo>
                    <a:lnTo>
                      <a:pt x="259" y="391"/>
                    </a:lnTo>
                    <a:lnTo>
                      <a:pt x="276" y="387"/>
                    </a:lnTo>
                    <a:lnTo>
                      <a:pt x="291" y="381"/>
                    </a:lnTo>
                    <a:lnTo>
                      <a:pt x="306" y="374"/>
                    </a:lnTo>
                    <a:lnTo>
                      <a:pt x="320" y="365"/>
                    </a:lnTo>
                    <a:lnTo>
                      <a:pt x="333" y="355"/>
                    </a:lnTo>
                    <a:lnTo>
                      <a:pt x="345" y="344"/>
                    </a:lnTo>
                    <a:lnTo>
                      <a:pt x="355" y="333"/>
                    </a:lnTo>
                    <a:lnTo>
                      <a:pt x="365" y="320"/>
                    </a:lnTo>
                    <a:lnTo>
                      <a:pt x="373" y="306"/>
                    </a:lnTo>
                    <a:lnTo>
                      <a:pt x="381" y="291"/>
                    </a:lnTo>
                    <a:lnTo>
                      <a:pt x="386" y="276"/>
                    </a:lnTo>
                    <a:lnTo>
                      <a:pt x="390" y="260"/>
                    </a:lnTo>
                    <a:lnTo>
                      <a:pt x="393" y="244"/>
                    </a:lnTo>
                    <a:lnTo>
                      <a:pt x="394" y="227"/>
                    </a:lnTo>
                    <a:lnTo>
                      <a:pt x="394" y="227"/>
                    </a:lnTo>
                    <a:lnTo>
                      <a:pt x="393" y="210"/>
                    </a:lnTo>
                    <a:lnTo>
                      <a:pt x="390" y="194"/>
                    </a:lnTo>
                    <a:lnTo>
                      <a:pt x="386" y="177"/>
                    </a:lnTo>
                    <a:lnTo>
                      <a:pt x="380" y="162"/>
                    </a:lnTo>
                    <a:lnTo>
                      <a:pt x="373" y="148"/>
                    </a:lnTo>
                    <a:lnTo>
                      <a:pt x="365" y="134"/>
                    </a:lnTo>
                    <a:lnTo>
                      <a:pt x="355" y="121"/>
                    </a:lnTo>
                    <a:lnTo>
                      <a:pt x="344" y="110"/>
                    </a:lnTo>
                    <a:lnTo>
                      <a:pt x="333" y="99"/>
                    </a:lnTo>
                    <a:lnTo>
                      <a:pt x="320" y="89"/>
                    </a:lnTo>
                    <a:lnTo>
                      <a:pt x="306" y="81"/>
                    </a:lnTo>
                    <a:lnTo>
                      <a:pt x="292" y="74"/>
                    </a:lnTo>
                    <a:lnTo>
                      <a:pt x="277" y="69"/>
                    </a:lnTo>
                    <a:lnTo>
                      <a:pt x="260" y="65"/>
                    </a:lnTo>
                    <a:lnTo>
                      <a:pt x="243" y="62"/>
                    </a:lnTo>
                    <a:lnTo>
                      <a:pt x="227" y="61"/>
                    </a:lnTo>
                    <a:lnTo>
                      <a:pt x="227"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1" name="Rectangle 50">
                <a:extLst>
                  <a:ext uri="{FF2B5EF4-FFF2-40B4-BE49-F238E27FC236}">
                    <a16:creationId xmlns:a16="http://schemas.microsoft.com/office/drawing/2014/main" xmlns="" id="{95E91158-FC34-42C7-A428-0E7FA620BA66}"/>
                  </a:ext>
                </a:extLst>
              </p:cNvPr>
              <p:cNvSpPr>
                <a:spLocks noChangeArrowheads="1"/>
              </p:cNvSpPr>
              <p:nvPr/>
            </p:nvSpPr>
            <p:spPr bwMode="auto">
              <a:xfrm>
                <a:off x="1464" y="2482"/>
                <a:ext cx="15" cy="18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2" name="Freeform 51">
                <a:extLst>
                  <a:ext uri="{FF2B5EF4-FFF2-40B4-BE49-F238E27FC236}">
                    <a16:creationId xmlns:a16="http://schemas.microsoft.com/office/drawing/2014/main" xmlns="" id="{9F30E67E-B9C7-4CF6-B73A-87E35A678A4A}"/>
                  </a:ext>
                </a:extLst>
              </p:cNvPr>
              <p:cNvSpPr>
                <a:spLocks/>
              </p:cNvSpPr>
              <p:nvPr/>
            </p:nvSpPr>
            <p:spPr bwMode="auto">
              <a:xfrm>
                <a:off x="1402" y="2350"/>
                <a:ext cx="140" cy="325"/>
              </a:xfrm>
              <a:custGeom>
                <a:avLst/>
                <a:gdLst>
                  <a:gd name="T0" fmla="*/ 145 w 561"/>
                  <a:gd name="T1" fmla="*/ 1302 h 1302"/>
                  <a:gd name="T2" fmla="*/ 131 w 561"/>
                  <a:gd name="T3" fmla="*/ 1301 h 1302"/>
                  <a:gd name="T4" fmla="*/ 102 w 561"/>
                  <a:gd name="T5" fmla="*/ 1295 h 1302"/>
                  <a:gd name="T6" fmla="*/ 76 w 561"/>
                  <a:gd name="T7" fmla="*/ 1284 h 1302"/>
                  <a:gd name="T8" fmla="*/ 53 w 561"/>
                  <a:gd name="T9" fmla="*/ 1269 h 1302"/>
                  <a:gd name="T10" fmla="*/ 34 w 561"/>
                  <a:gd name="T11" fmla="*/ 1249 h 1302"/>
                  <a:gd name="T12" fmla="*/ 17 w 561"/>
                  <a:gd name="T13" fmla="*/ 1225 h 1302"/>
                  <a:gd name="T14" fmla="*/ 6 w 561"/>
                  <a:gd name="T15" fmla="*/ 1199 h 1302"/>
                  <a:gd name="T16" fmla="*/ 0 w 561"/>
                  <a:gd name="T17" fmla="*/ 1171 h 1302"/>
                  <a:gd name="T18" fmla="*/ 0 w 561"/>
                  <a:gd name="T19" fmla="*/ 0 h 1302"/>
                  <a:gd name="T20" fmla="*/ 61 w 561"/>
                  <a:gd name="T21" fmla="*/ 1156 h 1302"/>
                  <a:gd name="T22" fmla="*/ 61 w 561"/>
                  <a:gd name="T23" fmla="*/ 1165 h 1302"/>
                  <a:gd name="T24" fmla="*/ 64 w 561"/>
                  <a:gd name="T25" fmla="*/ 1181 h 1302"/>
                  <a:gd name="T26" fmla="*/ 71 w 561"/>
                  <a:gd name="T27" fmla="*/ 1196 h 1302"/>
                  <a:gd name="T28" fmla="*/ 80 w 561"/>
                  <a:gd name="T29" fmla="*/ 1210 h 1302"/>
                  <a:gd name="T30" fmla="*/ 92 w 561"/>
                  <a:gd name="T31" fmla="*/ 1221 h 1302"/>
                  <a:gd name="T32" fmla="*/ 105 w 561"/>
                  <a:gd name="T33" fmla="*/ 1230 h 1302"/>
                  <a:gd name="T34" fmla="*/ 120 w 561"/>
                  <a:gd name="T35" fmla="*/ 1237 h 1302"/>
                  <a:gd name="T36" fmla="*/ 137 w 561"/>
                  <a:gd name="T37" fmla="*/ 1240 h 1302"/>
                  <a:gd name="T38" fmla="*/ 415 w 561"/>
                  <a:gd name="T39" fmla="*/ 1241 h 1302"/>
                  <a:gd name="T40" fmla="*/ 424 w 561"/>
                  <a:gd name="T41" fmla="*/ 1240 h 1302"/>
                  <a:gd name="T42" fmla="*/ 440 w 561"/>
                  <a:gd name="T43" fmla="*/ 1237 h 1302"/>
                  <a:gd name="T44" fmla="*/ 455 w 561"/>
                  <a:gd name="T45" fmla="*/ 1230 h 1302"/>
                  <a:gd name="T46" fmla="*/ 470 w 561"/>
                  <a:gd name="T47" fmla="*/ 1221 h 1302"/>
                  <a:gd name="T48" fmla="*/ 481 w 561"/>
                  <a:gd name="T49" fmla="*/ 1210 h 1302"/>
                  <a:gd name="T50" fmla="*/ 490 w 561"/>
                  <a:gd name="T51" fmla="*/ 1196 h 1302"/>
                  <a:gd name="T52" fmla="*/ 497 w 561"/>
                  <a:gd name="T53" fmla="*/ 1181 h 1302"/>
                  <a:gd name="T54" fmla="*/ 500 w 561"/>
                  <a:gd name="T55" fmla="*/ 1165 h 1302"/>
                  <a:gd name="T56" fmla="*/ 501 w 561"/>
                  <a:gd name="T57" fmla="*/ 0 h 1302"/>
                  <a:gd name="T58" fmla="*/ 561 w 561"/>
                  <a:gd name="T59" fmla="*/ 1156 h 1302"/>
                  <a:gd name="T60" fmla="*/ 560 w 561"/>
                  <a:gd name="T61" fmla="*/ 1171 h 1302"/>
                  <a:gd name="T62" fmla="*/ 554 w 561"/>
                  <a:gd name="T63" fmla="*/ 1199 h 1302"/>
                  <a:gd name="T64" fmla="*/ 543 w 561"/>
                  <a:gd name="T65" fmla="*/ 1225 h 1302"/>
                  <a:gd name="T66" fmla="*/ 528 w 561"/>
                  <a:gd name="T67" fmla="*/ 1249 h 1302"/>
                  <a:gd name="T68" fmla="*/ 508 w 561"/>
                  <a:gd name="T69" fmla="*/ 1269 h 1302"/>
                  <a:gd name="T70" fmla="*/ 485 w 561"/>
                  <a:gd name="T71" fmla="*/ 1284 h 1302"/>
                  <a:gd name="T72" fmla="*/ 459 w 561"/>
                  <a:gd name="T73" fmla="*/ 1295 h 1302"/>
                  <a:gd name="T74" fmla="*/ 430 w 561"/>
                  <a:gd name="T75" fmla="*/ 1301 h 1302"/>
                  <a:gd name="T76" fmla="*/ 415 w 561"/>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1" h="1302">
                    <a:moveTo>
                      <a:pt x="415" y="1302"/>
                    </a:moveTo>
                    <a:lnTo>
                      <a:pt x="145" y="1302"/>
                    </a:lnTo>
                    <a:lnTo>
                      <a:pt x="145" y="1302"/>
                    </a:lnTo>
                    <a:lnTo>
                      <a:pt x="131" y="1301"/>
                    </a:lnTo>
                    <a:lnTo>
                      <a:pt x="116" y="1299"/>
                    </a:lnTo>
                    <a:lnTo>
                      <a:pt x="102" y="1295"/>
                    </a:lnTo>
                    <a:lnTo>
                      <a:pt x="89" y="1290"/>
                    </a:lnTo>
                    <a:lnTo>
                      <a:pt x="76" y="1284"/>
                    </a:lnTo>
                    <a:lnTo>
                      <a:pt x="65" y="1277"/>
                    </a:lnTo>
                    <a:lnTo>
                      <a:pt x="53" y="1269"/>
                    </a:lnTo>
                    <a:lnTo>
                      <a:pt x="43" y="1259"/>
                    </a:lnTo>
                    <a:lnTo>
                      <a:pt x="34" y="1249"/>
                    </a:lnTo>
                    <a:lnTo>
                      <a:pt x="24" y="1237"/>
                    </a:lnTo>
                    <a:lnTo>
                      <a:pt x="17" y="1225"/>
                    </a:lnTo>
                    <a:lnTo>
                      <a:pt x="11" y="1212"/>
                    </a:lnTo>
                    <a:lnTo>
                      <a:pt x="6" y="1199"/>
                    </a:lnTo>
                    <a:lnTo>
                      <a:pt x="3" y="1185"/>
                    </a:lnTo>
                    <a:lnTo>
                      <a:pt x="0" y="1171"/>
                    </a:lnTo>
                    <a:lnTo>
                      <a:pt x="0" y="1156"/>
                    </a:lnTo>
                    <a:lnTo>
                      <a:pt x="0" y="0"/>
                    </a:lnTo>
                    <a:lnTo>
                      <a:pt x="61" y="0"/>
                    </a:lnTo>
                    <a:lnTo>
                      <a:pt x="61" y="1156"/>
                    </a:lnTo>
                    <a:lnTo>
                      <a:pt x="61" y="1156"/>
                    </a:lnTo>
                    <a:lnTo>
                      <a:pt x="61" y="1165"/>
                    </a:lnTo>
                    <a:lnTo>
                      <a:pt x="62" y="1173"/>
                    </a:lnTo>
                    <a:lnTo>
                      <a:pt x="64" y="1181"/>
                    </a:lnTo>
                    <a:lnTo>
                      <a:pt x="67" y="1189"/>
                    </a:lnTo>
                    <a:lnTo>
                      <a:pt x="71" y="1196"/>
                    </a:lnTo>
                    <a:lnTo>
                      <a:pt x="75" y="1203"/>
                    </a:lnTo>
                    <a:lnTo>
                      <a:pt x="80" y="1210"/>
                    </a:lnTo>
                    <a:lnTo>
                      <a:pt x="85" y="1216"/>
                    </a:lnTo>
                    <a:lnTo>
                      <a:pt x="92" y="1221"/>
                    </a:lnTo>
                    <a:lnTo>
                      <a:pt x="98" y="1226"/>
                    </a:lnTo>
                    <a:lnTo>
                      <a:pt x="105" y="1230"/>
                    </a:lnTo>
                    <a:lnTo>
                      <a:pt x="112" y="1234"/>
                    </a:lnTo>
                    <a:lnTo>
                      <a:pt x="120" y="1237"/>
                    </a:lnTo>
                    <a:lnTo>
                      <a:pt x="128" y="1239"/>
                    </a:lnTo>
                    <a:lnTo>
                      <a:pt x="137" y="1240"/>
                    </a:lnTo>
                    <a:lnTo>
                      <a:pt x="145" y="1241"/>
                    </a:lnTo>
                    <a:lnTo>
                      <a:pt x="415" y="1241"/>
                    </a:lnTo>
                    <a:lnTo>
                      <a:pt x="415" y="1241"/>
                    </a:lnTo>
                    <a:lnTo>
                      <a:pt x="424" y="1240"/>
                    </a:lnTo>
                    <a:lnTo>
                      <a:pt x="432" y="1239"/>
                    </a:lnTo>
                    <a:lnTo>
                      <a:pt x="440" y="1237"/>
                    </a:lnTo>
                    <a:lnTo>
                      <a:pt x="448" y="1234"/>
                    </a:lnTo>
                    <a:lnTo>
                      <a:pt x="455" y="1230"/>
                    </a:lnTo>
                    <a:lnTo>
                      <a:pt x="463" y="1226"/>
                    </a:lnTo>
                    <a:lnTo>
                      <a:pt x="470" y="1221"/>
                    </a:lnTo>
                    <a:lnTo>
                      <a:pt x="476" y="1216"/>
                    </a:lnTo>
                    <a:lnTo>
                      <a:pt x="481" y="1210"/>
                    </a:lnTo>
                    <a:lnTo>
                      <a:pt x="486" y="1203"/>
                    </a:lnTo>
                    <a:lnTo>
                      <a:pt x="490" y="1196"/>
                    </a:lnTo>
                    <a:lnTo>
                      <a:pt x="494" y="1189"/>
                    </a:lnTo>
                    <a:lnTo>
                      <a:pt x="497" y="1181"/>
                    </a:lnTo>
                    <a:lnTo>
                      <a:pt x="499" y="1173"/>
                    </a:lnTo>
                    <a:lnTo>
                      <a:pt x="500" y="1165"/>
                    </a:lnTo>
                    <a:lnTo>
                      <a:pt x="501" y="1156"/>
                    </a:lnTo>
                    <a:lnTo>
                      <a:pt x="501" y="0"/>
                    </a:lnTo>
                    <a:lnTo>
                      <a:pt x="561" y="0"/>
                    </a:lnTo>
                    <a:lnTo>
                      <a:pt x="561" y="1156"/>
                    </a:lnTo>
                    <a:lnTo>
                      <a:pt x="561" y="1156"/>
                    </a:lnTo>
                    <a:lnTo>
                      <a:pt x="560" y="1171"/>
                    </a:lnTo>
                    <a:lnTo>
                      <a:pt x="558" y="1185"/>
                    </a:lnTo>
                    <a:lnTo>
                      <a:pt x="554" y="1199"/>
                    </a:lnTo>
                    <a:lnTo>
                      <a:pt x="549" y="1212"/>
                    </a:lnTo>
                    <a:lnTo>
                      <a:pt x="543" y="1225"/>
                    </a:lnTo>
                    <a:lnTo>
                      <a:pt x="536" y="1237"/>
                    </a:lnTo>
                    <a:lnTo>
                      <a:pt x="528" y="1249"/>
                    </a:lnTo>
                    <a:lnTo>
                      <a:pt x="518" y="1259"/>
                    </a:lnTo>
                    <a:lnTo>
                      <a:pt x="508" y="1269"/>
                    </a:lnTo>
                    <a:lnTo>
                      <a:pt x="497" y="1277"/>
                    </a:lnTo>
                    <a:lnTo>
                      <a:pt x="485" y="1284"/>
                    </a:lnTo>
                    <a:lnTo>
                      <a:pt x="472" y="1290"/>
                    </a:lnTo>
                    <a:lnTo>
                      <a:pt x="459" y="1295"/>
                    </a:lnTo>
                    <a:lnTo>
                      <a:pt x="444" y="1299"/>
                    </a:lnTo>
                    <a:lnTo>
                      <a:pt x="430" y="1301"/>
                    </a:lnTo>
                    <a:lnTo>
                      <a:pt x="415" y="1302"/>
                    </a:lnTo>
                    <a:lnTo>
                      <a:pt x="415"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3" name="Freeform 52">
                <a:extLst>
                  <a:ext uri="{FF2B5EF4-FFF2-40B4-BE49-F238E27FC236}">
                    <a16:creationId xmlns:a16="http://schemas.microsoft.com/office/drawing/2014/main" xmlns="" id="{126B1BD2-2D8C-46DC-B86F-DEFF6DF9BF45}"/>
                  </a:ext>
                </a:extLst>
              </p:cNvPr>
              <p:cNvSpPr>
                <a:spLocks/>
              </p:cNvSpPr>
              <p:nvPr/>
            </p:nvSpPr>
            <p:spPr bwMode="auto">
              <a:xfrm>
                <a:off x="1357" y="2236"/>
                <a:ext cx="230" cy="258"/>
              </a:xfrm>
              <a:custGeom>
                <a:avLst/>
                <a:gdLst>
                  <a:gd name="T0" fmla="*/ 709 w 918"/>
                  <a:gd name="T1" fmla="*/ 972 h 1033"/>
                  <a:gd name="T2" fmla="*/ 753 w 918"/>
                  <a:gd name="T3" fmla="*/ 966 h 1033"/>
                  <a:gd name="T4" fmla="*/ 792 w 918"/>
                  <a:gd name="T5" fmla="*/ 947 h 1033"/>
                  <a:gd name="T6" fmla="*/ 824 w 918"/>
                  <a:gd name="T7" fmla="*/ 919 h 1033"/>
                  <a:gd name="T8" fmla="*/ 846 w 918"/>
                  <a:gd name="T9" fmla="*/ 884 h 1033"/>
                  <a:gd name="T10" fmla="*/ 857 w 918"/>
                  <a:gd name="T11" fmla="*/ 842 h 1033"/>
                  <a:gd name="T12" fmla="*/ 858 w 918"/>
                  <a:gd name="T13" fmla="*/ 258 h 1033"/>
                  <a:gd name="T14" fmla="*/ 849 w 918"/>
                  <a:gd name="T15" fmla="*/ 200 h 1033"/>
                  <a:gd name="T16" fmla="*/ 824 w 918"/>
                  <a:gd name="T17" fmla="*/ 149 h 1033"/>
                  <a:gd name="T18" fmla="*/ 786 w 918"/>
                  <a:gd name="T19" fmla="*/ 106 h 1033"/>
                  <a:gd name="T20" fmla="*/ 736 w 918"/>
                  <a:gd name="T21" fmla="*/ 76 h 1033"/>
                  <a:gd name="T22" fmla="*/ 680 w 918"/>
                  <a:gd name="T23" fmla="*/ 62 h 1033"/>
                  <a:gd name="T24" fmla="*/ 259 w 918"/>
                  <a:gd name="T25" fmla="*/ 61 h 1033"/>
                  <a:gd name="T26" fmla="*/ 199 w 918"/>
                  <a:gd name="T27" fmla="*/ 70 h 1033"/>
                  <a:gd name="T28" fmla="*/ 148 w 918"/>
                  <a:gd name="T29" fmla="*/ 94 h 1033"/>
                  <a:gd name="T30" fmla="*/ 106 w 918"/>
                  <a:gd name="T31" fmla="*/ 132 h 1033"/>
                  <a:gd name="T32" fmla="*/ 76 w 918"/>
                  <a:gd name="T33" fmla="*/ 182 h 1033"/>
                  <a:gd name="T34" fmla="*/ 61 w 918"/>
                  <a:gd name="T35" fmla="*/ 238 h 1033"/>
                  <a:gd name="T36" fmla="*/ 60 w 918"/>
                  <a:gd name="T37" fmla="*/ 828 h 1033"/>
                  <a:gd name="T38" fmla="*/ 67 w 918"/>
                  <a:gd name="T39" fmla="*/ 871 h 1033"/>
                  <a:gd name="T40" fmla="*/ 87 w 918"/>
                  <a:gd name="T41" fmla="*/ 908 h 1033"/>
                  <a:gd name="T42" fmla="*/ 115 w 918"/>
                  <a:gd name="T43" fmla="*/ 939 h 1033"/>
                  <a:gd name="T44" fmla="*/ 152 w 918"/>
                  <a:gd name="T45" fmla="*/ 961 h 1033"/>
                  <a:gd name="T46" fmla="*/ 194 w 918"/>
                  <a:gd name="T47" fmla="*/ 972 h 1033"/>
                  <a:gd name="T48" fmla="*/ 208 w 918"/>
                  <a:gd name="T49" fmla="*/ 1033 h 1033"/>
                  <a:gd name="T50" fmla="*/ 148 w 918"/>
                  <a:gd name="T51" fmla="*/ 1024 h 1033"/>
                  <a:gd name="T52" fmla="*/ 93 w 918"/>
                  <a:gd name="T53" fmla="*/ 998 h 1033"/>
                  <a:gd name="T54" fmla="*/ 48 w 918"/>
                  <a:gd name="T55" fmla="*/ 957 h 1033"/>
                  <a:gd name="T56" fmla="*/ 17 w 918"/>
                  <a:gd name="T57" fmla="*/ 907 h 1033"/>
                  <a:gd name="T58" fmla="*/ 1 w 918"/>
                  <a:gd name="T59" fmla="*/ 848 h 1033"/>
                  <a:gd name="T60" fmla="*/ 0 w 918"/>
                  <a:gd name="T61" fmla="*/ 258 h 1033"/>
                  <a:gd name="T62" fmla="*/ 3 w 918"/>
                  <a:gd name="T63" fmla="*/ 219 h 1033"/>
                  <a:gd name="T64" fmla="*/ 12 w 918"/>
                  <a:gd name="T65" fmla="*/ 182 h 1033"/>
                  <a:gd name="T66" fmla="*/ 25 w 918"/>
                  <a:gd name="T67" fmla="*/ 147 h 1033"/>
                  <a:gd name="T68" fmla="*/ 59 w 918"/>
                  <a:gd name="T69" fmla="*/ 94 h 1033"/>
                  <a:gd name="T70" fmla="*/ 114 w 918"/>
                  <a:gd name="T71" fmla="*/ 45 h 1033"/>
                  <a:gd name="T72" fmla="*/ 158 w 918"/>
                  <a:gd name="T73" fmla="*/ 20 h 1033"/>
                  <a:gd name="T74" fmla="*/ 194 w 918"/>
                  <a:gd name="T75" fmla="*/ 8 h 1033"/>
                  <a:gd name="T76" fmla="*/ 233 w 918"/>
                  <a:gd name="T77" fmla="*/ 1 h 1033"/>
                  <a:gd name="T78" fmla="*/ 660 w 918"/>
                  <a:gd name="T79" fmla="*/ 0 h 1033"/>
                  <a:gd name="T80" fmla="*/ 686 w 918"/>
                  <a:gd name="T81" fmla="*/ 1 h 1033"/>
                  <a:gd name="T82" fmla="*/ 724 w 918"/>
                  <a:gd name="T83" fmla="*/ 8 h 1033"/>
                  <a:gd name="T84" fmla="*/ 760 w 918"/>
                  <a:gd name="T85" fmla="*/ 20 h 1033"/>
                  <a:gd name="T86" fmla="*/ 804 w 918"/>
                  <a:gd name="T87" fmla="*/ 45 h 1033"/>
                  <a:gd name="T88" fmla="*/ 859 w 918"/>
                  <a:gd name="T89" fmla="*/ 94 h 1033"/>
                  <a:gd name="T90" fmla="*/ 892 w 918"/>
                  <a:gd name="T91" fmla="*/ 147 h 1033"/>
                  <a:gd name="T92" fmla="*/ 906 w 918"/>
                  <a:gd name="T93" fmla="*/ 182 h 1033"/>
                  <a:gd name="T94" fmla="*/ 915 w 918"/>
                  <a:gd name="T95" fmla="*/ 219 h 1033"/>
                  <a:gd name="T96" fmla="*/ 918 w 918"/>
                  <a:gd name="T97" fmla="*/ 258 h 1033"/>
                  <a:gd name="T98" fmla="*/ 917 w 918"/>
                  <a:gd name="T99" fmla="*/ 848 h 1033"/>
                  <a:gd name="T100" fmla="*/ 901 w 918"/>
                  <a:gd name="T101" fmla="*/ 907 h 1033"/>
                  <a:gd name="T102" fmla="*/ 870 w 918"/>
                  <a:gd name="T103" fmla="*/ 957 h 1033"/>
                  <a:gd name="T104" fmla="*/ 825 w 918"/>
                  <a:gd name="T105" fmla="*/ 998 h 1033"/>
                  <a:gd name="T106" fmla="*/ 770 w 918"/>
                  <a:gd name="T107" fmla="*/ 1024 h 1033"/>
                  <a:gd name="T108" fmla="*/ 709 w 918"/>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8" h="1033">
                    <a:moveTo>
                      <a:pt x="709" y="1033"/>
                    </a:moveTo>
                    <a:lnTo>
                      <a:pt x="709" y="972"/>
                    </a:lnTo>
                    <a:lnTo>
                      <a:pt x="709" y="972"/>
                    </a:lnTo>
                    <a:lnTo>
                      <a:pt x="724" y="972"/>
                    </a:lnTo>
                    <a:lnTo>
                      <a:pt x="739" y="969"/>
                    </a:lnTo>
                    <a:lnTo>
                      <a:pt x="753" y="966"/>
                    </a:lnTo>
                    <a:lnTo>
                      <a:pt x="766" y="961"/>
                    </a:lnTo>
                    <a:lnTo>
                      <a:pt x="780" y="955"/>
                    </a:lnTo>
                    <a:lnTo>
                      <a:pt x="792" y="947"/>
                    </a:lnTo>
                    <a:lnTo>
                      <a:pt x="803" y="939"/>
                    </a:lnTo>
                    <a:lnTo>
                      <a:pt x="814" y="930"/>
                    </a:lnTo>
                    <a:lnTo>
                      <a:pt x="824" y="919"/>
                    </a:lnTo>
                    <a:lnTo>
                      <a:pt x="832" y="908"/>
                    </a:lnTo>
                    <a:lnTo>
                      <a:pt x="840" y="897"/>
                    </a:lnTo>
                    <a:lnTo>
                      <a:pt x="846" y="884"/>
                    </a:lnTo>
                    <a:lnTo>
                      <a:pt x="851" y="871"/>
                    </a:lnTo>
                    <a:lnTo>
                      <a:pt x="855" y="856"/>
                    </a:lnTo>
                    <a:lnTo>
                      <a:pt x="857" y="842"/>
                    </a:lnTo>
                    <a:lnTo>
                      <a:pt x="858" y="828"/>
                    </a:lnTo>
                    <a:lnTo>
                      <a:pt x="858" y="258"/>
                    </a:lnTo>
                    <a:lnTo>
                      <a:pt x="858" y="258"/>
                    </a:lnTo>
                    <a:lnTo>
                      <a:pt x="857" y="238"/>
                    </a:lnTo>
                    <a:lnTo>
                      <a:pt x="854" y="219"/>
                    </a:lnTo>
                    <a:lnTo>
                      <a:pt x="849" y="200"/>
                    </a:lnTo>
                    <a:lnTo>
                      <a:pt x="842" y="182"/>
                    </a:lnTo>
                    <a:lnTo>
                      <a:pt x="834" y="165"/>
                    </a:lnTo>
                    <a:lnTo>
                      <a:pt x="824" y="149"/>
                    </a:lnTo>
                    <a:lnTo>
                      <a:pt x="813" y="132"/>
                    </a:lnTo>
                    <a:lnTo>
                      <a:pt x="800" y="118"/>
                    </a:lnTo>
                    <a:lnTo>
                      <a:pt x="786" y="106"/>
                    </a:lnTo>
                    <a:lnTo>
                      <a:pt x="770" y="94"/>
                    </a:lnTo>
                    <a:lnTo>
                      <a:pt x="754" y="84"/>
                    </a:lnTo>
                    <a:lnTo>
                      <a:pt x="736" y="76"/>
                    </a:lnTo>
                    <a:lnTo>
                      <a:pt x="718" y="70"/>
                    </a:lnTo>
                    <a:lnTo>
                      <a:pt x="700" y="65"/>
                    </a:lnTo>
                    <a:lnTo>
                      <a:pt x="680" y="62"/>
                    </a:lnTo>
                    <a:lnTo>
                      <a:pt x="660" y="61"/>
                    </a:lnTo>
                    <a:lnTo>
                      <a:pt x="259" y="61"/>
                    </a:lnTo>
                    <a:lnTo>
                      <a:pt x="259" y="61"/>
                    </a:lnTo>
                    <a:lnTo>
                      <a:pt x="239" y="62"/>
                    </a:lnTo>
                    <a:lnTo>
                      <a:pt x="219" y="65"/>
                    </a:lnTo>
                    <a:lnTo>
                      <a:pt x="199" y="70"/>
                    </a:lnTo>
                    <a:lnTo>
                      <a:pt x="181" y="76"/>
                    </a:lnTo>
                    <a:lnTo>
                      <a:pt x="164" y="84"/>
                    </a:lnTo>
                    <a:lnTo>
                      <a:pt x="148" y="94"/>
                    </a:lnTo>
                    <a:lnTo>
                      <a:pt x="133" y="106"/>
                    </a:lnTo>
                    <a:lnTo>
                      <a:pt x="119" y="118"/>
                    </a:lnTo>
                    <a:lnTo>
                      <a:pt x="106" y="132"/>
                    </a:lnTo>
                    <a:lnTo>
                      <a:pt x="95" y="149"/>
                    </a:lnTo>
                    <a:lnTo>
                      <a:pt x="85" y="165"/>
                    </a:lnTo>
                    <a:lnTo>
                      <a:pt x="76" y="182"/>
                    </a:lnTo>
                    <a:lnTo>
                      <a:pt x="69" y="200"/>
                    </a:lnTo>
                    <a:lnTo>
                      <a:pt x="64" y="219"/>
                    </a:lnTo>
                    <a:lnTo>
                      <a:pt x="61" y="238"/>
                    </a:lnTo>
                    <a:lnTo>
                      <a:pt x="60" y="258"/>
                    </a:lnTo>
                    <a:lnTo>
                      <a:pt x="60" y="828"/>
                    </a:lnTo>
                    <a:lnTo>
                      <a:pt x="60" y="828"/>
                    </a:lnTo>
                    <a:lnTo>
                      <a:pt x="61" y="842"/>
                    </a:lnTo>
                    <a:lnTo>
                      <a:pt x="63" y="856"/>
                    </a:lnTo>
                    <a:lnTo>
                      <a:pt x="67" y="871"/>
                    </a:lnTo>
                    <a:lnTo>
                      <a:pt x="73" y="884"/>
                    </a:lnTo>
                    <a:lnTo>
                      <a:pt x="79" y="897"/>
                    </a:lnTo>
                    <a:lnTo>
                      <a:pt x="87" y="908"/>
                    </a:lnTo>
                    <a:lnTo>
                      <a:pt x="95" y="919"/>
                    </a:lnTo>
                    <a:lnTo>
                      <a:pt x="105" y="930"/>
                    </a:lnTo>
                    <a:lnTo>
                      <a:pt x="115" y="939"/>
                    </a:lnTo>
                    <a:lnTo>
                      <a:pt x="127" y="947"/>
                    </a:lnTo>
                    <a:lnTo>
                      <a:pt x="139" y="955"/>
                    </a:lnTo>
                    <a:lnTo>
                      <a:pt x="152" y="961"/>
                    </a:lnTo>
                    <a:lnTo>
                      <a:pt x="165" y="966"/>
                    </a:lnTo>
                    <a:lnTo>
                      <a:pt x="179" y="969"/>
                    </a:lnTo>
                    <a:lnTo>
                      <a:pt x="194" y="972"/>
                    </a:lnTo>
                    <a:lnTo>
                      <a:pt x="208" y="972"/>
                    </a:lnTo>
                    <a:lnTo>
                      <a:pt x="208" y="1033"/>
                    </a:lnTo>
                    <a:lnTo>
                      <a:pt x="208" y="1033"/>
                    </a:lnTo>
                    <a:lnTo>
                      <a:pt x="188" y="1032"/>
                    </a:lnTo>
                    <a:lnTo>
                      <a:pt x="167" y="1029"/>
                    </a:lnTo>
                    <a:lnTo>
                      <a:pt x="148" y="1024"/>
                    </a:lnTo>
                    <a:lnTo>
                      <a:pt x="129" y="1017"/>
                    </a:lnTo>
                    <a:lnTo>
                      <a:pt x="110" y="1008"/>
                    </a:lnTo>
                    <a:lnTo>
                      <a:pt x="93" y="998"/>
                    </a:lnTo>
                    <a:lnTo>
                      <a:pt x="77" y="986"/>
                    </a:lnTo>
                    <a:lnTo>
                      <a:pt x="62" y="972"/>
                    </a:lnTo>
                    <a:lnTo>
                      <a:pt x="48" y="957"/>
                    </a:lnTo>
                    <a:lnTo>
                      <a:pt x="36" y="942"/>
                    </a:lnTo>
                    <a:lnTo>
                      <a:pt x="25" y="925"/>
                    </a:lnTo>
                    <a:lnTo>
                      <a:pt x="17" y="907"/>
                    </a:lnTo>
                    <a:lnTo>
                      <a:pt x="10" y="889"/>
                    </a:lnTo>
                    <a:lnTo>
                      <a:pt x="4" y="869"/>
                    </a:lnTo>
                    <a:lnTo>
                      <a:pt x="1" y="848"/>
                    </a:lnTo>
                    <a:lnTo>
                      <a:pt x="0" y="828"/>
                    </a:lnTo>
                    <a:lnTo>
                      <a:pt x="0" y="258"/>
                    </a:lnTo>
                    <a:lnTo>
                      <a:pt x="0" y="258"/>
                    </a:lnTo>
                    <a:lnTo>
                      <a:pt x="0" y="245"/>
                    </a:lnTo>
                    <a:lnTo>
                      <a:pt x="1" y="232"/>
                    </a:lnTo>
                    <a:lnTo>
                      <a:pt x="3" y="219"/>
                    </a:lnTo>
                    <a:lnTo>
                      <a:pt x="5" y="207"/>
                    </a:lnTo>
                    <a:lnTo>
                      <a:pt x="8" y="194"/>
                    </a:lnTo>
                    <a:lnTo>
                      <a:pt x="12" y="182"/>
                    </a:lnTo>
                    <a:lnTo>
                      <a:pt x="16" y="170"/>
                    </a:lnTo>
                    <a:lnTo>
                      <a:pt x="20" y="159"/>
                    </a:lnTo>
                    <a:lnTo>
                      <a:pt x="25" y="147"/>
                    </a:lnTo>
                    <a:lnTo>
                      <a:pt x="31" y="135"/>
                    </a:lnTo>
                    <a:lnTo>
                      <a:pt x="44" y="114"/>
                    </a:lnTo>
                    <a:lnTo>
                      <a:pt x="59" y="94"/>
                    </a:lnTo>
                    <a:lnTo>
                      <a:pt x="76" y="76"/>
                    </a:lnTo>
                    <a:lnTo>
                      <a:pt x="95" y="59"/>
                    </a:lnTo>
                    <a:lnTo>
                      <a:pt x="114" y="45"/>
                    </a:lnTo>
                    <a:lnTo>
                      <a:pt x="135" y="32"/>
                    </a:lnTo>
                    <a:lnTo>
                      <a:pt x="147" y="25"/>
                    </a:lnTo>
                    <a:lnTo>
                      <a:pt x="158" y="20"/>
                    </a:lnTo>
                    <a:lnTo>
                      <a:pt x="170" y="15"/>
                    </a:lnTo>
                    <a:lnTo>
                      <a:pt x="182" y="11"/>
                    </a:lnTo>
                    <a:lnTo>
                      <a:pt x="194" y="8"/>
                    </a:lnTo>
                    <a:lnTo>
                      <a:pt x="206" y="5"/>
                    </a:lnTo>
                    <a:lnTo>
                      <a:pt x="220" y="3"/>
                    </a:lnTo>
                    <a:lnTo>
                      <a:pt x="233" y="1"/>
                    </a:lnTo>
                    <a:lnTo>
                      <a:pt x="246" y="0"/>
                    </a:lnTo>
                    <a:lnTo>
                      <a:pt x="259" y="0"/>
                    </a:lnTo>
                    <a:lnTo>
                      <a:pt x="660" y="0"/>
                    </a:lnTo>
                    <a:lnTo>
                      <a:pt x="660" y="0"/>
                    </a:lnTo>
                    <a:lnTo>
                      <a:pt x="673" y="0"/>
                    </a:lnTo>
                    <a:lnTo>
                      <a:pt x="686" y="1"/>
                    </a:lnTo>
                    <a:lnTo>
                      <a:pt x="699" y="3"/>
                    </a:lnTo>
                    <a:lnTo>
                      <a:pt x="712" y="5"/>
                    </a:lnTo>
                    <a:lnTo>
                      <a:pt x="724" y="8"/>
                    </a:lnTo>
                    <a:lnTo>
                      <a:pt x="736" y="11"/>
                    </a:lnTo>
                    <a:lnTo>
                      <a:pt x="748" y="15"/>
                    </a:lnTo>
                    <a:lnTo>
                      <a:pt x="760" y="20"/>
                    </a:lnTo>
                    <a:lnTo>
                      <a:pt x="771" y="25"/>
                    </a:lnTo>
                    <a:lnTo>
                      <a:pt x="783" y="32"/>
                    </a:lnTo>
                    <a:lnTo>
                      <a:pt x="804" y="45"/>
                    </a:lnTo>
                    <a:lnTo>
                      <a:pt x="824" y="59"/>
                    </a:lnTo>
                    <a:lnTo>
                      <a:pt x="842" y="76"/>
                    </a:lnTo>
                    <a:lnTo>
                      <a:pt x="859" y="94"/>
                    </a:lnTo>
                    <a:lnTo>
                      <a:pt x="874" y="114"/>
                    </a:lnTo>
                    <a:lnTo>
                      <a:pt x="887" y="135"/>
                    </a:lnTo>
                    <a:lnTo>
                      <a:pt x="892" y="147"/>
                    </a:lnTo>
                    <a:lnTo>
                      <a:pt x="898" y="159"/>
                    </a:lnTo>
                    <a:lnTo>
                      <a:pt x="902" y="170"/>
                    </a:lnTo>
                    <a:lnTo>
                      <a:pt x="906" y="182"/>
                    </a:lnTo>
                    <a:lnTo>
                      <a:pt x="910" y="194"/>
                    </a:lnTo>
                    <a:lnTo>
                      <a:pt x="912" y="207"/>
                    </a:lnTo>
                    <a:lnTo>
                      <a:pt x="915" y="219"/>
                    </a:lnTo>
                    <a:lnTo>
                      <a:pt x="916" y="232"/>
                    </a:lnTo>
                    <a:lnTo>
                      <a:pt x="917" y="245"/>
                    </a:lnTo>
                    <a:lnTo>
                      <a:pt x="918" y="258"/>
                    </a:lnTo>
                    <a:lnTo>
                      <a:pt x="918" y="828"/>
                    </a:lnTo>
                    <a:lnTo>
                      <a:pt x="918" y="828"/>
                    </a:lnTo>
                    <a:lnTo>
                      <a:pt x="917" y="848"/>
                    </a:lnTo>
                    <a:lnTo>
                      <a:pt x="913" y="869"/>
                    </a:lnTo>
                    <a:lnTo>
                      <a:pt x="908" y="889"/>
                    </a:lnTo>
                    <a:lnTo>
                      <a:pt x="901" y="907"/>
                    </a:lnTo>
                    <a:lnTo>
                      <a:pt x="892" y="925"/>
                    </a:lnTo>
                    <a:lnTo>
                      <a:pt x="882" y="942"/>
                    </a:lnTo>
                    <a:lnTo>
                      <a:pt x="870" y="957"/>
                    </a:lnTo>
                    <a:lnTo>
                      <a:pt x="856" y="972"/>
                    </a:lnTo>
                    <a:lnTo>
                      <a:pt x="841" y="986"/>
                    </a:lnTo>
                    <a:lnTo>
                      <a:pt x="825" y="998"/>
                    </a:lnTo>
                    <a:lnTo>
                      <a:pt x="808" y="1008"/>
                    </a:lnTo>
                    <a:lnTo>
                      <a:pt x="790" y="1017"/>
                    </a:lnTo>
                    <a:lnTo>
                      <a:pt x="770" y="1024"/>
                    </a:lnTo>
                    <a:lnTo>
                      <a:pt x="751" y="1029"/>
                    </a:lnTo>
                    <a:lnTo>
                      <a:pt x="730" y="1032"/>
                    </a:lnTo>
                    <a:lnTo>
                      <a:pt x="709" y="1033"/>
                    </a:lnTo>
                    <a:lnTo>
                      <a:pt x="709"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4" name="Group 3">
            <a:extLst>
              <a:ext uri="{FF2B5EF4-FFF2-40B4-BE49-F238E27FC236}">
                <a16:creationId xmlns:a16="http://schemas.microsoft.com/office/drawing/2014/main" xmlns="" id="{EF6AE83B-FDA4-4936-A7EB-C4197C3DB74E}"/>
              </a:ext>
            </a:extLst>
          </p:cNvPr>
          <p:cNvGrpSpPr/>
          <p:nvPr/>
        </p:nvGrpSpPr>
        <p:grpSpPr>
          <a:xfrm>
            <a:off x="9481826" y="1834928"/>
            <a:ext cx="1952832" cy="3135086"/>
            <a:chOff x="9481826" y="1834928"/>
            <a:chExt cx="1952832" cy="3135086"/>
          </a:xfrm>
        </p:grpSpPr>
        <p:grpSp>
          <p:nvGrpSpPr>
            <p:cNvPr id="328" name="Group 327">
              <a:extLst>
                <a:ext uri="{FF2B5EF4-FFF2-40B4-BE49-F238E27FC236}">
                  <a16:creationId xmlns:a16="http://schemas.microsoft.com/office/drawing/2014/main" xmlns="" id="{E21985A0-DF47-4DCA-9D2E-B14E0C08350E}"/>
                </a:ext>
              </a:extLst>
            </p:cNvPr>
            <p:cNvGrpSpPr/>
            <p:nvPr/>
          </p:nvGrpSpPr>
          <p:grpSpPr>
            <a:xfrm>
              <a:off x="9694431" y="2032323"/>
              <a:ext cx="1563917" cy="2417213"/>
              <a:chOff x="4660059" y="2312064"/>
              <a:chExt cx="1005504" cy="1817475"/>
            </a:xfrm>
          </p:grpSpPr>
          <p:sp>
            <p:nvSpPr>
              <p:cNvPr id="329" name="Rounded Rectangle 4">
                <a:extLst>
                  <a:ext uri="{FF2B5EF4-FFF2-40B4-BE49-F238E27FC236}">
                    <a16:creationId xmlns:a16="http://schemas.microsoft.com/office/drawing/2014/main" xmlns="" id="{936604F0-44FC-4AAD-BB88-F7CCEF6EE040}"/>
                  </a:ext>
                </a:extLst>
              </p:cNvPr>
              <p:cNvSpPr/>
              <p:nvPr/>
            </p:nvSpPr>
            <p:spPr bwMode="auto">
              <a:xfrm>
                <a:off x="4660060" y="2312064"/>
                <a:ext cx="1005503" cy="1817475"/>
              </a:xfrm>
              <a:prstGeom prst="roundRect">
                <a:avLst>
                  <a:gd name="adj" fmla="val 0"/>
                </a:avLst>
              </a:prstGeom>
              <a:solidFill>
                <a:schemeClr val="bg1">
                  <a:lumMod val="95000"/>
                </a:schemeClr>
              </a:solidFill>
              <a:ln>
                <a:noFill/>
              </a:ln>
              <a:effectLst/>
              <a:extLst/>
            </p:spPr>
            <p:txBody>
              <a:bodyPr vert="horz" wrap="square" lIns="84406" tIns="42203" rIns="84406" bIns="42203" numCol="1" rtlCol="0" anchor="t" anchorCtr="0" compatLnSpc="1">
                <a:prstTxWarp prst="textNoShape">
                  <a:avLst/>
                </a:prstTxWarp>
                <a:noAutofit/>
              </a:bodyPr>
              <a:lstStyle/>
              <a:p>
                <a:pPr defTabSz="844083"/>
                <a:endParaRPr lang="en-SG"/>
              </a:p>
            </p:txBody>
          </p:sp>
          <p:sp>
            <p:nvSpPr>
              <p:cNvPr id="330" name="Round Same Side Corner Rectangle 57">
                <a:extLst>
                  <a:ext uri="{FF2B5EF4-FFF2-40B4-BE49-F238E27FC236}">
                    <a16:creationId xmlns:a16="http://schemas.microsoft.com/office/drawing/2014/main" xmlns="" id="{BFCC88AE-713B-4560-8801-E60BCBD605C5}"/>
                  </a:ext>
                </a:extLst>
              </p:cNvPr>
              <p:cNvSpPr/>
              <p:nvPr/>
            </p:nvSpPr>
            <p:spPr bwMode="auto">
              <a:xfrm>
                <a:off x="4660059" y="2312064"/>
                <a:ext cx="1005503" cy="325239"/>
              </a:xfrm>
              <a:prstGeom prst="round2SameRect">
                <a:avLst>
                  <a:gd name="adj1" fmla="val 0"/>
                  <a:gd name="adj2" fmla="val 0"/>
                </a:avLst>
              </a:prstGeom>
              <a:solidFill>
                <a:schemeClr val="bg1">
                  <a:lumMod val="85000"/>
                </a:schemeClr>
              </a:solidFill>
              <a:ln>
                <a:noFill/>
              </a:ln>
              <a:effectLst/>
              <a:extLst/>
            </p:spPr>
            <p:txBody>
              <a:bodyPr vert="horz" wrap="square" lIns="84406" tIns="42203" rIns="84406" bIns="42203" numCol="1" rtlCol="0" anchor="ctr" anchorCtr="0" compatLnSpc="1">
                <a:prstTxWarp prst="textNoShape">
                  <a:avLst/>
                </a:prstTxWarp>
                <a:noAutofit/>
              </a:bodyPr>
              <a:lstStyle/>
              <a:p>
                <a:pPr algn="ctr" defTabSz="844083"/>
                <a:r>
                  <a:rPr lang="en-SG" sz="1400" b="1" dirty="0"/>
                  <a:t>Trainee</a:t>
                </a:r>
                <a:br>
                  <a:rPr lang="en-SG" sz="1400" b="1" dirty="0"/>
                </a:br>
                <a:r>
                  <a:rPr lang="en-SG" sz="1400" dirty="0"/>
                  <a:t>#9674</a:t>
                </a:r>
              </a:p>
            </p:txBody>
          </p:sp>
        </p:grpSp>
        <p:grpSp>
          <p:nvGrpSpPr>
            <p:cNvPr id="331" name="Graphic 13">
              <a:extLst>
                <a:ext uri="{FF2B5EF4-FFF2-40B4-BE49-F238E27FC236}">
                  <a16:creationId xmlns:a16="http://schemas.microsoft.com/office/drawing/2014/main" xmlns="" id="{0BA4A600-DA8F-41DE-965E-945FD30300A8}"/>
                </a:ext>
              </a:extLst>
            </p:cNvPr>
            <p:cNvGrpSpPr/>
            <p:nvPr/>
          </p:nvGrpSpPr>
          <p:grpSpPr>
            <a:xfrm>
              <a:off x="9481826" y="1834928"/>
              <a:ext cx="1952832" cy="3135086"/>
              <a:chOff x="5100873" y="1717848"/>
              <a:chExt cx="1440179" cy="2101883"/>
            </a:xfrm>
          </p:grpSpPr>
          <p:sp>
            <p:nvSpPr>
              <p:cNvPr id="332" name="Freeform: Shape 331">
                <a:extLst>
                  <a:ext uri="{FF2B5EF4-FFF2-40B4-BE49-F238E27FC236}">
                    <a16:creationId xmlns:a16="http://schemas.microsoft.com/office/drawing/2014/main" xmlns="" id="{0E3156BA-4355-4CAD-94DD-32D75CD170EE}"/>
                  </a:ext>
                </a:extLst>
              </p:cNvPr>
              <p:cNvSpPr/>
              <p:nvPr/>
            </p:nvSpPr>
            <p:spPr>
              <a:xfrm>
                <a:off x="5100873" y="1717848"/>
                <a:ext cx="1440179" cy="2101883"/>
              </a:xfrm>
              <a:custGeom>
                <a:avLst/>
                <a:gdLst/>
                <a:ahLst/>
                <a:cxnLst/>
                <a:rect l="0" t="0" r="0" b="0"/>
                <a:pathLst>
                  <a:path w="1440179" h="2101883">
                    <a:moveTo>
                      <a:pt x="1342870" y="2129130"/>
                    </a:moveTo>
                    <a:lnTo>
                      <a:pt x="132341" y="2129130"/>
                    </a:lnTo>
                    <a:cubicBezTo>
                      <a:pt x="58386" y="2129130"/>
                      <a:pt x="0" y="2070745"/>
                      <a:pt x="0" y="1996789"/>
                    </a:cubicBezTo>
                    <a:lnTo>
                      <a:pt x="0" y="132341"/>
                    </a:lnTo>
                    <a:cubicBezTo>
                      <a:pt x="0" y="58386"/>
                      <a:pt x="58386" y="0"/>
                      <a:pt x="132341" y="0"/>
                    </a:cubicBezTo>
                    <a:lnTo>
                      <a:pt x="1342870" y="0"/>
                    </a:lnTo>
                    <a:cubicBezTo>
                      <a:pt x="1416825" y="0"/>
                      <a:pt x="1475211" y="58386"/>
                      <a:pt x="1475211" y="132341"/>
                    </a:cubicBezTo>
                    <a:lnTo>
                      <a:pt x="1475211" y="1996789"/>
                    </a:lnTo>
                    <a:cubicBezTo>
                      <a:pt x="1475211" y="2066852"/>
                      <a:pt x="1412933" y="2129130"/>
                      <a:pt x="1342870" y="2129130"/>
                    </a:cubicBezTo>
                    <a:close/>
                  </a:path>
                </a:pathLst>
              </a:custGeom>
              <a:noFill/>
              <a:ln w="19050" cap="flat">
                <a:solidFill>
                  <a:srgbClr val="0066CC"/>
                </a:solidFill>
                <a:prstDash val="solid"/>
                <a:miter/>
              </a:ln>
            </p:spPr>
            <p:txBody>
              <a:bodyPr>
                <a:noAutofit/>
              </a:bodyPr>
              <a:lstStyle/>
              <a:p>
                <a:endParaRPr lang="en-GB"/>
              </a:p>
            </p:txBody>
          </p:sp>
          <p:sp>
            <p:nvSpPr>
              <p:cNvPr id="333" name="Freeform: Shape 332">
                <a:extLst>
                  <a:ext uri="{FF2B5EF4-FFF2-40B4-BE49-F238E27FC236}">
                    <a16:creationId xmlns:a16="http://schemas.microsoft.com/office/drawing/2014/main" xmlns="" id="{7E8C3694-B50A-4C7D-A074-4620BE885680}"/>
                  </a:ext>
                </a:extLst>
              </p:cNvPr>
              <p:cNvSpPr/>
              <p:nvPr/>
            </p:nvSpPr>
            <p:spPr>
              <a:xfrm>
                <a:off x="5256568" y="1850189"/>
                <a:ext cx="1128789" cy="1595874"/>
              </a:xfrm>
              <a:custGeom>
                <a:avLst/>
                <a:gdLst/>
                <a:ahLst/>
                <a:cxnLst/>
                <a:rect l="0" t="0" r="0" b="0"/>
                <a:pathLst>
                  <a:path w="1128789" h="1595874">
                    <a:moveTo>
                      <a:pt x="1144359" y="1623121"/>
                    </a:moveTo>
                    <a:lnTo>
                      <a:pt x="15569" y="1623121"/>
                    </a:lnTo>
                    <a:cubicBezTo>
                      <a:pt x="7785" y="1623121"/>
                      <a:pt x="0" y="1615336"/>
                      <a:pt x="0" y="1607552"/>
                    </a:cubicBezTo>
                    <a:lnTo>
                      <a:pt x="0" y="15570"/>
                    </a:lnTo>
                    <a:cubicBezTo>
                      <a:pt x="0" y="7785"/>
                      <a:pt x="7785" y="0"/>
                      <a:pt x="15569" y="0"/>
                    </a:cubicBezTo>
                    <a:lnTo>
                      <a:pt x="1144359" y="0"/>
                    </a:lnTo>
                    <a:cubicBezTo>
                      <a:pt x="1152144" y="0"/>
                      <a:pt x="1159928" y="7785"/>
                      <a:pt x="1159928" y="15570"/>
                    </a:cubicBezTo>
                    <a:lnTo>
                      <a:pt x="1159928" y="1603659"/>
                    </a:lnTo>
                    <a:cubicBezTo>
                      <a:pt x="1163821" y="1615336"/>
                      <a:pt x="1156036" y="1623121"/>
                      <a:pt x="1144359" y="1623121"/>
                    </a:cubicBezTo>
                    <a:close/>
                  </a:path>
                </a:pathLst>
              </a:custGeom>
              <a:noFill/>
              <a:ln w="19050" cap="flat">
                <a:solidFill>
                  <a:schemeClr val="accent1"/>
                </a:solidFill>
                <a:prstDash val="solid"/>
                <a:miter/>
              </a:ln>
            </p:spPr>
            <p:txBody>
              <a:bodyPr>
                <a:noAutofit/>
              </a:bodyPr>
              <a:lstStyle/>
              <a:p>
                <a:endParaRPr lang="en-GB" dirty="0"/>
              </a:p>
            </p:txBody>
          </p:sp>
          <p:sp>
            <p:nvSpPr>
              <p:cNvPr id="334" name="Freeform: Shape 333">
                <a:extLst>
                  <a:ext uri="{FF2B5EF4-FFF2-40B4-BE49-F238E27FC236}">
                    <a16:creationId xmlns:a16="http://schemas.microsoft.com/office/drawing/2014/main" xmlns="" id="{3147CC2D-29F6-45AF-8880-AF8B7160DDE5}"/>
                  </a:ext>
                </a:extLst>
              </p:cNvPr>
              <p:cNvSpPr/>
              <p:nvPr/>
            </p:nvSpPr>
            <p:spPr>
              <a:xfrm>
                <a:off x="5766469" y="3601758"/>
                <a:ext cx="116771" cy="116771"/>
              </a:xfrm>
              <a:custGeom>
                <a:avLst/>
                <a:gdLst/>
                <a:ahLst/>
                <a:cxnLst/>
                <a:rect l="0" t="0" r="0" b="0"/>
                <a:pathLst>
                  <a:path w="116771" h="116771">
                    <a:moveTo>
                      <a:pt x="140126" y="62278"/>
                    </a:moveTo>
                    <a:cubicBezTo>
                      <a:pt x="140126" y="96673"/>
                      <a:pt x="108757" y="124556"/>
                      <a:pt x="70063" y="124556"/>
                    </a:cubicBezTo>
                    <a:cubicBezTo>
                      <a:pt x="31368" y="124556"/>
                      <a:pt x="0" y="96673"/>
                      <a:pt x="0" y="62278"/>
                    </a:cubicBezTo>
                    <a:cubicBezTo>
                      <a:pt x="0" y="27883"/>
                      <a:pt x="31368" y="0"/>
                      <a:pt x="70063" y="0"/>
                    </a:cubicBezTo>
                    <a:cubicBezTo>
                      <a:pt x="108757" y="0"/>
                      <a:pt x="140126" y="27883"/>
                      <a:pt x="140126" y="62278"/>
                    </a:cubicBezTo>
                    <a:close/>
                  </a:path>
                </a:pathLst>
              </a:custGeom>
              <a:noFill/>
              <a:ln w="19050" cap="flat">
                <a:solidFill>
                  <a:srgbClr val="00925B"/>
                </a:solidFill>
                <a:prstDash val="solid"/>
                <a:miter/>
              </a:ln>
            </p:spPr>
            <p:txBody>
              <a:bodyPr>
                <a:noAutofit/>
              </a:bodyPr>
              <a:lstStyle/>
              <a:p>
                <a:endParaRPr lang="en-GB"/>
              </a:p>
            </p:txBody>
          </p:sp>
        </p:grpSp>
      </p:grpSp>
      <p:grpSp>
        <p:nvGrpSpPr>
          <p:cNvPr id="63" name="Group 62">
            <a:extLst>
              <a:ext uri="{FF2B5EF4-FFF2-40B4-BE49-F238E27FC236}">
                <a16:creationId xmlns:a16="http://schemas.microsoft.com/office/drawing/2014/main" xmlns="" id="{6A58E52E-DB7E-440B-B64A-BDF6C7088A20}"/>
              </a:ext>
            </a:extLst>
          </p:cNvPr>
          <p:cNvGrpSpPr/>
          <p:nvPr/>
        </p:nvGrpSpPr>
        <p:grpSpPr>
          <a:xfrm>
            <a:off x="9416244" y="3730260"/>
            <a:ext cx="1559265" cy="1185040"/>
            <a:chOff x="9029755" y="3357961"/>
            <a:chExt cx="1559265" cy="1185040"/>
          </a:xfrm>
        </p:grpSpPr>
        <p:sp>
          <p:nvSpPr>
            <p:cNvPr id="145" name="Freeform 64"/>
            <p:cNvSpPr>
              <a:spLocks/>
            </p:cNvSpPr>
            <p:nvPr/>
          </p:nvSpPr>
          <p:spPr bwMode="auto">
            <a:xfrm>
              <a:off x="9029755" y="3357961"/>
              <a:ext cx="1559265" cy="1185040"/>
            </a:xfrm>
            <a:custGeom>
              <a:avLst/>
              <a:gdLst>
                <a:gd name="T0" fmla="*/ 0 w 650"/>
                <a:gd name="T1" fmla="*/ 125 h 494"/>
                <a:gd name="T2" fmla="*/ 88 w 650"/>
                <a:gd name="T3" fmla="*/ 494 h 494"/>
                <a:gd name="T4" fmla="*/ 650 w 650"/>
                <a:gd name="T5" fmla="*/ 383 h 494"/>
                <a:gd name="T6" fmla="*/ 558 w 650"/>
                <a:gd name="T7" fmla="*/ 0 h 494"/>
                <a:gd name="T8" fmla="*/ 0 w 650"/>
                <a:gd name="T9" fmla="*/ 125 h 494"/>
              </a:gdLst>
              <a:ahLst/>
              <a:cxnLst>
                <a:cxn ang="0">
                  <a:pos x="T0" y="T1"/>
                </a:cxn>
                <a:cxn ang="0">
                  <a:pos x="T2" y="T3"/>
                </a:cxn>
                <a:cxn ang="0">
                  <a:pos x="T4" y="T5"/>
                </a:cxn>
                <a:cxn ang="0">
                  <a:pos x="T6" y="T7"/>
                </a:cxn>
                <a:cxn ang="0">
                  <a:pos x="T8" y="T9"/>
                </a:cxn>
              </a:cxnLst>
              <a:rect l="0" t="0" r="r" b="b"/>
              <a:pathLst>
                <a:path w="650" h="494">
                  <a:moveTo>
                    <a:pt x="0" y="125"/>
                  </a:moveTo>
                  <a:lnTo>
                    <a:pt x="88" y="494"/>
                  </a:lnTo>
                  <a:lnTo>
                    <a:pt x="650" y="383"/>
                  </a:lnTo>
                  <a:lnTo>
                    <a:pt x="558" y="0"/>
                  </a:lnTo>
                  <a:lnTo>
                    <a:pt x="0" y="125"/>
                  </a:lnTo>
                  <a:close/>
                </a:path>
              </a:pathLst>
            </a:custGeom>
            <a:solidFill>
              <a:schemeClr val="bg1"/>
            </a:solidFill>
            <a:ln w="19050">
              <a:solidFill>
                <a:schemeClr val="accent2"/>
              </a:solidFill>
              <a:round/>
              <a:headEnd/>
              <a:tailEnd/>
            </a:ln>
            <a:extLst/>
          </p:spPr>
          <p:txBody>
            <a:bodyPr vert="horz" wrap="square" lIns="84406" tIns="42203" rIns="84406" bIns="42203" numCol="1" anchor="t" anchorCtr="0" compatLnSpc="1">
              <a:prstTxWarp prst="textNoShape">
                <a:avLst/>
              </a:prstTxWarp>
              <a:noAutofit/>
            </a:bodyPr>
            <a:lstStyle/>
            <a:p>
              <a:endParaRPr lang="en-GB"/>
            </a:p>
          </p:txBody>
        </p:sp>
        <p:sp>
          <p:nvSpPr>
            <p:cNvPr id="178" name="Freeform 97"/>
            <p:cNvSpPr>
              <a:spLocks/>
            </p:cNvSpPr>
            <p:nvPr/>
          </p:nvSpPr>
          <p:spPr bwMode="auto">
            <a:xfrm>
              <a:off x="9950322" y="3598328"/>
              <a:ext cx="316651" cy="345436"/>
            </a:xfrm>
            <a:custGeom>
              <a:avLst/>
              <a:gdLst>
                <a:gd name="T0" fmla="*/ 51 w 56"/>
                <a:gd name="T1" fmla="*/ 52 h 61"/>
                <a:gd name="T2" fmla="*/ 18 w 56"/>
                <a:gd name="T3" fmla="*/ 60 h 61"/>
                <a:gd name="T4" fmla="*/ 11 w 56"/>
                <a:gd name="T5" fmla="*/ 56 h 61"/>
                <a:gd name="T6" fmla="*/ 1 w 56"/>
                <a:gd name="T7" fmla="*/ 16 h 61"/>
                <a:gd name="T8" fmla="*/ 5 w 56"/>
                <a:gd name="T9" fmla="*/ 9 h 61"/>
                <a:gd name="T10" fmla="*/ 39 w 56"/>
                <a:gd name="T11" fmla="*/ 1 h 61"/>
                <a:gd name="T12" fmla="*/ 46 w 56"/>
                <a:gd name="T13" fmla="*/ 5 h 61"/>
                <a:gd name="T14" fmla="*/ 56 w 56"/>
                <a:gd name="T15" fmla="*/ 45 h 61"/>
                <a:gd name="T16" fmla="*/ 51 w 56"/>
                <a:gd name="T17" fmla="*/ 52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61">
                  <a:moveTo>
                    <a:pt x="51" y="52"/>
                  </a:moveTo>
                  <a:cubicBezTo>
                    <a:pt x="18" y="60"/>
                    <a:pt x="18" y="60"/>
                    <a:pt x="18" y="60"/>
                  </a:cubicBezTo>
                  <a:cubicBezTo>
                    <a:pt x="15" y="61"/>
                    <a:pt x="11" y="59"/>
                    <a:pt x="11" y="56"/>
                  </a:cubicBezTo>
                  <a:cubicBezTo>
                    <a:pt x="1" y="16"/>
                    <a:pt x="1" y="16"/>
                    <a:pt x="1" y="16"/>
                  </a:cubicBezTo>
                  <a:cubicBezTo>
                    <a:pt x="0" y="13"/>
                    <a:pt x="2" y="10"/>
                    <a:pt x="5" y="9"/>
                  </a:cubicBezTo>
                  <a:cubicBezTo>
                    <a:pt x="39" y="1"/>
                    <a:pt x="39" y="1"/>
                    <a:pt x="39" y="1"/>
                  </a:cubicBezTo>
                  <a:cubicBezTo>
                    <a:pt x="42" y="0"/>
                    <a:pt x="45" y="2"/>
                    <a:pt x="46" y="5"/>
                  </a:cubicBezTo>
                  <a:cubicBezTo>
                    <a:pt x="56" y="45"/>
                    <a:pt x="56" y="45"/>
                    <a:pt x="56" y="45"/>
                  </a:cubicBezTo>
                  <a:cubicBezTo>
                    <a:pt x="56" y="48"/>
                    <a:pt x="54" y="51"/>
                    <a:pt x="51" y="52"/>
                  </a:cubicBezTo>
                  <a:close/>
                </a:path>
              </a:pathLst>
            </a:custGeom>
            <a:solidFill>
              <a:schemeClr val="accent3"/>
            </a:solidFill>
            <a:ln>
              <a:noFill/>
            </a:ln>
            <a:extLst/>
          </p:spPr>
          <p:txBody>
            <a:bodyPr vert="horz" wrap="square" lIns="84406" tIns="42203" rIns="84406" bIns="42203" numCol="1" anchor="t" anchorCtr="0" compatLnSpc="1">
              <a:prstTxWarp prst="textNoShape">
                <a:avLst/>
              </a:prstTxWarp>
              <a:noAutofit/>
            </a:bodyPr>
            <a:lstStyle/>
            <a:p>
              <a:endParaRPr lang="en-GB"/>
            </a:p>
          </p:txBody>
        </p:sp>
        <p:grpSp>
          <p:nvGrpSpPr>
            <p:cNvPr id="62" name="Group 61">
              <a:extLst>
                <a:ext uri="{FF2B5EF4-FFF2-40B4-BE49-F238E27FC236}">
                  <a16:creationId xmlns:a16="http://schemas.microsoft.com/office/drawing/2014/main" xmlns="" id="{46DD0142-0C84-4C14-8254-9311E016C180}"/>
                </a:ext>
              </a:extLst>
            </p:cNvPr>
            <p:cNvGrpSpPr/>
            <p:nvPr/>
          </p:nvGrpSpPr>
          <p:grpSpPr>
            <a:xfrm rot="20805888">
              <a:off x="9899307" y="4157031"/>
              <a:ext cx="606023" cy="118828"/>
              <a:chOff x="6167077" y="3393859"/>
              <a:chExt cx="1052513" cy="206375"/>
            </a:xfrm>
            <a:solidFill>
              <a:schemeClr val="accent3"/>
            </a:solidFill>
          </p:grpSpPr>
          <p:sp>
            <p:nvSpPr>
              <p:cNvPr id="13" name="Freeform 5">
                <a:extLst>
                  <a:ext uri="{FF2B5EF4-FFF2-40B4-BE49-F238E27FC236}">
                    <a16:creationId xmlns:a16="http://schemas.microsoft.com/office/drawing/2014/main" xmlns="" id="{73365088-7F9E-4434-88F7-65419AB7114A}"/>
                  </a:ext>
                </a:extLst>
              </p:cNvPr>
              <p:cNvSpPr>
                <a:spLocks/>
              </p:cNvSpPr>
              <p:nvPr/>
            </p:nvSpPr>
            <p:spPr bwMode="auto">
              <a:xfrm>
                <a:off x="6232165" y="3393859"/>
                <a:ext cx="23813" cy="206375"/>
              </a:xfrm>
              <a:custGeom>
                <a:avLst/>
                <a:gdLst>
                  <a:gd name="T0" fmla="*/ 11 w 11"/>
                  <a:gd name="T1" fmla="*/ 0 h 93"/>
                  <a:gd name="T2" fmla="*/ 11 w 11"/>
                  <a:gd name="T3" fmla="*/ 93 h 93"/>
                  <a:gd name="T4" fmla="*/ 0 w 11"/>
                  <a:gd name="T5" fmla="*/ 93 h 93"/>
                  <a:gd name="T6" fmla="*/ 0 w 11"/>
                  <a:gd name="T7" fmla="*/ 0 h 93"/>
                  <a:gd name="T8" fmla="*/ 11 w 11"/>
                  <a:gd name="T9" fmla="*/ 0 h 93"/>
                </a:gdLst>
                <a:ahLst/>
                <a:cxnLst>
                  <a:cxn ang="0">
                    <a:pos x="T0" y="T1"/>
                  </a:cxn>
                  <a:cxn ang="0">
                    <a:pos x="T2" y="T3"/>
                  </a:cxn>
                  <a:cxn ang="0">
                    <a:pos x="T4" y="T5"/>
                  </a:cxn>
                  <a:cxn ang="0">
                    <a:pos x="T6" y="T7"/>
                  </a:cxn>
                  <a:cxn ang="0">
                    <a:pos x="T8" y="T9"/>
                  </a:cxn>
                </a:cxnLst>
                <a:rect l="0" t="0" r="r" b="b"/>
                <a:pathLst>
                  <a:path w="11" h="93">
                    <a:moveTo>
                      <a:pt x="11" y="0"/>
                    </a:moveTo>
                    <a:cubicBezTo>
                      <a:pt x="11" y="31"/>
                      <a:pt x="11" y="62"/>
                      <a:pt x="11" y="93"/>
                    </a:cubicBezTo>
                    <a:cubicBezTo>
                      <a:pt x="7" y="93"/>
                      <a:pt x="4" y="93"/>
                      <a:pt x="0" y="93"/>
                    </a:cubicBezTo>
                    <a:cubicBezTo>
                      <a:pt x="0" y="62"/>
                      <a:pt x="0" y="31"/>
                      <a:pt x="0" y="0"/>
                    </a:cubicBezTo>
                    <a:cubicBezTo>
                      <a:pt x="4" y="0"/>
                      <a:pt x="7"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4" name="Freeform 6">
                <a:extLst>
                  <a:ext uri="{FF2B5EF4-FFF2-40B4-BE49-F238E27FC236}">
                    <a16:creationId xmlns:a16="http://schemas.microsoft.com/office/drawing/2014/main" xmlns="" id="{7D93118B-05FE-47C9-B4C1-D2C397A4680F}"/>
                  </a:ext>
                </a:extLst>
              </p:cNvPr>
              <p:cNvSpPr>
                <a:spLocks/>
              </p:cNvSpPr>
              <p:nvPr/>
            </p:nvSpPr>
            <p:spPr bwMode="auto">
              <a:xfrm>
                <a:off x="6817952" y="3393859"/>
                <a:ext cx="23813" cy="206375"/>
              </a:xfrm>
              <a:custGeom>
                <a:avLst/>
                <a:gdLst>
                  <a:gd name="T0" fmla="*/ 11 w 11"/>
                  <a:gd name="T1" fmla="*/ 0 h 93"/>
                  <a:gd name="T2" fmla="*/ 11 w 11"/>
                  <a:gd name="T3" fmla="*/ 93 h 93"/>
                  <a:gd name="T4" fmla="*/ 0 w 11"/>
                  <a:gd name="T5" fmla="*/ 93 h 93"/>
                  <a:gd name="T6" fmla="*/ 0 w 11"/>
                  <a:gd name="T7" fmla="*/ 0 h 93"/>
                  <a:gd name="T8" fmla="*/ 11 w 11"/>
                  <a:gd name="T9" fmla="*/ 0 h 93"/>
                </a:gdLst>
                <a:ahLst/>
                <a:cxnLst>
                  <a:cxn ang="0">
                    <a:pos x="T0" y="T1"/>
                  </a:cxn>
                  <a:cxn ang="0">
                    <a:pos x="T2" y="T3"/>
                  </a:cxn>
                  <a:cxn ang="0">
                    <a:pos x="T4" y="T5"/>
                  </a:cxn>
                  <a:cxn ang="0">
                    <a:pos x="T6" y="T7"/>
                  </a:cxn>
                  <a:cxn ang="0">
                    <a:pos x="T8" y="T9"/>
                  </a:cxn>
                </a:cxnLst>
                <a:rect l="0" t="0" r="r" b="b"/>
                <a:pathLst>
                  <a:path w="11" h="93">
                    <a:moveTo>
                      <a:pt x="11" y="0"/>
                    </a:moveTo>
                    <a:cubicBezTo>
                      <a:pt x="11" y="31"/>
                      <a:pt x="11" y="62"/>
                      <a:pt x="11" y="93"/>
                    </a:cubicBezTo>
                    <a:cubicBezTo>
                      <a:pt x="7" y="93"/>
                      <a:pt x="4" y="93"/>
                      <a:pt x="0" y="93"/>
                    </a:cubicBezTo>
                    <a:cubicBezTo>
                      <a:pt x="0" y="62"/>
                      <a:pt x="0" y="31"/>
                      <a:pt x="0" y="0"/>
                    </a:cubicBezTo>
                    <a:cubicBezTo>
                      <a:pt x="4" y="0"/>
                      <a:pt x="7"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5" name="Freeform 7">
                <a:extLst>
                  <a:ext uri="{FF2B5EF4-FFF2-40B4-BE49-F238E27FC236}">
                    <a16:creationId xmlns:a16="http://schemas.microsoft.com/office/drawing/2014/main" xmlns="" id="{14186FE3-0240-4C15-AF19-E73B7032A46D}"/>
                  </a:ext>
                </a:extLst>
              </p:cNvPr>
              <p:cNvSpPr>
                <a:spLocks/>
              </p:cNvSpPr>
              <p:nvPr/>
            </p:nvSpPr>
            <p:spPr bwMode="auto">
              <a:xfrm>
                <a:off x="6373452" y="3393859"/>
                <a:ext cx="23813" cy="206375"/>
              </a:xfrm>
              <a:custGeom>
                <a:avLst/>
                <a:gdLst>
                  <a:gd name="T0" fmla="*/ 11 w 11"/>
                  <a:gd name="T1" fmla="*/ 0 h 93"/>
                  <a:gd name="T2" fmla="*/ 11 w 11"/>
                  <a:gd name="T3" fmla="*/ 93 h 93"/>
                  <a:gd name="T4" fmla="*/ 0 w 11"/>
                  <a:gd name="T5" fmla="*/ 93 h 93"/>
                  <a:gd name="T6" fmla="*/ 0 w 11"/>
                  <a:gd name="T7" fmla="*/ 0 h 93"/>
                  <a:gd name="T8" fmla="*/ 11 w 11"/>
                  <a:gd name="T9" fmla="*/ 0 h 93"/>
                </a:gdLst>
                <a:ahLst/>
                <a:cxnLst>
                  <a:cxn ang="0">
                    <a:pos x="T0" y="T1"/>
                  </a:cxn>
                  <a:cxn ang="0">
                    <a:pos x="T2" y="T3"/>
                  </a:cxn>
                  <a:cxn ang="0">
                    <a:pos x="T4" y="T5"/>
                  </a:cxn>
                  <a:cxn ang="0">
                    <a:pos x="T6" y="T7"/>
                  </a:cxn>
                  <a:cxn ang="0">
                    <a:pos x="T8" y="T9"/>
                  </a:cxn>
                </a:cxnLst>
                <a:rect l="0" t="0" r="r" b="b"/>
                <a:pathLst>
                  <a:path w="11" h="93">
                    <a:moveTo>
                      <a:pt x="11" y="0"/>
                    </a:moveTo>
                    <a:cubicBezTo>
                      <a:pt x="11" y="31"/>
                      <a:pt x="11" y="62"/>
                      <a:pt x="11" y="93"/>
                    </a:cubicBezTo>
                    <a:cubicBezTo>
                      <a:pt x="7" y="93"/>
                      <a:pt x="4" y="93"/>
                      <a:pt x="0" y="93"/>
                    </a:cubicBezTo>
                    <a:cubicBezTo>
                      <a:pt x="0" y="62"/>
                      <a:pt x="0" y="31"/>
                      <a:pt x="0" y="0"/>
                    </a:cubicBezTo>
                    <a:cubicBezTo>
                      <a:pt x="4" y="0"/>
                      <a:pt x="7"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6" name="Freeform 8">
                <a:extLst>
                  <a:ext uri="{FF2B5EF4-FFF2-40B4-BE49-F238E27FC236}">
                    <a16:creationId xmlns:a16="http://schemas.microsoft.com/office/drawing/2014/main" xmlns="" id="{DD940704-2AD5-4214-A7B2-ECEE82331771}"/>
                  </a:ext>
                </a:extLst>
              </p:cNvPr>
              <p:cNvSpPr>
                <a:spLocks/>
              </p:cNvSpPr>
              <p:nvPr/>
            </p:nvSpPr>
            <p:spPr bwMode="auto">
              <a:xfrm>
                <a:off x="6722702" y="3393859"/>
                <a:ext cx="23813" cy="206375"/>
              </a:xfrm>
              <a:custGeom>
                <a:avLst/>
                <a:gdLst>
                  <a:gd name="T0" fmla="*/ 11 w 11"/>
                  <a:gd name="T1" fmla="*/ 0 h 93"/>
                  <a:gd name="T2" fmla="*/ 11 w 11"/>
                  <a:gd name="T3" fmla="*/ 93 h 93"/>
                  <a:gd name="T4" fmla="*/ 0 w 11"/>
                  <a:gd name="T5" fmla="*/ 93 h 93"/>
                  <a:gd name="T6" fmla="*/ 0 w 11"/>
                  <a:gd name="T7" fmla="*/ 0 h 93"/>
                  <a:gd name="T8" fmla="*/ 11 w 11"/>
                  <a:gd name="T9" fmla="*/ 0 h 93"/>
                </a:gdLst>
                <a:ahLst/>
                <a:cxnLst>
                  <a:cxn ang="0">
                    <a:pos x="T0" y="T1"/>
                  </a:cxn>
                  <a:cxn ang="0">
                    <a:pos x="T2" y="T3"/>
                  </a:cxn>
                  <a:cxn ang="0">
                    <a:pos x="T4" y="T5"/>
                  </a:cxn>
                  <a:cxn ang="0">
                    <a:pos x="T6" y="T7"/>
                  </a:cxn>
                  <a:cxn ang="0">
                    <a:pos x="T8" y="T9"/>
                  </a:cxn>
                </a:cxnLst>
                <a:rect l="0" t="0" r="r" b="b"/>
                <a:pathLst>
                  <a:path w="11" h="93">
                    <a:moveTo>
                      <a:pt x="11" y="0"/>
                    </a:moveTo>
                    <a:cubicBezTo>
                      <a:pt x="11" y="31"/>
                      <a:pt x="11" y="62"/>
                      <a:pt x="11" y="93"/>
                    </a:cubicBezTo>
                    <a:cubicBezTo>
                      <a:pt x="8" y="93"/>
                      <a:pt x="4" y="93"/>
                      <a:pt x="0" y="93"/>
                    </a:cubicBezTo>
                    <a:cubicBezTo>
                      <a:pt x="0" y="62"/>
                      <a:pt x="0" y="31"/>
                      <a:pt x="0" y="0"/>
                    </a:cubicBezTo>
                    <a:cubicBezTo>
                      <a:pt x="4" y="0"/>
                      <a:pt x="8" y="0"/>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7" name="Freeform 9">
                <a:extLst>
                  <a:ext uri="{FF2B5EF4-FFF2-40B4-BE49-F238E27FC236}">
                    <a16:creationId xmlns:a16="http://schemas.microsoft.com/office/drawing/2014/main" xmlns="" id="{704FCA77-B35D-4419-8304-D3ADC83FD1A2}"/>
                  </a:ext>
                </a:extLst>
              </p:cNvPr>
              <p:cNvSpPr>
                <a:spLocks/>
              </p:cNvSpPr>
              <p:nvPr/>
            </p:nvSpPr>
            <p:spPr bwMode="auto">
              <a:xfrm>
                <a:off x="6752865"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6" y="93"/>
                      <a:pt x="3" y="93"/>
                      <a:pt x="0" y="93"/>
                    </a:cubicBezTo>
                    <a:cubicBezTo>
                      <a:pt x="0" y="62"/>
                      <a:pt x="0" y="31"/>
                      <a:pt x="0" y="0"/>
                    </a:cubicBezTo>
                    <a:cubicBezTo>
                      <a:pt x="3" y="0"/>
                      <a:pt x="6"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8" name="Freeform 10">
                <a:extLst>
                  <a:ext uri="{FF2B5EF4-FFF2-40B4-BE49-F238E27FC236}">
                    <a16:creationId xmlns:a16="http://schemas.microsoft.com/office/drawing/2014/main" xmlns="" id="{C0740DA5-A82F-49D4-9078-76E3E7479108}"/>
                  </a:ext>
                </a:extLst>
              </p:cNvPr>
              <p:cNvSpPr>
                <a:spLocks/>
              </p:cNvSpPr>
              <p:nvPr/>
            </p:nvSpPr>
            <p:spPr bwMode="auto">
              <a:xfrm>
                <a:off x="7171965"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6" y="93"/>
                      <a:pt x="3" y="93"/>
                      <a:pt x="0" y="93"/>
                    </a:cubicBezTo>
                    <a:cubicBezTo>
                      <a:pt x="0" y="62"/>
                      <a:pt x="0" y="31"/>
                      <a:pt x="0" y="0"/>
                    </a:cubicBezTo>
                    <a:cubicBezTo>
                      <a:pt x="3" y="0"/>
                      <a:pt x="6"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9" name="Freeform 11">
                <a:extLst>
                  <a:ext uri="{FF2B5EF4-FFF2-40B4-BE49-F238E27FC236}">
                    <a16:creationId xmlns:a16="http://schemas.microsoft.com/office/drawing/2014/main" xmlns="" id="{4F403514-419B-46B7-999C-ABCB68F17261}"/>
                  </a:ext>
                </a:extLst>
              </p:cNvPr>
              <p:cNvSpPr>
                <a:spLocks/>
              </p:cNvSpPr>
              <p:nvPr/>
            </p:nvSpPr>
            <p:spPr bwMode="auto">
              <a:xfrm>
                <a:off x="6202002"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6" y="93"/>
                      <a:pt x="3" y="93"/>
                      <a:pt x="0" y="93"/>
                    </a:cubicBezTo>
                    <a:cubicBezTo>
                      <a:pt x="0" y="62"/>
                      <a:pt x="0" y="31"/>
                      <a:pt x="0" y="0"/>
                    </a:cubicBezTo>
                    <a:cubicBezTo>
                      <a:pt x="3" y="0"/>
                      <a:pt x="6"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0" name="Freeform 12">
                <a:extLst>
                  <a:ext uri="{FF2B5EF4-FFF2-40B4-BE49-F238E27FC236}">
                    <a16:creationId xmlns:a16="http://schemas.microsoft.com/office/drawing/2014/main" xmlns="" id="{E37269DC-4200-455F-8BF7-1A01C5BCA88A}"/>
                  </a:ext>
                </a:extLst>
              </p:cNvPr>
              <p:cNvSpPr>
                <a:spLocks/>
              </p:cNvSpPr>
              <p:nvPr/>
            </p:nvSpPr>
            <p:spPr bwMode="auto">
              <a:xfrm>
                <a:off x="6794140"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6" y="93"/>
                      <a:pt x="3" y="93"/>
                      <a:pt x="0" y="93"/>
                    </a:cubicBezTo>
                    <a:cubicBezTo>
                      <a:pt x="0" y="62"/>
                      <a:pt x="0" y="31"/>
                      <a:pt x="0" y="0"/>
                    </a:cubicBezTo>
                    <a:cubicBezTo>
                      <a:pt x="3" y="0"/>
                      <a:pt x="6"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1" name="Freeform 13">
                <a:extLst>
                  <a:ext uri="{FF2B5EF4-FFF2-40B4-BE49-F238E27FC236}">
                    <a16:creationId xmlns:a16="http://schemas.microsoft.com/office/drawing/2014/main" xmlns="" id="{FC4EECA3-2521-44C8-B072-F2386743E2A6}"/>
                  </a:ext>
                </a:extLst>
              </p:cNvPr>
              <p:cNvSpPr>
                <a:spLocks/>
              </p:cNvSpPr>
              <p:nvPr/>
            </p:nvSpPr>
            <p:spPr bwMode="auto">
              <a:xfrm>
                <a:off x="6273440"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5" y="93"/>
                      <a:pt x="3" y="93"/>
                      <a:pt x="0" y="93"/>
                    </a:cubicBezTo>
                    <a:cubicBezTo>
                      <a:pt x="0" y="62"/>
                      <a:pt x="0" y="31"/>
                      <a:pt x="0" y="0"/>
                    </a:cubicBezTo>
                    <a:cubicBezTo>
                      <a:pt x="3" y="0"/>
                      <a:pt x="5"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2" name="Freeform 14">
                <a:extLst>
                  <a:ext uri="{FF2B5EF4-FFF2-40B4-BE49-F238E27FC236}">
                    <a16:creationId xmlns:a16="http://schemas.microsoft.com/office/drawing/2014/main" xmlns="" id="{A4EC5934-428C-498B-95C0-5FF0A8C63552}"/>
                  </a:ext>
                </a:extLst>
              </p:cNvPr>
              <p:cNvSpPr>
                <a:spLocks/>
              </p:cNvSpPr>
              <p:nvPr/>
            </p:nvSpPr>
            <p:spPr bwMode="auto">
              <a:xfrm>
                <a:off x="6859227"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6" y="93"/>
                      <a:pt x="3" y="93"/>
                      <a:pt x="0" y="93"/>
                    </a:cubicBezTo>
                    <a:cubicBezTo>
                      <a:pt x="0" y="62"/>
                      <a:pt x="0" y="31"/>
                      <a:pt x="0" y="0"/>
                    </a:cubicBezTo>
                    <a:cubicBezTo>
                      <a:pt x="3" y="0"/>
                      <a:pt x="5"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3" name="Freeform 15">
                <a:extLst>
                  <a:ext uri="{FF2B5EF4-FFF2-40B4-BE49-F238E27FC236}">
                    <a16:creationId xmlns:a16="http://schemas.microsoft.com/office/drawing/2014/main" xmlns="" id="{C566C556-EDAE-4A7B-89D0-1EE2A3C1EEBD}"/>
                  </a:ext>
                </a:extLst>
              </p:cNvPr>
              <p:cNvSpPr>
                <a:spLocks/>
              </p:cNvSpPr>
              <p:nvPr/>
            </p:nvSpPr>
            <p:spPr bwMode="auto">
              <a:xfrm>
                <a:off x="6638565" y="3393859"/>
                <a:ext cx="20638" cy="206375"/>
              </a:xfrm>
              <a:custGeom>
                <a:avLst/>
                <a:gdLst>
                  <a:gd name="T0" fmla="*/ 9 w 9"/>
                  <a:gd name="T1" fmla="*/ 0 h 93"/>
                  <a:gd name="T2" fmla="*/ 9 w 9"/>
                  <a:gd name="T3" fmla="*/ 93 h 93"/>
                  <a:gd name="T4" fmla="*/ 0 w 9"/>
                  <a:gd name="T5" fmla="*/ 93 h 93"/>
                  <a:gd name="T6" fmla="*/ 0 w 9"/>
                  <a:gd name="T7" fmla="*/ 0 h 93"/>
                  <a:gd name="T8" fmla="*/ 9 w 9"/>
                  <a:gd name="T9" fmla="*/ 0 h 93"/>
                </a:gdLst>
                <a:ahLst/>
                <a:cxnLst>
                  <a:cxn ang="0">
                    <a:pos x="T0" y="T1"/>
                  </a:cxn>
                  <a:cxn ang="0">
                    <a:pos x="T2" y="T3"/>
                  </a:cxn>
                  <a:cxn ang="0">
                    <a:pos x="T4" y="T5"/>
                  </a:cxn>
                  <a:cxn ang="0">
                    <a:pos x="T6" y="T7"/>
                  </a:cxn>
                  <a:cxn ang="0">
                    <a:pos x="T8" y="T9"/>
                  </a:cxn>
                </a:cxnLst>
                <a:rect l="0" t="0" r="r" b="b"/>
                <a:pathLst>
                  <a:path w="9" h="93">
                    <a:moveTo>
                      <a:pt x="9" y="0"/>
                    </a:moveTo>
                    <a:cubicBezTo>
                      <a:pt x="9" y="31"/>
                      <a:pt x="9" y="62"/>
                      <a:pt x="9" y="93"/>
                    </a:cubicBezTo>
                    <a:cubicBezTo>
                      <a:pt x="6" y="93"/>
                      <a:pt x="3" y="93"/>
                      <a:pt x="0" y="93"/>
                    </a:cubicBezTo>
                    <a:cubicBezTo>
                      <a:pt x="0" y="62"/>
                      <a:pt x="0" y="31"/>
                      <a:pt x="0" y="0"/>
                    </a:cubicBezTo>
                    <a:cubicBezTo>
                      <a:pt x="3" y="0"/>
                      <a:pt x="6"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4" name="Freeform 16">
                <a:extLst>
                  <a:ext uri="{FF2B5EF4-FFF2-40B4-BE49-F238E27FC236}">
                    <a16:creationId xmlns:a16="http://schemas.microsoft.com/office/drawing/2014/main" xmlns="" id="{6579722D-BB7E-447E-BCCF-F6FD820A897F}"/>
                  </a:ext>
                </a:extLst>
              </p:cNvPr>
              <p:cNvSpPr>
                <a:spLocks/>
              </p:cNvSpPr>
              <p:nvPr/>
            </p:nvSpPr>
            <p:spPr bwMode="auto">
              <a:xfrm>
                <a:off x="6403615"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5" y="93"/>
                      <a:pt x="3" y="93"/>
                      <a:pt x="0" y="93"/>
                    </a:cubicBezTo>
                    <a:cubicBezTo>
                      <a:pt x="0" y="62"/>
                      <a:pt x="0" y="31"/>
                      <a:pt x="0" y="0"/>
                    </a:cubicBezTo>
                    <a:cubicBezTo>
                      <a:pt x="2" y="0"/>
                      <a:pt x="5"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5" name="Freeform 17">
                <a:extLst>
                  <a:ext uri="{FF2B5EF4-FFF2-40B4-BE49-F238E27FC236}">
                    <a16:creationId xmlns:a16="http://schemas.microsoft.com/office/drawing/2014/main" xmlns="" id="{67852534-E1E4-497B-8E76-BBA4A19F0567}"/>
                  </a:ext>
                </a:extLst>
              </p:cNvPr>
              <p:cNvSpPr>
                <a:spLocks/>
              </p:cNvSpPr>
              <p:nvPr/>
            </p:nvSpPr>
            <p:spPr bwMode="auto">
              <a:xfrm>
                <a:off x="7102115"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5" y="93"/>
                      <a:pt x="2" y="93"/>
                      <a:pt x="0" y="93"/>
                    </a:cubicBezTo>
                    <a:cubicBezTo>
                      <a:pt x="0" y="62"/>
                      <a:pt x="0" y="31"/>
                      <a:pt x="0" y="0"/>
                    </a:cubicBezTo>
                    <a:cubicBezTo>
                      <a:pt x="2" y="0"/>
                      <a:pt x="5"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6" name="Freeform 18">
                <a:extLst>
                  <a:ext uri="{FF2B5EF4-FFF2-40B4-BE49-F238E27FC236}">
                    <a16:creationId xmlns:a16="http://schemas.microsoft.com/office/drawing/2014/main" xmlns="" id="{771755F3-A174-46AB-8C70-73F1DC1ECF33}"/>
                  </a:ext>
                </a:extLst>
              </p:cNvPr>
              <p:cNvSpPr>
                <a:spLocks/>
              </p:cNvSpPr>
              <p:nvPr/>
            </p:nvSpPr>
            <p:spPr bwMode="auto">
              <a:xfrm>
                <a:off x="6900502"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6" y="93"/>
                      <a:pt x="3" y="93"/>
                      <a:pt x="0" y="93"/>
                    </a:cubicBezTo>
                    <a:cubicBezTo>
                      <a:pt x="0" y="62"/>
                      <a:pt x="0" y="31"/>
                      <a:pt x="0" y="0"/>
                    </a:cubicBezTo>
                    <a:cubicBezTo>
                      <a:pt x="3" y="0"/>
                      <a:pt x="5"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7" name="Freeform 19">
                <a:extLst>
                  <a:ext uri="{FF2B5EF4-FFF2-40B4-BE49-F238E27FC236}">
                    <a16:creationId xmlns:a16="http://schemas.microsoft.com/office/drawing/2014/main" xmlns="" id="{B14C638F-4C40-4024-AF1C-0987D67EF2F7}"/>
                  </a:ext>
                </a:extLst>
              </p:cNvPr>
              <p:cNvSpPr>
                <a:spLocks/>
              </p:cNvSpPr>
              <p:nvPr/>
            </p:nvSpPr>
            <p:spPr bwMode="auto">
              <a:xfrm>
                <a:off x="6700477" y="3393859"/>
                <a:ext cx="17463" cy="206375"/>
              </a:xfrm>
              <a:custGeom>
                <a:avLst/>
                <a:gdLst>
                  <a:gd name="T0" fmla="*/ 8 w 8"/>
                  <a:gd name="T1" fmla="*/ 0 h 93"/>
                  <a:gd name="T2" fmla="*/ 8 w 8"/>
                  <a:gd name="T3" fmla="*/ 93 h 93"/>
                  <a:gd name="T4" fmla="*/ 0 w 8"/>
                  <a:gd name="T5" fmla="*/ 93 h 93"/>
                  <a:gd name="T6" fmla="*/ 0 w 8"/>
                  <a:gd name="T7" fmla="*/ 0 h 93"/>
                  <a:gd name="T8" fmla="*/ 8 w 8"/>
                  <a:gd name="T9" fmla="*/ 0 h 93"/>
                </a:gdLst>
                <a:ahLst/>
                <a:cxnLst>
                  <a:cxn ang="0">
                    <a:pos x="T0" y="T1"/>
                  </a:cxn>
                  <a:cxn ang="0">
                    <a:pos x="T2" y="T3"/>
                  </a:cxn>
                  <a:cxn ang="0">
                    <a:pos x="T4" y="T5"/>
                  </a:cxn>
                  <a:cxn ang="0">
                    <a:pos x="T6" y="T7"/>
                  </a:cxn>
                  <a:cxn ang="0">
                    <a:pos x="T8" y="T9"/>
                  </a:cxn>
                </a:cxnLst>
                <a:rect l="0" t="0" r="r" b="b"/>
                <a:pathLst>
                  <a:path w="8" h="93">
                    <a:moveTo>
                      <a:pt x="8" y="0"/>
                    </a:moveTo>
                    <a:cubicBezTo>
                      <a:pt x="8" y="31"/>
                      <a:pt x="8" y="62"/>
                      <a:pt x="8" y="93"/>
                    </a:cubicBezTo>
                    <a:cubicBezTo>
                      <a:pt x="5" y="93"/>
                      <a:pt x="2" y="93"/>
                      <a:pt x="0" y="93"/>
                    </a:cubicBezTo>
                    <a:cubicBezTo>
                      <a:pt x="0" y="62"/>
                      <a:pt x="0" y="31"/>
                      <a:pt x="0" y="0"/>
                    </a:cubicBezTo>
                    <a:cubicBezTo>
                      <a:pt x="2" y="0"/>
                      <a:pt x="5"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8" name="Freeform 20">
                <a:extLst>
                  <a:ext uri="{FF2B5EF4-FFF2-40B4-BE49-F238E27FC236}">
                    <a16:creationId xmlns:a16="http://schemas.microsoft.com/office/drawing/2014/main" xmlns="" id="{BDCC0582-D52A-4467-93EC-9E984612A154}"/>
                  </a:ext>
                </a:extLst>
              </p:cNvPr>
              <p:cNvSpPr>
                <a:spLocks/>
              </p:cNvSpPr>
              <p:nvPr/>
            </p:nvSpPr>
            <p:spPr bwMode="auto">
              <a:xfrm>
                <a:off x="6167077"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29" name="Freeform 21">
                <a:extLst>
                  <a:ext uri="{FF2B5EF4-FFF2-40B4-BE49-F238E27FC236}">
                    <a16:creationId xmlns:a16="http://schemas.microsoft.com/office/drawing/2014/main" xmlns="" id="{FFE5BDCA-BF77-4676-9595-92D8DF64EF20}"/>
                  </a:ext>
                </a:extLst>
              </p:cNvPr>
              <p:cNvSpPr>
                <a:spLocks/>
              </p:cNvSpPr>
              <p:nvPr/>
            </p:nvSpPr>
            <p:spPr bwMode="auto">
              <a:xfrm>
                <a:off x="6670315" y="3393859"/>
                <a:ext cx="9525"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4" y="93"/>
                      <a:pt x="2" y="93"/>
                      <a:pt x="0" y="93"/>
                    </a:cubicBezTo>
                    <a:cubicBezTo>
                      <a:pt x="0" y="62"/>
                      <a:pt x="0" y="31"/>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0" name="Freeform 22">
                <a:extLst>
                  <a:ext uri="{FF2B5EF4-FFF2-40B4-BE49-F238E27FC236}">
                    <a16:creationId xmlns:a16="http://schemas.microsoft.com/office/drawing/2014/main" xmlns="" id="{899673E9-44A4-48DA-A7F3-28FF74CF183B}"/>
                  </a:ext>
                </a:extLst>
              </p:cNvPr>
              <p:cNvSpPr>
                <a:spLocks/>
              </p:cNvSpPr>
              <p:nvPr/>
            </p:nvSpPr>
            <p:spPr bwMode="auto">
              <a:xfrm>
                <a:off x="7210065" y="3393859"/>
                <a:ext cx="9525" cy="206375"/>
              </a:xfrm>
              <a:custGeom>
                <a:avLst/>
                <a:gdLst>
                  <a:gd name="T0" fmla="*/ 5 w 5"/>
                  <a:gd name="T1" fmla="*/ 93 h 93"/>
                  <a:gd name="T2" fmla="*/ 0 w 5"/>
                  <a:gd name="T3" fmla="*/ 93 h 93"/>
                  <a:gd name="T4" fmla="*/ 0 w 5"/>
                  <a:gd name="T5" fmla="*/ 0 h 93"/>
                  <a:gd name="T6" fmla="*/ 5 w 5"/>
                  <a:gd name="T7" fmla="*/ 0 h 93"/>
                  <a:gd name="T8" fmla="*/ 5 w 5"/>
                  <a:gd name="T9" fmla="*/ 93 h 93"/>
                </a:gdLst>
                <a:ahLst/>
                <a:cxnLst>
                  <a:cxn ang="0">
                    <a:pos x="T0" y="T1"/>
                  </a:cxn>
                  <a:cxn ang="0">
                    <a:pos x="T2" y="T3"/>
                  </a:cxn>
                  <a:cxn ang="0">
                    <a:pos x="T4" y="T5"/>
                  </a:cxn>
                  <a:cxn ang="0">
                    <a:pos x="T6" y="T7"/>
                  </a:cxn>
                  <a:cxn ang="0">
                    <a:pos x="T8" y="T9"/>
                  </a:cxn>
                </a:cxnLst>
                <a:rect l="0" t="0" r="r" b="b"/>
                <a:pathLst>
                  <a:path w="5" h="93">
                    <a:moveTo>
                      <a:pt x="5" y="93"/>
                    </a:moveTo>
                    <a:cubicBezTo>
                      <a:pt x="3" y="93"/>
                      <a:pt x="1" y="93"/>
                      <a:pt x="0" y="93"/>
                    </a:cubicBezTo>
                    <a:cubicBezTo>
                      <a:pt x="0" y="62"/>
                      <a:pt x="0" y="31"/>
                      <a:pt x="0" y="0"/>
                    </a:cubicBezTo>
                    <a:cubicBezTo>
                      <a:pt x="1" y="0"/>
                      <a:pt x="3" y="0"/>
                      <a:pt x="5" y="0"/>
                    </a:cubicBezTo>
                    <a:cubicBezTo>
                      <a:pt x="5" y="31"/>
                      <a:pt x="5" y="62"/>
                      <a:pt x="5"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1" name="Freeform 23">
                <a:extLst>
                  <a:ext uri="{FF2B5EF4-FFF2-40B4-BE49-F238E27FC236}">
                    <a16:creationId xmlns:a16="http://schemas.microsoft.com/office/drawing/2014/main" xmlns="" id="{68B4A30D-0D0C-46C4-B020-D75E6C845E85}"/>
                  </a:ext>
                </a:extLst>
              </p:cNvPr>
              <p:cNvSpPr>
                <a:spLocks/>
              </p:cNvSpPr>
              <p:nvPr/>
            </p:nvSpPr>
            <p:spPr bwMode="auto">
              <a:xfrm>
                <a:off x="6297252"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2" name="Freeform 24">
                <a:extLst>
                  <a:ext uri="{FF2B5EF4-FFF2-40B4-BE49-F238E27FC236}">
                    <a16:creationId xmlns:a16="http://schemas.microsoft.com/office/drawing/2014/main" xmlns="" id="{D86A4488-1994-44B3-80EC-E882B6FD8144}"/>
                  </a:ext>
                </a:extLst>
              </p:cNvPr>
              <p:cNvSpPr>
                <a:spLocks/>
              </p:cNvSpPr>
              <p:nvPr/>
            </p:nvSpPr>
            <p:spPr bwMode="auto">
              <a:xfrm>
                <a:off x="6883040"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4" y="93"/>
                      <a:pt x="2" y="93"/>
                      <a:pt x="0" y="93"/>
                    </a:cubicBezTo>
                    <a:cubicBezTo>
                      <a:pt x="0" y="62"/>
                      <a:pt x="0" y="31"/>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3" name="Freeform 25">
                <a:extLst>
                  <a:ext uri="{FF2B5EF4-FFF2-40B4-BE49-F238E27FC236}">
                    <a16:creationId xmlns:a16="http://schemas.microsoft.com/office/drawing/2014/main" xmlns="" id="{EA862B6C-D440-4058-9434-58E645C9CB5D}"/>
                  </a:ext>
                </a:extLst>
              </p:cNvPr>
              <p:cNvSpPr>
                <a:spLocks/>
              </p:cNvSpPr>
              <p:nvPr/>
            </p:nvSpPr>
            <p:spPr bwMode="auto">
              <a:xfrm>
                <a:off x="6529027" y="3393859"/>
                <a:ext cx="9525"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4" name="Freeform 26">
                <a:extLst>
                  <a:ext uri="{FF2B5EF4-FFF2-40B4-BE49-F238E27FC236}">
                    <a16:creationId xmlns:a16="http://schemas.microsoft.com/office/drawing/2014/main" xmlns="" id="{06B84FBB-15F0-4D74-83F9-33E2EE65ED72}"/>
                  </a:ext>
                </a:extLst>
              </p:cNvPr>
              <p:cNvSpPr>
                <a:spLocks/>
              </p:cNvSpPr>
              <p:nvPr/>
            </p:nvSpPr>
            <p:spPr bwMode="auto">
              <a:xfrm>
                <a:off x="6948127"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5" name="Freeform 27">
                <a:extLst>
                  <a:ext uri="{FF2B5EF4-FFF2-40B4-BE49-F238E27FC236}">
                    <a16:creationId xmlns:a16="http://schemas.microsoft.com/office/drawing/2014/main" xmlns="" id="{B65B265F-44DE-44BC-AC89-9ECA15BFD5D4}"/>
                  </a:ext>
                </a:extLst>
              </p:cNvPr>
              <p:cNvSpPr>
                <a:spLocks/>
              </p:cNvSpPr>
              <p:nvPr/>
            </p:nvSpPr>
            <p:spPr bwMode="auto">
              <a:xfrm>
                <a:off x="6776677"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4" y="93"/>
                      <a:pt x="2" y="93"/>
                      <a:pt x="0" y="93"/>
                    </a:cubicBezTo>
                    <a:cubicBezTo>
                      <a:pt x="0" y="62"/>
                      <a:pt x="0" y="31"/>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6" name="Freeform 28">
                <a:extLst>
                  <a:ext uri="{FF2B5EF4-FFF2-40B4-BE49-F238E27FC236}">
                    <a16:creationId xmlns:a16="http://schemas.microsoft.com/office/drawing/2014/main" xmlns="" id="{17017EB1-0961-4386-94D3-27F7B9194A00}"/>
                  </a:ext>
                </a:extLst>
              </p:cNvPr>
              <p:cNvSpPr>
                <a:spLocks/>
              </p:cNvSpPr>
              <p:nvPr/>
            </p:nvSpPr>
            <p:spPr bwMode="auto">
              <a:xfrm>
                <a:off x="6989402"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7" name="Freeform 29">
                <a:extLst>
                  <a:ext uri="{FF2B5EF4-FFF2-40B4-BE49-F238E27FC236}">
                    <a16:creationId xmlns:a16="http://schemas.microsoft.com/office/drawing/2014/main" xmlns="" id="{89E3AB20-4D1A-425E-A90E-BCCD34FFE5BB}"/>
                  </a:ext>
                </a:extLst>
              </p:cNvPr>
              <p:cNvSpPr>
                <a:spLocks/>
              </p:cNvSpPr>
              <p:nvPr/>
            </p:nvSpPr>
            <p:spPr bwMode="auto">
              <a:xfrm>
                <a:off x="6462352"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8" name="Freeform 30">
                <a:extLst>
                  <a:ext uri="{FF2B5EF4-FFF2-40B4-BE49-F238E27FC236}">
                    <a16:creationId xmlns:a16="http://schemas.microsoft.com/office/drawing/2014/main" xmlns="" id="{55F6E3BA-4492-4BC1-8AB5-3710931FFDD7}"/>
                  </a:ext>
                </a:extLst>
              </p:cNvPr>
              <p:cNvSpPr>
                <a:spLocks/>
              </p:cNvSpPr>
              <p:nvPr/>
            </p:nvSpPr>
            <p:spPr bwMode="auto">
              <a:xfrm>
                <a:off x="7013215"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9" name="Freeform 31">
                <a:extLst>
                  <a:ext uri="{FF2B5EF4-FFF2-40B4-BE49-F238E27FC236}">
                    <a16:creationId xmlns:a16="http://schemas.microsoft.com/office/drawing/2014/main" xmlns="" id="{69799619-1950-4475-B239-572371F127DA}"/>
                  </a:ext>
                </a:extLst>
              </p:cNvPr>
              <p:cNvSpPr>
                <a:spLocks/>
              </p:cNvSpPr>
              <p:nvPr/>
            </p:nvSpPr>
            <p:spPr bwMode="auto">
              <a:xfrm>
                <a:off x="7037027"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1"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0" name="Freeform 32">
                <a:extLst>
                  <a:ext uri="{FF2B5EF4-FFF2-40B4-BE49-F238E27FC236}">
                    <a16:creationId xmlns:a16="http://schemas.microsoft.com/office/drawing/2014/main" xmlns="" id="{F64D278E-8723-44BA-90C8-D0F36B62C686}"/>
                  </a:ext>
                </a:extLst>
              </p:cNvPr>
              <p:cNvSpPr>
                <a:spLocks/>
              </p:cNvSpPr>
              <p:nvPr/>
            </p:nvSpPr>
            <p:spPr bwMode="auto">
              <a:xfrm>
                <a:off x="7054490"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2"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1" name="Freeform 33">
                <a:extLst>
                  <a:ext uri="{FF2B5EF4-FFF2-40B4-BE49-F238E27FC236}">
                    <a16:creationId xmlns:a16="http://schemas.microsoft.com/office/drawing/2014/main" xmlns="" id="{FF7356BD-8E1F-4863-A59A-44E2EE9ABF28}"/>
                  </a:ext>
                </a:extLst>
              </p:cNvPr>
              <p:cNvSpPr>
                <a:spLocks/>
              </p:cNvSpPr>
              <p:nvPr/>
            </p:nvSpPr>
            <p:spPr bwMode="auto">
              <a:xfrm>
                <a:off x="7078302"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2" y="93"/>
                      <a:pt x="0" y="93"/>
                    </a:cubicBezTo>
                    <a:cubicBezTo>
                      <a:pt x="0" y="62"/>
                      <a:pt x="0" y="31"/>
                      <a:pt x="0" y="0"/>
                    </a:cubicBezTo>
                    <a:cubicBezTo>
                      <a:pt x="1"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2" name="Freeform 34">
                <a:extLst>
                  <a:ext uri="{FF2B5EF4-FFF2-40B4-BE49-F238E27FC236}">
                    <a16:creationId xmlns:a16="http://schemas.microsoft.com/office/drawing/2014/main" xmlns="" id="{D2583A5F-08CA-42CD-93D3-BD70A2D52889}"/>
                  </a:ext>
                </a:extLst>
              </p:cNvPr>
              <p:cNvSpPr>
                <a:spLocks/>
              </p:cNvSpPr>
              <p:nvPr/>
            </p:nvSpPr>
            <p:spPr bwMode="auto">
              <a:xfrm>
                <a:off x="7143390"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3" y="93"/>
                      <a:pt x="1" y="93"/>
                      <a:pt x="0" y="93"/>
                    </a:cubicBezTo>
                    <a:cubicBezTo>
                      <a:pt x="0" y="62"/>
                      <a:pt x="0" y="31"/>
                      <a:pt x="0" y="0"/>
                    </a:cubicBezTo>
                    <a:cubicBezTo>
                      <a:pt x="1" y="0"/>
                      <a:pt x="3"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3" name="Freeform 35">
                <a:extLst>
                  <a:ext uri="{FF2B5EF4-FFF2-40B4-BE49-F238E27FC236}">
                    <a16:creationId xmlns:a16="http://schemas.microsoft.com/office/drawing/2014/main" xmlns="" id="{33CD6699-70F7-4BC8-A945-96FA592C2958}"/>
                  </a:ext>
                </a:extLst>
              </p:cNvPr>
              <p:cNvSpPr>
                <a:spLocks/>
              </p:cNvSpPr>
              <p:nvPr/>
            </p:nvSpPr>
            <p:spPr bwMode="auto">
              <a:xfrm>
                <a:off x="6605227" y="3393859"/>
                <a:ext cx="12700" cy="206375"/>
              </a:xfrm>
              <a:custGeom>
                <a:avLst/>
                <a:gdLst>
                  <a:gd name="T0" fmla="*/ 6 w 6"/>
                  <a:gd name="T1" fmla="*/ 0 h 93"/>
                  <a:gd name="T2" fmla="*/ 6 w 6"/>
                  <a:gd name="T3" fmla="*/ 93 h 93"/>
                  <a:gd name="T4" fmla="*/ 0 w 6"/>
                  <a:gd name="T5" fmla="*/ 93 h 93"/>
                  <a:gd name="T6" fmla="*/ 0 w 6"/>
                  <a:gd name="T7" fmla="*/ 0 h 93"/>
                  <a:gd name="T8" fmla="*/ 6 w 6"/>
                  <a:gd name="T9" fmla="*/ 0 h 93"/>
                </a:gdLst>
                <a:ahLst/>
                <a:cxnLst>
                  <a:cxn ang="0">
                    <a:pos x="T0" y="T1"/>
                  </a:cxn>
                  <a:cxn ang="0">
                    <a:pos x="T2" y="T3"/>
                  </a:cxn>
                  <a:cxn ang="0">
                    <a:pos x="T4" y="T5"/>
                  </a:cxn>
                  <a:cxn ang="0">
                    <a:pos x="T6" y="T7"/>
                  </a:cxn>
                  <a:cxn ang="0">
                    <a:pos x="T8" y="T9"/>
                  </a:cxn>
                </a:cxnLst>
                <a:rect l="0" t="0" r="r" b="b"/>
                <a:pathLst>
                  <a:path w="6" h="93">
                    <a:moveTo>
                      <a:pt x="6" y="0"/>
                    </a:moveTo>
                    <a:cubicBezTo>
                      <a:pt x="6" y="31"/>
                      <a:pt x="6" y="62"/>
                      <a:pt x="6" y="93"/>
                    </a:cubicBezTo>
                    <a:cubicBezTo>
                      <a:pt x="4" y="93"/>
                      <a:pt x="2" y="93"/>
                      <a:pt x="0" y="93"/>
                    </a:cubicBezTo>
                    <a:cubicBezTo>
                      <a:pt x="0" y="62"/>
                      <a:pt x="0" y="31"/>
                      <a:pt x="0" y="0"/>
                    </a:cubicBezTo>
                    <a:cubicBezTo>
                      <a:pt x="2" y="0"/>
                      <a:pt x="4"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4" name="Freeform 36">
                <a:extLst>
                  <a:ext uri="{FF2B5EF4-FFF2-40B4-BE49-F238E27FC236}">
                    <a16:creationId xmlns:a16="http://schemas.microsoft.com/office/drawing/2014/main" xmlns="" id="{A3D3B45F-F4E8-4032-B4FC-0CB756B95D8C}"/>
                  </a:ext>
                </a:extLst>
              </p:cNvPr>
              <p:cNvSpPr>
                <a:spLocks/>
              </p:cNvSpPr>
              <p:nvPr/>
            </p:nvSpPr>
            <p:spPr bwMode="auto">
              <a:xfrm>
                <a:off x="6965590" y="3393859"/>
                <a:ext cx="11113" cy="206375"/>
              </a:xfrm>
              <a:custGeom>
                <a:avLst/>
                <a:gdLst>
                  <a:gd name="T0" fmla="*/ 5 w 5"/>
                  <a:gd name="T1" fmla="*/ 0 h 93"/>
                  <a:gd name="T2" fmla="*/ 5 w 5"/>
                  <a:gd name="T3" fmla="*/ 93 h 93"/>
                  <a:gd name="T4" fmla="*/ 0 w 5"/>
                  <a:gd name="T5" fmla="*/ 93 h 93"/>
                  <a:gd name="T6" fmla="*/ 0 w 5"/>
                  <a:gd name="T7" fmla="*/ 0 h 93"/>
                  <a:gd name="T8" fmla="*/ 5 w 5"/>
                  <a:gd name="T9" fmla="*/ 0 h 93"/>
                </a:gdLst>
                <a:ahLst/>
                <a:cxnLst>
                  <a:cxn ang="0">
                    <a:pos x="T0" y="T1"/>
                  </a:cxn>
                  <a:cxn ang="0">
                    <a:pos x="T2" y="T3"/>
                  </a:cxn>
                  <a:cxn ang="0">
                    <a:pos x="T4" y="T5"/>
                  </a:cxn>
                  <a:cxn ang="0">
                    <a:pos x="T6" y="T7"/>
                  </a:cxn>
                  <a:cxn ang="0">
                    <a:pos x="T8" y="T9"/>
                  </a:cxn>
                </a:cxnLst>
                <a:rect l="0" t="0" r="r" b="b"/>
                <a:pathLst>
                  <a:path w="5" h="93">
                    <a:moveTo>
                      <a:pt x="5" y="0"/>
                    </a:moveTo>
                    <a:cubicBezTo>
                      <a:pt x="5" y="31"/>
                      <a:pt x="5" y="62"/>
                      <a:pt x="5" y="93"/>
                    </a:cubicBezTo>
                    <a:cubicBezTo>
                      <a:pt x="4" y="93"/>
                      <a:pt x="2" y="93"/>
                      <a:pt x="0" y="93"/>
                    </a:cubicBezTo>
                    <a:cubicBezTo>
                      <a:pt x="0" y="62"/>
                      <a:pt x="0" y="31"/>
                      <a:pt x="0" y="0"/>
                    </a:cubicBezTo>
                    <a:cubicBezTo>
                      <a:pt x="2" y="0"/>
                      <a:pt x="4"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5" name="Freeform 37">
                <a:extLst>
                  <a:ext uri="{FF2B5EF4-FFF2-40B4-BE49-F238E27FC236}">
                    <a16:creationId xmlns:a16="http://schemas.microsoft.com/office/drawing/2014/main" xmlns="" id="{9F18B986-EC06-48C4-9F72-1DA3341554DE}"/>
                  </a:ext>
                </a:extLst>
              </p:cNvPr>
              <p:cNvSpPr>
                <a:spLocks/>
              </p:cNvSpPr>
              <p:nvPr/>
            </p:nvSpPr>
            <p:spPr bwMode="auto">
              <a:xfrm>
                <a:off x="6184540" y="3393859"/>
                <a:ext cx="6350" cy="206375"/>
              </a:xfrm>
              <a:custGeom>
                <a:avLst/>
                <a:gdLst>
                  <a:gd name="T0" fmla="*/ 3 w 3"/>
                  <a:gd name="T1" fmla="*/ 0 h 93"/>
                  <a:gd name="T2" fmla="*/ 3 w 3"/>
                  <a:gd name="T3" fmla="*/ 93 h 93"/>
                  <a:gd name="T4" fmla="*/ 0 w 3"/>
                  <a:gd name="T5" fmla="*/ 93 h 93"/>
                  <a:gd name="T6" fmla="*/ 0 w 3"/>
                  <a:gd name="T7" fmla="*/ 0 h 93"/>
                  <a:gd name="T8" fmla="*/ 3 w 3"/>
                  <a:gd name="T9" fmla="*/ 0 h 93"/>
                </a:gdLst>
                <a:ahLst/>
                <a:cxnLst>
                  <a:cxn ang="0">
                    <a:pos x="T0" y="T1"/>
                  </a:cxn>
                  <a:cxn ang="0">
                    <a:pos x="T2" y="T3"/>
                  </a:cxn>
                  <a:cxn ang="0">
                    <a:pos x="T4" y="T5"/>
                  </a:cxn>
                  <a:cxn ang="0">
                    <a:pos x="T6" y="T7"/>
                  </a:cxn>
                  <a:cxn ang="0">
                    <a:pos x="T8" y="T9"/>
                  </a:cxn>
                </a:cxnLst>
                <a:rect l="0" t="0" r="r" b="b"/>
                <a:pathLst>
                  <a:path w="3" h="93">
                    <a:moveTo>
                      <a:pt x="3" y="0"/>
                    </a:moveTo>
                    <a:cubicBezTo>
                      <a:pt x="3" y="31"/>
                      <a:pt x="3" y="62"/>
                      <a:pt x="3" y="93"/>
                    </a:cubicBezTo>
                    <a:cubicBezTo>
                      <a:pt x="2" y="93"/>
                      <a:pt x="1" y="93"/>
                      <a:pt x="0" y="93"/>
                    </a:cubicBezTo>
                    <a:cubicBezTo>
                      <a:pt x="0" y="62"/>
                      <a:pt x="0" y="3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6" name="Freeform 38">
                <a:extLst>
                  <a:ext uri="{FF2B5EF4-FFF2-40B4-BE49-F238E27FC236}">
                    <a16:creationId xmlns:a16="http://schemas.microsoft.com/office/drawing/2014/main" xmlns="" id="{65575CDD-92D1-48AE-9BEC-DD421DE71F2B}"/>
                  </a:ext>
                </a:extLst>
              </p:cNvPr>
              <p:cNvSpPr>
                <a:spLocks/>
              </p:cNvSpPr>
              <p:nvPr/>
            </p:nvSpPr>
            <p:spPr bwMode="auto">
              <a:xfrm>
                <a:off x="6262327"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1" y="93"/>
                      <a:pt x="0" y="93"/>
                    </a:cubicBezTo>
                    <a:cubicBezTo>
                      <a:pt x="0" y="62"/>
                      <a:pt x="0" y="31"/>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7" name="Freeform 39">
                <a:extLst>
                  <a:ext uri="{FF2B5EF4-FFF2-40B4-BE49-F238E27FC236}">
                    <a16:creationId xmlns:a16="http://schemas.microsoft.com/office/drawing/2014/main" xmlns="" id="{BC4D1FF8-A62C-4376-9732-B8835F419943}"/>
                  </a:ext>
                </a:extLst>
              </p:cNvPr>
              <p:cNvSpPr>
                <a:spLocks/>
              </p:cNvSpPr>
              <p:nvPr/>
            </p:nvSpPr>
            <p:spPr bwMode="auto">
              <a:xfrm>
                <a:off x="6321065"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1" y="93"/>
                      <a:pt x="0" y="93"/>
                    </a:cubicBezTo>
                    <a:cubicBezTo>
                      <a:pt x="0" y="62"/>
                      <a:pt x="0" y="3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8" name="Freeform 40">
                <a:extLst>
                  <a:ext uri="{FF2B5EF4-FFF2-40B4-BE49-F238E27FC236}">
                    <a16:creationId xmlns:a16="http://schemas.microsoft.com/office/drawing/2014/main" xmlns="" id="{D647491D-4BE4-40E1-A2CB-4B470C191A8B}"/>
                  </a:ext>
                </a:extLst>
              </p:cNvPr>
              <p:cNvSpPr>
                <a:spLocks/>
              </p:cNvSpPr>
              <p:nvPr/>
            </p:nvSpPr>
            <p:spPr bwMode="auto">
              <a:xfrm>
                <a:off x="6362340"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1" y="93"/>
                      <a:pt x="0" y="93"/>
                    </a:cubicBezTo>
                    <a:cubicBezTo>
                      <a:pt x="0" y="62"/>
                      <a:pt x="0" y="3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9" name="Freeform 41">
                <a:extLst>
                  <a:ext uri="{FF2B5EF4-FFF2-40B4-BE49-F238E27FC236}">
                    <a16:creationId xmlns:a16="http://schemas.microsoft.com/office/drawing/2014/main" xmlns="" id="{7B200804-B1D8-40D3-B483-27C238FB63FC}"/>
                  </a:ext>
                </a:extLst>
              </p:cNvPr>
              <p:cNvSpPr>
                <a:spLocks/>
              </p:cNvSpPr>
              <p:nvPr/>
            </p:nvSpPr>
            <p:spPr bwMode="auto">
              <a:xfrm>
                <a:off x="6427427"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1" y="93"/>
                      <a:pt x="0" y="93"/>
                    </a:cubicBezTo>
                    <a:cubicBezTo>
                      <a:pt x="0" y="62"/>
                      <a:pt x="0" y="31"/>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0" name="Freeform 42">
                <a:extLst>
                  <a:ext uri="{FF2B5EF4-FFF2-40B4-BE49-F238E27FC236}">
                    <a16:creationId xmlns:a16="http://schemas.microsoft.com/office/drawing/2014/main" xmlns="" id="{2DE9B61E-D890-4640-BE3F-6558DC21B78B}"/>
                  </a:ext>
                </a:extLst>
              </p:cNvPr>
              <p:cNvSpPr>
                <a:spLocks/>
              </p:cNvSpPr>
              <p:nvPr/>
            </p:nvSpPr>
            <p:spPr bwMode="auto">
              <a:xfrm>
                <a:off x="6438540"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2" y="93"/>
                      <a:pt x="1" y="93"/>
                      <a:pt x="0" y="93"/>
                    </a:cubicBezTo>
                    <a:cubicBezTo>
                      <a:pt x="0" y="62"/>
                      <a:pt x="0" y="31"/>
                      <a:pt x="0"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1" name="Freeform 43">
                <a:extLst>
                  <a:ext uri="{FF2B5EF4-FFF2-40B4-BE49-F238E27FC236}">
                    <a16:creationId xmlns:a16="http://schemas.microsoft.com/office/drawing/2014/main" xmlns="" id="{440FBDEC-D38A-43CE-80D1-5209407CF088}"/>
                  </a:ext>
                </a:extLst>
              </p:cNvPr>
              <p:cNvSpPr>
                <a:spLocks/>
              </p:cNvSpPr>
              <p:nvPr/>
            </p:nvSpPr>
            <p:spPr bwMode="auto">
              <a:xfrm>
                <a:off x="6494102" y="3393859"/>
                <a:ext cx="3175"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0" y="93"/>
                      <a:pt x="0" y="93"/>
                    </a:cubicBezTo>
                    <a:cubicBezTo>
                      <a:pt x="0" y="62"/>
                      <a:pt x="0" y="31"/>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2" name="Freeform 44">
                <a:extLst>
                  <a:ext uri="{FF2B5EF4-FFF2-40B4-BE49-F238E27FC236}">
                    <a16:creationId xmlns:a16="http://schemas.microsoft.com/office/drawing/2014/main" xmlns="" id="{2EE4FE56-12B6-468F-B1CC-7850BEB178C5}"/>
                  </a:ext>
                </a:extLst>
              </p:cNvPr>
              <p:cNvSpPr>
                <a:spLocks/>
              </p:cNvSpPr>
              <p:nvPr/>
            </p:nvSpPr>
            <p:spPr bwMode="auto">
              <a:xfrm>
                <a:off x="6514740" y="3393859"/>
                <a:ext cx="6350" cy="206375"/>
              </a:xfrm>
              <a:custGeom>
                <a:avLst/>
                <a:gdLst>
                  <a:gd name="T0" fmla="*/ 3 w 3"/>
                  <a:gd name="T1" fmla="*/ 0 h 93"/>
                  <a:gd name="T2" fmla="*/ 3 w 3"/>
                  <a:gd name="T3" fmla="*/ 93 h 93"/>
                  <a:gd name="T4" fmla="*/ 0 w 3"/>
                  <a:gd name="T5" fmla="*/ 93 h 93"/>
                  <a:gd name="T6" fmla="*/ 0 w 3"/>
                  <a:gd name="T7" fmla="*/ 0 h 93"/>
                  <a:gd name="T8" fmla="*/ 3 w 3"/>
                  <a:gd name="T9" fmla="*/ 0 h 93"/>
                </a:gdLst>
                <a:ahLst/>
                <a:cxnLst>
                  <a:cxn ang="0">
                    <a:pos x="T0" y="T1"/>
                  </a:cxn>
                  <a:cxn ang="0">
                    <a:pos x="T2" y="T3"/>
                  </a:cxn>
                  <a:cxn ang="0">
                    <a:pos x="T4" y="T5"/>
                  </a:cxn>
                  <a:cxn ang="0">
                    <a:pos x="T6" y="T7"/>
                  </a:cxn>
                  <a:cxn ang="0">
                    <a:pos x="T8" y="T9"/>
                  </a:cxn>
                </a:cxnLst>
                <a:rect l="0" t="0" r="r" b="b"/>
                <a:pathLst>
                  <a:path w="3" h="93">
                    <a:moveTo>
                      <a:pt x="3" y="0"/>
                    </a:moveTo>
                    <a:cubicBezTo>
                      <a:pt x="3" y="31"/>
                      <a:pt x="3" y="62"/>
                      <a:pt x="3" y="93"/>
                    </a:cubicBezTo>
                    <a:cubicBezTo>
                      <a:pt x="2" y="93"/>
                      <a:pt x="1" y="93"/>
                      <a:pt x="0" y="93"/>
                    </a:cubicBezTo>
                    <a:cubicBezTo>
                      <a:pt x="0" y="62"/>
                      <a:pt x="0" y="3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3" name="Freeform 45">
                <a:extLst>
                  <a:ext uri="{FF2B5EF4-FFF2-40B4-BE49-F238E27FC236}">
                    <a16:creationId xmlns:a16="http://schemas.microsoft.com/office/drawing/2014/main" xmlns="" id="{664EFC20-A66F-46BB-A862-6ADC1CCBF946}"/>
                  </a:ext>
                </a:extLst>
              </p:cNvPr>
              <p:cNvSpPr>
                <a:spLocks/>
              </p:cNvSpPr>
              <p:nvPr/>
            </p:nvSpPr>
            <p:spPr bwMode="auto">
              <a:xfrm>
                <a:off x="6344877"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1" y="93"/>
                      <a:pt x="0" y="93"/>
                    </a:cubicBezTo>
                    <a:cubicBezTo>
                      <a:pt x="0" y="62"/>
                      <a:pt x="0" y="31"/>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4" name="Freeform 46">
                <a:extLst>
                  <a:ext uri="{FF2B5EF4-FFF2-40B4-BE49-F238E27FC236}">
                    <a16:creationId xmlns:a16="http://schemas.microsoft.com/office/drawing/2014/main" xmlns="" id="{375ACA2C-4C6F-44DA-A168-866D32EC3F75}"/>
                  </a:ext>
                </a:extLst>
              </p:cNvPr>
              <p:cNvSpPr>
                <a:spLocks/>
              </p:cNvSpPr>
              <p:nvPr/>
            </p:nvSpPr>
            <p:spPr bwMode="auto">
              <a:xfrm>
                <a:off x="6556015" y="3393859"/>
                <a:ext cx="6350" cy="206375"/>
              </a:xfrm>
              <a:custGeom>
                <a:avLst/>
                <a:gdLst>
                  <a:gd name="T0" fmla="*/ 3 w 3"/>
                  <a:gd name="T1" fmla="*/ 0 h 93"/>
                  <a:gd name="T2" fmla="*/ 3 w 3"/>
                  <a:gd name="T3" fmla="*/ 93 h 93"/>
                  <a:gd name="T4" fmla="*/ 0 w 3"/>
                  <a:gd name="T5" fmla="*/ 93 h 93"/>
                  <a:gd name="T6" fmla="*/ 0 w 3"/>
                  <a:gd name="T7" fmla="*/ 0 h 93"/>
                  <a:gd name="T8" fmla="*/ 3 w 3"/>
                  <a:gd name="T9" fmla="*/ 0 h 93"/>
                </a:gdLst>
                <a:ahLst/>
                <a:cxnLst>
                  <a:cxn ang="0">
                    <a:pos x="T0" y="T1"/>
                  </a:cxn>
                  <a:cxn ang="0">
                    <a:pos x="T2" y="T3"/>
                  </a:cxn>
                  <a:cxn ang="0">
                    <a:pos x="T4" y="T5"/>
                  </a:cxn>
                  <a:cxn ang="0">
                    <a:pos x="T6" y="T7"/>
                  </a:cxn>
                  <a:cxn ang="0">
                    <a:pos x="T8" y="T9"/>
                  </a:cxn>
                </a:cxnLst>
                <a:rect l="0" t="0" r="r" b="b"/>
                <a:pathLst>
                  <a:path w="3" h="93">
                    <a:moveTo>
                      <a:pt x="3" y="0"/>
                    </a:moveTo>
                    <a:cubicBezTo>
                      <a:pt x="3" y="31"/>
                      <a:pt x="3" y="62"/>
                      <a:pt x="3" y="93"/>
                    </a:cubicBezTo>
                    <a:cubicBezTo>
                      <a:pt x="2" y="93"/>
                      <a:pt x="1" y="93"/>
                      <a:pt x="0" y="93"/>
                    </a:cubicBezTo>
                    <a:cubicBezTo>
                      <a:pt x="0" y="62"/>
                      <a:pt x="0" y="3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5" name="Freeform 47">
                <a:extLst>
                  <a:ext uri="{FF2B5EF4-FFF2-40B4-BE49-F238E27FC236}">
                    <a16:creationId xmlns:a16="http://schemas.microsoft.com/office/drawing/2014/main" xmlns="" id="{61376540-B45D-4088-BC80-ABC2281E230F}"/>
                  </a:ext>
                </a:extLst>
              </p:cNvPr>
              <p:cNvSpPr>
                <a:spLocks/>
              </p:cNvSpPr>
              <p:nvPr/>
            </p:nvSpPr>
            <p:spPr bwMode="auto">
              <a:xfrm>
                <a:off x="6579827" y="3393859"/>
                <a:ext cx="7938" cy="206375"/>
              </a:xfrm>
              <a:custGeom>
                <a:avLst/>
                <a:gdLst>
                  <a:gd name="T0" fmla="*/ 3 w 3"/>
                  <a:gd name="T1" fmla="*/ 0 h 93"/>
                  <a:gd name="T2" fmla="*/ 3 w 3"/>
                  <a:gd name="T3" fmla="*/ 93 h 93"/>
                  <a:gd name="T4" fmla="*/ 0 w 3"/>
                  <a:gd name="T5" fmla="*/ 93 h 93"/>
                  <a:gd name="T6" fmla="*/ 0 w 3"/>
                  <a:gd name="T7" fmla="*/ 0 h 93"/>
                  <a:gd name="T8" fmla="*/ 3 w 3"/>
                  <a:gd name="T9" fmla="*/ 0 h 93"/>
                </a:gdLst>
                <a:ahLst/>
                <a:cxnLst>
                  <a:cxn ang="0">
                    <a:pos x="T0" y="T1"/>
                  </a:cxn>
                  <a:cxn ang="0">
                    <a:pos x="T2" y="T3"/>
                  </a:cxn>
                  <a:cxn ang="0">
                    <a:pos x="T4" y="T5"/>
                  </a:cxn>
                  <a:cxn ang="0">
                    <a:pos x="T6" y="T7"/>
                  </a:cxn>
                  <a:cxn ang="0">
                    <a:pos x="T8" y="T9"/>
                  </a:cxn>
                </a:cxnLst>
                <a:rect l="0" t="0" r="r" b="b"/>
                <a:pathLst>
                  <a:path w="3" h="93">
                    <a:moveTo>
                      <a:pt x="3" y="0"/>
                    </a:moveTo>
                    <a:cubicBezTo>
                      <a:pt x="3" y="31"/>
                      <a:pt x="3" y="62"/>
                      <a:pt x="3" y="93"/>
                    </a:cubicBezTo>
                    <a:cubicBezTo>
                      <a:pt x="2" y="93"/>
                      <a:pt x="1" y="93"/>
                      <a:pt x="0" y="93"/>
                    </a:cubicBezTo>
                    <a:cubicBezTo>
                      <a:pt x="0" y="62"/>
                      <a:pt x="0" y="3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6" name="Freeform 48">
                <a:extLst>
                  <a:ext uri="{FF2B5EF4-FFF2-40B4-BE49-F238E27FC236}">
                    <a16:creationId xmlns:a16="http://schemas.microsoft.com/office/drawing/2014/main" xmlns="" id="{1120B447-AA1B-400E-8FC4-DE69B68212A0}"/>
                  </a:ext>
                </a:extLst>
              </p:cNvPr>
              <p:cNvSpPr>
                <a:spLocks/>
              </p:cNvSpPr>
              <p:nvPr/>
            </p:nvSpPr>
            <p:spPr bwMode="auto">
              <a:xfrm>
                <a:off x="6621102" y="3393859"/>
                <a:ext cx="7938" cy="206375"/>
              </a:xfrm>
              <a:custGeom>
                <a:avLst/>
                <a:gdLst>
                  <a:gd name="T0" fmla="*/ 3 w 3"/>
                  <a:gd name="T1" fmla="*/ 0 h 93"/>
                  <a:gd name="T2" fmla="*/ 3 w 3"/>
                  <a:gd name="T3" fmla="*/ 93 h 93"/>
                  <a:gd name="T4" fmla="*/ 0 w 3"/>
                  <a:gd name="T5" fmla="*/ 93 h 93"/>
                  <a:gd name="T6" fmla="*/ 0 w 3"/>
                  <a:gd name="T7" fmla="*/ 0 h 93"/>
                  <a:gd name="T8" fmla="*/ 3 w 3"/>
                  <a:gd name="T9" fmla="*/ 0 h 93"/>
                </a:gdLst>
                <a:ahLst/>
                <a:cxnLst>
                  <a:cxn ang="0">
                    <a:pos x="T0" y="T1"/>
                  </a:cxn>
                  <a:cxn ang="0">
                    <a:pos x="T2" y="T3"/>
                  </a:cxn>
                  <a:cxn ang="0">
                    <a:pos x="T4" y="T5"/>
                  </a:cxn>
                  <a:cxn ang="0">
                    <a:pos x="T6" y="T7"/>
                  </a:cxn>
                  <a:cxn ang="0">
                    <a:pos x="T8" y="T9"/>
                  </a:cxn>
                </a:cxnLst>
                <a:rect l="0" t="0" r="r" b="b"/>
                <a:pathLst>
                  <a:path w="3" h="93">
                    <a:moveTo>
                      <a:pt x="3" y="0"/>
                    </a:moveTo>
                    <a:cubicBezTo>
                      <a:pt x="3" y="31"/>
                      <a:pt x="3" y="62"/>
                      <a:pt x="3" y="93"/>
                    </a:cubicBezTo>
                    <a:cubicBezTo>
                      <a:pt x="2" y="93"/>
                      <a:pt x="1" y="93"/>
                      <a:pt x="0" y="93"/>
                    </a:cubicBezTo>
                    <a:cubicBezTo>
                      <a:pt x="0" y="62"/>
                      <a:pt x="0" y="3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7" name="Freeform 49">
                <a:extLst>
                  <a:ext uri="{FF2B5EF4-FFF2-40B4-BE49-F238E27FC236}">
                    <a16:creationId xmlns:a16="http://schemas.microsoft.com/office/drawing/2014/main" xmlns="" id="{270DA6DA-02D3-4482-A68D-ED07DE52285D}"/>
                  </a:ext>
                </a:extLst>
              </p:cNvPr>
              <p:cNvSpPr>
                <a:spLocks/>
              </p:cNvSpPr>
              <p:nvPr/>
            </p:nvSpPr>
            <p:spPr bwMode="auto">
              <a:xfrm>
                <a:off x="6687777" y="3393859"/>
                <a:ext cx="6350" cy="206375"/>
              </a:xfrm>
              <a:custGeom>
                <a:avLst/>
                <a:gdLst>
                  <a:gd name="T0" fmla="*/ 3 w 3"/>
                  <a:gd name="T1" fmla="*/ 0 h 93"/>
                  <a:gd name="T2" fmla="*/ 3 w 3"/>
                  <a:gd name="T3" fmla="*/ 93 h 93"/>
                  <a:gd name="T4" fmla="*/ 0 w 3"/>
                  <a:gd name="T5" fmla="*/ 93 h 93"/>
                  <a:gd name="T6" fmla="*/ 0 w 3"/>
                  <a:gd name="T7" fmla="*/ 0 h 93"/>
                  <a:gd name="T8" fmla="*/ 3 w 3"/>
                  <a:gd name="T9" fmla="*/ 0 h 93"/>
                </a:gdLst>
                <a:ahLst/>
                <a:cxnLst>
                  <a:cxn ang="0">
                    <a:pos x="T0" y="T1"/>
                  </a:cxn>
                  <a:cxn ang="0">
                    <a:pos x="T2" y="T3"/>
                  </a:cxn>
                  <a:cxn ang="0">
                    <a:pos x="T4" y="T5"/>
                  </a:cxn>
                  <a:cxn ang="0">
                    <a:pos x="T6" y="T7"/>
                  </a:cxn>
                  <a:cxn ang="0">
                    <a:pos x="T8" y="T9"/>
                  </a:cxn>
                </a:cxnLst>
                <a:rect l="0" t="0" r="r" b="b"/>
                <a:pathLst>
                  <a:path w="3" h="93">
                    <a:moveTo>
                      <a:pt x="3" y="0"/>
                    </a:moveTo>
                    <a:cubicBezTo>
                      <a:pt x="3" y="31"/>
                      <a:pt x="3" y="62"/>
                      <a:pt x="3" y="93"/>
                    </a:cubicBezTo>
                    <a:cubicBezTo>
                      <a:pt x="2" y="93"/>
                      <a:pt x="1" y="93"/>
                      <a:pt x="0" y="93"/>
                    </a:cubicBezTo>
                    <a:cubicBezTo>
                      <a:pt x="0" y="62"/>
                      <a:pt x="0" y="3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8" name="Freeform 50">
                <a:extLst>
                  <a:ext uri="{FF2B5EF4-FFF2-40B4-BE49-F238E27FC236}">
                    <a16:creationId xmlns:a16="http://schemas.microsoft.com/office/drawing/2014/main" xmlns="" id="{6DDB3A85-9B7A-4F98-AF7B-FB263C358AF0}"/>
                  </a:ext>
                </a:extLst>
              </p:cNvPr>
              <p:cNvSpPr>
                <a:spLocks/>
              </p:cNvSpPr>
              <p:nvPr/>
            </p:nvSpPr>
            <p:spPr bwMode="auto">
              <a:xfrm>
                <a:off x="7125927"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0" y="93"/>
                      <a:pt x="0" y="93"/>
                    </a:cubicBezTo>
                    <a:cubicBezTo>
                      <a:pt x="0" y="62"/>
                      <a:pt x="0" y="31"/>
                      <a:pt x="0" y="0"/>
                    </a:cubicBezTo>
                    <a:cubicBezTo>
                      <a:pt x="0"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9" name="Freeform 51">
                <a:extLst>
                  <a:ext uri="{FF2B5EF4-FFF2-40B4-BE49-F238E27FC236}">
                    <a16:creationId xmlns:a16="http://schemas.microsoft.com/office/drawing/2014/main" xmlns="" id="{853D12FF-9F81-4AAD-AD4E-CCDC0AF71E69}"/>
                  </a:ext>
                </a:extLst>
              </p:cNvPr>
              <p:cNvSpPr>
                <a:spLocks/>
              </p:cNvSpPr>
              <p:nvPr/>
            </p:nvSpPr>
            <p:spPr bwMode="auto">
              <a:xfrm>
                <a:off x="7195777" y="3393859"/>
                <a:ext cx="6350" cy="206375"/>
              </a:xfrm>
              <a:custGeom>
                <a:avLst/>
                <a:gdLst>
                  <a:gd name="T0" fmla="*/ 3 w 3"/>
                  <a:gd name="T1" fmla="*/ 0 h 93"/>
                  <a:gd name="T2" fmla="*/ 3 w 3"/>
                  <a:gd name="T3" fmla="*/ 93 h 93"/>
                  <a:gd name="T4" fmla="*/ 0 w 3"/>
                  <a:gd name="T5" fmla="*/ 93 h 93"/>
                  <a:gd name="T6" fmla="*/ 0 w 3"/>
                  <a:gd name="T7" fmla="*/ 0 h 93"/>
                  <a:gd name="T8" fmla="*/ 3 w 3"/>
                  <a:gd name="T9" fmla="*/ 0 h 93"/>
                </a:gdLst>
                <a:ahLst/>
                <a:cxnLst>
                  <a:cxn ang="0">
                    <a:pos x="T0" y="T1"/>
                  </a:cxn>
                  <a:cxn ang="0">
                    <a:pos x="T2" y="T3"/>
                  </a:cxn>
                  <a:cxn ang="0">
                    <a:pos x="T4" y="T5"/>
                  </a:cxn>
                  <a:cxn ang="0">
                    <a:pos x="T6" y="T7"/>
                  </a:cxn>
                  <a:cxn ang="0">
                    <a:pos x="T8" y="T9"/>
                  </a:cxn>
                </a:cxnLst>
                <a:rect l="0" t="0" r="r" b="b"/>
                <a:pathLst>
                  <a:path w="3" h="93">
                    <a:moveTo>
                      <a:pt x="3" y="0"/>
                    </a:moveTo>
                    <a:cubicBezTo>
                      <a:pt x="3" y="31"/>
                      <a:pt x="3" y="62"/>
                      <a:pt x="3" y="93"/>
                    </a:cubicBezTo>
                    <a:cubicBezTo>
                      <a:pt x="2" y="93"/>
                      <a:pt x="1" y="93"/>
                      <a:pt x="0" y="93"/>
                    </a:cubicBezTo>
                    <a:cubicBezTo>
                      <a:pt x="0" y="62"/>
                      <a:pt x="0" y="31"/>
                      <a:pt x="0" y="0"/>
                    </a:cubicBezTo>
                    <a:cubicBezTo>
                      <a:pt x="1" y="0"/>
                      <a:pt x="2" y="0"/>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60" name="Freeform 52">
                <a:extLst>
                  <a:ext uri="{FF2B5EF4-FFF2-40B4-BE49-F238E27FC236}">
                    <a16:creationId xmlns:a16="http://schemas.microsoft.com/office/drawing/2014/main" xmlns="" id="{8F60BE50-64C0-4486-AF76-3BB65C741EDF}"/>
                  </a:ext>
                </a:extLst>
              </p:cNvPr>
              <p:cNvSpPr>
                <a:spLocks/>
              </p:cNvSpPr>
              <p:nvPr/>
            </p:nvSpPr>
            <p:spPr bwMode="auto">
              <a:xfrm>
                <a:off x="6930665"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1" y="93"/>
                      <a:pt x="0" y="93"/>
                    </a:cubicBezTo>
                    <a:cubicBezTo>
                      <a:pt x="0" y="62"/>
                      <a:pt x="0" y="3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61" name="Freeform 53">
                <a:extLst>
                  <a:ext uri="{FF2B5EF4-FFF2-40B4-BE49-F238E27FC236}">
                    <a16:creationId xmlns:a16="http://schemas.microsoft.com/office/drawing/2014/main" xmlns="" id="{7265AA06-5D36-4EED-9CD3-5751846F8198}"/>
                  </a:ext>
                </a:extLst>
              </p:cNvPr>
              <p:cNvSpPr>
                <a:spLocks/>
              </p:cNvSpPr>
              <p:nvPr/>
            </p:nvSpPr>
            <p:spPr bwMode="auto">
              <a:xfrm>
                <a:off x="6848115" y="3393859"/>
                <a:ext cx="4763" cy="206375"/>
              </a:xfrm>
              <a:custGeom>
                <a:avLst/>
                <a:gdLst>
                  <a:gd name="T0" fmla="*/ 2 w 2"/>
                  <a:gd name="T1" fmla="*/ 0 h 93"/>
                  <a:gd name="T2" fmla="*/ 2 w 2"/>
                  <a:gd name="T3" fmla="*/ 93 h 93"/>
                  <a:gd name="T4" fmla="*/ 0 w 2"/>
                  <a:gd name="T5" fmla="*/ 93 h 93"/>
                  <a:gd name="T6" fmla="*/ 0 w 2"/>
                  <a:gd name="T7" fmla="*/ 0 h 93"/>
                  <a:gd name="T8" fmla="*/ 2 w 2"/>
                  <a:gd name="T9" fmla="*/ 0 h 93"/>
                </a:gdLst>
                <a:ahLst/>
                <a:cxnLst>
                  <a:cxn ang="0">
                    <a:pos x="T0" y="T1"/>
                  </a:cxn>
                  <a:cxn ang="0">
                    <a:pos x="T2" y="T3"/>
                  </a:cxn>
                  <a:cxn ang="0">
                    <a:pos x="T4" y="T5"/>
                  </a:cxn>
                  <a:cxn ang="0">
                    <a:pos x="T6" y="T7"/>
                  </a:cxn>
                  <a:cxn ang="0">
                    <a:pos x="T8" y="T9"/>
                  </a:cxn>
                </a:cxnLst>
                <a:rect l="0" t="0" r="r" b="b"/>
                <a:pathLst>
                  <a:path w="2" h="93">
                    <a:moveTo>
                      <a:pt x="2" y="0"/>
                    </a:moveTo>
                    <a:cubicBezTo>
                      <a:pt x="2" y="31"/>
                      <a:pt x="2" y="62"/>
                      <a:pt x="2" y="93"/>
                    </a:cubicBezTo>
                    <a:cubicBezTo>
                      <a:pt x="1" y="93"/>
                      <a:pt x="1" y="93"/>
                      <a:pt x="0" y="93"/>
                    </a:cubicBezTo>
                    <a:cubicBezTo>
                      <a:pt x="0" y="62"/>
                      <a:pt x="0" y="31"/>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344" name="Group 19">
              <a:extLst>
                <a:ext uri="{FF2B5EF4-FFF2-40B4-BE49-F238E27FC236}">
                  <a16:creationId xmlns:a16="http://schemas.microsoft.com/office/drawing/2014/main" xmlns="" id="{011B4304-40BE-4B72-A364-B1D1C54807D2}"/>
                </a:ext>
              </a:extLst>
            </p:cNvPr>
            <p:cNvGrpSpPr>
              <a:grpSpLocks noChangeAspect="1"/>
            </p:cNvGrpSpPr>
            <p:nvPr/>
          </p:nvGrpSpPr>
          <p:grpSpPr bwMode="auto">
            <a:xfrm rot="20832972">
              <a:off x="9297759" y="3693229"/>
              <a:ext cx="436533" cy="525986"/>
              <a:chOff x="5401" y="2248"/>
              <a:chExt cx="366" cy="441"/>
            </a:xfrm>
          </p:grpSpPr>
          <p:sp>
            <p:nvSpPr>
              <p:cNvPr id="346" name="Oval 20">
                <a:extLst>
                  <a:ext uri="{FF2B5EF4-FFF2-40B4-BE49-F238E27FC236}">
                    <a16:creationId xmlns:a16="http://schemas.microsoft.com/office/drawing/2014/main" xmlns="" id="{90915FB2-2A78-4EB2-961C-773699A9036E}"/>
                  </a:ext>
                </a:extLst>
              </p:cNvPr>
              <p:cNvSpPr>
                <a:spLocks noChangeArrowheads="1"/>
              </p:cNvSpPr>
              <p:nvPr/>
            </p:nvSpPr>
            <p:spPr bwMode="auto">
              <a:xfrm>
                <a:off x="5508" y="2248"/>
                <a:ext cx="152" cy="152"/>
              </a:xfrm>
              <a:prstGeom prst="ellips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47" name="Line 21">
                <a:extLst>
                  <a:ext uri="{FF2B5EF4-FFF2-40B4-BE49-F238E27FC236}">
                    <a16:creationId xmlns:a16="http://schemas.microsoft.com/office/drawing/2014/main" xmlns="" id="{8BCE3343-E94F-4486-AD3E-3FF6B0AEEC15}"/>
                  </a:ext>
                </a:extLst>
              </p:cNvPr>
              <p:cNvSpPr>
                <a:spLocks noChangeShapeType="1"/>
              </p:cNvSpPr>
              <p:nvPr/>
            </p:nvSpPr>
            <p:spPr bwMode="auto">
              <a:xfrm flipV="1">
                <a:off x="5473" y="2589"/>
                <a:ext cx="22" cy="98"/>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48" name="Line 22">
                <a:extLst>
                  <a:ext uri="{FF2B5EF4-FFF2-40B4-BE49-F238E27FC236}">
                    <a16:creationId xmlns:a16="http://schemas.microsoft.com/office/drawing/2014/main" xmlns="" id="{5A8FC02A-01B7-4F4D-B28A-C8CFFD561F8E}"/>
                  </a:ext>
                </a:extLst>
              </p:cNvPr>
              <p:cNvSpPr>
                <a:spLocks noChangeShapeType="1"/>
              </p:cNvSpPr>
              <p:nvPr/>
            </p:nvSpPr>
            <p:spPr bwMode="auto">
              <a:xfrm flipH="1" flipV="1">
                <a:off x="5670" y="2589"/>
                <a:ext cx="24" cy="10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49" name="Freeform 23">
                <a:extLst>
                  <a:ext uri="{FF2B5EF4-FFF2-40B4-BE49-F238E27FC236}">
                    <a16:creationId xmlns:a16="http://schemas.microsoft.com/office/drawing/2014/main" xmlns="" id="{591278EC-770A-4F4F-885E-BF3F078AD26C}"/>
                  </a:ext>
                </a:extLst>
              </p:cNvPr>
              <p:cNvSpPr>
                <a:spLocks/>
              </p:cNvSpPr>
              <p:nvPr/>
            </p:nvSpPr>
            <p:spPr bwMode="auto">
              <a:xfrm>
                <a:off x="5518" y="2444"/>
                <a:ext cx="249" cy="243"/>
              </a:xfrm>
              <a:custGeom>
                <a:avLst/>
                <a:gdLst>
                  <a:gd name="T0" fmla="*/ 124 w 124"/>
                  <a:gd name="T1" fmla="*/ 122 h 122"/>
                  <a:gd name="T2" fmla="*/ 100 w 124"/>
                  <a:gd name="T3" fmla="*/ 29 h 122"/>
                  <a:gd name="T4" fmla="*/ 100 w 124"/>
                  <a:gd name="T5" fmla="*/ 28 h 122"/>
                  <a:gd name="T6" fmla="*/ 64 w 124"/>
                  <a:gd name="T7" fmla="*/ 0 h 122"/>
                  <a:gd name="T8" fmla="*/ 0 w 124"/>
                  <a:gd name="T9" fmla="*/ 0 h 122"/>
                </a:gdLst>
                <a:ahLst/>
                <a:cxnLst>
                  <a:cxn ang="0">
                    <a:pos x="T0" y="T1"/>
                  </a:cxn>
                  <a:cxn ang="0">
                    <a:pos x="T2" y="T3"/>
                  </a:cxn>
                  <a:cxn ang="0">
                    <a:pos x="T4" y="T5"/>
                  </a:cxn>
                  <a:cxn ang="0">
                    <a:pos x="T6" y="T7"/>
                  </a:cxn>
                  <a:cxn ang="0">
                    <a:pos x="T8" y="T9"/>
                  </a:cxn>
                </a:cxnLst>
                <a:rect l="0" t="0" r="r" b="b"/>
                <a:pathLst>
                  <a:path w="124" h="122">
                    <a:moveTo>
                      <a:pt x="124" y="122"/>
                    </a:moveTo>
                    <a:cubicBezTo>
                      <a:pt x="118" y="97"/>
                      <a:pt x="108" y="59"/>
                      <a:pt x="100" y="29"/>
                    </a:cubicBezTo>
                    <a:cubicBezTo>
                      <a:pt x="100" y="28"/>
                      <a:pt x="100" y="28"/>
                      <a:pt x="100" y="28"/>
                    </a:cubicBezTo>
                    <a:cubicBezTo>
                      <a:pt x="96" y="12"/>
                      <a:pt x="82" y="0"/>
                      <a:pt x="64" y="0"/>
                    </a:cubicBezTo>
                    <a:cubicBezTo>
                      <a:pt x="0" y="0"/>
                      <a:pt x="0" y="0"/>
                      <a:pt x="0" y="0"/>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350" name="Freeform 24">
                <a:extLst>
                  <a:ext uri="{FF2B5EF4-FFF2-40B4-BE49-F238E27FC236}">
                    <a16:creationId xmlns:a16="http://schemas.microsoft.com/office/drawing/2014/main" xmlns="" id="{B859EA89-D6BD-4994-A068-2BAF4EEB64B5}"/>
                  </a:ext>
                </a:extLst>
              </p:cNvPr>
              <p:cNvSpPr>
                <a:spLocks/>
              </p:cNvSpPr>
              <p:nvPr/>
            </p:nvSpPr>
            <p:spPr bwMode="auto">
              <a:xfrm>
                <a:off x="5401" y="2444"/>
                <a:ext cx="249" cy="243"/>
              </a:xfrm>
              <a:custGeom>
                <a:avLst/>
                <a:gdLst>
                  <a:gd name="T0" fmla="*/ 124 w 124"/>
                  <a:gd name="T1" fmla="*/ 0 h 122"/>
                  <a:gd name="T2" fmla="*/ 60 w 124"/>
                  <a:gd name="T3" fmla="*/ 0 h 122"/>
                  <a:gd name="T4" fmla="*/ 24 w 124"/>
                  <a:gd name="T5" fmla="*/ 28 h 122"/>
                  <a:gd name="T6" fmla="*/ 24 w 124"/>
                  <a:gd name="T7" fmla="*/ 29 h 122"/>
                  <a:gd name="T8" fmla="*/ 0 w 124"/>
                  <a:gd name="T9" fmla="*/ 122 h 122"/>
                </a:gdLst>
                <a:ahLst/>
                <a:cxnLst>
                  <a:cxn ang="0">
                    <a:pos x="T0" y="T1"/>
                  </a:cxn>
                  <a:cxn ang="0">
                    <a:pos x="T2" y="T3"/>
                  </a:cxn>
                  <a:cxn ang="0">
                    <a:pos x="T4" y="T5"/>
                  </a:cxn>
                  <a:cxn ang="0">
                    <a:pos x="T6" y="T7"/>
                  </a:cxn>
                  <a:cxn ang="0">
                    <a:pos x="T8" y="T9"/>
                  </a:cxn>
                </a:cxnLst>
                <a:rect l="0" t="0" r="r" b="b"/>
                <a:pathLst>
                  <a:path w="124" h="122">
                    <a:moveTo>
                      <a:pt x="124" y="0"/>
                    </a:moveTo>
                    <a:cubicBezTo>
                      <a:pt x="60" y="0"/>
                      <a:pt x="60" y="0"/>
                      <a:pt x="60" y="0"/>
                    </a:cubicBezTo>
                    <a:cubicBezTo>
                      <a:pt x="43" y="0"/>
                      <a:pt x="28" y="12"/>
                      <a:pt x="24" y="28"/>
                    </a:cubicBezTo>
                    <a:cubicBezTo>
                      <a:pt x="24" y="29"/>
                      <a:pt x="24" y="29"/>
                      <a:pt x="24" y="29"/>
                    </a:cubicBezTo>
                    <a:cubicBezTo>
                      <a:pt x="16" y="59"/>
                      <a:pt x="6" y="97"/>
                      <a:pt x="0" y="122"/>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337" name="Freeform 7">
            <a:extLst>
              <a:ext uri="{FF2B5EF4-FFF2-40B4-BE49-F238E27FC236}">
                <a16:creationId xmlns:a16="http://schemas.microsoft.com/office/drawing/2014/main" xmlns="" id="{50B42142-90D5-4CE5-9250-F88DCE6F9C33}"/>
              </a:ext>
            </a:extLst>
          </p:cNvPr>
          <p:cNvSpPr>
            <a:spLocks noEditPoints="1"/>
          </p:cNvSpPr>
          <p:nvPr/>
        </p:nvSpPr>
        <p:spPr bwMode="auto">
          <a:xfrm>
            <a:off x="10020437" y="3337317"/>
            <a:ext cx="943950" cy="870117"/>
          </a:xfrm>
          <a:custGeom>
            <a:avLst/>
            <a:gdLst>
              <a:gd name="T0" fmla="*/ 478 w 948"/>
              <a:gd name="T1" fmla="*/ 657 h 828"/>
              <a:gd name="T2" fmla="*/ 564 w 948"/>
              <a:gd name="T3" fmla="*/ 742 h 828"/>
              <a:gd name="T4" fmla="*/ 478 w 948"/>
              <a:gd name="T5" fmla="*/ 828 h 828"/>
              <a:gd name="T6" fmla="*/ 392 w 948"/>
              <a:gd name="T7" fmla="*/ 742 h 828"/>
              <a:gd name="T8" fmla="*/ 478 w 948"/>
              <a:gd name="T9" fmla="*/ 657 h 828"/>
              <a:gd name="T10" fmla="*/ 850 w 948"/>
              <a:gd name="T11" fmla="*/ 322 h 828"/>
              <a:gd name="T12" fmla="*/ 99 w 948"/>
              <a:gd name="T13" fmla="*/ 322 h 828"/>
              <a:gd name="T14" fmla="*/ 41 w 948"/>
              <a:gd name="T15" fmla="*/ 320 h 828"/>
              <a:gd name="T16" fmla="*/ 13 w 948"/>
              <a:gd name="T17" fmla="*/ 292 h 828"/>
              <a:gd name="T18" fmla="*/ 1 w 948"/>
              <a:gd name="T19" fmla="*/ 261 h 828"/>
              <a:gd name="T20" fmla="*/ 15 w 948"/>
              <a:gd name="T21" fmla="*/ 230 h 828"/>
              <a:gd name="T22" fmla="*/ 933 w 948"/>
              <a:gd name="T23" fmla="*/ 231 h 828"/>
              <a:gd name="T24" fmla="*/ 948 w 948"/>
              <a:gd name="T25" fmla="*/ 261 h 828"/>
              <a:gd name="T26" fmla="*/ 935 w 948"/>
              <a:gd name="T27" fmla="*/ 293 h 828"/>
              <a:gd name="T28" fmla="*/ 908 w 948"/>
              <a:gd name="T29" fmla="*/ 320 h 828"/>
              <a:gd name="T30" fmla="*/ 850 w 948"/>
              <a:gd name="T31" fmla="*/ 322 h 828"/>
              <a:gd name="T32" fmla="*/ 724 w 948"/>
              <a:gd name="T33" fmla="*/ 469 h 828"/>
              <a:gd name="T34" fmla="*/ 781 w 948"/>
              <a:gd name="T35" fmla="*/ 466 h 828"/>
              <a:gd name="T36" fmla="*/ 808 w 948"/>
              <a:gd name="T37" fmla="*/ 438 h 828"/>
              <a:gd name="T38" fmla="*/ 821 w 948"/>
              <a:gd name="T39" fmla="*/ 406 h 828"/>
              <a:gd name="T40" fmla="*/ 806 w 948"/>
              <a:gd name="T41" fmla="*/ 375 h 828"/>
              <a:gd name="T42" fmla="*/ 151 w 948"/>
              <a:gd name="T43" fmla="*/ 375 h 828"/>
              <a:gd name="T44" fmla="*/ 135 w 948"/>
              <a:gd name="T45" fmla="*/ 406 h 828"/>
              <a:gd name="T46" fmla="*/ 148 w 948"/>
              <a:gd name="T47" fmla="*/ 438 h 828"/>
              <a:gd name="T48" fmla="*/ 175 w 948"/>
              <a:gd name="T49" fmla="*/ 466 h 828"/>
              <a:gd name="T50" fmla="*/ 233 w 948"/>
              <a:gd name="T51" fmla="*/ 468 h 828"/>
              <a:gd name="T52" fmla="*/ 724 w 948"/>
              <a:gd name="T53" fmla="*/ 469 h 828"/>
              <a:gd name="T54" fmla="*/ 585 w 948"/>
              <a:gd name="T55" fmla="*/ 612 h 828"/>
              <a:gd name="T56" fmla="*/ 371 w 948"/>
              <a:gd name="T57" fmla="*/ 612 h 828"/>
              <a:gd name="T58" fmla="*/ 317 w 948"/>
              <a:gd name="T59" fmla="*/ 607 h 828"/>
              <a:gd name="T60" fmla="*/ 289 w 948"/>
              <a:gd name="T61" fmla="*/ 579 h 828"/>
              <a:gd name="T62" fmla="*/ 277 w 948"/>
              <a:gd name="T63" fmla="*/ 546 h 828"/>
              <a:gd name="T64" fmla="*/ 294 w 948"/>
              <a:gd name="T65" fmla="*/ 515 h 828"/>
              <a:gd name="T66" fmla="*/ 662 w 948"/>
              <a:gd name="T67" fmla="*/ 515 h 828"/>
              <a:gd name="T68" fmla="*/ 679 w 948"/>
              <a:gd name="T69" fmla="*/ 546 h 828"/>
              <a:gd name="T70" fmla="*/ 667 w 948"/>
              <a:gd name="T71" fmla="*/ 579 h 828"/>
              <a:gd name="T72" fmla="*/ 639 w 948"/>
              <a:gd name="T73" fmla="*/ 607 h 828"/>
              <a:gd name="T74" fmla="*/ 585 w 948"/>
              <a:gd name="T75" fmla="*/ 612 h 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8" h="828">
                <a:moveTo>
                  <a:pt x="478" y="657"/>
                </a:moveTo>
                <a:cubicBezTo>
                  <a:pt x="525" y="657"/>
                  <a:pt x="564" y="695"/>
                  <a:pt x="564" y="742"/>
                </a:cubicBezTo>
                <a:cubicBezTo>
                  <a:pt x="564" y="790"/>
                  <a:pt x="525" y="828"/>
                  <a:pt x="478" y="828"/>
                </a:cubicBezTo>
                <a:cubicBezTo>
                  <a:pt x="431" y="828"/>
                  <a:pt x="392" y="790"/>
                  <a:pt x="392" y="742"/>
                </a:cubicBezTo>
                <a:cubicBezTo>
                  <a:pt x="392" y="695"/>
                  <a:pt x="431" y="656"/>
                  <a:pt x="478" y="657"/>
                </a:cubicBezTo>
                <a:close/>
                <a:moveTo>
                  <a:pt x="850" y="322"/>
                </a:moveTo>
                <a:cubicBezTo>
                  <a:pt x="635" y="135"/>
                  <a:pt x="314" y="135"/>
                  <a:pt x="99" y="322"/>
                </a:cubicBezTo>
                <a:cubicBezTo>
                  <a:pt x="82" y="337"/>
                  <a:pt x="57" y="336"/>
                  <a:pt x="41" y="320"/>
                </a:cubicBezTo>
                <a:cubicBezTo>
                  <a:pt x="13" y="292"/>
                  <a:pt x="13" y="292"/>
                  <a:pt x="13" y="292"/>
                </a:cubicBezTo>
                <a:cubicBezTo>
                  <a:pt x="5" y="284"/>
                  <a:pt x="0" y="273"/>
                  <a:pt x="1" y="261"/>
                </a:cubicBezTo>
                <a:cubicBezTo>
                  <a:pt x="1" y="249"/>
                  <a:pt x="6" y="238"/>
                  <a:pt x="15" y="230"/>
                </a:cubicBezTo>
                <a:cubicBezTo>
                  <a:pt x="277" y="0"/>
                  <a:pt x="672" y="0"/>
                  <a:pt x="933" y="231"/>
                </a:cubicBezTo>
                <a:cubicBezTo>
                  <a:pt x="943" y="239"/>
                  <a:pt x="948" y="249"/>
                  <a:pt x="948" y="261"/>
                </a:cubicBezTo>
                <a:cubicBezTo>
                  <a:pt x="948" y="273"/>
                  <a:pt x="944" y="284"/>
                  <a:pt x="935" y="293"/>
                </a:cubicBezTo>
                <a:cubicBezTo>
                  <a:pt x="908" y="320"/>
                  <a:pt x="908" y="320"/>
                  <a:pt x="908" y="320"/>
                </a:cubicBezTo>
                <a:cubicBezTo>
                  <a:pt x="892" y="336"/>
                  <a:pt x="867" y="337"/>
                  <a:pt x="850" y="322"/>
                </a:cubicBezTo>
                <a:close/>
                <a:moveTo>
                  <a:pt x="724" y="469"/>
                </a:moveTo>
                <a:cubicBezTo>
                  <a:pt x="741" y="483"/>
                  <a:pt x="765" y="481"/>
                  <a:pt x="781" y="466"/>
                </a:cubicBezTo>
                <a:cubicBezTo>
                  <a:pt x="808" y="438"/>
                  <a:pt x="808" y="438"/>
                  <a:pt x="808" y="438"/>
                </a:cubicBezTo>
                <a:cubicBezTo>
                  <a:pt x="817" y="429"/>
                  <a:pt x="821" y="419"/>
                  <a:pt x="821" y="406"/>
                </a:cubicBezTo>
                <a:cubicBezTo>
                  <a:pt x="820" y="394"/>
                  <a:pt x="815" y="383"/>
                  <a:pt x="806" y="375"/>
                </a:cubicBezTo>
                <a:cubicBezTo>
                  <a:pt x="617" y="218"/>
                  <a:pt x="340" y="217"/>
                  <a:pt x="151" y="375"/>
                </a:cubicBezTo>
                <a:cubicBezTo>
                  <a:pt x="141" y="383"/>
                  <a:pt x="136" y="393"/>
                  <a:pt x="135" y="406"/>
                </a:cubicBezTo>
                <a:cubicBezTo>
                  <a:pt x="135" y="418"/>
                  <a:pt x="139" y="429"/>
                  <a:pt x="148" y="438"/>
                </a:cubicBezTo>
                <a:cubicBezTo>
                  <a:pt x="175" y="466"/>
                  <a:pt x="175" y="466"/>
                  <a:pt x="175" y="466"/>
                </a:cubicBezTo>
                <a:cubicBezTo>
                  <a:pt x="191" y="481"/>
                  <a:pt x="216" y="482"/>
                  <a:pt x="233" y="468"/>
                </a:cubicBezTo>
                <a:cubicBezTo>
                  <a:pt x="375" y="352"/>
                  <a:pt x="581" y="352"/>
                  <a:pt x="724" y="469"/>
                </a:cubicBezTo>
                <a:close/>
                <a:moveTo>
                  <a:pt x="585" y="612"/>
                </a:moveTo>
                <a:cubicBezTo>
                  <a:pt x="521" y="568"/>
                  <a:pt x="435" y="568"/>
                  <a:pt x="371" y="612"/>
                </a:cubicBezTo>
                <a:cubicBezTo>
                  <a:pt x="354" y="624"/>
                  <a:pt x="332" y="622"/>
                  <a:pt x="317" y="607"/>
                </a:cubicBezTo>
                <a:cubicBezTo>
                  <a:pt x="289" y="579"/>
                  <a:pt x="289" y="579"/>
                  <a:pt x="289" y="579"/>
                </a:cubicBezTo>
                <a:cubicBezTo>
                  <a:pt x="280" y="570"/>
                  <a:pt x="276" y="559"/>
                  <a:pt x="277" y="546"/>
                </a:cubicBezTo>
                <a:cubicBezTo>
                  <a:pt x="278" y="533"/>
                  <a:pt x="284" y="522"/>
                  <a:pt x="294" y="515"/>
                </a:cubicBezTo>
                <a:cubicBezTo>
                  <a:pt x="404" y="435"/>
                  <a:pt x="553" y="435"/>
                  <a:pt x="662" y="515"/>
                </a:cubicBezTo>
                <a:cubicBezTo>
                  <a:pt x="672" y="522"/>
                  <a:pt x="678" y="533"/>
                  <a:pt x="679" y="546"/>
                </a:cubicBezTo>
                <a:cubicBezTo>
                  <a:pt x="680" y="559"/>
                  <a:pt x="676" y="570"/>
                  <a:pt x="667" y="579"/>
                </a:cubicBezTo>
                <a:cubicBezTo>
                  <a:pt x="639" y="607"/>
                  <a:pt x="639" y="607"/>
                  <a:pt x="639" y="607"/>
                </a:cubicBezTo>
                <a:cubicBezTo>
                  <a:pt x="625" y="622"/>
                  <a:pt x="602" y="624"/>
                  <a:pt x="585" y="612"/>
                </a:cubicBezTo>
                <a:close/>
              </a:path>
            </a:pathLst>
          </a:custGeom>
          <a:solidFill>
            <a:schemeClr val="bg1"/>
          </a:solidFill>
          <a:ln w="19050" cap="flat">
            <a:solidFill>
              <a:schemeClr val="accent2"/>
            </a:solidFill>
            <a:prstDash val="solid"/>
            <a:miter/>
          </a:ln>
          <a:extLst/>
        </p:spPr>
        <p:txBody>
          <a:bodyPr>
            <a:noAutofit/>
          </a:bodyPr>
          <a:lstStyle/>
          <a:p>
            <a:endParaRPr lang="en-GB"/>
          </a:p>
        </p:txBody>
      </p:sp>
      <p:grpSp>
        <p:nvGrpSpPr>
          <p:cNvPr id="356" name="Group 37">
            <a:extLst>
              <a:ext uri="{FF2B5EF4-FFF2-40B4-BE49-F238E27FC236}">
                <a16:creationId xmlns:a16="http://schemas.microsoft.com/office/drawing/2014/main" xmlns="" id="{F6187610-CDA2-4F53-90E8-65FC681D9D78}"/>
              </a:ext>
            </a:extLst>
          </p:cNvPr>
          <p:cNvGrpSpPr>
            <a:grpSpLocks noChangeAspect="1"/>
          </p:cNvGrpSpPr>
          <p:nvPr/>
        </p:nvGrpSpPr>
        <p:grpSpPr bwMode="auto">
          <a:xfrm>
            <a:off x="10256234" y="2672536"/>
            <a:ext cx="474700" cy="473506"/>
            <a:chOff x="3190" y="1333"/>
            <a:chExt cx="398" cy="397"/>
          </a:xfrm>
        </p:grpSpPr>
        <p:sp>
          <p:nvSpPr>
            <p:cNvPr id="362" name="AutoShape 36">
              <a:extLst>
                <a:ext uri="{FF2B5EF4-FFF2-40B4-BE49-F238E27FC236}">
                  <a16:creationId xmlns:a16="http://schemas.microsoft.com/office/drawing/2014/main" xmlns="" id="{7C939720-6CA4-42D6-A269-93471A21E661}"/>
                </a:ext>
              </a:extLst>
            </p:cNvPr>
            <p:cNvSpPr>
              <a:spLocks noChangeAspect="1" noChangeArrowheads="1" noTextEdit="1"/>
            </p:cNvSpPr>
            <p:nvPr/>
          </p:nvSpPr>
          <p:spPr bwMode="auto">
            <a:xfrm>
              <a:off x="3190" y="1333"/>
              <a:ext cx="39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363" name="Oval 38">
              <a:extLst>
                <a:ext uri="{FF2B5EF4-FFF2-40B4-BE49-F238E27FC236}">
                  <a16:creationId xmlns:a16="http://schemas.microsoft.com/office/drawing/2014/main" xmlns="" id="{459C3202-4487-4687-949F-65F11CA8A944}"/>
                </a:ext>
              </a:extLst>
            </p:cNvPr>
            <p:cNvSpPr>
              <a:spLocks noChangeArrowheads="1"/>
            </p:cNvSpPr>
            <p:nvPr/>
          </p:nvSpPr>
          <p:spPr bwMode="auto">
            <a:xfrm>
              <a:off x="3194" y="1342"/>
              <a:ext cx="385" cy="384"/>
            </a:xfrm>
            <a:prstGeom prst="ellipse">
              <a:avLst/>
            </a:prstGeom>
            <a:noFill/>
            <a:ln w="20638" cap="flat">
              <a:solidFill>
                <a:srgbClr val="00A3AD"/>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364" name="Freeform 39">
              <a:extLst>
                <a:ext uri="{FF2B5EF4-FFF2-40B4-BE49-F238E27FC236}">
                  <a16:creationId xmlns:a16="http://schemas.microsoft.com/office/drawing/2014/main" xmlns="" id="{D0E46077-FF6B-493C-8147-36D9A655446A}"/>
                </a:ext>
              </a:extLst>
            </p:cNvPr>
            <p:cNvSpPr>
              <a:spLocks/>
            </p:cNvSpPr>
            <p:nvPr/>
          </p:nvSpPr>
          <p:spPr bwMode="auto">
            <a:xfrm>
              <a:off x="3306" y="1478"/>
              <a:ext cx="179" cy="126"/>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20638"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sp>
        <p:nvSpPr>
          <p:cNvPr id="8" name="Title 7">
            <a:extLst>
              <a:ext uri="{FF2B5EF4-FFF2-40B4-BE49-F238E27FC236}">
                <a16:creationId xmlns:a16="http://schemas.microsoft.com/office/drawing/2014/main" xmlns="" id="{745A68B0-FAAC-4FA3-8B4C-79ED21EF727E}"/>
              </a:ext>
            </a:extLst>
          </p:cNvPr>
          <p:cNvSpPr>
            <a:spLocks noGrp="1"/>
          </p:cNvSpPr>
          <p:nvPr>
            <p:ph type="title"/>
          </p:nvPr>
        </p:nvSpPr>
        <p:spPr/>
        <p:txBody>
          <a:bodyPr>
            <a:noAutofit/>
          </a:bodyPr>
          <a:lstStyle/>
          <a:p>
            <a:r>
              <a:rPr lang="en-US" dirty="0" err="1" smtClean="0"/>
              <a:t>cobas</a:t>
            </a:r>
            <a:r>
              <a:rPr lang="en-US" baseline="30000" dirty="0" smtClean="0"/>
              <a:t>®</a:t>
            </a:r>
            <a:r>
              <a:rPr lang="en-US" dirty="0" smtClean="0"/>
              <a:t> </a:t>
            </a:r>
            <a:r>
              <a:rPr lang="en-US" dirty="0"/>
              <a:t>POC IT solutions</a:t>
            </a:r>
            <a:endParaRPr lang="en-GB" dirty="0"/>
          </a:p>
        </p:txBody>
      </p:sp>
      <p:sp>
        <p:nvSpPr>
          <p:cNvPr id="9" name="Text Placeholder 8">
            <a:extLst>
              <a:ext uri="{FF2B5EF4-FFF2-40B4-BE49-F238E27FC236}">
                <a16:creationId xmlns:a16="http://schemas.microsoft.com/office/drawing/2014/main" xmlns="" id="{FB975E99-AFF7-423A-9F1F-0D012EF68C63}"/>
              </a:ext>
            </a:extLst>
          </p:cNvPr>
          <p:cNvSpPr>
            <a:spLocks noGrp="1"/>
          </p:cNvSpPr>
          <p:nvPr>
            <p:ph type="body" sz="quarter" idx="12"/>
          </p:nvPr>
        </p:nvSpPr>
        <p:spPr/>
        <p:txBody>
          <a:bodyPr>
            <a:noAutofit/>
          </a:bodyPr>
          <a:lstStyle/>
          <a:p>
            <a:r>
              <a:rPr lang="en-SG" dirty="0">
                <a:latin typeface="Minion" pitchFamily="2" charset="0"/>
              </a:rPr>
              <a:t>Organize training from anywhere</a:t>
            </a:r>
            <a:endParaRPr lang="en-GB" dirty="0"/>
          </a:p>
        </p:txBody>
      </p:sp>
      <p:sp>
        <p:nvSpPr>
          <p:cNvPr id="152" name="Rectangle 151">
            <a:hlinkClick r:id="rId5" action="ppaction://hlinksldjump"/>
            <a:extLst>
              <a:ext uri="{FF2B5EF4-FFF2-40B4-BE49-F238E27FC236}">
                <a16:creationId xmlns:a16="http://schemas.microsoft.com/office/drawing/2014/main" xmlns="" id="{ADAA0B3E-3824-4981-8720-92A035C1829F}"/>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416150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64" presetClass="path" presetSubtype="0" decel="100000" fill="hold" grpId="1" nodeType="withEffect">
                                      <p:stCondLst>
                                        <p:cond delay="0"/>
                                      </p:stCondLst>
                                      <p:childTnLst>
                                        <p:animMotion origin="layout" path="M 3.75E-6 0.03819 L 3.75E-6 1.85185E-6 " pathEditMode="relative" rAng="0" ptsTypes="AA">
                                          <p:cBhvr>
                                            <p:cTn id="13" dur="500" fill="hold"/>
                                            <p:tgtEl>
                                              <p:spTgt spid="124"/>
                                            </p:tgtEl>
                                            <p:attrNameLst>
                                              <p:attrName>ppt_x</p:attrName>
                                              <p:attrName>ppt_y</p:attrName>
                                            </p:attrNameLst>
                                          </p:cBhvr>
                                          <p:rCtr x="0" y="-1921"/>
                                        </p:animMotion>
                                      </p:childTnLst>
                                    </p:cTn>
                                  </p:par>
                                  <p:par>
                                    <p:cTn id="14" presetID="10"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64" presetClass="path" presetSubtype="0" decel="100000" fill="hold" nodeType="withEffect">
                                      <p:stCondLst>
                                        <p:cond delay="0"/>
                                      </p:stCondLst>
                                      <p:childTnLst>
                                        <p:animMotion origin="layout" path="M 3.54167E-6 -0.06319 L 3.54167E-6 -4.81481E-6 " pathEditMode="relative" rAng="0" ptsTypes="AA">
                                          <p:cBhvr>
                                            <p:cTn id="18" dur="500" fill="hold"/>
                                            <p:tgtEl>
                                              <p:spTgt spid="64"/>
                                            </p:tgtEl>
                                            <p:attrNameLst>
                                              <p:attrName>ppt_x</p:attrName>
                                              <p:attrName>ppt_y</p:attrName>
                                            </p:attrNameLst>
                                          </p:cBhvr>
                                          <p:rCtr x="0" y="3148"/>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500"/>
                                            <p:tgtEl>
                                              <p:spTgt spid="125"/>
                                            </p:tgtEl>
                                          </p:cBhvr>
                                        </p:animEffect>
                                      </p:childTnLst>
                                    </p:cTn>
                                  </p:par>
                                  <p:par>
                                    <p:cTn id="24" presetID="64" presetClass="path" presetSubtype="0" decel="100000" fill="hold" grpId="1" nodeType="withEffect">
                                      <p:stCondLst>
                                        <p:cond delay="0"/>
                                      </p:stCondLst>
                                      <p:childTnLst>
                                        <p:animMotion origin="layout" path="M 3.75E-6 0.03819 L 3.75E-6 1.85185E-6 " pathEditMode="relative" rAng="0" ptsTypes="AA">
                                          <p:cBhvr>
                                            <p:cTn id="25" dur="500" fill="hold"/>
                                            <p:tgtEl>
                                              <p:spTgt spid="125"/>
                                            </p:tgtEl>
                                            <p:attrNameLst>
                                              <p:attrName>ppt_x</p:attrName>
                                              <p:attrName>ppt_y</p:attrName>
                                            </p:attrNameLst>
                                          </p:cBhvr>
                                          <p:rCtr x="0" y="-1921"/>
                                        </p:animMotion>
                                      </p:childTnLst>
                                    </p:cTn>
                                  </p:par>
                                  <p:par>
                                    <p:cTn id="26" presetID="10" presetClass="entr" presetSubtype="0"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64" presetClass="path" presetSubtype="0" decel="100000" fill="hold" nodeType="withEffect">
                                      <p:stCondLst>
                                        <p:cond delay="0"/>
                                      </p:stCondLst>
                                      <p:childTnLst>
                                        <p:animMotion origin="layout" path="M 3.54167E-6 -0.06319 L 3.54167E-6 -4.81481E-6 " pathEditMode="relative" rAng="0" ptsTypes="AA">
                                          <p:cBhvr>
                                            <p:cTn id="30" dur="500" fill="hold"/>
                                            <p:tgtEl>
                                              <p:spTgt spid="65"/>
                                            </p:tgtEl>
                                            <p:attrNameLst>
                                              <p:attrName>ppt_x</p:attrName>
                                              <p:attrName>ppt_y</p:attrName>
                                            </p:attrNameLst>
                                          </p:cBhvr>
                                          <p:rCtr x="0" y="3148"/>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fade">
                                          <p:cBhvr>
                                            <p:cTn id="35" dur="500"/>
                                            <p:tgtEl>
                                              <p:spTgt spid="126"/>
                                            </p:tgtEl>
                                          </p:cBhvr>
                                        </p:animEffect>
                                      </p:childTnLst>
                                    </p:cTn>
                                  </p:par>
                                  <p:par>
                                    <p:cTn id="36" presetID="64" presetClass="path" presetSubtype="0" decel="100000" fill="hold" grpId="1" nodeType="withEffect">
                                      <p:stCondLst>
                                        <p:cond delay="0"/>
                                      </p:stCondLst>
                                      <p:childTnLst>
                                        <p:animMotion origin="layout" path="M 3.75E-6 0.03819 L 3.75E-6 1.85185E-6 " pathEditMode="relative" rAng="0" ptsTypes="AA">
                                          <p:cBhvr>
                                            <p:cTn id="37" dur="500" fill="hold"/>
                                            <p:tgtEl>
                                              <p:spTgt spid="126"/>
                                            </p:tgtEl>
                                            <p:attrNameLst>
                                              <p:attrName>ppt_x</p:attrName>
                                              <p:attrName>ppt_y</p:attrName>
                                            </p:attrNameLst>
                                          </p:cBhvr>
                                          <p:rCtr x="0" y="-1921"/>
                                        </p:animMotion>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64" presetClass="path" presetSubtype="0" decel="100000" fill="hold" nodeType="withEffect">
                                      <p:stCondLst>
                                        <p:cond delay="0"/>
                                      </p:stCondLst>
                                      <p:childTnLst>
                                        <p:animMotion origin="layout" path="M 3.54167E-6 -0.06319 L 3.54167E-6 -4.81481E-6 " pathEditMode="relative" rAng="0" ptsTypes="AA">
                                          <p:cBhvr>
                                            <p:cTn id="42" dur="500" fill="hold"/>
                                            <p:tgtEl>
                                              <p:spTgt spid="4"/>
                                            </p:tgtEl>
                                            <p:attrNameLst>
                                              <p:attrName>ppt_x</p:attrName>
                                              <p:attrName>ppt_y</p:attrName>
                                            </p:attrNameLst>
                                          </p:cBhvr>
                                          <p:rCtr x="0" y="3148"/>
                                        </p:animMotion>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64" presetClass="path" presetSubtype="0" decel="100000" fill="hold" nodeType="withEffect">
                                      <p:stCondLst>
                                        <p:cond delay="0"/>
                                      </p:stCondLst>
                                      <p:childTnLst>
                                        <p:animMotion origin="layout" path="M -0.01354 0.01852 L 2.08333E-6 -4.07407E-6 " pathEditMode="relative" rAng="0" ptsTypes="AA">
                                          <p:cBhvr>
                                            <p:cTn id="48" dur="500" fill="hold"/>
                                            <p:tgtEl>
                                              <p:spTgt spid="63"/>
                                            </p:tgtEl>
                                            <p:attrNameLst>
                                              <p:attrName>ppt_x</p:attrName>
                                              <p:attrName>ppt_y</p:attrName>
                                            </p:attrNameLst>
                                          </p:cBhvr>
                                          <p:rCtr x="677" y="-926"/>
                                        </p:animMotion>
                                      </p:childTnLst>
                                    </p:cTn>
                                  </p:par>
                                </p:childTnLst>
                              </p:cTn>
                            </p:par>
                            <p:par>
                              <p:cTn id="49" fill="hold">
                                <p:stCondLst>
                                  <p:cond delay="1000"/>
                                </p:stCondLst>
                                <p:childTnLst>
                                  <p:par>
                                    <p:cTn id="50" presetID="22" presetClass="entr" presetSubtype="4" repeatCount="3000" fill="hold" grpId="0" nodeType="afterEffect">
                                      <p:stCondLst>
                                        <p:cond delay="0"/>
                                      </p:stCondLst>
                                      <p:childTnLst>
                                        <p:set>
                                          <p:cBhvr>
                                            <p:cTn id="51" dur="1" fill="hold">
                                              <p:stCondLst>
                                                <p:cond delay="0"/>
                                              </p:stCondLst>
                                            </p:cTn>
                                            <p:tgtEl>
                                              <p:spTgt spid="337"/>
                                            </p:tgtEl>
                                            <p:attrNameLst>
                                              <p:attrName>style.visibility</p:attrName>
                                            </p:attrNameLst>
                                          </p:cBhvr>
                                          <p:to>
                                            <p:strVal val="visible"/>
                                          </p:to>
                                        </p:set>
                                        <p:animEffect transition="in" filter="wipe(down)">
                                          <p:cBhvr>
                                            <p:cTn id="52" dur="500"/>
                                            <p:tgtEl>
                                              <p:spTgt spid="337"/>
                                            </p:tgtEl>
                                          </p:cBhvr>
                                        </p:animEffect>
                                      </p:childTnLst>
                                    </p:cTn>
                                  </p:par>
                                  <p:par>
                                    <p:cTn id="53" presetID="23" presetClass="entr" presetSubtype="16" fill="hold" nodeType="withEffect">
                                      <p:stCondLst>
                                        <p:cond delay="500"/>
                                      </p:stCondLst>
                                      <p:childTnLst>
                                        <p:set>
                                          <p:cBhvr>
                                            <p:cTn id="54" dur="1" fill="hold">
                                              <p:stCondLst>
                                                <p:cond delay="0"/>
                                              </p:stCondLst>
                                            </p:cTn>
                                            <p:tgtEl>
                                              <p:spTgt spid="356"/>
                                            </p:tgtEl>
                                            <p:attrNameLst>
                                              <p:attrName>style.visibility</p:attrName>
                                            </p:attrNameLst>
                                          </p:cBhvr>
                                          <p:to>
                                            <p:strVal val="visible"/>
                                          </p:to>
                                        </p:set>
                                        <p:anim calcmode="lin" valueType="num">
                                          <p:cBhvr>
                                            <p:cTn id="55" dur="200" fill="hold"/>
                                            <p:tgtEl>
                                              <p:spTgt spid="356"/>
                                            </p:tgtEl>
                                            <p:attrNameLst>
                                              <p:attrName>ppt_w</p:attrName>
                                            </p:attrNameLst>
                                          </p:cBhvr>
                                          <p:tavLst>
                                            <p:tav tm="0">
                                              <p:val>
                                                <p:fltVal val="0"/>
                                              </p:val>
                                            </p:tav>
                                            <p:tav tm="100000">
                                              <p:val>
                                                <p:strVal val="#ppt_w"/>
                                              </p:val>
                                            </p:tav>
                                          </p:tavLst>
                                        </p:anim>
                                        <p:anim calcmode="lin" valueType="num">
                                          <p:cBhvr>
                                            <p:cTn id="56" dur="200" fill="hold"/>
                                            <p:tgtEl>
                                              <p:spTgt spid="356"/>
                                            </p:tgtEl>
                                            <p:attrNameLst>
                                              <p:attrName>ppt_h</p:attrName>
                                            </p:attrNameLst>
                                          </p:cBhvr>
                                          <p:tavLst>
                                            <p:tav tm="0">
                                              <p:val>
                                                <p:fltVal val="0"/>
                                              </p:val>
                                            </p:tav>
                                            <p:tav tm="100000">
                                              <p:val>
                                                <p:strVal val="#ppt_h"/>
                                              </p:val>
                                            </p:tav>
                                          </p:tavLst>
                                        </p:anim>
                                      </p:childTnLst>
                                    </p:cTn>
                                  </p:par>
                                  <p:par>
                                    <p:cTn id="57" presetID="6" presetClass="emph" presetSubtype="0" fill="hold" nodeType="withEffect" p14:presetBounceEnd="99000">
                                      <p:stCondLst>
                                        <p:cond delay="500"/>
                                      </p:stCondLst>
                                      <p:childTnLst>
                                        <p:animScale p14:bounceEnd="99000">
                                          <p:cBhvr>
                                            <p:cTn id="58" dur="1000" fill="hold"/>
                                            <p:tgtEl>
                                              <p:spTgt spid="356"/>
                                            </p:tgtEl>
                                          </p:cBhvr>
                                          <p:by x="110000" y="110000"/>
                                        </p:animScale>
                                      </p:childTnLst>
                                    </p:cTn>
                                  </p:par>
                                  <p:par>
                                    <p:cTn id="59" presetID="6" presetClass="emph" presetSubtype="0" accel="50000" decel="50000" fill="hold" nodeType="withEffect">
                                      <p:stCondLst>
                                        <p:cond delay="500"/>
                                      </p:stCondLst>
                                      <p:childTnLst>
                                        <p:animScale>
                                          <p:cBhvr>
                                            <p:cTn id="60" dur="250" fill="hold"/>
                                            <p:tgtEl>
                                              <p:spTgt spid="35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4" grpId="1" animBg="1"/>
          <p:bldP spid="125" grpId="0" animBg="1"/>
          <p:bldP spid="125" grpId="1" animBg="1"/>
          <p:bldP spid="126" grpId="0" animBg="1"/>
          <p:bldP spid="126" grpId="1" animBg="1"/>
          <p:bldP spid="33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fade">
                                          <p:cBhvr>
                                            <p:cTn id="7" dur="500"/>
                                            <p:tgtEl>
                                              <p:spTgt spid="15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4"/>
                                            </p:tgtEl>
                                            <p:attrNameLst>
                                              <p:attrName>style.visibility</p:attrName>
                                            </p:attrNameLst>
                                          </p:cBhvr>
                                          <p:to>
                                            <p:strVal val="visible"/>
                                          </p:to>
                                        </p:set>
                                        <p:animEffect transition="in" filter="fade">
                                          <p:cBhvr>
                                            <p:cTn id="11" dur="500"/>
                                            <p:tgtEl>
                                              <p:spTgt spid="124"/>
                                            </p:tgtEl>
                                          </p:cBhvr>
                                        </p:animEffect>
                                      </p:childTnLst>
                                    </p:cTn>
                                  </p:par>
                                  <p:par>
                                    <p:cTn id="12" presetID="64" presetClass="path" presetSubtype="0" decel="100000" fill="hold" grpId="1" nodeType="withEffect">
                                      <p:stCondLst>
                                        <p:cond delay="0"/>
                                      </p:stCondLst>
                                      <p:childTnLst>
                                        <p:animMotion origin="layout" path="M 3.75E-6 0.03819 L 3.75E-6 1.85185E-6 " pathEditMode="relative" rAng="0" ptsTypes="AA">
                                          <p:cBhvr>
                                            <p:cTn id="13" dur="500" fill="hold"/>
                                            <p:tgtEl>
                                              <p:spTgt spid="124"/>
                                            </p:tgtEl>
                                            <p:attrNameLst>
                                              <p:attrName>ppt_x</p:attrName>
                                              <p:attrName>ppt_y</p:attrName>
                                            </p:attrNameLst>
                                          </p:cBhvr>
                                          <p:rCtr x="0" y="-1921"/>
                                        </p:animMotion>
                                      </p:childTnLst>
                                    </p:cTn>
                                  </p:par>
                                  <p:par>
                                    <p:cTn id="14" presetID="10" presetClass="entr" presetSubtype="0" fill="hold" nodeType="with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fade">
                                          <p:cBhvr>
                                            <p:cTn id="16" dur="500"/>
                                            <p:tgtEl>
                                              <p:spTgt spid="64"/>
                                            </p:tgtEl>
                                          </p:cBhvr>
                                        </p:animEffect>
                                      </p:childTnLst>
                                    </p:cTn>
                                  </p:par>
                                  <p:par>
                                    <p:cTn id="17" presetID="64" presetClass="path" presetSubtype="0" decel="100000" fill="hold" nodeType="withEffect">
                                      <p:stCondLst>
                                        <p:cond delay="0"/>
                                      </p:stCondLst>
                                      <p:childTnLst>
                                        <p:animMotion origin="layout" path="M 3.54167E-6 -0.06319 L 3.54167E-6 -4.81481E-6 " pathEditMode="relative" rAng="0" ptsTypes="AA">
                                          <p:cBhvr>
                                            <p:cTn id="18" dur="500" fill="hold"/>
                                            <p:tgtEl>
                                              <p:spTgt spid="64"/>
                                            </p:tgtEl>
                                            <p:attrNameLst>
                                              <p:attrName>ppt_x</p:attrName>
                                              <p:attrName>ppt_y</p:attrName>
                                            </p:attrNameLst>
                                          </p:cBhvr>
                                          <p:rCtr x="0" y="3148"/>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5"/>
                                            </p:tgtEl>
                                            <p:attrNameLst>
                                              <p:attrName>style.visibility</p:attrName>
                                            </p:attrNameLst>
                                          </p:cBhvr>
                                          <p:to>
                                            <p:strVal val="visible"/>
                                          </p:to>
                                        </p:set>
                                        <p:animEffect transition="in" filter="fade">
                                          <p:cBhvr>
                                            <p:cTn id="23" dur="500"/>
                                            <p:tgtEl>
                                              <p:spTgt spid="125"/>
                                            </p:tgtEl>
                                          </p:cBhvr>
                                        </p:animEffect>
                                      </p:childTnLst>
                                    </p:cTn>
                                  </p:par>
                                  <p:par>
                                    <p:cTn id="24" presetID="64" presetClass="path" presetSubtype="0" decel="100000" fill="hold" grpId="1" nodeType="withEffect">
                                      <p:stCondLst>
                                        <p:cond delay="0"/>
                                      </p:stCondLst>
                                      <p:childTnLst>
                                        <p:animMotion origin="layout" path="M 3.75E-6 0.03819 L 3.75E-6 1.85185E-6 " pathEditMode="relative" rAng="0" ptsTypes="AA">
                                          <p:cBhvr>
                                            <p:cTn id="25" dur="500" fill="hold"/>
                                            <p:tgtEl>
                                              <p:spTgt spid="125"/>
                                            </p:tgtEl>
                                            <p:attrNameLst>
                                              <p:attrName>ppt_x</p:attrName>
                                              <p:attrName>ppt_y</p:attrName>
                                            </p:attrNameLst>
                                          </p:cBhvr>
                                          <p:rCtr x="0" y="-1921"/>
                                        </p:animMotion>
                                      </p:childTnLst>
                                    </p:cTn>
                                  </p:par>
                                  <p:par>
                                    <p:cTn id="26" presetID="10" presetClass="entr" presetSubtype="0" fill="hold"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64" presetClass="path" presetSubtype="0" decel="100000" fill="hold" nodeType="withEffect">
                                      <p:stCondLst>
                                        <p:cond delay="0"/>
                                      </p:stCondLst>
                                      <p:childTnLst>
                                        <p:animMotion origin="layout" path="M 3.54167E-6 -0.06319 L 3.54167E-6 -4.81481E-6 " pathEditMode="relative" rAng="0" ptsTypes="AA">
                                          <p:cBhvr>
                                            <p:cTn id="30" dur="500" fill="hold"/>
                                            <p:tgtEl>
                                              <p:spTgt spid="65"/>
                                            </p:tgtEl>
                                            <p:attrNameLst>
                                              <p:attrName>ppt_x</p:attrName>
                                              <p:attrName>ppt_y</p:attrName>
                                            </p:attrNameLst>
                                          </p:cBhvr>
                                          <p:rCtr x="0" y="3148"/>
                                        </p:animMotion>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fade">
                                          <p:cBhvr>
                                            <p:cTn id="35" dur="500"/>
                                            <p:tgtEl>
                                              <p:spTgt spid="126"/>
                                            </p:tgtEl>
                                          </p:cBhvr>
                                        </p:animEffect>
                                      </p:childTnLst>
                                    </p:cTn>
                                  </p:par>
                                  <p:par>
                                    <p:cTn id="36" presetID="64" presetClass="path" presetSubtype="0" decel="100000" fill="hold" grpId="1" nodeType="withEffect">
                                      <p:stCondLst>
                                        <p:cond delay="0"/>
                                      </p:stCondLst>
                                      <p:childTnLst>
                                        <p:animMotion origin="layout" path="M 3.75E-6 0.03819 L 3.75E-6 1.85185E-6 " pathEditMode="relative" rAng="0" ptsTypes="AA">
                                          <p:cBhvr>
                                            <p:cTn id="37" dur="500" fill="hold"/>
                                            <p:tgtEl>
                                              <p:spTgt spid="126"/>
                                            </p:tgtEl>
                                            <p:attrNameLst>
                                              <p:attrName>ppt_x</p:attrName>
                                              <p:attrName>ppt_y</p:attrName>
                                            </p:attrNameLst>
                                          </p:cBhvr>
                                          <p:rCtr x="0" y="-1921"/>
                                        </p:animMotion>
                                      </p:childTnLst>
                                    </p:cTn>
                                  </p:par>
                                  <p:par>
                                    <p:cTn id="38" presetID="10" presetClass="entr" presetSubtype="0"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64" presetClass="path" presetSubtype="0" decel="100000" fill="hold" nodeType="withEffect">
                                      <p:stCondLst>
                                        <p:cond delay="0"/>
                                      </p:stCondLst>
                                      <p:childTnLst>
                                        <p:animMotion origin="layout" path="M 3.54167E-6 -0.06319 L 3.54167E-6 -4.81481E-6 " pathEditMode="relative" rAng="0" ptsTypes="AA">
                                          <p:cBhvr>
                                            <p:cTn id="42" dur="500" fill="hold"/>
                                            <p:tgtEl>
                                              <p:spTgt spid="4"/>
                                            </p:tgtEl>
                                            <p:attrNameLst>
                                              <p:attrName>ppt_x</p:attrName>
                                              <p:attrName>ppt_y</p:attrName>
                                            </p:attrNameLst>
                                          </p:cBhvr>
                                          <p:rCtr x="0" y="3148"/>
                                        </p:animMotion>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64" presetClass="path" presetSubtype="0" decel="100000" fill="hold" nodeType="withEffect">
                                      <p:stCondLst>
                                        <p:cond delay="0"/>
                                      </p:stCondLst>
                                      <p:childTnLst>
                                        <p:animMotion origin="layout" path="M -0.01354 0.01852 L 2.08333E-6 -4.07407E-6 " pathEditMode="relative" rAng="0" ptsTypes="AA">
                                          <p:cBhvr>
                                            <p:cTn id="48" dur="500" fill="hold"/>
                                            <p:tgtEl>
                                              <p:spTgt spid="63"/>
                                            </p:tgtEl>
                                            <p:attrNameLst>
                                              <p:attrName>ppt_x</p:attrName>
                                              <p:attrName>ppt_y</p:attrName>
                                            </p:attrNameLst>
                                          </p:cBhvr>
                                          <p:rCtr x="677" y="-926"/>
                                        </p:animMotion>
                                      </p:childTnLst>
                                    </p:cTn>
                                  </p:par>
                                </p:childTnLst>
                              </p:cTn>
                            </p:par>
                            <p:par>
                              <p:cTn id="49" fill="hold">
                                <p:stCondLst>
                                  <p:cond delay="1000"/>
                                </p:stCondLst>
                                <p:childTnLst>
                                  <p:par>
                                    <p:cTn id="50" presetID="22" presetClass="entr" presetSubtype="4" repeatCount="3000" fill="hold" grpId="0" nodeType="afterEffect">
                                      <p:stCondLst>
                                        <p:cond delay="0"/>
                                      </p:stCondLst>
                                      <p:childTnLst>
                                        <p:set>
                                          <p:cBhvr>
                                            <p:cTn id="51" dur="1" fill="hold">
                                              <p:stCondLst>
                                                <p:cond delay="0"/>
                                              </p:stCondLst>
                                            </p:cTn>
                                            <p:tgtEl>
                                              <p:spTgt spid="337"/>
                                            </p:tgtEl>
                                            <p:attrNameLst>
                                              <p:attrName>style.visibility</p:attrName>
                                            </p:attrNameLst>
                                          </p:cBhvr>
                                          <p:to>
                                            <p:strVal val="visible"/>
                                          </p:to>
                                        </p:set>
                                        <p:animEffect transition="in" filter="wipe(down)">
                                          <p:cBhvr>
                                            <p:cTn id="52" dur="500"/>
                                            <p:tgtEl>
                                              <p:spTgt spid="337"/>
                                            </p:tgtEl>
                                          </p:cBhvr>
                                        </p:animEffect>
                                      </p:childTnLst>
                                    </p:cTn>
                                  </p:par>
                                  <p:par>
                                    <p:cTn id="53" presetID="23" presetClass="entr" presetSubtype="16" fill="hold" nodeType="withEffect">
                                      <p:stCondLst>
                                        <p:cond delay="500"/>
                                      </p:stCondLst>
                                      <p:childTnLst>
                                        <p:set>
                                          <p:cBhvr>
                                            <p:cTn id="54" dur="1" fill="hold">
                                              <p:stCondLst>
                                                <p:cond delay="0"/>
                                              </p:stCondLst>
                                            </p:cTn>
                                            <p:tgtEl>
                                              <p:spTgt spid="356"/>
                                            </p:tgtEl>
                                            <p:attrNameLst>
                                              <p:attrName>style.visibility</p:attrName>
                                            </p:attrNameLst>
                                          </p:cBhvr>
                                          <p:to>
                                            <p:strVal val="visible"/>
                                          </p:to>
                                        </p:set>
                                        <p:anim calcmode="lin" valueType="num">
                                          <p:cBhvr>
                                            <p:cTn id="55" dur="200" fill="hold"/>
                                            <p:tgtEl>
                                              <p:spTgt spid="356"/>
                                            </p:tgtEl>
                                            <p:attrNameLst>
                                              <p:attrName>ppt_w</p:attrName>
                                            </p:attrNameLst>
                                          </p:cBhvr>
                                          <p:tavLst>
                                            <p:tav tm="0">
                                              <p:val>
                                                <p:fltVal val="0"/>
                                              </p:val>
                                            </p:tav>
                                            <p:tav tm="100000">
                                              <p:val>
                                                <p:strVal val="#ppt_w"/>
                                              </p:val>
                                            </p:tav>
                                          </p:tavLst>
                                        </p:anim>
                                        <p:anim calcmode="lin" valueType="num">
                                          <p:cBhvr>
                                            <p:cTn id="56" dur="200" fill="hold"/>
                                            <p:tgtEl>
                                              <p:spTgt spid="356"/>
                                            </p:tgtEl>
                                            <p:attrNameLst>
                                              <p:attrName>ppt_h</p:attrName>
                                            </p:attrNameLst>
                                          </p:cBhvr>
                                          <p:tavLst>
                                            <p:tav tm="0">
                                              <p:val>
                                                <p:fltVal val="0"/>
                                              </p:val>
                                            </p:tav>
                                            <p:tav tm="100000">
                                              <p:val>
                                                <p:strVal val="#ppt_h"/>
                                              </p:val>
                                            </p:tav>
                                          </p:tavLst>
                                        </p:anim>
                                      </p:childTnLst>
                                    </p:cTn>
                                  </p:par>
                                  <p:par>
                                    <p:cTn id="57" presetID="6" presetClass="emph" presetSubtype="0" fill="hold" nodeType="withEffect">
                                      <p:stCondLst>
                                        <p:cond delay="500"/>
                                      </p:stCondLst>
                                      <p:childTnLst>
                                        <p:animScale>
                                          <p:cBhvr>
                                            <p:cTn id="58" dur="1000" fill="hold"/>
                                            <p:tgtEl>
                                              <p:spTgt spid="356"/>
                                            </p:tgtEl>
                                          </p:cBhvr>
                                          <p:by x="110000" y="110000"/>
                                        </p:animScale>
                                      </p:childTnLst>
                                    </p:cTn>
                                  </p:par>
                                  <p:par>
                                    <p:cTn id="59" presetID="6" presetClass="emph" presetSubtype="0" accel="50000" decel="50000" fill="hold" nodeType="withEffect">
                                      <p:stCondLst>
                                        <p:cond delay="500"/>
                                      </p:stCondLst>
                                      <p:childTnLst>
                                        <p:animScale>
                                          <p:cBhvr>
                                            <p:cTn id="60" dur="250" fill="hold"/>
                                            <p:tgtEl>
                                              <p:spTgt spid="356"/>
                                            </p:tgtEl>
                                          </p:cBhvr>
                                          <p:by x="91000" y="9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4" grpId="1" animBg="1"/>
          <p:bldP spid="125" grpId="0" animBg="1"/>
          <p:bldP spid="125" grpId="1" animBg="1"/>
          <p:bldP spid="126" grpId="0" animBg="1"/>
          <p:bldP spid="126" grpId="1" animBg="1"/>
          <p:bldP spid="337"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82"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B16D5A2C-50BD-45EE-B980-08087A809249}"/>
              </a:ext>
            </a:extLst>
          </p:cNvPr>
          <p:cNvSpPr>
            <a:spLocks noGrp="1"/>
          </p:cNvSpPr>
          <p:nvPr>
            <p:ph type="body" sz="quarter" idx="12"/>
          </p:nvPr>
        </p:nvSpPr>
        <p:spPr/>
        <p:txBody>
          <a:bodyPr>
            <a:noAutofit/>
          </a:bodyPr>
          <a:lstStyle/>
          <a:p>
            <a:r>
              <a:rPr lang="en-SG" dirty="0">
                <a:latin typeface="Minion"/>
                <a:ea typeface="ＭＳ Ｐゴシック" charset="0"/>
              </a:rPr>
              <a:t>See what’s important – solutions for the POC Coordinator</a:t>
            </a:r>
            <a:endParaRPr lang="en-GB" dirty="0"/>
          </a:p>
        </p:txBody>
      </p:sp>
      <p:sp>
        <p:nvSpPr>
          <p:cNvPr id="12" name="Rectangle 11">
            <a:extLst>
              <a:ext uri="{FF2B5EF4-FFF2-40B4-BE49-F238E27FC236}">
                <a16:creationId xmlns:a16="http://schemas.microsoft.com/office/drawing/2014/main" xmlns="" id="{5D4ACBE4-B0A0-4EE3-85D5-8D57615A865C}"/>
              </a:ext>
            </a:extLst>
          </p:cNvPr>
          <p:cNvSpPr/>
          <p:nvPr/>
        </p:nvSpPr>
        <p:spPr bwMode="auto">
          <a:xfrm rot="10800000">
            <a:off x="254553" y="5508896"/>
            <a:ext cx="3085263" cy="716409"/>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000" b="0" i="0" u="none" strike="noStrike" cap="none" normalizeH="0" baseline="0">
              <a:ln>
                <a:noFill/>
              </a:ln>
              <a:solidFill>
                <a:schemeClr val="tx1"/>
              </a:solidFill>
              <a:effectLst/>
              <a:latin typeface="Imago" charset="0"/>
              <a:ea typeface="Geneva" charset="0"/>
            </a:endParaRPr>
          </a:p>
        </p:txBody>
      </p:sp>
      <p:sp>
        <p:nvSpPr>
          <p:cNvPr id="13" name="Rectangle 12">
            <a:extLst>
              <a:ext uri="{FF2B5EF4-FFF2-40B4-BE49-F238E27FC236}">
                <a16:creationId xmlns:a16="http://schemas.microsoft.com/office/drawing/2014/main" xmlns="" id="{9BEE0107-3041-424B-A39B-E37F9CC65E01}"/>
              </a:ext>
            </a:extLst>
          </p:cNvPr>
          <p:cNvSpPr/>
          <p:nvPr/>
        </p:nvSpPr>
        <p:spPr>
          <a:xfrm>
            <a:off x="3873052" y="4719782"/>
            <a:ext cx="2562185" cy="1259027"/>
          </a:xfrm>
          <a:prstGeom prst="rect">
            <a:avLst/>
          </a:prstGeom>
          <a:solidFill>
            <a:schemeClr val="accent1"/>
          </a:solidFill>
          <a:ln>
            <a:noFill/>
          </a:ln>
        </p:spPr>
        <p:txBody>
          <a:bodyPr wrap="square" anchor="ctr">
            <a:noAutofit/>
          </a:bodyPr>
          <a:lstStyle/>
          <a:p>
            <a:pPr algn="ctr"/>
            <a:r>
              <a:rPr lang="en-US" b="1" dirty="0">
                <a:solidFill>
                  <a:schemeClr val="bg1"/>
                </a:solidFill>
              </a:rPr>
              <a:t>Clear view including ‘expiring soon’ status</a:t>
            </a:r>
          </a:p>
        </p:txBody>
      </p:sp>
      <p:sp>
        <p:nvSpPr>
          <p:cNvPr id="14" name="Rectangle 13">
            <a:extLst>
              <a:ext uri="{FF2B5EF4-FFF2-40B4-BE49-F238E27FC236}">
                <a16:creationId xmlns:a16="http://schemas.microsoft.com/office/drawing/2014/main" xmlns="" id="{DB56093E-65A7-4C10-AF03-CB759FFFDD1F}"/>
              </a:ext>
            </a:extLst>
          </p:cNvPr>
          <p:cNvSpPr/>
          <p:nvPr/>
        </p:nvSpPr>
        <p:spPr>
          <a:xfrm>
            <a:off x="6533946" y="4719782"/>
            <a:ext cx="2562185" cy="1259027"/>
          </a:xfrm>
          <a:prstGeom prst="rect">
            <a:avLst/>
          </a:prstGeom>
          <a:solidFill>
            <a:schemeClr val="accent2"/>
          </a:solidFill>
          <a:ln>
            <a:noFill/>
          </a:ln>
        </p:spPr>
        <p:txBody>
          <a:bodyPr wrap="square" anchor="ctr">
            <a:noAutofit/>
          </a:bodyPr>
          <a:lstStyle/>
          <a:p>
            <a:pPr algn="ctr"/>
            <a:r>
              <a:rPr lang="en-US" b="1" dirty="0">
                <a:solidFill>
                  <a:schemeClr val="bg1"/>
                </a:solidFill>
              </a:rPr>
              <a:t>Overview of testing performance with custom alerts</a:t>
            </a:r>
          </a:p>
        </p:txBody>
      </p:sp>
      <p:sp>
        <p:nvSpPr>
          <p:cNvPr id="15" name="Rectangle 14">
            <a:extLst>
              <a:ext uri="{FF2B5EF4-FFF2-40B4-BE49-F238E27FC236}">
                <a16:creationId xmlns:a16="http://schemas.microsoft.com/office/drawing/2014/main" xmlns="" id="{A772FD80-C49A-4A34-A96A-A8D0F69C4803}"/>
              </a:ext>
            </a:extLst>
          </p:cNvPr>
          <p:cNvSpPr/>
          <p:nvPr/>
        </p:nvSpPr>
        <p:spPr>
          <a:xfrm>
            <a:off x="9194840" y="4719782"/>
            <a:ext cx="2562185" cy="1259027"/>
          </a:xfrm>
          <a:prstGeom prst="rect">
            <a:avLst/>
          </a:prstGeom>
          <a:solidFill>
            <a:schemeClr val="accent3"/>
          </a:solidFill>
          <a:ln>
            <a:noFill/>
          </a:ln>
        </p:spPr>
        <p:txBody>
          <a:bodyPr wrap="square" anchor="ctr">
            <a:noAutofit/>
          </a:bodyPr>
          <a:lstStyle/>
          <a:p>
            <a:pPr algn="ctr"/>
            <a:r>
              <a:rPr lang="en-US" b="1" dirty="0">
                <a:solidFill>
                  <a:schemeClr val="bg1"/>
                </a:solidFill>
              </a:rPr>
              <a:t>Easy to identify connection/ device errors</a:t>
            </a:r>
          </a:p>
        </p:txBody>
      </p:sp>
      <p:sp>
        <p:nvSpPr>
          <p:cNvPr id="18" name="Rectangle 17">
            <a:extLst>
              <a:ext uri="{FF2B5EF4-FFF2-40B4-BE49-F238E27FC236}">
                <a16:creationId xmlns:a16="http://schemas.microsoft.com/office/drawing/2014/main" xmlns="" id="{A8CBED8A-F959-4A0D-9CB1-0A61342905EB}"/>
              </a:ext>
            </a:extLst>
          </p:cNvPr>
          <p:cNvSpPr/>
          <p:nvPr/>
        </p:nvSpPr>
        <p:spPr bwMode="auto">
          <a:xfrm rot="10800000">
            <a:off x="421360" y="5213885"/>
            <a:ext cx="3085263" cy="716409"/>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000" b="0" i="0" u="none" strike="noStrike" cap="none" normalizeH="0" baseline="0">
              <a:ln>
                <a:noFill/>
              </a:ln>
              <a:solidFill>
                <a:schemeClr val="tx1"/>
              </a:solidFill>
              <a:effectLst/>
              <a:latin typeface="Imago" charset="0"/>
              <a:ea typeface="Geneva" charset="0"/>
            </a:endParaRPr>
          </a:p>
        </p:txBody>
      </p:sp>
      <p:pic>
        <p:nvPicPr>
          <p:cNvPr id="16" name="Picture 2">
            <a:extLst>
              <a:ext uri="{FF2B5EF4-FFF2-40B4-BE49-F238E27FC236}">
                <a16:creationId xmlns:a16="http://schemas.microsoft.com/office/drawing/2014/main" xmlns="" id="{7A5C54C7-A23B-4241-96D0-FDA9363EBF3E}"/>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3003" t="50262" r="9239" b="21350"/>
          <a:stretch/>
        </p:blipFill>
        <p:spPr bwMode="auto">
          <a:xfrm>
            <a:off x="3873052" y="1747358"/>
            <a:ext cx="3757857" cy="2239870"/>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extLst>
              <a:ext uri="{FF2B5EF4-FFF2-40B4-BE49-F238E27FC236}">
                <a16:creationId xmlns:a16="http://schemas.microsoft.com/office/drawing/2014/main" xmlns="" id="{B3D2FFC9-BA6B-4C57-A47C-E79276E48B76}"/>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3572" t="15205" r="6930" b="54195"/>
          <a:stretch/>
        </p:blipFill>
        <p:spPr bwMode="auto">
          <a:xfrm>
            <a:off x="8028029" y="1747359"/>
            <a:ext cx="3728996" cy="2239871"/>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a:hlinkClick r:id="rId5" action="ppaction://hlinksldjump"/>
            <a:extLst>
              <a:ext uri="{FF2B5EF4-FFF2-40B4-BE49-F238E27FC236}">
                <a16:creationId xmlns:a16="http://schemas.microsoft.com/office/drawing/2014/main" xmlns="" id="{8C325228-2799-4B66-970F-0CB7A40DD0E3}"/>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pic>
        <p:nvPicPr>
          <p:cNvPr id="22" name="Picture 21">
            <a:extLst>
              <a:ext uri="{FF2B5EF4-FFF2-40B4-BE49-F238E27FC236}">
                <a16:creationId xmlns:a16="http://schemas.microsoft.com/office/drawing/2014/main" xmlns="" id="{22D8521F-228D-4253-B0A0-BC558877D4F3}"/>
              </a:ext>
            </a:extLst>
          </p:cNvPr>
          <p:cNvPicPr>
            <a:picLocks noChangeAspect="1"/>
          </p:cNvPicPr>
          <p:nvPr/>
        </p:nvPicPr>
        <p:blipFill rotWithShape="1">
          <a:blip r:embed="rId6">
            <a:extLst>
              <a:ext uri="{28A0092B-C50C-407E-A947-70E740481C1C}">
                <a14:useLocalDpi xmlns:a14="http://schemas.microsoft.com/office/drawing/2010/main" val="0"/>
              </a:ext>
            </a:extLst>
          </a:blip>
          <a:srcRect l="15490" r="34779"/>
          <a:stretch/>
        </p:blipFill>
        <p:spPr>
          <a:xfrm>
            <a:off x="511175" y="1736725"/>
            <a:ext cx="3164412" cy="4242084"/>
          </a:xfrm>
          <a:prstGeom prst="rect">
            <a:avLst/>
          </a:prstGeom>
        </p:spPr>
      </p:pic>
    </p:spTree>
    <p:custDataLst>
      <p:tags r:id="rId1"/>
    </p:custDataLst>
    <p:extLst>
      <p:ext uri="{BB962C8B-B14F-4D97-AF65-F5344CB8AC3E}">
        <p14:creationId xmlns:p14="http://schemas.microsoft.com/office/powerpoint/2010/main" val="207812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4" presetClass="path" presetSubtype="0" decel="100000" fill="hold" nodeType="withEffect">
                                  <p:stCondLst>
                                    <p:cond delay="0"/>
                                  </p:stCondLst>
                                  <p:childTnLst>
                                    <p:animMotion origin="layout" path="M -4.79167E-6 -0.0632 L -4.79167E-6 4.44444E-6 " pathEditMode="relative" rAng="0" ptsTypes="AA">
                                      <p:cBhvr>
                                        <p:cTn id="9" dur="500" fill="hold"/>
                                        <p:tgtEl>
                                          <p:spTgt spid="16"/>
                                        </p:tgtEl>
                                        <p:attrNameLst>
                                          <p:attrName>ppt_x</p:attrName>
                                          <p:attrName>ppt_y</p:attrName>
                                        </p:attrNameLst>
                                      </p:cBhvr>
                                      <p:rCtr x="0" y="3148"/>
                                    </p:animMotion>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64" presetClass="path" presetSubtype="0" decel="100000" fill="hold" nodeType="withEffect">
                                  <p:stCondLst>
                                    <p:cond delay="0"/>
                                  </p:stCondLst>
                                  <p:childTnLst>
                                    <p:animMotion origin="layout" path="M 1.875E-6 -0.0632 L 1.875E-6 4.44444E-6 " pathEditMode="relative" rAng="0" ptsTypes="AA">
                                      <p:cBhvr>
                                        <p:cTn id="14" dur="500" fill="hold"/>
                                        <p:tgtEl>
                                          <p:spTgt spid="17"/>
                                        </p:tgtEl>
                                        <p:attrNameLst>
                                          <p:attrName>ppt_x</p:attrName>
                                          <p:attrName>ppt_y</p:attrName>
                                        </p:attrNameLst>
                                      </p:cBhvr>
                                      <p:rCtr x="0" y="3148"/>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64" presetClass="path" presetSubtype="0" decel="100000" fill="hold" grpId="1" nodeType="withEffect">
                                  <p:stCondLst>
                                    <p:cond delay="0"/>
                                  </p:stCondLst>
                                  <p:childTnLst>
                                    <p:animMotion origin="layout" path="M 3.54167E-6 0.0382 L 3.54167E-6 -1.11111E-6 " pathEditMode="relative" rAng="0" ptsTypes="AA">
                                      <p:cBhvr>
                                        <p:cTn id="20" dur="500" fill="hold"/>
                                        <p:tgtEl>
                                          <p:spTgt spid="13"/>
                                        </p:tgtEl>
                                        <p:attrNameLst>
                                          <p:attrName>ppt_x</p:attrName>
                                          <p:attrName>ppt_y</p:attrName>
                                        </p:attrNameLst>
                                      </p:cBhvr>
                                      <p:rCtr x="0" y="-1921"/>
                                    </p:animMotion>
                                  </p:childTnLst>
                                </p:cTn>
                              </p:par>
                              <p:par>
                                <p:cTn id="21" presetID="10" presetClass="entr" presetSubtype="0" fill="hold" grpId="0" nodeType="with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64" presetClass="path" presetSubtype="0" decel="100000" fill="hold" grpId="1" nodeType="withEffect">
                                  <p:stCondLst>
                                    <p:cond delay="250"/>
                                  </p:stCondLst>
                                  <p:childTnLst>
                                    <p:animMotion origin="layout" path="M 4.375E-6 0.0382 L 4.375E-6 -1.11111E-6 " pathEditMode="relative" rAng="0" ptsTypes="AA">
                                      <p:cBhvr>
                                        <p:cTn id="25" dur="500" fill="hold"/>
                                        <p:tgtEl>
                                          <p:spTgt spid="14"/>
                                        </p:tgtEl>
                                        <p:attrNameLst>
                                          <p:attrName>ppt_x</p:attrName>
                                          <p:attrName>ppt_y</p:attrName>
                                        </p:attrNameLst>
                                      </p:cBhvr>
                                      <p:rCtr x="0" y="-1921"/>
                                    </p:animMotion>
                                  </p:childTnLst>
                                </p:cTn>
                              </p:par>
                              <p:par>
                                <p:cTn id="26" presetID="10" presetClass="entr" presetSubtype="0" fill="hold" grpId="0" nodeType="withEffect">
                                  <p:stCondLst>
                                    <p:cond delay="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64" presetClass="path" presetSubtype="0" decel="100000" fill="hold" grpId="1" nodeType="withEffect">
                                  <p:stCondLst>
                                    <p:cond delay="500"/>
                                  </p:stCondLst>
                                  <p:childTnLst>
                                    <p:animMotion origin="layout" path="M -4.79167E-6 0.0382 L -4.79167E-6 -1.11111E-6 " pathEditMode="relative" rAng="0" ptsTypes="AA">
                                      <p:cBhvr>
                                        <p:cTn id="30" dur="500" fill="hold"/>
                                        <p:tgtEl>
                                          <p:spTgt spid="15"/>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167">
            <a:extLst>
              <a:ext uri="{FF2B5EF4-FFF2-40B4-BE49-F238E27FC236}">
                <a16:creationId xmlns:a16="http://schemas.microsoft.com/office/drawing/2014/main" xmlns="" id="{E114B458-3FE9-450D-A48E-EFB94386F9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460"/>
          <a:stretch/>
        </p:blipFill>
        <p:spPr>
          <a:xfrm>
            <a:off x="0" y="1747358"/>
            <a:ext cx="6096002" cy="4223230"/>
          </a:xfrm>
          <a:prstGeom prst="rect">
            <a:avLst/>
          </a:prstGeom>
        </p:spPr>
      </p:pic>
      <p:pic>
        <p:nvPicPr>
          <p:cNvPr id="80" name="Picture 79">
            <a:extLst>
              <a:ext uri="{FF2B5EF4-FFF2-40B4-BE49-F238E27FC236}">
                <a16:creationId xmlns:a16="http://schemas.microsoft.com/office/drawing/2014/main" xmlns="" id="{00000000-0008-0000-0000-00001A00000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3583"/>
          <a:stretch/>
        </p:blipFill>
        <p:spPr>
          <a:xfrm>
            <a:off x="0" y="1747358"/>
            <a:ext cx="6104173" cy="4237716"/>
          </a:xfrm>
          <a:prstGeom prst="rect">
            <a:avLst/>
          </a:prstGeom>
        </p:spPr>
      </p:pic>
      <p:sp>
        <p:nvSpPr>
          <p:cNvPr id="3" name="Text Placeholder 2">
            <a:extLst>
              <a:ext uri="{FF2B5EF4-FFF2-40B4-BE49-F238E27FC236}">
                <a16:creationId xmlns:a16="http://schemas.microsoft.com/office/drawing/2014/main" xmlns="" id="{61A45DED-D178-4075-9DEF-397ABAADCA62}"/>
              </a:ext>
            </a:extLst>
          </p:cNvPr>
          <p:cNvSpPr>
            <a:spLocks noGrp="1"/>
          </p:cNvSpPr>
          <p:nvPr>
            <p:ph type="body" sz="quarter" idx="12"/>
          </p:nvPr>
        </p:nvSpPr>
        <p:spPr/>
        <p:txBody>
          <a:bodyPr/>
          <a:lstStyle/>
          <a:p>
            <a:r>
              <a:rPr lang="en-GB" dirty="0">
                <a:latin typeface="Minion" pitchFamily="2" charset="0"/>
              </a:rPr>
              <a:t>Share vital information wherever you are</a:t>
            </a:r>
            <a:endParaRPr lang="en-GB" dirty="0"/>
          </a:p>
        </p:txBody>
      </p:sp>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46" b="0" i="0" u="none" strike="noStrike" kern="1200" cap="none" spc="0" normalizeH="0" baseline="0" noProof="0" dirty="0">
              <a:ln>
                <a:noFill/>
              </a:ln>
              <a:solidFill>
                <a:srgbClr val="FFFFFF"/>
              </a:solidFill>
              <a:effectLst/>
              <a:uLnTx/>
              <a:uFillTx/>
              <a:latin typeface="Imago" pitchFamily="2" charset="0"/>
              <a:ea typeface="+mn-ea"/>
              <a:cs typeface="Arial" pitchFamily="34" charset="0"/>
            </a:endParaRPr>
          </a:p>
        </p:txBody>
      </p:sp>
      <p:grpSp>
        <p:nvGrpSpPr>
          <p:cNvPr id="18" name="Graphic 13">
            <a:extLst>
              <a:ext uri="{FF2B5EF4-FFF2-40B4-BE49-F238E27FC236}">
                <a16:creationId xmlns:a16="http://schemas.microsoft.com/office/drawing/2014/main" xmlns="" id="{F65702EC-171B-431C-B254-4E0E80F8B02D}"/>
              </a:ext>
            </a:extLst>
          </p:cNvPr>
          <p:cNvGrpSpPr/>
          <p:nvPr/>
        </p:nvGrpSpPr>
        <p:grpSpPr>
          <a:xfrm rot="5400000">
            <a:off x="8362254" y="1540678"/>
            <a:ext cx="1180877" cy="1810627"/>
            <a:chOff x="5100873" y="1717848"/>
            <a:chExt cx="1440179" cy="2101883"/>
          </a:xfrm>
        </p:grpSpPr>
        <p:sp>
          <p:nvSpPr>
            <p:cNvPr id="19" name="Freeform: Shape 18">
              <a:extLst>
                <a:ext uri="{FF2B5EF4-FFF2-40B4-BE49-F238E27FC236}">
                  <a16:creationId xmlns:a16="http://schemas.microsoft.com/office/drawing/2014/main" xmlns="" id="{4CFAD74C-A962-45D3-8670-633A1F5098BD}"/>
                </a:ext>
              </a:extLst>
            </p:cNvPr>
            <p:cNvSpPr/>
            <p:nvPr/>
          </p:nvSpPr>
          <p:spPr>
            <a:xfrm>
              <a:off x="5100873" y="1717848"/>
              <a:ext cx="1440179" cy="2101883"/>
            </a:xfrm>
            <a:custGeom>
              <a:avLst/>
              <a:gdLst/>
              <a:ahLst/>
              <a:cxnLst/>
              <a:rect l="0" t="0" r="0" b="0"/>
              <a:pathLst>
                <a:path w="1440179" h="2101883">
                  <a:moveTo>
                    <a:pt x="1342870" y="2129130"/>
                  </a:moveTo>
                  <a:lnTo>
                    <a:pt x="132341" y="2129130"/>
                  </a:lnTo>
                  <a:cubicBezTo>
                    <a:pt x="58386" y="2129130"/>
                    <a:pt x="0" y="2070745"/>
                    <a:pt x="0" y="1996789"/>
                  </a:cubicBezTo>
                  <a:lnTo>
                    <a:pt x="0" y="132341"/>
                  </a:lnTo>
                  <a:cubicBezTo>
                    <a:pt x="0" y="58386"/>
                    <a:pt x="58386" y="0"/>
                    <a:pt x="132341" y="0"/>
                  </a:cubicBezTo>
                  <a:lnTo>
                    <a:pt x="1342870" y="0"/>
                  </a:lnTo>
                  <a:cubicBezTo>
                    <a:pt x="1416825" y="0"/>
                    <a:pt x="1475211" y="58386"/>
                    <a:pt x="1475211" y="132341"/>
                  </a:cubicBezTo>
                  <a:lnTo>
                    <a:pt x="1475211" y="1996789"/>
                  </a:lnTo>
                  <a:cubicBezTo>
                    <a:pt x="1475211" y="2066852"/>
                    <a:pt x="1412933" y="2129130"/>
                    <a:pt x="1342870" y="2129130"/>
                  </a:cubicBezTo>
                  <a:close/>
                </a:path>
              </a:pathLst>
            </a:custGeom>
            <a:noFill/>
            <a:ln w="19050" cap="flat">
              <a:solidFill>
                <a:srgbClr val="0066CC"/>
              </a:solidFill>
              <a:prstDash val="solid"/>
              <a:miter/>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Imago" pitchFamily="2" charset="0"/>
                <a:ea typeface="+mn-ea"/>
                <a:cs typeface="+mn-cs"/>
              </a:endParaRPr>
            </a:p>
          </p:txBody>
        </p:sp>
        <p:sp>
          <p:nvSpPr>
            <p:cNvPr id="22" name="Freeform: Shape 21">
              <a:extLst>
                <a:ext uri="{FF2B5EF4-FFF2-40B4-BE49-F238E27FC236}">
                  <a16:creationId xmlns:a16="http://schemas.microsoft.com/office/drawing/2014/main" xmlns="" id="{CD7F69FF-3A0B-44CF-A7CB-9FDA4EFE34CD}"/>
                </a:ext>
              </a:extLst>
            </p:cNvPr>
            <p:cNvSpPr/>
            <p:nvPr/>
          </p:nvSpPr>
          <p:spPr>
            <a:xfrm>
              <a:off x="5256568" y="1850189"/>
              <a:ext cx="1128789" cy="1595874"/>
            </a:xfrm>
            <a:custGeom>
              <a:avLst/>
              <a:gdLst/>
              <a:ahLst/>
              <a:cxnLst/>
              <a:rect l="0" t="0" r="0" b="0"/>
              <a:pathLst>
                <a:path w="1128789" h="1595874">
                  <a:moveTo>
                    <a:pt x="1144359" y="1623121"/>
                  </a:moveTo>
                  <a:lnTo>
                    <a:pt x="15569" y="1623121"/>
                  </a:lnTo>
                  <a:cubicBezTo>
                    <a:pt x="7785" y="1623121"/>
                    <a:pt x="0" y="1615336"/>
                    <a:pt x="0" y="1607552"/>
                  </a:cubicBezTo>
                  <a:lnTo>
                    <a:pt x="0" y="15570"/>
                  </a:lnTo>
                  <a:cubicBezTo>
                    <a:pt x="0" y="7785"/>
                    <a:pt x="7785" y="0"/>
                    <a:pt x="15569" y="0"/>
                  </a:cubicBezTo>
                  <a:lnTo>
                    <a:pt x="1144359" y="0"/>
                  </a:lnTo>
                  <a:cubicBezTo>
                    <a:pt x="1152144" y="0"/>
                    <a:pt x="1159928" y="7785"/>
                    <a:pt x="1159928" y="15570"/>
                  </a:cubicBezTo>
                  <a:lnTo>
                    <a:pt x="1159928" y="1603659"/>
                  </a:lnTo>
                  <a:cubicBezTo>
                    <a:pt x="1163821" y="1615336"/>
                    <a:pt x="1156036" y="1623121"/>
                    <a:pt x="1144359" y="1623121"/>
                  </a:cubicBezTo>
                  <a:close/>
                </a:path>
              </a:pathLst>
            </a:custGeom>
            <a:noFill/>
            <a:ln w="19050" cap="flat">
              <a:solidFill>
                <a:schemeClr val="accent1"/>
              </a:solidFill>
              <a:prstDash val="solid"/>
              <a:miter/>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Imago" pitchFamily="2" charset="0"/>
                <a:ea typeface="+mn-ea"/>
                <a:cs typeface="+mn-cs"/>
              </a:endParaRPr>
            </a:p>
          </p:txBody>
        </p:sp>
        <p:sp>
          <p:nvSpPr>
            <p:cNvPr id="24" name="Freeform: Shape 23">
              <a:extLst>
                <a:ext uri="{FF2B5EF4-FFF2-40B4-BE49-F238E27FC236}">
                  <a16:creationId xmlns:a16="http://schemas.microsoft.com/office/drawing/2014/main" xmlns="" id="{32C5DEE3-73BC-400C-9581-53CAF5EFE59B}"/>
                </a:ext>
              </a:extLst>
            </p:cNvPr>
            <p:cNvSpPr/>
            <p:nvPr/>
          </p:nvSpPr>
          <p:spPr>
            <a:xfrm>
              <a:off x="5766469" y="3601758"/>
              <a:ext cx="116771" cy="116771"/>
            </a:xfrm>
            <a:custGeom>
              <a:avLst/>
              <a:gdLst/>
              <a:ahLst/>
              <a:cxnLst/>
              <a:rect l="0" t="0" r="0" b="0"/>
              <a:pathLst>
                <a:path w="116771" h="116771">
                  <a:moveTo>
                    <a:pt x="140126" y="62278"/>
                  </a:moveTo>
                  <a:cubicBezTo>
                    <a:pt x="140126" y="96673"/>
                    <a:pt x="108757" y="124556"/>
                    <a:pt x="70063" y="124556"/>
                  </a:cubicBezTo>
                  <a:cubicBezTo>
                    <a:pt x="31368" y="124556"/>
                    <a:pt x="0" y="96673"/>
                    <a:pt x="0" y="62278"/>
                  </a:cubicBezTo>
                  <a:cubicBezTo>
                    <a:pt x="0" y="27883"/>
                    <a:pt x="31368" y="0"/>
                    <a:pt x="70063" y="0"/>
                  </a:cubicBezTo>
                  <a:cubicBezTo>
                    <a:pt x="108757" y="0"/>
                    <a:pt x="140126" y="27883"/>
                    <a:pt x="140126" y="62278"/>
                  </a:cubicBezTo>
                  <a:close/>
                </a:path>
              </a:pathLst>
            </a:custGeom>
            <a:noFill/>
            <a:ln w="19050" cap="flat">
              <a:solidFill>
                <a:srgbClr val="00925B"/>
              </a:solidFill>
              <a:prstDash val="solid"/>
              <a:miter/>
            </a:ln>
          </p:spPr>
          <p:txBody>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Imago" pitchFamily="2" charset="0"/>
                <a:ea typeface="+mn-ea"/>
                <a:cs typeface="+mn-cs"/>
              </a:endParaRPr>
            </a:p>
          </p:txBody>
        </p:sp>
      </p:grpSp>
      <p:sp>
        <p:nvSpPr>
          <p:cNvPr id="146" name="Title 2">
            <a:extLst>
              <a:ext uri="{FF2B5EF4-FFF2-40B4-BE49-F238E27FC236}">
                <a16:creationId xmlns:a16="http://schemas.microsoft.com/office/drawing/2014/main" xmlns="" id="{DBB60977-26AE-427F-B1FA-8986462C9407}"/>
              </a:ext>
            </a:extLst>
          </p:cNvPr>
          <p:cNvSpPr>
            <a:spLocks noGrp="1"/>
          </p:cNvSpPr>
          <p:nvPr>
            <p:ph type="title"/>
          </p:nvPr>
        </p:nvSpPr>
        <p:spPr/>
        <p:txBody>
          <a:bodyPr/>
          <a:lstStyle/>
          <a:p>
            <a:r>
              <a:rPr lang="en-US" dirty="0" err="1" smtClean="0"/>
              <a:t>cobas</a:t>
            </a:r>
            <a:r>
              <a:rPr lang="en-US" baseline="30000" dirty="0" smtClean="0"/>
              <a:t>®</a:t>
            </a:r>
            <a:r>
              <a:rPr lang="en-US" dirty="0" smtClean="0"/>
              <a:t> </a:t>
            </a:r>
            <a:r>
              <a:rPr lang="en-US" dirty="0"/>
              <a:t>POC IT solutions</a:t>
            </a:r>
            <a:endParaRPr lang="en-SG" sz="2900" b="0" i="1" dirty="0">
              <a:latin typeface="Minion" pitchFamily="2" charset="0"/>
            </a:endParaRPr>
          </a:p>
        </p:txBody>
      </p:sp>
      <p:grpSp>
        <p:nvGrpSpPr>
          <p:cNvPr id="8" name="Group 7">
            <a:extLst>
              <a:ext uri="{FF2B5EF4-FFF2-40B4-BE49-F238E27FC236}">
                <a16:creationId xmlns:a16="http://schemas.microsoft.com/office/drawing/2014/main" xmlns="" id="{A86D27E4-D419-48DA-A5C7-297E4410DCB2}"/>
              </a:ext>
            </a:extLst>
          </p:cNvPr>
          <p:cNvGrpSpPr/>
          <p:nvPr/>
        </p:nvGrpSpPr>
        <p:grpSpPr>
          <a:xfrm>
            <a:off x="6516134" y="3780606"/>
            <a:ext cx="789905" cy="511759"/>
            <a:chOff x="6223134" y="3139241"/>
            <a:chExt cx="1284873" cy="824194"/>
          </a:xfrm>
        </p:grpSpPr>
        <p:grpSp>
          <p:nvGrpSpPr>
            <p:cNvPr id="210" name="Group 209">
              <a:extLst>
                <a:ext uri="{FF2B5EF4-FFF2-40B4-BE49-F238E27FC236}">
                  <a16:creationId xmlns:a16="http://schemas.microsoft.com/office/drawing/2014/main" xmlns="" id="{AD6F8D52-BA3D-4413-A4F4-5A31E009733D}"/>
                </a:ext>
              </a:extLst>
            </p:cNvPr>
            <p:cNvGrpSpPr/>
            <p:nvPr/>
          </p:nvGrpSpPr>
          <p:grpSpPr>
            <a:xfrm rot="901010">
              <a:off x="6370850" y="3339219"/>
              <a:ext cx="989437" cy="484826"/>
              <a:chOff x="170006" y="3589054"/>
              <a:chExt cx="989437" cy="484826"/>
            </a:xfrm>
          </p:grpSpPr>
          <p:sp>
            <p:nvSpPr>
              <p:cNvPr id="220" name="Oval 219">
                <a:extLst>
                  <a:ext uri="{FF2B5EF4-FFF2-40B4-BE49-F238E27FC236}">
                    <a16:creationId xmlns:a16="http://schemas.microsoft.com/office/drawing/2014/main" xmlns="" id="{A54DB029-8AC5-4269-8DBB-742EBA8DCE0F}"/>
                  </a:ext>
                </a:extLst>
              </p:cNvPr>
              <p:cNvSpPr/>
              <p:nvPr/>
            </p:nvSpPr>
            <p:spPr>
              <a:xfrm>
                <a:off x="170006" y="3810644"/>
                <a:ext cx="110967" cy="110967"/>
              </a:xfrm>
              <a:prstGeom prst="ellipse">
                <a:avLst/>
              </a:prstGeom>
              <a:solidFill>
                <a:schemeClr val="accent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221" name="Oval 220">
                <a:extLst>
                  <a:ext uri="{FF2B5EF4-FFF2-40B4-BE49-F238E27FC236}">
                    <a16:creationId xmlns:a16="http://schemas.microsoft.com/office/drawing/2014/main" xmlns="" id="{81F3A2EE-E83C-4FC6-96EF-70BF1A2B72A5}"/>
                  </a:ext>
                </a:extLst>
              </p:cNvPr>
              <p:cNvSpPr/>
              <p:nvPr/>
            </p:nvSpPr>
            <p:spPr>
              <a:xfrm>
                <a:off x="388322" y="3962913"/>
                <a:ext cx="110967" cy="110967"/>
              </a:xfrm>
              <a:prstGeom prst="ellipse">
                <a:avLst/>
              </a:prstGeom>
              <a:solidFill>
                <a:schemeClr val="accent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222" name="Oval 221">
                <a:extLst>
                  <a:ext uri="{FF2B5EF4-FFF2-40B4-BE49-F238E27FC236}">
                    <a16:creationId xmlns:a16="http://schemas.microsoft.com/office/drawing/2014/main" xmlns="" id="{A7A34738-3E1E-421E-95C4-A38402C3B82A}"/>
                  </a:ext>
                </a:extLst>
              </p:cNvPr>
              <p:cNvSpPr/>
              <p:nvPr/>
            </p:nvSpPr>
            <p:spPr>
              <a:xfrm>
                <a:off x="730575" y="3589054"/>
                <a:ext cx="110967" cy="110967"/>
              </a:xfrm>
              <a:prstGeom prst="ellipse">
                <a:avLst/>
              </a:prstGeom>
              <a:solidFill>
                <a:schemeClr val="accent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223" name="Oval 222">
                <a:extLst>
                  <a:ext uri="{FF2B5EF4-FFF2-40B4-BE49-F238E27FC236}">
                    <a16:creationId xmlns:a16="http://schemas.microsoft.com/office/drawing/2014/main" xmlns="" id="{BF6FCA3C-9FD6-4342-A726-5930D9D6B503}"/>
                  </a:ext>
                </a:extLst>
              </p:cNvPr>
              <p:cNvSpPr/>
              <p:nvPr/>
            </p:nvSpPr>
            <p:spPr>
              <a:xfrm>
                <a:off x="1048476" y="3732210"/>
                <a:ext cx="110967" cy="110967"/>
              </a:xfrm>
              <a:prstGeom prst="ellipse">
                <a:avLst/>
              </a:prstGeom>
              <a:solidFill>
                <a:schemeClr val="accent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224" name="Freeform: Shape 223">
                <a:extLst>
                  <a:ext uri="{FF2B5EF4-FFF2-40B4-BE49-F238E27FC236}">
                    <a16:creationId xmlns:a16="http://schemas.microsoft.com/office/drawing/2014/main" xmlns="" id="{06745AE2-7777-47A0-B803-CDEE68AB3BAB}"/>
                  </a:ext>
                </a:extLst>
              </p:cNvPr>
              <p:cNvSpPr/>
              <p:nvPr/>
            </p:nvSpPr>
            <p:spPr>
              <a:xfrm>
                <a:off x="207627" y="3628196"/>
                <a:ext cx="923453" cy="369333"/>
              </a:xfrm>
              <a:custGeom>
                <a:avLst/>
                <a:gdLst>
                  <a:gd name="connsiteX0" fmla="*/ 0 w 923454"/>
                  <a:gd name="connsiteY0" fmla="*/ 226336 h 389299"/>
                  <a:gd name="connsiteX1" fmla="*/ 253497 w 923454"/>
                  <a:gd name="connsiteY1" fmla="*/ 389299 h 389299"/>
                  <a:gd name="connsiteX2" fmla="*/ 579422 w 923454"/>
                  <a:gd name="connsiteY2" fmla="*/ 0 h 389299"/>
                  <a:gd name="connsiteX3" fmla="*/ 923454 w 923454"/>
                  <a:gd name="connsiteY3" fmla="*/ 162962 h 389299"/>
                </a:gdLst>
                <a:ahLst/>
                <a:cxnLst>
                  <a:cxn ang="0">
                    <a:pos x="connsiteX0" y="connsiteY0"/>
                  </a:cxn>
                  <a:cxn ang="0">
                    <a:pos x="connsiteX1" y="connsiteY1"/>
                  </a:cxn>
                  <a:cxn ang="0">
                    <a:pos x="connsiteX2" y="connsiteY2"/>
                  </a:cxn>
                  <a:cxn ang="0">
                    <a:pos x="connsiteX3" y="connsiteY3"/>
                  </a:cxn>
                </a:cxnLst>
                <a:rect l="l" t="t" r="r" b="b"/>
                <a:pathLst>
                  <a:path w="923454" h="389299">
                    <a:moveTo>
                      <a:pt x="0" y="226336"/>
                    </a:moveTo>
                    <a:lnTo>
                      <a:pt x="253497" y="389299"/>
                    </a:lnTo>
                    <a:lnTo>
                      <a:pt x="579422" y="0"/>
                    </a:lnTo>
                    <a:lnTo>
                      <a:pt x="923454" y="162962"/>
                    </a:lnTo>
                  </a:path>
                </a:pathLst>
              </a:custGeom>
              <a:noFill/>
              <a:ln w="19050"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 name="Group 1">
              <a:extLst>
                <a:ext uri="{FF2B5EF4-FFF2-40B4-BE49-F238E27FC236}">
                  <a16:creationId xmlns:a16="http://schemas.microsoft.com/office/drawing/2014/main" xmlns="" id="{B089495B-3A84-4B27-903A-53503DE3896C}"/>
                </a:ext>
              </a:extLst>
            </p:cNvPr>
            <p:cNvGrpSpPr/>
            <p:nvPr/>
          </p:nvGrpSpPr>
          <p:grpSpPr>
            <a:xfrm>
              <a:off x="6223134" y="3139241"/>
              <a:ext cx="1284873" cy="824194"/>
              <a:chOff x="4973378" y="4978400"/>
              <a:chExt cx="849312" cy="652463"/>
            </a:xfrm>
          </p:grpSpPr>
          <p:sp>
            <p:nvSpPr>
              <p:cNvPr id="226" name="AutoShape 3">
                <a:extLst>
                  <a:ext uri="{FF2B5EF4-FFF2-40B4-BE49-F238E27FC236}">
                    <a16:creationId xmlns:a16="http://schemas.microsoft.com/office/drawing/2014/main" xmlns="" id="{BCE1BD05-6848-404B-8A49-A42B90B06FDD}"/>
                  </a:ext>
                </a:extLst>
              </p:cNvPr>
              <p:cNvSpPr>
                <a:spLocks noChangeAspect="1" noChangeArrowheads="1" noTextEdit="1"/>
              </p:cNvSpPr>
              <p:nvPr/>
            </p:nvSpPr>
            <p:spPr bwMode="auto">
              <a:xfrm>
                <a:off x="4973378" y="4978400"/>
                <a:ext cx="849312"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Rectangle 10">
                <a:extLst>
                  <a:ext uri="{FF2B5EF4-FFF2-40B4-BE49-F238E27FC236}">
                    <a16:creationId xmlns:a16="http://schemas.microsoft.com/office/drawing/2014/main" xmlns="" id="{31BABB34-38FA-462B-BB78-45352BE830FE}"/>
                  </a:ext>
                </a:extLst>
              </p:cNvPr>
              <p:cNvSpPr>
                <a:spLocks noChangeArrowheads="1"/>
              </p:cNvSpPr>
              <p:nvPr/>
            </p:nvSpPr>
            <p:spPr bwMode="auto">
              <a:xfrm>
                <a:off x="4981315" y="5033963"/>
                <a:ext cx="833437" cy="585788"/>
              </a:xfrm>
              <a:prstGeom prst="rect">
                <a:avLst/>
              </a:prstGeom>
              <a:noFill/>
              <a:ln w="19050" cap="flat">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33" name="Freeform 11">
                <a:extLst>
                  <a:ext uri="{FF2B5EF4-FFF2-40B4-BE49-F238E27FC236}">
                    <a16:creationId xmlns:a16="http://schemas.microsoft.com/office/drawing/2014/main" xmlns="" id="{C32508ED-409D-4019-B03D-779DEF53341C}"/>
                  </a:ext>
                </a:extLst>
              </p:cNvPr>
              <p:cNvSpPr>
                <a:spLocks/>
              </p:cNvSpPr>
              <p:nvPr/>
            </p:nvSpPr>
            <p:spPr bwMode="auto">
              <a:xfrm>
                <a:off x="5244840" y="4989513"/>
                <a:ext cx="306387" cy="88900"/>
              </a:xfrm>
              <a:custGeom>
                <a:avLst/>
                <a:gdLst>
                  <a:gd name="T0" fmla="*/ 82 w 83"/>
                  <a:gd name="T1" fmla="*/ 24 h 24"/>
                  <a:gd name="T2" fmla="*/ 2 w 83"/>
                  <a:gd name="T3" fmla="*/ 24 h 24"/>
                  <a:gd name="T4" fmla="*/ 0 w 83"/>
                  <a:gd name="T5" fmla="*/ 22 h 24"/>
                  <a:gd name="T6" fmla="*/ 0 w 83"/>
                  <a:gd name="T7" fmla="*/ 1 h 24"/>
                  <a:gd name="T8" fmla="*/ 2 w 83"/>
                  <a:gd name="T9" fmla="*/ 0 h 24"/>
                  <a:gd name="T10" fmla="*/ 82 w 83"/>
                  <a:gd name="T11" fmla="*/ 0 h 24"/>
                  <a:gd name="T12" fmla="*/ 83 w 83"/>
                  <a:gd name="T13" fmla="*/ 1 h 24"/>
                  <a:gd name="T14" fmla="*/ 83 w 83"/>
                  <a:gd name="T15" fmla="*/ 22 h 24"/>
                  <a:gd name="T16" fmla="*/ 82 w 83"/>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24">
                    <a:moveTo>
                      <a:pt x="82" y="24"/>
                    </a:moveTo>
                    <a:cubicBezTo>
                      <a:pt x="2" y="24"/>
                      <a:pt x="2" y="24"/>
                      <a:pt x="2" y="24"/>
                    </a:cubicBezTo>
                    <a:cubicBezTo>
                      <a:pt x="1" y="24"/>
                      <a:pt x="0" y="23"/>
                      <a:pt x="0" y="22"/>
                    </a:cubicBezTo>
                    <a:cubicBezTo>
                      <a:pt x="0" y="1"/>
                      <a:pt x="0" y="1"/>
                      <a:pt x="0" y="1"/>
                    </a:cubicBezTo>
                    <a:cubicBezTo>
                      <a:pt x="0" y="0"/>
                      <a:pt x="1" y="0"/>
                      <a:pt x="2" y="0"/>
                    </a:cubicBezTo>
                    <a:cubicBezTo>
                      <a:pt x="82" y="0"/>
                      <a:pt x="82" y="0"/>
                      <a:pt x="82" y="0"/>
                    </a:cubicBezTo>
                    <a:cubicBezTo>
                      <a:pt x="83" y="0"/>
                      <a:pt x="83" y="0"/>
                      <a:pt x="83" y="1"/>
                    </a:cubicBezTo>
                    <a:cubicBezTo>
                      <a:pt x="83" y="22"/>
                      <a:pt x="83" y="22"/>
                      <a:pt x="83" y="22"/>
                    </a:cubicBezTo>
                    <a:cubicBezTo>
                      <a:pt x="83" y="23"/>
                      <a:pt x="83" y="24"/>
                      <a:pt x="82" y="24"/>
                    </a:cubicBezTo>
                    <a:close/>
                  </a:path>
                </a:pathLst>
              </a:custGeom>
              <a:solidFill>
                <a:srgbClr val="FFFFFF"/>
              </a:solidFill>
              <a:ln w="19050" cap="flat">
                <a:solidFill>
                  <a:srgbClr val="00925B"/>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grpSp>
      <p:sp>
        <p:nvSpPr>
          <p:cNvPr id="303" name="Freeform 5">
            <a:extLst>
              <a:ext uri="{FF2B5EF4-FFF2-40B4-BE49-F238E27FC236}">
                <a16:creationId xmlns:a16="http://schemas.microsoft.com/office/drawing/2014/main" xmlns="" id="{A3E18588-757A-4EF0-B44D-F6A31691A61A}"/>
              </a:ext>
            </a:extLst>
          </p:cNvPr>
          <p:cNvSpPr>
            <a:spLocks/>
          </p:cNvSpPr>
          <p:nvPr/>
        </p:nvSpPr>
        <p:spPr bwMode="auto">
          <a:xfrm rot="3274272">
            <a:off x="7780631" y="1994111"/>
            <a:ext cx="635731" cy="1051501"/>
          </a:xfrm>
          <a:custGeom>
            <a:avLst/>
            <a:gdLst>
              <a:gd name="T0" fmla="*/ 105 w 128"/>
              <a:gd name="T1" fmla="*/ 113 h 214"/>
              <a:gd name="T2" fmla="*/ 105 w 128"/>
              <a:gd name="T3" fmla="*/ 73 h 214"/>
              <a:gd name="T4" fmla="*/ 117 w 128"/>
              <a:gd name="T5" fmla="*/ 62 h 214"/>
              <a:gd name="T6" fmla="*/ 117 w 128"/>
              <a:gd name="T7" fmla="*/ 62 h 214"/>
              <a:gd name="T8" fmla="*/ 128 w 128"/>
              <a:gd name="T9" fmla="*/ 73 h 214"/>
              <a:gd name="T10" fmla="*/ 128 w 128"/>
              <a:gd name="T11" fmla="*/ 130 h 214"/>
              <a:gd name="T12" fmla="*/ 126 w 128"/>
              <a:gd name="T13" fmla="*/ 167 h 214"/>
              <a:gd name="T14" fmla="*/ 112 w 128"/>
              <a:gd name="T15" fmla="*/ 191 h 214"/>
              <a:gd name="T16" fmla="*/ 111 w 128"/>
              <a:gd name="T17" fmla="*/ 194 h 214"/>
              <a:gd name="T18" fmla="*/ 111 w 128"/>
              <a:gd name="T19" fmla="*/ 210 h 214"/>
              <a:gd name="T20" fmla="*/ 107 w 128"/>
              <a:gd name="T21" fmla="*/ 214 h 214"/>
              <a:gd name="T22" fmla="*/ 50 w 128"/>
              <a:gd name="T23" fmla="*/ 214 h 214"/>
              <a:gd name="T24" fmla="*/ 46 w 128"/>
              <a:gd name="T25" fmla="*/ 210 h 214"/>
              <a:gd name="T26" fmla="*/ 46 w 128"/>
              <a:gd name="T27" fmla="*/ 193 h 214"/>
              <a:gd name="T28" fmla="*/ 45 w 128"/>
              <a:gd name="T29" fmla="*/ 190 h 214"/>
              <a:gd name="T30" fmla="*/ 17 w 128"/>
              <a:gd name="T31" fmla="*/ 153 h 214"/>
              <a:gd name="T32" fmla="*/ 16 w 128"/>
              <a:gd name="T33" fmla="*/ 152 h 214"/>
              <a:gd name="T34" fmla="*/ 3 w 128"/>
              <a:gd name="T35" fmla="*/ 97 h 214"/>
              <a:gd name="T36" fmla="*/ 4 w 128"/>
              <a:gd name="T37" fmla="*/ 81 h 214"/>
              <a:gd name="T38" fmla="*/ 13 w 128"/>
              <a:gd name="T39" fmla="*/ 82 h 214"/>
              <a:gd name="T40" fmla="*/ 25 w 128"/>
              <a:gd name="T41" fmla="*/ 99 h 214"/>
              <a:gd name="T42" fmla="*/ 34 w 128"/>
              <a:gd name="T43" fmla="*/ 130 h 214"/>
              <a:gd name="T44" fmla="*/ 34 w 128"/>
              <a:gd name="T45" fmla="*/ 130 h 214"/>
              <a:gd name="T46" fmla="*/ 34 w 128"/>
              <a:gd name="T47" fmla="*/ 12 h 214"/>
              <a:gd name="T48" fmla="*/ 46 w 128"/>
              <a:gd name="T49" fmla="*/ 0 h 214"/>
              <a:gd name="T50" fmla="*/ 46 w 128"/>
              <a:gd name="T51" fmla="*/ 0 h 214"/>
              <a:gd name="T52" fmla="*/ 58 w 128"/>
              <a:gd name="T53" fmla="*/ 12 h 214"/>
              <a:gd name="T54" fmla="*/ 58 w 128"/>
              <a:gd name="T55" fmla="*/ 102 h 214"/>
              <a:gd name="T56" fmla="*/ 58 w 128"/>
              <a:gd name="T57" fmla="*/ 50 h 214"/>
              <a:gd name="T58" fmla="*/ 69 w 128"/>
              <a:gd name="T59" fmla="*/ 39 h 214"/>
              <a:gd name="T60" fmla="*/ 69 w 128"/>
              <a:gd name="T61" fmla="*/ 39 h 214"/>
              <a:gd name="T62" fmla="*/ 81 w 128"/>
              <a:gd name="T63" fmla="*/ 50 h 214"/>
              <a:gd name="T64" fmla="*/ 81 w 128"/>
              <a:gd name="T65" fmla="*/ 101 h 214"/>
              <a:gd name="T66" fmla="*/ 81 w 128"/>
              <a:gd name="T67" fmla="*/ 65 h 214"/>
              <a:gd name="T68" fmla="*/ 93 w 128"/>
              <a:gd name="T69" fmla="*/ 54 h 214"/>
              <a:gd name="T70" fmla="*/ 93 w 128"/>
              <a:gd name="T71" fmla="*/ 54 h 214"/>
              <a:gd name="T72" fmla="*/ 104 w 128"/>
              <a:gd name="T73" fmla="*/ 65 h 214"/>
              <a:gd name="T74" fmla="*/ 104 w 128"/>
              <a:gd name="T75" fmla="*/ 113 h 214"/>
              <a:gd name="T76" fmla="*/ 105 w 128"/>
              <a:gd name="T77" fmla="*/ 113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8" h="214">
                <a:moveTo>
                  <a:pt x="105" y="113"/>
                </a:moveTo>
                <a:cubicBezTo>
                  <a:pt x="105" y="73"/>
                  <a:pt x="105" y="73"/>
                  <a:pt x="105" y="73"/>
                </a:cubicBezTo>
                <a:cubicBezTo>
                  <a:pt x="105" y="67"/>
                  <a:pt x="110" y="62"/>
                  <a:pt x="117" y="62"/>
                </a:cubicBezTo>
                <a:cubicBezTo>
                  <a:pt x="117" y="62"/>
                  <a:pt x="117" y="62"/>
                  <a:pt x="117" y="62"/>
                </a:cubicBezTo>
                <a:cubicBezTo>
                  <a:pt x="123" y="62"/>
                  <a:pt x="128" y="67"/>
                  <a:pt x="128" y="73"/>
                </a:cubicBezTo>
                <a:cubicBezTo>
                  <a:pt x="128" y="130"/>
                  <a:pt x="128" y="130"/>
                  <a:pt x="128" y="130"/>
                </a:cubicBezTo>
                <a:cubicBezTo>
                  <a:pt x="128" y="130"/>
                  <a:pt x="128" y="152"/>
                  <a:pt x="126" y="167"/>
                </a:cubicBezTo>
                <a:cubicBezTo>
                  <a:pt x="124" y="180"/>
                  <a:pt x="116" y="188"/>
                  <a:pt x="112" y="191"/>
                </a:cubicBezTo>
                <a:cubicBezTo>
                  <a:pt x="112" y="192"/>
                  <a:pt x="111" y="193"/>
                  <a:pt x="111" y="194"/>
                </a:cubicBezTo>
                <a:cubicBezTo>
                  <a:pt x="111" y="210"/>
                  <a:pt x="111" y="210"/>
                  <a:pt x="111" y="210"/>
                </a:cubicBezTo>
                <a:cubicBezTo>
                  <a:pt x="111" y="212"/>
                  <a:pt x="109" y="214"/>
                  <a:pt x="107" y="214"/>
                </a:cubicBezTo>
                <a:cubicBezTo>
                  <a:pt x="50" y="214"/>
                  <a:pt x="50" y="214"/>
                  <a:pt x="50" y="214"/>
                </a:cubicBezTo>
                <a:cubicBezTo>
                  <a:pt x="48" y="214"/>
                  <a:pt x="46" y="212"/>
                  <a:pt x="46" y="210"/>
                </a:cubicBezTo>
                <a:cubicBezTo>
                  <a:pt x="46" y="193"/>
                  <a:pt x="46" y="193"/>
                  <a:pt x="46" y="193"/>
                </a:cubicBezTo>
                <a:cubicBezTo>
                  <a:pt x="46" y="192"/>
                  <a:pt x="46" y="191"/>
                  <a:pt x="45" y="190"/>
                </a:cubicBezTo>
                <a:cubicBezTo>
                  <a:pt x="17" y="153"/>
                  <a:pt x="17" y="153"/>
                  <a:pt x="17" y="153"/>
                </a:cubicBezTo>
                <a:cubicBezTo>
                  <a:pt x="17" y="153"/>
                  <a:pt x="16" y="152"/>
                  <a:pt x="16" y="152"/>
                </a:cubicBezTo>
                <a:cubicBezTo>
                  <a:pt x="16" y="145"/>
                  <a:pt x="12" y="115"/>
                  <a:pt x="3" y="97"/>
                </a:cubicBezTo>
                <a:cubicBezTo>
                  <a:pt x="0" y="91"/>
                  <a:pt x="1" y="82"/>
                  <a:pt x="4" y="81"/>
                </a:cubicBezTo>
                <a:cubicBezTo>
                  <a:pt x="6" y="79"/>
                  <a:pt x="10" y="80"/>
                  <a:pt x="13" y="82"/>
                </a:cubicBezTo>
                <a:cubicBezTo>
                  <a:pt x="19" y="86"/>
                  <a:pt x="23" y="92"/>
                  <a:pt x="25" y="99"/>
                </a:cubicBezTo>
                <a:cubicBezTo>
                  <a:pt x="34" y="130"/>
                  <a:pt x="34" y="130"/>
                  <a:pt x="34" y="130"/>
                </a:cubicBezTo>
                <a:cubicBezTo>
                  <a:pt x="34" y="130"/>
                  <a:pt x="34" y="130"/>
                  <a:pt x="34" y="130"/>
                </a:cubicBezTo>
                <a:cubicBezTo>
                  <a:pt x="34" y="12"/>
                  <a:pt x="34" y="12"/>
                  <a:pt x="34" y="12"/>
                </a:cubicBezTo>
                <a:cubicBezTo>
                  <a:pt x="34" y="5"/>
                  <a:pt x="40" y="0"/>
                  <a:pt x="46" y="0"/>
                </a:cubicBezTo>
                <a:cubicBezTo>
                  <a:pt x="46" y="0"/>
                  <a:pt x="46" y="0"/>
                  <a:pt x="46" y="0"/>
                </a:cubicBezTo>
                <a:cubicBezTo>
                  <a:pt x="53" y="0"/>
                  <a:pt x="58" y="5"/>
                  <a:pt x="58" y="12"/>
                </a:cubicBezTo>
                <a:cubicBezTo>
                  <a:pt x="58" y="102"/>
                  <a:pt x="58" y="102"/>
                  <a:pt x="58" y="102"/>
                </a:cubicBezTo>
                <a:cubicBezTo>
                  <a:pt x="58" y="50"/>
                  <a:pt x="58" y="50"/>
                  <a:pt x="58" y="50"/>
                </a:cubicBezTo>
                <a:cubicBezTo>
                  <a:pt x="58" y="44"/>
                  <a:pt x="63" y="39"/>
                  <a:pt x="69" y="39"/>
                </a:cubicBezTo>
                <a:cubicBezTo>
                  <a:pt x="69" y="39"/>
                  <a:pt x="69" y="39"/>
                  <a:pt x="69" y="39"/>
                </a:cubicBezTo>
                <a:cubicBezTo>
                  <a:pt x="76" y="39"/>
                  <a:pt x="81" y="44"/>
                  <a:pt x="81" y="50"/>
                </a:cubicBezTo>
                <a:cubicBezTo>
                  <a:pt x="81" y="101"/>
                  <a:pt x="81" y="101"/>
                  <a:pt x="81" y="101"/>
                </a:cubicBezTo>
                <a:cubicBezTo>
                  <a:pt x="81" y="65"/>
                  <a:pt x="81" y="65"/>
                  <a:pt x="81" y="65"/>
                </a:cubicBezTo>
                <a:cubicBezTo>
                  <a:pt x="81" y="59"/>
                  <a:pt x="86" y="54"/>
                  <a:pt x="93" y="54"/>
                </a:cubicBezTo>
                <a:cubicBezTo>
                  <a:pt x="93" y="54"/>
                  <a:pt x="93" y="54"/>
                  <a:pt x="93" y="54"/>
                </a:cubicBezTo>
                <a:cubicBezTo>
                  <a:pt x="99" y="54"/>
                  <a:pt x="104" y="59"/>
                  <a:pt x="104" y="65"/>
                </a:cubicBezTo>
                <a:cubicBezTo>
                  <a:pt x="104" y="113"/>
                  <a:pt x="104" y="113"/>
                  <a:pt x="104" y="113"/>
                </a:cubicBezTo>
                <a:lnTo>
                  <a:pt x="105" y="113"/>
                </a:lnTo>
                <a:close/>
              </a:path>
            </a:pathLst>
          </a:custGeom>
          <a:solidFill>
            <a:schemeClr val="bg1"/>
          </a:solidFill>
          <a:ln w="1905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Imago" pitchFamily="2" charset="0"/>
              <a:ea typeface="+mn-ea"/>
              <a:cs typeface="+mn-cs"/>
            </a:endParaRPr>
          </a:p>
        </p:txBody>
      </p:sp>
      <p:grpSp>
        <p:nvGrpSpPr>
          <p:cNvPr id="62" name="Group 27">
            <a:extLst>
              <a:ext uri="{FF2B5EF4-FFF2-40B4-BE49-F238E27FC236}">
                <a16:creationId xmlns:a16="http://schemas.microsoft.com/office/drawing/2014/main" xmlns="" id="{957559F0-F1AA-444E-B0AD-BB7DB23105CE}"/>
              </a:ext>
            </a:extLst>
          </p:cNvPr>
          <p:cNvGrpSpPr>
            <a:grpSpLocks noChangeAspect="1"/>
          </p:cNvGrpSpPr>
          <p:nvPr/>
        </p:nvGrpSpPr>
        <p:grpSpPr bwMode="auto">
          <a:xfrm>
            <a:off x="8713686" y="3627362"/>
            <a:ext cx="516010" cy="717102"/>
            <a:chOff x="546" y="2999"/>
            <a:chExt cx="408" cy="567"/>
          </a:xfrm>
        </p:grpSpPr>
        <p:sp>
          <p:nvSpPr>
            <p:cNvPr id="63" name="Freeform 28">
              <a:extLst>
                <a:ext uri="{FF2B5EF4-FFF2-40B4-BE49-F238E27FC236}">
                  <a16:creationId xmlns:a16="http://schemas.microsoft.com/office/drawing/2014/main" xmlns="" id="{CDADECF4-F26D-4E74-86A4-673464DB699A}"/>
                </a:ext>
              </a:extLst>
            </p:cNvPr>
            <p:cNvSpPr>
              <a:spLocks noEditPoints="1"/>
            </p:cNvSpPr>
            <p:nvPr/>
          </p:nvSpPr>
          <p:spPr bwMode="auto">
            <a:xfrm>
              <a:off x="685" y="3043"/>
              <a:ext cx="130" cy="128"/>
            </a:xfrm>
            <a:custGeom>
              <a:avLst/>
              <a:gdLst>
                <a:gd name="T0" fmla="*/ 244 w 516"/>
                <a:gd name="T1" fmla="*/ 516 h 516"/>
                <a:gd name="T2" fmla="*/ 206 w 516"/>
                <a:gd name="T3" fmla="*/ 511 h 516"/>
                <a:gd name="T4" fmla="*/ 170 w 516"/>
                <a:gd name="T5" fmla="*/ 501 h 516"/>
                <a:gd name="T6" fmla="*/ 135 w 516"/>
                <a:gd name="T7" fmla="*/ 485 h 516"/>
                <a:gd name="T8" fmla="*/ 76 w 516"/>
                <a:gd name="T9" fmla="*/ 440 h 516"/>
                <a:gd name="T10" fmla="*/ 31 w 516"/>
                <a:gd name="T11" fmla="*/ 381 h 516"/>
                <a:gd name="T12" fmla="*/ 15 w 516"/>
                <a:gd name="T13" fmla="*/ 346 h 516"/>
                <a:gd name="T14" fmla="*/ 5 w 516"/>
                <a:gd name="T15" fmla="*/ 310 h 516"/>
                <a:gd name="T16" fmla="*/ 0 w 516"/>
                <a:gd name="T17" fmla="*/ 272 h 516"/>
                <a:gd name="T18" fmla="*/ 0 w 516"/>
                <a:gd name="T19" fmla="*/ 245 h 516"/>
                <a:gd name="T20" fmla="*/ 5 w 516"/>
                <a:gd name="T21" fmla="*/ 206 h 516"/>
                <a:gd name="T22" fmla="*/ 15 w 516"/>
                <a:gd name="T23" fmla="*/ 170 h 516"/>
                <a:gd name="T24" fmla="*/ 31 w 516"/>
                <a:gd name="T25" fmla="*/ 136 h 516"/>
                <a:gd name="T26" fmla="*/ 76 w 516"/>
                <a:gd name="T27" fmla="*/ 76 h 516"/>
                <a:gd name="T28" fmla="*/ 135 w 516"/>
                <a:gd name="T29" fmla="*/ 32 h 516"/>
                <a:gd name="T30" fmla="*/ 170 w 516"/>
                <a:gd name="T31" fmla="*/ 16 h 516"/>
                <a:gd name="T32" fmla="*/ 206 w 516"/>
                <a:gd name="T33" fmla="*/ 6 h 516"/>
                <a:gd name="T34" fmla="*/ 244 w 516"/>
                <a:gd name="T35" fmla="*/ 0 h 516"/>
                <a:gd name="T36" fmla="*/ 272 w 516"/>
                <a:gd name="T37" fmla="*/ 0 h 516"/>
                <a:gd name="T38" fmla="*/ 310 w 516"/>
                <a:gd name="T39" fmla="*/ 6 h 516"/>
                <a:gd name="T40" fmla="*/ 346 w 516"/>
                <a:gd name="T41" fmla="*/ 16 h 516"/>
                <a:gd name="T42" fmla="*/ 381 w 516"/>
                <a:gd name="T43" fmla="*/ 32 h 516"/>
                <a:gd name="T44" fmla="*/ 440 w 516"/>
                <a:gd name="T45" fmla="*/ 76 h 516"/>
                <a:gd name="T46" fmla="*/ 485 w 516"/>
                <a:gd name="T47" fmla="*/ 136 h 516"/>
                <a:gd name="T48" fmla="*/ 501 w 516"/>
                <a:gd name="T49" fmla="*/ 170 h 516"/>
                <a:gd name="T50" fmla="*/ 511 w 516"/>
                <a:gd name="T51" fmla="*/ 206 h 516"/>
                <a:gd name="T52" fmla="*/ 516 w 516"/>
                <a:gd name="T53" fmla="*/ 245 h 516"/>
                <a:gd name="T54" fmla="*/ 516 w 516"/>
                <a:gd name="T55" fmla="*/ 272 h 516"/>
                <a:gd name="T56" fmla="*/ 511 w 516"/>
                <a:gd name="T57" fmla="*/ 310 h 516"/>
                <a:gd name="T58" fmla="*/ 501 w 516"/>
                <a:gd name="T59" fmla="*/ 346 h 516"/>
                <a:gd name="T60" fmla="*/ 485 w 516"/>
                <a:gd name="T61" fmla="*/ 381 h 516"/>
                <a:gd name="T62" fmla="*/ 440 w 516"/>
                <a:gd name="T63" fmla="*/ 440 h 516"/>
                <a:gd name="T64" fmla="*/ 381 w 516"/>
                <a:gd name="T65" fmla="*/ 485 h 516"/>
                <a:gd name="T66" fmla="*/ 346 w 516"/>
                <a:gd name="T67" fmla="*/ 501 h 516"/>
                <a:gd name="T68" fmla="*/ 310 w 516"/>
                <a:gd name="T69" fmla="*/ 511 h 516"/>
                <a:gd name="T70" fmla="*/ 272 w 516"/>
                <a:gd name="T71" fmla="*/ 516 h 516"/>
                <a:gd name="T72" fmla="*/ 257 w 516"/>
                <a:gd name="T73" fmla="*/ 61 h 516"/>
                <a:gd name="T74" fmla="*/ 218 w 516"/>
                <a:gd name="T75" fmla="*/ 65 h 516"/>
                <a:gd name="T76" fmla="*/ 164 w 516"/>
                <a:gd name="T77" fmla="*/ 84 h 516"/>
                <a:gd name="T78" fmla="*/ 118 w 516"/>
                <a:gd name="T79" fmla="*/ 118 h 516"/>
                <a:gd name="T80" fmla="*/ 84 w 516"/>
                <a:gd name="T81" fmla="*/ 164 h 516"/>
                <a:gd name="T82" fmla="*/ 64 w 516"/>
                <a:gd name="T83" fmla="*/ 218 h 516"/>
                <a:gd name="T84" fmla="*/ 60 w 516"/>
                <a:gd name="T85" fmla="*/ 258 h 516"/>
                <a:gd name="T86" fmla="*/ 69 w 516"/>
                <a:gd name="T87" fmla="*/ 317 h 516"/>
                <a:gd name="T88" fmla="*/ 94 w 516"/>
                <a:gd name="T89" fmla="*/ 369 h 516"/>
                <a:gd name="T90" fmla="*/ 132 w 516"/>
                <a:gd name="T91" fmla="*/ 410 h 516"/>
                <a:gd name="T92" fmla="*/ 181 w 516"/>
                <a:gd name="T93" fmla="*/ 440 h 516"/>
                <a:gd name="T94" fmla="*/ 237 w 516"/>
                <a:gd name="T95" fmla="*/ 454 h 516"/>
                <a:gd name="T96" fmla="*/ 278 w 516"/>
                <a:gd name="T97" fmla="*/ 454 h 516"/>
                <a:gd name="T98" fmla="*/ 335 w 516"/>
                <a:gd name="T99" fmla="*/ 440 h 516"/>
                <a:gd name="T100" fmla="*/ 384 w 516"/>
                <a:gd name="T101" fmla="*/ 410 h 516"/>
                <a:gd name="T102" fmla="*/ 422 w 516"/>
                <a:gd name="T103" fmla="*/ 369 h 516"/>
                <a:gd name="T104" fmla="*/ 446 w 516"/>
                <a:gd name="T105" fmla="*/ 317 h 516"/>
                <a:gd name="T106" fmla="*/ 456 w 516"/>
                <a:gd name="T107" fmla="*/ 258 h 516"/>
                <a:gd name="T108" fmla="*/ 452 w 516"/>
                <a:gd name="T109" fmla="*/ 218 h 516"/>
                <a:gd name="T110" fmla="*/ 431 w 516"/>
                <a:gd name="T111" fmla="*/ 164 h 516"/>
                <a:gd name="T112" fmla="*/ 398 w 516"/>
                <a:gd name="T113" fmla="*/ 118 h 516"/>
                <a:gd name="T114" fmla="*/ 352 w 516"/>
                <a:gd name="T115" fmla="*/ 84 h 516"/>
                <a:gd name="T116" fmla="*/ 298 w 516"/>
                <a:gd name="T117" fmla="*/ 65 h 516"/>
                <a:gd name="T118" fmla="*/ 257 w 516"/>
                <a:gd name="T119" fmla="*/ 6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516">
                  <a:moveTo>
                    <a:pt x="257" y="516"/>
                  </a:moveTo>
                  <a:lnTo>
                    <a:pt x="257" y="516"/>
                  </a:lnTo>
                  <a:lnTo>
                    <a:pt x="244" y="516"/>
                  </a:lnTo>
                  <a:lnTo>
                    <a:pt x="231" y="515"/>
                  </a:lnTo>
                  <a:lnTo>
                    <a:pt x="218" y="513"/>
                  </a:lnTo>
                  <a:lnTo>
                    <a:pt x="206" y="511"/>
                  </a:lnTo>
                  <a:lnTo>
                    <a:pt x="194" y="508"/>
                  </a:lnTo>
                  <a:lnTo>
                    <a:pt x="181" y="505"/>
                  </a:lnTo>
                  <a:lnTo>
                    <a:pt x="170" y="501"/>
                  </a:lnTo>
                  <a:lnTo>
                    <a:pt x="157" y="496"/>
                  </a:lnTo>
                  <a:lnTo>
                    <a:pt x="146" y="491"/>
                  </a:lnTo>
                  <a:lnTo>
                    <a:pt x="135" y="485"/>
                  </a:lnTo>
                  <a:lnTo>
                    <a:pt x="113" y="471"/>
                  </a:lnTo>
                  <a:lnTo>
                    <a:pt x="94" y="457"/>
                  </a:lnTo>
                  <a:lnTo>
                    <a:pt x="76" y="440"/>
                  </a:lnTo>
                  <a:lnTo>
                    <a:pt x="58" y="422"/>
                  </a:lnTo>
                  <a:lnTo>
                    <a:pt x="43" y="402"/>
                  </a:lnTo>
                  <a:lnTo>
                    <a:pt x="31" y="381"/>
                  </a:lnTo>
                  <a:lnTo>
                    <a:pt x="25" y="370"/>
                  </a:lnTo>
                  <a:lnTo>
                    <a:pt x="20" y="358"/>
                  </a:lnTo>
                  <a:lnTo>
                    <a:pt x="15" y="346"/>
                  </a:lnTo>
                  <a:lnTo>
                    <a:pt x="11" y="334"/>
                  </a:lnTo>
                  <a:lnTo>
                    <a:pt x="8" y="322"/>
                  </a:lnTo>
                  <a:lnTo>
                    <a:pt x="5" y="310"/>
                  </a:lnTo>
                  <a:lnTo>
                    <a:pt x="3" y="297"/>
                  </a:lnTo>
                  <a:lnTo>
                    <a:pt x="1" y="284"/>
                  </a:lnTo>
                  <a:lnTo>
                    <a:pt x="0" y="272"/>
                  </a:lnTo>
                  <a:lnTo>
                    <a:pt x="0" y="258"/>
                  </a:lnTo>
                  <a:lnTo>
                    <a:pt x="0" y="258"/>
                  </a:lnTo>
                  <a:lnTo>
                    <a:pt x="0" y="245"/>
                  </a:lnTo>
                  <a:lnTo>
                    <a:pt x="1" y="231"/>
                  </a:lnTo>
                  <a:lnTo>
                    <a:pt x="3" y="218"/>
                  </a:lnTo>
                  <a:lnTo>
                    <a:pt x="5" y="206"/>
                  </a:lnTo>
                  <a:lnTo>
                    <a:pt x="8" y="194"/>
                  </a:lnTo>
                  <a:lnTo>
                    <a:pt x="11" y="181"/>
                  </a:lnTo>
                  <a:lnTo>
                    <a:pt x="15" y="170"/>
                  </a:lnTo>
                  <a:lnTo>
                    <a:pt x="20" y="158"/>
                  </a:lnTo>
                  <a:lnTo>
                    <a:pt x="25" y="147"/>
                  </a:lnTo>
                  <a:lnTo>
                    <a:pt x="31" y="136"/>
                  </a:lnTo>
                  <a:lnTo>
                    <a:pt x="43" y="113"/>
                  </a:lnTo>
                  <a:lnTo>
                    <a:pt x="58" y="94"/>
                  </a:lnTo>
                  <a:lnTo>
                    <a:pt x="76" y="76"/>
                  </a:lnTo>
                  <a:lnTo>
                    <a:pt x="94" y="59"/>
                  </a:lnTo>
                  <a:lnTo>
                    <a:pt x="113" y="44"/>
                  </a:lnTo>
                  <a:lnTo>
                    <a:pt x="135" y="32"/>
                  </a:lnTo>
                  <a:lnTo>
                    <a:pt x="146" y="26"/>
                  </a:lnTo>
                  <a:lnTo>
                    <a:pt x="157" y="21"/>
                  </a:lnTo>
                  <a:lnTo>
                    <a:pt x="170" y="16"/>
                  </a:lnTo>
                  <a:lnTo>
                    <a:pt x="181" y="12"/>
                  </a:lnTo>
                  <a:lnTo>
                    <a:pt x="194" y="9"/>
                  </a:lnTo>
                  <a:lnTo>
                    <a:pt x="206" y="6"/>
                  </a:lnTo>
                  <a:lnTo>
                    <a:pt x="218" y="3"/>
                  </a:lnTo>
                  <a:lnTo>
                    <a:pt x="231" y="1"/>
                  </a:lnTo>
                  <a:lnTo>
                    <a:pt x="244" y="0"/>
                  </a:lnTo>
                  <a:lnTo>
                    <a:pt x="257" y="0"/>
                  </a:lnTo>
                  <a:lnTo>
                    <a:pt x="257" y="0"/>
                  </a:lnTo>
                  <a:lnTo>
                    <a:pt x="272" y="0"/>
                  </a:lnTo>
                  <a:lnTo>
                    <a:pt x="284" y="1"/>
                  </a:lnTo>
                  <a:lnTo>
                    <a:pt x="297" y="3"/>
                  </a:lnTo>
                  <a:lnTo>
                    <a:pt x="310" y="6"/>
                  </a:lnTo>
                  <a:lnTo>
                    <a:pt x="322" y="9"/>
                  </a:lnTo>
                  <a:lnTo>
                    <a:pt x="334" y="12"/>
                  </a:lnTo>
                  <a:lnTo>
                    <a:pt x="346" y="16"/>
                  </a:lnTo>
                  <a:lnTo>
                    <a:pt x="359" y="21"/>
                  </a:lnTo>
                  <a:lnTo>
                    <a:pt x="370" y="26"/>
                  </a:lnTo>
                  <a:lnTo>
                    <a:pt x="381" y="32"/>
                  </a:lnTo>
                  <a:lnTo>
                    <a:pt x="402" y="44"/>
                  </a:lnTo>
                  <a:lnTo>
                    <a:pt x="422" y="59"/>
                  </a:lnTo>
                  <a:lnTo>
                    <a:pt x="440" y="76"/>
                  </a:lnTo>
                  <a:lnTo>
                    <a:pt x="458" y="94"/>
                  </a:lnTo>
                  <a:lnTo>
                    <a:pt x="472" y="113"/>
                  </a:lnTo>
                  <a:lnTo>
                    <a:pt x="485" y="136"/>
                  </a:lnTo>
                  <a:lnTo>
                    <a:pt x="491" y="147"/>
                  </a:lnTo>
                  <a:lnTo>
                    <a:pt x="496" y="158"/>
                  </a:lnTo>
                  <a:lnTo>
                    <a:pt x="501" y="170"/>
                  </a:lnTo>
                  <a:lnTo>
                    <a:pt x="505" y="181"/>
                  </a:lnTo>
                  <a:lnTo>
                    <a:pt x="508" y="194"/>
                  </a:lnTo>
                  <a:lnTo>
                    <a:pt x="511" y="206"/>
                  </a:lnTo>
                  <a:lnTo>
                    <a:pt x="513" y="218"/>
                  </a:lnTo>
                  <a:lnTo>
                    <a:pt x="515" y="231"/>
                  </a:lnTo>
                  <a:lnTo>
                    <a:pt x="516" y="245"/>
                  </a:lnTo>
                  <a:lnTo>
                    <a:pt x="516" y="258"/>
                  </a:lnTo>
                  <a:lnTo>
                    <a:pt x="516" y="258"/>
                  </a:lnTo>
                  <a:lnTo>
                    <a:pt x="516" y="272"/>
                  </a:lnTo>
                  <a:lnTo>
                    <a:pt x="515" y="284"/>
                  </a:lnTo>
                  <a:lnTo>
                    <a:pt x="513" y="297"/>
                  </a:lnTo>
                  <a:lnTo>
                    <a:pt x="511" y="310"/>
                  </a:lnTo>
                  <a:lnTo>
                    <a:pt x="508" y="322"/>
                  </a:lnTo>
                  <a:lnTo>
                    <a:pt x="505" y="334"/>
                  </a:lnTo>
                  <a:lnTo>
                    <a:pt x="501" y="346"/>
                  </a:lnTo>
                  <a:lnTo>
                    <a:pt x="496" y="358"/>
                  </a:lnTo>
                  <a:lnTo>
                    <a:pt x="491" y="370"/>
                  </a:lnTo>
                  <a:lnTo>
                    <a:pt x="485" y="381"/>
                  </a:lnTo>
                  <a:lnTo>
                    <a:pt x="472" y="402"/>
                  </a:lnTo>
                  <a:lnTo>
                    <a:pt x="458" y="422"/>
                  </a:lnTo>
                  <a:lnTo>
                    <a:pt x="440" y="440"/>
                  </a:lnTo>
                  <a:lnTo>
                    <a:pt x="422" y="457"/>
                  </a:lnTo>
                  <a:lnTo>
                    <a:pt x="402" y="471"/>
                  </a:lnTo>
                  <a:lnTo>
                    <a:pt x="381" y="485"/>
                  </a:lnTo>
                  <a:lnTo>
                    <a:pt x="370" y="491"/>
                  </a:lnTo>
                  <a:lnTo>
                    <a:pt x="359" y="496"/>
                  </a:lnTo>
                  <a:lnTo>
                    <a:pt x="346" y="501"/>
                  </a:lnTo>
                  <a:lnTo>
                    <a:pt x="334" y="505"/>
                  </a:lnTo>
                  <a:lnTo>
                    <a:pt x="322" y="508"/>
                  </a:lnTo>
                  <a:lnTo>
                    <a:pt x="310" y="511"/>
                  </a:lnTo>
                  <a:lnTo>
                    <a:pt x="297" y="513"/>
                  </a:lnTo>
                  <a:lnTo>
                    <a:pt x="284" y="515"/>
                  </a:lnTo>
                  <a:lnTo>
                    <a:pt x="272" y="516"/>
                  </a:lnTo>
                  <a:lnTo>
                    <a:pt x="257" y="516"/>
                  </a:lnTo>
                  <a:lnTo>
                    <a:pt x="257" y="516"/>
                  </a:lnTo>
                  <a:close/>
                  <a:moveTo>
                    <a:pt x="257" y="61"/>
                  </a:moveTo>
                  <a:lnTo>
                    <a:pt x="257" y="61"/>
                  </a:lnTo>
                  <a:lnTo>
                    <a:pt x="237" y="62"/>
                  </a:lnTo>
                  <a:lnTo>
                    <a:pt x="218" y="65"/>
                  </a:lnTo>
                  <a:lnTo>
                    <a:pt x="199" y="69"/>
                  </a:lnTo>
                  <a:lnTo>
                    <a:pt x="181" y="76"/>
                  </a:lnTo>
                  <a:lnTo>
                    <a:pt x="164" y="84"/>
                  </a:lnTo>
                  <a:lnTo>
                    <a:pt x="147" y="94"/>
                  </a:lnTo>
                  <a:lnTo>
                    <a:pt x="132" y="105"/>
                  </a:lnTo>
                  <a:lnTo>
                    <a:pt x="118" y="118"/>
                  </a:lnTo>
                  <a:lnTo>
                    <a:pt x="105" y="133"/>
                  </a:lnTo>
                  <a:lnTo>
                    <a:pt x="94" y="148"/>
                  </a:lnTo>
                  <a:lnTo>
                    <a:pt x="84" y="164"/>
                  </a:lnTo>
                  <a:lnTo>
                    <a:pt x="76" y="181"/>
                  </a:lnTo>
                  <a:lnTo>
                    <a:pt x="69" y="199"/>
                  </a:lnTo>
                  <a:lnTo>
                    <a:pt x="64" y="218"/>
                  </a:lnTo>
                  <a:lnTo>
                    <a:pt x="61" y="237"/>
                  </a:lnTo>
                  <a:lnTo>
                    <a:pt x="60" y="258"/>
                  </a:lnTo>
                  <a:lnTo>
                    <a:pt x="60" y="258"/>
                  </a:lnTo>
                  <a:lnTo>
                    <a:pt x="61" y="278"/>
                  </a:lnTo>
                  <a:lnTo>
                    <a:pt x="64" y="298"/>
                  </a:lnTo>
                  <a:lnTo>
                    <a:pt x="69" y="317"/>
                  </a:lnTo>
                  <a:lnTo>
                    <a:pt x="76" y="334"/>
                  </a:lnTo>
                  <a:lnTo>
                    <a:pt x="84" y="352"/>
                  </a:lnTo>
                  <a:lnTo>
                    <a:pt x="94" y="369"/>
                  </a:lnTo>
                  <a:lnTo>
                    <a:pt x="105" y="384"/>
                  </a:lnTo>
                  <a:lnTo>
                    <a:pt x="118" y="398"/>
                  </a:lnTo>
                  <a:lnTo>
                    <a:pt x="132" y="410"/>
                  </a:lnTo>
                  <a:lnTo>
                    <a:pt x="147" y="422"/>
                  </a:lnTo>
                  <a:lnTo>
                    <a:pt x="164" y="431"/>
                  </a:lnTo>
                  <a:lnTo>
                    <a:pt x="181" y="440"/>
                  </a:lnTo>
                  <a:lnTo>
                    <a:pt x="199" y="446"/>
                  </a:lnTo>
                  <a:lnTo>
                    <a:pt x="218" y="451"/>
                  </a:lnTo>
                  <a:lnTo>
                    <a:pt x="237" y="454"/>
                  </a:lnTo>
                  <a:lnTo>
                    <a:pt x="257" y="455"/>
                  </a:lnTo>
                  <a:lnTo>
                    <a:pt x="257" y="455"/>
                  </a:lnTo>
                  <a:lnTo>
                    <a:pt x="278" y="454"/>
                  </a:lnTo>
                  <a:lnTo>
                    <a:pt x="298" y="451"/>
                  </a:lnTo>
                  <a:lnTo>
                    <a:pt x="317" y="446"/>
                  </a:lnTo>
                  <a:lnTo>
                    <a:pt x="335" y="440"/>
                  </a:lnTo>
                  <a:lnTo>
                    <a:pt x="352" y="431"/>
                  </a:lnTo>
                  <a:lnTo>
                    <a:pt x="369" y="422"/>
                  </a:lnTo>
                  <a:lnTo>
                    <a:pt x="384" y="410"/>
                  </a:lnTo>
                  <a:lnTo>
                    <a:pt x="398" y="398"/>
                  </a:lnTo>
                  <a:lnTo>
                    <a:pt x="410" y="384"/>
                  </a:lnTo>
                  <a:lnTo>
                    <a:pt x="422" y="369"/>
                  </a:lnTo>
                  <a:lnTo>
                    <a:pt x="431" y="352"/>
                  </a:lnTo>
                  <a:lnTo>
                    <a:pt x="440" y="334"/>
                  </a:lnTo>
                  <a:lnTo>
                    <a:pt x="446" y="317"/>
                  </a:lnTo>
                  <a:lnTo>
                    <a:pt x="452" y="298"/>
                  </a:lnTo>
                  <a:lnTo>
                    <a:pt x="455" y="278"/>
                  </a:lnTo>
                  <a:lnTo>
                    <a:pt x="456" y="258"/>
                  </a:lnTo>
                  <a:lnTo>
                    <a:pt x="456" y="258"/>
                  </a:lnTo>
                  <a:lnTo>
                    <a:pt x="455" y="237"/>
                  </a:lnTo>
                  <a:lnTo>
                    <a:pt x="452" y="218"/>
                  </a:lnTo>
                  <a:lnTo>
                    <a:pt x="446" y="199"/>
                  </a:lnTo>
                  <a:lnTo>
                    <a:pt x="440" y="181"/>
                  </a:lnTo>
                  <a:lnTo>
                    <a:pt x="431" y="164"/>
                  </a:lnTo>
                  <a:lnTo>
                    <a:pt x="422" y="148"/>
                  </a:lnTo>
                  <a:lnTo>
                    <a:pt x="410" y="133"/>
                  </a:lnTo>
                  <a:lnTo>
                    <a:pt x="398" y="118"/>
                  </a:lnTo>
                  <a:lnTo>
                    <a:pt x="384" y="105"/>
                  </a:lnTo>
                  <a:lnTo>
                    <a:pt x="369" y="94"/>
                  </a:lnTo>
                  <a:lnTo>
                    <a:pt x="352" y="84"/>
                  </a:lnTo>
                  <a:lnTo>
                    <a:pt x="335" y="76"/>
                  </a:lnTo>
                  <a:lnTo>
                    <a:pt x="317" y="69"/>
                  </a:lnTo>
                  <a:lnTo>
                    <a:pt x="298" y="65"/>
                  </a:lnTo>
                  <a:lnTo>
                    <a:pt x="278" y="62"/>
                  </a:lnTo>
                  <a:lnTo>
                    <a:pt x="257" y="61"/>
                  </a:lnTo>
                  <a:lnTo>
                    <a:pt x="257"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9">
              <a:extLst>
                <a:ext uri="{FF2B5EF4-FFF2-40B4-BE49-F238E27FC236}">
                  <a16:creationId xmlns:a16="http://schemas.microsoft.com/office/drawing/2014/main" xmlns="" id="{FA6FDA02-C6DD-400F-BF7A-D449F62A394E}"/>
                </a:ext>
              </a:extLst>
            </p:cNvPr>
            <p:cNvSpPr>
              <a:spLocks/>
            </p:cNvSpPr>
            <p:nvPr/>
          </p:nvSpPr>
          <p:spPr bwMode="auto">
            <a:xfrm>
              <a:off x="712" y="3155"/>
              <a:ext cx="76" cy="118"/>
            </a:xfrm>
            <a:custGeom>
              <a:avLst/>
              <a:gdLst>
                <a:gd name="T0" fmla="*/ 301 w 301"/>
                <a:gd name="T1" fmla="*/ 469 h 469"/>
                <a:gd name="T2" fmla="*/ 150 w 301"/>
                <a:gd name="T3" fmla="*/ 344 h 469"/>
                <a:gd name="T4" fmla="*/ 0 w 301"/>
                <a:gd name="T5" fmla="*/ 469 h 469"/>
                <a:gd name="T6" fmla="*/ 0 w 301"/>
                <a:gd name="T7" fmla="*/ 0 h 469"/>
                <a:gd name="T8" fmla="*/ 61 w 301"/>
                <a:gd name="T9" fmla="*/ 0 h 469"/>
                <a:gd name="T10" fmla="*/ 61 w 301"/>
                <a:gd name="T11" fmla="*/ 340 h 469"/>
                <a:gd name="T12" fmla="*/ 150 w 301"/>
                <a:gd name="T13" fmla="*/ 265 h 469"/>
                <a:gd name="T14" fmla="*/ 240 w 301"/>
                <a:gd name="T15" fmla="*/ 340 h 469"/>
                <a:gd name="T16" fmla="*/ 240 w 301"/>
                <a:gd name="T17" fmla="*/ 0 h 469"/>
                <a:gd name="T18" fmla="*/ 301 w 301"/>
                <a:gd name="T19" fmla="*/ 0 h 469"/>
                <a:gd name="T20" fmla="*/ 301 w 301"/>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469">
                  <a:moveTo>
                    <a:pt x="301" y="469"/>
                  </a:moveTo>
                  <a:lnTo>
                    <a:pt x="150" y="344"/>
                  </a:lnTo>
                  <a:lnTo>
                    <a:pt x="0" y="469"/>
                  </a:lnTo>
                  <a:lnTo>
                    <a:pt x="0" y="0"/>
                  </a:lnTo>
                  <a:lnTo>
                    <a:pt x="61" y="0"/>
                  </a:lnTo>
                  <a:lnTo>
                    <a:pt x="61" y="340"/>
                  </a:lnTo>
                  <a:lnTo>
                    <a:pt x="150" y="265"/>
                  </a:lnTo>
                  <a:lnTo>
                    <a:pt x="240" y="340"/>
                  </a:lnTo>
                  <a:lnTo>
                    <a:pt x="240" y="0"/>
                  </a:lnTo>
                  <a:lnTo>
                    <a:pt x="301" y="0"/>
                  </a:lnTo>
                  <a:lnTo>
                    <a:pt x="301" y="469"/>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30">
              <a:extLst>
                <a:ext uri="{FF2B5EF4-FFF2-40B4-BE49-F238E27FC236}">
                  <a16:creationId xmlns:a16="http://schemas.microsoft.com/office/drawing/2014/main" xmlns="" id="{5C9FC963-2989-44E3-AC8E-419B550DB56C}"/>
                </a:ext>
              </a:extLst>
            </p:cNvPr>
            <p:cNvSpPr>
              <a:spLocks noChangeArrowheads="1"/>
            </p:cNvSpPr>
            <p:nvPr/>
          </p:nvSpPr>
          <p:spPr bwMode="auto">
            <a:xfrm>
              <a:off x="598" y="3367"/>
              <a:ext cx="303"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31">
              <a:extLst>
                <a:ext uri="{FF2B5EF4-FFF2-40B4-BE49-F238E27FC236}">
                  <a16:creationId xmlns:a16="http://schemas.microsoft.com/office/drawing/2014/main" xmlns="" id="{E5174159-5632-4012-B23B-F8CE0CDFFDC1}"/>
                </a:ext>
              </a:extLst>
            </p:cNvPr>
            <p:cNvSpPr>
              <a:spLocks noChangeArrowheads="1"/>
            </p:cNvSpPr>
            <p:nvPr/>
          </p:nvSpPr>
          <p:spPr bwMode="auto">
            <a:xfrm>
              <a:off x="598" y="3432"/>
              <a:ext cx="303" cy="16"/>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32">
              <a:extLst>
                <a:ext uri="{FF2B5EF4-FFF2-40B4-BE49-F238E27FC236}">
                  <a16:creationId xmlns:a16="http://schemas.microsoft.com/office/drawing/2014/main" xmlns="" id="{CD4C5D90-A344-4857-B4AE-018691CD54CC}"/>
                </a:ext>
              </a:extLst>
            </p:cNvPr>
            <p:cNvSpPr>
              <a:spLocks noChangeArrowheads="1"/>
            </p:cNvSpPr>
            <p:nvPr/>
          </p:nvSpPr>
          <p:spPr bwMode="auto">
            <a:xfrm>
              <a:off x="809" y="3498"/>
              <a:ext cx="92"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3">
              <a:extLst>
                <a:ext uri="{FF2B5EF4-FFF2-40B4-BE49-F238E27FC236}">
                  <a16:creationId xmlns:a16="http://schemas.microsoft.com/office/drawing/2014/main" xmlns="" id="{35CF1A86-467A-4650-9950-B44785A883E0}"/>
                </a:ext>
              </a:extLst>
            </p:cNvPr>
            <p:cNvSpPr>
              <a:spLocks noEditPoints="1"/>
            </p:cNvSpPr>
            <p:nvPr/>
          </p:nvSpPr>
          <p:spPr bwMode="auto">
            <a:xfrm>
              <a:off x="546" y="2999"/>
              <a:ext cx="408" cy="567"/>
            </a:xfrm>
            <a:custGeom>
              <a:avLst/>
              <a:gdLst>
                <a:gd name="T0" fmla="*/ 97 w 1632"/>
                <a:gd name="T1" fmla="*/ 2268 h 2268"/>
                <a:gd name="T2" fmla="*/ 87 w 1632"/>
                <a:gd name="T3" fmla="*/ 2267 h 2268"/>
                <a:gd name="T4" fmla="*/ 68 w 1632"/>
                <a:gd name="T5" fmla="*/ 2263 h 2268"/>
                <a:gd name="T6" fmla="*/ 51 w 1632"/>
                <a:gd name="T7" fmla="*/ 2256 h 2268"/>
                <a:gd name="T8" fmla="*/ 35 w 1632"/>
                <a:gd name="T9" fmla="*/ 2246 h 2268"/>
                <a:gd name="T10" fmla="*/ 22 w 1632"/>
                <a:gd name="T11" fmla="*/ 2233 h 2268"/>
                <a:gd name="T12" fmla="*/ 12 w 1632"/>
                <a:gd name="T13" fmla="*/ 2218 h 2268"/>
                <a:gd name="T14" fmla="*/ 4 w 1632"/>
                <a:gd name="T15" fmla="*/ 2199 h 2268"/>
                <a:gd name="T16" fmla="*/ 1 w 1632"/>
                <a:gd name="T17" fmla="*/ 2181 h 2268"/>
                <a:gd name="T18" fmla="*/ 0 w 1632"/>
                <a:gd name="T19" fmla="*/ 97 h 2268"/>
                <a:gd name="T20" fmla="*/ 1 w 1632"/>
                <a:gd name="T21" fmla="*/ 87 h 2268"/>
                <a:gd name="T22" fmla="*/ 4 w 1632"/>
                <a:gd name="T23" fmla="*/ 68 h 2268"/>
                <a:gd name="T24" fmla="*/ 12 w 1632"/>
                <a:gd name="T25" fmla="*/ 50 h 2268"/>
                <a:gd name="T26" fmla="*/ 22 w 1632"/>
                <a:gd name="T27" fmla="*/ 35 h 2268"/>
                <a:gd name="T28" fmla="*/ 35 w 1632"/>
                <a:gd name="T29" fmla="*/ 22 h 2268"/>
                <a:gd name="T30" fmla="*/ 51 w 1632"/>
                <a:gd name="T31" fmla="*/ 12 h 2268"/>
                <a:gd name="T32" fmla="*/ 68 w 1632"/>
                <a:gd name="T33" fmla="*/ 4 h 2268"/>
                <a:gd name="T34" fmla="*/ 87 w 1632"/>
                <a:gd name="T35" fmla="*/ 1 h 2268"/>
                <a:gd name="T36" fmla="*/ 1535 w 1632"/>
                <a:gd name="T37" fmla="*/ 0 h 2268"/>
                <a:gd name="T38" fmla="*/ 1545 w 1632"/>
                <a:gd name="T39" fmla="*/ 1 h 2268"/>
                <a:gd name="T40" fmla="*/ 1564 w 1632"/>
                <a:gd name="T41" fmla="*/ 4 h 2268"/>
                <a:gd name="T42" fmla="*/ 1581 w 1632"/>
                <a:gd name="T43" fmla="*/ 12 h 2268"/>
                <a:gd name="T44" fmla="*/ 1597 w 1632"/>
                <a:gd name="T45" fmla="*/ 22 h 2268"/>
                <a:gd name="T46" fmla="*/ 1610 w 1632"/>
                <a:gd name="T47" fmla="*/ 35 h 2268"/>
                <a:gd name="T48" fmla="*/ 1620 w 1632"/>
                <a:gd name="T49" fmla="*/ 50 h 2268"/>
                <a:gd name="T50" fmla="*/ 1627 w 1632"/>
                <a:gd name="T51" fmla="*/ 68 h 2268"/>
                <a:gd name="T52" fmla="*/ 1631 w 1632"/>
                <a:gd name="T53" fmla="*/ 87 h 2268"/>
                <a:gd name="T54" fmla="*/ 1632 w 1632"/>
                <a:gd name="T55" fmla="*/ 2171 h 2268"/>
                <a:gd name="T56" fmla="*/ 1631 w 1632"/>
                <a:gd name="T57" fmla="*/ 2181 h 2268"/>
                <a:gd name="T58" fmla="*/ 1627 w 1632"/>
                <a:gd name="T59" fmla="*/ 2199 h 2268"/>
                <a:gd name="T60" fmla="*/ 1620 w 1632"/>
                <a:gd name="T61" fmla="*/ 2218 h 2268"/>
                <a:gd name="T62" fmla="*/ 1610 w 1632"/>
                <a:gd name="T63" fmla="*/ 2233 h 2268"/>
                <a:gd name="T64" fmla="*/ 1597 w 1632"/>
                <a:gd name="T65" fmla="*/ 2246 h 2268"/>
                <a:gd name="T66" fmla="*/ 1581 w 1632"/>
                <a:gd name="T67" fmla="*/ 2256 h 2268"/>
                <a:gd name="T68" fmla="*/ 1564 w 1632"/>
                <a:gd name="T69" fmla="*/ 2263 h 2268"/>
                <a:gd name="T70" fmla="*/ 1545 w 1632"/>
                <a:gd name="T71" fmla="*/ 2267 h 2268"/>
                <a:gd name="T72" fmla="*/ 1535 w 1632"/>
                <a:gd name="T73" fmla="*/ 2268 h 2268"/>
                <a:gd name="T74" fmla="*/ 97 w 1632"/>
                <a:gd name="T75" fmla="*/ 61 h 2268"/>
                <a:gd name="T76" fmla="*/ 83 w 1632"/>
                <a:gd name="T77" fmla="*/ 64 h 2268"/>
                <a:gd name="T78" fmla="*/ 71 w 1632"/>
                <a:gd name="T79" fmla="*/ 72 h 2268"/>
                <a:gd name="T80" fmla="*/ 64 w 1632"/>
                <a:gd name="T81" fmla="*/ 83 h 2268"/>
                <a:gd name="T82" fmla="*/ 61 w 1632"/>
                <a:gd name="T83" fmla="*/ 97 h 2268"/>
                <a:gd name="T84" fmla="*/ 61 w 1632"/>
                <a:gd name="T85" fmla="*/ 2171 h 2268"/>
                <a:gd name="T86" fmla="*/ 64 w 1632"/>
                <a:gd name="T87" fmla="*/ 2185 h 2268"/>
                <a:gd name="T88" fmla="*/ 71 w 1632"/>
                <a:gd name="T89" fmla="*/ 2196 h 2268"/>
                <a:gd name="T90" fmla="*/ 83 w 1632"/>
                <a:gd name="T91" fmla="*/ 2204 h 2268"/>
                <a:gd name="T92" fmla="*/ 97 w 1632"/>
                <a:gd name="T93" fmla="*/ 2207 h 2268"/>
                <a:gd name="T94" fmla="*/ 1535 w 1632"/>
                <a:gd name="T95" fmla="*/ 2207 h 2268"/>
                <a:gd name="T96" fmla="*/ 1549 w 1632"/>
                <a:gd name="T97" fmla="*/ 2204 h 2268"/>
                <a:gd name="T98" fmla="*/ 1560 w 1632"/>
                <a:gd name="T99" fmla="*/ 2196 h 2268"/>
                <a:gd name="T100" fmla="*/ 1568 w 1632"/>
                <a:gd name="T101" fmla="*/ 2185 h 2268"/>
                <a:gd name="T102" fmla="*/ 1571 w 1632"/>
                <a:gd name="T103" fmla="*/ 2171 h 2268"/>
                <a:gd name="T104" fmla="*/ 1571 w 1632"/>
                <a:gd name="T105" fmla="*/ 97 h 2268"/>
                <a:gd name="T106" fmla="*/ 1568 w 1632"/>
                <a:gd name="T107" fmla="*/ 83 h 2268"/>
                <a:gd name="T108" fmla="*/ 1560 w 1632"/>
                <a:gd name="T109" fmla="*/ 72 h 2268"/>
                <a:gd name="T110" fmla="*/ 1549 w 1632"/>
                <a:gd name="T111" fmla="*/ 64 h 2268"/>
                <a:gd name="T112" fmla="*/ 1535 w 1632"/>
                <a:gd name="T113"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2" h="2268">
                  <a:moveTo>
                    <a:pt x="1535" y="2268"/>
                  </a:moveTo>
                  <a:lnTo>
                    <a:pt x="97" y="2268"/>
                  </a:lnTo>
                  <a:lnTo>
                    <a:pt x="97" y="2268"/>
                  </a:lnTo>
                  <a:lnTo>
                    <a:pt x="87" y="2267"/>
                  </a:lnTo>
                  <a:lnTo>
                    <a:pt x="77" y="2266"/>
                  </a:lnTo>
                  <a:lnTo>
                    <a:pt x="68" y="2263"/>
                  </a:lnTo>
                  <a:lnTo>
                    <a:pt x="59" y="2260"/>
                  </a:lnTo>
                  <a:lnTo>
                    <a:pt x="51" y="2256"/>
                  </a:lnTo>
                  <a:lnTo>
                    <a:pt x="42" y="2251"/>
                  </a:lnTo>
                  <a:lnTo>
                    <a:pt x="35" y="2246"/>
                  </a:lnTo>
                  <a:lnTo>
                    <a:pt x="28" y="2240"/>
                  </a:lnTo>
                  <a:lnTo>
                    <a:pt x="22" y="2233"/>
                  </a:lnTo>
                  <a:lnTo>
                    <a:pt x="16" y="2225"/>
                  </a:lnTo>
                  <a:lnTo>
                    <a:pt x="12" y="2218"/>
                  </a:lnTo>
                  <a:lnTo>
                    <a:pt x="8" y="2209"/>
                  </a:lnTo>
                  <a:lnTo>
                    <a:pt x="4" y="2199"/>
                  </a:lnTo>
                  <a:lnTo>
                    <a:pt x="2" y="2190"/>
                  </a:lnTo>
                  <a:lnTo>
                    <a:pt x="1" y="2181"/>
                  </a:lnTo>
                  <a:lnTo>
                    <a:pt x="0" y="2171"/>
                  </a:lnTo>
                  <a:lnTo>
                    <a:pt x="0" y="97"/>
                  </a:lnTo>
                  <a:lnTo>
                    <a:pt x="0" y="97"/>
                  </a:lnTo>
                  <a:lnTo>
                    <a:pt x="1" y="87"/>
                  </a:lnTo>
                  <a:lnTo>
                    <a:pt x="2" y="77"/>
                  </a:lnTo>
                  <a:lnTo>
                    <a:pt x="4" y="68"/>
                  </a:lnTo>
                  <a:lnTo>
                    <a:pt x="8" y="59"/>
                  </a:lnTo>
                  <a:lnTo>
                    <a:pt x="12" y="50"/>
                  </a:lnTo>
                  <a:lnTo>
                    <a:pt x="16" y="42"/>
                  </a:lnTo>
                  <a:lnTo>
                    <a:pt x="22" y="35"/>
                  </a:lnTo>
                  <a:lnTo>
                    <a:pt x="28" y="28"/>
                  </a:lnTo>
                  <a:lnTo>
                    <a:pt x="35" y="22"/>
                  </a:lnTo>
                  <a:lnTo>
                    <a:pt x="42" y="17"/>
                  </a:lnTo>
                  <a:lnTo>
                    <a:pt x="51" y="12"/>
                  </a:lnTo>
                  <a:lnTo>
                    <a:pt x="59" y="8"/>
                  </a:lnTo>
                  <a:lnTo>
                    <a:pt x="68" y="4"/>
                  </a:lnTo>
                  <a:lnTo>
                    <a:pt x="77" y="2"/>
                  </a:lnTo>
                  <a:lnTo>
                    <a:pt x="87" y="1"/>
                  </a:lnTo>
                  <a:lnTo>
                    <a:pt x="97" y="0"/>
                  </a:lnTo>
                  <a:lnTo>
                    <a:pt x="1535" y="0"/>
                  </a:lnTo>
                  <a:lnTo>
                    <a:pt x="1535" y="0"/>
                  </a:lnTo>
                  <a:lnTo>
                    <a:pt x="1545" y="1"/>
                  </a:lnTo>
                  <a:lnTo>
                    <a:pt x="1554" y="2"/>
                  </a:lnTo>
                  <a:lnTo>
                    <a:pt x="1564" y="4"/>
                  </a:lnTo>
                  <a:lnTo>
                    <a:pt x="1572" y="8"/>
                  </a:lnTo>
                  <a:lnTo>
                    <a:pt x="1581" y="12"/>
                  </a:lnTo>
                  <a:lnTo>
                    <a:pt x="1590" y="17"/>
                  </a:lnTo>
                  <a:lnTo>
                    <a:pt x="1597" y="22"/>
                  </a:lnTo>
                  <a:lnTo>
                    <a:pt x="1604" y="28"/>
                  </a:lnTo>
                  <a:lnTo>
                    <a:pt x="1610" y="35"/>
                  </a:lnTo>
                  <a:lnTo>
                    <a:pt x="1615" y="42"/>
                  </a:lnTo>
                  <a:lnTo>
                    <a:pt x="1620" y="50"/>
                  </a:lnTo>
                  <a:lnTo>
                    <a:pt x="1624" y="59"/>
                  </a:lnTo>
                  <a:lnTo>
                    <a:pt x="1627" y="68"/>
                  </a:lnTo>
                  <a:lnTo>
                    <a:pt x="1630" y="77"/>
                  </a:lnTo>
                  <a:lnTo>
                    <a:pt x="1631" y="87"/>
                  </a:lnTo>
                  <a:lnTo>
                    <a:pt x="1632" y="97"/>
                  </a:lnTo>
                  <a:lnTo>
                    <a:pt x="1632" y="2171"/>
                  </a:lnTo>
                  <a:lnTo>
                    <a:pt x="1632" y="2171"/>
                  </a:lnTo>
                  <a:lnTo>
                    <a:pt x="1631" y="2181"/>
                  </a:lnTo>
                  <a:lnTo>
                    <a:pt x="1630" y="2190"/>
                  </a:lnTo>
                  <a:lnTo>
                    <a:pt x="1627" y="2199"/>
                  </a:lnTo>
                  <a:lnTo>
                    <a:pt x="1624" y="2209"/>
                  </a:lnTo>
                  <a:lnTo>
                    <a:pt x="1620" y="2218"/>
                  </a:lnTo>
                  <a:lnTo>
                    <a:pt x="1615" y="2225"/>
                  </a:lnTo>
                  <a:lnTo>
                    <a:pt x="1610" y="2233"/>
                  </a:lnTo>
                  <a:lnTo>
                    <a:pt x="1604" y="2240"/>
                  </a:lnTo>
                  <a:lnTo>
                    <a:pt x="1597" y="2246"/>
                  </a:lnTo>
                  <a:lnTo>
                    <a:pt x="1590" y="2251"/>
                  </a:lnTo>
                  <a:lnTo>
                    <a:pt x="1581" y="2256"/>
                  </a:lnTo>
                  <a:lnTo>
                    <a:pt x="1572" y="2260"/>
                  </a:lnTo>
                  <a:lnTo>
                    <a:pt x="1564" y="2263"/>
                  </a:lnTo>
                  <a:lnTo>
                    <a:pt x="1554" y="2266"/>
                  </a:lnTo>
                  <a:lnTo>
                    <a:pt x="1545" y="2267"/>
                  </a:lnTo>
                  <a:lnTo>
                    <a:pt x="1535" y="2268"/>
                  </a:lnTo>
                  <a:lnTo>
                    <a:pt x="1535" y="2268"/>
                  </a:lnTo>
                  <a:close/>
                  <a:moveTo>
                    <a:pt x="97" y="61"/>
                  </a:moveTo>
                  <a:lnTo>
                    <a:pt x="97" y="61"/>
                  </a:lnTo>
                  <a:lnTo>
                    <a:pt x="89" y="62"/>
                  </a:lnTo>
                  <a:lnTo>
                    <a:pt x="83" y="64"/>
                  </a:lnTo>
                  <a:lnTo>
                    <a:pt x="77" y="67"/>
                  </a:lnTo>
                  <a:lnTo>
                    <a:pt x="71" y="72"/>
                  </a:lnTo>
                  <a:lnTo>
                    <a:pt x="67" y="77"/>
                  </a:lnTo>
                  <a:lnTo>
                    <a:pt x="64" y="83"/>
                  </a:lnTo>
                  <a:lnTo>
                    <a:pt x="62" y="90"/>
                  </a:lnTo>
                  <a:lnTo>
                    <a:pt x="61" y="97"/>
                  </a:lnTo>
                  <a:lnTo>
                    <a:pt x="61" y="2171"/>
                  </a:lnTo>
                  <a:lnTo>
                    <a:pt x="61" y="2171"/>
                  </a:lnTo>
                  <a:lnTo>
                    <a:pt x="62" y="2178"/>
                  </a:lnTo>
                  <a:lnTo>
                    <a:pt x="64" y="2185"/>
                  </a:lnTo>
                  <a:lnTo>
                    <a:pt x="67" y="2191"/>
                  </a:lnTo>
                  <a:lnTo>
                    <a:pt x="71" y="2196"/>
                  </a:lnTo>
                  <a:lnTo>
                    <a:pt x="77" y="2201"/>
                  </a:lnTo>
                  <a:lnTo>
                    <a:pt x="83" y="2204"/>
                  </a:lnTo>
                  <a:lnTo>
                    <a:pt x="89" y="2206"/>
                  </a:lnTo>
                  <a:lnTo>
                    <a:pt x="97" y="2207"/>
                  </a:lnTo>
                  <a:lnTo>
                    <a:pt x="1535" y="2207"/>
                  </a:lnTo>
                  <a:lnTo>
                    <a:pt x="1535" y="2207"/>
                  </a:lnTo>
                  <a:lnTo>
                    <a:pt x="1542" y="2206"/>
                  </a:lnTo>
                  <a:lnTo>
                    <a:pt x="1549" y="2204"/>
                  </a:lnTo>
                  <a:lnTo>
                    <a:pt x="1555" y="2201"/>
                  </a:lnTo>
                  <a:lnTo>
                    <a:pt x="1560" y="2196"/>
                  </a:lnTo>
                  <a:lnTo>
                    <a:pt x="1565" y="2191"/>
                  </a:lnTo>
                  <a:lnTo>
                    <a:pt x="1568" y="2185"/>
                  </a:lnTo>
                  <a:lnTo>
                    <a:pt x="1570" y="2178"/>
                  </a:lnTo>
                  <a:lnTo>
                    <a:pt x="1571" y="2171"/>
                  </a:lnTo>
                  <a:lnTo>
                    <a:pt x="1571" y="97"/>
                  </a:lnTo>
                  <a:lnTo>
                    <a:pt x="1571" y="97"/>
                  </a:lnTo>
                  <a:lnTo>
                    <a:pt x="1570" y="90"/>
                  </a:lnTo>
                  <a:lnTo>
                    <a:pt x="1568" y="83"/>
                  </a:lnTo>
                  <a:lnTo>
                    <a:pt x="1565" y="77"/>
                  </a:lnTo>
                  <a:lnTo>
                    <a:pt x="1560" y="72"/>
                  </a:lnTo>
                  <a:lnTo>
                    <a:pt x="1555" y="67"/>
                  </a:lnTo>
                  <a:lnTo>
                    <a:pt x="1549" y="64"/>
                  </a:lnTo>
                  <a:lnTo>
                    <a:pt x="1542" y="62"/>
                  </a:lnTo>
                  <a:lnTo>
                    <a:pt x="1535" y="61"/>
                  </a:lnTo>
                  <a:lnTo>
                    <a:pt x="97"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9" name="Group 27">
            <a:extLst>
              <a:ext uri="{FF2B5EF4-FFF2-40B4-BE49-F238E27FC236}">
                <a16:creationId xmlns:a16="http://schemas.microsoft.com/office/drawing/2014/main" xmlns="" id="{94637820-8BF5-4E93-ACC5-8988339C3776}"/>
              </a:ext>
            </a:extLst>
          </p:cNvPr>
          <p:cNvGrpSpPr>
            <a:grpSpLocks noChangeAspect="1"/>
          </p:cNvGrpSpPr>
          <p:nvPr/>
        </p:nvGrpSpPr>
        <p:grpSpPr bwMode="auto">
          <a:xfrm>
            <a:off x="9755256" y="3627362"/>
            <a:ext cx="516010" cy="717102"/>
            <a:chOff x="546" y="2999"/>
            <a:chExt cx="408" cy="567"/>
          </a:xfrm>
        </p:grpSpPr>
        <p:sp>
          <p:nvSpPr>
            <p:cNvPr id="70" name="Freeform 28">
              <a:extLst>
                <a:ext uri="{FF2B5EF4-FFF2-40B4-BE49-F238E27FC236}">
                  <a16:creationId xmlns:a16="http://schemas.microsoft.com/office/drawing/2014/main" xmlns="" id="{A84C1801-8F65-4344-8DCB-4D1FFDCC1FEA}"/>
                </a:ext>
              </a:extLst>
            </p:cNvPr>
            <p:cNvSpPr>
              <a:spLocks noEditPoints="1"/>
            </p:cNvSpPr>
            <p:nvPr/>
          </p:nvSpPr>
          <p:spPr bwMode="auto">
            <a:xfrm>
              <a:off x="685" y="3043"/>
              <a:ext cx="130" cy="128"/>
            </a:xfrm>
            <a:custGeom>
              <a:avLst/>
              <a:gdLst>
                <a:gd name="T0" fmla="*/ 244 w 516"/>
                <a:gd name="T1" fmla="*/ 516 h 516"/>
                <a:gd name="T2" fmla="*/ 206 w 516"/>
                <a:gd name="T3" fmla="*/ 511 h 516"/>
                <a:gd name="T4" fmla="*/ 170 w 516"/>
                <a:gd name="T5" fmla="*/ 501 h 516"/>
                <a:gd name="T6" fmla="*/ 135 w 516"/>
                <a:gd name="T7" fmla="*/ 485 h 516"/>
                <a:gd name="T8" fmla="*/ 76 w 516"/>
                <a:gd name="T9" fmla="*/ 440 h 516"/>
                <a:gd name="T10" fmla="*/ 31 w 516"/>
                <a:gd name="T11" fmla="*/ 381 h 516"/>
                <a:gd name="T12" fmla="*/ 15 w 516"/>
                <a:gd name="T13" fmla="*/ 346 h 516"/>
                <a:gd name="T14" fmla="*/ 5 w 516"/>
                <a:gd name="T15" fmla="*/ 310 h 516"/>
                <a:gd name="T16" fmla="*/ 0 w 516"/>
                <a:gd name="T17" fmla="*/ 272 h 516"/>
                <a:gd name="T18" fmla="*/ 0 w 516"/>
                <a:gd name="T19" fmla="*/ 245 h 516"/>
                <a:gd name="T20" fmla="*/ 5 w 516"/>
                <a:gd name="T21" fmla="*/ 206 h 516"/>
                <a:gd name="T22" fmla="*/ 15 w 516"/>
                <a:gd name="T23" fmla="*/ 170 h 516"/>
                <a:gd name="T24" fmla="*/ 31 w 516"/>
                <a:gd name="T25" fmla="*/ 136 h 516"/>
                <a:gd name="T26" fmla="*/ 76 w 516"/>
                <a:gd name="T27" fmla="*/ 76 h 516"/>
                <a:gd name="T28" fmla="*/ 135 w 516"/>
                <a:gd name="T29" fmla="*/ 32 h 516"/>
                <a:gd name="T30" fmla="*/ 170 w 516"/>
                <a:gd name="T31" fmla="*/ 16 h 516"/>
                <a:gd name="T32" fmla="*/ 206 w 516"/>
                <a:gd name="T33" fmla="*/ 6 h 516"/>
                <a:gd name="T34" fmla="*/ 244 w 516"/>
                <a:gd name="T35" fmla="*/ 0 h 516"/>
                <a:gd name="T36" fmla="*/ 272 w 516"/>
                <a:gd name="T37" fmla="*/ 0 h 516"/>
                <a:gd name="T38" fmla="*/ 310 w 516"/>
                <a:gd name="T39" fmla="*/ 6 h 516"/>
                <a:gd name="T40" fmla="*/ 346 w 516"/>
                <a:gd name="T41" fmla="*/ 16 h 516"/>
                <a:gd name="T42" fmla="*/ 381 w 516"/>
                <a:gd name="T43" fmla="*/ 32 h 516"/>
                <a:gd name="T44" fmla="*/ 440 w 516"/>
                <a:gd name="T45" fmla="*/ 76 h 516"/>
                <a:gd name="T46" fmla="*/ 485 w 516"/>
                <a:gd name="T47" fmla="*/ 136 h 516"/>
                <a:gd name="T48" fmla="*/ 501 w 516"/>
                <a:gd name="T49" fmla="*/ 170 h 516"/>
                <a:gd name="T50" fmla="*/ 511 w 516"/>
                <a:gd name="T51" fmla="*/ 206 h 516"/>
                <a:gd name="T52" fmla="*/ 516 w 516"/>
                <a:gd name="T53" fmla="*/ 245 h 516"/>
                <a:gd name="T54" fmla="*/ 516 w 516"/>
                <a:gd name="T55" fmla="*/ 272 h 516"/>
                <a:gd name="T56" fmla="*/ 511 w 516"/>
                <a:gd name="T57" fmla="*/ 310 h 516"/>
                <a:gd name="T58" fmla="*/ 501 w 516"/>
                <a:gd name="T59" fmla="*/ 346 h 516"/>
                <a:gd name="T60" fmla="*/ 485 w 516"/>
                <a:gd name="T61" fmla="*/ 381 h 516"/>
                <a:gd name="T62" fmla="*/ 440 w 516"/>
                <a:gd name="T63" fmla="*/ 440 h 516"/>
                <a:gd name="T64" fmla="*/ 381 w 516"/>
                <a:gd name="T65" fmla="*/ 485 h 516"/>
                <a:gd name="T66" fmla="*/ 346 w 516"/>
                <a:gd name="T67" fmla="*/ 501 h 516"/>
                <a:gd name="T68" fmla="*/ 310 w 516"/>
                <a:gd name="T69" fmla="*/ 511 h 516"/>
                <a:gd name="T70" fmla="*/ 272 w 516"/>
                <a:gd name="T71" fmla="*/ 516 h 516"/>
                <a:gd name="T72" fmla="*/ 257 w 516"/>
                <a:gd name="T73" fmla="*/ 61 h 516"/>
                <a:gd name="T74" fmla="*/ 218 w 516"/>
                <a:gd name="T75" fmla="*/ 65 h 516"/>
                <a:gd name="T76" fmla="*/ 164 w 516"/>
                <a:gd name="T77" fmla="*/ 84 h 516"/>
                <a:gd name="T78" fmla="*/ 118 w 516"/>
                <a:gd name="T79" fmla="*/ 118 h 516"/>
                <a:gd name="T80" fmla="*/ 84 w 516"/>
                <a:gd name="T81" fmla="*/ 164 h 516"/>
                <a:gd name="T82" fmla="*/ 64 w 516"/>
                <a:gd name="T83" fmla="*/ 218 h 516"/>
                <a:gd name="T84" fmla="*/ 60 w 516"/>
                <a:gd name="T85" fmla="*/ 258 h 516"/>
                <a:gd name="T86" fmla="*/ 69 w 516"/>
                <a:gd name="T87" fmla="*/ 317 h 516"/>
                <a:gd name="T88" fmla="*/ 94 w 516"/>
                <a:gd name="T89" fmla="*/ 369 h 516"/>
                <a:gd name="T90" fmla="*/ 132 w 516"/>
                <a:gd name="T91" fmla="*/ 410 h 516"/>
                <a:gd name="T92" fmla="*/ 181 w 516"/>
                <a:gd name="T93" fmla="*/ 440 h 516"/>
                <a:gd name="T94" fmla="*/ 237 w 516"/>
                <a:gd name="T95" fmla="*/ 454 h 516"/>
                <a:gd name="T96" fmla="*/ 278 w 516"/>
                <a:gd name="T97" fmla="*/ 454 h 516"/>
                <a:gd name="T98" fmla="*/ 335 w 516"/>
                <a:gd name="T99" fmla="*/ 440 h 516"/>
                <a:gd name="T100" fmla="*/ 384 w 516"/>
                <a:gd name="T101" fmla="*/ 410 h 516"/>
                <a:gd name="T102" fmla="*/ 422 w 516"/>
                <a:gd name="T103" fmla="*/ 369 h 516"/>
                <a:gd name="T104" fmla="*/ 446 w 516"/>
                <a:gd name="T105" fmla="*/ 317 h 516"/>
                <a:gd name="T106" fmla="*/ 456 w 516"/>
                <a:gd name="T107" fmla="*/ 258 h 516"/>
                <a:gd name="T108" fmla="*/ 452 w 516"/>
                <a:gd name="T109" fmla="*/ 218 h 516"/>
                <a:gd name="T110" fmla="*/ 431 w 516"/>
                <a:gd name="T111" fmla="*/ 164 h 516"/>
                <a:gd name="T112" fmla="*/ 398 w 516"/>
                <a:gd name="T113" fmla="*/ 118 h 516"/>
                <a:gd name="T114" fmla="*/ 352 w 516"/>
                <a:gd name="T115" fmla="*/ 84 h 516"/>
                <a:gd name="T116" fmla="*/ 298 w 516"/>
                <a:gd name="T117" fmla="*/ 65 h 516"/>
                <a:gd name="T118" fmla="*/ 257 w 516"/>
                <a:gd name="T119" fmla="*/ 6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516">
                  <a:moveTo>
                    <a:pt x="257" y="516"/>
                  </a:moveTo>
                  <a:lnTo>
                    <a:pt x="257" y="516"/>
                  </a:lnTo>
                  <a:lnTo>
                    <a:pt x="244" y="516"/>
                  </a:lnTo>
                  <a:lnTo>
                    <a:pt x="231" y="515"/>
                  </a:lnTo>
                  <a:lnTo>
                    <a:pt x="218" y="513"/>
                  </a:lnTo>
                  <a:lnTo>
                    <a:pt x="206" y="511"/>
                  </a:lnTo>
                  <a:lnTo>
                    <a:pt x="194" y="508"/>
                  </a:lnTo>
                  <a:lnTo>
                    <a:pt x="181" y="505"/>
                  </a:lnTo>
                  <a:lnTo>
                    <a:pt x="170" y="501"/>
                  </a:lnTo>
                  <a:lnTo>
                    <a:pt x="157" y="496"/>
                  </a:lnTo>
                  <a:lnTo>
                    <a:pt x="146" y="491"/>
                  </a:lnTo>
                  <a:lnTo>
                    <a:pt x="135" y="485"/>
                  </a:lnTo>
                  <a:lnTo>
                    <a:pt x="113" y="471"/>
                  </a:lnTo>
                  <a:lnTo>
                    <a:pt x="94" y="457"/>
                  </a:lnTo>
                  <a:lnTo>
                    <a:pt x="76" y="440"/>
                  </a:lnTo>
                  <a:lnTo>
                    <a:pt x="58" y="422"/>
                  </a:lnTo>
                  <a:lnTo>
                    <a:pt x="43" y="402"/>
                  </a:lnTo>
                  <a:lnTo>
                    <a:pt x="31" y="381"/>
                  </a:lnTo>
                  <a:lnTo>
                    <a:pt x="25" y="370"/>
                  </a:lnTo>
                  <a:lnTo>
                    <a:pt x="20" y="358"/>
                  </a:lnTo>
                  <a:lnTo>
                    <a:pt x="15" y="346"/>
                  </a:lnTo>
                  <a:lnTo>
                    <a:pt x="11" y="334"/>
                  </a:lnTo>
                  <a:lnTo>
                    <a:pt x="8" y="322"/>
                  </a:lnTo>
                  <a:lnTo>
                    <a:pt x="5" y="310"/>
                  </a:lnTo>
                  <a:lnTo>
                    <a:pt x="3" y="297"/>
                  </a:lnTo>
                  <a:lnTo>
                    <a:pt x="1" y="284"/>
                  </a:lnTo>
                  <a:lnTo>
                    <a:pt x="0" y="272"/>
                  </a:lnTo>
                  <a:lnTo>
                    <a:pt x="0" y="258"/>
                  </a:lnTo>
                  <a:lnTo>
                    <a:pt x="0" y="258"/>
                  </a:lnTo>
                  <a:lnTo>
                    <a:pt x="0" y="245"/>
                  </a:lnTo>
                  <a:lnTo>
                    <a:pt x="1" y="231"/>
                  </a:lnTo>
                  <a:lnTo>
                    <a:pt x="3" y="218"/>
                  </a:lnTo>
                  <a:lnTo>
                    <a:pt x="5" y="206"/>
                  </a:lnTo>
                  <a:lnTo>
                    <a:pt x="8" y="194"/>
                  </a:lnTo>
                  <a:lnTo>
                    <a:pt x="11" y="181"/>
                  </a:lnTo>
                  <a:lnTo>
                    <a:pt x="15" y="170"/>
                  </a:lnTo>
                  <a:lnTo>
                    <a:pt x="20" y="158"/>
                  </a:lnTo>
                  <a:lnTo>
                    <a:pt x="25" y="147"/>
                  </a:lnTo>
                  <a:lnTo>
                    <a:pt x="31" y="136"/>
                  </a:lnTo>
                  <a:lnTo>
                    <a:pt x="43" y="113"/>
                  </a:lnTo>
                  <a:lnTo>
                    <a:pt x="58" y="94"/>
                  </a:lnTo>
                  <a:lnTo>
                    <a:pt x="76" y="76"/>
                  </a:lnTo>
                  <a:lnTo>
                    <a:pt x="94" y="59"/>
                  </a:lnTo>
                  <a:lnTo>
                    <a:pt x="113" y="44"/>
                  </a:lnTo>
                  <a:lnTo>
                    <a:pt x="135" y="32"/>
                  </a:lnTo>
                  <a:lnTo>
                    <a:pt x="146" y="26"/>
                  </a:lnTo>
                  <a:lnTo>
                    <a:pt x="157" y="21"/>
                  </a:lnTo>
                  <a:lnTo>
                    <a:pt x="170" y="16"/>
                  </a:lnTo>
                  <a:lnTo>
                    <a:pt x="181" y="12"/>
                  </a:lnTo>
                  <a:lnTo>
                    <a:pt x="194" y="9"/>
                  </a:lnTo>
                  <a:lnTo>
                    <a:pt x="206" y="6"/>
                  </a:lnTo>
                  <a:lnTo>
                    <a:pt x="218" y="3"/>
                  </a:lnTo>
                  <a:lnTo>
                    <a:pt x="231" y="1"/>
                  </a:lnTo>
                  <a:lnTo>
                    <a:pt x="244" y="0"/>
                  </a:lnTo>
                  <a:lnTo>
                    <a:pt x="257" y="0"/>
                  </a:lnTo>
                  <a:lnTo>
                    <a:pt x="257" y="0"/>
                  </a:lnTo>
                  <a:lnTo>
                    <a:pt x="272" y="0"/>
                  </a:lnTo>
                  <a:lnTo>
                    <a:pt x="284" y="1"/>
                  </a:lnTo>
                  <a:lnTo>
                    <a:pt x="297" y="3"/>
                  </a:lnTo>
                  <a:lnTo>
                    <a:pt x="310" y="6"/>
                  </a:lnTo>
                  <a:lnTo>
                    <a:pt x="322" y="9"/>
                  </a:lnTo>
                  <a:lnTo>
                    <a:pt x="334" y="12"/>
                  </a:lnTo>
                  <a:lnTo>
                    <a:pt x="346" y="16"/>
                  </a:lnTo>
                  <a:lnTo>
                    <a:pt x="359" y="21"/>
                  </a:lnTo>
                  <a:lnTo>
                    <a:pt x="370" y="26"/>
                  </a:lnTo>
                  <a:lnTo>
                    <a:pt x="381" y="32"/>
                  </a:lnTo>
                  <a:lnTo>
                    <a:pt x="402" y="44"/>
                  </a:lnTo>
                  <a:lnTo>
                    <a:pt x="422" y="59"/>
                  </a:lnTo>
                  <a:lnTo>
                    <a:pt x="440" y="76"/>
                  </a:lnTo>
                  <a:lnTo>
                    <a:pt x="458" y="94"/>
                  </a:lnTo>
                  <a:lnTo>
                    <a:pt x="472" y="113"/>
                  </a:lnTo>
                  <a:lnTo>
                    <a:pt x="485" y="136"/>
                  </a:lnTo>
                  <a:lnTo>
                    <a:pt x="491" y="147"/>
                  </a:lnTo>
                  <a:lnTo>
                    <a:pt x="496" y="158"/>
                  </a:lnTo>
                  <a:lnTo>
                    <a:pt x="501" y="170"/>
                  </a:lnTo>
                  <a:lnTo>
                    <a:pt x="505" y="181"/>
                  </a:lnTo>
                  <a:lnTo>
                    <a:pt x="508" y="194"/>
                  </a:lnTo>
                  <a:lnTo>
                    <a:pt x="511" y="206"/>
                  </a:lnTo>
                  <a:lnTo>
                    <a:pt x="513" y="218"/>
                  </a:lnTo>
                  <a:lnTo>
                    <a:pt x="515" y="231"/>
                  </a:lnTo>
                  <a:lnTo>
                    <a:pt x="516" y="245"/>
                  </a:lnTo>
                  <a:lnTo>
                    <a:pt x="516" y="258"/>
                  </a:lnTo>
                  <a:lnTo>
                    <a:pt x="516" y="258"/>
                  </a:lnTo>
                  <a:lnTo>
                    <a:pt x="516" y="272"/>
                  </a:lnTo>
                  <a:lnTo>
                    <a:pt x="515" y="284"/>
                  </a:lnTo>
                  <a:lnTo>
                    <a:pt x="513" y="297"/>
                  </a:lnTo>
                  <a:lnTo>
                    <a:pt x="511" y="310"/>
                  </a:lnTo>
                  <a:lnTo>
                    <a:pt x="508" y="322"/>
                  </a:lnTo>
                  <a:lnTo>
                    <a:pt x="505" y="334"/>
                  </a:lnTo>
                  <a:lnTo>
                    <a:pt x="501" y="346"/>
                  </a:lnTo>
                  <a:lnTo>
                    <a:pt x="496" y="358"/>
                  </a:lnTo>
                  <a:lnTo>
                    <a:pt x="491" y="370"/>
                  </a:lnTo>
                  <a:lnTo>
                    <a:pt x="485" y="381"/>
                  </a:lnTo>
                  <a:lnTo>
                    <a:pt x="472" y="402"/>
                  </a:lnTo>
                  <a:lnTo>
                    <a:pt x="458" y="422"/>
                  </a:lnTo>
                  <a:lnTo>
                    <a:pt x="440" y="440"/>
                  </a:lnTo>
                  <a:lnTo>
                    <a:pt x="422" y="457"/>
                  </a:lnTo>
                  <a:lnTo>
                    <a:pt x="402" y="471"/>
                  </a:lnTo>
                  <a:lnTo>
                    <a:pt x="381" y="485"/>
                  </a:lnTo>
                  <a:lnTo>
                    <a:pt x="370" y="491"/>
                  </a:lnTo>
                  <a:lnTo>
                    <a:pt x="359" y="496"/>
                  </a:lnTo>
                  <a:lnTo>
                    <a:pt x="346" y="501"/>
                  </a:lnTo>
                  <a:lnTo>
                    <a:pt x="334" y="505"/>
                  </a:lnTo>
                  <a:lnTo>
                    <a:pt x="322" y="508"/>
                  </a:lnTo>
                  <a:lnTo>
                    <a:pt x="310" y="511"/>
                  </a:lnTo>
                  <a:lnTo>
                    <a:pt x="297" y="513"/>
                  </a:lnTo>
                  <a:lnTo>
                    <a:pt x="284" y="515"/>
                  </a:lnTo>
                  <a:lnTo>
                    <a:pt x="272" y="516"/>
                  </a:lnTo>
                  <a:lnTo>
                    <a:pt x="257" y="516"/>
                  </a:lnTo>
                  <a:lnTo>
                    <a:pt x="257" y="516"/>
                  </a:lnTo>
                  <a:close/>
                  <a:moveTo>
                    <a:pt x="257" y="61"/>
                  </a:moveTo>
                  <a:lnTo>
                    <a:pt x="257" y="61"/>
                  </a:lnTo>
                  <a:lnTo>
                    <a:pt x="237" y="62"/>
                  </a:lnTo>
                  <a:lnTo>
                    <a:pt x="218" y="65"/>
                  </a:lnTo>
                  <a:lnTo>
                    <a:pt x="199" y="69"/>
                  </a:lnTo>
                  <a:lnTo>
                    <a:pt x="181" y="76"/>
                  </a:lnTo>
                  <a:lnTo>
                    <a:pt x="164" y="84"/>
                  </a:lnTo>
                  <a:lnTo>
                    <a:pt x="147" y="94"/>
                  </a:lnTo>
                  <a:lnTo>
                    <a:pt x="132" y="105"/>
                  </a:lnTo>
                  <a:lnTo>
                    <a:pt x="118" y="118"/>
                  </a:lnTo>
                  <a:lnTo>
                    <a:pt x="105" y="133"/>
                  </a:lnTo>
                  <a:lnTo>
                    <a:pt x="94" y="148"/>
                  </a:lnTo>
                  <a:lnTo>
                    <a:pt x="84" y="164"/>
                  </a:lnTo>
                  <a:lnTo>
                    <a:pt x="76" y="181"/>
                  </a:lnTo>
                  <a:lnTo>
                    <a:pt x="69" y="199"/>
                  </a:lnTo>
                  <a:lnTo>
                    <a:pt x="64" y="218"/>
                  </a:lnTo>
                  <a:lnTo>
                    <a:pt x="61" y="237"/>
                  </a:lnTo>
                  <a:lnTo>
                    <a:pt x="60" y="258"/>
                  </a:lnTo>
                  <a:lnTo>
                    <a:pt x="60" y="258"/>
                  </a:lnTo>
                  <a:lnTo>
                    <a:pt x="61" y="278"/>
                  </a:lnTo>
                  <a:lnTo>
                    <a:pt x="64" y="298"/>
                  </a:lnTo>
                  <a:lnTo>
                    <a:pt x="69" y="317"/>
                  </a:lnTo>
                  <a:lnTo>
                    <a:pt x="76" y="334"/>
                  </a:lnTo>
                  <a:lnTo>
                    <a:pt x="84" y="352"/>
                  </a:lnTo>
                  <a:lnTo>
                    <a:pt x="94" y="369"/>
                  </a:lnTo>
                  <a:lnTo>
                    <a:pt x="105" y="384"/>
                  </a:lnTo>
                  <a:lnTo>
                    <a:pt x="118" y="398"/>
                  </a:lnTo>
                  <a:lnTo>
                    <a:pt x="132" y="410"/>
                  </a:lnTo>
                  <a:lnTo>
                    <a:pt x="147" y="422"/>
                  </a:lnTo>
                  <a:lnTo>
                    <a:pt x="164" y="431"/>
                  </a:lnTo>
                  <a:lnTo>
                    <a:pt x="181" y="440"/>
                  </a:lnTo>
                  <a:lnTo>
                    <a:pt x="199" y="446"/>
                  </a:lnTo>
                  <a:lnTo>
                    <a:pt x="218" y="451"/>
                  </a:lnTo>
                  <a:lnTo>
                    <a:pt x="237" y="454"/>
                  </a:lnTo>
                  <a:lnTo>
                    <a:pt x="257" y="455"/>
                  </a:lnTo>
                  <a:lnTo>
                    <a:pt x="257" y="455"/>
                  </a:lnTo>
                  <a:lnTo>
                    <a:pt x="278" y="454"/>
                  </a:lnTo>
                  <a:lnTo>
                    <a:pt x="298" y="451"/>
                  </a:lnTo>
                  <a:lnTo>
                    <a:pt x="317" y="446"/>
                  </a:lnTo>
                  <a:lnTo>
                    <a:pt x="335" y="440"/>
                  </a:lnTo>
                  <a:lnTo>
                    <a:pt x="352" y="431"/>
                  </a:lnTo>
                  <a:lnTo>
                    <a:pt x="369" y="422"/>
                  </a:lnTo>
                  <a:lnTo>
                    <a:pt x="384" y="410"/>
                  </a:lnTo>
                  <a:lnTo>
                    <a:pt x="398" y="398"/>
                  </a:lnTo>
                  <a:lnTo>
                    <a:pt x="410" y="384"/>
                  </a:lnTo>
                  <a:lnTo>
                    <a:pt x="422" y="369"/>
                  </a:lnTo>
                  <a:lnTo>
                    <a:pt x="431" y="352"/>
                  </a:lnTo>
                  <a:lnTo>
                    <a:pt x="440" y="334"/>
                  </a:lnTo>
                  <a:lnTo>
                    <a:pt x="446" y="317"/>
                  </a:lnTo>
                  <a:lnTo>
                    <a:pt x="452" y="298"/>
                  </a:lnTo>
                  <a:lnTo>
                    <a:pt x="455" y="278"/>
                  </a:lnTo>
                  <a:lnTo>
                    <a:pt x="456" y="258"/>
                  </a:lnTo>
                  <a:lnTo>
                    <a:pt x="456" y="258"/>
                  </a:lnTo>
                  <a:lnTo>
                    <a:pt x="455" y="237"/>
                  </a:lnTo>
                  <a:lnTo>
                    <a:pt x="452" y="218"/>
                  </a:lnTo>
                  <a:lnTo>
                    <a:pt x="446" y="199"/>
                  </a:lnTo>
                  <a:lnTo>
                    <a:pt x="440" y="181"/>
                  </a:lnTo>
                  <a:lnTo>
                    <a:pt x="431" y="164"/>
                  </a:lnTo>
                  <a:lnTo>
                    <a:pt x="422" y="148"/>
                  </a:lnTo>
                  <a:lnTo>
                    <a:pt x="410" y="133"/>
                  </a:lnTo>
                  <a:lnTo>
                    <a:pt x="398" y="118"/>
                  </a:lnTo>
                  <a:lnTo>
                    <a:pt x="384" y="105"/>
                  </a:lnTo>
                  <a:lnTo>
                    <a:pt x="369" y="94"/>
                  </a:lnTo>
                  <a:lnTo>
                    <a:pt x="352" y="84"/>
                  </a:lnTo>
                  <a:lnTo>
                    <a:pt x="335" y="76"/>
                  </a:lnTo>
                  <a:lnTo>
                    <a:pt x="317" y="69"/>
                  </a:lnTo>
                  <a:lnTo>
                    <a:pt x="298" y="65"/>
                  </a:lnTo>
                  <a:lnTo>
                    <a:pt x="278" y="62"/>
                  </a:lnTo>
                  <a:lnTo>
                    <a:pt x="257" y="61"/>
                  </a:lnTo>
                  <a:lnTo>
                    <a:pt x="257"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9">
              <a:extLst>
                <a:ext uri="{FF2B5EF4-FFF2-40B4-BE49-F238E27FC236}">
                  <a16:creationId xmlns:a16="http://schemas.microsoft.com/office/drawing/2014/main" xmlns="" id="{09D46A96-BDE1-4FA9-AB19-1B21129FEB16}"/>
                </a:ext>
              </a:extLst>
            </p:cNvPr>
            <p:cNvSpPr>
              <a:spLocks/>
            </p:cNvSpPr>
            <p:nvPr/>
          </p:nvSpPr>
          <p:spPr bwMode="auto">
            <a:xfrm>
              <a:off x="712" y="3155"/>
              <a:ext cx="76" cy="118"/>
            </a:xfrm>
            <a:custGeom>
              <a:avLst/>
              <a:gdLst>
                <a:gd name="T0" fmla="*/ 301 w 301"/>
                <a:gd name="T1" fmla="*/ 469 h 469"/>
                <a:gd name="T2" fmla="*/ 150 w 301"/>
                <a:gd name="T3" fmla="*/ 344 h 469"/>
                <a:gd name="T4" fmla="*/ 0 w 301"/>
                <a:gd name="T5" fmla="*/ 469 h 469"/>
                <a:gd name="T6" fmla="*/ 0 w 301"/>
                <a:gd name="T7" fmla="*/ 0 h 469"/>
                <a:gd name="T8" fmla="*/ 61 w 301"/>
                <a:gd name="T9" fmla="*/ 0 h 469"/>
                <a:gd name="T10" fmla="*/ 61 w 301"/>
                <a:gd name="T11" fmla="*/ 340 h 469"/>
                <a:gd name="T12" fmla="*/ 150 w 301"/>
                <a:gd name="T13" fmla="*/ 265 h 469"/>
                <a:gd name="T14" fmla="*/ 240 w 301"/>
                <a:gd name="T15" fmla="*/ 340 h 469"/>
                <a:gd name="T16" fmla="*/ 240 w 301"/>
                <a:gd name="T17" fmla="*/ 0 h 469"/>
                <a:gd name="T18" fmla="*/ 301 w 301"/>
                <a:gd name="T19" fmla="*/ 0 h 469"/>
                <a:gd name="T20" fmla="*/ 301 w 301"/>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469">
                  <a:moveTo>
                    <a:pt x="301" y="469"/>
                  </a:moveTo>
                  <a:lnTo>
                    <a:pt x="150" y="344"/>
                  </a:lnTo>
                  <a:lnTo>
                    <a:pt x="0" y="469"/>
                  </a:lnTo>
                  <a:lnTo>
                    <a:pt x="0" y="0"/>
                  </a:lnTo>
                  <a:lnTo>
                    <a:pt x="61" y="0"/>
                  </a:lnTo>
                  <a:lnTo>
                    <a:pt x="61" y="340"/>
                  </a:lnTo>
                  <a:lnTo>
                    <a:pt x="150" y="265"/>
                  </a:lnTo>
                  <a:lnTo>
                    <a:pt x="240" y="340"/>
                  </a:lnTo>
                  <a:lnTo>
                    <a:pt x="240" y="0"/>
                  </a:lnTo>
                  <a:lnTo>
                    <a:pt x="301" y="0"/>
                  </a:lnTo>
                  <a:lnTo>
                    <a:pt x="301" y="469"/>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30">
              <a:extLst>
                <a:ext uri="{FF2B5EF4-FFF2-40B4-BE49-F238E27FC236}">
                  <a16:creationId xmlns:a16="http://schemas.microsoft.com/office/drawing/2014/main" xmlns="" id="{FFECC424-EC8D-4308-9E6A-2BE16B5231E6}"/>
                </a:ext>
              </a:extLst>
            </p:cNvPr>
            <p:cNvSpPr>
              <a:spLocks noChangeArrowheads="1"/>
            </p:cNvSpPr>
            <p:nvPr/>
          </p:nvSpPr>
          <p:spPr bwMode="auto">
            <a:xfrm>
              <a:off x="598" y="3367"/>
              <a:ext cx="303"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31">
              <a:extLst>
                <a:ext uri="{FF2B5EF4-FFF2-40B4-BE49-F238E27FC236}">
                  <a16:creationId xmlns:a16="http://schemas.microsoft.com/office/drawing/2014/main" xmlns="" id="{A10ABDFF-3F19-49E1-A513-8117BDB96365}"/>
                </a:ext>
              </a:extLst>
            </p:cNvPr>
            <p:cNvSpPr>
              <a:spLocks noChangeArrowheads="1"/>
            </p:cNvSpPr>
            <p:nvPr/>
          </p:nvSpPr>
          <p:spPr bwMode="auto">
            <a:xfrm>
              <a:off x="598" y="3432"/>
              <a:ext cx="303" cy="16"/>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32">
              <a:extLst>
                <a:ext uri="{FF2B5EF4-FFF2-40B4-BE49-F238E27FC236}">
                  <a16:creationId xmlns:a16="http://schemas.microsoft.com/office/drawing/2014/main" xmlns="" id="{BBD35EB8-08F5-4323-AD66-35115D171759}"/>
                </a:ext>
              </a:extLst>
            </p:cNvPr>
            <p:cNvSpPr>
              <a:spLocks noChangeArrowheads="1"/>
            </p:cNvSpPr>
            <p:nvPr/>
          </p:nvSpPr>
          <p:spPr bwMode="auto">
            <a:xfrm>
              <a:off x="809" y="3498"/>
              <a:ext cx="92"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3">
              <a:extLst>
                <a:ext uri="{FF2B5EF4-FFF2-40B4-BE49-F238E27FC236}">
                  <a16:creationId xmlns:a16="http://schemas.microsoft.com/office/drawing/2014/main" xmlns="" id="{68B24AFE-E373-4046-A47E-D6994E2459A9}"/>
                </a:ext>
              </a:extLst>
            </p:cNvPr>
            <p:cNvSpPr>
              <a:spLocks noEditPoints="1"/>
            </p:cNvSpPr>
            <p:nvPr/>
          </p:nvSpPr>
          <p:spPr bwMode="auto">
            <a:xfrm>
              <a:off x="546" y="2999"/>
              <a:ext cx="408" cy="567"/>
            </a:xfrm>
            <a:custGeom>
              <a:avLst/>
              <a:gdLst>
                <a:gd name="T0" fmla="*/ 97 w 1632"/>
                <a:gd name="T1" fmla="*/ 2268 h 2268"/>
                <a:gd name="T2" fmla="*/ 87 w 1632"/>
                <a:gd name="T3" fmla="*/ 2267 h 2268"/>
                <a:gd name="T4" fmla="*/ 68 w 1632"/>
                <a:gd name="T5" fmla="*/ 2263 h 2268"/>
                <a:gd name="T6" fmla="*/ 51 w 1632"/>
                <a:gd name="T7" fmla="*/ 2256 h 2268"/>
                <a:gd name="T8" fmla="*/ 35 w 1632"/>
                <a:gd name="T9" fmla="*/ 2246 h 2268"/>
                <a:gd name="T10" fmla="*/ 22 w 1632"/>
                <a:gd name="T11" fmla="*/ 2233 h 2268"/>
                <a:gd name="T12" fmla="*/ 12 w 1632"/>
                <a:gd name="T13" fmla="*/ 2218 h 2268"/>
                <a:gd name="T14" fmla="*/ 4 w 1632"/>
                <a:gd name="T15" fmla="*/ 2199 h 2268"/>
                <a:gd name="T16" fmla="*/ 1 w 1632"/>
                <a:gd name="T17" fmla="*/ 2181 h 2268"/>
                <a:gd name="T18" fmla="*/ 0 w 1632"/>
                <a:gd name="T19" fmla="*/ 97 h 2268"/>
                <a:gd name="T20" fmla="*/ 1 w 1632"/>
                <a:gd name="T21" fmla="*/ 87 h 2268"/>
                <a:gd name="T22" fmla="*/ 4 w 1632"/>
                <a:gd name="T23" fmla="*/ 68 h 2268"/>
                <a:gd name="T24" fmla="*/ 12 w 1632"/>
                <a:gd name="T25" fmla="*/ 50 h 2268"/>
                <a:gd name="T26" fmla="*/ 22 w 1632"/>
                <a:gd name="T27" fmla="*/ 35 h 2268"/>
                <a:gd name="T28" fmla="*/ 35 w 1632"/>
                <a:gd name="T29" fmla="*/ 22 h 2268"/>
                <a:gd name="T30" fmla="*/ 51 w 1632"/>
                <a:gd name="T31" fmla="*/ 12 h 2268"/>
                <a:gd name="T32" fmla="*/ 68 w 1632"/>
                <a:gd name="T33" fmla="*/ 4 h 2268"/>
                <a:gd name="T34" fmla="*/ 87 w 1632"/>
                <a:gd name="T35" fmla="*/ 1 h 2268"/>
                <a:gd name="T36" fmla="*/ 1535 w 1632"/>
                <a:gd name="T37" fmla="*/ 0 h 2268"/>
                <a:gd name="T38" fmla="*/ 1545 w 1632"/>
                <a:gd name="T39" fmla="*/ 1 h 2268"/>
                <a:gd name="T40" fmla="*/ 1564 w 1632"/>
                <a:gd name="T41" fmla="*/ 4 h 2268"/>
                <a:gd name="T42" fmla="*/ 1581 w 1632"/>
                <a:gd name="T43" fmla="*/ 12 h 2268"/>
                <a:gd name="T44" fmla="*/ 1597 w 1632"/>
                <a:gd name="T45" fmla="*/ 22 h 2268"/>
                <a:gd name="T46" fmla="*/ 1610 w 1632"/>
                <a:gd name="T47" fmla="*/ 35 h 2268"/>
                <a:gd name="T48" fmla="*/ 1620 w 1632"/>
                <a:gd name="T49" fmla="*/ 50 h 2268"/>
                <a:gd name="T50" fmla="*/ 1627 w 1632"/>
                <a:gd name="T51" fmla="*/ 68 h 2268"/>
                <a:gd name="T52" fmla="*/ 1631 w 1632"/>
                <a:gd name="T53" fmla="*/ 87 h 2268"/>
                <a:gd name="T54" fmla="*/ 1632 w 1632"/>
                <a:gd name="T55" fmla="*/ 2171 h 2268"/>
                <a:gd name="T56" fmla="*/ 1631 w 1632"/>
                <a:gd name="T57" fmla="*/ 2181 h 2268"/>
                <a:gd name="T58" fmla="*/ 1627 w 1632"/>
                <a:gd name="T59" fmla="*/ 2199 h 2268"/>
                <a:gd name="T60" fmla="*/ 1620 w 1632"/>
                <a:gd name="T61" fmla="*/ 2218 h 2268"/>
                <a:gd name="T62" fmla="*/ 1610 w 1632"/>
                <a:gd name="T63" fmla="*/ 2233 h 2268"/>
                <a:gd name="T64" fmla="*/ 1597 w 1632"/>
                <a:gd name="T65" fmla="*/ 2246 h 2268"/>
                <a:gd name="T66" fmla="*/ 1581 w 1632"/>
                <a:gd name="T67" fmla="*/ 2256 h 2268"/>
                <a:gd name="T68" fmla="*/ 1564 w 1632"/>
                <a:gd name="T69" fmla="*/ 2263 h 2268"/>
                <a:gd name="T70" fmla="*/ 1545 w 1632"/>
                <a:gd name="T71" fmla="*/ 2267 h 2268"/>
                <a:gd name="T72" fmla="*/ 1535 w 1632"/>
                <a:gd name="T73" fmla="*/ 2268 h 2268"/>
                <a:gd name="T74" fmla="*/ 97 w 1632"/>
                <a:gd name="T75" fmla="*/ 61 h 2268"/>
                <a:gd name="T76" fmla="*/ 83 w 1632"/>
                <a:gd name="T77" fmla="*/ 64 h 2268"/>
                <a:gd name="T78" fmla="*/ 71 w 1632"/>
                <a:gd name="T79" fmla="*/ 72 h 2268"/>
                <a:gd name="T80" fmla="*/ 64 w 1632"/>
                <a:gd name="T81" fmla="*/ 83 h 2268"/>
                <a:gd name="T82" fmla="*/ 61 w 1632"/>
                <a:gd name="T83" fmla="*/ 97 h 2268"/>
                <a:gd name="T84" fmla="*/ 61 w 1632"/>
                <a:gd name="T85" fmla="*/ 2171 h 2268"/>
                <a:gd name="T86" fmla="*/ 64 w 1632"/>
                <a:gd name="T87" fmla="*/ 2185 h 2268"/>
                <a:gd name="T88" fmla="*/ 71 w 1632"/>
                <a:gd name="T89" fmla="*/ 2196 h 2268"/>
                <a:gd name="T90" fmla="*/ 83 w 1632"/>
                <a:gd name="T91" fmla="*/ 2204 h 2268"/>
                <a:gd name="T92" fmla="*/ 97 w 1632"/>
                <a:gd name="T93" fmla="*/ 2207 h 2268"/>
                <a:gd name="T94" fmla="*/ 1535 w 1632"/>
                <a:gd name="T95" fmla="*/ 2207 h 2268"/>
                <a:gd name="T96" fmla="*/ 1549 w 1632"/>
                <a:gd name="T97" fmla="*/ 2204 h 2268"/>
                <a:gd name="T98" fmla="*/ 1560 w 1632"/>
                <a:gd name="T99" fmla="*/ 2196 h 2268"/>
                <a:gd name="T100" fmla="*/ 1568 w 1632"/>
                <a:gd name="T101" fmla="*/ 2185 h 2268"/>
                <a:gd name="T102" fmla="*/ 1571 w 1632"/>
                <a:gd name="T103" fmla="*/ 2171 h 2268"/>
                <a:gd name="T104" fmla="*/ 1571 w 1632"/>
                <a:gd name="T105" fmla="*/ 97 h 2268"/>
                <a:gd name="T106" fmla="*/ 1568 w 1632"/>
                <a:gd name="T107" fmla="*/ 83 h 2268"/>
                <a:gd name="T108" fmla="*/ 1560 w 1632"/>
                <a:gd name="T109" fmla="*/ 72 h 2268"/>
                <a:gd name="T110" fmla="*/ 1549 w 1632"/>
                <a:gd name="T111" fmla="*/ 64 h 2268"/>
                <a:gd name="T112" fmla="*/ 1535 w 1632"/>
                <a:gd name="T113"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2" h="2268">
                  <a:moveTo>
                    <a:pt x="1535" y="2268"/>
                  </a:moveTo>
                  <a:lnTo>
                    <a:pt x="97" y="2268"/>
                  </a:lnTo>
                  <a:lnTo>
                    <a:pt x="97" y="2268"/>
                  </a:lnTo>
                  <a:lnTo>
                    <a:pt x="87" y="2267"/>
                  </a:lnTo>
                  <a:lnTo>
                    <a:pt x="77" y="2266"/>
                  </a:lnTo>
                  <a:lnTo>
                    <a:pt x="68" y="2263"/>
                  </a:lnTo>
                  <a:lnTo>
                    <a:pt x="59" y="2260"/>
                  </a:lnTo>
                  <a:lnTo>
                    <a:pt x="51" y="2256"/>
                  </a:lnTo>
                  <a:lnTo>
                    <a:pt x="42" y="2251"/>
                  </a:lnTo>
                  <a:lnTo>
                    <a:pt x="35" y="2246"/>
                  </a:lnTo>
                  <a:lnTo>
                    <a:pt x="28" y="2240"/>
                  </a:lnTo>
                  <a:lnTo>
                    <a:pt x="22" y="2233"/>
                  </a:lnTo>
                  <a:lnTo>
                    <a:pt x="16" y="2225"/>
                  </a:lnTo>
                  <a:lnTo>
                    <a:pt x="12" y="2218"/>
                  </a:lnTo>
                  <a:lnTo>
                    <a:pt x="8" y="2209"/>
                  </a:lnTo>
                  <a:lnTo>
                    <a:pt x="4" y="2199"/>
                  </a:lnTo>
                  <a:lnTo>
                    <a:pt x="2" y="2190"/>
                  </a:lnTo>
                  <a:lnTo>
                    <a:pt x="1" y="2181"/>
                  </a:lnTo>
                  <a:lnTo>
                    <a:pt x="0" y="2171"/>
                  </a:lnTo>
                  <a:lnTo>
                    <a:pt x="0" y="97"/>
                  </a:lnTo>
                  <a:lnTo>
                    <a:pt x="0" y="97"/>
                  </a:lnTo>
                  <a:lnTo>
                    <a:pt x="1" y="87"/>
                  </a:lnTo>
                  <a:lnTo>
                    <a:pt x="2" y="77"/>
                  </a:lnTo>
                  <a:lnTo>
                    <a:pt x="4" y="68"/>
                  </a:lnTo>
                  <a:lnTo>
                    <a:pt x="8" y="59"/>
                  </a:lnTo>
                  <a:lnTo>
                    <a:pt x="12" y="50"/>
                  </a:lnTo>
                  <a:lnTo>
                    <a:pt x="16" y="42"/>
                  </a:lnTo>
                  <a:lnTo>
                    <a:pt x="22" y="35"/>
                  </a:lnTo>
                  <a:lnTo>
                    <a:pt x="28" y="28"/>
                  </a:lnTo>
                  <a:lnTo>
                    <a:pt x="35" y="22"/>
                  </a:lnTo>
                  <a:lnTo>
                    <a:pt x="42" y="17"/>
                  </a:lnTo>
                  <a:lnTo>
                    <a:pt x="51" y="12"/>
                  </a:lnTo>
                  <a:lnTo>
                    <a:pt x="59" y="8"/>
                  </a:lnTo>
                  <a:lnTo>
                    <a:pt x="68" y="4"/>
                  </a:lnTo>
                  <a:lnTo>
                    <a:pt x="77" y="2"/>
                  </a:lnTo>
                  <a:lnTo>
                    <a:pt x="87" y="1"/>
                  </a:lnTo>
                  <a:lnTo>
                    <a:pt x="97" y="0"/>
                  </a:lnTo>
                  <a:lnTo>
                    <a:pt x="1535" y="0"/>
                  </a:lnTo>
                  <a:lnTo>
                    <a:pt x="1535" y="0"/>
                  </a:lnTo>
                  <a:lnTo>
                    <a:pt x="1545" y="1"/>
                  </a:lnTo>
                  <a:lnTo>
                    <a:pt x="1554" y="2"/>
                  </a:lnTo>
                  <a:lnTo>
                    <a:pt x="1564" y="4"/>
                  </a:lnTo>
                  <a:lnTo>
                    <a:pt x="1572" y="8"/>
                  </a:lnTo>
                  <a:lnTo>
                    <a:pt x="1581" y="12"/>
                  </a:lnTo>
                  <a:lnTo>
                    <a:pt x="1590" y="17"/>
                  </a:lnTo>
                  <a:lnTo>
                    <a:pt x="1597" y="22"/>
                  </a:lnTo>
                  <a:lnTo>
                    <a:pt x="1604" y="28"/>
                  </a:lnTo>
                  <a:lnTo>
                    <a:pt x="1610" y="35"/>
                  </a:lnTo>
                  <a:lnTo>
                    <a:pt x="1615" y="42"/>
                  </a:lnTo>
                  <a:lnTo>
                    <a:pt x="1620" y="50"/>
                  </a:lnTo>
                  <a:lnTo>
                    <a:pt x="1624" y="59"/>
                  </a:lnTo>
                  <a:lnTo>
                    <a:pt x="1627" y="68"/>
                  </a:lnTo>
                  <a:lnTo>
                    <a:pt x="1630" y="77"/>
                  </a:lnTo>
                  <a:lnTo>
                    <a:pt x="1631" y="87"/>
                  </a:lnTo>
                  <a:lnTo>
                    <a:pt x="1632" y="97"/>
                  </a:lnTo>
                  <a:lnTo>
                    <a:pt x="1632" y="2171"/>
                  </a:lnTo>
                  <a:lnTo>
                    <a:pt x="1632" y="2171"/>
                  </a:lnTo>
                  <a:lnTo>
                    <a:pt x="1631" y="2181"/>
                  </a:lnTo>
                  <a:lnTo>
                    <a:pt x="1630" y="2190"/>
                  </a:lnTo>
                  <a:lnTo>
                    <a:pt x="1627" y="2199"/>
                  </a:lnTo>
                  <a:lnTo>
                    <a:pt x="1624" y="2209"/>
                  </a:lnTo>
                  <a:lnTo>
                    <a:pt x="1620" y="2218"/>
                  </a:lnTo>
                  <a:lnTo>
                    <a:pt x="1615" y="2225"/>
                  </a:lnTo>
                  <a:lnTo>
                    <a:pt x="1610" y="2233"/>
                  </a:lnTo>
                  <a:lnTo>
                    <a:pt x="1604" y="2240"/>
                  </a:lnTo>
                  <a:lnTo>
                    <a:pt x="1597" y="2246"/>
                  </a:lnTo>
                  <a:lnTo>
                    <a:pt x="1590" y="2251"/>
                  </a:lnTo>
                  <a:lnTo>
                    <a:pt x="1581" y="2256"/>
                  </a:lnTo>
                  <a:lnTo>
                    <a:pt x="1572" y="2260"/>
                  </a:lnTo>
                  <a:lnTo>
                    <a:pt x="1564" y="2263"/>
                  </a:lnTo>
                  <a:lnTo>
                    <a:pt x="1554" y="2266"/>
                  </a:lnTo>
                  <a:lnTo>
                    <a:pt x="1545" y="2267"/>
                  </a:lnTo>
                  <a:lnTo>
                    <a:pt x="1535" y="2268"/>
                  </a:lnTo>
                  <a:lnTo>
                    <a:pt x="1535" y="2268"/>
                  </a:lnTo>
                  <a:close/>
                  <a:moveTo>
                    <a:pt x="97" y="61"/>
                  </a:moveTo>
                  <a:lnTo>
                    <a:pt x="97" y="61"/>
                  </a:lnTo>
                  <a:lnTo>
                    <a:pt x="89" y="62"/>
                  </a:lnTo>
                  <a:lnTo>
                    <a:pt x="83" y="64"/>
                  </a:lnTo>
                  <a:lnTo>
                    <a:pt x="77" y="67"/>
                  </a:lnTo>
                  <a:lnTo>
                    <a:pt x="71" y="72"/>
                  </a:lnTo>
                  <a:lnTo>
                    <a:pt x="67" y="77"/>
                  </a:lnTo>
                  <a:lnTo>
                    <a:pt x="64" y="83"/>
                  </a:lnTo>
                  <a:lnTo>
                    <a:pt x="62" y="90"/>
                  </a:lnTo>
                  <a:lnTo>
                    <a:pt x="61" y="97"/>
                  </a:lnTo>
                  <a:lnTo>
                    <a:pt x="61" y="2171"/>
                  </a:lnTo>
                  <a:lnTo>
                    <a:pt x="61" y="2171"/>
                  </a:lnTo>
                  <a:lnTo>
                    <a:pt x="62" y="2178"/>
                  </a:lnTo>
                  <a:lnTo>
                    <a:pt x="64" y="2185"/>
                  </a:lnTo>
                  <a:lnTo>
                    <a:pt x="67" y="2191"/>
                  </a:lnTo>
                  <a:lnTo>
                    <a:pt x="71" y="2196"/>
                  </a:lnTo>
                  <a:lnTo>
                    <a:pt x="77" y="2201"/>
                  </a:lnTo>
                  <a:lnTo>
                    <a:pt x="83" y="2204"/>
                  </a:lnTo>
                  <a:lnTo>
                    <a:pt x="89" y="2206"/>
                  </a:lnTo>
                  <a:lnTo>
                    <a:pt x="97" y="2207"/>
                  </a:lnTo>
                  <a:lnTo>
                    <a:pt x="1535" y="2207"/>
                  </a:lnTo>
                  <a:lnTo>
                    <a:pt x="1535" y="2207"/>
                  </a:lnTo>
                  <a:lnTo>
                    <a:pt x="1542" y="2206"/>
                  </a:lnTo>
                  <a:lnTo>
                    <a:pt x="1549" y="2204"/>
                  </a:lnTo>
                  <a:lnTo>
                    <a:pt x="1555" y="2201"/>
                  </a:lnTo>
                  <a:lnTo>
                    <a:pt x="1560" y="2196"/>
                  </a:lnTo>
                  <a:lnTo>
                    <a:pt x="1565" y="2191"/>
                  </a:lnTo>
                  <a:lnTo>
                    <a:pt x="1568" y="2185"/>
                  </a:lnTo>
                  <a:lnTo>
                    <a:pt x="1570" y="2178"/>
                  </a:lnTo>
                  <a:lnTo>
                    <a:pt x="1571" y="2171"/>
                  </a:lnTo>
                  <a:lnTo>
                    <a:pt x="1571" y="97"/>
                  </a:lnTo>
                  <a:lnTo>
                    <a:pt x="1571" y="97"/>
                  </a:lnTo>
                  <a:lnTo>
                    <a:pt x="1570" y="90"/>
                  </a:lnTo>
                  <a:lnTo>
                    <a:pt x="1568" y="83"/>
                  </a:lnTo>
                  <a:lnTo>
                    <a:pt x="1565" y="77"/>
                  </a:lnTo>
                  <a:lnTo>
                    <a:pt x="1560" y="72"/>
                  </a:lnTo>
                  <a:lnTo>
                    <a:pt x="1555" y="67"/>
                  </a:lnTo>
                  <a:lnTo>
                    <a:pt x="1549" y="64"/>
                  </a:lnTo>
                  <a:lnTo>
                    <a:pt x="1542" y="62"/>
                  </a:lnTo>
                  <a:lnTo>
                    <a:pt x="1535" y="61"/>
                  </a:lnTo>
                  <a:lnTo>
                    <a:pt x="97"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6" name="Group 27">
            <a:extLst>
              <a:ext uri="{FF2B5EF4-FFF2-40B4-BE49-F238E27FC236}">
                <a16:creationId xmlns:a16="http://schemas.microsoft.com/office/drawing/2014/main" xmlns="" id="{0BDD1CAC-81B4-4603-8BA2-7D72306E1F78}"/>
              </a:ext>
            </a:extLst>
          </p:cNvPr>
          <p:cNvGrpSpPr>
            <a:grpSpLocks noChangeAspect="1"/>
          </p:cNvGrpSpPr>
          <p:nvPr/>
        </p:nvGrpSpPr>
        <p:grpSpPr bwMode="auto">
          <a:xfrm>
            <a:off x="10796824" y="3627362"/>
            <a:ext cx="516010" cy="717102"/>
            <a:chOff x="546" y="2999"/>
            <a:chExt cx="408" cy="567"/>
          </a:xfrm>
        </p:grpSpPr>
        <p:sp>
          <p:nvSpPr>
            <p:cNvPr id="77" name="Freeform 28">
              <a:extLst>
                <a:ext uri="{FF2B5EF4-FFF2-40B4-BE49-F238E27FC236}">
                  <a16:creationId xmlns:a16="http://schemas.microsoft.com/office/drawing/2014/main" xmlns="" id="{F6881451-AFC0-43BE-8A6C-9DBA9E6B430E}"/>
                </a:ext>
              </a:extLst>
            </p:cNvPr>
            <p:cNvSpPr>
              <a:spLocks noEditPoints="1"/>
            </p:cNvSpPr>
            <p:nvPr/>
          </p:nvSpPr>
          <p:spPr bwMode="auto">
            <a:xfrm>
              <a:off x="685" y="3043"/>
              <a:ext cx="130" cy="128"/>
            </a:xfrm>
            <a:custGeom>
              <a:avLst/>
              <a:gdLst>
                <a:gd name="T0" fmla="*/ 244 w 516"/>
                <a:gd name="T1" fmla="*/ 516 h 516"/>
                <a:gd name="T2" fmla="*/ 206 w 516"/>
                <a:gd name="T3" fmla="*/ 511 h 516"/>
                <a:gd name="T4" fmla="*/ 170 w 516"/>
                <a:gd name="T5" fmla="*/ 501 h 516"/>
                <a:gd name="T6" fmla="*/ 135 w 516"/>
                <a:gd name="T7" fmla="*/ 485 h 516"/>
                <a:gd name="T8" fmla="*/ 76 w 516"/>
                <a:gd name="T9" fmla="*/ 440 h 516"/>
                <a:gd name="T10" fmla="*/ 31 w 516"/>
                <a:gd name="T11" fmla="*/ 381 h 516"/>
                <a:gd name="T12" fmla="*/ 15 w 516"/>
                <a:gd name="T13" fmla="*/ 346 h 516"/>
                <a:gd name="T14" fmla="*/ 5 w 516"/>
                <a:gd name="T15" fmla="*/ 310 h 516"/>
                <a:gd name="T16" fmla="*/ 0 w 516"/>
                <a:gd name="T17" fmla="*/ 272 h 516"/>
                <a:gd name="T18" fmla="*/ 0 w 516"/>
                <a:gd name="T19" fmla="*/ 245 h 516"/>
                <a:gd name="T20" fmla="*/ 5 w 516"/>
                <a:gd name="T21" fmla="*/ 206 h 516"/>
                <a:gd name="T22" fmla="*/ 15 w 516"/>
                <a:gd name="T23" fmla="*/ 170 h 516"/>
                <a:gd name="T24" fmla="*/ 31 w 516"/>
                <a:gd name="T25" fmla="*/ 136 h 516"/>
                <a:gd name="T26" fmla="*/ 76 w 516"/>
                <a:gd name="T27" fmla="*/ 76 h 516"/>
                <a:gd name="T28" fmla="*/ 135 w 516"/>
                <a:gd name="T29" fmla="*/ 32 h 516"/>
                <a:gd name="T30" fmla="*/ 170 w 516"/>
                <a:gd name="T31" fmla="*/ 16 h 516"/>
                <a:gd name="T32" fmla="*/ 206 w 516"/>
                <a:gd name="T33" fmla="*/ 6 h 516"/>
                <a:gd name="T34" fmla="*/ 244 w 516"/>
                <a:gd name="T35" fmla="*/ 0 h 516"/>
                <a:gd name="T36" fmla="*/ 272 w 516"/>
                <a:gd name="T37" fmla="*/ 0 h 516"/>
                <a:gd name="T38" fmla="*/ 310 w 516"/>
                <a:gd name="T39" fmla="*/ 6 h 516"/>
                <a:gd name="T40" fmla="*/ 346 w 516"/>
                <a:gd name="T41" fmla="*/ 16 h 516"/>
                <a:gd name="T42" fmla="*/ 381 w 516"/>
                <a:gd name="T43" fmla="*/ 32 h 516"/>
                <a:gd name="T44" fmla="*/ 440 w 516"/>
                <a:gd name="T45" fmla="*/ 76 h 516"/>
                <a:gd name="T46" fmla="*/ 485 w 516"/>
                <a:gd name="T47" fmla="*/ 136 h 516"/>
                <a:gd name="T48" fmla="*/ 501 w 516"/>
                <a:gd name="T49" fmla="*/ 170 h 516"/>
                <a:gd name="T50" fmla="*/ 511 w 516"/>
                <a:gd name="T51" fmla="*/ 206 h 516"/>
                <a:gd name="T52" fmla="*/ 516 w 516"/>
                <a:gd name="T53" fmla="*/ 245 h 516"/>
                <a:gd name="T54" fmla="*/ 516 w 516"/>
                <a:gd name="T55" fmla="*/ 272 h 516"/>
                <a:gd name="T56" fmla="*/ 511 w 516"/>
                <a:gd name="T57" fmla="*/ 310 h 516"/>
                <a:gd name="T58" fmla="*/ 501 w 516"/>
                <a:gd name="T59" fmla="*/ 346 h 516"/>
                <a:gd name="T60" fmla="*/ 485 w 516"/>
                <a:gd name="T61" fmla="*/ 381 h 516"/>
                <a:gd name="T62" fmla="*/ 440 w 516"/>
                <a:gd name="T63" fmla="*/ 440 h 516"/>
                <a:gd name="T64" fmla="*/ 381 w 516"/>
                <a:gd name="T65" fmla="*/ 485 h 516"/>
                <a:gd name="T66" fmla="*/ 346 w 516"/>
                <a:gd name="T67" fmla="*/ 501 h 516"/>
                <a:gd name="T68" fmla="*/ 310 w 516"/>
                <a:gd name="T69" fmla="*/ 511 h 516"/>
                <a:gd name="T70" fmla="*/ 272 w 516"/>
                <a:gd name="T71" fmla="*/ 516 h 516"/>
                <a:gd name="T72" fmla="*/ 257 w 516"/>
                <a:gd name="T73" fmla="*/ 61 h 516"/>
                <a:gd name="T74" fmla="*/ 218 w 516"/>
                <a:gd name="T75" fmla="*/ 65 h 516"/>
                <a:gd name="T76" fmla="*/ 164 w 516"/>
                <a:gd name="T77" fmla="*/ 84 h 516"/>
                <a:gd name="T78" fmla="*/ 118 w 516"/>
                <a:gd name="T79" fmla="*/ 118 h 516"/>
                <a:gd name="T80" fmla="*/ 84 w 516"/>
                <a:gd name="T81" fmla="*/ 164 h 516"/>
                <a:gd name="T82" fmla="*/ 64 w 516"/>
                <a:gd name="T83" fmla="*/ 218 h 516"/>
                <a:gd name="T84" fmla="*/ 60 w 516"/>
                <a:gd name="T85" fmla="*/ 258 h 516"/>
                <a:gd name="T86" fmla="*/ 69 w 516"/>
                <a:gd name="T87" fmla="*/ 317 h 516"/>
                <a:gd name="T88" fmla="*/ 94 w 516"/>
                <a:gd name="T89" fmla="*/ 369 h 516"/>
                <a:gd name="T90" fmla="*/ 132 w 516"/>
                <a:gd name="T91" fmla="*/ 410 h 516"/>
                <a:gd name="T92" fmla="*/ 181 w 516"/>
                <a:gd name="T93" fmla="*/ 440 h 516"/>
                <a:gd name="T94" fmla="*/ 237 w 516"/>
                <a:gd name="T95" fmla="*/ 454 h 516"/>
                <a:gd name="T96" fmla="*/ 278 w 516"/>
                <a:gd name="T97" fmla="*/ 454 h 516"/>
                <a:gd name="T98" fmla="*/ 335 w 516"/>
                <a:gd name="T99" fmla="*/ 440 h 516"/>
                <a:gd name="T100" fmla="*/ 384 w 516"/>
                <a:gd name="T101" fmla="*/ 410 h 516"/>
                <a:gd name="T102" fmla="*/ 422 w 516"/>
                <a:gd name="T103" fmla="*/ 369 h 516"/>
                <a:gd name="T104" fmla="*/ 446 w 516"/>
                <a:gd name="T105" fmla="*/ 317 h 516"/>
                <a:gd name="T106" fmla="*/ 456 w 516"/>
                <a:gd name="T107" fmla="*/ 258 h 516"/>
                <a:gd name="T108" fmla="*/ 452 w 516"/>
                <a:gd name="T109" fmla="*/ 218 h 516"/>
                <a:gd name="T110" fmla="*/ 431 w 516"/>
                <a:gd name="T111" fmla="*/ 164 h 516"/>
                <a:gd name="T112" fmla="*/ 398 w 516"/>
                <a:gd name="T113" fmla="*/ 118 h 516"/>
                <a:gd name="T114" fmla="*/ 352 w 516"/>
                <a:gd name="T115" fmla="*/ 84 h 516"/>
                <a:gd name="T116" fmla="*/ 298 w 516"/>
                <a:gd name="T117" fmla="*/ 65 h 516"/>
                <a:gd name="T118" fmla="*/ 257 w 516"/>
                <a:gd name="T119" fmla="*/ 61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6" h="516">
                  <a:moveTo>
                    <a:pt x="257" y="516"/>
                  </a:moveTo>
                  <a:lnTo>
                    <a:pt x="257" y="516"/>
                  </a:lnTo>
                  <a:lnTo>
                    <a:pt x="244" y="516"/>
                  </a:lnTo>
                  <a:lnTo>
                    <a:pt x="231" y="515"/>
                  </a:lnTo>
                  <a:lnTo>
                    <a:pt x="218" y="513"/>
                  </a:lnTo>
                  <a:lnTo>
                    <a:pt x="206" y="511"/>
                  </a:lnTo>
                  <a:lnTo>
                    <a:pt x="194" y="508"/>
                  </a:lnTo>
                  <a:lnTo>
                    <a:pt x="181" y="505"/>
                  </a:lnTo>
                  <a:lnTo>
                    <a:pt x="170" y="501"/>
                  </a:lnTo>
                  <a:lnTo>
                    <a:pt x="157" y="496"/>
                  </a:lnTo>
                  <a:lnTo>
                    <a:pt x="146" y="491"/>
                  </a:lnTo>
                  <a:lnTo>
                    <a:pt x="135" y="485"/>
                  </a:lnTo>
                  <a:lnTo>
                    <a:pt x="113" y="471"/>
                  </a:lnTo>
                  <a:lnTo>
                    <a:pt x="94" y="457"/>
                  </a:lnTo>
                  <a:lnTo>
                    <a:pt x="76" y="440"/>
                  </a:lnTo>
                  <a:lnTo>
                    <a:pt x="58" y="422"/>
                  </a:lnTo>
                  <a:lnTo>
                    <a:pt x="43" y="402"/>
                  </a:lnTo>
                  <a:lnTo>
                    <a:pt x="31" y="381"/>
                  </a:lnTo>
                  <a:lnTo>
                    <a:pt x="25" y="370"/>
                  </a:lnTo>
                  <a:lnTo>
                    <a:pt x="20" y="358"/>
                  </a:lnTo>
                  <a:lnTo>
                    <a:pt x="15" y="346"/>
                  </a:lnTo>
                  <a:lnTo>
                    <a:pt x="11" y="334"/>
                  </a:lnTo>
                  <a:lnTo>
                    <a:pt x="8" y="322"/>
                  </a:lnTo>
                  <a:lnTo>
                    <a:pt x="5" y="310"/>
                  </a:lnTo>
                  <a:lnTo>
                    <a:pt x="3" y="297"/>
                  </a:lnTo>
                  <a:lnTo>
                    <a:pt x="1" y="284"/>
                  </a:lnTo>
                  <a:lnTo>
                    <a:pt x="0" y="272"/>
                  </a:lnTo>
                  <a:lnTo>
                    <a:pt x="0" y="258"/>
                  </a:lnTo>
                  <a:lnTo>
                    <a:pt x="0" y="258"/>
                  </a:lnTo>
                  <a:lnTo>
                    <a:pt x="0" y="245"/>
                  </a:lnTo>
                  <a:lnTo>
                    <a:pt x="1" y="231"/>
                  </a:lnTo>
                  <a:lnTo>
                    <a:pt x="3" y="218"/>
                  </a:lnTo>
                  <a:lnTo>
                    <a:pt x="5" y="206"/>
                  </a:lnTo>
                  <a:lnTo>
                    <a:pt x="8" y="194"/>
                  </a:lnTo>
                  <a:lnTo>
                    <a:pt x="11" y="181"/>
                  </a:lnTo>
                  <a:lnTo>
                    <a:pt x="15" y="170"/>
                  </a:lnTo>
                  <a:lnTo>
                    <a:pt x="20" y="158"/>
                  </a:lnTo>
                  <a:lnTo>
                    <a:pt x="25" y="147"/>
                  </a:lnTo>
                  <a:lnTo>
                    <a:pt x="31" y="136"/>
                  </a:lnTo>
                  <a:lnTo>
                    <a:pt x="43" y="113"/>
                  </a:lnTo>
                  <a:lnTo>
                    <a:pt x="58" y="94"/>
                  </a:lnTo>
                  <a:lnTo>
                    <a:pt x="76" y="76"/>
                  </a:lnTo>
                  <a:lnTo>
                    <a:pt x="94" y="59"/>
                  </a:lnTo>
                  <a:lnTo>
                    <a:pt x="113" y="44"/>
                  </a:lnTo>
                  <a:lnTo>
                    <a:pt x="135" y="32"/>
                  </a:lnTo>
                  <a:lnTo>
                    <a:pt x="146" y="26"/>
                  </a:lnTo>
                  <a:lnTo>
                    <a:pt x="157" y="21"/>
                  </a:lnTo>
                  <a:lnTo>
                    <a:pt x="170" y="16"/>
                  </a:lnTo>
                  <a:lnTo>
                    <a:pt x="181" y="12"/>
                  </a:lnTo>
                  <a:lnTo>
                    <a:pt x="194" y="9"/>
                  </a:lnTo>
                  <a:lnTo>
                    <a:pt x="206" y="6"/>
                  </a:lnTo>
                  <a:lnTo>
                    <a:pt x="218" y="3"/>
                  </a:lnTo>
                  <a:lnTo>
                    <a:pt x="231" y="1"/>
                  </a:lnTo>
                  <a:lnTo>
                    <a:pt x="244" y="0"/>
                  </a:lnTo>
                  <a:lnTo>
                    <a:pt x="257" y="0"/>
                  </a:lnTo>
                  <a:lnTo>
                    <a:pt x="257" y="0"/>
                  </a:lnTo>
                  <a:lnTo>
                    <a:pt x="272" y="0"/>
                  </a:lnTo>
                  <a:lnTo>
                    <a:pt x="284" y="1"/>
                  </a:lnTo>
                  <a:lnTo>
                    <a:pt x="297" y="3"/>
                  </a:lnTo>
                  <a:lnTo>
                    <a:pt x="310" y="6"/>
                  </a:lnTo>
                  <a:lnTo>
                    <a:pt x="322" y="9"/>
                  </a:lnTo>
                  <a:lnTo>
                    <a:pt x="334" y="12"/>
                  </a:lnTo>
                  <a:lnTo>
                    <a:pt x="346" y="16"/>
                  </a:lnTo>
                  <a:lnTo>
                    <a:pt x="359" y="21"/>
                  </a:lnTo>
                  <a:lnTo>
                    <a:pt x="370" y="26"/>
                  </a:lnTo>
                  <a:lnTo>
                    <a:pt x="381" y="32"/>
                  </a:lnTo>
                  <a:lnTo>
                    <a:pt x="402" y="44"/>
                  </a:lnTo>
                  <a:lnTo>
                    <a:pt x="422" y="59"/>
                  </a:lnTo>
                  <a:lnTo>
                    <a:pt x="440" y="76"/>
                  </a:lnTo>
                  <a:lnTo>
                    <a:pt x="458" y="94"/>
                  </a:lnTo>
                  <a:lnTo>
                    <a:pt x="472" y="113"/>
                  </a:lnTo>
                  <a:lnTo>
                    <a:pt x="485" y="136"/>
                  </a:lnTo>
                  <a:lnTo>
                    <a:pt x="491" y="147"/>
                  </a:lnTo>
                  <a:lnTo>
                    <a:pt x="496" y="158"/>
                  </a:lnTo>
                  <a:lnTo>
                    <a:pt x="501" y="170"/>
                  </a:lnTo>
                  <a:lnTo>
                    <a:pt x="505" y="181"/>
                  </a:lnTo>
                  <a:lnTo>
                    <a:pt x="508" y="194"/>
                  </a:lnTo>
                  <a:lnTo>
                    <a:pt x="511" y="206"/>
                  </a:lnTo>
                  <a:lnTo>
                    <a:pt x="513" y="218"/>
                  </a:lnTo>
                  <a:lnTo>
                    <a:pt x="515" y="231"/>
                  </a:lnTo>
                  <a:lnTo>
                    <a:pt x="516" y="245"/>
                  </a:lnTo>
                  <a:lnTo>
                    <a:pt x="516" y="258"/>
                  </a:lnTo>
                  <a:lnTo>
                    <a:pt x="516" y="258"/>
                  </a:lnTo>
                  <a:lnTo>
                    <a:pt x="516" y="272"/>
                  </a:lnTo>
                  <a:lnTo>
                    <a:pt x="515" y="284"/>
                  </a:lnTo>
                  <a:lnTo>
                    <a:pt x="513" y="297"/>
                  </a:lnTo>
                  <a:lnTo>
                    <a:pt x="511" y="310"/>
                  </a:lnTo>
                  <a:lnTo>
                    <a:pt x="508" y="322"/>
                  </a:lnTo>
                  <a:lnTo>
                    <a:pt x="505" y="334"/>
                  </a:lnTo>
                  <a:lnTo>
                    <a:pt x="501" y="346"/>
                  </a:lnTo>
                  <a:lnTo>
                    <a:pt x="496" y="358"/>
                  </a:lnTo>
                  <a:lnTo>
                    <a:pt x="491" y="370"/>
                  </a:lnTo>
                  <a:lnTo>
                    <a:pt x="485" y="381"/>
                  </a:lnTo>
                  <a:lnTo>
                    <a:pt x="472" y="402"/>
                  </a:lnTo>
                  <a:lnTo>
                    <a:pt x="458" y="422"/>
                  </a:lnTo>
                  <a:lnTo>
                    <a:pt x="440" y="440"/>
                  </a:lnTo>
                  <a:lnTo>
                    <a:pt x="422" y="457"/>
                  </a:lnTo>
                  <a:lnTo>
                    <a:pt x="402" y="471"/>
                  </a:lnTo>
                  <a:lnTo>
                    <a:pt x="381" y="485"/>
                  </a:lnTo>
                  <a:lnTo>
                    <a:pt x="370" y="491"/>
                  </a:lnTo>
                  <a:lnTo>
                    <a:pt x="359" y="496"/>
                  </a:lnTo>
                  <a:lnTo>
                    <a:pt x="346" y="501"/>
                  </a:lnTo>
                  <a:lnTo>
                    <a:pt x="334" y="505"/>
                  </a:lnTo>
                  <a:lnTo>
                    <a:pt x="322" y="508"/>
                  </a:lnTo>
                  <a:lnTo>
                    <a:pt x="310" y="511"/>
                  </a:lnTo>
                  <a:lnTo>
                    <a:pt x="297" y="513"/>
                  </a:lnTo>
                  <a:lnTo>
                    <a:pt x="284" y="515"/>
                  </a:lnTo>
                  <a:lnTo>
                    <a:pt x="272" y="516"/>
                  </a:lnTo>
                  <a:lnTo>
                    <a:pt x="257" y="516"/>
                  </a:lnTo>
                  <a:lnTo>
                    <a:pt x="257" y="516"/>
                  </a:lnTo>
                  <a:close/>
                  <a:moveTo>
                    <a:pt x="257" y="61"/>
                  </a:moveTo>
                  <a:lnTo>
                    <a:pt x="257" y="61"/>
                  </a:lnTo>
                  <a:lnTo>
                    <a:pt x="237" y="62"/>
                  </a:lnTo>
                  <a:lnTo>
                    <a:pt x="218" y="65"/>
                  </a:lnTo>
                  <a:lnTo>
                    <a:pt x="199" y="69"/>
                  </a:lnTo>
                  <a:lnTo>
                    <a:pt x="181" y="76"/>
                  </a:lnTo>
                  <a:lnTo>
                    <a:pt x="164" y="84"/>
                  </a:lnTo>
                  <a:lnTo>
                    <a:pt x="147" y="94"/>
                  </a:lnTo>
                  <a:lnTo>
                    <a:pt x="132" y="105"/>
                  </a:lnTo>
                  <a:lnTo>
                    <a:pt x="118" y="118"/>
                  </a:lnTo>
                  <a:lnTo>
                    <a:pt x="105" y="133"/>
                  </a:lnTo>
                  <a:lnTo>
                    <a:pt x="94" y="148"/>
                  </a:lnTo>
                  <a:lnTo>
                    <a:pt x="84" y="164"/>
                  </a:lnTo>
                  <a:lnTo>
                    <a:pt x="76" y="181"/>
                  </a:lnTo>
                  <a:lnTo>
                    <a:pt x="69" y="199"/>
                  </a:lnTo>
                  <a:lnTo>
                    <a:pt x="64" y="218"/>
                  </a:lnTo>
                  <a:lnTo>
                    <a:pt x="61" y="237"/>
                  </a:lnTo>
                  <a:lnTo>
                    <a:pt x="60" y="258"/>
                  </a:lnTo>
                  <a:lnTo>
                    <a:pt x="60" y="258"/>
                  </a:lnTo>
                  <a:lnTo>
                    <a:pt x="61" y="278"/>
                  </a:lnTo>
                  <a:lnTo>
                    <a:pt x="64" y="298"/>
                  </a:lnTo>
                  <a:lnTo>
                    <a:pt x="69" y="317"/>
                  </a:lnTo>
                  <a:lnTo>
                    <a:pt x="76" y="334"/>
                  </a:lnTo>
                  <a:lnTo>
                    <a:pt x="84" y="352"/>
                  </a:lnTo>
                  <a:lnTo>
                    <a:pt x="94" y="369"/>
                  </a:lnTo>
                  <a:lnTo>
                    <a:pt x="105" y="384"/>
                  </a:lnTo>
                  <a:lnTo>
                    <a:pt x="118" y="398"/>
                  </a:lnTo>
                  <a:lnTo>
                    <a:pt x="132" y="410"/>
                  </a:lnTo>
                  <a:lnTo>
                    <a:pt x="147" y="422"/>
                  </a:lnTo>
                  <a:lnTo>
                    <a:pt x="164" y="431"/>
                  </a:lnTo>
                  <a:lnTo>
                    <a:pt x="181" y="440"/>
                  </a:lnTo>
                  <a:lnTo>
                    <a:pt x="199" y="446"/>
                  </a:lnTo>
                  <a:lnTo>
                    <a:pt x="218" y="451"/>
                  </a:lnTo>
                  <a:lnTo>
                    <a:pt x="237" y="454"/>
                  </a:lnTo>
                  <a:lnTo>
                    <a:pt x="257" y="455"/>
                  </a:lnTo>
                  <a:lnTo>
                    <a:pt x="257" y="455"/>
                  </a:lnTo>
                  <a:lnTo>
                    <a:pt x="278" y="454"/>
                  </a:lnTo>
                  <a:lnTo>
                    <a:pt x="298" y="451"/>
                  </a:lnTo>
                  <a:lnTo>
                    <a:pt x="317" y="446"/>
                  </a:lnTo>
                  <a:lnTo>
                    <a:pt x="335" y="440"/>
                  </a:lnTo>
                  <a:lnTo>
                    <a:pt x="352" y="431"/>
                  </a:lnTo>
                  <a:lnTo>
                    <a:pt x="369" y="422"/>
                  </a:lnTo>
                  <a:lnTo>
                    <a:pt x="384" y="410"/>
                  </a:lnTo>
                  <a:lnTo>
                    <a:pt x="398" y="398"/>
                  </a:lnTo>
                  <a:lnTo>
                    <a:pt x="410" y="384"/>
                  </a:lnTo>
                  <a:lnTo>
                    <a:pt x="422" y="369"/>
                  </a:lnTo>
                  <a:lnTo>
                    <a:pt x="431" y="352"/>
                  </a:lnTo>
                  <a:lnTo>
                    <a:pt x="440" y="334"/>
                  </a:lnTo>
                  <a:lnTo>
                    <a:pt x="446" y="317"/>
                  </a:lnTo>
                  <a:lnTo>
                    <a:pt x="452" y="298"/>
                  </a:lnTo>
                  <a:lnTo>
                    <a:pt x="455" y="278"/>
                  </a:lnTo>
                  <a:lnTo>
                    <a:pt x="456" y="258"/>
                  </a:lnTo>
                  <a:lnTo>
                    <a:pt x="456" y="258"/>
                  </a:lnTo>
                  <a:lnTo>
                    <a:pt x="455" y="237"/>
                  </a:lnTo>
                  <a:lnTo>
                    <a:pt x="452" y="218"/>
                  </a:lnTo>
                  <a:lnTo>
                    <a:pt x="446" y="199"/>
                  </a:lnTo>
                  <a:lnTo>
                    <a:pt x="440" y="181"/>
                  </a:lnTo>
                  <a:lnTo>
                    <a:pt x="431" y="164"/>
                  </a:lnTo>
                  <a:lnTo>
                    <a:pt x="422" y="148"/>
                  </a:lnTo>
                  <a:lnTo>
                    <a:pt x="410" y="133"/>
                  </a:lnTo>
                  <a:lnTo>
                    <a:pt x="398" y="118"/>
                  </a:lnTo>
                  <a:lnTo>
                    <a:pt x="384" y="105"/>
                  </a:lnTo>
                  <a:lnTo>
                    <a:pt x="369" y="94"/>
                  </a:lnTo>
                  <a:lnTo>
                    <a:pt x="352" y="84"/>
                  </a:lnTo>
                  <a:lnTo>
                    <a:pt x="335" y="76"/>
                  </a:lnTo>
                  <a:lnTo>
                    <a:pt x="317" y="69"/>
                  </a:lnTo>
                  <a:lnTo>
                    <a:pt x="298" y="65"/>
                  </a:lnTo>
                  <a:lnTo>
                    <a:pt x="278" y="62"/>
                  </a:lnTo>
                  <a:lnTo>
                    <a:pt x="257" y="61"/>
                  </a:lnTo>
                  <a:lnTo>
                    <a:pt x="257"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9">
              <a:extLst>
                <a:ext uri="{FF2B5EF4-FFF2-40B4-BE49-F238E27FC236}">
                  <a16:creationId xmlns:a16="http://schemas.microsoft.com/office/drawing/2014/main" xmlns="" id="{5D6DE374-BE08-4892-BB81-8C95E1BE7C32}"/>
                </a:ext>
              </a:extLst>
            </p:cNvPr>
            <p:cNvSpPr>
              <a:spLocks/>
            </p:cNvSpPr>
            <p:nvPr/>
          </p:nvSpPr>
          <p:spPr bwMode="auto">
            <a:xfrm>
              <a:off x="712" y="3155"/>
              <a:ext cx="76" cy="118"/>
            </a:xfrm>
            <a:custGeom>
              <a:avLst/>
              <a:gdLst>
                <a:gd name="T0" fmla="*/ 301 w 301"/>
                <a:gd name="T1" fmla="*/ 469 h 469"/>
                <a:gd name="T2" fmla="*/ 150 w 301"/>
                <a:gd name="T3" fmla="*/ 344 h 469"/>
                <a:gd name="T4" fmla="*/ 0 w 301"/>
                <a:gd name="T5" fmla="*/ 469 h 469"/>
                <a:gd name="T6" fmla="*/ 0 w 301"/>
                <a:gd name="T7" fmla="*/ 0 h 469"/>
                <a:gd name="T8" fmla="*/ 61 w 301"/>
                <a:gd name="T9" fmla="*/ 0 h 469"/>
                <a:gd name="T10" fmla="*/ 61 w 301"/>
                <a:gd name="T11" fmla="*/ 340 h 469"/>
                <a:gd name="T12" fmla="*/ 150 w 301"/>
                <a:gd name="T13" fmla="*/ 265 h 469"/>
                <a:gd name="T14" fmla="*/ 240 w 301"/>
                <a:gd name="T15" fmla="*/ 340 h 469"/>
                <a:gd name="T16" fmla="*/ 240 w 301"/>
                <a:gd name="T17" fmla="*/ 0 h 469"/>
                <a:gd name="T18" fmla="*/ 301 w 301"/>
                <a:gd name="T19" fmla="*/ 0 h 469"/>
                <a:gd name="T20" fmla="*/ 301 w 301"/>
                <a:gd name="T21"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469">
                  <a:moveTo>
                    <a:pt x="301" y="469"/>
                  </a:moveTo>
                  <a:lnTo>
                    <a:pt x="150" y="344"/>
                  </a:lnTo>
                  <a:lnTo>
                    <a:pt x="0" y="469"/>
                  </a:lnTo>
                  <a:lnTo>
                    <a:pt x="0" y="0"/>
                  </a:lnTo>
                  <a:lnTo>
                    <a:pt x="61" y="0"/>
                  </a:lnTo>
                  <a:lnTo>
                    <a:pt x="61" y="340"/>
                  </a:lnTo>
                  <a:lnTo>
                    <a:pt x="150" y="265"/>
                  </a:lnTo>
                  <a:lnTo>
                    <a:pt x="240" y="340"/>
                  </a:lnTo>
                  <a:lnTo>
                    <a:pt x="240" y="0"/>
                  </a:lnTo>
                  <a:lnTo>
                    <a:pt x="301" y="0"/>
                  </a:lnTo>
                  <a:lnTo>
                    <a:pt x="301" y="469"/>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30">
              <a:extLst>
                <a:ext uri="{FF2B5EF4-FFF2-40B4-BE49-F238E27FC236}">
                  <a16:creationId xmlns:a16="http://schemas.microsoft.com/office/drawing/2014/main" xmlns="" id="{6EF77D14-B0E3-4169-BF6E-A6EB9311DBC1}"/>
                </a:ext>
              </a:extLst>
            </p:cNvPr>
            <p:cNvSpPr>
              <a:spLocks noChangeArrowheads="1"/>
            </p:cNvSpPr>
            <p:nvPr/>
          </p:nvSpPr>
          <p:spPr bwMode="auto">
            <a:xfrm>
              <a:off x="598" y="3367"/>
              <a:ext cx="303"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31">
              <a:extLst>
                <a:ext uri="{FF2B5EF4-FFF2-40B4-BE49-F238E27FC236}">
                  <a16:creationId xmlns:a16="http://schemas.microsoft.com/office/drawing/2014/main" xmlns="" id="{4037005A-E5FE-493B-B899-932DC4E1FBFD}"/>
                </a:ext>
              </a:extLst>
            </p:cNvPr>
            <p:cNvSpPr>
              <a:spLocks noChangeArrowheads="1"/>
            </p:cNvSpPr>
            <p:nvPr/>
          </p:nvSpPr>
          <p:spPr bwMode="auto">
            <a:xfrm>
              <a:off x="598" y="3432"/>
              <a:ext cx="303" cy="16"/>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32">
              <a:extLst>
                <a:ext uri="{FF2B5EF4-FFF2-40B4-BE49-F238E27FC236}">
                  <a16:creationId xmlns:a16="http://schemas.microsoft.com/office/drawing/2014/main" xmlns="" id="{7FF16405-4384-487C-B25A-44417A10ED58}"/>
                </a:ext>
              </a:extLst>
            </p:cNvPr>
            <p:cNvSpPr>
              <a:spLocks noChangeArrowheads="1"/>
            </p:cNvSpPr>
            <p:nvPr/>
          </p:nvSpPr>
          <p:spPr bwMode="auto">
            <a:xfrm>
              <a:off x="809" y="3498"/>
              <a:ext cx="92" cy="15"/>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33">
              <a:extLst>
                <a:ext uri="{FF2B5EF4-FFF2-40B4-BE49-F238E27FC236}">
                  <a16:creationId xmlns:a16="http://schemas.microsoft.com/office/drawing/2014/main" xmlns="" id="{8CE53D1A-26C6-4C6A-B16E-BC03E1440BB1}"/>
                </a:ext>
              </a:extLst>
            </p:cNvPr>
            <p:cNvSpPr>
              <a:spLocks noEditPoints="1"/>
            </p:cNvSpPr>
            <p:nvPr/>
          </p:nvSpPr>
          <p:spPr bwMode="auto">
            <a:xfrm>
              <a:off x="546" y="2999"/>
              <a:ext cx="408" cy="567"/>
            </a:xfrm>
            <a:custGeom>
              <a:avLst/>
              <a:gdLst>
                <a:gd name="T0" fmla="*/ 97 w 1632"/>
                <a:gd name="T1" fmla="*/ 2268 h 2268"/>
                <a:gd name="T2" fmla="*/ 87 w 1632"/>
                <a:gd name="T3" fmla="*/ 2267 h 2268"/>
                <a:gd name="T4" fmla="*/ 68 w 1632"/>
                <a:gd name="T5" fmla="*/ 2263 h 2268"/>
                <a:gd name="T6" fmla="*/ 51 w 1632"/>
                <a:gd name="T7" fmla="*/ 2256 h 2268"/>
                <a:gd name="T8" fmla="*/ 35 w 1632"/>
                <a:gd name="T9" fmla="*/ 2246 h 2268"/>
                <a:gd name="T10" fmla="*/ 22 w 1632"/>
                <a:gd name="T11" fmla="*/ 2233 h 2268"/>
                <a:gd name="T12" fmla="*/ 12 w 1632"/>
                <a:gd name="T13" fmla="*/ 2218 h 2268"/>
                <a:gd name="T14" fmla="*/ 4 w 1632"/>
                <a:gd name="T15" fmla="*/ 2199 h 2268"/>
                <a:gd name="T16" fmla="*/ 1 w 1632"/>
                <a:gd name="T17" fmla="*/ 2181 h 2268"/>
                <a:gd name="T18" fmla="*/ 0 w 1632"/>
                <a:gd name="T19" fmla="*/ 97 h 2268"/>
                <a:gd name="T20" fmla="*/ 1 w 1632"/>
                <a:gd name="T21" fmla="*/ 87 h 2268"/>
                <a:gd name="T22" fmla="*/ 4 w 1632"/>
                <a:gd name="T23" fmla="*/ 68 h 2268"/>
                <a:gd name="T24" fmla="*/ 12 w 1632"/>
                <a:gd name="T25" fmla="*/ 50 h 2268"/>
                <a:gd name="T26" fmla="*/ 22 w 1632"/>
                <a:gd name="T27" fmla="*/ 35 h 2268"/>
                <a:gd name="T28" fmla="*/ 35 w 1632"/>
                <a:gd name="T29" fmla="*/ 22 h 2268"/>
                <a:gd name="T30" fmla="*/ 51 w 1632"/>
                <a:gd name="T31" fmla="*/ 12 h 2268"/>
                <a:gd name="T32" fmla="*/ 68 w 1632"/>
                <a:gd name="T33" fmla="*/ 4 h 2268"/>
                <a:gd name="T34" fmla="*/ 87 w 1632"/>
                <a:gd name="T35" fmla="*/ 1 h 2268"/>
                <a:gd name="T36" fmla="*/ 1535 w 1632"/>
                <a:gd name="T37" fmla="*/ 0 h 2268"/>
                <a:gd name="T38" fmla="*/ 1545 w 1632"/>
                <a:gd name="T39" fmla="*/ 1 h 2268"/>
                <a:gd name="T40" fmla="*/ 1564 w 1632"/>
                <a:gd name="T41" fmla="*/ 4 h 2268"/>
                <a:gd name="T42" fmla="*/ 1581 w 1632"/>
                <a:gd name="T43" fmla="*/ 12 h 2268"/>
                <a:gd name="T44" fmla="*/ 1597 w 1632"/>
                <a:gd name="T45" fmla="*/ 22 h 2268"/>
                <a:gd name="T46" fmla="*/ 1610 w 1632"/>
                <a:gd name="T47" fmla="*/ 35 h 2268"/>
                <a:gd name="T48" fmla="*/ 1620 w 1632"/>
                <a:gd name="T49" fmla="*/ 50 h 2268"/>
                <a:gd name="T50" fmla="*/ 1627 w 1632"/>
                <a:gd name="T51" fmla="*/ 68 h 2268"/>
                <a:gd name="T52" fmla="*/ 1631 w 1632"/>
                <a:gd name="T53" fmla="*/ 87 h 2268"/>
                <a:gd name="T54" fmla="*/ 1632 w 1632"/>
                <a:gd name="T55" fmla="*/ 2171 h 2268"/>
                <a:gd name="T56" fmla="*/ 1631 w 1632"/>
                <a:gd name="T57" fmla="*/ 2181 h 2268"/>
                <a:gd name="T58" fmla="*/ 1627 w 1632"/>
                <a:gd name="T59" fmla="*/ 2199 h 2268"/>
                <a:gd name="T60" fmla="*/ 1620 w 1632"/>
                <a:gd name="T61" fmla="*/ 2218 h 2268"/>
                <a:gd name="T62" fmla="*/ 1610 w 1632"/>
                <a:gd name="T63" fmla="*/ 2233 h 2268"/>
                <a:gd name="T64" fmla="*/ 1597 w 1632"/>
                <a:gd name="T65" fmla="*/ 2246 h 2268"/>
                <a:gd name="T66" fmla="*/ 1581 w 1632"/>
                <a:gd name="T67" fmla="*/ 2256 h 2268"/>
                <a:gd name="T68" fmla="*/ 1564 w 1632"/>
                <a:gd name="T69" fmla="*/ 2263 h 2268"/>
                <a:gd name="T70" fmla="*/ 1545 w 1632"/>
                <a:gd name="T71" fmla="*/ 2267 h 2268"/>
                <a:gd name="T72" fmla="*/ 1535 w 1632"/>
                <a:gd name="T73" fmla="*/ 2268 h 2268"/>
                <a:gd name="T74" fmla="*/ 97 w 1632"/>
                <a:gd name="T75" fmla="*/ 61 h 2268"/>
                <a:gd name="T76" fmla="*/ 83 w 1632"/>
                <a:gd name="T77" fmla="*/ 64 h 2268"/>
                <a:gd name="T78" fmla="*/ 71 w 1632"/>
                <a:gd name="T79" fmla="*/ 72 h 2268"/>
                <a:gd name="T80" fmla="*/ 64 w 1632"/>
                <a:gd name="T81" fmla="*/ 83 h 2268"/>
                <a:gd name="T82" fmla="*/ 61 w 1632"/>
                <a:gd name="T83" fmla="*/ 97 h 2268"/>
                <a:gd name="T84" fmla="*/ 61 w 1632"/>
                <a:gd name="T85" fmla="*/ 2171 h 2268"/>
                <a:gd name="T86" fmla="*/ 64 w 1632"/>
                <a:gd name="T87" fmla="*/ 2185 h 2268"/>
                <a:gd name="T88" fmla="*/ 71 w 1632"/>
                <a:gd name="T89" fmla="*/ 2196 h 2268"/>
                <a:gd name="T90" fmla="*/ 83 w 1632"/>
                <a:gd name="T91" fmla="*/ 2204 h 2268"/>
                <a:gd name="T92" fmla="*/ 97 w 1632"/>
                <a:gd name="T93" fmla="*/ 2207 h 2268"/>
                <a:gd name="T94" fmla="*/ 1535 w 1632"/>
                <a:gd name="T95" fmla="*/ 2207 h 2268"/>
                <a:gd name="T96" fmla="*/ 1549 w 1632"/>
                <a:gd name="T97" fmla="*/ 2204 h 2268"/>
                <a:gd name="T98" fmla="*/ 1560 w 1632"/>
                <a:gd name="T99" fmla="*/ 2196 h 2268"/>
                <a:gd name="T100" fmla="*/ 1568 w 1632"/>
                <a:gd name="T101" fmla="*/ 2185 h 2268"/>
                <a:gd name="T102" fmla="*/ 1571 w 1632"/>
                <a:gd name="T103" fmla="*/ 2171 h 2268"/>
                <a:gd name="T104" fmla="*/ 1571 w 1632"/>
                <a:gd name="T105" fmla="*/ 97 h 2268"/>
                <a:gd name="T106" fmla="*/ 1568 w 1632"/>
                <a:gd name="T107" fmla="*/ 83 h 2268"/>
                <a:gd name="T108" fmla="*/ 1560 w 1632"/>
                <a:gd name="T109" fmla="*/ 72 h 2268"/>
                <a:gd name="T110" fmla="*/ 1549 w 1632"/>
                <a:gd name="T111" fmla="*/ 64 h 2268"/>
                <a:gd name="T112" fmla="*/ 1535 w 1632"/>
                <a:gd name="T113"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32" h="2268">
                  <a:moveTo>
                    <a:pt x="1535" y="2268"/>
                  </a:moveTo>
                  <a:lnTo>
                    <a:pt x="97" y="2268"/>
                  </a:lnTo>
                  <a:lnTo>
                    <a:pt x="97" y="2268"/>
                  </a:lnTo>
                  <a:lnTo>
                    <a:pt x="87" y="2267"/>
                  </a:lnTo>
                  <a:lnTo>
                    <a:pt x="77" y="2266"/>
                  </a:lnTo>
                  <a:lnTo>
                    <a:pt x="68" y="2263"/>
                  </a:lnTo>
                  <a:lnTo>
                    <a:pt x="59" y="2260"/>
                  </a:lnTo>
                  <a:lnTo>
                    <a:pt x="51" y="2256"/>
                  </a:lnTo>
                  <a:lnTo>
                    <a:pt x="42" y="2251"/>
                  </a:lnTo>
                  <a:lnTo>
                    <a:pt x="35" y="2246"/>
                  </a:lnTo>
                  <a:lnTo>
                    <a:pt x="28" y="2240"/>
                  </a:lnTo>
                  <a:lnTo>
                    <a:pt x="22" y="2233"/>
                  </a:lnTo>
                  <a:lnTo>
                    <a:pt x="16" y="2225"/>
                  </a:lnTo>
                  <a:lnTo>
                    <a:pt x="12" y="2218"/>
                  </a:lnTo>
                  <a:lnTo>
                    <a:pt x="8" y="2209"/>
                  </a:lnTo>
                  <a:lnTo>
                    <a:pt x="4" y="2199"/>
                  </a:lnTo>
                  <a:lnTo>
                    <a:pt x="2" y="2190"/>
                  </a:lnTo>
                  <a:lnTo>
                    <a:pt x="1" y="2181"/>
                  </a:lnTo>
                  <a:lnTo>
                    <a:pt x="0" y="2171"/>
                  </a:lnTo>
                  <a:lnTo>
                    <a:pt x="0" y="97"/>
                  </a:lnTo>
                  <a:lnTo>
                    <a:pt x="0" y="97"/>
                  </a:lnTo>
                  <a:lnTo>
                    <a:pt x="1" y="87"/>
                  </a:lnTo>
                  <a:lnTo>
                    <a:pt x="2" y="77"/>
                  </a:lnTo>
                  <a:lnTo>
                    <a:pt x="4" y="68"/>
                  </a:lnTo>
                  <a:lnTo>
                    <a:pt x="8" y="59"/>
                  </a:lnTo>
                  <a:lnTo>
                    <a:pt x="12" y="50"/>
                  </a:lnTo>
                  <a:lnTo>
                    <a:pt x="16" y="42"/>
                  </a:lnTo>
                  <a:lnTo>
                    <a:pt x="22" y="35"/>
                  </a:lnTo>
                  <a:lnTo>
                    <a:pt x="28" y="28"/>
                  </a:lnTo>
                  <a:lnTo>
                    <a:pt x="35" y="22"/>
                  </a:lnTo>
                  <a:lnTo>
                    <a:pt x="42" y="17"/>
                  </a:lnTo>
                  <a:lnTo>
                    <a:pt x="51" y="12"/>
                  </a:lnTo>
                  <a:lnTo>
                    <a:pt x="59" y="8"/>
                  </a:lnTo>
                  <a:lnTo>
                    <a:pt x="68" y="4"/>
                  </a:lnTo>
                  <a:lnTo>
                    <a:pt x="77" y="2"/>
                  </a:lnTo>
                  <a:lnTo>
                    <a:pt x="87" y="1"/>
                  </a:lnTo>
                  <a:lnTo>
                    <a:pt x="97" y="0"/>
                  </a:lnTo>
                  <a:lnTo>
                    <a:pt x="1535" y="0"/>
                  </a:lnTo>
                  <a:lnTo>
                    <a:pt x="1535" y="0"/>
                  </a:lnTo>
                  <a:lnTo>
                    <a:pt x="1545" y="1"/>
                  </a:lnTo>
                  <a:lnTo>
                    <a:pt x="1554" y="2"/>
                  </a:lnTo>
                  <a:lnTo>
                    <a:pt x="1564" y="4"/>
                  </a:lnTo>
                  <a:lnTo>
                    <a:pt x="1572" y="8"/>
                  </a:lnTo>
                  <a:lnTo>
                    <a:pt x="1581" y="12"/>
                  </a:lnTo>
                  <a:lnTo>
                    <a:pt x="1590" y="17"/>
                  </a:lnTo>
                  <a:lnTo>
                    <a:pt x="1597" y="22"/>
                  </a:lnTo>
                  <a:lnTo>
                    <a:pt x="1604" y="28"/>
                  </a:lnTo>
                  <a:lnTo>
                    <a:pt x="1610" y="35"/>
                  </a:lnTo>
                  <a:lnTo>
                    <a:pt x="1615" y="42"/>
                  </a:lnTo>
                  <a:lnTo>
                    <a:pt x="1620" y="50"/>
                  </a:lnTo>
                  <a:lnTo>
                    <a:pt x="1624" y="59"/>
                  </a:lnTo>
                  <a:lnTo>
                    <a:pt x="1627" y="68"/>
                  </a:lnTo>
                  <a:lnTo>
                    <a:pt x="1630" y="77"/>
                  </a:lnTo>
                  <a:lnTo>
                    <a:pt x="1631" y="87"/>
                  </a:lnTo>
                  <a:lnTo>
                    <a:pt x="1632" y="97"/>
                  </a:lnTo>
                  <a:lnTo>
                    <a:pt x="1632" y="2171"/>
                  </a:lnTo>
                  <a:lnTo>
                    <a:pt x="1632" y="2171"/>
                  </a:lnTo>
                  <a:lnTo>
                    <a:pt x="1631" y="2181"/>
                  </a:lnTo>
                  <a:lnTo>
                    <a:pt x="1630" y="2190"/>
                  </a:lnTo>
                  <a:lnTo>
                    <a:pt x="1627" y="2199"/>
                  </a:lnTo>
                  <a:lnTo>
                    <a:pt x="1624" y="2209"/>
                  </a:lnTo>
                  <a:lnTo>
                    <a:pt x="1620" y="2218"/>
                  </a:lnTo>
                  <a:lnTo>
                    <a:pt x="1615" y="2225"/>
                  </a:lnTo>
                  <a:lnTo>
                    <a:pt x="1610" y="2233"/>
                  </a:lnTo>
                  <a:lnTo>
                    <a:pt x="1604" y="2240"/>
                  </a:lnTo>
                  <a:lnTo>
                    <a:pt x="1597" y="2246"/>
                  </a:lnTo>
                  <a:lnTo>
                    <a:pt x="1590" y="2251"/>
                  </a:lnTo>
                  <a:lnTo>
                    <a:pt x="1581" y="2256"/>
                  </a:lnTo>
                  <a:lnTo>
                    <a:pt x="1572" y="2260"/>
                  </a:lnTo>
                  <a:lnTo>
                    <a:pt x="1564" y="2263"/>
                  </a:lnTo>
                  <a:lnTo>
                    <a:pt x="1554" y="2266"/>
                  </a:lnTo>
                  <a:lnTo>
                    <a:pt x="1545" y="2267"/>
                  </a:lnTo>
                  <a:lnTo>
                    <a:pt x="1535" y="2268"/>
                  </a:lnTo>
                  <a:lnTo>
                    <a:pt x="1535" y="2268"/>
                  </a:lnTo>
                  <a:close/>
                  <a:moveTo>
                    <a:pt x="97" y="61"/>
                  </a:moveTo>
                  <a:lnTo>
                    <a:pt x="97" y="61"/>
                  </a:lnTo>
                  <a:lnTo>
                    <a:pt x="89" y="62"/>
                  </a:lnTo>
                  <a:lnTo>
                    <a:pt x="83" y="64"/>
                  </a:lnTo>
                  <a:lnTo>
                    <a:pt x="77" y="67"/>
                  </a:lnTo>
                  <a:lnTo>
                    <a:pt x="71" y="72"/>
                  </a:lnTo>
                  <a:lnTo>
                    <a:pt x="67" y="77"/>
                  </a:lnTo>
                  <a:lnTo>
                    <a:pt x="64" y="83"/>
                  </a:lnTo>
                  <a:lnTo>
                    <a:pt x="62" y="90"/>
                  </a:lnTo>
                  <a:lnTo>
                    <a:pt x="61" y="97"/>
                  </a:lnTo>
                  <a:lnTo>
                    <a:pt x="61" y="2171"/>
                  </a:lnTo>
                  <a:lnTo>
                    <a:pt x="61" y="2171"/>
                  </a:lnTo>
                  <a:lnTo>
                    <a:pt x="62" y="2178"/>
                  </a:lnTo>
                  <a:lnTo>
                    <a:pt x="64" y="2185"/>
                  </a:lnTo>
                  <a:lnTo>
                    <a:pt x="67" y="2191"/>
                  </a:lnTo>
                  <a:lnTo>
                    <a:pt x="71" y="2196"/>
                  </a:lnTo>
                  <a:lnTo>
                    <a:pt x="77" y="2201"/>
                  </a:lnTo>
                  <a:lnTo>
                    <a:pt x="83" y="2204"/>
                  </a:lnTo>
                  <a:lnTo>
                    <a:pt x="89" y="2206"/>
                  </a:lnTo>
                  <a:lnTo>
                    <a:pt x="97" y="2207"/>
                  </a:lnTo>
                  <a:lnTo>
                    <a:pt x="1535" y="2207"/>
                  </a:lnTo>
                  <a:lnTo>
                    <a:pt x="1535" y="2207"/>
                  </a:lnTo>
                  <a:lnTo>
                    <a:pt x="1542" y="2206"/>
                  </a:lnTo>
                  <a:lnTo>
                    <a:pt x="1549" y="2204"/>
                  </a:lnTo>
                  <a:lnTo>
                    <a:pt x="1555" y="2201"/>
                  </a:lnTo>
                  <a:lnTo>
                    <a:pt x="1560" y="2196"/>
                  </a:lnTo>
                  <a:lnTo>
                    <a:pt x="1565" y="2191"/>
                  </a:lnTo>
                  <a:lnTo>
                    <a:pt x="1568" y="2185"/>
                  </a:lnTo>
                  <a:lnTo>
                    <a:pt x="1570" y="2178"/>
                  </a:lnTo>
                  <a:lnTo>
                    <a:pt x="1571" y="2171"/>
                  </a:lnTo>
                  <a:lnTo>
                    <a:pt x="1571" y="97"/>
                  </a:lnTo>
                  <a:lnTo>
                    <a:pt x="1571" y="97"/>
                  </a:lnTo>
                  <a:lnTo>
                    <a:pt x="1570" y="90"/>
                  </a:lnTo>
                  <a:lnTo>
                    <a:pt x="1568" y="83"/>
                  </a:lnTo>
                  <a:lnTo>
                    <a:pt x="1565" y="77"/>
                  </a:lnTo>
                  <a:lnTo>
                    <a:pt x="1560" y="72"/>
                  </a:lnTo>
                  <a:lnTo>
                    <a:pt x="1555" y="67"/>
                  </a:lnTo>
                  <a:lnTo>
                    <a:pt x="1549" y="64"/>
                  </a:lnTo>
                  <a:lnTo>
                    <a:pt x="1542" y="62"/>
                  </a:lnTo>
                  <a:lnTo>
                    <a:pt x="1535" y="61"/>
                  </a:lnTo>
                  <a:lnTo>
                    <a:pt x="97"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7" name="Group 42">
            <a:extLst>
              <a:ext uri="{FF2B5EF4-FFF2-40B4-BE49-F238E27FC236}">
                <a16:creationId xmlns:a16="http://schemas.microsoft.com/office/drawing/2014/main" xmlns="" id="{211ED2D5-D2F5-4C4D-80A9-C91D2DDF6095}"/>
              </a:ext>
            </a:extLst>
          </p:cNvPr>
          <p:cNvGrpSpPr>
            <a:grpSpLocks noChangeAspect="1"/>
          </p:cNvGrpSpPr>
          <p:nvPr/>
        </p:nvGrpSpPr>
        <p:grpSpPr bwMode="auto">
          <a:xfrm>
            <a:off x="10123175" y="3505249"/>
            <a:ext cx="278347" cy="277646"/>
            <a:chOff x="4079" y="1338"/>
            <a:chExt cx="397" cy="396"/>
          </a:xfrm>
        </p:grpSpPr>
        <p:sp>
          <p:nvSpPr>
            <p:cNvPr id="128" name="AutoShape 41">
              <a:extLst>
                <a:ext uri="{FF2B5EF4-FFF2-40B4-BE49-F238E27FC236}">
                  <a16:creationId xmlns:a16="http://schemas.microsoft.com/office/drawing/2014/main" xmlns="" id="{8DDF1BE4-EC46-41CC-8E85-BCCE405646E9}"/>
                </a:ext>
              </a:extLst>
            </p:cNvPr>
            <p:cNvSpPr>
              <a:spLocks noChangeAspect="1" noChangeArrowheads="1" noTextEdit="1"/>
            </p:cNvSpPr>
            <p:nvPr/>
          </p:nvSpPr>
          <p:spPr bwMode="auto">
            <a:xfrm>
              <a:off x="4079" y="1338"/>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Oval 43">
              <a:extLst>
                <a:ext uri="{FF2B5EF4-FFF2-40B4-BE49-F238E27FC236}">
                  <a16:creationId xmlns:a16="http://schemas.microsoft.com/office/drawing/2014/main" xmlns="" id="{3E98E046-AAC1-4B23-BDCF-2303A80D3FC9}"/>
                </a:ext>
              </a:extLst>
            </p:cNvPr>
            <p:cNvSpPr>
              <a:spLocks noChangeArrowheads="1"/>
            </p:cNvSpPr>
            <p:nvPr/>
          </p:nvSpPr>
          <p:spPr bwMode="auto">
            <a:xfrm>
              <a:off x="4083" y="1342"/>
              <a:ext cx="384" cy="383"/>
            </a:xfrm>
            <a:prstGeom prst="ellipse">
              <a:avLst/>
            </a:prstGeom>
            <a:solidFill>
              <a:srgbClr val="FFFFFF"/>
            </a:solidFill>
            <a:ln w="19050" cap="flat">
              <a:solidFill>
                <a:srgbClr val="EF334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0" name="Line 44">
              <a:extLst>
                <a:ext uri="{FF2B5EF4-FFF2-40B4-BE49-F238E27FC236}">
                  <a16:creationId xmlns:a16="http://schemas.microsoft.com/office/drawing/2014/main" xmlns="" id="{0E4CD3CE-110E-4BA4-9929-831779485BA6}"/>
                </a:ext>
              </a:extLst>
            </p:cNvPr>
            <p:cNvSpPr>
              <a:spLocks noChangeShapeType="1"/>
            </p:cNvSpPr>
            <p:nvPr/>
          </p:nvSpPr>
          <p:spPr bwMode="auto">
            <a:xfrm>
              <a:off x="4205" y="1461"/>
              <a:ext cx="143" cy="143"/>
            </a:xfrm>
            <a:prstGeom prst="line">
              <a:avLst/>
            </a:prstGeom>
            <a:noFill/>
            <a:ln w="19050" cap="flat">
              <a:solidFill>
                <a:srgbClr val="AF1E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1" name="Line 45">
              <a:extLst>
                <a:ext uri="{FF2B5EF4-FFF2-40B4-BE49-F238E27FC236}">
                  <a16:creationId xmlns:a16="http://schemas.microsoft.com/office/drawing/2014/main" xmlns="" id="{D5B336C6-E728-422F-9FE5-229F71C788C4}"/>
                </a:ext>
              </a:extLst>
            </p:cNvPr>
            <p:cNvSpPr>
              <a:spLocks noChangeShapeType="1"/>
            </p:cNvSpPr>
            <p:nvPr/>
          </p:nvSpPr>
          <p:spPr bwMode="auto">
            <a:xfrm flipH="1">
              <a:off x="4205" y="1461"/>
              <a:ext cx="143" cy="143"/>
            </a:xfrm>
            <a:prstGeom prst="line">
              <a:avLst/>
            </a:prstGeom>
            <a:noFill/>
            <a:ln w="19050" cap="flat">
              <a:solidFill>
                <a:srgbClr val="AF1E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32" name="Group 42">
            <a:extLst>
              <a:ext uri="{FF2B5EF4-FFF2-40B4-BE49-F238E27FC236}">
                <a16:creationId xmlns:a16="http://schemas.microsoft.com/office/drawing/2014/main" xmlns="" id="{7147DBB3-79D6-415F-991C-71C166A9BEAB}"/>
              </a:ext>
            </a:extLst>
          </p:cNvPr>
          <p:cNvGrpSpPr>
            <a:grpSpLocks noChangeAspect="1"/>
          </p:cNvGrpSpPr>
          <p:nvPr/>
        </p:nvGrpSpPr>
        <p:grpSpPr bwMode="auto">
          <a:xfrm>
            <a:off x="11174819" y="3505249"/>
            <a:ext cx="278347" cy="277646"/>
            <a:chOff x="4079" y="1338"/>
            <a:chExt cx="397" cy="396"/>
          </a:xfrm>
        </p:grpSpPr>
        <p:sp>
          <p:nvSpPr>
            <p:cNvPr id="133" name="AutoShape 41">
              <a:extLst>
                <a:ext uri="{FF2B5EF4-FFF2-40B4-BE49-F238E27FC236}">
                  <a16:creationId xmlns:a16="http://schemas.microsoft.com/office/drawing/2014/main" xmlns="" id="{E9ECB5FF-6FFA-4408-A54A-E015266183D3}"/>
                </a:ext>
              </a:extLst>
            </p:cNvPr>
            <p:cNvSpPr>
              <a:spLocks noChangeAspect="1" noChangeArrowheads="1" noTextEdit="1"/>
            </p:cNvSpPr>
            <p:nvPr/>
          </p:nvSpPr>
          <p:spPr bwMode="auto">
            <a:xfrm>
              <a:off x="4079" y="1338"/>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4" name="Oval 43">
              <a:extLst>
                <a:ext uri="{FF2B5EF4-FFF2-40B4-BE49-F238E27FC236}">
                  <a16:creationId xmlns:a16="http://schemas.microsoft.com/office/drawing/2014/main" xmlns="" id="{3B5C09A3-9171-4C26-B5FD-31AB33826ED4}"/>
                </a:ext>
              </a:extLst>
            </p:cNvPr>
            <p:cNvSpPr>
              <a:spLocks noChangeArrowheads="1"/>
            </p:cNvSpPr>
            <p:nvPr/>
          </p:nvSpPr>
          <p:spPr bwMode="auto">
            <a:xfrm>
              <a:off x="4083" y="1342"/>
              <a:ext cx="384" cy="383"/>
            </a:xfrm>
            <a:prstGeom prst="ellipse">
              <a:avLst/>
            </a:prstGeom>
            <a:solidFill>
              <a:srgbClr val="FFFFFF"/>
            </a:solidFill>
            <a:ln w="19050" cap="flat">
              <a:solidFill>
                <a:srgbClr val="EF3340"/>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5" name="Line 44">
              <a:extLst>
                <a:ext uri="{FF2B5EF4-FFF2-40B4-BE49-F238E27FC236}">
                  <a16:creationId xmlns:a16="http://schemas.microsoft.com/office/drawing/2014/main" xmlns="" id="{FBB10124-48AA-412C-9522-E1C3C5AAAD1E}"/>
                </a:ext>
              </a:extLst>
            </p:cNvPr>
            <p:cNvSpPr>
              <a:spLocks noChangeShapeType="1"/>
            </p:cNvSpPr>
            <p:nvPr/>
          </p:nvSpPr>
          <p:spPr bwMode="auto">
            <a:xfrm>
              <a:off x="4205" y="1461"/>
              <a:ext cx="143" cy="143"/>
            </a:xfrm>
            <a:prstGeom prst="line">
              <a:avLst/>
            </a:prstGeom>
            <a:noFill/>
            <a:ln w="19050" cap="flat">
              <a:solidFill>
                <a:srgbClr val="AF1E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6" name="Line 45">
              <a:extLst>
                <a:ext uri="{FF2B5EF4-FFF2-40B4-BE49-F238E27FC236}">
                  <a16:creationId xmlns:a16="http://schemas.microsoft.com/office/drawing/2014/main" xmlns="" id="{8F4DBFB3-7D8B-4B34-A1A1-94ACB7BF6A05}"/>
                </a:ext>
              </a:extLst>
            </p:cNvPr>
            <p:cNvSpPr>
              <a:spLocks noChangeShapeType="1"/>
            </p:cNvSpPr>
            <p:nvPr/>
          </p:nvSpPr>
          <p:spPr bwMode="auto">
            <a:xfrm flipH="1">
              <a:off x="4205" y="1461"/>
              <a:ext cx="143" cy="143"/>
            </a:xfrm>
            <a:prstGeom prst="line">
              <a:avLst/>
            </a:prstGeom>
            <a:noFill/>
            <a:ln w="19050" cap="flat">
              <a:solidFill>
                <a:srgbClr val="AF1E2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08" name="Group 66">
            <a:extLst>
              <a:ext uri="{FF2B5EF4-FFF2-40B4-BE49-F238E27FC236}">
                <a16:creationId xmlns:a16="http://schemas.microsoft.com/office/drawing/2014/main" xmlns="" id="{79612FF2-5620-4DF2-8FEC-4577D373740E}"/>
              </a:ext>
            </a:extLst>
          </p:cNvPr>
          <p:cNvGrpSpPr>
            <a:grpSpLocks noChangeAspect="1"/>
          </p:cNvGrpSpPr>
          <p:nvPr/>
        </p:nvGrpSpPr>
        <p:grpSpPr bwMode="auto">
          <a:xfrm>
            <a:off x="8743221" y="2220355"/>
            <a:ext cx="455673" cy="453382"/>
            <a:chOff x="565" y="2244"/>
            <a:chExt cx="398" cy="396"/>
          </a:xfrm>
        </p:grpSpPr>
        <p:sp>
          <p:nvSpPr>
            <p:cNvPr id="109" name="AutoShape 65">
              <a:extLst>
                <a:ext uri="{FF2B5EF4-FFF2-40B4-BE49-F238E27FC236}">
                  <a16:creationId xmlns:a16="http://schemas.microsoft.com/office/drawing/2014/main" xmlns="" id="{A00E3354-D93B-46E1-A0F4-518AF1A612E4}"/>
                </a:ext>
              </a:extLst>
            </p:cNvPr>
            <p:cNvSpPr>
              <a:spLocks noChangeAspect="1" noChangeArrowheads="1" noTextEdit="1"/>
            </p:cNvSpPr>
            <p:nvPr/>
          </p:nvSpPr>
          <p:spPr bwMode="auto">
            <a:xfrm>
              <a:off x="565" y="2244"/>
              <a:ext cx="3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Oval 67">
              <a:extLst>
                <a:ext uri="{FF2B5EF4-FFF2-40B4-BE49-F238E27FC236}">
                  <a16:creationId xmlns:a16="http://schemas.microsoft.com/office/drawing/2014/main" xmlns="" id="{9B407018-2DF8-4D05-AB06-BC759735736A}"/>
                </a:ext>
              </a:extLst>
            </p:cNvPr>
            <p:cNvSpPr>
              <a:spLocks noChangeArrowheads="1"/>
            </p:cNvSpPr>
            <p:nvPr/>
          </p:nvSpPr>
          <p:spPr bwMode="auto">
            <a:xfrm>
              <a:off x="569" y="2248"/>
              <a:ext cx="385" cy="384"/>
            </a:xfrm>
            <a:prstGeom prst="ellipse">
              <a:avLst/>
            </a:prstGeom>
            <a:solidFill>
              <a:srgbClr val="FFFFFF"/>
            </a:solidFill>
            <a:ln w="190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1" name="Oval 68">
              <a:extLst>
                <a:ext uri="{FF2B5EF4-FFF2-40B4-BE49-F238E27FC236}">
                  <a16:creationId xmlns:a16="http://schemas.microsoft.com/office/drawing/2014/main" xmlns="" id="{239BD52A-53EA-4076-BD32-073E891B27BF}"/>
                </a:ext>
              </a:extLst>
            </p:cNvPr>
            <p:cNvSpPr>
              <a:spLocks noChangeArrowheads="1"/>
            </p:cNvSpPr>
            <p:nvPr/>
          </p:nvSpPr>
          <p:spPr bwMode="auto">
            <a:xfrm>
              <a:off x="738" y="2321"/>
              <a:ext cx="50" cy="49"/>
            </a:xfrm>
            <a:prstGeom prst="ellipse">
              <a:avLst/>
            </a:pr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69">
              <a:extLst>
                <a:ext uri="{FF2B5EF4-FFF2-40B4-BE49-F238E27FC236}">
                  <a16:creationId xmlns:a16="http://schemas.microsoft.com/office/drawing/2014/main" xmlns="" id="{610EF51F-D079-4688-9504-61A6FF5CAF15}"/>
                </a:ext>
              </a:extLst>
            </p:cNvPr>
            <p:cNvSpPr>
              <a:spLocks/>
            </p:cNvSpPr>
            <p:nvPr/>
          </p:nvSpPr>
          <p:spPr bwMode="auto">
            <a:xfrm>
              <a:off x="740" y="2393"/>
              <a:ext cx="45" cy="166"/>
            </a:xfrm>
            <a:custGeom>
              <a:avLst/>
              <a:gdLst>
                <a:gd name="T0" fmla="*/ 18 w 21"/>
                <a:gd name="T1" fmla="*/ 78 h 78"/>
                <a:gd name="T2" fmla="*/ 3 w 21"/>
                <a:gd name="T3" fmla="*/ 78 h 78"/>
                <a:gd name="T4" fmla="*/ 0 w 21"/>
                <a:gd name="T5" fmla="*/ 76 h 78"/>
                <a:gd name="T6" fmla="*/ 0 w 21"/>
                <a:gd name="T7" fmla="*/ 2 h 78"/>
                <a:gd name="T8" fmla="*/ 3 w 21"/>
                <a:gd name="T9" fmla="*/ 0 h 78"/>
                <a:gd name="T10" fmla="*/ 18 w 21"/>
                <a:gd name="T11" fmla="*/ 0 h 78"/>
                <a:gd name="T12" fmla="*/ 21 w 21"/>
                <a:gd name="T13" fmla="*/ 2 h 78"/>
                <a:gd name="T14" fmla="*/ 21 w 21"/>
                <a:gd name="T15" fmla="*/ 76 h 78"/>
                <a:gd name="T16" fmla="*/ 18 w 21"/>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8">
                  <a:moveTo>
                    <a:pt x="18" y="78"/>
                  </a:moveTo>
                  <a:cubicBezTo>
                    <a:pt x="3" y="78"/>
                    <a:pt x="3" y="78"/>
                    <a:pt x="3" y="78"/>
                  </a:cubicBezTo>
                  <a:cubicBezTo>
                    <a:pt x="1" y="78"/>
                    <a:pt x="0" y="77"/>
                    <a:pt x="0" y="76"/>
                  </a:cubicBezTo>
                  <a:cubicBezTo>
                    <a:pt x="0" y="2"/>
                    <a:pt x="0" y="2"/>
                    <a:pt x="0" y="2"/>
                  </a:cubicBezTo>
                  <a:cubicBezTo>
                    <a:pt x="0" y="1"/>
                    <a:pt x="1" y="0"/>
                    <a:pt x="3" y="0"/>
                  </a:cubicBezTo>
                  <a:cubicBezTo>
                    <a:pt x="18" y="0"/>
                    <a:pt x="18" y="0"/>
                    <a:pt x="18" y="0"/>
                  </a:cubicBezTo>
                  <a:cubicBezTo>
                    <a:pt x="20" y="0"/>
                    <a:pt x="21" y="1"/>
                    <a:pt x="21" y="2"/>
                  </a:cubicBezTo>
                  <a:cubicBezTo>
                    <a:pt x="21" y="76"/>
                    <a:pt x="21" y="76"/>
                    <a:pt x="21" y="76"/>
                  </a:cubicBezTo>
                  <a:cubicBezTo>
                    <a:pt x="21" y="77"/>
                    <a:pt x="20" y="78"/>
                    <a:pt x="18" y="78"/>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69" name="Group 66">
            <a:extLst>
              <a:ext uri="{FF2B5EF4-FFF2-40B4-BE49-F238E27FC236}">
                <a16:creationId xmlns:a16="http://schemas.microsoft.com/office/drawing/2014/main" xmlns="" id="{9670EE96-F04A-4DCF-9BF8-DEE4E6E1C24C}"/>
              </a:ext>
            </a:extLst>
          </p:cNvPr>
          <p:cNvGrpSpPr>
            <a:grpSpLocks noChangeAspect="1"/>
          </p:cNvGrpSpPr>
          <p:nvPr/>
        </p:nvGrpSpPr>
        <p:grpSpPr bwMode="auto">
          <a:xfrm>
            <a:off x="8738730" y="2220355"/>
            <a:ext cx="455673" cy="453382"/>
            <a:chOff x="565" y="2244"/>
            <a:chExt cx="398" cy="396"/>
          </a:xfrm>
        </p:grpSpPr>
        <p:sp>
          <p:nvSpPr>
            <p:cNvPr id="170" name="AutoShape 65">
              <a:extLst>
                <a:ext uri="{FF2B5EF4-FFF2-40B4-BE49-F238E27FC236}">
                  <a16:creationId xmlns:a16="http://schemas.microsoft.com/office/drawing/2014/main" xmlns="" id="{0A82C172-A41A-4873-93B5-66CC5EFCD32D}"/>
                </a:ext>
              </a:extLst>
            </p:cNvPr>
            <p:cNvSpPr>
              <a:spLocks noChangeAspect="1" noChangeArrowheads="1" noTextEdit="1"/>
            </p:cNvSpPr>
            <p:nvPr/>
          </p:nvSpPr>
          <p:spPr bwMode="auto">
            <a:xfrm>
              <a:off x="565" y="2244"/>
              <a:ext cx="3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Oval 67">
              <a:extLst>
                <a:ext uri="{FF2B5EF4-FFF2-40B4-BE49-F238E27FC236}">
                  <a16:creationId xmlns:a16="http://schemas.microsoft.com/office/drawing/2014/main" xmlns="" id="{1A7CDD59-AA6C-46C3-903C-4C7D6DBED308}"/>
                </a:ext>
              </a:extLst>
            </p:cNvPr>
            <p:cNvSpPr>
              <a:spLocks noChangeArrowheads="1"/>
            </p:cNvSpPr>
            <p:nvPr/>
          </p:nvSpPr>
          <p:spPr bwMode="auto">
            <a:xfrm>
              <a:off x="569" y="2248"/>
              <a:ext cx="385" cy="384"/>
            </a:xfrm>
            <a:prstGeom prst="ellipse">
              <a:avLst/>
            </a:prstGeom>
            <a:solidFill>
              <a:srgbClr val="FFFFFF"/>
            </a:solidFill>
            <a:ln w="190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2" name="Oval 68">
              <a:extLst>
                <a:ext uri="{FF2B5EF4-FFF2-40B4-BE49-F238E27FC236}">
                  <a16:creationId xmlns:a16="http://schemas.microsoft.com/office/drawing/2014/main" xmlns="" id="{62169A61-6A27-40A0-92E7-5A3CE13CFE0B}"/>
                </a:ext>
              </a:extLst>
            </p:cNvPr>
            <p:cNvSpPr>
              <a:spLocks noChangeArrowheads="1"/>
            </p:cNvSpPr>
            <p:nvPr/>
          </p:nvSpPr>
          <p:spPr bwMode="auto">
            <a:xfrm>
              <a:off x="738" y="2321"/>
              <a:ext cx="50" cy="49"/>
            </a:xfrm>
            <a:prstGeom prst="ellipse">
              <a:avLst/>
            </a:pr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69">
              <a:extLst>
                <a:ext uri="{FF2B5EF4-FFF2-40B4-BE49-F238E27FC236}">
                  <a16:creationId xmlns:a16="http://schemas.microsoft.com/office/drawing/2014/main" xmlns="" id="{A9E48E16-2FA6-47BD-A26C-DA61AA008057}"/>
                </a:ext>
              </a:extLst>
            </p:cNvPr>
            <p:cNvSpPr>
              <a:spLocks/>
            </p:cNvSpPr>
            <p:nvPr/>
          </p:nvSpPr>
          <p:spPr bwMode="auto">
            <a:xfrm>
              <a:off x="740" y="2393"/>
              <a:ext cx="45" cy="166"/>
            </a:xfrm>
            <a:custGeom>
              <a:avLst/>
              <a:gdLst>
                <a:gd name="T0" fmla="*/ 18 w 21"/>
                <a:gd name="T1" fmla="*/ 78 h 78"/>
                <a:gd name="T2" fmla="*/ 3 w 21"/>
                <a:gd name="T3" fmla="*/ 78 h 78"/>
                <a:gd name="T4" fmla="*/ 0 w 21"/>
                <a:gd name="T5" fmla="*/ 76 h 78"/>
                <a:gd name="T6" fmla="*/ 0 w 21"/>
                <a:gd name="T7" fmla="*/ 2 h 78"/>
                <a:gd name="T8" fmla="*/ 3 w 21"/>
                <a:gd name="T9" fmla="*/ 0 h 78"/>
                <a:gd name="T10" fmla="*/ 18 w 21"/>
                <a:gd name="T11" fmla="*/ 0 h 78"/>
                <a:gd name="T12" fmla="*/ 21 w 21"/>
                <a:gd name="T13" fmla="*/ 2 h 78"/>
                <a:gd name="T14" fmla="*/ 21 w 21"/>
                <a:gd name="T15" fmla="*/ 76 h 78"/>
                <a:gd name="T16" fmla="*/ 18 w 21"/>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8">
                  <a:moveTo>
                    <a:pt x="18" y="78"/>
                  </a:moveTo>
                  <a:cubicBezTo>
                    <a:pt x="3" y="78"/>
                    <a:pt x="3" y="78"/>
                    <a:pt x="3" y="78"/>
                  </a:cubicBezTo>
                  <a:cubicBezTo>
                    <a:pt x="1" y="78"/>
                    <a:pt x="0" y="77"/>
                    <a:pt x="0" y="76"/>
                  </a:cubicBezTo>
                  <a:cubicBezTo>
                    <a:pt x="0" y="2"/>
                    <a:pt x="0" y="2"/>
                    <a:pt x="0" y="2"/>
                  </a:cubicBezTo>
                  <a:cubicBezTo>
                    <a:pt x="0" y="1"/>
                    <a:pt x="1" y="0"/>
                    <a:pt x="3" y="0"/>
                  </a:cubicBezTo>
                  <a:cubicBezTo>
                    <a:pt x="18" y="0"/>
                    <a:pt x="18" y="0"/>
                    <a:pt x="18" y="0"/>
                  </a:cubicBezTo>
                  <a:cubicBezTo>
                    <a:pt x="20" y="0"/>
                    <a:pt x="21" y="1"/>
                    <a:pt x="21" y="2"/>
                  </a:cubicBezTo>
                  <a:cubicBezTo>
                    <a:pt x="21" y="76"/>
                    <a:pt x="21" y="76"/>
                    <a:pt x="21" y="76"/>
                  </a:cubicBezTo>
                  <a:cubicBezTo>
                    <a:pt x="21" y="77"/>
                    <a:pt x="20" y="78"/>
                    <a:pt x="18" y="78"/>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17" name="POCT Device">
            <a:extLst>
              <a:ext uri="{FF2B5EF4-FFF2-40B4-BE49-F238E27FC236}">
                <a16:creationId xmlns:a16="http://schemas.microsoft.com/office/drawing/2014/main" xmlns="" id="{B5585CA5-8141-4C3E-9135-562454746D4F}"/>
              </a:ext>
            </a:extLst>
          </p:cNvPr>
          <p:cNvGrpSpPr/>
          <p:nvPr/>
        </p:nvGrpSpPr>
        <p:grpSpPr>
          <a:xfrm>
            <a:off x="7740429" y="3612633"/>
            <a:ext cx="383423" cy="723748"/>
            <a:chOff x="5235575" y="3357563"/>
            <a:chExt cx="409575" cy="773112"/>
          </a:xfrm>
        </p:grpSpPr>
        <p:sp>
          <p:nvSpPr>
            <p:cNvPr id="118" name="Freeform 125">
              <a:extLst>
                <a:ext uri="{FF2B5EF4-FFF2-40B4-BE49-F238E27FC236}">
                  <a16:creationId xmlns:a16="http://schemas.microsoft.com/office/drawing/2014/main" xmlns="" id="{5CCE5C07-A584-46EB-B2DA-6D834AE6704D}"/>
                </a:ext>
              </a:extLst>
            </p:cNvPr>
            <p:cNvSpPr>
              <a:spLocks/>
            </p:cNvSpPr>
            <p:nvPr/>
          </p:nvSpPr>
          <p:spPr bwMode="auto">
            <a:xfrm>
              <a:off x="5237163" y="3357563"/>
              <a:ext cx="407987" cy="257175"/>
            </a:xfrm>
            <a:custGeom>
              <a:avLst/>
              <a:gdLst>
                <a:gd name="T0" fmla="*/ 51 w 1029"/>
                <a:gd name="T1" fmla="*/ 644 h 647"/>
                <a:gd name="T2" fmla="*/ 37 w 1029"/>
                <a:gd name="T3" fmla="*/ 629 h 647"/>
                <a:gd name="T4" fmla="*/ 37 w 1029"/>
                <a:gd name="T5" fmla="*/ 606 h 647"/>
                <a:gd name="T6" fmla="*/ 47 w 1029"/>
                <a:gd name="T7" fmla="*/ 593 h 647"/>
                <a:gd name="T8" fmla="*/ 215 w 1029"/>
                <a:gd name="T9" fmla="*/ 487 h 647"/>
                <a:gd name="T10" fmla="*/ 374 w 1029"/>
                <a:gd name="T11" fmla="*/ 409 h 647"/>
                <a:gd name="T12" fmla="*/ 493 w 1029"/>
                <a:gd name="T13" fmla="*/ 367 h 647"/>
                <a:gd name="T14" fmla="*/ 619 w 1029"/>
                <a:gd name="T15" fmla="*/ 336 h 647"/>
                <a:gd name="T16" fmla="*/ 751 w 1029"/>
                <a:gd name="T17" fmla="*/ 321 h 647"/>
                <a:gd name="T18" fmla="*/ 888 w 1029"/>
                <a:gd name="T19" fmla="*/ 325 h 647"/>
                <a:gd name="T20" fmla="*/ 953 w 1029"/>
                <a:gd name="T21" fmla="*/ 321 h 647"/>
                <a:gd name="T22" fmla="*/ 931 w 1029"/>
                <a:gd name="T23" fmla="*/ 263 h 647"/>
                <a:gd name="T24" fmla="*/ 901 w 1029"/>
                <a:gd name="T25" fmla="*/ 212 h 647"/>
                <a:gd name="T26" fmla="*/ 862 w 1029"/>
                <a:gd name="T27" fmla="*/ 166 h 647"/>
                <a:gd name="T28" fmla="*/ 814 w 1029"/>
                <a:gd name="T29" fmla="*/ 128 h 647"/>
                <a:gd name="T30" fmla="*/ 761 w 1029"/>
                <a:gd name="T31" fmla="*/ 98 h 647"/>
                <a:gd name="T32" fmla="*/ 701 w 1029"/>
                <a:gd name="T33" fmla="*/ 76 h 647"/>
                <a:gd name="T34" fmla="*/ 636 w 1029"/>
                <a:gd name="T35" fmla="*/ 64 h 647"/>
                <a:gd name="T36" fmla="*/ 446 w 1029"/>
                <a:gd name="T37" fmla="*/ 61 h 647"/>
                <a:gd name="T38" fmla="*/ 388 w 1029"/>
                <a:gd name="T39" fmla="*/ 65 h 647"/>
                <a:gd name="T40" fmla="*/ 314 w 1029"/>
                <a:gd name="T41" fmla="*/ 84 h 647"/>
                <a:gd name="T42" fmla="*/ 246 w 1029"/>
                <a:gd name="T43" fmla="*/ 117 h 647"/>
                <a:gd name="T44" fmla="*/ 184 w 1029"/>
                <a:gd name="T45" fmla="*/ 163 h 647"/>
                <a:gd name="T46" fmla="*/ 145 w 1029"/>
                <a:gd name="T47" fmla="*/ 205 h 647"/>
                <a:gd name="T48" fmla="*/ 104 w 1029"/>
                <a:gd name="T49" fmla="*/ 267 h 647"/>
                <a:gd name="T50" fmla="*/ 75 w 1029"/>
                <a:gd name="T51" fmla="*/ 336 h 647"/>
                <a:gd name="T52" fmla="*/ 61 w 1029"/>
                <a:gd name="T53" fmla="*/ 408 h 647"/>
                <a:gd name="T54" fmla="*/ 1 w 1029"/>
                <a:gd name="T55" fmla="*/ 506 h 647"/>
                <a:gd name="T56" fmla="*/ 1 w 1029"/>
                <a:gd name="T57" fmla="*/ 403 h 647"/>
                <a:gd name="T58" fmla="*/ 17 w 1029"/>
                <a:gd name="T59" fmla="*/ 319 h 647"/>
                <a:gd name="T60" fmla="*/ 49 w 1029"/>
                <a:gd name="T61" fmla="*/ 239 h 647"/>
                <a:gd name="T62" fmla="*/ 98 w 1029"/>
                <a:gd name="T63" fmla="*/ 167 h 647"/>
                <a:gd name="T64" fmla="*/ 143 w 1029"/>
                <a:gd name="T65" fmla="*/ 118 h 647"/>
                <a:gd name="T66" fmla="*/ 215 w 1029"/>
                <a:gd name="T67" fmla="*/ 65 h 647"/>
                <a:gd name="T68" fmla="*/ 294 w 1029"/>
                <a:gd name="T69" fmla="*/ 27 h 647"/>
                <a:gd name="T70" fmla="*/ 379 w 1029"/>
                <a:gd name="T71" fmla="*/ 5 h 647"/>
                <a:gd name="T72" fmla="*/ 584 w 1029"/>
                <a:gd name="T73" fmla="*/ 0 h 647"/>
                <a:gd name="T74" fmla="*/ 649 w 1029"/>
                <a:gd name="T75" fmla="*/ 4 h 647"/>
                <a:gd name="T76" fmla="*/ 730 w 1029"/>
                <a:gd name="T77" fmla="*/ 21 h 647"/>
                <a:gd name="T78" fmla="*/ 804 w 1029"/>
                <a:gd name="T79" fmla="*/ 51 h 647"/>
                <a:gd name="T80" fmla="*/ 869 w 1029"/>
                <a:gd name="T81" fmla="*/ 92 h 647"/>
                <a:gd name="T82" fmla="*/ 924 w 1029"/>
                <a:gd name="T83" fmla="*/ 144 h 647"/>
                <a:gd name="T84" fmla="*/ 969 w 1029"/>
                <a:gd name="T85" fmla="*/ 206 h 647"/>
                <a:gd name="T86" fmla="*/ 1002 w 1029"/>
                <a:gd name="T87" fmla="*/ 275 h 647"/>
                <a:gd name="T88" fmla="*/ 1022 w 1029"/>
                <a:gd name="T89" fmla="*/ 352 h 647"/>
                <a:gd name="T90" fmla="*/ 987 w 1029"/>
                <a:gd name="T91" fmla="*/ 405 h 647"/>
                <a:gd name="T92" fmla="*/ 852 w 1029"/>
                <a:gd name="T93" fmla="*/ 382 h 647"/>
                <a:gd name="T94" fmla="*/ 717 w 1029"/>
                <a:gd name="T95" fmla="*/ 383 h 647"/>
                <a:gd name="T96" fmla="*/ 589 w 1029"/>
                <a:gd name="T97" fmla="*/ 403 h 647"/>
                <a:gd name="T98" fmla="*/ 467 w 1029"/>
                <a:gd name="T99" fmla="*/ 439 h 647"/>
                <a:gd name="T100" fmla="*/ 353 w 1029"/>
                <a:gd name="T101" fmla="*/ 484 h 647"/>
                <a:gd name="T102" fmla="*/ 159 w 1029"/>
                <a:gd name="T103" fmla="*/ 590 h 647"/>
                <a:gd name="T104" fmla="*/ 78 w 1029"/>
                <a:gd name="T105" fmla="*/ 644 h 647"/>
                <a:gd name="T106" fmla="*/ 65 w 1029"/>
                <a:gd name="T107" fmla="*/ 647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29" h="647">
                  <a:moveTo>
                    <a:pt x="65" y="647"/>
                  </a:moveTo>
                  <a:lnTo>
                    <a:pt x="65" y="647"/>
                  </a:lnTo>
                  <a:lnTo>
                    <a:pt x="58" y="646"/>
                  </a:lnTo>
                  <a:lnTo>
                    <a:pt x="51" y="644"/>
                  </a:lnTo>
                  <a:lnTo>
                    <a:pt x="45" y="640"/>
                  </a:lnTo>
                  <a:lnTo>
                    <a:pt x="40" y="634"/>
                  </a:lnTo>
                  <a:lnTo>
                    <a:pt x="40" y="634"/>
                  </a:lnTo>
                  <a:lnTo>
                    <a:pt x="37" y="629"/>
                  </a:lnTo>
                  <a:lnTo>
                    <a:pt x="35" y="624"/>
                  </a:lnTo>
                  <a:lnTo>
                    <a:pt x="35" y="618"/>
                  </a:lnTo>
                  <a:lnTo>
                    <a:pt x="35" y="612"/>
                  </a:lnTo>
                  <a:lnTo>
                    <a:pt x="37" y="606"/>
                  </a:lnTo>
                  <a:lnTo>
                    <a:pt x="39" y="601"/>
                  </a:lnTo>
                  <a:lnTo>
                    <a:pt x="43" y="597"/>
                  </a:lnTo>
                  <a:lnTo>
                    <a:pt x="47" y="593"/>
                  </a:lnTo>
                  <a:lnTo>
                    <a:pt x="47" y="593"/>
                  </a:lnTo>
                  <a:lnTo>
                    <a:pt x="83" y="568"/>
                  </a:lnTo>
                  <a:lnTo>
                    <a:pt x="124" y="541"/>
                  </a:lnTo>
                  <a:lnTo>
                    <a:pt x="168" y="514"/>
                  </a:lnTo>
                  <a:lnTo>
                    <a:pt x="215" y="487"/>
                  </a:lnTo>
                  <a:lnTo>
                    <a:pt x="265" y="460"/>
                  </a:lnTo>
                  <a:lnTo>
                    <a:pt x="318" y="434"/>
                  </a:lnTo>
                  <a:lnTo>
                    <a:pt x="346" y="422"/>
                  </a:lnTo>
                  <a:lnTo>
                    <a:pt x="374" y="409"/>
                  </a:lnTo>
                  <a:lnTo>
                    <a:pt x="403" y="398"/>
                  </a:lnTo>
                  <a:lnTo>
                    <a:pt x="432" y="387"/>
                  </a:lnTo>
                  <a:lnTo>
                    <a:pt x="461" y="376"/>
                  </a:lnTo>
                  <a:lnTo>
                    <a:pt x="493" y="367"/>
                  </a:lnTo>
                  <a:lnTo>
                    <a:pt x="523" y="358"/>
                  </a:lnTo>
                  <a:lnTo>
                    <a:pt x="555" y="349"/>
                  </a:lnTo>
                  <a:lnTo>
                    <a:pt x="586" y="342"/>
                  </a:lnTo>
                  <a:lnTo>
                    <a:pt x="619" y="336"/>
                  </a:lnTo>
                  <a:lnTo>
                    <a:pt x="651" y="330"/>
                  </a:lnTo>
                  <a:lnTo>
                    <a:pt x="684" y="326"/>
                  </a:lnTo>
                  <a:lnTo>
                    <a:pt x="717" y="323"/>
                  </a:lnTo>
                  <a:lnTo>
                    <a:pt x="751" y="321"/>
                  </a:lnTo>
                  <a:lnTo>
                    <a:pt x="785" y="320"/>
                  </a:lnTo>
                  <a:lnTo>
                    <a:pt x="819" y="320"/>
                  </a:lnTo>
                  <a:lnTo>
                    <a:pt x="854" y="322"/>
                  </a:lnTo>
                  <a:lnTo>
                    <a:pt x="888" y="325"/>
                  </a:lnTo>
                  <a:lnTo>
                    <a:pt x="922" y="330"/>
                  </a:lnTo>
                  <a:lnTo>
                    <a:pt x="957" y="336"/>
                  </a:lnTo>
                  <a:lnTo>
                    <a:pt x="957" y="336"/>
                  </a:lnTo>
                  <a:lnTo>
                    <a:pt x="953" y="321"/>
                  </a:lnTo>
                  <a:lnTo>
                    <a:pt x="948" y="306"/>
                  </a:lnTo>
                  <a:lnTo>
                    <a:pt x="943" y="291"/>
                  </a:lnTo>
                  <a:lnTo>
                    <a:pt x="938" y="277"/>
                  </a:lnTo>
                  <a:lnTo>
                    <a:pt x="931" y="263"/>
                  </a:lnTo>
                  <a:lnTo>
                    <a:pt x="924" y="250"/>
                  </a:lnTo>
                  <a:lnTo>
                    <a:pt x="917" y="237"/>
                  </a:lnTo>
                  <a:lnTo>
                    <a:pt x="909" y="224"/>
                  </a:lnTo>
                  <a:lnTo>
                    <a:pt x="901" y="212"/>
                  </a:lnTo>
                  <a:lnTo>
                    <a:pt x="892" y="200"/>
                  </a:lnTo>
                  <a:lnTo>
                    <a:pt x="882" y="188"/>
                  </a:lnTo>
                  <a:lnTo>
                    <a:pt x="872" y="176"/>
                  </a:lnTo>
                  <a:lnTo>
                    <a:pt x="862" y="166"/>
                  </a:lnTo>
                  <a:lnTo>
                    <a:pt x="851" y="156"/>
                  </a:lnTo>
                  <a:lnTo>
                    <a:pt x="838" y="146"/>
                  </a:lnTo>
                  <a:lnTo>
                    <a:pt x="826" y="137"/>
                  </a:lnTo>
                  <a:lnTo>
                    <a:pt x="814" y="128"/>
                  </a:lnTo>
                  <a:lnTo>
                    <a:pt x="801" y="120"/>
                  </a:lnTo>
                  <a:lnTo>
                    <a:pt x="788" y="112"/>
                  </a:lnTo>
                  <a:lnTo>
                    <a:pt x="775" y="105"/>
                  </a:lnTo>
                  <a:lnTo>
                    <a:pt x="761" y="98"/>
                  </a:lnTo>
                  <a:lnTo>
                    <a:pt x="747" y="92"/>
                  </a:lnTo>
                  <a:lnTo>
                    <a:pt x="732" y="86"/>
                  </a:lnTo>
                  <a:lnTo>
                    <a:pt x="716" y="81"/>
                  </a:lnTo>
                  <a:lnTo>
                    <a:pt x="701" y="76"/>
                  </a:lnTo>
                  <a:lnTo>
                    <a:pt x="685" y="72"/>
                  </a:lnTo>
                  <a:lnTo>
                    <a:pt x="669" y="69"/>
                  </a:lnTo>
                  <a:lnTo>
                    <a:pt x="653" y="66"/>
                  </a:lnTo>
                  <a:lnTo>
                    <a:pt x="636" y="64"/>
                  </a:lnTo>
                  <a:lnTo>
                    <a:pt x="620" y="62"/>
                  </a:lnTo>
                  <a:lnTo>
                    <a:pt x="603" y="61"/>
                  </a:lnTo>
                  <a:lnTo>
                    <a:pt x="584" y="61"/>
                  </a:lnTo>
                  <a:lnTo>
                    <a:pt x="446" y="61"/>
                  </a:lnTo>
                  <a:lnTo>
                    <a:pt x="446" y="61"/>
                  </a:lnTo>
                  <a:lnTo>
                    <a:pt x="426" y="62"/>
                  </a:lnTo>
                  <a:lnTo>
                    <a:pt x="407" y="63"/>
                  </a:lnTo>
                  <a:lnTo>
                    <a:pt x="388" y="65"/>
                  </a:lnTo>
                  <a:lnTo>
                    <a:pt x="370" y="69"/>
                  </a:lnTo>
                  <a:lnTo>
                    <a:pt x="351" y="73"/>
                  </a:lnTo>
                  <a:lnTo>
                    <a:pt x="332" y="78"/>
                  </a:lnTo>
                  <a:lnTo>
                    <a:pt x="314" y="84"/>
                  </a:lnTo>
                  <a:lnTo>
                    <a:pt x="296" y="91"/>
                  </a:lnTo>
                  <a:lnTo>
                    <a:pt x="279" y="99"/>
                  </a:lnTo>
                  <a:lnTo>
                    <a:pt x="262" y="107"/>
                  </a:lnTo>
                  <a:lnTo>
                    <a:pt x="246" y="117"/>
                  </a:lnTo>
                  <a:lnTo>
                    <a:pt x="230" y="127"/>
                  </a:lnTo>
                  <a:lnTo>
                    <a:pt x="214" y="138"/>
                  </a:lnTo>
                  <a:lnTo>
                    <a:pt x="198" y="150"/>
                  </a:lnTo>
                  <a:lnTo>
                    <a:pt x="184" y="163"/>
                  </a:lnTo>
                  <a:lnTo>
                    <a:pt x="170" y="176"/>
                  </a:lnTo>
                  <a:lnTo>
                    <a:pt x="170" y="176"/>
                  </a:lnTo>
                  <a:lnTo>
                    <a:pt x="157" y="191"/>
                  </a:lnTo>
                  <a:lnTo>
                    <a:pt x="145" y="205"/>
                  </a:lnTo>
                  <a:lnTo>
                    <a:pt x="133" y="220"/>
                  </a:lnTo>
                  <a:lnTo>
                    <a:pt x="122" y="235"/>
                  </a:lnTo>
                  <a:lnTo>
                    <a:pt x="113" y="251"/>
                  </a:lnTo>
                  <a:lnTo>
                    <a:pt x="104" y="267"/>
                  </a:lnTo>
                  <a:lnTo>
                    <a:pt x="95" y="284"/>
                  </a:lnTo>
                  <a:lnTo>
                    <a:pt x="88" y="302"/>
                  </a:lnTo>
                  <a:lnTo>
                    <a:pt x="80" y="319"/>
                  </a:lnTo>
                  <a:lnTo>
                    <a:pt x="75" y="336"/>
                  </a:lnTo>
                  <a:lnTo>
                    <a:pt x="70" y="354"/>
                  </a:lnTo>
                  <a:lnTo>
                    <a:pt x="66" y="372"/>
                  </a:lnTo>
                  <a:lnTo>
                    <a:pt x="63" y="390"/>
                  </a:lnTo>
                  <a:lnTo>
                    <a:pt x="61" y="408"/>
                  </a:lnTo>
                  <a:lnTo>
                    <a:pt x="60" y="428"/>
                  </a:lnTo>
                  <a:lnTo>
                    <a:pt x="60" y="447"/>
                  </a:lnTo>
                  <a:lnTo>
                    <a:pt x="61" y="505"/>
                  </a:lnTo>
                  <a:lnTo>
                    <a:pt x="1" y="506"/>
                  </a:lnTo>
                  <a:lnTo>
                    <a:pt x="0" y="447"/>
                  </a:lnTo>
                  <a:lnTo>
                    <a:pt x="0" y="447"/>
                  </a:lnTo>
                  <a:lnTo>
                    <a:pt x="0" y="426"/>
                  </a:lnTo>
                  <a:lnTo>
                    <a:pt x="1" y="403"/>
                  </a:lnTo>
                  <a:lnTo>
                    <a:pt x="4" y="382"/>
                  </a:lnTo>
                  <a:lnTo>
                    <a:pt x="7" y="361"/>
                  </a:lnTo>
                  <a:lnTo>
                    <a:pt x="12" y="340"/>
                  </a:lnTo>
                  <a:lnTo>
                    <a:pt x="17" y="319"/>
                  </a:lnTo>
                  <a:lnTo>
                    <a:pt x="24" y="299"/>
                  </a:lnTo>
                  <a:lnTo>
                    <a:pt x="31" y="278"/>
                  </a:lnTo>
                  <a:lnTo>
                    <a:pt x="40" y="259"/>
                  </a:lnTo>
                  <a:lnTo>
                    <a:pt x="49" y="239"/>
                  </a:lnTo>
                  <a:lnTo>
                    <a:pt x="60" y="221"/>
                  </a:lnTo>
                  <a:lnTo>
                    <a:pt x="71" y="202"/>
                  </a:lnTo>
                  <a:lnTo>
                    <a:pt x="85" y="185"/>
                  </a:lnTo>
                  <a:lnTo>
                    <a:pt x="98" y="167"/>
                  </a:lnTo>
                  <a:lnTo>
                    <a:pt x="112" y="150"/>
                  </a:lnTo>
                  <a:lnTo>
                    <a:pt x="127" y="134"/>
                  </a:lnTo>
                  <a:lnTo>
                    <a:pt x="127" y="134"/>
                  </a:lnTo>
                  <a:lnTo>
                    <a:pt x="143" y="118"/>
                  </a:lnTo>
                  <a:lnTo>
                    <a:pt x="160" y="104"/>
                  </a:lnTo>
                  <a:lnTo>
                    <a:pt x="177" y="90"/>
                  </a:lnTo>
                  <a:lnTo>
                    <a:pt x="195" y="77"/>
                  </a:lnTo>
                  <a:lnTo>
                    <a:pt x="215" y="65"/>
                  </a:lnTo>
                  <a:lnTo>
                    <a:pt x="234" y="53"/>
                  </a:lnTo>
                  <a:lnTo>
                    <a:pt x="253" y="43"/>
                  </a:lnTo>
                  <a:lnTo>
                    <a:pt x="273" y="34"/>
                  </a:lnTo>
                  <a:lnTo>
                    <a:pt x="294" y="27"/>
                  </a:lnTo>
                  <a:lnTo>
                    <a:pt x="314" y="20"/>
                  </a:lnTo>
                  <a:lnTo>
                    <a:pt x="335" y="14"/>
                  </a:lnTo>
                  <a:lnTo>
                    <a:pt x="358" y="9"/>
                  </a:lnTo>
                  <a:lnTo>
                    <a:pt x="379" y="5"/>
                  </a:lnTo>
                  <a:lnTo>
                    <a:pt x="401" y="2"/>
                  </a:lnTo>
                  <a:lnTo>
                    <a:pt x="423" y="1"/>
                  </a:lnTo>
                  <a:lnTo>
                    <a:pt x="446" y="0"/>
                  </a:lnTo>
                  <a:lnTo>
                    <a:pt x="584" y="0"/>
                  </a:lnTo>
                  <a:lnTo>
                    <a:pt x="584" y="0"/>
                  </a:lnTo>
                  <a:lnTo>
                    <a:pt x="607" y="1"/>
                  </a:lnTo>
                  <a:lnTo>
                    <a:pt x="628" y="2"/>
                  </a:lnTo>
                  <a:lnTo>
                    <a:pt x="649" y="4"/>
                  </a:lnTo>
                  <a:lnTo>
                    <a:pt x="670" y="7"/>
                  </a:lnTo>
                  <a:lnTo>
                    <a:pt x="690" y="11"/>
                  </a:lnTo>
                  <a:lnTo>
                    <a:pt x="710" y="16"/>
                  </a:lnTo>
                  <a:lnTo>
                    <a:pt x="730" y="21"/>
                  </a:lnTo>
                  <a:lnTo>
                    <a:pt x="749" y="27"/>
                  </a:lnTo>
                  <a:lnTo>
                    <a:pt x="768" y="34"/>
                  </a:lnTo>
                  <a:lnTo>
                    <a:pt x="786" y="42"/>
                  </a:lnTo>
                  <a:lnTo>
                    <a:pt x="804" y="51"/>
                  </a:lnTo>
                  <a:lnTo>
                    <a:pt x="821" y="61"/>
                  </a:lnTo>
                  <a:lnTo>
                    <a:pt x="837" y="71"/>
                  </a:lnTo>
                  <a:lnTo>
                    <a:pt x="854" y="81"/>
                  </a:lnTo>
                  <a:lnTo>
                    <a:pt x="869" y="92"/>
                  </a:lnTo>
                  <a:lnTo>
                    <a:pt x="884" y="104"/>
                  </a:lnTo>
                  <a:lnTo>
                    <a:pt x="898" y="117"/>
                  </a:lnTo>
                  <a:lnTo>
                    <a:pt x="912" y="130"/>
                  </a:lnTo>
                  <a:lnTo>
                    <a:pt x="924" y="144"/>
                  </a:lnTo>
                  <a:lnTo>
                    <a:pt x="937" y="158"/>
                  </a:lnTo>
                  <a:lnTo>
                    <a:pt x="948" y="173"/>
                  </a:lnTo>
                  <a:lnTo>
                    <a:pt x="959" y="190"/>
                  </a:lnTo>
                  <a:lnTo>
                    <a:pt x="969" y="206"/>
                  </a:lnTo>
                  <a:lnTo>
                    <a:pt x="979" y="222"/>
                  </a:lnTo>
                  <a:lnTo>
                    <a:pt x="988" y="239"/>
                  </a:lnTo>
                  <a:lnTo>
                    <a:pt x="995" y="257"/>
                  </a:lnTo>
                  <a:lnTo>
                    <a:pt x="1002" y="275"/>
                  </a:lnTo>
                  <a:lnTo>
                    <a:pt x="1009" y="293"/>
                  </a:lnTo>
                  <a:lnTo>
                    <a:pt x="1014" y="313"/>
                  </a:lnTo>
                  <a:lnTo>
                    <a:pt x="1018" y="333"/>
                  </a:lnTo>
                  <a:lnTo>
                    <a:pt x="1022" y="352"/>
                  </a:lnTo>
                  <a:lnTo>
                    <a:pt x="1025" y="373"/>
                  </a:lnTo>
                  <a:lnTo>
                    <a:pt x="1029" y="416"/>
                  </a:lnTo>
                  <a:lnTo>
                    <a:pt x="987" y="405"/>
                  </a:lnTo>
                  <a:lnTo>
                    <a:pt x="987" y="405"/>
                  </a:lnTo>
                  <a:lnTo>
                    <a:pt x="952" y="397"/>
                  </a:lnTo>
                  <a:lnTo>
                    <a:pt x="919" y="390"/>
                  </a:lnTo>
                  <a:lnTo>
                    <a:pt x="885" y="385"/>
                  </a:lnTo>
                  <a:lnTo>
                    <a:pt x="852" y="382"/>
                  </a:lnTo>
                  <a:lnTo>
                    <a:pt x="817" y="380"/>
                  </a:lnTo>
                  <a:lnTo>
                    <a:pt x="784" y="380"/>
                  </a:lnTo>
                  <a:lnTo>
                    <a:pt x="751" y="381"/>
                  </a:lnTo>
                  <a:lnTo>
                    <a:pt x="717" y="383"/>
                  </a:lnTo>
                  <a:lnTo>
                    <a:pt x="685" y="386"/>
                  </a:lnTo>
                  <a:lnTo>
                    <a:pt x="653" y="391"/>
                  </a:lnTo>
                  <a:lnTo>
                    <a:pt x="621" y="396"/>
                  </a:lnTo>
                  <a:lnTo>
                    <a:pt x="589" y="403"/>
                  </a:lnTo>
                  <a:lnTo>
                    <a:pt x="558" y="410"/>
                  </a:lnTo>
                  <a:lnTo>
                    <a:pt x="527" y="420"/>
                  </a:lnTo>
                  <a:lnTo>
                    <a:pt x="497" y="429"/>
                  </a:lnTo>
                  <a:lnTo>
                    <a:pt x="467" y="439"/>
                  </a:lnTo>
                  <a:lnTo>
                    <a:pt x="437" y="449"/>
                  </a:lnTo>
                  <a:lnTo>
                    <a:pt x="409" y="461"/>
                  </a:lnTo>
                  <a:lnTo>
                    <a:pt x="381" y="472"/>
                  </a:lnTo>
                  <a:lnTo>
                    <a:pt x="353" y="484"/>
                  </a:lnTo>
                  <a:lnTo>
                    <a:pt x="300" y="510"/>
                  </a:lnTo>
                  <a:lnTo>
                    <a:pt x="250" y="536"/>
                  </a:lnTo>
                  <a:lnTo>
                    <a:pt x="202" y="564"/>
                  </a:lnTo>
                  <a:lnTo>
                    <a:pt x="159" y="590"/>
                  </a:lnTo>
                  <a:lnTo>
                    <a:pt x="119" y="617"/>
                  </a:lnTo>
                  <a:lnTo>
                    <a:pt x="82" y="641"/>
                  </a:lnTo>
                  <a:lnTo>
                    <a:pt x="82" y="641"/>
                  </a:lnTo>
                  <a:lnTo>
                    <a:pt x="78" y="644"/>
                  </a:lnTo>
                  <a:lnTo>
                    <a:pt x="74" y="646"/>
                  </a:lnTo>
                  <a:lnTo>
                    <a:pt x="69" y="647"/>
                  </a:lnTo>
                  <a:lnTo>
                    <a:pt x="65" y="647"/>
                  </a:lnTo>
                  <a:lnTo>
                    <a:pt x="65" y="647"/>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6">
              <a:extLst>
                <a:ext uri="{FF2B5EF4-FFF2-40B4-BE49-F238E27FC236}">
                  <a16:creationId xmlns:a16="http://schemas.microsoft.com/office/drawing/2014/main" xmlns="" id="{CEF68047-828B-401C-8C79-0E3362A962B9}"/>
                </a:ext>
              </a:extLst>
            </p:cNvPr>
            <p:cNvSpPr>
              <a:spLocks noEditPoints="1"/>
            </p:cNvSpPr>
            <p:nvPr/>
          </p:nvSpPr>
          <p:spPr bwMode="auto">
            <a:xfrm>
              <a:off x="5235575" y="3530600"/>
              <a:ext cx="409575" cy="600075"/>
            </a:xfrm>
            <a:custGeom>
              <a:avLst/>
              <a:gdLst>
                <a:gd name="T0" fmla="*/ 424 w 1032"/>
                <a:gd name="T1" fmla="*/ 1512 h 1512"/>
                <a:gd name="T2" fmla="*/ 335 w 1032"/>
                <a:gd name="T3" fmla="*/ 1498 h 1512"/>
                <a:gd name="T4" fmla="*/ 254 w 1032"/>
                <a:gd name="T5" fmla="*/ 1468 h 1512"/>
                <a:gd name="T6" fmla="*/ 180 w 1032"/>
                <a:gd name="T7" fmla="*/ 1424 h 1512"/>
                <a:gd name="T8" fmla="*/ 117 w 1032"/>
                <a:gd name="T9" fmla="*/ 1366 h 1512"/>
                <a:gd name="T10" fmla="*/ 65 w 1032"/>
                <a:gd name="T11" fmla="*/ 1298 h 1512"/>
                <a:gd name="T12" fmla="*/ 27 w 1032"/>
                <a:gd name="T13" fmla="*/ 1219 h 1512"/>
                <a:gd name="T14" fmla="*/ 6 w 1032"/>
                <a:gd name="T15" fmla="*/ 1134 h 1512"/>
                <a:gd name="T16" fmla="*/ 0 w 1032"/>
                <a:gd name="T17" fmla="*/ 337 h 1512"/>
                <a:gd name="T18" fmla="*/ 81 w 1032"/>
                <a:gd name="T19" fmla="*/ 272 h 1512"/>
                <a:gd name="T20" fmla="*/ 227 w 1032"/>
                <a:gd name="T21" fmla="*/ 174 h 1512"/>
                <a:gd name="T22" fmla="*/ 346 w 1032"/>
                <a:gd name="T23" fmla="*/ 111 h 1512"/>
                <a:gd name="T24" fmla="*/ 478 w 1032"/>
                <a:gd name="T25" fmla="*/ 55 h 1512"/>
                <a:gd name="T26" fmla="*/ 621 w 1032"/>
                <a:gd name="T27" fmla="*/ 16 h 1512"/>
                <a:gd name="T28" fmla="*/ 773 w 1032"/>
                <a:gd name="T29" fmla="*/ 0 h 1512"/>
                <a:gd name="T30" fmla="*/ 930 w 1032"/>
                <a:gd name="T31" fmla="*/ 13 h 1512"/>
                <a:gd name="T32" fmla="*/ 1032 w 1032"/>
                <a:gd name="T33" fmla="*/ 1066 h 1512"/>
                <a:gd name="T34" fmla="*/ 1027 w 1032"/>
                <a:gd name="T35" fmla="*/ 1134 h 1512"/>
                <a:gd name="T36" fmla="*/ 1005 w 1032"/>
                <a:gd name="T37" fmla="*/ 1219 h 1512"/>
                <a:gd name="T38" fmla="*/ 967 w 1032"/>
                <a:gd name="T39" fmla="*/ 1298 h 1512"/>
                <a:gd name="T40" fmla="*/ 916 w 1032"/>
                <a:gd name="T41" fmla="*/ 1366 h 1512"/>
                <a:gd name="T42" fmla="*/ 853 w 1032"/>
                <a:gd name="T43" fmla="*/ 1424 h 1512"/>
                <a:gd name="T44" fmla="*/ 779 w 1032"/>
                <a:gd name="T45" fmla="*/ 1468 h 1512"/>
                <a:gd name="T46" fmla="*/ 697 w 1032"/>
                <a:gd name="T47" fmla="*/ 1498 h 1512"/>
                <a:gd name="T48" fmla="*/ 609 w 1032"/>
                <a:gd name="T49" fmla="*/ 1512 h 1512"/>
                <a:gd name="T50" fmla="*/ 60 w 1032"/>
                <a:gd name="T51" fmla="*/ 1066 h 1512"/>
                <a:gd name="T52" fmla="*/ 65 w 1032"/>
                <a:gd name="T53" fmla="*/ 1125 h 1512"/>
                <a:gd name="T54" fmla="*/ 84 w 1032"/>
                <a:gd name="T55" fmla="*/ 1199 h 1512"/>
                <a:gd name="T56" fmla="*/ 117 w 1032"/>
                <a:gd name="T57" fmla="*/ 1266 h 1512"/>
                <a:gd name="T58" fmla="*/ 161 w 1032"/>
                <a:gd name="T59" fmla="*/ 1326 h 1512"/>
                <a:gd name="T60" fmla="*/ 216 w 1032"/>
                <a:gd name="T61" fmla="*/ 1375 h 1512"/>
                <a:gd name="T62" fmla="*/ 280 w 1032"/>
                <a:gd name="T63" fmla="*/ 1413 h 1512"/>
                <a:gd name="T64" fmla="*/ 351 w 1032"/>
                <a:gd name="T65" fmla="*/ 1440 h 1512"/>
                <a:gd name="T66" fmla="*/ 427 w 1032"/>
                <a:gd name="T67" fmla="*/ 1452 h 1512"/>
                <a:gd name="T68" fmla="*/ 606 w 1032"/>
                <a:gd name="T69" fmla="*/ 1452 h 1512"/>
                <a:gd name="T70" fmla="*/ 682 w 1032"/>
                <a:gd name="T71" fmla="*/ 1440 h 1512"/>
                <a:gd name="T72" fmla="*/ 753 w 1032"/>
                <a:gd name="T73" fmla="*/ 1413 h 1512"/>
                <a:gd name="T74" fmla="*/ 816 w 1032"/>
                <a:gd name="T75" fmla="*/ 1375 h 1512"/>
                <a:gd name="T76" fmla="*/ 871 w 1032"/>
                <a:gd name="T77" fmla="*/ 1326 h 1512"/>
                <a:gd name="T78" fmla="*/ 915 w 1032"/>
                <a:gd name="T79" fmla="*/ 1266 h 1512"/>
                <a:gd name="T80" fmla="*/ 948 w 1032"/>
                <a:gd name="T81" fmla="*/ 1199 h 1512"/>
                <a:gd name="T82" fmla="*/ 967 w 1032"/>
                <a:gd name="T83" fmla="*/ 1125 h 1512"/>
                <a:gd name="T84" fmla="*/ 971 w 1032"/>
                <a:gd name="T85" fmla="*/ 84 h 1512"/>
                <a:gd name="T86" fmla="*/ 865 w 1032"/>
                <a:gd name="T87" fmla="*/ 64 h 1512"/>
                <a:gd name="T88" fmla="*/ 724 w 1032"/>
                <a:gd name="T89" fmla="*/ 62 h 1512"/>
                <a:gd name="T90" fmla="*/ 588 w 1032"/>
                <a:gd name="T91" fmla="*/ 85 h 1512"/>
                <a:gd name="T92" fmla="*/ 461 w 1032"/>
                <a:gd name="T93" fmla="*/ 126 h 1512"/>
                <a:gd name="T94" fmla="*/ 344 w 1032"/>
                <a:gd name="T95" fmla="*/ 178 h 1512"/>
                <a:gd name="T96" fmla="*/ 214 w 1032"/>
                <a:gd name="T97" fmla="*/ 253 h 1512"/>
                <a:gd name="T98" fmla="*/ 60 w 1032"/>
                <a:gd name="T99" fmla="*/ 36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2" h="1512">
                  <a:moveTo>
                    <a:pt x="585" y="1512"/>
                  </a:moveTo>
                  <a:lnTo>
                    <a:pt x="446" y="1512"/>
                  </a:lnTo>
                  <a:lnTo>
                    <a:pt x="446" y="1512"/>
                  </a:lnTo>
                  <a:lnTo>
                    <a:pt x="424" y="1512"/>
                  </a:lnTo>
                  <a:lnTo>
                    <a:pt x="401" y="1510"/>
                  </a:lnTo>
                  <a:lnTo>
                    <a:pt x="379" y="1507"/>
                  </a:lnTo>
                  <a:lnTo>
                    <a:pt x="357" y="1503"/>
                  </a:lnTo>
                  <a:lnTo>
                    <a:pt x="335" y="1498"/>
                  </a:lnTo>
                  <a:lnTo>
                    <a:pt x="314" y="1492"/>
                  </a:lnTo>
                  <a:lnTo>
                    <a:pt x="293" y="1485"/>
                  </a:lnTo>
                  <a:lnTo>
                    <a:pt x="273" y="1477"/>
                  </a:lnTo>
                  <a:lnTo>
                    <a:pt x="254" y="1468"/>
                  </a:lnTo>
                  <a:lnTo>
                    <a:pt x="234" y="1459"/>
                  </a:lnTo>
                  <a:lnTo>
                    <a:pt x="216" y="1448"/>
                  </a:lnTo>
                  <a:lnTo>
                    <a:pt x="197" y="1436"/>
                  </a:lnTo>
                  <a:lnTo>
                    <a:pt x="180" y="1424"/>
                  </a:lnTo>
                  <a:lnTo>
                    <a:pt x="163" y="1410"/>
                  </a:lnTo>
                  <a:lnTo>
                    <a:pt x="147" y="1396"/>
                  </a:lnTo>
                  <a:lnTo>
                    <a:pt x="131" y="1381"/>
                  </a:lnTo>
                  <a:lnTo>
                    <a:pt x="117" y="1366"/>
                  </a:lnTo>
                  <a:lnTo>
                    <a:pt x="103" y="1350"/>
                  </a:lnTo>
                  <a:lnTo>
                    <a:pt x="90" y="1333"/>
                  </a:lnTo>
                  <a:lnTo>
                    <a:pt x="76" y="1316"/>
                  </a:lnTo>
                  <a:lnTo>
                    <a:pt x="65" y="1298"/>
                  </a:lnTo>
                  <a:lnTo>
                    <a:pt x="54" y="1278"/>
                  </a:lnTo>
                  <a:lnTo>
                    <a:pt x="44" y="1259"/>
                  </a:lnTo>
                  <a:lnTo>
                    <a:pt x="35" y="1240"/>
                  </a:lnTo>
                  <a:lnTo>
                    <a:pt x="27" y="1219"/>
                  </a:lnTo>
                  <a:lnTo>
                    <a:pt x="20" y="1199"/>
                  </a:lnTo>
                  <a:lnTo>
                    <a:pt x="14" y="1178"/>
                  </a:lnTo>
                  <a:lnTo>
                    <a:pt x="10" y="1155"/>
                  </a:lnTo>
                  <a:lnTo>
                    <a:pt x="6" y="1134"/>
                  </a:lnTo>
                  <a:lnTo>
                    <a:pt x="3" y="1112"/>
                  </a:lnTo>
                  <a:lnTo>
                    <a:pt x="1" y="1089"/>
                  </a:lnTo>
                  <a:lnTo>
                    <a:pt x="0" y="1066"/>
                  </a:lnTo>
                  <a:lnTo>
                    <a:pt x="0" y="337"/>
                  </a:lnTo>
                  <a:lnTo>
                    <a:pt x="11" y="328"/>
                  </a:lnTo>
                  <a:lnTo>
                    <a:pt x="11" y="328"/>
                  </a:lnTo>
                  <a:lnTo>
                    <a:pt x="44" y="302"/>
                  </a:lnTo>
                  <a:lnTo>
                    <a:pt x="81" y="272"/>
                  </a:lnTo>
                  <a:lnTo>
                    <a:pt x="126" y="241"/>
                  </a:lnTo>
                  <a:lnTo>
                    <a:pt x="174" y="207"/>
                  </a:lnTo>
                  <a:lnTo>
                    <a:pt x="199" y="191"/>
                  </a:lnTo>
                  <a:lnTo>
                    <a:pt x="227" y="174"/>
                  </a:lnTo>
                  <a:lnTo>
                    <a:pt x="255" y="158"/>
                  </a:lnTo>
                  <a:lnTo>
                    <a:pt x="284" y="142"/>
                  </a:lnTo>
                  <a:lnTo>
                    <a:pt x="314" y="126"/>
                  </a:lnTo>
                  <a:lnTo>
                    <a:pt x="346" y="111"/>
                  </a:lnTo>
                  <a:lnTo>
                    <a:pt x="377" y="95"/>
                  </a:lnTo>
                  <a:lnTo>
                    <a:pt x="410" y="81"/>
                  </a:lnTo>
                  <a:lnTo>
                    <a:pt x="443" y="67"/>
                  </a:lnTo>
                  <a:lnTo>
                    <a:pt x="478" y="55"/>
                  </a:lnTo>
                  <a:lnTo>
                    <a:pt x="513" y="43"/>
                  </a:lnTo>
                  <a:lnTo>
                    <a:pt x="548" y="33"/>
                  </a:lnTo>
                  <a:lnTo>
                    <a:pt x="584" y="24"/>
                  </a:lnTo>
                  <a:lnTo>
                    <a:pt x="621" y="16"/>
                  </a:lnTo>
                  <a:lnTo>
                    <a:pt x="658" y="10"/>
                  </a:lnTo>
                  <a:lnTo>
                    <a:pt x="696" y="5"/>
                  </a:lnTo>
                  <a:lnTo>
                    <a:pt x="735" y="1"/>
                  </a:lnTo>
                  <a:lnTo>
                    <a:pt x="773" y="0"/>
                  </a:lnTo>
                  <a:lnTo>
                    <a:pt x="812" y="0"/>
                  </a:lnTo>
                  <a:lnTo>
                    <a:pt x="852" y="2"/>
                  </a:lnTo>
                  <a:lnTo>
                    <a:pt x="891" y="7"/>
                  </a:lnTo>
                  <a:lnTo>
                    <a:pt x="930" y="13"/>
                  </a:lnTo>
                  <a:lnTo>
                    <a:pt x="970" y="22"/>
                  </a:lnTo>
                  <a:lnTo>
                    <a:pt x="1011" y="33"/>
                  </a:lnTo>
                  <a:lnTo>
                    <a:pt x="1032" y="39"/>
                  </a:lnTo>
                  <a:lnTo>
                    <a:pt x="1032" y="1066"/>
                  </a:lnTo>
                  <a:lnTo>
                    <a:pt x="1032" y="1066"/>
                  </a:lnTo>
                  <a:lnTo>
                    <a:pt x="1031" y="1089"/>
                  </a:lnTo>
                  <a:lnTo>
                    <a:pt x="1030" y="1112"/>
                  </a:lnTo>
                  <a:lnTo>
                    <a:pt x="1027" y="1134"/>
                  </a:lnTo>
                  <a:lnTo>
                    <a:pt x="1023" y="1155"/>
                  </a:lnTo>
                  <a:lnTo>
                    <a:pt x="1018" y="1178"/>
                  </a:lnTo>
                  <a:lnTo>
                    <a:pt x="1012" y="1199"/>
                  </a:lnTo>
                  <a:lnTo>
                    <a:pt x="1005" y="1219"/>
                  </a:lnTo>
                  <a:lnTo>
                    <a:pt x="997" y="1240"/>
                  </a:lnTo>
                  <a:lnTo>
                    <a:pt x="988" y="1259"/>
                  </a:lnTo>
                  <a:lnTo>
                    <a:pt x="978" y="1278"/>
                  </a:lnTo>
                  <a:lnTo>
                    <a:pt x="967" y="1298"/>
                  </a:lnTo>
                  <a:lnTo>
                    <a:pt x="955" y="1316"/>
                  </a:lnTo>
                  <a:lnTo>
                    <a:pt x="943" y="1333"/>
                  </a:lnTo>
                  <a:lnTo>
                    <a:pt x="930" y="1350"/>
                  </a:lnTo>
                  <a:lnTo>
                    <a:pt x="916" y="1366"/>
                  </a:lnTo>
                  <a:lnTo>
                    <a:pt x="901" y="1381"/>
                  </a:lnTo>
                  <a:lnTo>
                    <a:pt x="886" y="1396"/>
                  </a:lnTo>
                  <a:lnTo>
                    <a:pt x="870" y="1410"/>
                  </a:lnTo>
                  <a:lnTo>
                    <a:pt x="853" y="1424"/>
                  </a:lnTo>
                  <a:lnTo>
                    <a:pt x="835" y="1436"/>
                  </a:lnTo>
                  <a:lnTo>
                    <a:pt x="817" y="1448"/>
                  </a:lnTo>
                  <a:lnTo>
                    <a:pt x="798" y="1459"/>
                  </a:lnTo>
                  <a:lnTo>
                    <a:pt x="779" y="1468"/>
                  </a:lnTo>
                  <a:lnTo>
                    <a:pt x="759" y="1477"/>
                  </a:lnTo>
                  <a:lnTo>
                    <a:pt x="739" y="1485"/>
                  </a:lnTo>
                  <a:lnTo>
                    <a:pt x="718" y="1492"/>
                  </a:lnTo>
                  <a:lnTo>
                    <a:pt x="697" y="1498"/>
                  </a:lnTo>
                  <a:lnTo>
                    <a:pt x="675" y="1503"/>
                  </a:lnTo>
                  <a:lnTo>
                    <a:pt x="653" y="1507"/>
                  </a:lnTo>
                  <a:lnTo>
                    <a:pt x="631" y="1510"/>
                  </a:lnTo>
                  <a:lnTo>
                    <a:pt x="609" y="1512"/>
                  </a:lnTo>
                  <a:lnTo>
                    <a:pt x="585" y="1512"/>
                  </a:lnTo>
                  <a:lnTo>
                    <a:pt x="585" y="1512"/>
                  </a:lnTo>
                  <a:close/>
                  <a:moveTo>
                    <a:pt x="60" y="366"/>
                  </a:moveTo>
                  <a:lnTo>
                    <a:pt x="60" y="1066"/>
                  </a:lnTo>
                  <a:lnTo>
                    <a:pt x="60" y="1066"/>
                  </a:lnTo>
                  <a:lnTo>
                    <a:pt x="61" y="1086"/>
                  </a:lnTo>
                  <a:lnTo>
                    <a:pt x="62" y="1105"/>
                  </a:lnTo>
                  <a:lnTo>
                    <a:pt x="65" y="1125"/>
                  </a:lnTo>
                  <a:lnTo>
                    <a:pt x="68" y="1143"/>
                  </a:lnTo>
                  <a:lnTo>
                    <a:pt x="73" y="1162"/>
                  </a:lnTo>
                  <a:lnTo>
                    <a:pt x="78" y="1181"/>
                  </a:lnTo>
                  <a:lnTo>
                    <a:pt x="84" y="1199"/>
                  </a:lnTo>
                  <a:lnTo>
                    <a:pt x="92" y="1216"/>
                  </a:lnTo>
                  <a:lnTo>
                    <a:pt x="99" y="1233"/>
                  </a:lnTo>
                  <a:lnTo>
                    <a:pt x="108" y="1250"/>
                  </a:lnTo>
                  <a:lnTo>
                    <a:pt x="117" y="1266"/>
                  </a:lnTo>
                  <a:lnTo>
                    <a:pt x="127" y="1281"/>
                  </a:lnTo>
                  <a:lnTo>
                    <a:pt x="138" y="1297"/>
                  </a:lnTo>
                  <a:lnTo>
                    <a:pt x="149" y="1312"/>
                  </a:lnTo>
                  <a:lnTo>
                    <a:pt x="161" y="1326"/>
                  </a:lnTo>
                  <a:lnTo>
                    <a:pt x="174" y="1339"/>
                  </a:lnTo>
                  <a:lnTo>
                    <a:pt x="187" y="1352"/>
                  </a:lnTo>
                  <a:lnTo>
                    <a:pt x="201" y="1364"/>
                  </a:lnTo>
                  <a:lnTo>
                    <a:pt x="216" y="1375"/>
                  </a:lnTo>
                  <a:lnTo>
                    <a:pt x="231" y="1386"/>
                  </a:lnTo>
                  <a:lnTo>
                    <a:pt x="247" y="1396"/>
                  </a:lnTo>
                  <a:lnTo>
                    <a:pt x="263" y="1405"/>
                  </a:lnTo>
                  <a:lnTo>
                    <a:pt x="280" y="1413"/>
                  </a:lnTo>
                  <a:lnTo>
                    <a:pt x="297" y="1422"/>
                  </a:lnTo>
                  <a:lnTo>
                    <a:pt x="314" y="1429"/>
                  </a:lnTo>
                  <a:lnTo>
                    <a:pt x="332" y="1435"/>
                  </a:lnTo>
                  <a:lnTo>
                    <a:pt x="351" y="1440"/>
                  </a:lnTo>
                  <a:lnTo>
                    <a:pt x="369" y="1444"/>
                  </a:lnTo>
                  <a:lnTo>
                    <a:pt x="388" y="1448"/>
                  </a:lnTo>
                  <a:lnTo>
                    <a:pt x="407" y="1450"/>
                  </a:lnTo>
                  <a:lnTo>
                    <a:pt x="427" y="1452"/>
                  </a:lnTo>
                  <a:lnTo>
                    <a:pt x="446" y="1452"/>
                  </a:lnTo>
                  <a:lnTo>
                    <a:pt x="585" y="1452"/>
                  </a:lnTo>
                  <a:lnTo>
                    <a:pt x="585" y="1452"/>
                  </a:lnTo>
                  <a:lnTo>
                    <a:pt x="606" y="1452"/>
                  </a:lnTo>
                  <a:lnTo>
                    <a:pt x="625" y="1450"/>
                  </a:lnTo>
                  <a:lnTo>
                    <a:pt x="644" y="1448"/>
                  </a:lnTo>
                  <a:lnTo>
                    <a:pt x="663" y="1444"/>
                  </a:lnTo>
                  <a:lnTo>
                    <a:pt x="682" y="1440"/>
                  </a:lnTo>
                  <a:lnTo>
                    <a:pt x="700" y="1435"/>
                  </a:lnTo>
                  <a:lnTo>
                    <a:pt x="718" y="1429"/>
                  </a:lnTo>
                  <a:lnTo>
                    <a:pt x="736" y="1422"/>
                  </a:lnTo>
                  <a:lnTo>
                    <a:pt x="753" y="1413"/>
                  </a:lnTo>
                  <a:lnTo>
                    <a:pt x="769" y="1405"/>
                  </a:lnTo>
                  <a:lnTo>
                    <a:pt x="785" y="1396"/>
                  </a:lnTo>
                  <a:lnTo>
                    <a:pt x="801" y="1386"/>
                  </a:lnTo>
                  <a:lnTo>
                    <a:pt x="816" y="1375"/>
                  </a:lnTo>
                  <a:lnTo>
                    <a:pt x="830" y="1364"/>
                  </a:lnTo>
                  <a:lnTo>
                    <a:pt x="844" y="1352"/>
                  </a:lnTo>
                  <a:lnTo>
                    <a:pt x="859" y="1339"/>
                  </a:lnTo>
                  <a:lnTo>
                    <a:pt x="871" y="1326"/>
                  </a:lnTo>
                  <a:lnTo>
                    <a:pt x="883" y="1312"/>
                  </a:lnTo>
                  <a:lnTo>
                    <a:pt x="895" y="1297"/>
                  </a:lnTo>
                  <a:lnTo>
                    <a:pt x="905" y="1281"/>
                  </a:lnTo>
                  <a:lnTo>
                    <a:pt x="915" y="1266"/>
                  </a:lnTo>
                  <a:lnTo>
                    <a:pt x="925" y="1250"/>
                  </a:lnTo>
                  <a:lnTo>
                    <a:pt x="933" y="1233"/>
                  </a:lnTo>
                  <a:lnTo>
                    <a:pt x="941" y="1216"/>
                  </a:lnTo>
                  <a:lnTo>
                    <a:pt x="948" y="1199"/>
                  </a:lnTo>
                  <a:lnTo>
                    <a:pt x="954" y="1181"/>
                  </a:lnTo>
                  <a:lnTo>
                    <a:pt x="959" y="1162"/>
                  </a:lnTo>
                  <a:lnTo>
                    <a:pt x="963" y="1143"/>
                  </a:lnTo>
                  <a:lnTo>
                    <a:pt x="967" y="1125"/>
                  </a:lnTo>
                  <a:lnTo>
                    <a:pt x="969" y="1105"/>
                  </a:lnTo>
                  <a:lnTo>
                    <a:pt x="970" y="1086"/>
                  </a:lnTo>
                  <a:lnTo>
                    <a:pt x="971" y="1066"/>
                  </a:lnTo>
                  <a:lnTo>
                    <a:pt x="971" y="84"/>
                  </a:lnTo>
                  <a:lnTo>
                    <a:pt x="971" y="84"/>
                  </a:lnTo>
                  <a:lnTo>
                    <a:pt x="935" y="75"/>
                  </a:lnTo>
                  <a:lnTo>
                    <a:pt x="900" y="69"/>
                  </a:lnTo>
                  <a:lnTo>
                    <a:pt x="865" y="64"/>
                  </a:lnTo>
                  <a:lnTo>
                    <a:pt x="829" y="61"/>
                  </a:lnTo>
                  <a:lnTo>
                    <a:pt x="794" y="60"/>
                  </a:lnTo>
                  <a:lnTo>
                    <a:pt x="759" y="60"/>
                  </a:lnTo>
                  <a:lnTo>
                    <a:pt x="724" y="62"/>
                  </a:lnTo>
                  <a:lnTo>
                    <a:pt x="689" y="66"/>
                  </a:lnTo>
                  <a:lnTo>
                    <a:pt x="656" y="71"/>
                  </a:lnTo>
                  <a:lnTo>
                    <a:pt x="622" y="77"/>
                  </a:lnTo>
                  <a:lnTo>
                    <a:pt x="588" y="85"/>
                  </a:lnTo>
                  <a:lnTo>
                    <a:pt x="556" y="93"/>
                  </a:lnTo>
                  <a:lnTo>
                    <a:pt x="524" y="104"/>
                  </a:lnTo>
                  <a:lnTo>
                    <a:pt x="493" y="114"/>
                  </a:lnTo>
                  <a:lnTo>
                    <a:pt x="461" y="126"/>
                  </a:lnTo>
                  <a:lnTo>
                    <a:pt x="431" y="138"/>
                  </a:lnTo>
                  <a:lnTo>
                    <a:pt x="401" y="151"/>
                  </a:lnTo>
                  <a:lnTo>
                    <a:pt x="372" y="164"/>
                  </a:lnTo>
                  <a:lnTo>
                    <a:pt x="344" y="178"/>
                  </a:lnTo>
                  <a:lnTo>
                    <a:pt x="316" y="193"/>
                  </a:lnTo>
                  <a:lnTo>
                    <a:pt x="289" y="207"/>
                  </a:lnTo>
                  <a:lnTo>
                    <a:pt x="264" y="223"/>
                  </a:lnTo>
                  <a:lnTo>
                    <a:pt x="214" y="253"/>
                  </a:lnTo>
                  <a:lnTo>
                    <a:pt x="169" y="283"/>
                  </a:lnTo>
                  <a:lnTo>
                    <a:pt x="129" y="312"/>
                  </a:lnTo>
                  <a:lnTo>
                    <a:pt x="93" y="340"/>
                  </a:lnTo>
                  <a:lnTo>
                    <a:pt x="60" y="366"/>
                  </a:lnTo>
                  <a:lnTo>
                    <a:pt x="60" y="366"/>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7">
              <a:extLst>
                <a:ext uri="{FF2B5EF4-FFF2-40B4-BE49-F238E27FC236}">
                  <a16:creationId xmlns:a16="http://schemas.microsoft.com/office/drawing/2014/main" xmlns="" id="{332E0B09-A476-43FF-98DE-E0986E1FF049}"/>
                </a:ext>
              </a:extLst>
            </p:cNvPr>
            <p:cNvSpPr>
              <a:spLocks noEditPoints="1"/>
            </p:cNvSpPr>
            <p:nvPr/>
          </p:nvSpPr>
          <p:spPr bwMode="auto">
            <a:xfrm>
              <a:off x="5394325" y="3997325"/>
              <a:ext cx="90487" cy="90487"/>
            </a:xfrm>
            <a:custGeom>
              <a:avLst/>
              <a:gdLst>
                <a:gd name="T0" fmla="*/ 114 w 228"/>
                <a:gd name="T1" fmla="*/ 227 h 227"/>
                <a:gd name="T2" fmla="*/ 92 w 228"/>
                <a:gd name="T3" fmla="*/ 224 h 227"/>
                <a:gd name="T4" fmla="*/ 70 w 228"/>
                <a:gd name="T5" fmla="*/ 218 h 227"/>
                <a:gd name="T6" fmla="*/ 50 w 228"/>
                <a:gd name="T7" fmla="*/ 207 h 227"/>
                <a:gd name="T8" fmla="*/ 34 w 228"/>
                <a:gd name="T9" fmla="*/ 194 h 227"/>
                <a:gd name="T10" fmla="*/ 20 w 228"/>
                <a:gd name="T11" fmla="*/ 177 h 227"/>
                <a:gd name="T12" fmla="*/ 9 w 228"/>
                <a:gd name="T13" fmla="*/ 158 h 227"/>
                <a:gd name="T14" fmla="*/ 3 w 228"/>
                <a:gd name="T15" fmla="*/ 137 h 227"/>
                <a:gd name="T16" fmla="*/ 0 w 228"/>
                <a:gd name="T17" fmla="*/ 113 h 227"/>
                <a:gd name="T18" fmla="*/ 1 w 228"/>
                <a:gd name="T19" fmla="*/ 101 h 227"/>
                <a:gd name="T20" fmla="*/ 6 w 228"/>
                <a:gd name="T21" fmla="*/ 79 h 227"/>
                <a:gd name="T22" fmla="*/ 14 w 228"/>
                <a:gd name="T23" fmla="*/ 59 h 227"/>
                <a:gd name="T24" fmla="*/ 26 w 228"/>
                <a:gd name="T25" fmla="*/ 41 h 227"/>
                <a:gd name="T26" fmla="*/ 42 w 228"/>
                <a:gd name="T27" fmla="*/ 26 h 227"/>
                <a:gd name="T28" fmla="*/ 60 w 228"/>
                <a:gd name="T29" fmla="*/ 14 h 227"/>
                <a:gd name="T30" fmla="*/ 81 w 228"/>
                <a:gd name="T31" fmla="*/ 5 h 227"/>
                <a:gd name="T32" fmla="*/ 103 w 228"/>
                <a:gd name="T33" fmla="*/ 1 h 227"/>
                <a:gd name="T34" fmla="*/ 114 w 228"/>
                <a:gd name="T35" fmla="*/ 0 h 227"/>
                <a:gd name="T36" fmla="*/ 137 w 228"/>
                <a:gd name="T37" fmla="*/ 2 h 227"/>
                <a:gd name="T38" fmla="*/ 158 w 228"/>
                <a:gd name="T39" fmla="*/ 9 h 227"/>
                <a:gd name="T40" fmla="*/ 177 w 228"/>
                <a:gd name="T41" fmla="*/ 19 h 227"/>
                <a:gd name="T42" fmla="*/ 195 w 228"/>
                <a:gd name="T43" fmla="*/ 33 h 227"/>
                <a:gd name="T44" fmla="*/ 209 w 228"/>
                <a:gd name="T45" fmla="*/ 50 h 227"/>
                <a:gd name="T46" fmla="*/ 219 w 228"/>
                <a:gd name="T47" fmla="*/ 69 h 227"/>
                <a:gd name="T48" fmla="*/ 226 w 228"/>
                <a:gd name="T49" fmla="*/ 90 h 227"/>
                <a:gd name="T50" fmla="*/ 228 w 228"/>
                <a:gd name="T51" fmla="*/ 113 h 227"/>
                <a:gd name="T52" fmla="*/ 227 w 228"/>
                <a:gd name="T53" fmla="*/ 125 h 227"/>
                <a:gd name="T54" fmla="*/ 223 w 228"/>
                <a:gd name="T55" fmla="*/ 147 h 227"/>
                <a:gd name="T56" fmla="*/ 214 w 228"/>
                <a:gd name="T57" fmla="*/ 168 h 227"/>
                <a:gd name="T58" fmla="*/ 202 w 228"/>
                <a:gd name="T59" fmla="*/ 186 h 227"/>
                <a:gd name="T60" fmla="*/ 186 w 228"/>
                <a:gd name="T61" fmla="*/ 201 h 227"/>
                <a:gd name="T62" fmla="*/ 168 w 228"/>
                <a:gd name="T63" fmla="*/ 213 h 227"/>
                <a:gd name="T64" fmla="*/ 148 w 228"/>
                <a:gd name="T65" fmla="*/ 222 h 227"/>
                <a:gd name="T66" fmla="*/ 126 w 228"/>
                <a:gd name="T67" fmla="*/ 226 h 227"/>
                <a:gd name="T68" fmla="*/ 114 w 228"/>
                <a:gd name="T69" fmla="*/ 227 h 227"/>
                <a:gd name="T70" fmla="*/ 114 w 228"/>
                <a:gd name="T71" fmla="*/ 60 h 227"/>
                <a:gd name="T72" fmla="*/ 94 w 228"/>
                <a:gd name="T73" fmla="*/ 64 h 227"/>
                <a:gd name="T74" fmla="*/ 77 w 228"/>
                <a:gd name="T75" fmla="*/ 76 h 227"/>
                <a:gd name="T76" fmla="*/ 65 w 228"/>
                <a:gd name="T77" fmla="*/ 92 h 227"/>
                <a:gd name="T78" fmla="*/ 60 w 228"/>
                <a:gd name="T79" fmla="*/ 113 h 227"/>
                <a:gd name="T80" fmla="*/ 62 w 228"/>
                <a:gd name="T81" fmla="*/ 124 h 227"/>
                <a:gd name="T82" fmla="*/ 70 w 228"/>
                <a:gd name="T83" fmla="*/ 143 h 227"/>
                <a:gd name="T84" fmla="*/ 85 w 228"/>
                <a:gd name="T85" fmla="*/ 158 h 227"/>
                <a:gd name="T86" fmla="*/ 104 w 228"/>
                <a:gd name="T87" fmla="*/ 166 h 227"/>
                <a:gd name="T88" fmla="*/ 114 w 228"/>
                <a:gd name="T89" fmla="*/ 167 h 227"/>
                <a:gd name="T90" fmla="*/ 135 w 228"/>
                <a:gd name="T91" fmla="*/ 162 h 227"/>
                <a:gd name="T92" fmla="*/ 152 w 228"/>
                <a:gd name="T93" fmla="*/ 151 h 227"/>
                <a:gd name="T94" fmla="*/ 163 w 228"/>
                <a:gd name="T95" fmla="*/ 134 h 227"/>
                <a:gd name="T96" fmla="*/ 167 w 228"/>
                <a:gd name="T97" fmla="*/ 113 h 227"/>
                <a:gd name="T98" fmla="*/ 166 w 228"/>
                <a:gd name="T99" fmla="*/ 102 h 227"/>
                <a:gd name="T100" fmla="*/ 158 w 228"/>
                <a:gd name="T101" fmla="*/ 83 h 227"/>
                <a:gd name="T102" fmla="*/ 144 w 228"/>
                <a:gd name="T103" fmla="*/ 69 h 227"/>
                <a:gd name="T104" fmla="*/ 125 w 228"/>
                <a:gd name="T105" fmla="*/ 61 h 227"/>
                <a:gd name="T106" fmla="*/ 114 w 228"/>
                <a:gd name="T107" fmla="*/ 6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8" h="227">
                  <a:moveTo>
                    <a:pt x="114" y="227"/>
                  </a:moveTo>
                  <a:lnTo>
                    <a:pt x="114" y="227"/>
                  </a:lnTo>
                  <a:lnTo>
                    <a:pt x="103" y="226"/>
                  </a:lnTo>
                  <a:lnTo>
                    <a:pt x="92" y="224"/>
                  </a:lnTo>
                  <a:lnTo>
                    <a:pt x="81" y="222"/>
                  </a:lnTo>
                  <a:lnTo>
                    <a:pt x="70" y="218"/>
                  </a:lnTo>
                  <a:lnTo>
                    <a:pt x="60" y="213"/>
                  </a:lnTo>
                  <a:lnTo>
                    <a:pt x="50" y="207"/>
                  </a:lnTo>
                  <a:lnTo>
                    <a:pt x="42" y="201"/>
                  </a:lnTo>
                  <a:lnTo>
                    <a:pt x="34" y="194"/>
                  </a:lnTo>
                  <a:lnTo>
                    <a:pt x="26" y="186"/>
                  </a:lnTo>
                  <a:lnTo>
                    <a:pt x="20" y="177"/>
                  </a:lnTo>
                  <a:lnTo>
                    <a:pt x="14" y="168"/>
                  </a:lnTo>
                  <a:lnTo>
                    <a:pt x="9" y="158"/>
                  </a:lnTo>
                  <a:lnTo>
                    <a:pt x="6" y="147"/>
                  </a:lnTo>
                  <a:lnTo>
                    <a:pt x="3" y="137"/>
                  </a:lnTo>
                  <a:lnTo>
                    <a:pt x="1" y="125"/>
                  </a:lnTo>
                  <a:lnTo>
                    <a:pt x="0" y="113"/>
                  </a:lnTo>
                  <a:lnTo>
                    <a:pt x="0" y="113"/>
                  </a:lnTo>
                  <a:lnTo>
                    <a:pt x="1" y="101"/>
                  </a:lnTo>
                  <a:lnTo>
                    <a:pt x="3" y="90"/>
                  </a:lnTo>
                  <a:lnTo>
                    <a:pt x="6" y="79"/>
                  </a:lnTo>
                  <a:lnTo>
                    <a:pt x="9" y="69"/>
                  </a:lnTo>
                  <a:lnTo>
                    <a:pt x="14" y="59"/>
                  </a:lnTo>
                  <a:lnTo>
                    <a:pt x="20" y="50"/>
                  </a:lnTo>
                  <a:lnTo>
                    <a:pt x="26" y="41"/>
                  </a:lnTo>
                  <a:lnTo>
                    <a:pt x="34" y="33"/>
                  </a:lnTo>
                  <a:lnTo>
                    <a:pt x="42" y="26"/>
                  </a:lnTo>
                  <a:lnTo>
                    <a:pt x="50" y="19"/>
                  </a:lnTo>
                  <a:lnTo>
                    <a:pt x="60" y="14"/>
                  </a:lnTo>
                  <a:lnTo>
                    <a:pt x="70" y="9"/>
                  </a:lnTo>
                  <a:lnTo>
                    <a:pt x="81" y="5"/>
                  </a:lnTo>
                  <a:lnTo>
                    <a:pt x="92" y="2"/>
                  </a:lnTo>
                  <a:lnTo>
                    <a:pt x="103" y="1"/>
                  </a:lnTo>
                  <a:lnTo>
                    <a:pt x="114" y="0"/>
                  </a:lnTo>
                  <a:lnTo>
                    <a:pt x="114" y="0"/>
                  </a:lnTo>
                  <a:lnTo>
                    <a:pt x="126" y="1"/>
                  </a:lnTo>
                  <a:lnTo>
                    <a:pt x="137" y="2"/>
                  </a:lnTo>
                  <a:lnTo>
                    <a:pt x="148" y="5"/>
                  </a:lnTo>
                  <a:lnTo>
                    <a:pt x="158" y="9"/>
                  </a:lnTo>
                  <a:lnTo>
                    <a:pt x="168" y="14"/>
                  </a:lnTo>
                  <a:lnTo>
                    <a:pt x="177" y="19"/>
                  </a:lnTo>
                  <a:lnTo>
                    <a:pt x="186" y="26"/>
                  </a:lnTo>
                  <a:lnTo>
                    <a:pt x="195" y="33"/>
                  </a:lnTo>
                  <a:lnTo>
                    <a:pt x="202" y="41"/>
                  </a:lnTo>
                  <a:lnTo>
                    <a:pt x="209" y="50"/>
                  </a:lnTo>
                  <a:lnTo>
                    <a:pt x="214" y="59"/>
                  </a:lnTo>
                  <a:lnTo>
                    <a:pt x="219" y="69"/>
                  </a:lnTo>
                  <a:lnTo>
                    <a:pt x="223" y="79"/>
                  </a:lnTo>
                  <a:lnTo>
                    <a:pt x="226" y="90"/>
                  </a:lnTo>
                  <a:lnTo>
                    <a:pt x="227" y="101"/>
                  </a:lnTo>
                  <a:lnTo>
                    <a:pt x="228" y="113"/>
                  </a:lnTo>
                  <a:lnTo>
                    <a:pt x="228" y="113"/>
                  </a:lnTo>
                  <a:lnTo>
                    <a:pt x="227" y="125"/>
                  </a:lnTo>
                  <a:lnTo>
                    <a:pt x="226" y="137"/>
                  </a:lnTo>
                  <a:lnTo>
                    <a:pt x="223" y="147"/>
                  </a:lnTo>
                  <a:lnTo>
                    <a:pt x="219" y="158"/>
                  </a:lnTo>
                  <a:lnTo>
                    <a:pt x="214" y="168"/>
                  </a:lnTo>
                  <a:lnTo>
                    <a:pt x="209" y="177"/>
                  </a:lnTo>
                  <a:lnTo>
                    <a:pt x="202" y="186"/>
                  </a:lnTo>
                  <a:lnTo>
                    <a:pt x="195" y="194"/>
                  </a:lnTo>
                  <a:lnTo>
                    <a:pt x="186" y="201"/>
                  </a:lnTo>
                  <a:lnTo>
                    <a:pt x="177" y="207"/>
                  </a:lnTo>
                  <a:lnTo>
                    <a:pt x="168" y="213"/>
                  </a:lnTo>
                  <a:lnTo>
                    <a:pt x="158" y="218"/>
                  </a:lnTo>
                  <a:lnTo>
                    <a:pt x="148" y="222"/>
                  </a:lnTo>
                  <a:lnTo>
                    <a:pt x="137" y="224"/>
                  </a:lnTo>
                  <a:lnTo>
                    <a:pt x="126" y="226"/>
                  </a:lnTo>
                  <a:lnTo>
                    <a:pt x="114" y="227"/>
                  </a:lnTo>
                  <a:lnTo>
                    <a:pt x="114" y="227"/>
                  </a:lnTo>
                  <a:close/>
                  <a:moveTo>
                    <a:pt x="114" y="60"/>
                  </a:moveTo>
                  <a:lnTo>
                    <a:pt x="114" y="60"/>
                  </a:lnTo>
                  <a:lnTo>
                    <a:pt x="104" y="61"/>
                  </a:lnTo>
                  <a:lnTo>
                    <a:pt x="94" y="64"/>
                  </a:lnTo>
                  <a:lnTo>
                    <a:pt x="85" y="69"/>
                  </a:lnTo>
                  <a:lnTo>
                    <a:pt x="77" y="76"/>
                  </a:lnTo>
                  <a:lnTo>
                    <a:pt x="70" y="83"/>
                  </a:lnTo>
                  <a:lnTo>
                    <a:pt x="65" y="92"/>
                  </a:lnTo>
                  <a:lnTo>
                    <a:pt x="62" y="102"/>
                  </a:lnTo>
                  <a:lnTo>
                    <a:pt x="60" y="113"/>
                  </a:lnTo>
                  <a:lnTo>
                    <a:pt x="60" y="113"/>
                  </a:lnTo>
                  <a:lnTo>
                    <a:pt x="62" y="124"/>
                  </a:lnTo>
                  <a:lnTo>
                    <a:pt x="65" y="134"/>
                  </a:lnTo>
                  <a:lnTo>
                    <a:pt x="70" y="143"/>
                  </a:lnTo>
                  <a:lnTo>
                    <a:pt x="77" y="151"/>
                  </a:lnTo>
                  <a:lnTo>
                    <a:pt x="85" y="158"/>
                  </a:lnTo>
                  <a:lnTo>
                    <a:pt x="94" y="162"/>
                  </a:lnTo>
                  <a:lnTo>
                    <a:pt x="104" y="166"/>
                  </a:lnTo>
                  <a:lnTo>
                    <a:pt x="114" y="167"/>
                  </a:lnTo>
                  <a:lnTo>
                    <a:pt x="114" y="167"/>
                  </a:lnTo>
                  <a:lnTo>
                    <a:pt x="125" y="166"/>
                  </a:lnTo>
                  <a:lnTo>
                    <a:pt x="135" y="162"/>
                  </a:lnTo>
                  <a:lnTo>
                    <a:pt x="144" y="158"/>
                  </a:lnTo>
                  <a:lnTo>
                    <a:pt x="152" y="151"/>
                  </a:lnTo>
                  <a:lnTo>
                    <a:pt x="158" y="143"/>
                  </a:lnTo>
                  <a:lnTo>
                    <a:pt x="163" y="134"/>
                  </a:lnTo>
                  <a:lnTo>
                    <a:pt x="166" y="124"/>
                  </a:lnTo>
                  <a:lnTo>
                    <a:pt x="167" y="113"/>
                  </a:lnTo>
                  <a:lnTo>
                    <a:pt x="167" y="113"/>
                  </a:lnTo>
                  <a:lnTo>
                    <a:pt x="166" y="102"/>
                  </a:lnTo>
                  <a:lnTo>
                    <a:pt x="163" y="92"/>
                  </a:lnTo>
                  <a:lnTo>
                    <a:pt x="158" y="83"/>
                  </a:lnTo>
                  <a:lnTo>
                    <a:pt x="152" y="76"/>
                  </a:lnTo>
                  <a:lnTo>
                    <a:pt x="144" y="69"/>
                  </a:lnTo>
                  <a:lnTo>
                    <a:pt x="135" y="64"/>
                  </a:lnTo>
                  <a:lnTo>
                    <a:pt x="125" y="61"/>
                  </a:lnTo>
                  <a:lnTo>
                    <a:pt x="114" y="60"/>
                  </a:lnTo>
                  <a:lnTo>
                    <a:pt x="114" y="6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9">
              <a:extLst>
                <a:ext uri="{FF2B5EF4-FFF2-40B4-BE49-F238E27FC236}">
                  <a16:creationId xmlns:a16="http://schemas.microsoft.com/office/drawing/2014/main" xmlns="" id="{2F1571B5-5D84-4B38-9367-ACB6388A5E0D}"/>
                </a:ext>
              </a:extLst>
            </p:cNvPr>
            <p:cNvSpPr>
              <a:spLocks noEditPoints="1"/>
            </p:cNvSpPr>
            <p:nvPr/>
          </p:nvSpPr>
          <p:spPr bwMode="auto">
            <a:xfrm>
              <a:off x="5295900" y="3649663"/>
              <a:ext cx="288925" cy="328612"/>
            </a:xfrm>
            <a:custGeom>
              <a:avLst/>
              <a:gdLst>
                <a:gd name="T0" fmla="*/ 681 w 730"/>
                <a:gd name="T1" fmla="*/ 830 h 830"/>
                <a:gd name="T2" fmla="*/ 49 w 730"/>
                <a:gd name="T3" fmla="*/ 830 h 830"/>
                <a:gd name="T4" fmla="*/ 49 w 730"/>
                <a:gd name="T5" fmla="*/ 830 h 830"/>
                <a:gd name="T6" fmla="*/ 39 w 730"/>
                <a:gd name="T7" fmla="*/ 829 h 830"/>
                <a:gd name="T8" fmla="*/ 30 w 730"/>
                <a:gd name="T9" fmla="*/ 826 h 830"/>
                <a:gd name="T10" fmla="*/ 22 w 730"/>
                <a:gd name="T11" fmla="*/ 822 h 830"/>
                <a:gd name="T12" fmla="*/ 14 w 730"/>
                <a:gd name="T13" fmla="*/ 816 h 830"/>
                <a:gd name="T14" fmla="*/ 8 w 730"/>
                <a:gd name="T15" fmla="*/ 808 h 830"/>
                <a:gd name="T16" fmla="*/ 4 w 730"/>
                <a:gd name="T17" fmla="*/ 800 h 830"/>
                <a:gd name="T18" fmla="*/ 1 w 730"/>
                <a:gd name="T19" fmla="*/ 791 h 830"/>
                <a:gd name="T20" fmla="*/ 0 w 730"/>
                <a:gd name="T21" fmla="*/ 781 h 830"/>
                <a:gd name="T22" fmla="*/ 0 w 730"/>
                <a:gd name="T23" fmla="*/ 49 h 830"/>
                <a:gd name="T24" fmla="*/ 0 w 730"/>
                <a:gd name="T25" fmla="*/ 49 h 830"/>
                <a:gd name="T26" fmla="*/ 1 w 730"/>
                <a:gd name="T27" fmla="*/ 39 h 830"/>
                <a:gd name="T28" fmla="*/ 4 w 730"/>
                <a:gd name="T29" fmla="*/ 29 h 830"/>
                <a:gd name="T30" fmla="*/ 8 w 730"/>
                <a:gd name="T31" fmla="*/ 21 h 830"/>
                <a:gd name="T32" fmla="*/ 14 w 730"/>
                <a:gd name="T33" fmla="*/ 14 h 830"/>
                <a:gd name="T34" fmla="*/ 22 w 730"/>
                <a:gd name="T35" fmla="*/ 8 h 830"/>
                <a:gd name="T36" fmla="*/ 30 w 730"/>
                <a:gd name="T37" fmla="*/ 3 h 830"/>
                <a:gd name="T38" fmla="*/ 39 w 730"/>
                <a:gd name="T39" fmla="*/ 1 h 830"/>
                <a:gd name="T40" fmla="*/ 49 w 730"/>
                <a:gd name="T41" fmla="*/ 0 h 830"/>
                <a:gd name="T42" fmla="*/ 681 w 730"/>
                <a:gd name="T43" fmla="*/ 0 h 830"/>
                <a:gd name="T44" fmla="*/ 681 w 730"/>
                <a:gd name="T45" fmla="*/ 0 h 830"/>
                <a:gd name="T46" fmla="*/ 690 w 730"/>
                <a:gd name="T47" fmla="*/ 1 h 830"/>
                <a:gd name="T48" fmla="*/ 701 w 730"/>
                <a:gd name="T49" fmla="*/ 3 h 830"/>
                <a:gd name="T50" fmla="*/ 709 w 730"/>
                <a:gd name="T51" fmla="*/ 8 h 830"/>
                <a:gd name="T52" fmla="*/ 716 w 730"/>
                <a:gd name="T53" fmla="*/ 14 h 830"/>
                <a:gd name="T54" fmla="*/ 722 w 730"/>
                <a:gd name="T55" fmla="*/ 21 h 830"/>
                <a:gd name="T56" fmla="*/ 727 w 730"/>
                <a:gd name="T57" fmla="*/ 29 h 830"/>
                <a:gd name="T58" fmla="*/ 729 w 730"/>
                <a:gd name="T59" fmla="*/ 39 h 830"/>
                <a:gd name="T60" fmla="*/ 730 w 730"/>
                <a:gd name="T61" fmla="*/ 49 h 830"/>
                <a:gd name="T62" fmla="*/ 730 w 730"/>
                <a:gd name="T63" fmla="*/ 781 h 830"/>
                <a:gd name="T64" fmla="*/ 730 w 730"/>
                <a:gd name="T65" fmla="*/ 781 h 830"/>
                <a:gd name="T66" fmla="*/ 729 w 730"/>
                <a:gd name="T67" fmla="*/ 791 h 830"/>
                <a:gd name="T68" fmla="*/ 727 w 730"/>
                <a:gd name="T69" fmla="*/ 800 h 830"/>
                <a:gd name="T70" fmla="*/ 722 w 730"/>
                <a:gd name="T71" fmla="*/ 808 h 830"/>
                <a:gd name="T72" fmla="*/ 716 w 730"/>
                <a:gd name="T73" fmla="*/ 816 h 830"/>
                <a:gd name="T74" fmla="*/ 709 w 730"/>
                <a:gd name="T75" fmla="*/ 822 h 830"/>
                <a:gd name="T76" fmla="*/ 701 w 730"/>
                <a:gd name="T77" fmla="*/ 826 h 830"/>
                <a:gd name="T78" fmla="*/ 690 w 730"/>
                <a:gd name="T79" fmla="*/ 829 h 830"/>
                <a:gd name="T80" fmla="*/ 681 w 730"/>
                <a:gd name="T81" fmla="*/ 830 h 830"/>
                <a:gd name="T82" fmla="*/ 681 w 730"/>
                <a:gd name="T83" fmla="*/ 830 h 830"/>
                <a:gd name="T84" fmla="*/ 60 w 730"/>
                <a:gd name="T85" fmla="*/ 770 h 830"/>
                <a:gd name="T86" fmla="*/ 669 w 730"/>
                <a:gd name="T87" fmla="*/ 770 h 830"/>
                <a:gd name="T88" fmla="*/ 669 w 730"/>
                <a:gd name="T89" fmla="*/ 61 h 830"/>
                <a:gd name="T90" fmla="*/ 60 w 730"/>
                <a:gd name="T91" fmla="*/ 61 h 830"/>
                <a:gd name="T92" fmla="*/ 60 w 730"/>
                <a:gd name="T93" fmla="*/ 770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30" h="830">
                  <a:moveTo>
                    <a:pt x="681" y="830"/>
                  </a:moveTo>
                  <a:lnTo>
                    <a:pt x="49" y="830"/>
                  </a:lnTo>
                  <a:lnTo>
                    <a:pt x="49" y="830"/>
                  </a:lnTo>
                  <a:lnTo>
                    <a:pt x="39" y="829"/>
                  </a:lnTo>
                  <a:lnTo>
                    <a:pt x="30" y="826"/>
                  </a:lnTo>
                  <a:lnTo>
                    <a:pt x="22" y="822"/>
                  </a:lnTo>
                  <a:lnTo>
                    <a:pt x="14" y="816"/>
                  </a:lnTo>
                  <a:lnTo>
                    <a:pt x="8" y="808"/>
                  </a:lnTo>
                  <a:lnTo>
                    <a:pt x="4" y="800"/>
                  </a:lnTo>
                  <a:lnTo>
                    <a:pt x="1" y="791"/>
                  </a:lnTo>
                  <a:lnTo>
                    <a:pt x="0" y="781"/>
                  </a:lnTo>
                  <a:lnTo>
                    <a:pt x="0" y="49"/>
                  </a:lnTo>
                  <a:lnTo>
                    <a:pt x="0" y="49"/>
                  </a:lnTo>
                  <a:lnTo>
                    <a:pt x="1" y="39"/>
                  </a:lnTo>
                  <a:lnTo>
                    <a:pt x="4" y="29"/>
                  </a:lnTo>
                  <a:lnTo>
                    <a:pt x="8" y="21"/>
                  </a:lnTo>
                  <a:lnTo>
                    <a:pt x="14" y="14"/>
                  </a:lnTo>
                  <a:lnTo>
                    <a:pt x="22" y="8"/>
                  </a:lnTo>
                  <a:lnTo>
                    <a:pt x="30" y="3"/>
                  </a:lnTo>
                  <a:lnTo>
                    <a:pt x="39" y="1"/>
                  </a:lnTo>
                  <a:lnTo>
                    <a:pt x="49" y="0"/>
                  </a:lnTo>
                  <a:lnTo>
                    <a:pt x="681" y="0"/>
                  </a:lnTo>
                  <a:lnTo>
                    <a:pt x="681" y="0"/>
                  </a:lnTo>
                  <a:lnTo>
                    <a:pt x="690" y="1"/>
                  </a:lnTo>
                  <a:lnTo>
                    <a:pt x="701" y="3"/>
                  </a:lnTo>
                  <a:lnTo>
                    <a:pt x="709" y="8"/>
                  </a:lnTo>
                  <a:lnTo>
                    <a:pt x="716" y="14"/>
                  </a:lnTo>
                  <a:lnTo>
                    <a:pt x="722" y="21"/>
                  </a:lnTo>
                  <a:lnTo>
                    <a:pt x="727" y="29"/>
                  </a:lnTo>
                  <a:lnTo>
                    <a:pt x="729" y="39"/>
                  </a:lnTo>
                  <a:lnTo>
                    <a:pt x="730" y="49"/>
                  </a:lnTo>
                  <a:lnTo>
                    <a:pt x="730" y="781"/>
                  </a:lnTo>
                  <a:lnTo>
                    <a:pt x="730" y="781"/>
                  </a:lnTo>
                  <a:lnTo>
                    <a:pt x="729" y="791"/>
                  </a:lnTo>
                  <a:lnTo>
                    <a:pt x="727" y="800"/>
                  </a:lnTo>
                  <a:lnTo>
                    <a:pt x="722" y="808"/>
                  </a:lnTo>
                  <a:lnTo>
                    <a:pt x="716" y="816"/>
                  </a:lnTo>
                  <a:lnTo>
                    <a:pt x="709" y="822"/>
                  </a:lnTo>
                  <a:lnTo>
                    <a:pt x="701" y="826"/>
                  </a:lnTo>
                  <a:lnTo>
                    <a:pt x="690" y="829"/>
                  </a:lnTo>
                  <a:lnTo>
                    <a:pt x="681" y="830"/>
                  </a:lnTo>
                  <a:lnTo>
                    <a:pt x="681" y="830"/>
                  </a:lnTo>
                  <a:close/>
                  <a:moveTo>
                    <a:pt x="60" y="770"/>
                  </a:moveTo>
                  <a:lnTo>
                    <a:pt x="669" y="770"/>
                  </a:lnTo>
                  <a:lnTo>
                    <a:pt x="669" y="61"/>
                  </a:lnTo>
                  <a:lnTo>
                    <a:pt x="60" y="61"/>
                  </a:lnTo>
                  <a:lnTo>
                    <a:pt x="60" y="77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3" name="Group 37">
            <a:extLst>
              <a:ext uri="{FF2B5EF4-FFF2-40B4-BE49-F238E27FC236}">
                <a16:creationId xmlns:a16="http://schemas.microsoft.com/office/drawing/2014/main" xmlns="" id="{5E4E0FF1-F57B-475B-9E7E-5D61A3FA5088}"/>
              </a:ext>
            </a:extLst>
          </p:cNvPr>
          <p:cNvGrpSpPr>
            <a:grpSpLocks noChangeAspect="1"/>
          </p:cNvGrpSpPr>
          <p:nvPr/>
        </p:nvGrpSpPr>
        <p:grpSpPr bwMode="auto">
          <a:xfrm>
            <a:off x="7999594" y="3504899"/>
            <a:ext cx="279048" cy="278347"/>
            <a:chOff x="3190" y="1333"/>
            <a:chExt cx="398" cy="397"/>
          </a:xfrm>
        </p:grpSpPr>
        <p:sp>
          <p:nvSpPr>
            <p:cNvPr id="124" name="AutoShape 36">
              <a:extLst>
                <a:ext uri="{FF2B5EF4-FFF2-40B4-BE49-F238E27FC236}">
                  <a16:creationId xmlns:a16="http://schemas.microsoft.com/office/drawing/2014/main" xmlns="" id="{4E2E1AF8-425F-429C-86CF-9AC7CEF43FA0}"/>
                </a:ext>
              </a:extLst>
            </p:cNvPr>
            <p:cNvSpPr>
              <a:spLocks noChangeAspect="1" noChangeArrowheads="1" noTextEdit="1"/>
            </p:cNvSpPr>
            <p:nvPr/>
          </p:nvSpPr>
          <p:spPr bwMode="auto">
            <a:xfrm>
              <a:off x="3190" y="1333"/>
              <a:ext cx="39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Oval 38">
              <a:extLst>
                <a:ext uri="{FF2B5EF4-FFF2-40B4-BE49-F238E27FC236}">
                  <a16:creationId xmlns:a16="http://schemas.microsoft.com/office/drawing/2014/main" xmlns="" id="{602C499D-EC57-4193-8485-E8F39091B01E}"/>
                </a:ext>
              </a:extLst>
            </p:cNvPr>
            <p:cNvSpPr>
              <a:spLocks noChangeArrowheads="1"/>
            </p:cNvSpPr>
            <p:nvPr/>
          </p:nvSpPr>
          <p:spPr bwMode="auto">
            <a:xfrm>
              <a:off x="3194" y="1342"/>
              <a:ext cx="385" cy="384"/>
            </a:xfrm>
            <a:prstGeom prst="ellipse">
              <a:avLst/>
            </a:prstGeom>
            <a:solidFill>
              <a:srgbClr val="FFFFFF"/>
            </a:solidFill>
            <a:ln w="19050" cap="flat">
              <a:solidFill>
                <a:srgbClr val="00A3AD"/>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6" name="Freeform 39">
              <a:extLst>
                <a:ext uri="{FF2B5EF4-FFF2-40B4-BE49-F238E27FC236}">
                  <a16:creationId xmlns:a16="http://schemas.microsoft.com/office/drawing/2014/main" xmlns="" id="{8DD1A76B-246B-4B4D-8E19-5D5AC0BF5FC4}"/>
                </a:ext>
              </a:extLst>
            </p:cNvPr>
            <p:cNvSpPr>
              <a:spLocks/>
            </p:cNvSpPr>
            <p:nvPr/>
          </p:nvSpPr>
          <p:spPr bwMode="auto">
            <a:xfrm>
              <a:off x="3306" y="1478"/>
              <a:ext cx="179" cy="126"/>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19050"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22" name="Group 37">
            <a:extLst>
              <a:ext uri="{FF2B5EF4-FFF2-40B4-BE49-F238E27FC236}">
                <a16:creationId xmlns:a16="http://schemas.microsoft.com/office/drawing/2014/main" xmlns="" id="{AEC93969-1AF7-4AE5-910A-81F7EA087CA8}"/>
              </a:ext>
            </a:extLst>
          </p:cNvPr>
          <p:cNvGrpSpPr>
            <a:grpSpLocks noChangeAspect="1"/>
          </p:cNvGrpSpPr>
          <p:nvPr/>
        </p:nvGrpSpPr>
        <p:grpSpPr bwMode="auto">
          <a:xfrm>
            <a:off x="9091681" y="3504899"/>
            <a:ext cx="279048" cy="278347"/>
            <a:chOff x="3190" y="1333"/>
            <a:chExt cx="398" cy="397"/>
          </a:xfrm>
        </p:grpSpPr>
        <p:sp>
          <p:nvSpPr>
            <p:cNvPr id="137" name="AutoShape 36">
              <a:extLst>
                <a:ext uri="{FF2B5EF4-FFF2-40B4-BE49-F238E27FC236}">
                  <a16:creationId xmlns:a16="http://schemas.microsoft.com/office/drawing/2014/main" xmlns="" id="{3711DE01-F007-4020-8160-C6EC8DAFD73C}"/>
                </a:ext>
              </a:extLst>
            </p:cNvPr>
            <p:cNvSpPr>
              <a:spLocks noChangeAspect="1" noChangeArrowheads="1" noTextEdit="1"/>
            </p:cNvSpPr>
            <p:nvPr/>
          </p:nvSpPr>
          <p:spPr bwMode="auto">
            <a:xfrm>
              <a:off x="3190" y="1333"/>
              <a:ext cx="39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8" name="Oval 38">
              <a:extLst>
                <a:ext uri="{FF2B5EF4-FFF2-40B4-BE49-F238E27FC236}">
                  <a16:creationId xmlns:a16="http://schemas.microsoft.com/office/drawing/2014/main" xmlns="" id="{D546B1B6-474F-43EA-B11C-85DAF00A62BE}"/>
                </a:ext>
              </a:extLst>
            </p:cNvPr>
            <p:cNvSpPr>
              <a:spLocks noChangeArrowheads="1"/>
            </p:cNvSpPr>
            <p:nvPr/>
          </p:nvSpPr>
          <p:spPr bwMode="auto">
            <a:xfrm>
              <a:off x="3194" y="1342"/>
              <a:ext cx="385" cy="384"/>
            </a:xfrm>
            <a:prstGeom prst="ellipse">
              <a:avLst/>
            </a:prstGeom>
            <a:solidFill>
              <a:srgbClr val="FFFFFF"/>
            </a:solidFill>
            <a:ln w="19050" cap="flat">
              <a:solidFill>
                <a:srgbClr val="00A3AD"/>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9" name="Freeform 39">
              <a:extLst>
                <a:ext uri="{FF2B5EF4-FFF2-40B4-BE49-F238E27FC236}">
                  <a16:creationId xmlns:a16="http://schemas.microsoft.com/office/drawing/2014/main" xmlns="" id="{CF767577-A860-4128-B475-03F12593AAAB}"/>
                </a:ext>
              </a:extLst>
            </p:cNvPr>
            <p:cNvSpPr>
              <a:spLocks/>
            </p:cNvSpPr>
            <p:nvPr/>
          </p:nvSpPr>
          <p:spPr bwMode="auto">
            <a:xfrm>
              <a:off x="3306" y="1478"/>
              <a:ext cx="179" cy="126"/>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19050"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40" name="Group 66">
            <a:extLst>
              <a:ext uri="{FF2B5EF4-FFF2-40B4-BE49-F238E27FC236}">
                <a16:creationId xmlns:a16="http://schemas.microsoft.com/office/drawing/2014/main" xmlns="" id="{3B01AF80-9992-42D2-A646-6398F20BFC5B}"/>
              </a:ext>
            </a:extLst>
          </p:cNvPr>
          <p:cNvGrpSpPr>
            <a:grpSpLocks noChangeAspect="1"/>
          </p:cNvGrpSpPr>
          <p:nvPr/>
        </p:nvGrpSpPr>
        <p:grpSpPr bwMode="auto">
          <a:xfrm>
            <a:off x="8757009" y="3801241"/>
            <a:ext cx="455673" cy="453382"/>
            <a:chOff x="565" y="2244"/>
            <a:chExt cx="398" cy="396"/>
          </a:xfrm>
        </p:grpSpPr>
        <p:sp>
          <p:nvSpPr>
            <p:cNvPr id="141" name="AutoShape 65">
              <a:extLst>
                <a:ext uri="{FF2B5EF4-FFF2-40B4-BE49-F238E27FC236}">
                  <a16:creationId xmlns:a16="http://schemas.microsoft.com/office/drawing/2014/main" xmlns="" id="{E277E5D2-6CB6-41CE-8E49-1E7E0937EFF0}"/>
                </a:ext>
              </a:extLst>
            </p:cNvPr>
            <p:cNvSpPr>
              <a:spLocks noChangeAspect="1" noChangeArrowheads="1" noTextEdit="1"/>
            </p:cNvSpPr>
            <p:nvPr/>
          </p:nvSpPr>
          <p:spPr bwMode="auto">
            <a:xfrm>
              <a:off x="565" y="2244"/>
              <a:ext cx="3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Oval 67">
              <a:extLst>
                <a:ext uri="{FF2B5EF4-FFF2-40B4-BE49-F238E27FC236}">
                  <a16:creationId xmlns:a16="http://schemas.microsoft.com/office/drawing/2014/main" xmlns="" id="{8F2F6004-C680-4D43-99C0-C8C103728EE7}"/>
                </a:ext>
              </a:extLst>
            </p:cNvPr>
            <p:cNvSpPr>
              <a:spLocks noChangeArrowheads="1"/>
            </p:cNvSpPr>
            <p:nvPr/>
          </p:nvSpPr>
          <p:spPr bwMode="auto">
            <a:xfrm>
              <a:off x="569" y="2248"/>
              <a:ext cx="385" cy="384"/>
            </a:xfrm>
            <a:prstGeom prst="ellipse">
              <a:avLst/>
            </a:prstGeom>
            <a:solidFill>
              <a:srgbClr val="FFFFFF"/>
            </a:solidFill>
            <a:ln w="190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3" name="Oval 68">
              <a:extLst>
                <a:ext uri="{FF2B5EF4-FFF2-40B4-BE49-F238E27FC236}">
                  <a16:creationId xmlns:a16="http://schemas.microsoft.com/office/drawing/2014/main" xmlns="" id="{89B16BFC-0361-4C3B-999E-10E4142E9A6D}"/>
                </a:ext>
              </a:extLst>
            </p:cNvPr>
            <p:cNvSpPr>
              <a:spLocks noChangeArrowheads="1"/>
            </p:cNvSpPr>
            <p:nvPr/>
          </p:nvSpPr>
          <p:spPr bwMode="auto">
            <a:xfrm>
              <a:off x="738" y="2321"/>
              <a:ext cx="50" cy="49"/>
            </a:xfrm>
            <a:prstGeom prst="ellipse">
              <a:avLst/>
            </a:pr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69">
              <a:extLst>
                <a:ext uri="{FF2B5EF4-FFF2-40B4-BE49-F238E27FC236}">
                  <a16:creationId xmlns:a16="http://schemas.microsoft.com/office/drawing/2014/main" xmlns="" id="{0511161E-FE48-46DE-B1A4-FE6D7EEBB5E3}"/>
                </a:ext>
              </a:extLst>
            </p:cNvPr>
            <p:cNvSpPr>
              <a:spLocks/>
            </p:cNvSpPr>
            <p:nvPr/>
          </p:nvSpPr>
          <p:spPr bwMode="auto">
            <a:xfrm>
              <a:off x="740" y="2393"/>
              <a:ext cx="45" cy="166"/>
            </a:xfrm>
            <a:custGeom>
              <a:avLst/>
              <a:gdLst>
                <a:gd name="T0" fmla="*/ 18 w 21"/>
                <a:gd name="T1" fmla="*/ 78 h 78"/>
                <a:gd name="T2" fmla="*/ 3 w 21"/>
                <a:gd name="T3" fmla="*/ 78 h 78"/>
                <a:gd name="T4" fmla="*/ 0 w 21"/>
                <a:gd name="T5" fmla="*/ 76 h 78"/>
                <a:gd name="T6" fmla="*/ 0 w 21"/>
                <a:gd name="T7" fmla="*/ 2 h 78"/>
                <a:gd name="T8" fmla="*/ 3 w 21"/>
                <a:gd name="T9" fmla="*/ 0 h 78"/>
                <a:gd name="T10" fmla="*/ 18 w 21"/>
                <a:gd name="T11" fmla="*/ 0 h 78"/>
                <a:gd name="T12" fmla="*/ 21 w 21"/>
                <a:gd name="T13" fmla="*/ 2 h 78"/>
                <a:gd name="T14" fmla="*/ 21 w 21"/>
                <a:gd name="T15" fmla="*/ 76 h 78"/>
                <a:gd name="T16" fmla="*/ 18 w 21"/>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8">
                  <a:moveTo>
                    <a:pt x="18" y="78"/>
                  </a:moveTo>
                  <a:cubicBezTo>
                    <a:pt x="3" y="78"/>
                    <a:pt x="3" y="78"/>
                    <a:pt x="3" y="78"/>
                  </a:cubicBezTo>
                  <a:cubicBezTo>
                    <a:pt x="1" y="78"/>
                    <a:pt x="0" y="77"/>
                    <a:pt x="0" y="76"/>
                  </a:cubicBezTo>
                  <a:cubicBezTo>
                    <a:pt x="0" y="2"/>
                    <a:pt x="0" y="2"/>
                    <a:pt x="0" y="2"/>
                  </a:cubicBezTo>
                  <a:cubicBezTo>
                    <a:pt x="0" y="1"/>
                    <a:pt x="1" y="0"/>
                    <a:pt x="3" y="0"/>
                  </a:cubicBezTo>
                  <a:cubicBezTo>
                    <a:pt x="18" y="0"/>
                    <a:pt x="18" y="0"/>
                    <a:pt x="18" y="0"/>
                  </a:cubicBezTo>
                  <a:cubicBezTo>
                    <a:pt x="20" y="0"/>
                    <a:pt x="21" y="1"/>
                    <a:pt x="21" y="2"/>
                  </a:cubicBezTo>
                  <a:cubicBezTo>
                    <a:pt x="21" y="76"/>
                    <a:pt x="21" y="76"/>
                    <a:pt x="21" y="76"/>
                  </a:cubicBezTo>
                  <a:cubicBezTo>
                    <a:pt x="21" y="77"/>
                    <a:pt x="20" y="78"/>
                    <a:pt x="18" y="78"/>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45" name="Group 66">
            <a:extLst>
              <a:ext uri="{FF2B5EF4-FFF2-40B4-BE49-F238E27FC236}">
                <a16:creationId xmlns:a16="http://schemas.microsoft.com/office/drawing/2014/main" xmlns="" id="{23BF8CE8-B22B-4C76-B929-04E562BE170B}"/>
              </a:ext>
            </a:extLst>
          </p:cNvPr>
          <p:cNvGrpSpPr>
            <a:grpSpLocks noChangeAspect="1"/>
          </p:cNvGrpSpPr>
          <p:nvPr/>
        </p:nvGrpSpPr>
        <p:grpSpPr bwMode="auto">
          <a:xfrm>
            <a:off x="9784791" y="3801241"/>
            <a:ext cx="455673" cy="453382"/>
            <a:chOff x="565" y="2244"/>
            <a:chExt cx="398" cy="396"/>
          </a:xfrm>
        </p:grpSpPr>
        <p:sp>
          <p:nvSpPr>
            <p:cNvPr id="151" name="AutoShape 65">
              <a:extLst>
                <a:ext uri="{FF2B5EF4-FFF2-40B4-BE49-F238E27FC236}">
                  <a16:creationId xmlns:a16="http://schemas.microsoft.com/office/drawing/2014/main" xmlns="" id="{9C40B229-0741-4F6B-98A5-56936AF38C40}"/>
                </a:ext>
              </a:extLst>
            </p:cNvPr>
            <p:cNvSpPr>
              <a:spLocks noChangeAspect="1" noChangeArrowheads="1" noTextEdit="1"/>
            </p:cNvSpPr>
            <p:nvPr/>
          </p:nvSpPr>
          <p:spPr bwMode="auto">
            <a:xfrm>
              <a:off x="565" y="2244"/>
              <a:ext cx="3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Oval 67">
              <a:extLst>
                <a:ext uri="{FF2B5EF4-FFF2-40B4-BE49-F238E27FC236}">
                  <a16:creationId xmlns:a16="http://schemas.microsoft.com/office/drawing/2014/main" xmlns="" id="{824CA044-3EDE-4A70-8802-3EAE9F4C8D60}"/>
                </a:ext>
              </a:extLst>
            </p:cNvPr>
            <p:cNvSpPr>
              <a:spLocks noChangeArrowheads="1"/>
            </p:cNvSpPr>
            <p:nvPr/>
          </p:nvSpPr>
          <p:spPr bwMode="auto">
            <a:xfrm>
              <a:off x="569" y="2248"/>
              <a:ext cx="385" cy="384"/>
            </a:xfrm>
            <a:prstGeom prst="ellipse">
              <a:avLst/>
            </a:prstGeom>
            <a:solidFill>
              <a:srgbClr val="FFFFFF"/>
            </a:solidFill>
            <a:ln w="190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3" name="Oval 68">
              <a:extLst>
                <a:ext uri="{FF2B5EF4-FFF2-40B4-BE49-F238E27FC236}">
                  <a16:creationId xmlns:a16="http://schemas.microsoft.com/office/drawing/2014/main" xmlns="" id="{23CCB3E3-82CF-45EF-A37A-2DAD5D305302}"/>
                </a:ext>
              </a:extLst>
            </p:cNvPr>
            <p:cNvSpPr>
              <a:spLocks noChangeArrowheads="1"/>
            </p:cNvSpPr>
            <p:nvPr/>
          </p:nvSpPr>
          <p:spPr bwMode="auto">
            <a:xfrm>
              <a:off x="738" y="2321"/>
              <a:ext cx="50" cy="49"/>
            </a:xfrm>
            <a:prstGeom prst="ellipse">
              <a:avLst/>
            </a:pr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69">
              <a:extLst>
                <a:ext uri="{FF2B5EF4-FFF2-40B4-BE49-F238E27FC236}">
                  <a16:creationId xmlns:a16="http://schemas.microsoft.com/office/drawing/2014/main" xmlns="" id="{22FF0D9B-7F23-4D0C-982C-EF1F7D5E2D8A}"/>
                </a:ext>
              </a:extLst>
            </p:cNvPr>
            <p:cNvSpPr>
              <a:spLocks/>
            </p:cNvSpPr>
            <p:nvPr/>
          </p:nvSpPr>
          <p:spPr bwMode="auto">
            <a:xfrm>
              <a:off x="740" y="2393"/>
              <a:ext cx="45" cy="166"/>
            </a:xfrm>
            <a:custGeom>
              <a:avLst/>
              <a:gdLst>
                <a:gd name="T0" fmla="*/ 18 w 21"/>
                <a:gd name="T1" fmla="*/ 78 h 78"/>
                <a:gd name="T2" fmla="*/ 3 w 21"/>
                <a:gd name="T3" fmla="*/ 78 h 78"/>
                <a:gd name="T4" fmla="*/ 0 w 21"/>
                <a:gd name="T5" fmla="*/ 76 h 78"/>
                <a:gd name="T6" fmla="*/ 0 w 21"/>
                <a:gd name="T7" fmla="*/ 2 h 78"/>
                <a:gd name="T8" fmla="*/ 3 w 21"/>
                <a:gd name="T9" fmla="*/ 0 h 78"/>
                <a:gd name="T10" fmla="*/ 18 w 21"/>
                <a:gd name="T11" fmla="*/ 0 h 78"/>
                <a:gd name="T12" fmla="*/ 21 w 21"/>
                <a:gd name="T13" fmla="*/ 2 h 78"/>
                <a:gd name="T14" fmla="*/ 21 w 21"/>
                <a:gd name="T15" fmla="*/ 76 h 78"/>
                <a:gd name="T16" fmla="*/ 18 w 21"/>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8">
                  <a:moveTo>
                    <a:pt x="18" y="78"/>
                  </a:moveTo>
                  <a:cubicBezTo>
                    <a:pt x="3" y="78"/>
                    <a:pt x="3" y="78"/>
                    <a:pt x="3" y="78"/>
                  </a:cubicBezTo>
                  <a:cubicBezTo>
                    <a:pt x="1" y="78"/>
                    <a:pt x="0" y="77"/>
                    <a:pt x="0" y="76"/>
                  </a:cubicBezTo>
                  <a:cubicBezTo>
                    <a:pt x="0" y="2"/>
                    <a:pt x="0" y="2"/>
                    <a:pt x="0" y="2"/>
                  </a:cubicBezTo>
                  <a:cubicBezTo>
                    <a:pt x="0" y="1"/>
                    <a:pt x="1" y="0"/>
                    <a:pt x="3" y="0"/>
                  </a:cubicBezTo>
                  <a:cubicBezTo>
                    <a:pt x="18" y="0"/>
                    <a:pt x="18" y="0"/>
                    <a:pt x="18" y="0"/>
                  </a:cubicBezTo>
                  <a:cubicBezTo>
                    <a:pt x="20" y="0"/>
                    <a:pt x="21" y="1"/>
                    <a:pt x="21" y="2"/>
                  </a:cubicBezTo>
                  <a:cubicBezTo>
                    <a:pt x="21" y="76"/>
                    <a:pt x="21" y="76"/>
                    <a:pt x="21" y="76"/>
                  </a:cubicBezTo>
                  <a:cubicBezTo>
                    <a:pt x="21" y="77"/>
                    <a:pt x="20" y="78"/>
                    <a:pt x="18" y="78"/>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55" name="Group 66">
            <a:extLst>
              <a:ext uri="{FF2B5EF4-FFF2-40B4-BE49-F238E27FC236}">
                <a16:creationId xmlns:a16="http://schemas.microsoft.com/office/drawing/2014/main" xmlns="" id="{55EF493A-7718-4B44-B516-FA071FD67A89}"/>
              </a:ext>
            </a:extLst>
          </p:cNvPr>
          <p:cNvGrpSpPr>
            <a:grpSpLocks noChangeAspect="1"/>
          </p:cNvGrpSpPr>
          <p:nvPr/>
        </p:nvGrpSpPr>
        <p:grpSpPr bwMode="auto">
          <a:xfrm>
            <a:off x="10832130" y="3801241"/>
            <a:ext cx="455673" cy="453382"/>
            <a:chOff x="565" y="2244"/>
            <a:chExt cx="398" cy="396"/>
          </a:xfrm>
        </p:grpSpPr>
        <p:sp>
          <p:nvSpPr>
            <p:cNvPr id="156" name="AutoShape 65">
              <a:extLst>
                <a:ext uri="{FF2B5EF4-FFF2-40B4-BE49-F238E27FC236}">
                  <a16:creationId xmlns:a16="http://schemas.microsoft.com/office/drawing/2014/main" xmlns="" id="{8730D3C8-BD7E-4460-98E0-0B5E642C2273}"/>
                </a:ext>
              </a:extLst>
            </p:cNvPr>
            <p:cNvSpPr>
              <a:spLocks noChangeAspect="1" noChangeArrowheads="1" noTextEdit="1"/>
            </p:cNvSpPr>
            <p:nvPr/>
          </p:nvSpPr>
          <p:spPr bwMode="auto">
            <a:xfrm>
              <a:off x="565" y="2244"/>
              <a:ext cx="39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Oval 67">
              <a:extLst>
                <a:ext uri="{FF2B5EF4-FFF2-40B4-BE49-F238E27FC236}">
                  <a16:creationId xmlns:a16="http://schemas.microsoft.com/office/drawing/2014/main" xmlns="" id="{377DB00A-DFFB-4337-A5A7-49A253608D2A}"/>
                </a:ext>
              </a:extLst>
            </p:cNvPr>
            <p:cNvSpPr>
              <a:spLocks noChangeArrowheads="1"/>
            </p:cNvSpPr>
            <p:nvPr/>
          </p:nvSpPr>
          <p:spPr bwMode="auto">
            <a:xfrm>
              <a:off x="569" y="2248"/>
              <a:ext cx="385" cy="384"/>
            </a:xfrm>
            <a:prstGeom prst="ellipse">
              <a:avLst/>
            </a:prstGeom>
            <a:solidFill>
              <a:srgbClr val="FFFFFF"/>
            </a:solidFill>
            <a:ln w="19050" cap="flat">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8" name="Oval 68">
              <a:extLst>
                <a:ext uri="{FF2B5EF4-FFF2-40B4-BE49-F238E27FC236}">
                  <a16:creationId xmlns:a16="http://schemas.microsoft.com/office/drawing/2014/main" xmlns="" id="{95DC2F86-781E-49FB-B631-85E87E9DC9E7}"/>
                </a:ext>
              </a:extLst>
            </p:cNvPr>
            <p:cNvSpPr>
              <a:spLocks noChangeArrowheads="1"/>
            </p:cNvSpPr>
            <p:nvPr/>
          </p:nvSpPr>
          <p:spPr bwMode="auto">
            <a:xfrm>
              <a:off x="738" y="2321"/>
              <a:ext cx="50" cy="49"/>
            </a:xfrm>
            <a:prstGeom prst="ellipse">
              <a:avLst/>
            </a:pr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69">
              <a:extLst>
                <a:ext uri="{FF2B5EF4-FFF2-40B4-BE49-F238E27FC236}">
                  <a16:creationId xmlns:a16="http://schemas.microsoft.com/office/drawing/2014/main" xmlns="" id="{BF5D57FC-BA76-4DB1-BBCC-75882B560119}"/>
                </a:ext>
              </a:extLst>
            </p:cNvPr>
            <p:cNvSpPr>
              <a:spLocks/>
            </p:cNvSpPr>
            <p:nvPr/>
          </p:nvSpPr>
          <p:spPr bwMode="auto">
            <a:xfrm>
              <a:off x="740" y="2393"/>
              <a:ext cx="45" cy="166"/>
            </a:xfrm>
            <a:custGeom>
              <a:avLst/>
              <a:gdLst>
                <a:gd name="T0" fmla="*/ 18 w 21"/>
                <a:gd name="T1" fmla="*/ 78 h 78"/>
                <a:gd name="T2" fmla="*/ 3 w 21"/>
                <a:gd name="T3" fmla="*/ 78 h 78"/>
                <a:gd name="T4" fmla="*/ 0 w 21"/>
                <a:gd name="T5" fmla="*/ 76 h 78"/>
                <a:gd name="T6" fmla="*/ 0 w 21"/>
                <a:gd name="T7" fmla="*/ 2 h 78"/>
                <a:gd name="T8" fmla="*/ 3 w 21"/>
                <a:gd name="T9" fmla="*/ 0 h 78"/>
                <a:gd name="T10" fmla="*/ 18 w 21"/>
                <a:gd name="T11" fmla="*/ 0 h 78"/>
                <a:gd name="T12" fmla="*/ 21 w 21"/>
                <a:gd name="T13" fmla="*/ 2 h 78"/>
                <a:gd name="T14" fmla="*/ 21 w 21"/>
                <a:gd name="T15" fmla="*/ 76 h 78"/>
                <a:gd name="T16" fmla="*/ 18 w 21"/>
                <a:gd name="T1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78">
                  <a:moveTo>
                    <a:pt x="18" y="78"/>
                  </a:moveTo>
                  <a:cubicBezTo>
                    <a:pt x="3" y="78"/>
                    <a:pt x="3" y="78"/>
                    <a:pt x="3" y="78"/>
                  </a:cubicBezTo>
                  <a:cubicBezTo>
                    <a:pt x="1" y="78"/>
                    <a:pt x="0" y="77"/>
                    <a:pt x="0" y="76"/>
                  </a:cubicBezTo>
                  <a:cubicBezTo>
                    <a:pt x="0" y="2"/>
                    <a:pt x="0" y="2"/>
                    <a:pt x="0" y="2"/>
                  </a:cubicBezTo>
                  <a:cubicBezTo>
                    <a:pt x="0" y="1"/>
                    <a:pt x="1" y="0"/>
                    <a:pt x="3" y="0"/>
                  </a:cubicBezTo>
                  <a:cubicBezTo>
                    <a:pt x="18" y="0"/>
                    <a:pt x="18" y="0"/>
                    <a:pt x="18" y="0"/>
                  </a:cubicBezTo>
                  <a:cubicBezTo>
                    <a:pt x="20" y="0"/>
                    <a:pt x="21" y="1"/>
                    <a:pt x="21" y="2"/>
                  </a:cubicBezTo>
                  <a:cubicBezTo>
                    <a:pt x="21" y="76"/>
                    <a:pt x="21" y="76"/>
                    <a:pt x="21" y="76"/>
                  </a:cubicBezTo>
                  <a:cubicBezTo>
                    <a:pt x="21" y="77"/>
                    <a:pt x="20" y="78"/>
                    <a:pt x="18" y="78"/>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 name="Group 3">
            <a:extLst>
              <a:ext uri="{FF2B5EF4-FFF2-40B4-BE49-F238E27FC236}">
                <a16:creationId xmlns:a16="http://schemas.microsoft.com/office/drawing/2014/main" xmlns="" id="{106AB7F5-70D4-4FCF-94AB-B82007DAA5F1}"/>
              </a:ext>
            </a:extLst>
          </p:cNvPr>
          <p:cNvGrpSpPr/>
          <p:nvPr/>
        </p:nvGrpSpPr>
        <p:grpSpPr>
          <a:xfrm>
            <a:off x="8593808" y="2267467"/>
            <a:ext cx="820329" cy="339940"/>
            <a:chOff x="7958961" y="-822980"/>
            <a:chExt cx="1201044" cy="502682"/>
          </a:xfrm>
        </p:grpSpPr>
        <p:sp>
          <p:nvSpPr>
            <p:cNvPr id="187" name="Rectangle: Rounded Corners 186">
              <a:extLst>
                <a:ext uri="{FF2B5EF4-FFF2-40B4-BE49-F238E27FC236}">
                  <a16:creationId xmlns:a16="http://schemas.microsoft.com/office/drawing/2014/main" xmlns="" id="{A8EACE6D-E668-4F93-8655-075F73CDFF18}"/>
                </a:ext>
              </a:extLst>
            </p:cNvPr>
            <p:cNvSpPr/>
            <p:nvPr/>
          </p:nvSpPr>
          <p:spPr>
            <a:xfrm>
              <a:off x="8419248" y="-816569"/>
              <a:ext cx="740757" cy="489790"/>
            </a:xfrm>
            <a:prstGeom prst="roundRect">
              <a:avLst>
                <a:gd name="adj" fmla="val 5416"/>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67" name="Freeform 9">
              <a:extLst>
                <a:ext uri="{FF2B5EF4-FFF2-40B4-BE49-F238E27FC236}">
                  <a16:creationId xmlns:a16="http://schemas.microsoft.com/office/drawing/2014/main" xmlns="" id="{83233DC3-9A4E-41A0-9717-B3006FE386D1}"/>
                </a:ext>
              </a:extLst>
            </p:cNvPr>
            <p:cNvSpPr>
              <a:spLocks/>
            </p:cNvSpPr>
            <p:nvPr/>
          </p:nvSpPr>
          <p:spPr bwMode="auto">
            <a:xfrm flipH="1">
              <a:off x="8425305" y="-822980"/>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1" name="Freeform 10">
              <a:extLst>
                <a:ext uri="{FF2B5EF4-FFF2-40B4-BE49-F238E27FC236}">
                  <a16:creationId xmlns:a16="http://schemas.microsoft.com/office/drawing/2014/main" xmlns="" id="{A8443CB4-E487-4138-A27E-0710741642F3}"/>
                </a:ext>
              </a:extLst>
            </p:cNvPr>
            <p:cNvSpPr>
              <a:spLocks/>
            </p:cNvSpPr>
            <p:nvPr/>
          </p:nvSpPr>
          <p:spPr bwMode="auto">
            <a:xfrm flipH="1">
              <a:off x="8425305" y="-822980"/>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2" name="Line 11">
              <a:extLst>
                <a:ext uri="{FF2B5EF4-FFF2-40B4-BE49-F238E27FC236}">
                  <a16:creationId xmlns:a16="http://schemas.microsoft.com/office/drawing/2014/main" xmlns="" id="{67C96B05-2298-4A8A-9496-77E6DAC89F5B}"/>
                </a:ext>
              </a:extLst>
            </p:cNvPr>
            <p:cNvSpPr>
              <a:spLocks noChangeShapeType="1"/>
            </p:cNvSpPr>
            <p:nvPr/>
          </p:nvSpPr>
          <p:spPr bwMode="auto">
            <a:xfrm>
              <a:off x="8873479" y="-635231"/>
              <a:ext cx="266482" cy="236200"/>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3" name="Line 12">
              <a:extLst>
                <a:ext uri="{FF2B5EF4-FFF2-40B4-BE49-F238E27FC236}">
                  <a16:creationId xmlns:a16="http://schemas.microsoft.com/office/drawing/2014/main" xmlns="" id="{A3F9A0EC-AE3B-4AD0-A61E-FB932A07116D}"/>
                </a:ext>
              </a:extLst>
            </p:cNvPr>
            <p:cNvSpPr>
              <a:spLocks noChangeShapeType="1"/>
            </p:cNvSpPr>
            <p:nvPr/>
          </p:nvSpPr>
          <p:spPr bwMode="auto">
            <a:xfrm flipH="1">
              <a:off x="8419248" y="-635231"/>
              <a:ext cx="266482" cy="236200"/>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4" name="Line 13">
              <a:extLst>
                <a:ext uri="{FF2B5EF4-FFF2-40B4-BE49-F238E27FC236}">
                  <a16:creationId xmlns:a16="http://schemas.microsoft.com/office/drawing/2014/main" xmlns="" id="{0CC50589-AA9A-4530-97E2-2301F24C9664}"/>
                </a:ext>
              </a:extLst>
            </p:cNvPr>
            <p:cNvSpPr>
              <a:spLocks noChangeShapeType="1"/>
            </p:cNvSpPr>
            <p:nvPr/>
          </p:nvSpPr>
          <p:spPr bwMode="auto">
            <a:xfrm flipH="1">
              <a:off x="8080089" y="-659457"/>
              <a:ext cx="236200" cy="0"/>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5" name="Line 14">
              <a:extLst>
                <a:ext uri="{FF2B5EF4-FFF2-40B4-BE49-F238E27FC236}">
                  <a16:creationId xmlns:a16="http://schemas.microsoft.com/office/drawing/2014/main" xmlns="" id="{66E43AE8-40E1-4DDC-BC0C-C6F1F3642E1C}"/>
                </a:ext>
              </a:extLst>
            </p:cNvPr>
            <p:cNvSpPr>
              <a:spLocks noChangeShapeType="1"/>
            </p:cNvSpPr>
            <p:nvPr/>
          </p:nvSpPr>
          <p:spPr bwMode="auto">
            <a:xfrm flipH="1">
              <a:off x="7958961" y="-544385"/>
              <a:ext cx="357328" cy="0"/>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86" name="Line 15">
              <a:extLst>
                <a:ext uri="{FF2B5EF4-FFF2-40B4-BE49-F238E27FC236}">
                  <a16:creationId xmlns:a16="http://schemas.microsoft.com/office/drawing/2014/main" xmlns="" id="{2CA7A8AF-40B0-4B16-80B9-6357E77369A6}"/>
                </a:ext>
              </a:extLst>
            </p:cNvPr>
            <p:cNvSpPr>
              <a:spLocks noChangeShapeType="1"/>
            </p:cNvSpPr>
            <p:nvPr/>
          </p:nvSpPr>
          <p:spPr bwMode="auto">
            <a:xfrm flipH="1">
              <a:off x="8013468" y="-435370"/>
              <a:ext cx="302821" cy="0"/>
            </a:xfrm>
            <a:prstGeom prst="line">
              <a:avLst/>
            </a:prstGeom>
            <a:noFill/>
            <a:ln w="19050" cap="rnd">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10" name="Group 4">
            <a:extLst>
              <a:ext uri="{FF2B5EF4-FFF2-40B4-BE49-F238E27FC236}">
                <a16:creationId xmlns:a16="http://schemas.microsoft.com/office/drawing/2014/main" xmlns="" id="{D62C4CA4-415E-44E2-A292-6B374F8D42F7}"/>
              </a:ext>
            </a:extLst>
          </p:cNvPr>
          <p:cNvGrpSpPr>
            <a:grpSpLocks noChangeAspect="1"/>
          </p:cNvGrpSpPr>
          <p:nvPr/>
        </p:nvGrpSpPr>
        <p:grpSpPr bwMode="auto">
          <a:xfrm>
            <a:off x="7639572" y="4563306"/>
            <a:ext cx="593560" cy="1264782"/>
            <a:chOff x="3735" y="1934"/>
            <a:chExt cx="214" cy="456"/>
          </a:xfrm>
        </p:grpSpPr>
        <p:sp>
          <p:nvSpPr>
            <p:cNvPr id="12" name="Freeform 5">
              <a:extLst>
                <a:ext uri="{FF2B5EF4-FFF2-40B4-BE49-F238E27FC236}">
                  <a16:creationId xmlns:a16="http://schemas.microsoft.com/office/drawing/2014/main" xmlns="" id="{57150DCD-87D0-4AF0-A650-8CA1E921FCFB}"/>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Line 6">
              <a:extLst>
                <a:ext uri="{FF2B5EF4-FFF2-40B4-BE49-F238E27FC236}">
                  <a16:creationId xmlns:a16="http://schemas.microsoft.com/office/drawing/2014/main" xmlns="" id="{8DB61924-4AC5-4D47-8346-A53AC83F1196}"/>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Line 7">
              <a:extLst>
                <a:ext uri="{FF2B5EF4-FFF2-40B4-BE49-F238E27FC236}">
                  <a16:creationId xmlns:a16="http://schemas.microsoft.com/office/drawing/2014/main" xmlns="" id="{EB125819-40CF-4A5C-A511-E3A96E298FEB}"/>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Line 8">
              <a:extLst>
                <a:ext uri="{FF2B5EF4-FFF2-40B4-BE49-F238E27FC236}">
                  <a16:creationId xmlns:a16="http://schemas.microsoft.com/office/drawing/2014/main" xmlns="" id="{A2EF2215-9E0B-489D-9841-0F591145EBDB}"/>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xmlns="" id="{806526DD-080A-4308-A99F-CE42B7511919}"/>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20" name="Group 12">
            <a:extLst>
              <a:ext uri="{FF2B5EF4-FFF2-40B4-BE49-F238E27FC236}">
                <a16:creationId xmlns:a16="http://schemas.microsoft.com/office/drawing/2014/main" xmlns="" id="{80F9A17C-01F5-4426-BA3A-8C606C207208}"/>
              </a:ext>
            </a:extLst>
          </p:cNvPr>
          <p:cNvGrpSpPr>
            <a:grpSpLocks noChangeAspect="1"/>
          </p:cNvGrpSpPr>
          <p:nvPr/>
        </p:nvGrpSpPr>
        <p:grpSpPr bwMode="auto">
          <a:xfrm>
            <a:off x="8721880" y="4563306"/>
            <a:ext cx="500891" cy="1264782"/>
            <a:chOff x="5965" y="87"/>
            <a:chExt cx="379" cy="957"/>
          </a:xfrm>
        </p:grpSpPr>
        <p:sp>
          <p:nvSpPr>
            <p:cNvPr id="23" name="Freeform 13">
              <a:extLst>
                <a:ext uri="{FF2B5EF4-FFF2-40B4-BE49-F238E27FC236}">
                  <a16:creationId xmlns:a16="http://schemas.microsoft.com/office/drawing/2014/main" xmlns="" id="{B9F00A90-9E5F-40AC-9E53-A6DDD0479A3C}"/>
                </a:ext>
              </a:extLst>
            </p:cNvPr>
            <p:cNvSpPr>
              <a:spLocks/>
            </p:cNvSpPr>
            <p:nvPr/>
          </p:nvSpPr>
          <p:spPr bwMode="auto">
            <a:xfrm>
              <a:off x="6067" y="87"/>
              <a:ext cx="174" cy="170"/>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5" name="Line 14">
              <a:extLst>
                <a:ext uri="{FF2B5EF4-FFF2-40B4-BE49-F238E27FC236}">
                  <a16:creationId xmlns:a16="http://schemas.microsoft.com/office/drawing/2014/main" xmlns="" id="{BC3496C1-322D-4933-A0C7-657D52B53308}"/>
                </a:ext>
              </a:extLst>
            </p:cNvPr>
            <p:cNvSpPr>
              <a:spLocks noChangeShapeType="1"/>
            </p:cNvSpPr>
            <p:nvPr/>
          </p:nvSpPr>
          <p:spPr bwMode="auto">
            <a:xfrm flipV="1">
              <a:off x="6152" y="721"/>
              <a:ext cx="0" cy="323"/>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 name="Freeform 15">
              <a:extLst>
                <a:ext uri="{FF2B5EF4-FFF2-40B4-BE49-F238E27FC236}">
                  <a16:creationId xmlns:a16="http://schemas.microsoft.com/office/drawing/2014/main" xmlns="" id="{DFF83E65-189B-4390-88D3-9CC57CEBF1C7}"/>
                </a:ext>
              </a:extLst>
            </p:cNvPr>
            <p:cNvSpPr>
              <a:spLocks/>
            </p:cNvSpPr>
            <p:nvPr/>
          </p:nvSpPr>
          <p:spPr bwMode="auto">
            <a:xfrm>
              <a:off x="6045" y="493"/>
              <a:ext cx="219" cy="551"/>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7" name="Freeform 16">
              <a:extLst>
                <a:ext uri="{FF2B5EF4-FFF2-40B4-BE49-F238E27FC236}">
                  <a16:creationId xmlns:a16="http://schemas.microsoft.com/office/drawing/2014/main" xmlns="" id="{C2EFBAF6-C6F0-4F5D-AEFF-8DCC519A1929}"/>
                </a:ext>
              </a:extLst>
            </p:cNvPr>
            <p:cNvSpPr>
              <a:spLocks/>
            </p:cNvSpPr>
            <p:nvPr/>
          </p:nvSpPr>
          <p:spPr bwMode="auto">
            <a:xfrm>
              <a:off x="5965" y="310"/>
              <a:ext cx="379" cy="419"/>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Freeform 17">
              <a:extLst>
                <a:ext uri="{FF2B5EF4-FFF2-40B4-BE49-F238E27FC236}">
                  <a16:creationId xmlns:a16="http://schemas.microsoft.com/office/drawing/2014/main" xmlns="" id="{9C0AA9EE-CFD7-491A-9CEA-0615D0B5FF95}"/>
                </a:ext>
              </a:extLst>
            </p:cNvPr>
            <p:cNvSpPr>
              <a:spLocks/>
            </p:cNvSpPr>
            <p:nvPr/>
          </p:nvSpPr>
          <p:spPr bwMode="auto">
            <a:xfrm>
              <a:off x="6121" y="311"/>
              <a:ext cx="67" cy="311"/>
            </a:xfrm>
            <a:custGeom>
              <a:avLst/>
              <a:gdLst>
                <a:gd name="T0" fmla="*/ 62 w 67"/>
                <a:gd name="T1" fmla="*/ 14 h 311"/>
                <a:gd name="T2" fmla="*/ 58 w 67"/>
                <a:gd name="T3" fmla="*/ 0 h 311"/>
                <a:gd name="T4" fmla="*/ 58 w 67"/>
                <a:gd name="T5" fmla="*/ 0 h 311"/>
                <a:gd name="T6" fmla="*/ 9 w 67"/>
                <a:gd name="T7" fmla="*/ 0 h 311"/>
                <a:gd name="T8" fmla="*/ 9 w 67"/>
                <a:gd name="T9" fmla="*/ 0 h 311"/>
                <a:gd name="T10" fmla="*/ 4 w 67"/>
                <a:gd name="T11" fmla="*/ 14 h 311"/>
                <a:gd name="T12" fmla="*/ 27 w 67"/>
                <a:gd name="T13" fmla="*/ 62 h 311"/>
                <a:gd name="T14" fmla="*/ 0 w 67"/>
                <a:gd name="T15" fmla="*/ 258 h 311"/>
                <a:gd name="T16" fmla="*/ 31 w 67"/>
                <a:gd name="T17" fmla="*/ 311 h 311"/>
                <a:gd name="T18" fmla="*/ 67 w 67"/>
                <a:gd name="T19" fmla="*/ 258 h 311"/>
                <a:gd name="T20" fmla="*/ 36 w 67"/>
                <a:gd name="T21" fmla="*/ 62 h 311"/>
                <a:gd name="T22" fmla="*/ 62 w 67"/>
                <a:gd name="T23" fmla="*/ 14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311">
                  <a:moveTo>
                    <a:pt x="62" y="14"/>
                  </a:moveTo>
                  <a:lnTo>
                    <a:pt x="58" y="0"/>
                  </a:lnTo>
                  <a:lnTo>
                    <a:pt x="58" y="0"/>
                  </a:lnTo>
                  <a:lnTo>
                    <a:pt x="9" y="0"/>
                  </a:lnTo>
                  <a:lnTo>
                    <a:pt x="9" y="0"/>
                  </a:lnTo>
                  <a:lnTo>
                    <a:pt x="4" y="14"/>
                  </a:lnTo>
                  <a:lnTo>
                    <a:pt x="27" y="62"/>
                  </a:lnTo>
                  <a:lnTo>
                    <a:pt x="0" y="258"/>
                  </a:lnTo>
                  <a:lnTo>
                    <a:pt x="31" y="311"/>
                  </a:lnTo>
                  <a:lnTo>
                    <a:pt x="67" y="258"/>
                  </a:lnTo>
                  <a:lnTo>
                    <a:pt x="36" y="62"/>
                  </a:lnTo>
                  <a:lnTo>
                    <a:pt x="62" y="1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2" name="Group 51">
            <a:extLst>
              <a:ext uri="{FF2B5EF4-FFF2-40B4-BE49-F238E27FC236}">
                <a16:creationId xmlns:a16="http://schemas.microsoft.com/office/drawing/2014/main" xmlns="" id="{C70A2FE9-547D-4C90-9360-F06C120DBA08}"/>
              </a:ext>
            </a:extLst>
          </p:cNvPr>
          <p:cNvGrpSpPr/>
          <p:nvPr/>
        </p:nvGrpSpPr>
        <p:grpSpPr>
          <a:xfrm>
            <a:off x="9711519" y="4420284"/>
            <a:ext cx="593560" cy="1407804"/>
            <a:chOff x="10005737" y="116371"/>
            <a:chExt cx="593560" cy="1407804"/>
          </a:xfrm>
        </p:grpSpPr>
        <p:sp>
          <p:nvSpPr>
            <p:cNvPr id="45" name="Freeform 33">
              <a:extLst>
                <a:ext uri="{FF2B5EF4-FFF2-40B4-BE49-F238E27FC236}">
                  <a16:creationId xmlns:a16="http://schemas.microsoft.com/office/drawing/2014/main" xmlns="" id="{458AC1EA-C3DB-401E-8AB4-AF25E809E3D8}"/>
                </a:ext>
              </a:extLst>
            </p:cNvPr>
            <p:cNvSpPr>
              <a:spLocks noEditPoints="1"/>
            </p:cNvSpPr>
            <p:nvPr/>
          </p:nvSpPr>
          <p:spPr bwMode="auto">
            <a:xfrm>
              <a:off x="10197972" y="116371"/>
              <a:ext cx="212533" cy="208905"/>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Oval 45">
              <a:extLst>
                <a:ext uri="{FF2B5EF4-FFF2-40B4-BE49-F238E27FC236}">
                  <a16:creationId xmlns:a16="http://schemas.microsoft.com/office/drawing/2014/main" xmlns="" id="{8DA5692C-58F3-4AD9-8005-A14F9D926E27}"/>
                </a:ext>
              </a:extLst>
            </p:cNvPr>
            <p:cNvSpPr/>
            <p:nvPr/>
          </p:nvSpPr>
          <p:spPr>
            <a:xfrm>
              <a:off x="10187877" y="254836"/>
              <a:ext cx="231317" cy="231317"/>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166" name="Group 4">
              <a:extLst>
                <a:ext uri="{FF2B5EF4-FFF2-40B4-BE49-F238E27FC236}">
                  <a16:creationId xmlns:a16="http://schemas.microsoft.com/office/drawing/2014/main" xmlns="" id="{26ED572C-508E-4770-BA3A-1495114D0709}"/>
                </a:ext>
              </a:extLst>
            </p:cNvPr>
            <p:cNvGrpSpPr>
              <a:grpSpLocks noChangeAspect="1"/>
            </p:cNvGrpSpPr>
            <p:nvPr/>
          </p:nvGrpSpPr>
          <p:grpSpPr bwMode="auto">
            <a:xfrm>
              <a:off x="10005737" y="259393"/>
              <a:ext cx="593560" cy="1264782"/>
              <a:chOff x="3735" y="1934"/>
              <a:chExt cx="214" cy="456"/>
            </a:xfrm>
          </p:grpSpPr>
          <p:sp>
            <p:nvSpPr>
              <p:cNvPr id="174" name="Freeform 5">
                <a:extLst>
                  <a:ext uri="{FF2B5EF4-FFF2-40B4-BE49-F238E27FC236}">
                    <a16:creationId xmlns:a16="http://schemas.microsoft.com/office/drawing/2014/main" xmlns="" id="{16BE47EE-7C57-43B6-8944-6148F0F9B379}"/>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5" name="Line 6">
                <a:extLst>
                  <a:ext uri="{FF2B5EF4-FFF2-40B4-BE49-F238E27FC236}">
                    <a16:creationId xmlns:a16="http://schemas.microsoft.com/office/drawing/2014/main" xmlns="" id="{41E7C4C4-E9F9-43B0-BE46-F9F359B40EF9}"/>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6" name="Line 7">
                <a:extLst>
                  <a:ext uri="{FF2B5EF4-FFF2-40B4-BE49-F238E27FC236}">
                    <a16:creationId xmlns:a16="http://schemas.microsoft.com/office/drawing/2014/main" xmlns="" id="{0A567709-05E7-45B9-B7A5-931A96E612B9}"/>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7" name="Line 8">
                <a:extLst>
                  <a:ext uri="{FF2B5EF4-FFF2-40B4-BE49-F238E27FC236}">
                    <a16:creationId xmlns:a16="http://schemas.microsoft.com/office/drawing/2014/main" xmlns="" id="{7C9DCC8C-5DAC-4F42-8BE2-A806CBC717AD}"/>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78" name="Freeform 9">
                <a:extLst>
                  <a:ext uri="{FF2B5EF4-FFF2-40B4-BE49-F238E27FC236}">
                    <a16:creationId xmlns:a16="http://schemas.microsoft.com/office/drawing/2014/main" xmlns="" id="{D6951E0A-5062-4D74-8D0E-5B6D7508E57B}"/>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54" name="Group 36">
            <a:extLst>
              <a:ext uri="{FF2B5EF4-FFF2-40B4-BE49-F238E27FC236}">
                <a16:creationId xmlns:a16="http://schemas.microsoft.com/office/drawing/2014/main" xmlns="" id="{95972C2C-3E19-4F94-800F-43AB517B0FCA}"/>
              </a:ext>
            </a:extLst>
          </p:cNvPr>
          <p:cNvGrpSpPr>
            <a:grpSpLocks noChangeAspect="1"/>
          </p:cNvGrpSpPr>
          <p:nvPr/>
        </p:nvGrpSpPr>
        <p:grpSpPr bwMode="auto">
          <a:xfrm>
            <a:off x="6651470" y="4563057"/>
            <a:ext cx="499354" cy="1265031"/>
            <a:chOff x="3749" y="1934"/>
            <a:chExt cx="180" cy="456"/>
          </a:xfrm>
        </p:grpSpPr>
        <p:sp>
          <p:nvSpPr>
            <p:cNvPr id="56" name="Freeform 37">
              <a:extLst>
                <a:ext uri="{FF2B5EF4-FFF2-40B4-BE49-F238E27FC236}">
                  <a16:creationId xmlns:a16="http://schemas.microsoft.com/office/drawing/2014/main" xmlns="" id="{9D04EEEB-46E3-4C45-A2A2-75831B85263F}"/>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7" name="Line 38">
              <a:extLst>
                <a:ext uri="{FF2B5EF4-FFF2-40B4-BE49-F238E27FC236}">
                  <a16:creationId xmlns:a16="http://schemas.microsoft.com/office/drawing/2014/main" xmlns="" id="{D57F6BDB-0C6A-4756-B7E9-29648072479B}"/>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8" name="Freeform 39">
              <a:extLst>
                <a:ext uri="{FF2B5EF4-FFF2-40B4-BE49-F238E27FC236}">
                  <a16:creationId xmlns:a16="http://schemas.microsoft.com/office/drawing/2014/main" xmlns="" id="{BE7EEEAD-A80E-4D13-849D-E7D283C115AD}"/>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9" name="Freeform 40">
              <a:extLst>
                <a:ext uri="{FF2B5EF4-FFF2-40B4-BE49-F238E27FC236}">
                  <a16:creationId xmlns:a16="http://schemas.microsoft.com/office/drawing/2014/main" xmlns="" id="{5036355A-F31A-4776-9986-E3C8A5671139}"/>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nvGrpSpPr>
          <p:cNvPr id="5" name="Group 4">
            <a:extLst>
              <a:ext uri="{FF2B5EF4-FFF2-40B4-BE49-F238E27FC236}">
                <a16:creationId xmlns:a16="http://schemas.microsoft.com/office/drawing/2014/main" xmlns="" id="{B0234A57-37E5-41B8-80BA-C8B8F68A387D}"/>
              </a:ext>
            </a:extLst>
          </p:cNvPr>
          <p:cNvGrpSpPr/>
          <p:nvPr/>
        </p:nvGrpSpPr>
        <p:grpSpPr>
          <a:xfrm>
            <a:off x="10793825" y="4410632"/>
            <a:ext cx="499354" cy="1417456"/>
            <a:chOff x="10793825" y="4410632"/>
            <a:chExt cx="499354" cy="1417456"/>
          </a:xfrm>
        </p:grpSpPr>
        <p:sp>
          <p:nvSpPr>
            <p:cNvPr id="148" name="Freeform 33">
              <a:extLst>
                <a:ext uri="{FF2B5EF4-FFF2-40B4-BE49-F238E27FC236}">
                  <a16:creationId xmlns:a16="http://schemas.microsoft.com/office/drawing/2014/main" xmlns="" id="{ECEE812A-1E18-4353-AAEE-23DDF367C1F6}"/>
                </a:ext>
              </a:extLst>
            </p:cNvPr>
            <p:cNvSpPr>
              <a:spLocks noEditPoints="1"/>
            </p:cNvSpPr>
            <p:nvPr/>
          </p:nvSpPr>
          <p:spPr bwMode="auto">
            <a:xfrm>
              <a:off x="10938938" y="4410632"/>
              <a:ext cx="212533" cy="208905"/>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93" name="Group 36">
              <a:extLst>
                <a:ext uri="{FF2B5EF4-FFF2-40B4-BE49-F238E27FC236}">
                  <a16:creationId xmlns:a16="http://schemas.microsoft.com/office/drawing/2014/main" xmlns="" id="{6FDFABB5-D08C-457E-9AF2-94557B07FFD4}"/>
                </a:ext>
              </a:extLst>
            </p:cNvPr>
            <p:cNvGrpSpPr>
              <a:grpSpLocks noChangeAspect="1"/>
            </p:cNvGrpSpPr>
            <p:nvPr/>
          </p:nvGrpSpPr>
          <p:grpSpPr bwMode="auto">
            <a:xfrm>
              <a:off x="10793825" y="4563057"/>
              <a:ext cx="499354" cy="1265031"/>
              <a:chOff x="3749" y="1934"/>
              <a:chExt cx="180" cy="456"/>
            </a:xfrm>
          </p:grpSpPr>
          <p:sp>
            <p:nvSpPr>
              <p:cNvPr id="194" name="Freeform 37">
                <a:extLst>
                  <a:ext uri="{FF2B5EF4-FFF2-40B4-BE49-F238E27FC236}">
                    <a16:creationId xmlns:a16="http://schemas.microsoft.com/office/drawing/2014/main" xmlns="" id="{690680E4-AA47-45AA-9F07-A7522A36A7C8}"/>
                  </a:ext>
                </a:extLst>
              </p:cNvPr>
              <p:cNvSpPr>
                <a:spLocks/>
              </p:cNvSpPr>
              <p:nvPr/>
            </p:nvSpPr>
            <p:spPr bwMode="auto">
              <a:xfrm>
                <a:off x="3798"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solidFill>
                <a:srgbClr val="FFFFFF"/>
              </a:solidFill>
              <a:ln w="19050" cap="flat">
                <a:solidFill>
                  <a:srgbClr val="00A3AD"/>
                </a:solidFill>
                <a:prstDash val="solid"/>
                <a:miter lim="800000"/>
                <a:headEnd/>
                <a:tailEnd/>
              </a:ln>
              <a:extLst/>
            </p:spPr>
            <p:txBody>
              <a:bodyPr vert="horz" wrap="square" lIns="91440" tIns="45720" rIns="91440" bIns="45720" numCol="1" anchor="t" anchorCtr="0" compatLnSpc="1">
                <a:prstTxWarp prst="textNoShape">
                  <a:avLst/>
                </a:prstTxWarp>
              </a:bodyPr>
              <a:lstStyle/>
              <a:p>
                <a:endParaRPr lang="en-GB"/>
              </a:p>
            </p:txBody>
          </p:sp>
          <p:sp>
            <p:nvSpPr>
              <p:cNvPr id="195" name="Line 38">
                <a:extLst>
                  <a:ext uri="{FF2B5EF4-FFF2-40B4-BE49-F238E27FC236}">
                    <a16:creationId xmlns:a16="http://schemas.microsoft.com/office/drawing/2014/main" xmlns="" id="{AE406F2F-8051-4078-89F6-0E8BC5295CED}"/>
                  </a:ext>
                </a:extLst>
              </p:cNvPr>
              <p:cNvSpPr>
                <a:spLocks noChangeShapeType="1"/>
              </p:cNvSpPr>
              <p:nvPr/>
            </p:nvSpPr>
            <p:spPr bwMode="auto">
              <a:xfrm flipV="1">
                <a:off x="3838" y="2236"/>
                <a:ext cx="0" cy="154"/>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6" name="Freeform 39">
                <a:extLst>
                  <a:ext uri="{FF2B5EF4-FFF2-40B4-BE49-F238E27FC236}">
                    <a16:creationId xmlns:a16="http://schemas.microsoft.com/office/drawing/2014/main" xmlns="" id="{0C96B75A-AAD7-49F5-B02F-EE4246C93809}"/>
                  </a:ext>
                </a:extLst>
              </p:cNvPr>
              <p:cNvSpPr>
                <a:spLocks/>
              </p:cNvSpPr>
              <p:nvPr/>
            </p:nvSpPr>
            <p:spPr bwMode="auto">
              <a:xfrm>
                <a:off x="3787" y="2128"/>
                <a:ext cx="104" cy="262"/>
              </a:xfrm>
              <a:custGeom>
                <a:avLst/>
                <a:gdLst>
                  <a:gd name="T0" fmla="*/ 0 w 49"/>
                  <a:gd name="T1" fmla="*/ 0 h 126"/>
                  <a:gd name="T2" fmla="*/ 0 w 49"/>
                  <a:gd name="T3" fmla="*/ 114 h 126"/>
                  <a:gd name="T4" fmla="*/ 11 w 49"/>
                  <a:gd name="T5" fmla="*/ 126 h 126"/>
                  <a:gd name="T6" fmla="*/ 11 w 49"/>
                  <a:gd name="T7" fmla="*/ 126 h 126"/>
                  <a:gd name="T8" fmla="*/ 38 w 49"/>
                  <a:gd name="T9" fmla="*/ 126 h 126"/>
                  <a:gd name="T10" fmla="*/ 49 w 49"/>
                  <a:gd name="T11" fmla="*/ 114 h 126"/>
                  <a:gd name="T12" fmla="*/ 49 w 49"/>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49" h="126">
                    <a:moveTo>
                      <a:pt x="0" y="0"/>
                    </a:moveTo>
                    <a:cubicBezTo>
                      <a:pt x="0" y="114"/>
                      <a:pt x="0" y="114"/>
                      <a:pt x="0" y="114"/>
                    </a:cubicBezTo>
                    <a:cubicBezTo>
                      <a:pt x="0" y="121"/>
                      <a:pt x="5" y="126"/>
                      <a:pt x="11" y="126"/>
                    </a:cubicBezTo>
                    <a:cubicBezTo>
                      <a:pt x="11" y="126"/>
                      <a:pt x="11" y="126"/>
                      <a:pt x="11" y="126"/>
                    </a:cubicBezTo>
                    <a:cubicBezTo>
                      <a:pt x="38" y="126"/>
                      <a:pt x="38" y="126"/>
                      <a:pt x="38" y="126"/>
                    </a:cubicBezTo>
                    <a:cubicBezTo>
                      <a:pt x="44" y="126"/>
                      <a:pt x="49" y="121"/>
                      <a:pt x="49" y="114"/>
                    </a:cubicBezTo>
                    <a:cubicBezTo>
                      <a:pt x="49" y="0"/>
                      <a:pt x="49" y="0"/>
                      <a:pt x="49" y="0"/>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97" name="Freeform 40">
                <a:extLst>
                  <a:ext uri="{FF2B5EF4-FFF2-40B4-BE49-F238E27FC236}">
                    <a16:creationId xmlns:a16="http://schemas.microsoft.com/office/drawing/2014/main" xmlns="" id="{D77E662D-8B53-44F8-8A3E-C4AA957277A6}"/>
                  </a:ext>
                </a:extLst>
              </p:cNvPr>
              <p:cNvSpPr>
                <a:spLocks/>
              </p:cNvSpPr>
              <p:nvPr/>
            </p:nvSpPr>
            <p:spPr bwMode="auto">
              <a:xfrm>
                <a:off x="3749" y="2040"/>
                <a:ext cx="180" cy="200"/>
              </a:xfrm>
              <a:custGeom>
                <a:avLst/>
                <a:gdLst>
                  <a:gd name="T0" fmla="*/ 67 w 85"/>
                  <a:gd name="T1" fmla="*/ 96 h 96"/>
                  <a:gd name="T2" fmla="*/ 85 w 85"/>
                  <a:gd name="T3" fmla="*/ 79 h 96"/>
                  <a:gd name="T4" fmla="*/ 85 w 85"/>
                  <a:gd name="T5" fmla="*/ 22 h 96"/>
                  <a:gd name="T6" fmla="*/ 62 w 85"/>
                  <a:gd name="T7" fmla="*/ 0 h 96"/>
                  <a:gd name="T8" fmla="*/ 22 w 85"/>
                  <a:gd name="T9" fmla="*/ 0 h 96"/>
                  <a:gd name="T10" fmla="*/ 0 w 85"/>
                  <a:gd name="T11" fmla="*/ 22 h 96"/>
                  <a:gd name="T12" fmla="*/ 0 w 85"/>
                  <a:gd name="T13" fmla="*/ 79 h 96"/>
                  <a:gd name="T14" fmla="*/ 18 w 8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96">
                    <a:moveTo>
                      <a:pt x="67" y="96"/>
                    </a:moveTo>
                    <a:cubicBezTo>
                      <a:pt x="77" y="96"/>
                      <a:pt x="85" y="88"/>
                      <a:pt x="85" y="79"/>
                    </a:cubicBezTo>
                    <a:cubicBezTo>
                      <a:pt x="85" y="22"/>
                      <a:pt x="85" y="22"/>
                      <a:pt x="85" y="22"/>
                    </a:cubicBezTo>
                    <a:cubicBezTo>
                      <a:pt x="85" y="10"/>
                      <a:pt x="75" y="0"/>
                      <a:pt x="62" y="0"/>
                    </a:cubicBezTo>
                    <a:cubicBezTo>
                      <a:pt x="22" y="0"/>
                      <a:pt x="22" y="0"/>
                      <a:pt x="22" y="0"/>
                    </a:cubicBezTo>
                    <a:cubicBezTo>
                      <a:pt x="10" y="0"/>
                      <a:pt x="0" y="10"/>
                      <a:pt x="0" y="22"/>
                    </a:cubicBezTo>
                    <a:cubicBezTo>
                      <a:pt x="0" y="79"/>
                      <a:pt x="0" y="79"/>
                      <a:pt x="0" y="79"/>
                    </a:cubicBezTo>
                    <a:cubicBezTo>
                      <a:pt x="0" y="88"/>
                      <a:pt x="8" y="96"/>
                      <a:pt x="18" y="96"/>
                    </a:cubicBezTo>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198" name="Group 197">
            <a:extLst>
              <a:ext uri="{FF2B5EF4-FFF2-40B4-BE49-F238E27FC236}">
                <a16:creationId xmlns:a16="http://schemas.microsoft.com/office/drawing/2014/main" xmlns="" id="{C6128ACC-3EC5-44BA-86F8-4EFCB2A6A6A4}"/>
              </a:ext>
            </a:extLst>
          </p:cNvPr>
          <p:cNvGrpSpPr/>
          <p:nvPr/>
        </p:nvGrpSpPr>
        <p:grpSpPr>
          <a:xfrm>
            <a:off x="10832130" y="1853574"/>
            <a:ext cx="593560" cy="1407804"/>
            <a:chOff x="10005737" y="116371"/>
            <a:chExt cx="593560" cy="1407804"/>
          </a:xfrm>
        </p:grpSpPr>
        <p:sp>
          <p:nvSpPr>
            <p:cNvPr id="199" name="Freeform 33">
              <a:extLst>
                <a:ext uri="{FF2B5EF4-FFF2-40B4-BE49-F238E27FC236}">
                  <a16:creationId xmlns:a16="http://schemas.microsoft.com/office/drawing/2014/main" xmlns="" id="{57EDA77C-421C-4A00-B251-279D0E9B2583}"/>
                </a:ext>
              </a:extLst>
            </p:cNvPr>
            <p:cNvSpPr>
              <a:spLocks noEditPoints="1"/>
            </p:cNvSpPr>
            <p:nvPr/>
          </p:nvSpPr>
          <p:spPr bwMode="auto">
            <a:xfrm>
              <a:off x="10197972" y="116371"/>
              <a:ext cx="212533" cy="208905"/>
            </a:xfrm>
            <a:custGeom>
              <a:avLst/>
              <a:gdLst>
                <a:gd name="T0" fmla="*/ 124 w 124"/>
                <a:gd name="T1" fmla="*/ 118 h 118"/>
                <a:gd name="T2" fmla="*/ 124 w 124"/>
                <a:gd name="T3" fmla="*/ 38 h 118"/>
                <a:gd name="T4" fmla="*/ 0 w 124"/>
                <a:gd name="T5" fmla="*/ 38 h 118"/>
                <a:gd name="T6" fmla="*/ 0 w 124"/>
                <a:gd name="T7" fmla="*/ 118 h 118"/>
                <a:gd name="T8" fmla="*/ 39 w 124"/>
                <a:gd name="T9" fmla="*/ 48 h 118"/>
                <a:gd name="T10" fmla="*/ 57 w 124"/>
                <a:gd name="T11" fmla="*/ 48 h 118"/>
                <a:gd name="T12" fmla="*/ 57 w 124"/>
                <a:gd name="T13" fmla="*/ 30 h 118"/>
                <a:gd name="T14" fmla="*/ 67 w 124"/>
                <a:gd name="T15" fmla="*/ 30 h 118"/>
                <a:gd name="T16" fmla="*/ 67 w 124"/>
                <a:gd name="T17" fmla="*/ 48 h 118"/>
                <a:gd name="T18" fmla="*/ 85 w 124"/>
                <a:gd name="T19" fmla="*/ 48 h 118"/>
                <a:gd name="T20" fmla="*/ 85 w 124"/>
                <a:gd name="T21" fmla="*/ 59 h 118"/>
                <a:gd name="T22" fmla="*/ 67 w 124"/>
                <a:gd name="T23" fmla="*/ 59 h 118"/>
                <a:gd name="T24" fmla="*/ 67 w 124"/>
                <a:gd name="T25" fmla="*/ 77 h 118"/>
                <a:gd name="T26" fmla="*/ 57 w 124"/>
                <a:gd name="T27" fmla="*/ 77 h 118"/>
                <a:gd name="T28" fmla="*/ 57 w 124"/>
                <a:gd name="T29" fmla="*/ 59 h 118"/>
                <a:gd name="T30" fmla="*/ 39 w 124"/>
                <a:gd name="T31" fmla="*/ 59 h 118"/>
                <a:gd name="T32" fmla="*/ 39 w 124"/>
                <a:gd name="T33"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118">
                  <a:moveTo>
                    <a:pt x="124" y="118"/>
                  </a:moveTo>
                  <a:cubicBezTo>
                    <a:pt x="124" y="38"/>
                    <a:pt x="124" y="38"/>
                    <a:pt x="124" y="38"/>
                  </a:cubicBezTo>
                  <a:cubicBezTo>
                    <a:pt x="124" y="38"/>
                    <a:pt x="69" y="0"/>
                    <a:pt x="0" y="38"/>
                  </a:cubicBezTo>
                  <a:cubicBezTo>
                    <a:pt x="0" y="118"/>
                    <a:pt x="0" y="118"/>
                    <a:pt x="0" y="118"/>
                  </a:cubicBezTo>
                  <a:moveTo>
                    <a:pt x="39" y="48"/>
                  </a:moveTo>
                  <a:cubicBezTo>
                    <a:pt x="57" y="48"/>
                    <a:pt x="57" y="48"/>
                    <a:pt x="57" y="48"/>
                  </a:cubicBezTo>
                  <a:cubicBezTo>
                    <a:pt x="57" y="30"/>
                    <a:pt x="57" y="30"/>
                    <a:pt x="57" y="30"/>
                  </a:cubicBezTo>
                  <a:cubicBezTo>
                    <a:pt x="67" y="30"/>
                    <a:pt x="67" y="30"/>
                    <a:pt x="67" y="30"/>
                  </a:cubicBezTo>
                  <a:cubicBezTo>
                    <a:pt x="67" y="48"/>
                    <a:pt x="67" y="48"/>
                    <a:pt x="67" y="48"/>
                  </a:cubicBezTo>
                  <a:cubicBezTo>
                    <a:pt x="85" y="48"/>
                    <a:pt x="85" y="48"/>
                    <a:pt x="85" y="48"/>
                  </a:cubicBezTo>
                  <a:cubicBezTo>
                    <a:pt x="85" y="59"/>
                    <a:pt x="85" y="59"/>
                    <a:pt x="85" y="59"/>
                  </a:cubicBezTo>
                  <a:cubicBezTo>
                    <a:pt x="67" y="59"/>
                    <a:pt x="67" y="59"/>
                    <a:pt x="67" y="59"/>
                  </a:cubicBezTo>
                  <a:cubicBezTo>
                    <a:pt x="67" y="77"/>
                    <a:pt x="67" y="77"/>
                    <a:pt x="67" y="77"/>
                  </a:cubicBezTo>
                  <a:cubicBezTo>
                    <a:pt x="57" y="77"/>
                    <a:pt x="57" y="77"/>
                    <a:pt x="57" y="77"/>
                  </a:cubicBezTo>
                  <a:cubicBezTo>
                    <a:pt x="57" y="59"/>
                    <a:pt x="57" y="59"/>
                    <a:pt x="57" y="59"/>
                  </a:cubicBezTo>
                  <a:cubicBezTo>
                    <a:pt x="39" y="59"/>
                    <a:pt x="39" y="59"/>
                    <a:pt x="39" y="59"/>
                  </a:cubicBezTo>
                  <a:lnTo>
                    <a:pt x="39" y="4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Oval 199">
              <a:extLst>
                <a:ext uri="{FF2B5EF4-FFF2-40B4-BE49-F238E27FC236}">
                  <a16:creationId xmlns:a16="http://schemas.microsoft.com/office/drawing/2014/main" xmlns="" id="{4567050A-D000-49EF-8374-6ECED4490E9A}"/>
                </a:ext>
              </a:extLst>
            </p:cNvPr>
            <p:cNvSpPr/>
            <p:nvPr/>
          </p:nvSpPr>
          <p:spPr>
            <a:xfrm>
              <a:off x="10187877" y="254836"/>
              <a:ext cx="231317" cy="231317"/>
            </a:xfrm>
            <a:prstGeom prst="ellipse">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201" name="Group 4">
              <a:extLst>
                <a:ext uri="{FF2B5EF4-FFF2-40B4-BE49-F238E27FC236}">
                  <a16:creationId xmlns:a16="http://schemas.microsoft.com/office/drawing/2014/main" xmlns="" id="{CD158925-9D55-4905-B847-9362290DAE61}"/>
                </a:ext>
              </a:extLst>
            </p:cNvPr>
            <p:cNvGrpSpPr>
              <a:grpSpLocks noChangeAspect="1"/>
            </p:cNvGrpSpPr>
            <p:nvPr/>
          </p:nvGrpSpPr>
          <p:grpSpPr bwMode="auto">
            <a:xfrm>
              <a:off x="10005737" y="259393"/>
              <a:ext cx="593560" cy="1264782"/>
              <a:chOff x="3735" y="1934"/>
              <a:chExt cx="214" cy="456"/>
            </a:xfrm>
          </p:grpSpPr>
          <p:sp>
            <p:nvSpPr>
              <p:cNvPr id="202" name="Freeform 5">
                <a:extLst>
                  <a:ext uri="{FF2B5EF4-FFF2-40B4-BE49-F238E27FC236}">
                    <a16:creationId xmlns:a16="http://schemas.microsoft.com/office/drawing/2014/main" xmlns="" id="{1A3126C3-BAF7-4B79-8CCA-53A6CF37E0F5}"/>
                  </a:ext>
                </a:extLst>
              </p:cNvPr>
              <p:cNvSpPr>
                <a:spLocks/>
              </p:cNvSpPr>
              <p:nvPr/>
            </p:nvSpPr>
            <p:spPr bwMode="auto">
              <a:xfrm>
                <a:off x="3801" y="1934"/>
                <a:ext cx="82" cy="81"/>
              </a:xfrm>
              <a:custGeom>
                <a:avLst/>
                <a:gdLst>
                  <a:gd name="T0" fmla="*/ 19 w 39"/>
                  <a:gd name="T1" fmla="*/ 39 h 39"/>
                  <a:gd name="T2" fmla="*/ 39 w 39"/>
                  <a:gd name="T3" fmla="*/ 19 h 39"/>
                  <a:gd name="T4" fmla="*/ 19 w 39"/>
                  <a:gd name="T5" fmla="*/ 0 h 39"/>
                  <a:gd name="T6" fmla="*/ 0 w 39"/>
                  <a:gd name="T7" fmla="*/ 20 h 39"/>
                  <a:gd name="T8" fmla="*/ 19 w 39"/>
                  <a:gd name="T9" fmla="*/ 39 h 39"/>
                </a:gdLst>
                <a:ahLst/>
                <a:cxnLst>
                  <a:cxn ang="0">
                    <a:pos x="T0" y="T1"/>
                  </a:cxn>
                  <a:cxn ang="0">
                    <a:pos x="T2" y="T3"/>
                  </a:cxn>
                  <a:cxn ang="0">
                    <a:pos x="T4" y="T5"/>
                  </a:cxn>
                  <a:cxn ang="0">
                    <a:pos x="T6" y="T7"/>
                  </a:cxn>
                  <a:cxn ang="0">
                    <a:pos x="T8" y="T9"/>
                  </a:cxn>
                </a:cxnLst>
                <a:rect l="0" t="0" r="r" b="b"/>
                <a:pathLst>
                  <a:path w="39" h="39">
                    <a:moveTo>
                      <a:pt x="19" y="39"/>
                    </a:moveTo>
                    <a:cubicBezTo>
                      <a:pt x="30" y="39"/>
                      <a:pt x="39" y="30"/>
                      <a:pt x="39" y="19"/>
                    </a:cubicBezTo>
                    <a:cubicBezTo>
                      <a:pt x="39" y="9"/>
                      <a:pt x="30" y="0"/>
                      <a:pt x="19" y="0"/>
                    </a:cubicBezTo>
                    <a:cubicBezTo>
                      <a:pt x="9" y="0"/>
                      <a:pt x="0" y="9"/>
                      <a:pt x="0" y="20"/>
                    </a:cubicBezTo>
                    <a:cubicBezTo>
                      <a:pt x="0" y="30"/>
                      <a:pt x="9" y="39"/>
                      <a:pt x="19" y="39"/>
                    </a:cubicBez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3" name="Line 6">
                <a:extLst>
                  <a:ext uri="{FF2B5EF4-FFF2-40B4-BE49-F238E27FC236}">
                    <a16:creationId xmlns:a16="http://schemas.microsoft.com/office/drawing/2014/main" xmlns="" id="{6A781C14-1CA2-4F6F-ABCF-E1693DB186D4}"/>
                  </a:ext>
                </a:extLst>
              </p:cNvPr>
              <p:cNvSpPr>
                <a:spLocks noChangeShapeType="1"/>
              </p:cNvSpPr>
              <p:nvPr/>
            </p:nvSpPr>
            <p:spPr bwMode="auto">
              <a:xfrm flipV="1">
                <a:off x="3841" y="2271"/>
                <a:ext cx="0" cy="119"/>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4" name="Line 7">
                <a:extLst>
                  <a:ext uri="{FF2B5EF4-FFF2-40B4-BE49-F238E27FC236}">
                    <a16:creationId xmlns:a16="http://schemas.microsoft.com/office/drawing/2014/main" xmlns="" id="{EFFA110D-490F-44C9-AA61-D7D06CFFF0CD}"/>
                  </a:ext>
                </a:extLst>
              </p:cNvPr>
              <p:cNvSpPr>
                <a:spLocks noChangeShapeType="1"/>
              </p:cNvSpPr>
              <p:nvPr/>
            </p:nvSpPr>
            <p:spPr bwMode="auto">
              <a:xfrm flipV="1">
                <a:off x="3769" y="2117"/>
                <a:ext cx="26"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5" name="Line 8">
                <a:extLst>
                  <a:ext uri="{FF2B5EF4-FFF2-40B4-BE49-F238E27FC236}">
                    <a16:creationId xmlns:a16="http://schemas.microsoft.com/office/drawing/2014/main" xmlns="" id="{22447E14-5920-492C-B557-E2169C067015}"/>
                  </a:ext>
                </a:extLst>
              </p:cNvPr>
              <p:cNvSpPr>
                <a:spLocks noChangeShapeType="1"/>
              </p:cNvSpPr>
              <p:nvPr/>
            </p:nvSpPr>
            <p:spPr bwMode="auto">
              <a:xfrm flipH="1" flipV="1">
                <a:off x="3888" y="2117"/>
                <a:ext cx="27" cy="106"/>
              </a:xfrm>
              <a:prstGeom prst="line">
                <a:avLst/>
              </a:prstGeom>
              <a:noFill/>
              <a:ln w="19050" cap="flat">
                <a:solidFill>
                  <a:srgbClr val="00A3A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06" name="Freeform 9">
                <a:extLst>
                  <a:ext uri="{FF2B5EF4-FFF2-40B4-BE49-F238E27FC236}">
                    <a16:creationId xmlns:a16="http://schemas.microsoft.com/office/drawing/2014/main" xmlns="" id="{B528A6E8-7DB7-4CEA-A5DA-4C5E5C27CF4F}"/>
                  </a:ext>
                </a:extLst>
              </p:cNvPr>
              <p:cNvSpPr>
                <a:spLocks/>
              </p:cNvSpPr>
              <p:nvPr/>
            </p:nvSpPr>
            <p:spPr bwMode="auto">
              <a:xfrm>
                <a:off x="3735" y="2040"/>
                <a:ext cx="214" cy="350"/>
              </a:xfrm>
              <a:custGeom>
                <a:avLst/>
                <a:gdLst>
                  <a:gd name="T0" fmla="*/ 34 w 101"/>
                  <a:gd name="T1" fmla="*/ 0 h 168"/>
                  <a:gd name="T2" fmla="*/ 16 w 101"/>
                  <a:gd name="T3" fmla="*/ 14 h 168"/>
                  <a:gd name="T4" fmla="*/ 16 w 101"/>
                  <a:gd name="T5" fmla="*/ 14 h 168"/>
                  <a:gd name="T6" fmla="*/ 2 w 101"/>
                  <a:gd name="T7" fmla="*/ 69 h 168"/>
                  <a:gd name="T8" fmla="*/ 16 w 101"/>
                  <a:gd name="T9" fmla="*/ 87 h 168"/>
                  <a:gd name="T10" fmla="*/ 16 w 101"/>
                  <a:gd name="T11" fmla="*/ 88 h 168"/>
                  <a:gd name="T12" fmla="*/ 12 w 101"/>
                  <a:gd name="T13" fmla="*/ 106 h 168"/>
                  <a:gd name="T14" fmla="*/ 13 w 101"/>
                  <a:gd name="T15" fmla="*/ 108 h 168"/>
                  <a:gd name="T16" fmla="*/ 26 w 101"/>
                  <a:gd name="T17" fmla="*/ 108 h 168"/>
                  <a:gd name="T18" fmla="*/ 26 w 101"/>
                  <a:gd name="T19" fmla="*/ 146 h 168"/>
                  <a:gd name="T20" fmla="*/ 26 w 101"/>
                  <a:gd name="T21" fmla="*/ 156 h 168"/>
                  <a:gd name="T22" fmla="*/ 37 w 101"/>
                  <a:gd name="T23" fmla="*/ 168 h 168"/>
                  <a:gd name="T24" fmla="*/ 64 w 101"/>
                  <a:gd name="T25" fmla="*/ 168 h 168"/>
                  <a:gd name="T26" fmla="*/ 75 w 101"/>
                  <a:gd name="T27" fmla="*/ 156 h 168"/>
                  <a:gd name="T28" fmla="*/ 75 w 101"/>
                  <a:gd name="T29" fmla="*/ 146 h 168"/>
                  <a:gd name="T30" fmla="*/ 75 w 101"/>
                  <a:gd name="T31" fmla="*/ 108 h 168"/>
                  <a:gd name="T32" fmla="*/ 87 w 101"/>
                  <a:gd name="T33" fmla="*/ 108 h 168"/>
                  <a:gd name="T34" fmla="*/ 89 w 101"/>
                  <a:gd name="T35" fmla="*/ 106 h 168"/>
                  <a:gd name="T36" fmla="*/ 85 w 101"/>
                  <a:gd name="T37" fmla="*/ 88 h 168"/>
                  <a:gd name="T38" fmla="*/ 85 w 101"/>
                  <a:gd name="T39" fmla="*/ 87 h 168"/>
                  <a:gd name="T40" fmla="*/ 99 w 101"/>
                  <a:gd name="T41" fmla="*/ 69 h 168"/>
                  <a:gd name="T42" fmla="*/ 85 w 101"/>
                  <a:gd name="T43" fmla="*/ 14 h 168"/>
                  <a:gd name="T44" fmla="*/ 85 w 101"/>
                  <a:gd name="T45" fmla="*/ 14 h 168"/>
                  <a:gd name="T46" fmla="*/ 66 w 101"/>
                  <a:gd name="T47" fmla="*/ 0 h 168"/>
                  <a:gd name="T48" fmla="*/ 34 w 101"/>
                  <a:gd name="T4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68">
                    <a:moveTo>
                      <a:pt x="34" y="0"/>
                    </a:moveTo>
                    <a:cubicBezTo>
                      <a:pt x="25" y="0"/>
                      <a:pt x="18" y="6"/>
                      <a:pt x="16" y="14"/>
                    </a:cubicBezTo>
                    <a:cubicBezTo>
                      <a:pt x="16" y="14"/>
                      <a:pt x="16" y="14"/>
                      <a:pt x="16" y="14"/>
                    </a:cubicBezTo>
                    <a:cubicBezTo>
                      <a:pt x="11" y="33"/>
                      <a:pt x="5" y="58"/>
                      <a:pt x="2" y="69"/>
                    </a:cubicBezTo>
                    <a:cubicBezTo>
                      <a:pt x="0" y="78"/>
                      <a:pt x="6" y="87"/>
                      <a:pt x="16" y="87"/>
                    </a:cubicBezTo>
                    <a:cubicBezTo>
                      <a:pt x="16" y="88"/>
                      <a:pt x="16" y="88"/>
                      <a:pt x="16" y="88"/>
                    </a:cubicBezTo>
                    <a:cubicBezTo>
                      <a:pt x="15" y="94"/>
                      <a:pt x="13" y="100"/>
                      <a:pt x="12" y="106"/>
                    </a:cubicBezTo>
                    <a:cubicBezTo>
                      <a:pt x="12" y="107"/>
                      <a:pt x="12" y="108"/>
                      <a:pt x="13" y="108"/>
                    </a:cubicBezTo>
                    <a:cubicBezTo>
                      <a:pt x="26" y="108"/>
                      <a:pt x="26" y="108"/>
                      <a:pt x="26" y="108"/>
                    </a:cubicBezTo>
                    <a:cubicBezTo>
                      <a:pt x="26" y="108"/>
                      <a:pt x="26" y="137"/>
                      <a:pt x="26" y="146"/>
                    </a:cubicBezTo>
                    <a:cubicBezTo>
                      <a:pt x="26" y="156"/>
                      <a:pt x="26" y="156"/>
                      <a:pt x="26" y="156"/>
                    </a:cubicBezTo>
                    <a:cubicBezTo>
                      <a:pt x="26" y="163"/>
                      <a:pt x="31" y="168"/>
                      <a:pt x="37" y="168"/>
                    </a:cubicBezTo>
                    <a:cubicBezTo>
                      <a:pt x="64" y="168"/>
                      <a:pt x="64" y="168"/>
                      <a:pt x="64" y="168"/>
                    </a:cubicBezTo>
                    <a:cubicBezTo>
                      <a:pt x="70" y="168"/>
                      <a:pt x="75" y="163"/>
                      <a:pt x="75" y="156"/>
                    </a:cubicBezTo>
                    <a:cubicBezTo>
                      <a:pt x="75" y="146"/>
                      <a:pt x="75" y="146"/>
                      <a:pt x="75" y="146"/>
                    </a:cubicBezTo>
                    <a:cubicBezTo>
                      <a:pt x="75" y="137"/>
                      <a:pt x="75" y="108"/>
                      <a:pt x="75" y="108"/>
                    </a:cubicBezTo>
                    <a:cubicBezTo>
                      <a:pt x="87" y="108"/>
                      <a:pt x="87" y="108"/>
                      <a:pt x="87" y="108"/>
                    </a:cubicBezTo>
                    <a:cubicBezTo>
                      <a:pt x="88" y="108"/>
                      <a:pt x="89" y="107"/>
                      <a:pt x="89" y="106"/>
                    </a:cubicBezTo>
                    <a:cubicBezTo>
                      <a:pt x="87" y="100"/>
                      <a:pt x="86" y="94"/>
                      <a:pt x="85" y="88"/>
                    </a:cubicBezTo>
                    <a:cubicBezTo>
                      <a:pt x="85" y="88"/>
                      <a:pt x="85" y="88"/>
                      <a:pt x="85" y="87"/>
                    </a:cubicBezTo>
                    <a:cubicBezTo>
                      <a:pt x="95" y="87"/>
                      <a:pt x="101" y="78"/>
                      <a:pt x="99" y="69"/>
                    </a:cubicBezTo>
                    <a:cubicBezTo>
                      <a:pt x="96" y="58"/>
                      <a:pt x="90" y="33"/>
                      <a:pt x="85" y="14"/>
                    </a:cubicBezTo>
                    <a:cubicBezTo>
                      <a:pt x="85" y="14"/>
                      <a:pt x="85" y="14"/>
                      <a:pt x="85" y="14"/>
                    </a:cubicBezTo>
                    <a:cubicBezTo>
                      <a:pt x="83" y="6"/>
                      <a:pt x="75" y="0"/>
                      <a:pt x="66" y="0"/>
                    </a:cubicBezTo>
                    <a:lnTo>
                      <a:pt x="34" y="0"/>
                    </a:lnTo>
                    <a:close/>
                  </a:path>
                </a:pathLst>
              </a:custGeom>
              <a:noFill/>
              <a:ln w="1905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grpSp>
    </p:spTree>
    <p:custDataLst>
      <p:tags r:id="rId1"/>
    </p:custDataLst>
    <p:extLst>
      <p:ext uri="{BB962C8B-B14F-4D97-AF65-F5344CB8AC3E}">
        <p14:creationId xmlns:p14="http://schemas.microsoft.com/office/powerpoint/2010/main" val="142303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 presetClass="exit" presetSubtype="8" fill="hold" nodeType="withEffect">
                                      <p:stCondLst>
                                        <p:cond delay="0"/>
                                      </p:stCondLst>
                                      <p:childTnLst>
                                        <p:anim calcmode="lin" valueType="num">
                                          <p:cBhvr additive="base">
                                            <p:cTn id="9" dur="500"/>
                                            <p:tgtEl>
                                              <p:spTgt spid="168"/>
                                            </p:tgtEl>
                                            <p:attrNameLst>
                                              <p:attrName>ppt_x</p:attrName>
                                            </p:attrNameLst>
                                          </p:cBhvr>
                                          <p:tavLst>
                                            <p:tav tm="0">
                                              <p:val>
                                                <p:strVal val="ppt_x"/>
                                              </p:val>
                                            </p:tav>
                                            <p:tav tm="100000">
                                              <p:val>
                                                <p:strVal val="0-ppt_w/2"/>
                                              </p:val>
                                            </p:tav>
                                          </p:tavLst>
                                        </p:anim>
                                        <p:anim calcmode="lin" valueType="num">
                                          <p:cBhvr additive="base">
                                            <p:cTn id="10" dur="500"/>
                                            <p:tgtEl>
                                              <p:spTgt spid="168"/>
                                            </p:tgtEl>
                                            <p:attrNameLst>
                                              <p:attrName>ppt_y</p:attrName>
                                            </p:attrNameLst>
                                          </p:cBhvr>
                                          <p:tavLst>
                                            <p:tav tm="0">
                                              <p:val>
                                                <p:strVal val="ppt_y"/>
                                              </p:val>
                                            </p:tav>
                                            <p:tav tm="100000">
                                              <p:val>
                                                <p:strVal val="ppt_y"/>
                                              </p:val>
                                            </p:tav>
                                          </p:tavLst>
                                        </p:anim>
                                        <p:set>
                                          <p:cBhvr>
                                            <p:cTn id="11" dur="1" fill="hold">
                                              <p:stCondLst>
                                                <p:cond delay="499"/>
                                              </p:stCondLst>
                                            </p:cTn>
                                            <p:tgtEl>
                                              <p:spTgt spid="16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750"/>
                                            <p:tgtEl>
                                              <p:spTgt spid="80"/>
                                            </p:tgtEl>
                                          </p:cBhvr>
                                        </p:animEffect>
                                      </p:childTnLst>
                                    </p:cTn>
                                  </p:par>
                                  <p:par>
                                    <p:cTn id="15" presetID="42" presetClass="path" presetSubtype="0" decel="100000" fill="hold" nodeType="withEffect">
                                      <p:stCondLst>
                                        <p:cond delay="0"/>
                                      </p:stCondLst>
                                      <p:childTnLst>
                                        <p:animMotion origin="layout" path="M -0.02734 2.59259E-6 L -4.16667E-7 2.59259E-6 " pathEditMode="relative" rAng="0" ptsTypes="AA">
                                          <p:cBhvr>
                                            <p:cTn id="16" dur="750" fill="hold"/>
                                            <p:tgtEl>
                                              <p:spTgt spid="80"/>
                                            </p:tgtEl>
                                            <p:attrNameLst>
                                              <p:attrName>ppt_x</p:attrName>
                                              <p:attrName>ppt_y</p:attrName>
                                            </p:attrNameLst>
                                          </p:cBhvr>
                                          <p:rCtr x="1367" y="0"/>
                                        </p:animMotion>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64" presetClass="path" presetSubtype="0" decel="100000" fill="hold" nodeType="withEffect">
                                      <p:stCondLst>
                                        <p:cond delay="0"/>
                                      </p:stCondLst>
                                      <p:childTnLst>
                                        <p:animMotion origin="layout" path="M -4.79167E-6 0.0382 L -4.79167E-6 -2.96296E-6 " pathEditMode="relative" rAng="0" ptsTypes="AA">
                                          <p:cBhvr>
                                            <p:cTn id="22" dur="500" fill="hold"/>
                                            <p:tgtEl>
                                              <p:spTgt spid="18"/>
                                            </p:tgtEl>
                                            <p:attrNameLst>
                                              <p:attrName>ppt_x</p:attrName>
                                              <p:attrName>ppt_y</p:attrName>
                                            </p:attrNameLst>
                                          </p:cBhvr>
                                          <p:rCtr x="0" y="-1921"/>
                                        </p:animMotion>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303"/>
                                            </p:tgtEl>
                                            <p:attrNameLst>
                                              <p:attrName>style.visibility</p:attrName>
                                            </p:attrNameLst>
                                          </p:cBhvr>
                                          <p:to>
                                            <p:strVal val="visible"/>
                                          </p:to>
                                        </p:set>
                                        <p:animEffect transition="in" filter="fade">
                                          <p:cBhvr>
                                            <p:cTn id="26" dur="500"/>
                                            <p:tgtEl>
                                              <p:spTgt spid="303"/>
                                            </p:tgtEl>
                                          </p:cBhvr>
                                        </p:animEffect>
                                      </p:childTnLst>
                                    </p:cTn>
                                  </p:par>
                                  <p:par>
                                    <p:cTn id="27" presetID="64" presetClass="path" presetSubtype="0" decel="100000" fill="hold" grpId="1" nodeType="withEffect">
                                      <p:stCondLst>
                                        <p:cond delay="0"/>
                                      </p:stCondLst>
                                      <p:childTnLst>
                                        <p:animMotion origin="layout" path="M -0.05794 0.05671 L 0.01133 -0.00324 " pathEditMode="relative" rAng="0" ptsTypes="AA">
                                          <p:cBhvr>
                                            <p:cTn id="28" dur="500" fill="hold"/>
                                            <p:tgtEl>
                                              <p:spTgt spid="303"/>
                                            </p:tgtEl>
                                            <p:attrNameLst>
                                              <p:attrName>ppt_x</p:attrName>
                                              <p:attrName>ppt_y</p:attrName>
                                            </p:attrNameLst>
                                          </p:cBhvr>
                                          <p:rCtr x="3464" y="-3009"/>
                                        </p:animMotion>
                                      </p:childTnLst>
                                    </p:cTn>
                                  </p:par>
                                  <p:par>
                                    <p:cTn id="29" presetID="10" presetClass="entr" presetSubtype="0" fill="hold" nodeType="withEffect">
                                      <p:stCondLst>
                                        <p:cond delay="25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64" presetClass="path" presetSubtype="0" decel="100000" fill="hold" nodeType="withEffect">
                                      <p:stCondLst>
                                        <p:cond delay="250"/>
                                      </p:stCondLst>
                                      <p:childTnLst>
                                        <p:animMotion origin="layout" path="M 4.375E-6 0.03819 L 4.375E-6 2.59259E-6 " pathEditMode="relative" rAng="0" ptsTypes="AA">
                                          <p:cBhvr>
                                            <p:cTn id="33" dur="500" fill="hold"/>
                                            <p:tgtEl>
                                              <p:spTgt spid="54"/>
                                            </p:tgtEl>
                                            <p:attrNameLst>
                                              <p:attrName>ppt_x</p:attrName>
                                              <p:attrName>ppt_y</p:attrName>
                                            </p:attrNameLst>
                                          </p:cBhvr>
                                          <p:rCtr x="0" y="-1921"/>
                                        </p:animMotion>
                                      </p:childTnLst>
                                    </p:cTn>
                                  </p:par>
                                  <p:par>
                                    <p:cTn id="34" presetID="10" presetClass="entr" presetSubtype="0" fill="hold" nodeType="withEffect">
                                      <p:stCondLst>
                                        <p:cond delay="3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64" presetClass="path" presetSubtype="0" decel="100000" fill="hold" nodeType="withEffect">
                                      <p:stCondLst>
                                        <p:cond delay="350"/>
                                      </p:stCondLst>
                                      <p:childTnLst>
                                        <p:animMotion origin="layout" path="M -1.45833E-6 0.03819 L -1.45833E-6 1.11111E-6 " pathEditMode="relative" rAng="0" ptsTypes="AA">
                                          <p:cBhvr>
                                            <p:cTn id="38" dur="500" fill="hold"/>
                                            <p:tgtEl>
                                              <p:spTgt spid="10"/>
                                            </p:tgtEl>
                                            <p:attrNameLst>
                                              <p:attrName>ppt_x</p:attrName>
                                              <p:attrName>ppt_y</p:attrName>
                                            </p:attrNameLst>
                                          </p:cBhvr>
                                          <p:rCtr x="0" y="-1921"/>
                                        </p:animMotion>
                                      </p:childTnLst>
                                    </p:cTn>
                                  </p:par>
                                  <p:par>
                                    <p:cTn id="39" presetID="10" presetClass="entr" presetSubtype="0" fill="hold" nodeType="withEffect">
                                      <p:stCondLst>
                                        <p:cond delay="45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64" presetClass="path" presetSubtype="0" decel="100000" fill="hold" nodeType="withEffect">
                                      <p:stCondLst>
                                        <p:cond delay="450"/>
                                      </p:stCondLst>
                                      <p:childTnLst>
                                        <p:animMotion origin="layout" path="M 2.5E-6 0.03819 L 2.5E-6 1.11111E-6 " pathEditMode="relative" rAng="0" ptsTypes="AA">
                                          <p:cBhvr>
                                            <p:cTn id="43" dur="500" fill="hold"/>
                                            <p:tgtEl>
                                              <p:spTgt spid="20"/>
                                            </p:tgtEl>
                                            <p:attrNameLst>
                                              <p:attrName>ppt_x</p:attrName>
                                              <p:attrName>ppt_y</p:attrName>
                                            </p:attrNameLst>
                                          </p:cBhvr>
                                          <p:rCtr x="0" y="-1921"/>
                                        </p:animMotion>
                                      </p:childTnLst>
                                    </p:cTn>
                                  </p:par>
                                  <p:par>
                                    <p:cTn id="44" presetID="10" presetClass="entr" presetSubtype="0" fill="hold" nodeType="withEffect">
                                      <p:stCondLst>
                                        <p:cond delay="55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64" presetClass="path" presetSubtype="0" decel="100000" fill="hold" nodeType="withEffect">
                                      <p:stCondLst>
                                        <p:cond delay="550"/>
                                      </p:stCondLst>
                                      <p:childTnLst>
                                        <p:animMotion origin="layout" path="M -3.33333E-6 0.0382 L -3.33333E-6 -7.40741E-7 " pathEditMode="relative" rAng="0" ptsTypes="AA">
                                          <p:cBhvr>
                                            <p:cTn id="48" dur="500" fill="hold"/>
                                            <p:tgtEl>
                                              <p:spTgt spid="52"/>
                                            </p:tgtEl>
                                            <p:attrNameLst>
                                              <p:attrName>ppt_x</p:attrName>
                                              <p:attrName>ppt_y</p:attrName>
                                            </p:attrNameLst>
                                          </p:cBhvr>
                                          <p:rCtr x="0" y="-1921"/>
                                        </p:animMotion>
                                      </p:childTnLst>
                                    </p:cTn>
                                  </p:par>
                                  <p:par>
                                    <p:cTn id="49" presetID="10" presetClass="entr" presetSubtype="0" fill="hold" nodeType="withEffect">
                                      <p:stCondLst>
                                        <p:cond delay="55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64" presetClass="path" presetSubtype="0" decel="100000" fill="hold" nodeType="withEffect">
                                      <p:stCondLst>
                                        <p:cond delay="550"/>
                                      </p:stCondLst>
                                      <p:childTnLst>
                                        <p:animMotion origin="layout" path="M -3.33333E-6 0.0382 L -3.33333E-6 -7.40741E-7 " pathEditMode="relative" rAng="0" ptsTypes="AA">
                                          <p:cBhvr>
                                            <p:cTn id="53" dur="500" fill="hold"/>
                                            <p:tgtEl>
                                              <p:spTgt spid="5"/>
                                            </p:tgtEl>
                                            <p:attrNameLst>
                                              <p:attrName>ppt_x</p:attrName>
                                              <p:attrName>ppt_y</p:attrName>
                                            </p:attrNameLst>
                                          </p:cBhvr>
                                          <p:rCtr x="0" y="-1921"/>
                                        </p:animMotion>
                                      </p:childTnLst>
                                    </p:cTn>
                                  </p:par>
                                </p:childTnLst>
                              </p:cTn>
                            </p:par>
                            <p:par>
                              <p:cTn id="54" fill="hold">
                                <p:stCondLst>
                                  <p:cond delay="2300"/>
                                </p:stCondLst>
                                <p:childTnLst>
                                  <p:par>
                                    <p:cTn id="55" presetID="6" presetClass="emph" presetSubtype="0" decel="40000" autoRev="1" fill="hold" grpId="2" nodeType="afterEffect">
                                      <p:stCondLst>
                                        <p:cond delay="0"/>
                                      </p:stCondLst>
                                      <p:childTnLst>
                                        <p:animScale>
                                          <p:cBhvr>
                                            <p:cTn id="56" dur="250" fill="hold"/>
                                            <p:tgtEl>
                                              <p:spTgt spid="303"/>
                                            </p:tgtEl>
                                          </p:cBhvr>
                                          <p:by x="85000" y="85000"/>
                                        </p:animScale>
                                      </p:childTnLst>
                                    </p:cTn>
                                  </p:par>
                                </p:childTnLst>
                              </p:cTn>
                            </p:par>
                            <p:par>
                              <p:cTn id="57" fill="hold">
                                <p:stCondLst>
                                  <p:cond delay="2800"/>
                                </p:stCondLst>
                                <p:childTnLst>
                                  <p:par>
                                    <p:cTn id="58" presetID="23" presetClass="entr" presetSubtype="16" fill="hold" nodeType="afterEffect">
                                      <p:stCondLst>
                                        <p:cond delay="0"/>
                                      </p:stCondLst>
                                      <p:childTnLst>
                                        <p:set>
                                          <p:cBhvr>
                                            <p:cTn id="59" dur="1" fill="hold">
                                              <p:stCondLst>
                                                <p:cond delay="0"/>
                                              </p:stCondLst>
                                            </p:cTn>
                                            <p:tgtEl>
                                              <p:spTgt spid="108"/>
                                            </p:tgtEl>
                                            <p:attrNameLst>
                                              <p:attrName>style.visibility</p:attrName>
                                            </p:attrNameLst>
                                          </p:cBhvr>
                                          <p:to>
                                            <p:strVal val="visible"/>
                                          </p:to>
                                        </p:set>
                                        <p:anim calcmode="lin" valueType="num">
                                          <p:cBhvr>
                                            <p:cTn id="60" dur="200" fill="hold"/>
                                            <p:tgtEl>
                                              <p:spTgt spid="108"/>
                                            </p:tgtEl>
                                            <p:attrNameLst>
                                              <p:attrName>ppt_w</p:attrName>
                                            </p:attrNameLst>
                                          </p:cBhvr>
                                          <p:tavLst>
                                            <p:tav tm="0">
                                              <p:val>
                                                <p:fltVal val="0"/>
                                              </p:val>
                                            </p:tav>
                                            <p:tav tm="100000">
                                              <p:val>
                                                <p:strVal val="#ppt_w"/>
                                              </p:val>
                                            </p:tav>
                                          </p:tavLst>
                                        </p:anim>
                                        <p:anim calcmode="lin" valueType="num">
                                          <p:cBhvr>
                                            <p:cTn id="61" dur="200" fill="hold"/>
                                            <p:tgtEl>
                                              <p:spTgt spid="108"/>
                                            </p:tgtEl>
                                            <p:attrNameLst>
                                              <p:attrName>ppt_h</p:attrName>
                                            </p:attrNameLst>
                                          </p:cBhvr>
                                          <p:tavLst>
                                            <p:tav tm="0">
                                              <p:val>
                                                <p:fltVal val="0"/>
                                              </p:val>
                                            </p:tav>
                                            <p:tav tm="100000">
                                              <p:val>
                                                <p:strVal val="#ppt_h"/>
                                              </p:val>
                                            </p:tav>
                                          </p:tavLst>
                                        </p:anim>
                                      </p:childTnLst>
                                    </p:cTn>
                                  </p:par>
                                  <p:par>
                                    <p:cTn id="62" presetID="6" presetClass="emph" presetSubtype="0" fill="hold" nodeType="withEffect" p14:presetBounceEnd="99000">
                                      <p:stCondLst>
                                        <p:cond delay="0"/>
                                      </p:stCondLst>
                                      <p:childTnLst>
                                        <p:animScale p14:bounceEnd="99000">
                                          <p:cBhvr>
                                            <p:cTn id="63" dur="1000" fill="hold"/>
                                            <p:tgtEl>
                                              <p:spTgt spid="108"/>
                                            </p:tgtEl>
                                          </p:cBhvr>
                                          <p:by x="110000" y="110000"/>
                                        </p:animScale>
                                      </p:childTnLst>
                                    </p:cTn>
                                  </p:par>
                                  <p:par>
                                    <p:cTn id="64" presetID="6" presetClass="emph" presetSubtype="0" accel="50000" decel="50000" fill="hold" nodeType="withEffect">
                                      <p:stCondLst>
                                        <p:cond delay="0"/>
                                      </p:stCondLst>
                                      <p:childTnLst>
                                        <p:animScale>
                                          <p:cBhvr>
                                            <p:cTn id="65" dur="250" fill="hold"/>
                                            <p:tgtEl>
                                              <p:spTgt spid="108"/>
                                            </p:tgtEl>
                                          </p:cBhvr>
                                          <p:by x="91000" y="91000"/>
                                        </p:animScale>
                                      </p:childTnLst>
                                    </p:cTn>
                                  </p:par>
                                  <p:par>
                                    <p:cTn id="66" presetID="42" presetClass="path" presetSubtype="0" accel="50000" decel="50000" fill="hold" nodeType="withEffect">
                                      <p:stCondLst>
                                        <p:cond delay="250"/>
                                      </p:stCondLst>
                                      <p:childTnLst>
                                        <p:animMotion origin="layout" path="M 2.70833E-6 -2.96296E-6 L -0.16602 0.38773 " pathEditMode="relative" rAng="0" ptsTypes="AA">
                                          <p:cBhvr>
                                            <p:cTn id="67" dur="1000" fill="hold"/>
                                            <p:tgtEl>
                                              <p:spTgt spid="108"/>
                                            </p:tgtEl>
                                            <p:attrNameLst>
                                              <p:attrName>ppt_x</p:attrName>
                                              <p:attrName>ppt_y</p:attrName>
                                            </p:attrNameLst>
                                          </p:cBhvr>
                                          <p:rCtr x="-8307" y="19375"/>
                                        </p:animMotion>
                                      </p:childTnLst>
                                    </p:cTn>
                                  </p:par>
                                  <p:par>
                                    <p:cTn id="68" presetID="10" presetClass="exit" presetSubtype="0" fill="hold" nodeType="withEffect">
                                      <p:stCondLst>
                                        <p:cond delay="1000"/>
                                      </p:stCondLst>
                                      <p:childTnLst>
                                        <p:animEffect transition="out" filter="fade">
                                          <p:cBhvr>
                                            <p:cTn id="69" dur="250"/>
                                            <p:tgtEl>
                                              <p:spTgt spid="108"/>
                                            </p:tgtEl>
                                          </p:cBhvr>
                                        </p:animEffect>
                                        <p:set>
                                          <p:cBhvr>
                                            <p:cTn id="70" dur="1" fill="hold">
                                              <p:stCondLst>
                                                <p:cond delay="249"/>
                                              </p:stCondLst>
                                            </p:cTn>
                                            <p:tgtEl>
                                              <p:spTgt spid="108"/>
                                            </p:tgtEl>
                                            <p:attrNameLst>
                                              <p:attrName>style.visibility</p:attrName>
                                            </p:attrNameLst>
                                          </p:cBhvr>
                                          <p:to>
                                            <p:strVal val="hidden"/>
                                          </p:to>
                                        </p:set>
                                      </p:childTnLst>
                                    </p:cTn>
                                  </p:par>
                                  <p:par>
                                    <p:cTn id="71" presetID="10" presetClass="entr" presetSubtype="0" fill="hold" nodeType="withEffect">
                                      <p:stCondLst>
                                        <p:cond delay="125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750"/>
                                            <p:tgtEl>
                                              <p:spTgt spid="8"/>
                                            </p:tgtEl>
                                          </p:cBhvr>
                                        </p:animEffect>
                                      </p:childTnLst>
                                    </p:cTn>
                                  </p:par>
                                  <p:par>
                                    <p:cTn id="74" presetID="64" presetClass="path" presetSubtype="0" decel="100000" fill="hold" nodeType="withEffect">
                                      <p:stCondLst>
                                        <p:cond delay="1250"/>
                                      </p:stCondLst>
                                      <p:childTnLst>
                                        <p:animMotion origin="layout" path="M 3.125E-6 0.03819 L 3.125E-6 4.07407E-6 " pathEditMode="relative" rAng="0" ptsTypes="AA">
                                          <p:cBhvr>
                                            <p:cTn id="75" dur="750" fill="hold"/>
                                            <p:tgtEl>
                                              <p:spTgt spid="8"/>
                                            </p:tgtEl>
                                            <p:attrNameLst>
                                              <p:attrName>ppt_x</p:attrName>
                                              <p:attrName>ppt_y</p:attrName>
                                            </p:attrNameLst>
                                          </p:cBhvr>
                                          <p:rCtr x="0" y="-1921"/>
                                        </p:animMotion>
                                      </p:childTnLst>
                                    </p:cTn>
                                  </p:par>
                                </p:childTnLst>
                              </p:cTn>
                            </p:par>
                          </p:childTnLst>
                        </p:cTn>
                      </p:par>
                      <p:par>
                        <p:cTn id="76" fill="hold">
                          <p:stCondLst>
                            <p:cond delay="indefinite"/>
                          </p:stCondLst>
                          <p:childTnLst>
                            <p:par>
                              <p:cTn id="77" fill="hold">
                                <p:stCondLst>
                                  <p:cond delay="0"/>
                                </p:stCondLst>
                                <p:childTnLst>
                                  <p:par>
                                    <p:cTn id="78" presetID="6" presetClass="emph" presetSubtype="0" decel="40000" autoRev="1" fill="hold" grpId="3" nodeType="clickEffect">
                                      <p:stCondLst>
                                        <p:cond delay="0"/>
                                      </p:stCondLst>
                                      <p:childTnLst>
                                        <p:animScale>
                                          <p:cBhvr>
                                            <p:cTn id="79" dur="250" fill="hold"/>
                                            <p:tgtEl>
                                              <p:spTgt spid="303"/>
                                            </p:tgtEl>
                                          </p:cBhvr>
                                          <p:by x="85000" y="85000"/>
                                        </p:animScale>
                                      </p:childTnLst>
                                    </p:cTn>
                                  </p:par>
                                </p:childTnLst>
                              </p:cTn>
                            </p:par>
                            <p:par>
                              <p:cTn id="80" fill="hold">
                                <p:stCondLst>
                                  <p:cond delay="500"/>
                                </p:stCondLst>
                                <p:childTnLst>
                                  <p:par>
                                    <p:cTn id="81" presetID="23" presetClass="entr" presetSubtype="16" fill="hold" nodeType="afterEffect">
                                      <p:stCondLst>
                                        <p:cond delay="0"/>
                                      </p:stCondLst>
                                      <p:childTnLst>
                                        <p:set>
                                          <p:cBhvr>
                                            <p:cTn id="82" dur="1" fill="hold">
                                              <p:stCondLst>
                                                <p:cond delay="0"/>
                                              </p:stCondLst>
                                            </p:cTn>
                                            <p:tgtEl>
                                              <p:spTgt spid="169"/>
                                            </p:tgtEl>
                                            <p:attrNameLst>
                                              <p:attrName>style.visibility</p:attrName>
                                            </p:attrNameLst>
                                          </p:cBhvr>
                                          <p:to>
                                            <p:strVal val="visible"/>
                                          </p:to>
                                        </p:set>
                                        <p:anim calcmode="lin" valueType="num">
                                          <p:cBhvr>
                                            <p:cTn id="83" dur="200" fill="hold"/>
                                            <p:tgtEl>
                                              <p:spTgt spid="169"/>
                                            </p:tgtEl>
                                            <p:attrNameLst>
                                              <p:attrName>ppt_w</p:attrName>
                                            </p:attrNameLst>
                                          </p:cBhvr>
                                          <p:tavLst>
                                            <p:tav tm="0">
                                              <p:val>
                                                <p:fltVal val="0"/>
                                              </p:val>
                                            </p:tav>
                                            <p:tav tm="100000">
                                              <p:val>
                                                <p:strVal val="#ppt_w"/>
                                              </p:val>
                                            </p:tav>
                                          </p:tavLst>
                                        </p:anim>
                                        <p:anim calcmode="lin" valueType="num">
                                          <p:cBhvr>
                                            <p:cTn id="84" dur="200" fill="hold"/>
                                            <p:tgtEl>
                                              <p:spTgt spid="169"/>
                                            </p:tgtEl>
                                            <p:attrNameLst>
                                              <p:attrName>ppt_h</p:attrName>
                                            </p:attrNameLst>
                                          </p:cBhvr>
                                          <p:tavLst>
                                            <p:tav tm="0">
                                              <p:val>
                                                <p:fltVal val="0"/>
                                              </p:val>
                                            </p:tav>
                                            <p:tav tm="100000">
                                              <p:val>
                                                <p:strVal val="#ppt_h"/>
                                              </p:val>
                                            </p:tav>
                                          </p:tavLst>
                                        </p:anim>
                                      </p:childTnLst>
                                    </p:cTn>
                                  </p:par>
                                  <p:par>
                                    <p:cTn id="85" presetID="6" presetClass="emph" presetSubtype="0" fill="hold" nodeType="withEffect" p14:presetBounceEnd="99000">
                                      <p:stCondLst>
                                        <p:cond delay="0"/>
                                      </p:stCondLst>
                                      <p:childTnLst>
                                        <p:animScale p14:bounceEnd="99000">
                                          <p:cBhvr>
                                            <p:cTn id="86" dur="1000" fill="hold"/>
                                            <p:tgtEl>
                                              <p:spTgt spid="169"/>
                                            </p:tgtEl>
                                          </p:cBhvr>
                                          <p:by x="110000" y="110000"/>
                                        </p:animScale>
                                      </p:childTnLst>
                                    </p:cTn>
                                  </p:par>
                                  <p:par>
                                    <p:cTn id="87" presetID="6" presetClass="emph" presetSubtype="0" accel="50000" decel="50000" fill="hold" nodeType="withEffect">
                                      <p:stCondLst>
                                        <p:cond delay="0"/>
                                      </p:stCondLst>
                                      <p:childTnLst>
                                        <p:animScale>
                                          <p:cBhvr>
                                            <p:cTn id="88" dur="250" fill="hold"/>
                                            <p:tgtEl>
                                              <p:spTgt spid="169"/>
                                            </p:tgtEl>
                                          </p:cBhvr>
                                          <p:by x="91000" y="91000"/>
                                        </p:animScale>
                                      </p:childTnLst>
                                    </p:cTn>
                                  </p:par>
                                  <p:par>
                                    <p:cTn id="89" presetID="42" presetClass="path" presetSubtype="0" accel="50000" decel="50000" fill="hold" nodeType="withEffect">
                                      <p:stCondLst>
                                        <p:cond delay="250"/>
                                      </p:stCondLst>
                                      <p:childTnLst>
                                        <p:animMotion origin="layout" path="M 3.33333E-6 -2.96296E-6 L -0.08425 0.38773 " pathEditMode="relative" rAng="0" ptsTypes="AA">
                                          <p:cBhvr>
                                            <p:cTn id="90" dur="1000" fill="hold"/>
                                            <p:tgtEl>
                                              <p:spTgt spid="169"/>
                                            </p:tgtEl>
                                            <p:attrNameLst>
                                              <p:attrName>ppt_x</p:attrName>
                                              <p:attrName>ppt_y</p:attrName>
                                            </p:attrNameLst>
                                          </p:cBhvr>
                                          <p:rCtr x="-4219" y="19375"/>
                                        </p:animMotion>
                                      </p:childTnLst>
                                    </p:cTn>
                                  </p:par>
                                  <p:par>
                                    <p:cTn id="91" presetID="10" presetClass="exit" presetSubtype="0" fill="hold" nodeType="withEffect">
                                      <p:stCondLst>
                                        <p:cond delay="1000"/>
                                      </p:stCondLst>
                                      <p:childTnLst>
                                        <p:animEffect transition="out" filter="fade">
                                          <p:cBhvr>
                                            <p:cTn id="92" dur="250"/>
                                            <p:tgtEl>
                                              <p:spTgt spid="169"/>
                                            </p:tgtEl>
                                          </p:cBhvr>
                                        </p:animEffect>
                                        <p:set>
                                          <p:cBhvr>
                                            <p:cTn id="93" dur="1" fill="hold">
                                              <p:stCondLst>
                                                <p:cond delay="249"/>
                                              </p:stCondLst>
                                            </p:cTn>
                                            <p:tgtEl>
                                              <p:spTgt spid="169"/>
                                            </p:tgtEl>
                                            <p:attrNameLst>
                                              <p:attrName>style.visibility</p:attrName>
                                            </p:attrNameLst>
                                          </p:cBhvr>
                                          <p:to>
                                            <p:strVal val="hidden"/>
                                          </p:to>
                                        </p:set>
                                      </p:childTnLst>
                                    </p:cTn>
                                  </p:par>
                                  <p:par>
                                    <p:cTn id="94" presetID="10" presetClass="entr" presetSubtype="0" fill="hold" nodeType="withEffect">
                                      <p:stCondLst>
                                        <p:cond delay="1250"/>
                                      </p:stCondLst>
                                      <p:childTnLst>
                                        <p:set>
                                          <p:cBhvr>
                                            <p:cTn id="95" dur="1" fill="hold">
                                              <p:stCondLst>
                                                <p:cond delay="0"/>
                                              </p:stCondLst>
                                            </p:cTn>
                                            <p:tgtEl>
                                              <p:spTgt spid="117"/>
                                            </p:tgtEl>
                                            <p:attrNameLst>
                                              <p:attrName>style.visibility</p:attrName>
                                            </p:attrNameLst>
                                          </p:cBhvr>
                                          <p:to>
                                            <p:strVal val="visible"/>
                                          </p:to>
                                        </p:set>
                                        <p:animEffect transition="in" filter="fade">
                                          <p:cBhvr>
                                            <p:cTn id="96" dur="750"/>
                                            <p:tgtEl>
                                              <p:spTgt spid="117"/>
                                            </p:tgtEl>
                                          </p:cBhvr>
                                        </p:animEffect>
                                      </p:childTnLst>
                                    </p:cTn>
                                  </p:par>
                                  <p:par>
                                    <p:cTn id="97" presetID="64" presetClass="path" presetSubtype="0" decel="100000" fill="hold" nodeType="withEffect">
                                      <p:stCondLst>
                                        <p:cond delay="1250"/>
                                      </p:stCondLst>
                                      <p:childTnLst>
                                        <p:animMotion origin="layout" path="M -8.33333E-7 0.03819 L -8.33333E-7 3.7037E-7 " pathEditMode="relative" rAng="0" ptsTypes="AA">
                                          <p:cBhvr>
                                            <p:cTn id="98" dur="750" fill="hold"/>
                                            <p:tgtEl>
                                              <p:spTgt spid="117"/>
                                            </p:tgtEl>
                                            <p:attrNameLst>
                                              <p:attrName>ppt_x</p:attrName>
                                              <p:attrName>ppt_y</p:attrName>
                                            </p:attrNameLst>
                                          </p:cBhvr>
                                          <p:rCtr x="0" y="-1921"/>
                                        </p:animMotion>
                                      </p:childTnLst>
                                    </p:cTn>
                                  </p:par>
                                  <p:par>
                                    <p:cTn id="99" presetID="23" presetClass="entr" presetSubtype="16" fill="hold" nodeType="withEffect">
                                      <p:stCondLst>
                                        <p:cond delay="1750"/>
                                      </p:stCondLst>
                                      <p:childTnLst>
                                        <p:set>
                                          <p:cBhvr>
                                            <p:cTn id="100" dur="1" fill="hold">
                                              <p:stCondLst>
                                                <p:cond delay="0"/>
                                              </p:stCondLst>
                                            </p:cTn>
                                            <p:tgtEl>
                                              <p:spTgt spid="123"/>
                                            </p:tgtEl>
                                            <p:attrNameLst>
                                              <p:attrName>style.visibility</p:attrName>
                                            </p:attrNameLst>
                                          </p:cBhvr>
                                          <p:to>
                                            <p:strVal val="visible"/>
                                          </p:to>
                                        </p:set>
                                        <p:anim calcmode="lin" valueType="num">
                                          <p:cBhvr>
                                            <p:cTn id="101" dur="200" fill="hold"/>
                                            <p:tgtEl>
                                              <p:spTgt spid="123"/>
                                            </p:tgtEl>
                                            <p:attrNameLst>
                                              <p:attrName>ppt_w</p:attrName>
                                            </p:attrNameLst>
                                          </p:cBhvr>
                                          <p:tavLst>
                                            <p:tav tm="0">
                                              <p:val>
                                                <p:fltVal val="0"/>
                                              </p:val>
                                            </p:tav>
                                            <p:tav tm="100000">
                                              <p:val>
                                                <p:strVal val="#ppt_w"/>
                                              </p:val>
                                            </p:tav>
                                          </p:tavLst>
                                        </p:anim>
                                        <p:anim calcmode="lin" valueType="num">
                                          <p:cBhvr>
                                            <p:cTn id="102" dur="200" fill="hold"/>
                                            <p:tgtEl>
                                              <p:spTgt spid="123"/>
                                            </p:tgtEl>
                                            <p:attrNameLst>
                                              <p:attrName>ppt_h</p:attrName>
                                            </p:attrNameLst>
                                          </p:cBhvr>
                                          <p:tavLst>
                                            <p:tav tm="0">
                                              <p:val>
                                                <p:fltVal val="0"/>
                                              </p:val>
                                            </p:tav>
                                            <p:tav tm="100000">
                                              <p:val>
                                                <p:strVal val="#ppt_h"/>
                                              </p:val>
                                            </p:tav>
                                          </p:tavLst>
                                        </p:anim>
                                      </p:childTnLst>
                                    </p:cTn>
                                  </p:par>
                                  <p:par>
                                    <p:cTn id="103" presetID="6" presetClass="emph" presetSubtype="0" fill="hold" nodeType="withEffect" p14:presetBounceEnd="99000">
                                      <p:stCondLst>
                                        <p:cond delay="1750"/>
                                      </p:stCondLst>
                                      <p:childTnLst>
                                        <p:animScale p14:bounceEnd="99000">
                                          <p:cBhvr>
                                            <p:cTn id="104" dur="1000" fill="hold"/>
                                            <p:tgtEl>
                                              <p:spTgt spid="123"/>
                                            </p:tgtEl>
                                          </p:cBhvr>
                                          <p:by x="110000" y="110000"/>
                                        </p:animScale>
                                      </p:childTnLst>
                                    </p:cTn>
                                  </p:par>
                                  <p:par>
                                    <p:cTn id="105" presetID="6" presetClass="emph" presetSubtype="0" accel="50000" decel="50000" fill="hold" nodeType="withEffect">
                                      <p:stCondLst>
                                        <p:cond delay="1750"/>
                                      </p:stCondLst>
                                      <p:childTnLst>
                                        <p:animScale>
                                          <p:cBhvr>
                                            <p:cTn id="106" dur="250" fill="hold"/>
                                            <p:tgtEl>
                                              <p:spTgt spid="123"/>
                                            </p:tgtEl>
                                          </p:cBhvr>
                                          <p:by x="91000" y="91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fade">
                                          <p:cBhvr>
                                            <p:cTn id="111" dur="500"/>
                                            <p:tgtEl>
                                              <p:spTgt spid="62"/>
                                            </p:tgtEl>
                                          </p:cBhvr>
                                        </p:animEffect>
                                      </p:childTnLst>
                                    </p:cTn>
                                  </p:par>
                                  <p:par>
                                    <p:cTn id="112" presetID="64" presetClass="path" presetSubtype="0" decel="100000" fill="hold" nodeType="withEffect">
                                      <p:stCondLst>
                                        <p:cond delay="0"/>
                                      </p:stCondLst>
                                      <p:childTnLst>
                                        <p:animMotion origin="layout" path="M 2.70833E-6 0.03819 L 2.70833E-6 0 " pathEditMode="relative" rAng="0" ptsTypes="AA">
                                          <p:cBhvr>
                                            <p:cTn id="113" dur="500" fill="hold"/>
                                            <p:tgtEl>
                                              <p:spTgt spid="62"/>
                                            </p:tgtEl>
                                            <p:attrNameLst>
                                              <p:attrName>ppt_x</p:attrName>
                                              <p:attrName>ppt_y</p:attrName>
                                            </p:attrNameLst>
                                          </p:cBhvr>
                                          <p:rCtr x="0" y="-1921"/>
                                        </p:animMotion>
                                      </p:childTnLst>
                                    </p:cTn>
                                  </p:par>
                                  <p:par>
                                    <p:cTn id="114" presetID="23" presetClass="entr" presetSubtype="16" fill="hold" nodeType="withEffect">
                                      <p:stCondLst>
                                        <p:cond delay="250"/>
                                      </p:stCondLst>
                                      <p:childTnLst>
                                        <p:set>
                                          <p:cBhvr>
                                            <p:cTn id="115" dur="1" fill="hold">
                                              <p:stCondLst>
                                                <p:cond delay="0"/>
                                              </p:stCondLst>
                                            </p:cTn>
                                            <p:tgtEl>
                                              <p:spTgt spid="122"/>
                                            </p:tgtEl>
                                            <p:attrNameLst>
                                              <p:attrName>style.visibility</p:attrName>
                                            </p:attrNameLst>
                                          </p:cBhvr>
                                          <p:to>
                                            <p:strVal val="visible"/>
                                          </p:to>
                                        </p:set>
                                        <p:anim calcmode="lin" valueType="num">
                                          <p:cBhvr>
                                            <p:cTn id="116" dur="200" fill="hold"/>
                                            <p:tgtEl>
                                              <p:spTgt spid="122"/>
                                            </p:tgtEl>
                                            <p:attrNameLst>
                                              <p:attrName>ppt_w</p:attrName>
                                            </p:attrNameLst>
                                          </p:cBhvr>
                                          <p:tavLst>
                                            <p:tav tm="0">
                                              <p:val>
                                                <p:fltVal val="0"/>
                                              </p:val>
                                            </p:tav>
                                            <p:tav tm="100000">
                                              <p:val>
                                                <p:strVal val="#ppt_w"/>
                                              </p:val>
                                            </p:tav>
                                          </p:tavLst>
                                        </p:anim>
                                        <p:anim calcmode="lin" valueType="num">
                                          <p:cBhvr>
                                            <p:cTn id="117" dur="200" fill="hold"/>
                                            <p:tgtEl>
                                              <p:spTgt spid="122"/>
                                            </p:tgtEl>
                                            <p:attrNameLst>
                                              <p:attrName>ppt_h</p:attrName>
                                            </p:attrNameLst>
                                          </p:cBhvr>
                                          <p:tavLst>
                                            <p:tav tm="0">
                                              <p:val>
                                                <p:fltVal val="0"/>
                                              </p:val>
                                            </p:tav>
                                            <p:tav tm="100000">
                                              <p:val>
                                                <p:strVal val="#ppt_h"/>
                                              </p:val>
                                            </p:tav>
                                          </p:tavLst>
                                        </p:anim>
                                      </p:childTnLst>
                                    </p:cTn>
                                  </p:par>
                                  <p:par>
                                    <p:cTn id="118" presetID="6" presetClass="emph" presetSubtype="0" fill="hold" nodeType="withEffect" p14:presetBounceEnd="99000">
                                      <p:stCondLst>
                                        <p:cond delay="250"/>
                                      </p:stCondLst>
                                      <p:childTnLst>
                                        <p:animScale p14:bounceEnd="99000">
                                          <p:cBhvr>
                                            <p:cTn id="119" dur="1000" fill="hold"/>
                                            <p:tgtEl>
                                              <p:spTgt spid="122"/>
                                            </p:tgtEl>
                                          </p:cBhvr>
                                          <p:by x="110000" y="110000"/>
                                        </p:animScale>
                                      </p:childTnLst>
                                    </p:cTn>
                                  </p:par>
                                  <p:par>
                                    <p:cTn id="120" presetID="6" presetClass="emph" presetSubtype="0" accel="50000" decel="50000" fill="hold" nodeType="withEffect">
                                      <p:stCondLst>
                                        <p:cond delay="250"/>
                                      </p:stCondLst>
                                      <p:childTnLst>
                                        <p:animScale>
                                          <p:cBhvr>
                                            <p:cTn id="121" dur="250" fill="hold"/>
                                            <p:tgtEl>
                                              <p:spTgt spid="122"/>
                                            </p:tgtEl>
                                          </p:cBhvr>
                                          <p:by x="91000" y="91000"/>
                                        </p:animScale>
                                      </p:childTnLst>
                                    </p:cTn>
                                  </p:par>
                                  <p:par>
                                    <p:cTn id="122" presetID="10" presetClass="entr" presetSubtype="0" fill="hold" nodeType="withEffect">
                                      <p:stCondLst>
                                        <p:cond delay="250"/>
                                      </p:stCondLst>
                                      <p:childTnLst>
                                        <p:set>
                                          <p:cBhvr>
                                            <p:cTn id="123" dur="1" fill="hold">
                                              <p:stCondLst>
                                                <p:cond delay="0"/>
                                              </p:stCondLst>
                                            </p:cTn>
                                            <p:tgtEl>
                                              <p:spTgt spid="69"/>
                                            </p:tgtEl>
                                            <p:attrNameLst>
                                              <p:attrName>style.visibility</p:attrName>
                                            </p:attrNameLst>
                                          </p:cBhvr>
                                          <p:to>
                                            <p:strVal val="visible"/>
                                          </p:to>
                                        </p:set>
                                        <p:animEffect transition="in" filter="fade">
                                          <p:cBhvr>
                                            <p:cTn id="124" dur="500"/>
                                            <p:tgtEl>
                                              <p:spTgt spid="69"/>
                                            </p:tgtEl>
                                          </p:cBhvr>
                                        </p:animEffect>
                                      </p:childTnLst>
                                    </p:cTn>
                                  </p:par>
                                  <p:par>
                                    <p:cTn id="125" presetID="64" presetClass="path" presetSubtype="0" decel="100000" fill="hold" nodeType="withEffect">
                                      <p:stCondLst>
                                        <p:cond delay="250"/>
                                      </p:stCondLst>
                                      <p:childTnLst>
                                        <p:animMotion origin="layout" path="M -3.95833E-6 0.03819 L -3.95833E-6 0 " pathEditMode="relative" rAng="0" ptsTypes="AA">
                                          <p:cBhvr>
                                            <p:cTn id="126" dur="500" fill="hold"/>
                                            <p:tgtEl>
                                              <p:spTgt spid="69"/>
                                            </p:tgtEl>
                                            <p:attrNameLst>
                                              <p:attrName>ppt_x</p:attrName>
                                              <p:attrName>ppt_y</p:attrName>
                                            </p:attrNameLst>
                                          </p:cBhvr>
                                          <p:rCtr x="0" y="-1921"/>
                                        </p:animMotion>
                                      </p:childTnLst>
                                    </p:cTn>
                                  </p:par>
                                  <p:par>
                                    <p:cTn id="127" presetID="23" presetClass="entr" presetSubtype="16" fill="hold" nodeType="withEffect">
                                      <p:stCondLst>
                                        <p:cond delay="500"/>
                                      </p:stCondLst>
                                      <p:childTnLst>
                                        <p:set>
                                          <p:cBhvr>
                                            <p:cTn id="128" dur="1" fill="hold">
                                              <p:stCondLst>
                                                <p:cond delay="0"/>
                                              </p:stCondLst>
                                            </p:cTn>
                                            <p:tgtEl>
                                              <p:spTgt spid="127"/>
                                            </p:tgtEl>
                                            <p:attrNameLst>
                                              <p:attrName>style.visibility</p:attrName>
                                            </p:attrNameLst>
                                          </p:cBhvr>
                                          <p:to>
                                            <p:strVal val="visible"/>
                                          </p:to>
                                        </p:set>
                                        <p:anim calcmode="lin" valueType="num">
                                          <p:cBhvr>
                                            <p:cTn id="129" dur="200" fill="hold"/>
                                            <p:tgtEl>
                                              <p:spTgt spid="127"/>
                                            </p:tgtEl>
                                            <p:attrNameLst>
                                              <p:attrName>ppt_w</p:attrName>
                                            </p:attrNameLst>
                                          </p:cBhvr>
                                          <p:tavLst>
                                            <p:tav tm="0">
                                              <p:val>
                                                <p:fltVal val="0"/>
                                              </p:val>
                                            </p:tav>
                                            <p:tav tm="100000">
                                              <p:val>
                                                <p:strVal val="#ppt_w"/>
                                              </p:val>
                                            </p:tav>
                                          </p:tavLst>
                                        </p:anim>
                                        <p:anim calcmode="lin" valueType="num">
                                          <p:cBhvr>
                                            <p:cTn id="130" dur="200" fill="hold"/>
                                            <p:tgtEl>
                                              <p:spTgt spid="127"/>
                                            </p:tgtEl>
                                            <p:attrNameLst>
                                              <p:attrName>ppt_h</p:attrName>
                                            </p:attrNameLst>
                                          </p:cBhvr>
                                          <p:tavLst>
                                            <p:tav tm="0">
                                              <p:val>
                                                <p:fltVal val="0"/>
                                              </p:val>
                                            </p:tav>
                                            <p:tav tm="100000">
                                              <p:val>
                                                <p:strVal val="#ppt_h"/>
                                              </p:val>
                                            </p:tav>
                                          </p:tavLst>
                                        </p:anim>
                                      </p:childTnLst>
                                    </p:cTn>
                                  </p:par>
                                  <p:par>
                                    <p:cTn id="131" presetID="6" presetClass="emph" presetSubtype="0" fill="hold" nodeType="withEffect" p14:presetBounceEnd="99000">
                                      <p:stCondLst>
                                        <p:cond delay="500"/>
                                      </p:stCondLst>
                                      <p:childTnLst>
                                        <p:animScale p14:bounceEnd="99000">
                                          <p:cBhvr>
                                            <p:cTn id="132" dur="1000" fill="hold"/>
                                            <p:tgtEl>
                                              <p:spTgt spid="127"/>
                                            </p:tgtEl>
                                          </p:cBhvr>
                                          <p:by x="110000" y="110000"/>
                                        </p:animScale>
                                      </p:childTnLst>
                                    </p:cTn>
                                  </p:par>
                                  <p:par>
                                    <p:cTn id="133" presetID="6" presetClass="emph" presetSubtype="0" accel="50000" decel="50000" fill="hold" nodeType="withEffect">
                                      <p:stCondLst>
                                        <p:cond delay="500"/>
                                      </p:stCondLst>
                                      <p:childTnLst>
                                        <p:animScale>
                                          <p:cBhvr>
                                            <p:cTn id="134" dur="250" fill="hold"/>
                                            <p:tgtEl>
                                              <p:spTgt spid="127"/>
                                            </p:tgtEl>
                                          </p:cBhvr>
                                          <p:by x="91000" y="91000"/>
                                        </p:animScale>
                                      </p:childTnLst>
                                    </p:cTn>
                                  </p:par>
                                  <p:par>
                                    <p:cTn id="135" presetID="10" presetClass="entr" presetSubtype="0" fill="hold" nodeType="withEffect">
                                      <p:stCondLst>
                                        <p:cond delay="500"/>
                                      </p:stCondLst>
                                      <p:childTnLst>
                                        <p:set>
                                          <p:cBhvr>
                                            <p:cTn id="136" dur="1" fill="hold">
                                              <p:stCondLst>
                                                <p:cond delay="0"/>
                                              </p:stCondLst>
                                            </p:cTn>
                                            <p:tgtEl>
                                              <p:spTgt spid="76"/>
                                            </p:tgtEl>
                                            <p:attrNameLst>
                                              <p:attrName>style.visibility</p:attrName>
                                            </p:attrNameLst>
                                          </p:cBhvr>
                                          <p:to>
                                            <p:strVal val="visible"/>
                                          </p:to>
                                        </p:set>
                                        <p:animEffect transition="in" filter="fade">
                                          <p:cBhvr>
                                            <p:cTn id="137" dur="500"/>
                                            <p:tgtEl>
                                              <p:spTgt spid="76"/>
                                            </p:tgtEl>
                                          </p:cBhvr>
                                        </p:animEffect>
                                      </p:childTnLst>
                                    </p:cTn>
                                  </p:par>
                                  <p:par>
                                    <p:cTn id="138" presetID="64" presetClass="path" presetSubtype="0" decel="100000" fill="hold" nodeType="withEffect">
                                      <p:stCondLst>
                                        <p:cond delay="500"/>
                                      </p:stCondLst>
                                      <p:childTnLst>
                                        <p:animMotion origin="layout" path="M -6.25E-7 0.03819 L -6.25E-7 0 " pathEditMode="relative" rAng="0" ptsTypes="AA">
                                          <p:cBhvr>
                                            <p:cTn id="139" dur="500" fill="hold"/>
                                            <p:tgtEl>
                                              <p:spTgt spid="76"/>
                                            </p:tgtEl>
                                            <p:attrNameLst>
                                              <p:attrName>ppt_x</p:attrName>
                                              <p:attrName>ppt_y</p:attrName>
                                            </p:attrNameLst>
                                          </p:cBhvr>
                                          <p:rCtr x="0" y="-1921"/>
                                        </p:animMotion>
                                      </p:childTnLst>
                                    </p:cTn>
                                  </p:par>
                                  <p:par>
                                    <p:cTn id="140" presetID="23" presetClass="entr" presetSubtype="16" fill="hold" nodeType="withEffect">
                                      <p:stCondLst>
                                        <p:cond delay="750"/>
                                      </p:stCondLst>
                                      <p:childTnLst>
                                        <p:set>
                                          <p:cBhvr>
                                            <p:cTn id="141" dur="1" fill="hold">
                                              <p:stCondLst>
                                                <p:cond delay="0"/>
                                              </p:stCondLst>
                                            </p:cTn>
                                            <p:tgtEl>
                                              <p:spTgt spid="132"/>
                                            </p:tgtEl>
                                            <p:attrNameLst>
                                              <p:attrName>style.visibility</p:attrName>
                                            </p:attrNameLst>
                                          </p:cBhvr>
                                          <p:to>
                                            <p:strVal val="visible"/>
                                          </p:to>
                                        </p:set>
                                        <p:anim calcmode="lin" valueType="num">
                                          <p:cBhvr>
                                            <p:cTn id="142" dur="200" fill="hold"/>
                                            <p:tgtEl>
                                              <p:spTgt spid="132"/>
                                            </p:tgtEl>
                                            <p:attrNameLst>
                                              <p:attrName>ppt_w</p:attrName>
                                            </p:attrNameLst>
                                          </p:cBhvr>
                                          <p:tavLst>
                                            <p:tav tm="0">
                                              <p:val>
                                                <p:fltVal val="0"/>
                                              </p:val>
                                            </p:tav>
                                            <p:tav tm="100000">
                                              <p:val>
                                                <p:strVal val="#ppt_w"/>
                                              </p:val>
                                            </p:tav>
                                          </p:tavLst>
                                        </p:anim>
                                        <p:anim calcmode="lin" valueType="num">
                                          <p:cBhvr>
                                            <p:cTn id="143" dur="200" fill="hold"/>
                                            <p:tgtEl>
                                              <p:spTgt spid="132"/>
                                            </p:tgtEl>
                                            <p:attrNameLst>
                                              <p:attrName>ppt_h</p:attrName>
                                            </p:attrNameLst>
                                          </p:cBhvr>
                                          <p:tavLst>
                                            <p:tav tm="0">
                                              <p:val>
                                                <p:fltVal val="0"/>
                                              </p:val>
                                            </p:tav>
                                            <p:tav tm="100000">
                                              <p:val>
                                                <p:strVal val="#ppt_h"/>
                                              </p:val>
                                            </p:tav>
                                          </p:tavLst>
                                        </p:anim>
                                      </p:childTnLst>
                                    </p:cTn>
                                  </p:par>
                                  <p:par>
                                    <p:cTn id="144" presetID="6" presetClass="emph" presetSubtype="0" fill="hold" nodeType="withEffect" p14:presetBounceEnd="99000">
                                      <p:stCondLst>
                                        <p:cond delay="750"/>
                                      </p:stCondLst>
                                      <p:childTnLst>
                                        <p:animScale p14:bounceEnd="99000">
                                          <p:cBhvr>
                                            <p:cTn id="145" dur="1000" fill="hold"/>
                                            <p:tgtEl>
                                              <p:spTgt spid="132"/>
                                            </p:tgtEl>
                                          </p:cBhvr>
                                          <p:by x="110000" y="110000"/>
                                        </p:animScale>
                                      </p:childTnLst>
                                    </p:cTn>
                                  </p:par>
                                  <p:par>
                                    <p:cTn id="146" presetID="6" presetClass="emph" presetSubtype="0" accel="50000" decel="50000" fill="hold" nodeType="withEffect">
                                      <p:stCondLst>
                                        <p:cond delay="750"/>
                                      </p:stCondLst>
                                      <p:childTnLst>
                                        <p:animScale>
                                          <p:cBhvr>
                                            <p:cTn id="147" dur="250" fill="hold"/>
                                            <p:tgtEl>
                                              <p:spTgt spid="132"/>
                                            </p:tgtEl>
                                          </p:cBhvr>
                                          <p:by x="91000" y="91000"/>
                                        </p:animScale>
                                      </p:childTnLst>
                                    </p:cTn>
                                  </p:par>
                                  <p:par>
                                    <p:cTn id="148" presetID="23" presetClass="entr" presetSubtype="16" fill="hold" nodeType="withEffect">
                                      <p:stCondLst>
                                        <p:cond delay="1000"/>
                                      </p:stCondLst>
                                      <p:childTnLst>
                                        <p:set>
                                          <p:cBhvr>
                                            <p:cTn id="149" dur="1" fill="hold">
                                              <p:stCondLst>
                                                <p:cond delay="0"/>
                                              </p:stCondLst>
                                            </p:cTn>
                                            <p:tgtEl>
                                              <p:spTgt spid="140"/>
                                            </p:tgtEl>
                                            <p:attrNameLst>
                                              <p:attrName>style.visibility</p:attrName>
                                            </p:attrNameLst>
                                          </p:cBhvr>
                                          <p:to>
                                            <p:strVal val="visible"/>
                                          </p:to>
                                        </p:set>
                                        <p:anim calcmode="lin" valueType="num">
                                          <p:cBhvr>
                                            <p:cTn id="150" dur="200" fill="hold"/>
                                            <p:tgtEl>
                                              <p:spTgt spid="140"/>
                                            </p:tgtEl>
                                            <p:attrNameLst>
                                              <p:attrName>ppt_w</p:attrName>
                                            </p:attrNameLst>
                                          </p:cBhvr>
                                          <p:tavLst>
                                            <p:tav tm="0">
                                              <p:val>
                                                <p:fltVal val="0"/>
                                              </p:val>
                                            </p:tav>
                                            <p:tav tm="100000">
                                              <p:val>
                                                <p:strVal val="#ppt_w"/>
                                              </p:val>
                                            </p:tav>
                                          </p:tavLst>
                                        </p:anim>
                                        <p:anim calcmode="lin" valueType="num">
                                          <p:cBhvr>
                                            <p:cTn id="151" dur="200" fill="hold"/>
                                            <p:tgtEl>
                                              <p:spTgt spid="140"/>
                                            </p:tgtEl>
                                            <p:attrNameLst>
                                              <p:attrName>ppt_h</p:attrName>
                                            </p:attrNameLst>
                                          </p:cBhvr>
                                          <p:tavLst>
                                            <p:tav tm="0">
                                              <p:val>
                                                <p:fltVal val="0"/>
                                              </p:val>
                                            </p:tav>
                                            <p:tav tm="100000">
                                              <p:val>
                                                <p:strVal val="#ppt_h"/>
                                              </p:val>
                                            </p:tav>
                                          </p:tavLst>
                                        </p:anim>
                                      </p:childTnLst>
                                    </p:cTn>
                                  </p:par>
                                  <p:par>
                                    <p:cTn id="152" presetID="6" presetClass="emph" presetSubtype="0" fill="hold" nodeType="withEffect" p14:presetBounceEnd="99000">
                                      <p:stCondLst>
                                        <p:cond delay="1000"/>
                                      </p:stCondLst>
                                      <p:childTnLst>
                                        <p:animScale p14:bounceEnd="99000">
                                          <p:cBhvr>
                                            <p:cTn id="153" dur="1000" fill="hold"/>
                                            <p:tgtEl>
                                              <p:spTgt spid="140"/>
                                            </p:tgtEl>
                                          </p:cBhvr>
                                          <p:by x="110000" y="110000"/>
                                        </p:animScale>
                                      </p:childTnLst>
                                    </p:cTn>
                                  </p:par>
                                  <p:par>
                                    <p:cTn id="154" presetID="6" presetClass="emph" presetSubtype="0" accel="50000" decel="50000" fill="hold" nodeType="withEffect">
                                      <p:stCondLst>
                                        <p:cond delay="1000"/>
                                      </p:stCondLst>
                                      <p:childTnLst>
                                        <p:animScale>
                                          <p:cBhvr>
                                            <p:cTn id="155" dur="250" fill="hold"/>
                                            <p:tgtEl>
                                              <p:spTgt spid="140"/>
                                            </p:tgtEl>
                                          </p:cBhvr>
                                          <p:by x="91000" y="91000"/>
                                        </p:animScale>
                                      </p:childTnLst>
                                    </p:cTn>
                                  </p:par>
                                  <p:par>
                                    <p:cTn id="156" presetID="23" presetClass="entr" presetSubtype="16" fill="hold" nodeType="withEffect">
                                      <p:stCondLst>
                                        <p:cond delay="1000"/>
                                      </p:stCondLst>
                                      <p:childTnLst>
                                        <p:set>
                                          <p:cBhvr>
                                            <p:cTn id="157" dur="1" fill="hold">
                                              <p:stCondLst>
                                                <p:cond delay="0"/>
                                              </p:stCondLst>
                                            </p:cTn>
                                            <p:tgtEl>
                                              <p:spTgt spid="145"/>
                                            </p:tgtEl>
                                            <p:attrNameLst>
                                              <p:attrName>style.visibility</p:attrName>
                                            </p:attrNameLst>
                                          </p:cBhvr>
                                          <p:to>
                                            <p:strVal val="visible"/>
                                          </p:to>
                                        </p:set>
                                        <p:anim calcmode="lin" valueType="num">
                                          <p:cBhvr>
                                            <p:cTn id="158" dur="200" fill="hold"/>
                                            <p:tgtEl>
                                              <p:spTgt spid="145"/>
                                            </p:tgtEl>
                                            <p:attrNameLst>
                                              <p:attrName>ppt_w</p:attrName>
                                            </p:attrNameLst>
                                          </p:cBhvr>
                                          <p:tavLst>
                                            <p:tav tm="0">
                                              <p:val>
                                                <p:fltVal val="0"/>
                                              </p:val>
                                            </p:tav>
                                            <p:tav tm="100000">
                                              <p:val>
                                                <p:strVal val="#ppt_w"/>
                                              </p:val>
                                            </p:tav>
                                          </p:tavLst>
                                        </p:anim>
                                        <p:anim calcmode="lin" valueType="num">
                                          <p:cBhvr>
                                            <p:cTn id="159" dur="200" fill="hold"/>
                                            <p:tgtEl>
                                              <p:spTgt spid="145"/>
                                            </p:tgtEl>
                                            <p:attrNameLst>
                                              <p:attrName>ppt_h</p:attrName>
                                            </p:attrNameLst>
                                          </p:cBhvr>
                                          <p:tavLst>
                                            <p:tav tm="0">
                                              <p:val>
                                                <p:fltVal val="0"/>
                                              </p:val>
                                            </p:tav>
                                            <p:tav tm="100000">
                                              <p:val>
                                                <p:strVal val="#ppt_h"/>
                                              </p:val>
                                            </p:tav>
                                          </p:tavLst>
                                        </p:anim>
                                      </p:childTnLst>
                                    </p:cTn>
                                  </p:par>
                                  <p:par>
                                    <p:cTn id="160" presetID="6" presetClass="emph" presetSubtype="0" fill="hold" nodeType="withEffect" p14:presetBounceEnd="99000">
                                      <p:stCondLst>
                                        <p:cond delay="1000"/>
                                      </p:stCondLst>
                                      <p:childTnLst>
                                        <p:animScale p14:bounceEnd="99000">
                                          <p:cBhvr>
                                            <p:cTn id="161" dur="1000" fill="hold"/>
                                            <p:tgtEl>
                                              <p:spTgt spid="145"/>
                                            </p:tgtEl>
                                          </p:cBhvr>
                                          <p:by x="110000" y="110000"/>
                                        </p:animScale>
                                      </p:childTnLst>
                                    </p:cTn>
                                  </p:par>
                                  <p:par>
                                    <p:cTn id="162" presetID="6" presetClass="emph" presetSubtype="0" accel="50000" decel="50000" fill="hold" nodeType="withEffect">
                                      <p:stCondLst>
                                        <p:cond delay="1000"/>
                                      </p:stCondLst>
                                      <p:childTnLst>
                                        <p:animScale>
                                          <p:cBhvr>
                                            <p:cTn id="163" dur="250" fill="hold"/>
                                            <p:tgtEl>
                                              <p:spTgt spid="145"/>
                                            </p:tgtEl>
                                          </p:cBhvr>
                                          <p:by x="91000" y="91000"/>
                                        </p:animScale>
                                      </p:childTnLst>
                                    </p:cTn>
                                  </p:par>
                                  <p:par>
                                    <p:cTn id="164" presetID="23" presetClass="entr" presetSubtype="16" fill="hold" nodeType="withEffect">
                                      <p:stCondLst>
                                        <p:cond delay="1000"/>
                                      </p:stCondLst>
                                      <p:childTnLst>
                                        <p:set>
                                          <p:cBhvr>
                                            <p:cTn id="165" dur="1" fill="hold">
                                              <p:stCondLst>
                                                <p:cond delay="0"/>
                                              </p:stCondLst>
                                            </p:cTn>
                                            <p:tgtEl>
                                              <p:spTgt spid="155"/>
                                            </p:tgtEl>
                                            <p:attrNameLst>
                                              <p:attrName>style.visibility</p:attrName>
                                            </p:attrNameLst>
                                          </p:cBhvr>
                                          <p:to>
                                            <p:strVal val="visible"/>
                                          </p:to>
                                        </p:set>
                                        <p:anim calcmode="lin" valueType="num">
                                          <p:cBhvr>
                                            <p:cTn id="166" dur="200" fill="hold"/>
                                            <p:tgtEl>
                                              <p:spTgt spid="155"/>
                                            </p:tgtEl>
                                            <p:attrNameLst>
                                              <p:attrName>ppt_w</p:attrName>
                                            </p:attrNameLst>
                                          </p:cBhvr>
                                          <p:tavLst>
                                            <p:tav tm="0">
                                              <p:val>
                                                <p:fltVal val="0"/>
                                              </p:val>
                                            </p:tav>
                                            <p:tav tm="100000">
                                              <p:val>
                                                <p:strVal val="#ppt_w"/>
                                              </p:val>
                                            </p:tav>
                                          </p:tavLst>
                                        </p:anim>
                                        <p:anim calcmode="lin" valueType="num">
                                          <p:cBhvr>
                                            <p:cTn id="167" dur="200" fill="hold"/>
                                            <p:tgtEl>
                                              <p:spTgt spid="155"/>
                                            </p:tgtEl>
                                            <p:attrNameLst>
                                              <p:attrName>ppt_h</p:attrName>
                                            </p:attrNameLst>
                                          </p:cBhvr>
                                          <p:tavLst>
                                            <p:tav tm="0">
                                              <p:val>
                                                <p:fltVal val="0"/>
                                              </p:val>
                                            </p:tav>
                                            <p:tav tm="100000">
                                              <p:val>
                                                <p:strVal val="#ppt_h"/>
                                              </p:val>
                                            </p:tav>
                                          </p:tavLst>
                                        </p:anim>
                                      </p:childTnLst>
                                    </p:cTn>
                                  </p:par>
                                  <p:par>
                                    <p:cTn id="168" presetID="6" presetClass="emph" presetSubtype="0" fill="hold" nodeType="withEffect" p14:presetBounceEnd="99000">
                                      <p:stCondLst>
                                        <p:cond delay="1000"/>
                                      </p:stCondLst>
                                      <p:childTnLst>
                                        <p:animScale p14:bounceEnd="99000">
                                          <p:cBhvr>
                                            <p:cTn id="169" dur="1000" fill="hold"/>
                                            <p:tgtEl>
                                              <p:spTgt spid="155"/>
                                            </p:tgtEl>
                                          </p:cBhvr>
                                          <p:by x="110000" y="110000"/>
                                        </p:animScale>
                                      </p:childTnLst>
                                    </p:cTn>
                                  </p:par>
                                  <p:par>
                                    <p:cTn id="170" presetID="6" presetClass="emph" presetSubtype="0" accel="50000" decel="50000" fill="hold" nodeType="withEffect">
                                      <p:stCondLst>
                                        <p:cond delay="1000"/>
                                      </p:stCondLst>
                                      <p:childTnLst>
                                        <p:animScale>
                                          <p:cBhvr>
                                            <p:cTn id="171" dur="250" fill="hold"/>
                                            <p:tgtEl>
                                              <p:spTgt spid="155"/>
                                            </p:tgtEl>
                                          </p:cBhvr>
                                          <p:by x="91000" y="91000"/>
                                        </p:animScale>
                                      </p:childTnLst>
                                    </p:cTn>
                                  </p:par>
                                  <p:par>
                                    <p:cTn id="172" presetID="42" presetClass="path" presetSubtype="0" accel="50000" decel="50000" fill="hold" nodeType="withEffect">
                                      <p:stCondLst>
                                        <p:cond delay="1250"/>
                                      </p:stCondLst>
                                      <p:childTnLst>
                                        <p:animMotion origin="layout" path="M 1.04167E-6 1.48148E-6 L -0.00117 -0.23056 " pathEditMode="relative" rAng="0" ptsTypes="AA">
                                          <p:cBhvr>
                                            <p:cTn id="173" dur="1000" fill="hold"/>
                                            <p:tgtEl>
                                              <p:spTgt spid="140"/>
                                            </p:tgtEl>
                                            <p:attrNameLst>
                                              <p:attrName>ppt_x</p:attrName>
                                              <p:attrName>ppt_y</p:attrName>
                                            </p:attrNameLst>
                                          </p:cBhvr>
                                          <p:rCtr x="-65" y="-11528"/>
                                        </p:animMotion>
                                      </p:childTnLst>
                                    </p:cTn>
                                  </p:par>
                                  <p:par>
                                    <p:cTn id="174" presetID="42" presetClass="path" presetSubtype="0" accel="50000" decel="50000" fill="hold" nodeType="withEffect">
                                      <p:stCondLst>
                                        <p:cond delay="1350"/>
                                      </p:stCondLst>
                                      <p:childTnLst>
                                        <p:animMotion origin="layout" path="M -3.95833E-6 1.48148E-6 L -0.08541 -0.23056 " pathEditMode="relative" rAng="0" ptsTypes="AA">
                                          <p:cBhvr>
                                            <p:cTn id="175" dur="1000" fill="hold"/>
                                            <p:tgtEl>
                                              <p:spTgt spid="145"/>
                                            </p:tgtEl>
                                            <p:attrNameLst>
                                              <p:attrName>ppt_x</p:attrName>
                                              <p:attrName>ppt_y</p:attrName>
                                            </p:attrNameLst>
                                          </p:cBhvr>
                                          <p:rCtr x="-4271" y="-11528"/>
                                        </p:animMotion>
                                      </p:childTnLst>
                                    </p:cTn>
                                  </p:par>
                                  <p:par>
                                    <p:cTn id="176" presetID="42" presetClass="path" presetSubtype="0" accel="50000" decel="50000" fill="hold" nodeType="withEffect">
                                      <p:stCondLst>
                                        <p:cond delay="1450"/>
                                      </p:stCondLst>
                                      <p:childTnLst>
                                        <p:animMotion origin="layout" path="M -1.25E-6 1.48148E-6 L -0.17135 -0.23056 " pathEditMode="relative" rAng="0" ptsTypes="AA">
                                          <p:cBhvr>
                                            <p:cTn id="177" dur="1000" fill="hold"/>
                                            <p:tgtEl>
                                              <p:spTgt spid="155"/>
                                            </p:tgtEl>
                                            <p:attrNameLst>
                                              <p:attrName>ppt_x</p:attrName>
                                              <p:attrName>ppt_y</p:attrName>
                                            </p:attrNameLst>
                                          </p:cBhvr>
                                          <p:rCtr x="-8568" y="-11528"/>
                                        </p:animMotion>
                                      </p:childTnLst>
                                    </p:cTn>
                                  </p:par>
                                  <p:par>
                                    <p:cTn id="178" presetID="10" presetClass="exit" presetSubtype="0" fill="hold" nodeType="withEffect">
                                      <p:stCondLst>
                                        <p:cond delay="2000"/>
                                      </p:stCondLst>
                                      <p:childTnLst>
                                        <p:animEffect transition="out" filter="fade">
                                          <p:cBhvr>
                                            <p:cTn id="179" dur="250"/>
                                            <p:tgtEl>
                                              <p:spTgt spid="140"/>
                                            </p:tgtEl>
                                          </p:cBhvr>
                                        </p:animEffect>
                                        <p:set>
                                          <p:cBhvr>
                                            <p:cTn id="180" dur="1" fill="hold">
                                              <p:stCondLst>
                                                <p:cond delay="249"/>
                                              </p:stCondLst>
                                            </p:cTn>
                                            <p:tgtEl>
                                              <p:spTgt spid="140"/>
                                            </p:tgtEl>
                                            <p:attrNameLst>
                                              <p:attrName>style.visibility</p:attrName>
                                            </p:attrNameLst>
                                          </p:cBhvr>
                                          <p:to>
                                            <p:strVal val="hidden"/>
                                          </p:to>
                                        </p:set>
                                      </p:childTnLst>
                                    </p:cTn>
                                  </p:par>
                                  <p:par>
                                    <p:cTn id="181" presetID="10" presetClass="exit" presetSubtype="0" fill="hold" nodeType="withEffect">
                                      <p:stCondLst>
                                        <p:cond delay="2100"/>
                                      </p:stCondLst>
                                      <p:childTnLst>
                                        <p:animEffect transition="out" filter="fade">
                                          <p:cBhvr>
                                            <p:cTn id="182" dur="250"/>
                                            <p:tgtEl>
                                              <p:spTgt spid="145"/>
                                            </p:tgtEl>
                                          </p:cBhvr>
                                        </p:animEffect>
                                        <p:set>
                                          <p:cBhvr>
                                            <p:cTn id="183" dur="1" fill="hold">
                                              <p:stCondLst>
                                                <p:cond delay="249"/>
                                              </p:stCondLst>
                                            </p:cTn>
                                            <p:tgtEl>
                                              <p:spTgt spid="145"/>
                                            </p:tgtEl>
                                            <p:attrNameLst>
                                              <p:attrName>style.visibility</p:attrName>
                                            </p:attrNameLst>
                                          </p:cBhvr>
                                          <p:to>
                                            <p:strVal val="hidden"/>
                                          </p:to>
                                        </p:set>
                                      </p:childTnLst>
                                    </p:cTn>
                                  </p:par>
                                  <p:par>
                                    <p:cTn id="184" presetID="10" presetClass="exit" presetSubtype="0" fill="hold" nodeType="withEffect">
                                      <p:stCondLst>
                                        <p:cond delay="2200"/>
                                      </p:stCondLst>
                                      <p:childTnLst>
                                        <p:animEffect transition="out" filter="fade">
                                          <p:cBhvr>
                                            <p:cTn id="185" dur="250"/>
                                            <p:tgtEl>
                                              <p:spTgt spid="155"/>
                                            </p:tgtEl>
                                          </p:cBhvr>
                                        </p:animEffect>
                                        <p:set>
                                          <p:cBhvr>
                                            <p:cTn id="186" dur="1" fill="hold">
                                              <p:stCondLst>
                                                <p:cond delay="249"/>
                                              </p:stCondLst>
                                            </p:cTn>
                                            <p:tgtEl>
                                              <p:spTgt spid="155"/>
                                            </p:tgtEl>
                                            <p:attrNameLst>
                                              <p:attrName>style.visibility</p:attrName>
                                            </p:attrNameLst>
                                          </p:cBhvr>
                                          <p:to>
                                            <p:strVal val="hidden"/>
                                          </p:to>
                                        </p:set>
                                      </p:childTnLst>
                                    </p:cTn>
                                  </p:par>
                                </p:childTnLst>
                              </p:cTn>
                            </p:par>
                            <p:par>
                              <p:cTn id="187" fill="hold">
                                <p:stCondLst>
                                  <p:cond delay="2450"/>
                                </p:stCondLst>
                                <p:childTnLst>
                                  <p:par>
                                    <p:cTn id="188" presetID="10" presetClass="entr" presetSubtype="0" fill="hold" nodeType="afterEffect">
                                      <p:stCondLst>
                                        <p:cond delay="0"/>
                                      </p:stCondLst>
                                      <p:childTnLst>
                                        <p:set>
                                          <p:cBhvr>
                                            <p:cTn id="189" dur="1" fill="hold">
                                              <p:stCondLst>
                                                <p:cond delay="0"/>
                                              </p:stCondLst>
                                            </p:cTn>
                                            <p:tgtEl>
                                              <p:spTgt spid="198"/>
                                            </p:tgtEl>
                                            <p:attrNameLst>
                                              <p:attrName>style.visibility</p:attrName>
                                            </p:attrNameLst>
                                          </p:cBhvr>
                                          <p:to>
                                            <p:strVal val="visible"/>
                                          </p:to>
                                        </p:set>
                                        <p:animEffect transition="in" filter="fade">
                                          <p:cBhvr>
                                            <p:cTn id="190" dur="500"/>
                                            <p:tgtEl>
                                              <p:spTgt spid="198"/>
                                            </p:tgtEl>
                                          </p:cBhvr>
                                        </p:animEffect>
                                      </p:childTnLst>
                                    </p:cTn>
                                  </p:par>
                                  <p:par>
                                    <p:cTn id="191" presetID="64" presetClass="path" presetSubtype="0" decel="100000" fill="hold" nodeType="withEffect">
                                      <p:stCondLst>
                                        <p:cond delay="0"/>
                                      </p:stCondLst>
                                      <p:childTnLst>
                                        <p:animMotion origin="layout" path="M -4.16667E-7 0.03819 L -4.16667E-7 3.33333E-6 " pathEditMode="relative" rAng="0" ptsTypes="AA">
                                          <p:cBhvr>
                                            <p:cTn id="192" dur="500" fill="hold"/>
                                            <p:tgtEl>
                                              <p:spTgt spid="198"/>
                                            </p:tgtEl>
                                            <p:attrNameLst>
                                              <p:attrName>ppt_x</p:attrName>
                                              <p:attrName>ppt_y</p:attrName>
                                            </p:attrNameLst>
                                          </p:cBhvr>
                                          <p:rCtr x="0" y="-1921"/>
                                        </p:animMotion>
                                      </p:childTnLst>
                                    </p:cTn>
                                  </p:par>
                                  <p:par>
                                    <p:cTn id="193" presetID="23" presetClass="entr" presetSubtype="16" fill="hold" nodeType="withEffect">
                                      <p:stCondLst>
                                        <p:cond delay="500"/>
                                      </p:stCondLst>
                                      <p:childTnLst>
                                        <p:set>
                                          <p:cBhvr>
                                            <p:cTn id="194" dur="1" fill="hold">
                                              <p:stCondLst>
                                                <p:cond delay="0"/>
                                              </p:stCondLst>
                                            </p:cTn>
                                            <p:tgtEl>
                                              <p:spTgt spid="4"/>
                                            </p:tgtEl>
                                            <p:attrNameLst>
                                              <p:attrName>style.visibility</p:attrName>
                                            </p:attrNameLst>
                                          </p:cBhvr>
                                          <p:to>
                                            <p:strVal val="visible"/>
                                          </p:to>
                                        </p:set>
                                        <p:anim calcmode="lin" valueType="num">
                                          <p:cBhvr>
                                            <p:cTn id="195" dur="200" fill="hold"/>
                                            <p:tgtEl>
                                              <p:spTgt spid="4"/>
                                            </p:tgtEl>
                                            <p:attrNameLst>
                                              <p:attrName>ppt_w</p:attrName>
                                            </p:attrNameLst>
                                          </p:cBhvr>
                                          <p:tavLst>
                                            <p:tav tm="0">
                                              <p:val>
                                                <p:fltVal val="0"/>
                                              </p:val>
                                            </p:tav>
                                            <p:tav tm="100000">
                                              <p:val>
                                                <p:strVal val="#ppt_w"/>
                                              </p:val>
                                            </p:tav>
                                          </p:tavLst>
                                        </p:anim>
                                        <p:anim calcmode="lin" valueType="num">
                                          <p:cBhvr>
                                            <p:cTn id="196" dur="200" fill="hold"/>
                                            <p:tgtEl>
                                              <p:spTgt spid="4"/>
                                            </p:tgtEl>
                                            <p:attrNameLst>
                                              <p:attrName>ppt_h</p:attrName>
                                            </p:attrNameLst>
                                          </p:cBhvr>
                                          <p:tavLst>
                                            <p:tav tm="0">
                                              <p:val>
                                                <p:fltVal val="0"/>
                                              </p:val>
                                            </p:tav>
                                            <p:tav tm="100000">
                                              <p:val>
                                                <p:strVal val="#ppt_h"/>
                                              </p:val>
                                            </p:tav>
                                          </p:tavLst>
                                        </p:anim>
                                      </p:childTnLst>
                                    </p:cTn>
                                  </p:par>
                                  <p:par>
                                    <p:cTn id="197" presetID="6" presetClass="emph" presetSubtype="0" fill="hold" nodeType="withEffect" p14:presetBounceEnd="99000">
                                      <p:stCondLst>
                                        <p:cond delay="500"/>
                                      </p:stCondLst>
                                      <p:childTnLst>
                                        <p:animScale p14:bounceEnd="99000">
                                          <p:cBhvr>
                                            <p:cTn id="198" dur="1000" fill="hold"/>
                                            <p:tgtEl>
                                              <p:spTgt spid="4"/>
                                            </p:tgtEl>
                                          </p:cBhvr>
                                          <p:by x="110000" y="110000"/>
                                        </p:animScale>
                                      </p:childTnLst>
                                    </p:cTn>
                                  </p:par>
                                  <p:par>
                                    <p:cTn id="199" presetID="6" presetClass="emph" presetSubtype="0" accel="50000" decel="50000" fill="hold" nodeType="withEffect">
                                      <p:stCondLst>
                                        <p:cond delay="500"/>
                                      </p:stCondLst>
                                      <p:childTnLst>
                                        <p:animScale>
                                          <p:cBhvr>
                                            <p:cTn id="200" dur="250" fill="hold"/>
                                            <p:tgtEl>
                                              <p:spTgt spid="4"/>
                                            </p:tgtEl>
                                          </p:cBhvr>
                                          <p:by x="91000" y="91000"/>
                                        </p:animScale>
                                      </p:childTnLst>
                                    </p:cTn>
                                  </p:par>
                                  <p:par>
                                    <p:cTn id="201" presetID="42" presetClass="path" presetSubtype="0" accel="50000" decel="50000" fill="hold" nodeType="withEffect">
                                      <p:stCondLst>
                                        <p:cond delay="750"/>
                                      </p:stCondLst>
                                      <p:childTnLst>
                                        <p:animMotion origin="layout" path="M -1.45833E-6 -4.07407E-6 L 0.1125 -4.07407E-6 " pathEditMode="relative" rAng="0" ptsTypes="AA">
                                          <p:cBhvr>
                                            <p:cTn id="202" dur="1000" fill="hold"/>
                                            <p:tgtEl>
                                              <p:spTgt spid="4"/>
                                            </p:tgtEl>
                                            <p:attrNameLst>
                                              <p:attrName>ppt_x</p:attrName>
                                              <p:attrName>ppt_y</p:attrName>
                                            </p:attrNameLst>
                                          </p:cBhvr>
                                          <p:rCtr x="56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03" grpId="0" animBg="1"/>
          <p:bldP spid="303" grpId="1" animBg="1"/>
          <p:bldP spid="303" grpId="2" animBg="1"/>
          <p:bldP spid="303" grpId="3"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 presetClass="exit" presetSubtype="8" fill="hold" nodeType="withEffect">
                                      <p:stCondLst>
                                        <p:cond delay="0"/>
                                      </p:stCondLst>
                                      <p:childTnLst>
                                        <p:anim calcmode="lin" valueType="num">
                                          <p:cBhvr additive="base">
                                            <p:cTn id="9" dur="500"/>
                                            <p:tgtEl>
                                              <p:spTgt spid="168"/>
                                            </p:tgtEl>
                                            <p:attrNameLst>
                                              <p:attrName>ppt_x</p:attrName>
                                            </p:attrNameLst>
                                          </p:cBhvr>
                                          <p:tavLst>
                                            <p:tav tm="0">
                                              <p:val>
                                                <p:strVal val="ppt_x"/>
                                              </p:val>
                                            </p:tav>
                                            <p:tav tm="100000">
                                              <p:val>
                                                <p:strVal val="0-ppt_w/2"/>
                                              </p:val>
                                            </p:tav>
                                          </p:tavLst>
                                        </p:anim>
                                        <p:anim calcmode="lin" valueType="num">
                                          <p:cBhvr additive="base">
                                            <p:cTn id="10" dur="500"/>
                                            <p:tgtEl>
                                              <p:spTgt spid="168"/>
                                            </p:tgtEl>
                                            <p:attrNameLst>
                                              <p:attrName>ppt_y</p:attrName>
                                            </p:attrNameLst>
                                          </p:cBhvr>
                                          <p:tavLst>
                                            <p:tav tm="0">
                                              <p:val>
                                                <p:strVal val="ppt_y"/>
                                              </p:val>
                                            </p:tav>
                                            <p:tav tm="100000">
                                              <p:val>
                                                <p:strVal val="ppt_y"/>
                                              </p:val>
                                            </p:tav>
                                          </p:tavLst>
                                        </p:anim>
                                        <p:set>
                                          <p:cBhvr>
                                            <p:cTn id="11" dur="1" fill="hold">
                                              <p:stCondLst>
                                                <p:cond delay="499"/>
                                              </p:stCondLst>
                                            </p:cTn>
                                            <p:tgtEl>
                                              <p:spTgt spid="16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750"/>
                                            <p:tgtEl>
                                              <p:spTgt spid="80"/>
                                            </p:tgtEl>
                                          </p:cBhvr>
                                        </p:animEffect>
                                      </p:childTnLst>
                                    </p:cTn>
                                  </p:par>
                                  <p:par>
                                    <p:cTn id="15" presetID="42" presetClass="path" presetSubtype="0" decel="100000" fill="hold" nodeType="withEffect">
                                      <p:stCondLst>
                                        <p:cond delay="0"/>
                                      </p:stCondLst>
                                      <p:childTnLst>
                                        <p:animMotion origin="layout" path="M -0.02734 2.59259E-6 L -4.16667E-7 2.59259E-6 " pathEditMode="relative" rAng="0" ptsTypes="AA">
                                          <p:cBhvr>
                                            <p:cTn id="16" dur="750" fill="hold"/>
                                            <p:tgtEl>
                                              <p:spTgt spid="80"/>
                                            </p:tgtEl>
                                            <p:attrNameLst>
                                              <p:attrName>ppt_x</p:attrName>
                                              <p:attrName>ppt_y</p:attrName>
                                            </p:attrNameLst>
                                          </p:cBhvr>
                                          <p:rCtr x="1367" y="0"/>
                                        </p:animMotion>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64" presetClass="path" presetSubtype="0" decel="100000" fill="hold" nodeType="withEffect">
                                      <p:stCondLst>
                                        <p:cond delay="0"/>
                                      </p:stCondLst>
                                      <p:childTnLst>
                                        <p:animMotion origin="layout" path="M -4.79167E-6 0.0382 L -4.79167E-6 -2.96296E-6 " pathEditMode="relative" rAng="0" ptsTypes="AA">
                                          <p:cBhvr>
                                            <p:cTn id="22" dur="500" fill="hold"/>
                                            <p:tgtEl>
                                              <p:spTgt spid="18"/>
                                            </p:tgtEl>
                                            <p:attrNameLst>
                                              <p:attrName>ppt_x</p:attrName>
                                              <p:attrName>ppt_y</p:attrName>
                                            </p:attrNameLst>
                                          </p:cBhvr>
                                          <p:rCtr x="0" y="-1921"/>
                                        </p:animMotion>
                                      </p:childTnLst>
                                    </p:cTn>
                                  </p:par>
                                </p:childTnLst>
                              </p:cTn>
                            </p:par>
                            <p:par>
                              <p:cTn id="23" fill="hold">
                                <p:stCondLst>
                                  <p:cond delay="1250"/>
                                </p:stCondLst>
                                <p:childTnLst>
                                  <p:par>
                                    <p:cTn id="24" presetID="10" presetClass="entr" presetSubtype="0" fill="hold" grpId="0" nodeType="afterEffect">
                                      <p:stCondLst>
                                        <p:cond delay="0"/>
                                      </p:stCondLst>
                                      <p:childTnLst>
                                        <p:set>
                                          <p:cBhvr>
                                            <p:cTn id="25" dur="1" fill="hold">
                                              <p:stCondLst>
                                                <p:cond delay="0"/>
                                              </p:stCondLst>
                                            </p:cTn>
                                            <p:tgtEl>
                                              <p:spTgt spid="303"/>
                                            </p:tgtEl>
                                            <p:attrNameLst>
                                              <p:attrName>style.visibility</p:attrName>
                                            </p:attrNameLst>
                                          </p:cBhvr>
                                          <p:to>
                                            <p:strVal val="visible"/>
                                          </p:to>
                                        </p:set>
                                        <p:animEffect transition="in" filter="fade">
                                          <p:cBhvr>
                                            <p:cTn id="26" dur="500"/>
                                            <p:tgtEl>
                                              <p:spTgt spid="303"/>
                                            </p:tgtEl>
                                          </p:cBhvr>
                                        </p:animEffect>
                                      </p:childTnLst>
                                    </p:cTn>
                                  </p:par>
                                  <p:par>
                                    <p:cTn id="27" presetID="64" presetClass="path" presetSubtype="0" decel="100000" fill="hold" grpId="1" nodeType="withEffect">
                                      <p:stCondLst>
                                        <p:cond delay="0"/>
                                      </p:stCondLst>
                                      <p:childTnLst>
                                        <p:animMotion origin="layout" path="M -0.05794 0.05671 L 0.01133 -0.00324 " pathEditMode="relative" rAng="0" ptsTypes="AA">
                                          <p:cBhvr>
                                            <p:cTn id="28" dur="500" fill="hold"/>
                                            <p:tgtEl>
                                              <p:spTgt spid="303"/>
                                            </p:tgtEl>
                                            <p:attrNameLst>
                                              <p:attrName>ppt_x</p:attrName>
                                              <p:attrName>ppt_y</p:attrName>
                                            </p:attrNameLst>
                                          </p:cBhvr>
                                          <p:rCtr x="3464" y="-3009"/>
                                        </p:animMotion>
                                      </p:childTnLst>
                                    </p:cTn>
                                  </p:par>
                                  <p:par>
                                    <p:cTn id="29" presetID="10" presetClass="entr" presetSubtype="0" fill="hold" nodeType="withEffect">
                                      <p:stCondLst>
                                        <p:cond delay="25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par>
                                    <p:cTn id="32" presetID="64" presetClass="path" presetSubtype="0" decel="100000" fill="hold" nodeType="withEffect">
                                      <p:stCondLst>
                                        <p:cond delay="250"/>
                                      </p:stCondLst>
                                      <p:childTnLst>
                                        <p:animMotion origin="layout" path="M 4.375E-6 0.03819 L 4.375E-6 2.59259E-6 " pathEditMode="relative" rAng="0" ptsTypes="AA">
                                          <p:cBhvr>
                                            <p:cTn id="33" dur="500" fill="hold"/>
                                            <p:tgtEl>
                                              <p:spTgt spid="54"/>
                                            </p:tgtEl>
                                            <p:attrNameLst>
                                              <p:attrName>ppt_x</p:attrName>
                                              <p:attrName>ppt_y</p:attrName>
                                            </p:attrNameLst>
                                          </p:cBhvr>
                                          <p:rCtr x="0" y="-1921"/>
                                        </p:animMotion>
                                      </p:childTnLst>
                                    </p:cTn>
                                  </p:par>
                                  <p:par>
                                    <p:cTn id="34" presetID="10" presetClass="entr" presetSubtype="0" fill="hold" nodeType="withEffect">
                                      <p:stCondLst>
                                        <p:cond delay="3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64" presetClass="path" presetSubtype="0" decel="100000" fill="hold" nodeType="withEffect">
                                      <p:stCondLst>
                                        <p:cond delay="350"/>
                                      </p:stCondLst>
                                      <p:childTnLst>
                                        <p:animMotion origin="layout" path="M -1.45833E-6 0.03819 L -1.45833E-6 1.11111E-6 " pathEditMode="relative" rAng="0" ptsTypes="AA">
                                          <p:cBhvr>
                                            <p:cTn id="38" dur="500" fill="hold"/>
                                            <p:tgtEl>
                                              <p:spTgt spid="10"/>
                                            </p:tgtEl>
                                            <p:attrNameLst>
                                              <p:attrName>ppt_x</p:attrName>
                                              <p:attrName>ppt_y</p:attrName>
                                            </p:attrNameLst>
                                          </p:cBhvr>
                                          <p:rCtr x="0" y="-1921"/>
                                        </p:animMotion>
                                      </p:childTnLst>
                                    </p:cTn>
                                  </p:par>
                                  <p:par>
                                    <p:cTn id="39" presetID="10" presetClass="entr" presetSubtype="0" fill="hold" nodeType="withEffect">
                                      <p:stCondLst>
                                        <p:cond delay="45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64" presetClass="path" presetSubtype="0" decel="100000" fill="hold" nodeType="withEffect">
                                      <p:stCondLst>
                                        <p:cond delay="450"/>
                                      </p:stCondLst>
                                      <p:childTnLst>
                                        <p:animMotion origin="layout" path="M 2.5E-6 0.03819 L 2.5E-6 1.11111E-6 " pathEditMode="relative" rAng="0" ptsTypes="AA">
                                          <p:cBhvr>
                                            <p:cTn id="43" dur="500" fill="hold"/>
                                            <p:tgtEl>
                                              <p:spTgt spid="20"/>
                                            </p:tgtEl>
                                            <p:attrNameLst>
                                              <p:attrName>ppt_x</p:attrName>
                                              <p:attrName>ppt_y</p:attrName>
                                            </p:attrNameLst>
                                          </p:cBhvr>
                                          <p:rCtr x="0" y="-1921"/>
                                        </p:animMotion>
                                      </p:childTnLst>
                                    </p:cTn>
                                  </p:par>
                                  <p:par>
                                    <p:cTn id="44" presetID="10" presetClass="entr" presetSubtype="0" fill="hold" nodeType="withEffect">
                                      <p:stCondLst>
                                        <p:cond delay="55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500"/>
                                            <p:tgtEl>
                                              <p:spTgt spid="52"/>
                                            </p:tgtEl>
                                          </p:cBhvr>
                                        </p:animEffect>
                                      </p:childTnLst>
                                    </p:cTn>
                                  </p:par>
                                  <p:par>
                                    <p:cTn id="47" presetID="64" presetClass="path" presetSubtype="0" decel="100000" fill="hold" nodeType="withEffect">
                                      <p:stCondLst>
                                        <p:cond delay="550"/>
                                      </p:stCondLst>
                                      <p:childTnLst>
                                        <p:animMotion origin="layout" path="M -3.33333E-6 0.0382 L -3.33333E-6 -7.40741E-7 " pathEditMode="relative" rAng="0" ptsTypes="AA">
                                          <p:cBhvr>
                                            <p:cTn id="48" dur="500" fill="hold"/>
                                            <p:tgtEl>
                                              <p:spTgt spid="52"/>
                                            </p:tgtEl>
                                            <p:attrNameLst>
                                              <p:attrName>ppt_x</p:attrName>
                                              <p:attrName>ppt_y</p:attrName>
                                            </p:attrNameLst>
                                          </p:cBhvr>
                                          <p:rCtr x="0" y="-1921"/>
                                        </p:animMotion>
                                      </p:childTnLst>
                                    </p:cTn>
                                  </p:par>
                                  <p:par>
                                    <p:cTn id="49" presetID="10" presetClass="entr" presetSubtype="0" fill="hold" nodeType="withEffect">
                                      <p:stCondLst>
                                        <p:cond delay="55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64" presetClass="path" presetSubtype="0" decel="100000" fill="hold" nodeType="withEffect">
                                      <p:stCondLst>
                                        <p:cond delay="550"/>
                                      </p:stCondLst>
                                      <p:childTnLst>
                                        <p:animMotion origin="layout" path="M -3.33333E-6 0.0382 L -3.33333E-6 -7.40741E-7 " pathEditMode="relative" rAng="0" ptsTypes="AA">
                                          <p:cBhvr>
                                            <p:cTn id="53" dur="500" fill="hold"/>
                                            <p:tgtEl>
                                              <p:spTgt spid="5"/>
                                            </p:tgtEl>
                                            <p:attrNameLst>
                                              <p:attrName>ppt_x</p:attrName>
                                              <p:attrName>ppt_y</p:attrName>
                                            </p:attrNameLst>
                                          </p:cBhvr>
                                          <p:rCtr x="0" y="-1921"/>
                                        </p:animMotion>
                                      </p:childTnLst>
                                    </p:cTn>
                                  </p:par>
                                </p:childTnLst>
                              </p:cTn>
                            </p:par>
                            <p:par>
                              <p:cTn id="54" fill="hold">
                                <p:stCondLst>
                                  <p:cond delay="2300"/>
                                </p:stCondLst>
                                <p:childTnLst>
                                  <p:par>
                                    <p:cTn id="55" presetID="6" presetClass="emph" presetSubtype="0" decel="40000" autoRev="1" fill="hold" grpId="2" nodeType="afterEffect">
                                      <p:stCondLst>
                                        <p:cond delay="0"/>
                                      </p:stCondLst>
                                      <p:childTnLst>
                                        <p:animScale>
                                          <p:cBhvr>
                                            <p:cTn id="56" dur="250" fill="hold"/>
                                            <p:tgtEl>
                                              <p:spTgt spid="303"/>
                                            </p:tgtEl>
                                          </p:cBhvr>
                                          <p:by x="85000" y="85000"/>
                                        </p:animScale>
                                      </p:childTnLst>
                                    </p:cTn>
                                  </p:par>
                                </p:childTnLst>
                              </p:cTn>
                            </p:par>
                            <p:par>
                              <p:cTn id="57" fill="hold">
                                <p:stCondLst>
                                  <p:cond delay="2800"/>
                                </p:stCondLst>
                                <p:childTnLst>
                                  <p:par>
                                    <p:cTn id="58" presetID="23" presetClass="entr" presetSubtype="16" fill="hold" nodeType="afterEffect">
                                      <p:stCondLst>
                                        <p:cond delay="0"/>
                                      </p:stCondLst>
                                      <p:childTnLst>
                                        <p:set>
                                          <p:cBhvr>
                                            <p:cTn id="59" dur="1" fill="hold">
                                              <p:stCondLst>
                                                <p:cond delay="0"/>
                                              </p:stCondLst>
                                            </p:cTn>
                                            <p:tgtEl>
                                              <p:spTgt spid="108"/>
                                            </p:tgtEl>
                                            <p:attrNameLst>
                                              <p:attrName>style.visibility</p:attrName>
                                            </p:attrNameLst>
                                          </p:cBhvr>
                                          <p:to>
                                            <p:strVal val="visible"/>
                                          </p:to>
                                        </p:set>
                                        <p:anim calcmode="lin" valueType="num">
                                          <p:cBhvr>
                                            <p:cTn id="60" dur="200" fill="hold"/>
                                            <p:tgtEl>
                                              <p:spTgt spid="108"/>
                                            </p:tgtEl>
                                            <p:attrNameLst>
                                              <p:attrName>ppt_w</p:attrName>
                                            </p:attrNameLst>
                                          </p:cBhvr>
                                          <p:tavLst>
                                            <p:tav tm="0">
                                              <p:val>
                                                <p:fltVal val="0"/>
                                              </p:val>
                                            </p:tav>
                                            <p:tav tm="100000">
                                              <p:val>
                                                <p:strVal val="#ppt_w"/>
                                              </p:val>
                                            </p:tav>
                                          </p:tavLst>
                                        </p:anim>
                                        <p:anim calcmode="lin" valueType="num">
                                          <p:cBhvr>
                                            <p:cTn id="61" dur="200" fill="hold"/>
                                            <p:tgtEl>
                                              <p:spTgt spid="108"/>
                                            </p:tgtEl>
                                            <p:attrNameLst>
                                              <p:attrName>ppt_h</p:attrName>
                                            </p:attrNameLst>
                                          </p:cBhvr>
                                          <p:tavLst>
                                            <p:tav tm="0">
                                              <p:val>
                                                <p:fltVal val="0"/>
                                              </p:val>
                                            </p:tav>
                                            <p:tav tm="100000">
                                              <p:val>
                                                <p:strVal val="#ppt_h"/>
                                              </p:val>
                                            </p:tav>
                                          </p:tavLst>
                                        </p:anim>
                                      </p:childTnLst>
                                    </p:cTn>
                                  </p:par>
                                  <p:par>
                                    <p:cTn id="62" presetID="6" presetClass="emph" presetSubtype="0" fill="hold" nodeType="withEffect">
                                      <p:stCondLst>
                                        <p:cond delay="0"/>
                                      </p:stCondLst>
                                      <p:childTnLst>
                                        <p:animScale>
                                          <p:cBhvr>
                                            <p:cTn id="63" dur="1000" fill="hold"/>
                                            <p:tgtEl>
                                              <p:spTgt spid="108"/>
                                            </p:tgtEl>
                                          </p:cBhvr>
                                          <p:by x="110000" y="110000"/>
                                        </p:animScale>
                                      </p:childTnLst>
                                    </p:cTn>
                                  </p:par>
                                  <p:par>
                                    <p:cTn id="64" presetID="6" presetClass="emph" presetSubtype="0" accel="50000" decel="50000" fill="hold" nodeType="withEffect">
                                      <p:stCondLst>
                                        <p:cond delay="0"/>
                                      </p:stCondLst>
                                      <p:childTnLst>
                                        <p:animScale>
                                          <p:cBhvr>
                                            <p:cTn id="65" dur="250" fill="hold"/>
                                            <p:tgtEl>
                                              <p:spTgt spid="108"/>
                                            </p:tgtEl>
                                          </p:cBhvr>
                                          <p:by x="91000" y="91000"/>
                                        </p:animScale>
                                      </p:childTnLst>
                                    </p:cTn>
                                  </p:par>
                                  <p:par>
                                    <p:cTn id="66" presetID="42" presetClass="path" presetSubtype="0" accel="50000" decel="50000" fill="hold" nodeType="withEffect">
                                      <p:stCondLst>
                                        <p:cond delay="250"/>
                                      </p:stCondLst>
                                      <p:childTnLst>
                                        <p:animMotion origin="layout" path="M 2.70833E-6 -2.96296E-6 L -0.16602 0.38773 " pathEditMode="relative" rAng="0" ptsTypes="AA">
                                          <p:cBhvr>
                                            <p:cTn id="67" dur="1000" fill="hold"/>
                                            <p:tgtEl>
                                              <p:spTgt spid="108"/>
                                            </p:tgtEl>
                                            <p:attrNameLst>
                                              <p:attrName>ppt_x</p:attrName>
                                              <p:attrName>ppt_y</p:attrName>
                                            </p:attrNameLst>
                                          </p:cBhvr>
                                          <p:rCtr x="-8307" y="19375"/>
                                        </p:animMotion>
                                      </p:childTnLst>
                                    </p:cTn>
                                  </p:par>
                                  <p:par>
                                    <p:cTn id="68" presetID="10" presetClass="exit" presetSubtype="0" fill="hold" nodeType="withEffect">
                                      <p:stCondLst>
                                        <p:cond delay="1000"/>
                                      </p:stCondLst>
                                      <p:childTnLst>
                                        <p:animEffect transition="out" filter="fade">
                                          <p:cBhvr>
                                            <p:cTn id="69" dur="250"/>
                                            <p:tgtEl>
                                              <p:spTgt spid="108"/>
                                            </p:tgtEl>
                                          </p:cBhvr>
                                        </p:animEffect>
                                        <p:set>
                                          <p:cBhvr>
                                            <p:cTn id="70" dur="1" fill="hold">
                                              <p:stCondLst>
                                                <p:cond delay="249"/>
                                              </p:stCondLst>
                                            </p:cTn>
                                            <p:tgtEl>
                                              <p:spTgt spid="108"/>
                                            </p:tgtEl>
                                            <p:attrNameLst>
                                              <p:attrName>style.visibility</p:attrName>
                                            </p:attrNameLst>
                                          </p:cBhvr>
                                          <p:to>
                                            <p:strVal val="hidden"/>
                                          </p:to>
                                        </p:set>
                                      </p:childTnLst>
                                    </p:cTn>
                                  </p:par>
                                  <p:par>
                                    <p:cTn id="71" presetID="10" presetClass="entr" presetSubtype="0" fill="hold" nodeType="withEffect">
                                      <p:stCondLst>
                                        <p:cond delay="1250"/>
                                      </p:stCondLst>
                                      <p:childTnLst>
                                        <p:set>
                                          <p:cBhvr>
                                            <p:cTn id="72" dur="1" fill="hold">
                                              <p:stCondLst>
                                                <p:cond delay="0"/>
                                              </p:stCondLst>
                                            </p:cTn>
                                            <p:tgtEl>
                                              <p:spTgt spid="8"/>
                                            </p:tgtEl>
                                            <p:attrNameLst>
                                              <p:attrName>style.visibility</p:attrName>
                                            </p:attrNameLst>
                                          </p:cBhvr>
                                          <p:to>
                                            <p:strVal val="visible"/>
                                          </p:to>
                                        </p:set>
                                        <p:animEffect transition="in" filter="fade">
                                          <p:cBhvr>
                                            <p:cTn id="73" dur="750"/>
                                            <p:tgtEl>
                                              <p:spTgt spid="8"/>
                                            </p:tgtEl>
                                          </p:cBhvr>
                                        </p:animEffect>
                                      </p:childTnLst>
                                    </p:cTn>
                                  </p:par>
                                  <p:par>
                                    <p:cTn id="74" presetID="64" presetClass="path" presetSubtype="0" decel="100000" fill="hold" nodeType="withEffect">
                                      <p:stCondLst>
                                        <p:cond delay="1250"/>
                                      </p:stCondLst>
                                      <p:childTnLst>
                                        <p:animMotion origin="layout" path="M 3.125E-6 0.03819 L 3.125E-6 4.07407E-6 " pathEditMode="relative" rAng="0" ptsTypes="AA">
                                          <p:cBhvr>
                                            <p:cTn id="75" dur="750" fill="hold"/>
                                            <p:tgtEl>
                                              <p:spTgt spid="8"/>
                                            </p:tgtEl>
                                            <p:attrNameLst>
                                              <p:attrName>ppt_x</p:attrName>
                                              <p:attrName>ppt_y</p:attrName>
                                            </p:attrNameLst>
                                          </p:cBhvr>
                                          <p:rCtr x="0" y="-1921"/>
                                        </p:animMotion>
                                      </p:childTnLst>
                                    </p:cTn>
                                  </p:par>
                                </p:childTnLst>
                              </p:cTn>
                            </p:par>
                          </p:childTnLst>
                        </p:cTn>
                      </p:par>
                      <p:par>
                        <p:cTn id="76" fill="hold">
                          <p:stCondLst>
                            <p:cond delay="indefinite"/>
                          </p:stCondLst>
                          <p:childTnLst>
                            <p:par>
                              <p:cTn id="77" fill="hold">
                                <p:stCondLst>
                                  <p:cond delay="0"/>
                                </p:stCondLst>
                                <p:childTnLst>
                                  <p:par>
                                    <p:cTn id="78" presetID="6" presetClass="emph" presetSubtype="0" decel="40000" autoRev="1" fill="hold" grpId="3" nodeType="clickEffect">
                                      <p:stCondLst>
                                        <p:cond delay="0"/>
                                      </p:stCondLst>
                                      <p:childTnLst>
                                        <p:animScale>
                                          <p:cBhvr>
                                            <p:cTn id="79" dur="250" fill="hold"/>
                                            <p:tgtEl>
                                              <p:spTgt spid="303"/>
                                            </p:tgtEl>
                                          </p:cBhvr>
                                          <p:by x="85000" y="85000"/>
                                        </p:animScale>
                                      </p:childTnLst>
                                    </p:cTn>
                                  </p:par>
                                </p:childTnLst>
                              </p:cTn>
                            </p:par>
                            <p:par>
                              <p:cTn id="80" fill="hold">
                                <p:stCondLst>
                                  <p:cond delay="500"/>
                                </p:stCondLst>
                                <p:childTnLst>
                                  <p:par>
                                    <p:cTn id="81" presetID="23" presetClass="entr" presetSubtype="16" fill="hold" nodeType="afterEffect">
                                      <p:stCondLst>
                                        <p:cond delay="0"/>
                                      </p:stCondLst>
                                      <p:childTnLst>
                                        <p:set>
                                          <p:cBhvr>
                                            <p:cTn id="82" dur="1" fill="hold">
                                              <p:stCondLst>
                                                <p:cond delay="0"/>
                                              </p:stCondLst>
                                            </p:cTn>
                                            <p:tgtEl>
                                              <p:spTgt spid="169"/>
                                            </p:tgtEl>
                                            <p:attrNameLst>
                                              <p:attrName>style.visibility</p:attrName>
                                            </p:attrNameLst>
                                          </p:cBhvr>
                                          <p:to>
                                            <p:strVal val="visible"/>
                                          </p:to>
                                        </p:set>
                                        <p:anim calcmode="lin" valueType="num">
                                          <p:cBhvr>
                                            <p:cTn id="83" dur="200" fill="hold"/>
                                            <p:tgtEl>
                                              <p:spTgt spid="169"/>
                                            </p:tgtEl>
                                            <p:attrNameLst>
                                              <p:attrName>ppt_w</p:attrName>
                                            </p:attrNameLst>
                                          </p:cBhvr>
                                          <p:tavLst>
                                            <p:tav tm="0">
                                              <p:val>
                                                <p:fltVal val="0"/>
                                              </p:val>
                                            </p:tav>
                                            <p:tav tm="100000">
                                              <p:val>
                                                <p:strVal val="#ppt_w"/>
                                              </p:val>
                                            </p:tav>
                                          </p:tavLst>
                                        </p:anim>
                                        <p:anim calcmode="lin" valueType="num">
                                          <p:cBhvr>
                                            <p:cTn id="84" dur="200" fill="hold"/>
                                            <p:tgtEl>
                                              <p:spTgt spid="169"/>
                                            </p:tgtEl>
                                            <p:attrNameLst>
                                              <p:attrName>ppt_h</p:attrName>
                                            </p:attrNameLst>
                                          </p:cBhvr>
                                          <p:tavLst>
                                            <p:tav tm="0">
                                              <p:val>
                                                <p:fltVal val="0"/>
                                              </p:val>
                                            </p:tav>
                                            <p:tav tm="100000">
                                              <p:val>
                                                <p:strVal val="#ppt_h"/>
                                              </p:val>
                                            </p:tav>
                                          </p:tavLst>
                                        </p:anim>
                                      </p:childTnLst>
                                    </p:cTn>
                                  </p:par>
                                  <p:par>
                                    <p:cTn id="85" presetID="6" presetClass="emph" presetSubtype="0" fill="hold" nodeType="withEffect">
                                      <p:stCondLst>
                                        <p:cond delay="0"/>
                                      </p:stCondLst>
                                      <p:childTnLst>
                                        <p:animScale>
                                          <p:cBhvr>
                                            <p:cTn id="86" dur="1000" fill="hold"/>
                                            <p:tgtEl>
                                              <p:spTgt spid="169"/>
                                            </p:tgtEl>
                                          </p:cBhvr>
                                          <p:by x="110000" y="110000"/>
                                        </p:animScale>
                                      </p:childTnLst>
                                    </p:cTn>
                                  </p:par>
                                  <p:par>
                                    <p:cTn id="87" presetID="6" presetClass="emph" presetSubtype="0" accel="50000" decel="50000" fill="hold" nodeType="withEffect">
                                      <p:stCondLst>
                                        <p:cond delay="0"/>
                                      </p:stCondLst>
                                      <p:childTnLst>
                                        <p:animScale>
                                          <p:cBhvr>
                                            <p:cTn id="88" dur="250" fill="hold"/>
                                            <p:tgtEl>
                                              <p:spTgt spid="169"/>
                                            </p:tgtEl>
                                          </p:cBhvr>
                                          <p:by x="91000" y="91000"/>
                                        </p:animScale>
                                      </p:childTnLst>
                                    </p:cTn>
                                  </p:par>
                                  <p:par>
                                    <p:cTn id="89" presetID="42" presetClass="path" presetSubtype="0" accel="50000" decel="50000" fill="hold" nodeType="withEffect">
                                      <p:stCondLst>
                                        <p:cond delay="250"/>
                                      </p:stCondLst>
                                      <p:childTnLst>
                                        <p:animMotion origin="layout" path="M 3.33333E-6 -2.96296E-6 L -0.08425 0.38773 " pathEditMode="relative" rAng="0" ptsTypes="AA">
                                          <p:cBhvr>
                                            <p:cTn id="90" dur="1000" fill="hold"/>
                                            <p:tgtEl>
                                              <p:spTgt spid="169"/>
                                            </p:tgtEl>
                                            <p:attrNameLst>
                                              <p:attrName>ppt_x</p:attrName>
                                              <p:attrName>ppt_y</p:attrName>
                                            </p:attrNameLst>
                                          </p:cBhvr>
                                          <p:rCtr x="-4219" y="19375"/>
                                        </p:animMotion>
                                      </p:childTnLst>
                                    </p:cTn>
                                  </p:par>
                                  <p:par>
                                    <p:cTn id="91" presetID="10" presetClass="exit" presetSubtype="0" fill="hold" nodeType="withEffect">
                                      <p:stCondLst>
                                        <p:cond delay="1000"/>
                                      </p:stCondLst>
                                      <p:childTnLst>
                                        <p:animEffect transition="out" filter="fade">
                                          <p:cBhvr>
                                            <p:cTn id="92" dur="250"/>
                                            <p:tgtEl>
                                              <p:spTgt spid="169"/>
                                            </p:tgtEl>
                                          </p:cBhvr>
                                        </p:animEffect>
                                        <p:set>
                                          <p:cBhvr>
                                            <p:cTn id="93" dur="1" fill="hold">
                                              <p:stCondLst>
                                                <p:cond delay="249"/>
                                              </p:stCondLst>
                                            </p:cTn>
                                            <p:tgtEl>
                                              <p:spTgt spid="169"/>
                                            </p:tgtEl>
                                            <p:attrNameLst>
                                              <p:attrName>style.visibility</p:attrName>
                                            </p:attrNameLst>
                                          </p:cBhvr>
                                          <p:to>
                                            <p:strVal val="hidden"/>
                                          </p:to>
                                        </p:set>
                                      </p:childTnLst>
                                    </p:cTn>
                                  </p:par>
                                  <p:par>
                                    <p:cTn id="94" presetID="10" presetClass="entr" presetSubtype="0" fill="hold" nodeType="withEffect">
                                      <p:stCondLst>
                                        <p:cond delay="1250"/>
                                      </p:stCondLst>
                                      <p:childTnLst>
                                        <p:set>
                                          <p:cBhvr>
                                            <p:cTn id="95" dur="1" fill="hold">
                                              <p:stCondLst>
                                                <p:cond delay="0"/>
                                              </p:stCondLst>
                                            </p:cTn>
                                            <p:tgtEl>
                                              <p:spTgt spid="117"/>
                                            </p:tgtEl>
                                            <p:attrNameLst>
                                              <p:attrName>style.visibility</p:attrName>
                                            </p:attrNameLst>
                                          </p:cBhvr>
                                          <p:to>
                                            <p:strVal val="visible"/>
                                          </p:to>
                                        </p:set>
                                        <p:animEffect transition="in" filter="fade">
                                          <p:cBhvr>
                                            <p:cTn id="96" dur="750"/>
                                            <p:tgtEl>
                                              <p:spTgt spid="117"/>
                                            </p:tgtEl>
                                          </p:cBhvr>
                                        </p:animEffect>
                                      </p:childTnLst>
                                    </p:cTn>
                                  </p:par>
                                  <p:par>
                                    <p:cTn id="97" presetID="64" presetClass="path" presetSubtype="0" decel="100000" fill="hold" nodeType="withEffect">
                                      <p:stCondLst>
                                        <p:cond delay="1250"/>
                                      </p:stCondLst>
                                      <p:childTnLst>
                                        <p:animMotion origin="layout" path="M -8.33333E-7 0.03819 L -8.33333E-7 3.7037E-7 " pathEditMode="relative" rAng="0" ptsTypes="AA">
                                          <p:cBhvr>
                                            <p:cTn id="98" dur="750" fill="hold"/>
                                            <p:tgtEl>
                                              <p:spTgt spid="117"/>
                                            </p:tgtEl>
                                            <p:attrNameLst>
                                              <p:attrName>ppt_x</p:attrName>
                                              <p:attrName>ppt_y</p:attrName>
                                            </p:attrNameLst>
                                          </p:cBhvr>
                                          <p:rCtr x="0" y="-1921"/>
                                        </p:animMotion>
                                      </p:childTnLst>
                                    </p:cTn>
                                  </p:par>
                                  <p:par>
                                    <p:cTn id="99" presetID="23" presetClass="entr" presetSubtype="16" fill="hold" nodeType="withEffect">
                                      <p:stCondLst>
                                        <p:cond delay="1750"/>
                                      </p:stCondLst>
                                      <p:childTnLst>
                                        <p:set>
                                          <p:cBhvr>
                                            <p:cTn id="100" dur="1" fill="hold">
                                              <p:stCondLst>
                                                <p:cond delay="0"/>
                                              </p:stCondLst>
                                            </p:cTn>
                                            <p:tgtEl>
                                              <p:spTgt spid="123"/>
                                            </p:tgtEl>
                                            <p:attrNameLst>
                                              <p:attrName>style.visibility</p:attrName>
                                            </p:attrNameLst>
                                          </p:cBhvr>
                                          <p:to>
                                            <p:strVal val="visible"/>
                                          </p:to>
                                        </p:set>
                                        <p:anim calcmode="lin" valueType="num">
                                          <p:cBhvr>
                                            <p:cTn id="101" dur="200" fill="hold"/>
                                            <p:tgtEl>
                                              <p:spTgt spid="123"/>
                                            </p:tgtEl>
                                            <p:attrNameLst>
                                              <p:attrName>ppt_w</p:attrName>
                                            </p:attrNameLst>
                                          </p:cBhvr>
                                          <p:tavLst>
                                            <p:tav tm="0">
                                              <p:val>
                                                <p:fltVal val="0"/>
                                              </p:val>
                                            </p:tav>
                                            <p:tav tm="100000">
                                              <p:val>
                                                <p:strVal val="#ppt_w"/>
                                              </p:val>
                                            </p:tav>
                                          </p:tavLst>
                                        </p:anim>
                                        <p:anim calcmode="lin" valueType="num">
                                          <p:cBhvr>
                                            <p:cTn id="102" dur="200" fill="hold"/>
                                            <p:tgtEl>
                                              <p:spTgt spid="123"/>
                                            </p:tgtEl>
                                            <p:attrNameLst>
                                              <p:attrName>ppt_h</p:attrName>
                                            </p:attrNameLst>
                                          </p:cBhvr>
                                          <p:tavLst>
                                            <p:tav tm="0">
                                              <p:val>
                                                <p:fltVal val="0"/>
                                              </p:val>
                                            </p:tav>
                                            <p:tav tm="100000">
                                              <p:val>
                                                <p:strVal val="#ppt_h"/>
                                              </p:val>
                                            </p:tav>
                                          </p:tavLst>
                                        </p:anim>
                                      </p:childTnLst>
                                    </p:cTn>
                                  </p:par>
                                  <p:par>
                                    <p:cTn id="103" presetID="6" presetClass="emph" presetSubtype="0" fill="hold" nodeType="withEffect">
                                      <p:stCondLst>
                                        <p:cond delay="1750"/>
                                      </p:stCondLst>
                                      <p:childTnLst>
                                        <p:animScale>
                                          <p:cBhvr>
                                            <p:cTn id="104" dur="1000" fill="hold"/>
                                            <p:tgtEl>
                                              <p:spTgt spid="123"/>
                                            </p:tgtEl>
                                          </p:cBhvr>
                                          <p:by x="110000" y="110000"/>
                                        </p:animScale>
                                      </p:childTnLst>
                                    </p:cTn>
                                  </p:par>
                                  <p:par>
                                    <p:cTn id="105" presetID="6" presetClass="emph" presetSubtype="0" accel="50000" decel="50000" fill="hold" nodeType="withEffect">
                                      <p:stCondLst>
                                        <p:cond delay="1750"/>
                                      </p:stCondLst>
                                      <p:childTnLst>
                                        <p:animScale>
                                          <p:cBhvr>
                                            <p:cTn id="106" dur="250" fill="hold"/>
                                            <p:tgtEl>
                                              <p:spTgt spid="123"/>
                                            </p:tgtEl>
                                          </p:cBhvr>
                                          <p:by x="91000" y="91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62"/>
                                            </p:tgtEl>
                                            <p:attrNameLst>
                                              <p:attrName>style.visibility</p:attrName>
                                            </p:attrNameLst>
                                          </p:cBhvr>
                                          <p:to>
                                            <p:strVal val="visible"/>
                                          </p:to>
                                        </p:set>
                                        <p:animEffect transition="in" filter="fade">
                                          <p:cBhvr>
                                            <p:cTn id="111" dur="500"/>
                                            <p:tgtEl>
                                              <p:spTgt spid="62"/>
                                            </p:tgtEl>
                                          </p:cBhvr>
                                        </p:animEffect>
                                      </p:childTnLst>
                                    </p:cTn>
                                  </p:par>
                                  <p:par>
                                    <p:cTn id="112" presetID="64" presetClass="path" presetSubtype="0" decel="100000" fill="hold" nodeType="withEffect">
                                      <p:stCondLst>
                                        <p:cond delay="0"/>
                                      </p:stCondLst>
                                      <p:childTnLst>
                                        <p:animMotion origin="layout" path="M 2.70833E-6 0.03819 L 2.70833E-6 0 " pathEditMode="relative" rAng="0" ptsTypes="AA">
                                          <p:cBhvr>
                                            <p:cTn id="113" dur="500" fill="hold"/>
                                            <p:tgtEl>
                                              <p:spTgt spid="62"/>
                                            </p:tgtEl>
                                            <p:attrNameLst>
                                              <p:attrName>ppt_x</p:attrName>
                                              <p:attrName>ppt_y</p:attrName>
                                            </p:attrNameLst>
                                          </p:cBhvr>
                                          <p:rCtr x="0" y="-1921"/>
                                        </p:animMotion>
                                      </p:childTnLst>
                                    </p:cTn>
                                  </p:par>
                                  <p:par>
                                    <p:cTn id="114" presetID="23" presetClass="entr" presetSubtype="16" fill="hold" nodeType="withEffect">
                                      <p:stCondLst>
                                        <p:cond delay="250"/>
                                      </p:stCondLst>
                                      <p:childTnLst>
                                        <p:set>
                                          <p:cBhvr>
                                            <p:cTn id="115" dur="1" fill="hold">
                                              <p:stCondLst>
                                                <p:cond delay="0"/>
                                              </p:stCondLst>
                                            </p:cTn>
                                            <p:tgtEl>
                                              <p:spTgt spid="122"/>
                                            </p:tgtEl>
                                            <p:attrNameLst>
                                              <p:attrName>style.visibility</p:attrName>
                                            </p:attrNameLst>
                                          </p:cBhvr>
                                          <p:to>
                                            <p:strVal val="visible"/>
                                          </p:to>
                                        </p:set>
                                        <p:anim calcmode="lin" valueType="num">
                                          <p:cBhvr>
                                            <p:cTn id="116" dur="200" fill="hold"/>
                                            <p:tgtEl>
                                              <p:spTgt spid="122"/>
                                            </p:tgtEl>
                                            <p:attrNameLst>
                                              <p:attrName>ppt_w</p:attrName>
                                            </p:attrNameLst>
                                          </p:cBhvr>
                                          <p:tavLst>
                                            <p:tav tm="0">
                                              <p:val>
                                                <p:fltVal val="0"/>
                                              </p:val>
                                            </p:tav>
                                            <p:tav tm="100000">
                                              <p:val>
                                                <p:strVal val="#ppt_w"/>
                                              </p:val>
                                            </p:tav>
                                          </p:tavLst>
                                        </p:anim>
                                        <p:anim calcmode="lin" valueType="num">
                                          <p:cBhvr>
                                            <p:cTn id="117" dur="200" fill="hold"/>
                                            <p:tgtEl>
                                              <p:spTgt spid="122"/>
                                            </p:tgtEl>
                                            <p:attrNameLst>
                                              <p:attrName>ppt_h</p:attrName>
                                            </p:attrNameLst>
                                          </p:cBhvr>
                                          <p:tavLst>
                                            <p:tav tm="0">
                                              <p:val>
                                                <p:fltVal val="0"/>
                                              </p:val>
                                            </p:tav>
                                            <p:tav tm="100000">
                                              <p:val>
                                                <p:strVal val="#ppt_h"/>
                                              </p:val>
                                            </p:tav>
                                          </p:tavLst>
                                        </p:anim>
                                      </p:childTnLst>
                                    </p:cTn>
                                  </p:par>
                                  <p:par>
                                    <p:cTn id="118" presetID="6" presetClass="emph" presetSubtype="0" fill="hold" nodeType="withEffect">
                                      <p:stCondLst>
                                        <p:cond delay="250"/>
                                      </p:stCondLst>
                                      <p:childTnLst>
                                        <p:animScale>
                                          <p:cBhvr>
                                            <p:cTn id="119" dur="1000" fill="hold"/>
                                            <p:tgtEl>
                                              <p:spTgt spid="122"/>
                                            </p:tgtEl>
                                          </p:cBhvr>
                                          <p:by x="110000" y="110000"/>
                                        </p:animScale>
                                      </p:childTnLst>
                                    </p:cTn>
                                  </p:par>
                                  <p:par>
                                    <p:cTn id="120" presetID="6" presetClass="emph" presetSubtype="0" accel="50000" decel="50000" fill="hold" nodeType="withEffect">
                                      <p:stCondLst>
                                        <p:cond delay="250"/>
                                      </p:stCondLst>
                                      <p:childTnLst>
                                        <p:animScale>
                                          <p:cBhvr>
                                            <p:cTn id="121" dur="250" fill="hold"/>
                                            <p:tgtEl>
                                              <p:spTgt spid="122"/>
                                            </p:tgtEl>
                                          </p:cBhvr>
                                          <p:by x="91000" y="91000"/>
                                        </p:animScale>
                                      </p:childTnLst>
                                    </p:cTn>
                                  </p:par>
                                  <p:par>
                                    <p:cTn id="122" presetID="10" presetClass="entr" presetSubtype="0" fill="hold" nodeType="withEffect">
                                      <p:stCondLst>
                                        <p:cond delay="250"/>
                                      </p:stCondLst>
                                      <p:childTnLst>
                                        <p:set>
                                          <p:cBhvr>
                                            <p:cTn id="123" dur="1" fill="hold">
                                              <p:stCondLst>
                                                <p:cond delay="0"/>
                                              </p:stCondLst>
                                            </p:cTn>
                                            <p:tgtEl>
                                              <p:spTgt spid="69"/>
                                            </p:tgtEl>
                                            <p:attrNameLst>
                                              <p:attrName>style.visibility</p:attrName>
                                            </p:attrNameLst>
                                          </p:cBhvr>
                                          <p:to>
                                            <p:strVal val="visible"/>
                                          </p:to>
                                        </p:set>
                                        <p:animEffect transition="in" filter="fade">
                                          <p:cBhvr>
                                            <p:cTn id="124" dur="500"/>
                                            <p:tgtEl>
                                              <p:spTgt spid="69"/>
                                            </p:tgtEl>
                                          </p:cBhvr>
                                        </p:animEffect>
                                      </p:childTnLst>
                                    </p:cTn>
                                  </p:par>
                                  <p:par>
                                    <p:cTn id="125" presetID="64" presetClass="path" presetSubtype="0" decel="100000" fill="hold" nodeType="withEffect">
                                      <p:stCondLst>
                                        <p:cond delay="250"/>
                                      </p:stCondLst>
                                      <p:childTnLst>
                                        <p:animMotion origin="layout" path="M -3.95833E-6 0.03819 L -3.95833E-6 0 " pathEditMode="relative" rAng="0" ptsTypes="AA">
                                          <p:cBhvr>
                                            <p:cTn id="126" dur="500" fill="hold"/>
                                            <p:tgtEl>
                                              <p:spTgt spid="69"/>
                                            </p:tgtEl>
                                            <p:attrNameLst>
                                              <p:attrName>ppt_x</p:attrName>
                                              <p:attrName>ppt_y</p:attrName>
                                            </p:attrNameLst>
                                          </p:cBhvr>
                                          <p:rCtr x="0" y="-1921"/>
                                        </p:animMotion>
                                      </p:childTnLst>
                                    </p:cTn>
                                  </p:par>
                                  <p:par>
                                    <p:cTn id="127" presetID="23" presetClass="entr" presetSubtype="16" fill="hold" nodeType="withEffect">
                                      <p:stCondLst>
                                        <p:cond delay="500"/>
                                      </p:stCondLst>
                                      <p:childTnLst>
                                        <p:set>
                                          <p:cBhvr>
                                            <p:cTn id="128" dur="1" fill="hold">
                                              <p:stCondLst>
                                                <p:cond delay="0"/>
                                              </p:stCondLst>
                                            </p:cTn>
                                            <p:tgtEl>
                                              <p:spTgt spid="127"/>
                                            </p:tgtEl>
                                            <p:attrNameLst>
                                              <p:attrName>style.visibility</p:attrName>
                                            </p:attrNameLst>
                                          </p:cBhvr>
                                          <p:to>
                                            <p:strVal val="visible"/>
                                          </p:to>
                                        </p:set>
                                        <p:anim calcmode="lin" valueType="num">
                                          <p:cBhvr>
                                            <p:cTn id="129" dur="200" fill="hold"/>
                                            <p:tgtEl>
                                              <p:spTgt spid="127"/>
                                            </p:tgtEl>
                                            <p:attrNameLst>
                                              <p:attrName>ppt_w</p:attrName>
                                            </p:attrNameLst>
                                          </p:cBhvr>
                                          <p:tavLst>
                                            <p:tav tm="0">
                                              <p:val>
                                                <p:fltVal val="0"/>
                                              </p:val>
                                            </p:tav>
                                            <p:tav tm="100000">
                                              <p:val>
                                                <p:strVal val="#ppt_w"/>
                                              </p:val>
                                            </p:tav>
                                          </p:tavLst>
                                        </p:anim>
                                        <p:anim calcmode="lin" valueType="num">
                                          <p:cBhvr>
                                            <p:cTn id="130" dur="200" fill="hold"/>
                                            <p:tgtEl>
                                              <p:spTgt spid="127"/>
                                            </p:tgtEl>
                                            <p:attrNameLst>
                                              <p:attrName>ppt_h</p:attrName>
                                            </p:attrNameLst>
                                          </p:cBhvr>
                                          <p:tavLst>
                                            <p:tav tm="0">
                                              <p:val>
                                                <p:fltVal val="0"/>
                                              </p:val>
                                            </p:tav>
                                            <p:tav tm="100000">
                                              <p:val>
                                                <p:strVal val="#ppt_h"/>
                                              </p:val>
                                            </p:tav>
                                          </p:tavLst>
                                        </p:anim>
                                      </p:childTnLst>
                                    </p:cTn>
                                  </p:par>
                                  <p:par>
                                    <p:cTn id="131" presetID="6" presetClass="emph" presetSubtype="0" fill="hold" nodeType="withEffect">
                                      <p:stCondLst>
                                        <p:cond delay="500"/>
                                      </p:stCondLst>
                                      <p:childTnLst>
                                        <p:animScale>
                                          <p:cBhvr>
                                            <p:cTn id="132" dur="1000" fill="hold"/>
                                            <p:tgtEl>
                                              <p:spTgt spid="127"/>
                                            </p:tgtEl>
                                          </p:cBhvr>
                                          <p:by x="110000" y="110000"/>
                                        </p:animScale>
                                      </p:childTnLst>
                                    </p:cTn>
                                  </p:par>
                                  <p:par>
                                    <p:cTn id="133" presetID="6" presetClass="emph" presetSubtype="0" accel="50000" decel="50000" fill="hold" nodeType="withEffect">
                                      <p:stCondLst>
                                        <p:cond delay="500"/>
                                      </p:stCondLst>
                                      <p:childTnLst>
                                        <p:animScale>
                                          <p:cBhvr>
                                            <p:cTn id="134" dur="250" fill="hold"/>
                                            <p:tgtEl>
                                              <p:spTgt spid="127"/>
                                            </p:tgtEl>
                                          </p:cBhvr>
                                          <p:by x="91000" y="91000"/>
                                        </p:animScale>
                                      </p:childTnLst>
                                    </p:cTn>
                                  </p:par>
                                  <p:par>
                                    <p:cTn id="135" presetID="10" presetClass="entr" presetSubtype="0" fill="hold" nodeType="withEffect">
                                      <p:stCondLst>
                                        <p:cond delay="500"/>
                                      </p:stCondLst>
                                      <p:childTnLst>
                                        <p:set>
                                          <p:cBhvr>
                                            <p:cTn id="136" dur="1" fill="hold">
                                              <p:stCondLst>
                                                <p:cond delay="0"/>
                                              </p:stCondLst>
                                            </p:cTn>
                                            <p:tgtEl>
                                              <p:spTgt spid="76"/>
                                            </p:tgtEl>
                                            <p:attrNameLst>
                                              <p:attrName>style.visibility</p:attrName>
                                            </p:attrNameLst>
                                          </p:cBhvr>
                                          <p:to>
                                            <p:strVal val="visible"/>
                                          </p:to>
                                        </p:set>
                                        <p:animEffect transition="in" filter="fade">
                                          <p:cBhvr>
                                            <p:cTn id="137" dur="500"/>
                                            <p:tgtEl>
                                              <p:spTgt spid="76"/>
                                            </p:tgtEl>
                                          </p:cBhvr>
                                        </p:animEffect>
                                      </p:childTnLst>
                                    </p:cTn>
                                  </p:par>
                                  <p:par>
                                    <p:cTn id="138" presetID="64" presetClass="path" presetSubtype="0" decel="100000" fill="hold" nodeType="withEffect">
                                      <p:stCondLst>
                                        <p:cond delay="500"/>
                                      </p:stCondLst>
                                      <p:childTnLst>
                                        <p:animMotion origin="layout" path="M -6.25E-7 0.03819 L -6.25E-7 0 " pathEditMode="relative" rAng="0" ptsTypes="AA">
                                          <p:cBhvr>
                                            <p:cTn id="139" dur="500" fill="hold"/>
                                            <p:tgtEl>
                                              <p:spTgt spid="76"/>
                                            </p:tgtEl>
                                            <p:attrNameLst>
                                              <p:attrName>ppt_x</p:attrName>
                                              <p:attrName>ppt_y</p:attrName>
                                            </p:attrNameLst>
                                          </p:cBhvr>
                                          <p:rCtr x="0" y="-1921"/>
                                        </p:animMotion>
                                      </p:childTnLst>
                                    </p:cTn>
                                  </p:par>
                                  <p:par>
                                    <p:cTn id="140" presetID="23" presetClass="entr" presetSubtype="16" fill="hold" nodeType="withEffect">
                                      <p:stCondLst>
                                        <p:cond delay="750"/>
                                      </p:stCondLst>
                                      <p:childTnLst>
                                        <p:set>
                                          <p:cBhvr>
                                            <p:cTn id="141" dur="1" fill="hold">
                                              <p:stCondLst>
                                                <p:cond delay="0"/>
                                              </p:stCondLst>
                                            </p:cTn>
                                            <p:tgtEl>
                                              <p:spTgt spid="132"/>
                                            </p:tgtEl>
                                            <p:attrNameLst>
                                              <p:attrName>style.visibility</p:attrName>
                                            </p:attrNameLst>
                                          </p:cBhvr>
                                          <p:to>
                                            <p:strVal val="visible"/>
                                          </p:to>
                                        </p:set>
                                        <p:anim calcmode="lin" valueType="num">
                                          <p:cBhvr>
                                            <p:cTn id="142" dur="200" fill="hold"/>
                                            <p:tgtEl>
                                              <p:spTgt spid="132"/>
                                            </p:tgtEl>
                                            <p:attrNameLst>
                                              <p:attrName>ppt_w</p:attrName>
                                            </p:attrNameLst>
                                          </p:cBhvr>
                                          <p:tavLst>
                                            <p:tav tm="0">
                                              <p:val>
                                                <p:fltVal val="0"/>
                                              </p:val>
                                            </p:tav>
                                            <p:tav tm="100000">
                                              <p:val>
                                                <p:strVal val="#ppt_w"/>
                                              </p:val>
                                            </p:tav>
                                          </p:tavLst>
                                        </p:anim>
                                        <p:anim calcmode="lin" valueType="num">
                                          <p:cBhvr>
                                            <p:cTn id="143" dur="200" fill="hold"/>
                                            <p:tgtEl>
                                              <p:spTgt spid="132"/>
                                            </p:tgtEl>
                                            <p:attrNameLst>
                                              <p:attrName>ppt_h</p:attrName>
                                            </p:attrNameLst>
                                          </p:cBhvr>
                                          <p:tavLst>
                                            <p:tav tm="0">
                                              <p:val>
                                                <p:fltVal val="0"/>
                                              </p:val>
                                            </p:tav>
                                            <p:tav tm="100000">
                                              <p:val>
                                                <p:strVal val="#ppt_h"/>
                                              </p:val>
                                            </p:tav>
                                          </p:tavLst>
                                        </p:anim>
                                      </p:childTnLst>
                                    </p:cTn>
                                  </p:par>
                                  <p:par>
                                    <p:cTn id="144" presetID="6" presetClass="emph" presetSubtype="0" fill="hold" nodeType="withEffect">
                                      <p:stCondLst>
                                        <p:cond delay="750"/>
                                      </p:stCondLst>
                                      <p:childTnLst>
                                        <p:animScale>
                                          <p:cBhvr>
                                            <p:cTn id="145" dur="1000" fill="hold"/>
                                            <p:tgtEl>
                                              <p:spTgt spid="132"/>
                                            </p:tgtEl>
                                          </p:cBhvr>
                                          <p:by x="110000" y="110000"/>
                                        </p:animScale>
                                      </p:childTnLst>
                                    </p:cTn>
                                  </p:par>
                                  <p:par>
                                    <p:cTn id="146" presetID="6" presetClass="emph" presetSubtype="0" accel="50000" decel="50000" fill="hold" nodeType="withEffect">
                                      <p:stCondLst>
                                        <p:cond delay="750"/>
                                      </p:stCondLst>
                                      <p:childTnLst>
                                        <p:animScale>
                                          <p:cBhvr>
                                            <p:cTn id="147" dur="250" fill="hold"/>
                                            <p:tgtEl>
                                              <p:spTgt spid="132"/>
                                            </p:tgtEl>
                                          </p:cBhvr>
                                          <p:by x="91000" y="91000"/>
                                        </p:animScale>
                                      </p:childTnLst>
                                    </p:cTn>
                                  </p:par>
                                  <p:par>
                                    <p:cTn id="148" presetID="23" presetClass="entr" presetSubtype="16" fill="hold" nodeType="withEffect">
                                      <p:stCondLst>
                                        <p:cond delay="1000"/>
                                      </p:stCondLst>
                                      <p:childTnLst>
                                        <p:set>
                                          <p:cBhvr>
                                            <p:cTn id="149" dur="1" fill="hold">
                                              <p:stCondLst>
                                                <p:cond delay="0"/>
                                              </p:stCondLst>
                                            </p:cTn>
                                            <p:tgtEl>
                                              <p:spTgt spid="140"/>
                                            </p:tgtEl>
                                            <p:attrNameLst>
                                              <p:attrName>style.visibility</p:attrName>
                                            </p:attrNameLst>
                                          </p:cBhvr>
                                          <p:to>
                                            <p:strVal val="visible"/>
                                          </p:to>
                                        </p:set>
                                        <p:anim calcmode="lin" valueType="num">
                                          <p:cBhvr>
                                            <p:cTn id="150" dur="200" fill="hold"/>
                                            <p:tgtEl>
                                              <p:spTgt spid="140"/>
                                            </p:tgtEl>
                                            <p:attrNameLst>
                                              <p:attrName>ppt_w</p:attrName>
                                            </p:attrNameLst>
                                          </p:cBhvr>
                                          <p:tavLst>
                                            <p:tav tm="0">
                                              <p:val>
                                                <p:fltVal val="0"/>
                                              </p:val>
                                            </p:tav>
                                            <p:tav tm="100000">
                                              <p:val>
                                                <p:strVal val="#ppt_w"/>
                                              </p:val>
                                            </p:tav>
                                          </p:tavLst>
                                        </p:anim>
                                        <p:anim calcmode="lin" valueType="num">
                                          <p:cBhvr>
                                            <p:cTn id="151" dur="200" fill="hold"/>
                                            <p:tgtEl>
                                              <p:spTgt spid="140"/>
                                            </p:tgtEl>
                                            <p:attrNameLst>
                                              <p:attrName>ppt_h</p:attrName>
                                            </p:attrNameLst>
                                          </p:cBhvr>
                                          <p:tavLst>
                                            <p:tav tm="0">
                                              <p:val>
                                                <p:fltVal val="0"/>
                                              </p:val>
                                            </p:tav>
                                            <p:tav tm="100000">
                                              <p:val>
                                                <p:strVal val="#ppt_h"/>
                                              </p:val>
                                            </p:tav>
                                          </p:tavLst>
                                        </p:anim>
                                      </p:childTnLst>
                                    </p:cTn>
                                  </p:par>
                                  <p:par>
                                    <p:cTn id="152" presetID="6" presetClass="emph" presetSubtype="0" fill="hold" nodeType="withEffect">
                                      <p:stCondLst>
                                        <p:cond delay="1000"/>
                                      </p:stCondLst>
                                      <p:childTnLst>
                                        <p:animScale>
                                          <p:cBhvr>
                                            <p:cTn id="153" dur="1000" fill="hold"/>
                                            <p:tgtEl>
                                              <p:spTgt spid="140"/>
                                            </p:tgtEl>
                                          </p:cBhvr>
                                          <p:by x="110000" y="110000"/>
                                        </p:animScale>
                                      </p:childTnLst>
                                    </p:cTn>
                                  </p:par>
                                  <p:par>
                                    <p:cTn id="154" presetID="6" presetClass="emph" presetSubtype="0" accel="50000" decel="50000" fill="hold" nodeType="withEffect">
                                      <p:stCondLst>
                                        <p:cond delay="1000"/>
                                      </p:stCondLst>
                                      <p:childTnLst>
                                        <p:animScale>
                                          <p:cBhvr>
                                            <p:cTn id="155" dur="250" fill="hold"/>
                                            <p:tgtEl>
                                              <p:spTgt spid="140"/>
                                            </p:tgtEl>
                                          </p:cBhvr>
                                          <p:by x="91000" y="91000"/>
                                        </p:animScale>
                                      </p:childTnLst>
                                    </p:cTn>
                                  </p:par>
                                  <p:par>
                                    <p:cTn id="156" presetID="23" presetClass="entr" presetSubtype="16" fill="hold" nodeType="withEffect">
                                      <p:stCondLst>
                                        <p:cond delay="1000"/>
                                      </p:stCondLst>
                                      <p:childTnLst>
                                        <p:set>
                                          <p:cBhvr>
                                            <p:cTn id="157" dur="1" fill="hold">
                                              <p:stCondLst>
                                                <p:cond delay="0"/>
                                              </p:stCondLst>
                                            </p:cTn>
                                            <p:tgtEl>
                                              <p:spTgt spid="145"/>
                                            </p:tgtEl>
                                            <p:attrNameLst>
                                              <p:attrName>style.visibility</p:attrName>
                                            </p:attrNameLst>
                                          </p:cBhvr>
                                          <p:to>
                                            <p:strVal val="visible"/>
                                          </p:to>
                                        </p:set>
                                        <p:anim calcmode="lin" valueType="num">
                                          <p:cBhvr>
                                            <p:cTn id="158" dur="200" fill="hold"/>
                                            <p:tgtEl>
                                              <p:spTgt spid="145"/>
                                            </p:tgtEl>
                                            <p:attrNameLst>
                                              <p:attrName>ppt_w</p:attrName>
                                            </p:attrNameLst>
                                          </p:cBhvr>
                                          <p:tavLst>
                                            <p:tav tm="0">
                                              <p:val>
                                                <p:fltVal val="0"/>
                                              </p:val>
                                            </p:tav>
                                            <p:tav tm="100000">
                                              <p:val>
                                                <p:strVal val="#ppt_w"/>
                                              </p:val>
                                            </p:tav>
                                          </p:tavLst>
                                        </p:anim>
                                        <p:anim calcmode="lin" valueType="num">
                                          <p:cBhvr>
                                            <p:cTn id="159" dur="200" fill="hold"/>
                                            <p:tgtEl>
                                              <p:spTgt spid="145"/>
                                            </p:tgtEl>
                                            <p:attrNameLst>
                                              <p:attrName>ppt_h</p:attrName>
                                            </p:attrNameLst>
                                          </p:cBhvr>
                                          <p:tavLst>
                                            <p:tav tm="0">
                                              <p:val>
                                                <p:fltVal val="0"/>
                                              </p:val>
                                            </p:tav>
                                            <p:tav tm="100000">
                                              <p:val>
                                                <p:strVal val="#ppt_h"/>
                                              </p:val>
                                            </p:tav>
                                          </p:tavLst>
                                        </p:anim>
                                      </p:childTnLst>
                                    </p:cTn>
                                  </p:par>
                                  <p:par>
                                    <p:cTn id="160" presetID="6" presetClass="emph" presetSubtype="0" fill="hold" nodeType="withEffect">
                                      <p:stCondLst>
                                        <p:cond delay="1000"/>
                                      </p:stCondLst>
                                      <p:childTnLst>
                                        <p:animScale>
                                          <p:cBhvr>
                                            <p:cTn id="161" dur="1000" fill="hold"/>
                                            <p:tgtEl>
                                              <p:spTgt spid="145"/>
                                            </p:tgtEl>
                                          </p:cBhvr>
                                          <p:by x="110000" y="110000"/>
                                        </p:animScale>
                                      </p:childTnLst>
                                    </p:cTn>
                                  </p:par>
                                  <p:par>
                                    <p:cTn id="162" presetID="6" presetClass="emph" presetSubtype="0" accel="50000" decel="50000" fill="hold" nodeType="withEffect">
                                      <p:stCondLst>
                                        <p:cond delay="1000"/>
                                      </p:stCondLst>
                                      <p:childTnLst>
                                        <p:animScale>
                                          <p:cBhvr>
                                            <p:cTn id="163" dur="250" fill="hold"/>
                                            <p:tgtEl>
                                              <p:spTgt spid="145"/>
                                            </p:tgtEl>
                                          </p:cBhvr>
                                          <p:by x="91000" y="91000"/>
                                        </p:animScale>
                                      </p:childTnLst>
                                    </p:cTn>
                                  </p:par>
                                  <p:par>
                                    <p:cTn id="164" presetID="23" presetClass="entr" presetSubtype="16" fill="hold" nodeType="withEffect">
                                      <p:stCondLst>
                                        <p:cond delay="1000"/>
                                      </p:stCondLst>
                                      <p:childTnLst>
                                        <p:set>
                                          <p:cBhvr>
                                            <p:cTn id="165" dur="1" fill="hold">
                                              <p:stCondLst>
                                                <p:cond delay="0"/>
                                              </p:stCondLst>
                                            </p:cTn>
                                            <p:tgtEl>
                                              <p:spTgt spid="155"/>
                                            </p:tgtEl>
                                            <p:attrNameLst>
                                              <p:attrName>style.visibility</p:attrName>
                                            </p:attrNameLst>
                                          </p:cBhvr>
                                          <p:to>
                                            <p:strVal val="visible"/>
                                          </p:to>
                                        </p:set>
                                        <p:anim calcmode="lin" valueType="num">
                                          <p:cBhvr>
                                            <p:cTn id="166" dur="200" fill="hold"/>
                                            <p:tgtEl>
                                              <p:spTgt spid="155"/>
                                            </p:tgtEl>
                                            <p:attrNameLst>
                                              <p:attrName>ppt_w</p:attrName>
                                            </p:attrNameLst>
                                          </p:cBhvr>
                                          <p:tavLst>
                                            <p:tav tm="0">
                                              <p:val>
                                                <p:fltVal val="0"/>
                                              </p:val>
                                            </p:tav>
                                            <p:tav tm="100000">
                                              <p:val>
                                                <p:strVal val="#ppt_w"/>
                                              </p:val>
                                            </p:tav>
                                          </p:tavLst>
                                        </p:anim>
                                        <p:anim calcmode="lin" valueType="num">
                                          <p:cBhvr>
                                            <p:cTn id="167" dur="200" fill="hold"/>
                                            <p:tgtEl>
                                              <p:spTgt spid="155"/>
                                            </p:tgtEl>
                                            <p:attrNameLst>
                                              <p:attrName>ppt_h</p:attrName>
                                            </p:attrNameLst>
                                          </p:cBhvr>
                                          <p:tavLst>
                                            <p:tav tm="0">
                                              <p:val>
                                                <p:fltVal val="0"/>
                                              </p:val>
                                            </p:tav>
                                            <p:tav tm="100000">
                                              <p:val>
                                                <p:strVal val="#ppt_h"/>
                                              </p:val>
                                            </p:tav>
                                          </p:tavLst>
                                        </p:anim>
                                      </p:childTnLst>
                                    </p:cTn>
                                  </p:par>
                                  <p:par>
                                    <p:cTn id="168" presetID="6" presetClass="emph" presetSubtype="0" fill="hold" nodeType="withEffect">
                                      <p:stCondLst>
                                        <p:cond delay="1000"/>
                                      </p:stCondLst>
                                      <p:childTnLst>
                                        <p:animScale>
                                          <p:cBhvr>
                                            <p:cTn id="169" dur="1000" fill="hold"/>
                                            <p:tgtEl>
                                              <p:spTgt spid="155"/>
                                            </p:tgtEl>
                                          </p:cBhvr>
                                          <p:by x="110000" y="110000"/>
                                        </p:animScale>
                                      </p:childTnLst>
                                    </p:cTn>
                                  </p:par>
                                  <p:par>
                                    <p:cTn id="170" presetID="6" presetClass="emph" presetSubtype="0" accel="50000" decel="50000" fill="hold" nodeType="withEffect">
                                      <p:stCondLst>
                                        <p:cond delay="1000"/>
                                      </p:stCondLst>
                                      <p:childTnLst>
                                        <p:animScale>
                                          <p:cBhvr>
                                            <p:cTn id="171" dur="250" fill="hold"/>
                                            <p:tgtEl>
                                              <p:spTgt spid="155"/>
                                            </p:tgtEl>
                                          </p:cBhvr>
                                          <p:by x="91000" y="91000"/>
                                        </p:animScale>
                                      </p:childTnLst>
                                    </p:cTn>
                                  </p:par>
                                  <p:par>
                                    <p:cTn id="172" presetID="42" presetClass="path" presetSubtype="0" accel="50000" decel="50000" fill="hold" nodeType="withEffect">
                                      <p:stCondLst>
                                        <p:cond delay="1250"/>
                                      </p:stCondLst>
                                      <p:childTnLst>
                                        <p:animMotion origin="layout" path="M 1.04167E-6 1.48148E-6 L -0.00117 -0.23056 " pathEditMode="relative" rAng="0" ptsTypes="AA">
                                          <p:cBhvr>
                                            <p:cTn id="173" dur="1000" fill="hold"/>
                                            <p:tgtEl>
                                              <p:spTgt spid="140"/>
                                            </p:tgtEl>
                                            <p:attrNameLst>
                                              <p:attrName>ppt_x</p:attrName>
                                              <p:attrName>ppt_y</p:attrName>
                                            </p:attrNameLst>
                                          </p:cBhvr>
                                          <p:rCtr x="-65" y="-11528"/>
                                        </p:animMotion>
                                      </p:childTnLst>
                                    </p:cTn>
                                  </p:par>
                                  <p:par>
                                    <p:cTn id="174" presetID="42" presetClass="path" presetSubtype="0" accel="50000" decel="50000" fill="hold" nodeType="withEffect">
                                      <p:stCondLst>
                                        <p:cond delay="1350"/>
                                      </p:stCondLst>
                                      <p:childTnLst>
                                        <p:animMotion origin="layout" path="M -3.95833E-6 1.48148E-6 L -0.08541 -0.23056 " pathEditMode="relative" rAng="0" ptsTypes="AA">
                                          <p:cBhvr>
                                            <p:cTn id="175" dur="1000" fill="hold"/>
                                            <p:tgtEl>
                                              <p:spTgt spid="145"/>
                                            </p:tgtEl>
                                            <p:attrNameLst>
                                              <p:attrName>ppt_x</p:attrName>
                                              <p:attrName>ppt_y</p:attrName>
                                            </p:attrNameLst>
                                          </p:cBhvr>
                                          <p:rCtr x="-4271" y="-11528"/>
                                        </p:animMotion>
                                      </p:childTnLst>
                                    </p:cTn>
                                  </p:par>
                                  <p:par>
                                    <p:cTn id="176" presetID="42" presetClass="path" presetSubtype="0" accel="50000" decel="50000" fill="hold" nodeType="withEffect">
                                      <p:stCondLst>
                                        <p:cond delay="1450"/>
                                      </p:stCondLst>
                                      <p:childTnLst>
                                        <p:animMotion origin="layout" path="M -1.25E-6 1.48148E-6 L -0.17135 -0.23056 " pathEditMode="relative" rAng="0" ptsTypes="AA">
                                          <p:cBhvr>
                                            <p:cTn id="177" dur="1000" fill="hold"/>
                                            <p:tgtEl>
                                              <p:spTgt spid="155"/>
                                            </p:tgtEl>
                                            <p:attrNameLst>
                                              <p:attrName>ppt_x</p:attrName>
                                              <p:attrName>ppt_y</p:attrName>
                                            </p:attrNameLst>
                                          </p:cBhvr>
                                          <p:rCtr x="-8568" y="-11528"/>
                                        </p:animMotion>
                                      </p:childTnLst>
                                    </p:cTn>
                                  </p:par>
                                  <p:par>
                                    <p:cTn id="178" presetID="10" presetClass="exit" presetSubtype="0" fill="hold" nodeType="withEffect">
                                      <p:stCondLst>
                                        <p:cond delay="2000"/>
                                      </p:stCondLst>
                                      <p:childTnLst>
                                        <p:animEffect transition="out" filter="fade">
                                          <p:cBhvr>
                                            <p:cTn id="179" dur="250"/>
                                            <p:tgtEl>
                                              <p:spTgt spid="140"/>
                                            </p:tgtEl>
                                          </p:cBhvr>
                                        </p:animEffect>
                                        <p:set>
                                          <p:cBhvr>
                                            <p:cTn id="180" dur="1" fill="hold">
                                              <p:stCondLst>
                                                <p:cond delay="249"/>
                                              </p:stCondLst>
                                            </p:cTn>
                                            <p:tgtEl>
                                              <p:spTgt spid="140"/>
                                            </p:tgtEl>
                                            <p:attrNameLst>
                                              <p:attrName>style.visibility</p:attrName>
                                            </p:attrNameLst>
                                          </p:cBhvr>
                                          <p:to>
                                            <p:strVal val="hidden"/>
                                          </p:to>
                                        </p:set>
                                      </p:childTnLst>
                                    </p:cTn>
                                  </p:par>
                                  <p:par>
                                    <p:cTn id="181" presetID="10" presetClass="exit" presetSubtype="0" fill="hold" nodeType="withEffect">
                                      <p:stCondLst>
                                        <p:cond delay="2100"/>
                                      </p:stCondLst>
                                      <p:childTnLst>
                                        <p:animEffect transition="out" filter="fade">
                                          <p:cBhvr>
                                            <p:cTn id="182" dur="250"/>
                                            <p:tgtEl>
                                              <p:spTgt spid="145"/>
                                            </p:tgtEl>
                                          </p:cBhvr>
                                        </p:animEffect>
                                        <p:set>
                                          <p:cBhvr>
                                            <p:cTn id="183" dur="1" fill="hold">
                                              <p:stCondLst>
                                                <p:cond delay="249"/>
                                              </p:stCondLst>
                                            </p:cTn>
                                            <p:tgtEl>
                                              <p:spTgt spid="145"/>
                                            </p:tgtEl>
                                            <p:attrNameLst>
                                              <p:attrName>style.visibility</p:attrName>
                                            </p:attrNameLst>
                                          </p:cBhvr>
                                          <p:to>
                                            <p:strVal val="hidden"/>
                                          </p:to>
                                        </p:set>
                                      </p:childTnLst>
                                    </p:cTn>
                                  </p:par>
                                  <p:par>
                                    <p:cTn id="184" presetID="10" presetClass="exit" presetSubtype="0" fill="hold" nodeType="withEffect">
                                      <p:stCondLst>
                                        <p:cond delay="2200"/>
                                      </p:stCondLst>
                                      <p:childTnLst>
                                        <p:animEffect transition="out" filter="fade">
                                          <p:cBhvr>
                                            <p:cTn id="185" dur="250"/>
                                            <p:tgtEl>
                                              <p:spTgt spid="155"/>
                                            </p:tgtEl>
                                          </p:cBhvr>
                                        </p:animEffect>
                                        <p:set>
                                          <p:cBhvr>
                                            <p:cTn id="186" dur="1" fill="hold">
                                              <p:stCondLst>
                                                <p:cond delay="249"/>
                                              </p:stCondLst>
                                            </p:cTn>
                                            <p:tgtEl>
                                              <p:spTgt spid="155"/>
                                            </p:tgtEl>
                                            <p:attrNameLst>
                                              <p:attrName>style.visibility</p:attrName>
                                            </p:attrNameLst>
                                          </p:cBhvr>
                                          <p:to>
                                            <p:strVal val="hidden"/>
                                          </p:to>
                                        </p:set>
                                      </p:childTnLst>
                                    </p:cTn>
                                  </p:par>
                                </p:childTnLst>
                              </p:cTn>
                            </p:par>
                            <p:par>
                              <p:cTn id="187" fill="hold">
                                <p:stCondLst>
                                  <p:cond delay="2450"/>
                                </p:stCondLst>
                                <p:childTnLst>
                                  <p:par>
                                    <p:cTn id="188" presetID="10" presetClass="entr" presetSubtype="0" fill="hold" nodeType="afterEffect">
                                      <p:stCondLst>
                                        <p:cond delay="0"/>
                                      </p:stCondLst>
                                      <p:childTnLst>
                                        <p:set>
                                          <p:cBhvr>
                                            <p:cTn id="189" dur="1" fill="hold">
                                              <p:stCondLst>
                                                <p:cond delay="0"/>
                                              </p:stCondLst>
                                            </p:cTn>
                                            <p:tgtEl>
                                              <p:spTgt spid="198"/>
                                            </p:tgtEl>
                                            <p:attrNameLst>
                                              <p:attrName>style.visibility</p:attrName>
                                            </p:attrNameLst>
                                          </p:cBhvr>
                                          <p:to>
                                            <p:strVal val="visible"/>
                                          </p:to>
                                        </p:set>
                                        <p:animEffect transition="in" filter="fade">
                                          <p:cBhvr>
                                            <p:cTn id="190" dur="500"/>
                                            <p:tgtEl>
                                              <p:spTgt spid="198"/>
                                            </p:tgtEl>
                                          </p:cBhvr>
                                        </p:animEffect>
                                      </p:childTnLst>
                                    </p:cTn>
                                  </p:par>
                                  <p:par>
                                    <p:cTn id="191" presetID="64" presetClass="path" presetSubtype="0" decel="100000" fill="hold" nodeType="withEffect">
                                      <p:stCondLst>
                                        <p:cond delay="0"/>
                                      </p:stCondLst>
                                      <p:childTnLst>
                                        <p:animMotion origin="layout" path="M -4.16667E-7 0.03819 L -4.16667E-7 3.33333E-6 " pathEditMode="relative" rAng="0" ptsTypes="AA">
                                          <p:cBhvr>
                                            <p:cTn id="192" dur="500" fill="hold"/>
                                            <p:tgtEl>
                                              <p:spTgt spid="198"/>
                                            </p:tgtEl>
                                            <p:attrNameLst>
                                              <p:attrName>ppt_x</p:attrName>
                                              <p:attrName>ppt_y</p:attrName>
                                            </p:attrNameLst>
                                          </p:cBhvr>
                                          <p:rCtr x="0" y="-1921"/>
                                        </p:animMotion>
                                      </p:childTnLst>
                                    </p:cTn>
                                  </p:par>
                                  <p:par>
                                    <p:cTn id="193" presetID="23" presetClass="entr" presetSubtype="16" fill="hold" nodeType="withEffect">
                                      <p:stCondLst>
                                        <p:cond delay="500"/>
                                      </p:stCondLst>
                                      <p:childTnLst>
                                        <p:set>
                                          <p:cBhvr>
                                            <p:cTn id="194" dur="1" fill="hold">
                                              <p:stCondLst>
                                                <p:cond delay="0"/>
                                              </p:stCondLst>
                                            </p:cTn>
                                            <p:tgtEl>
                                              <p:spTgt spid="4"/>
                                            </p:tgtEl>
                                            <p:attrNameLst>
                                              <p:attrName>style.visibility</p:attrName>
                                            </p:attrNameLst>
                                          </p:cBhvr>
                                          <p:to>
                                            <p:strVal val="visible"/>
                                          </p:to>
                                        </p:set>
                                        <p:anim calcmode="lin" valueType="num">
                                          <p:cBhvr>
                                            <p:cTn id="195" dur="200" fill="hold"/>
                                            <p:tgtEl>
                                              <p:spTgt spid="4"/>
                                            </p:tgtEl>
                                            <p:attrNameLst>
                                              <p:attrName>ppt_w</p:attrName>
                                            </p:attrNameLst>
                                          </p:cBhvr>
                                          <p:tavLst>
                                            <p:tav tm="0">
                                              <p:val>
                                                <p:fltVal val="0"/>
                                              </p:val>
                                            </p:tav>
                                            <p:tav tm="100000">
                                              <p:val>
                                                <p:strVal val="#ppt_w"/>
                                              </p:val>
                                            </p:tav>
                                          </p:tavLst>
                                        </p:anim>
                                        <p:anim calcmode="lin" valueType="num">
                                          <p:cBhvr>
                                            <p:cTn id="196" dur="200" fill="hold"/>
                                            <p:tgtEl>
                                              <p:spTgt spid="4"/>
                                            </p:tgtEl>
                                            <p:attrNameLst>
                                              <p:attrName>ppt_h</p:attrName>
                                            </p:attrNameLst>
                                          </p:cBhvr>
                                          <p:tavLst>
                                            <p:tav tm="0">
                                              <p:val>
                                                <p:fltVal val="0"/>
                                              </p:val>
                                            </p:tav>
                                            <p:tav tm="100000">
                                              <p:val>
                                                <p:strVal val="#ppt_h"/>
                                              </p:val>
                                            </p:tav>
                                          </p:tavLst>
                                        </p:anim>
                                      </p:childTnLst>
                                    </p:cTn>
                                  </p:par>
                                  <p:par>
                                    <p:cTn id="197" presetID="6" presetClass="emph" presetSubtype="0" fill="hold" nodeType="withEffect">
                                      <p:stCondLst>
                                        <p:cond delay="500"/>
                                      </p:stCondLst>
                                      <p:childTnLst>
                                        <p:animScale>
                                          <p:cBhvr>
                                            <p:cTn id="198" dur="1000" fill="hold"/>
                                            <p:tgtEl>
                                              <p:spTgt spid="4"/>
                                            </p:tgtEl>
                                          </p:cBhvr>
                                          <p:by x="110000" y="110000"/>
                                        </p:animScale>
                                      </p:childTnLst>
                                    </p:cTn>
                                  </p:par>
                                  <p:par>
                                    <p:cTn id="199" presetID="6" presetClass="emph" presetSubtype="0" accel="50000" decel="50000" fill="hold" nodeType="withEffect">
                                      <p:stCondLst>
                                        <p:cond delay="500"/>
                                      </p:stCondLst>
                                      <p:childTnLst>
                                        <p:animScale>
                                          <p:cBhvr>
                                            <p:cTn id="200" dur="250" fill="hold"/>
                                            <p:tgtEl>
                                              <p:spTgt spid="4"/>
                                            </p:tgtEl>
                                          </p:cBhvr>
                                          <p:by x="91000" y="91000"/>
                                        </p:animScale>
                                      </p:childTnLst>
                                    </p:cTn>
                                  </p:par>
                                  <p:par>
                                    <p:cTn id="201" presetID="42" presetClass="path" presetSubtype="0" accel="50000" decel="50000" fill="hold" nodeType="withEffect">
                                      <p:stCondLst>
                                        <p:cond delay="750"/>
                                      </p:stCondLst>
                                      <p:childTnLst>
                                        <p:animMotion origin="layout" path="M -1.45833E-6 -4.07407E-6 L 0.1125 -4.07407E-6 " pathEditMode="relative" rAng="0" ptsTypes="AA">
                                          <p:cBhvr>
                                            <p:cTn id="202" dur="1000" fill="hold"/>
                                            <p:tgtEl>
                                              <p:spTgt spid="4"/>
                                            </p:tgtEl>
                                            <p:attrNameLst>
                                              <p:attrName>ppt_x</p:attrName>
                                              <p:attrName>ppt_y</p:attrName>
                                            </p:attrNameLst>
                                          </p:cBhvr>
                                          <p:rCtr x="56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03" grpId="0" animBg="1"/>
          <p:bldP spid="303" grpId="1" animBg="1"/>
          <p:bldP spid="303" grpId="2" animBg="1"/>
          <p:bldP spid="303" grpId="3"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xmlns="" id="{C45B91E7-D813-4C57-875E-DADC15C1BE1C}"/>
              </a:ext>
            </a:extLst>
          </p:cNvPr>
          <p:cNvGrpSpPr/>
          <p:nvPr/>
        </p:nvGrpSpPr>
        <p:grpSpPr>
          <a:xfrm>
            <a:off x="1059119" y="4236662"/>
            <a:ext cx="10192657" cy="1831194"/>
            <a:chOff x="282686" y="3748997"/>
            <a:chExt cx="9449444" cy="1983793"/>
          </a:xfrm>
        </p:grpSpPr>
        <p:grpSp>
          <p:nvGrpSpPr>
            <p:cNvPr id="132" name="Group 131">
              <a:extLst>
                <a:ext uri="{FF2B5EF4-FFF2-40B4-BE49-F238E27FC236}">
                  <a16:creationId xmlns:a16="http://schemas.microsoft.com/office/drawing/2014/main" xmlns="" id="{5760BE54-6AEB-443E-B229-5CAD92FBFC52}"/>
                </a:ext>
              </a:extLst>
            </p:cNvPr>
            <p:cNvGrpSpPr/>
            <p:nvPr/>
          </p:nvGrpSpPr>
          <p:grpSpPr>
            <a:xfrm>
              <a:off x="282686" y="4288978"/>
              <a:ext cx="9449444" cy="1443812"/>
              <a:chOff x="282686" y="4288978"/>
              <a:chExt cx="9449444" cy="1443812"/>
            </a:xfrm>
          </p:grpSpPr>
          <p:cxnSp>
            <p:nvCxnSpPr>
              <p:cNvPr id="134" name="Straight Connector 133">
                <a:extLst>
                  <a:ext uri="{FF2B5EF4-FFF2-40B4-BE49-F238E27FC236}">
                    <a16:creationId xmlns:a16="http://schemas.microsoft.com/office/drawing/2014/main" xmlns="" id="{717F21B1-C78C-4F1A-9D22-322620516C06}"/>
                  </a:ext>
                </a:extLst>
              </p:cNvPr>
              <p:cNvCxnSpPr/>
              <p:nvPr/>
            </p:nvCxnSpPr>
            <p:spPr bwMode="auto">
              <a:xfrm>
                <a:off x="434711" y="4288978"/>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5" name="Straight Connector 134">
                <a:extLst>
                  <a:ext uri="{FF2B5EF4-FFF2-40B4-BE49-F238E27FC236}">
                    <a16:creationId xmlns:a16="http://schemas.microsoft.com/office/drawing/2014/main" xmlns="" id="{634EA321-7746-4618-9B2B-A6EA3B5A585E}"/>
                  </a:ext>
                </a:extLst>
              </p:cNvPr>
              <p:cNvCxnSpPr/>
              <p:nvPr/>
            </p:nvCxnSpPr>
            <p:spPr bwMode="auto">
              <a:xfrm>
                <a:off x="1337694"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6" name="Straight Connector 135">
                <a:extLst>
                  <a:ext uri="{FF2B5EF4-FFF2-40B4-BE49-F238E27FC236}">
                    <a16:creationId xmlns:a16="http://schemas.microsoft.com/office/drawing/2014/main" xmlns="" id="{DD9541D4-90EA-44B3-89D2-318EEAF62F02}"/>
                  </a:ext>
                </a:extLst>
              </p:cNvPr>
              <p:cNvCxnSpPr/>
              <p:nvPr/>
            </p:nvCxnSpPr>
            <p:spPr bwMode="auto">
              <a:xfrm>
                <a:off x="2240677"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7" name="Straight Connector 136">
                <a:extLst>
                  <a:ext uri="{FF2B5EF4-FFF2-40B4-BE49-F238E27FC236}">
                    <a16:creationId xmlns:a16="http://schemas.microsoft.com/office/drawing/2014/main" xmlns="" id="{8AC2CDE2-FE84-4AE5-B0C9-A634090EC307}"/>
                  </a:ext>
                </a:extLst>
              </p:cNvPr>
              <p:cNvCxnSpPr/>
              <p:nvPr/>
            </p:nvCxnSpPr>
            <p:spPr bwMode="auto">
              <a:xfrm>
                <a:off x="3143660"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a:extLst>
                  <a:ext uri="{FF2B5EF4-FFF2-40B4-BE49-F238E27FC236}">
                    <a16:creationId xmlns:a16="http://schemas.microsoft.com/office/drawing/2014/main" xmlns="" id="{13C7621D-D52F-4F33-99AA-C7F9C5D7E321}"/>
                  </a:ext>
                </a:extLst>
              </p:cNvPr>
              <p:cNvCxnSpPr/>
              <p:nvPr/>
            </p:nvCxnSpPr>
            <p:spPr bwMode="auto">
              <a:xfrm>
                <a:off x="4046643"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9" name="Straight Connector 138">
                <a:extLst>
                  <a:ext uri="{FF2B5EF4-FFF2-40B4-BE49-F238E27FC236}">
                    <a16:creationId xmlns:a16="http://schemas.microsoft.com/office/drawing/2014/main" xmlns="" id="{8EC4CF12-F6B0-4F59-BFB4-8A3B0BB4FEB0}"/>
                  </a:ext>
                </a:extLst>
              </p:cNvPr>
              <p:cNvCxnSpPr/>
              <p:nvPr/>
            </p:nvCxnSpPr>
            <p:spPr bwMode="auto">
              <a:xfrm>
                <a:off x="4949626"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Connector 139">
                <a:extLst>
                  <a:ext uri="{FF2B5EF4-FFF2-40B4-BE49-F238E27FC236}">
                    <a16:creationId xmlns:a16="http://schemas.microsoft.com/office/drawing/2014/main" xmlns="" id="{3FF0D735-BD2E-41FE-AAD1-A7828A63F064}"/>
                  </a:ext>
                </a:extLst>
              </p:cNvPr>
              <p:cNvCxnSpPr/>
              <p:nvPr/>
            </p:nvCxnSpPr>
            <p:spPr bwMode="auto">
              <a:xfrm>
                <a:off x="5852609"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1" name="Straight Connector 140">
                <a:extLst>
                  <a:ext uri="{FF2B5EF4-FFF2-40B4-BE49-F238E27FC236}">
                    <a16:creationId xmlns:a16="http://schemas.microsoft.com/office/drawing/2014/main" xmlns="" id="{14E1D093-F98D-41E5-B3B8-ADEC96C0DBC5}"/>
                  </a:ext>
                </a:extLst>
              </p:cNvPr>
              <p:cNvCxnSpPr/>
              <p:nvPr/>
            </p:nvCxnSpPr>
            <p:spPr bwMode="auto">
              <a:xfrm>
                <a:off x="6755592"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2" name="Straight Connector 141">
                <a:extLst>
                  <a:ext uri="{FF2B5EF4-FFF2-40B4-BE49-F238E27FC236}">
                    <a16:creationId xmlns:a16="http://schemas.microsoft.com/office/drawing/2014/main" xmlns="" id="{8733B5F3-CDF6-4D69-818E-12821B66873B}"/>
                  </a:ext>
                </a:extLst>
              </p:cNvPr>
              <p:cNvCxnSpPr/>
              <p:nvPr/>
            </p:nvCxnSpPr>
            <p:spPr bwMode="auto">
              <a:xfrm>
                <a:off x="7658575"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3" name="Straight Connector 142">
                <a:extLst>
                  <a:ext uri="{FF2B5EF4-FFF2-40B4-BE49-F238E27FC236}">
                    <a16:creationId xmlns:a16="http://schemas.microsoft.com/office/drawing/2014/main" xmlns="" id="{302728E5-BD0B-4DA8-82C9-41526AD8D4DE}"/>
                  </a:ext>
                </a:extLst>
              </p:cNvPr>
              <p:cNvCxnSpPr/>
              <p:nvPr/>
            </p:nvCxnSpPr>
            <p:spPr bwMode="auto">
              <a:xfrm>
                <a:off x="9464543"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4" name="Straight Connector 143">
                <a:extLst>
                  <a:ext uri="{FF2B5EF4-FFF2-40B4-BE49-F238E27FC236}">
                    <a16:creationId xmlns:a16="http://schemas.microsoft.com/office/drawing/2014/main" xmlns="" id="{BE30A91B-0366-4828-B049-4BE6792849E8}"/>
                  </a:ext>
                </a:extLst>
              </p:cNvPr>
              <p:cNvCxnSpPr/>
              <p:nvPr/>
            </p:nvCxnSpPr>
            <p:spPr bwMode="auto">
              <a:xfrm>
                <a:off x="8561558" y="4288980"/>
                <a:ext cx="0" cy="997307"/>
              </a:xfrm>
              <a:prstGeom prst="line">
                <a:avLst/>
              </a:prstGeom>
              <a:solidFill>
                <a:schemeClr val="accent1"/>
              </a:solidFill>
              <a:ln w="19050" cap="flat" cmpd="sng" algn="ctr">
                <a:solidFill>
                  <a:schemeClr val="tx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5" name="TextBox 144">
                <a:extLst>
                  <a:ext uri="{FF2B5EF4-FFF2-40B4-BE49-F238E27FC236}">
                    <a16:creationId xmlns:a16="http://schemas.microsoft.com/office/drawing/2014/main" xmlns="" id="{4E2F8295-87C0-40E0-B7C3-29B8E0F52E66}"/>
                  </a:ext>
                </a:extLst>
              </p:cNvPr>
              <p:cNvSpPr txBox="1"/>
              <p:nvPr/>
            </p:nvSpPr>
            <p:spPr>
              <a:xfrm>
                <a:off x="282686" y="5332680"/>
                <a:ext cx="296035" cy="400110"/>
              </a:xfrm>
              <a:prstGeom prst="rect">
                <a:avLst/>
              </a:prstGeom>
              <a:noFill/>
            </p:spPr>
            <p:txBody>
              <a:bodyPr wrap="none" rtlCol="0">
                <a:spAutoFit/>
              </a:bodyPr>
              <a:lstStyle/>
              <a:p>
                <a:pPr algn="ctr"/>
                <a:r>
                  <a:rPr lang="en-SG" b="1" dirty="0"/>
                  <a:t>0</a:t>
                </a:r>
              </a:p>
            </p:txBody>
          </p:sp>
          <p:sp>
            <p:nvSpPr>
              <p:cNvPr id="146" name="TextBox 145">
                <a:extLst>
                  <a:ext uri="{FF2B5EF4-FFF2-40B4-BE49-F238E27FC236}">
                    <a16:creationId xmlns:a16="http://schemas.microsoft.com/office/drawing/2014/main" xmlns="" id="{D402522D-3222-4578-9CB0-852A23781BED}"/>
                  </a:ext>
                </a:extLst>
              </p:cNvPr>
              <p:cNvSpPr txBox="1"/>
              <p:nvPr/>
            </p:nvSpPr>
            <p:spPr>
              <a:xfrm>
                <a:off x="1150387" y="5332680"/>
                <a:ext cx="420869" cy="400110"/>
              </a:xfrm>
              <a:prstGeom prst="rect">
                <a:avLst/>
              </a:prstGeom>
              <a:noFill/>
            </p:spPr>
            <p:txBody>
              <a:bodyPr wrap="none" rtlCol="0">
                <a:spAutoFit/>
              </a:bodyPr>
              <a:lstStyle/>
              <a:p>
                <a:pPr algn="ctr"/>
                <a:r>
                  <a:rPr lang="en-SG" b="1" dirty="0"/>
                  <a:t>10</a:t>
                </a:r>
              </a:p>
            </p:txBody>
          </p:sp>
          <p:sp>
            <p:nvSpPr>
              <p:cNvPr id="147" name="TextBox 146">
                <a:extLst>
                  <a:ext uri="{FF2B5EF4-FFF2-40B4-BE49-F238E27FC236}">
                    <a16:creationId xmlns:a16="http://schemas.microsoft.com/office/drawing/2014/main" xmlns="" id="{59FD862B-4541-4C8B-8328-CC71CC44E54D}"/>
                  </a:ext>
                </a:extLst>
              </p:cNvPr>
              <p:cNvSpPr txBox="1"/>
              <p:nvPr/>
            </p:nvSpPr>
            <p:spPr>
              <a:xfrm>
                <a:off x="2044428" y="5332680"/>
                <a:ext cx="420869" cy="400110"/>
              </a:xfrm>
              <a:prstGeom prst="rect">
                <a:avLst/>
              </a:prstGeom>
              <a:noFill/>
            </p:spPr>
            <p:txBody>
              <a:bodyPr wrap="none" rtlCol="0">
                <a:spAutoFit/>
              </a:bodyPr>
              <a:lstStyle/>
              <a:p>
                <a:pPr algn="ctr"/>
                <a:r>
                  <a:rPr lang="en-SG" b="1" dirty="0"/>
                  <a:t>20</a:t>
                </a:r>
              </a:p>
            </p:txBody>
          </p:sp>
          <p:sp>
            <p:nvSpPr>
              <p:cNvPr id="148" name="TextBox 147">
                <a:extLst>
                  <a:ext uri="{FF2B5EF4-FFF2-40B4-BE49-F238E27FC236}">
                    <a16:creationId xmlns:a16="http://schemas.microsoft.com/office/drawing/2014/main" xmlns="" id="{3917BE50-683E-4E42-B586-B13007D14BBA}"/>
                  </a:ext>
                </a:extLst>
              </p:cNvPr>
              <p:cNvSpPr txBox="1"/>
              <p:nvPr/>
            </p:nvSpPr>
            <p:spPr>
              <a:xfrm>
                <a:off x="2938468" y="5332680"/>
                <a:ext cx="420869" cy="400110"/>
              </a:xfrm>
              <a:prstGeom prst="rect">
                <a:avLst/>
              </a:prstGeom>
              <a:noFill/>
            </p:spPr>
            <p:txBody>
              <a:bodyPr wrap="none" rtlCol="0">
                <a:spAutoFit/>
              </a:bodyPr>
              <a:lstStyle/>
              <a:p>
                <a:pPr algn="ctr"/>
                <a:r>
                  <a:rPr lang="en-SG" b="1" dirty="0"/>
                  <a:t>30</a:t>
                </a:r>
              </a:p>
            </p:txBody>
          </p:sp>
          <p:sp>
            <p:nvSpPr>
              <p:cNvPr id="149" name="TextBox 148">
                <a:extLst>
                  <a:ext uri="{FF2B5EF4-FFF2-40B4-BE49-F238E27FC236}">
                    <a16:creationId xmlns:a16="http://schemas.microsoft.com/office/drawing/2014/main" xmlns="" id="{8233736F-583C-4DAE-A155-F17528DFD61C}"/>
                  </a:ext>
                </a:extLst>
              </p:cNvPr>
              <p:cNvSpPr txBox="1"/>
              <p:nvPr/>
            </p:nvSpPr>
            <p:spPr>
              <a:xfrm>
                <a:off x="3832507" y="5332680"/>
                <a:ext cx="420869" cy="400110"/>
              </a:xfrm>
              <a:prstGeom prst="rect">
                <a:avLst/>
              </a:prstGeom>
              <a:noFill/>
            </p:spPr>
            <p:txBody>
              <a:bodyPr wrap="none" rtlCol="0">
                <a:spAutoFit/>
              </a:bodyPr>
              <a:lstStyle/>
              <a:p>
                <a:pPr algn="ctr"/>
                <a:r>
                  <a:rPr lang="en-SG" b="1" dirty="0"/>
                  <a:t>40</a:t>
                </a:r>
              </a:p>
            </p:txBody>
          </p:sp>
          <p:sp>
            <p:nvSpPr>
              <p:cNvPr id="150" name="TextBox 149">
                <a:extLst>
                  <a:ext uri="{FF2B5EF4-FFF2-40B4-BE49-F238E27FC236}">
                    <a16:creationId xmlns:a16="http://schemas.microsoft.com/office/drawing/2014/main" xmlns="" id="{2EF3B030-9226-47F0-A1E8-EDDD1CF4B795}"/>
                  </a:ext>
                </a:extLst>
              </p:cNvPr>
              <p:cNvSpPr txBox="1"/>
              <p:nvPr/>
            </p:nvSpPr>
            <p:spPr>
              <a:xfrm>
                <a:off x="4726549" y="5332680"/>
                <a:ext cx="420869" cy="400110"/>
              </a:xfrm>
              <a:prstGeom prst="rect">
                <a:avLst/>
              </a:prstGeom>
              <a:noFill/>
            </p:spPr>
            <p:txBody>
              <a:bodyPr wrap="none" rtlCol="0">
                <a:spAutoFit/>
              </a:bodyPr>
              <a:lstStyle/>
              <a:p>
                <a:pPr algn="ctr"/>
                <a:r>
                  <a:rPr lang="en-SG" b="1" dirty="0"/>
                  <a:t>50</a:t>
                </a:r>
              </a:p>
            </p:txBody>
          </p:sp>
          <p:sp>
            <p:nvSpPr>
              <p:cNvPr id="151" name="TextBox 150">
                <a:extLst>
                  <a:ext uri="{FF2B5EF4-FFF2-40B4-BE49-F238E27FC236}">
                    <a16:creationId xmlns:a16="http://schemas.microsoft.com/office/drawing/2014/main" xmlns="" id="{C1DBE016-5371-435C-81D0-967863BE4EFB}"/>
                  </a:ext>
                </a:extLst>
              </p:cNvPr>
              <p:cNvSpPr txBox="1"/>
              <p:nvPr/>
            </p:nvSpPr>
            <p:spPr>
              <a:xfrm>
                <a:off x="5620588" y="5332680"/>
                <a:ext cx="420869" cy="400110"/>
              </a:xfrm>
              <a:prstGeom prst="rect">
                <a:avLst/>
              </a:prstGeom>
              <a:noFill/>
            </p:spPr>
            <p:txBody>
              <a:bodyPr wrap="none" rtlCol="0">
                <a:spAutoFit/>
              </a:bodyPr>
              <a:lstStyle/>
              <a:p>
                <a:pPr algn="ctr"/>
                <a:r>
                  <a:rPr lang="en-SG" b="1" dirty="0"/>
                  <a:t>60</a:t>
                </a:r>
              </a:p>
            </p:txBody>
          </p:sp>
          <p:sp>
            <p:nvSpPr>
              <p:cNvPr id="152" name="TextBox 151">
                <a:extLst>
                  <a:ext uri="{FF2B5EF4-FFF2-40B4-BE49-F238E27FC236}">
                    <a16:creationId xmlns:a16="http://schemas.microsoft.com/office/drawing/2014/main" xmlns="" id="{247DFC1E-CB9C-4A97-BE31-72E01F2883A7}"/>
                  </a:ext>
                </a:extLst>
              </p:cNvPr>
              <p:cNvSpPr txBox="1"/>
              <p:nvPr/>
            </p:nvSpPr>
            <p:spPr>
              <a:xfrm>
                <a:off x="6514628" y="5332680"/>
                <a:ext cx="420869" cy="400110"/>
              </a:xfrm>
              <a:prstGeom prst="rect">
                <a:avLst/>
              </a:prstGeom>
              <a:noFill/>
            </p:spPr>
            <p:txBody>
              <a:bodyPr wrap="none" rtlCol="0">
                <a:spAutoFit/>
              </a:bodyPr>
              <a:lstStyle/>
              <a:p>
                <a:pPr algn="ctr"/>
                <a:r>
                  <a:rPr lang="en-SG" b="1" dirty="0"/>
                  <a:t>70</a:t>
                </a:r>
              </a:p>
            </p:txBody>
          </p:sp>
          <p:sp>
            <p:nvSpPr>
              <p:cNvPr id="153" name="TextBox 152">
                <a:extLst>
                  <a:ext uri="{FF2B5EF4-FFF2-40B4-BE49-F238E27FC236}">
                    <a16:creationId xmlns:a16="http://schemas.microsoft.com/office/drawing/2014/main" xmlns="" id="{9E81271F-6621-417F-B5DB-FCA16911D186}"/>
                  </a:ext>
                </a:extLst>
              </p:cNvPr>
              <p:cNvSpPr txBox="1"/>
              <p:nvPr/>
            </p:nvSpPr>
            <p:spPr>
              <a:xfrm>
                <a:off x="7408668" y="5332680"/>
                <a:ext cx="420869" cy="400110"/>
              </a:xfrm>
              <a:prstGeom prst="rect">
                <a:avLst/>
              </a:prstGeom>
              <a:noFill/>
            </p:spPr>
            <p:txBody>
              <a:bodyPr wrap="none" rtlCol="0">
                <a:spAutoFit/>
              </a:bodyPr>
              <a:lstStyle/>
              <a:p>
                <a:pPr algn="ctr"/>
                <a:r>
                  <a:rPr lang="en-SG" b="1" dirty="0"/>
                  <a:t>80</a:t>
                </a:r>
              </a:p>
            </p:txBody>
          </p:sp>
          <p:sp>
            <p:nvSpPr>
              <p:cNvPr id="154" name="TextBox 153">
                <a:extLst>
                  <a:ext uri="{FF2B5EF4-FFF2-40B4-BE49-F238E27FC236}">
                    <a16:creationId xmlns:a16="http://schemas.microsoft.com/office/drawing/2014/main" xmlns="" id="{57125B77-EF16-4E59-994D-4F32EFBF4EED}"/>
                  </a:ext>
                </a:extLst>
              </p:cNvPr>
              <p:cNvSpPr txBox="1"/>
              <p:nvPr/>
            </p:nvSpPr>
            <p:spPr>
              <a:xfrm>
                <a:off x="9186426" y="5332680"/>
                <a:ext cx="545704" cy="400110"/>
              </a:xfrm>
              <a:prstGeom prst="rect">
                <a:avLst/>
              </a:prstGeom>
              <a:noFill/>
            </p:spPr>
            <p:txBody>
              <a:bodyPr wrap="none" rtlCol="0">
                <a:spAutoFit/>
              </a:bodyPr>
              <a:lstStyle/>
              <a:p>
                <a:pPr algn="ctr"/>
                <a:r>
                  <a:rPr lang="en-SG" b="1" dirty="0"/>
                  <a:t>100</a:t>
                </a:r>
              </a:p>
            </p:txBody>
          </p:sp>
          <p:sp>
            <p:nvSpPr>
              <p:cNvPr id="155" name="TextBox 154">
                <a:extLst>
                  <a:ext uri="{FF2B5EF4-FFF2-40B4-BE49-F238E27FC236}">
                    <a16:creationId xmlns:a16="http://schemas.microsoft.com/office/drawing/2014/main" xmlns="" id="{E965C46A-2AB4-4A41-9052-55F28B3E67CA}"/>
                  </a:ext>
                </a:extLst>
              </p:cNvPr>
              <p:cNvSpPr txBox="1"/>
              <p:nvPr/>
            </p:nvSpPr>
            <p:spPr>
              <a:xfrm>
                <a:off x="8302708" y="5332680"/>
                <a:ext cx="420869" cy="400110"/>
              </a:xfrm>
              <a:prstGeom prst="rect">
                <a:avLst/>
              </a:prstGeom>
              <a:noFill/>
            </p:spPr>
            <p:txBody>
              <a:bodyPr wrap="none" rtlCol="0">
                <a:spAutoFit/>
              </a:bodyPr>
              <a:lstStyle/>
              <a:p>
                <a:pPr algn="ctr"/>
                <a:r>
                  <a:rPr lang="en-SG" b="1" dirty="0"/>
                  <a:t>90</a:t>
                </a:r>
              </a:p>
            </p:txBody>
          </p:sp>
        </p:grpSp>
        <p:sp>
          <p:nvSpPr>
            <p:cNvPr id="133" name="TextBox 132">
              <a:extLst>
                <a:ext uri="{FF2B5EF4-FFF2-40B4-BE49-F238E27FC236}">
                  <a16:creationId xmlns:a16="http://schemas.microsoft.com/office/drawing/2014/main" xmlns="" id="{C29C7A55-91F2-4E2D-9E18-926EBCACA6F4}"/>
                </a:ext>
              </a:extLst>
            </p:cNvPr>
            <p:cNvSpPr txBox="1"/>
            <p:nvPr/>
          </p:nvSpPr>
          <p:spPr>
            <a:xfrm>
              <a:off x="2991947" y="3748997"/>
              <a:ext cx="3348520" cy="400110"/>
            </a:xfrm>
            <a:prstGeom prst="rect">
              <a:avLst/>
            </a:prstGeom>
            <a:noFill/>
          </p:spPr>
          <p:txBody>
            <a:bodyPr wrap="none" rtlCol="0">
              <a:spAutoFit/>
            </a:bodyPr>
            <a:lstStyle/>
            <a:p>
              <a:r>
                <a:rPr lang="en-SG" b="1" dirty="0"/>
                <a:t>Usability scale (industrial norm)</a:t>
              </a:r>
            </a:p>
          </p:txBody>
        </p:sp>
      </p:grpSp>
      <p:sp>
        <p:nvSpPr>
          <p:cNvPr id="1025" name="Rectangle 1024"/>
          <p:cNvSpPr/>
          <p:nvPr/>
        </p:nvSpPr>
        <p:spPr bwMode="auto">
          <a:xfrm>
            <a:off x="855518" y="5492265"/>
            <a:ext cx="10557163" cy="399801"/>
          </a:xfrm>
          <a:prstGeom prst="rect">
            <a:avLst/>
          </a:prstGeom>
          <a:solidFill>
            <a:schemeClr val="tx2"/>
          </a:solidFill>
          <a:ln>
            <a:noFill/>
          </a:ln>
          <a:extLst/>
        </p:spPr>
        <p:txBody>
          <a:bodyPr wrap="square" anchor="ctr">
            <a:noAutofit/>
          </a:bodyPr>
          <a:lstStyle/>
          <a:p>
            <a:pPr algn="ctr"/>
            <a:r>
              <a:rPr lang="en-SG" b="1" dirty="0">
                <a:solidFill>
                  <a:schemeClr val="bg1"/>
                </a:solidFill>
              </a:rPr>
              <a:t>1h 15m per customer </a:t>
            </a:r>
          </a:p>
        </p:txBody>
      </p:sp>
      <p:sp>
        <p:nvSpPr>
          <p:cNvPr id="101" name="Title 2"/>
          <p:cNvSpPr>
            <a:spLocks noGrp="1"/>
          </p:cNvSpPr>
          <p:nvPr>
            <p:ph type="title"/>
          </p:nvPr>
        </p:nvSpPr>
        <p:spPr/>
        <p:txBody>
          <a:bodyPr>
            <a:noAutofit/>
          </a:bodyPr>
          <a:lstStyle/>
          <a:p>
            <a:r>
              <a:rPr lang="en-US" dirty="0" err="1" smtClean="0"/>
              <a:t>cobas</a:t>
            </a:r>
            <a:r>
              <a:rPr lang="en-US" baseline="30000" dirty="0" smtClean="0"/>
              <a:t>®</a:t>
            </a:r>
            <a:r>
              <a:rPr lang="en-US" dirty="0" smtClean="0"/>
              <a:t> </a:t>
            </a:r>
            <a:r>
              <a:rPr lang="en-US" dirty="0"/>
              <a:t>POC IT solutions</a:t>
            </a:r>
            <a:endParaRPr lang="en-SG" b="0" i="1" dirty="0">
              <a:latin typeface="Minion" pitchFamily="2" charset="0"/>
            </a:endParaRPr>
          </a:p>
        </p:txBody>
      </p:sp>
      <p:sp>
        <p:nvSpPr>
          <p:cNvPr id="2" name="Text Placeholder 1">
            <a:extLst>
              <a:ext uri="{FF2B5EF4-FFF2-40B4-BE49-F238E27FC236}">
                <a16:creationId xmlns:a16="http://schemas.microsoft.com/office/drawing/2014/main" xmlns="" id="{8F82100D-EAB7-4643-A96A-94CB226E0426}"/>
              </a:ext>
            </a:extLst>
          </p:cNvPr>
          <p:cNvSpPr>
            <a:spLocks noGrp="1"/>
          </p:cNvSpPr>
          <p:nvPr>
            <p:ph type="body" sz="quarter" idx="12"/>
          </p:nvPr>
        </p:nvSpPr>
        <p:spPr/>
        <p:txBody>
          <a:bodyPr>
            <a:noAutofit/>
          </a:bodyPr>
          <a:lstStyle/>
          <a:p>
            <a:r>
              <a:rPr lang="en-SG" dirty="0">
                <a:latin typeface="Minion" pitchFamily="2" charset="0"/>
              </a:rPr>
              <a:t>Usability by design – the study</a:t>
            </a:r>
            <a:endParaRPr lang="en-GB" dirty="0"/>
          </a:p>
        </p:txBody>
      </p:sp>
      <p:graphicFrame>
        <p:nvGraphicFramePr>
          <p:cNvPr id="3" name="Table 2">
            <a:extLst>
              <a:ext uri="{FF2B5EF4-FFF2-40B4-BE49-F238E27FC236}">
                <a16:creationId xmlns:a16="http://schemas.microsoft.com/office/drawing/2014/main" xmlns="" id="{A770F4ED-043C-473F-B5A0-66AA31761DEA}"/>
              </a:ext>
            </a:extLst>
          </p:cNvPr>
          <p:cNvGraphicFramePr>
            <a:graphicFrameLocks noGrp="1"/>
          </p:cNvGraphicFramePr>
          <p:nvPr>
            <p:extLst>
              <p:ext uri="{D42A27DB-BD31-4B8C-83A1-F6EECF244321}">
                <p14:modId xmlns:p14="http://schemas.microsoft.com/office/powerpoint/2010/main" val="930876873"/>
              </p:ext>
            </p:extLst>
          </p:nvPr>
        </p:nvGraphicFramePr>
        <p:xfrm>
          <a:off x="511175" y="1737609"/>
          <a:ext cx="11245850" cy="2042284"/>
        </p:xfrm>
        <a:graphic>
          <a:graphicData uri="http://schemas.openxmlformats.org/drawingml/2006/table">
            <a:tbl>
              <a:tblPr firstRow="1" bandRow="1">
                <a:tableStyleId>{5C22544A-7EE6-4342-B048-85BDC9FD1C3A}</a:tableStyleId>
              </a:tblPr>
              <a:tblGrid>
                <a:gridCol w="2249170">
                  <a:extLst>
                    <a:ext uri="{9D8B030D-6E8A-4147-A177-3AD203B41FA5}">
                      <a16:colId xmlns:a16="http://schemas.microsoft.com/office/drawing/2014/main" xmlns="" val="41607283"/>
                    </a:ext>
                  </a:extLst>
                </a:gridCol>
                <a:gridCol w="2249170">
                  <a:extLst>
                    <a:ext uri="{9D8B030D-6E8A-4147-A177-3AD203B41FA5}">
                      <a16:colId xmlns:a16="http://schemas.microsoft.com/office/drawing/2014/main" xmlns="" val="397734711"/>
                    </a:ext>
                  </a:extLst>
                </a:gridCol>
                <a:gridCol w="2249170">
                  <a:extLst>
                    <a:ext uri="{9D8B030D-6E8A-4147-A177-3AD203B41FA5}">
                      <a16:colId xmlns:a16="http://schemas.microsoft.com/office/drawing/2014/main" xmlns="" val="3924892945"/>
                    </a:ext>
                  </a:extLst>
                </a:gridCol>
                <a:gridCol w="2249170">
                  <a:extLst>
                    <a:ext uri="{9D8B030D-6E8A-4147-A177-3AD203B41FA5}">
                      <a16:colId xmlns:a16="http://schemas.microsoft.com/office/drawing/2014/main" xmlns="" val="2283997579"/>
                    </a:ext>
                  </a:extLst>
                </a:gridCol>
                <a:gridCol w="2249170">
                  <a:extLst>
                    <a:ext uri="{9D8B030D-6E8A-4147-A177-3AD203B41FA5}">
                      <a16:colId xmlns:a16="http://schemas.microsoft.com/office/drawing/2014/main" xmlns="" val="3015500039"/>
                    </a:ext>
                  </a:extLst>
                </a:gridCol>
              </a:tblGrid>
              <a:tr h="383612">
                <a:tc>
                  <a:txBody>
                    <a:bodyPr/>
                    <a:lstStyle/>
                    <a:p>
                      <a:pPr algn="r"/>
                      <a:endParaRPr lang="en-GB" sz="1800" b="1" dirty="0"/>
                    </a:p>
                  </a:txBody>
                  <a:tcPr anchor="ctr">
                    <a:noFill/>
                  </a:tcPr>
                </a:tc>
                <a:tc gridSpan="2">
                  <a:txBody>
                    <a:bodyPr/>
                    <a:lstStyle/>
                    <a:p>
                      <a:pPr algn="ctr"/>
                      <a:r>
                        <a:rPr lang="en-GB" sz="1800" dirty="0"/>
                        <a:t>Pool 1</a:t>
                      </a:r>
                    </a:p>
                  </a:txBody>
                  <a:tcPr anchor="ctr"/>
                </a:tc>
                <a:tc hMerge="1">
                  <a:txBody>
                    <a:bodyPr/>
                    <a:lstStyle/>
                    <a:p>
                      <a:endParaRPr lang="en-GB" dirty="0"/>
                    </a:p>
                  </a:txBody>
                  <a:tcPr/>
                </a:tc>
                <a:tc gridSpan="2">
                  <a:txBody>
                    <a:bodyPr/>
                    <a:lstStyle/>
                    <a:p>
                      <a:pPr algn="ctr"/>
                      <a:r>
                        <a:rPr lang="en-GB" sz="1800" dirty="0"/>
                        <a:t>Pool 2</a:t>
                      </a:r>
                    </a:p>
                  </a:txBody>
                  <a:tcPr anchor="ctr">
                    <a:solidFill>
                      <a:schemeClr val="accent2"/>
                    </a:solidFill>
                  </a:tcPr>
                </a:tc>
                <a:tc hMerge="1">
                  <a:txBody>
                    <a:bodyPr/>
                    <a:lstStyle/>
                    <a:p>
                      <a:endParaRPr lang="en-GB" dirty="0"/>
                    </a:p>
                  </a:txBody>
                  <a:tcPr/>
                </a:tc>
                <a:extLst>
                  <a:ext uri="{0D108BD9-81ED-4DB2-BD59-A6C34878D82A}">
                    <a16:rowId xmlns:a16="http://schemas.microsoft.com/office/drawing/2014/main" xmlns="" val="1070281106"/>
                  </a:ext>
                </a:extLst>
              </a:tr>
              <a:tr h="5397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SG" sz="1600" b="1" dirty="0"/>
                        <a:t>Participants/gender</a:t>
                      </a:r>
                    </a:p>
                  </a:txBody>
                  <a:tcPr anchor="ctr">
                    <a:noFill/>
                  </a:tcPr>
                </a:tc>
                <a:tc>
                  <a:txBody>
                    <a:bodyPr/>
                    <a:lstStyle/>
                    <a:p>
                      <a:pPr algn="ctr"/>
                      <a:r>
                        <a:rPr lang="en-GB" sz="1800" dirty="0"/>
                        <a:t>7</a:t>
                      </a:r>
                    </a:p>
                  </a:txBody>
                  <a:tcPr anchor="ctr"/>
                </a:tc>
                <a:tc>
                  <a:txBody>
                    <a:bodyPr/>
                    <a:lstStyle/>
                    <a:p>
                      <a:pPr algn="ctr"/>
                      <a:r>
                        <a:rPr lang="en-GB" sz="1800" dirty="0"/>
                        <a:t>8</a:t>
                      </a:r>
                    </a:p>
                  </a:txBody>
                  <a:tcPr anchor="ctr"/>
                </a:tc>
                <a:tc>
                  <a:txBody>
                    <a:bodyPr/>
                    <a:lstStyle/>
                    <a:p>
                      <a:pPr algn="ctr"/>
                      <a:r>
                        <a:rPr lang="en-GB" sz="1800" dirty="0"/>
                        <a:t>5</a:t>
                      </a:r>
                    </a:p>
                  </a:txBody>
                  <a:tcPr anchor="ctr">
                    <a:solidFill>
                      <a:srgbClr val="CBE2E3"/>
                    </a:solidFill>
                  </a:tcPr>
                </a:tc>
                <a:tc>
                  <a:txBody>
                    <a:bodyPr/>
                    <a:lstStyle/>
                    <a:p>
                      <a:pPr algn="ctr"/>
                      <a:r>
                        <a:rPr lang="en-GB" sz="1800" dirty="0"/>
                        <a:t>10</a:t>
                      </a:r>
                    </a:p>
                  </a:txBody>
                  <a:tcPr anchor="ctr">
                    <a:solidFill>
                      <a:srgbClr val="CBE2E3"/>
                    </a:solidFill>
                  </a:tcPr>
                </a:tc>
                <a:extLst>
                  <a:ext uri="{0D108BD9-81ED-4DB2-BD59-A6C34878D82A}">
                    <a16:rowId xmlns:a16="http://schemas.microsoft.com/office/drawing/2014/main" xmlns="" val="3763124507"/>
                  </a:ext>
                </a:extLst>
              </a:tr>
              <a:tr h="5397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SG" sz="1600" b="1" dirty="0"/>
                        <a:t>Mean age</a:t>
                      </a:r>
                    </a:p>
                  </a:txBody>
                  <a:tcPr anchor="ctr">
                    <a:noFill/>
                  </a:tcPr>
                </a:tc>
                <a:tc gridSpan="2">
                  <a:txBody>
                    <a:bodyPr/>
                    <a:lstStyle/>
                    <a:p>
                      <a:pPr algn="ctr"/>
                      <a:r>
                        <a:rPr lang="en-GB" sz="1800" dirty="0"/>
                        <a:t>42</a:t>
                      </a:r>
                    </a:p>
                  </a:txBody>
                  <a:tcPr anchor="ctr"/>
                </a:tc>
                <a:tc hMerge="1">
                  <a:txBody>
                    <a:bodyPr/>
                    <a:lstStyle/>
                    <a:p>
                      <a:endParaRPr lang="en-GB" dirty="0"/>
                    </a:p>
                  </a:txBody>
                  <a:tcPr/>
                </a:tc>
                <a:tc gridSpan="2">
                  <a:txBody>
                    <a:bodyPr/>
                    <a:lstStyle/>
                    <a:p>
                      <a:pPr algn="ctr"/>
                      <a:r>
                        <a:rPr lang="en-GB" sz="1800" dirty="0"/>
                        <a:t>46</a:t>
                      </a:r>
                    </a:p>
                  </a:txBody>
                  <a:tcPr anchor="ctr">
                    <a:solidFill>
                      <a:srgbClr val="DCEBEC"/>
                    </a:solidFill>
                  </a:tcPr>
                </a:tc>
                <a:tc hMerge="1">
                  <a:txBody>
                    <a:bodyPr/>
                    <a:lstStyle/>
                    <a:p>
                      <a:endParaRPr lang="en-GB" dirty="0"/>
                    </a:p>
                  </a:txBody>
                  <a:tcPr/>
                </a:tc>
                <a:extLst>
                  <a:ext uri="{0D108BD9-81ED-4DB2-BD59-A6C34878D82A}">
                    <a16:rowId xmlns:a16="http://schemas.microsoft.com/office/drawing/2014/main" xmlns="" val="870216892"/>
                  </a:ext>
                </a:extLst>
              </a:tr>
              <a:tr h="539776">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SG" sz="1600" b="1" dirty="0"/>
                        <a:t>Average years of POC experience</a:t>
                      </a:r>
                    </a:p>
                  </a:txBody>
                  <a:tcPr anchor="ctr">
                    <a:noFill/>
                  </a:tcPr>
                </a:tc>
                <a:tc gridSpan="2">
                  <a:txBody>
                    <a:bodyPr/>
                    <a:lstStyle/>
                    <a:p>
                      <a:pPr algn="ctr"/>
                      <a:r>
                        <a:rPr lang="en-GB" sz="1800" dirty="0"/>
                        <a:t>17.3</a:t>
                      </a:r>
                    </a:p>
                  </a:txBody>
                  <a:tcPr anchor="ctr"/>
                </a:tc>
                <a:tc hMerge="1">
                  <a:txBody>
                    <a:bodyPr/>
                    <a:lstStyle/>
                    <a:p>
                      <a:endParaRPr lang="en-GB" dirty="0"/>
                    </a:p>
                  </a:txBody>
                  <a:tcPr/>
                </a:tc>
                <a:tc gridSpan="2">
                  <a:txBody>
                    <a:bodyPr/>
                    <a:lstStyle/>
                    <a:p>
                      <a:pPr algn="ctr"/>
                      <a:r>
                        <a:rPr lang="en-GB" sz="1800" dirty="0"/>
                        <a:t>18.7</a:t>
                      </a:r>
                    </a:p>
                  </a:txBody>
                  <a:tcPr anchor="ctr">
                    <a:solidFill>
                      <a:srgbClr val="CBE2E3"/>
                    </a:solidFill>
                  </a:tcPr>
                </a:tc>
                <a:tc hMerge="1">
                  <a:txBody>
                    <a:bodyPr/>
                    <a:lstStyle/>
                    <a:p>
                      <a:endParaRPr lang="en-GB" dirty="0"/>
                    </a:p>
                  </a:txBody>
                  <a:tcPr/>
                </a:tc>
                <a:extLst>
                  <a:ext uri="{0D108BD9-81ED-4DB2-BD59-A6C34878D82A}">
                    <a16:rowId xmlns:a16="http://schemas.microsoft.com/office/drawing/2014/main" xmlns="" val="1875019003"/>
                  </a:ext>
                </a:extLst>
              </a:tr>
            </a:tbl>
          </a:graphicData>
        </a:graphic>
      </p:graphicFrame>
      <p:grpSp>
        <p:nvGrpSpPr>
          <p:cNvPr id="14" name="Group 13">
            <a:extLst>
              <a:ext uri="{FF2B5EF4-FFF2-40B4-BE49-F238E27FC236}">
                <a16:creationId xmlns:a16="http://schemas.microsoft.com/office/drawing/2014/main" xmlns="" id="{86D92D7D-C5D8-483E-A464-86AA1A15F6C9}"/>
              </a:ext>
            </a:extLst>
          </p:cNvPr>
          <p:cNvGrpSpPr/>
          <p:nvPr/>
        </p:nvGrpSpPr>
        <p:grpSpPr>
          <a:xfrm>
            <a:off x="3514244" y="2192162"/>
            <a:ext cx="6968002" cy="412220"/>
            <a:chOff x="3514244" y="2192162"/>
            <a:chExt cx="6968002" cy="412220"/>
          </a:xfrm>
        </p:grpSpPr>
        <p:grpSp>
          <p:nvGrpSpPr>
            <p:cNvPr id="91" name="Group 36">
              <a:extLst>
                <a:ext uri="{FF2B5EF4-FFF2-40B4-BE49-F238E27FC236}">
                  <a16:creationId xmlns:a16="http://schemas.microsoft.com/office/drawing/2014/main" xmlns="" id="{B389270E-4E15-4740-AC1F-42C97842A748}"/>
                </a:ext>
              </a:extLst>
            </p:cNvPr>
            <p:cNvGrpSpPr>
              <a:grpSpLocks noChangeAspect="1"/>
            </p:cNvGrpSpPr>
            <p:nvPr/>
          </p:nvGrpSpPr>
          <p:grpSpPr bwMode="auto">
            <a:xfrm>
              <a:off x="5787702" y="2192162"/>
              <a:ext cx="189752" cy="412220"/>
              <a:chOff x="1482" y="1209"/>
              <a:chExt cx="261" cy="567"/>
            </a:xfrm>
            <a:solidFill>
              <a:schemeClr val="accent1"/>
            </a:solidFill>
          </p:grpSpPr>
          <p:sp>
            <p:nvSpPr>
              <p:cNvPr id="94" name="Freeform 37">
                <a:extLst>
                  <a:ext uri="{FF2B5EF4-FFF2-40B4-BE49-F238E27FC236}">
                    <a16:creationId xmlns:a16="http://schemas.microsoft.com/office/drawing/2014/main" xmlns="" id="{0E2375F1-3F2F-42D1-B646-9C6E5EE16289}"/>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5" name="Rectangle 38">
                <a:extLst>
                  <a:ext uri="{FF2B5EF4-FFF2-40B4-BE49-F238E27FC236}">
                    <a16:creationId xmlns:a16="http://schemas.microsoft.com/office/drawing/2014/main" xmlns="" id="{D09B09F5-1A80-47D7-AE96-4803ED8F6FE7}"/>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6" name="Freeform 39">
                <a:extLst>
                  <a:ext uri="{FF2B5EF4-FFF2-40B4-BE49-F238E27FC236}">
                    <a16:creationId xmlns:a16="http://schemas.microsoft.com/office/drawing/2014/main" xmlns="" id="{132B2194-94CD-4990-8E79-6CDF73D7A303}"/>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7" name="Freeform 40">
                <a:extLst>
                  <a:ext uri="{FF2B5EF4-FFF2-40B4-BE49-F238E27FC236}">
                    <a16:creationId xmlns:a16="http://schemas.microsoft.com/office/drawing/2014/main" xmlns="" id="{51C3E164-4B11-4637-8621-89B5099202C7}"/>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8" name="Freeform 41">
                <a:extLst>
                  <a:ext uri="{FF2B5EF4-FFF2-40B4-BE49-F238E27FC236}">
                    <a16:creationId xmlns:a16="http://schemas.microsoft.com/office/drawing/2014/main" xmlns="" id="{5F7BBB46-E588-4A2C-ACC8-25F9FC79B929}"/>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9" name="Group 98">
              <a:extLst>
                <a:ext uri="{FF2B5EF4-FFF2-40B4-BE49-F238E27FC236}">
                  <a16:creationId xmlns:a16="http://schemas.microsoft.com/office/drawing/2014/main" xmlns="" id="{AD139DD2-B4B6-4DCA-8E2E-612B99F3C963}"/>
                </a:ext>
              </a:extLst>
            </p:cNvPr>
            <p:cNvGrpSpPr/>
            <p:nvPr/>
          </p:nvGrpSpPr>
          <p:grpSpPr>
            <a:xfrm>
              <a:off x="3514244" y="2192162"/>
              <a:ext cx="182336" cy="412220"/>
              <a:chOff x="1009650" y="1919288"/>
              <a:chExt cx="361950" cy="900112"/>
            </a:xfrm>
            <a:solidFill>
              <a:schemeClr val="accent1"/>
            </a:solidFill>
          </p:grpSpPr>
          <p:grpSp>
            <p:nvGrpSpPr>
              <p:cNvPr id="100" name="Male Body">
                <a:extLst>
                  <a:ext uri="{FF2B5EF4-FFF2-40B4-BE49-F238E27FC236}">
                    <a16:creationId xmlns:a16="http://schemas.microsoft.com/office/drawing/2014/main" xmlns="" id="{87016CB5-7197-4FC8-8886-E86E6CD4FB39}"/>
                  </a:ext>
                </a:extLst>
              </p:cNvPr>
              <p:cNvGrpSpPr/>
              <p:nvPr/>
            </p:nvGrpSpPr>
            <p:grpSpPr>
              <a:xfrm>
                <a:off x="1009650" y="2122488"/>
                <a:ext cx="361950" cy="696912"/>
                <a:chOff x="1009650" y="2122488"/>
                <a:chExt cx="361950" cy="696912"/>
              </a:xfrm>
              <a:grpFill/>
            </p:grpSpPr>
            <p:sp>
              <p:nvSpPr>
                <p:cNvPr id="109" name="Rectangle 108">
                  <a:extLst>
                    <a:ext uri="{FF2B5EF4-FFF2-40B4-BE49-F238E27FC236}">
                      <a16:creationId xmlns:a16="http://schemas.microsoft.com/office/drawing/2014/main" xmlns="" id="{CA1E9B6A-CCF1-4B24-8577-FBC9B05BDCF8}"/>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0" name="Freeform 7">
                  <a:extLst>
                    <a:ext uri="{FF2B5EF4-FFF2-40B4-BE49-F238E27FC236}">
                      <a16:creationId xmlns:a16="http://schemas.microsoft.com/office/drawing/2014/main" xmlns="" id="{27041EE2-FB22-4CB5-8FCE-F177974ED42B}"/>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2" name="Freeform 8">
                  <a:extLst>
                    <a:ext uri="{FF2B5EF4-FFF2-40B4-BE49-F238E27FC236}">
                      <a16:creationId xmlns:a16="http://schemas.microsoft.com/office/drawing/2014/main" xmlns="" id="{690D5DD3-7826-4043-AACC-F3F9FF68FAB4}"/>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08" name="Male Head">
                <a:extLst>
                  <a:ext uri="{FF2B5EF4-FFF2-40B4-BE49-F238E27FC236}">
                    <a16:creationId xmlns:a16="http://schemas.microsoft.com/office/drawing/2014/main" xmlns="" id="{22889A6D-5F57-43F7-A33F-61234F7B775C}"/>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13" name="Group 36">
              <a:extLst>
                <a:ext uri="{FF2B5EF4-FFF2-40B4-BE49-F238E27FC236}">
                  <a16:creationId xmlns:a16="http://schemas.microsoft.com/office/drawing/2014/main" xmlns="" id="{842A795B-22B9-43C1-8818-E3744245854C}"/>
                </a:ext>
              </a:extLst>
            </p:cNvPr>
            <p:cNvGrpSpPr>
              <a:grpSpLocks noChangeAspect="1"/>
            </p:cNvGrpSpPr>
            <p:nvPr/>
          </p:nvGrpSpPr>
          <p:grpSpPr bwMode="auto">
            <a:xfrm>
              <a:off x="10292494" y="2192162"/>
              <a:ext cx="189752" cy="412220"/>
              <a:chOff x="1482" y="1209"/>
              <a:chExt cx="261" cy="567"/>
            </a:xfrm>
          </p:grpSpPr>
          <p:sp>
            <p:nvSpPr>
              <p:cNvPr id="114" name="Freeform 37">
                <a:extLst>
                  <a:ext uri="{FF2B5EF4-FFF2-40B4-BE49-F238E27FC236}">
                    <a16:creationId xmlns:a16="http://schemas.microsoft.com/office/drawing/2014/main" xmlns="" id="{1873E3E5-572D-4127-AE4D-041918C7121F}"/>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5" name="Rectangle 38">
                <a:extLst>
                  <a:ext uri="{FF2B5EF4-FFF2-40B4-BE49-F238E27FC236}">
                    <a16:creationId xmlns:a16="http://schemas.microsoft.com/office/drawing/2014/main" xmlns="" id="{6D403325-DEC6-4B1F-BFAE-83C729DE3673}"/>
                  </a:ext>
                </a:extLst>
              </p:cNvPr>
              <p:cNvSpPr>
                <a:spLocks noChangeArrowheads="1"/>
              </p:cNvSpPr>
              <p:nvPr/>
            </p:nvSpPr>
            <p:spPr bwMode="auto">
              <a:xfrm>
                <a:off x="1605" y="1626"/>
                <a:ext cx="15" cy="142"/>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6" name="Freeform 39">
                <a:extLst>
                  <a:ext uri="{FF2B5EF4-FFF2-40B4-BE49-F238E27FC236}">
                    <a16:creationId xmlns:a16="http://schemas.microsoft.com/office/drawing/2014/main" xmlns="" id="{F223CFA7-526F-43CD-828B-9FC0C385322D}"/>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7" name="Freeform 40">
                <a:extLst>
                  <a:ext uri="{FF2B5EF4-FFF2-40B4-BE49-F238E27FC236}">
                    <a16:creationId xmlns:a16="http://schemas.microsoft.com/office/drawing/2014/main" xmlns="" id="{E8800318-20DE-4043-AE62-40E945780B0F}"/>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8" name="Freeform 41">
                <a:extLst>
                  <a:ext uri="{FF2B5EF4-FFF2-40B4-BE49-F238E27FC236}">
                    <a16:creationId xmlns:a16="http://schemas.microsoft.com/office/drawing/2014/main" xmlns="" id="{0E1328F0-1AEC-4057-93C6-D61783461154}"/>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19" name="Group 118">
              <a:extLst>
                <a:ext uri="{FF2B5EF4-FFF2-40B4-BE49-F238E27FC236}">
                  <a16:creationId xmlns:a16="http://schemas.microsoft.com/office/drawing/2014/main" xmlns="" id="{99415798-43C9-4E5B-AB15-E30A39AB9D47}"/>
                </a:ext>
              </a:extLst>
            </p:cNvPr>
            <p:cNvGrpSpPr/>
            <p:nvPr/>
          </p:nvGrpSpPr>
          <p:grpSpPr>
            <a:xfrm>
              <a:off x="8019036" y="2192162"/>
              <a:ext cx="182336" cy="412220"/>
              <a:chOff x="1009650" y="1919288"/>
              <a:chExt cx="361950" cy="900112"/>
            </a:xfrm>
          </p:grpSpPr>
          <p:grpSp>
            <p:nvGrpSpPr>
              <p:cNvPr id="120" name="Male Body">
                <a:extLst>
                  <a:ext uri="{FF2B5EF4-FFF2-40B4-BE49-F238E27FC236}">
                    <a16:creationId xmlns:a16="http://schemas.microsoft.com/office/drawing/2014/main" xmlns="" id="{752EEB53-F9D2-498A-996F-9FF6C969B1E9}"/>
                  </a:ext>
                </a:extLst>
              </p:cNvPr>
              <p:cNvGrpSpPr/>
              <p:nvPr/>
            </p:nvGrpSpPr>
            <p:grpSpPr>
              <a:xfrm>
                <a:off x="1009650" y="2122488"/>
                <a:ext cx="361950" cy="696912"/>
                <a:chOff x="1009650" y="2122488"/>
                <a:chExt cx="361950" cy="696912"/>
              </a:xfrm>
            </p:grpSpPr>
            <p:sp>
              <p:nvSpPr>
                <p:cNvPr id="122" name="Rectangle 121">
                  <a:extLst>
                    <a:ext uri="{FF2B5EF4-FFF2-40B4-BE49-F238E27FC236}">
                      <a16:creationId xmlns:a16="http://schemas.microsoft.com/office/drawing/2014/main" xmlns="" id="{5097C76F-361F-4E2B-BC01-9A8007DA2D0A}"/>
                    </a:ext>
                  </a:extLst>
                </p:cNvPr>
                <p:cNvSpPr>
                  <a:spLocks noChangeArrowheads="1"/>
                </p:cNvSpPr>
                <p:nvPr/>
              </p:nvSpPr>
              <p:spPr bwMode="auto">
                <a:xfrm>
                  <a:off x="1177925" y="2513013"/>
                  <a:ext cx="23813"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3" name="Freeform 7">
                  <a:extLst>
                    <a:ext uri="{FF2B5EF4-FFF2-40B4-BE49-F238E27FC236}">
                      <a16:creationId xmlns:a16="http://schemas.microsoft.com/office/drawing/2014/main" xmlns="" id="{896ABFA1-E384-4FF6-A924-ADF5D90DF4C3}"/>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5" name="Freeform 8">
                  <a:extLst>
                    <a:ext uri="{FF2B5EF4-FFF2-40B4-BE49-F238E27FC236}">
                      <a16:creationId xmlns:a16="http://schemas.microsoft.com/office/drawing/2014/main" xmlns="" id="{D20BF972-6B94-4173-ACC2-3F53FCF6075A}"/>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21" name="Male Head">
                <a:extLst>
                  <a:ext uri="{FF2B5EF4-FFF2-40B4-BE49-F238E27FC236}">
                    <a16:creationId xmlns:a16="http://schemas.microsoft.com/office/drawing/2014/main" xmlns="" id="{6196B298-FAC2-4AA0-B97D-BEBF99458BD9}"/>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15" name="Group 14">
            <a:extLst>
              <a:ext uri="{FF2B5EF4-FFF2-40B4-BE49-F238E27FC236}">
                <a16:creationId xmlns:a16="http://schemas.microsoft.com/office/drawing/2014/main" xmlns="" id="{C282A152-7D22-42C7-AAE2-0FA95F66E2DE}"/>
              </a:ext>
            </a:extLst>
          </p:cNvPr>
          <p:cNvGrpSpPr/>
          <p:nvPr/>
        </p:nvGrpSpPr>
        <p:grpSpPr>
          <a:xfrm>
            <a:off x="855518" y="4291697"/>
            <a:ext cx="1757853" cy="1200568"/>
            <a:chOff x="855518" y="4291697"/>
            <a:chExt cx="1757853" cy="1200568"/>
          </a:xfrm>
        </p:grpSpPr>
        <p:cxnSp>
          <p:nvCxnSpPr>
            <p:cNvPr id="169" name="Straight Connector 168"/>
            <p:cNvCxnSpPr/>
            <p:nvPr/>
          </p:nvCxnSpPr>
          <p:spPr bwMode="auto">
            <a:xfrm flipV="1">
              <a:off x="1728884" y="5045817"/>
              <a:ext cx="0" cy="446448"/>
            </a:xfrm>
            <a:prstGeom prst="line">
              <a:avLst/>
            </a:prstGeom>
            <a:solidFill>
              <a:schemeClr val="accent1"/>
            </a:solidFill>
            <a:ln w="12700"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 name="Group 7">
              <a:extLst>
                <a:ext uri="{FF2B5EF4-FFF2-40B4-BE49-F238E27FC236}">
                  <a16:creationId xmlns:a16="http://schemas.microsoft.com/office/drawing/2014/main" xmlns="" id="{2038605C-9298-436D-9C40-F86871C29982}"/>
                </a:ext>
              </a:extLst>
            </p:cNvPr>
            <p:cNvGrpSpPr/>
            <p:nvPr/>
          </p:nvGrpSpPr>
          <p:grpSpPr>
            <a:xfrm>
              <a:off x="855518" y="4291697"/>
              <a:ext cx="1757853" cy="759092"/>
              <a:chOff x="1744551" y="4255485"/>
              <a:chExt cx="1450631" cy="759092"/>
            </a:xfrm>
          </p:grpSpPr>
          <p:sp>
            <p:nvSpPr>
              <p:cNvPr id="168" name="Rectangle 167"/>
              <p:cNvSpPr>
                <a:spLocks/>
              </p:cNvSpPr>
              <p:nvPr/>
            </p:nvSpPr>
            <p:spPr bwMode="auto">
              <a:xfrm>
                <a:off x="1744551" y="4558185"/>
                <a:ext cx="1450631" cy="456392"/>
              </a:xfrm>
              <a:prstGeom prst="rect">
                <a:avLst/>
              </a:prstGeom>
              <a:solidFill>
                <a:schemeClr val="bg1">
                  <a:lumMod val="95000"/>
                </a:schemeClr>
              </a:solidFill>
              <a:ln>
                <a:noFill/>
              </a:ln>
              <a:effectLst/>
              <a:extLst/>
            </p:spPr>
            <p:txBody>
              <a:bodyPr vert="horz" wrap="square" lIns="33231" tIns="42203" rIns="33231" bIns="42203" numCol="1" rtlCol="0" anchor="ctr" anchorCtr="0" compatLnSpc="1">
                <a:prstTxWarp prst="textNoShape">
                  <a:avLst/>
                </a:prstTxWarp>
                <a:noAutofit/>
              </a:bodyPr>
              <a:lstStyle/>
              <a:p>
                <a:pPr algn="ctr">
                  <a:spcBef>
                    <a:spcPts val="0"/>
                  </a:spcBef>
                </a:pPr>
                <a:r>
                  <a:rPr lang="en-US" sz="1400" dirty="0">
                    <a:latin typeface="Imago" charset="0"/>
                    <a:ea typeface="Geneva" charset="0"/>
                  </a:rPr>
                  <a:t>Questionnaire demographics</a:t>
                </a:r>
              </a:p>
            </p:txBody>
          </p:sp>
          <p:sp>
            <p:nvSpPr>
              <p:cNvPr id="167" name="Rectangle 166"/>
              <p:cNvSpPr>
                <a:spLocks/>
              </p:cNvSpPr>
              <p:nvPr/>
            </p:nvSpPr>
            <p:spPr bwMode="auto">
              <a:xfrm>
                <a:off x="1744551" y="4255485"/>
                <a:ext cx="1450631" cy="302700"/>
              </a:xfrm>
              <a:prstGeom prst="rect">
                <a:avLst/>
              </a:prstGeom>
              <a:solidFill>
                <a:schemeClr val="accent1"/>
              </a:solidFill>
              <a:ln>
                <a:noFill/>
              </a:ln>
              <a:extLst/>
            </p:spPr>
            <p:txBody>
              <a:bodyPr wrap="square" anchor="ctr">
                <a:noAutofit/>
              </a:bodyPr>
              <a:lstStyle/>
              <a:p>
                <a:pPr algn="ctr"/>
                <a:r>
                  <a:rPr lang="en-US" b="1" dirty="0">
                    <a:solidFill>
                      <a:schemeClr val="bg1"/>
                    </a:solidFill>
                  </a:rPr>
                  <a:t>10m</a:t>
                </a:r>
              </a:p>
            </p:txBody>
          </p:sp>
        </p:grpSp>
      </p:grpSp>
      <p:grpSp>
        <p:nvGrpSpPr>
          <p:cNvPr id="16" name="Group 15">
            <a:extLst>
              <a:ext uri="{FF2B5EF4-FFF2-40B4-BE49-F238E27FC236}">
                <a16:creationId xmlns:a16="http://schemas.microsoft.com/office/drawing/2014/main" xmlns="" id="{852AA6AA-4104-43CE-8679-E0F58DBE0DE5}"/>
              </a:ext>
            </a:extLst>
          </p:cNvPr>
          <p:cNvGrpSpPr/>
          <p:nvPr/>
        </p:nvGrpSpPr>
        <p:grpSpPr>
          <a:xfrm>
            <a:off x="2689599" y="4291697"/>
            <a:ext cx="4016234" cy="1200568"/>
            <a:chOff x="2689599" y="4291697"/>
            <a:chExt cx="4016234" cy="1200568"/>
          </a:xfrm>
        </p:grpSpPr>
        <p:cxnSp>
          <p:nvCxnSpPr>
            <p:cNvPr id="183" name="Straight Connector 182"/>
            <p:cNvCxnSpPr/>
            <p:nvPr/>
          </p:nvCxnSpPr>
          <p:spPr bwMode="auto">
            <a:xfrm flipV="1">
              <a:off x="4734340" y="5045817"/>
              <a:ext cx="0" cy="446448"/>
            </a:xfrm>
            <a:prstGeom prst="line">
              <a:avLst/>
            </a:prstGeom>
            <a:solidFill>
              <a:schemeClr val="accent1"/>
            </a:solidFill>
            <a:ln w="12700"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 name="Group 8">
              <a:extLst>
                <a:ext uri="{FF2B5EF4-FFF2-40B4-BE49-F238E27FC236}">
                  <a16:creationId xmlns:a16="http://schemas.microsoft.com/office/drawing/2014/main" xmlns="" id="{31B59EFC-64F0-41F1-BA2F-EA4ED1141D34}"/>
                </a:ext>
              </a:extLst>
            </p:cNvPr>
            <p:cNvGrpSpPr/>
            <p:nvPr/>
          </p:nvGrpSpPr>
          <p:grpSpPr>
            <a:xfrm>
              <a:off x="2689599" y="4291697"/>
              <a:ext cx="4016234" cy="759092"/>
              <a:chOff x="3258087" y="4255485"/>
              <a:chExt cx="3314312" cy="759092"/>
            </a:xfrm>
          </p:grpSpPr>
          <p:sp>
            <p:nvSpPr>
              <p:cNvPr id="182" name="Rectangle 181"/>
              <p:cNvSpPr>
                <a:spLocks/>
              </p:cNvSpPr>
              <p:nvPr/>
            </p:nvSpPr>
            <p:spPr bwMode="auto">
              <a:xfrm>
                <a:off x="3258087" y="4558185"/>
                <a:ext cx="3314312" cy="456392"/>
              </a:xfrm>
              <a:prstGeom prst="rect">
                <a:avLst/>
              </a:prstGeom>
              <a:solidFill>
                <a:schemeClr val="bg1">
                  <a:lumMod val="95000"/>
                </a:schemeClr>
              </a:solidFill>
              <a:ln>
                <a:noFill/>
              </a:ln>
              <a:effectLst/>
              <a:extLst/>
            </p:spPr>
            <p:txBody>
              <a:bodyPr vert="horz" wrap="square" lIns="33231" tIns="42203" rIns="33231" bIns="42203" numCol="1" rtlCol="0" anchor="ctr" anchorCtr="0" compatLnSpc="1">
                <a:prstTxWarp prst="textNoShape">
                  <a:avLst/>
                </a:prstTxWarp>
                <a:noAutofit/>
              </a:bodyPr>
              <a:lstStyle/>
              <a:p>
                <a:pPr algn="ctr">
                  <a:spcBef>
                    <a:spcPts val="0"/>
                  </a:spcBef>
                </a:pPr>
                <a:r>
                  <a:rPr lang="en-US" sz="1400" dirty="0">
                    <a:latin typeface="Imago" charset="0"/>
                    <a:ea typeface="Geneva" charset="0"/>
                  </a:rPr>
                  <a:t>7 tasks including rating</a:t>
                </a:r>
              </a:p>
            </p:txBody>
          </p:sp>
          <p:sp>
            <p:nvSpPr>
              <p:cNvPr id="184" name="Rectangle 183"/>
              <p:cNvSpPr>
                <a:spLocks/>
              </p:cNvSpPr>
              <p:nvPr/>
            </p:nvSpPr>
            <p:spPr bwMode="auto">
              <a:xfrm>
                <a:off x="3258087" y="4255485"/>
                <a:ext cx="3314312" cy="302700"/>
              </a:xfrm>
              <a:prstGeom prst="rect">
                <a:avLst/>
              </a:prstGeom>
              <a:solidFill>
                <a:schemeClr val="accent2"/>
              </a:solidFill>
              <a:ln>
                <a:noFill/>
              </a:ln>
              <a:extLst/>
            </p:spPr>
            <p:txBody>
              <a:bodyPr wrap="square" anchor="ctr">
                <a:noAutofit/>
              </a:bodyPr>
              <a:lstStyle/>
              <a:p>
                <a:pPr algn="ctr"/>
                <a:r>
                  <a:rPr lang="en-US" b="1" dirty="0">
                    <a:solidFill>
                      <a:schemeClr val="bg1"/>
                    </a:solidFill>
                  </a:rPr>
                  <a:t>45m</a:t>
                </a:r>
              </a:p>
            </p:txBody>
          </p:sp>
        </p:grpSp>
      </p:grpSp>
      <p:grpSp>
        <p:nvGrpSpPr>
          <p:cNvPr id="17" name="Group 16">
            <a:extLst>
              <a:ext uri="{FF2B5EF4-FFF2-40B4-BE49-F238E27FC236}">
                <a16:creationId xmlns:a16="http://schemas.microsoft.com/office/drawing/2014/main" xmlns="" id="{28CB0DD1-5F6F-4BCF-BCD2-2686FAC49EA1}"/>
              </a:ext>
            </a:extLst>
          </p:cNvPr>
          <p:cNvGrpSpPr/>
          <p:nvPr/>
        </p:nvGrpSpPr>
        <p:grpSpPr>
          <a:xfrm>
            <a:off x="6783287" y="4291697"/>
            <a:ext cx="1355711" cy="1200568"/>
            <a:chOff x="6783287" y="4291697"/>
            <a:chExt cx="1355711" cy="1200568"/>
          </a:xfrm>
        </p:grpSpPr>
        <p:cxnSp>
          <p:nvCxnSpPr>
            <p:cNvPr id="187" name="Straight Connector 186"/>
            <p:cNvCxnSpPr/>
            <p:nvPr/>
          </p:nvCxnSpPr>
          <p:spPr bwMode="auto">
            <a:xfrm flipV="1">
              <a:off x="7473034" y="5045817"/>
              <a:ext cx="0" cy="446448"/>
            </a:xfrm>
            <a:prstGeom prst="line">
              <a:avLst/>
            </a:prstGeom>
            <a:solidFill>
              <a:schemeClr val="accent1"/>
            </a:solidFill>
            <a:ln w="12700"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oup 9">
              <a:extLst>
                <a:ext uri="{FF2B5EF4-FFF2-40B4-BE49-F238E27FC236}">
                  <a16:creationId xmlns:a16="http://schemas.microsoft.com/office/drawing/2014/main" xmlns="" id="{C1D06474-F7A0-4805-A7DF-6DFA281E96DA}"/>
                </a:ext>
              </a:extLst>
            </p:cNvPr>
            <p:cNvGrpSpPr/>
            <p:nvPr/>
          </p:nvGrpSpPr>
          <p:grpSpPr>
            <a:xfrm>
              <a:off x="6783287" y="4291697"/>
              <a:ext cx="1355711" cy="759092"/>
              <a:chOff x="6636316" y="4255485"/>
              <a:chExt cx="1118772" cy="759092"/>
            </a:xfrm>
          </p:grpSpPr>
          <p:sp>
            <p:nvSpPr>
              <p:cNvPr id="186" name="Rectangle 185"/>
              <p:cNvSpPr>
                <a:spLocks/>
              </p:cNvSpPr>
              <p:nvPr/>
            </p:nvSpPr>
            <p:spPr bwMode="auto">
              <a:xfrm>
                <a:off x="6636316" y="4558185"/>
                <a:ext cx="1118772" cy="456392"/>
              </a:xfrm>
              <a:prstGeom prst="rect">
                <a:avLst/>
              </a:prstGeom>
              <a:solidFill>
                <a:schemeClr val="bg1">
                  <a:lumMod val="95000"/>
                </a:schemeClr>
              </a:solidFill>
              <a:ln>
                <a:noFill/>
              </a:ln>
              <a:effectLst/>
              <a:extLst/>
            </p:spPr>
            <p:txBody>
              <a:bodyPr vert="horz" wrap="square" lIns="33231" tIns="42203" rIns="33231" bIns="42203" numCol="1" rtlCol="0" anchor="ctr" anchorCtr="0" compatLnSpc="1">
                <a:prstTxWarp prst="textNoShape">
                  <a:avLst/>
                </a:prstTxWarp>
                <a:noAutofit/>
              </a:bodyPr>
              <a:lstStyle/>
              <a:p>
                <a:pPr algn="ctr">
                  <a:spcBef>
                    <a:spcPts val="0"/>
                  </a:spcBef>
                </a:pPr>
                <a:r>
                  <a:rPr lang="en-US" sz="1400" dirty="0">
                    <a:latin typeface="Imago" charset="0"/>
                    <a:ea typeface="Geneva" charset="0"/>
                  </a:rPr>
                  <a:t>Questionnaire </a:t>
                </a:r>
              </a:p>
              <a:p>
                <a:pPr algn="ctr">
                  <a:spcBef>
                    <a:spcPts val="0"/>
                  </a:spcBef>
                </a:pPr>
                <a:r>
                  <a:rPr lang="en-US" sz="1400" dirty="0">
                    <a:latin typeface="Imago" charset="0"/>
                    <a:ea typeface="Geneva" charset="0"/>
                  </a:rPr>
                  <a:t>SUS</a:t>
                </a:r>
              </a:p>
            </p:txBody>
          </p:sp>
          <p:sp>
            <p:nvSpPr>
              <p:cNvPr id="188" name="Rectangle 187"/>
              <p:cNvSpPr>
                <a:spLocks/>
              </p:cNvSpPr>
              <p:nvPr/>
            </p:nvSpPr>
            <p:spPr bwMode="auto">
              <a:xfrm>
                <a:off x="6636316" y="4255485"/>
                <a:ext cx="1118772" cy="302700"/>
              </a:xfrm>
              <a:prstGeom prst="rect">
                <a:avLst/>
              </a:prstGeom>
              <a:solidFill>
                <a:schemeClr val="accent3"/>
              </a:solidFill>
              <a:ln>
                <a:noFill/>
              </a:ln>
              <a:extLst/>
            </p:spPr>
            <p:txBody>
              <a:bodyPr wrap="square" anchor="ctr">
                <a:noAutofit/>
              </a:bodyPr>
              <a:lstStyle/>
              <a:p>
                <a:pPr algn="ctr"/>
                <a:r>
                  <a:rPr lang="en-US" b="1" dirty="0">
                    <a:solidFill>
                      <a:schemeClr val="bg1"/>
                    </a:solidFill>
                  </a:rPr>
                  <a:t>5m</a:t>
                </a:r>
              </a:p>
            </p:txBody>
          </p:sp>
        </p:grpSp>
      </p:grpSp>
      <p:grpSp>
        <p:nvGrpSpPr>
          <p:cNvPr id="18" name="Group 17">
            <a:extLst>
              <a:ext uri="{FF2B5EF4-FFF2-40B4-BE49-F238E27FC236}">
                <a16:creationId xmlns:a16="http://schemas.microsoft.com/office/drawing/2014/main" xmlns="" id="{D923A26B-8537-46B9-B950-37CAB28A2E3D}"/>
              </a:ext>
            </a:extLst>
          </p:cNvPr>
          <p:cNvGrpSpPr/>
          <p:nvPr/>
        </p:nvGrpSpPr>
        <p:grpSpPr>
          <a:xfrm>
            <a:off x="8220013" y="4291697"/>
            <a:ext cx="1355711" cy="1200568"/>
            <a:chOff x="8220013" y="4291697"/>
            <a:chExt cx="1355711" cy="1200568"/>
          </a:xfrm>
        </p:grpSpPr>
        <p:cxnSp>
          <p:nvCxnSpPr>
            <p:cNvPr id="192" name="Straight Connector 191"/>
            <p:cNvCxnSpPr/>
            <p:nvPr/>
          </p:nvCxnSpPr>
          <p:spPr bwMode="auto">
            <a:xfrm flipV="1">
              <a:off x="8886676" y="5045817"/>
              <a:ext cx="0" cy="446448"/>
            </a:xfrm>
            <a:prstGeom prst="line">
              <a:avLst/>
            </a:prstGeom>
            <a:solidFill>
              <a:schemeClr val="accent1"/>
            </a:solidFill>
            <a:ln w="12700"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 name="Group 10">
              <a:extLst>
                <a:ext uri="{FF2B5EF4-FFF2-40B4-BE49-F238E27FC236}">
                  <a16:creationId xmlns:a16="http://schemas.microsoft.com/office/drawing/2014/main" xmlns="" id="{6F4EC6A6-05BC-4DE3-8866-686B5A82B8E6}"/>
                </a:ext>
              </a:extLst>
            </p:cNvPr>
            <p:cNvGrpSpPr/>
            <p:nvPr/>
          </p:nvGrpSpPr>
          <p:grpSpPr>
            <a:xfrm>
              <a:off x="8220013" y="4291697"/>
              <a:ext cx="1355711" cy="759092"/>
              <a:chOff x="7821944" y="4255485"/>
              <a:chExt cx="1118772" cy="759092"/>
            </a:xfrm>
          </p:grpSpPr>
          <p:sp>
            <p:nvSpPr>
              <p:cNvPr id="191" name="Rectangle 190"/>
              <p:cNvSpPr>
                <a:spLocks/>
              </p:cNvSpPr>
              <p:nvPr/>
            </p:nvSpPr>
            <p:spPr bwMode="auto">
              <a:xfrm>
                <a:off x="7821944" y="4558185"/>
                <a:ext cx="1118772" cy="456392"/>
              </a:xfrm>
              <a:prstGeom prst="rect">
                <a:avLst/>
              </a:prstGeom>
              <a:solidFill>
                <a:schemeClr val="bg1">
                  <a:lumMod val="95000"/>
                </a:schemeClr>
              </a:solidFill>
              <a:ln>
                <a:noFill/>
              </a:ln>
              <a:effectLst/>
              <a:extLst/>
            </p:spPr>
            <p:txBody>
              <a:bodyPr vert="horz" wrap="square" lIns="33231" tIns="42203" rIns="33231" bIns="42203" numCol="1" rtlCol="0" anchor="ctr" anchorCtr="0" compatLnSpc="1">
                <a:prstTxWarp prst="textNoShape">
                  <a:avLst/>
                </a:prstTxWarp>
                <a:noAutofit/>
              </a:bodyPr>
              <a:lstStyle/>
              <a:p>
                <a:pPr algn="ctr">
                  <a:spcBef>
                    <a:spcPts val="0"/>
                  </a:spcBef>
                </a:pPr>
                <a:r>
                  <a:rPr lang="en-US" sz="1400" dirty="0">
                    <a:latin typeface="Imago" charset="0"/>
                    <a:ea typeface="Geneva" charset="0"/>
                  </a:rPr>
                  <a:t>Questionnaire </a:t>
                </a:r>
              </a:p>
              <a:p>
                <a:pPr algn="ctr">
                  <a:spcBef>
                    <a:spcPts val="0"/>
                  </a:spcBef>
                </a:pPr>
                <a:r>
                  <a:rPr lang="en-US" sz="1400" dirty="0">
                    <a:latin typeface="Imago" charset="0"/>
                    <a:ea typeface="Geneva" charset="0"/>
                  </a:rPr>
                  <a:t>Post</a:t>
                </a:r>
              </a:p>
            </p:txBody>
          </p:sp>
          <p:sp>
            <p:nvSpPr>
              <p:cNvPr id="193" name="Rectangle 192"/>
              <p:cNvSpPr>
                <a:spLocks/>
              </p:cNvSpPr>
              <p:nvPr/>
            </p:nvSpPr>
            <p:spPr bwMode="auto">
              <a:xfrm>
                <a:off x="7821944" y="4255485"/>
                <a:ext cx="1118772" cy="302700"/>
              </a:xfrm>
              <a:prstGeom prst="rect">
                <a:avLst/>
              </a:prstGeom>
              <a:solidFill>
                <a:srgbClr val="782177"/>
              </a:solidFill>
              <a:ln>
                <a:noFill/>
              </a:ln>
              <a:extLst/>
            </p:spPr>
            <p:txBody>
              <a:bodyPr wrap="square" anchor="ctr">
                <a:noAutofit/>
              </a:bodyPr>
              <a:lstStyle/>
              <a:p>
                <a:pPr algn="ctr"/>
                <a:r>
                  <a:rPr lang="en-US" b="1">
                    <a:solidFill>
                      <a:schemeClr val="bg1"/>
                    </a:solidFill>
                  </a:rPr>
                  <a:t>5m</a:t>
                </a:r>
                <a:endParaRPr lang="en-US" b="1" dirty="0">
                  <a:solidFill>
                    <a:schemeClr val="bg1"/>
                  </a:solidFill>
                </a:endParaRPr>
              </a:p>
            </p:txBody>
          </p:sp>
        </p:grpSp>
      </p:grpSp>
      <p:grpSp>
        <p:nvGrpSpPr>
          <p:cNvPr id="19" name="Group 18">
            <a:extLst>
              <a:ext uri="{FF2B5EF4-FFF2-40B4-BE49-F238E27FC236}">
                <a16:creationId xmlns:a16="http://schemas.microsoft.com/office/drawing/2014/main" xmlns="" id="{A122C703-1A74-4FB1-B236-3A42DF8BF64D}"/>
              </a:ext>
            </a:extLst>
          </p:cNvPr>
          <p:cNvGrpSpPr/>
          <p:nvPr/>
        </p:nvGrpSpPr>
        <p:grpSpPr>
          <a:xfrm>
            <a:off x="9654828" y="4291697"/>
            <a:ext cx="1757853" cy="1200568"/>
            <a:chOff x="9654828" y="4291697"/>
            <a:chExt cx="1757853" cy="1200568"/>
          </a:xfrm>
        </p:grpSpPr>
        <p:cxnSp>
          <p:nvCxnSpPr>
            <p:cNvPr id="196" name="Straight Connector 195"/>
            <p:cNvCxnSpPr/>
            <p:nvPr/>
          </p:nvCxnSpPr>
          <p:spPr bwMode="auto">
            <a:xfrm flipV="1">
              <a:off x="10516652" y="5045817"/>
              <a:ext cx="0" cy="446448"/>
            </a:xfrm>
            <a:prstGeom prst="line">
              <a:avLst/>
            </a:prstGeom>
            <a:solidFill>
              <a:schemeClr val="accent1"/>
            </a:solidFill>
            <a:ln w="12700" cap="flat" cmpd="sng" algn="ctr">
              <a:solidFill>
                <a:schemeClr val="tx1"/>
              </a:solidFill>
              <a:prstDash val="solid"/>
              <a:round/>
              <a:headEnd type="oval"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oup 11">
              <a:extLst>
                <a:ext uri="{FF2B5EF4-FFF2-40B4-BE49-F238E27FC236}">
                  <a16:creationId xmlns:a16="http://schemas.microsoft.com/office/drawing/2014/main" xmlns="" id="{F7B95663-7FB9-42A0-B6A8-0F690E3AC996}"/>
                </a:ext>
              </a:extLst>
            </p:cNvPr>
            <p:cNvGrpSpPr/>
            <p:nvPr/>
          </p:nvGrpSpPr>
          <p:grpSpPr>
            <a:xfrm>
              <a:off x="9654828" y="4291697"/>
              <a:ext cx="1757853" cy="759092"/>
              <a:chOff x="9005994" y="4255485"/>
              <a:chExt cx="1450631" cy="759092"/>
            </a:xfrm>
          </p:grpSpPr>
          <p:sp>
            <p:nvSpPr>
              <p:cNvPr id="195" name="Rectangle 194"/>
              <p:cNvSpPr>
                <a:spLocks/>
              </p:cNvSpPr>
              <p:nvPr/>
            </p:nvSpPr>
            <p:spPr bwMode="auto">
              <a:xfrm>
                <a:off x="9005994" y="4558185"/>
                <a:ext cx="1450631" cy="456392"/>
              </a:xfrm>
              <a:prstGeom prst="rect">
                <a:avLst/>
              </a:prstGeom>
              <a:solidFill>
                <a:schemeClr val="bg1">
                  <a:lumMod val="95000"/>
                </a:schemeClr>
              </a:solidFill>
              <a:ln>
                <a:noFill/>
              </a:ln>
              <a:effectLst/>
              <a:extLst/>
            </p:spPr>
            <p:txBody>
              <a:bodyPr vert="horz" wrap="square" lIns="33231" tIns="42203" rIns="33231" bIns="42203" numCol="1" rtlCol="0" anchor="ctr" anchorCtr="0" compatLnSpc="1">
                <a:prstTxWarp prst="textNoShape">
                  <a:avLst/>
                </a:prstTxWarp>
                <a:noAutofit/>
              </a:bodyPr>
              <a:lstStyle/>
              <a:p>
                <a:pPr algn="ctr">
                  <a:spcBef>
                    <a:spcPts val="0"/>
                  </a:spcBef>
                </a:pPr>
                <a:r>
                  <a:rPr lang="en-US" sz="1400" dirty="0">
                    <a:latin typeface="Imago" charset="0"/>
                    <a:ea typeface="Geneva" charset="0"/>
                  </a:rPr>
                  <a:t>Interview</a:t>
                </a:r>
              </a:p>
            </p:txBody>
          </p:sp>
          <p:sp>
            <p:nvSpPr>
              <p:cNvPr id="197" name="Rectangle 196"/>
              <p:cNvSpPr>
                <a:spLocks/>
              </p:cNvSpPr>
              <p:nvPr/>
            </p:nvSpPr>
            <p:spPr bwMode="auto">
              <a:xfrm>
                <a:off x="9005994" y="4255485"/>
                <a:ext cx="1450631" cy="302700"/>
              </a:xfrm>
              <a:prstGeom prst="rect">
                <a:avLst/>
              </a:prstGeom>
              <a:solidFill>
                <a:srgbClr val="EE3D96"/>
              </a:solidFill>
              <a:ln>
                <a:noFill/>
              </a:ln>
              <a:extLst/>
            </p:spPr>
            <p:txBody>
              <a:bodyPr wrap="square" anchor="ctr">
                <a:noAutofit/>
              </a:bodyPr>
              <a:lstStyle/>
              <a:p>
                <a:pPr algn="ctr"/>
                <a:r>
                  <a:rPr lang="en-US" b="1" dirty="0">
                    <a:solidFill>
                      <a:schemeClr val="bg1"/>
                    </a:solidFill>
                  </a:rPr>
                  <a:t>10m</a:t>
                </a:r>
              </a:p>
            </p:txBody>
          </p:sp>
        </p:grpSp>
      </p:grpSp>
      <p:cxnSp>
        <p:nvCxnSpPr>
          <p:cNvPr id="7" name="Straight Connector 6">
            <a:extLst>
              <a:ext uri="{FF2B5EF4-FFF2-40B4-BE49-F238E27FC236}">
                <a16:creationId xmlns:a16="http://schemas.microsoft.com/office/drawing/2014/main" xmlns="" id="{E21A6968-B7CD-427B-937F-6A3E3B393133}"/>
              </a:ext>
            </a:extLst>
          </p:cNvPr>
          <p:cNvCxnSpPr/>
          <p:nvPr/>
        </p:nvCxnSpPr>
        <p:spPr bwMode="auto">
          <a:xfrm>
            <a:off x="511175" y="3989087"/>
            <a:ext cx="11245850" cy="0"/>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60D77D99-3F23-4ECF-B0DB-4F152FAC79AE}"/>
              </a:ext>
            </a:extLst>
          </p:cNvPr>
          <p:cNvGrpSpPr/>
          <p:nvPr/>
        </p:nvGrpSpPr>
        <p:grpSpPr>
          <a:xfrm>
            <a:off x="1218506" y="4874624"/>
            <a:ext cx="8427086" cy="680417"/>
            <a:chOff x="1218506" y="5029703"/>
            <a:chExt cx="8427086" cy="680417"/>
          </a:xfrm>
        </p:grpSpPr>
        <p:sp>
          <p:nvSpPr>
            <p:cNvPr id="156" name="Rectangle 155">
              <a:extLst>
                <a:ext uri="{FF2B5EF4-FFF2-40B4-BE49-F238E27FC236}">
                  <a16:creationId xmlns:a16="http://schemas.microsoft.com/office/drawing/2014/main" xmlns="" id="{777EC764-D200-4BE4-B4A8-E2F72B1E8F3F}"/>
                </a:ext>
              </a:extLst>
            </p:cNvPr>
            <p:cNvSpPr/>
            <p:nvPr/>
          </p:nvSpPr>
          <p:spPr bwMode="auto">
            <a:xfrm>
              <a:off x="1218506" y="5029703"/>
              <a:ext cx="2383597" cy="680417"/>
            </a:xfrm>
            <a:prstGeom prst="rect">
              <a:avLst/>
            </a:prstGeom>
            <a:solidFill>
              <a:srgbClr val="AF1E2B"/>
            </a:solidFill>
            <a:ln>
              <a:noFill/>
            </a:ln>
            <a:effectLst/>
            <a:extLst/>
          </p:spPr>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a:r>
                <a:rPr lang="en-SG" sz="1015" b="1" dirty="0">
                  <a:solidFill>
                    <a:schemeClr val="bg1"/>
                  </a:solidFill>
                  <a:ea typeface="MS PGothic" pitchFamily="34" charset="-128"/>
                </a:rPr>
                <a:t>Very Poor</a:t>
              </a:r>
            </a:p>
          </p:txBody>
        </p:sp>
        <p:sp>
          <p:nvSpPr>
            <p:cNvPr id="157" name="Rectangle 156">
              <a:extLst>
                <a:ext uri="{FF2B5EF4-FFF2-40B4-BE49-F238E27FC236}">
                  <a16:creationId xmlns:a16="http://schemas.microsoft.com/office/drawing/2014/main" xmlns="" id="{040C3D52-844A-4CF3-B8BA-E92DF11763F9}"/>
                </a:ext>
              </a:extLst>
            </p:cNvPr>
            <p:cNvSpPr/>
            <p:nvPr/>
          </p:nvSpPr>
          <p:spPr bwMode="auto">
            <a:xfrm>
              <a:off x="3594716" y="5029703"/>
              <a:ext cx="1383455" cy="680417"/>
            </a:xfrm>
            <a:prstGeom prst="rect">
              <a:avLst/>
            </a:prstGeom>
            <a:solidFill>
              <a:srgbClr val="EF3340"/>
            </a:solidFill>
            <a:ln>
              <a:noFill/>
            </a:ln>
            <a:effectLst/>
            <a:extLst/>
          </p:spPr>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a:r>
                <a:rPr lang="en-SG" sz="1015" b="1" dirty="0">
                  <a:solidFill>
                    <a:schemeClr val="bg1"/>
                  </a:solidFill>
                  <a:ea typeface="MS PGothic" pitchFamily="34" charset="-128"/>
                </a:rPr>
                <a:t>Poor</a:t>
              </a:r>
            </a:p>
          </p:txBody>
        </p:sp>
        <p:sp>
          <p:nvSpPr>
            <p:cNvPr id="158" name="Rectangle 157">
              <a:extLst>
                <a:ext uri="{FF2B5EF4-FFF2-40B4-BE49-F238E27FC236}">
                  <a16:creationId xmlns:a16="http://schemas.microsoft.com/office/drawing/2014/main" xmlns="" id="{CAC2A50E-2C66-4429-A39E-B9B9D68090B2}"/>
                </a:ext>
              </a:extLst>
            </p:cNvPr>
            <p:cNvSpPr/>
            <p:nvPr/>
          </p:nvSpPr>
          <p:spPr bwMode="auto">
            <a:xfrm>
              <a:off x="4972405" y="5029703"/>
              <a:ext cx="1625791" cy="680417"/>
            </a:xfrm>
            <a:prstGeom prst="rect">
              <a:avLst/>
            </a:prstGeom>
            <a:solidFill>
              <a:srgbClr val="FCAF17"/>
            </a:solidFill>
            <a:ln>
              <a:noFill/>
            </a:ln>
            <a:effectLst/>
            <a:extLst/>
          </p:spPr>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a:r>
                <a:rPr lang="en-SG" sz="1015" b="1" dirty="0">
                  <a:solidFill>
                    <a:schemeClr val="bg1"/>
                  </a:solidFill>
                  <a:ea typeface="MS PGothic" pitchFamily="34" charset="-128"/>
                </a:rPr>
                <a:t>OK</a:t>
              </a:r>
            </a:p>
          </p:txBody>
        </p:sp>
        <p:sp>
          <p:nvSpPr>
            <p:cNvPr id="159" name="Rectangle 158">
              <a:extLst>
                <a:ext uri="{FF2B5EF4-FFF2-40B4-BE49-F238E27FC236}">
                  <a16:creationId xmlns:a16="http://schemas.microsoft.com/office/drawing/2014/main" xmlns="" id="{9DF8F2DF-9AFD-4F1B-9EE9-A3FE32967A27}"/>
                </a:ext>
              </a:extLst>
            </p:cNvPr>
            <p:cNvSpPr/>
            <p:nvPr/>
          </p:nvSpPr>
          <p:spPr bwMode="auto">
            <a:xfrm>
              <a:off x="6590808" y="5029703"/>
              <a:ext cx="1801362" cy="680417"/>
            </a:xfrm>
            <a:prstGeom prst="rect">
              <a:avLst/>
            </a:prstGeom>
            <a:solidFill>
              <a:schemeClr val="accent4"/>
            </a:solidFill>
            <a:ln>
              <a:noFill/>
            </a:ln>
            <a:effectLst/>
            <a:extLst/>
          </p:spPr>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a:r>
                <a:rPr lang="en-SG" sz="1015" b="1" dirty="0">
                  <a:solidFill>
                    <a:schemeClr val="bg1"/>
                  </a:solidFill>
                  <a:ea typeface="MS PGothic" pitchFamily="34" charset="-128"/>
                </a:rPr>
                <a:t>Good</a:t>
              </a:r>
            </a:p>
          </p:txBody>
        </p:sp>
        <p:sp>
          <p:nvSpPr>
            <p:cNvPr id="160" name="Rectangle 159">
              <a:extLst>
                <a:ext uri="{FF2B5EF4-FFF2-40B4-BE49-F238E27FC236}">
                  <a16:creationId xmlns:a16="http://schemas.microsoft.com/office/drawing/2014/main" xmlns="" id="{62A94F49-B6EE-4F6E-9843-F232608EB01D}"/>
                </a:ext>
              </a:extLst>
            </p:cNvPr>
            <p:cNvSpPr/>
            <p:nvPr/>
          </p:nvSpPr>
          <p:spPr bwMode="auto">
            <a:xfrm>
              <a:off x="8384783" y="5029703"/>
              <a:ext cx="1260809" cy="680417"/>
            </a:xfrm>
            <a:prstGeom prst="rect">
              <a:avLst/>
            </a:prstGeom>
            <a:solidFill>
              <a:schemeClr val="accent1"/>
            </a:solidFill>
            <a:ln>
              <a:noFill/>
            </a:ln>
            <a:effectLst/>
            <a:extLst/>
          </p:spPr>
          <p:txBody>
            <a:bodyPr rot="0" spcFirstLastPara="0" vertOverflow="overflow" horzOverflow="overflow" vert="horz" wrap="square" lIns="84406" tIns="42203" rIns="84406" bIns="42203" numCol="1" spcCol="0" rtlCol="0" fromWordArt="0" anchor="t" anchorCtr="0" forceAA="0" compatLnSpc="1">
              <a:prstTxWarp prst="textNoShape">
                <a:avLst/>
              </a:prstTxWarp>
              <a:noAutofit/>
            </a:bodyPr>
            <a:lstStyle/>
            <a:p>
              <a:pPr algn="ctr"/>
              <a:r>
                <a:rPr lang="en-SG" sz="1015" b="1" dirty="0">
                  <a:solidFill>
                    <a:schemeClr val="bg1"/>
                  </a:solidFill>
                  <a:ea typeface="MS PGothic" pitchFamily="34" charset="-128"/>
                </a:rPr>
                <a:t>Excellent</a:t>
              </a:r>
            </a:p>
          </p:txBody>
        </p:sp>
      </p:grpSp>
      <p:sp>
        <p:nvSpPr>
          <p:cNvPr id="22" name="Rectangle 21">
            <a:extLst>
              <a:ext uri="{FF2B5EF4-FFF2-40B4-BE49-F238E27FC236}">
                <a16:creationId xmlns:a16="http://schemas.microsoft.com/office/drawing/2014/main" xmlns="" id="{87C01E96-2D84-497A-A43F-C6DFABB4870F}"/>
              </a:ext>
            </a:extLst>
          </p:cNvPr>
          <p:cNvSpPr/>
          <p:nvPr/>
        </p:nvSpPr>
        <p:spPr>
          <a:xfrm>
            <a:off x="1215498" y="4874624"/>
            <a:ext cx="7178521" cy="680417"/>
          </a:xfrm>
          <a:prstGeom prst="rect">
            <a:avLst/>
          </a:prstGeom>
          <a:solidFill>
            <a:schemeClr val="bg1">
              <a:alpha val="75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63" name="Rectangle 162">
            <a:extLst>
              <a:ext uri="{FF2B5EF4-FFF2-40B4-BE49-F238E27FC236}">
                <a16:creationId xmlns:a16="http://schemas.microsoft.com/office/drawing/2014/main" xmlns="" id="{BDD001E2-73C8-4D81-8FEE-FE41B01BDA9F}"/>
              </a:ext>
            </a:extLst>
          </p:cNvPr>
          <p:cNvSpPr/>
          <p:nvPr/>
        </p:nvSpPr>
        <p:spPr bwMode="auto">
          <a:xfrm>
            <a:off x="1224734" y="5196474"/>
            <a:ext cx="7882320" cy="358567"/>
          </a:xfrm>
          <a:prstGeom prst="rect">
            <a:avLst/>
          </a:prstGeom>
          <a:solidFill>
            <a:schemeClr val="accent6"/>
          </a:solidFill>
          <a:ln>
            <a:noFill/>
          </a:ln>
          <a:effectLst/>
          <a:extLst/>
        </p:spPr>
        <p:txBody>
          <a:bodyPr vert="horz" wrap="square" lIns="84406" tIns="42203" rIns="84406" bIns="42203" numCol="1" rtlCol="0" anchor="t" anchorCtr="0" compatLnSpc="1">
            <a:prstTxWarp prst="textNoShape">
              <a:avLst/>
            </a:prstTxWarp>
            <a:noAutofit/>
          </a:bodyPr>
          <a:lstStyle/>
          <a:p>
            <a:pPr algn="r" defTabSz="844083"/>
            <a:r>
              <a:rPr lang="en-SG" sz="1846" b="1" dirty="0">
                <a:solidFill>
                  <a:schemeClr val="bg1"/>
                </a:solidFill>
              </a:rPr>
              <a:t>81</a:t>
            </a:r>
          </a:p>
        </p:txBody>
      </p:sp>
      <p:sp>
        <p:nvSpPr>
          <p:cNvPr id="92" name="Rectangle 91">
            <a:hlinkClick r:id="rId4" action="ppaction://hlinksldjump"/>
            <a:extLst>
              <a:ext uri="{FF2B5EF4-FFF2-40B4-BE49-F238E27FC236}">
                <a16:creationId xmlns:a16="http://schemas.microsoft.com/office/drawing/2014/main" xmlns="" id="{314F860C-29E4-42BA-9669-B0672DBEC02D}"/>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4" name="TextBox 3"/>
          <p:cNvSpPr txBox="1"/>
          <p:nvPr/>
        </p:nvSpPr>
        <p:spPr>
          <a:xfrm>
            <a:off x="481872" y="6211339"/>
            <a:ext cx="5303428" cy="241980"/>
          </a:xfrm>
          <a:prstGeom prst="rect">
            <a:avLst/>
          </a:prstGeom>
          <a:noFill/>
        </p:spPr>
        <p:txBody>
          <a:bodyPr wrap="square" lIns="36000" tIns="36000" rIns="36000" bIns="36000" rtlCol="0">
            <a:spAutoFit/>
          </a:bodyPr>
          <a:lstStyle/>
          <a:p>
            <a:r>
              <a:rPr lang="en-US" sz="1100" i="1" dirty="0">
                <a:solidFill>
                  <a:schemeClr val="bg1">
                    <a:lumMod val="65000"/>
                  </a:schemeClr>
                </a:solidFill>
                <a:latin typeface="Minion" panose="02040503050201020203" pitchFamily="18" charset="0"/>
              </a:rPr>
              <a:t>Source: </a:t>
            </a:r>
            <a:r>
              <a:rPr lang="en-US" sz="1100" i="1" dirty="0" smtClean="0">
                <a:solidFill>
                  <a:schemeClr val="bg1">
                    <a:lumMod val="65000"/>
                  </a:schemeClr>
                </a:solidFill>
                <a:latin typeface="Minion" panose="02040503050201020203" pitchFamily="18" charset="0"/>
              </a:rPr>
              <a:t>Roche internal POC </a:t>
            </a:r>
            <a:r>
              <a:rPr lang="en-US" sz="1100" i="1" dirty="0">
                <a:solidFill>
                  <a:schemeClr val="bg1">
                    <a:lumMod val="65000"/>
                  </a:schemeClr>
                </a:solidFill>
                <a:latin typeface="Minion" panose="02040503050201020203" pitchFamily="18" charset="0"/>
              </a:rPr>
              <a:t>reporting workflow - Usability </a:t>
            </a:r>
            <a:r>
              <a:rPr lang="en-US" sz="1100" i="1" dirty="0" smtClean="0">
                <a:solidFill>
                  <a:schemeClr val="bg1">
                    <a:lumMod val="65000"/>
                  </a:schemeClr>
                </a:solidFill>
                <a:latin typeface="Minion" panose="02040503050201020203" pitchFamily="18" charset="0"/>
              </a:rPr>
              <a:t>evaluation study</a:t>
            </a:r>
            <a:endParaRPr lang="de-CH" sz="1100" i="1" dirty="0" smtClean="0">
              <a:solidFill>
                <a:schemeClr val="bg1">
                  <a:lumMod val="65000"/>
                </a:schemeClr>
              </a:solidFill>
              <a:latin typeface="Minion" panose="02040503050201020203" pitchFamily="18" charset="0"/>
            </a:endParaRPr>
          </a:p>
        </p:txBody>
      </p:sp>
    </p:spTree>
    <p:custDataLst>
      <p:tags r:id="rId1"/>
    </p:custDataLst>
    <p:extLst>
      <p:ext uri="{BB962C8B-B14F-4D97-AF65-F5344CB8AC3E}">
        <p14:creationId xmlns:p14="http://schemas.microsoft.com/office/powerpoint/2010/main" val="215704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64" presetClass="path" presetSubtype="0" decel="100000" fill="hold" nodeType="withEffect">
                                  <p:stCondLst>
                                    <p:cond delay="0"/>
                                  </p:stCondLst>
                                  <p:childTnLst>
                                    <p:animMotion origin="layout" path="M 3.54167E-6 0.0382 L 3.54167E-6 -1.11111E-6 " pathEditMode="relative" rAng="0" ptsTypes="AA">
                                      <p:cBhvr>
                                        <p:cTn id="9" dur="500" fill="hold"/>
                                        <p:tgtEl>
                                          <p:spTgt spid="3"/>
                                        </p:tgtEl>
                                        <p:attrNameLst>
                                          <p:attrName>ppt_x</p:attrName>
                                          <p:attrName>ppt_y</p:attrName>
                                        </p:attrNameLst>
                                      </p:cBhvr>
                                      <p:rCtr x="0" y="-1921"/>
                                    </p:animMotion>
                                  </p:childTnLst>
                                </p:cTn>
                              </p:par>
                              <p:par>
                                <p:cTn id="10" presetID="10"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64" presetClass="path" presetSubtype="0" decel="100000" fill="hold" nodeType="withEffect">
                                  <p:stCondLst>
                                    <p:cond delay="0"/>
                                  </p:stCondLst>
                                  <p:childTnLst>
                                    <p:animMotion origin="layout" path="M 3.54167E-6 0.0382 L 3.54167E-6 -1.11111E-6 " pathEditMode="relative" rAng="0" ptsTypes="AA">
                                      <p:cBhvr>
                                        <p:cTn id="14" dur="500" fill="hold"/>
                                        <p:tgtEl>
                                          <p:spTgt spid="14"/>
                                        </p:tgtEl>
                                        <p:attrNameLst>
                                          <p:attrName>ppt_x</p:attrName>
                                          <p:attrName>ppt_y</p:attrName>
                                        </p:attrNameLst>
                                      </p:cBhvr>
                                      <p:rCtr x="0" y="-1921"/>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25"/>
                                        </p:tgtEl>
                                        <p:attrNameLst>
                                          <p:attrName>style.visibility</p:attrName>
                                        </p:attrNameLst>
                                      </p:cBhvr>
                                      <p:to>
                                        <p:strVal val="visible"/>
                                      </p:to>
                                    </p:set>
                                    <p:animEffect transition="in" filter="wipe(left)">
                                      <p:cBhvr>
                                        <p:cTn id="22" dur="500"/>
                                        <p:tgtEl>
                                          <p:spTgt spid="1025"/>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64" presetClass="path" presetSubtype="0" decel="100000" fill="hold" nodeType="withEffect">
                                  <p:stCondLst>
                                    <p:cond delay="0"/>
                                  </p:stCondLst>
                                  <p:childTnLst>
                                    <p:animMotion origin="layout" path="M 3.54167E-6 -0.06319 L 3.54167E-6 -4.81481E-6 " pathEditMode="relative" rAng="0" ptsTypes="AA">
                                      <p:cBhvr>
                                        <p:cTn id="28" dur="500" fill="hold"/>
                                        <p:tgtEl>
                                          <p:spTgt spid="15"/>
                                        </p:tgtEl>
                                        <p:attrNameLst>
                                          <p:attrName>ppt_x</p:attrName>
                                          <p:attrName>ppt_y</p:attrName>
                                        </p:attrNameLst>
                                      </p:cBhvr>
                                      <p:rCtr x="0" y="3148"/>
                                    </p:animMotion>
                                  </p:childTnLst>
                                </p:cTn>
                              </p:par>
                              <p:par>
                                <p:cTn id="29" presetID="10" presetClass="entr" presetSubtype="0" fill="hold" nodeType="with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64" presetClass="path" presetSubtype="0" decel="100000" fill="hold" nodeType="withEffect">
                                  <p:stCondLst>
                                    <p:cond delay="250"/>
                                  </p:stCondLst>
                                  <p:childTnLst>
                                    <p:animMotion origin="layout" path="M 3.54167E-6 -0.06319 L 3.54167E-6 -4.81481E-6 " pathEditMode="relative" rAng="0" ptsTypes="AA">
                                      <p:cBhvr>
                                        <p:cTn id="33" dur="500" fill="hold"/>
                                        <p:tgtEl>
                                          <p:spTgt spid="16"/>
                                        </p:tgtEl>
                                        <p:attrNameLst>
                                          <p:attrName>ppt_x</p:attrName>
                                          <p:attrName>ppt_y</p:attrName>
                                        </p:attrNameLst>
                                      </p:cBhvr>
                                      <p:rCtr x="0" y="3148"/>
                                    </p:animMotion>
                                  </p:childTnLst>
                                </p:cTn>
                              </p:par>
                              <p:par>
                                <p:cTn id="34" presetID="10" presetClass="entr" presetSubtype="0" fill="hold"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64" presetClass="path" presetSubtype="0" decel="100000" fill="hold" nodeType="withEffect">
                                  <p:stCondLst>
                                    <p:cond delay="500"/>
                                  </p:stCondLst>
                                  <p:childTnLst>
                                    <p:animMotion origin="layout" path="M 3.54167E-6 -0.06319 L 3.54167E-6 -4.81481E-6 " pathEditMode="relative" rAng="0" ptsTypes="AA">
                                      <p:cBhvr>
                                        <p:cTn id="38" dur="500" fill="hold"/>
                                        <p:tgtEl>
                                          <p:spTgt spid="17"/>
                                        </p:tgtEl>
                                        <p:attrNameLst>
                                          <p:attrName>ppt_x</p:attrName>
                                          <p:attrName>ppt_y</p:attrName>
                                        </p:attrNameLst>
                                      </p:cBhvr>
                                      <p:rCtr x="0" y="3148"/>
                                    </p:animMotion>
                                  </p:childTnLst>
                                </p:cTn>
                              </p:par>
                              <p:par>
                                <p:cTn id="39" presetID="10" presetClass="entr" presetSubtype="0" fill="hold" nodeType="withEffect">
                                  <p:stCondLst>
                                    <p:cond delay="75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64" presetClass="path" presetSubtype="0" decel="100000" fill="hold" nodeType="withEffect">
                                  <p:stCondLst>
                                    <p:cond delay="750"/>
                                  </p:stCondLst>
                                  <p:childTnLst>
                                    <p:animMotion origin="layout" path="M 3.54167E-6 -0.06319 L 3.54167E-6 -4.81481E-6 " pathEditMode="relative" rAng="0" ptsTypes="AA">
                                      <p:cBhvr>
                                        <p:cTn id="43" dur="500" fill="hold"/>
                                        <p:tgtEl>
                                          <p:spTgt spid="18"/>
                                        </p:tgtEl>
                                        <p:attrNameLst>
                                          <p:attrName>ppt_x</p:attrName>
                                          <p:attrName>ppt_y</p:attrName>
                                        </p:attrNameLst>
                                      </p:cBhvr>
                                      <p:rCtr x="0" y="3148"/>
                                    </p:animMotion>
                                  </p:childTnLst>
                                </p:cTn>
                              </p:par>
                              <p:par>
                                <p:cTn id="44" presetID="10" presetClass="entr" presetSubtype="0" fill="hold" nodeType="withEffect">
                                  <p:stCondLst>
                                    <p:cond delay="10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64" presetClass="path" presetSubtype="0" decel="100000" fill="hold" nodeType="withEffect">
                                  <p:stCondLst>
                                    <p:cond delay="1000"/>
                                  </p:stCondLst>
                                  <p:childTnLst>
                                    <p:animMotion origin="layout" path="M 3.54167E-6 -0.06319 L 3.54167E-6 -4.81481E-6 " pathEditMode="relative" rAng="0" ptsTypes="AA">
                                      <p:cBhvr>
                                        <p:cTn id="48" dur="500" fill="hold"/>
                                        <p:tgtEl>
                                          <p:spTgt spid="19"/>
                                        </p:tgtEl>
                                        <p:attrNameLst>
                                          <p:attrName>ppt_x</p:attrName>
                                          <p:attrName>ppt_y</p:attrName>
                                        </p:attrNameLst>
                                      </p:cBhvr>
                                      <p:rCtr x="0" y="3148"/>
                                    </p:animMotion>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025"/>
                                        </p:tgtEl>
                                      </p:cBhvr>
                                    </p:animEffect>
                                    <p:set>
                                      <p:cBhvr>
                                        <p:cTn id="68" dur="1" fill="hold">
                                          <p:stCondLst>
                                            <p:cond delay="499"/>
                                          </p:stCondLst>
                                        </p:cTn>
                                        <p:tgtEl>
                                          <p:spTgt spid="1025"/>
                                        </p:tgtEl>
                                        <p:attrNameLst>
                                          <p:attrName>style.visibility</p:attrName>
                                        </p:attrNameLst>
                                      </p:cBhvr>
                                      <p:to>
                                        <p:strVal val="hidden"/>
                                      </p:to>
                                    </p:set>
                                  </p:childTnLst>
                                </p:cTn>
                              </p:par>
                            </p:childTnLst>
                          </p:cTn>
                        </p:par>
                        <p:par>
                          <p:cTn id="69" fill="hold">
                            <p:stCondLst>
                              <p:cond delay="500"/>
                            </p:stCondLst>
                            <p:childTnLst>
                              <p:par>
                                <p:cTn id="70" presetID="22" presetClass="entr" presetSubtype="4" fill="hold" nodeType="afterEffect">
                                  <p:stCondLst>
                                    <p:cond delay="0"/>
                                  </p:stCondLst>
                                  <p:childTnLst>
                                    <p:set>
                                      <p:cBhvr>
                                        <p:cTn id="71" dur="1" fill="hold">
                                          <p:stCondLst>
                                            <p:cond delay="0"/>
                                          </p:stCondLst>
                                        </p:cTn>
                                        <p:tgtEl>
                                          <p:spTgt spid="131"/>
                                        </p:tgtEl>
                                        <p:attrNameLst>
                                          <p:attrName>style.visibility</p:attrName>
                                        </p:attrNameLst>
                                      </p:cBhvr>
                                      <p:to>
                                        <p:strVal val="visible"/>
                                      </p:to>
                                    </p:set>
                                    <p:animEffect transition="in" filter="wipe(down)">
                                      <p:cBhvr>
                                        <p:cTn id="72" dur="500"/>
                                        <p:tgtEl>
                                          <p:spTgt spid="131"/>
                                        </p:tgtEl>
                                      </p:cBhvr>
                                    </p:animEffect>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wipe(left)">
                                      <p:cBhvr>
                                        <p:cTn id="76" dur="1000"/>
                                        <p:tgtEl>
                                          <p:spTgt spid="21"/>
                                        </p:tgtEl>
                                      </p:cBhvr>
                                    </p:animEffect>
                                  </p:childTnLst>
                                </p:cTn>
                              </p:par>
                            </p:childTnLst>
                          </p:cTn>
                        </p:par>
                        <p:par>
                          <p:cTn id="77" fill="hold">
                            <p:stCondLst>
                              <p:cond delay="2000"/>
                            </p:stCondLst>
                            <p:childTnLst>
                              <p:par>
                                <p:cTn id="78" presetID="22" presetClass="entr" presetSubtype="8" fill="hold" grpId="0" nodeType="afterEffect">
                                  <p:stCondLst>
                                    <p:cond delay="0"/>
                                  </p:stCondLst>
                                  <p:childTnLst>
                                    <p:set>
                                      <p:cBhvr>
                                        <p:cTn id="79" dur="1" fill="hold">
                                          <p:stCondLst>
                                            <p:cond delay="0"/>
                                          </p:stCondLst>
                                        </p:cTn>
                                        <p:tgtEl>
                                          <p:spTgt spid="163"/>
                                        </p:tgtEl>
                                        <p:attrNameLst>
                                          <p:attrName>style.visibility</p:attrName>
                                        </p:attrNameLst>
                                      </p:cBhvr>
                                      <p:to>
                                        <p:strVal val="visible"/>
                                      </p:to>
                                    </p:set>
                                    <p:animEffect transition="in" filter="wipe(left)">
                                      <p:cBhvr>
                                        <p:cTn id="80" dur="2000"/>
                                        <p:tgtEl>
                                          <p:spTgt spid="163"/>
                                        </p:tgtEl>
                                      </p:cBhvr>
                                    </p:animEffect>
                                  </p:childTnLst>
                                </p:cTn>
                              </p:par>
                            </p:childTnLst>
                          </p:cTn>
                        </p:par>
                        <p:par>
                          <p:cTn id="81" fill="hold">
                            <p:stCondLst>
                              <p:cond delay="4000"/>
                            </p:stCondLst>
                            <p:childTnLst>
                              <p:par>
                                <p:cTn id="82" presetID="10" presetClass="entr" presetSubtype="0"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animBg="1"/>
      <p:bldP spid="1025" grpId="1" animBg="1"/>
      <p:bldP spid="22" grpId="0" animBg="1"/>
      <p:bldP spid="1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13"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POC IT solutions</a:t>
            </a:r>
            <a:endParaRPr lang="en-SG" b="0" i="1" dirty="0">
              <a:latin typeface="Minion"/>
              <a:ea typeface="ＭＳ Ｐゴシック" charset="0"/>
            </a:endParaRPr>
          </a:p>
        </p:txBody>
      </p:sp>
      <p:sp>
        <p:nvSpPr>
          <p:cNvPr id="2" name="Text Placeholder 1">
            <a:extLst>
              <a:ext uri="{FF2B5EF4-FFF2-40B4-BE49-F238E27FC236}">
                <a16:creationId xmlns:a16="http://schemas.microsoft.com/office/drawing/2014/main" xmlns="" id="{D236F897-F049-4977-BA8D-798EDFD9023A}"/>
              </a:ext>
            </a:extLst>
          </p:cNvPr>
          <p:cNvSpPr>
            <a:spLocks noGrp="1"/>
          </p:cNvSpPr>
          <p:nvPr>
            <p:ph type="body" sz="quarter" idx="12"/>
          </p:nvPr>
        </p:nvSpPr>
        <p:spPr/>
        <p:txBody>
          <a:bodyPr>
            <a:noAutofit/>
          </a:bodyPr>
          <a:lstStyle/>
          <a:p>
            <a:r>
              <a:rPr lang="en-SG" dirty="0">
                <a:latin typeface="Minion"/>
                <a:ea typeface="ＭＳ Ｐゴシック" charset="0"/>
              </a:rPr>
              <a:t>Designed with your expertise in mind to manage POC traffic</a:t>
            </a:r>
            <a:endParaRPr lang="en-GB" dirty="0"/>
          </a:p>
        </p:txBody>
      </p:sp>
      <p:sp>
        <p:nvSpPr>
          <p:cNvPr id="19" name="TextBox 18"/>
          <p:cNvSpPr txBox="1"/>
          <p:nvPr/>
        </p:nvSpPr>
        <p:spPr>
          <a:xfrm>
            <a:off x="6132982" y="4575211"/>
            <a:ext cx="2846855" cy="646331"/>
          </a:xfrm>
          <a:prstGeom prst="rect">
            <a:avLst/>
          </a:prstGeom>
          <a:noFill/>
        </p:spPr>
        <p:txBody>
          <a:bodyPr wrap="square" rtlCol="0">
            <a:spAutoFit/>
          </a:bodyPr>
          <a:lstStyle/>
          <a:p>
            <a:pPr algn="ctr"/>
            <a:r>
              <a:rPr lang="en-SG" b="1" dirty="0">
                <a:solidFill>
                  <a:schemeClr val="accent3"/>
                </a:solidFill>
                <a:cs typeface="Arial" charset="0"/>
              </a:rPr>
              <a:t>Enable work </a:t>
            </a:r>
            <a:br>
              <a:rPr lang="en-SG" b="1" dirty="0">
                <a:solidFill>
                  <a:schemeClr val="accent3"/>
                </a:solidFill>
                <a:cs typeface="Arial" charset="0"/>
              </a:rPr>
            </a:br>
            <a:r>
              <a:rPr lang="en-SG" b="1" dirty="0">
                <a:solidFill>
                  <a:schemeClr val="accent3"/>
                </a:solidFill>
                <a:cs typeface="Arial" charset="0"/>
              </a:rPr>
              <a:t>on-the-go</a:t>
            </a:r>
          </a:p>
        </p:txBody>
      </p:sp>
      <p:sp>
        <p:nvSpPr>
          <p:cNvPr id="18" name="TextBox 17"/>
          <p:cNvSpPr txBox="1"/>
          <p:nvPr/>
        </p:nvSpPr>
        <p:spPr>
          <a:xfrm>
            <a:off x="3286135" y="4575211"/>
            <a:ext cx="2846853" cy="646331"/>
          </a:xfrm>
          <a:prstGeom prst="rect">
            <a:avLst/>
          </a:prstGeom>
          <a:noFill/>
        </p:spPr>
        <p:txBody>
          <a:bodyPr wrap="square" rtlCol="0">
            <a:spAutoFit/>
          </a:bodyPr>
          <a:lstStyle/>
          <a:p>
            <a:pPr algn="ctr"/>
            <a:r>
              <a:rPr lang="fr-CH" b="1" dirty="0">
                <a:solidFill>
                  <a:schemeClr val="accent2"/>
                </a:solidFill>
                <a:cs typeface="Arial" charset="0"/>
              </a:rPr>
              <a:t>Coordinate operator management</a:t>
            </a:r>
            <a:endParaRPr lang="en-SG" b="1" dirty="0">
              <a:solidFill>
                <a:schemeClr val="accent2"/>
              </a:solidFill>
              <a:cs typeface="Arial" charset="0"/>
            </a:endParaRPr>
          </a:p>
        </p:txBody>
      </p:sp>
      <p:sp>
        <p:nvSpPr>
          <p:cNvPr id="20" name="TextBox 19"/>
          <p:cNvSpPr txBox="1"/>
          <p:nvPr/>
        </p:nvSpPr>
        <p:spPr>
          <a:xfrm>
            <a:off x="8979830" y="4575211"/>
            <a:ext cx="2777195" cy="646331"/>
          </a:xfrm>
          <a:prstGeom prst="rect">
            <a:avLst/>
          </a:prstGeom>
          <a:noFill/>
        </p:spPr>
        <p:txBody>
          <a:bodyPr wrap="square" rtlCol="0">
            <a:spAutoFit/>
          </a:bodyPr>
          <a:lstStyle/>
          <a:p>
            <a:pPr algn="ctr"/>
            <a:r>
              <a:rPr lang="en-SG" b="1" dirty="0">
                <a:solidFill>
                  <a:srgbClr val="782177"/>
                </a:solidFill>
                <a:cs typeface="Arial" charset="0"/>
              </a:rPr>
              <a:t>Support continuous improvement</a:t>
            </a:r>
          </a:p>
        </p:txBody>
      </p:sp>
      <p:grpSp>
        <p:nvGrpSpPr>
          <p:cNvPr id="17" name="Group 16">
            <a:extLst>
              <a:ext uri="{FF2B5EF4-FFF2-40B4-BE49-F238E27FC236}">
                <a16:creationId xmlns:a16="http://schemas.microsoft.com/office/drawing/2014/main" xmlns="" id="{45959289-CFAD-4495-99FA-5A7AF412A2B6}"/>
              </a:ext>
            </a:extLst>
          </p:cNvPr>
          <p:cNvGrpSpPr/>
          <p:nvPr/>
        </p:nvGrpSpPr>
        <p:grpSpPr>
          <a:xfrm>
            <a:off x="9819540" y="2951183"/>
            <a:ext cx="1032716" cy="1291655"/>
            <a:chOff x="7105434" y="5014344"/>
            <a:chExt cx="938833" cy="1174232"/>
          </a:xfrm>
        </p:grpSpPr>
        <p:grpSp>
          <p:nvGrpSpPr>
            <p:cNvPr id="30" name="Group 174">
              <a:extLst>
                <a:ext uri="{FF2B5EF4-FFF2-40B4-BE49-F238E27FC236}">
                  <a16:creationId xmlns:a16="http://schemas.microsoft.com/office/drawing/2014/main" xmlns="" id="{BF4FE633-7F6E-4104-AEB3-DE0599E4FECE}"/>
                </a:ext>
              </a:extLst>
            </p:cNvPr>
            <p:cNvGrpSpPr>
              <a:grpSpLocks noChangeAspect="1"/>
            </p:cNvGrpSpPr>
            <p:nvPr/>
          </p:nvGrpSpPr>
          <p:grpSpPr bwMode="auto">
            <a:xfrm>
              <a:off x="7398562" y="5014344"/>
              <a:ext cx="645705" cy="900113"/>
              <a:chOff x="5882" y="2108"/>
              <a:chExt cx="407" cy="567"/>
            </a:xfrm>
            <a:solidFill>
              <a:schemeClr val="accent2"/>
            </a:solidFill>
          </p:grpSpPr>
          <p:sp>
            <p:nvSpPr>
              <p:cNvPr id="31" name="Rectangle 175">
                <a:extLst>
                  <a:ext uri="{FF2B5EF4-FFF2-40B4-BE49-F238E27FC236}">
                    <a16:creationId xmlns:a16="http://schemas.microsoft.com/office/drawing/2014/main" xmlns="" id="{E03A09D8-B2EB-4AAE-AA82-431D0FF92E92}"/>
                  </a:ext>
                </a:extLst>
              </p:cNvPr>
              <p:cNvSpPr>
                <a:spLocks noChangeArrowheads="1"/>
              </p:cNvSpPr>
              <p:nvPr/>
            </p:nvSpPr>
            <p:spPr bwMode="auto">
              <a:xfrm>
                <a:off x="5934" y="2258"/>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 name="Rectangle 176">
                <a:extLst>
                  <a:ext uri="{FF2B5EF4-FFF2-40B4-BE49-F238E27FC236}">
                    <a16:creationId xmlns:a16="http://schemas.microsoft.com/office/drawing/2014/main" xmlns="" id="{3CA1F9A0-827C-40C5-9E56-7CA7E158372E}"/>
                  </a:ext>
                </a:extLst>
              </p:cNvPr>
              <p:cNvSpPr>
                <a:spLocks noChangeArrowheads="1"/>
              </p:cNvSpPr>
              <p:nvPr/>
            </p:nvSpPr>
            <p:spPr bwMode="auto">
              <a:xfrm>
                <a:off x="5934" y="2325"/>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 name="Rectangle 177">
                <a:extLst>
                  <a:ext uri="{FF2B5EF4-FFF2-40B4-BE49-F238E27FC236}">
                    <a16:creationId xmlns:a16="http://schemas.microsoft.com/office/drawing/2014/main" xmlns="" id="{3074F89B-7D3B-4C54-A51E-4F748848B56C}"/>
                  </a:ext>
                </a:extLst>
              </p:cNvPr>
              <p:cNvSpPr>
                <a:spLocks noChangeArrowheads="1"/>
              </p:cNvSpPr>
              <p:nvPr/>
            </p:nvSpPr>
            <p:spPr bwMode="auto">
              <a:xfrm>
                <a:off x="5934" y="2391"/>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 name="Freeform 178">
                <a:extLst>
                  <a:ext uri="{FF2B5EF4-FFF2-40B4-BE49-F238E27FC236}">
                    <a16:creationId xmlns:a16="http://schemas.microsoft.com/office/drawing/2014/main" xmlns="" id="{DECD8623-6F74-4F7A-B8B1-6A37782EFEAF}"/>
                  </a:ext>
                </a:extLst>
              </p:cNvPr>
              <p:cNvSpPr>
                <a:spLocks/>
              </p:cNvSpPr>
              <p:nvPr/>
            </p:nvSpPr>
            <p:spPr bwMode="auto">
              <a:xfrm>
                <a:off x="5882" y="2143"/>
                <a:ext cx="407" cy="532"/>
              </a:xfrm>
              <a:custGeom>
                <a:avLst/>
                <a:gdLst>
                  <a:gd name="T0" fmla="*/ 97 w 1628"/>
                  <a:gd name="T1" fmla="*/ 2130 h 2130"/>
                  <a:gd name="T2" fmla="*/ 87 w 1628"/>
                  <a:gd name="T3" fmla="*/ 2129 h 2130"/>
                  <a:gd name="T4" fmla="*/ 68 w 1628"/>
                  <a:gd name="T5" fmla="*/ 2125 h 2130"/>
                  <a:gd name="T6" fmla="*/ 50 w 1628"/>
                  <a:gd name="T7" fmla="*/ 2118 h 2130"/>
                  <a:gd name="T8" fmla="*/ 35 w 1628"/>
                  <a:gd name="T9" fmla="*/ 2108 h 2130"/>
                  <a:gd name="T10" fmla="*/ 22 w 1628"/>
                  <a:gd name="T11" fmla="*/ 2095 h 2130"/>
                  <a:gd name="T12" fmla="*/ 12 w 1628"/>
                  <a:gd name="T13" fmla="*/ 2080 h 2130"/>
                  <a:gd name="T14" fmla="*/ 4 w 1628"/>
                  <a:gd name="T15" fmla="*/ 2061 h 2130"/>
                  <a:gd name="T16" fmla="*/ 1 w 1628"/>
                  <a:gd name="T17" fmla="*/ 2043 h 2130"/>
                  <a:gd name="T18" fmla="*/ 0 w 1628"/>
                  <a:gd name="T19" fmla="*/ 97 h 2130"/>
                  <a:gd name="T20" fmla="*/ 1 w 1628"/>
                  <a:gd name="T21" fmla="*/ 87 h 2130"/>
                  <a:gd name="T22" fmla="*/ 4 w 1628"/>
                  <a:gd name="T23" fmla="*/ 68 h 2130"/>
                  <a:gd name="T24" fmla="*/ 12 w 1628"/>
                  <a:gd name="T25" fmla="*/ 51 h 2130"/>
                  <a:gd name="T26" fmla="*/ 22 w 1628"/>
                  <a:gd name="T27" fmla="*/ 35 h 2130"/>
                  <a:gd name="T28" fmla="*/ 35 w 1628"/>
                  <a:gd name="T29" fmla="*/ 22 h 2130"/>
                  <a:gd name="T30" fmla="*/ 50 w 1628"/>
                  <a:gd name="T31" fmla="*/ 12 h 2130"/>
                  <a:gd name="T32" fmla="*/ 68 w 1628"/>
                  <a:gd name="T33" fmla="*/ 4 h 2130"/>
                  <a:gd name="T34" fmla="*/ 87 w 1628"/>
                  <a:gd name="T35" fmla="*/ 1 h 2130"/>
                  <a:gd name="T36" fmla="*/ 336 w 1628"/>
                  <a:gd name="T37" fmla="*/ 0 h 2130"/>
                  <a:gd name="T38" fmla="*/ 97 w 1628"/>
                  <a:gd name="T39" fmla="*/ 61 h 2130"/>
                  <a:gd name="T40" fmla="*/ 89 w 1628"/>
                  <a:gd name="T41" fmla="*/ 62 h 2130"/>
                  <a:gd name="T42" fmla="*/ 77 w 1628"/>
                  <a:gd name="T43" fmla="*/ 67 h 2130"/>
                  <a:gd name="T44" fmla="*/ 67 w 1628"/>
                  <a:gd name="T45" fmla="*/ 77 h 2130"/>
                  <a:gd name="T46" fmla="*/ 61 w 1628"/>
                  <a:gd name="T47" fmla="*/ 89 h 2130"/>
                  <a:gd name="T48" fmla="*/ 60 w 1628"/>
                  <a:gd name="T49" fmla="*/ 2033 h 2130"/>
                  <a:gd name="T50" fmla="*/ 61 w 1628"/>
                  <a:gd name="T51" fmla="*/ 2040 h 2130"/>
                  <a:gd name="T52" fmla="*/ 67 w 1628"/>
                  <a:gd name="T53" fmla="*/ 2053 h 2130"/>
                  <a:gd name="T54" fmla="*/ 77 w 1628"/>
                  <a:gd name="T55" fmla="*/ 2062 h 2130"/>
                  <a:gd name="T56" fmla="*/ 89 w 1628"/>
                  <a:gd name="T57" fmla="*/ 2068 h 2130"/>
                  <a:gd name="T58" fmla="*/ 1531 w 1628"/>
                  <a:gd name="T59" fmla="*/ 2069 h 2130"/>
                  <a:gd name="T60" fmla="*/ 1538 w 1628"/>
                  <a:gd name="T61" fmla="*/ 2068 h 2130"/>
                  <a:gd name="T62" fmla="*/ 1551 w 1628"/>
                  <a:gd name="T63" fmla="*/ 2062 h 2130"/>
                  <a:gd name="T64" fmla="*/ 1561 w 1628"/>
                  <a:gd name="T65" fmla="*/ 2053 h 2130"/>
                  <a:gd name="T66" fmla="*/ 1567 w 1628"/>
                  <a:gd name="T67" fmla="*/ 2040 h 2130"/>
                  <a:gd name="T68" fmla="*/ 1568 w 1628"/>
                  <a:gd name="T69" fmla="*/ 97 h 2130"/>
                  <a:gd name="T70" fmla="*/ 1567 w 1628"/>
                  <a:gd name="T71" fmla="*/ 89 h 2130"/>
                  <a:gd name="T72" fmla="*/ 1561 w 1628"/>
                  <a:gd name="T73" fmla="*/ 77 h 2130"/>
                  <a:gd name="T74" fmla="*/ 1551 w 1628"/>
                  <a:gd name="T75" fmla="*/ 67 h 2130"/>
                  <a:gd name="T76" fmla="*/ 1538 w 1628"/>
                  <a:gd name="T77" fmla="*/ 62 h 2130"/>
                  <a:gd name="T78" fmla="*/ 1291 w 1628"/>
                  <a:gd name="T79" fmla="*/ 61 h 2130"/>
                  <a:gd name="T80" fmla="*/ 1531 w 1628"/>
                  <a:gd name="T81" fmla="*/ 0 h 2130"/>
                  <a:gd name="T82" fmla="*/ 1541 w 1628"/>
                  <a:gd name="T83" fmla="*/ 1 h 2130"/>
                  <a:gd name="T84" fmla="*/ 1560 w 1628"/>
                  <a:gd name="T85" fmla="*/ 4 h 2130"/>
                  <a:gd name="T86" fmla="*/ 1578 w 1628"/>
                  <a:gd name="T87" fmla="*/ 12 h 2130"/>
                  <a:gd name="T88" fmla="*/ 1593 w 1628"/>
                  <a:gd name="T89" fmla="*/ 22 h 2130"/>
                  <a:gd name="T90" fmla="*/ 1606 w 1628"/>
                  <a:gd name="T91" fmla="*/ 35 h 2130"/>
                  <a:gd name="T92" fmla="*/ 1616 w 1628"/>
                  <a:gd name="T93" fmla="*/ 51 h 2130"/>
                  <a:gd name="T94" fmla="*/ 1623 w 1628"/>
                  <a:gd name="T95" fmla="*/ 68 h 2130"/>
                  <a:gd name="T96" fmla="*/ 1627 w 1628"/>
                  <a:gd name="T97" fmla="*/ 87 h 2130"/>
                  <a:gd name="T98" fmla="*/ 1628 w 1628"/>
                  <a:gd name="T99" fmla="*/ 2033 h 2130"/>
                  <a:gd name="T100" fmla="*/ 1627 w 1628"/>
                  <a:gd name="T101" fmla="*/ 2043 h 2130"/>
                  <a:gd name="T102" fmla="*/ 1623 w 1628"/>
                  <a:gd name="T103" fmla="*/ 2061 h 2130"/>
                  <a:gd name="T104" fmla="*/ 1616 w 1628"/>
                  <a:gd name="T105" fmla="*/ 2080 h 2130"/>
                  <a:gd name="T106" fmla="*/ 1606 w 1628"/>
                  <a:gd name="T107" fmla="*/ 2095 h 2130"/>
                  <a:gd name="T108" fmla="*/ 1593 w 1628"/>
                  <a:gd name="T109" fmla="*/ 2108 h 2130"/>
                  <a:gd name="T110" fmla="*/ 1578 w 1628"/>
                  <a:gd name="T111" fmla="*/ 2118 h 2130"/>
                  <a:gd name="T112" fmla="*/ 1560 w 1628"/>
                  <a:gd name="T113" fmla="*/ 2125 h 2130"/>
                  <a:gd name="T114" fmla="*/ 1541 w 1628"/>
                  <a:gd name="T115" fmla="*/ 2129 h 2130"/>
                  <a:gd name="T116" fmla="*/ 1531 w 1628"/>
                  <a:gd name="T117" fmla="*/ 213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8" h="2130">
                    <a:moveTo>
                      <a:pt x="1531" y="2130"/>
                    </a:moveTo>
                    <a:lnTo>
                      <a:pt x="97" y="2130"/>
                    </a:lnTo>
                    <a:lnTo>
                      <a:pt x="97" y="2130"/>
                    </a:lnTo>
                    <a:lnTo>
                      <a:pt x="87" y="2129"/>
                    </a:lnTo>
                    <a:lnTo>
                      <a:pt x="77" y="2128"/>
                    </a:lnTo>
                    <a:lnTo>
                      <a:pt x="68" y="2125"/>
                    </a:lnTo>
                    <a:lnTo>
                      <a:pt x="58" y="2122"/>
                    </a:lnTo>
                    <a:lnTo>
                      <a:pt x="50" y="2118"/>
                    </a:lnTo>
                    <a:lnTo>
                      <a:pt x="42" y="2113"/>
                    </a:lnTo>
                    <a:lnTo>
                      <a:pt x="35" y="2108"/>
                    </a:lnTo>
                    <a:lnTo>
                      <a:pt x="28" y="2102"/>
                    </a:lnTo>
                    <a:lnTo>
                      <a:pt x="22" y="2095"/>
                    </a:lnTo>
                    <a:lnTo>
                      <a:pt x="16" y="2087"/>
                    </a:lnTo>
                    <a:lnTo>
                      <a:pt x="12" y="2080"/>
                    </a:lnTo>
                    <a:lnTo>
                      <a:pt x="8" y="2071"/>
                    </a:lnTo>
                    <a:lnTo>
                      <a:pt x="4" y="2061"/>
                    </a:lnTo>
                    <a:lnTo>
                      <a:pt x="2" y="2052"/>
                    </a:lnTo>
                    <a:lnTo>
                      <a:pt x="1" y="2043"/>
                    </a:lnTo>
                    <a:lnTo>
                      <a:pt x="0" y="2033"/>
                    </a:lnTo>
                    <a:lnTo>
                      <a:pt x="0" y="97"/>
                    </a:lnTo>
                    <a:lnTo>
                      <a:pt x="0" y="97"/>
                    </a:lnTo>
                    <a:lnTo>
                      <a:pt x="1" y="87"/>
                    </a:lnTo>
                    <a:lnTo>
                      <a:pt x="2" y="77"/>
                    </a:lnTo>
                    <a:lnTo>
                      <a:pt x="4" y="68"/>
                    </a:lnTo>
                    <a:lnTo>
                      <a:pt x="8" y="59"/>
                    </a:lnTo>
                    <a:lnTo>
                      <a:pt x="12" y="51"/>
                    </a:lnTo>
                    <a:lnTo>
                      <a:pt x="16" y="43"/>
                    </a:lnTo>
                    <a:lnTo>
                      <a:pt x="22" y="35"/>
                    </a:lnTo>
                    <a:lnTo>
                      <a:pt x="28" y="28"/>
                    </a:lnTo>
                    <a:lnTo>
                      <a:pt x="35" y="22"/>
                    </a:lnTo>
                    <a:lnTo>
                      <a:pt x="42" y="16"/>
                    </a:lnTo>
                    <a:lnTo>
                      <a:pt x="50" y="12"/>
                    </a:lnTo>
                    <a:lnTo>
                      <a:pt x="58" y="8"/>
                    </a:lnTo>
                    <a:lnTo>
                      <a:pt x="68" y="4"/>
                    </a:lnTo>
                    <a:lnTo>
                      <a:pt x="77" y="2"/>
                    </a:lnTo>
                    <a:lnTo>
                      <a:pt x="87" y="1"/>
                    </a:lnTo>
                    <a:lnTo>
                      <a:pt x="97" y="0"/>
                    </a:lnTo>
                    <a:lnTo>
                      <a:pt x="336" y="0"/>
                    </a:lnTo>
                    <a:lnTo>
                      <a:pt x="336" y="61"/>
                    </a:lnTo>
                    <a:lnTo>
                      <a:pt x="97" y="61"/>
                    </a:lnTo>
                    <a:lnTo>
                      <a:pt x="97" y="61"/>
                    </a:lnTo>
                    <a:lnTo>
                      <a:pt x="89" y="62"/>
                    </a:lnTo>
                    <a:lnTo>
                      <a:pt x="83" y="64"/>
                    </a:lnTo>
                    <a:lnTo>
                      <a:pt x="77" y="67"/>
                    </a:lnTo>
                    <a:lnTo>
                      <a:pt x="71" y="71"/>
                    </a:lnTo>
                    <a:lnTo>
                      <a:pt x="67" y="77"/>
                    </a:lnTo>
                    <a:lnTo>
                      <a:pt x="64" y="83"/>
                    </a:lnTo>
                    <a:lnTo>
                      <a:pt x="61" y="89"/>
                    </a:lnTo>
                    <a:lnTo>
                      <a:pt x="60" y="97"/>
                    </a:lnTo>
                    <a:lnTo>
                      <a:pt x="60" y="2033"/>
                    </a:lnTo>
                    <a:lnTo>
                      <a:pt x="60" y="2033"/>
                    </a:lnTo>
                    <a:lnTo>
                      <a:pt x="61" y="2040"/>
                    </a:lnTo>
                    <a:lnTo>
                      <a:pt x="64" y="2047"/>
                    </a:lnTo>
                    <a:lnTo>
                      <a:pt x="67" y="2053"/>
                    </a:lnTo>
                    <a:lnTo>
                      <a:pt x="71" y="2058"/>
                    </a:lnTo>
                    <a:lnTo>
                      <a:pt x="77" y="2062"/>
                    </a:lnTo>
                    <a:lnTo>
                      <a:pt x="83" y="2066"/>
                    </a:lnTo>
                    <a:lnTo>
                      <a:pt x="89" y="2068"/>
                    </a:lnTo>
                    <a:lnTo>
                      <a:pt x="97" y="2069"/>
                    </a:lnTo>
                    <a:lnTo>
                      <a:pt x="1531" y="2069"/>
                    </a:lnTo>
                    <a:lnTo>
                      <a:pt x="1531" y="2069"/>
                    </a:lnTo>
                    <a:lnTo>
                      <a:pt x="1538" y="2068"/>
                    </a:lnTo>
                    <a:lnTo>
                      <a:pt x="1545" y="2066"/>
                    </a:lnTo>
                    <a:lnTo>
                      <a:pt x="1551" y="2062"/>
                    </a:lnTo>
                    <a:lnTo>
                      <a:pt x="1556" y="2058"/>
                    </a:lnTo>
                    <a:lnTo>
                      <a:pt x="1561" y="2053"/>
                    </a:lnTo>
                    <a:lnTo>
                      <a:pt x="1564" y="2047"/>
                    </a:lnTo>
                    <a:lnTo>
                      <a:pt x="1567" y="2040"/>
                    </a:lnTo>
                    <a:lnTo>
                      <a:pt x="1568" y="2033"/>
                    </a:lnTo>
                    <a:lnTo>
                      <a:pt x="1568" y="97"/>
                    </a:lnTo>
                    <a:lnTo>
                      <a:pt x="1568" y="97"/>
                    </a:lnTo>
                    <a:lnTo>
                      <a:pt x="1567" y="89"/>
                    </a:lnTo>
                    <a:lnTo>
                      <a:pt x="1564" y="83"/>
                    </a:lnTo>
                    <a:lnTo>
                      <a:pt x="1561" y="77"/>
                    </a:lnTo>
                    <a:lnTo>
                      <a:pt x="1556" y="71"/>
                    </a:lnTo>
                    <a:lnTo>
                      <a:pt x="1551" y="67"/>
                    </a:lnTo>
                    <a:lnTo>
                      <a:pt x="1545" y="64"/>
                    </a:lnTo>
                    <a:lnTo>
                      <a:pt x="1538" y="62"/>
                    </a:lnTo>
                    <a:lnTo>
                      <a:pt x="1531" y="61"/>
                    </a:lnTo>
                    <a:lnTo>
                      <a:pt x="1291" y="61"/>
                    </a:lnTo>
                    <a:lnTo>
                      <a:pt x="1291" y="0"/>
                    </a:lnTo>
                    <a:lnTo>
                      <a:pt x="1531" y="0"/>
                    </a:lnTo>
                    <a:lnTo>
                      <a:pt x="1531" y="0"/>
                    </a:lnTo>
                    <a:lnTo>
                      <a:pt x="1541" y="1"/>
                    </a:lnTo>
                    <a:lnTo>
                      <a:pt x="1550" y="2"/>
                    </a:lnTo>
                    <a:lnTo>
                      <a:pt x="1560" y="4"/>
                    </a:lnTo>
                    <a:lnTo>
                      <a:pt x="1569" y="8"/>
                    </a:lnTo>
                    <a:lnTo>
                      <a:pt x="1578" y="12"/>
                    </a:lnTo>
                    <a:lnTo>
                      <a:pt x="1586" y="16"/>
                    </a:lnTo>
                    <a:lnTo>
                      <a:pt x="1593" y="22"/>
                    </a:lnTo>
                    <a:lnTo>
                      <a:pt x="1600" y="28"/>
                    </a:lnTo>
                    <a:lnTo>
                      <a:pt x="1606" y="35"/>
                    </a:lnTo>
                    <a:lnTo>
                      <a:pt x="1611" y="43"/>
                    </a:lnTo>
                    <a:lnTo>
                      <a:pt x="1616" y="51"/>
                    </a:lnTo>
                    <a:lnTo>
                      <a:pt x="1620" y="59"/>
                    </a:lnTo>
                    <a:lnTo>
                      <a:pt x="1623" y="68"/>
                    </a:lnTo>
                    <a:lnTo>
                      <a:pt x="1626" y="77"/>
                    </a:lnTo>
                    <a:lnTo>
                      <a:pt x="1627" y="87"/>
                    </a:lnTo>
                    <a:lnTo>
                      <a:pt x="1628" y="97"/>
                    </a:lnTo>
                    <a:lnTo>
                      <a:pt x="1628" y="2033"/>
                    </a:lnTo>
                    <a:lnTo>
                      <a:pt x="1628" y="2033"/>
                    </a:lnTo>
                    <a:lnTo>
                      <a:pt x="1627" y="2043"/>
                    </a:lnTo>
                    <a:lnTo>
                      <a:pt x="1626" y="2052"/>
                    </a:lnTo>
                    <a:lnTo>
                      <a:pt x="1623" y="2061"/>
                    </a:lnTo>
                    <a:lnTo>
                      <a:pt x="1620" y="2071"/>
                    </a:lnTo>
                    <a:lnTo>
                      <a:pt x="1616" y="2080"/>
                    </a:lnTo>
                    <a:lnTo>
                      <a:pt x="1611" y="2087"/>
                    </a:lnTo>
                    <a:lnTo>
                      <a:pt x="1606" y="2095"/>
                    </a:lnTo>
                    <a:lnTo>
                      <a:pt x="1600" y="2102"/>
                    </a:lnTo>
                    <a:lnTo>
                      <a:pt x="1593" y="2108"/>
                    </a:lnTo>
                    <a:lnTo>
                      <a:pt x="1586" y="2113"/>
                    </a:lnTo>
                    <a:lnTo>
                      <a:pt x="1578" y="2118"/>
                    </a:lnTo>
                    <a:lnTo>
                      <a:pt x="1569" y="2122"/>
                    </a:lnTo>
                    <a:lnTo>
                      <a:pt x="1560" y="2125"/>
                    </a:lnTo>
                    <a:lnTo>
                      <a:pt x="1550" y="2128"/>
                    </a:lnTo>
                    <a:lnTo>
                      <a:pt x="1541" y="2129"/>
                    </a:lnTo>
                    <a:lnTo>
                      <a:pt x="1531" y="2130"/>
                    </a:lnTo>
                    <a:lnTo>
                      <a:pt x="1531" y="213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5" name="Freeform 179">
                <a:extLst>
                  <a:ext uri="{FF2B5EF4-FFF2-40B4-BE49-F238E27FC236}">
                    <a16:creationId xmlns:a16="http://schemas.microsoft.com/office/drawing/2014/main" xmlns="" id="{02023B77-1BDA-4257-997E-412F8E00C4CE}"/>
                  </a:ext>
                </a:extLst>
              </p:cNvPr>
              <p:cNvSpPr>
                <a:spLocks noEditPoints="1"/>
              </p:cNvSpPr>
              <p:nvPr/>
            </p:nvSpPr>
            <p:spPr bwMode="auto">
              <a:xfrm>
                <a:off x="5959" y="2108"/>
                <a:ext cx="253" cy="84"/>
              </a:xfrm>
              <a:custGeom>
                <a:avLst/>
                <a:gdLst>
                  <a:gd name="T0" fmla="*/ 968 w 1016"/>
                  <a:gd name="T1" fmla="*/ 338 h 338"/>
                  <a:gd name="T2" fmla="*/ 48 w 1016"/>
                  <a:gd name="T3" fmla="*/ 338 h 338"/>
                  <a:gd name="T4" fmla="*/ 48 w 1016"/>
                  <a:gd name="T5" fmla="*/ 338 h 338"/>
                  <a:gd name="T6" fmla="*/ 38 w 1016"/>
                  <a:gd name="T7" fmla="*/ 337 h 338"/>
                  <a:gd name="T8" fmla="*/ 29 w 1016"/>
                  <a:gd name="T9" fmla="*/ 334 h 338"/>
                  <a:gd name="T10" fmla="*/ 21 w 1016"/>
                  <a:gd name="T11" fmla="*/ 330 h 338"/>
                  <a:gd name="T12" fmla="*/ 14 w 1016"/>
                  <a:gd name="T13" fmla="*/ 324 h 338"/>
                  <a:gd name="T14" fmla="*/ 9 w 1016"/>
                  <a:gd name="T15" fmla="*/ 317 h 338"/>
                  <a:gd name="T16" fmla="*/ 3 w 1016"/>
                  <a:gd name="T17" fmla="*/ 309 h 338"/>
                  <a:gd name="T18" fmla="*/ 0 w 1016"/>
                  <a:gd name="T19" fmla="*/ 300 h 338"/>
                  <a:gd name="T20" fmla="*/ 0 w 1016"/>
                  <a:gd name="T21" fmla="*/ 290 h 338"/>
                  <a:gd name="T22" fmla="*/ 0 w 1016"/>
                  <a:gd name="T23" fmla="*/ 47 h 338"/>
                  <a:gd name="T24" fmla="*/ 0 w 1016"/>
                  <a:gd name="T25" fmla="*/ 47 h 338"/>
                  <a:gd name="T26" fmla="*/ 0 w 1016"/>
                  <a:gd name="T27" fmla="*/ 38 h 338"/>
                  <a:gd name="T28" fmla="*/ 3 w 1016"/>
                  <a:gd name="T29" fmla="*/ 29 h 338"/>
                  <a:gd name="T30" fmla="*/ 9 w 1016"/>
                  <a:gd name="T31" fmla="*/ 21 h 338"/>
                  <a:gd name="T32" fmla="*/ 14 w 1016"/>
                  <a:gd name="T33" fmla="*/ 14 h 338"/>
                  <a:gd name="T34" fmla="*/ 21 w 1016"/>
                  <a:gd name="T35" fmla="*/ 8 h 338"/>
                  <a:gd name="T36" fmla="*/ 29 w 1016"/>
                  <a:gd name="T37" fmla="*/ 4 h 338"/>
                  <a:gd name="T38" fmla="*/ 38 w 1016"/>
                  <a:gd name="T39" fmla="*/ 1 h 338"/>
                  <a:gd name="T40" fmla="*/ 48 w 1016"/>
                  <a:gd name="T41" fmla="*/ 0 h 338"/>
                  <a:gd name="T42" fmla="*/ 968 w 1016"/>
                  <a:gd name="T43" fmla="*/ 0 h 338"/>
                  <a:gd name="T44" fmla="*/ 968 w 1016"/>
                  <a:gd name="T45" fmla="*/ 0 h 338"/>
                  <a:gd name="T46" fmla="*/ 978 w 1016"/>
                  <a:gd name="T47" fmla="*/ 1 h 338"/>
                  <a:gd name="T48" fmla="*/ 987 w 1016"/>
                  <a:gd name="T49" fmla="*/ 4 h 338"/>
                  <a:gd name="T50" fmla="*/ 994 w 1016"/>
                  <a:gd name="T51" fmla="*/ 8 h 338"/>
                  <a:gd name="T52" fmla="*/ 1001 w 1016"/>
                  <a:gd name="T53" fmla="*/ 14 h 338"/>
                  <a:gd name="T54" fmla="*/ 1007 w 1016"/>
                  <a:gd name="T55" fmla="*/ 21 h 338"/>
                  <a:gd name="T56" fmla="*/ 1013 w 1016"/>
                  <a:gd name="T57" fmla="*/ 29 h 338"/>
                  <a:gd name="T58" fmla="*/ 1015 w 1016"/>
                  <a:gd name="T59" fmla="*/ 38 h 338"/>
                  <a:gd name="T60" fmla="*/ 1016 w 1016"/>
                  <a:gd name="T61" fmla="*/ 47 h 338"/>
                  <a:gd name="T62" fmla="*/ 1016 w 1016"/>
                  <a:gd name="T63" fmla="*/ 290 h 338"/>
                  <a:gd name="T64" fmla="*/ 1016 w 1016"/>
                  <a:gd name="T65" fmla="*/ 290 h 338"/>
                  <a:gd name="T66" fmla="*/ 1015 w 1016"/>
                  <a:gd name="T67" fmla="*/ 300 h 338"/>
                  <a:gd name="T68" fmla="*/ 1013 w 1016"/>
                  <a:gd name="T69" fmla="*/ 309 h 338"/>
                  <a:gd name="T70" fmla="*/ 1007 w 1016"/>
                  <a:gd name="T71" fmla="*/ 317 h 338"/>
                  <a:gd name="T72" fmla="*/ 1001 w 1016"/>
                  <a:gd name="T73" fmla="*/ 324 h 338"/>
                  <a:gd name="T74" fmla="*/ 994 w 1016"/>
                  <a:gd name="T75" fmla="*/ 330 h 338"/>
                  <a:gd name="T76" fmla="*/ 987 w 1016"/>
                  <a:gd name="T77" fmla="*/ 334 h 338"/>
                  <a:gd name="T78" fmla="*/ 978 w 1016"/>
                  <a:gd name="T79" fmla="*/ 337 h 338"/>
                  <a:gd name="T80" fmla="*/ 968 w 1016"/>
                  <a:gd name="T81" fmla="*/ 338 h 338"/>
                  <a:gd name="T82" fmla="*/ 968 w 1016"/>
                  <a:gd name="T83" fmla="*/ 338 h 338"/>
                  <a:gd name="T84" fmla="*/ 61 w 1016"/>
                  <a:gd name="T85" fmla="*/ 277 h 338"/>
                  <a:gd name="T86" fmla="*/ 955 w 1016"/>
                  <a:gd name="T87" fmla="*/ 277 h 338"/>
                  <a:gd name="T88" fmla="*/ 955 w 1016"/>
                  <a:gd name="T89" fmla="*/ 61 h 338"/>
                  <a:gd name="T90" fmla="*/ 61 w 1016"/>
                  <a:gd name="T91" fmla="*/ 61 h 338"/>
                  <a:gd name="T92" fmla="*/ 61 w 1016"/>
                  <a:gd name="T93" fmla="*/ 27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6" h="338">
                    <a:moveTo>
                      <a:pt x="968" y="338"/>
                    </a:moveTo>
                    <a:lnTo>
                      <a:pt x="48" y="338"/>
                    </a:lnTo>
                    <a:lnTo>
                      <a:pt x="48" y="338"/>
                    </a:lnTo>
                    <a:lnTo>
                      <a:pt x="38" y="337"/>
                    </a:lnTo>
                    <a:lnTo>
                      <a:pt x="29" y="334"/>
                    </a:lnTo>
                    <a:lnTo>
                      <a:pt x="21" y="330"/>
                    </a:lnTo>
                    <a:lnTo>
                      <a:pt x="14" y="324"/>
                    </a:lnTo>
                    <a:lnTo>
                      <a:pt x="9" y="317"/>
                    </a:lnTo>
                    <a:lnTo>
                      <a:pt x="3" y="309"/>
                    </a:lnTo>
                    <a:lnTo>
                      <a:pt x="0" y="300"/>
                    </a:lnTo>
                    <a:lnTo>
                      <a:pt x="0" y="290"/>
                    </a:lnTo>
                    <a:lnTo>
                      <a:pt x="0" y="47"/>
                    </a:lnTo>
                    <a:lnTo>
                      <a:pt x="0" y="47"/>
                    </a:lnTo>
                    <a:lnTo>
                      <a:pt x="0" y="38"/>
                    </a:lnTo>
                    <a:lnTo>
                      <a:pt x="3" y="29"/>
                    </a:lnTo>
                    <a:lnTo>
                      <a:pt x="9" y="21"/>
                    </a:lnTo>
                    <a:lnTo>
                      <a:pt x="14" y="14"/>
                    </a:lnTo>
                    <a:lnTo>
                      <a:pt x="21" y="8"/>
                    </a:lnTo>
                    <a:lnTo>
                      <a:pt x="29" y="4"/>
                    </a:lnTo>
                    <a:lnTo>
                      <a:pt x="38" y="1"/>
                    </a:lnTo>
                    <a:lnTo>
                      <a:pt x="48" y="0"/>
                    </a:lnTo>
                    <a:lnTo>
                      <a:pt x="968" y="0"/>
                    </a:lnTo>
                    <a:lnTo>
                      <a:pt x="968" y="0"/>
                    </a:lnTo>
                    <a:lnTo>
                      <a:pt x="978" y="1"/>
                    </a:lnTo>
                    <a:lnTo>
                      <a:pt x="987" y="4"/>
                    </a:lnTo>
                    <a:lnTo>
                      <a:pt x="994" y="8"/>
                    </a:lnTo>
                    <a:lnTo>
                      <a:pt x="1001" y="14"/>
                    </a:lnTo>
                    <a:lnTo>
                      <a:pt x="1007" y="21"/>
                    </a:lnTo>
                    <a:lnTo>
                      <a:pt x="1013" y="29"/>
                    </a:lnTo>
                    <a:lnTo>
                      <a:pt x="1015" y="38"/>
                    </a:lnTo>
                    <a:lnTo>
                      <a:pt x="1016" y="47"/>
                    </a:lnTo>
                    <a:lnTo>
                      <a:pt x="1016" y="290"/>
                    </a:lnTo>
                    <a:lnTo>
                      <a:pt x="1016" y="290"/>
                    </a:lnTo>
                    <a:lnTo>
                      <a:pt x="1015" y="300"/>
                    </a:lnTo>
                    <a:lnTo>
                      <a:pt x="1013" y="309"/>
                    </a:lnTo>
                    <a:lnTo>
                      <a:pt x="1007" y="317"/>
                    </a:lnTo>
                    <a:lnTo>
                      <a:pt x="1001" y="324"/>
                    </a:lnTo>
                    <a:lnTo>
                      <a:pt x="994" y="330"/>
                    </a:lnTo>
                    <a:lnTo>
                      <a:pt x="987" y="334"/>
                    </a:lnTo>
                    <a:lnTo>
                      <a:pt x="978" y="337"/>
                    </a:lnTo>
                    <a:lnTo>
                      <a:pt x="968" y="338"/>
                    </a:lnTo>
                    <a:lnTo>
                      <a:pt x="968" y="338"/>
                    </a:lnTo>
                    <a:close/>
                    <a:moveTo>
                      <a:pt x="61" y="277"/>
                    </a:moveTo>
                    <a:lnTo>
                      <a:pt x="955" y="277"/>
                    </a:lnTo>
                    <a:lnTo>
                      <a:pt x="955" y="61"/>
                    </a:lnTo>
                    <a:lnTo>
                      <a:pt x="61" y="61"/>
                    </a:lnTo>
                    <a:lnTo>
                      <a:pt x="61" y="2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6" name="Freeform 180">
                <a:extLst>
                  <a:ext uri="{FF2B5EF4-FFF2-40B4-BE49-F238E27FC236}">
                    <a16:creationId xmlns:a16="http://schemas.microsoft.com/office/drawing/2014/main" xmlns="" id="{6282D046-55DE-4B97-B3A5-A7B22333ECBA}"/>
                  </a:ext>
                </a:extLst>
              </p:cNvPr>
              <p:cNvSpPr>
                <a:spLocks/>
              </p:cNvSpPr>
              <p:nvPr/>
            </p:nvSpPr>
            <p:spPr bwMode="auto">
              <a:xfrm>
                <a:off x="6092" y="2493"/>
                <a:ext cx="148" cy="110"/>
              </a:xfrm>
              <a:custGeom>
                <a:avLst/>
                <a:gdLst>
                  <a:gd name="T0" fmla="*/ 213 w 592"/>
                  <a:gd name="T1" fmla="*/ 439 h 439"/>
                  <a:gd name="T2" fmla="*/ 0 w 592"/>
                  <a:gd name="T3" fmla="*/ 240 h 439"/>
                  <a:gd name="T4" fmla="*/ 41 w 592"/>
                  <a:gd name="T5" fmla="*/ 196 h 439"/>
                  <a:gd name="T6" fmla="*/ 211 w 592"/>
                  <a:gd name="T7" fmla="*/ 354 h 439"/>
                  <a:gd name="T8" fmla="*/ 548 w 592"/>
                  <a:gd name="T9" fmla="*/ 0 h 439"/>
                  <a:gd name="T10" fmla="*/ 592 w 592"/>
                  <a:gd name="T11" fmla="*/ 42 h 439"/>
                  <a:gd name="T12" fmla="*/ 213 w 592"/>
                  <a:gd name="T13" fmla="*/ 439 h 439"/>
                </a:gdLst>
                <a:ahLst/>
                <a:cxnLst>
                  <a:cxn ang="0">
                    <a:pos x="T0" y="T1"/>
                  </a:cxn>
                  <a:cxn ang="0">
                    <a:pos x="T2" y="T3"/>
                  </a:cxn>
                  <a:cxn ang="0">
                    <a:pos x="T4" y="T5"/>
                  </a:cxn>
                  <a:cxn ang="0">
                    <a:pos x="T6" y="T7"/>
                  </a:cxn>
                  <a:cxn ang="0">
                    <a:pos x="T8" y="T9"/>
                  </a:cxn>
                  <a:cxn ang="0">
                    <a:pos x="T10" y="T11"/>
                  </a:cxn>
                  <a:cxn ang="0">
                    <a:pos x="T12" y="T13"/>
                  </a:cxn>
                </a:cxnLst>
                <a:rect l="0" t="0" r="r" b="b"/>
                <a:pathLst>
                  <a:path w="592" h="439">
                    <a:moveTo>
                      <a:pt x="213" y="439"/>
                    </a:moveTo>
                    <a:lnTo>
                      <a:pt x="0" y="240"/>
                    </a:lnTo>
                    <a:lnTo>
                      <a:pt x="41" y="196"/>
                    </a:lnTo>
                    <a:lnTo>
                      <a:pt x="211" y="354"/>
                    </a:lnTo>
                    <a:lnTo>
                      <a:pt x="548" y="0"/>
                    </a:lnTo>
                    <a:lnTo>
                      <a:pt x="592" y="42"/>
                    </a:lnTo>
                    <a:lnTo>
                      <a:pt x="213" y="439"/>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4" name="Group 72">
              <a:extLst>
                <a:ext uri="{FF2B5EF4-FFF2-40B4-BE49-F238E27FC236}">
                  <a16:creationId xmlns:a16="http://schemas.microsoft.com/office/drawing/2014/main" xmlns="" id="{A65F3D64-4251-4223-B359-AA512BFE537D}"/>
                </a:ext>
              </a:extLst>
            </p:cNvPr>
            <p:cNvGrpSpPr>
              <a:grpSpLocks noChangeAspect="1"/>
            </p:cNvGrpSpPr>
            <p:nvPr/>
          </p:nvGrpSpPr>
          <p:grpSpPr bwMode="auto">
            <a:xfrm>
              <a:off x="7105434" y="5611682"/>
              <a:ext cx="578351" cy="576894"/>
              <a:chOff x="1450" y="2244"/>
              <a:chExt cx="397" cy="396"/>
            </a:xfrm>
          </p:grpSpPr>
          <p:sp>
            <p:nvSpPr>
              <p:cNvPr id="45" name="AutoShape 71">
                <a:extLst>
                  <a:ext uri="{FF2B5EF4-FFF2-40B4-BE49-F238E27FC236}">
                    <a16:creationId xmlns:a16="http://schemas.microsoft.com/office/drawing/2014/main" xmlns="" id="{C57F6A16-6A7F-48D5-9568-1ACCF258DD9E}"/>
                  </a:ext>
                </a:extLst>
              </p:cNvPr>
              <p:cNvSpPr>
                <a:spLocks noChangeAspect="1" noChangeArrowheads="1" noTextEdit="1"/>
              </p:cNvSpPr>
              <p:nvPr/>
            </p:nvSpPr>
            <p:spPr bwMode="auto">
              <a:xfrm>
                <a:off x="1450" y="2244"/>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6" name="Oval 73">
                <a:extLst>
                  <a:ext uri="{FF2B5EF4-FFF2-40B4-BE49-F238E27FC236}">
                    <a16:creationId xmlns:a16="http://schemas.microsoft.com/office/drawing/2014/main" xmlns="" id="{A602BD4B-57CB-4FAF-A077-D6B9A18ACC80}"/>
                  </a:ext>
                </a:extLst>
              </p:cNvPr>
              <p:cNvSpPr>
                <a:spLocks noChangeArrowheads="1"/>
              </p:cNvSpPr>
              <p:nvPr/>
            </p:nvSpPr>
            <p:spPr bwMode="auto">
              <a:xfrm>
                <a:off x="1454" y="2253"/>
                <a:ext cx="384" cy="3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7" name="Freeform 74">
                <a:extLst>
                  <a:ext uri="{FF2B5EF4-FFF2-40B4-BE49-F238E27FC236}">
                    <a16:creationId xmlns:a16="http://schemas.microsoft.com/office/drawing/2014/main" xmlns="" id="{17089276-68F7-4841-B817-9FE4F840DC51}"/>
                  </a:ext>
                </a:extLst>
              </p:cNvPr>
              <p:cNvSpPr>
                <a:spLocks/>
              </p:cNvSpPr>
              <p:nvPr/>
            </p:nvSpPr>
            <p:spPr bwMode="auto">
              <a:xfrm>
                <a:off x="1523" y="2272"/>
                <a:ext cx="292" cy="232"/>
              </a:xfrm>
              <a:custGeom>
                <a:avLst/>
                <a:gdLst>
                  <a:gd name="T0" fmla="*/ 126 w 137"/>
                  <a:gd name="T1" fmla="*/ 109 h 109"/>
                  <a:gd name="T2" fmla="*/ 110 w 137"/>
                  <a:gd name="T3" fmla="*/ 29 h 109"/>
                  <a:gd name="T4" fmla="*/ 6 w 137"/>
                  <a:gd name="T5" fmla="*/ 29 h 109"/>
                  <a:gd name="T6" fmla="*/ 0 w 137"/>
                  <a:gd name="T7" fmla="*/ 35 h 109"/>
                </a:gdLst>
                <a:ahLst/>
                <a:cxnLst>
                  <a:cxn ang="0">
                    <a:pos x="T0" y="T1"/>
                  </a:cxn>
                  <a:cxn ang="0">
                    <a:pos x="T2" y="T3"/>
                  </a:cxn>
                  <a:cxn ang="0">
                    <a:pos x="T4" y="T5"/>
                  </a:cxn>
                  <a:cxn ang="0">
                    <a:pos x="T6" y="T7"/>
                  </a:cxn>
                </a:cxnLst>
                <a:rect l="0" t="0" r="r" b="b"/>
                <a:pathLst>
                  <a:path w="137" h="109">
                    <a:moveTo>
                      <a:pt x="126" y="109"/>
                    </a:moveTo>
                    <a:cubicBezTo>
                      <a:pt x="137" y="83"/>
                      <a:pt x="132" y="50"/>
                      <a:pt x="110" y="29"/>
                    </a:cubicBezTo>
                    <a:cubicBezTo>
                      <a:pt x="82" y="0"/>
                      <a:pt x="35" y="0"/>
                      <a:pt x="6" y="29"/>
                    </a:cubicBezTo>
                    <a:cubicBezTo>
                      <a:pt x="0" y="35"/>
                      <a:pt x="0" y="35"/>
                      <a:pt x="0" y="35"/>
                    </a:cubicBezTo>
                  </a:path>
                </a:pathLst>
              </a:custGeom>
              <a:solidFill>
                <a:srgbClr val="FFFFFF"/>
              </a:solidFill>
              <a:ln w="20638" cap="flat">
                <a:solidFill>
                  <a:srgbClr val="782177"/>
                </a:solidFill>
                <a:prstDash val="solid"/>
                <a:round/>
                <a:headEnd/>
                <a:tailEnd/>
              </a:ln>
              <a:extLst/>
            </p:spPr>
            <p:txBody>
              <a:bodyPr vert="horz" wrap="square" lIns="91440" tIns="45720" rIns="91440" bIns="45720" numCol="1" anchor="t" anchorCtr="0" compatLnSpc="1">
                <a:prstTxWarp prst="textNoShape">
                  <a:avLst/>
                </a:prstTxWarp>
                <a:noAutofit/>
              </a:bodyPr>
              <a:lstStyle/>
              <a:p>
                <a:endParaRPr lang="en-GB"/>
              </a:p>
            </p:txBody>
          </p:sp>
          <p:sp>
            <p:nvSpPr>
              <p:cNvPr id="48" name="Freeform 75">
                <a:extLst>
                  <a:ext uri="{FF2B5EF4-FFF2-40B4-BE49-F238E27FC236}">
                    <a16:creationId xmlns:a16="http://schemas.microsoft.com/office/drawing/2014/main" xmlns="" id="{AFF6F60E-8B5F-4C4A-A359-0AE6E0BBB1EC}"/>
                  </a:ext>
                </a:extLst>
              </p:cNvPr>
              <p:cNvSpPr>
                <a:spLocks/>
              </p:cNvSpPr>
              <p:nvPr/>
            </p:nvSpPr>
            <p:spPr bwMode="auto">
              <a:xfrm>
                <a:off x="1512" y="2280"/>
                <a:ext cx="77" cy="77"/>
              </a:xfrm>
              <a:custGeom>
                <a:avLst/>
                <a:gdLst>
                  <a:gd name="T0" fmla="*/ 4 w 77"/>
                  <a:gd name="T1" fmla="*/ 0 h 77"/>
                  <a:gd name="T2" fmla="*/ 17 w 77"/>
                  <a:gd name="T3" fmla="*/ 0 h 77"/>
                  <a:gd name="T4" fmla="*/ 13 w 77"/>
                  <a:gd name="T5" fmla="*/ 64 h 77"/>
                  <a:gd name="T6" fmla="*/ 77 w 77"/>
                  <a:gd name="T7" fmla="*/ 62 h 77"/>
                  <a:gd name="T8" fmla="*/ 77 w 77"/>
                  <a:gd name="T9" fmla="*/ 75 h 77"/>
                  <a:gd name="T10" fmla="*/ 0 w 77"/>
                  <a:gd name="T11" fmla="*/ 77 h 77"/>
                  <a:gd name="T12" fmla="*/ 4 w 7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4" y="0"/>
                    </a:moveTo>
                    <a:lnTo>
                      <a:pt x="17" y="0"/>
                    </a:lnTo>
                    <a:lnTo>
                      <a:pt x="13" y="64"/>
                    </a:lnTo>
                    <a:lnTo>
                      <a:pt x="77" y="62"/>
                    </a:lnTo>
                    <a:lnTo>
                      <a:pt x="77" y="75"/>
                    </a:lnTo>
                    <a:lnTo>
                      <a:pt x="0" y="77"/>
                    </a:lnTo>
                    <a:lnTo>
                      <a:pt x="4" y="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9" name="Freeform 76">
                <a:extLst>
                  <a:ext uri="{FF2B5EF4-FFF2-40B4-BE49-F238E27FC236}">
                    <a16:creationId xmlns:a16="http://schemas.microsoft.com/office/drawing/2014/main" xmlns="" id="{57AD0E4A-683F-4544-A8E0-1CDB48883BC8}"/>
                  </a:ext>
                </a:extLst>
              </p:cNvPr>
              <p:cNvSpPr>
                <a:spLocks/>
              </p:cNvSpPr>
              <p:nvPr/>
            </p:nvSpPr>
            <p:spPr bwMode="auto">
              <a:xfrm>
                <a:off x="1478" y="2382"/>
                <a:ext cx="294" cy="232"/>
              </a:xfrm>
              <a:custGeom>
                <a:avLst/>
                <a:gdLst>
                  <a:gd name="T0" fmla="*/ 12 w 138"/>
                  <a:gd name="T1" fmla="*/ 0 h 109"/>
                  <a:gd name="T2" fmla="*/ 27 w 138"/>
                  <a:gd name="T3" fmla="*/ 81 h 109"/>
                  <a:gd name="T4" fmla="*/ 131 w 138"/>
                  <a:gd name="T5" fmla="*/ 81 h 109"/>
                  <a:gd name="T6" fmla="*/ 138 w 138"/>
                  <a:gd name="T7" fmla="*/ 74 h 109"/>
                </a:gdLst>
                <a:ahLst/>
                <a:cxnLst>
                  <a:cxn ang="0">
                    <a:pos x="T0" y="T1"/>
                  </a:cxn>
                  <a:cxn ang="0">
                    <a:pos x="T2" y="T3"/>
                  </a:cxn>
                  <a:cxn ang="0">
                    <a:pos x="T4" y="T5"/>
                  </a:cxn>
                  <a:cxn ang="0">
                    <a:pos x="T6" y="T7"/>
                  </a:cxn>
                </a:cxnLst>
                <a:rect l="0" t="0" r="r" b="b"/>
                <a:pathLst>
                  <a:path w="138" h="109">
                    <a:moveTo>
                      <a:pt x="12" y="0"/>
                    </a:moveTo>
                    <a:cubicBezTo>
                      <a:pt x="0" y="27"/>
                      <a:pt x="6" y="59"/>
                      <a:pt x="27" y="81"/>
                    </a:cubicBezTo>
                    <a:cubicBezTo>
                      <a:pt x="56" y="109"/>
                      <a:pt x="103" y="109"/>
                      <a:pt x="131" y="81"/>
                    </a:cubicBezTo>
                    <a:cubicBezTo>
                      <a:pt x="138" y="74"/>
                      <a:pt x="138" y="74"/>
                      <a:pt x="138" y="74"/>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0" name="Freeform 77">
                <a:extLst>
                  <a:ext uri="{FF2B5EF4-FFF2-40B4-BE49-F238E27FC236}">
                    <a16:creationId xmlns:a16="http://schemas.microsoft.com/office/drawing/2014/main" xmlns="" id="{C5149750-4078-4617-BF6D-121DE62FD61A}"/>
                  </a:ext>
                </a:extLst>
              </p:cNvPr>
              <p:cNvSpPr>
                <a:spLocks/>
              </p:cNvSpPr>
              <p:nvPr/>
            </p:nvSpPr>
            <p:spPr bwMode="auto">
              <a:xfrm>
                <a:off x="1706" y="2529"/>
                <a:ext cx="77" cy="77"/>
              </a:xfrm>
              <a:custGeom>
                <a:avLst/>
                <a:gdLst>
                  <a:gd name="T0" fmla="*/ 73 w 77"/>
                  <a:gd name="T1" fmla="*/ 77 h 77"/>
                  <a:gd name="T2" fmla="*/ 60 w 77"/>
                  <a:gd name="T3" fmla="*/ 77 h 77"/>
                  <a:gd name="T4" fmla="*/ 62 w 77"/>
                  <a:gd name="T5" fmla="*/ 13 h 77"/>
                  <a:gd name="T6" fmla="*/ 0 w 77"/>
                  <a:gd name="T7" fmla="*/ 15 h 77"/>
                  <a:gd name="T8" fmla="*/ 0 w 77"/>
                  <a:gd name="T9" fmla="*/ 2 h 77"/>
                  <a:gd name="T10" fmla="*/ 77 w 77"/>
                  <a:gd name="T11" fmla="*/ 0 h 77"/>
                  <a:gd name="T12" fmla="*/ 73 w 77"/>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73" y="77"/>
                    </a:moveTo>
                    <a:lnTo>
                      <a:pt x="60" y="77"/>
                    </a:lnTo>
                    <a:lnTo>
                      <a:pt x="62" y="13"/>
                    </a:lnTo>
                    <a:lnTo>
                      <a:pt x="0" y="15"/>
                    </a:lnTo>
                    <a:lnTo>
                      <a:pt x="0" y="2"/>
                    </a:lnTo>
                    <a:lnTo>
                      <a:pt x="77" y="0"/>
                    </a:lnTo>
                    <a:lnTo>
                      <a:pt x="73" y="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1" name="Freeform 78">
                <a:extLst>
                  <a:ext uri="{FF2B5EF4-FFF2-40B4-BE49-F238E27FC236}">
                    <a16:creationId xmlns:a16="http://schemas.microsoft.com/office/drawing/2014/main" xmlns="" id="{170AC29F-7C28-4BAD-A076-91ED6DAD9067}"/>
                  </a:ext>
                </a:extLst>
              </p:cNvPr>
              <p:cNvSpPr>
                <a:spLocks/>
              </p:cNvSpPr>
              <p:nvPr/>
            </p:nvSpPr>
            <p:spPr bwMode="auto">
              <a:xfrm>
                <a:off x="1548" y="2253"/>
                <a:ext cx="290" cy="295"/>
              </a:xfrm>
              <a:custGeom>
                <a:avLst/>
                <a:gdLst>
                  <a:gd name="T0" fmla="*/ 0 w 136"/>
                  <a:gd name="T1" fmla="*/ 13 h 139"/>
                  <a:gd name="T2" fmla="*/ 46 w 136"/>
                  <a:gd name="T3" fmla="*/ 0 h 139"/>
                  <a:gd name="T4" fmla="*/ 136 w 136"/>
                  <a:gd name="T5" fmla="*/ 90 h 139"/>
                  <a:gd name="T6" fmla="*/ 121 w 136"/>
                  <a:gd name="T7" fmla="*/ 139 h 139"/>
                </a:gdLst>
                <a:ahLst/>
                <a:cxnLst>
                  <a:cxn ang="0">
                    <a:pos x="T0" y="T1"/>
                  </a:cxn>
                  <a:cxn ang="0">
                    <a:pos x="T2" y="T3"/>
                  </a:cxn>
                  <a:cxn ang="0">
                    <a:pos x="T4" y="T5"/>
                  </a:cxn>
                  <a:cxn ang="0">
                    <a:pos x="T6" y="T7"/>
                  </a:cxn>
                </a:cxnLst>
                <a:rect l="0" t="0" r="r" b="b"/>
                <a:pathLst>
                  <a:path w="136" h="139">
                    <a:moveTo>
                      <a:pt x="0" y="13"/>
                    </a:moveTo>
                    <a:cubicBezTo>
                      <a:pt x="13" y="4"/>
                      <a:pt x="29" y="0"/>
                      <a:pt x="46" y="0"/>
                    </a:cubicBezTo>
                    <a:cubicBezTo>
                      <a:pt x="96" y="0"/>
                      <a:pt x="136" y="40"/>
                      <a:pt x="136" y="90"/>
                    </a:cubicBezTo>
                    <a:cubicBezTo>
                      <a:pt x="136" y="108"/>
                      <a:pt x="131" y="125"/>
                      <a:pt x="121" y="139"/>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2" name="Freeform 79">
                <a:extLst>
                  <a:ext uri="{FF2B5EF4-FFF2-40B4-BE49-F238E27FC236}">
                    <a16:creationId xmlns:a16="http://schemas.microsoft.com/office/drawing/2014/main" xmlns="" id="{B2017C63-9288-4C1B-B7D0-A018C297B795}"/>
                  </a:ext>
                </a:extLst>
              </p:cNvPr>
              <p:cNvSpPr>
                <a:spLocks/>
              </p:cNvSpPr>
              <p:nvPr/>
            </p:nvSpPr>
            <p:spPr bwMode="auto">
              <a:xfrm>
                <a:off x="1454" y="2336"/>
                <a:ext cx="293" cy="300"/>
              </a:xfrm>
              <a:custGeom>
                <a:avLst/>
                <a:gdLst>
                  <a:gd name="T0" fmla="*/ 137 w 137"/>
                  <a:gd name="T1" fmla="*/ 128 h 141"/>
                  <a:gd name="T2" fmla="*/ 90 w 137"/>
                  <a:gd name="T3" fmla="*/ 141 h 141"/>
                  <a:gd name="T4" fmla="*/ 0 w 137"/>
                  <a:gd name="T5" fmla="*/ 51 h 141"/>
                  <a:gd name="T6" fmla="*/ 16 w 137"/>
                  <a:gd name="T7" fmla="*/ 0 h 141"/>
                </a:gdLst>
                <a:ahLst/>
                <a:cxnLst>
                  <a:cxn ang="0">
                    <a:pos x="T0" y="T1"/>
                  </a:cxn>
                  <a:cxn ang="0">
                    <a:pos x="T2" y="T3"/>
                  </a:cxn>
                  <a:cxn ang="0">
                    <a:pos x="T4" y="T5"/>
                  </a:cxn>
                  <a:cxn ang="0">
                    <a:pos x="T6" y="T7"/>
                  </a:cxn>
                </a:cxnLst>
                <a:rect l="0" t="0" r="r" b="b"/>
                <a:pathLst>
                  <a:path w="137" h="141">
                    <a:moveTo>
                      <a:pt x="137" y="128"/>
                    </a:moveTo>
                    <a:cubicBezTo>
                      <a:pt x="123" y="136"/>
                      <a:pt x="107" y="141"/>
                      <a:pt x="90" y="141"/>
                    </a:cubicBezTo>
                    <a:cubicBezTo>
                      <a:pt x="41" y="141"/>
                      <a:pt x="0" y="100"/>
                      <a:pt x="0" y="51"/>
                    </a:cubicBezTo>
                    <a:cubicBezTo>
                      <a:pt x="0" y="32"/>
                      <a:pt x="6" y="15"/>
                      <a:pt x="16" y="0"/>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43" name="TextBox 42">
            <a:extLst>
              <a:ext uri="{FF2B5EF4-FFF2-40B4-BE49-F238E27FC236}">
                <a16:creationId xmlns:a16="http://schemas.microsoft.com/office/drawing/2014/main" xmlns="" id="{1684CEE2-9834-48BF-AFF7-B6D956B84D7D}"/>
              </a:ext>
            </a:extLst>
          </p:cNvPr>
          <p:cNvSpPr txBox="1"/>
          <p:nvPr/>
        </p:nvSpPr>
        <p:spPr>
          <a:xfrm>
            <a:off x="511176" y="4575211"/>
            <a:ext cx="2774958" cy="646331"/>
          </a:xfrm>
          <a:prstGeom prst="rect">
            <a:avLst/>
          </a:prstGeom>
          <a:noFill/>
        </p:spPr>
        <p:txBody>
          <a:bodyPr wrap="square" rtlCol="0">
            <a:spAutoFit/>
          </a:bodyPr>
          <a:lstStyle/>
          <a:p>
            <a:pPr algn="ctr"/>
            <a:r>
              <a:rPr lang="en-SG" b="1" dirty="0">
                <a:solidFill>
                  <a:schemeClr val="accent1"/>
                </a:solidFill>
                <a:cs typeface="Arial" charset="0"/>
              </a:rPr>
              <a:t>Enable maximum integration</a:t>
            </a:r>
          </a:p>
        </p:txBody>
      </p:sp>
      <p:grpSp>
        <p:nvGrpSpPr>
          <p:cNvPr id="21" name="Group 20">
            <a:extLst>
              <a:ext uri="{FF2B5EF4-FFF2-40B4-BE49-F238E27FC236}">
                <a16:creationId xmlns:a16="http://schemas.microsoft.com/office/drawing/2014/main" xmlns="" id="{772FE35A-6DDD-4050-8E8D-536461F7CEA4}"/>
              </a:ext>
            </a:extLst>
          </p:cNvPr>
          <p:cNvGrpSpPr/>
          <p:nvPr/>
        </p:nvGrpSpPr>
        <p:grpSpPr>
          <a:xfrm>
            <a:off x="1260752" y="2827063"/>
            <a:ext cx="1275804" cy="1435757"/>
            <a:chOff x="1260752" y="2827063"/>
            <a:chExt cx="1275804" cy="1435757"/>
          </a:xfrm>
          <a:solidFill>
            <a:schemeClr val="accent1"/>
          </a:solidFill>
        </p:grpSpPr>
        <p:sp>
          <p:nvSpPr>
            <p:cNvPr id="54" name="Freeform 129">
              <a:extLst>
                <a:ext uri="{FF2B5EF4-FFF2-40B4-BE49-F238E27FC236}">
                  <a16:creationId xmlns:a16="http://schemas.microsoft.com/office/drawing/2014/main" xmlns="" id="{6D2E376B-4FBF-44C3-93E9-BB9FC577C92D}"/>
                </a:ext>
              </a:extLst>
            </p:cNvPr>
            <p:cNvSpPr>
              <a:spLocks/>
            </p:cNvSpPr>
            <p:nvPr/>
          </p:nvSpPr>
          <p:spPr bwMode="auto">
            <a:xfrm>
              <a:off x="1567035" y="3027428"/>
              <a:ext cx="154247" cy="109874"/>
            </a:xfrm>
            <a:custGeom>
              <a:avLst/>
              <a:gdLst>
                <a:gd name="T0" fmla="*/ 31 w 291"/>
                <a:gd name="T1" fmla="*/ 209 h 209"/>
                <a:gd name="T2" fmla="*/ 0 w 291"/>
                <a:gd name="T3" fmla="*/ 158 h 209"/>
                <a:gd name="T4" fmla="*/ 259 w 291"/>
                <a:gd name="T5" fmla="*/ 0 h 209"/>
                <a:gd name="T6" fmla="*/ 291 w 291"/>
                <a:gd name="T7" fmla="*/ 52 h 209"/>
                <a:gd name="T8" fmla="*/ 31 w 291"/>
                <a:gd name="T9" fmla="*/ 209 h 209"/>
              </a:gdLst>
              <a:ahLst/>
              <a:cxnLst>
                <a:cxn ang="0">
                  <a:pos x="T0" y="T1"/>
                </a:cxn>
                <a:cxn ang="0">
                  <a:pos x="T2" y="T3"/>
                </a:cxn>
                <a:cxn ang="0">
                  <a:pos x="T4" y="T5"/>
                </a:cxn>
                <a:cxn ang="0">
                  <a:pos x="T6" y="T7"/>
                </a:cxn>
                <a:cxn ang="0">
                  <a:pos x="T8" y="T9"/>
                </a:cxn>
              </a:cxnLst>
              <a:rect l="0" t="0" r="r" b="b"/>
              <a:pathLst>
                <a:path w="291" h="209">
                  <a:moveTo>
                    <a:pt x="31" y="209"/>
                  </a:moveTo>
                  <a:lnTo>
                    <a:pt x="0" y="158"/>
                  </a:lnTo>
                  <a:lnTo>
                    <a:pt x="259" y="0"/>
                  </a:lnTo>
                  <a:lnTo>
                    <a:pt x="291" y="52"/>
                  </a:lnTo>
                  <a:lnTo>
                    <a:pt x="31"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5" name="Freeform 130">
              <a:extLst>
                <a:ext uri="{FF2B5EF4-FFF2-40B4-BE49-F238E27FC236}">
                  <a16:creationId xmlns:a16="http://schemas.microsoft.com/office/drawing/2014/main" xmlns="" id="{4F67C38B-EA71-426F-9763-02E517AB687D}"/>
                </a:ext>
              </a:extLst>
            </p:cNvPr>
            <p:cNvSpPr>
              <a:spLocks/>
            </p:cNvSpPr>
            <p:nvPr/>
          </p:nvSpPr>
          <p:spPr bwMode="auto">
            <a:xfrm>
              <a:off x="2089517" y="3036117"/>
              <a:ext cx="152133" cy="109874"/>
            </a:xfrm>
            <a:custGeom>
              <a:avLst/>
              <a:gdLst>
                <a:gd name="T0" fmla="*/ 252 w 285"/>
                <a:gd name="T1" fmla="*/ 209 h 209"/>
                <a:gd name="T2" fmla="*/ 0 w 285"/>
                <a:gd name="T3" fmla="*/ 52 h 209"/>
                <a:gd name="T4" fmla="*/ 32 w 285"/>
                <a:gd name="T5" fmla="*/ 0 h 209"/>
                <a:gd name="T6" fmla="*/ 285 w 285"/>
                <a:gd name="T7" fmla="*/ 158 h 209"/>
                <a:gd name="T8" fmla="*/ 252 w 285"/>
                <a:gd name="T9" fmla="*/ 209 h 209"/>
              </a:gdLst>
              <a:ahLst/>
              <a:cxnLst>
                <a:cxn ang="0">
                  <a:pos x="T0" y="T1"/>
                </a:cxn>
                <a:cxn ang="0">
                  <a:pos x="T2" y="T3"/>
                </a:cxn>
                <a:cxn ang="0">
                  <a:pos x="T4" y="T5"/>
                </a:cxn>
                <a:cxn ang="0">
                  <a:pos x="T6" y="T7"/>
                </a:cxn>
                <a:cxn ang="0">
                  <a:pos x="T8" y="T9"/>
                </a:cxn>
              </a:cxnLst>
              <a:rect l="0" t="0" r="r" b="b"/>
              <a:pathLst>
                <a:path w="285" h="209">
                  <a:moveTo>
                    <a:pt x="252" y="209"/>
                  </a:moveTo>
                  <a:lnTo>
                    <a:pt x="0" y="52"/>
                  </a:lnTo>
                  <a:lnTo>
                    <a:pt x="32" y="0"/>
                  </a:lnTo>
                  <a:lnTo>
                    <a:pt x="285" y="158"/>
                  </a:lnTo>
                  <a:lnTo>
                    <a:pt x="252"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6" name="Freeform 131">
              <a:extLst>
                <a:ext uri="{FF2B5EF4-FFF2-40B4-BE49-F238E27FC236}">
                  <a16:creationId xmlns:a16="http://schemas.microsoft.com/office/drawing/2014/main" xmlns="" id="{128F85A1-346F-45E2-8931-D51453845967}"/>
                </a:ext>
              </a:extLst>
            </p:cNvPr>
            <p:cNvSpPr>
              <a:spLocks/>
            </p:cNvSpPr>
            <p:nvPr/>
          </p:nvSpPr>
          <p:spPr bwMode="auto">
            <a:xfrm>
              <a:off x="1566361" y="3920322"/>
              <a:ext cx="150021" cy="103536"/>
            </a:xfrm>
            <a:custGeom>
              <a:avLst/>
              <a:gdLst>
                <a:gd name="T0" fmla="*/ 253 w 283"/>
                <a:gd name="T1" fmla="*/ 195 h 195"/>
                <a:gd name="T2" fmla="*/ 0 w 283"/>
                <a:gd name="T3" fmla="*/ 52 h 195"/>
                <a:gd name="T4" fmla="*/ 31 w 283"/>
                <a:gd name="T5" fmla="*/ 0 h 195"/>
                <a:gd name="T6" fmla="*/ 283 w 283"/>
                <a:gd name="T7" fmla="*/ 142 h 195"/>
                <a:gd name="T8" fmla="*/ 253 w 283"/>
                <a:gd name="T9" fmla="*/ 195 h 195"/>
              </a:gdLst>
              <a:ahLst/>
              <a:cxnLst>
                <a:cxn ang="0">
                  <a:pos x="T0" y="T1"/>
                </a:cxn>
                <a:cxn ang="0">
                  <a:pos x="T2" y="T3"/>
                </a:cxn>
                <a:cxn ang="0">
                  <a:pos x="T4" y="T5"/>
                </a:cxn>
                <a:cxn ang="0">
                  <a:pos x="T6" y="T7"/>
                </a:cxn>
                <a:cxn ang="0">
                  <a:pos x="T8" y="T9"/>
                </a:cxn>
              </a:cxnLst>
              <a:rect l="0" t="0" r="r" b="b"/>
              <a:pathLst>
                <a:path w="283" h="195">
                  <a:moveTo>
                    <a:pt x="253" y="195"/>
                  </a:moveTo>
                  <a:lnTo>
                    <a:pt x="0" y="52"/>
                  </a:lnTo>
                  <a:lnTo>
                    <a:pt x="31" y="0"/>
                  </a:lnTo>
                  <a:lnTo>
                    <a:pt x="283" y="142"/>
                  </a:lnTo>
                  <a:lnTo>
                    <a:pt x="25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7" name="Freeform 132">
              <a:extLst>
                <a:ext uri="{FF2B5EF4-FFF2-40B4-BE49-F238E27FC236}">
                  <a16:creationId xmlns:a16="http://schemas.microsoft.com/office/drawing/2014/main" xmlns="" id="{8D230F27-ECE5-45E2-BF0D-CD8A10C000BF}"/>
                </a:ext>
              </a:extLst>
            </p:cNvPr>
            <p:cNvSpPr>
              <a:spLocks/>
            </p:cNvSpPr>
            <p:nvPr/>
          </p:nvSpPr>
          <p:spPr bwMode="auto">
            <a:xfrm>
              <a:off x="2066917" y="3908118"/>
              <a:ext cx="147907" cy="103536"/>
            </a:xfrm>
            <a:custGeom>
              <a:avLst/>
              <a:gdLst>
                <a:gd name="T0" fmla="*/ 30 w 283"/>
                <a:gd name="T1" fmla="*/ 195 h 195"/>
                <a:gd name="T2" fmla="*/ 0 w 283"/>
                <a:gd name="T3" fmla="*/ 142 h 195"/>
                <a:gd name="T4" fmla="*/ 253 w 283"/>
                <a:gd name="T5" fmla="*/ 0 h 195"/>
                <a:gd name="T6" fmla="*/ 283 w 283"/>
                <a:gd name="T7" fmla="*/ 52 h 195"/>
                <a:gd name="T8" fmla="*/ 30 w 283"/>
                <a:gd name="T9" fmla="*/ 195 h 195"/>
              </a:gdLst>
              <a:ahLst/>
              <a:cxnLst>
                <a:cxn ang="0">
                  <a:pos x="T0" y="T1"/>
                </a:cxn>
                <a:cxn ang="0">
                  <a:pos x="T2" y="T3"/>
                </a:cxn>
                <a:cxn ang="0">
                  <a:pos x="T4" y="T5"/>
                </a:cxn>
                <a:cxn ang="0">
                  <a:pos x="T6" y="T7"/>
                </a:cxn>
                <a:cxn ang="0">
                  <a:pos x="T8" y="T9"/>
                </a:cxn>
              </a:cxnLst>
              <a:rect l="0" t="0" r="r" b="b"/>
              <a:pathLst>
                <a:path w="283" h="195">
                  <a:moveTo>
                    <a:pt x="30" y="195"/>
                  </a:moveTo>
                  <a:lnTo>
                    <a:pt x="0" y="142"/>
                  </a:lnTo>
                  <a:lnTo>
                    <a:pt x="253" y="0"/>
                  </a:lnTo>
                  <a:lnTo>
                    <a:pt x="283" y="52"/>
                  </a:lnTo>
                  <a:lnTo>
                    <a:pt x="30"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8" name="Freeform 133">
              <a:extLst>
                <a:ext uri="{FF2B5EF4-FFF2-40B4-BE49-F238E27FC236}">
                  <a16:creationId xmlns:a16="http://schemas.microsoft.com/office/drawing/2014/main" xmlns="" id="{61FE866E-98D2-4CFF-9A38-775B9A9A4764}"/>
                </a:ext>
              </a:extLst>
            </p:cNvPr>
            <p:cNvSpPr>
              <a:spLocks/>
            </p:cNvSpPr>
            <p:nvPr/>
          </p:nvSpPr>
          <p:spPr bwMode="auto">
            <a:xfrm>
              <a:off x="1884078" y="3713451"/>
              <a:ext cx="31695" cy="116214"/>
            </a:xfrm>
            <a:custGeom>
              <a:avLst/>
              <a:gdLst>
                <a:gd name="T0" fmla="*/ 61 w 64"/>
                <a:gd name="T1" fmla="*/ 220 h 220"/>
                <a:gd name="T2" fmla="*/ 0 w 64"/>
                <a:gd name="T3" fmla="*/ 219 h 220"/>
                <a:gd name="T4" fmla="*/ 3 w 64"/>
                <a:gd name="T5" fmla="*/ 0 h 220"/>
                <a:gd name="T6" fmla="*/ 64 w 64"/>
                <a:gd name="T7" fmla="*/ 1 h 220"/>
                <a:gd name="T8" fmla="*/ 61 w 64"/>
                <a:gd name="T9" fmla="*/ 220 h 220"/>
              </a:gdLst>
              <a:ahLst/>
              <a:cxnLst>
                <a:cxn ang="0">
                  <a:pos x="T0" y="T1"/>
                </a:cxn>
                <a:cxn ang="0">
                  <a:pos x="T2" y="T3"/>
                </a:cxn>
                <a:cxn ang="0">
                  <a:pos x="T4" y="T5"/>
                </a:cxn>
                <a:cxn ang="0">
                  <a:pos x="T6" y="T7"/>
                </a:cxn>
                <a:cxn ang="0">
                  <a:pos x="T8" y="T9"/>
                </a:cxn>
              </a:cxnLst>
              <a:rect l="0" t="0" r="r" b="b"/>
              <a:pathLst>
                <a:path w="64" h="220">
                  <a:moveTo>
                    <a:pt x="61" y="220"/>
                  </a:moveTo>
                  <a:lnTo>
                    <a:pt x="0" y="219"/>
                  </a:lnTo>
                  <a:lnTo>
                    <a:pt x="3" y="0"/>
                  </a:lnTo>
                  <a:lnTo>
                    <a:pt x="64" y="1"/>
                  </a:lnTo>
                  <a:lnTo>
                    <a:pt x="61"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Rectangle 134">
              <a:extLst>
                <a:ext uri="{FF2B5EF4-FFF2-40B4-BE49-F238E27FC236}">
                  <a16:creationId xmlns:a16="http://schemas.microsoft.com/office/drawing/2014/main" xmlns="" id="{0853732E-8137-4839-8793-F57AFD09F8AF}"/>
                </a:ext>
              </a:extLst>
            </p:cNvPr>
            <p:cNvSpPr>
              <a:spLocks noChangeArrowheads="1"/>
            </p:cNvSpPr>
            <p:nvPr/>
          </p:nvSpPr>
          <p:spPr bwMode="auto">
            <a:xfrm>
              <a:off x="1884078" y="3219017"/>
              <a:ext cx="31695" cy="116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Rectangle 135">
              <a:extLst>
                <a:ext uri="{FF2B5EF4-FFF2-40B4-BE49-F238E27FC236}">
                  <a16:creationId xmlns:a16="http://schemas.microsoft.com/office/drawing/2014/main" xmlns="" id="{ECFCBB1C-2984-49AD-BE71-B55281D17295}"/>
                </a:ext>
              </a:extLst>
            </p:cNvPr>
            <p:cNvSpPr>
              <a:spLocks noChangeArrowheads="1"/>
            </p:cNvSpPr>
            <p:nvPr/>
          </p:nvSpPr>
          <p:spPr bwMode="auto">
            <a:xfrm>
              <a:off x="1400206" y="3439870"/>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1" name="Rectangle 136">
              <a:extLst>
                <a:ext uri="{FF2B5EF4-FFF2-40B4-BE49-F238E27FC236}">
                  <a16:creationId xmlns:a16="http://schemas.microsoft.com/office/drawing/2014/main" xmlns="" id="{1A82140A-CA49-4D27-AFEF-A393FA8583BB}"/>
                </a:ext>
              </a:extLst>
            </p:cNvPr>
            <p:cNvSpPr>
              <a:spLocks noChangeArrowheads="1"/>
            </p:cNvSpPr>
            <p:nvPr/>
          </p:nvSpPr>
          <p:spPr bwMode="auto">
            <a:xfrm>
              <a:off x="2365115" y="3445948"/>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2" name="Freeform 137">
              <a:extLst>
                <a:ext uri="{FF2B5EF4-FFF2-40B4-BE49-F238E27FC236}">
                  <a16:creationId xmlns:a16="http://schemas.microsoft.com/office/drawing/2014/main" xmlns="" id="{EA8D4B51-08DB-4F2A-8C2F-84B0189F92BA}"/>
                </a:ext>
              </a:extLst>
            </p:cNvPr>
            <p:cNvSpPr>
              <a:spLocks/>
            </p:cNvSpPr>
            <p:nvPr/>
          </p:nvSpPr>
          <p:spPr bwMode="auto">
            <a:xfrm>
              <a:off x="1628409" y="3358473"/>
              <a:ext cx="114100" cy="84519"/>
            </a:xfrm>
            <a:custGeom>
              <a:avLst/>
              <a:gdLst>
                <a:gd name="T0" fmla="*/ 185 w 215"/>
                <a:gd name="T1" fmla="*/ 158 h 158"/>
                <a:gd name="T2" fmla="*/ 0 w 215"/>
                <a:gd name="T3" fmla="*/ 51 h 158"/>
                <a:gd name="T4" fmla="*/ 32 w 215"/>
                <a:gd name="T5" fmla="*/ 0 h 158"/>
                <a:gd name="T6" fmla="*/ 215 w 215"/>
                <a:gd name="T7" fmla="*/ 106 h 158"/>
                <a:gd name="T8" fmla="*/ 185 w 215"/>
                <a:gd name="T9" fmla="*/ 158 h 158"/>
              </a:gdLst>
              <a:ahLst/>
              <a:cxnLst>
                <a:cxn ang="0">
                  <a:pos x="T0" y="T1"/>
                </a:cxn>
                <a:cxn ang="0">
                  <a:pos x="T2" y="T3"/>
                </a:cxn>
                <a:cxn ang="0">
                  <a:pos x="T4" y="T5"/>
                </a:cxn>
                <a:cxn ang="0">
                  <a:pos x="T6" y="T7"/>
                </a:cxn>
                <a:cxn ang="0">
                  <a:pos x="T8" y="T9"/>
                </a:cxn>
              </a:cxnLst>
              <a:rect l="0" t="0" r="r" b="b"/>
              <a:pathLst>
                <a:path w="215" h="158">
                  <a:moveTo>
                    <a:pt x="185" y="158"/>
                  </a:moveTo>
                  <a:lnTo>
                    <a:pt x="0" y="51"/>
                  </a:lnTo>
                  <a:lnTo>
                    <a:pt x="32" y="0"/>
                  </a:lnTo>
                  <a:lnTo>
                    <a:pt x="215" y="106"/>
                  </a:lnTo>
                  <a:lnTo>
                    <a:pt x="18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3" name="Freeform 138">
              <a:extLst>
                <a:ext uri="{FF2B5EF4-FFF2-40B4-BE49-F238E27FC236}">
                  <a16:creationId xmlns:a16="http://schemas.microsoft.com/office/drawing/2014/main" xmlns="" id="{9A0F0593-7785-4B20-BA62-37511A323FB2}"/>
                </a:ext>
              </a:extLst>
            </p:cNvPr>
            <p:cNvSpPr>
              <a:spLocks/>
            </p:cNvSpPr>
            <p:nvPr/>
          </p:nvSpPr>
          <p:spPr bwMode="auto">
            <a:xfrm>
              <a:off x="2055227" y="3358473"/>
              <a:ext cx="116214" cy="84519"/>
            </a:xfrm>
            <a:custGeom>
              <a:avLst/>
              <a:gdLst>
                <a:gd name="T0" fmla="*/ 30 w 219"/>
                <a:gd name="T1" fmla="*/ 162 h 162"/>
                <a:gd name="T2" fmla="*/ 0 w 219"/>
                <a:gd name="T3" fmla="*/ 110 h 162"/>
                <a:gd name="T4" fmla="*/ 188 w 219"/>
                <a:gd name="T5" fmla="*/ 0 h 162"/>
                <a:gd name="T6" fmla="*/ 219 w 219"/>
                <a:gd name="T7" fmla="*/ 52 h 162"/>
                <a:gd name="T8" fmla="*/ 30 w 219"/>
                <a:gd name="T9" fmla="*/ 162 h 162"/>
              </a:gdLst>
              <a:ahLst/>
              <a:cxnLst>
                <a:cxn ang="0">
                  <a:pos x="T0" y="T1"/>
                </a:cxn>
                <a:cxn ang="0">
                  <a:pos x="T2" y="T3"/>
                </a:cxn>
                <a:cxn ang="0">
                  <a:pos x="T4" y="T5"/>
                </a:cxn>
                <a:cxn ang="0">
                  <a:pos x="T6" y="T7"/>
                </a:cxn>
                <a:cxn ang="0">
                  <a:pos x="T8" y="T9"/>
                </a:cxn>
              </a:cxnLst>
              <a:rect l="0" t="0" r="r" b="b"/>
              <a:pathLst>
                <a:path w="219" h="162">
                  <a:moveTo>
                    <a:pt x="30" y="162"/>
                  </a:moveTo>
                  <a:lnTo>
                    <a:pt x="0" y="110"/>
                  </a:lnTo>
                  <a:lnTo>
                    <a:pt x="188" y="0"/>
                  </a:lnTo>
                  <a:lnTo>
                    <a:pt x="219" y="52"/>
                  </a:lnTo>
                  <a:lnTo>
                    <a:pt x="3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4" name="Freeform 139">
              <a:extLst>
                <a:ext uri="{FF2B5EF4-FFF2-40B4-BE49-F238E27FC236}">
                  <a16:creationId xmlns:a16="http://schemas.microsoft.com/office/drawing/2014/main" xmlns="" id="{C1554383-B60C-41DF-A6F2-B8751239770B}"/>
                </a:ext>
              </a:extLst>
            </p:cNvPr>
            <p:cNvSpPr>
              <a:spLocks/>
            </p:cNvSpPr>
            <p:nvPr/>
          </p:nvSpPr>
          <p:spPr bwMode="auto">
            <a:xfrm>
              <a:off x="1628409" y="3605689"/>
              <a:ext cx="114100" cy="84519"/>
            </a:xfrm>
            <a:custGeom>
              <a:avLst/>
              <a:gdLst>
                <a:gd name="T0" fmla="*/ 30 w 217"/>
                <a:gd name="T1" fmla="*/ 160 h 160"/>
                <a:gd name="T2" fmla="*/ 0 w 217"/>
                <a:gd name="T3" fmla="*/ 109 h 160"/>
                <a:gd name="T4" fmla="*/ 187 w 217"/>
                <a:gd name="T5" fmla="*/ 0 h 160"/>
                <a:gd name="T6" fmla="*/ 217 w 217"/>
                <a:gd name="T7" fmla="*/ 52 h 160"/>
                <a:gd name="T8" fmla="*/ 30 w 217"/>
                <a:gd name="T9" fmla="*/ 160 h 160"/>
              </a:gdLst>
              <a:ahLst/>
              <a:cxnLst>
                <a:cxn ang="0">
                  <a:pos x="T0" y="T1"/>
                </a:cxn>
                <a:cxn ang="0">
                  <a:pos x="T2" y="T3"/>
                </a:cxn>
                <a:cxn ang="0">
                  <a:pos x="T4" y="T5"/>
                </a:cxn>
                <a:cxn ang="0">
                  <a:pos x="T6" y="T7"/>
                </a:cxn>
                <a:cxn ang="0">
                  <a:pos x="T8" y="T9"/>
                </a:cxn>
              </a:cxnLst>
              <a:rect l="0" t="0" r="r" b="b"/>
              <a:pathLst>
                <a:path w="217" h="160">
                  <a:moveTo>
                    <a:pt x="30" y="160"/>
                  </a:moveTo>
                  <a:lnTo>
                    <a:pt x="0" y="109"/>
                  </a:lnTo>
                  <a:lnTo>
                    <a:pt x="187" y="0"/>
                  </a:lnTo>
                  <a:lnTo>
                    <a:pt x="217" y="52"/>
                  </a:lnTo>
                  <a:lnTo>
                    <a:pt x="3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5" name="Freeform 140">
              <a:extLst>
                <a:ext uri="{FF2B5EF4-FFF2-40B4-BE49-F238E27FC236}">
                  <a16:creationId xmlns:a16="http://schemas.microsoft.com/office/drawing/2014/main" xmlns="" id="{DA65C1A8-C027-4A39-A958-296AE133ADE7}"/>
                </a:ext>
              </a:extLst>
            </p:cNvPr>
            <p:cNvSpPr>
              <a:spLocks/>
            </p:cNvSpPr>
            <p:nvPr/>
          </p:nvSpPr>
          <p:spPr bwMode="auto">
            <a:xfrm>
              <a:off x="2055227" y="3605689"/>
              <a:ext cx="116214" cy="84519"/>
            </a:xfrm>
            <a:custGeom>
              <a:avLst/>
              <a:gdLst>
                <a:gd name="T0" fmla="*/ 188 w 219"/>
                <a:gd name="T1" fmla="*/ 161 h 161"/>
                <a:gd name="T2" fmla="*/ 0 w 219"/>
                <a:gd name="T3" fmla="*/ 52 h 161"/>
                <a:gd name="T4" fmla="*/ 30 w 219"/>
                <a:gd name="T5" fmla="*/ 0 h 161"/>
                <a:gd name="T6" fmla="*/ 219 w 219"/>
                <a:gd name="T7" fmla="*/ 109 h 161"/>
                <a:gd name="T8" fmla="*/ 188 w 219"/>
                <a:gd name="T9" fmla="*/ 161 h 161"/>
              </a:gdLst>
              <a:ahLst/>
              <a:cxnLst>
                <a:cxn ang="0">
                  <a:pos x="T0" y="T1"/>
                </a:cxn>
                <a:cxn ang="0">
                  <a:pos x="T2" y="T3"/>
                </a:cxn>
                <a:cxn ang="0">
                  <a:pos x="T4" y="T5"/>
                </a:cxn>
                <a:cxn ang="0">
                  <a:pos x="T6" y="T7"/>
                </a:cxn>
                <a:cxn ang="0">
                  <a:pos x="T8" y="T9"/>
                </a:cxn>
              </a:cxnLst>
              <a:rect l="0" t="0" r="r" b="b"/>
              <a:pathLst>
                <a:path w="219" h="161">
                  <a:moveTo>
                    <a:pt x="188" y="161"/>
                  </a:moveTo>
                  <a:lnTo>
                    <a:pt x="0" y="52"/>
                  </a:lnTo>
                  <a:lnTo>
                    <a:pt x="30" y="0"/>
                  </a:lnTo>
                  <a:lnTo>
                    <a:pt x="219" y="109"/>
                  </a:lnTo>
                  <a:lnTo>
                    <a:pt x="188"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6" name="Freeform 141">
              <a:extLst>
                <a:ext uri="{FF2B5EF4-FFF2-40B4-BE49-F238E27FC236}">
                  <a16:creationId xmlns:a16="http://schemas.microsoft.com/office/drawing/2014/main" xmlns="" id="{161964EA-BD81-4591-B90E-EF9B895A1D19}"/>
                </a:ext>
              </a:extLst>
            </p:cNvPr>
            <p:cNvSpPr>
              <a:spLocks noEditPoints="1"/>
            </p:cNvSpPr>
            <p:nvPr/>
          </p:nvSpPr>
          <p:spPr bwMode="auto">
            <a:xfrm>
              <a:off x="1756311" y="2827063"/>
              <a:ext cx="310606" cy="308493"/>
            </a:xfrm>
            <a:custGeom>
              <a:avLst/>
              <a:gdLst>
                <a:gd name="T0" fmla="*/ 264 w 587"/>
                <a:gd name="T1" fmla="*/ 584 h 585"/>
                <a:gd name="T2" fmla="*/ 207 w 587"/>
                <a:gd name="T3" fmla="*/ 572 h 585"/>
                <a:gd name="T4" fmla="*/ 154 w 587"/>
                <a:gd name="T5" fmla="*/ 550 h 585"/>
                <a:gd name="T6" fmla="*/ 108 w 587"/>
                <a:gd name="T7" fmla="*/ 518 h 585"/>
                <a:gd name="T8" fmla="*/ 68 w 587"/>
                <a:gd name="T9" fmla="*/ 478 h 585"/>
                <a:gd name="T10" fmla="*/ 36 w 587"/>
                <a:gd name="T11" fmla="*/ 432 h 585"/>
                <a:gd name="T12" fmla="*/ 15 w 587"/>
                <a:gd name="T13" fmla="*/ 379 h 585"/>
                <a:gd name="T14" fmla="*/ 2 w 587"/>
                <a:gd name="T15" fmla="*/ 323 h 585"/>
                <a:gd name="T16" fmla="*/ 1 w 587"/>
                <a:gd name="T17" fmla="*/ 277 h 585"/>
                <a:gd name="T18" fmla="*/ 11 w 587"/>
                <a:gd name="T19" fmla="*/ 220 h 585"/>
                <a:gd name="T20" fmla="*/ 30 w 587"/>
                <a:gd name="T21" fmla="*/ 166 h 585"/>
                <a:gd name="T22" fmla="*/ 59 w 587"/>
                <a:gd name="T23" fmla="*/ 118 h 585"/>
                <a:gd name="T24" fmla="*/ 97 w 587"/>
                <a:gd name="T25" fmla="*/ 77 h 585"/>
                <a:gd name="T26" fmla="*/ 142 w 587"/>
                <a:gd name="T27" fmla="*/ 42 h 585"/>
                <a:gd name="T28" fmla="*/ 193 w 587"/>
                <a:gd name="T29" fmla="*/ 18 h 585"/>
                <a:gd name="T30" fmla="*/ 249 w 587"/>
                <a:gd name="T31" fmla="*/ 4 h 585"/>
                <a:gd name="T32" fmla="*/ 293 w 587"/>
                <a:gd name="T33" fmla="*/ 0 h 585"/>
                <a:gd name="T34" fmla="*/ 353 w 587"/>
                <a:gd name="T35" fmla="*/ 6 h 585"/>
                <a:gd name="T36" fmla="*/ 408 w 587"/>
                <a:gd name="T37" fmla="*/ 23 h 585"/>
                <a:gd name="T38" fmla="*/ 457 w 587"/>
                <a:gd name="T39" fmla="*/ 50 h 585"/>
                <a:gd name="T40" fmla="*/ 501 w 587"/>
                <a:gd name="T41" fmla="*/ 86 h 585"/>
                <a:gd name="T42" fmla="*/ 537 w 587"/>
                <a:gd name="T43" fmla="*/ 129 h 585"/>
                <a:gd name="T44" fmla="*/ 564 w 587"/>
                <a:gd name="T45" fmla="*/ 178 h 585"/>
                <a:gd name="T46" fmla="*/ 580 w 587"/>
                <a:gd name="T47" fmla="*/ 234 h 585"/>
                <a:gd name="T48" fmla="*/ 587 w 587"/>
                <a:gd name="T49" fmla="*/ 292 h 585"/>
                <a:gd name="T50" fmla="*/ 583 w 587"/>
                <a:gd name="T51" fmla="*/ 337 h 585"/>
                <a:gd name="T52" fmla="*/ 569 w 587"/>
                <a:gd name="T53" fmla="*/ 393 h 585"/>
                <a:gd name="T54" fmla="*/ 544 w 587"/>
                <a:gd name="T55" fmla="*/ 444 h 585"/>
                <a:gd name="T56" fmla="*/ 511 w 587"/>
                <a:gd name="T57" fmla="*/ 489 h 585"/>
                <a:gd name="T58" fmla="*/ 469 w 587"/>
                <a:gd name="T59" fmla="*/ 526 h 585"/>
                <a:gd name="T60" fmla="*/ 421 w 587"/>
                <a:gd name="T61" fmla="*/ 556 h 585"/>
                <a:gd name="T62" fmla="*/ 367 w 587"/>
                <a:gd name="T63" fmla="*/ 576 h 585"/>
                <a:gd name="T64" fmla="*/ 309 w 587"/>
                <a:gd name="T65" fmla="*/ 585 h 585"/>
                <a:gd name="T66" fmla="*/ 293 w 587"/>
                <a:gd name="T67" fmla="*/ 61 h 585"/>
                <a:gd name="T68" fmla="*/ 225 w 587"/>
                <a:gd name="T69" fmla="*/ 72 h 585"/>
                <a:gd name="T70" fmla="*/ 146 w 587"/>
                <a:gd name="T71" fmla="*/ 114 h 585"/>
                <a:gd name="T72" fmla="*/ 89 w 587"/>
                <a:gd name="T73" fmla="*/ 183 h 585"/>
                <a:gd name="T74" fmla="*/ 63 w 587"/>
                <a:gd name="T75" fmla="*/ 269 h 585"/>
                <a:gd name="T76" fmla="*/ 62 w 587"/>
                <a:gd name="T77" fmla="*/ 305 h 585"/>
                <a:gd name="T78" fmla="*/ 80 w 587"/>
                <a:gd name="T79" fmla="*/ 383 h 585"/>
                <a:gd name="T80" fmla="*/ 130 w 587"/>
                <a:gd name="T81" fmla="*/ 457 h 585"/>
                <a:gd name="T82" fmla="*/ 204 w 587"/>
                <a:gd name="T83" fmla="*/ 506 h 585"/>
                <a:gd name="T84" fmla="*/ 282 w 587"/>
                <a:gd name="T85" fmla="*/ 524 h 585"/>
                <a:gd name="T86" fmla="*/ 318 w 587"/>
                <a:gd name="T87" fmla="*/ 523 h 585"/>
                <a:gd name="T88" fmla="*/ 405 w 587"/>
                <a:gd name="T89" fmla="*/ 496 h 585"/>
                <a:gd name="T90" fmla="*/ 473 w 587"/>
                <a:gd name="T91" fmla="*/ 440 h 585"/>
                <a:gd name="T92" fmla="*/ 516 w 587"/>
                <a:gd name="T93" fmla="*/ 361 h 585"/>
                <a:gd name="T94" fmla="*/ 526 w 587"/>
                <a:gd name="T95" fmla="*/ 292 h 585"/>
                <a:gd name="T96" fmla="*/ 522 w 587"/>
                <a:gd name="T97" fmla="*/ 246 h 585"/>
                <a:gd name="T98" fmla="*/ 486 w 587"/>
                <a:gd name="T99" fmla="*/ 163 h 585"/>
                <a:gd name="T100" fmla="*/ 424 w 587"/>
                <a:gd name="T101" fmla="*/ 101 h 585"/>
                <a:gd name="T102" fmla="*/ 341 w 587"/>
                <a:gd name="T103" fmla="*/ 66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5"/>
                  </a:lnTo>
                  <a:lnTo>
                    <a:pt x="264" y="584"/>
                  </a:lnTo>
                  <a:lnTo>
                    <a:pt x="249" y="582"/>
                  </a:lnTo>
                  <a:lnTo>
                    <a:pt x="235" y="579"/>
                  </a:lnTo>
                  <a:lnTo>
                    <a:pt x="221" y="576"/>
                  </a:lnTo>
                  <a:lnTo>
                    <a:pt x="207" y="572"/>
                  </a:lnTo>
                  <a:lnTo>
                    <a:pt x="193" y="567"/>
                  </a:lnTo>
                  <a:lnTo>
                    <a:pt x="180" y="562"/>
                  </a:lnTo>
                  <a:lnTo>
                    <a:pt x="167" y="556"/>
                  </a:lnTo>
                  <a:lnTo>
                    <a:pt x="154" y="550"/>
                  </a:lnTo>
                  <a:lnTo>
                    <a:pt x="142" y="543"/>
                  </a:lnTo>
                  <a:lnTo>
                    <a:pt x="130" y="535"/>
                  </a:lnTo>
                  <a:lnTo>
                    <a:pt x="119" y="526"/>
                  </a:lnTo>
                  <a:lnTo>
                    <a:pt x="108" y="518"/>
                  </a:lnTo>
                  <a:lnTo>
                    <a:pt x="97" y="509"/>
                  </a:lnTo>
                  <a:lnTo>
                    <a:pt x="86" y="499"/>
                  </a:lnTo>
                  <a:lnTo>
                    <a:pt x="77" y="489"/>
                  </a:lnTo>
                  <a:lnTo>
                    <a:pt x="68" y="478"/>
                  </a:lnTo>
                  <a:lnTo>
                    <a:pt x="59" y="468"/>
                  </a:lnTo>
                  <a:lnTo>
                    <a:pt x="51" y="456"/>
                  </a:lnTo>
                  <a:lnTo>
                    <a:pt x="43" y="444"/>
                  </a:lnTo>
                  <a:lnTo>
                    <a:pt x="36" y="432"/>
                  </a:lnTo>
                  <a:lnTo>
                    <a:pt x="30" y="420"/>
                  </a:lnTo>
                  <a:lnTo>
                    <a:pt x="24" y="406"/>
                  </a:lnTo>
                  <a:lnTo>
                    <a:pt x="19" y="393"/>
                  </a:lnTo>
                  <a:lnTo>
                    <a:pt x="15" y="379"/>
                  </a:lnTo>
                  <a:lnTo>
                    <a:pt x="11" y="366"/>
                  </a:lnTo>
                  <a:lnTo>
                    <a:pt x="7" y="352"/>
                  </a:lnTo>
                  <a:lnTo>
                    <a:pt x="5" y="337"/>
                  </a:lnTo>
                  <a:lnTo>
                    <a:pt x="2" y="323"/>
                  </a:lnTo>
                  <a:lnTo>
                    <a:pt x="1" y="308"/>
                  </a:lnTo>
                  <a:lnTo>
                    <a:pt x="0" y="292"/>
                  </a:lnTo>
                  <a:lnTo>
                    <a:pt x="0" y="292"/>
                  </a:lnTo>
                  <a:lnTo>
                    <a:pt x="1" y="277"/>
                  </a:lnTo>
                  <a:lnTo>
                    <a:pt x="2" y="263"/>
                  </a:lnTo>
                  <a:lnTo>
                    <a:pt x="5" y="248"/>
                  </a:lnTo>
                  <a:lnTo>
                    <a:pt x="7" y="234"/>
                  </a:lnTo>
                  <a:lnTo>
                    <a:pt x="11" y="220"/>
                  </a:lnTo>
                  <a:lnTo>
                    <a:pt x="15" y="206"/>
                  </a:lnTo>
                  <a:lnTo>
                    <a:pt x="19" y="193"/>
                  </a:lnTo>
                  <a:lnTo>
                    <a:pt x="24" y="178"/>
                  </a:lnTo>
                  <a:lnTo>
                    <a:pt x="30" y="166"/>
                  </a:lnTo>
                  <a:lnTo>
                    <a:pt x="36" y="153"/>
                  </a:lnTo>
                  <a:lnTo>
                    <a:pt x="43" y="141"/>
                  </a:lnTo>
                  <a:lnTo>
                    <a:pt x="51" y="129"/>
                  </a:lnTo>
                  <a:lnTo>
                    <a:pt x="59" y="118"/>
                  </a:lnTo>
                  <a:lnTo>
                    <a:pt x="68" y="107"/>
                  </a:lnTo>
                  <a:lnTo>
                    <a:pt x="77" y="96"/>
                  </a:lnTo>
                  <a:lnTo>
                    <a:pt x="86" y="86"/>
                  </a:lnTo>
                  <a:lnTo>
                    <a:pt x="97" y="77"/>
                  </a:lnTo>
                  <a:lnTo>
                    <a:pt x="108" y="67"/>
                  </a:lnTo>
                  <a:lnTo>
                    <a:pt x="119" y="58"/>
                  </a:lnTo>
                  <a:lnTo>
                    <a:pt x="130" y="50"/>
                  </a:lnTo>
                  <a:lnTo>
                    <a:pt x="142" y="42"/>
                  </a:lnTo>
                  <a:lnTo>
                    <a:pt x="154" y="35"/>
                  </a:lnTo>
                  <a:lnTo>
                    <a:pt x="167" y="29"/>
                  </a:lnTo>
                  <a:lnTo>
                    <a:pt x="180" y="23"/>
                  </a:lnTo>
                  <a:lnTo>
                    <a:pt x="193" y="18"/>
                  </a:lnTo>
                  <a:lnTo>
                    <a:pt x="207" y="13"/>
                  </a:lnTo>
                  <a:lnTo>
                    <a:pt x="221" y="9"/>
                  </a:lnTo>
                  <a:lnTo>
                    <a:pt x="235" y="6"/>
                  </a:lnTo>
                  <a:lnTo>
                    <a:pt x="249" y="4"/>
                  </a:lnTo>
                  <a:lnTo>
                    <a:pt x="264" y="2"/>
                  </a:lnTo>
                  <a:lnTo>
                    <a:pt x="278" y="1"/>
                  </a:lnTo>
                  <a:lnTo>
                    <a:pt x="293" y="0"/>
                  </a:lnTo>
                  <a:lnTo>
                    <a:pt x="293" y="0"/>
                  </a:lnTo>
                  <a:lnTo>
                    <a:pt x="309" y="1"/>
                  </a:lnTo>
                  <a:lnTo>
                    <a:pt x="324" y="2"/>
                  </a:lnTo>
                  <a:lnTo>
                    <a:pt x="338" y="4"/>
                  </a:lnTo>
                  <a:lnTo>
                    <a:pt x="353" y="6"/>
                  </a:lnTo>
                  <a:lnTo>
                    <a:pt x="367" y="9"/>
                  </a:lnTo>
                  <a:lnTo>
                    <a:pt x="381" y="13"/>
                  </a:lnTo>
                  <a:lnTo>
                    <a:pt x="395" y="18"/>
                  </a:lnTo>
                  <a:lnTo>
                    <a:pt x="408" y="23"/>
                  </a:lnTo>
                  <a:lnTo>
                    <a:pt x="421" y="29"/>
                  </a:lnTo>
                  <a:lnTo>
                    <a:pt x="433" y="35"/>
                  </a:lnTo>
                  <a:lnTo>
                    <a:pt x="446" y="42"/>
                  </a:lnTo>
                  <a:lnTo>
                    <a:pt x="457" y="50"/>
                  </a:lnTo>
                  <a:lnTo>
                    <a:pt x="469" y="58"/>
                  </a:lnTo>
                  <a:lnTo>
                    <a:pt x="480" y="67"/>
                  </a:lnTo>
                  <a:lnTo>
                    <a:pt x="491" y="77"/>
                  </a:lnTo>
                  <a:lnTo>
                    <a:pt x="501" y="86"/>
                  </a:lnTo>
                  <a:lnTo>
                    <a:pt x="511" y="96"/>
                  </a:lnTo>
                  <a:lnTo>
                    <a:pt x="520" y="107"/>
                  </a:lnTo>
                  <a:lnTo>
                    <a:pt x="529" y="118"/>
                  </a:lnTo>
                  <a:lnTo>
                    <a:pt x="537" y="129"/>
                  </a:lnTo>
                  <a:lnTo>
                    <a:pt x="544" y="141"/>
                  </a:lnTo>
                  <a:lnTo>
                    <a:pt x="551" y="153"/>
                  </a:lnTo>
                  <a:lnTo>
                    <a:pt x="558" y="166"/>
                  </a:lnTo>
                  <a:lnTo>
                    <a:pt x="564" y="178"/>
                  </a:lnTo>
                  <a:lnTo>
                    <a:pt x="569" y="193"/>
                  </a:lnTo>
                  <a:lnTo>
                    <a:pt x="573" y="206"/>
                  </a:lnTo>
                  <a:lnTo>
                    <a:pt x="577" y="220"/>
                  </a:lnTo>
                  <a:lnTo>
                    <a:pt x="580" y="234"/>
                  </a:lnTo>
                  <a:lnTo>
                    <a:pt x="583" y="248"/>
                  </a:lnTo>
                  <a:lnTo>
                    <a:pt x="586" y="263"/>
                  </a:lnTo>
                  <a:lnTo>
                    <a:pt x="587" y="277"/>
                  </a:lnTo>
                  <a:lnTo>
                    <a:pt x="587" y="292"/>
                  </a:lnTo>
                  <a:lnTo>
                    <a:pt x="587" y="292"/>
                  </a:lnTo>
                  <a:lnTo>
                    <a:pt x="587" y="308"/>
                  </a:lnTo>
                  <a:lnTo>
                    <a:pt x="586" y="323"/>
                  </a:lnTo>
                  <a:lnTo>
                    <a:pt x="583" y="337"/>
                  </a:lnTo>
                  <a:lnTo>
                    <a:pt x="580" y="352"/>
                  </a:lnTo>
                  <a:lnTo>
                    <a:pt x="577" y="366"/>
                  </a:lnTo>
                  <a:lnTo>
                    <a:pt x="573" y="379"/>
                  </a:lnTo>
                  <a:lnTo>
                    <a:pt x="569" y="393"/>
                  </a:lnTo>
                  <a:lnTo>
                    <a:pt x="564" y="406"/>
                  </a:lnTo>
                  <a:lnTo>
                    <a:pt x="558" y="420"/>
                  </a:lnTo>
                  <a:lnTo>
                    <a:pt x="551" y="432"/>
                  </a:lnTo>
                  <a:lnTo>
                    <a:pt x="544" y="444"/>
                  </a:lnTo>
                  <a:lnTo>
                    <a:pt x="537" y="456"/>
                  </a:lnTo>
                  <a:lnTo>
                    <a:pt x="529" y="468"/>
                  </a:lnTo>
                  <a:lnTo>
                    <a:pt x="520" y="478"/>
                  </a:lnTo>
                  <a:lnTo>
                    <a:pt x="511" y="489"/>
                  </a:lnTo>
                  <a:lnTo>
                    <a:pt x="501" y="499"/>
                  </a:lnTo>
                  <a:lnTo>
                    <a:pt x="491" y="509"/>
                  </a:lnTo>
                  <a:lnTo>
                    <a:pt x="480" y="518"/>
                  </a:lnTo>
                  <a:lnTo>
                    <a:pt x="469" y="526"/>
                  </a:lnTo>
                  <a:lnTo>
                    <a:pt x="457" y="535"/>
                  </a:lnTo>
                  <a:lnTo>
                    <a:pt x="446" y="543"/>
                  </a:lnTo>
                  <a:lnTo>
                    <a:pt x="433" y="550"/>
                  </a:lnTo>
                  <a:lnTo>
                    <a:pt x="421" y="556"/>
                  </a:lnTo>
                  <a:lnTo>
                    <a:pt x="408" y="562"/>
                  </a:lnTo>
                  <a:lnTo>
                    <a:pt x="395" y="567"/>
                  </a:lnTo>
                  <a:lnTo>
                    <a:pt x="381" y="572"/>
                  </a:lnTo>
                  <a:lnTo>
                    <a:pt x="367" y="576"/>
                  </a:lnTo>
                  <a:lnTo>
                    <a:pt x="353" y="579"/>
                  </a:lnTo>
                  <a:lnTo>
                    <a:pt x="338" y="582"/>
                  </a:lnTo>
                  <a:lnTo>
                    <a:pt x="324" y="584"/>
                  </a:lnTo>
                  <a:lnTo>
                    <a:pt x="309" y="585"/>
                  </a:lnTo>
                  <a:lnTo>
                    <a:pt x="293" y="585"/>
                  </a:lnTo>
                  <a:lnTo>
                    <a:pt x="293" y="585"/>
                  </a:lnTo>
                  <a:close/>
                  <a:moveTo>
                    <a:pt x="293" y="61"/>
                  </a:moveTo>
                  <a:lnTo>
                    <a:pt x="293" y="61"/>
                  </a:lnTo>
                  <a:lnTo>
                    <a:pt x="282" y="62"/>
                  </a:lnTo>
                  <a:lnTo>
                    <a:pt x="270" y="62"/>
                  </a:lnTo>
                  <a:lnTo>
                    <a:pt x="247" y="66"/>
                  </a:lnTo>
                  <a:lnTo>
                    <a:pt x="225" y="72"/>
                  </a:lnTo>
                  <a:lnTo>
                    <a:pt x="204" y="79"/>
                  </a:lnTo>
                  <a:lnTo>
                    <a:pt x="183" y="89"/>
                  </a:lnTo>
                  <a:lnTo>
                    <a:pt x="164" y="101"/>
                  </a:lnTo>
                  <a:lnTo>
                    <a:pt x="146" y="114"/>
                  </a:lnTo>
                  <a:lnTo>
                    <a:pt x="130" y="129"/>
                  </a:lnTo>
                  <a:lnTo>
                    <a:pt x="115" y="145"/>
                  </a:lnTo>
                  <a:lnTo>
                    <a:pt x="102" y="163"/>
                  </a:lnTo>
                  <a:lnTo>
                    <a:pt x="89" y="183"/>
                  </a:lnTo>
                  <a:lnTo>
                    <a:pt x="80" y="203"/>
                  </a:lnTo>
                  <a:lnTo>
                    <a:pt x="72" y="224"/>
                  </a:lnTo>
                  <a:lnTo>
                    <a:pt x="66" y="246"/>
                  </a:lnTo>
                  <a:lnTo>
                    <a:pt x="63" y="269"/>
                  </a:lnTo>
                  <a:lnTo>
                    <a:pt x="62" y="280"/>
                  </a:lnTo>
                  <a:lnTo>
                    <a:pt x="61" y="292"/>
                  </a:lnTo>
                  <a:lnTo>
                    <a:pt x="61" y="292"/>
                  </a:lnTo>
                  <a:lnTo>
                    <a:pt x="62" y="305"/>
                  </a:lnTo>
                  <a:lnTo>
                    <a:pt x="63" y="317"/>
                  </a:lnTo>
                  <a:lnTo>
                    <a:pt x="66" y="339"/>
                  </a:lnTo>
                  <a:lnTo>
                    <a:pt x="72" y="361"/>
                  </a:lnTo>
                  <a:lnTo>
                    <a:pt x="80" y="383"/>
                  </a:lnTo>
                  <a:lnTo>
                    <a:pt x="89" y="403"/>
                  </a:lnTo>
                  <a:lnTo>
                    <a:pt x="102" y="423"/>
                  </a:lnTo>
                  <a:lnTo>
                    <a:pt x="115" y="440"/>
                  </a:lnTo>
                  <a:lnTo>
                    <a:pt x="130" y="457"/>
                  </a:lnTo>
                  <a:lnTo>
                    <a:pt x="146" y="472"/>
                  </a:lnTo>
                  <a:lnTo>
                    <a:pt x="164" y="485"/>
                  </a:lnTo>
                  <a:lnTo>
                    <a:pt x="183" y="496"/>
                  </a:lnTo>
                  <a:lnTo>
                    <a:pt x="204" y="506"/>
                  </a:lnTo>
                  <a:lnTo>
                    <a:pt x="225" y="514"/>
                  </a:lnTo>
                  <a:lnTo>
                    <a:pt x="247" y="519"/>
                  </a:lnTo>
                  <a:lnTo>
                    <a:pt x="270" y="523"/>
                  </a:lnTo>
                  <a:lnTo>
                    <a:pt x="282" y="524"/>
                  </a:lnTo>
                  <a:lnTo>
                    <a:pt x="293" y="524"/>
                  </a:lnTo>
                  <a:lnTo>
                    <a:pt x="293" y="524"/>
                  </a:lnTo>
                  <a:lnTo>
                    <a:pt x="306" y="524"/>
                  </a:lnTo>
                  <a:lnTo>
                    <a:pt x="318" y="523"/>
                  </a:lnTo>
                  <a:lnTo>
                    <a:pt x="341" y="519"/>
                  </a:lnTo>
                  <a:lnTo>
                    <a:pt x="363" y="514"/>
                  </a:lnTo>
                  <a:lnTo>
                    <a:pt x="384" y="506"/>
                  </a:lnTo>
                  <a:lnTo>
                    <a:pt x="405" y="496"/>
                  </a:lnTo>
                  <a:lnTo>
                    <a:pt x="424" y="485"/>
                  </a:lnTo>
                  <a:lnTo>
                    <a:pt x="442" y="472"/>
                  </a:lnTo>
                  <a:lnTo>
                    <a:pt x="458" y="457"/>
                  </a:lnTo>
                  <a:lnTo>
                    <a:pt x="473" y="440"/>
                  </a:lnTo>
                  <a:lnTo>
                    <a:pt x="486" y="423"/>
                  </a:lnTo>
                  <a:lnTo>
                    <a:pt x="499" y="403"/>
                  </a:lnTo>
                  <a:lnTo>
                    <a:pt x="508" y="383"/>
                  </a:lnTo>
                  <a:lnTo>
                    <a:pt x="516" y="361"/>
                  </a:lnTo>
                  <a:lnTo>
                    <a:pt x="522" y="339"/>
                  </a:lnTo>
                  <a:lnTo>
                    <a:pt x="525" y="317"/>
                  </a:lnTo>
                  <a:lnTo>
                    <a:pt x="526" y="305"/>
                  </a:lnTo>
                  <a:lnTo>
                    <a:pt x="526" y="292"/>
                  </a:lnTo>
                  <a:lnTo>
                    <a:pt x="526" y="292"/>
                  </a:lnTo>
                  <a:lnTo>
                    <a:pt x="526" y="280"/>
                  </a:lnTo>
                  <a:lnTo>
                    <a:pt x="525" y="269"/>
                  </a:lnTo>
                  <a:lnTo>
                    <a:pt x="522" y="246"/>
                  </a:lnTo>
                  <a:lnTo>
                    <a:pt x="516" y="224"/>
                  </a:lnTo>
                  <a:lnTo>
                    <a:pt x="508" y="203"/>
                  </a:lnTo>
                  <a:lnTo>
                    <a:pt x="499" y="183"/>
                  </a:lnTo>
                  <a:lnTo>
                    <a:pt x="486" y="163"/>
                  </a:lnTo>
                  <a:lnTo>
                    <a:pt x="473" y="145"/>
                  </a:lnTo>
                  <a:lnTo>
                    <a:pt x="458" y="129"/>
                  </a:lnTo>
                  <a:lnTo>
                    <a:pt x="442" y="114"/>
                  </a:lnTo>
                  <a:lnTo>
                    <a:pt x="424" y="101"/>
                  </a:lnTo>
                  <a:lnTo>
                    <a:pt x="405" y="89"/>
                  </a:lnTo>
                  <a:lnTo>
                    <a:pt x="384" y="79"/>
                  </a:lnTo>
                  <a:lnTo>
                    <a:pt x="363" y="72"/>
                  </a:lnTo>
                  <a:lnTo>
                    <a:pt x="341" y="66"/>
                  </a:lnTo>
                  <a:lnTo>
                    <a:pt x="318" y="62"/>
                  </a:lnTo>
                  <a:lnTo>
                    <a:pt x="306" y="62"/>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7" name="Freeform 142">
              <a:extLst>
                <a:ext uri="{FF2B5EF4-FFF2-40B4-BE49-F238E27FC236}">
                  <a16:creationId xmlns:a16="http://schemas.microsoft.com/office/drawing/2014/main" xmlns="" id="{78F2CB5F-016C-45CA-87BB-FFAC9CEB8406}"/>
                </a:ext>
              </a:extLst>
            </p:cNvPr>
            <p:cNvSpPr>
              <a:spLocks noEditPoints="1"/>
            </p:cNvSpPr>
            <p:nvPr/>
          </p:nvSpPr>
          <p:spPr bwMode="auto">
            <a:xfrm>
              <a:off x="1745185" y="3954327"/>
              <a:ext cx="310606" cy="308493"/>
            </a:xfrm>
            <a:custGeom>
              <a:avLst/>
              <a:gdLst>
                <a:gd name="T0" fmla="*/ 264 w 587"/>
                <a:gd name="T1" fmla="*/ 583 h 585"/>
                <a:gd name="T2" fmla="*/ 207 w 587"/>
                <a:gd name="T3" fmla="*/ 571 h 585"/>
                <a:gd name="T4" fmla="*/ 154 w 587"/>
                <a:gd name="T5" fmla="*/ 550 h 585"/>
                <a:gd name="T6" fmla="*/ 108 w 587"/>
                <a:gd name="T7" fmla="*/ 517 h 585"/>
                <a:gd name="T8" fmla="*/ 68 w 587"/>
                <a:gd name="T9" fmla="*/ 478 h 585"/>
                <a:gd name="T10" fmla="*/ 36 w 587"/>
                <a:gd name="T11" fmla="*/ 432 h 585"/>
                <a:gd name="T12" fmla="*/ 15 w 587"/>
                <a:gd name="T13" fmla="*/ 379 h 585"/>
                <a:gd name="T14" fmla="*/ 2 w 587"/>
                <a:gd name="T15" fmla="*/ 322 h 585"/>
                <a:gd name="T16" fmla="*/ 1 w 587"/>
                <a:gd name="T17" fmla="*/ 277 h 585"/>
                <a:gd name="T18" fmla="*/ 11 w 587"/>
                <a:gd name="T19" fmla="*/ 219 h 585"/>
                <a:gd name="T20" fmla="*/ 30 w 587"/>
                <a:gd name="T21" fmla="*/ 165 h 585"/>
                <a:gd name="T22" fmla="*/ 59 w 587"/>
                <a:gd name="T23" fmla="*/ 117 h 585"/>
                <a:gd name="T24" fmla="*/ 97 w 587"/>
                <a:gd name="T25" fmla="*/ 76 h 585"/>
                <a:gd name="T26" fmla="*/ 142 w 587"/>
                <a:gd name="T27" fmla="*/ 42 h 585"/>
                <a:gd name="T28" fmla="*/ 193 w 587"/>
                <a:gd name="T29" fmla="*/ 17 h 585"/>
                <a:gd name="T30" fmla="*/ 249 w 587"/>
                <a:gd name="T31" fmla="*/ 3 h 585"/>
                <a:gd name="T32" fmla="*/ 293 w 587"/>
                <a:gd name="T33" fmla="*/ 0 h 585"/>
                <a:gd name="T34" fmla="*/ 353 w 587"/>
                <a:gd name="T35" fmla="*/ 6 h 585"/>
                <a:gd name="T36" fmla="*/ 408 w 587"/>
                <a:gd name="T37" fmla="*/ 22 h 585"/>
                <a:gd name="T38" fmla="*/ 457 w 587"/>
                <a:gd name="T39" fmla="*/ 50 h 585"/>
                <a:gd name="T40" fmla="*/ 501 w 587"/>
                <a:gd name="T41" fmla="*/ 86 h 585"/>
                <a:gd name="T42" fmla="*/ 537 w 587"/>
                <a:gd name="T43" fmla="*/ 129 h 585"/>
                <a:gd name="T44" fmla="*/ 564 w 587"/>
                <a:gd name="T45" fmla="*/ 179 h 585"/>
                <a:gd name="T46" fmla="*/ 580 w 587"/>
                <a:gd name="T47" fmla="*/ 233 h 585"/>
                <a:gd name="T48" fmla="*/ 587 w 587"/>
                <a:gd name="T49" fmla="*/ 293 h 585"/>
                <a:gd name="T50" fmla="*/ 583 w 587"/>
                <a:gd name="T51" fmla="*/ 337 h 585"/>
                <a:gd name="T52" fmla="*/ 569 w 587"/>
                <a:gd name="T53" fmla="*/ 392 h 585"/>
                <a:gd name="T54" fmla="*/ 544 w 587"/>
                <a:gd name="T55" fmla="*/ 444 h 585"/>
                <a:gd name="T56" fmla="*/ 511 w 587"/>
                <a:gd name="T57" fmla="*/ 488 h 585"/>
                <a:gd name="T58" fmla="*/ 469 w 587"/>
                <a:gd name="T59" fmla="*/ 527 h 585"/>
                <a:gd name="T60" fmla="*/ 421 w 587"/>
                <a:gd name="T61" fmla="*/ 556 h 585"/>
                <a:gd name="T62" fmla="*/ 367 w 587"/>
                <a:gd name="T63" fmla="*/ 575 h 585"/>
                <a:gd name="T64" fmla="*/ 309 w 587"/>
                <a:gd name="T65" fmla="*/ 584 h 585"/>
                <a:gd name="T66" fmla="*/ 293 w 587"/>
                <a:gd name="T67" fmla="*/ 61 h 585"/>
                <a:gd name="T68" fmla="*/ 225 w 587"/>
                <a:gd name="T69" fmla="*/ 71 h 585"/>
                <a:gd name="T70" fmla="*/ 146 w 587"/>
                <a:gd name="T71" fmla="*/ 113 h 585"/>
                <a:gd name="T72" fmla="*/ 89 w 587"/>
                <a:gd name="T73" fmla="*/ 182 h 585"/>
                <a:gd name="T74" fmla="*/ 63 w 587"/>
                <a:gd name="T75" fmla="*/ 268 h 585"/>
                <a:gd name="T76" fmla="*/ 62 w 587"/>
                <a:gd name="T77" fmla="*/ 304 h 585"/>
                <a:gd name="T78" fmla="*/ 80 w 587"/>
                <a:gd name="T79" fmla="*/ 382 h 585"/>
                <a:gd name="T80" fmla="*/ 130 w 587"/>
                <a:gd name="T81" fmla="*/ 456 h 585"/>
                <a:gd name="T82" fmla="*/ 204 w 587"/>
                <a:gd name="T83" fmla="*/ 505 h 585"/>
                <a:gd name="T84" fmla="*/ 282 w 587"/>
                <a:gd name="T85" fmla="*/ 523 h 585"/>
                <a:gd name="T86" fmla="*/ 318 w 587"/>
                <a:gd name="T87" fmla="*/ 522 h 585"/>
                <a:gd name="T88" fmla="*/ 405 w 587"/>
                <a:gd name="T89" fmla="*/ 496 h 585"/>
                <a:gd name="T90" fmla="*/ 473 w 587"/>
                <a:gd name="T91" fmla="*/ 440 h 585"/>
                <a:gd name="T92" fmla="*/ 516 w 587"/>
                <a:gd name="T93" fmla="*/ 361 h 585"/>
                <a:gd name="T94" fmla="*/ 526 w 587"/>
                <a:gd name="T95" fmla="*/ 293 h 585"/>
                <a:gd name="T96" fmla="*/ 522 w 587"/>
                <a:gd name="T97" fmla="*/ 245 h 585"/>
                <a:gd name="T98" fmla="*/ 486 w 587"/>
                <a:gd name="T99" fmla="*/ 162 h 585"/>
                <a:gd name="T100" fmla="*/ 424 w 587"/>
                <a:gd name="T101" fmla="*/ 100 h 585"/>
                <a:gd name="T102" fmla="*/ 341 w 587"/>
                <a:gd name="T103" fmla="*/ 65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4"/>
                  </a:lnTo>
                  <a:lnTo>
                    <a:pt x="264" y="583"/>
                  </a:lnTo>
                  <a:lnTo>
                    <a:pt x="249" y="581"/>
                  </a:lnTo>
                  <a:lnTo>
                    <a:pt x="235" y="579"/>
                  </a:lnTo>
                  <a:lnTo>
                    <a:pt x="221" y="575"/>
                  </a:lnTo>
                  <a:lnTo>
                    <a:pt x="207" y="571"/>
                  </a:lnTo>
                  <a:lnTo>
                    <a:pt x="193" y="567"/>
                  </a:lnTo>
                  <a:lnTo>
                    <a:pt x="180" y="562"/>
                  </a:lnTo>
                  <a:lnTo>
                    <a:pt x="167" y="556"/>
                  </a:lnTo>
                  <a:lnTo>
                    <a:pt x="154" y="550"/>
                  </a:lnTo>
                  <a:lnTo>
                    <a:pt x="142" y="543"/>
                  </a:lnTo>
                  <a:lnTo>
                    <a:pt x="130" y="535"/>
                  </a:lnTo>
                  <a:lnTo>
                    <a:pt x="119" y="527"/>
                  </a:lnTo>
                  <a:lnTo>
                    <a:pt x="108" y="517"/>
                  </a:lnTo>
                  <a:lnTo>
                    <a:pt x="97" y="508"/>
                  </a:lnTo>
                  <a:lnTo>
                    <a:pt x="86" y="499"/>
                  </a:lnTo>
                  <a:lnTo>
                    <a:pt x="77" y="488"/>
                  </a:lnTo>
                  <a:lnTo>
                    <a:pt x="68" y="478"/>
                  </a:lnTo>
                  <a:lnTo>
                    <a:pt x="59" y="467"/>
                  </a:lnTo>
                  <a:lnTo>
                    <a:pt x="51" y="456"/>
                  </a:lnTo>
                  <a:lnTo>
                    <a:pt x="43" y="444"/>
                  </a:lnTo>
                  <a:lnTo>
                    <a:pt x="36" y="432"/>
                  </a:lnTo>
                  <a:lnTo>
                    <a:pt x="30" y="419"/>
                  </a:lnTo>
                  <a:lnTo>
                    <a:pt x="24" y="405"/>
                  </a:lnTo>
                  <a:lnTo>
                    <a:pt x="19" y="392"/>
                  </a:lnTo>
                  <a:lnTo>
                    <a:pt x="15" y="379"/>
                  </a:lnTo>
                  <a:lnTo>
                    <a:pt x="11" y="365"/>
                  </a:lnTo>
                  <a:lnTo>
                    <a:pt x="7" y="351"/>
                  </a:lnTo>
                  <a:lnTo>
                    <a:pt x="5" y="337"/>
                  </a:lnTo>
                  <a:lnTo>
                    <a:pt x="2" y="322"/>
                  </a:lnTo>
                  <a:lnTo>
                    <a:pt x="1" y="308"/>
                  </a:lnTo>
                  <a:lnTo>
                    <a:pt x="0" y="293"/>
                  </a:lnTo>
                  <a:lnTo>
                    <a:pt x="0" y="293"/>
                  </a:lnTo>
                  <a:lnTo>
                    <a:pt x="1" y="277"/>
                  </a:lnTo>
                  <a:lnTo>
                    <a:pt x="2" y="262"/>
                  </a:lnTo>
                  <a:lnTo>
                    <a:pt x="5" y="248"/>
                  </a:lnTo>
                  <a:lnTo>
                    <a:pt x="7" y="233"/>
                  </a:lnTo>
                  <a:lnTo>
                    <a:pt x="11" y="219"/>
                  </a:lnTo>
                  <a:lnTo>
                    <a:pt x="15" y="205"/>
                  </a:lnTo>
                  <a:lnTo>
                    <a:pt x="19" y="192"/>
                  </a:lnTo>
                  <a:lnTo>
                    <a:pt x="24" y="179"/>
                  </a:lnTo>
                  <a:lnTo>
                    <a:pt x="30" y="165"/>
                  </a:lnTo>
                  <a:lnTo>
                    <a:pt x="36" y="153"/>
                  </a:lnTo>
                  <a:lnTo>
                    <a:pt x="43" y="140"/>
                  </a:lnTo>
                  <a:lnTo>
                    <a:pt x="51" y="129"/>
                  </a:lnTo>
                  <a:lnTo>
                    <a:pt x="59" y="117"/>
                  </a:lnTo>
                  <a:lnTo>
                    <a:pt x="68" y="106"/>
                  </a:lnTo>
                  <a:lnTo>
                    <a:pt x="77" y="96"/>
                  </a:lnTo>
                  <a:lnTo>
                    <a:pt x="86" y="86"/>
                  </a:lnTo>
                  <a:lnTo>
                    <a:pt x="97" y="76"/>
                  </a:lnTo>
                  <a:lnTo>
                    <a:pt x="108" y="67"/>
                  </a:lnTo>
                  <a:lnTo>
                    <a:pt x="119" y="58"/>
                  </a:lnTo>
                  <a:lnTo>
                    <a:pt x="130" y="50"/>
                  </a:lnTo>
                  <a:lnTo>
                    <a:pt x="142" y="42"/>
                  </a:lnTo>
                  <a:lnTo>
                    <a:pt x="154" y="35"/>
                  </a:lnTo>
                  <a:lnTo>
                    <a:pt x="167" y="28"/>
                  </a:lnTo>
                  <a:lnTo>
                    <a:pt x="180" y="22"/>
                  </a:lnTo>
                  <a:lnTo>
                    <a:pt x="193" y="17"/>
                  </a:lnTo>
                  <a:lnTo>
                    <a:pt x="207" y="13"/>
                  </a:lnTo>
                  <a:lnTo>
                    <a:pt x="221" y="9"/>
                  </a:lnTo>
                  <a:lnTo>
                    <a:pt x="235" y="6"/>
                  </a:lnTo>
                  <a:lnTo>
                    <a:pt x="249" y="3"/>
                  </a:lnTo>
                  <a:lnTo>
                    <a:pt x="264" y="1"/>
                  </a:lnTo>
                  <a:lnTo>
                    <a:pt x="278" y="0"/>
                  </a:lnTo>
                  <a:lnTo>
                    <a:pt x="293" y="0"/>
                  </a:lnTo>
                  <a:lnTo>
                    <a:pt x="293" y="0"/>
                  </a:lnTo>
                  <a:lnTo>
                    <a:pt x="309" y="0"/>
                  </a:lnTo>
                  <a:lnTo>
                    <a:pt x="324" y="1"/>
                  </a:lnTo>
                  <a:lnTo>
                    <a:pt x="338" y="3"/>
                  </a:lnTo>
                  <a:lnTo>
                    <a:pt x="353" y="6"/>
                  </a:lnTo>
                  <a:lnTo>
                    <a:pt x="367" y="9"/>
                  </a:lnTo>
                  <a:lnTo>
                    <a:pt x="381" y="13"/>
                  </a:lnTo>
                  <a:lnTo>
                    <a:pt x="395" y="17"/>
                  </a:lnTo>
                  <a:lnTo>
                    <a:pt x="408" y="22"/>
                  </a:lnTo>
                  <a:lnTo>
                    <a:pt x="421" y="28"/>
                  </a:lnTo>
                  <a:lnTo>
                    <a:pt x="433" y="35"/>
                  </a:lnTo>
                  <a:lnTo>
                    <a:pt x="446" y="42"/>
                  </a:lnTo>
                  <a:lnTo>
                    <a:pt x="457" y="50"/>
                  </a:lnTo>
                  <a:lnTo>
                    <a:pt x="469" y="58"/>
                  </a:lnTo>
                  <a:lnTo>
                    <a:pt x="480" y="67"/>
                  </a:lnTo>
                  <a:lnTo>
                    <a:pt x="491" y="76"/>
                  </a:lnTo>
                  <a:lnTo>
                    <a:pt x="501" y="86"/>
                  </a:lnTo>
                  <a:lnTo>
                    <a:pt x="511" y="96"/>
                  </a:lnTo>
                  <a:lnTo>
                    <a:pt x="520" y="106"/>
                  </a:lnTo>
                  <a:lnTo>
                    <a:pt x="529" y="117"/>
                  </a:lnTo>
                  <a:lnTo>
                    <a:pt x="537" y="129"/>
                  </a:lnTo>
                  <a:lnTo>
                    <a:pt x="544" y="140"/>
                  </a:lnTo>
                  <a:lnTo>
                    <a:pt x="551" y="153"/>
                  </a:lnTo>
                  <a:lnTo>
                    <a:pt x="558" y="165"/>
                  </a:lnTo>
                  <a:lnTo>
                    <a:pt x="564" y="179"/>
                  </a:lnTo>
                  <a:lnTo>
                    <a:pt x="569" y="192"/>
                  </a:lnTo>
                  <a:lnTo>
                    <a:pt x="573" y="205"/>
                  </a:lnTo>
                  <a:lnTo>
                    <a:pt x="577" y="219"/>
                  </a:lnTo>
                  <a:lnTo>
                    <a:pt x="580" y="233"/>
                  </a:lnTo>
                  <a:lnTo>
                    <a:pt x="583" y="248"/>
                  </a:lnTo>
                  <a:lnTo>
                    <a:pt x="586" y="262"/>
                  </a:lnTo>
                  <a:lnTo>
                    <a:pt x="587" y="277"/>
                  </a:lnTo>
                  <a:lnTo>
                    <a:pt x="587" y="293"/>
                  </a:lnTo>
                  <a:lnTo>
                    <a:pt x="587" y="293"/>
                  </a:lnTo>
                  <a:lnTo>
                    <a:pt x="587" y="308"/>
                  </a:lnTo>
                  <a:lnTo>
                    <a:pt x="586" y="322"/>
                  </a:lnTo>
                  <a:lnTo>
                    <a:pt x="583" y="337"/>
                  </a:lnTo>
                  <a:lnTo>
                    <a:pt x="580" y="351"/>
                  </a:lnTo>
                  <a:lnTo>
                    <a:pt x="577" y="365"/>
                  </a:lnTo>
                  <a:lnTo>
                    <a:pt x="573" y="379"/>
                  </a:lnTo>
                  <a:lnTo>
                    <a:pt x="569" y="392"/>
                  </a:lnTo>
                  <a:lnTo>
                    <a:pt x="564" y="405"/>
                  </a:lnTo>
                  <a:lnTo>
                    <a:pt x="558" y="419"/>
                  </a:lnTo>
                  <a:lnTo>
                    <a:pt x="551" y="432"/>
                  </a:lnTo>
                  <a:lnTo>
                    <a:pt x="544" y="444"/>
                  </a:lnTo>
                  <a:lnTo>
                    <a:pt x="537" y="456"/>
                  </a:lnTo>
                  <a:lnTo>
                    <a:pt x="529" y="467"/>
                  </a:lnTo>
                  <a:lnTo>
                    <a:pt x="520" y="478"/>
                  </a:lnTo>
                  <a:lnTo>
                    <a:pt x="511" y="488"/>
                  </a:lnTo>
                  <a:lnTo>
                    <a:pt x="501" y="499"/>
                  </a:lnTo>
                  <a:lnTo>
                    <a:pt x="491" y="508"/>
                  </a:lnTo>
                  <a:lnTo>
                    <a:pt x="480" y="517"/>
                  </a:lnTo>
                  <a:lnTo>
                    <a:pt x="469" y="527"/>
                  </a:lnTo>
                  <a:lnTo>
                    <a:pt x="457" y="535"/>
                  </a:lnTo>
                  <a:lnTo>
                    <a:pt x="446" y="543"/>
                  </a:lnTo>
                  <a:lnTo>
                    <a:pt x="433" y="550"/>
                  </a:lnTo>
                  <a:lnTo>
                    <a:pt x="421" y="556"/>
                  </a:lnTo>
                  <a:lnTo>
                    <a:pt x="408" y="562"/>
                  </a:lnTo>
                  <a:lnTo>
                    <a:pt x="395" y="567"/>
                  </a:lnTo>
                  <a:lnTo>
                    <a:pt x="381" y="571"/>
                  </a:lnTo>
                  <a:lnTo>
                    <a:pt x="367" y="575"/>
                  </a:lnTo>
                  <a:lnTo>
                    <a:pt x="353" y="579"/>
                  </a:lnTo>
                  <a:lnTo>
                    <a:pt x="338" y="581"/>
                  </a:lnTo>
                  <a:lnTo>
                    <a:pt x="324" y="583"/>
                  </a:lnTo>
                  <a:lnTo>
                    <a:pt x="309" y="584"/>
                  </a:lnTo>
                  <a:lnTo>
                    <a:pt x="293" y="585"/>
                  </a:lnTo>
                  <a:lnTo>
                    <a:pt x="293" y="585"/>
                  </a:lnTo>
                  <a:close/>
                  <a:moveTo>
                    <a:pt x="293" y="61"/>
                  </a:moveTo>
                  <a:lnTo>
                    <a:pt x="293" y="61"/>
                  </a:lnTo>
                  <a:lnTo>
                    <a:pt x="282" y="61"/>
                  </a:lnTo>
                  <a:lnTo>
                    <a:pt x="270" y="62"/>
                  </a:lnTo>
                  <a:lnTo>
                    <a:pt x="247" y="65"/>
                  </a:lnTo>
                  <a:lnTo>
                    <a:pt x="225" y="71"/>
                  </a:lnTo>
                  <a:lnTo>
                    <a:pt x="204" y="79"/>
                  </a:lnTo>
                  <a:lnTo>
                    <a:pt x="183" y="88"/>
                  </a:lnTo>
                  <a:lnTo>
                    <a:pt x="164" y="100"/>
                  </a:lnTo>
                  <a:lnTo>
                    <a:pt x="146" y="113"/>
                  </a:lnTo>
                  <a:lnTo>
                    <a:pt x="130" y="128"/>
                  </a:lnTo>
                  <a:lnTo>
                    <a:pt x="115" y="144"/>
                  </a:lnTo>
                  <a:lnTo>
                    <a:pt x="102" y="162"/>
                  </a:lnTo>
                  <a:lnTo>
                    <a:pt x="89" y="182"/>
                  </a:lnTo>
                  <a:lnTo>
                    <a:pt x="80" y="202"/>
                  </a:lnTo>
                  <a:lnTo>
                    <a:pt x="72" y="223"/>
                  </a:lnTo>
                  <a:lnTo>
                    <a:pt x="66" y="245"/>
                  </a:lnTo>
                  <a:lnTo>
                    <a:pt x="63" y="268"/>
                  </a:lnTo>
                  <a:lnTo>
                    <a:pt x="62" y="280"/>
                  </a:lnTo>
                  <a:lnTo>
                    <a:pt x="61" y="293"/>
                  </a:lnTo>
                  <a:lnTo>
                    <a:pt x="61" y="293"/>
                  </a:lnTo>
                  <a:lnTo>
                    <a:pt x="62" y="304"/>
                  </a:lnTo>
                  <a:lnTo>
                    <a:pt x="63" y="316"/>
                  </a:lnTo>
                  <a:lnTo>
                    <a:pt x="66" y="339"/>
                  </a:lnTo>
                  <a:lnTo>
                    <a:pt x="72" y="361"/>
                  </a:lnTo>
                  <a:lnTo>
                    <a:pt x="80" y="382"/>
                  </a:lnTo>
                  <a:lnTo>
                    <a:pt x="89" y="402"/>
                  </a:lnTo>
                  <a:lnTo>
                    <a:pt x="102" y="422"/>
                  </a:lnTo>
                  <a:lnTo>
                    <a:pt x="115" y="440"/>
                  </a:lnTo>
                  <a:lnTo>
                    <a:pt x="130" y="456"/>
                  </a:lnTo>
                  <a:lnTo>
                    <a:pt x="146" y="471"/>
                  </a:lnTo>
                  <a:lnTo>
                    <a:pt x="164" y="484"/>
                  </a:lnTo>
                  <a:lnTo>
                    <a:pt x="183" y="496"/>
                  </a:lnTo>
                  <a:lnTo>
                    <a:pt x="204" y="505"/>
                  </a:lnTo>
                  <a:lnTo>
                    <a:pt x="225" y="513"/>
                  </a:lnTo>
                  <a:lnTo>
                    <a:pt x="247" y="519"/>
                  </a:lnTo>
                  <a:lnTo>
                    <a:pt x="270" y="522"/>
                  </a:lnTo>
                  <a:lnTo>
                    <a:pt x="282" y="523"/>
                  </a:lnTo>
                  <a:lnTo>
                    <a:pt x="293" y="524"/>
                  </a:lnTo>
                  <a:lnTo>
                    <a:pt x="293" y="524"/>
                  </a:lnTo>
                  <a:lnTo>
                    <a:pt x="306" y="523"/>
                  </a:lnTo>
                  <a:lnTo>
                    <a:pt x="318" y="522"/>
                  </a:lnTo>
                  <a:lnTo>
                    <a:pt x="341" y="519"/>
                  </a:lnTo>
                  <a:lnTo>
                    <a:pt x="363" y="513"/>
                  </a:lnTo>
                  <a:lnTo>
                    <a:pt x="384" y="505"/>
                  </a:lnTo>
                  <a:lnTo>
                    <a:pt x="405" y="496"/>
                  </a:lnTo>
                  <a:lnTo>
                    <a:pt x="424" y="484"/>
                  </a:lnTo>
                  <a:lnTo>
                    <a:pt x="442" y="471"/>
                  </a:lnTo>
                  <a:lnTo>
                    <a:pt x="458" y="456"/>
                  </a:lnTo>
                  <a:lnTo>
                    <a:pt x="473" y="440"/>
                  </a:lnTo>
                  <a:lnTo>
                    <a:pt x="486" y="422"/>
                  </a:lnTo>
                  <a:lnTo>
                    <a:pt x="499" y="402"/>
                  </a:lnTo>
                  <a:lnTo>
                    <a:pt x="508" y="382"/>
                  </a:lnTo>
                  <a:lnTo>
                    <a:pt x="516" y="361"/>
                  </a:lnTo>
                  <a:lnTo>
                    <a:pt x="522" y="339"/>
                  </a:lnTo>
                  <a:lnTo>
                    <a:pt x="525" y="316"/>
                  </a:lnTo>
                  <a:lnTo>
                    <a:pt x="526" y="304"/>
                  </a:lnTo>
                  <a:lnTo>
                    <a:pt x="526" y="293"/>
                  </a:lnTo>
                  <a:lnTo>
                    <a:pt x="526" y="293"/>
                  </a:lnTo>
                  <a:lnTo>
                    <a:pt x="526" y="280"/>
                  </a:lnTo>
                  <a:lnTo>
                    <a:pt x="525" y="268"/>
                  </a:lnTo>
                  <a:lnTo>
                    <a:pt x="522" y="245"/>
                  </a:lnTo>
                  <a:lnTo>
                    <a:pt x="516" y="223"/>
                  </a:lnTo>
                  <a:lnTo>
                    <a:pt x="508" y="202"/>
                  </a:lnTo>
                  <a:lnTo>
                    <a:pt x="499" y="182"/>
                  </a:lnTo>
                  <a:lnTo>
                    <a:pt x="486" y="162"/>
                  </a:lnTo>
                  <a:lnTo>
                    <a:pt x="473" y="144"/>
                  </a:lnTo>
                  <a:lnTo>
                    <a:pt x="458" y="128"/>
                  </a:lnTo>
                  <a:lnTo>
                    <a:pt x="442" y="113"/>
                  </a:lnTo>
                  <a:lnTo>
                    <a:pt x="424" y="100"/>
                  </a:lnTo>
                  <a:lnTo>
                    <a:pt x="405" y="88"/>
                  </a:lnTo>
                  <a:lnTo>
                    <a:pt x="384" y="79"/>
                  </a:lnTo>
                  <a:lnTo>
                    <a:pt x="363" y="71"/>
                  </a:lnTo>
                  <a:lnTo>
                    <a:pt x="341" y="65"/>
                  </a:lnTo>
                  <a:lnTo>
                    <a:pt x="318" y="62"/>
                  </a:lnTo>
                  <a:lnTo>
                    <a:pt x="306" y="61"/>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8" name="Freeform 143">
              <a:extLst>
                <a:ext uri="{FF2B5EF4-FFF2-40B4-BE49-F238E27FC236}">
                  <a16:creationId xmlns:a16="http://schemas.microsoft.com/office/drawing/2014/main" xmlns="" id="{8BCE167B-D411-4075-8FA0-178F814B2F45}"/>
                </a:ext>
              </a:extLst>
            </p:cNvPr>
            <p:cNvSpPr>
              <a:spLocks noEditPoints="1"/>
            </p:cNvSpPr>
            <p:nvPr/>
          </p:nvSpPr>
          <p:spPr bwMode="auto">
            <a:xfrm>
              <a:off x="2221872" y="3107374"/>
              <a:ext cx="310606" cy="310606"/>
            </a:xfrm>
            <a:custGeom>
              <a:avLst/>
              <a:gdLst>
                <a:gd name="T0" fmla="*/ 263 w 586"/>
                <a:gd name="T1" fmla="*/ 583 h 584"/>
                <a:gd name="T2" fmla="*/ 206 w 586"/>
                <a:gd name="T3" fmla="*/ 571 h 584"/>
                <a:gd name="T4" fmla="*/ 154 w 586"/>
                <a:gd name="T5" fmla="*/ 549 h 584"/>
                <a:gd name="T6" fmla="*/ 107 w 586"/>
                <a:gd name="T7" fmla="*/ 518 h 584"/>
                <a:gd name="T8" fmla="*/ 67 w 586"/>
                <a:gd name="T9" fmla="*/ 478 h 584"/>
                <a:gd name="T10" fmla="*/ 35 w 586"/>
                <a:gd name="T11" fmla="*/ 431 h 584"/>
                <a:gd name="T12" fmla="*/ 13 w 586"/>
                <a:gd name="T13" fmla="*/ 379 h 584"/>
                <a:gd name="T14" fmla="*/ 2 w 586"/>
                <a:gd name="T15" fmla="*/ 322 h 584"/>
                <a:gd name="T16" fmla="*/ 0 w 586"/>
                <a:gd name="T17" fmla="*/ 277 h 584"/>
                <a:gd name="T18" fmla="*/ 9 w 586"/>
                <a:gd name="T19" fmla="*/ 219 h 584"/>
                <a:gd name="T20" fmla="*/ 29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3 h 584"/>
                <a:gd name="T54" fmla="*/ 544 w 586"/>
                <a:gd name="T55" fmla="*/ 443 h 584"/>
                <a:gd name="T56" fmla="*/ 510 w 586"/>
                <a:gd name="T57" fmla="*/ 489 h 584"/>
                <a:gd name="T58" fmla="*/ 468 w 586"/>
                <a:gd name="T59" fmla="*/ 526 h 584"/>
                <a:gd name="T60" fmla="*/ 420 w 586"/>
                <a:gd name="T61" fmla="*/ 555 h 584"/>
                <a:gd name="T62" fmla="*/ 366 w 586"/>
                <a:gd name="T63" fmla="*/ 575 h 584"/>
                <a:gd name="T64" fmla="*/ 308 w 586"/>
                <a:gd name="T65" fmla="*/ 584 h 584"/>
                <a:gd name="T66" fmla="*/ 293 w 586"/>
                <a:gd name="T67" fmla="*/ 60 h 584"/>
                <a:gd name="T68" fmla="*/ 224 w 586"/>
                <a:gd name="T69" fmla="*/ 71 h 584"/>
                <a:gd name="T70" fmla="*/ 145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3 w 586"/>
                <a:gd name="T83" fmla="*/ 506 h 584"/>
                <a:gd name="T84" fmla="*/ 281 w 586"/>
                <a:gd name="T85" fmla="*/ 524 h 584"/>
                <a:gd name="T86" fmla="*/ 316 w 586"/>
                <a:gd name="T87" fmla="*/ 523 h 584"/>
                <a:gd name="T88" fmla="*/ 403 w 586"/>
                <a:gd name="T89" fmla="*/ 496 h 584"/>
                <a:gd name="T90" fmla="*/ 472 w 586"/>
                <a:gd name="T91" fmla="*/ 439 h 584"/>
                <a:gd name="T92" fmla="*/ 515 w 586"/>
                <a:gd name="T93" fmla="*/ 361 h 584"/>
                <a:gd name="T94" fmla="*/ 525 w 586"/>
                <a:gd name="T95" fmla="*/ 292 h 584"/>
                <a:gd name="T96" fmla="*/ 520 w 586"/>
                <a:gd name="T97" fmla="*/ 246 h 584"/>
                <a:gd name="T98" fmla="*/ 486 w 586"/>
                <a:gd name="T99" fmla="*/ 163 h 584"/>
                <a:gd name="T100" fmla="*/ 422 w 586"/>
                <a:gd name="T101" fmla="*/ 99 h 584"/>
                <a:gd name="T102" fmla="*/ 339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4" y="578"/>
                  </a:lnTo>
                  <a:lnTo>
                    <a:pt x="220" y="575"/>
                  </a:lnTo>
                  <a:lnTo>
                    <a:pt x="206" y="571"/>
                  </a:lnTo>
                  <a:lnTo>
                    <a:pt x="192" y="566"/>
                  </a:lnTo>
                  <a:lnTo>
                    <a:pt x="179" y="561"/>
                  </a:lnTo>
                  <a:lnTo>
                    <a:pt x="166" y="555"/>
                  </a:lnTo>
                  <a:lnTo>
                    <a:pt x="154" y="549"/>
                  </a:lnTo>
                  <a:lnTo>
                    <a:pt x="141" y="542"/>
                  </a:lnTo>
                  <a:lnTo>
                    <a:pt x="129" y="534"/>
                  </a:lnTo>
                  <a:lnTo>
                    <a:pt x="118" y="526"/>
                  </a:lnTo>
                  <a:lnTo>
                    <a:pt x="107" y="518"/>
                  </a:lnTo>
                  <a:lnTo>
                    <a:pt x="96" y="509"/>
                  </a:lnTo>
                  <a:lnTo>
                    <a:pt x="86" y="499"/>
                  </a:lnTo>
                  <a:lnTo>
                    <a:pt x="76" y="489"/>
                  </a:lnTo>
                  <a:lnTo>
                    <a:pt x="67" y="478"/>
                  </a:lnTo>
                  <a:lnTo>
                    <a:pt x="59" y="466"/>
                  </a:lnTo>
                  <a:lnTo>
                    <a:pt x="50" y="455"/>
                  </a:lnTo>
                  <a:lnTo>
                    <a:pt x="42" y="443"/>
                  </a:lnTo>
                  <a:lnTo>
                    <a:pt x="35" y="431"/>
                  </a:lnTo>
                  <a:lnTo>
                    <a:pt x="29" y="419"/>
                  </a:lnTo>
                  <a:lnTo>
                    <a:pt x="23" y="406"/>
                  </a:lnTo>
                  <a:lnTo>
                    <a:pt x="18" y="393"/>
                  </a:lnTo>
                  <a:lnTo>
                    <a:pt x="13" y="379"/>
                  </a:lnTo>
                  <a:lnTo>
                    <a:pt x="9" y="365"/>
                  </a:lnTo>
                  <a:lnTo>
                    <a:pt x="6" y="350"/>
                  </a:lnTo>
                  <a:lnTo>
                    <a:pt x="3" y="336"/>
                  </a:lnTo>
                  <a:lnTo>
                    <a:pt x="2" y="322"/>
                  </a:lnTo>
                  <a:lnTo>
                    <a:pt x="0" y="307"/>
                  </a:lnTo>
                  <a:lnTo>
                    <a:pt x="0" y="292"/>
                  </a:lnTo>
                  <a:lnTo>
                    <a:pt x="0" y="292"/>
                  </a:lnTo>
                  <a:lnTo>
                    <a:pt x="0" y="277"/>
                  </a:lnTo>
                  <a:lnTo>
                    <a:pt x="2" y="262"/>
                  </a:lnTo>
                  <a:lnTo>
                    <a:pt x="3" y="248"/>
                  </a:lnTo>
                  <a:lnTo>
                    <a:pt x="6" y="233"/>
                  </a:lnTo>
                  <a:lnTo>
                    <a:pt x="9" y="219"/>
                  </a:lnTo>
                  <a:lnTo>
                    <a:pt x="13" y="205"/>
                  </a:lnTo>
                  <a:lnTo>
                    <a:pt x="18" y="192"/>
                  </a:lnTo>
                  <a:lnTo>
                    <a:pt x="23" y="178"/>
                  </a:lnTo>
                  <a:lnTo>
                    <a:pt x="29" y="166"/>
                  </a:lnTo>
                  <a:lnTo>
                    <a:pt x="35" y="153"/>
                  </a:lnTo>
                  <a:lnTo>
                    <a:pt x="42" y="141"/>
                  </a:lnTo>
                  <a:lnTo>
                    <a:pt x="50" y="129"/>
                  </a:lnTo>
                  <a:lnTo>
                    <a:pt x="59" y="118"/>
                  </a:lnTo>
                  <a:lnTo>
                    <a:pt x="67" y="106"/>
                  </a:lnTo>
                  <a:lnTo>
                    <a:pt x="76" y="95"/>
                  </a:lnTo>
                  <a:lnTo>
                    <a:pt x="86" y="85"/>
                  </a:lnTo>
                  <a:lnTo>
                    <a:pt x="96" y="76"/>
                  </a:lnTo>
                  <a:lnTo>
                    <a:pt x="107" y="66"/>
                  </a:lnTo>
                  <a:lnTo>
                    <a:pt x="118" y="58"/>
                  </a:lnTo>
                  <a:lnTo>
                    <a:pt x="129" y="50"/>
                  </a:lnTo>
                  <a:lnTo>
                    <a:pt x="141" y="42"/>
                  </a:lnTo>
                  <a:lnTo>
                    <a:pt x="154" y="35"/>
                  </a:lnTo>
                  <a:lnTo>
                    <a:pt x="166" y="29"/>
                  </a:lnTo>
                  <a:lnTo>
                    <a:pt x="179" y="23"/>
                  </a:lnTo>
                  <a:lnTo>
                    <a:pt x="192" y="18"/>
                  </a:lnTo>
                  <a:lnTo>
                    <a:pt x="206" y="13"/>
                  </a:lnTo>
                  <a:lnTo>
                    <a:pt x="220" y="9"/>
                  </a:lnTo>
                  <a:lnTo>
                    <a:pt x="234" y="6"/>
                  </a:lnTo>
                  <a:lnTo>
                    <a:pt x="249" y="4"/>
                  </a:lnTo>
                  <a:lnTo>
                    <a:pt x="263" y="2"/>
                  </a:lnTo>
                  <a:lnTo>
                    <a:pt x="278" y="1"/>
                  </a:lnTo>
                  <a:lnTo>
                    <a:pt x="293" y="0"/>
                  </a:lnTo>
                  <a:lnTo>
                    <a:pt x="293" y="0"/>
                  </a:lnTo>
                  <a:lnTo>
                    <a:pt x="308" y="1"/>
                  </a:lnTo>
                  <a:lnTo>
                    <a:pt x="323" y="2"/>
                  </a:lnTo>
                  <a:lnTo>
                    <a:pt x="337" y="4"/>
                  </a:lnTo>
                  <a:lnTo>
                    <a:pt x="352" y="6"/>
                  </a:lnTo>
                  <a:lnTo>
                    <a:pt x="366" y="9"/>
                  </a:lnTo>
                  <a:lnTo>
                    <a:pt x="380" y="13"/>
                  </a:lnTo>
                  <a:lnTo>
                    <a:pt x="394" y="18"/>
                  </a:lnTo>
                  <a:lnTo>
                    <a:pt x="407" y="23"/>
                  </a:lnTo>
                  <a:lnTo>
                    <a:pt x="420" y="29"/>
                  </a:lnTo>
                  <a:lnTo>
                    <a:pt x="432" y="35"/>
                  </a:lnTo>
                  <a:lnTo>
                    <a:pt x="445" y="42"/>
                  </a:lnTo>
                  <a:lnTo>
                    <a:pt x="457" y="50"/>
                  </a:lnTo>
                  <a:lnTo>
                    <a:pt x="468" y="58"/>
                  </a:lnTo>
                  <a:lnTo>
                    <a:pt x="479" y="66"/>
                  </a:lnTo>
                  <a:lnTo>
                    <a:pt x="490" y="76"/>
                  </a:lnTo>
                  <a:lnTo>
                    <a:pt x="500" y="85"/>
                  </a:lnTo>
                  <a:lnTo>
                    <a:pt x="510" y="95"/>
                  </a:lnTo>
                  <a:lnTo>
                    <a:pt x="519" y="106"/>
                  </a:lnTo>
                  <a:lnTo>
                    <a:pt x="527" y="118"/>
                  </a:lnTo>
                  <a:lnTo>
                    <a:pt x="535" y="129"/>
                  </a:lnTo>
                  <a:lnTo>
                    <a:pt x="544" y="141"/>
                  </a:lnTo>
                  <a:lnTo>
                    <a:pt x="551" y="153"/>
                  </a:lnTo>
                  <a:lnTo>
                    <a:pt x="557" y="166"/>
                  </a:lnTo>
                  <a:lnTo>
                    <a:pt x="563" y="178"/>
                  </a:lnTo>
                  <a:lnTo>
                    <a:pt x="568" y="192"/>
                  </a:lnTo>
                  <a:lnTo>
                    <a:pt x="573" y="205"/>
                  </a:lnTo>
                  <a:lnTo>
                    <a:pt x="577" y="219"/>
                  </a:lnTo>
                  <a:lnTo>
                    <a:pt x="580" y="233"/>
                  </a:lnTo>
                  <a:lnTo>
                    <a:pt x="583" y="248"/>
                  </a:lnTo>
                  <a:lnTo>
                    <a:pt x="584" y="262"/>
                  </a:lnTo>
                  <a:lnTo>
                    <a:pt x="586" y="277"/>
                  </a:lnTo>
                  <a:lnTo>
                    <a:pt x="586" y="292"/>
                  </a:lnTo>
                  <a:lnTo>
                    <a:pt x="586" y="292"/>
                  </a:lnTo>
                  <a:lnTo>
                    <a:pt x="586" y="307"/>
                  </a:lnTo>
                  <a:lnTo>
                    <a:pt x="584" y="322"/>
                  </a:lnTo>
                  <a:lnTo>
                    <a:pt x="583" y="336"/>
                  </a:lnTo>
                  <a:lnTo>
                    <a:pt x="580" y="350"/>
                  </a:lnTo>
                  <a:lnTo>
                    <a:pt x="577" y="365"/>
                  </a:lnTo>
                  <a:lnTo>
                    <a:pt x="573" y="379"/>
                  </a:lnTo>
                  <a:lnTo>
                    <a:pt x="568" y="393"/>
                  </a:lnTo>
                  <a:lnTo>
                    <a:pt x="563" y="406"/>
                  </a:lnTo>
                  <a:lnTo>
                    <a:pt x="557" y="419"/>
                  </a:lnTo>
                  <a:lnTo>
                    <a:pt x="551" y="431"/>
                  </a:lnTo>
                  <a:lnTo>
                    <a:pt x="544" y="443"/>
                  </a:lnTo>
                  <a:lnTo>
                    <a:pt x="535" y="455"/>
                  </a:lnTo>
                  <a:lnTo>
                    <a:pt x="527" y="466"/>
                  </a:lnTo>
                  <a:lnTo>
                    <a:pt x="519" y="478"/>
                  </a:lnTo>
                  <a:lnTo>
                    <a:pt x="510" y="489"/>
                  </a:lnTo>
                  <a:lnTo>
                    <a:pt x="500" y="499"/>
                  </a:lnTo>
                  <a:lnTo>
                    <a:pt x="490" y="509"/>
                  </a:lnTo>
                  <a:lnTo>
                    <a:pt x="479" y="518"/>
                  </a:lnTo>
                  <a:lnTo>
                    <a:pt x="468" y="526"/>
                  </a:lnTo>
                  <a:lnTo>
                    <a:pt x="457" y="534"/>
                  </a:lnTo>
                  <a:lnTo>
                    <a:pt x="445" y="542"/>
                  </a:lnTo>
                  <a:lnTo>
                    <a:pt x="432" y="549"/>
                  </a:lnTo>
                  <a:lnTo>
                    <a:pt x="420" y="555"/>
                  </a:lnTo>
                  <a:lnTo>
                    <a:pt x="407" y="561"/>
                  </a:lnTo>
                  <a:lnTo>
                    <a:pt x="394" y="566"/>
                  </a:lnTo>
                  <a:lnTo>
                    <a:pt x="380" y="571"/>
                  </a:lnTo>
                  <a:lnTo>
                    <a:pt x="366" y="575"/>
                  </a:lnTo>
                  <a:lnTo>
                    <a:pt x="352" y="578"/>
                  </a:lnTo>
                  <a:lnTo>
                    <a:pt x="337" y="581"/>
                  </a:lnTo>
                  <a:lnTo>
                    <a:pt x="323" y="583"/>
                  </a:lnTo>
                  <a:lnTo>
                    <a:pt x="308" y="584"/>
                  </a:lnTo>
                  <a:lnTo>
                    <a:pt x="293" y="584"/>
                  </a:lnTo>
                  <a:lnTo>
                    <a:pt x="293" y="584"/>
                  </a:lnTo>
                  <a:close/>
                  <a:moveTo>
                    <a:pt x="293" y="60"/>
                  </a:moveTo>
                  <a:lnTo>
                    <a:pt x="293" y="60"/>
                  </a:lnTo>
                  <a:lnTo>
                    <a:pt x="281" y="60"/>
                  </a:lnTo>
                  <a:lnTo>
                    <a:pt x="270" y="61"/>
                  </a:lnTo>
                  <a:lnTo>
                    <a:pt x="246" y="65"/>
                  </a:lnTo>
                  <a:lnTo>
                    <a:pt x="224" y="71"/>
                  </a:lnTo>
                  <a:lnTo>
                    <a:pt x="203" y="78"/>
                  </a:lnTo>
                  <a:lnTo>
                    <a:pt x="182" y="88"/>
                  </a:lnTo>
                  <a:lnTo>
                    <a:pt x="164" y="99"/>
                  </a:lnTo>
                  <a:lnTo>
                    <a:pt x="145" y="113"/>
                  </a:lnTo>
                  <a:lnTo>
                    <a:pt x="128" y="129"/>
                  </a:lnTo>
                  <a:lnTo>
                    <a:pt x="114"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4" y="439"/>
                  </a:lnTo>
                  <a:lnTo>
                    <a:pt x="128" y="456"/>
                  </a:lnTo>
                  <a:lnTo>
                    <a:pt x="145" y="470"/>
                  </a:lnTo>
                  <a:lnTo>
                    <a:pt x="164" y="485"/>
                  </a:lnTo>
                  <a:lnTo>
                    <a:pt x="182" y="496"/>
                  </a:lnTo>
                  <a:lnTo>
                    <a:pt x="203" y="506"/>
                  </a:lnTo>
                  <a:lnTo>
                    <a:pt x="224" y="514"/>
                  </a:lnTo>
                  <a:lnTo>
                    <a:pt x="246" y="519"/>
                  </a:lnTo>
                  <a:lnTo>
                    <a:pt x="270" y="523"/>
                  </a:lnTo>
                  <a:lnTo>
                    <a:pt x="281" y="524"/>
                  </a:lnTo>
                  <a:lnTo>
                    <a:pt x="293" y="524"/>
                  </a:lnTo>
                  <a:lnTo>
                    <a:pt x="293" y="524"/>
                  </a:lnTo>
                  <a:lnTo>
                    <a:pt x="305" y="524"/>
                  </a:lnTo>
                  <a:lnTo>
                    <a:pt x="316" y="523"/>
                  </a:lnTo>
                  <a:lnTo>
                    <a:pt x="339" y="519"/>
                  </a:lnTo>
                  <a:lnTo>
                    <a:pt x="362" y="514"/>
                  </a:lnTo>
                  <a:lnTo>
                    <a:pt x="383" y="506"/>
                  </a:lnTo>
                  <a:lnTo>
                    <a:pt x="403" y="496"/>
                  </a:lnTo>
                  <a:lnTo>
                    <a:pt x="422" y="485"/>
                  </a:lnTo>
                  <a:lnTo>
                    <a:pt x="440" y="470"/>
                  </a:lnTo>
                  <a:lnTo>
                    <a:pt x="457" y="456"/>
                  </a:lnTo>
                  <a:lnTo>
                    <a:pt x="472" y="439"/>
                  </a:lnTo>
                  <a:lnTo>
                    <a:pt x="486" y="422"/>
                  </a:lnTo>
                  <a:lnTo>
                    <a:pt x="497" y="403"/>
                  </a:lnTo>
                  <a:lnTo>
                    <a:pt x="507" y="383"/>
                  </a:lnTo>
                  <a:lnTo>
                    <a:pt x="515" y="361"/>
                  </a:lnTo>
                  <a:lnTo>
                    <a:pt x="520" y="338"/>
                  </a:lnTo>
                  <a:lnTo>
                    <a:pt x="524" y="316"/>
                  </a:lnTo>
                  <a:lnTo>
                    <a:pt x="525" y="304"/>
                  </a:lnTo>
                  <a:lnTo>
                    <a:pt x="525" y="292"/>
                  </a:lnTo>
                  <a:lnTo>
                    <a:pt x="525" y="292"/>
                  </a:lnTo>
                  <a:lnTo>
                    <a:pt x="525" y="280"/>
                  </a:lnTo>
                  <a:lnTo>
                    <a:pt x="524" y="269"/>
                  </a:lnTo>
                  <a:lnTo>
                    <a:pt x="520" y="246"/>
                  </a:lnTo>
                  <a:lnTo>
                    <a:pt x="515" y="223"/>
                  </a:lnTo>
                  <a:lnTo>
                    <a:pt x="507" y="202"/>
                  </a:lnTo>
                  <a:lnTo>
                    <a:pt x="497" y="182"/>
                  </a:lnTo>
                  <a:lnTo>
                    <a:pt x="486" y="163"/>
                  </a:lnTo>
                  <a:lnTo>
                    <a:pt x="472" y="145"/>
                  </a:lnTo>
                  <a:lnTo>
                    <a:pt x="457" y="129"/>
                  </a:lnTo>
                  <a:lnTo>
                    <a:pt x="440" y="113"/>
                  </a:lnTo>
                  <a:lnTo>
                    <a:pt x="422" y="99"/>
                  </a:lnTo>
                  <a:lnTo>
                    <a:pt x="403" y="88"/>
                  </a:lnTo>
                  <a:lnTo>
                    <a:pt x="383" y="78"/>
                  </a:lnTo>
                  <a:lnTo>
                    <a:pt x="362" y="71"/>
                  </a:lnTo>
                  <a:lnTo>
                    <a:pt x="339"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9" name="Freeform 144">
              <a:extLst>
                <a:ext uri="{FF2B5EF4-FFF2-40B4-BE49-F238E27FC236}">
                  <a16:creationId xmlns:a16="http://schemas.microsoft.com/office/drawing/2014/main" xmlns="" id="{E94A5074-4766-4A5B-A826-37EF359D66F1}"/>
                </a:ext>
              </a:extLst>
            </p:cNvPr>
            <p:cNvSpPr>
              <a:spLocks noEditPoints="1"/>
            </p:cNvSpPr>
            <p:nvPr/>
          </p:nvSpPr>
          <p:spPr bwMode="auto">
            <a:xfrm>
              <a:off x="2225950" y="3661483"/>
              <a:ext cx="310606" cy="310606"/>
            </a:xfrm>
            <a:custGeom>
              <a:avLst/>
              <a:gdLst>
                <a:gd name="T0" fmla="*/ 263 w 586"/>
                <a:gd name="T1" fmla="*/ 582 h 584"/>
                <a:gd name="T2" fmla="*/ 206 w 586"/>
                <a:gd name="T3" fmla="*/ 571 h 584"/>
                <a:gd name="T4" fmla="*/ 154 w 586"/>
                <a:gd name="T5" fmla="*/ 549 h 584"/>
                <a:gd name="T6" fmla="*/ 107 w 586"/>
                <a:gd name="T7" fmla="*/ 517 h 584"/>
                <a:gd name="T8" fmla="*/ 67 w 586"/>
                <a:gd name="T9" fmla="*/ 478 h 584"/>
                <a:gd name="T10" fmla="*/ 35 w 586"/>
                <a:gd name="T11" fmla="*/ 431 h 584"/>
                <a:gd name="T12" fmla="*/ 13 w 586"/>
                <a:gd name="T13" fmla="*/ 379 h 584"/>
                <a:gd name="T14" fmla="*/ 2 w 586"/>
                <a:gd name="T15" fmla="*/ 321 h 584"/>
                <a:gd name="T16" fmla="*/ 0 w 586"/>
                <a:gd name="T17" fmla="*/ 277 h 584"/>
                <a:gd name="T18" fmla="*/ 9 w 586"/>
                <a:gd name="T19" fmla="*/ 218 h 584"/>
                <a:gd name="T20" fmla="*/ 29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2 h 584"/>
                <a:gd name="T54" fmla="*/ 544 w 586"/>
                <a:gd name="T55" fmla="*/ 443 h 584"/>
                <a:gd name="T56" fmla="*/ 510 w 586"/>
                <a:gd name="T57" fmla="*/ 489 h 584"/>
                <a:gd name="T58" fmla="*/ 468 w 586"/>
                <a:gd name="T59" fmla="*/ 526 h 584"/>
                <a:gd name="T60" fmla="*/ 420 w 586"/>
                <a:gd name="T61" fmla="*/ 555 h 584"/>
                <a:gd name="T62" fmla="*/ 366 w 586"/>
                <a:gd name="T63" fmla="*/ 574 h 584"/>
                <a:gd name="T64" fmla="*/ 308 w 586"/>
                <a:gd name="T65" fmla="*/ 583 h 584"/>
                <a:gd name="T66" fmla="*/ 293 w 586"/>
                <a:gd name="T67" fmla="*/ 60 h 584"/>
                <a:gd name="T68" fmla="*/ 224 w 586"/>
                <a:gd name="T69" fmla="*/ 70 h 584"/>
                <a:gd name="T70" fmla="*/ 145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3 w 586"/>
                <a:gd name="T83" fmla="*/ 505 h 584"/>
                <a:gd name="T84" fmla="*/ 281 w 586"/>
                <a:gd name="T85" fmla="*/ 523 h 584"/>
                <a:gd name="T86" fmla="*/ 316 w 586"/>
                <a:gd name="T87" fmla="*/ 522 h 584"/>
                <a:gd name="T88" fmla="*/ 403 w 586"/>
                <a:gd name="T89" fmla="*/ 496 h 584"/>
                <a:gd name="T90" fmla="*/ 472 w 586"/>
                <a:gd name="T91" fmla="*/ 439 h 584"/>
                <a:gd name="T92" fmla="*/ 515 w 586"/>
                <a:gd name="T93" fmla="*/ 361 h 584"/>
                <a:gd name="T94" fmla="*/ 525 w 586"/>
                <a:gd name="T95" fmla="*/ 292 h 584"/>
                <a:gd name="T96" fmla="*/ 520 w 586"/>
                <a:gd name="T97" fmla="*/ 245 h 584"/>
                <a:gd name="T98" fmla="*/ 486 w 586"/>
                <a:gd name="T99" fmla="*/ 162 h 584"/>
                <a:gd name="T100" fmla="*/ 422 w 586"/>
                <a:gd name="T101" fmla="*/ 99 h 584"/>
                <a:gd name="T102" fmla="*/ 339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4" y="578"/>
                  </a:lnTo>
                  <a:lnTo>
                    <a:pt x="220" y="574"/>
                  </a:lnTo>
                  <a:lnTo>
                    <a:pt x="206" y="571"/>
                  </a:lnTo>
                  <a:lnTo>
                    <a:pt x="192" y="566"/>
                  </a:lnTo>
                  <a:lnTo>
                    <a:pt x="179" y="561"/>
                  </a:lnTo>
                  <a:lnTo>
                    <a:pt x="166" y="555"/>
                  </a:lnTo>
                  <a:lnTo>
                    <a:pt x="154" y="549"/>
                  </a:lnTo>
                  <a:lnTo>
                    <a:pt x="141" y="542"/>
                  </a:lnTo>
                  <a:lnTo>
                    <a:pt x="129" y="534"/>
                  </a:lnTo>
                  <a:lnTo>
                    <a:pt x="118" y="526"/>
                  </a:lnTo>
                  <a:lnTo>
                    <a:pt x="107" y="517"/>
                  </a:lnTo>
                  <a:lnTo>
                    <a:pt x="96" y="508"/>
                  </a:lnTo>
                  <a:lnTo>
                    <a:pt x="86" y="499"/>
                  </a:lnTo>
                  <a:lnTo>
                    <a:pt x="76" y="489"/>
                  </a:lnTo>
                  <a:lnTo>
                    <a:pt x="67" y="478"/>
                  </a:lnTo>
                  <a:lnTo>
                    <a:pt x="59" y="466"/>
                  </a:lnTo>
                  <a:lnTo>
                    <a:pt x="50" y="455"/>
                  </a:lnTo>
                  <a:lnTo>
                    <a:pt x="42" y="443"/>
                  </a:lnTo>
                  <a:lnTo>
                    <a:pt x="35" y="431"/>
                  </a:lnTo>
                  <a:lnTo>
                    <a:pt x="29" y="418"/>
                  </a:lnTo>
                  <a:lnTo>
                    <a:pt x="23" y="405"/>
                  </a:lnTo>
                  <a:lnTo>
                    <a:pt x="18" y="392"/>
                  </a:lnTo>
                  <a:lnTo>
                    <a:pt x="13" y="379"/>
                  </a:lnTo>
                  <a:lnTo>
                    <a:pt x="9" y="365"/>
                  </a:lnTo>
                  <a:lnTo>
                    <a:pt x="6" y="351"/>
                  </a:lnTo>
                  <a:lnTo>
                    <a:pt x="3" y="336"/>
                  </a:lnTo>
                  <a:lnTo>
                    <a:pt x="2" y="321"/>
                  </a:lnTo>
                  <a:lnTo>
                    <a:pt x="0" y="307"/>
                  </a:lnTo>
                  <a:lnTo>
                    <a:pt x="0" y="292"/>
                  </a:lnTo>
                  <a:lnTo>
                    <a:pt x="0" y="292"/>
                  </a:lnTo>
                  <a:lnTo>
                    <a:pt x="0" y="277"/>
                  </a:lnTo>
                  <a:lnTo>
                    <a:pt x="2" y="262"/>
                  </a:lnTo>
                  <a:lnTo>
                    <a:pt x="3" y="248"/>
                  </a:lnTo>
                  <a:lnTo>
                    <a:pt x="6" y="233"/>
                  </a:lnTo>
                  <a:lnTo>
                    <a:pt x="9" y="218"/>
                  </a:lnTo>
                  <a:lnTo>
                    <a:pt x="13" y="205"/>
                  </a:lnTo>
                  <a:lnTo>
                    <a:pt x="18" y="191"/>
                  </a:lnTo>
                  <a:lnTo>
                    <a:pt x="23" y="178"/>
                  </a:lnTo>
                  <a:lnTo>
                    <a:pt x="29" y="165"/>
                  </a:lnTo>
                  <a:lnTo>
                    <a:pt x="35" y="153"/>
                  </a:lnTo>
                  <a:lnTo>
                    <a:pt x="42" y="140"/>
                  </a:lnTo>
                  <a:lnTo>
                    <a:pt x="50" y="129"/>
                  </a:lnTo>
                  <a:lnTo>
                    <a:pt x="59" y="117"/>
                  </a:lnTo>
                  <a:lnTo>
                    <a:pt x="67" y="105"/>
                  </a:lnTo>
                  <a:lnTo>
                    <a:pt x="76" y="95"/>
                  </a:lnTo>
                  <a:lnTo>
                    <a:pt x="86" y="85"/>
                  </a:lnTo>
                  <a:lnTo>
                    <a:pt x="96" y="75"/>
                  </a:lnTo>
                  <a:lnTo>
                    <a:pt x="107" y="66"/>
                  </a:lnTo>
                  <a:lnTo>
                    <a:pt x="118" y="57"/>
                  </a:lnTo>
                  <a:lnTo>
                    <a:pt x="129" y="49"/>
                  </a:lnTo>
                  <a:lnTo>
                    <a:pt x="141" y="42"/>
                  </a:lnTo>
                  <a:lnTo>
                    <a:pt x="154" y="35"/>
                  </a:lnTo>
                  <a:lnTo>
                    <a:pt x="166" y="28"/>
                  </a:lnTo>
                  <a:lnTo>
                    <a:pt x="179" y="23"/>
                  </a:lnTo>
                  <a:lnTo>
                    <a:pt x="192" y="17"/>
                  </a:lnTo>
                  <a:lnTo>
                    <a:pt x="206" y="13"/>
                  </a:lnTo>
                  <a:lnTo>
                    <a:pt x="220" y="9"/>
                  </a:lnTo>
                  <a:lnTo>
                    <a:pt x="234" y="6"/>
                  </a:lnTo>
                  <a:lnTo>
                    <a:pt x="249" y="3"/>
                  </a:lnTo>
                  <a:lnTo>
                    <a:pt x="263" y="1"/>
                  </a:lnTo>
                  <a:lnTo>
                    <a:pt x="278" y="0"/>
                  </a:lnTo>
                  <a:lnTo>
                    <a:pt x="293" y="0"/>
                  </a:lnTo>
                  <a:lnTo>
                    <a:pt x="293" y="0"/>
                  </a:lnTo>
                  <a:lnTo>
                    <a:pt x="308" y="0"/>
                  </a:lnTo>
                  <a:lnTo>
                    <a:pt x="323" y="1"/>
                  </a:lnTo>
                  <a:lnTo>
                    <a:pt x="337" y="3"/>
                  </a:lnTo>
                  <a:lnTo>
                    <a:pt x="352" y="6"/>
                  </a:lnTo>
                  <a:lnTo>
                    <a:pt x="366" y="9"/>
                  </a:lnTo>
                  <a:lnTo>
                    <a:pt x="380" y="13"/>
                  </a:lnTo>
                  <a:lnTo>
                    <a:pt x="394" y="17"/>
                  </a:lnTo>
                  <a:lnTo>
                    <a:pt x="407" y="23"/>
                  </a:lnTo>
                  <a:lnTo>
                    <a:pt x="420" y="28"/>
                  </a:lnTo>
                  <a:lnTo>
                    <a:pt x="432" y="35"/>
                  </a:lnTo>
                  <a:lnTo>
                    <a:pt x="445" y="42"/>
                  </a:lnTo>
                  <a:lnTo>
                    <a:pt x="457" y="49"/>
                  </a:lnTo>
                  <a:lnTo>
                    <a:pt x="468" y="57"/>
                  </a:lnTo>
                  <a:lnTo>
                    <a:pt x="479" y="66"/>
                  </a:lnTo>
                  <a:lnTo>
                    <a:pt x="490" y="75"/>
                  </a:lnTo>
                  <a:lnTo>
                    <a:pt x="500" y="85"/>
                  </a:lnTo>
                  <a:lnTo>
                    <a:pt x="510" y="95"/>
                  </a:lnTo>
                  <a:lnTo>
                    <a:pt x="519" y="105"/>
                  </a:lnTo>
                  <a:lnTo>
                    <a:pt x="527" y="117"/>
                  </a:lnTo>
                  <a:lnTo>
                    <a:pt x="535" y="129"/>
                  </a:lnTo>
                  <a:lnTo>
                    <a:pt x="544" y="140"/>
                  </a:lnTo>
                  <a:lnTo>
                    <a:pt x="551" y="153"/>
                  </a:lnTo>
                  <a:lnTo>
                    <a:pt x="557" y="165"/>
                  </a:lnTo>
                  <a:lnTo>
                    <a:pt x="563" y="178"/>
                  </a:lnTo>
                  <a:lnTo>
                    <a:pt x="568" y="191"/>
                  </a:lnTo>
                  <a:lnTo>
                    <a:pt x="573" y="205"/>
                  </a:lnTo>
                  <a:lnTo>
                    <a:pt x="577" y="218"/>
                  </a:lnTo>
                  <a:lnTo>
                    <a:pt x="580" y="233"/>
                  </a:lnTo>
                  <a:lnTo>
                    <a:pt x="583" y="248"/>
                  </a:lnTo>
                  <a:lnTo>
                    <a:pt x="584" y="262"/>
                  </a:lnTo>
                  <a:lnTo>
                    <a:pt x="586" y="277"/>
                  </a:lnTo>
                  <a:lnTo>
                    <a:pt x="586" y="292"/>
                  </a:lnTo>
                  <a:lnTo>
                    <a:pt x="586" y="292"/>
                  </a:lnTo>
                  <a:lnTo>
                    <a:pt x="586" y="307"/>
                  </a:lnTo>
                  <a:lnTo>
                    <a:pt x="584" y="321"/>
                  </a:lnTo>
                  <a:lnTo>
                    <a:pt x="583" y="336"/>
                  </a:lnTo>
                  <a:lnTo>
                    <a:pt x="580" y="351"/>
                  </a:lnTo>
                  <a:lnTo>
                    <a:pt x="577" y="365"/>
                  </a:lnTo>
                  <a:lnTo>
                    <a:pt x="573" y="379"/>
                  </a:lnTo>
                  <a:lnTo>
                    <a:pt x="568" y="392"/>
                  </a:lnTo>
                  <a:lnTo>
                    <a:pt x="563" y="405"/>
                  </a:lnTo>
                  <a:lnTo>
                    <a:pt x="557" y="418"/>
                  </a:lnTo>
                  <a:lnTo>
                    <a:pt x="551" y="431"/>
                  </a:lnTo>
                  <a:lnTo>
                    <a:pt x="544" y="443"/>
                  </a:lnTo>
                  <a:lnTo>
                    <a:pt x="535" y="455"/>
                  </a:lnTo>
                  <a:lnTo>
                    <a:pt x="527" y="466"/>
                  </a:lnTo>
                  <a:lnTo>
                    <a:pt x="519" y="478"/>
                  </a:lnTo>
                  <a:lnTo>
                    <a:pt x="510" y="489"/>
                  </a:lnTo>
                  <a:lnTo>
                    <a:pt x="500" y="499"/>
                  </a:lnTo>
                  <a:lnTo>
                    <a:pt x="490" y="508"/>
                  </a:lnTo>
                  <a:lnTo>
                    <a:pt x="479" y="517"/>
                  </a:lnTo>
                  <a:lnTo>
                    <a:pt x="468" y="526"/>
                  </a:lnTo>
                  <a:lnTo>
                    <a:pt x="457" y="534"/>
                  </a:lnTo>
                  <a:lnTo>
                    <a:pt x="445" y="542"/>
                  </a:lnTo>
                  <a:lnTo>
                    <a:pt x="432" y="549"/>
                  </a:lnTo>
                  <a:lnTo>
                    <a:pt x="420" y="555"/>
                  </a:lnTo>
                  <a:lnTo>
                    <a:pt x="407" y="561"/>
                  </a:lnTo>
                  <a:lnTo>
                    <a:pt x="394" y="566"/>
                  </a:lnTo>
                  <a:lnTo>
                    <a:pt x="380" y="571"/>
                  </a:lnTo>
                  <a:lnTo>
                    <a:pt x="366" y="574"/>
                  </a:lnTo>
                  <a:lnTo>
                    <a:pt x="352" y="578"/>
                  </a:lnTo>
                  <a:lnTo>
                    <a:pt x="337" y="580"/>
                  </a:lnTo>
                  <a:lnTo>
                    <a:pt x="323" y="582"/>
                  </a:lnTo>
                  <a:lnTo>
                    <a:pt x="308" y="583"/>
                  </a:lnTo>
                  <a:lnTo>
                    <a:pt x="293" y="584"/>
                  </a:lnTo>
                  <a:lnTo>
                    <a:pt x="293" y="584"/>
                  </a:lnTo>
                  <a:close/>
                  <a:moveTo>
                    <a:pt x="293" y="60"/>
                  </a:moveTo>
                  <a:lnTo>
                    <a:pt x="293" y="60"/>
                  </a:lnTo>
                  <a:lnTo>
                    <a:pt x="281" y="60"/>
                  </a:lnTo>
                  <a:lnTo>
                    <a:pt x="270" y="61"/>
                  </a:lnTo>
                  <a:lnTo>
                    <a:pt x="246" y="64"/>
                  </a:lnTo>
                  <a:lnTo>
                    <a:pt x="224" y="70"/>
                  </a:lnTo>
                  <a:lnTo>
                    <a:pt x="203" y="78"/>
                  </a:lnTo>
                  <a:lnTo>
                    <a:pt x="182" y="88"/>
                  </a:lnTo>
                  <a:lnTo>
                    <a:pt x="164" y="99"/>
                  </a:lnTo>
                  <a:lnTo>
                    <a:pt x="145" y="113"/>
                  </a:lnTo>
                  <a:lnTo>
                    <a:pt x="128" y="128"/>
                  </a:lnTo>
                  <a:lnTo>
                    <a:pt x="114"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4" y="439"/>
                  </a:lnTo>
                  <a:lnTo>
                    <a:pt x="128" y="455"/>
                  </a:lnTo>
                  <a:lnTo>
                    <a:pt x="145" y="471"/>
                  </a:lnTo>
                  <a:lnTo>
                    <a:pt x="164" y="484"/>
                  </a:lnTo>
                  <a:lnTo>
                    <a:pt x="182" y="496"/>
                  </a:lnTo>
                  <a:lnTo>
                    <a:pt x="203" y="505"/>
                  </a:lnTo>
                  <a:lnTo>
                    <a:pt x="224" y="513"/>
                  </a:lnTo>
                  <a:lnTo>
                    <a:pt x="246" y="519"/>
                  </a:lnTo>
                  <a:lnTo>
                    <a:pt x="270" y="522"/>
                  </a:lnTo>
                  <a:lnTo>
                    <a:pt x="281" y="523"/>
                  </a:lnTo>
                  <a:lnTo>
                    <a:pt x="293" y="524"/>
                  </a:lnTo>
                  <a:lnTo>
                    <a:pt x="293" y="524"/>
                  </a:lnTo>
                  <a:lnTo>
                    <a:pt x="305" y="523"/>
                  </a:lnTo>
                  <a:lnTo>
                    <a:pt x="316" y="522"/>
                  </a:lnTo>
                  <a:lnTo>
                    <a:pt x="339" y="519"/>
                  </a:lnTo>
                  <a:lnTo>
                    <a:pt x="362" y="513"/>
                  </a:lnTo>
                  <a:lnTo>
                    <a:pt x="383" y="505"/>
                  </a:lnTo>
                  <a:lnTo>
                    <a:pt x="403" y="496"/>
                  </a:lnTo>
                  <a:lnTo>
                    <a:pt x="422" y="484"/>
                  </a:lnTo>
                  <a:lnTo>
                    <a:pt x="440" y="471"/>
                  </a:lnTo>
                  <a:lnTo>
                    <a:pt x="457" y="455"/>
                  </a:lnTo>
                  <a:lnTo>
                    <a:pt x="472" y="439"/>
                  </a:lnTo>
                  <a:lnTo>
                    <a:pt x="486" y="421"/>
                  </a:lnTo>
                  <a:lnTo>
                    <a:pt x="497" y="402"/>
                  </a:lnTo>
                  <a:lnTo>
                    <a:pt x="507" y="382"/>
                  </a:lnTo>
                  <a:lnTo>
                    <a:pt x="515" y="361"/>
                  </a:lnTo>
                  <a:lnTo>
                    <a:pt x="520" y="338"/>
                  </a:lnTo>
                  <a:lnTo>
                    <a:pt x="524" y="315"/>
                  </a:lnTo>
                  <a:lnTo>
                    <a:pt x="525" y="303"/>
                  </a:lnTo>
                  <a:lnTo>
                    <a:pt x="525" y="292"/>
                  </a:lnTo>
                  <a:lnTo>
                    <a:pt x="525" y="292"/>
                  </a:lnTo>
                  <a:lnTo>
                    <a:pt x="525" y="280"/>
                  </a:lnTo>
                  <a:lnTo>
                    <a:pt x="524" y="268"/>
                  </a:lnTo>
                  <a:lnTo>
                    <a:pt x="520" y="245"/>
                  </a:lnTo>
                  <a:lnTo>
                    <a:pt x="515" y="222"/>
                  </a:lnTo>
                  <a:lnTo>
                    <a:pt x="507" y="201"/>
                  </a:lnTo>
                  <a:lnTo>
                    <a:pt x="497" y="181"/>
                  </a:lnTo>
                  <a:lnTo>
                    <a:pt x="486" y="162"/>
                  </a:lnTo>
                  <a:lnTo>
                    <a:pt x="472" y="144"/>
                  </a:lnTo>
                  <a:lnTo>
                    <a:pt x="457" y="128"/>
                  </a:lnTo>
                  <a:lnTo>
                    <a:pt x="440" y="113"/>
                  </a:lnTo>
                  <a:lnTo>
                    <a:pt x="422" y="99"/>
                  </a:lnTo>
                  <a:lnTo>
                    <a:pt x="403" y="88"/>
                  </a:lnTo>
                  <a:lnTo>
                    <a:pt x="383" y="78"/>
                  </a:lnTo>
                  <a:lnTo>
                    <a:pt x="362" y="70"/>
                  </a:lnTo>
                  <a:lnTo>
                    <a:pt x="339"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0" name="Freeform 145">
              <a:extLst>
                <a:ext uri="{FF2B5EF4-FFF2-40B4-BE49-F238E27FC236}">
                  <a16:creationId xmlns:a16="http://schemas.microsoft.com/office/drawing/2014/main" xmlns="" id="{822F2E6F-B458-46C9-96E4-5A995EB22B15}"/>
                </a:ext>
              </a:extLst>
            </p:cNvPr>
            <p:cNvSpPr>
              <a:spLocks noEditPoints="1"/>
            </p:cNvSpPr>
            <p:nvPr/>
          </p:nvSpPr>
          <p:spPr bwMode="auto">
            <a:xfrm>
              <a:off x="1260752" y="3078504"/>
              <a:ext cx="310606" cy="310606"/>
            </a:xfrm>
            <a:custGeom>
              <a:avLst/>
              <a:gdLst>
                <a:gd name="T0" fmla="*/ 263 w 586"/>
                <a:gd name="T1" fmla="*/ 583 h 584"/>
                <a:gd name="T2" fmla="*/ 206 w 586"/>
                <a:gd name="T3" fmla="*/ 571 h 584"/>
                <a:gd name="T4" fmla="*/ 154 w 586"/>
                <a:gd name="T5" fmla="*/ 549 h 584"/>
                <a:gd name="T6" fmla="*/ 106 w 586"/>
                <a:gd name="T7" fmla="*/ 518 h 584"/>
                <a:gd name="T8" fmla="*/ 67 w 586"/>
                <a:gd name="T9" fmla="*/ 478 h 584"/>
                <a:gd name="T10" fmla="*/ 35 w 586"/>
                <a:gd name="T11" fmla="*/ 431 h 584"/>
                <a:gd name="T12" fmla="*/ 13 w 586"/>
                <a:gd name="T13" fmla="*/ 379 h 584"/>
                <a:gd name="T14" fmla="*/ 1 w 586"/>
                <a:gd name="T15" fmla="*/ 322 h 584"/>
                <a:gd name="T16" fmla="*/ 0 w 586"/>
                <a:gd name="T17" fmla="*/ 277 h 584"/>
                <a:gd name="T18" fmla="*/ 9 w 586"/>
                <a:gd name="T19" fmla="*/ 219 h 584"/>
                <a:gd name="T20" fmla="*/ 28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3 h 584"/>
                <a:gd name="T54" fmla="*/ 544 w 586"/>
                <a:gd name="T55" fmla="*/ 443 h 584"/>
                <a:gd name="T56" fmla="*/ 509 w 586"/>
                <a:gd name="T57" fmla="*/ 489 h 584"/>
                <a:gd name="T58" fmla="*/ 468 w 586"/>
                <a:gd name="T59" fmla="*/ 526 h 584"/>
                <a:gd name="T60" fmla="*/ 419 w 586"/>
                <a:gd name="T61" fmla="*/ 555 h 584"/>
                <a:gd name="T62" fmla="*/ 366 w 586"/>
                <a:gd name="T63" fmla="*/ 575 h 584"/>
                <a:gd name="T64" fmla="*/ 308 w 586"/>
                <a:gd name="T65" fmla="*/ 584 h 584"/>
                <a:gd name="T66" fmla="*/ 293 w 586"/>
                <a:gd name="T67" fmla="*/ 60 h 584"/>
                <a:gd name="T68" fmla="*/ 223 w 586"/>
                <a:gd name="T69" fmla="*/ 71 h 584"/>
                <a:gd name="T70" fmla="*/ 146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2 w 586"/>
                <a:gd name="T83" fmla="*/ 506 h 584"/>
                <a:gd name="T84" fmla="*/ 281 w 586"/>
                <a:gd name="T85" fmla="*/ 524 h 584"/>
                <a:gd name="T86" fmla="*/ 316 w 586"/>
                <a:gd name="T87" fmla="*/ 523 h 584"/>
                <a:gd name="T88" fmla="*/ 403 w 586"/>
                <a:gd name="T89" fmla="*/ 496 h 584"/>
                <a:gd name="T90" fmla="*/ 472 w 586"/>
                <a:gd name="T91" fmla="*/ 439 h 584"/>
                <a:gd name="T92" fmla="*/ 514 w 586"/>
                <a:gd name="T93" fmla="*/ 361 h 584"/>
                <a:gd name="T94" fmla="*/ 525 w 586"/>
                <a:gd name="T95" fmla="*/ 292 h 584"/>
                <a:gd name="T96" fmla="*/ 520 w 586"/>
                <a:gd name="T97" fmla="*/ 246 h 584"/>
                <a:gd name="T98" fmla="*/ 485 w 586"/>
                <a:gd name="T99" fmla="*/ 163 h 584"/>
                <a:gd name="T100" fmla="*/ 422 w 586"/>
                <a:gd name="T101" fmla="*/ 99 h 584"/>
                <a:gd name="T102" fmla="*/ 340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3" y="578"/>
                  </a:lnTo>
                  <a:lnTo>
                    <a:pt x="219" y="575"/>
                  </a:lnTo>
                  <a:lnTo>
                    <a:pt x="206" y="571"/>
                  </a:lnTo>
                  <a:lnTo>
                    <a:pt x="192" y="566"/>
                  </a:lnTo>
                  <a:lnTo>
                    <a:pt x="179" y="561"/>
                  </a:lnTo>
                  <a:lnTo>
                    <a:pt x="166" y="555"/>
                  </a:lnTo>
                  <a:lnTo>
                    <a:pt x="154" y="549"/>
                  </a:lnTo>
                  <a:lnTo>
                    <a:pt x="141" y="542"/>
                  </a:lnTo>
                  <a:lnTo>
                    <a:pt x="129" y="534"/>
                  </a:lnTo>
                  <a:lnTo>
                    <a:pt x="117" y="526"/>
                  </a:lnTo>
                  <a:lnTo>
                    <a:pt x="106" y="518"/>
                  </a:lnTo>
                  <a:lnTo>
                    <a:pt x="96" y="509"/>
                  </a:lnTo>
                  <a:lnTo>
                    <a:pt x="86" y="499"/>
                  </a:lnTo>
                  <a:lnTo>
                    <a:pt x="76" y="489"/>
                  </a:lnTo>
                  <a:lnTo>
                    <a:pt x="67" y="478"/>
                  </a:lnTo>
                  <a:lnTo>
                    <a:pt x="59" y="466"/>
                  </a:lnTo>
                  <a:lnTo>
                    <a:pt x="50" y="455"/>
                  </a:lnTo>
                  <a:lnTo>
                    <a:pt x="42" y="443"/>
                  </a:lnTo>
                  <a:lnTo>
                    <a:pt x="35" y="431"/>
                  </a:lnTo>
                  <a:lnTo>
                    <a:pt x="28" y="419"/>
                  </a:lnTo>
                  <a:lnTo>
                    <a:pt x="23" y="406"/>
                  </a:lnTo>
                  <a:lnTo>
                    <a:pt x="17" y="393"/>
                  </a:lnTo>
                  <a:lnTo>
                    <a:pt x="13" y="379"/>
                  </a:lnTo>
                  <a:lnTo>
                    <a:pt x="9" y="365"/>
                  </a:lnTo>
                  <a:lnTo>
                    <a:pt x="6" y="350"/>
                  </a:lnTo>
                  <a:lnTo>
                    <a:pt x="3" y="336"/>
                  </a:lnTo>
                  <a:lnTo>
                    <a:pt x="1" y="322"/>
                  </a:lnTo>
                  <a:lnTo>
                    <a:pt x="0" y="307"/>
                  </a:lnTo>
                  <a:lnTo>
                    <a:pt x="0" y="292"/>
                  </a:lnTo>
                  <a:lnTo>
                    <a:pt x="0" y="292"/>
                  </a:lnTo>
                  <a:lnTo>
                    <a:pt x="0" y="277"/>
                  </a:lnTo>
                  <a:lnTo>
                    <a:pt x="1" y="262"/>
                  </a:lnTo>
                  <a:lnTo>
                    <a:pt x="3" y="248"/>
                  </a:lnTo>
                  <a:lnTo>
                    <a:pt x="6" y="233"/>
                  </a:lnTo>
                  <a:lnTo>
                    <a:pt x="9" y="219"/>
                  </a:lnTo>
                  <a:lnTo>
                    <a:pt x="13" y="205"/>
                  </a:lnTo>
                  <a:lnTo>
                    <a:pt x="17" y="192"/>
                  </a:lnTo>
                  <a:lnTo>
                    <a:pt x="23" y="178"/>
                  </a:lnTo>
                  <a:lnTo>
                    <a:pt x="28" y="166"/>
                  </a:lnTo>
                  <a:lnTo>
                    <a:pt x="35" y="153"/>
                  </a:lnTo>
                  <a:lnTo>
                    <a:pt x="42" y="141"/>
                  </a:lnTo>
                  <a:lnTo>
                    <a:pt x="50" y="129"/>
                  </a:lnTo>
                  <a:lnTo>
                    <a:pt x="59" y="118"/>
                  </a:lnTo>
                  <a:lnTo>
                    <a:pt x="67" y="106"/>
                  </a:lnTo>
                  <a:lnTo>
                    <a:pt x="76" y="95"/>
                  </a:lnTo>
                  <a:lnTo>
                    <a:pt x="86" y="85"/>
                  </a:lnTo>
                  <a:lnTo>
                    <a:pt x="96" y="76"/>
                  </a:lnTo>
                  <a:lnTo>
                    <a:pt x="106" y="66"/>
                  </a:lnTo>
                  <a:lnTo>
                    <a:pt x="117" y="58"/>
                  </a:lnTo>
                  <a:lnTo>
                    <a:pt x="129" y="50"/>
                  </a:lnTo>
                  <a:lnTo>
                    <a:pt x="141" y="42"/>
                  </a:lnTo>
                  <a:lnTo>
                    <a:pt x="154" y="35"/>
                  </a:lnTo>
                  <a:lnTo>
                    <a:pt x="166" y="29"/>
                  </a:lnTo>
                  <a:lnTo>
                    <a:pt x="179" y="23"/>
                  </a:lnTo>
                  <a:lnTo>
                    <a:pt x="192" y="18"/>
                  </a:lnTo>
                  <a:lnTo>
                    <a:pt x="206" y="13"/>
                  </a:lnTo>
                  <a:lnTo>
                    <a:pt x="219" y="9"/>
                  </a:lnTo>
                  <a:lnTo>
                    <a:pt x="233" y="6"/>
                  </a:lnTo>
                  <a:lnTo>
                    <a:pt x="249" y="4"/>
                  </a:lnTo>
                  <a:lnTo>
                    <a:pt x="263" y="2"/>
                  </a:lnTo>
                  <a:lnTo>
                    <a:pt x="278" y="1"/>
                  </a:lnTo>
                  <a:lnTo>
                    <a:pt x="293" y="0"/>
                  </a:lnTo>
                  <a:lnTo>
                    <a:pt x="293" y="0"/>
                  </a:lnTo>
                  <a:lnTo>
                    <a:pt x="308" y="1"/>
                  </a:lnTo>
                  <a:lnTo>
                    <a:pt x="322" y="2"/>
                  </a:lnTo>
                  <a:lnTo>
                    <a:pt x="337" y="4"/>
                  </a:lnTo>
                  <a:lnTo>
                    <a:pt x="352" y="6"/>
                  </a:lnTo>
                  <a:lnTo>
                    <a:pt x="366" y="9"/>
                  </a:lnTo>
                  <a:lnTo>
                    <a:pt x="380" y="13"/>
                  </a:lnTo>
                  <a:lnTo>
                    <a:pt x="393" y="18"/>
                  </a:lnTo>
                  <a:lnTo>
                    <a:pt x="407" y="23"/>
                  </a:lnTo>
                  <a:lnTo>
                    <a:pt x="419" y="29"/>
                  </a:lnTo>
                  <a:lnTo>
                    <a:pt x="432" y="35"/>
                  </a:lnTo>
                  <a:lnTo>
                    <a:pt x="445" y="42"/>
                  </a:lnTo>
                  <a:lnTo>
                    <a:pt x="457" y="50"/>
                  </a:lnTo>
                  <a:lnTo>
                    <a:pt x="468" y="58"/>
                  </a:lnTo>
                  <a:lnTo>
                    <a:pt x="479" y="66"/>
                  </a:lnTo>
                  <a:lnTo>
                    <a:pt x="490" y="76"/>
                  </a:lnTo>
                  <a:lnTo>
                    <a:pt x="500" y="85"/>
                  </a:lnTo>
                  <a:lnTo>
                    <a:pt x="509" y="95"/>
                  </a:lnTo>
                  <a:lnTo>
                    <a:pt x="518" y="106"/>
                  </a:lnTo>
                  <a:lnTo>
                    <a:pt x="527" y="118"/>
                  </a:lnTo>
                  <a:lnTo>
                    <a:pt x="536" y="129"/>
                  </a:lnTo>
                  <a:lnTo>
                    <a:pt x="544" y="141"/>
                  </a:lnTo>
                  <a:lnTo>
                    <a:pt x="551" y="153"/>
                  </a:lnTo>
                  <a:lnTo>
                    <a:pt x="557" y="166"/>
                  </a:lnTo>
                  <a:lnTo>
                    <a:pt x="563" y="178"/>
                  </a:lnTo>
                  <a:lnTo>
                    <a:pt x="568" y="192"/>
                  </a:lnTo>
                  <a:lnTo>
                    <a:pt x="573" y="205"/>
                  </a:lnTo>
                  <a:lnTo>
                    <a:pt x="577" y="219"/>
                  </a:lnTo>
                  <a:lnTo>
                    <a:pt x="580" y="233"/>
                  </a:lnTo>
                  <a:lnTo>
                    <a:pt x="582" y="248"/>
                  </a:lnTo>
                  <a:lnTo>
                    <a:pt x="584" y="262"/>
                  </a:lnTo>
                  <a:lnTo>
                    <a:pt x="585" y="277"/>
                  </a:lnTo>
                  <a:lnTo>
                    <a:pt x="586" y="292"/>
                  </a:lnTo>
                  <a:lnTo>
                    <a:pt x="586" y="292"/>
                  </a:lnTo>
                  <a:lnTo>
                    <a:pt x="585" y="307"/>
                  </a:lnTo>
                  <a:lnTo>
                    <a:pt x="584" y="322"/>
                  </a:lnTo>
                  <a:lnTo>
                    <a:pt x="582" y="336"/>
                  </a:lnTo>
                  <a:lnTo>
                    <a:pt x="580" y="350"/>
                  </a:lnTo>
                  <a:lnTo>
                    <a:pt x="577" y="365"/>
                  </a:lnTo>
                  <a:lnTo>
                    <a:pt x="573" y="379"/>
                  </a:lnTo>
                  <a:lnTo>
                    <a:pt x="568" y="393"/>
                  </a:lnTo>
                  <a:lnTo>
                    <a:pt x="563" y="406"/>
                  </a:lnTo>
                  <a:lnTo>
                    <a:pt x="557" y="419"/>
                  </a:lnTo>
                  <a:lnTo>
                    <a:pt x="551" y="431"/>
                  </a:lnTo>
                  <a:lnTo>
                    <a:pt x="544" y="443"/>
                  </a:lnTo>
                  <a:lnTo>
                    <a:pt x="536" y="455"/>
                  </a:lnTo>
                  <a:lnTo>
                    <a:pt x="527" y="466"/>
                  </a:lnTo>
                  <a:lnTo>
                    <a:pt x="518" y="478"/>
                  </a:lnTo>
                  <a:lnTo>
                    <a:pt x="509" y="489"/>
                  </a:lnTo>
                  <a:lnTo>
                    <a:pt x="500" y="499"/>
                  </a:lnTo>
                  <a:lnTo>
                    <a:pt x="490" y="509"/>
                  </a:lnTo>
                  <a:lnTo>
                    <a:pt x="479" y="518"/>
                  </a:lnTo>
                  <a:lnTo>
                    <a:pt x="468" y="526"/>
                  </a:lnTo>
                  <a:lnTo>
                    <a:pt x="457" y="534"/>
                  </a:lnTo>
                  <a:lnTo>
                    <a:pt x="445" y="542"/>
                  </a:lnTo>
                  <a:lnTo>
                    <a:pt x="432" y="549"/>
                  </a:lnTo>
                  <a:lnTo>
                    <a:pt x="419" y="555"/>
                  </a:lnTo>
                  <a:lnTo>
                    <a:pt x="407" y="561"/>
                  </a:lnTo>
                  <a:lnTo>
                    <a:pt x="393" y="566"/>
                  </a:lnTo>
                  <a:lnTo>
                    <a:pt x="380" y="571"/>
                  </a:lnTo>
                  <a:lnTo>
                    <a:pt x="366" y="575"/>
                  </a:lnTo>
                  <a:lnTo>
                    <a:pt x="352" y="578"/>
                  </a:lnTo>
                  <a:lnTo>
                    <a:pt x="337" y="581"/>
                  </a:lnTo>
                  <a:lnTo>
                    <a:pt x="322" y="583"/>
                  </a:lnTo>
                  <a:lnTo>
                    <a:pt x="308" y="584"/>
                  </a:lnTo>
                  <a:lnTo>
                    <a:pt x="293" y="584"/>
                  </a:lnTo>
                  <a:lnTo>
                    <a:pt x="293" y="584"/>
                  </a:lnTo>
                  <a:close/>
                  <a:moveTo>
                    <a:pt x="293" y="60"/>
                  </a:moveTo>
                  <a:lnTo>
                    <a:pt x="293" y="60"/>
                  </a:lnTo>
                  <a:lnTo>
                    <a:pt x="281" y="60"/>
                  </a:lnTo>
                  <a:lnTo>
                    <a:pt x="269" y="61"/>
                  </a:lnTo>
                  <a:lnTo>
                    <a:pt x="247" y="65"/>
                  </a:lnTo>
                  <a:lnTo>
                    <a:pt x="223" y="71"/>
                  </a:lnTo>
                  <a:lnTo>
                    <a:pt x="202" y="78"/>
                  </a:lnTo>
                  <a:lnTo>
                    <a:pt x="182" y="88"/>
                  </a:lnTo>
                  <a:lnTo>
                    <a:pt x="163" y="99"/>
                  </a:lnTo>
                  <a:lnTo>
                    <a:pt x="146" y="113"/>
                  </a:lnTo>
                  <a:lnTo>
                    <a:pt x="128" y="129"/>
                  </a:lnTo>
                  <a:lnTo>
                    <a:pt x="113"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3" y="439"/>
                  </a:lnTo>
                  <a:lnTo>
                    <a:pt x="128" y="456"/>
                  </a:lnTo>
                  <a:lnTo>
                    <a:pt x="146" y="470"/>
                  </a:lnTo>
                  <a:lnTo>
                    <a:pt x="163" y="485"/>
                  </a:lnTo>
                  <a:lnTo>
                    <a:pt x="182" y="496"/>
                  </a:lnTo>
                  <a:lnTo>
                    <a:pt x="202" y="506"/>
                  </a:lnTo>
                  <a:lnTo>
                    <a:pt x="223" y="514"/>
                  </a:lnTo>
                  <a:lnTo>
                    <a:pt x="247" y="519"/>
                  </a:lnTo>
                  <a:lnTo>
                    <a:pt x="269" y="523"/>
                  </a:lnTo>
                  <a:lnTo>
                    <a:pt x="281" y="524"/>
                  </a:lnTo>
                  <a:lnTo>
                    <a:pt x="293" y="524"/>
                  </a:lnTo>
                  <a:lnTo>
                    <a:pt x="293" y="524"/>
                  </a:lnTo>
                  <a:lnTo>
                    <a:pt x="305" y="524"/>
                  </a:lnTo>
                  <a:lnTo>
                    <a:pt x="316" y="523"/>
                  </a:lnTo>
                  <a:lnTo>
                    <a:pt x="340" y="519"/>
                  </a:lnTo>
                  <a:lnTo>
                    <a:pt x="362" y="514"/>
                  </a:lnTo>
                  <a:lnTo>
                    <a:pt x="383" y="506"/>
                  </a:lnTo>
                  <a:lnTo>
                    <a:pt x="403" y="496"/>
                  </a:lnTo>
                  <a:lnTo>
                    <a:pt x="422" y="485"/>
                  </a:lnTo>
                  <a:lnTo>
                    <a:pt x="441" y="470"/>
                  </a:lnTo>
                  <a:lnTo>
                    <a:pt x="457" y="456"/>
                  </a:lnTo>
                  <a:lnTo>
                    <a:pt x="472" y="439"/>
                  </a:lnTo>
                  <a:lnTo>
                    <a:pt x="485" y="422"/>
                  </a:lnTo>
                  <a:lnTo>
                    <a:pt x="497" y="403"/>
                  </a:lnTo>
                  <a:lnTo>
                    <a:pt x="507" y="383"/>
                  </a:lnTo>
                  <a:lnTo>
                    <a:pt x="514" y="361"/>
                  </a:lnTo>
                  <a:lnTo>
                    <a:pt x="520" y="338"/>
                  </a:lnTo>
                  <a:lnTo>
                    <a:pt x="524" y="316"/>
                  </a:lnTo>
                  <a:lnTo>
                    <a:pt x="524" y="304"/>
                  </a:lnTo>
                  <a:lnTo>
                    <a:pt x="525" y="292"/>
                  </a:lnTo>
                  <a:lnTo>
                    <a:pt x="525" y="292"/>
                  </a:lnTo>
                  <a:lnTo>
                    <a:pt x="524" y="280"/>
                  </a:lnTo>
                  <a:lnTo>
                    <a:pt x="524" y="269"/>
                  </a:lnTo>
                  <a:lnTo>
                    <a:pt x="520" y="246"/>
                  </a:lnTo>
                  <a:lnTo>
                    <a:pt x="514" y="223"/>
                  </a:lnTo>
                  <a:lnTo>
                    <a:pt x="507" y="202"/>
                  </a:lnTo>
                  <a:lnTo>
                    <a:pt x="497" y="182"/>
                  </a:lnTo>
                  <a:lnTo>
                    <a:pt x="485" y="163"/>
                  </a:lnTo>
                  <a:lnTo>
                    <a:pt x="472" y="145"/>
                  </a:lnTo>
                  <a:lnTo>
                    <a:pt x="457" y="129"/>
                  </a:lnTo>
                  <a:lnTo>
                    <a:pt x="441" y="113"/>
                  </a:lnTo>
                  <a:lnTo>
                    <a:pt x="422" y="99"/>
                  </a:lnTo>
                  <a:lnTo>
                    <a:pt x="403" y="88"/>
                  </a:lnTo>
                  <a:lnTo>
                    <a:pt x="383" y="78"/>
                  </a:lnTo>
                  <a:lnTo>
                    <a:pt x="362" y="71"/>
                  </a:lnTo>
                  <a:lnTo>
                    <a:pt x="340"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1" name="Freeform 146">
              <a:extLst>
                <a:ext uri="{FF2B5EF4-FFF2-40B4-BE49-F238E27FC236}">
                  <a16:creationId xmlns:a16="http://schemas.microsoft.com/office/drawing/2014/main" xmlns="" id="{BA02EA30-D4B8-4C87-BB44-F80DA329459E}"/>
                </a:ext>
              </a:extLst>
            </p:cNvPr>
            <p:cNvSpPr>
              <a:spLocks noEditPoints="1"/>
            </p:cNvSpPr>
            <p:nvPr/>
          </p:nvSpPr>
          <p:spPr bwMode="auto">
            <a:xfrm>
              <a:off x="1261810" y="3645627"/>
              <a:ext cx="310606" cy="310606"/>
            </a:xfrm>
            <a:custGeom>
              <a:avLst/>
              <a:gdLst>
                <a:gd name="T0" fmla="*/ 263 w 586"/>
                <a:gd name="T1" fmla="*/ 582 h 584"/>
                <a:gd name="T2" fmla="*/ 206 w 586"/>
                <a:gd name="T3" fmla="*/ 571 h 584"/>
                <a:gd name="T4" fmla="*/ 154 w 586"/>
                <a:gd name="T5" fmla="*/ 549 h 584"/>
                <a:gd name="T6" fmla="*/ 106 w 586"/>
                <a:gd name="T7" fmla="*/ 517 h 584"/>
                <a:gd name="T8" fmla="*/ 67 w 586"/>
                <a:gd name="T9" fmla="*/ 478 h 584"/>
                <a:gd name="T10" fmla="*/ 35 w 586"/>
                <a:gd name="T11" fmla="*/ 431 h 584"/>
                <a:gd name="T12" fmla="*/ 13 w 586"/>
                <a:gd name="T13" fmla="*/ 379 h 584"/>
                <a:gd name="T14" fmla="*/ 1 w 586"/>
                <a:gd name="T15" fmla="*/ 321 h 584"/>
                <a:gd name="T16" fmla="*/ 0 w 586"/>
                <a:gd name="T17" fmla="*/ 277 h 584"/>
                <a:gd name="T18" fmla="*/ 9 w 586"/>
                <a:gd name="T19" fmla="*/ 218 h 584"/>
                <a:gd name="T20" fmla="*/ 28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2 h 584"/>
                <a:gd name="T54" fmla="*/ 544 w 586"/>
                <a:gd name="T55" fmla="*/ 443 h 584"/>
                <a:gd name="T56" fmla="*/ 509 w 586"/>
                <a:gd name="T57" fmla="*/ 489 h 584"/>
                <a:gd name="T58" fmla="*/ 468 w 586"/>
                <a:gd name="T59" fmla="*/ 526 h 584"/>
                <a:gd name="T60" fmla="*/ 419 w 586"/>
                <a:gd name="T61" fmla="*/ 555 h 584"/>
                <a:gd name="T62" fmla="*/ 366 w 586"/>
                <a:gd name="T63" fmla="*/ 574 h 584"/>
                <a:gd name="T64" fmla="*/ 308 w 586"/>
                <a:gd name="T65" fmla="*/ 583 h 584"/>
                <a:gd name="T66" fmla="*/ 293 w 586"/>
                <a:gd name="T67" fmla="*/ 60 h 584"/>
                <a:gd name="T68" fmla="*/ 223 w 586"/>
                <a:gd name="T69" fmla="*/ 70 h 584"/>
                <a:gd name="T70" fmla="*/ 146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2 w 586"/>
                <a:gd name="T83" fmla="*/ 505 h 584"/>
                <a:gd name="T84" fmla="*/ 281 w 586"/>
                <a:gd name="T85" fmla="*/ 523 h 584"/>
                <a:gd name="T86" fmla="*/ 316 w 586"/>
                <a:gd name="T87" fmla="*/ 522 h 584"/>
                <a:gd name="T88" fmla="*/ 403 w 586"/>
                <a:gd name="T89" fmla="*/ 496 h 584"/>
                <a:gd name="T90" fmla="*/ 472 w 586"/>
                <a:gd name="T91" fmla="*/ 439 h 584"/>
                <a:gd name="T92" fmla="*/ 514 w 586"/>
                <a:gd name="T93" fmla="*/ 361 h 584"/>
                <a:gd name="T94" fmla="*/ 525 w 586"/>
                <a:gd name="T95" fmla="*/ 292 h 584"/>
                <a:gd name="T96" fmla="*/ 520 w 586"/>
                <a:gd name="T97" fmla="*/ 245 h 584"/>
                <a:gd name="T98" fmla="*/ 485 w 586"/>
                <a:gd name="T99" fmla="*/ 162 h 584"/>
                <a:gd name="T100" fmla="*/ 422 w 586"/>
                <a:gd name="T101" fmla="*/ 99 h 584"/>
                <a:gd name="T102" fmla="*/ 340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3" y="578"/>
                  </a:lnTo>
                  <a:lnTo>
                    <a:pt x="219" y="574"/>
                  </a:lnTo>
                  <a:lnTo>
                    <a:pt x="206" y="571"/>
                  </a:lnTo>
                  <a:lnTo>
                    <a:pt x="192" y="566"/>
                  </a:lnTo>
                  <a:lnTo>
                    <a:pt x="179" y="561"/>
                  </a:lnTo>
                  <a:lnTo>
                    <a:pt x="166" y="555"/>
                  </a:lnTo>
                  <a:lnTo>
                    <a:pt x="154" y="549"/>
                  </a:lnTo>
                  <a:lnTo>
                    <a:pt x="141" y="542"/>
                  </a:lnTo>
                  <a:lnTo>
                    <a:pt x="129" y="534"/>
                  </a:lnTo>
                  <a:lnTo>
                    <a:pt x="117" y="526"/>
                  </a:lnTo>
                  <a:lnTo>
                    <a:pt x="106" y="517"/>
                  </a:lnTo>
                  <a:lnTo>
                    <a:pt x="96" y="508"/>
                  </a:lnTo>
                  <a:lnTo>
                    <a:pt x="86" y="499"/>
                  </a:lnTo>
                  <a:lnTo>
                    <a:pt x="76" y="489"/>
                  </a:lnTo>
                  <a:lnTo>
                    <a:pt x="67" y="478"/>
                  </a:lnTo>
                  <a:lnTo>
                    <a:pt x="59" y="466"/>
                  </a:lnTo>
                  <a:lnTo>
                    <a:pt x="50" y="455"/>
                  </a:lnTo>
                  <a:lnTo>
                    <a:pt x="42" y="443"/>
                  </a:lnTo>
                  <a:lnTo>
                    <a:pt x="35" y="431"/>
                  </a:lnTo>
                  <a:lnTo>
                    <a:pt x="28" y="418"/>
                  </a:lnTo>
                  <a:lnTo>
                    <a:pt x="23" y="405"/>
                  </a:lnTo>
                  <a:lnTo>
                    <a:pt x="17" y="392"/>
                  </a:lnTo>
                  <a:lnTo>
                    <a:pt x="13" y="379"/>
                  </a:lnTo>
                  <a:lnTo>
                    <a:pt x="9" y="365"/>
                  </a:lnTo>
                  <a:lnTo>
                    <a:pt x="6" y="351"/>
                  </a:lnTo>
                  <a:lnTo>
                    <a:pt x="3" y="336"/>
                  </a:lnTo>
                  <a:lnTo>
                    <a:pt x="1" y="321"/>
                  </a:lnTo>
                  <a:lnTo>
                    <a:pt x="0" y="307"/>
                  </a:lnTo>
                  <a:lnTo>
                    <a:pt x="0" y="292"/>
                  </a:lnTo>
                  <a:lnTo>
                    <a:pt x="0" y="292"/>
                  </a:lnTo>
                  <a:lnTo>
                    <a:pt x="0" y="277"/>
                  </a:lnTo>
                  <a:lnTo>
                    <a:pt x="1" y="262"/>
                  </a:lnTo>
                  <a:lnTo>
                    <a:pt x="3" y="248"/>
                  </a:lnTo>
                  <a:lnTo>
                    <a:pt x="6" y="233"/>
                  </a:lnTo>
                  <a:lnTo>
                    <a:pt x="9" y="218"/>
                  </a:lnTo>
                  <a:lnTo>
                    <a:pt x="13" y="205"/>
                  </a:lnTo>
                  <a:lnTo>
                    <a:pt x="17" y="191"/>
                  </a:lnTo>
                  <a:lnTo>
                    <a:pt x="23" y="178"/>
                  </a:lnTo>
                  <a:lnTo>
                    <a:pt x="28" y="165"/>
                  </a:lnTo>
                  <a:lnTo>
                    <a:pt x="35" y="153"/>
                  </a:lnTo>
                  <a:lnTo>
                    <a:pt x="42" y="140"/>
                  </a:lnTo>
                  <a:lnTo>
                    <a:pt x="50" y="129"/>
                  </a:lnTo>
                  <a:lnTo>
                    <a:pt x="59" y="117"/>
                  </a:lnTo>
                  <a:lnTo>
                    <a:pt x="67" y="105"/>
                  </a:lnTo>
                  <a:lnTo>
                    <a:pt x="76" y="95"/>
                  </a:lnTo>
                  <a:lnTo>
                    <a:pt x="86" y="85"/>
                  </a:lnTo>
                  <a:lnTo>
                    <a:pt x="96" y="75"/>
                  </a:lnTo>
                  <a:lnTo>
                    <a:pt x="106" y="66"/>
                  </a:lnTo>
                  <a:lnTo>
                    <a:pt x="117" y="57"/>
                  </a:lnTo>
                  <a:lnTo>
                    <a:pt x="129" y="49"/>
                  </a:lnTo>
                  <a:lnTo>
                    <a:pt x="141" y="42"/>
                  </a:lnTo>
                  <a:lnTo>
                    <a:pt x="154" y="35"/>
                  </a:lnTo>
                  <a:lnTo>
                    <a:pt x="166" y="28"/>
                  </a:lnTo>
                  <a:lnTo>
                    <a:pt x="179" y="23"/>
                  </a:lnTo>
                  <a:lnTo>
                    <a:pt x="192" y="17"/>
                  </a:lnTo>
                  <a:lnTo>
                    <a:pt x="206" y="13"/>
                  </a:lnTo>
                  <a:lnTo>
                    <a:pt x="219" y="9"/>
                  </a:lnTo>
                  <a:lnTo>
                    <a:pt x="233" y="6"/>
                  </a:lnTo>
                  <a:lnTo>
                    <a:pt x="249" y="3"/>
                  </a:lnTo>
                  <a:lnTo>
                    <a:pt x="263" y="1"/>
                  </a:lnTo>
                  <a:lnTo>
                    <a:pt x="278" y="0"/>
                  </a:lnTo>
                  <a:lnTo>
                    <a:pt x="293" y="0"/>
                  </a:lnTo>
                  <a:lnTo>
                    <a:pt x="293" y="0"/>
                  </a:lnTo>
                  <a:lnTo>
                    <a:pt x="308" y="0"/>
                  </a:lnTo>
                  <a:lnTo>
                    <a:pt x="322" y="1"/>
                  </a:lnTo>
                  <a:lnTo>
                    <a:pt x="337" y="3"/>
                  </a:lnTo>
                  <a:lnTo>
                    <a:pt x="352" y="6"/>
                  </a:lnTo>
                  <a:lnTo>
                    <a:pt x="366" y="9"/>
                  </a:lnTo>
                  <a:lnTo>
                    <a:pt x="380" y="13"/>
                  </a:lnTo>
                  <a:lnTo>
                    <a:pt x="393" y="17"/>
                  </a:lnTo>
                  <a:lnTo>
                    <a:pt x="407" y="23"/>
                  </a:lnTo>
                  <a:lnTo>
                    <a:pt x="419" y="28"/>
                  </a:lnTo>
                  <a:lnTo>
                    <a:pt x="432" y="35"/>
                  </a:lnTo>
                  <a:lnTo>
                    <a:pt x="445" y="42"/>
                  </a:lnTo>
                  <a:lnTo>
                    <a:pt x="457" y="49"/>
                  </a:lnTo>
                  <a:lnTo>
                    <a:pt x="468" y="57"/>
                  </a:lnTo>
                  <a:lnTo>
                    <a:pt x="479" y="66"/>
                  </a:lnTo>
                  <a:lnTo>
                    <a:pt x="490" y="75"/>
                  </a:lnTo>
                  <a:lnTo>
                    <a:pt x="500" y="85"/>
                  </a:lnTo>
                  <a:lnTo>
                    <a:pt x="509" y="95"/>
                  </a:lnTo>
                  <a:lnTo>
                    <a:pt x="518" y="105"/>
                  </a:lnTo>
                  <a:lnTo>
                    <a:pt x="527" y="117"/>
                  </a:lnTo>
                  <a:lnTo>
                    <a:pt x="536" y="129"/>
                  </a:lnTo>
                  <a:lnTo>
                    <a:pt x="544" y="140"/>
                  </a:lnTo>
                  <a:lnTo>
                    <a:pt x="551" y="153"/>
                  </a:lnTo>
                  <a:lnTo>
                    <a:pt x="557" y="165"/>
                  </a:lnTo>
                  <a:lnTo>
                    <a:pt x="563" y="178"/>
                  </a:lnTo>
                  <a:lnTo>
                    <a:pt x="568" y="191"/>
                  </a:lnTo>
                  <a:lnTo>
                    <a:pt x="573" y="205"/>
                  </a:lnTo>
                  <a:lnTo>
                    <a:pt x="577" y="218"/>
                  </a:lnTo>
                  <a:lnTo>
                    <a:pt x="580" y="233"/>
                  </a:lnTo>
                  <a:lnTo>
                    <a:pt x="582" y="248"/>
                  </a:lnTo>
                  <a:lnTo>
                    <a:pt x="584" y="262"/>
                  </a:lnTo>
                  <a:lnTo>
                    <a:pt x="585" y="277"/>
                  </a:lnTo>
                  <a:lnTo>
                    <a:pt x="586" y="292"/>
                  </a:lnTo>
                  <a:lnTo>
                    <a:pt x="586" y="292"/>
                  </a:lnTo>
                  <a:lnTo>
                    <a:pt x="585" y="307"/>
                  </a:lnTo>
                  <a:lnTo>
                    <a:pt x="584" y="321"/>
                  </a:lnTo>
                  <a:lnTo>
                    <a:pt x="582" y="336"/>
                  </a:lnTo>
                  <a:lnTo>
                    <a:pt x="580" y="351"/>
                  </a:lnTo>
                  <a:lnTo>
                    <a:pt x="577" y="365"/>
                  </a:lnTo>
                  <a:lnTo>
                    <a:pt x="573" y="379"/>
                  </a:lnTo>
                  <a:lnTo>
                    <a:pt x="568" y="392"/>
                  </a:lnTo>
                  <a:lnTo>
                    <a:pt x="563" y="405"/>
                  </a:lnTo>
                  <a:lnTo>
                    <a:pt x="557" y="418"/>
                  </a:lnTo>
                  <a:lnTo>
                    <a:pt x="551" y="431"/>
                  </a:lnTo>
                  <a:lnTo>
                    <a:pt x="544" y="443"/>
                  </a:lnTo>
                  <a:lnTo>
                    <a:pt x="536" y="455"/>
                  </a:lnTo>
                  <a:lnTo>
                    <a:pt x="527" y="466"/>
                  </a:lnTo>
                  <a:lnTo>
                    <a:pt x="518" y="478"/>
                  </a:lnTo>
                  <a:lnTo>
                    <a:pt x="509" y="489"/>
                  </a:lnTo>
                  <a:lnTo>
                    <a:pt x="500" y="499"/>
                  </a:lnTo>
                  <a:lnTo>
                    <a:pt x="490" y="508"/>
                  </a:lnTo>
                  <a:lnTo>
                    <a:pt x="479" y="517"/>
                  </a:lnTo>
                  <a:lnTo>
                    <a:pt x="468" y="526"/>
                  </a:lnTo>
                  <a:lnTo>
                    <a:pt x="457" y="534"/>
                  </a:lnTo>
                  <a:lnTo>
                    <a:pt x="445" y="542"/>
                  </a:lnTo>
                  <a:lnTo>
                    <a:pt x="432" y="549"/>
                  </a:lnTo>
                  <a:lnTo>
                    <a:pt x="419" y="555"/>
                  </a:lnTo>
                  <a:lnTo>
                    <a:pt x="407" y="561"/>
                  </a:lnTo>
                  <a:lnTo>
                    <a:pt x="393" y="566"/>
                  </a:lnTo>
                  <a:lnTo>
                    <a:pt x="380" y="571"/>
                  </a:lnTo>
                  <a:lnTo>
                    <a:pt x="366" y="574"/>
                  </a:lnTo>
                  <a:lnTo>
                    <a:pt x="352" y="578"/>
                  </a:lnTo>
                  <a:lnTo>
                    <a:pt x="337" y="580"/>
                  </a:lnTo>
                  <a:lnTo>
                    <a:pt x="322" y="582"/>
                  </a:lnTo>
                  <a:lnTo>
                    <a:pt x="308" y="583"/>
                  </a:lnTo>
                  <a:lnTo>
                    <a:pt x="293" y="584"/>
                  </a:lnTo>
                  <a:lnTo>
                    <a:pt x="293" y="584"/>
                  </a:lnTo>
                  <a:close/>
                  <a:moveTo>
                    <a:pt x="293" y="60"/>
                  </a:moveTo>
                  <a:lnTo>
                    <a:pt x="293" y="60"/>
                  </a:lnTo>
                  <a:lnTo>
                    <a:pt x="281" y="60"/>
                  </a:lnTo>
                  <a:lnTo>
                    <a:pt x="269" y="61"/>
                  </a:lnTo>
                  <a:lnTo>
                    <a:pt x="247" y="64"/>
                  </a:lnTo>
                  <a:lnTo>
                    <a:pt x="223" y="70"/>
                  </a:lnTo>
                  <a:lnTo>
                    <a:pt x="202" y="78"/>
                  </a:lnTo>
                  <a:lnTo>
                    <a:pt x="182" y="88"/>
                  </a:lnTo>
                  <a:lnTo>
                    <a:pt x="163" y="99"/>
                  </a:lnTo>
                  <a:lnTo>
                    <a:pt x="146" y="113"/>
                  </a:lnTo>
                  <a:lnTo>
                    <a:pt x="128" y="128"/>
                  </a:lnTo>
                  <a:lnTo>
                    <a:pt x="113"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3" y="439"/>
                  </a:lnTo>
                  <a:lnTo>
                    <a:pt x="128" y="455"/>
                  </a:lnTo>
                  <a:lnTo>
                    <a:pt x="146" y="471"/>
                  </a:lnTo>
                  <a:lnTo>
                    <a:pt x="163" y="484"/>
                  </a:lnTo>
                  <a:lnTo>
                    <a:pt x="182" y="496"/>
                  </a:lnTo>
                  <a:lnTo>
                    <a:pt x="202" y="505"/>
                  </a:lnTo>
                  <a:lnTo>
                    <a:pt x="223" y="513"/>
                  </a:lnTo>
                  <a:lnTo>
                    <a:pt x="247" y="519"/>
                  </a:lnTo>
                  <a:lnTo>
                    <a:pt x="269" y="522"/>
                  </a:lnTo>
                  <a:lnTo>
                    <a:pt x="281" y="523"/>
                  </a:lnTo>
                  <a:lnTo>
                    <a:pt x="293" y="524"/>
                  </a:lnTo>
                  <a:lnTo>
                    <a:pt x="293" y="524"/>
                  </a:lnTo>
                  <a:lnTo>
                    <a:pt x="305" y="523"/>
                  </a:lnTo>
                  <a:lnTo>
                    <a:pt x="316" y="522"/>
                  </a:lnTo>
                  <a:lnTo>
                    <a:pt x="340" y="519"/>
                  </a:lnTo>
                  <a:lnTo>
                    <a:pt x="362" y="513"/>
                  </a:lnTo>
                  <a:lnTo>
                    <a:pt x="383" y="505"/>
                  </a:lnTo>
                  <a:lnTo>
                    <a:pt x="403" y="496"/>
                  </a:lnTo>
                  <a:lnTo>
                    <a:pt x="422" y="484"/>
                  </a:lnTo>
                  <a:lnTo>
                    <a:pt x="441" y="471"/>
                  </a:lnTo>
                  <a:lnTo>
                    <a:pt x="457" y="455"/>
                  </a:lnTo>
                  <a:lnTo>
                    <a:pt x="472" y="439"/>
                  </a:lnTo>
                  <a:lnTo>
                    <a:pt x="485" y="421"/>
                  </a:lnTo>
                  <a:lnTo>
                    <a:pt x="497" y="402"/>
                  </a:lnTo>
                  <a:lnTo>
                    <a:pt x="507" y="382"/>
                  </a:lnTo>
                  <a:lnTo>
                    <a:pt x="514" y="361"/>
                  </a:lnTo>
                  <a:lnTo>
                    <a:pt x="520" y="338"/>
                  </a:lnTo>
                  <a:lnTo>
                    <a:pt x="524" y="315"/>
                  </a:lnTo>
                  <a:lnTo>
                    <a:pt x="524" y="303"/>
                  </a:lnTo>
                  <a:lnTo>
                    <a:pt x="525" y="292"/>
                  </a:lnTo>
                  <a:lnTo>
                    <a:pt x="525" y="292"/>
                  </a:lnTo>
                  <a:lnTo>
                    <a:pt x="524" y="280"/>
                  </a:lnTo>
                  <a:lnTo>
                    <a:pt x="524" y="268"/>
                  </a:lnTo>
                  <a:lnTo>
                    <a:pt x="520" y="245"/>
                  </a:lnTo>
                  <a:lnTo>
                    <a:pt x="514" y="222"/>
                  </a:lnTo>
                  <a:lnTo>
                    <a:pt x="507" y="201"/>
                  </a:lnTo>
                  <a:lnTo>
                    <a:pt x="497" y="181"/>
                  </a:lnTo>
                  <a:lnTo>
                    <a:pt x="485" y="162"/>
                  </a:lnTo>
                  <a:lnTo>
                    <a:pt x="472" y="144"/>
                  </a:lnTo>
                  <a:lnTo>
                    <a:pt x="457" y="128"/>
                  </a:lnTo>
                  <a:lnTo>
                    <a:pt x="441" y="113"/>
                  </a:lnTo>
                  <a:lnTo>
                    <a:pt x="422" y="99"/>
                  </a:lnTo>
                  <a:lnTo>
                    <a:pt x="403" y="88"/>
                  </a:lnTo>
                  <a:lnTo>
                    <a:pt x="383" y="78"/>
                  </a:lnTo>
                  <a:lnTo>
                    <a:pt x="362" y="70"/>
                  </a:lnTo>
                  <a:lnTo>
                    <a:pt x="340"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2" name="Freeform 147">
              <a:extLst>
                <a:ext uri="{FF2B5EF4-FFF2-40B4-BE49-F238E27FC236}">
                  <a16:creationId xmlns:a16="http://schemas.microsoft.com/office/drawing/2014/main" xmlns="" id="{FE30DD82-ABA6-48FA-9726-8FDA47C0EBCD}"/>
                </a:ext>
              </a:extLst>
            </p:cNvPr>
            <p:cNvSpPr>
              <a:spLocks noEditPoints="1"/>
            </p:cNvSpPr>
            <p:nvPr/>
          </p:nvSpPr>
          <p:spPr bwMode="auto">
            <a:xfrm>
              <a:off x="1693911" y="3318326"/>
              <a:ext cx="412028" cy="412029"/>
            </a:xfrm>
            <a:custGeom>
              <a:avLst/>
              <a:gdLst>
                <a:gd name="T0" fmla="*/ 332 w 782"/>
                <a:gd name="T1" fmla="*/ 775 h 780"/>
                <a:gd name="T2" fmla="*/ 239 w 782"/>
                <a:gd name="T3" fmla="*/ 749 h 780"/>
                <a:gd name="T4" fmla="*/ 157 w 782"/>
                <a:gd name="T5" fmla="*/ 702 h 780"/>
                <a:gd name="T6" fmla="*/ 90 w 782"/>
                <a:gd name="T7" fmla="*/ 638 h 780"/>
                <a:gd name="T8" fmla="*/ 39 w 782"/>
                <a:gd name="T9" fmla="*/ 559 h 780"/>
                <a:gd name="T10" fmla="*/ 9 w 782"/>
                <a:gd name="T11" fmla="*/ 468 h 780"/>
                <a:gd name="T12" fmla="*/ 0 w 782"/>
                <a:gd name="T13" fmla="*/ 389 h 780"/>
                <a:gd name="T14" fmla="*/ 13 w 782"/>
                <a:gd name="T15" fmla="*/ 293 h 780"/>
                <a:gd name="T16" fmla="*/ 48 w 782"/>
                <a:gd name="T17" fmla="*/ 204 h 780"/>
                <a:gd name="T18" fmla="*/ 103 w 782"/>
                <a:gd name="T19" fmla="*/ 128 h 780"/>
                <a:gd name="T20" fmla="*/ 173 w 782"/>
                <a:gd name="T21" fmla="*/ 67 h 780"/>
                <a:gd name="T22" fmla="*/ 257 w 782"/>
                <a:gd name="T23" fmla="*/ 24 h 780"/>
                <a:gd name="T24" fmla="*/ 351 w 782"/>
                <a:gd name="T25" fmla="*/ 2 h 780"/>
                <a:gd name="T26" fmla="*/ 431 w 782"/>
                <a:gd name="T27" fmla="*/ 2 h 780"/>
                <a:gd name="T28" fmla="*/ 525 w 782"/>
                <a:gd name="T29" fmla="*/ 24 h 780"/>
                <a:gd name="T30" fmla="*/ 609 w 782"/>
                <a:gd name="T31" fmla="*/ 67 h 780"/>
                <a:gd name="T32" fmla="*/ 679 w 782"/>
                <a:gd name="T33" fmla="*/ 128 h 780"/>
                <a:gd name="T34" fmla="*/ 734 w 782"/>
                <a:gd name="T35" fmla="*/ 204 h 780"/>
                <a:gd name="T36" fmla="*/ 768 w 782"/>
                <a:gd name="T37" fmla="*/ 293 h 780"/>
                <a:gd name="T38" fmla="*/ 782 w 782"/>
                <a:gd name="T39" fmla="*/ 389 h 780"/>
                <a:gd name="T40" fmla="*/ 773 w 782"/>
                <a:gd name="T41" fmla="*/ 468 h 780"/>
                <a:gd name="T42" fmla="*/ 742 w 782"/>
                <a:gd name="T43" fmla="*/ 559 h 780"/>
                <a:gd name="T44" fmla="*/ 692 w 782"/>
                <a:gd name="T45" fmla="*/ 638 h 780"/>
                <a:gd name="T46" fmla="*/ 624 w 782"/>
                <a:gd name="T47" fmla="*/ 702 h 780"/>
                <a:gd name="T48" fmla="*/ 543 w 782"/>
                <a:gd name="T49" fmla="*/ 749 h 780"/>
                <a:gd name="T50" fmla="*/ 450 w 782"/>
                <a:gd name="T51" fmla="*/ 775 h 780"/>
                <a:gd name="T52" fmla="*/ 390 w 782"/>
                <a:gd name="T53" fmla="*/ 61 h 780"/>
                <a:gd name="T54" fmla="*/ 325 w 782"/>
                <a:gd name="T55" fmla="*/ 68 h 780"/>
                <a:gd name="T56" fmla="*/ 248 w 782"/>
                <a:gd name="T57" fmla="*/ 93 h 780"/>
                <a:gd name="T58" fmla="*/ 181 w 782"/>
                <a:gd name="T59" fmla="*/ 136 h 780"/>
                <a:gd name="T60" fmla="*/ 127 w 782"/>
                <a:gd name="T61" fmla="*/ 193 h 780"/>
                <a:gd name="T62" fmla="*/ 87 w 782"/>
                <a:gd name="T63" fmla="*/ 262 h 780"/>
                <a:gd name="T64" fmla="*/ 65 w 782"/>
                <a:gd name="T65" fmla="*/ 340 h 780"/>
                <a:gd name="T66" fmla="*/ 62 w 782"/>
                <a:gd name="T67" fmla="*/ 407 h 780"/>
                <a:gd name="T68" fmla="*/ 76 w 782"/>
                <a:gd name="T69" fmla="*/ 487 h 780"/>
                <a:gd name="T70" fmla="*/ 110 w 782"/>
                <a:gd name="T71" fmla="*/ 560 h 780"/>
                <a:gd name="T72" fmla="*/ 158 w 782"/>
                <a:gd name="T73" fmla="*/ 622 h 780"/>
                <a:gd name="T74" fmla="*/ 220 w 782"/>
                <a:gd name="T75" fmla="*/ 671 h 780"/>
                <a:gd name="T76" fmla="*/ 293 w 782"/>
                <a:gd name="T77" fmla="*/ 704 h 780"/>
                <a:gd name="T78" fmla="*/ 374 w 782"/>
                <a:gd name="T79" fmla="*/ 718 h 780"/>
                <a:gd name="T80" fmla="*/ 441 w 782"/>
                <a:gd name="T81" fmla="*/ 715 h 780"/>
                <a:gd name="T82" fmla="*/ 519 w 782"/>
                <a:gd name="T83" fmla="*/ 693 h 780"/>
                <a:gd name="T84" fmla="*/ 588 w 782"/>
                <a:gd name="T85" fmla="*/ 654 h 780"/>
                <a:gd name="T86" fmla="*/ 645 w 782"/>
                <a:gd name="T87" fmla="*/ 599 h 780"/>
                <a:gd name="T88" fmla="*/ 688 w 782"/>
                <a:gd name="T89" fmla="*/ 533 h 780"/>
                <a:gd name="T90" fmla="*/ 714 w 782"/>
                <a:gd name="T91" fmla="*/ 456 h 780"/>
                <a:gd name="T92" fmla="*/ 721 w 782"/>
                <a:gd name="T93" fmla="*/ 389 h 780"/>
                <a:gd name="T94" fmla="*/ 710 w 782"/>
                <a:gd name="T95" fmla="*/ 308 h 780"/>
                <a:gd name="T96" fmla="*/ 680 w 782"/>
                <a:gd name="T97" fmla="*/ 233 h 780"/>
                <a:gd name="T98" fmla="*/ 635 w 782"/>
                <a:gd name="T99" fmla="*/ 169 h 780"/>
                <a:gd name="T100" fmla="*/ 575 w 782"/>
                <a:gd name="T101" fmla="*/ 117 h 780"/>
                <a:gd name="T102" fmla="*/ 504 w 782"/>
                <a:gd name="T103" fmla="*/ 81 h 780"/>
                <a:gd name="T104" fmla="*/ 425 w 782"/>
                <a:gd name="T105" fmla="*/ 6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2" h="780">
                  <a:moveTo>
                    <a:pt x="390" y="780"/>
                  </a:moveTo>
                  <a:lnTo>
                    <a:pt x="390" y="780"/>
                  </a:lnTo>
                  <a:lnTo>
                    <a:pt x="371" y="779"/>
                  </a:lnTo>
                  <a:lnTo>
                    <a:pt x="351" y="778"/>
                  </a:lnTo>
                  <a:lnTo>
                    <a:pt x="332" y="775"/>
                  </a:lnTo>
                  <a:lnTo>
                    <a:pt x="313" y="772"/>
                  </a:lnTo>
                  <a:lnTo>
                    <a:pt x="293" y="767"/>
                  </a:lnTo>
                  <a:lnTo>
                    <a:pt x="275" y="762"/>
                  </a:lnTo>
                  <a:lnTo>
                    <a:pt x="257" y="756"/>
                  </a:lnTo>
                  <a:lnTo>
                    <a:pt x="239" y="749"/>
                  </a:lnTo>
                  <a:lnTo>
                    <a:pt x="222" y="740"/>
                  </a:lnTo>
                  <a:lnTo>
                    <a:pt x="205" y="732"/>
                  </a:lnTo>
                  <a:lnTo>
                    <a:pt x="188" y="723"/>
                  </a:lnTo>
                  <a:lnTo>
                    <a:pt x="173" y="712"/>
                  </a:lnTo>
                  <a:lnTo>
                    <a:pt x="157" y="702"/>
                  </a:lnTo>
                  <a:lnTo>
                    <a:pt x="143" y="690"/>
                  </a:lnTo>
                  <a:lnTo>
                    <a:pt x="129" y="678"/>
                  </a:lnTo>
                  <a:lnTo>
                    <a:pt x="115" y="665"/>
                  </a:lnTo>
                  <a:lnTo>
                    <a:pt x="103" y="652"/>
                  </a:lnTo>
                  <a:lnTo>
                    <a:pt x="90" y="638"/>
                  </a:lnTo>
                  <a:lnTo>
                    <a:pt x="78" y="622"/>
                  </a:lnTo>
                  <a:lnTo>
                    <a:pt x="67" y="607"/>
                  </a:lnTo>
                  <a:lnTo>
                    <a:pt x="57" y="591"/>
                  </a:lnTo>
                  <a:lnTo>
                    <a:pt x="48" y="575"/>
                  </a:lnTo>
                  <a:lnTo>
                    <a:pt x="39" y="559"/>
                  </a:lnTo>
                  <a:lnTo>
                    <a:pt x="32" y="542"/>
                  </a:lnTo>
                  <a:lnTo>
                    <a:pt x="25" y="524"/>
                  </a:lnTo>
                  <a:lnTo>
                    <a:pt x="19" y="505"/>
                  </a:lnTo>
                  <a:lnTo>
                    <a:pt x="13" y="487"/>
                  </a:lnTo>
                  <a:lnTo>
                    <a:pt x="9" y="468"/>
                  </a:lnTo>
                  <a:lnTo>
                    <a:pt x="6" y="449"/>
                  </a:lnTo>
                  <a:lnTo>
                    <a:pt x="2" y="430"/>
                  </a:lnTo>
                  <a:lnTo>
                    <a:pt x="1" y="410"/>
                  </a:lnTo>
                  <a:lnTo>
                    <a:pt x="0" y="389"/>
                  </a:lnTo>
                  <a:lnTo>
                    <a:pt x="0" y="389"/>
                  </a:lnTo>
                  <a:lnTo>
                    <a:pt x="1" y="370"/>
                  </a:lnTo>
                  <a:lnTo>
                    <a:pt x="2" y="350"/>
                  </a:lnTo>
                  <a:lnTo>
                    <a:pt x="6" y="331"/>
                  </a:lnTo>
                  <a:lnTo>
                    <a:pt x="9" y="312"/>
                  </a:lnTo>
                  <a:lnTo>
                    <a:pt x="13" y="293"/>
                  </a:lnTo>
                  <a:lnTo>
                    <a:pt x="19" y="275"/>
                  </a:lnTo>
                  <a:lnTo>
                    <a:pt x="25" y="256"/>
                  </a:lnTo>
                  <a:lnTo>
                    <a:pt x="32" y="238"/>
                  </a:lnTo>
                  <a:lnTo>
                    <a:pt x="39" y="221"/>
                  </a:lnTo>
                  <a:lnTo>
                    <a:pt x="48" y="204"/>
                  </a:lnTo>
                  <a:lnTo>
                    <a:pt x="57" y="188"/>
                  </a:lnTo>
                  <a:lnTo>
                    <a:pt x="67" y="173"/>
                  </a:lnTo>
                  <a:lnTo>
                    <a:pt x="78" y="157"/>
                  </a:lnTo>
                  <a:lnTo>
                    <a:pt x="90" y="142"/>
                  </a:lnTo>
                  <a:lnTo>
                    <a:pt x="103" y="128"/>
                  </a:lnTo>
                  <a:lnTo>
                    <a:pt x="115" y="114"/>
                  </a:lnTo>
                  <a:lnTo>
                    <a:pt x="129" y="102"/>
                  </a:lnTo>
                  <a:lnTo>
                    <a:pt x="143" y="90"/>
                  </a:lnTo>
                  <a:lnTo>
                    <a:pt x="157" y="78"/>
                  </a:lnTo>
                  <a:lnTo>
                    <a:pt x="173" y="67"/>
                  </a:lnTo>
                  <a:lnTo>
                    <a:pt x="188" y="57"/>
                  </a:lnTo>
                  <a:lnTo>
                    <a:pt x="205" y="48"/>
                  </a:lnTo>
                  <a:lnTo>
                    <a:pt x="222" y="39"/>
                  </a:lnTo>
                  <a:lnTo>
                    <a:pt x="239" y="31"/>
                  </a:lnTo>
                  <a:lnTo>
                    <a:pt x="257" y="24"/>
                  </a:lnTo>
                  <a:lnTo>
                    <a:pt x="275" y="18"/>
                  </a:lnTo>
                  <a:lnTo>
                    <a:pt x="293" y="12"/>
                  </a:lnTo>
                  <a:lnTo>
                    <a:pt x="313" y="8"/>
                  </a:lnTo>
                  <a:lnTo>
                    <a:pt x="332" y="5"/>
                  </a:lnTo>
                  <a:lnTo>
                    <a:pt x="351" y="2"/>
                  </a:lnTo>
                  <a:lnTo>
                    <a:pt x="371" y="1"/>
                  </a:lnTo>
                  <a:lnTo>
                    <a:pt x="390" y="0"/>
                  </a:lnTo>
                  <a:lnTo>
                    <a:pt x="390" y="0"/>
                  </a:lnTo>
                  <a:lnTo>
                    <a:pt x="411" y="1"/>
                  </a:lnTo>
                  <a:lnTo>
                    <a:pt x="431" y="2"/>
                  </a:lnTo>
                  <a:lnTo>
                    <a:pt x="450" y="5"/>
                  </a:lnTo>
                  <a:lnTo>
                    <a:pt x="469" y="8"/>
                  </a:lnTo>
                  <a:lnTo>
                    <a:pt x="489" y="12"/>
                  </a:lnTo>
                  <a:lnTo>
                    <a:pt x="507" y="18"/>
                  </a:lnTo>
                  <a:lnTo>
                    <a:pt x="525" y="24"/>
                  </a:lnTo>
                  <a:lnTo>
                    <a:pt x="543" y="31"/>
                  </a:lnTo>
                  <a:lnTo>
                    <a:pt x="560" y="39"/>
                  </a:lnTo>
                  <a:lnTo>
                    <a:pt x="576" y="48"/>
                  </a:lnTo>
                  <a:lnTo>
                    <a:pt x="593" y="57"/>
                  </a:lnTo>
                  <a:lnTo>
                    <a:pt x="609" y="67"/>
                  </a:lnTo>
                  <a:lnTo>
                    <a:pt x="624" y="78"/>
                  </a:lnTo>
                  <a:lnTo>
                    <a:pt x="639" y="90"/>
                  </a:lnTo>
                  <a:lnTo>
                    <a:pt x="653" y="102"/>
                  </a:lnTo>
                  <a:lnTo>
                    <a:pt x="666" y="114"/>
                  </a:lnTo>
                  <a:lnTo>
                    <a:pt x="679" y="128"/>
                  </a:lnTo>
                  <a:lnTo>
                    <a:pt x="692" y="142"/>
                  </a:lnTo>
                  <a:lnTo>
                    <a:pt x="704" y="157"/>
                  </a:lnTo>
                  <a:lnTo>
                    <a:pt x="714" y="173"/>
                  </a:lnTo>
                  <a:lnTo>
                    <a:pt x="725" y="188"/>
                  </a:lnTo>
                  <a:lnTo>
                    <a:pt x="734" y="204"/>
                  </a:lnTo>
                  <a:lnTo>
                    <a:pt x="742" y="221"/>
                  </a:lnTo>
                  <a:lnTo>
                    <a:pt x="750" y="238"/>
                  </a:lnTo>
                  <a:lnTo>
                    <a:pt x="757" y="256"/>
                  </a:lnTo>
                  <a:lnTo>
                    <a:pt x="763" y="275"/>
                  </a:lnTo>
                  <a:lnTo>
                    <a:pt x="768" y="293"/>
                  </a:lnTo>
                  <a:lnTo>
                    <a:pt x="773" y="312"/>
                  </a:lnTo>
                  <a:lnTo>
                    <a:pt x="776" y="331"/>
                  </a:lnTo>
                  <a:lnTo>
                    <a:pt x="780" y="350"/>
                  </a:lnTo>
                  <a:lnTo>
                    <a:pt x="781" y="370"/>
                  </a:lnTo>
                  <a:lnTo>
                    <a:pt x="782" y="389"/>
                  </a:lnTo>
                  <a:lnTo>
                    <a:pt x="782" y="389"/>
                  </a:lnTo>
                  <a:lnTo>
                    <a:pt x="781" y="410"/>
                  </a:lnTo>
                  <a:lnTo>
                    <a:pt x="780" y="430"/>
                  </a:lnTo>
                  <a:lnTo>
                    <a:pt x="776" y="449"/>
                  </a:lnTo>
                  <a:lnTo>
                    <a:pt x="773" y="468"/>
                  </a:lnTo>
                  <a:lnTo>
                    <a:pt x="768" y="487"/>
                  </a:lnTo>
                  <a:lnTo>
                    <a:pt x="763" y="505"/>
                  </a:lnTo>
                  <a:lnTo>
                    <a:pt x="757" y="524"/>
                  </a:lnTo>
                  <a:lnTo>
                    <a:pt x="750" y="542"/>
                  </a:lnTo>
                  <a:lnTo>
                    <a:pt x="742" y="559"/>
                  </a:lnTo>
                  <a:lnTo>
                    <a:pt x="734" y="575"/>
                  </a:lnTo>
                  <a:lnTo>
                    <a:pt x="725" y="591"/>
                  </a:lnTo>
                  <a:lnTo>
                    <a:pt x="714" y="607"/>
                  </a:lnTo>
                  <a:lnTo>
                    <a:pt x="704" y="622"/>
                  </a:lnTo>
                  <a:lnTo>
                    <a:pt x="692" y="638"/>
                  </a:lnTo>
                  <a:lnTo>
                    <a:pt x="679" y="652"/>
                  </a:lnTo>
                  <a:lnTo>
                    <a:pt x="666" y="665"/>
                  </a:lnTo>
                  <a:lnTo>
                    <a:pt x="653" y="678"/>
                  </a:lnTo>
                  <a:lnTo>
                    <a:pt x="639" y="690"/>
                  </a:lnTo>
                  <a:lnTo>
                    <a:pt x="624" y="702"/>
                  </a:lnTo>
                  <a:lnTo>
                    <a:pt x="609" y="712"/>
                  </a:lnTo>
                  <a:lnTo>
                    <a:pt x="593" y="723"/>
                  </a:lnTo>
                  <a:lnTo>
                    <a:pt x="576" y="732"/>
                  </a:lnTo>
                  <a:lnTo>
                    <a:pt x="560" y="740"/>
                  </a:lnTo>
                  <a:lnTo>
                    <a:pt x="543" y="749"/>
                  </a:lnTo>
                  <a:lnTo>
                    <a:pt x="525" y="756"/>
                  </a:lnTo>
                  <a:lnTo>
                    <a:pt x="507" y="762"/>
                  </a:lnTo>
                  <a:lnTo>
                    <a:pt x="489" y="767"/>
                  </a:lnTo>
                  <a:lnTo>
                    <a:pt x="469" y="772"/>
                  </a:lnTo>
                  <a:lnTo>
                    <a:pt x="450" y="775"/>
                  </a:lnTo>
                  <a:lnTo>
                    <a:pt x="431" y="778"/>
                  </a:lnTo>
                  <a:lnTo>
                    <a:pt x="411" y="779"/>
                  </a:lnTo>
                  <a:lnTo>
                    <a:pt x="390" y="780"/>
                  </a:lnTo>
                  <a:lnTo>
                    <a:pt x="390" y="780"/>
                  </a:lnTo>
                  <a:close/>
                  <a:moveTo>
                    <a:pt x="390" y="61"/>
                  </a:moveTo>
                  <a:lnTo>
                    <a:pt x="390" y="61"/>
                  </a:lnTo>
                  <a:lnTo>
                    <a:pt x="374" y="62"/>
                  </a:lnTo>
                  <a:lnTo>
                    <a:pt x="357" y="63"/>
                  </a:lnTo>
                  <a:lnTo>
                    <a:pt x="341" y="65"/>
                  </a:lnTo>
                  <a:lnTo>
                    <a:pt x="325" y="68"/>
                  </a:lnTo>
                  <a:lnTo>
                    <a:pt x="309" y="72"/>
                  </a:lnTo>
                  <a:lnTo>
                    <a:pt x="293" y="76"/>
                  </a:lnTo>
                  <a:lnTo>
                    <a:pt x="277" y="81"/>
                  </a:lnTo>
                  <a:lnTo>
                    <a:pt x="263" y="87"/>
                  </a:lnTo>
                  <a:lnTo>
                    <a:pt x="248" y="93"/>
                  </a:lnTo>
                  <a:lnTo>
                    <a:pt x="234" y="101"/>
                  </a:lnTo>
                  <a:lnTo>
                    <a:pt x="220" y="109"/>
                  </a:lnTo>
                  <a:lnTo>
                    <a:pt x="207" y="117"/>
                  </a:lnTo>
                  <a:lnTo>
                    <a:pt x="193" y="126"/>
                  </a:lnTo>
                  <a:lnTo>
                    <a:pt x="181" y="136"/>
                  </a:lnTo>
                  <a:lnTo>
                    <a:pt x="169" y="146"/>
                  </a:lnTo>
                  <a:lnTo>
                    <a:pt x="158" y="158"/>
                  </a:lnTo>
                  <a:lnTo>
                    <a:pt x="147" y="169"/>
                  </a:lnTo>
                  <a:lnTo>
                    <a:pt x="137" y="181"/>
                  </a:lnTo>
                  <a:lnTo>
                    <a:pt x="127" y="193"/>
                  </a:lnTo>
                  <a:lnTo>
                    <a:pt x="118" y="206"/>
                  </a:lnTo>
                  <a:lnTo>
                    <a:pt x="110" y="219"/>
                  </a:lnTo>
                  <a:lnTo>
                    <a:pt x="102" y="233"/>
                  </a:lnTo>
                  <a:lnTo>
                    <a:pt x="93" y="247"/>
                  </a:lnTo>
                  <a:lnTo>
                    <a:pt x="87" y="262"/>
                  </a:lnTo>
                  <a:lnTo>
                    <a:pt x="81" y="277"/>
                  </a:lnTo>
                  <a:lnTo>
                    <a:pt x="76" y="293"/>
                  </a:lnTo>
                  <a:lnTo>
                    <a:pt x="72" y="308"/>
                  </a:lnTo>
                  <a:lnTo>
                    <a:pt x="68" y="324"/>
                  </a:lnTo>
                  <a:lnTo>
                    <a:pt x="65" y="340"/>
                  </a:lnTo>
                  <a:lnTo>
                    <a:pt x="63" y="356"/>
                  </a:lnTo>
                  <a:lnTo>
                    <a:pt x="62" y="373"/>
                  </a:lnTo>
                  <a:lnTo>
                    <a:pt x="61" y="389"/>
                  </a:lnTo>
                  <a:lnTo>
                    <a:pt x="61" y="389"/>
                  </a:lnTo>
                  <a:lnTo>
                    <a:pt x="62" y="407"/>
                  </a:lnTo>
                  <a:lnTo>
                    <a:pt x="63" y="424"/>
                  </a:lnTo>
                  <a:lnTo>
                    <a:pt x="65" y="440"/>
                  </a:lnTo>
                  <a:lnTo>
                    <a:pt x="68" y="456"/>
                  </a:lnTo>
                  <a:lnTo>
                    <a:pt x="72" y="472"/>
                  </a:lnTo>
                  <a:lnTo>
                    <a:pt x="76" y="487"/>
                  </a:lnTo>
                  <a:lnTo>
                    <a:pt x="81" y="502"/>
                  </a:lnTo>
                  <a:lnTo>
                    <a:pt x="87" y="518"/>
                  </a:lnTo>
                  <a:lnTo>
                    <a:pt x="93" y="533"/>
                  </a:lnTo>
                  <a:lnTo>
                    <a:pt x="102" y="547"/>
                  </a:lnTo>
                  <a:lnTo>
                    <a:pt x="110" y="560"/>
                  </a:lnTo>
                  <a:lnTo>
                    <a:pt x="118" y="574"/>
                  </a:lnTo>
                  <a:lnTo>
                    <a:pt x="127" y="586"/>
                  </a:lnTo>
                  <a:lnTo>
                    <a:pt x="137" y="599"/>
                  </a:lnTo>
                  <a:lnTo>
                    <a:pt x="147" y="611"/>
                  </a:lnTo>
                  <a:lnTo>
                    <a:pt x="158" y="622"/>
                  </a:lnTo>
                  <a:lnTo>
                    <a:pt x="169" y="634"/>
                  </a:lnTo>
                  <a:lnTo>
                    <a:pt x="181" y="644"/>
                  </a:lnTo>
                  <a:lnTo>
                    <a:pt x="193" y="654"/>
                  </a:lnTo>
                  <a:lnTo>
                    <a:pt x="207" y="663"/>
                  </a:lnTo>
                  <a:lnTo>
                    <a:pt x="220" y="671"/>
                  </a:lnTo>
                  <a:lnTo>
                    <a:pt x="234" y="679"/>
                  </a:lnTo>
                  <a:lnTo>
                    <a:pt x="248" y="686"/>
                  </a:lnTo>
                  <a:lnTo>
                    <a:pt x="263" y="693"/>
                  </a:lnTo>
                  <a:lnTo>
                    <a:pt x="277" y="699"/>
                  </a:lnTo>
                  <a:lnTo>
                    <a:pt x="293" y="704"/>
                  </a:lnTo>
                  <a:lnTo>
                    <a:pt x="309" y="708"/>
                  </a:lnTo>
                  <a:lnTo>
                    <a:pt x="325" y="712"/>
                  </a:lnTo>
                  <a:lnTo>
                    <a:pt x="341" y="715"/>
                  </a:lnTo>
                  <a:lnTo>
                    <a:pt x="357" y="717"/>
                  </a:lnTo>
                  <a:lnTo>
                    <a:pt x="374" y="718"/>
                  </a:lnTo>
                  <a:lnTo>
                    <a:pt x="390" y="719"/>
                  </a:lnTo>
                  <a:lnTo>
                    <a:pt x="390" y="719"/>
                  </a:lnTo>
                  <a:lnTo>
                    <a:pt x="408" y="718"/>
                  </a:lnTo>
                  <a:lnTo>
                    <a:pt x="425" y="717"/>
                  </a:lnTo>
                  <a:lnTo>
                    <a:pt x="441" y="715"/>
                  </a:lnTo>
                  <a:lnTo>
                    <a:pt x="457" y="712"/>
                  </a:lnTo>
                  <a:lnTo>
                    <a:pt x="473" y="708"/>
                  </a:lnTo>
                  <a:lnTo>
                    <a:pt x="489" y="704"/>
                  </a:lnTo>
                  <a:lnTo>
                    <a:pt x="504" y="699"/>
                  </a:lnTo>
                  <a:lnTo>
                    <a:pt x="519" y="693"/>
                  </a:lnTo>
                  <a:lnTo>
                    <a:pt x="534" y="686"/>
                  </a:lnTo>
                  <a:lnTo>
                    <a:pt x="548" y="679"/>
                  </a:lnTo>
                  <a:lnTo>
                    <a:pt x="561" y="671"/>
                  </a:lnTo>
                  <a:lnTo>
                    <a:pt x="575" y="663"/>
                  </a:lnTo>
                  <a:lnTo>
                    <a:pt x="588" y="654"/>
                  </a:lnTo>
                  <a:lnTo>
                    <a:pt x="601" y="644"/>
                  </a:lnTo>
                  <a:lnTo>
                    <a:pt x="613" y="634"/>
                  </a:lnTo>
                  <a:lnTo>
                    <a:pt x="624" y="622"/>
                  </a:lnTo>
                  <a:lnTo>
                    <a:pt x="635" y="611"/>
                  </a:lnTo>
                  <a:lnTo>
                    <a:pt x="645" y="599"/>
                  </a:lnTo>
                  <a:lnTo>
                    <a:pt x="655" y="586"/>
                  </a:lnTo>
                  <a:lnTo>
                    <a:pt x="664" y="574"/>
                  </a:lnTo>
                  <a:lnTo>
                    <a:pt x="672" y="560"/>
                  </a:lnTo>
                  <a:lnTo>
                    <a:pt x="680" y="547"/>
                  </a:lnTo>
                  <a:lnTo>
                    <a:pt x="688" y="533"/>
                  </a:lnTo>
                  <a:lnTo>
                    <a:pt x="695" y="518"/>
                  </a:lnTo>
                  <a:lnTo>
                    <a:pt x="701" y="502"/>
                  </a:lnTo>
                  <a:lnTo>
                    <a:pt x="706" y="487"/>
                  </a:lnTo>
                  <a:lnTo>
                    <a:pt x="710" y="472"/>
                  </a:lnTo>
                  <a:lnTo>
                    <a:pt x="714" y="456"/>
                  </a:lnTo>
                  <a:lnTo>
                    <a:pt x="717" y="440"/>
                  </a:lnTo>
                  <a:lnTo>
                    <a:pt x="719" y="424"/>
                  </a:lnTo>
                  <a:lnTo>
                    <a:pt x="720" y="407"/>
                  </a:lnTo>
                  <a:lnTo>
                    <a:pt x="721" y="389"/>
                  </a:lnTo>
                  <a:lnTo>
                    <a:pt x="721" y="389"/>
                  </a:lnTo>
                  <a:lnTo>
                    <a:pt x="720" y="373"/>
                  </a:lnTo>
                  <a:lnTo>
                    <a:pt x="719" y="356"/>
                  </a:lnTo>
                  <a:lnTo>
                    <a:pt x="717" y="340"/>
                  </a:lnTo>
                  <a:lnTo>
                    <a:pt x="714" y="324"/>
                  </a:lnTo>
                  <a:lnTo>
                    <a:pt x="710" y="308"/>
                  </a:lnTo>
                  <a:lnTo>
                    <a:pt x="706" y="293"/>
                  </a:lnTo>
                  <a:lnTo>
                    <a:pt x="701" y="277"/>
                  </a:lnTo>
                  <a:lnTo>
                    <a:pt x="695" y="262"/>
                  </a:lnTo>
                  <a:lnTo>
                    <a:pt x="688" y="247"/>
                  </a:lnTo>
                  <a:lnTo>
                    <a:pt x="680" y="233"/>
                  </a:lnTo>
                  <a:lnTo>
                    <a:pt x="672" y="219"/>
                  </a:lnTo>
                  <a:lnTo>
                    <a:pt x="664" y="206"/>
                  </a:lnTo>
                  <a:lnTo>
                    <a:pt x="655" y="193"/>
                  </a:lnTo>
                  <a:lnTo>
                    <a:pt x="645" y="181"/>
                  </a:lnTo>
                  <a:lnTo>
                    <a:pt x="635" y="169"/>
                  </a:lnTo>
                  <a:lnTo>
                    <a:pt x="624" y="158"/>
                  </a:lnTo>
                  <a:lnTo>
                    <a:pt x="613" y="146"/>
                  </a:lnTo>
                  <a:lnTo>
                    <a:pt x="601" y="136"/>
                  </a:lnTo>
                  <a:lnTo>
                    <a:pt x="588" y="126"/>
                  </a:lnTo>
                  <a:lnTo>
                    <a:pt x="575" y="117"/>
                  </a:lnTo>
                  <a:lnTo>
                    <a:pt x="561" y="109"/>
                  </a:lnTo>
                  <a:lnTo>
                    <a:pt x="548" y="101"/>
                  </a:lnTo>
                  <a:lnTo>
                    <a:pt x="534" y="93"/>
                  </a:lnTo>
                  <a:lnTo>
                    <a:pt x="519" y="87"/>
                  </a:lnTo>
                  <a:lnTo>
                    <a:pt x="504" y="81"/>
                  </a:lnTo>
                  <a:lnTo>
                    <a:pt x="489" y="76"/>
                  </a:lnTo>
                  <a:lnTo>
                    <a:pt x="473" y="72"/>
                  </a:lnTo>
                  <a:lnTo>
                    <a:pt x="457" y="68"/>
                  </a:lnTo>
                  <a:lnTo>
                    <a:pt x="441" y="65"/>
                  </a:lnTo>
                  <a:lnTo>
                    <a:pt x="425" y="63"/>
                  </a:lnTo>
                  <a:lnTo>
                    <a:pt x="408" y="62"/>
                  </a:lnTo>
                  <a:lnTo>
                    <a:pt x="390" y="61"/>
                  </a:lnTo>
                  <a:lnTo>
                    <a:pt x="39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7" name="Freeform 114">
              <a:extLst>
                <a:ext uri="{FF2B5EF4-FFF2-40B4-BE49-F238E27FC236}">
                  <a16:creationId xmlns:a16="http://schemas.microsoft.com/office/drawing/2014/main" xmlns="" id="{FEF1D75A-1174-4650-9084-846427499992}"/>
                </a:ext>
              </a:extLst>
            </p:cNvPr>
            <p:cNvSpPr>
              <a:spLocks/>
            </p:cNvSpPr>
            <p:nvPr/>
          </p:nvSpPr>
          <p:spPr bwMode="auto">
            <a:xfrm rot="19792476">
              <a:off x="1581910" y="3644904"/>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1" name="Freeform 114">
              <a:extLst>
                <a:ext uri="{FF2B5EF4-FFF2-40B4-BE49-F238E27FC236}">
                  <a16:creationId xmlns:a16="http://schemas.microsoft.com/office/drawing/2014/main" xmlns="" id="{9C4A98BA-63DD-4378-8639-BB1C8A7CAA4A}"/>
                </a:ext>
              </a:extLst>
            </p:cNvPr>
            <p:cNvSpPr>
              <a:spLocks/>
            </p:cNvSpPr>
            <p:nvPr/>
          </p:nvSpPr>
          <p:spPr bwMode="auto">
            <a:xfrm rot="12571446">
              <a:off x="2133217" y="364211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2" name="Freeform 114">
              <a:extLst>
                <a:ext uri="{FF2B5EF4-FFF2-40B4-BE49-F238E27FC236}">
                  <a16:creationId xmlns:a16="http://schemas.microsoft.com/office/drawing/2014/main" xmlns="" id="{603B3244-0512-46D4-81AD-A24ED21DE373}"/>
                </a:ext>
              </a:extLst>
            </p:cNvPr>
            <p:cNvSpPr>
              <a:spLocks/>
            </p:cNvSpPr>
            <p:nvPr/>
          </p:nvSpPr>
          <p:spPr bwMode="auto">
            <a:xfrm rot="5400000">
              <a:off x="1860828" y="315708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4" name="Group 3">
              <a:extLst>
                <a:ext uri="{FF2B5EF4-FFF2-40B4-BE49-F238E27FC236}">
                  <a16:creationId xmlns:a16="http://schemas.microsoft.com/office/drawing/2014/main" xmlns="" id="{0214A83F-585C-4B33-8C43-A274B5C1B0DA}"/>
                </a:ext>
              </a:extLst>
            </p:cNvPr>
            <p:cNvGrpSpPr/>
            <p:nvPr/>
          </p:nvGrpSpPr>
          <p:grpSpPr>
            <a:xfrm rot="17965016">
              <a:off x="1509236" y="3201881"/>
              <a:ext cx="631353" cy="568647"/>
              <a:chOff x="1444061" y="4341905"/>
              <a:chExt cx="474345" cy="427233"/>
            </a:xfrm>
            <a:grpFill/>
          </p:grpSpPr>
          <p:sp>
            <p:nvSpPr>
              <p:cNvPr id="83" name="Freeform 114">
                <a:extLst>
                  <a:ext uri="{FF2B5EF4-FFF2-40B4-BE49-F238E27FC236}">
                    <a16:creationId xmlns:a16="http://schemas.microsoft.com/office/drawing/2014/main" xmlns="" id="{2D33E929-9E64-4AF6-B1D2-8E80D9626D8E}"/>
                  </a:ext>
                </a:extLst>
              </p:cNvPr>
              <p:cNvSpPr>
                <a:spLocks/>
              </p:cNvSpPr>
              <p:nvPr/>
            </p:nvSpPr>
            <p:spPr bwMode="auto">
              <a:xfrm rot="19792476">
                <a:off x="1444061" y="4707826"/>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4" name="Freeform 114">
                <a:extLst>
                  <a:ext uri="{FF2B5EF4-FFF2-40B4-BE49-F238E27FC236}">
                    <a16:creationId xmlns:a16="http://schemas.microsoft.com/office/drawing/2014/main" xmlns="" id="{A5509A6F-AF14-4B28-8902-AA3D15A0BE54}"/>
                  </a:ext>
                </a:extLst>
              </p:cNvPr>
              <p:cNvSpPr>
                <a:spLocks/>
              </p:cNvSpPr>
              <p:nvPr/>
            </p:nvSpPr>
            <p:spPr bwMode="auto">
              <a:xfrm rot="12571446">
                <a:off x="1858266" y="470572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114">
                <a:extLst>
                  <a:ext uri="{FF2B5EF4-FFF2-40B4-BE49-F238E27FC236}">
                    <a16:creationId xmlns:a16="http://schemas.microsoft.com/office/drawing/2014/main" xmlns="" id="{61A94AA5-FFF6-4B24-B3CB-75B5343F6213}"/>
                  </a:ext>
                </a:extLst>
              </p:cNvPr>
              <p:cNvSpPr>
                <a:spLocks/>
              </p:cNvSpPr>
              <p:nvPr/>
            </p:nvSpPr>
            <p:spPr bwMode="auto">
              <a:xfrm rot="5400000">
                <a:off x="1653616" y="434131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6" name="Freeform 114">
              <a:extLst>
                <a:ext uri="{FF2B5EF4-FFF2-40B4-BE49-F238E27FC236}">
                  <a16:creationId xmlns:a16="http://schemas.microsoft.com/office/drawing/2014/main" xmlns="" id="{F3CD3288-EFB8-4C69-9409-133047283111}"/>
                </a:ext>
              </a:extLst>
            </p:cNvPr>
            <p:cNvSpPr>
              <a:spLocks/>
            </p:cNvSpPr>
            <p:nvPr/>
          </p:nvSpPr>
          <p:spPr bwMode="auto">
            <a:xfrm rot="16200000">
              <a:off x="1376028" y="355158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7" name="Freeform 114">
              <a:extLst>
                <a:ext uri="{FF2B5EF4-FFF2-40B4-BE49-F238E27FC236}">
                  <a16:creationId xmlns:a16="http://schemas.microsoft.com/office/drawing/2014/main" xmlns="" id="{3FEAC6A6-C753-4890-A659-23CD9F02E147}"/>
                </a:ext>
              </a:extLst>
            </p:cNvPr>
            <p:cNvSpPr>
              <a:spLocks/>
            </p:cNvSpPr>
            <p:nvPr/>
          </p:nvSpPr>
          <p:spPr bwMode="auto">
            <a:xfrm rot="5400000">
              <a:off x="1376355" y="340176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5" name="Group 4">
              <a:extLst>
                <a:ext uri="{FF2B5EF4-FFF2-40B4-BE49-F238E27FC236}">
                  <a16:creationId xmlns:a16="http://schemas.microsoft.com/office/drawing/2014/main" xmlns="" id="{7DF38B3C-75D9-4D6E-B0EF-8C83183ECBFC}"/>
                </a:ext>
              </a:extLst>
            </p:cNvPr>
            <p:cNvGrpSpPr/>
            <p:nvPr/>
          </p:nvGrpSpPr>
          <p:grpSpPr>
            <a:xfrm rot="3480978">
              <a:off x="1608614" y="2962001"/>
              <a:ext cx="81932" cy="229866"/>
              <a:chOff x="1288793" y="4525734"/>
              <a:chExt cx="61557" cy="172702"/>
            </a:xfrm>
            <a:grpFill/>
          </p:grpSpPr>
          <p:sp>
            <p:nvSpPr>
              <p:cNvPr id="88" name="Freeform 114">
                <a:extLst>
                  <a:ext uri="{FF2B5EF4-FFF2-40B4-BE49-F238E27FC236}">
                    <a16:creationId xmlns:a16="http://schemas.microsoft.com/office/drawing/2014/main" xmlns="" id="{16B700A9-6950-4395-AE36-767F3604F2D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9" name="Freeform 114">
                <a:extLst>
                  <a:ext uri="{FF2B5EF4-FFF2-40B4-BE49-F238E27FC236}">
                    <a16:creationId xmlns:a16="http://schemas.microsoft.com/office/drawing/2014/main" xmlns="" id="{37B0C589-9760-496D-8F6F-33837E02A8D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0" name="Group 89">
              <a:extLst>
                <a:ext uri="{FF2B5EF4-FFF2-40B4-BE49-F238E27FC236}">
                  <a16:creationId xmlns:a16="http://schemas.microsoft.com/office/drawing/2014/main" xmlns="" id="{426B3277-5847-4EFE-917B-D90D49F48506}"/>
                </a:ext>
              </a:extLst>
            </p:cNvPr>
            <p:cNvGrpSpPr/>
            <p:nvPr/>
          </p:nvGrpSpPr>
          <p:grpSpPr>
            <a:xfrm rot="7205188">
              <a:off x="2121773" y="2976343"/>
              <a:ext cx="81932" cy="229866"/>
              <a:chOff x="1288793" y="4525734"/>
              <a:chExt cx="61557" cy="172702"/>
            </a:xfrm>
            <a:grpFill/>
          </p:grpSpPr>
          <p:sp>
            <p:nvSpPr>
              <p:cNvPr id="91" name="Freeform 114">
                <a:extLst>
                  <a:ext uri="{FF2B5EF4-FFF2-40B4-BE49-F238E27FC236}">
                    <a16:creationId xmlns:a16="http://schemas.microsoft.com/office/drawing/2014/main" xmlns="" id="{1A9B5A6C-2300-4A8D-9A86-390646B8927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2" name="Freeform 114">
                <a:extLst>
                  <a:ext uri="{FF2B5EF4-FFF2-40B4-BE49-F238E27FC236}">
                    <a16:creationId xmlns:a16="http://schemas.microsoft.com/office/drawing/2014/main" xmlns="" id="{5695ED03-11F2-4C7C-AFFB-181FAA998F56}"/>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3" name="Group 92">
              <a:extLst>
                <a:ext uri="{FF2B5EF4-FFF2-40B4-BE49-F238E27FC236}">
                  <a16:creationId xmlns:a16="http://schemas.microsoft.com/office/drawing/2014/main" xmlns="" id="{02210D9D-B958-4F31-9FF6-B80E20C24658}"/>
                </a:ext>
              </a:extLst>
            </p:cNvPr>
            <p:cNvGrpSpPr/>
            <p:nvPr/>
          </p:nvGrpSpPr>
          <p:grpSpPr>
            <a:xfrm rot="10800000">
              <a:off x="2338907" y="3418082"/>
              <a:ext cx="81932" cy="229866"/>
              <a:chOff x="1288793" y="4525734"/>
              <a:chExt cx="61557" cy="172702"/>
            </a:xfrm>
            <a:grpFill/>
          </p:grpSpPr>
          <p:sp>
            <p:nvSpPr>
              <p:cNvPr id="94" name="Freeform 114">
                <a:extLst>
                  <a:ext uri="{FF2B5EF4-FFF2-40B4-BE49-F238E27FC236}">
                    <a16:creationId xmlns:a16="http://schemas.microsoft.com/office/drawing/2014/main" xmlns="" id="{3304304B-BE7F-4FC0-BA77-C159227BBD8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5" name="Freeform 114">
                <a:extLst>
                  <a:ext uri="{FF2B5EF4-FFF2-40B4-BE49-F238E27FC236}">
                    <a16:creationId xmlns:a16="http://schemas.microsoft.com/office/drawing/2014/main" xmlns="" id="{C29CFA64-6DBD-412A-9C7F-1634BC809145}"/>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6" name="Group 95">
              <a:extLst>
                <a:ext uri="{FF2B5EF4-FFF2-40B4-BE49-F238E27FC236}">
                  <a16:creationId xmlns:a16="http://schemas.microsoft.com/office/drawing/2014/main" xmlns="" id="{47E07352-3184-4344-B5F0-58CD028CA5CE}"/>
                </a:ext>
              </a:extLst>
            </p:cNvPr>
            <p:cNvGrpSpPr/>
            <p:nvPr/>
          </p:nvGrpSpPr>
          <p:grpSpPr>
            <a:xfrm rot="14354219">
              <a:off x="2097654" y="3849892"/>
              <a:ext cx="81932" cy="229866"/>
              <a:chOff x="1288793" y="4525734"/>
              <a:chExt cx="61557" cy="172702"/>
            </a:xfrm>
            <a:grpFill/>
          </p:grpSpPr>
          <p:sp>
            <p:nvSpPr>
              <p:cNvPr id="97" name="Freeform 114">
                <a:extLst>
                  <a:ext uri="{FF2B5EF4-FFF2-40B4-BE49-F238E27FC236}">
                    <a16:creationId xmlns:a16="http://schemas.microsoft.com/office/drawing/2014/main" xmlns="" id="{5634FAD9-FB6A-4B02-A6E7-54508288BFDF}"/>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8" name="Freeform 114">
                <a:extLst>
                  <a:ext uri="{FF2B5EF4-FFF2-40B4-BE49-F238E27FC236}">
                    <a16:creationId xmlns:a16="http://schemas.microsoft.com/office/drawing/2014/main" xmlns="" id="{32E1BA86-906D-47F9-A796-9ACDF11ECD1F}"/>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9" name="Group 98">
              <a:extLst>
                <a:ext uri="{FF2B5EF4-FFF2-40B4-BE49-F238E27FC236}">
                  <a16:creationId xmlns:a16="http://schemas.microsoft.com/office/drawing/2014/main" xmlns="" id="{4DF652C2-690E-4025-9D91-2F8809DB2008}"/>
                </a:ext>
              </a:extLst>
            </p:cNvPr>
            <p:cNvGrpSpPr/>
            <p:nvPr/>
          </p:nvGrpSpPr>
          <p:grpSpPr>
            <a:xfrm rot="17725233">
              <a:off x="1596809" y="3857855"/>
              <a:ext cx="81932" cy="229866"/>
              <a:chOff x="1288793" y="4525734"/>
              <a:chExt cx="61557" cy="172702"/>
            </a:xfrm>
            <a:grpFill/>
          </p:grpSpPr>
          <p:sp>
            <p:nvSpPr>
              <p:cNvPr id="100" name="Freeform 114">
                <a:extLst>
                  <a:ext uri="{FF2B5EF4-FFF2-40B4-BE49-F238E27FC236}">
                    <a16:creationId xmlns:a16="http://schemas.microsoft.com/office/drawing/2014/main" xmlns="" id="{88781E4B-591D-431B-AD0D-DA6D2B10933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Freeform 114">
                <a:extLst>
                  <a:ext uri="{FF2B5EF4-FFF2-40B4-BE49-F238E27FC236}">
                    <a16:creationId xmlns:a16="http://schemas.microsoft.com/office/drawing/2014/main" xmlns="" id="{9DFA3B1D-C13E-42B3-99FD-C1A29C1D158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cxnSp>
        <p:nvCxnSpPr>
          <p:cNvPr id="9" name="Straight Connector 8">
            <a:extLst>
              <a:ext uri="{FF2B5EF4-FFF2-40B4-BE49-F238E27FC236}">
                <a16:creationId xmlns:a16="http://schemas.microsoft.com/office/drawing/2014/main" xmlns="" id="{C49E5DF9-2169-46D1-8202-BAE39DF2A9A4}"/>
              </a:ext>
            </a:extLst>
          </p:cNvPr>
          <p:cNvCxnSpPr/>
          <p:nvPr/>
        </p:nvCxnSpPr>
        <p:spPr bwMode="auto">
          <a:xfrm>
            <a:off x="8979837" y="2336137"/>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3127C51-2843-41EF-BDFA-6D08E3A2313E}"/>
              </a:ext>
            </a:extLst>
          </p:cNvPr>
          <p:cNvCxnSpPr/>
          <p:nvPr/>
        </p:nvCxnSpPr>
        <p:spPr bwMode="auto">
          <a:xfrm>
            <a:off x="3286139" y="2341356"/>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D36622E1-357A-44D8-BF7F-85E417FCAD1B}"/>
              </a:ext>
            </a:extLst>
          </p:cNvPr>
          <p:cNvCxnSpPr/>
          <p:nvPr/>
        </p:nvCxnSpPr>
        <p:spPr bwMode="auto">
          <a:xfrm>
            <a:off x="6132988" y="2306754"/>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138" name="Group 54">
            <a:extLst>
              <a:ext uri="{FF2B5EF4-FFF2-40B4-BE49-F238E27FC236}">
                <a16:creationId xmlns:a16="http://schemas.microsoft.com/office/drawing/2014/main" xmlns="" id="{78D03A24-0DA6-4177-BC4E-F61405B259E4}"/>
              </a:ext>
            </a:extLst>
          </p:cNvPr>
          <p:cNvGrpSpPr>
            <a:grpSpLocks noChangeAspect="1"/>
          </p:cNvGrpSpPr>
          <p:nvPr/>
        </p:nvGrpSpPr>
        <p:grpSpPr bwMode="auto">
          <a:xfrm>
            <a:off x="4163922" y="2827063"/>
            <a:ext cx="1088544" cy="1422453"/>
            <a:chOff x="1455" y="3136"/>
            <a:chExt cx="326" cy="426"/>
          </a:xfrm>
        </p:grpSpPr>
        <p:sp>
          <p:nvSpPr>
            <p:cNvPr id="139" name="AutoShape 53">
              <a:extLst>
                <a:ext uri="{FF2B5EF4-FFF2-40B4-BE49-F238E27FC236}">
                  <a16:creationId xmlns:a16="http://schemas.microsoft.com/office/drawing/2014/main" xmlns="" id="{361DF509-7230-4B84-B5E9-B6C4A05FD730}"/>
                </a:ext>
              </a:extLst>
            </p:cNvPr>
            <p:cNvSpPr>
              <a:spLocks noChangeAspect="1" noChangeArrowheads="1" noTextEdit="1"/>
            </p:cNvSpPr>
            <p:nvPr/>
          </p:nvSpPr>
          <p:spPr bwMode="auto">
            <a:xfrm>
              <a:off x="1455" y="3136"/>
              <a:ext cx="32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40" name="Freeform 55">
              <a:extLst>
                <a:ext uri="{FF2B5EF4-FFF2-40B4-BE49-F238E27FC236}">
                  <a16:creationId xmlns:a16="http://schemas.microsoft.com/office/drawing/2014/main" xmlns="" id="{B7369B95-BA2C-410C-9FF5-1EA3385B5E70}"/>
                </a:ext>
              </a:extLst>
            </p:cNvPr>
            <p:cNvSpPr>
              <a:spLocks/>
            </p:cNvSpPr>
            <p:nvPr/>
          </p:nvSpPr>
          <p:spPr bwMode="auto">
            <a:xfrm>
              <a:off x="1545" y="3144"/>
              <a:ext cx="144" cy="145"/>
            </a:xfrm>
            <a:custGeom>
              <a:avLst/>
              <a:gdLst>
                <a:gd name="T0" fmla="*/ 38 w 76"/>
                <a:gd name="T1" fmla="*/ 76 h 77"/>
                <a:gd name="T2" fmla="*/ 76 w 76"/>
                <a:gd name="T3" fmla="*/ 38 h 77"/>
                <a:gd name="T4" fmla="*/ 38 w 76"/>
                <a:gd name="T5" fmla="*/ 0 h 77"/>
                <a:gd name="T6" fmla="*/ 0 w 76"/>
                <a:gd name="T7" fmla="*/ 38 h 77"/>
                <a:gd name="T8" fmla="*/ 38 w 76"/>
                <a:gd name="T9" fmla="*/ 76 h 77"/>
              </a:gdLst>
              <a:ahLst/>
              <a:cxnLst>
                <a:cxn ang="0">
                  <a:pos x="T0" y="T1"/>
                </a:cxn>
                <a:cxn ang="0">
                  <a:pos x="T2" y="T3"/>
                </a:cxn>
                <a:cxn ang="0">
                  <a:pos x="T4" y="T5"/>
                </a:cxn>
                <a:cxn ang="0">
                  <a:pos x="T6" y="T7"/>
                </a:cxn>
                <a:cxn ang="0">
                  <a:pos x="T8" y="T9"/>
                </a:cxn>
              </a:cxnLst>
              <a:rect l="0" t="0" r="r" b="b"/>
              <a:pathLst>
                <a:path w="76" h="77">
                  <a:moveTo>
                    <a:pt x="38" y="76"/>
                  </a:moveTo>
                  <a:cubicBezTo>
                    <a:pt x="59" y="76"/>
                    <a:pt x="76" y="59"/>
                    <a:pt x="76" y="38"/>
                  </a:cubicBezTo>
                  <a:cubicBezTo>
                    <a:pt x="76" y="17"/>
                    <a:pt x="59" y="0"/>
                    <a:pt x="38" y="0"/>
                  </a:cubicBezTo>
                  <a:cubicBezTo>
                    <a:pt x="17" y="0"/>
                    <a:pt x="0" y="17"/>
                    <a:pt x="0" y="38"/>
                  </a:cubicBezTo>
                  <a:cubicBezTo>
                    <a:pt x="0" y="59"/>
                    <a:pt x="17" y="77"/>
                    <a:pt x="38" y="76"/>
                  </a:cubicBezTo>
                  <a:close/>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1" name="Line 56">
              <a:extLst>
                <a:ext uri="{FF2B5EF4-FFF2-40B4-BE49-F238E27FC236}">
                  <a16:creationId xmlns:a16="http://schemas.microsoft.com/office/drawing/2014/main" xmlns="" id="{03804EDE-065B-403F-AE60-2972E2871EFC}"/>
                </a:ext>
              </a:extLst>
            </p:cNvPr>
            <p:cNvSpPr>
              <a:spLocks noChangeShapeType="1"/>
            </p:cNvSpPr>
            <p:nvPr/>
          </p:nvSpPr>
          <p:spPr bwMode="auto">
            <a:xfrm flipV="1">
              <a:off x="1709"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2" name="Line 57">
              <a:extLst>
                <a:ext uri="{FF2B5EF4-FFF2-40B4-BE49-F238E27FC236}">
                  <a16:creationId xmlns:a16="http://schemas.microsoft.com/office/drawing/2014/main" xmlns="" id="{0D992A18-2AC6-4E3F-BBD5-E4E0D5BAA952}"/>
                </a:ext>
              </a:extLst>
            </p:cNvPr>
            <p:cNvSpPr>
              <a:spLocks noChangeShapeType="1"/>
            </p:cNvSpPr>
            <p:nvPr/>
          </p:nvSpPr>
          <p:spPr bwMode="auto">
            <a:xfrm>
              <a:off x="1524"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3" name="Freeform 58">
              <a:extLst>
                <a:ext uri="{FF2B5EF4-FFF2-40B4-BE49-F238E27FC236}">
                  <a16:creationId xmlns:a16="http://schemas.microsoft.com/office/drawing/2014/main" xmlns="" id="{329E64C8-F75F-44B2-8E35-51CED2371B72}"/>
                </a:ext>
              </a:extLst>
            </p:cNvPr>
            <p:cNvSpPr>
              <a:spLocks/>
            </p:cNvSpPr>
            <p:nvPr/>
          </p:nvSpPr>
          <p:spPr bwMode="auto">
            <a:xfrm>
              <a:off x="1459" y="3331"/>
              <a:ext cx="316" cy="229"/>
            </a:xfrm>
            <a:custGeom>
              <a:avLst/>
              <a:gdLst>
                <a:gd name="T0" fmla="*/ 166 w 166"/>
                <a:gd name="T1" fmla="*/ 121 h 121"/>
                <a:gd name="T2" fmla="*/ 166 w 166"/>
                <a:gd name="T3" fmla="*/ 44 h 121"/>
                <a:gd name="T4" fmla="*/ 122 w 166"/>
                <a:gd name="T5" fmla="*/ 0 h 121"/>
                <a:gd name="T6" fmla="*/ 44 w 166"/>
                <a:gd name="T7" fmla="*/ 0 h 121"/>
                <a:gd name="T8" fmla="*/ 0 w 166"/>
                <a:gd name="T9" fmla="*/ 44 h 121"/>
                <a:gd name="T10" fmla="*/ 0 w 166"/>
                <a:gd name="T11" fmla="*/ 121 h 121"/>
              </a:gdLst>
              <a:ahLst/>
              <a:cxnLst>
                <a:cxn ang="0">
                  <a:pos x="T0" y="T1"/>
                </a:cxn>
                <a:cxn ang="0">
                  <a:pos x="T2" y="T3"/>
                </a:cxn>
                <a:cxn ang="0">
                  <a:pos x="T4" y="T5"/>
                </a:cxn>
                <a:cxn ang="0">
                  <a:pos x="T6" y="T7"/>
                </a:cxn>
                <a:cxn ang="0">
                  <a:pos x="T8" y="T9"/>
                </a:cxn>
                <a:cxn ang="0">
                  <a:pos x="T10" y="T11"/>
                </a:cxn>
              </a:cxnLst>
              <a:rect l="0" t="0" r="r" b="b"/>
              <a:pathLst>
                <a:path w="166" h="121">
                  <a:moveTo>
                    <a:pt x="166" y="121"/>
                  </a:moveTo>
                  <a:cubicBezTo>
                    <a:pt x="166" y="44"/>
                    <a:pt x="166" y="44"/>
                    <a:pt x="166" y="44"/>
                  </a:cubicBezTo>
                  <a:cubicBezTo>
                    <a:pt x="166" y="20"/>
                    <a:pt x="146" y="0"/>
                    <a:pt x="122" y="0"/>
                  </a:cubicBezTo>
                  <a:cubicBezTo>
                    <a:pt x="44" y="0"/>
                    <a:pt x="44" y="0"/>
                    <a:pt x="44" y="0"/>
                  </a:cubicBezTo>
                  <a:cubicBezTo>
                    <a:pt x="20" y="0"/>
                    <a:pt x="0" y="20"/>
                    <a:pt x="0" y="44"/>
                  </a:cubicBezTo>
                  <a:cubicBezTo>
                    <a:pt x="0" y="121"/>
                    <a:pt x="0" y="121"/>
                    <a:pt x="0" y="121"/>
                  </a:cubicBezTo>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4" name="Freeform 59">
              <a:extLst>
                <a:ext uri="{FF2B5EF4-FFF2-40B4-BE49-F238E27FC236}">
                  <a16:creationId xmlns:a16="http://schemas.microsoft.com/office/drawing/2014/main" xmlns="" id="{5A8A5E14-1623-403B-9618-C32BDE8ED01D}"/>
                </a:ext>
              </a:extLst>
            </p:cNvPr>
            <p:cNvSpPr>
              <a:spLocks/>
            </p:cNvSpPr>
            <p:nvPr/>
          </p:nvSpPr>
          <p:spPr bwMode="auto">
            <a:xfrm>
              <a:off x="1594" y="3333"/>
              <a:ext cx="46" cy="220"/>
            </a:xfrm>
            <a:custGeom>
              <a:avLst/>
              <a:gdLst>
                <a:gd name="T0" fmla="*/ 44 w 46"/>
                <a:gd name="T1" fmla="*/ 10 h 220"/>
                <a:gd name="T2" fmla="*/ 38 w 46"/>
                <a:gd name="T3" fmla="*/ 0 h 220"/>
                <a:gd name="T4" fmla="*/ 38 w 46"/>
                <a:gd name="T5" fmla="*/ 0 h 220"/>
                <a:gd name="T6" fmla="*/ 6 w 46"/>
                <a:gd name="T7" fmla="*/ 0 h 220"/>
                <a:gd name="T8" fmla="*/ 6 w 46"/>
                <a:gd name="T9" fmla="*/ 0 h 220"/>
                <a:gd name="T10" fmla="*/ 2 w 46"/>
                <a:gd name="T11" fmla="*/ 10 h 220"/>
                <a:gd name="T12" fmla="*/ 19 w 46"/>
                <a:gd name="T13" fmla="*/ 44 h 220"/>
                <a:gd name="T14" fmla="*/ 0 w 46"/>
                <a:gd name="T15" fmla="*/ 182 h 220"/>
                <a:gd name="T16" fmla="*/ 23 w 46"/>
                <a:gd name="T17" fmla="*/ 220 h 220"/>
                <a:gd name="T18" fmla="*/ 46 w 46"/>
                <a:gd name="T19" fmla="*/ 182 h 220"/>
                <a:gd name="T20" fmla="*/ 25 w 46"/>
                <a:gd name="T21" fmla="*/ 44 h 220"/>
                <a:gd name="T22" fmla="*/ 44 w 46"/>
                <a:gd name="T23"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20">
                  <a:moveTo>
                    <a:pt x="44" y="10"/>
                  </a:moveTo>
                  <a:lnTo>
                    <a:pt x="38" y="0"/>
                  </a:lnTo>
                  <a:lnTo>
                    <a:pt x="38" y="0"/>
                  </a:lnTo>
                  <a:lnTo>
                    <a:pt x="6" y="0"/>
                  </a:lnTo>
                  <a:lnTo>
                    <a:pt x="6" y="0"/>
                  </a:lnTo>
                  <a:lnTo>
                    <a:pt x="2" y="10"/>
                  </a:lnTo>
                  <a:lnTo>
                    <a:pt x="19" y="44"/>
                  </a:lnTo>
                  <a:lnTo>
                    <a:pt x="0" y="182"/>
                  </a:lnTo>
                  <a:lnTo>
                    <a:pt x="23" y="220"/>
                  </a:lnTo>
                  <a:lnTo>
                    <a:pt x="46" y="182"/>
                  </a:lnTo>
                  <a:lnTo>
                    <a:pt x="25" y="44"/>
                  </a:lnTo>
                  <a:lnTo>
                    <a:pt x="44"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6" name="Group 15">
            <a:extLst>
              <a:ext uri="{FF2B5EF4-FFF2-40B4-BE49-F238E27FC236}">
                <a16:creationId xmlns:a16="http://schemas.microsoft.com/office/drawing/2014/main" xmlns="" id="{E808ABC1-F652-4E1F-AA3C-4E405087E60D}"/>
              </a:ext>
            </a:extLst>
          </p:cNvPr>
          <p:cNvGrpSpPr/>
          <p:nvPr/>
        </p:nvGrpSpPr>
        <p:grpSpPr>
          <a:xfrm>
            <a:off x="6762511" y="2975473"/>
            <a:ext cx="1552740" cy="1159021"/>
            <a:chOff x="6589713" y="3354388"/>
            <a:chExt cx="1205880" cy="900112"/>
          </a:xfrm>
          <a:solidFill>
            <a:schemeClr val="accent3"/>
          </a:solidFill>
        </p:grpSpPr>
        <p:grpSp>
          <p:nvGrpSpPr>
            <p:cNvPr id="145" name="Group 223">
              <a:extLst>
                <a:ext uri="{FF2B5EF4-FFF2-40B4-BE49-F238E27FC236}">
                  <a16:creationId xmlns:a16="http://schemas.microsoft.com/office/drawing/2014/main" xmlns="" id="{2B5B99AD-6D17-46B4-B511-31B01E911DE0}"/>
                </a:ext>
              </a:extLst>
            </p:cNvPr>
            <p:cNvGrpSpPr>
              <a:grpSpLocks noChangeAspect="1"/>
            </p:cNvGrpSpPr>
            <p:nvPr/>
          </p:nvGrpSpPr>
          <p:grpSpPr bwMode="auto">
            <a:xfrm>
              <a:off x="7163768" y="3354388"/>
              <a:ext cx="631825" cy="900112"/>
              <a:chOff x="4977" y="2113"/>
              <a:chExt cx="398" cy="567"/>
            </a:xfrm>
            <a:grpFill/>
          </p:grpSpPr>
          <p:sp>
            <p:nvSpPr>
              <p:cNvPr id="146" name="Freeform 224">
                <a:extLst>
                  <a:ext uri="{FF2B5EF4-FFF2-40B4-BE49-F238E27FC236}">
                    <a16:creationId xmlns:a16="http://schemas.microsoft.com/office/drawing/2014/main" xmlns="" id="{12239E71-D2D6-454B-8383-ADA2298E67C6}"/>
                  </a:ext>
                </a:extLst>
              </p:cNvPr>
              <p:cNvSpPr>
                <a:spLocks noEditPoints="1"/>
              </p:cNvSpPr>
              <p:nvPr/>
            </p:nvSpPr>
            <p:spPr bwMode="auto">
              <a:xfrm>
                <a:off x="4977" y="2113"/>
                <a:ext cx="398" cy="56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7" name="Freeform 225">
                <a:extLst>
                  <a:ext uri="{FF2B5EF4-FFF2-40B4-BE49-F238E27FC236}">
                    <a16:creationId xmlns:a16="http://schemas.microsoft.com/office/drawing/2014/main" xmlns="" id="{00C25A60-81A2-4C1D-8473-0B63B7842971}"/>
                  </a:ext>
                </a:extLst>
              </p:cNvPr>
              <p:cNvSpPr>
                <a:spLocks noEditPoints="1"/>
              </p:cNvSpPr>
              <p:nvPr/>
            </p:nvSpPr>
            <p:spPr bwMode="auto">
              <a:xfrm>
                <a:off x="5017" y="2148"/>
                <a:ext cx="318" cy="436"/>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8" name="Freeform 226">
                <a:extLst>
                  <a:ext uri="{FF2B5EF4-FFF2-40B4-BE49-F238E27FC236}">
                    <a16:creationId xmlns:a16="http://schemas.microsoft.com/office/drawing/2014/main" xmlns="" id="{5B4480BE-776D-4355-A11E-71882F2A7571}"/>
                  </a:ext>
                </a:extLst>
              </p:cNvPr>
              <p:cNvSpPr>
                <a:spLocks noEditPoints="1"/>
              </p:cNvSpPr>
              <p:nvPr/>
            </p:nvSpPr>
            <p:spPr bwMode="auto">
              <a:xfrm>
                <a:off x="5150" y="2601"/>
                <a:ext cx="52" cy="48"/>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9" name="Group 195">
              <a:extLst>
                <a:ext uri="{FF2B5EF4-FFF2-40B4-BE49-F238E27FC236}">
                  <a16:creationId xmlns:a16="http://schemas.microsoft.com/office/drawing/2014/main" xmlns="" id="{6FC97309-A748-4140-B585-A493AF793DF4}"/>
                </a:ext>
              </a:extLst>
            </p:cNvPr>
            <p:cNvGrpSpPr>
              <a:grpSpLocks noChangeAspect="1"/>
            </p:cNvGrpSpPr>
            <p:nvPr/>
          </p:nvGrpSpPr>
          <p:grpSpPr bwMode="auto">
            <a:xfrm>
              <a:off x="6589713" y="3354388"/>
              <a:ext cx="458787" cy="900112"/>
              <a:chOff x="4151" y="2113"/>
              <a:chExt cx="289" cy="567"/>
            </a:xfrm>
            <a:grpFill/>
          </p:grpSpPr>
          <p:sp>
            <p:nvSpPr>
              <p:cNvPr id="150" name="Freeform 196">
                <a:extLst>
                  <a:ext uri="{FF2B5EF4-FFF2-40B4-BE49-F238E27FC236}">
                    <a16:creationId xmlns:a16="http://schemas.microsoft.com/office/drawing/2014/main" xmlns="" id="{6E9D2B54-A4D7-4683-86D6-9F2107CD8ADD}"/>
                  </a:ext>
                </a:extLst>
              </p:cNvPr>
              <p:cNvSpPr>
                <a:spLocks noEditPoints="1"/>
              </p:cNvSpPr>
              <p:nvPr/>
            </p:nvSpPr>
            <p:spPr bwMode="auto">
              <a:xfrm>
                <a:off x="4151" y="2113"/>
                <a:ext cx="289" cy="567"/>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1" name="Freeform 197">
                <a:extLst>
                  <a:ext uri="{FF2B5EF4-FFF2-40B4-BE49-F238E27FC236}">
                    <a16:creationId xmlns:a16="http://schemas.microsoft.com/office/drawing/2014/main" xmlns="" id="{7D7A20E5-8D80-49F3-BE69-2C60319D7EC9}"/>
                  </a:ext>
                </a:extLst>
              </p:cNvPr>
              <p:cNvSpPr>
                <a:spLocks noEditPoints="1"/>
              </p:cNvSpPr>
              <p:nvPr/>
            </p:nvSpPr>
            <p:spPr bwMode="auto">
              <a:xfrm>
                <a:off x="4183" y="2148"/>
                <a:ext cx="225" cy="436"/>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2" name="Freeform 198">
                <a:extLst>
                  <a:ext uri="{FF2B5EF4-FFF2-40B4-BE49-F238E27FC236}">
                    <a16:creationId xmlns:a16="http://schemas.microsoft.com/office/drawing/2014/main" xmlns="" id="{4495275F-DCEB-4D2E-AC87-F30AF5EFDD07}"/>
                  </a:ext>
                </a:extLst>
              </p:cNvPr>
              <p:cNvSpPr>
                <a:spLocks noEditPoints="1"/>
              </p:cNvSpPr>
              <p:nvPr/>
            </p:nvSpPr>
            <p:spPr bwMode="auto">
              <a:xfrm>
                <a:off x="4271" y="2601"/>
                <a:ext cx="48" cy="48"/>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sp>
        <p:nvSpPr>
          <p:cNvPr id="7" name="Rectangle 6">
            <a:hlinkClick r:id="rId4" action="ppaction://hlinksldjump"/>
            <a:extLst>
              <a:ext uri="{FF2B5EF4-FFF2-40B4-BE49-F238E27FC236}">
                <a16:creationId xmlns:a16="http://schemas.microsoft.com/office/drawing/2014/main" xmlns="" id="{27E78227-4B43-4596-BE1C-D2274EC79B5B}"/>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3" name="Rectangle 2">
            <a:hlinkClick r:id="rId5" action="ppaction://hlinksldjump"/>
            <a:extLst>
              <a:ext uri="{FF2B5EF4-FFF2-40B4-BE49-F238E27FC236}">
                <a16:creationId xmlns:a16="http://schemas.microsoft.com/office/drawing/2014/main" xmlns="" id="{04AD693A-EECB-472E-9918-D29DD7541F94}"/>
              </a:ext>
            </a:extLst>
          </p:cNvPr>
          <p:cNvSpPr/>
          <p:nvPr/>
        </p:nvSpPr>
        <p:spPr>
          <a:xfrm>
            <a:off x="623392"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4" name="Rectangle 103">
            <a:hlinkClick r:id="rId6" action="ppaction://hlinksldjump"/>
            <a:extLst>
              <a:ext uri="{FF2B5EF4-FFF2-40B4-BE49-F238E27FC236}">
                <a16:creationId xmlns:a16="http://schemas.microsoft.com/office/drawing/2014/main" xmlns="" id="{C75E36F9-B05B-4A80-A816-8F5DB7CD6765}"/>
              </a:ext>
            </a:extLst>
          </p:cNvPr>
          <p:cNvSpPr/>
          <p:nvPr/>
        </p:nvSpPr>
        <p:spPr>
          <a:xfrm>
            <a:off x="3421363"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5" name="Rectangle 104">
            <a:hlinkClick r:id="rId7" action="ppaction://hlinksldjump"/>
            <a:extLst>
              <a:ext uri="{FF2B5EF4-FFF2-40B4-BE49-F238E27FC236}">
                <a16:creationId xmlns:a16="http://schemas.microsoft.com/office/drawing/2014/main" xmlns="" id="{BBC40DEC-DB27-48AE-B1F1-60CD3A518D35}"/>
              </a:ext>
            </a:extLst>
          </p:cNvPr>
          <p:cNvSpPr/>
          <p:nvPr/>
        </p:nvSpPr>
        <p:spPr>
          <a:xfrm>
            <a:off x="6268204"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6" name="Rectangle 105">
            <a:hlinkClick r:id="rId8" action="ppaction://hlinksldjump"/>
            <a:extLst>
              <a:ext uri="{FF2B5EF4-FFF2-40B4-BE49-F238E27FC236}">
                <a16:creationId xmlns:a16="http://schemas.microsoft.com/office/drawing/2014/main" xmlns="" id="{1E18CFE5-D752-4D97-8853-7D3719621726}"/>
              </a:ext>
            </a:extLst>
          </p:cNvPr>
          <p:cNvSpPr/>
          <p:nvPr/>
        </p:nvSpPr>
        <p:spPr>
          <a:xfrm>
            <a:off x="9102271"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77459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up)">
                                          <p:cBhvr>
                                            <p:cTn id="7" dur="500"/>
                                            <p:tgtEl>
                                              <p:spTgt spid="102"/>
                                            </p:tgtEl>
                                          </p:cBhvr>
                                        </p:animEffect>
                                      </p:childTnLst>
                                    </p:cTn>
                                  </p:par>
                                  <p:par>
                                    <p:cTn id="8" presetID="22" presetClass="entr" presetSubtype="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up)">
                                          <p:cBhvr>
                                            <p:cTn id="10" dur="500"/>
                                            <p:tgtEl>
                                              <p:spTgt spid="103"/>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3"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200" fill="hold"/>
                                            <p:tgtEl>
                                              <p:spTgt spid="21"/>
                                            </p:tgtEl>
                                            <p:attrNameLst>
                                              <p:attrName>ppt_w</p:attrName>
                                            </p:attrNameLst>
                                          </p:cBhvr>
                                          <p:tavLst>
                                            <p:tav tm="0">
                                              <p:val>
                                                <p:fltVal val="0"/>
                                              </p:val>
                                            </p:tav>
                                            <p:tav tm="100000">
                                              <p:val>
                                                <p:strVal val="#ppt_w"/>
                                              </p:val>
                                            </p:tav>
                                          </p:tavLst>
                                        </p:anim>
                                        <p:anim calcmode="lin" valueType="num">
                                          <p:cBhvr>
                                            <p:cTn id="17" dur="200" fill="hold"/>
                                            <p:tgtEl>
                                              <p:spTgt spid="21"/>
                                            </p:tgtEl>
                                            <p:attrNameLst>
                                              <p:attrName>ppt_h</p:attrName>
                                            </p:attrNameLst>
                                          </p:cBhvr>
                                          <p:tavLst>
                                            <p:tav tm="0">
                                              <p:val>
                                                <p:fltVal val="0"/>
                                              </p:val>
                                            </p:tav>
                                            <p:tav tm="100000">
                                              <p:val>
                                                <p:strVal val="#ppt_h"/>
                                              </p:val>
                                            </p:tav>
                                          </p:tavLst>
                                        </p:anim>
                                      </p:childTnLst>
                                    </p:cTn>
                                  </p:par>
                                  <p:par>
                                    <p:cTn id="18" presetID="6" presetClass="emph" presetSubtype="0" fill="hold" nodeType="withEffect" p14:presetBounceEnd="99000">
                                      <p:stCondLst>
                                        <p:cond delay="0"/>
                                      </p:stCondLst>
                                      <p:childTnLst>
                                        <p:animScale p14:bounceEnd="99000">
                                          <p:cBhvr>
                                            <p:cTn id="19" dur="1000" fill="hold"/>
                                            <p:tgtEl>
                                              <p:spTgt spid="21"/>
                                            </p:tgtEl>
                                          </p:cBhvr>
                                          <p:by x="110000" y="110000"/>
                                        </p:animScale>
                                      </p:childTnLst>
                                    </p:cTn>
                                  </p:par>
                                  <p:par>
                                    <p:cTn id="20" presetID="6" presetClass="emph" presetSubtype="0" accel="50000" decel="50000" fill="hold" nodeType="withEffect">
                                      <p:stCondLst>
                                        <p:cond delay="0"/>
                                      </p:stCondLst>
                                      <p:childTnLst>
                                        <p:animScale>
                                          <p:cBhvr>
                                            <p:cTn id="21" dur="250" fill="hold"/>
                                            <p:tgtEl>
                                              <p:spTgt spid="21"/>
                                            </p:tgtEl>
                                          </p:cBhvr>
                                          <p:by x="91000" y="91000"/>
                                        </p:animScale>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42" presetClass="path" presetSubtype="0" decel="100000" fill="hold" grpId="1" nodeType="withEffect">
                                      <p:stCondLst>
                                        <p:cond delay="0"/>
                                      </p:stCondLst>
                                      <p:childTnLst>
                                        <p:animMotion origin="layout" path="M 8.33333E-7 -0.08102 L 8.33333E-7 -3.7037E-7 " pathEditMode="relative" rAng="0" ptsTypes="AA">
                                          <p:cBhvr>
                                            <p:cTn id="26" dur="500" fill="hold"/>
                                            <p:tgtEl>
                                              <p:spTgt spid="43"/>
                                            </p:tgtEl>
                                            <p:attrNameLst>
                                              <p:attrName>ppt_x</p:attrName>
                                              <p:attrName>ppt_y</p:attrName>
                                            </p:attrNameLst>
                                          </p:cBhvr>
                                          <p:rCtr x="0" y="4051"/>
                                        </p:animMotion>
                                      </p:childTnLst>
                                    </p:cTn>
                                  </p:par>
                                  <p:par>
                                    <p:cTn id="27" presetID="23" presetClass="entr" presetSubtype="16" fill="hold" nodeType="withEffect">
                                      <p:stCondLst>
                                        <p:cond delay="25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200" fill="hold"/>
                                            <p:tgtEl>
                                              <p:spTgt spid="138"/>
                                            </p:tgtEl>
                                            <p:attrNameLst>
                                              <p:attrName>ppt_w</p:attrName>
                                            </p:attrNameLst>
                                          </p:cBhvr>
                                          <p:tavLst>
                                            <p:tav tm="0">
                                              <p:val>
                                                <p:fltVal val="0"/>
                                              </p:val>
                                            </p:tav>
                                            <p:tav tm="100000">
                                              <p:val>
                                                <p:strVal val="#ppt_w"/>
                                              </p:val>
                                            </p:tav>
                                          </p:tavLst>
                                        </p:anim>
                                        <p:anim calcmode="lin" valueType="num">
                                          <p:cBhvr>
                                            <p:cTn id="30" dur="200" fill="hold"/>
                                            <p:tgtEl>
                                              <p:spTgt spid="138"/>
                                            </p:tgtEl>
                                            <p:attrNameLst>
                                              <p:attrName>ppt_h</p:attrName>
                                            </p:attrNameLst>
                                          </p:cBhvr>
                                          <p:tavLst>
                                            <p:tav tm="0">
                                              <p:val>
                                                <p:fltVal val="0"/>
                                              </p:val>
                                            </p:tav>
                                            <p:tav tm="100000">
                                              <p:val>
                                                <p:strVal val="#ppt_h"/>
                                              </p:val>
                                            </p:tav>
                                          </p:tavLst>
                                        </p:anim>
                                      </p:childTnLst>
                                    </p:cTn>
                                  </p:par>
                                  <p:par>
                                    <p:cTn id="31" presetID="6" presetClass="emph" presetSubtype="0" fill="hold" nodeType="withEffect" p14:presetBounceEnd="99000">
                                      <p:stCondLst>
                                        <p:cond delay="250"/>
                                      </p:stCondLst>
                                      <p:childTnLst>
                                        <p:animScale p14:bounceEnd="99000">
                                          <p:cBhvr>
                                            <p:cTn id="32" dur="1000" fill="hold"/>
                                            <p:tgtEl>
                                              <p:spTgt spid="138"/>
                                            </p:tgtEl>
                                          </p:cBhvr>
                                          <p:by x="110000" y="110000"/>
                                        </p:animScale>
                                      </p:childTnLst>
                                    </p:cTn>
                                  </p:par>
                                  <p:par>
                                    <p:cTn id="33" presetID="6" presetClass="emph" presetSubtype="0" accel="50000" decel="50000" fill="hold" nodeType="withEffect">
                                      <p:stCondLst>
                                        <p:cond delay="250"/>
                                      </p:stCondLst>
                                      <p:childTnLst>
                                        <p:animScale>
                                          <p:cBhvr>
                                            <p:cTn id="34" dur="250" fill="hold"/>
                                            <p:tgtEl>
                                              <p:spTgt spid="138"/>
                                            </p:tgtEl>
                                          </p:cBhvr>
                                          <p:by x="91000" y="91000"/>
                                        </p:animScale>
                                      </p:childTnLst>
                                    </p:cTn>
                                  </p:par>
                                  <p:par>
                                    <p:cTn id="35" presetID="10" presetClass="entr" presetSubtype="0" fill="hold" grpId="0" nodeType="withEffect">
                                      <p:stCondLst>
                                        <p:cond delay="25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42" presetClass="path" presetSubtype="0" decel="100000" fill="hold" grpId="1" nodeType="withEffect">
                                      <p:stCondLst>
                                        <p:cond delay="250"/>
                                      </p:stCondLst>
                                      <p:childTnLst>
                                        <p:animMotion origin="layout" path="M 3.61111E-6 -0.08102 L 3.61111E-6 3.7037E-7 " pathEditMode="relative" rAng="0" ptsTypes="AA">
                                          <p:cBhvr>
                                            <p:cTn id="39" dur="500" fill="hold"/>
                                            <p:tgtEl>
                                              <p:spTgt spid="18"/>
                                            </p:tgtEl>
                                            <p:attrNameLst>
                                              <p:attrName>ppt_x</p:attrName>
                                              <p:attrName>ppt_y</p:attrName>
                                            </p:attrNameLst>
                                          </p:cBhvr>
                                          <p:rCtr x="0" y="4051"/>
                                        </p:animMotion>
                                      </p:childTnLst>
                                    </p:cTn>
                                  </p:par>
                                  <p:par>
                                    <p:cTn id="40" presetID="23" presetClass="entr" presetSubtype="16" fill="hold"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00" fill="hold"/>
                                            <p:tgtEl>
                                              <p:spTgt spid="16"/>
                                            </p:tgtEl>
                                            <p:attrNameLst>
                                              <p:attrName>ppt_w</p:attrName>
                                            </p:attrNameLst>
                                          </p:cBhvr>
                                          <p:tavLst>
                                            <p:tav tm="0">
                                              <p:val>
                                                <p:fltVal val="0"/>
                                              </p:val>
                                            </p:tav>
                                            <p:tav tm="100000">
                                              <p:val>
                                                <p:strVal val="#ppt_w"/>
                                              </p:val>
                                            </p:tav>
                                          </p:tavLst>
                                        </p:anim>
                                        <p:anim calcmode="lin" valueType="num">
                                          <p:cBhvr>
                                            <p:cTn id="43" dur="200" fill="hold"/>
                                            <p:tgtEl>
                                              <p:spTgt spid="16"/>
                                            </p:tgtEl>
                                            <p:attrNameLst>
                                              <p:attrName>ppt_h</p:attrName>
                                            </p:attrNameLst>
                                          </p:cBhvr>
                                          <p:tavLst>
                                            <p:tav tm="0">
                                              <p:val>
                                                <p:fltVal val="0"/>
                                              </p:val>
                                            </p:tav>
                                            <p:tav tm="100000">
                                              <p:val>
                                                <p:strVal val="#ppt_h"/>
                                              </p:val>
                                            </p:tav>
                                          </p:tavLst>
                                        </p:anim>
                                      </p:childTnLst>
                                    </p:cTn>
                                  </p:par>
                                  <p:par>
                                    <p:cTn id="44" presetID="6" presetClass="emph" presetSubtype="0" fill="hold" nodeType="withEffect" p14:presetBounceEnd="99000">
                                      <p:stCondLst>
                                        <p:cond delay="500"/>
                                      </p:stCondLst>
                                      <p:childTnLst>
                                        <p:animScale p14:bounceEnd="99000">
                                          <p:cBhvr>
                                            <p:cTn id="45" dur="1000" fill="hold"/>
                                            <p:tgtEl>
                                              <p:spTgt spid="16"/>
                                            </p:tgtEl>
                                          </p:cBhvr>
                                          <p:by x="110000" y="110000"/>
                                        </p:animScale>
                                      </p:childTnLst>
                                    </p:cTn>
                                  </p:par>
                                  <p:par>
                                    <p:cTn id="46" presetID="6" presetClass="emph" presetSubtype="0" accel="50000" decel="50000" fill="hold" nodeType="withEffect">
                                      <p:stCondLst>
                                        <p:cond delay="500"/>
                                      </p:stCondLst>
                                      <p:childTnLst>
                                        <p:animScale>
                                          <p:cBhvr>
                                            <p:cTn id="47" dur="250" fill="hold"/>
                                            <p:tgtEl>
                                              <p:spTgt spid="16"/>
                                            </p:tgtEl>
                                          </p:cBhvr>
                                          <p:by x="91000" y="91000"/>
                                        </p:animScale>
                                      </p:childTnLst>
                                    </p:cTn>
                                  </p:par>
                                  <p:par>
                                    <p:cTn id="48" presetID="10" presetClass="entr" presetSubtype="0" fill="hold" grpId="0" nodeType="withEffect">
                                      <p:stCondLst>
                                        <p:cond delay="50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42" presetClass="path" presetSubtype="0" decel="100000" fill="hold" grpId="1" nodeType="withEffect">
                                      <p:stCondLst>
                                        <p:cond delay="500"/>
                                      </p:stCondLst>
                                      <p:childTnLst>
                                        <p:animMotion origin="layout" path="M 3.61111E-6 -0.08102 L 3.61111E-6 3.7037E-7 " pathEditMode="relative" rAng="0" ptsTypes="AA">
                                          <p:cBhvr>
                                            <p:cTn id="52" dur="500" fill="hold"/>
                                            <p:tgtEl>
                                              <p:spTgt spid="19"/>
                                            </p:tgtEl>
                                            <p:attrNameLst>
                                              <p:attrName>ppt_x</p:attrName>
                                              <p:attrName>ppt_y</p:attrName>
                                            </p:attrNameLst>
                                          </p:cBhvr>
                                          <p:rCtr x="0" y="4051"/>
                                        </p:animMotion>
                                      </p:childTnLst>
                                    </p:cTn>
                                  </p:par>
                                  <p:par>
                                    <p:cTn id="53" presetID="23" presetClass="entr" presetSubtype="16" fill="hold" nodeType="withEffect">
                                      <p:stCondLst>
                                        <p:cond delay="75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00" fill="hold"/>
                                            <p:tgtEl>
                                              <p:spTgt spid="17"/>
                                            </p:tgtEl>
                                            <p:attrNameLst>
                                              <p:attrName>ppt_w</p:attrName>
                                            </p:attrNameLst>
                                          </p:cBhvr>
                                          <p:tavLst>
                                            <p:tav tm="0">
                                              <p:val>
                                                <p:fltVal val="0"/>
                                              </p:val>
                                            </p:tav>
                                            <p:tav tm="100000">
                                              <p:val>
                                                <p:strVal val="#ppt_w"/>
                                              </p:val>
                                            </p:tav>
                                          </p:tavLst>
                                        </p:anim>
                                        <p:anim calcmode="lin" valueType="num">
                                          <p:cBhvr>
                                            <p:cTn id="56" dur="200" fill="hold"/>
                                            <p:tgtEl>
                                              <p:spTgt spid="17"/>
                                            </p:tgtEl>
                                            <p:attrNameLst>
                                              <p:attrName>ppt_h</p:attrName>
                                            </p:attrNameLst>
                                          </p:cBhvr>
                                          <p:tavLst>
                                            <p:tav tm="0">
                                              <p:val>
                                                <p:fltVal val="0"/>
                                              </p:val>
                                            </p:tav>
                                            <p:tav tm="100000">
                                              <p:val>
                                                <p:strVal val="#ppt_h"/>
                                              </p:val>
                                            </p:tav>
                                          </p:tavLst>
                                        </p:anim>
                                      </p:childTnLst>
                                    </p:cTn>
                                  </p:par>
                                  <p:par>
                                    <p:cTn id="57" presetID="6" presetClass="emph" presetSubtype="0" fill="hold" nodeType="withEffect" p14:presetBounceEnd="99000">
                                      <p:stCondLst>
                                        <p:cond delay="750"/>
                                      </p:stCondLst>
                                      <p:childTnLst>
                                        <p:animScale p14:bounceEnd="99000">
                                          <p:cBhvr>
                                            <p:cTn id="58" dur="1000" fill="hold"/>
                                            <p:tgtEl>
                                              <p:spTgt spid="17"/>
                                            </p:tgtEl>
                                          </p:cBhvr>
                                          <p:by x="110000" y="110000"/>
                                        </p:animScale>
                                      </p:childTnLst>
                                    </p:cTn>
                                  </p:par>
                                  <p:par>
                                    <p:cTn id="59" presetID="6" presetClass="emph" presetSubtype="0" accel="50000" decel="50000" fill="hold" nodeType="withEffect">
                                      <p:stCondLst>
                                        <p:cond delay="750"/>
                                      </p:stCondLst>
                                      <p:childTnLst>
                                        <p:animScale>
                                          <p:cBhvr>
                                            <p:cTn id="60" dur="250" fill="hold"/>
                                            <p:tgtEl>
                                              <p:spTgt spid="17"/>
                                            </p:tgtEl>
                                          </p:cBhvr>
                                          <p:by x="91000" y="91000"/>
                                        </p:animScale>
                                      </p:childTnLst>
                                    </p:cTn>
                                  </p:par>
                                  <p:par>
                                    <p:cTn id="61" presetID="10" presetClass="entr" presetSubtype="0" fill="hold" grpId="0" nodeType="withEffect">
                                      <p:stCondLst>
                                        <p:cond delay="75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42" presetClass="path" presetSubtype="0" decel="100000" fill="hold" grpId="1" nodeType="withEffect">
                                      <p:stCondLst>
                                        <p:cond delay="750"/>
                                      </p:stCondLst>
                                      <p:childTnLst>
                                        <p:animMotion origin="layout" path="M 3.61111E-6 -0.08102 L 3.61111E-6 3.7037E-7 " pathEditMode="relative" rAng="0" ptsTypes="AA">
                                          <p:cBhvr>
                                            <p:cTn id="65" dur="500" fill="hold"/>
                                            <p:tgtEl>
                                              <p:spTgt spid="20"/>
                                            </p:tgtEl>
                                            <p:attrNameLst>
                                              <p:attrName>ppt_x</p:attrName>
                                              <p:attrName>ppt_y</p:attrName>
                                            </p:attrNameLst>
                                          </p:cBhvr>
                                          <p:rCtr x="0"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8" grpId="0"/>
          <p:bldP spid="18" grpId="1"/>
          <p:bldP spid="20" grpId="0"/>
          <p:bldP spid="20" grpId="1"/>
          <p:bldP spid="43" grpId="0"/>
          <p:bldP spid="4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up)">
                                          <p:cBhvr>
                                            <p:cTn id="7" dur="500"/>
                                            <p:tgtEl>
                                              <p:spTgt spid="102"/>
                                            </p:tgtEl>
                                          </p:cBhvr>
                                        </p:animEffect>
                                      </p:childTnLst>
                                    </p:cTn>
                                  </p:par>
                                  <p:par>
                                    <p:cTn id="8" presetID="22" presetClass="entr" presetSubtype="1"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ipe(up)">
                                          <p:cBhvr>
                                            <p:cTn id="10" dur="500"/>
                                            <p:tgtEl>
                                              <p:spTgt spid="103"/>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23"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200" fill="hold"/>
                                            <p:tgtEl>
                                              <p:spTgt spid="21"/>
                                            </p:tgtEl>
                                            <p:attrNameLst>
                                              <p:attrName>ppt_w</p:attrName>
                                            </p:attrNameLst>
                                          </p:cBhvr>
                                          <p:tavLst>
                                            <p:tav tm="0">
                                              <p:val>
                                                <p:fltVal val="0"/>
                                              </p:val>
                                            </p:tav>
                                            <p:tav tm="100000">
                                              <p:val>
                                                <p:strVal val="#ppt_w"/>
                                              </p:val>
                                            </p:tav>
                                          </p:tavLst>
                                        </p:anim>
                                        <p:anim calcmode="lin" valueType="num">
                                          <p:cBhvr>
                                            <p:cTn id="17" dur="200" fill="hold"/>
                                            <p:tgtEl>
                                              <p:spTgt spid="21"/>
                                            </p:tgtEl>
                                            <p:attrNameLst>
                                              <p:attrName>ppt_h</p:attrName>
                                            </p:attrNameLst>
                                          </p:cBhvr>
                                          <p:tavLst>
                                            <p:tav tm="0">
                                              <p:val>
                                                <p:fltVal val="0"/>
                                              </p:val>
                                            </p:tav>
                                            <p:tav tm="100000">
                                              <p:val>
                                                <p:strVal val="#ppt_h"/>
                                              </p:val>
                                            </p:tav>
                                          </p:tavLst>
                                        </p:anim>
                                      </p:childTnLst>
                                    </p:cTn>
                                  </p:par>
                                  <p:par>
                                    <p:cTn id="18" presetID="6" presetClass="emph" presetSubtype="0" fill="hold" nodeType="withEffect">
                                      <p:stCondLst>
                                        <p:cond delay="0"/>
                                      </p:stCondLst>
                                      <p:childTnLst>
                                        <p:animScale>
                                          <p:cBhvr>
                                            <p:cTn id="19" dur="1000" fill="hold"/>
                                            <p:tgtEl>
                                              <p:spTgt spid="21"/>
                                            </p:tgtEl>
                                          </p:cBhvr>
                                          <p:by x="110000" y="110000"/>
                                        </p:animScale>
                                      </p:childTnLst>
                                    </p:cTn>
                                  </p:par>
                                  <p:par>
                                    <p:cTn id="20" presetID="6" presetClass="emph" presetSubtype="0" accel="50000" decel="50000" fill="hold" nodeType="withEffect">
                                      <p:stCondLst>
                                        <p:cond delay="0"/>
                                      </p:stCondLst>
                                      <p:childTnLst>
                                        <p:animScale>
                                          <p:cBhvr>
                                            <p:cTn id="21" dur="250" fill="hold"/>
                                            <p:tgtEl>
                                              <p:spTgt spid="21"/>
                                            </p:tgtEl>
                                          </p:cBhvr>
                                          <p:by x="91000" y="91000"/>
                                        </p:animScale>
                                      </p:childTnLst>
                                    </p:cTn>
                                  </p:par>
                                  <p:par>
                                    <p:cTn id="22" presetID="10"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42" presetClass="path" presetSubtype="0" decel="100000" fill="hold" grpId="1" nodeType="withEffect">
                                      <p:stCondLst>
                                        <p:cond delay="0"/>
                                      </p:stCondLst>
                                      <p:childTnLst>
                                        <p:animMotion origin="layout" path="M 3.61111E-6 -0.08102 L 3.61111E-6 3.7037E-7 " pathEditMode="relative" rAng="0" ptsTypes="AA">
                                          <p:cBhvr>
                                            <p:cTn id="26" dur="500" fill="hold"/>
                                            <p:tgtEl>
                                              <p:spTgt spid="43"/>
                                            </p:tgtEl>
                                            <p:attrNameLst>
                                              <p:attrName>ppt_x</p:attrName>
                                              <p:attrName>ppt_y</p:attrName>
                                            </p:attrNameLst>
                                          </p:cBhvr>
                                          <p:rCtr x="0" y="4051"/>
                                        </p:animMotion>
                                      </p:childTnLst>
                                    </p:cTn>
                                  </p:par>
                                  <p:par>
                                    <p:cTn id="27" presetID="23" presetClass="entr" presetSubtype="16" fill="hold" nodeType="withEffect">
                                      <p:stCondLst>
                                        <p:cond delay="25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200" fill="hold"/>
                                            <p:tgtEl>
                                              <p:spTgt spid="138"/>
                                            </p:tgtEl>
                                            <p:attrNameLst>
                                              <p:attrName>ppt_w</p:attrName>
                                            </p:attrNameLst>
                                          </p:cBhvr>
                                          <p:tavLst>
                                            <p:tav tm="0">
                                              <p:val>
                                                <p:fltVal val="0"/>
                                              </p:val>
                                            </p:tav>
                                            <p:tav tm="100000">
                                              <p:val>
                                                <p:strVal val="#ppt_w"/>
                                              </p:val>
                                            </p:tav>
                                          </p:tavLst>
                                        </p:anim>
                                        <p:anim calcmode="lin" valueType="num">
                                          <p:cBhvr>
                                            <p:cTn id="30" dur="200" fill="hold"/>
                                            <p:tgtEl>
                                              <p:spTgt spid="138"/>
                                            </p:tgtEl>
                                            <p:attrNameLst>
                                              <p:attrName>ppt_h</p:attrName>
                                            </p:attrNameLst>
                                          </p:cBhvr>
                                          <p:tavLst>
                                            <p:tav tm="0">
                                              <p:val>
                                                <p:fltVal val="0"/>
                                              </p:val>
                                            </p:tav>
                                            <p:tav tm="100000">
                                              <p:val>
                                                <p:strVal val="#ppt_h"/>
                                              </p:val>
                                            </p:tav>
                                          </p:tavLst>
                                        </p:anim>
                                      </p:childTnLst>
                                    </p:cTn>
                                  </p:par>
                                  <p:par>
                                    <p:cTn id="31" presetID="6" presetClass="emph" presetSubtype="0" fill="hold" nodeType="withEffect">
                                      <p:stCondLst>
                                        <p:cond delay="250"/>
                                      </p:stCondLst>
                                      <p:childTnLst>
                                        <p:animScale>
                                          <p:cBhvr>
                                            <p:cTn id="32" dur="1000" fill="hold"/>
                                            <p:tgtEl>
                                              <p:spTgt spid="138"/>
                                            </p:tgtEl>
                                          </p:cBhvr>
                                          <p:by x="110000" y="110000"/>
                                        </p:animScale>
                                      </p:childTnLst>
                                    </p:cTn>
                                  </p:par>
                                  <p:par>
                                    <p:cTn id="33" presetID="6" presetClass="emph" presetSubtype="0" accel="50000" decel="50000" fill="hold" nodeType="withEffect">
                                      <p:stCondLst>
                                        <p:cond delay="250"/>
                                      </p:stCondLst>
                                      <p:childTnLst>
                                        <p:animScale>
                                          <p:cBhvr>
                                            <p:cTn id="34" dur="250" fill="hold"/>
                                            <p:tgtEl>
                                              <p:spTgt spid="138"/>
                                            </p:tgtEl>
                                          </p:cBhvr>
                                          <p:by x="91000" y="91000"/>
                                        </p:animScale>
                                      </p:childTnLst>
                                    </p:cTn>
                                  </p:par>
                                  <p:par>
                                    <p:cTn id="35" presetID="10" presetClass="entr" presetSubtype="0" fill="hold" grpId="0" nodeType="withEffect">
                                      <p:stCondLst>
                                        <p:cond delay="25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42" presetClass="path" presetSubtype="0" decel="100000" fill="hold" grpId="1" nodeType="withEffect">
                                      <p:stCondLst>
                                        <p:cond delay="250"/>
                                      </p:stCondLst>
                                      <p:childTnLst>
                                        <p:animMotion origin="layout" path="M 3.61111E-6 -0.08102 L 3.61111E-6 3.7037E-7 " pathEditMode="relative" rAng="0" ptsTypes="AA">
                                          <p:cBhvr>
                                            <p:cTn id="39" dur="500" fill="hold"/>
                                            <p:tgtEl>
                                              <p:spTgt spid="18"/>
                                            </p:tgtEl>
                                            <p:attrNameLst>
                                              <p:attrName>ppt_x</p:attrName>
                                              <p:attrName>ppt_y</p:attrName>
                                            </p:attrNameLst>
                                          </p:cBhvr>
                                          <p:rCtr x="0" y="4051"/>
                                        </p:animMotion>
                                      </p:childTnLst>
                                    </p:cTn>
                                  </p:par>
                                  <p:par>
                                    <p:cTn id="40" presetID="23" presetClass="entr" presetSubtype="16" fill="hold" nodeType="withEffect">
                                      <p:stCondLst>
                                        <p:cond delay="500"/>
                                      </p:stCondLst>
                                      <p:childTnLst>
                                        <p:set>
                                          <p:cBhvr>
                                            <p:cTn id="41" dur="1" fill="hold">
                                              <p:stCondLst>
                                                <p:cond delay="0"/>
                                              </p:stCondLst>
                                            </p:cTn>
                                            <p:tgtEl>
                                              <p:spTgt spid="16"/>
                                            </p:tgtEl>
                                            <p:attrNameLst>
                                              <p:attrName>style.visibility</p:attrName>
                                            </p:attrNameLst>
                                          </p:cBhvr>
                                          <p:to>
                                            <p:strVal val="visible"/>
                                          </p:to>
                                        </p:set>
                                        <p:anim calcmode="lin" valueType="num">
                                          <p:cBhvr>
                                            <p:cTn id="42" dur="200" fill="hold"/>
                                            <p:tgtEl>
                                              <p:spTgt spid="16"/>
                                            </p:tgtEl>
                                            <p:attrNameLst>
                                              <p:attrName>ppt_w</p:attrName>
                                            </p:attrNameLst>
                                          </p:cBhvr>
                                          <p:tavLst>
                                            <p:tav tm="0">
                                              <p:val>
                                                <p:fltVal val="0"/>
                                              </p:val>
                                            </p:tav>
                                            <p:tav tm="100000">
                                              <p:val>
                                                <p:strVal val="#ppt_w"/>
                                              </p:val>
                                            </p:tav>
                                          </p:tavLst>
                                        </p:anim>
                                        <p:anim calcmode="lin" valueType="num">
                                          <p:cBhvr>
                                            <p:cTn id="43" dur="200" fill="hold"/>
                                            <p:tgtEl>
                                              <p:spTgt spid="16"/>
                                            </p:tgtEl>
                                            <p:attrNameLst>
                                              <p:attrName>ppt_h</p:attrName>
                                            </p:attrNameLst>
                                          </p:cBhvr>
                                          <p:tavLst>
                                            <p:tav tm="0">
                                              <p:val>
                                                <p:fltVal val="0"/>
                                              </p:val>
                                            </p:tav>
                                            <p:tav tm="100000">
                                              <p:val>
                                                <p:strVal val="#ppt_h"/>
                                              </p:val>
                                            </p:tav>
                                          </p:tavLst>
                                        </p:anim>
                                      </p:childTnLst>
                                    </p:cTn>
                                  </p:par>
                                  <p:par>
                                    <p:cTn id="44" presetID="6" presetClass="emph" presetSubtype="0" fill="hold" nodeType="withEffect">
                                      <p:stCondLst>
                                        <p:cond delay="500"/>
                                      </p:stCondLst>
                                      <p:childTnLst>
                                        <p:animScale>
                                          <p:cBhvr>
                                            <p:cTn id="45" dur="1000" fill="hold"/>
                                            <p:tgtEl>
                                              <p:spTgt spid="16"/>
                                            </p:tgtEl>
                                          </p:cBhvr>
                                          <p:by x="110000" y="110000"/>
                                        </p:animScale>
                                      </p:childTnLst>
                                    </p:cTn>
                                  </p:par>
                                  <p:par>
                                    <p:cTn id="46" presetID="6" presetClass="emph" presetSubtype="0" accel="50000" decel="50000" fill="hold" nodeType="withEffect">
                                      <p:stCondLst>
                                        <p:cond delay="500"/>
                                      </p:stCondLst>
                                      <p:childTnLst>
                                        <p:animScale>
                                          <p:cBhvr>
                                            <p:cTn id="47" dur="250" fill="hold"/>
                                            <p:tgtEl>
                                              <p:spTgt spid="16"/>
                                            </p:tgtEl>
                                          </p:cBhvr>
                                          <p:by x="91000" y="91000"/>
                                        </p:animScale>
                                      </p:childTnLst>
                                    </p:cTn>
                                  </p:par>
                                  <p:par>
                                    <p:cTn id="48" presetID="10" presetClass="entr" presetSubtype="0" fill="hold" grpId="0" nodeType="withEffect">
                                      <p:stCondLst>
                                        <p:cond delay="50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42" presetClass="path" presetSubtype="0" decel="100000" fill="hold" grpId="1" nodeType="withEffect">
                                      <p:stCondLst>
                                        <p:cond delay="500"/>
                                      </p:stCondLst>
                                      <p:childTnLst>
                                        <p:animMotion origin="layout" path="M 3.61111E-6 -0.08102 L 3.61111E-6 3.7037E-7 " pathEditMode="relative" rAng="0" ptsTypes="AA">
                                          <p:cBhvr>
                                            <p:cTn id="52" dur="500" fill="hold"/>
                                            <p:tgtEl>
                                              <p:spTgt spid="19"/>
                                            </p:tgtEl>
                                            <p:attrNameLst>
                                              <p:attrName>ppt_x</p:attrName>
                                              <p:attrName>ppt_y</p:attrName>
                                            </p:attrNameLst>
                                          </p:cBhvr>
                                          <p:rCtr x="0" y="4051"/>
                                        </p:animMotion>
                                      </p:childTnLst>
                                    </p:cTn>
                                  </p:par>
                                  <p:par>
                                    <p:cTn id="53" presetID="23" presetClass="entr" presetSubtype="16" fill="hold" nodeType="withEffect">
                                      <p:stCondLst>
                                        <p:cond delay="750"/>
                                      </p:stCondLst>
                                      <p:childTnLst>
                                        <p:set>
                                          <p:cBhvr>
                                            <p:cTn id="54" dur="1" fill="hold">
                                              <p:stCondLst>
                                                <p:cond delay="0"/>
                                              </p:stCondLst>
                                            </p:cTn>
                                            <p:tgtEl>
                                              <p:spTgt spid="17"/>
                                            </p:tgtEl>
                                            <p:attrNameLst>
                                              <p:attrName>style.visibility</p:attrName>
                                            </p:attrNameLst>
                                          </p:cBhvr>
                                          <p:to>
                                            <p:strVal val="visible"/>
                                          </p:to>
                                        </p:set>
                                        <p:anim calcmode="lin" valueType="num">
                                          <p:cBhvr>
                                            <p:cTn id="55" dur="200" fill="hold"/>
                                            <p:tgtEl>
                                              <p:spTgt spid="17"/>
                                            </p:tgtEl>
                                            <p:attrNameLst>
                                              <p:attrName>ppt_w</p:attrName>
                                            </p:attrNameLst>
                                          </p:cBhvr>
                                          <p:tavLst>
                                            <p:tav tm="0">
                                              <p:val>
                                                <p:fltVal val="0"/>
                                              </p:val>
                                            </p:tav>
                                            <p:tav tm="100000">
                                              <p:val>
                                                <p:strVal val="#ppt_w"/>
                                              </p:val>
                                            </p:tav>
                                          </p:tavLst>
                                        </p:anim>
                                        <p:anim calcmode="lin" valueType="num">
                                          <p:cBhvr>
                                            <p:cTn id="56" dur="200" fill="hold"/>
                                            <p:tgtEl>
                                              <p:spTgt spid="17"/>
                                            </p:tgtEl>
                                            <p:attrNameLst>
                                              <p:attrName>ppt_h</p:attrName>
                                            </p:attrNameLst>
                                          </p:cBhvr>
                                          <p:tavLst>
                                            <p:tav tm="0">
                                              <p:val>
                                                <p:fltVal val="0"/>
                                              </p:val>
                                            </p:tav>
                                            <p:tav tm="100000">
                                              <p:val>
                                                <p:strVal val="#ppt_h"/>
                                              </p:val>
                                            </p:tav>
                                          </p:tavLst>
                                        </p:anim>
                                      </p:childTnLst>
                                    </p:cTn>
                                  </p:par>
                                  <p:par>
                                    <p:cTn id="57" presetID="6" presetClass="emph" presetSubtype="0" fill="hold" nodeType="withEffect">
                                      <p:stCondLst>
                                        <p:cond delay="750"/>
                                      </p:stCondLst>
                                      <p:childTnLst>
                                        <p:animScale>
                                          <p:cBhvr>
                                            <p:cTn id="58" dur="1000" fill="hold"/>
                                            <p:tgtEl>
                                              <p:spTgt spid="17"/>
                                            </p:tgtEl>
                                          </p:cBhvr>
                                          <p:by x="110000" y="110000"/>
                                        </p:animScale>
                                      </p:childTnLst>
                                    </p:cTn>
                                  </p:par>
                                  <p:par>
                                    <p:cTn id="59" presetID="6" presetClass="emph" presetSubtype="0" accel="50000" decel="50000" fill="hold" nodeType="withEffect">
                                      <p:stCondLst>
                                        <p:cond delay="750"/>
                                      </p:stCondLst>
                                      <p:childTnLst>
                                        <p:animScale>
                                          <p:cBhvr>
                                            <p:cTn id="60" dur="250" fill="hold"/>
                                            <p:tgtEl>
                                              <p:spTgt spid="17"/>
                                            </p:tgtEl>
                                          </p:cBhvr>
                                          <p:by x="91000" y="91000"/>
                                        </p:animScale>
                                      </p:childTnLst>
                                    </p:cTn>
                                  </p:par>
                                  <p:par>
                                    <p:cTn id="61" presetID="10" presetClass="entr" presetSubtype="0" fill="hold" grpId="0" nodeType="withEffect">
                                      <p:stCondLst>
                                        <p:cond delay="75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42" presetClass="path" presetSubtype="0" decel="100000" fill="hold" grpId="1" nodeType="withEffect">
                                      <p:stCondLst>
                                        <p:cond delay="750"/>
                                      </p:stCondLst>
                                      <p:childTnLst>
                                        <p:animMotion origin="layout" path="M 3.61111E-6 -0.08102 L 3.61111E-6 3.7037E-7 " pathEditMode="relative" rAng="0" ptsTypes="AA">
                                          <p:cBhvr>
                                            <p:cTn id="65" dur="500" fill="hold"/>
                                            <p:tgtEl>
                                              <p:spTgt spid="20"/>
                                            </p:tgtEl>
                                            <p:attrNameLst>
                                              <p:attrName>ppt_x</p:attrName>
                                              <p:attrName>ppt_y</p:attrName>
                                            </p:attrNameLst>
                                          </p:cBhvr>
                                          <p:rCtr x="0" y="4051"/>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8" grpId="0"/>
          <p:bldP spid="18" grpId="1"/>
          <p:bldP spid="20" grpId="0"/>
          <p:bldP spid="20" grpId="1"/>
          <p:bldP spid="43" grpId="0"/>
          <p:bldP spid="43" grpId="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xmlns="" id="{13B72F95-9882-4B46-9D0E-712AA4E9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3000" y="3634600"/>
            <a:ext cx="465896" cy="847236"/>
          </a:xfrm>
          <a:prstGeom prst="rect">
            <a:avLst/>
          </a:prstGeom>
        </p:spPr>
      </p:pic>
      <p:pic>
        <p:nvPicPr>
          <p:cNvPr id="36" name="Picture 35">
            <a:extLst>
              <a:ext uri="{FF2B5EF4-FFF2-40B4-BE49-F238E27FC236}">
                <a16:creationId xmlns:a16="http://schemas.microsoft.com/office/drawing/2014/main" xmlns="" id="{8F74EC8B-0871-43C7-87A3-5D55FCDCAE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3887"/>
          <a:stretch/>
        </p:blipFill>
        <p:spPr>
          <a:xfrm>
            <a:off x="2178" y="1745306"/>
            <a:ext cx="6088952" cy="4223455"/>
          </a:xfrm>
          <a:prstGeom prst="rect">
            <a:avLst/>
          </a:prstGeom>
        </p:spPr>
      </p:pic>
      <p:sp>
        <p:nvSpPr>
          <p:cNvPr id="230" name="TextBox 229"/>
          <p:cNvSpPr txBox="1"/>
          <p:nvPr/>
        </p:nvSpPr>
        <p:spPr>
          <a:xfrm>
            <a:off x="9579759" y="4947502"/>
            <a:ext cx="1844833" cy="923330"/>
          </a:xfrm>
          <a:prstGeom prst="rect">
            <a:avLst/>
          </a:prstGeom>
          <a:noFill/>
        </p:spPr>
        <p:txBody>
          <a:bodyPr wrap="square" rtlCol="0">
            <a:spAutoFit/>
          </a:bodyPr>
          <a:lstStyle/>
          <a:p>
            <a:pPr algn="ctr"/>
            <a:r>
              <a:rPr lang="en-SG" b="1" dirty="0">
                <a:latin typeface="+mj-lt"/>
              </a:rPr>
              <a:t>Faster </a:t>
            </a:r>
            <a:r>
              <a:rPr lang="en-SG" b="1" dirty="0">
                <a:solidFill>
                  <a:srgbClr val="000000"/>
                </a:solidFill>
                <a:latin typeface="+mj-lt"/>
              </a:rPr>
              <a:t>to accomplish most tasks</a:t>
            </a:r>
          </a:p>
        </p:txBody>
      </p:sp>
      <p:sp>
        <p:nvSpPr>
          <p:cNvPr id="55" name="Title 2"/>
          <p:cNvSpPr>
            <a:spLocks noGrp="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panose="02040503050201020203" pitchFamily="18" charset="0"/>
            </a:endParaRPr>
          </a:p>
        </p:txBody>
      </p:sp>
      <p:sp>
        <p:nvSpPr>
          <p:cNvPr id="2" name="Text Placeholder 1">
            <a:extLst>
              <a:ext uri="{FF2B5EF4-FFF2-40B4-BE49-F238E27FC236}">
                <a16:creationId xmlns:a16="http://schemas.microsoft.com/office/drawing/2014/main" xmlns="" id="{7BB9966C-2AF4-411A-9195-5FFD34C3BF09}"/>
              </a:ext>
            </a:extLst>
          </p:cNvPr>
          <p:cNvSpPr>
            <a:spLocks noGrp="1"/>
          </p:cNvSpPr>
          <p:nvPr>
            <p:ph type="body" sz="quarter" idx="12"/>
          </p:nvPr>
        </p:nvSpPr>
        <p:spPr/>
        <p:txBody>
          <a:bodyPr>
            <a:noAutofit/>
          </a:bodyPr>
          <a:lstStyle/>
          <a:p>
            <a:r>
              <a:rPr lang="en-US" dirty="0">
                <a:latin typeface="Minion" panose="02040503050201020203" pitchFamily="18" charset="0"/>
              </a:rPr>
              <a:t>Take your office with you and accomplish tasks faster</a:t>
            </a:r>
            <a:endParaRPr lang="en-GB" dirty="0"/>
          </a:p>
        </p:txBody>
      </p:sp>
      <p:grpSp>
        <p:nvGrpSpPr>
          <p:cNvPr id="6" name="Group 5">
            <a:extLst>
              <a:ext uri="{FF2B5EF4-FFF2-40B4-BE49-F238E27FC236}">
                <a16:creationId xmlns:a16="http://schemas.microsoft.com/office/drawing/2014/main" xmlns="" id="{8D97B572-149B-4201-9F46-276A1C09025D}"/>
              </a:ext>
            </a:extLst>
          </p:cNvPr>
          <p:cNvGrpSpPr/>
          <p:nvPr/>
        </p:nvGrpSpPr>
        <p:grpSpPr>
          <a:xfrm>
            <a:off x="10136069" y="2526876"/>
            <a:ext cx="757158" cy="702177"/>
            <a:chOff x="10262636" y="2379094"/>
            <a:chExt cx="757158" cy="702177"/>
          </a:xfrm>
        </p:grpSpPr>
        <p:grpSp>
          <p:nvGrpSpPr>
            <p:cNvPr id="33" name="Clock">
              <a:extLst>
                <a:ext uri="{FF2B5EF4-FFF2-40B4-BE49-F238E27FC236}">
                  <a16:creationId xmlns:a16="http://schemas.microsoft.com/office/drawing/2014/main" xmlns="" id="{5DA35E5C-5B67-426B-98F1-7560DDE555AA}"/>
                </a:ext>
              </a:extLst>
            </p:cNvPr>
            <p:cNvGrpSpPr/>
            <p:nvPr/>
          </p:nvGrpSpPr>
          <p:grpSpPr>
            <a:xfrm>
              <a:off x="10262636" y="2379094"/>
              <a:ext cx="561975" cy="563562"/>
              <a:chOff x="2260600" y="4960938"/>
              <a:chExt cx="561975" cy="563562"/>
            </a:xfrm>
            <a:solidFill>
              <a:schemeClr val="accent1"/>
            </a:solidFill>
          </p:grpSpPr>
          <p:sp>
            <p:nvSpPr>
              <p:cNvPr id="34" name="Clock Face">
                <a:extLst>
                  <a:ext uri="{FF2B5EF4-FFF2-40B4-BE49-F238E27FC236}">
                    <a16:creationId xmlns:a16="http://schemas.microsoft.com/office/drawing/2014/main" xmlns="" id="{959D9A1A-0BE8-475F-9877-A199A910EAA7}"/>
                  </a:ext>
                </a:extLst>
              </p:cNvPr>
              <p:cNvSpPr>
                <a:spLocks noEditPoints="1"/>
              </p:cNvSpPr>
              <p:nvPr/>
            </p:nvSpPr>
            <p:spPr bwMode="auto">
              <a:xfrm>
                <a:off x="2260600" y="4960938"/>
                <a:ext cx="561975" cy="563562"/>
              </a:xfrm>
              <a:custGeom>
                <a:avLst/>
                <a:gdLst>
                  <a:gd name="T0" fmla="*/ 630 w 1416"/>
                  <a:gd name="T1" fmla="*/ 1414 h 1418"/>
                  <a:gd name="T2" fmla="*/ 501 w 1416"/>
                  <a:gd name="T3" fmla="*/ 1387 h 1418"/>
                  <a:gd name="T4" fmla="*/ 379 w 1416"/>
                  <a:gd name="T5" fmla="*/ 1337 h 1418"/>
                  <a:gd name="T6" fmla="*/ 269 w 1416"/>
                  <a:gd name="T7" fmla="*/ 1265 h 1418"/>
                  <a:gd name="T8" fmla="*/ 173 w 1416"/>
                  <a:gd name="T9" fmla="*/ 1173 h 1418"/>
                  <a:gd name="T10" fmla="*/ 94 w 1416"/>
                  <a:gd name="T11" fmla="*/ 1063 h 1418"/>
                  <a:gd name="T12" fmla="*/ 47 w 1416"/>
                  <a:gd name="T13" fmla="*/ 962 h 1418"/>
                  <a:gd name="T14" fmla="*/ 5 w 1416"/>
                  <a:gd name="T15" fmla="*/ 793 h 1418"/>
                  <a:gd name="T16" fmla="*/ 6 w 1416"/>
                  <a:gd name="T17" fmla="*/ 620 h 1418"/>
                  <a:gd name="T18" fmla="*/ 49 w 1416"/>
                  <a:gd name="T19" fmla="*/ 452 h 1418"/>
                  <a:gd name="T20" fmla="*/ 112 w 1416"/>
                  <a:gd name="T21" fmla="*/ 327 h 1418"/>
                  <a:gd name="T22" fmla="*/ 222 w 1416"/>
                  <a:gd name="T23" fmla="*/ 193 h 1418"/>
                  <a:gd name="T24" fmla="*/ 362 w 1416"/>
                  <a:gd name="T25" fmla="*/ 91 h 1418"/>
                  <a:gd name="T26" fmla="*/ 486 w 1416"/>
                  <a:gd name="T27" fmla="*/ 36 h 1418"/>
                  <a:gd name="T28" fmla="*/ 637 w 1416"/>
                  <a:gd name="T29" fmla="*/ 4 h 1418"/>
                  <a:gd name="T30" fmla="*/ 727 w 1416"/>
                  <a:gd name="T31" fmla="*/ 0 h 1418"/>
                  <a:gd name="T32" fmla="*/ 862 w 1416"/>
                  <a:gd name="T33" fmla="*/ 17 h 1418"/>
                  <a:gd name="T34" fmla="*/ 989 w 1416"/>
                  <a:gd name="T35" fmla="*/ 58 h 1418"/>
                  <a:gd name="T36" fmla="*/ 1106 w 1416"/>
                  <a:gd name="T37" fmla="*/ 123 h 1418"/>
                  <a:gd name="T38" fmla="*/ 1209 w 1416"/>
                  <a:gd name="T39" fmla="*/ 208 h 1418"/>
                  <a:gd name="T40" fmla="*/ 1294 w 1416"/>
                  <a:gd name="T41" fmla="*/ 311 h 1418"/>
                  <a:gd name="T42" fmla="*/ 1360 w 1416"/>
                  <a:gd name="T43" fmla="*/ 431 h 1418"/>
                  <a:gd name="T44" fmla="*/ 1400 w 1416"/>
                  <a:gd name="T45" fmla="*/ 558 h 1418"/>
                  <a:gd name="T46" fmla="*/ 1416 w 1416"/>
                  <a:gd name="T47" fmla="*/ 729 h 1418"/>
                  <a:gd name="T48" fmla="*/ 1390 w 1416"/>
                  <a:gd name="T49" fmla="*/ 900 h 1418"/>
                  <a:gd name="T50" fmla="*/ 1339 w 1416"/>
                  <a:gd name="T51" fmla="*/ 1032 h 1418"/>
                  <a:gd name="T52" fmla="*/ 1242 w 1416"/>
                  <a:gd name="T53" fmla="*/ 1175 h 1418"/>
                  <a:gd name="T54" fmla="*/ 1115 w 1416"/>
                  <a:gd name="T55" fmla="*/ 1291 h 1418"/>
                  <a:gd name="T56" fmla="*/ 960 w 1416"/>
                  <a:gd name="T57" fmla="*/ 1373 h 1418"/>
                  <a:gd name="T58" fmla="*/ 835 w 1416"/>
                  <a:gd name="T59" fmla="*/ 1407 h 1418"/>
                  <a:gd name="T60" fmla="*/ 710 w 1416"/>
                  <a:gd name="T61" fmla="*/ 1418 h 1418"/>
                  <a:gd name="T62" fmla="*/ 615 w 1416"/>
                  <a:gd name="T63" fmla="*/ 68 h 1418"/>
                  <a:gd name="T64" fmla="*/ 478 w 1416"/>
                  <a:gd name="T65" fmla="*/ 103 h 1418"/>
                  <a:gd name="T66" fmla="*/ 364 w 1416"/>
                  <a:gd name="T67" fmla="*/ 161 h 1418"/>
                  <a:gd name="T68" fmla="*/ 241 w 1416"/>
                  <a:gd name="T69" fmla="*/ 260 h 1418"/>
                  <a:gd name="T70" fmla="*/ 148 w 1416"/>
                  <a:gd name="T71" fmla="*/ 386 h 1418"/>
                  <a:gd name="T72" fmla="*/ 94 w 1416"/>
                  <a:gd name="T73" fmla="*/ 505 h 1418"/>
                  <a:gd name="T74" fmla="*/ 63 w 1416"/>
                  <a:gd name="T75" fmla="*/ 659 h 1418"/>
                  <a:gd name="T76" fmla="*/ 70 w 1416"/>
                  <a:gd name="T77" fmla="*/ 816 h 1418"/>
                  <a:gd name="T78" fmla="*/ 103 w 1416"/>
                  <a:gd name="T79" fmla="*/ 940 h 1418"/>
                  <a:gd name="T80" fmla="*/ 180 w 1416"/>
                  <a:gd name="T81" fmla="*/ 1084 h 1418"/>
                  <a:gd name="T82" fmla="*/ 286 w 1416"/>
                  <a:gd name="T83" fmla="*/ 1201 h 1418"/>
                  <a:gd name="T84" fmla="*/ 416 w 1416"/>
                  <a:gd name="T85" fmla="*/ 1288 h 1418"/>
                  <a:gd name="T86" fmla="*/ 561 w 1416"/>
                  <a:gd name="T87" fmla="*/ 1341 h 1418"/>
                  <a:gd name="T88" fmla="*/ 717 w 1416"/>
                  <a:gd name="T89" fmla="*/ 1357 h 1418"/>
                  <a:gd name="T90" fmla="*/ 876 w 1416"/>
                  <a:gd name="T91" fmla="*/ 1336 h 1418"/>
                  <a:gd name="T92" fmla="*/ 997 w 1416"/>
                  <a:gd name="T93" fmla="*/ 1290 h 1418"/>
                  <a:gd name="T94" fmla="*/ 1130 w 1416"/>
                  <a:gd name="T95" fmla="*/ 1203 h 1418"/>
                  <a:gd name="T96" fmla="*/ 1236 w 1416"/>
                  <a:gd name="T97" fmla="*/ 1086 h 1418"/>
                  <a:gd name="T98" fmla="*/ 1299 w 1416"/>
                  <a:gd name="T99" fmla="*/ 975 h 1418"/>
                  <a:gd name="T100" fmla="*/ 1347 w 1416"/>
                  <a:gd name="T101" fmla="*/ 822 h 1418"/>
                  <a:gd name="T102" fmla="*/ 1355 w 1416"/>
                  <a:gd name="T103" fmla="*/ 664 h 1418"/>
                  <a:gd name="T104" fmla="*/ 1324 w 1416"/>
                  <a:gd name="T105" fmla="*/ 509 h 1418"/>
                  <a:gd name="T106" fmla="*/ 1283 w 1416"/>
                  <a:gd name="T107" fmla="*/ 409 h 1418"/>
                  <a:gd name="T108" fmla="*/ 1215 w 1416"/>
                  <a:gd name="T109" fmla="*/ 306 h 1418"/>
                  <a:gd name="T110" fmla="*/ 1131 w 1416"/>
                  <a:gd name="T111" fmla="*/ 218 h 1418"/>
                  <a:gd name="T112" fmla="*/ 1031 w 1416"/>
                  <a:gd name="T113" fmla="*/ 147 h 1418"/>
                  <a:gd name="T114" fmla="*/ 920 w 1416"/>
                  <a:gd name="T115" fmla="*/ 97 h 1418"/>
                  <a:gd name="T116" fmla="*/ 800 w 1416"/>
                  <a:gd name="T117" fmla="*/ 68 h 1418"/>
                  <a:gd name="T118" fmla="*/ 700 w 1416"/>
                  <a:gd name="T119" fmla="*/ 6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6" h="1418">
                    <a:moveTo>
                      <a:pt x="710" y="1418"/>
                    </a:moveTo>
                    <a:lnTo>
                      <a:pt x="710" y="1418"/>
                    </a:lnTo>
                    <a:lnTo>
                      <a:pt x="683" y="1418"/>
                    </a:lnTo>
                    <a:lnTo>
                      <a:pt x="656" y="1416"/>
                    </a:lnTo>
                    <a:lnTo>
                      <a:pt x="630" y="1414"/>
                    </a:lnTo>
                    <a:lnTo>
                      <a:pt x="604" y="1411"/>
                    </a:lnTo>
                    <a:lnTo>
                      <a:pt x="578" y="1406"/>
                    </a:lnTo>
                    <a:lnTo>
                      <a:pt x="551" y="1401"/>
                    </a:lnTo>
                    <a:lnTo>
                      <a:pt x="526" y="1394"/>
                    </a:lnTo>
                    <a:lnTo>
                      <a:pt x="501" y="1387"/>
                    </a:lnTo>
                    <a:lnTo>
                      <a:pt x="476" y="1379"/>
                    </a:lnTo>
                    <a:lnTo>
                      <a:pt x="450" y="1369"/>
                    </a:lnTo>
                    <a:lnTo>
                      <a:pt x="426" y="1359"/>
                    </a:lnTo>
                    <a:lnTo>
                      <a:pt x="403" y="1348"/>
                    </a:lnTo>
                    <a:lnTo>
                      <a:pt x="379" y="1337"/>
                    </a:lnTo>
                    <a:lnTo>
                      <a:pt x="357" y="1324"/>
                    </a:lnTo>
                    <a:lnTo>
                      <a:pt x="333" y="1311"/>
                    </a:lnTo>
                    <a:lnTo>
                      <a:pt x="311" y="1297"/>
                    </a:lnTo>
                    <a:lnTo>
                      <a:pt x="290" y="1280"/>
                    </a:lnTo>
                    <a:lnTo>
                      <a:pt x="269" y="1265"/>
                    </a:lnTo>
                    <a:lnTo>
                      <a:pt x="249" y="1248"/>
                    </a:lnTo>
                    <a:lnTo>
                      <a:pt x="228" y="1231"/>
                    </a:lnTo>
                    <a:lnTo>
                      <a:pt x="209" y="1212"/>
                    </a:lnTo>
                    <a:lnTo>
                      <a:pt x="191" y="1192"/>
                    </a:lnTo>
                    <a:lnTo>
                      <a:pt x="173" y="1173"/>
                    </a:lnTo>
                    <a:lnTo>
                      <a:pt x="156" y="1152"/>
                    </a:lnTo>
                    <a:lnTo>
                      <a:pt x="139" y="1131"/>
                    </a:lnTo>
                    <a:lnTo>
                      <a:pt x="123" y="1108"/>
                    </a:lnTo>
                    <a:lnTo>
                      <a:pt x="108" y="1086"/>
                    </a:lnTo>
                    <a:lnTo>
                      <a:pt x="94" y="1063"/>
                    </a:lnTo>
                    <a:lnTo>
                      <a:pt x="81" y="1039"/>
                    </a:lnTo>
                    <a:lnTo>
                      <a:pt x="69" y="1013"/>
                    </a:lnTo>
                    <a:lnTo>
                      <a:pt x="58" y="988"/>
                    </a:lnTo>
                    <a:lnTo>
                      <a:pt x="47" y="962"/>
                    </a:lnTo>
                    <a:lnTo>
                      <a:pt x="47" y="962"/>
                    </a:lnTo>
                    <a:lnTo>
                      <a:pt x="36" y="928"/>
                    </a:lnTo>
                    <a:lnTo>
                      <a:pt x="25" y="895"/>
                    </a:lnTo>
                    <a:lnTo>
                      <a:pt x="16" y="861"/>
                    </a:lnTo>
                    <a:lnTo>
                      <a:pt x="10" y="826"/>
                    </a:lnTo>
                    <a:lnTo>
                      <a:pt x="5" y="793"/>
                    </a:lnTo>
                    <a:lnTo>
                      <a:pt x="2" y="758"/>
                    </a:lnTo>
                    <a:lnTo>
                      <a:pt x="0" y="723"/>
                    </a:lnTo>
                    <a:lnTo>
                      <a:pt x="0" y="689"/>
                    </a:lnTo>
                    <a:lnTo>
                      <a:pt x="2" y="654"/>
                    </a:lnTo>
                    <a:lnTo>
                      <a:pt x="6" y="620"/>
                    </a:lnTo>
                    <a:lnTo>
                      <a:pt x="11" y="587"/>
                    </a:lnTo>
                    <a:lnTo>
                      <a:pt x="18" y="552"/>
                    </a:lnTo>
                    <a:lnTo>
                      <a:pt x="26" y="519"/>
                    </a:lnTo>
                    <a:lnTo>
                      <a:pt x="37" y="485"/>
                    </a:lnTo>
                    <a:lnTo>
                      <a:pt x="49" y="452"/>
                    </a:lnTo>
                    <a:lnTo>
                      <a:pt x="63" y="420"/>
                    </a:lnTo>
                    <a:lnTo>
                      <a:pt x="63" y="420"/>
                    </a:lnTo>
                    <a:lnTo>
                      <a:pt x="78" y="387"/>
                    </a:lnTo>
                    <a:lnTo>
                      <a:pt x="94" y="356"/>
                    </a:lnTo>
                    <a:lnTo>
                      <a:pt x="112" y="327"/>
                    </a:lnTo>
                    <a:lnTo>
                      <a:pt x="132" y="297"/>
                    </a:lnTo>
                    <a:lnTo>
                      <a:pt x="153" y="270"/>
                    </a:lnTo>
                    <a:lnTo>
                      <a:pt x="175" y="244"/>
                    </a:lnTo>
                    <a:lnTo>
                      <a:pt x="198" y="217"/>
                    </a:lnTo>
                    <a:lnTo>
                      <a:pt x="222" y="193"/>
                    </a:lnTo>
                    <a:lnTo>
                      <a:pt x="247" y="171"/>
                    </a:lnTo>
                    <a:lnTo>
                      <a:pt x="275" y="148"/>
                    </a:lnTo>
                    <a:lnTo>
                      <a:pt x="302" y="128"/>
                    </a:lnTo>
                    <a:lnTo>
                      <a:pt x="331" y="109"/>
                    </a:lnTo>
                    <a:lnTo>
                      <a:pt x="362" y="91"/>
                    </a:lnTo>
                    <a:lnTo>
                      <a:pt x="392" y="75"/>
                    </a:lnTo>
                    <a:lnTo>
                      <a:pt x="424" y="59"/>
                    </a:lnTo>
                    <a:lnTo>
                      <a:pt x="456" y="46"/>
                    </a:lnTo>
                    <a:lnTo>
                      <a:pt x="456" y="46"/>
                    </a:lnTo>
                    <a:lnTo>
                      <a:pt x="486" y="36"/>
                    </a:lnTo>
                    <a:lnTo>
                      <a:pt x="516" y="27"/>
                    </a:lnTo>
                    <a:lnTo>
                      <a:pt x="545" y="19"/>
                    </a:lnTo>
                    <a:lnTo>
                      <a:pt x="576" y="13"/>
                    </a:lnTo>
                    <a:lnTo>
                      <a:pt x="607" y="8"/>
                    </a:lnTo>
                    <a:lnTo>
                      <a:pt x="637" y="4"/>
                    </a:lnTo>
                    <a:lnTo>
                      <a:pt x="668" y="1"/>
                    </a:lnTo>
                    <a:lnTo>
                      <a:pt x="699" y="0"/>
                    </a:lnTo>
                    <a:lnTo>
                      <a:pt x="699" y="0"/>
                    </a:lnTo>
                    <a:lnTo>
                      <a:pt x="699" y="0"/>
                    </a:lnTo>
                    <a:lnTo>
                      <a:pt x="727" y="0"/>
                    </a:lnTo>
                    <a:lnTo>
                      <a:pt x="754" y="2"/>
                    </a:lnTo>
                    <a:lnTo>
                      <a:pt x="781" y="4"/>
                    </a:lnTo>
                    <a:lnTo>
                      <a:pt x="809" y="7"/>
                    </a:lnTo>
                    <a:lnTo>
                      <a:pt x="836" y="12"/>
                    </a:lnTo>
                    <a:lnTo>
                      <a:pt x="862" y="17"/>
                    </a:lnTo>
                    <a:lnTo>
                      <a:pt x="888" y="23"/>
                    </a:lnTo>
                    <a:lnTo>
                      <a:pt x="915" y="31"/>
                    </a:lnTo>
                    <a:lnTo>
                      <a:pt x="940" y="39"/>
                    </a:lnTo>
                    <a:lnTo>
                      <a:pt x="965" y="48"/>
                    </a:lnTo>
                    <a:lnTo>
                      <a:pt x="989" y="58"/>
                    </a:lnTo>
                    <a:lnTo>
                      <a:pt x="1014" y="70"/>
                    </a:lnTo>
                    <a:lnTo>
                      <a:pt x="1038" y="82"/>
                    </a:lnTo>
                    <a:lnTo>
                      <a:pt x="1061" y="95"/>
                    </a:lnTo>
                    <a:lnTo>
                      <a:pt x="1084" y="109"/>
                    </a:lnTo>
                    <a:lnTo>
                      <a:pt x="1106" y="123"/>
                    </a:lnTo>
                    <a:lnTo>
                      <a:pt x="1128" y="138"/>
                    </a:lnTo>
                    <a:lnTo>
                      <a:pt x="1149" y="155"/>
                    </a:lnTo>
                    <a:lnTo>
                      <a:pt x="1170" y="172"/>
                    </a:lnTo>
                    <a:lnTo>
                      <a:pt x="1190" y="190"/>
                    </a:lnTo>
                    <a:lnTo>
                      <a:pt x="1209" y="208"/>
                    </a:lnTo>
                    <a:lnTo>
                      <a:pt x="1228" y="227"/>
                    </a:lnTo>
                    <a:lnTo>
                      <a:pt x="1246" y="248"/>
                    </a:lnTo>
                    <a:lnTo>
                      <a:pt x="1263" y="268"/>
                    </a:lnTo>
                    <a:lnTo>
                      <a:pt x="1279" y="289"/>
                    </a:lnTo>
                    <a:lnTo>
                      <a:pt x="1294" y="311"/>
                    </a:lnTo>
                    <a:lnTo>
                      <a:pt x="1309" y="335"/>
                    </a:lnTo>
                    <a:lnTo>
                      <a:pt x="1323" y="358"/>
                    </a:lnTo>
                    <a:lnTo>
                      <a:pt x="1337" y="381"/>
                    </a:lnTo>
                    <a:lnTo>
                      <a:pt x="1349" y="406"/>
                    </a:lnTo>
                    <a:lnTo>
                      <a:pt x="1360" y="431"/>
                    </a:lnTo>
                    <a:lnTo>
                      <a:pt x="1370" y="457"/>
                    </a:lnTo>
                    <a:lnTo>
                      <a:pt x="1370" y="457"/>
                    </a:lnTo>
                    <a:lnTo>
                      <a:pt x="1382" y="490"/>
                    </a:lnTo>
                    <a:lnTo>
                      <a:pt x="1392" y="524"/>
                    </a:lnTo>
                    <a:lnTo>
                      <a:pt x="1400" y="558"/>
                    </a:lnTo>
                    <a:lnTo>
                      <a:pt x="1407" y="592"/>
                    </a:lnTo>
                    <a:lnTo>
                      <a:pt x="1412" y="626"/>
                    </a:lnTo>
                    <a:lnTo>
                      <a:pt x="1415" y="660"/>
                    </a:lnTo>
                    <a:lnTo>
                      <a:pt x="1416" y="695"/>
                    </a:lnTo>
                    <a:lnTo>
                      <a:pt x="1416" y="729"/>
                    </a:lnTo>
                    <a:lnTo>
                      <a:pt x="1414" y="764"/>
                    </a:lnTo>
                    <a:lnTo>
                      <a:pt x="1411" y="798"/>
                    </a:lnTo>
                    <a:lnTo>
                      <a:pt x="1406" y="832"/>
                    </a:lnTo>
                    <a:lnTo>
                      <a:pt x="1399" y="867"/>
                    </a:lnTo>
                    <a:lnTo>
                      <a:pt x="1390" y="900"/>
                    </a:lnTo>
                    <a:lnTo>
                      <a:pt x="1380" y="933"/>
                    </a:lnTo>
                    <a:lnTo>
                      <a:pt x="1368" y="967"/>
                    </a:lnTo>
                    <a:lnTo>
                      <a:pt x="1355" y="999"/>
                    </a:lnTo>
                    <a:lnTo>
                      <a:pt x="1355" y="999"/>
                    </a:lnTo>
                    <a:lnTo>
                      <a:pt x="1339" y="1032"/>
                    </a:lnTo>
                    <a:lnTo>
                      <a:pt x="1322" y="1062"/>
                    </a:lnTo>
                    <a:lnTo>
                      <a:pt x="1304" y="1092"/>
                    </a:lnTo>
                    <a:lnTo>
                      <a:pt x="1285" y="1121"/>
                    </a:lnTo>
                    <a:lnTo>
                      <a:pt x="1264" y="1149"/>
                    </a:lnTo>
                    <a:lnTo>
                      <a:pt x="1242" y="1175"/>
                    </a:lnTo>
                    <a:lnTo>
                      <a:pt x="1219" y="1202"/>
                    </a:lnTo>
                    <a:lnTo>
                      <a:pt x="1194" y="1226"/>
                    </a:lnTo>
                    <a:lnTo>
                      <a:pt x="1169" y="1248"/>
                    </a:lnTo>
                    <a:lnTo>
                      <a:pt x="1142" y="1270"/>
                    </a:lnTo>
                    <a:lnTo>
                      <a:pt x="1115" y="1291"/>
                    </a:lnTo>
                    <a:lnTo>
                      <a:pt x="1085" y="1310"/>
                    </a:lnTo>
                    <a:lnTo>
                      <a:pt x="1056" y="1328"/>
                    </a:lnTo>
                    <a:lnTo>
                      <a:pt x="1025" y="1344"/>
                    </a:lnTo>
                    <a:lnTo>
                      <a:pt x="993" y="1358"/>
                    </a:lnTo>
                    <a:lnTo>
                      <a:pt x="960" y="1373"/>
                    </a:lnTo>
                    <a:lnTo>
                      <a:pt x="960" y="1373"/>
                    </a:lnTo>
                    <a:lnTo>
                      <a:pt x="930" y="1384"/>
                    </a:lnTo>
                    <a:lnTo>
                      <a:pt x="899" y="1393"/>
                    </a:lnTo>
                    <a:lnTo>
                      <a:pt x="867" y="1401"/>
                    </a:lnTo>
                    <a:lnTo>
                      <a:pt x="835" y="1407"/>
                    </a:lnTo>
                    <a:lnTo>
                      <a:pt x="804" y="1412"/>
                    </a:lnTo>
                    <a:lnTo>
                      <a:pt x="772" y="1416"/>
                    </a:lnTo>
                    <a:lnTo>
                      <a:pt x="741" y="1418"/>
                    </a:lnTo>
                    <a:lnTo>
                      <a:pt x="710" y="1418"/>
                    </a:lnTo>
                    <a:lnTo>
                      <a:pt x="710" y="1418"/>
                    </a:lnTo>
                    <a:close/>
                    <a:moveTo>
                      <a:pt x="700" y="60"/>
                    </a:moveTo>
                    <a:lnTo>
                      <a:pt x="700" y="60"/>
                    </a:lnTo>
                    <a:lnTo>
                      <a:pt x="671" y="61"/>
                    </a:lnTo>
                    <a:lnTo>
                      <a:pt x="643" y="64"/>
                    </a:lnTo>
                    <a:lnTo>
                      <a:pt x="615" y="68"/>
                    </a:lnTo>
                    <a:lnTo>
                      <a:pt x="588" y="73"/>
                    </a:lnTo>
                    <a:lnTo>
                      <a:pt x="559" y="78"/>
                    </a:lnTo>
                    <a:lnTo>
                      <a:pt x="532" y="86"/>
                    </a:lnTo>
                    <a:lnTo>
                      <a:pt x="505" y="94"/>
                    </a:lnTo>
                    <a:lnTo>
                      <a:pt x="478" y="103"/>
                    </a:lnTo>
                    <a:lnTo>
                      <a:pt x="478" y="103"/>
                    </a:lnTo>
                    <a:lnTo>
                      <a:pt x="448" y="115"/>
                    </a:lnTo>
                    <a:lnTo>
                      <a:pt x="419" y="129"/>
                    </a:lnTo>
                    <a:lnTo>
                      <a:pt x="391" y="144"/>
                    </a:lnTo>
                    <a:lnTo>
                      <a:pt x="364" y="161"/>
                    </a:lnTo>
                    <a:lnTo>
                      <a:pt x="337" y="178"/>
                    </a:lnTo>
                    <a:lnTo>
                      <a:pt x="312" y="196"/>
                    </a:lnTo>
                    <a:lnTo>
                      <a:pt x="287" y="216"/>
                    </a:lnTo>
                    <a:lnTo>
                      <a:pt x="264" y="238"/>
                    </a:lnTo>
                    <a:lnTo>
                      <a:pt x="241" y="260"/>
                    </a:lnTo>
                    <a:lnTo>
                      <a:pt x="220" y="283"/>
                    </a:lnTo>
                    <a:lnTo>
                      <a:pt x="200" y="307"/>
                    </a:lnTo>
                    <a:lnTo>
                      <a:pt x="181" y="333"/>
                    </a:lnTo>
                    <a:lnTo>
                      <a:pt x="164" y="359"/>
                    </a:lnTo>
                    <a:lnTo>
                      <a:pt x="148" y="386"/>
                    </a:lnTo>
                    <a:lnTo>
                      <a:pt x="131" y="415"/>
                    </a:lnTo>
                    <a:lnTo>
                      <a:pt x="118" y="444"/>
                    </a:lnTo>
                    <a:lnTo>
                      <a:pt x="118" y="444"/>
                    </a:lnTo>
                    <a:lnTo>
                      <a:pt x="105" y="474"/>
                    </a:lnTo>
                    <a:lnTo>
                      <a:pt x="94" y="505"/>
                    </a:lnTo>
                    <a:lnTo>
                      <a:pt x="85" y="535"/>
                    </a:lnTo>
                    <a:lnTo>
                      <a:pt x="77" y="565"/>
                    </a:lnTo>
                    <a:lnTo>
                      <a:pt x="71" y="597"/>
                    </a:lnTo>
                    <a:lnTo>
                      <a:pt x="66" y="628"/>
                    </a:lnTo>
                    <a:lnTo>
                      <a:pt x="63" y="659"/>
                    </a:lnTo>
                    <a:lnTo>
                      <a:pt x="61" y="691"/>
                    </a:lnTo>
                    <a:lnTo>
                      <a:pt x="61" y="722"/>
                    </a:lnTo>
                    <a:lnTo>
                      <a:pt x="63" y="753"/>
                    </a:lnTo>
                    <a:lnTo>
                      <a:pt x="65" y="786"/>
                    </a:lnTo>
                    <a:lnTo>
                      <a:pt x="70" y="816"/>
                    </a:lnTo>
                    <a:lnTo>
                      <a:pt x="76" y="847"/>
                    </a:lnTo>
                    <a:lnTo>
                      <a:pt x="83" y="879"/>
                    </a:lnTo>
                    <a:lnTo>
                      <a:pt x="93" y="909"/>
                    </a:lnTo>
                    <a:lnTo>
                      <a:pt x="103" y="940"/>
                    </a:lnTo>
                    <a:lnTo>
                      <a:pt x="103" y="940"/>
                    </a:lnTo>
                    <a:lnTo>
                      <a:pt x="116" y="971"/>
                    </a:lnTo>
                    <a:lnTo>
                      <a:pt x="130" y="1000"/>
                    </a:lnTo>
                    <a:lnTo>
                      <a:pt x="146" y="1030"/>
                    </a:lnTo>
                    <a:lnTo>
                      <a:pt x="162" y="1057"/>
                    </a:lnTo>
                    <a:lnTo>
                      <a:pt x="180" y="1084"/>
                    </a:lnTo>
                    <a:lnTo>
                      <a:pt x="199" y="1109"/>
                    </a:lnTo>
                    <a:lnTo>
                      <a:pt x="219" y="1134"/>
                    </a:lnTo>
                    <a:lnTo>
                      <a:pt x="240" y="1158"/>
                    </a:lnTo>
                    <a:lnTo>
                      <a:pt x="263" y="1180"/>
                    </a:lnTo>
                    <a:lnTo>
                      <a:pt x="286" y="1201"/>
                    </a:lnTo>
                    <a:lnTo>
                      <a:pt x="310" y="1221"/>
                    </a:lnTo>
                    <a:lnTo>
                      <a:pt x="335" y="1239"/>
                    </a:lnTo>
                    <a:lnTo>
                      <a:pt x="362" y="1256"/>
                    </a:lnTo>
                    <a:lnTo>
                      <a:pt x="388" y="1272"/>
                    </a:lnTo>
                    <a:lnTo>
                      <a:pt x="416" y="1288"/>
                    </a:lnTo>
                    <a:lnTo>
                      <a:pt x="443" y="1301"/>
                    </a:lnTo>
                    <a:lnTo>
                      <a:pt x="473" y="1313"/>
                    </a:lnTo>
                    <a:lnTo>
                      <a:pt x="502" y="1324"/>
                    </a:lnTo>
                    <a:lnTo>
                      <a:pt x="531" y="1333"/>
                    </a:lnTo>
                    <a:lnTo>
                      <a:pt x="561" y="1341"/>
                    </a:lnTo>
                    <a:lnTo>
                      <a:pt x="592" y="1347"/>
                    </a:lnTo>
                    <a:lnTo>
                      <a:pt x="623" y="1352"/>
                    </a:lnTo>
                    <a:lnTo>
                      <a:pt x="654" y="1355"/>
                    </a:lnTo>
                    <a:lnTo>
                      <a:pt x="686" y="1357"/>
                    </a:lnTo>
                    <a:lnTo>
                      <a:pt x="717" y="1357"/>
                    </a:lnTo>
                    <a:lnTo>
                      <a:pt x="749" y="1356"/>
                    </a:lnTo>
                    <a:lnTo>
                      <a:pt x="780" y="1354"/>
                    </a:lnTo>
                    <a:lnTo>
                      <a:pt x="813" y="1349"/>
                    </a:lnTo>
                    <a:lnTo>
                      <a:pt x="844" y="1343"/>
                    </a:lnTo>
                    <a:lnTo>
                      <a:pt x="876" y="1336"/>
                    </a:lnTo>
                    <a:lnTo>
                      <a:pt x="908" y="1326"/>
                    </a:lnTo>
                    <a:lnTo>
                      <a:pt x="939" y="1316"/>
                    </a:lnTo>
                    <a:lnTo>
                      <a:pt x="939" y="1316"/>
                    </a:lnTo>
                    <a:lnTo>
                      <a:pt x="969" y="1303"/>
                    </a:lnTo>
                    <a:lnTo>
                      <a:pt x="997" y="1290"/>
                    </a:lnTo>
                    <a:lnTo>
                      <a:pt x="1026" y="1274"/>
                    </a:lnTo>
                    <a:lnTo>
                      <a:pt x="1053" y="1258"/>
                    </a:lnTo>
                    <a:lnTo>
                      <a:pt x="1079" y="1241"/>
                    </a:lnTo>
                    <a:lnTo>
                      <a:pt x="1105" y="1222"/>
                    </a:lnTo>
                    <a:lnTo>
                      <a:pt x="1130" y="1203"/>
                    </a:lnTo>
                    <a:lnTo>
                      <a:pt x="1153" y="1181"/>
                    </a:lnTo>
                    <a:lnTo>
                      <a:pt x="1175" y="1159"/>
                    </a:lnTo>
                    <a:lnTo>
                      <a:pt x="1196" y="1136"/>
                    </a:lnTo>
                    <a:lnTo>
                      <a:pt x="1216" y="1112"/>
                    </a:lnTo>
                    <a:lnTo>
                      <a:pt x="1236" y="1086"/>
                    </a:lnTo>
                    <a:lnTo>
                      <a:pt x="1254" y="1060"/>
                    </a:lnTo>
                    <a:lnTo>
                      <a:pt x="1270" y="1032"/>
                    </a:lnTo>
                    <a:lnTo>
                      <a:pt x="1285" y="1003"/>
                    </a:lnTo>
                    <a:lnTo>
                      <a:pt x="1299" y="975"/>
                    </a:lnTo>
                    <a:lnTo>
                      <a:pt x="1299" y="975"/>
                    </a:lnTo>
                    <a:lnTo>
                      <a:pt x="1311" y="945"/>
                    </a:lnTo>
                    <a:lnTo>
                      <a:pt x="1322" y="914"/>
                    </a:lnTo>
                    <a:lnTo>
                      <a:pt x="1332" y="884"/>
                    </a:lnTo>
                    <a:lnTo>
                      <a:pt x="1340" y="853"/>
                    </a:lnTo>
                    <a:lnTo>
                      <a:pt x="1347" y="822"/>
                    </a:lnTo>
                    <a:lnTo>
                      <a:pt x="1351" y="791"/>
                    </a:lnTo>
                    <a:lnTo>
                      <a:pt x="1355" y="759"/>
                    </a:lnTo>
                    <a:lnTo>
                      <a:pt x="1356" y="728"/>
                    </a:lnTo>
                    <a:lnTo>
                      <a:pt x="1356" y="696"/>
                    </a:lnTo>
                    <a:lnTo>
                      <a:pt x="1355" y="664"/>
                    </a:lnTo>
                    <a:lnTo>
                      <a:pt x="1352" y="633"/>
                    </a:lnTo>
                    <a:lnTo>
                      <a:pt x="1348" y="602"/>
                    </a:lnTo>
                    <a:lnTo>
                      <a:pt x="1342" y="570"/>
                    </a:lnTo>
                    <a:lnTo>
                      <a:pt x="1334" y="540"/>
                    </a:lnTo>
                    <a:lnTo>
                      <a:pt x="1324" y="509"/>
                    </a:lnTo>
                    <a:lnTo>
                      <a:pt x="1313" y="478"/>
                    </a:lnTo>
                    <a:lnTo>
                      <a:pt x="1313" y="478"/>
                    </a:lnTo>
                    <a:lnTo>
                      <a:pt x="1304" y="455"/>
                    </a:lnTo>
                    <a:lnTo>
                      <a:pt x="1294" y="432"/>
                    </a:lnTo>
                    <a:lnTo>
                      <a:pt x="1283" y="409"/>
                    </a:lnTo>
                    <a:lnTo>
                      <a:pt x="1271" y="387"/>
                    </a:lnTo>
                    <a:lnTo>
                      <a:pt x="1258" y="366"/>
                    </a:lnTo>
                    <a:lnTo>
                      <a:pt x="1245" y="346"/>
                    </a:lnTo>
                    <a:lnTo>
                      <a:pt x="1231" y="326"/>
                    </a:lnTo>
                    <a:lnTo>
                      <a:pt x="1215" y="306"/>
                    </a:lnTo>
                    <a:lnTo>
                      <a:pt x="1199" y="287"/>
                    </a:lnTo>
                    <a:lnTo>
                      <a:pt x="1183" y="269"/>
                    </a:lnTo>
                    <a:lnTo>
                      <a:pt x="1166" y="251"/>
                    </a:lnTo>
                    <a:lnTo>
                      <a:pt x="1149" y="234"/>
                    </a:lnTo>
                    <a:lnTo>
                      <a:pt x="1131" y="218"/>
                    </a:lnTo>
                    <a:lnTo>
                      <a:pt x="1112" y="202"/>
                    </a:lnTo>
                    <a:lnTo>
                      <a:pt x="1092" y="188"/>
                    </a:lnTo>
                    <a:lnTo>
                      <a:pt x="1072" y="174"/>
                    </a:lnTo>
                    <a:lnTo>
                      <a:pt x="1052" y="160"/>
                    </a:lnTo>
                    <a:lnTo>
                      <a:pt x="1031" y="147"/>
                    </a:lnTo>
                    <a:lnTo>
                      <a:pt x="1010" y="135"/>
                    </a:lnTo>
                    <a:lnTo>
                      <a:pt x="987" y="124"/>
                    </a:lnTo>
                    <a:lnTo>
                      <a:pt x="965" y="114"/>
                    </a:lnTo>
                    <a:lnTo>
                      <a:pt x="943" y="105"/>
                    </a:lnTo>
                    <a:lnTo>
                      <a:pt x="920" y="97"/>
                    </a:lnTo>
                    <a:lnTo>
                      <a:pt x="897" y="89"/>
                    </a:lnTo>
                    <a:lnTo>
                      <a:pt x="873" y="83"/>
                    </a:lnTo>
                    <a:lnTo>
                      <a:pt x="849" y="77"/>
                    </a:lnTo>
                    <a:lnTo>
                      <a:pt x="825" y="72"/>
                    </a:lnTo>
                    <a:lnTo>
                      <a:pt x="800" y="68"/>
                    </a:lnTo>
                    <a:lnTo>
                      <a:pt x="775" y="65"/>
                    </a:lnTo>
                    <a:lnTo>
                      <a:pt x="750" y="62"/>
                    </a:lnTo>
                    <a:lnTo>
                      <a:pt x="725" y="60"/>
                    </a:lnTo>
                    <a:lnTo>
                      <a:pt x="700" y="60"/>
                    </a:lnTo>
                    <a:lnTo>
                      <a:pt x="70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5" name="Clock Hands">
                <a:extLst>
                  <a:ext uri="{FF2B5EF4-FFF2-40B4-BE49-F238E27FC236}">
                    <a16:creationId xmlns:a16="http://schemas.microsoft.com/office/drawing/2014/main" xmlns="" id="{295A536D-C302-4603-A813-66FEA58F563B}"/>
                  </a:ext>
                </a:extLst>
              </p:cNvPr>
              <p:cNvSpPr>
                <a:spLocks/>
              </p:cNvSpPr>
              <p:nvPr/>
            </p:nvSpPr>
            <p:spPr bwMode="auto">
              <a:xfrm>
                <a:off x="2530476" y="5087938"/>
                <a:ext cx="190500" cy="190500"/>
              </a:xfrm>
              <a:custGeom>
                <a:avLst/>
                <a:gdLst>
                  <a:gd name="T0" fmla="*/ 482 w 482"/>
                  <a:gd name="T1" fmla="*/ 483 h 483"/>
                  <a:gd name="T2" fmla="*/ 0 w 482"/>
                  <a:gd name="T3" fmla="*/ 483 h 483"/>
                  <a:gd name="T4" fmla="*/ 0 w 482"/>
                  <a:gd name="T5" fmla="*/ 0 h 483"/>
                  <a:gd name="T6" fmla="*/ 61 w 482"/>
                  <a:gd name="T7" fmla="*/ 0 h 483"/>
                  <a:gd name="T8" fmla="*/ 61 w 482"/>
                  <a:gd name="T9" fmla="*/ 422 h 483"/>
                  <a:gd name="T10" fmla="*/ 482 w 482"/>
                  <a:gd name="T11" fmla="*/ 422 h 483"/>
                  <a:gd name="T12" fmla="*/ 482 w 482"/>
                  <a:gd name="T13" fmla="*/ 483 h 483"/>
                </a:gdLst>
                <a:ahLst/>
                <a:cxnLst>
                  <a:cxn ang="0">
                    <a:pos x="T0" y="T1"/>
                  </a:cxn>
                  <a:cxn ang="0">
                    <a:pos x="T2" y="T3"/>
                  </a:cxn>
                  <a:cxn ang="0">
                    <a:pos x="T4" y="T5"/>
                  </a:cxn>
                  <a:cxn ang="0">
                    <a:pos x="T6" y="T7"/>
                  </a:cxn>
                  <a:cxn ang="0">
                    <a:pos x="T8" y="T9"/>
                  </a:cxn>
                  <a:cxn ang="0">
                    <a:pos x="T10" y="T11"/>
                  </a:cxn>
                  <a:cxn ang="0">
                    <a:pos x="T12" y="T13"/>
                  </a:cxn>
                </a:cxnLst>
                <a:rect l="0" t="0" r="r" b="b"/>
                <a:pathLst>
                  <a:path w="482" h="483">
                    <a:moveTo>
                      <a:pt x="482" y="483"/>
                    </a:moveTo>
                    <a:lnTo>
                      <a:pt x="0" y="483"/>
                    </a:lnTo>
                    <a:lnTo>
                      <a:pt x="0" y="0"/>
                    </a:lnTo>
                    <a:lnTo>
                      <a:pt x="61" y="0"/>
                    </a:lnTo>
                    <a:lnTo>
                      <a:pt x="61" y="422"/>
                    </a:lnTo>
                    <a:lnTo>
                      <a:pt x="482" y="422"/>
                    </a:lnTo>
                    <a:lnTo>
                      <a:pt x="482" y="4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74" name="Freeform: Shape 73">
              <a:extLst>
                <a:ext uri="{FF2B5EF4-FFF2-40B4-BE49-F238E27FC236}">
                  <a16:creationId xmlns:a16="http://schemas.microsoft.com/office/drawing/2014/main" xmlns="" id="{22FE3BE1-2304-45D6-8171-F21228D41AC2}"/>
                </a:ext>
              </a:extLst>
            </p:cNvPr>
            <p:cNvSpPr>
              <a:spLocks/>
            </p:cNvSpPr>
            <p:nvPr/>
          </p:nvSpPr>
          <p:spPr bwMode="auto">
            <a:xfrm rot="10800000">
              <a:off x="10548189" y="2684912"/>
              <a:ext cx="412169" cy="396359"/>
            </a:xfrm>
            <a:custGeom>
              <a:avLst/>
              <a:gdLst>
                <a:gd name="connsiteX0" fmla="*/ 24285 w 412169"/>
                <a:gd name="connsiteY0" fmla="*/ 396359 h 396359"/>
                <a:gd name="connsiteX1" fmla="*/ 0 w 412169"/>
                <a:gd name="connsiteY1" fmla="*/ 396359 h 396359"/>
                <a:gd name="connsiteX2" fmla="*/ 17 w 412169"/>
                <a:gd name="connsiteY2" fmla="*/ 395893 h 396359"/>
                <a:gd name="connsiteX3" fmla="*/ 414 w 412169"/>
                <a:gd name="connsiteY3" fmla="*/ 385976 h 396359"/>
                <a:gd name="connsiteX4" fmla="*/ 1605 w 412169"/>
                <a:gd name="connsiteY4" fmla="*/ 376059 h 396359"/>
                <a:gd name="connsiteX5" fmla="*/ 2797 w 412169"/>
                <a:gd name="connsiteY5" fmla="*/ 365745 h 396359"/>
                <a:gd name="connsiteX6" fmla="*/ 3988 w 412169"/>
                <a:gd name="connsiteY6" fmla="*/ 355431 h 396359"/>
                <a:gd name="connsiteX7" fmla="*/ 5576 w 412169"/>
                <a:gd name="connsiteY7" fmla="*/ 345514 h 396359"/>
                <a:gd name="connsiteX8" fmla="*/ 7561 w 412169"/>
                <a:gd name="connsiteY8" fmla="*/ 335597 h 396359"/>
                <a:gd name="connsiteX9" fmla="*/ 9944 w 412169"/>
                <a:gd name="connsiteY9" fmla="*/ 325283 h 396359"/>
                <a:gd name="connsiteX10" fmla="*/ 12326 w 412169"/>
                <a:gd name="connsiteY10" fmla="*/ 315763 h 396359"/>
                <a:gd name="connsiteX11" fmla="*/ 14708 w 412169"/>
                <a:gd name="connsiteY11" fmla="*/ 305845 h 396359"/>
                <a:gd name="connsiteX12" fmla="*/ 17885 w 412169"/>
                <a:gd name="connsiteY12" fmla="*/ 295532 h 396359"/>
                <a:gd name="connsiteX13" fmla="*/ 21061 w 412169"/>
                <a:gd name="connsiteY13" fmla="*/ 286011 h 396359"/>
                <a:gd name="connsiteX14" fmla="*/ 24635 w 412169"/>
                <a:gd name="connsiteY14" fmla="*/ 276094 h 396359"/>
                <a:gd name="connsiteX15" fmla="*/ 28209 w 412169"/>
                <a:gd name="connsiteY15" fmla="*/ 266574 h 396359"/>
                <a:gd name="connsiteX16" fmla="*/ 32179 w 412169"/>
                <a:gd name="connsiteY16" fmla="*/ 256656 h 396359"/>
                <a:gd name="connsiteX17" fmla="*/ 36150 w 412169"/>
                <a:gd name="connsiteY17" fmla="*/ 247136 h 396359"/>
                <a:gd name="connsiteX18" fmla="*/ 40518 w 412169"/>
                <a:gd name="connsiteY18" fmla="*/ 237615 h 396359"/>
                <a:gd name="connsiteX19" fmla="*/ 45282 w 412169"/>
                <a:gd name="connsiteY19" fmla="*/ 228095 h 396359"/>
                <a:gd name="connsiteX20" fmla="*/ 50047 w 412169"/>
                <a:gd name="connsiteY20" fmla="*/ 218971 h 396359"/>
                <a:gd name="connsiteX21" fmla="*/ 54812 w 412169"/>
                <a:gd name="connsiteY21" fmla="*/ 210244 h 396359"/>
                <a:gd name="connsiteX22" fmla="*/ 59974 w 412169"/>
                <a:gd name="connsiteY22" fmla="*/ 201120 h 396359"/>
                <a:gd name="connsiteX23" fmla="*/ 65930 w 412169"/>
                <a:gd name="connsiteY23" fmla="*/ 192393 h 396359"/>
                <a:gd name="connsiteX24" fmla="*/ 71489 w 412169"/>
                <a:gd name="connsiteY24" fmla="*/ 183666 h 396359"/>
                <a:gd name="connsiteX25" fmla="*/ 77047 w 412169"/>
                <a:gd name="connsiteY25" fmla="*/ 175336 h 396359"/>
                <a:gd name="connsiteX26" fmla="*/ 83003 w 412169"/>
                <a:gd name="connsiteY26" fmla="*/ 167005 h 396359"/>
                <a:gd name="connsiteX27" fmla="*/ 89356 w 412169"/>
                <a:gd name="connsiteY27" fmla="*/ 158675 h 396359"/>
                <a:gd name="connsiteX28" fmla="*/ 95709 w 412169"/>
                <a:gd name="connsiteY28" fmla="*/ 150741 h 396359"/>
                <a:gd name="connsiteX29" fmla="*/ 102062 w 412169"/>
                <a:gd name="connsiteY29" fmla="*/ 143204 h 396359"/>
                <a:gd name="connsiteX30" fmla="*/ 109210 w 412169"/>
                <a:gd name="connsiteY30" fmla="*/ 135667 h 396359"/>
                <a:gd name="connsiteX31" fmla="*/ 116357 w 412169"/>
                <a:gd name="connsiteY31" fmla="*/ 128527 h 396359"/>
                <a:gd name="connsiteX32" fmla="*/ 123107 w 412169"/>
                <a:gd name="connsiteY32" fmla="*/ 120593 h 396359"/>
                <a:gd name="connsiteX33" fmla="*/ 130651 w 412169"/>
                <a:gd name="connsiteY33" fmla="*/ 113849 h 396359"/>
                <a:gd name="connsiteX34" fmla="*/ 137798 w 412169"/>
                <a:gd name="connsiteY34" fmla="*/ 107106 h 396359"/>
                <a:gd name="connsiteX35" fmla="*/ 145342 w 412169"/>
                <a:gd name="connsiteY35" fmla="*/ 100362 h 396359"/>
                <a:gd name="connsiteX36" fmla="*/ 153681 w 412169"/>
                <a:gd name="connsiteY36" fmla="*/ 94015 h 396359"/>
                <a:gd name="connsiteX37" fmla="*/ 161622 w 412169"/>
                <a:gd name="connsiteY37" fmla="*/ 87271 h 396359"/>
                <a:gd name="connsiteX38" fmla="*/ 169563 w 412169"/>
                <a:gd name="connsiteY38" fmla="*/ 81321 h 396359"/>
                <a:gd name="connsiteX39" fmla="*/ 177902 w 412169"/>
                <a:gd name="connsiteY39" fmla="*/ 75371 h 396359"/>
                <a:gd name="connsiteX40" fmla="*/ 186240 w 412169"/>
                <a:gd name="connsiteY40" fmla="*/ 69817 h 396359"/>
                <a:gd name="connsiteX41" fmla="*/ 194975 w 412169"/>
                <a:gd name="connsiteY41" fmla="*/ 64263 h 396359"/>
                <a:gd name="connsiteX42" fmla="*/ 203711 w 412169"/>
                <a:gd name="connsiteY42" fmla="*/ 58710 h 396359"/>
                <a:gd name="connsiteX43" fmla="*/ 212446 w 412169"/>
                <a:gd name="connsiteY43" fmla="*/ 53553 h 396359"/>
                <a:gd name="connsiteX44" fmla="*/ 221579 w 412169"/>
                <a:gd name="connsiteY44" fmla="*/ 48396 h 396359"/>
                <a:gd name="connsiteX45" fmla="*/ 230314 w 412169"/>
                <a:gd name="connsiteY45" fmla="*/ 44032 h 396359"/>
                <a:gd name="connsiteX46" fmla="*/ 240241 w 412169"/>
                <a:gd name="connsiteY46" fmla="*/ 39669 h 396359"/>
                <a:gd name="connsiteX47" fmla="*/ 249373 w 412169"/>
                <a:gd name="connsiteY47" fmla="*/ 35305 h 396359"/>
                <a:gd name="connsiteX48" fmla="*/ 258903 w 412169"/>
                <a:gd name="connsiteY48" fmla="*/ 31338 h 396359"/>
                <a:gd name="connsiteX49" fmla="*/ 268432 w 412169"/>
                <a:gd name="connsiteY49" fmla="*/ 27372 h 396359"/>
                <a:gd name="connsiteX50" fmla="*/ 286300 w 412169"/>
                <a:gd name="connsiteY50" fmla="*/ 21025 h 396359"/>
                <a:gd name="connsiteX51" fmla="*/ 303771 w 412169"/>
                <a:gd name="connsiteY51" fmla="*/ 15471 h 396359"/>
                <a:gd name="connsiteX52" fmla="*/ 321639 w 412169"/>
                <a:gd name="connsiteY52" fmla="*/ 11107 h 396359"/>
                <a:gd name="connsiteX53" fmla="*/ 339506 w 412169"/>
                <a:gd name="connsiteY53" fmla="*/ 7140 h 396359"/>
                <a:gd name="connsiteX54" fmla="*/ 356977 w 412169"/>
                <a:gd name="connsiteY54" fmla="*/ 4364 h 396359"/>
                <a:gd name="connsiteX55" fmla="*/ 375639 w 412169"/>
                <a:gd name="connsiteY55" fmla="*/ 1984 h 396359"/>
                <a:gd name="connsiteX56" fmla="*/ 393507 w 412169"/>
                <a:gd name="connsiteY56" fmla="*/ 397 h 396359"/>
                <a:gd name="connsiteX57" fmla="*/ 412169 w 412169"/>
                <a:gd name="connsiteY57" fmla="*/ 0 h 396359"/>
                <a:gd name="connsiteX58" fmla="*/ 412169 w 412169"/>
                <a:gd name="connsiteY58" fmla="*/ 24198 h 396359"/>
                <a:gd name="connsiteX59" fmla="*/ 395095 w 412169"/>
                <a:gd name="connsiteY59" fmla="*/ 24595 h 396359"/>
                <a:gd name="connsiteX60" fmla="*/ 378022 w 412169"/>
                <a:gd name="connsiteY60" fmla="*/ 26181 h 396359"/>
                <a:gd name="connsiteX61" fmla="*/ 360551 w 412169"/>
                <a:gd name="connsiteY61" fmla="*/ 28165 h 396359"/>
                <a:gd name="connsiteX62" fmla="*/ 343874 w 412169"/>
                <a:gd name="connsiteY62" fmla="*/ 30942 h 396359"/>
                <a:gd name="connsiteX63" fmla="*/ 327198 w 412169"/>
                <a:gd name="connsiteY63" fmla="*/ 34512 h 396359"/>
                <a:gd name="connsiteX64" fmla="*/ 310124 w 412169"/>
                <a:gd name="connsiteY64" fmla="*/ 38875 h 396359"/>
                <a:gd name="connsiteX65" fmla="*/ 293844 w 412169"/>
                <a:gd name="connsiteY65" fmla="*/ 44032 h 396359"/>
                <a:gd name="connsiteX66" fmla="*/ 277168 w 412169"/>
                <a:gd name="connsiteY66" fmla="*/ 49586 h 396359"/>
                <a:gd name="connsiteX67" fmla="*/ 258903 w 412169"/>
                <a:gd name="connsiteY67" fmla="*/ 57123 h 396359"/>
                <a:gd name="connsiteX68" fmla="*/ 241432 w 412169"/>
                <a:gd name="connsiteY68" fmla="*/ 65453 h 396359"/>
                <a:gd name="connsiteX69" fmla="*/ 223961 w 412169"/>
                <a:gd name="connsiteY69" fmla="*/ 74577 h 396359"/>
                <a:gd name="connsiteX70" fmla="*/ 207681 w 412169"/>
                <a:gd name="connsiteY70" fmla="*/ 84494 h 396359"/>
                <a:gd name="connsiteX71" fmla="*/ 191402 w 412169"/>
                <a:gd name="connsiteY71" fmla="*/ 95205 h 396359"/>
                <a:gd name="connsiteX72" fmla="*/ 175916 w 412169"/>
                <a:gd name="connsiteY72" fmla="*/ 106312 h 396359"/>
                <a:gd name="connsiteX73" fmla="*/ 161225 w 412169"/>
                <a:gd name="connsiteY73" fmla="*/ 118609 h 396359"/>
                <a:gd name="connsiteX74" fmla="*/ 146931 w 412169"/>
                <a:gd name="connsiteY74" fmla="*/ 131700 h 396359"/>
                <a:gd name="connsiteX75" fmla="*/ 133430 w 412169"/>
                <a:gd name="connsiteY75" fmla="*/ 144791 h 396359"/>
                <a:gd name="connsiteX76" fmla="*/ 120724 w 412169"/>
                <a:gd name="connsiteY76" fmla="*/ 158675 h 396359"/>
                <a:gd name="connsiteX77" fmla="*/ 108415 w 412169"/>
                <a:gd name="connsiteY77" fmla="*/ 173749 h 396359"/>
                <a:gd name="connsiteX78" fmla="*/ 96504 w 412169"/>
                <a:gd name="connsiteY78" fmla="*/ 189220 h 396359"/>
                <a:gd name="connsiteX79" fmla="*/ 85783 w 412169"/>
                <a:gd name="connsiteY79" fmla="*/ 205484 h 396359"/>
                <a:gd name="connsiteX80" fmla="*/ 75856 w 412169"/>
                <a:gd name="connsiteY80" fmla="*/ 221748 h 396359"/>
                <a:gd name="connsiteX81" fmla="*/ 66724 w 412169"/>
                <a:gd name="connsiteY81" fmla="*/ 239202 h 396359"/>
                <a:gd name="connsiteX82" fmla="*/ 57988 w 412169"/>
                <a:gd name="connsiteY82" fmla="*/ 257053 h 396359"/>
                <a:gd name="connsiteX83" fmla="*/ 50444 w 412169"/>
                <a:gd name="connsiteY83" fmla="*/ 275301 h 396359"/>
                <a:gd name="connsiteX84" fmla="*/ 43694 w 412169"/>
                <a:gd name="connsiteY84" fmla="*/ 293548 h 396359"/>
                <a:gd name="connsiteX85" fmla="*/ 38135 w 412169"/>
                <a:gd name="connsiteY85" fmla="*/ 312192 h 396359"/>
                <a:gd name="connsiteX86" fmla="*/ 33370 w 412169"/>
                <a:gd name="connsiteY86" fmla="*/ 330837 h 396359"/>
                <a:gd name="connsiteX87" fmla="*/ 29400 w 412169"/>
                <a:gd name="connsiteY87" fmla="*/ 349878 h 396359"/>
                <a:gd name="connsiteX88" fmla="*/ 26620 w 412169"/>
                <a:gd name="connsiteY88" fmla="*/ 368522 h 396359"/>
                <a:gd name="connsiteX89" fmla="*/ 24635 w 412169"/>
                <a:gd name="connsiteY89" fmla="*/ 387960 h 39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12169" h="396359">
                  <a:moveTo>
                    <a:pt x="24285" y="396359"/>
                  </a:moveTo>
                  <a:lnTo>
                    <a:pt x="0" y="396359"/>
                  </a:lnTo>
                  <a:lnTo>
                    <a:pt x="17" y="395893"/>
                  </a:lnTo>
                  <a:lnTo>
                    <a:pt x="414" y="385976"/>
                  </a:lnTo>
                  <a:lnTo>
                    <a:pt x="1605" y="376059"/>
                  </a:lnTo>
                  <a:lnTo>
                    <a:pt x="2797" y="365745"/>
                  </a:lnTo>
                  <a:lnTo>
                    <a:pt x="3988" y="355431"/>
                  </a:lnTo>
                  <a:lnTo>
                    <a:pt x="5576" y="345514"/>
                  </a:lnTo>
                  <a:lnTo>
                    <a:pt x="7561" y="335597"/>
                  </a:lnTo>
                  <a:lnTo>
                    <a:pt x="9944" y="325283"/>
                  </a:lnTo>
                  <a:lnTo>
                    <a:pt x="12326" y="315763"/>
                  </a:lnTo>
                  <a:lnTo>
                    <a:pt x="14708" y="305845"/>
                  </a:lnTo>
                  <a:lnTo>
                    <a:pt x="17885" y="295532"/>
                  </a:lnTo>
                  <a:lnTo>
                    <a:pt x="21061" y="286011"/>
                  </a:lnTo>
                  <a:lnTo>
                    <a:pt x="24635" y="276094"/>
                  </a:lnTo>
                  <a:lnTo>
                    <a:pt x="28209" y="266574"/>
                  </a:lnTo>
                  <a:lnTo>
                    <a:pt x="32179" y="256656"/>
                  </a:lnTo>
                  <a:lnTo>
                    <a:pt x="36150" y="247136"/>
                  </a:lnTo>
                  <a:lnTo>
                    <a:pt x="40518" y="237615"/>
                  </a:lnTo>
                  <a:lnTo>
                    <a:pt x="45282" y="228095"/>
                  </a:lnTo>
                  <a:lnTo>
                    <a:pt x="50047" y="218971"/>
                  </a:lnTo>
                  <a:lnTo>
                    <a:pt x="54812" y="210244"/>
                  </a:lnTo>
                  <a:lnTo>
                    <a:pt x="59974" y="201120"/>
                  </a:lnTo>
                  <a:lnTo>
                    <a:pt x="65930" y="192393"/>
                  </a:lnTo>
                  <a:lnTo>
                    <a:pt x="71489" y="183666"/>
                  </a:lnTo>
                  <a:lnTo>
                    <a:pt x="77047" y="175336"/>
                  </a:lnTo>
                  <a:lnTo>
                    <a:pt x="83003" y="167005"/>
                  </a:lnTo>
                  <a:lnTo>
                    <a:pt x="89356" y="158675"/>
                  </a:lnTo>
                  <a:lnTo>
                    <a:pt x="95709" y="150741"/>
                  </a:lnTo>
                  <a:lnTo>
                    <a:pt x="102062" y="143204"/>
                  </a:lnTo>
                  <a:lnTo>
                    <a:pt x="109210" y="135667"/>
                  </a:lnTo>
                  <a:lnTo>
                    <a:pt x="116357" y="128527"/>
                  </a:lnTo>
                  <a:lnTo>
                    <a:pt x="123107" y="120593"/>
                  </a:lnTo>
                  <a:lnTo>
                    <a:pt x="130651" y="113849"/>
                  </a:lnTo>
                  <a:lnTo>
                    <a:pt x="137798" y="107106"/>
                  </a:lnTo>
                  <a:lnTo>
                    <a:pt x="145342" y="100362"/>
                  </a:lnTo>
                  <a:lnTo>
                    <a:pt x="153681" y="94015"/>
                  </a:lnTo>
                  <a:lnTo>
                    <a:pt x="161622" y="87271"/>
                  </a:lnTo>
                  <a:lnTo>
                    <a:pt x="169563" y="81321"/>
                  </a:lnTo>
                  <a:lnTo>
                    <a:pt x="177902" y="75371"/>
                  </a:lnTo>
                  <a:lnTo>
                    <a:pt x="186240" y="69817"/>
                  </a:lnTo>
                  <a:lnTo>
                    <a:pt x="194975" y="64263"/>
                  </a:lnTo>
                  <a:lnTo>
                    <a:pt x="203711" y="58710"/>
                  </a:lnTo>
                  <a:lnTo>
                    <a:pt x="212446" y="53553"/>
                  </a:lnTo>
                  <a:lnTo>
                    <a:pt x="221579" y="48396"/>
                  </a:lnTo>
                  <a:lnTo>
                    <a:pt x="230314" y="44032"/>
                  </a:lnTo>
                  <a:lnTo>
                    <a:pt x="240241" y="39669"/>
                  </a:lnTo>
                  <a:lnTo>
                    <a:pt x="249373" y="35305"/>
                  </a:lnTo>
                  <a:lnTo>
                    <a:pt x="258903" y="31338"/>
                  </a:lnTo>
                  <a:lnTo>
                    <a:pt x="268432" y="27372"/>
                  </a:lnTo>
                  <a:lnTo>
                    <a:pt x="286300" y="21025"/>
                  </a:lnTo>
                  <a:lnTo>
                    <a:pt x="303771" y="15471"/>
                  </a:lnTo>
                  <a:lnTo>
                    <a:pt x="321639" y="11107"/>
                  </a:lnTo>
                  <a:lnTo>
                    <a:pt x="339506" y="7140"/>
                  </a:lnTo>
                  <a:lnTo>
                    <a:pt x="356977" y="4364"/>
                  </a:lnTo>
                  <a:lnTo>
                    <a:pt x="375639" y="1984"/>
                  </a:lnTo>
                  <a:lnTo>
                    <a:pt x="393507" y="397"/>
                  </a:lnTo>
                  <a:lnTo>
                    <a:pt x="412169" y="0"/>
                  </a:lnTo>
                  <a:lnTo>
                    <a:pt x="412169" y="24198"/>
                  </a:lnTo>
                  <a:lnTo>
                    <a:pt x="395095" y="24595"/>
                  </a:lnTo>
                  <a:lnTo>
                    <a:pt x="378022" y="26181"/>
                  </a:lnTo>
                  <a:lnTo>
                    <a:pt x="360551" y="28165"/>
                  </a:lnTo>
                  <a:lnTo>
                    <a:pt x="343874" y="30942"/>
                  </a:lnTo>
                  <a:lnTo>
                    <a:pt x="327198" y="34512"/>
                  </a:lnTo>
                  <a:lnTo>
                    <a:pt x="310124" y="38875"/>
                  </a:lnTo>
                  <a:lnTo>
                    <a:pt x="293844" y="44032"/>
                  </a:lnTo>
                  <a:lnTo>
                    <a:pt x="277168" y="49586"/>
                  </a:lnTo>
                  <a:lnTo>
                    <a:pt x="258903" y="57123"/>
                  </a:lnTo>
                  <a:lnTo>
                    <a:pt x="241432" y="65453"/>
                  </a:lnTo>
                  <a:lnTo>
                    <a:pt x="223961" y="74577"/>
                  </a:lnTo>
                  <a:lnTo>
                    <a:pt x="207681" y="84494"/>
                  </a:lnTo>
                  <a:lnTo>
                    <a:pt x="191402" y="95205"/>
                  </a:lnTo>
                  <a:lnTo>
                    <a:pt x="175916" y="106312"/>
                  </a:lnTo>
                  <a:lnTo>
                    <a:pt x="161225" y="118609"/>
                  </a:lnTo>
                  <a:lnTo>
                    <a:pt x="146931" y="131700"/>
                  </a:lnTo>
                  <a:lnTo>
                    <a:pt x="133430" y="144791"/>
                  </a:lnTo>
                  <a:lnTo>
                    <a:pt x="120724" y="158675"/>
                  </a:lnTo>
                  <a:lnTo>
                    <a:pt x="108415" y="173749"/>
                  </a:lnTo>
                  <a:lnTo>
                    <a:pt x="96504" y="189220"/>
                  </a:lnTo>
                  <a:lnTo>
                    <a:pt x="85783" y="205484"/>
                  </a:lnTo>
                  <a:lnTo>
                    <a:pt x="75856" y="221748"/>
                  </a:lnTo>
                  <a:lnTo>
                    <a:pt x="66724" y="239202"/>
                  </a:lnTo>
                  <a:lnTo>
                    <a:pt x="57988" y="257053"/>
                  </a:lnTo>
                  <a:lnTo>
                    <a:pt x="50444" y="275301"/>
                  </a:lnTo>
                  <a:lnTo>
                    <a:pt x="43694" y="293548"/>
                  </a:lnTo>
                  <a:lnTo>
                    <a:pt x="38135" y="312192"/>
                  </a:lnTo>
                  <a:lnTo>
                    <a:pt x="33370" y="330837"/>
                  </a:lnTo>
                  <a:lnTo>
                    <a:pt x="29400" y="349878"/>
                  </a:lnTo>
                  <a:lnTo>
                    <a:pt x="26620" y="368522"/>
                  </a:lnTo>
                  <a:lnTo>
                    <a:pt x="24635" y="3879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40" name="Freeform 59">
              <a:extLst>
                <a:ext uri="{FF2B5EF4-FFF2-40B4-BE49-F238E27FC236}">
                  <a16:creationId xmlns:a16="http://schemas.microsoft.com/office/drawing/2014/main" xmlns="" id="{95362A94-E0C1-48D0-8212-D5B6DE1C1F09}"/>
                </a:ext>
              </a:extLst>
            </p:cNvPr>
            <p:cNvSpPr>
              <a:spLocks/>
            </p:cNvSpPr>
            <p:nvPr/>
          </p:nvSpPr>
          <p:spPr bwMode="auto">
            <a:xfrm>
              <a:off x="10873744" y="2558398"/>
              <a:ext cx="146050" cy="130175"/>
            </a:xfrm>
            <a:custGeom>
              <a:avLst/>
              <a:gdLst>
                <a:gd name="T0" fmla="*/ 150 w 368"/>
                <a:gd name="T1" fmla="*/ 19 h 328"/>
                <a:gd name="T2" fmla="*/ 7 w 368"/>
                <a:gd name="T3" fmla="*/ 268 h 328"/>
                <a:gd name="T4" fmla="*/ 7 w 368"/>
                <a:gd name="T5" fmla="*/ 268 h 328"/>
                <a:gd name="T6" fmla="*/ 3 w 368"/>
                <a:gd name="T7" fmla="*/ 273 h 328"/>
                <a:gd name="T8" fmla="*/ 1 w 368"/>
                <a:gd name="T9" fmla="*/ 279 h 328"/>
                <a:gd name="T10" fmla="*/ 0 w 368"/>
                <a:gd name="T11" fmla="*/ 284 h 328"/>
                <a:gd name="T12" fmla="*/ 0 w 368"/>
                <a:gd name="T13" fmla="*/ 289 h 328"/>
                <a:gd name="T14" fmla="*/ 1 w 368"/>
                <a:gd name="T15" fmla="*/ 294 h 328"/>
                <a:gd name="T16" fmla="*/ 2 w 368"/>
                <a:gd name="T17" fmla="*/ 299 h 328"/>
                <a:gd name="T18" fmla="*/ 3 w 368"/>
                <a:gd name="T19" fmla="*/ 304 h 328"/>
                <a:gd name="T20" fmla="*/ 7 w 368"/>
                <a:gd name="T21" fmla="*/ 308 h 328"/>
                <a:gd name="T22" fmla="*/ 9 w 368"/>
                <a:gd name="T23" fmla="*/ 313 h 328"/>
                <a:gd name="T24" fmla="*/ 13 w 368"/>
                <a:gd name="T25" fmla="*/ 316 h 328"/>
                <a:gd name="T26" fmla="*/ 16 w 368"/>
                <a:gd name="T27" fmla="*/ 320 h 328"/>
                <a:gd name="T28" fmla="*/ 21 w 368"/>
                <a:gd name="T29" fmla="*/ 323 h 328"/>
                <a:gd name="T30" fmla="*/ 25 w 368"/>
                <a:gd name="T31" fmla="*/ 325 h 328"/>
                <a:gd name="T32" fmla="*/ 30 w 368"/>
                <a:gd name="T33" fmla="*/ 327 h 328"/>
                <a:gd name="T34" fmla="*/ 36 w 368"/>
                <a:gd name="T35" fmla="*/ 328 h 328"/>
                <a:gd name="T36" fmla="*/ 41 w 368"/>
                <a:gd name="T37" fmla="*/ 328 h 328"/>
                <a:gd name="T38" fmla="*/ 327 w 368"/>
                <a:gd name="T39" fmla="*/ 328 h 328"/>
                <a:gd name="T40" fmla="*/ 327 w 368"/>
                <a:gd name="T41" fmla="*/ 328 h 328"/>
                <a:gd name="T42" fmla="*/ 334 w 368"/>
                <a:gd name="T43" fmla="*/ 328 h 328"/>
                <a:gd name="T44" fmla="*/ 339 w 368"/>
                <a:gd name="T45" fmla="*/ 327 h 328"/>
                <a:gd name="T46" fmla="*/ 344 w 368"/>
                <a:gd name="T47" fmla="*/ 325 h 328"/>
                <a:gd name="T48" fmla="*/ 349 w 368"/>
                <a:gd name="T49" fmla="*/ 323 h 328"/>
                <a:gd name="T50" fmla="*/ 353 w 368"/>
                <a:gd name="T51" fmla="*/ 320 h 328"/>
                <a:gd name="T52" fmla="*/ 357 w 368"/>
                <a:gd name="T53" fmla="*/ 316 h 328"/>
                <a:gd name="T54" fmla="*/ 360 w 368"/>
                <a:gd name="T55" fmla="*/ 313 h 328"/>
                <a:gd name="T56" fmla="*/ 363 w 368"/>
                <a:gd name="T57" fmla="*/ 308 h 328"/>
                <a:gd name="T58" fmla="*/ 365 w 368"/>
                <a:gd name="T59" fmla="*/ 304 h 328"/>
                <a:gd name="T60" fmla="*/ 367 w 368"/>
                <a:gd name="T61" fmla="*/ 299 h 328"/>
                <a:gd name="T62" fmla="*/ 368 w 368"/>
                <a:gd name="T63" fmla="*/ 294 h 328"/>
                <a:gd name="T64" fmla="*/ 368 w 368"/>
                <a:gd name="T65" fmla="*/ 289 h 328"/>
                <a:gd name="T66" fmla="*/ 368 w 368"/>
                <a:gd name="T67" fmla="*/ 284 h 328"/>
                <a:gd name="T68" fmla="*/ 367 w 368"/>
                <a:gd name="T69" fmla="*/ 279 h 328"/>
                <a:gd name="T70" fmla="*/ 365 w 368"/>
                <a:gd name="T71" fmla="*/ 273 h 328"/>
                <a:gd name="T72" fmla="*/ 363 w 368"/>
                <a:gd name="T73" fmla="*/ 268 h 328"/>
                <a:gd name="T74" fmla="*/ 219 w 368"/>
                <a:gd name="T75" fmla="*/ 19 h 328"/>
                <a:gd name="T76" fmla="*/ 219 w 368"/>
                <a:gd name="T77" fmla="*/ 19 h 328"/>
                <a:gd name="T78" fmla="*/ 216 w 368"/>
                <a:gd name="T79" fmla="*/ 15 h 328"/>
                <a:gd name="T80" fmla="*/ 212 w 368"/>
                <a:gd name="T81" fmla="*/ 11 h 328"/>
                <a:gd name="T82" fmla="*/ 208 w 368"/>
                <a:gd name="T83" fmla="*/ 7 h 328"/>
                <a:gd name="T84" fmla="*/ 204 w 368"/>
                <a:gd name="T85" fmla="*/ 4 h 328"/>
                <a:gd name="T86" fmla="*/ 199 w 368"/>
                <a:gd name="T87" fmla="*/ 2 h 328"/>
                <a:gd name="T88" fmla="*/ 194 w 368"/>
                <a:gd name="T89" fmla="*/ 1 h 328"/>
                <a:gd name="T90" fmla="*/ 189 w 368"/>
                <a:gd name="T91" fmla="*/ 0 h 328"/>
                <a:gd name="T92" fmla="*/ 184 w 368"/>
                <a:gd name="T93" fmla="*/ 0 h 328"/>
                <a:gd name="T94" fmla="*/ 179 w 368"/>
                <a:gd name="T95" fmla="*/ 0 h 328"/>
                <a:gd name="T96" fmla="*/ 174 w 368"/>
                <a:gd name="T97" fmla="*/ 1 h 328"/>
                <a:gd name="T98" fmla="*/ 169 w 368"/>
                <a:gd name="T99" fmla="*/ 2 h 328"/>
                <a:gd name="T100" fmla="*/ 165 w 368"/>
                <a:gd name="T101" fmla="*/ 4 h 328"/>
                <a:gd name="T102" fmla="*/ 160 w 368"/>
                <a:gd name="T103" fmla="*/ 7 h 328"/>
                <a:gd name="T104" fmla="*/ 156 w 368"/>
                <a:gd name="T105" fmla="*/ 11 h 328"/>
                <a:gd name="T106" fmla="*/ 153 w 368"/>
                <a:gd name="T107" fmla="*/ 15 h 328"/>
                <a:gd name="T108" fmla="*/ 150 w 368"/>
                <a:gd name="T109" fmla="*/ 19 h 328"/>
                <a:gd name="T110" fmla="*/ 150 w 368"/>
                <a:gd name="T111" fmla="*/ 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328">
                  <a:moveTo>
                    <a:pt x="150" y="19"/>
                  </a:moveTo>
                  <a:lnTo>
                    <a:pt x="7" y="268"/>
                  </a:lnTo>
                  <a:lnTo>
                    <a:pt x="7" y="268"/>
                  </a:lnTo>
                  <a:lnTo>
                    <a:pt x="3" y="273"/>
                  </a:lnTo>
                  <a:lnTo>
                    <a:pt x="1" y="279"/>
                  </a:lnTo>
                  <a:lnTo>
                    <a:pt x="0" y="284"/>
                  </a:lnTo>
                  <a:lnTo>
                    <a:pt x="0" y="289"/>
                  </a:lnTo>
                  <a:lnTo>
                    <a:pt x="1" y="294"/>
                  </a:lnTo>
                  <a:lnTo>
                    <a:pt x="2" y="299"/>
                  </a:lnTo>
                  <a:lnTo>
                    <a:pt x="3" y="304"/>
                  </a:lnTo>
                  <a:lnTo>
                    <a:pt x="7" y="308"/>
                  </a:lnTo>
                  <a:lnTo>
                    <a:pt x="9" y="313"/>
                  </a:lnTo>
                  <a:lnTo>
                    <a:pt x="13" y="316"/>
                  </a:lnTo>
                  <a:lnTo>
                    <a:pt x="16" y="320"/>
                  </a:lnTo>
                  <a:lnTo>
                    <a:pt x="21" y="323"/>
                  </a:lnTo>
                  <a:lnTo>
                    <a:pt x="25" y="325"/>
                  </a:lnTo>
                  <a:lnTo>
                    <a:pt x="30" y="327"/>
                  </a:lnTo>
                  <a:lnTo>
                    <a:pt x="36" y="328"/>
                  </a:lnTo>
                  <a:lnTo>
                    <a:pt x="41" y="328"/>
                  </a:lnTo>
                  <a:lnTo>
                    <a:pt x="327" y="328"/>
                  </a:lnTo>
                  <a:lnTo>
                    <a:pt x="327" y="328"/>
                  </a:lnTo>
                  <a:lnTo>
                    <a:pt x="334" y="328"/>
                  </a:lnTo>
                  <a:lnTo>
                    <a:pt x="339" y="327"/>
                  </a:lnTo>
                  <a:lnTo>
                    <a:pt x="344" y="325"/>
                  </a:lnTo>
                  <a:lnTo>
                    <a:pt x="349" y="323"/>
                  </a:lnTo>
                  <a:lnTo>
                    <a:pt x="353" y="320"/>
                  </a:lnTo>
                  <a:lnTo>
                    <a:pt x="357" y="316"/>
                  </a:lnTo>
                  <a:lnTo>
                    <a:pt x="360" y="313"/>
                  </a:lnTo>
                  <a:lnTo>
                    <a:pt x="363" y="308"/>
                  </a:lnTo>
                  <a:lnTo>
                    <a:pt x="365" y="304"/>
                  </a:lnTo>
                  <a:lnTo>
                    <a:pt x="367" y="299"/>
                  </a:lnTo>
                  <a:lnTo>
                    <a:pt x="368" y="294"/>
                  </a:lnTo>
                  <a:lnTo>
                    <a:pt x="368" y="289"/>
                  </a:lnTo>
                  <a:lnTo>
                    <a:pt x="368" y="284"/>
                  </a:lnTo>
                  <a:lnTo>
                    <a:pt x="367" y="279"/>
                  </a:lnTo>
                  <a:lnTo>
                    <a:pt x="365" y="273"/>
                  </a:lnTo>
                  <a:lnTo>
                    <a:pt x="363" y="268"/>
                  </a:lnTo>
                  <a:lnTo>
                    <a:pt x="219" y="19"/>
                  </a:lnTo>
                  <a:lnTo>
                    <a:pt x="219" y="19"/>
                  </a:lnTo>
                  <a:lnTo>
                    <a:pt x="216" y="15"/>
                  </a:lnTo>
                  <a:lnTo>
                    <a:pt x="212" y="11"/>
                  </a:lnTo>
                  <a:lnTo>
                    <a:pt x="208" y="7"/>
                  </a:lnTo>
                  <a:lnTo>
                    <a:pt x="204" y="4"/>
                  </a:lnTo>
                  <a:lnTo>
                    <a:pt x="199" y="2"/>
                  </a:lnTo>
                  <a:lnTo>
                    <a:pt x="194" y="1"/>
                  </a:lnTo>
                  <a:lnTo>
                    <a:pt x="189" y="0"/>
                  </a:lnTo>
                  <a:lnTo>
                    <a:pt x="184" y="0"/>
                  </a:lnTo>
                  <a:lnTo>
                    <a:pt x="179" y="0"/>
                  </a:lnTo>
                  <a:lnTo>
                    <a:pt x="174" y="1"/>
                  </a:lnTo>
                  <a:lnTo>
                    <a:pt x="169" y="2"/>
                  </a:lnTo>
                  <a:lnTo>
                    <a:pt x="165" y="4"/>
                  </a:lnTo>
                  <a:lnTo>
                    <a:pt x="160" y="7"/>
                  </a:lnTo>
                  <a:lnTo>
                    <a:pt x="156" y="11"/>
                  </a:lnTo>
                  <a:lnTo>
                    <a:pt x="153" y="15"/>
                  </a:lnTo>
                  <a:lnTo>
                    <a:pt x="150" y="19"/>
                  </a:lnTo>
                  <a:lnTo>
                    <a:pt x="150" y="1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2" name="Group 195">
            <a:extLst>
              <a:ext uri="{FF2B5EF4-FFF2-40B4-BE49-F238E27FC236}">
                <a16:creationId xmlns:a16="http://schemas.microsoft.com/office/drawing/2014/main" xmlns="" id="{D5204128-AB58-4462-B82F-DD4A97E07340}"/>
              </a:ext>
            </a:extLst>
          </p:cNvPr>
          <p:cNvGrpSpPr>
            <a:grpSpLocks noChangeAspect="1"/>
          </p:cNvGrpSpPr>
          <p:nvPr/>
        </p:nvGrpSpPr>
        <p:grpSpPr bwMode="auto">
          <a:xfrm>
            <a:off x="9370076" y="3468159"/>
            <a:ext cx="667510" cy="1309614"/>
            <a:chOff x="4151" y="2113"/>
            <a:chExt cx="289" cy="567"/>
          </a:xfrm>
        </p:grpSpPr>
        <p:sp>
          <p:nvSpPr>
            <p:cNvPr id="43" name="Freeform 196">
              <a:extLst>
                <a:ext uri="{FF2B5EF4-FFF2-40B4-BE49-F238E27FC236}">
                  <a16:creationId xmlns:a16="http://schemas.microsoft.com/office/drawing/2014/main" xmlns="" id="{F1E8F659-FACE-4929-BDFB-1BEB7EEE1457}"/>
                </a:ext>
              </a:extLst>
            </p:cNvPr>
            <p:cNvSpPr>
              <a:spLocks noEditPoints="1"/>
            </p:cNvSpPr>
            <p:nvPr/>
          </p:nvSpPr>
          <p:spPr bwMode="auto">
            <a:xfrm>
              <a:off x="4151" y="2113"/>
              <a:ext cx="289" cy="567"/>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2" name="Freeform 197">
              <a:extLst>
                <a:ext uri="{FF2B5EF4-FFF2-40B4-BE49-F238E27FC236}">
                  <a16:creationId xmlns:a16="http://schemas.microsoft.com/office/drawing/2014/main" xmlns="" id="{A052DF67-4EE8-4044-9068-F810C4F90BAB}"/>
                </a:ext>
              </a:extLst>
            </p:cNvPr>
            <p:cNvSpPr>
              <a:spLocks noEditPoints="1"/>
            </p:cNvSpPr>
            <p:nvPr/>
          </p:nvSpPr>
          <p:spPr bwMode="auto">
            <a:xfrm>
              <a:off x="4183" y="2148"/>
              <a:ext cx="225" cy="436"/>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3" name="Freeform 198">
              <a:extLst>
                <a:ext uri="{FF2B5EF4-FFF2-40B4-BE49-F238E27FC236}">
                  <a16:creationId xmlns:a16="http://schemas.microsoft.com/office/drawing/2014/main" xmlns="" id="{E90A37C5-AFE5-4A73-8CC2-10B93EA23E1A}"/>
                </a:ext>
              </a:extLst>
            </p:cNvPr>
            <p:cNvSpPr>
              <a:spLocks noEditPoints="1"/>
            </p:cNvSpPr>
            <p:nvPr/>
          </p:nvSpPr>
          <p:spPr bwMode="auto">
            <a:xfrm>
              <a:off x="4271" y="2601"/>
              <a:ext cx="48" cy="48"/>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54" name="Group 53">
            <a:extLst>
              <a:ext uri="{FF2B5EF4-FFF2-40B4-BE49-F238E27FC236}">
                <a16:creationId xmlns:a16="http://schemas.microsoft.com/office/drawing/2014/main" xmlns="" id="{2770F52B-E50D-40BB-B864-95186607E5AA}"/>
              </a:ext>
            </a:extLst>
          </p:cNvPr>
          <p:cNvGrpSpPr/>
          <p:nvPr/>
        </p:nvGrpSpPr>
        <p:grpSpPr>
          <a:xfrm>
            <a:off x="6505152" y="3489438"/>
            <a:ext cx="1594605" cy="1267056"/>
            <a:chOff x="4921824" y="3444030"/>
            <a:chExt cx="900113" cy="715220"/>
          </a:xfrm>
        </p:grpSpPr>
        <p:sp>
          <p:nvSpPr>
            <p:cNvPr id="56" name="Desktop Base 3">
              <a:extLst>
                <a:ext uri="{FF2B5EF4-FFF2-40B4-BE49-F238E27FC236}">
                  <a16:creationId xmlns:a16="http://schemas.microsoft.com/office/drawing/2014/main" xmlns="" id="{67801B03-5CBE-4009-83B8-35192EFA9677}"/>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7" name="Desktop Base 2">
              <a:extLst>
                <a:ext uri="{FF2B5EF4-FFF2-40B4-BE49-F238E27FC236}">
                  <a16:creationId xmlns:a16="http://schemas.microsoft.com/office/drawing/2014/main" xmlns="" id="{90240F23-079F-4B42-8ECB-020DCB857BEE}"/>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8" name="Desktop Screen">
              <a:extLst>
                <a:ext uri="{FF2B5EF4-FFF2-40B4-BE49-F238E27FC236}">
                  <a16:creationId xmlns:a16="http://schemas.microsoft.com/office/drawing/2014/main" xmlns="" id="{561941DD-2B41-47D4-983C-9775E2253FE1}"/>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Desktop Base">
              <a:extLst>
                <a:ext uri="{FF2B5EF4-FFF2-40B4-BE49-F238E27FC236}">
                  <a16:creationId xmlns:a16="http://schemas.microsoft.com/office/drawing/2014/main" xmlns="" id="{F22B0D05-BFB2-4A2E-A119-0D316AAB3BB1}"/>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60" name="Group 59">
            <a:extLst>
              <a:ext uri="{FF2B5EF4-FFF2-40B4-BE49-F238E27FC236}">
                <a16:creationId xmlns:a16="http://schemas.microsoft.com/office/drawing/2014/main" xmlns="" id="{67B103D0-A379-4EA3-A215-F6F3C86E404D}"/>
              </a:ext>
            </a:extLst>
          </p:cNvPr>
          <p:cNvGrpSpPr/>
          <p:nvPr/>
        </p:nvGrpSpPr>
        <p:grpSpPr>
          <a:xfrm>
            <a:off x="8529636" y="3966178"/>
            <a:ext cx="662615" cy="313575"/>
            <a:chOff x="5200664" y="2667534"/>
            <a:chExt cx="662614" cy="344933"/>
          </a:xfrm>
        </p:grpSpPr>
        <p:sp>
          <p:nvSpPr>
            <p:cNvPr id="61" name="Isosceles Triangle 60">
              <a:extLst>
                <a:ext uri="{FF2B5EF4-FFF2-40B4-BE49-F238E27FC236}">
                  <a16:creationId xmlns:a16="http://schemas.microsoft.com/office/drawing/2014/main" xmlns="" id="{D72D2642-B952-4B48-A650-B2E1AA3C7C2A}"/>
                </a:ext>
              </a:extLst>
            </p:cNvPr>
            <p:cNvSpPr/>
            <p:nvPr/>
          </p:nvSpPr>
          <p:spPr bwMode="auto">
            <a:xfrm rot="5400000">
              <a:off x="5616031" y="2765219"/>
              <a:ext cx="344932" cy="149563"/>
            </a:xfrm>
            <a:prstGeom prst="triangle">
              <a:avLst/>
            </a:prstGeom>
            <a:solidFill>
              <a:schemeClr val="bg1"/>
            </a:solidFill>
            <a:ln w="19050">
              <a:solidFill>
                <a:schemeClr val="accent3"/>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62" name="Isosceles Triangle 61">
              <a:extLst>
                <a:ext uri="{FF2B5EF4-FFF2-40B4-BE49-F238E27FC236}">
                  <a16:creationId xmlns:a16="http://schemas.microsoft.com/office/drawing/2014/main" xmlns="" id="{7C0E2AFD-E24F-4555-BDD5-0EA04B71E1DC}"/>
                </a:ext>
              </a:extLst>
            </p:cNvPr>
            <p:cNvSpPr/>
            <p:nvPr/>
          </p:nvSpPr>
          <p:spPr bwMode="auto">
            <a:xfrm rot="5400000">
              <a:off x="5359505" y="2765218"/>
              <a:ext cx="344932" cy="149563"/>
            </a:xfrm>
            <a:prstGeom prst="triangle">
              <a:avLst/>
            </a:prstGeom>
            <a:solidFill>
              <a:schemeClr val="bg1"/>
            </a:solidFill>
            <a:ln w="19050">
              <a:solidFill>
                <a:schemeClr val="accent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63" name="Isosceles Triangle 62">
              <a:extLst>
                <a:ext uri="{FF2B5EF4-FFF2-40B4-BE49-F238E27FC236}">
                  <a16:creationId xmlns:a16="http://schemas.microsoft.com/office/drawing/2014/main" xmlns="" id="{030DCE4D-8C1E-40F7-A9F8-23B4E3CF22C2}"/>
                </a:ext>
              </a:extLst>
            </p:cNvPr>
            <p:cNvSpPr/>
            <p:nvPr/>
          </p:nvSpPr>
          <p:spPr bwMode="auto">
            <a:xfrm rot="5400000">
              <a:off x="5102980" y="2765218"/>
              <a:ext cx="344932" cy="149563"/>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grpSp>
      <p:grpSp>
        <p:nvGrpSpPr>
          <p:cNvPr id="5" name="Group 4">
            <a:extLst>
              <a:ext uri="{FF2B5EF4-FFF2-40B4-BE49-F238E27FC236}">
                <a16:creationId xmlns:a16="http://schemas.microsoft.com/office/drawing/2014/main" xmlns="" id="{4580A9E8-7B13-4948-AB63-CD74D25A4B0D}"/>
              </a:ext>
            </a:extLst>
          </p:cNvPr>
          <p:cNvGrpSpPr/>
          <p:nvPr/>
        </p:nvGrpSpPr>
        <p:grpSpPr>
          <a:xfrm>
            <a:off x="6801366" y="2392441"/>
            <a:ext cx="892175" cy="836612"/>
            <a:chOff x="7182766" y="2244659"/>
            <a:chExt cx="892175" cy="836612"/>
          </a:xfrm>
        </p:grpSpPr>
        <p:grpSp>
          <p:nvGrpSpPr>
            <p:cNvPr id="65" name="Clock">
              <a:extLst>
                <a:ext uri="{FF2B5EF4-FFF2-40B4-BE49-F238E27FC236}">
                  <a16:creationId xmlns:a16="http://schemas.microsoft.com/office/drawing/2014/main" xmlns="" id="{3B1955BC-2638-461D-A9C2-A22B4B82391C}"/>
                </a:ext>
              </a:extLst>
            </p:cNvPr>
            <p:cNvGrpSpPr/>
            <p:nvPr/>
          </p:nvGrpSpPr>
          <p:grpSpPr>
            <a:xfrm>
              <a:off x="7376442" y="2379094"/>
              <a:ext cx="561975" cy="563562"/>
              <a:chOff x="2260600" y="4960938"/>
              <a:chExt cx="561975" cy="563562"/>
            </a:xfrm>
            <a:solidFill>
              <a:srgbClr val="EF3340"/>
            </a:solidFill>
          </p:grpSpPr>
          <p:sp>
            <p:nvSpPr>
              <p:cNvPr id="71" name="Clock Face">
                <a:extLst>
                  <a:ext uri="{FF2B5EF4-FFF2-40B4-BE49-F238E27FC236}">
                    <a16:creationId xmlns:a16="http://schemas.microsoft.com/office/drawing/2014/main" xmlns="" id="{7BC3A926-2579-4AA6-99C9-0CD1F4A84CD3}"/>
                  </a:ext>
                </a:extLst>
              </p:cNvPr>
              <p:cNvSpPr>
                <a:spLocks noEditPoints="1"/>
              </p:cNvSpPr>
              <p:nvPr/>
            </p:nvSpPr>
            <p:spPr bwMode="auto">
              <a:xfrm>
                <a:off x="2260600" y="4960938"/>
                <a:ext cx="561975" cy="563562"/>
              </a:xfrm>
              <a:custGeom>
                <a:avLst/>
                <a:gdLst>
                  <a:gd name="T0" fmla="*/ 630 w 1416"/>
                  <a:gd name="T1" fmla="*/ 1414 h 1418"/>
                  <a:gd name="T2" fmla="*/ 501 w 1416"/>
                  <a:gd name="T3" fmla="*/ 1387 h 1418"/>
                  <a:gd name="T4" fmla="*/ 379 w 1416"/>
                  <a:gd name="T5" fmla="*/ 1337 h 1418"/>
                  <a:gd name="T6" fmla="*/ 269 w 1416"/>
                  <a:gd name="T7" fmla="*/ 1265 h 1418"/>
                  <a:gd name="T8" fmla="*/ 173 w 1416"/>
                  <a:gd name="T9" fmla="*/ 1173 h 1418"/>
                  <a:gd name="T10" fmla="*/ 94 w 1416"/>
                  <a:gd name="T11" fmla="*/ 1063 h 1418"/>
                  <a:gd name="T12" fmla="*/ 47 w 1416"/>
                  <a:gd name="T13" fmla="*/ 962 h 1418"/>
                  <a:gd name="T14" fmla="*/ 5 w 1416"/>
                  <a:gd name="T15" fmla="*/ 793 h 1418"/>
                  <a:gd name="T16" fmla="*/ 6 w 1416"/>
                  <a:gd name="T17" fmla="*/ 620 h 1418"/>
                  <a:gd name="T18" fmla="*/ 49 w 1416"/>
                  <a:gd name="T19" fmla="*/ 452 h 1418"/>
                  <a:gd name="T20" fmla="*/ 112 w 1416"/>
                  <a:gd name="T21" fmla="*/ 327 h 1418"/>
                  <a:gd name="T22" fmla="*/ 222 w 1416"/>
                  <a:gd name="T23" fmla="*/ 193 h 1418"/>
                  <a:gd name="T24" fmla="*/ 362 w 1416"/>
                  <a:gd name="T25" fmla="*/ 91 h 1418"/>
                  <a:gd name="T26" fmla="*/ 486 w 1416"/>
                  <a:gd name="T27" fmla="*/ 36 h 1418"/>
                  <a:gd name="T28" fmla="*/ 637 w 1416"/>
                  <a:gd name="T29" fmla="*/ 4 h 1418"/>
                  <a:gd name="T30" fmla="*/ 727 w 1416"/>
                  <a:gd name="T31" fmla="*/ 0 h 1418"/>
                  <a:gd name="T32" fmla="*/ 862 w 1416"/>
                  <a:gd name="T33" fmla="*/ 17 h 1418"/>
                  <a:gd name="T34" fmla="*/ 989 w 1416"/>
                  <a:gd name="T35" fmla="*/ 58 h 1418"/>
                  <a:gd name="T36" fmla="*/ 1106 w 1416"/>
                  <a:gd name="T37" fmla="*/ 123 h 1418"/>
                  <a:gd name="T38" fmla="*/ 1209 w 1416"/>
                  <a:gd name="T39" fmla="*/ 208 h 1418"/>
                  <a:gd name="T40" fmla="*/ 1294 w 1416"/>
                  <a:gd name="T41" fmla="*/ 311 h 1418"/>
                  <a:gd name="T42" fmla="*/ 1360 w 1416"/>
                  <a:gd name="T43" fmla="*/ 431 h 1418"/>
                  <a:gd name="T44" fmla="*/ 1400 w 1416"/>
                  <a:gd name="T45" fmla="*/ 558 h 1418"/>
                  <a:gd name="T46" fmla="*/ 1416 w 1416"/>
                  <a:gd name="T47" fmla="*/ 729 h 1418"/>
                  <a:gd name="T48" fmla="*/ 1390 w 1416"/>
                  <a:gd name="T49" fmla="*/ 900 h 1418"/>
                  <a:gd name="T50" fmla="*/ 1339 w 1416"/>
                  <a:gd name="T51" fmla="*/ 1032 h 1418"/>
                  <a:gd name="T52" fmla="*/ 1242 w 1416"/>
                  <a:gd name="T53" fmla="*/ 1175 h 1418"/>
                  <a:gd name="T54" fmla="*/ 1115 w 1416"/>
                  <a:gd name="T55" fmla="*/ 1291 h 1418"/>
                  <a:gd name="T56" fmla="*/ 960 w 1416"/>
                  <a:gd name="T57" fmla="*/ 1373 h 1418"/>
                  <a:gd name="T58" fmla="*/ 835 w 1416"/>
                  <a:gd name="T59" fmla="*/ 1407 h 1418"/>
                  <a:gd name="T60" fmla="*/ 710 w 1416"/>
                  <a:gd name="T61" fmla="*/ 1418 h 1418"/>
                  <a:gd name="T62" fmla="*/ 615 w 1416"/>
                  <a:gd name="T63" fmla="*/ 68 h 1418"/>
                  <a:gd name="T64" fmla="*/ 478 w 1416"/>
                  <a:gd name="T65" fmla="*/ 103 h 1418"/>
                  <a:gd name="T66" fmla="*/ 364 w 1416"/>
                  <a:gd name="T67" fmla="*/ 161 h 1418"/>
                  <a:gd name="T68" fmla="*/ 241 w 1416"/>
                  <a:gd name="T69" fmla="*/ 260 h 1418"/>
                  <a:gd name="T70" fmla="*/ 148 w 1416"/>
                  <a:gd name="T71" fmla="*/ 386 h 1418"/>
                  <a:gd name="T72" fmla="*/ 94 w 1416"/>
                  <a:gd name="T73" fmla="*/ 505 h 1418"/>
                  <a:gd name="T74" fmla="*/ 63 w 1416"/>
                  <a:gd name="T75" fmla="*/ 659 h 1418"/>
                  <a:gd name="T76" fmla="*/ 70 w 1416"/>
                  <a:gd name="T77" fmla="*/ 816 h 1418"/>
                  <a:gd name="T78" fmla="*/ 103 w 1416"/>
                  <a:gd name="T79" fmla="*/ 940 h 1418"/>
                  <a:gd name="T80" fmla="*/ 180 w 1416"/>
                  <a:gd name="T81" fmla="*/ 1084 h 1418"/>
                  <a:gd name="T82" fmla="*/ 286 w 1416"/>
                  <a:gd name="T83" fmla="*/ 1201 h 1418"/>
                  <a:gd name="T84" fmla="*/ 416 w 1416"/>
                  <a:gd name="T85" fmla="*/ 1288 h 1418"/>
                  <a:gd name="T86" fmla="*/ 561 w 1416"/>
                  <a:gd name="T87" fmla="*/ 1341 h 1418"/>
                  <a:gd name="T88" fmla="*/ 717 w 1416"/>
                  <a:gd name="T89" fmla="*/ 1357 h 1418"/>
                  <a:gd name="T90" fmla="*/ 876 w 1416"/>
                  <a:gd name="T91" fmla="*/ 1336 h 1418"/>
                  <a:gd name="T92" fmla="*/ 997 w 1416"/>
                  <a:gd name="T93" fmla="*/ 1290 h 1418"/>
                  <a:gd name="T94" fmla="*/ 1130 w 1416"/>
                  <a:gd name="T95" fmla="*/ 1203 h 1418"/>
                  <a:gd name="T96" fmla="*/ 1236 w 1416"/>
                  <a:gd name="T97" fmla="*/ 1086 h 1418"/>
                  <a:gd name="T98" fmla="*/ 1299 w 1416"/>
                  <a:gd name="T99" fmla="*/ 975 h 1418"/>
                  <a:gd name="T100" fmla="*/ 1347 w 1416"/>
                  <a:gd name="T101" fmla="*/ 822 h 1418"/>
                  <a:gd name="T102" fmla="*/ 1355 w 1416"/>
                  <a:gd name="T103" fmla="*/ 664 h 1418"/>
                  <a:gd name="T104" fmla="*/ 1324 w 1416"/>
                  <a:gd name="T105" fmla="*/ 509 h 1418"/>
                  <a:gd name="T106" fmla="*/ 1283 w 1416"/>
                  <a:gd name="T107" fmla="*/ 409 h 1418"/>
                  <a:gd name="T108" fmla="*/ 1215 w 1416"/>
                  <a:gd name="T109" fmla="*/ 306 h 1418"/>
                  <a:gd name="T110" fmla="*/ 1131 w 1416"/>
                  <a:gd name="T111" fmla="*/ 218 h 1418"/>
                  <a:gd name="T112" fmla="*/ 1031 w 1416"/>
                  <a:gd name="T113" fmla="*/ 147 h 1418"/>
                  <a:gd name="T114" fmla="*/ 920 w 1416"/>
                  <a:gd name="T115" fmla="*/ 97 h 1418"/>
                  <a:gd name="T116" fmla="*/ 800 w 1416"/>
                  <a:gd name="T117" fmla="*/ 68 h 1418"/>
                  <a:gd name="T118" fmla="*/ 700 w 1416"/>
                  <a:gd name="T119" fmla="*/ 60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16" h="1418">
                    <a:moveTo>
                      <a:pt x="710" y="1418"/>
                    </a:moveTo>
                    <a:lnTo>
                      <a:pt x="710" y="1418"/>
                    </a:lnTo>
                    <a:lnTo>
                      <a:pt x="683" y="1418"/>
                    </a:lnTo>
                    <a:lnTo>
                      <a:pt x="656" y="1416"/>
                    </a:lnTo>
                    <a:lnTo>
                      <a:pt x="630" y="1414"/>
                    </a:lnTo>
                    <a:lnTo>
                      <a:pt x="604" y="1411"/>
                    </a:lnTo>
                    <a:lnTo>
                      <a:pt x="578" y="1406"/>
                    </a:lnTo>
                    <a:lnTo>
                      <a:pt x="551" y="1401"/>
                    </a:lnTo>
                    <a:lnTo>
                      <a:pt x="526" y="1394"/>
                    </a:lnTo>
                    <a:lnTo>
                      <a:pt x="501" y="1387"/>
                    </a:lnTo>
                    <a:lnTo>
                      <a:pt x="476" y="1379"/>
                    </a:lnTo>
                    <a:lnTo>
                      <a:pt x="450" y="1369"/>
                    </a:lnTo>
                    <a:lnTo>
                      <a:pt x="426" y="1359"/>
                    </a:lnTo>
                    <a:lnTo>
                      <a:pt x="403" y="1348"/>
                    </a:lnTo>
                    <a:lnTo>
                      <a:pt x="379" y="1337"/>
                    </a:lnTo>
                    <a:lnTo>
                      <a:pt x="357" y="1324"/>
                    </a:lnTo>
                    <a:lnTo>
                      <a:pt x="333" y="1311"/>
                    </a:lnTo>
                    <a:lnTo>
                      <a:pt x="311" y="1297"/>
                    </a:lnTo>
                    <a:lnTo>
                      <a:pt x="290" y="1280"/>
                    </a:lnTo>
                    <a:lnTo>
                      <a:pt x="269" y="1265"/>
                    </a:lnTo>
                    <a:lnTo>
                      <a:pt x="249" y="1248"/>
                    </a:lnTo>
                    <a:lnTo>
                      <a:pt x="228" y="1231"/>
                    </a:lnTo>
                    <a:lnTo>
                      <a:pt x="209" y="1212"/>
                    </a:lnTo>
                    <a:lnTo>
                      <a:pt x="191" y="1192"/>
                    </a:lnTo>
                    <a:lnTo>
                      <a:pt x="173" y="1173"/>
                    </a:lnTo>
                    <a:lnTo>
                      <a:pt x="156" y="1152"/>
                    </a:lnTo>
                    <a:lnTo>
                      <a:pt x="139" y="1131"/>
                    </a:lnTo>
                    <a:lnTo>
                      <a:pt x="123" y="1108"/>
                    </a:lnTo>
                    <a:lnTo>
                      <a:pt x="108" y="1086"/>
                    </a:lnTo>
                    <a:lnTo>
                      <a:pt x="94" y="1063"/>
                    </a:lnTo>
                    <a:lnTo>
                      <a:pt x="81" y="1039"/>
                    </a:lnTo>
                    <a:lnTo>
                      <a:pt x="69" y="1013"/>
                    </a:lnTo>
                    <a:lnTo>
                      <a:pt x="58" y="988"/>
                    </a:lnTo>
                    <a:lnTo>
                      <a:pt x="47" y="962"/>
                    </a:lnTo>
                    <a:lnTo>
                      <a:pt x="47" y="962"/>
                    </a:lnTo>
                    <a:lnTo>
                      <a:pt x="36" y="928"/>
                    </a:lnTo>
                    <a:lnTo>
                      <a:pt x="25" y="895"/>
                    </a:lnTo>
                    <a:lnTo>
                      <a:pt x="16" y="861"/>
                    </a:lnTo>
                    <a:lnTo>
                      <a:pt x="10" y="826"/>
                    </a:lnTo>
                    <a:lnTo>
                      <a:pt x="5" y="793"/>
                    </a:lnTo>
                    <a:lnTo>
                      <a:pt x="2" y="758"/>
                    </a:lnTo>
                    <a:lnTo>
                      <a:pt x="0" y="723"/>
                    </a:lnTo>
                    <a:lnTo>
                      <a:pt x="0" y="689"/>
                    </a:lnTo>
                    <a:lnTo>
                      <a:pt x="2" y="654"/>
                    </a:lnTo>
                    <a:lnTo>
                      <a:pt x="6" y="620"/>
                    </a:lnTo>
                    <a:lnTo>
                      <a:pt x="11" y="587"/>
                    </a:lnTo>
                    <a:lnTo>
                      <a:pt x="18" y="552"/>
                    </a:lnTo>
                    <a:lnTo>
                      <a:pt x="26" y="519"/>
                    </a:lnTo>
                    <a:lnTo>
                      <a:pt x="37" y="485"/>
                    </a:lnTo>
                    <a:lnTo>
                      <a:pt x="49" y="452"/>
                    </a:lnTo>
                    <a:lnTo>
                      <a:pt x="63" y="420"/>
                    </a:lnTo>
                    <a:lnTo>
                      <a:pt x="63" y="420"/>
                    </a:lnTo>
                    <a:lnTo>
                      <a:pt x="78" y="387"/>
                    </a:lnTo>
                    <a:lnTo>
                      <a:pt x="94" y="356"/>
                    </a:lnTo>
                    <a:lnTo>
                      <a:pt x="112" y="327"/>
                    </a:lnTo>
                    <a:lnTo>
                      <a:pt x="132" y="297"/>
                    </a:lnTo>
                    <a:lnTo>
                      <a:pt x="153" y="270"/>
                    </a:lnTo>
                    <a:lnTo>
                      <a:pt x="175" y="244"/>
                    </a:lnTo>
                    <a:lnTo>
                      <a:pt x="198" y="217"/>
                    </a:lnTo>
                    <a:lnTo>
                      <a:pt x="222" y="193"/>
                    </a:lnTo>
                    <a:lnTo>
                      <a:pt x="247" y="171"/>
                    </a:lnTo>
                    <a:lnTo>
                      <a:pt x="275" y="148"/>
                    </a:lnTo>
                    <a:lnTo>
                      <a:pt x="302" y="128"/>
                    </a:lnTo>
                    <a:lnTo>
                      <a:pt x="331" y="109"/>
                    </a:lnTo>
                    <a:lnTo>
                      <a:pt x="362" y="91"/>
                    </a:lnTo>
                    <a:lnTo>
                      <a:pt x="392" y="75"/>
                    </a:lnTo>
                    <a:lnTo>
                      <a:pt x="424" y="59"/>
                    </a:lnTo>
                    <a:lnTo>
                      <a:pt x="456" y="46"/>
                    </a:lnTo>
                    <a:lnTo>
                      <a:pt x="456" y="46"/>
                    </a:lnTo>
                    <a:lnTo>
                      <a:pt x="486" y="36"/>
                    </a:lnTo>
                    <a:lnTo>
                      <a:pt x="516" y="27"/>
                    </a:lnTo>
                    <a:lnTo>
                      <a:pt x="545" y="19"/>
                    </a:lnTo>
                    <a:lnTo>
                      <a:pt x="576" y="13"/>
                    </a:lnTo>
                    <a:lnTo>
                      <a:pt x="607" y="8"/>
                    </a:lnTo>
                    <a:lnTo>
                      <a:pt x="637" y="4"/>
                    </a:lnTo>
                    <a:lnTo>
                      <a:pt x="668" y="1"/>
                    </a:lnTo>
                    <a:lnTo>
                      <a:pt x="699" y="0"/>
                    </a:lnTo>
                    <a:lnTo>
                      <a:pt x="699" y="0"/>
                    </a:lnTo>
                    <a:lnTo>
                      <a:pt x="699" y="0"/>
                    </a:lnTo>
                    <a:lnTo>
                      <a:pt x="727" y="0"/>
                    </a:lnTo>
                    <a:lnTo>
                      <a:pt x="754" y="2"/>
                    </a:lnTo>
                    <a:lnTo>
                      <a:pt x="781" y="4"/>
                    </a:lnTo>
                    <a:lnTo>
                      <a:pt x="809" y="7"/>
                    </a:lnTo>
                    <a:lnTo>
                      <a:pt x="836" y="12"/>
                    </a:lnTo>
                    <a:lnTo>
                      <a:pt x="862" y="17"/>
                    </a:lnTo>
                    <a:lnTo>
                      <a:pt x="888" y="23"/>
                    </a:lnTo>
                    <a:lnTo>
                      <a:pt x="915" y="31"/>
                    </a:lnTo>
                    <a:lnTo>
                      <a:pt x="940" y="39"/>
                    </a:lnTo>
                    <a:lnTo>
                      <a:pt x="965" y="48"/>
                    </a:lnTo>
                    <a:lnTo>
                      <a:pt x="989" y="58"/>
                    </a:lnTo>
                    <a:lnTo>
                      <a:pt x="1014" y="70"/>
                    </a:lnTo>
                    <a:lnTo>
                      <a:pt x="1038" y="82"/>
                    </a:lnTo>
                    <a:lnTo>
                      <a:pt x="1061" y="95"/>
                    </a:lnTo>
                    <a:lnTo>
                      <a:pt x="1084" y="109"/>
                    </a:lnTo>
                    <a:lnTo>
                      <a:pt x="1106" y="123"/>
                    </a:lnTo>
                    <a:lnTo>
                      <a:pt x="1128" y="138"/>
                    </a:lnTo>
                    <a:lnTo>
                      <a:pt x="1149" y="155"/>
                    </a:lnTo>
                    <a:lnTo>
                      <a:pt x="1170" y="172"/>
                    </a:lnTo>
                    <a:lnTo>
                      <a:pt x="1190" y="190"/>
                    </a:lnTo>
                    <a:lnTo>
                      <a:pt x="1209" y="208"/>
                    </a:lnTo>
                    <a:lnTo>
                      <a:pt x="1228" y="227"/>
                    </a:lnTo>
                    <a:lnTo>
                      <a:pt x="1246" y="248"/>
                    </a:lnTo>
                    <a:lnTo>
                      <a:pt x="1263" y="268"/>
                    </a:lnTo>
                    <a:lnTo>
                      <a:pt x="1279" y="289"/>
                    </a:lnTo>
                    <a:lnTo>
                      <a:pt x="1294" y="311"/>
                    </a:lnTo>
                    <a:lnTo>
                      <a:pt x="1309" y="335"/>
                    </a:lnTo>
                    <a:lnTo>
                      <a:pt x="1323" y="358"/>
                    </a:lnTo>
                    <a:lnTo>
                      <a:pt x="1337" y="381"/>
                    </a:lnTo>
                    <a:lnTo>
                      <a:pt x="1349" y="406"/>
                    </a:lnTo>
                    <a:lnTo>
                      <a:pt x="1360" y="431"/>
                    </a:lnTo>
                    <a:lnTo>
                      <a:pt x="1370" y="457"/>
                    </a:lnTo>
                    <a:lnTo>
                      <a:pt x="1370" y="457"/>
                    </a:lnTo>
                    <a:lnTo>
                      <a:pt x="1382" y="490"/>
                    </a:lnTo>
                    <a:lnTo>
                      <a:pt x="1392" y="524"/>
                    </a:lnTo>
                    <a:lnTo>
                      <a:pt x="1400" y="558"/>
                    </a:lnTo>
                    <a:lnTo>
                      <a:pt x="1407" y="592"/>
                    </a:lnTo>
                    <a:lnTo>
                      <a:pt x="1412" y="626"/>
                    </a:lnTo>
                    <a:lnTo>
                      <a:pt x="1415" y="660"/>
                    </a:lnTo>
                    <a:lnTo>
                      <a:pt x="1416" y="695"/>
                    </a:lnTo>
                    <a:lnTo>
                      <a:pt x="1416" y="729"/>
                    </a:lnTo>
                    <a:lnTo>
                      <a:pt x="1414" y="764"/>
                    </a:lnTo>
                    <a:lnTo>
                      <a:pt x="1411" y="798"/>
                    </a:lnTo>
                    <a:lnTo>
                      <a:pt x="1406" y="832"/>
                    </a:lnTo>
                    <a:lnTo>
                      <a:pt x="1399" y="867"/>
                    </a:lnTo>
                    <a:lnTo>
                      <a:pt x="1390" y="900"/>
                    </a:lnTo>
                    <a:lnTo>
                      <a:pt x="1380" y="933"/>
                    </a:lnTo>
                    <a:lnTo>
                      <a:pt x="1368" y="967"/>
                    </a:lnTo>
                    <a:lnTo>
                      <a:pt x="1355" y="999"/>
                    </a:lnTo>
                    <a:lnTo>
                      <a:pt x="1355" y="999"/>
                    </a:lnTo>
                    <a:lnTo>
                      <a:pt x="1339" y="1032"/>
                    </a:lnTo>
                    <a:lnTo>
                      <a:pt x="1322" y="1062"/>
                    </a:lnTo>
                    <a:lnTo>
                      <a:pt x="1304" y="1092"/>
                    </a:lnTo>
                    <a:lnTo>
                      <a:pt x="1285" y="1121"/>
                    </a:lnTo>
                    <a:lnTo>
                      <a:pt x="1264" y="1149"/>
                    </a:lnTo>
                    <a:lnTo>
                      <a:pt x="1242" y="1175"/>
                    </a:lnTo>
                    <a:lnTo>
                      <a:pt x="1219" y="1202"/>
                    </a:lnTo>
                    <a:lnTo>
                      <a:pt x="1194" y="1226"/>
                    </a:lnTo>
                    <a:lnTo>
                      <a:pt x="1169" y="1248"/>
                    </a:lnTo>
                    <a:lnTo>
                      <a:pt x="1142" y="1270"/>
                    </a:lnTo>
                    <a:lnTo>
                      <a:pt x="1115" y="1291"/>
                    </a:lnTo>
                    <a:lnTo>
                      <a:pt x="1085" y="1310"/>
                    </a:lnTo>
                    <a:lnTo>
                      <a:pt x="1056" y="1328"/>
                    </a:lnTo>
                    <a:lnTo>
                      <a:pt x="1025" y="1344"/>
                    </a:lnTo>
                    <a:lnTo>
                      <a:pt x="993" y="1358"/>
                    </a:lnTo>
                    <a:lnTo>
                      <a:pt x="960" y="1373"/>
                    </a:lnTo>
                    <a:lnTo>
                      <a:pt x="960" y="1373"/>
                    </a:lnTo>
                    <a:lnTo>
                      <a:pt x="930" y="1384"/>
                    </a:lnTo>
                    <a:lnTo>
                      <a:pt x="899" y="1393"/>
                    </a:lnTo>
                    <a:lnTo>
                      <a:pt x="867" y="1401"/>
                    </a:lnTo>
                    <a:lnTo>
                      <a:pt x="835" y="1407"/>
                    </a:lnTo>
                    <a:lnTo>
                      <a:pt x="804" y="1412"/>
                    </a:lnTo>
                    <a:lnTo>
                      <a:pt x="772" y="1416"/>
                    </a:lnTo>
                    <a:lnTo>
                      <a:pt x="741" y="1418"/>
                    </a:lnTo>
                    <a:lnTo>
                      <a:pt x="710" y="1418"/>
                    </a:lnTo>
                    <a:lnTo>
                      <a:pt x="710" y="1418"/>
                    </a:lnTo>
                    <a:close/>
                    <a:moveTo>
                      <a:pt x="700" y="60"/>
                    </a:moveTo>
                    <a:lnTo>
                      <a:pt x="700" y="60"/>
                    </a:lnTo>
                    <a:lnTo>
                      <a:pt x="671" y="61"/>
                    </a:lnTo>
                    <a:lnTo>
                      <a:pt x="643" y="64"/>
                    </a:lnTo>
                    <a:lnTo>
                      <a:pt x="615" y="68"/>
                    </a:lnTo>
                    <a:lnTo>
                      <a:pt x="588" y="73"/>
                    </a:lnTo>
                    <a:lnTo>
                      <a:pt x="559" y="78"/>
                    </a:lnTo>
                    <a:lnTo>
                      <a:pt x="532" y="86"/>
                    </a:lnTo>
                    <a:lnTo>
                      <a:pt x="505" y="94"/>
                    </a:lnTo>
                    <a:lnTo>
                      <a:pt x="478" y="103"/>
                    </a:lnTo>
                    <a:lnTo>
                      <a:pt x="478" y="103"/>
                    </a:lnTo>
                    <a:lnTo>
                      <a:pt x="448" y="115"/>
                    </a:lnTo>
                    <a:lnTo>
                      <a:pt x="419" y="129"/>
                    </a:lnTo>
                    <a:lnTo>
                      <a:pt x="391" y="144"/>
                    </a:lnTo>
                    <a:lnTo>
                      <a:pt x="364" y="161"/>
                    </a:lnTo>
                    <a:lnTo>
                      <a:pt x="337" y="178"/>
                    </a:lnTo>
                    <a:lnTo>
                      <a:pt x="312" y="196"/>
                    </a:lnTo>
                    <a:lnTo>
                      <a:pt x="287" y="216"/>
                    </a:lnTo>
                    <a:lnTo>
                      <a:pt x="264" y="238"/>
                    </a:lnTo>
                    <a:lnTo>
                      <a:pt x="241" y="260"/>
                    </a:lnTo>
                    <a:lnTo>
                      <a:pt x="220" y="283"/>
                    </a:lnTo>
                    <a:lnTo>
                      <a:pt x="200" y="307"/>
                    </a:lnTo>
                    <a:lnTo>
                      <a:pt x="181" y="333"/>
                    </a:lnTo>
                    <a:lnTo>
                      <a:pt x="164" y="359"/>
                    </a:lnTo>
                    <a:lnTo>
                      <a:pt x="148" y="386"/>
                    </a:lnTo>
                    <a:lnTo>
                      <a:pt x="131" y="415"/>
                    </a:lnTo>
                    <a:lnTo>
                      <a:pt x="118" y="444"/>
                    </a:lnTo>
                    <a:lnTo>
                      <a:pt x="118" y="444"/>
                    </a:lnTo>
                    <a:lnTo>
                      <a:pt x="105" y="474"/>
                    </a:lnTo>
                    <a:lnTo>
                      <a:pt x="94" y="505"/>
                    </a:lnTo>
                    <a:lnTo>
                      <a:pt x="85" y="535"/>
                    </a:lnTo>
                    <a:lnTo>
                      <a:pt x="77" y="565"/>
                    </a:lnTo>
                    <a:lnTo>
                      <a:pt x="71" y="597"/>
                    </a:lnTo>
                    <a:lnTo>
                      <a:pt x="66" y="628"/>
                    </a:lnTo>
                    <a:lnTo>
                      <a:pt x="63" y="659"/>
                    </a:lnTo>
                    <a:lnTo>
                      <a:pt x="61" y="691"/>
                    </a:lnTo>
                    <a:lnTo>
                      <a:pt x="61" y="722"/>
                    </a:lnTo>
                    <a:lnTo>
                      <a:pt x="63" y="753"/>
                    </a:lnTo>
                    <a:lnTo>
                      <a:pt x="65" y="786"/>
                    </a:lnTo>
                    <a:lnTo>
                      <a:pt x="70" y="816"/>
                    </a:lnTo>
                    <a:lnTo>
                      <a:pt x="76" y="847"/>
                    </a:lnTo>
                    <a:lnTo>
                      <a:pt x="83" y="879"/>
                    </a:lnTo>
                    <a:lnTo>
                      <a:pt x="93" y="909"/>
                    </a:lnTo>
                    <a:lnTo>
                      <a:pt x="103" y="940"/>
                    </a:lnTo>
                    <a:lnTo>
                      <a:pt x="103" y="940"/>
                    </a:lnTo>
                    <a:lnTo>
                      <a:pt x="116" y="971"/>
                    </a:lnTo>
                    <a:lnTo>
                      <a:pt x="130" y="1000"/>
                    </a:lnTo>
                    <a:lnTo>
                      <a:pt x="146" y="1030"/>
                    </a:lnTo>
                    <a:lnTo>
                      <a:pt x="162" y="1057"/>
                    </a:lnTo>
                    <a:lnTo>
                      <a:pt x="180" y="1084"/>
                    </a:lnTo>
                    <a:lnTo>
                      <a:pt x="199" y="1109"/>
                    </a:lnTo>
                    <a:lnTo>
                      <a:pt x="219" y="1134"/>
                    </a:lnTo>
                    <a:lnTo>
                      <a:pt x="240" y="1158"/>
                    </a:lnTo>
                    <a:lnTo>
                      <a:pt x="263" y="1180"/>
                    </a:lnTo>
                    <a:lnTo>
                      <a:pt x="286" y="1201"/>
                    </a:lnTo>
                    <a:lnTo>
                      <a:pt x="310" y="1221"/>
                    </a:lnTo>
                    <a:lnTo>
                      <a:pt x="335" y="1239"/>
                    </a:lnTo>
                    <a:lnTo>
                      <a:pt x="362" y="1256"/>
                    </a:lnTo>
                    <a:lnTo>
                      <a:pt x="388" y="1272"/>
                    </a:lnTo>
                    <a:lnTo>
                      <a:pt x="416" y="1288"/>
                    </a:lnTo>
                    <a:lnTo>
                      <a:pt x="443" y="1301"/>
                    </a:lnTo>
                    <a:lnTo>
                      <a:pt x="473" y="1313"/>
                    </a:lnTo>
                    <a:lnTo>
                      <a:pt x="502" y="1324"/>
                    </a:lnTo>
                    <a:lnTo>
                      <a:pt x="531" y="1333"/>
                    </a:lnTo>
                    <a:lnTo>
                      <a:pt x="561" y="1341"/>
                    </a:lnTo>
                    <a:lnTo>
                      <a:pt x="592" y="1347"/>
                    </a:lnTo>
                    <a:lnTo>
                      <a:pt x="623" y="1352"/>
                    </a:lnTo>
                    <a:lnTo>
                      <a:pt x="654" y="1355"/>
                    </a:lnTo>
                    <a:lnTo>
                      <a:pt x="686" y="1357"/>
                    </a:lnTo>
                    <a:lnTo>
                      <a:pt x="717" y="1357"/>
                    </a:lnTo>
                    <a:lnTo>
                      <a:pt x="749" y="1356"/>
                    </a:lnTo>
                    <a:lnTo>
                      <a:pt x="780" y="1354"/>
                    </a:lnTo>
                    <a:lnTo>
                      <a:pt x="813" y="1349"/>
                    </a:lnTo>
                    <a:lnTo>
                      <a:pt x="844" y="1343"/>
                    </a:lnTo>
                    <a:lnTo>
                      <a:pt x="876" y="1336"/>
                    </a:lnTo>
                    <a:lnTo>
                      <a:pt x="908" y="1326"/>
                    </a:lnTo>
                    <a:lnTo>
                      <a:pt x="939" y="1316"/>
                    </a:lnTo>
                    <a:lnTo>
                      <a:pt x="939" y="1316"/>
                    </a:lnTo>
                    <a:lnTo>
                      <a:pt x="969" y="1303"/>
                    </a:lnTo>
                    <a:lnTo>
                      <a:pt x="997" y="1290"/>
                    </a:lnTo>
                    <a:lnTo>
                      <a:pt x="1026" y="1274"/>
                    </a:lnTo>
                    <a:lnTo>
                      <a:pt x="1053" y="1258"/>
                    </a:lnTo>
                    <a:lnTo>
                      <a:pt x="1079" y="1241"/>
                    </a:lnTo>
                    <a:lnTo>
                      <a:pt x="1105" y="1222"/>
                    </a:lnTo>
                    <a:lnTo>
                      <a:pt x="1130" y="1203"/>
                    </a:lnTo>
                    <a:lnTo>
                      <a:pt x="1153" y="1181"/>
                    </a:lnTo>
                    <a:lnTo>
                      <a:pt x="1175" y="1159"/>
                    </a:lnTo>
                    <a:lnTo>
                      <a:pt x="1196" y="1136"/>
                    </a:lnTo>
                    <a:lnTo>
                      <a:pt x="1216" y="1112"/>
                    </a:lnTo>
                    <a:lnTo>
                      <a:pt x="1236" y="1086"/>
                    </a:lnTo>
                    <a:lnTo>
                      <a:pt x="1254" y="1060"/>
                    </a:lnTo>
                    <a:lnTo>
                      <a:pt x="1270" y="1032"/>
                    </a:lnTo>
                    <a:lnTo>
                      <a:pt x="1285" y="1003"/>
                    </a:lnTo>
                    <a:lnTo>
                      <a:pt x="1299" y="975"/>
                    </a:lnTo>
                    <a:lnTo>
                      <a:pt x="1299" y="975"/>
                    </a:lnTo>
                    <a:lnTo>
                      <a:pt x="1311" y="945"/>
                    </a:lnTo>
                    <a:lnTo>
                      <a:pt x="1322" y="914"/>
                    </a:lnTo>
                    <a:lnTo>
                      <a:pt x="1332" y="884"/>
                    </a:lnTo>
                    <a:lnTo>
                      <a:pt x="1340" y="853"/>
                    </a:lnTo>
                    <a:lnTo>
                      <a:pt x="1347" y="822"/>
                    </a:lnTo>
                    <a:lnTo>
                      <a:pt x="1351" y="791"/>
                    </a:lnTo>
                    <a:lnTo>
                      <a:pt x="1355" y="759"/>
                    </a:lnTo>
                    <a:lnTo>
                      <a:pt x="1356" y="728"/>
                    </a:lnTo>
                    <a:lnTo>
                      <a:pt x="1356" y="696"/>
                    </a:lnTo>
                    <a:lnTo>
                      <a:pt x="1355" y="664"/>
                    </a:lnTo>
                    <a:lnTo>
                      <a:pt x="1352" y="633"/>
                    </a:lnTo>
                    <a:lnTo>
                      <a:pt x="1348" y="602"/>
                    </a:lnTo>
                    <a:lnTo>
                      <a:pt x="1342" y="570"/>
                    </a:lnTo>
                    <a:lnTo>
                      <a:pt x="1334" y="540"/>
                    </a:lnTo>
                    <a:lnTo>
                      <a:pt x="1324" y="509"/>
                    </a:lnTo>
                    <a:lnTo>
                      <a:pt x="1313" y="478"/>
                    </a:lnTo>
                    <a:lnTo>
                      <a:pt x="1313" y="478"/>
                    </a:lnTo>
                    <a:lnTo>
                      <a:pt x="1304" y="455"/>
                    </a:lnTo>
                    <a:lnTo>
                      <a:pt x="1294" y="432"/>
                    </a:lnTo>
                    <a:lnTo>
                      <a:pt x="1283" y="409"/>
                    </a:lnTo>
                    <a:lnTo>
                      <a:pt x="1271" y="387"/>
                    </a:lnTo>
                    <a:lnTo>
                      <a:pt x="1258" y="366"/>
                    </a:lnTo>
                    <a:lnTo>
                      <a:pt x="1245" y="346"/>
                    </a:lnTo>
                    <a:lnTo>
                      <a:pt x="1231" y="326"/>
                    </a:lnTo>
                    <a:lnTo>
                      <a:pt x="1215" y="306"/>
                    </a:lnTo>
                    <a:lnTo>
                      <a:pt x="1199" y="287"/>
                    </a:lnTo>
                    <a:lnTo>
                      <a:pt x="1183" y="269"/>
                    </a:lnTo>
                    <a:lnTo>
                      <a:pt x="1166" y="251"/>
                    </a:lnTo>
                    <a:lnTo>
                      <a:pt x="1149" y="234"/>
                    </a:lnTo>
                    <a:lnTo>
                      <a:pt x="1131" y="218"/>
                    </a:lnTo>
                    <a:lnTo>
                      <a:pt x="1112" y="202"/>
                    </a:lnTo>
                    <a:lnTo>
                      <a:pt x="1092" y="188"/>
                    </a:lnTo>
                    <a:lnTo>
                      <a:pt x="1072" y="174"/>
                    </a:lnTo>
                    <a:lnTo>
                      <a:pt x="1052" y="160"/>
                    </a:lnTo>
                    <a:lnTo>
                      <a:pt x="1031" y="147"/>
                    </a:lnTo>
                    <a:lnTo>
                      <a:pt x="1010" y="135"/>
                    </a:lnTo>
                    <a:lnTo>
                      <a:pt x="987" y="124"/>
                    </a:lnTo>
                    <a:lnTo>
                      <a:pt x="965" y="114"/>
                    </a:lnTo>
                    <a:lnTo>
                      <a:pt x="943" y="105"/>
                    </a:lnTo>
                    <a:lnTo>
                      <a:pt x="920" y="97"/>
                    </a:lnTo>
                    <a:lnTo>
                      <a:pt x="897" y="89"/>
                    </a:lnTo>
                    <a:lnTo>
                      <a:pt x="873" y="83"/>
                    </a:lnTo>
                    <a:lnTo>
                      <a:pt x="849" y="77"/>
                    </a:lnTo>
                    <a:lnTo>
                      <a:pt x="825" y="72"/>
                    </a:lnTo>
                    <a:lnTo>
                      <a:pt x="800" y="68"/>
                    </a:lnTo>
                    <a:lnTo>
                      <a:pt x="775" y="65"/>
                    </a:lnTo>
                    <a:lnTo>
                      <a:pt x="750" y="62"/>
                    </a:lnTo>
                    <a:lnTo>
                      <a:pt x="725" y="60"/>
                    </a:lnTo>
                    <a:lnTo>
                      <a:pt x="700" y="60"/>
                    </a:lnTo>
                    <a:lnTo>
                      <a:pt x="700"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2" name="Clock Hands">
                <a:extLst>
                  <a:ext uri="{FF2B5EF4-FFF2-40B4-BE49-F238E27FC236}">
                    <a16:creationId xmlns:a16="http://schemas.microsoft.com/office/drawing/2014/main" xmlns="" id="{05E1D927-737A-4B4D-A0B1-0FD034400A80}"/>
                  </a:ext>
                </a:extLst>
              </p:cNvPr>
              <p:cNvSpPr>
                <a:spLocks/>
              </p:cNvSpPr>
              <p:nvPr/>
            </p:nvSpPr>
            <p:spPr bwMode="auto">
              <a:xfrm>
                <a:off x="2530476" y="5087938"/>
                <a:ext cx="190500" cy="190500"/>
              </a:xfrm>
              <a:custGeom>
                <a:avLst/>
                <a:gdLst>
                  <a:gd name="T0" fmla="*/ 482 w 482"/>
                  <a:gd name="T1" fmla="*/ 483 h 483"/>
                  <a:gd name="T2" fmla="*/ 0 w 482"/>
                  <a:gd name="T3" fmla="*/ 483 h 483"/>
                  <a:gd name="T4" fmla="*/ 0 w 482"/>
                  <a:gd name="T5" fmla="*/ 0 h 483"/>
                  <a:gd name="T6" fmla="*/ 61 w 482"/>
                  <a:gd name="T7" fmla="*/ 0 h 483"/>
                  <a:gd name="T8" fmla="*/ 61 w 482"/>
                  <a:gd name="T9" fmla="*/ 422 h 483"/>
                  <a:gd name="T10" fmla="*/ 482 w 482"/>
                  <a:gd name="T11" fmla="*/ 422 h 483"/>
                  <a:gd name="T12" fmla="*/ 482 w 482"/>
                  <a:gd name="T13" fmla="*/ 483 h 483"/>
                </a:gdLst>
                <a:ahLst/>
                <a:cxnLst>
                  <a:cxn ang="0">
                    <a:pos x="T0" y="T1"/>
                  </a:cxn>
                  <a:cxn ang="0">
                    <a:pos x="T2" y="T3"/>
                  </a:cxn>
                  <a:cxn ang="0">
                    <a:pos x="T4" y="T5"/>
                  </a:cxn>
                  <a:cxn ang="0">
                    <a:pos x="T6" y="T7"/>
                  </a:cxn>
                  <a:cxn ang="0">
                    <a:pos x="T8" y="T9"/>
                  </a:cxn>
                  <a:cxn ang="0">
                    <a:pos x="T10" y="T11"/>
                  </a:cxn>
                  <a:cxn ang="0">
                    <a:pos x="T12" y="T13"/>
                  </a:cxn>
                </a:cxnLst>
                <a:rect l="0" t="0" r="r" b="b"/>
                <a:pathLst>
                  <a:path w="482" h="483">
                    <a:moveTo>
                      <a:pt x="482" y="483"/>
                    </a:moveTo>
                    <a:lnTo>
                      <a:pt x="0" y="483"/>
                    </a:lnTo>
                    <a:lnTo>
                      <a:pt x="0" y="0"/>
                    </a:lnTo>
                    <a:lnTo>
                      <a:pt x="61" y="0"/>
                    </a:lnTo>
                    <a:lnTo>
                      <a:pt x="61" y="422"/>
                    </a:lnTo>
                    <a:lnTo>
                      <a:pt x="482" y="422"/>
                    </a:lnTo>
                    <a:lnTo>
                      <a:pt x="482" y="4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67" name="Clock Arrow">
              <a:extLst>
                <a:ext uri="{FF2B5EF4-FFF2-40B4-BE49-F238E27FC236}">
                  <a16:creationId xmlns:a16="http://schemas.microsoft.com/office/drawing/2014/main" xmlns="" id="{A65ED9D5-425F-4690-9E5F-58C4FF2DEB69}"/>
                </a:ext>
              </a:extLst>
            </p:cNvPr>
            <p:cNvGrpSpPr/>
            <p:nvPr/>
          </p:nvGrpSpPr>
          <p:grpSpPr>
            <a:xfrm rot="10800000">
              <a:off x="7182766" y="2244659"/>
              <a:ext cx="892175" cy="836612"/>
              <a:chOff x="2124075" y="4824413"/>
              <a:chExt cx="892175" cy="836612"/>
            </a:xfrm>
            <a:solidFill>
              <a:srgbClr val="EF3340"/>
            </a:solidFill>
          </p:grpSpPr>
          <p:sp>
            <p:nvSpPr>
              <p:cNvPr id="69" name="Freeform 56">
                <a:extLst>
                  <a:ext uri="{FF2B5EF4-FFF2-40B4-BE49-F238E27FC236}">
                    <a16:creationId xmlns:a16="http://schemas.microsoft.com/office/drawing/2014/main" xmlns="" id="{148AAB63-7B05-4292-875F-C04CF5EB753C}"/>
                  </a:ext>
                </a:extLst>
              </p:cNvPr>
              <p:cNvSpPr>
                <a:spLocks/>
              </p:cNvSpPr>
              <p:nvPr/>
            </p:nvSpPr>
            <p:spPr bwMode="auto">
              <a:xfrm>
                <a:off x="2124075" y="4824413"/>
                <a:ext cx="836613" cy="836612"/>
              </a:xfrm>
              <a:custGeom>
                <a:avLst/>
                <a:gdLst>
                  <a:gd name="T0" fmla="*/ 936 w 2107"/>
                  <a:gd name="T1" fmla="*/ 2102 h 2109"/>
                  <a:gd name="T2" fmla="*/ 744 w 2107"/>
                  <a:gd name="T3" fmla="*/ 2061 h 2109"/>
                  <a:gd name="T4" fmla="*/ 563 w 2107"/>
                  <a:gd name="T5" fmla="*/ 1988 h 2109"/>
                  <a:gd name="T6" fmla="*/ 400 w 2107"/>
                  <a:gd name="T7" fmla="*/ 1880 h 2109"/>
                  <a:gd name="T8" fmla="*/ 256 w 2107"/>
                  <a:gd name="T9" fmla="*/ 1744 h 2109"/>
                  <a:gd name="T10" fmla="*/ 140 w 2107"/>
                  <a:gd name="T11" fmla="*/ 1580 h 2109"/>
                  <a:gd name="T12" fmla="*/ 70 w 2107"/>
                  <a:gd name="T13" fmla="*/ 1429 h 2109"/>
                  <a:gd name="T14" fmla="*/ 30 w 2107"/>
                  <a:gd name="T15" fmla="*/ 1305 h 2109"/>
                  <a:gd name="T16" fmla="*/ 7 w 2107"/>
                  <a:gd name="T17" fmla="*/ 1178 h 2109"/>
                  <a:gd name="T18" fmla="*/ 0 w 2107"/>
                  <a:gd name="T19" fmla="*/ 1050 h 2109"/>
                  <a:gd name="T20" fmla="*/ 9 w 2107"/>
                  <a:gd name="T21" fmla="*/ 922 h 2109"/>
                  <a:gd name="T22" fmla="*/ 33 w 2107"/>
                  <a:gd name="T23" fmla="*/ 796 h 2109"/>
                  <a:gd name="T24" fmla="*/ 73 w 2107"/>
                  <a:gd name="T25" fmla="*/ 672 h 2109"/>
                  <a:gd name="T26" fmla="*/ 116 w 2107"/>
                  <a:gd name="T27" fmla="*/ 575 h 2109"/>
                  <a:gd name="T28" fmla="*/ 182 w 2107"/>
                  <a:gd name="T29" fmla="*/ 463 h 2109"/>
                  <a:gd name="T30" fmla="*/ 259 w 2107"/>
                  <a:gd name="T31" fmla="*/ 361 h 2109"/>
                  <a:gd name="T32" fmla="*/ 349 w 2107"/>
                  <a:gd name="T33" fmla="*/ 270 h 2109"/>
                  <a:gd name="T34" fmla="*/ 450 w 2107"/>
                  <a:gd name="T35" fmla="*/ 190 h 2109"/>
                  <a:gd name="T36" fmla="*/ 560 w 2107"/>
                  <a:gd name="T37" fmla="*/ 122 h 2109"/>
                  <a:gd name="T38" fmla="*/ 678 w 2107"/>
                  <a:gd name="T39" fmla="*/ 69 h 2109"/>
                  <a:gd name="T40" fmla="*/ 857 w 2107"/>
                  <a:gd name="T41" fmla="*/ 18 h 2109"/>
                  <a:gd name="T42" fmla="*/ 1040 w 2107"/>
                  <a:gd name="T43" fmla="*/ 61 h 2109"/>
                  <a:gd name="T44" fmla="*/ 868 w 2107"/>
                  <a:gd name="T45" fmla="*/ 78 h 2109"/>
                  <a:gd name="T46" fmla="*/ 700 w 2107"/>
                  <a:gd name="T47" fmla="*/ 125 h 2109"/>
                  <a:gd name="T48" fmla="*/ 484 w 2107"/>
                  <a:gd name="T49" fmla="*/ 240 h 2109"/>
                  <a:gd name="T50" fmla="*/ 306 w 2107"/>
                  <a:gd name="T51" fmla="*/ 400 h 2109"/>
                  <a:gd name="T52" fmla="*/ 170 w 2107"/>
                  <a:gd name="T53" fmla="*/ 603 h 2109"/>
                  <a:gd name="T54" fmla="*/ 98 w 2107"/>
                  <a:gd name="T55" fmla="*/ 787 h 2109"/>
                  <a:gd name="T56" fmla="*/ 62 w 2107"/>
                  <a:gd name="T57" fmla="*/ 1026 h 2109"/>
                  <a:gd name="T58" fmla="*/ 84 w 2107"/>
                  <a:gd name="T59" fmla="*/ 1266 h 2109"/>
                  <a:gd name="T60" fmla="*/ 135 w 2107"/>
                  <a:gd name="T61" fmla="*/ 1432 h 2109"/>
                  <a:gd name="T62" fmla="*/ 191 w 2107"/>
                  <a:gd name="T63" fmla="*/ 1546 h 2109"/>
                  <a:gd name="T64" fmla="*/ 258 w 2107"/>
                  <a:gd name="T65" fmla="*/ 1649 h 2109"/>
                  <a:gd name="T66" fmla="*/ 407 w 2107"/>
                  <a:gd name="T67" fmla="*/ 1808 h 2109"/>
                  <a:gd name="T68" fmla="*/ 605 w 2107"/>
                  <a:gd name="T69" fmla="*/ 1940 h 2109"/>
                  <a:gd name="T70" fmla="*/ 828 w 2107"/>
                  <a:gd name="T71" fmla="*/ 2022 h 2109"/>
                  <a:gd name="T72" fmla="*/ 1067 w 2107"/>
                  <a:gd name="T73" fmla="*/ 2048 h 2109"/>
                  <a:gd name="T74" fmla="*/ 1213 w 2107"/>
                  <a:gd name="T75" fmla="*/ 2035 h 2109"/>
                  <a:gd name="T76" fmla="*/ 1334 w 2107"/>
                  <a:gd name="T77" fmla="*/ 2008 h 2109"/>
                  <a:gd name="T78" fmla="*/ 1442 w 2107"/>
                  <a:gd name="T79" fmla="*/ 1968 h 2109"/>
                  <a:gd name="T80" fmla="*/ 1607 w 2107"/>
                  <a:gd name="T81" fmla="*/ 1878 h 2109"/>
                  <a:gd name="T82" fmla="*/ 1751 w 2107"/>
                  <a:gd name="T83" fmla="*/ 1760 h 2109"/>
                  <a:gd name="T84" fmla="*/ 1869 w 2107"/>
                  <a:gd name="T85" fmla="*/ 1617 h 2109"/>
                  <a:gd name="T86" fmla="*/ 1960 w 2107"/>
                  <a:gd name="T87" fmla="*/ 1457 h 2109"/>
                  <a:gd name="T88" fmla="*/ 2020 w 2107"/>
                  <a:gd name="T89" fmla="*/ 1279 h 2109"/>
                  <a:gd name="T90" fmla="*/ 2045 w 2107"/>
                  <a:gd name="T91" fmla="*/ 1092 h 2109"/>
                  <a:gd name="T92" fmla="*/ 2104 w 2107"/>
                  <a:gd name="T93" fmla="*/ 1136 h 2109"/>
                  <a:gd name="T94" fmla="*/ 2068 w 2107"/>
                  <a:gd name="T95" fmla="*/ 1332 h 2109"/>
                  <a:gd name="T96" fmla="*/ 1999 w 2107"/>
                  <a:gd name="T97" fmla="*/ 1516 h 2109"/>
                  <a:gd name="T98" fmla="*/ 1897 w 2107"/>
                  <a:gd name="T99" fmla="*/ 1684 h 2109"/>
                  <a:gd name="T100" fmla="*/ 1765 w 2107"/>
                  <a:gd name="T101" fmla="*/ 1831 h 2109"/>
                  <a:gd name="T102" fmla="*/ 1608 w 2107"/>
                  <a:gd name="T103" fmla="*/ 1950 h 2109"/>
                  <a:gd name="T104" fmla="*/ 1428 w 2107"/>
                  <a:gd name="T105" fmla="*/ 2040 h 2109"/>
                  <a:gd name="T106" fmla="*/ 1242 w 2107"/>
                  <a:gd name="T107" fmla="*/ 2092 h 2109"/>
                  <a:gd name="T108" fmla="*/ 1055 w 2107"/>
                  <a:gd name="T109" fmla="*/ 2109 h 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07" h="2109">
                    <a:moveTo>
                      <a:pt x="1055" y="2109"/>
                    </a:moveTo>
                    <a:lnTo>
                      <a:pt x="1055" y="2109"/>
                    </a:lnTo>
                    <a:lnTo>
                      <a:pt x="1015" y="2108"/>
                    </a:lnTo>
                    <a:lnTo>
                      <a:pt x="975" y="2106"/>
                    </a:lnTo>
                    <a:lnTo>
                      <a:pt x="936" y="2102"/>
                    </a:lnTo>
                    <a:lnTo>
                      <a:pt x="897" y="2097"/>
                    </a:lnTo>
                    <a:lnTo>
                      <a:pt x="858" y="2091"/>
                    </a:lnTo>
                    <a:lnTo>
                      <a:pt x="820" y="2083"/>
                    </a:lnTo>
                    <a:lnTo>
                      <a:pt x="782" y="2073"/>
                    </a:lnTo>
                    <a:lnTo>
                      <a:pt x="744" y="2061"/>
                    </a:lnTo>
                    <a:lnTo>
                      <a:pt x="707" y="2049"/>
                    </a:lnTo>
                    <a:lnTo>
                      <a:pt x="670" y="2036"/>
                    </a:lnTo>
                    <a:lnTo>
                      <a:pt x="634" y="2021"/>
                    </a:lnTo>
                    <a:lnTo>
                      <a:pt x="599" y="2005"/>
                    </a:lnTo>
                    <a:lnTo>
                      <a:pt x="563" y="1988"/>
                    </a:lnTo>
                    <a:lnTo>
                      <a:pt x="529" y="1968"/>
                    </a:lnTo>
                    <a:lnTo>
                      <a:pt x="496" y="1948"/>
                    </a:lnTo>
                    <a:lnTo>
                      <a:pt x="463" y="1927"/>
                    </a:lnTo>
                    <a:lnTo>
                      <a:pt x="431" y="1905"/>
                    </a:lnTo>
                    <a:lnTo>
                      <a:pt x="400" y="1880"/>
                    </a:lnTo>
                    <a:lnTo>
                      <a:pt x="369" y="1855"/>
                    </a:lnTo>
                    <a:lnTo>
                      <a:pt x="339" y="1829"/>
                    </a:lnTo>
                    <a:lnTo>
                      <a:pt x="311" y="1801"/>
                    </a:lnTo>
                    <a:lnTo>
                      <a:pt x="284" y="1773"/>
                    </a:lnTo>
                    <a:lnTo>
                      <a:pt x="256" y="1744"/>
                    </a:lnTo>
                    <a:lnTo>
                      <a:pt x="231" y="1713"/>
                    </a:lnTo>
                    <a:lnTo>
                      <a:pt x="207" y="1681"/>
                    </a:lnTo>
                    <a:lnTo>
                      <a:pt x="184" y="1649"/>
                    </a:lnTo>
                    <a:lnTo>
                      <a:pt x="161" y="1614"/>
                    </a:lnTo>
                    <a:lnTo>
                      <a:pt x="140" y="1580"/>
                    </a:lnTo>
                    <a:lnTo>
                      <a:pt x="121" y="1544"/>
                    </a:lnTo>
                    <a:lnTo>
                      <a:pt x="102" y="1506"/>
                    </a:lnTo>
                    <a:lnTo>
                      <a:pt x="85" y="1469"/>
                    </a:lnTo>
                    <a:lnTo>
                      <a:pt x="70" y="1429"/>
                    </a:lnTo>
                    <a:lnTo>
                      <a:pt x="70" y="1429"/>
                    </a:lnTo>
                    <a:lnTo>
                      <a:pt x="61" y="1405"/>
                    </a:lnTo>
                    <a:lnTo>
                      <a:pt x="52" y="1380"/>
                    </a:lnTo>
                    <a:lnTo>
                      <a:pt x="44" y="1355"/>
                    </a:lnTo>
                    <a:lnTo>
                      <a:pt x="37" y="1330"/>
                    </a:lnTo>
                    <a:lnTo>
                      <a:pt x="30" y="1305"/>
                    </a:lnTo>
                    <a:lnTo>
                      <a:pt x="25" y="1279"/>
                    </a:lnTo>
                    <a:lnTo>
                      <a:pt x="19" y="1254"/>
                    </a:lnTo>
                    <a:lnTo>
                      <a:pt x="15" y="1229"/>
                    </a:lnTo>
                    <a:lnTo>
                      <a:pt x="11" y="1204"/>
                    </a:lnTo>
                    <a:lnTo>
                      <a:pt x="7" y="1178"/>
                    </a:lnTo>
                    <a:lnTo>
                      <a:pt x="5" y="1152"/>
                    </a:lnTo>
                    <a:lnTo>
                      <a:pt x="3" y="1127"/>
                    </a:lnTo>
                    <a:lnTo>
                      <a:pt x="1" y="1101"/>
                    </a:lnTo>
                    <a:lnTo>
                      <a:pt x="0" y="1075"/>
                    </a:lnTo>
                    <a:lnTo>
                      <a:pt x="0" y="1050"/>
                    </a:lnTo>
                    <a:lnTo>
                      <a:pt x="1" y="1025"/>
                    </a:lnTo>
                    <a:lnTo>
                      <a:pt x="2" y="998"/>
                    </a:lnTo>
                    <a:lnTo>
                      <a:pt x="3" y="973"/>
                    </a:lnTo>
                    <a:lnTo>
                      <a:pt x="6" y="948"/>
                    </a:lnTo>
                    <a:lnTo>
                      <a:pt x="9" y="922"/>
                    </a:lnTo>
                    <a:lnTo>
                      <a:pt x="12" y="896"/>
                    </a:lnTo>
                    <a:lnTo>
                      <a:pt x="16" y="871"/>
                    </a:lnTo>
                    <a:lnTo>
                      <a:pt x="21" y="846"/>
                    </a:lnTo>
                    <a:lnTo>
                      <a:pt x="27" y="820"/>
                    </a:lnTo>
                    <a:lnTo>
                      <a:pt x="33" y="796"/>
                    </a:lnTo>
                    <a:lnTo>
                      <a:pt x="39" y="771"/>
                    </a:lnTo>
                    <a:lnTo>
                      <a:pt x="47" y="745"/>
                    </a:lnTo>
                    <a:lnTo>
                      <a:pt x="55" y="721"/>
                    </a:lnTo>
                    <a:lnTo>
                      <a:pt x="64" y="696"/>
                    </a:lnTo>
                    <a:lnTo>
                      <a:pt x="73" y="672"/>
                    </a:lnTo>
                    <a:lnTo>
                      <a:pt x="83" y="647"/>
                    </a:lnTo>
                    <a:lnTo>
                      <a:pt x="93" y="623"/>
                    </a:lnTo>
                    <a:lnTo>
                      <a:pt x="93" y="623"/>
                    </a:lnTo>
                    <a:lnTo>
                      <a:pt x="104" y="599"/>
                    </a:lnTo>
                    <a:lnTo>
                      <a:pt x="116" y="575"/>
                    </a:lnTo>
                    <a:lnTo>
                      <a:pt x="128" y="552"/>
                    </a:lnTo>
                    <a:lnTo>
                      <a:pt x="140" y="530"/>
                    </a:lnTo>
                    <a:lnTo>
                      <a:pt x="153" y="507"/>
                    </a:lnTo>
                    <a:lnTo>
                      <a:pt x="168" y="485"/>
                    </a:lnTo>
                    <a:lnTo>
                      <a:pt x="182" y="463"/>
                    </a:lnTo>
                    <a:lnTo>
                      <a:pt x="196" y="442"/>
                    </a:lnTo>
                    <a:lnTo>
                      <a:pt x="211" y="421"/>
                    </a:lnTo>
                    <a:lnTo>
                      <a:pt x="227" y="400"/>
                    </a:lnTo>
                    <a:lnTo>
                      <a:pt x="243" y="380"/>
                    </a:lnTo>
                    <a:lnTo>
                      <a:pt x="259" y="361"/>
                    </a:lnTo>
                    <a:lnTo>
                      <a:pt x="277" y="342"/>
                    </a:lnTo>
                    <a:lnTo>
                      <a:pt x="295" y="324"/>
                    </a:lnTo>
                    <a:lnTo>
                      <a:pt x="312" y="304"/>
                    </a:lnTo>
                    <a:lnTo>
                      <a:pt x="331" y="287"/>
                    </a:lnTo>
                    <a:lnTo>
                      <a:pt x="349" y="270"/>
                    </a:lnTo>
                    <a:lnTo>
                      <a:pt x="368" y="253"/>
                    </a:lnTo>
                    <a:lnTo>
                      <a:pt x="389" y="237"/>
                    </a:lnTo>
                    <a:lnTo>
                      <a:pt x="409" y="220"/>
                    </a:lnTo>
                    <a:lnTo>
                      <a:pt x="429" y="205"/>
                    </a:lnTo>
                    <a:lnTo>
                      <a:pt x="450" y="190"/>
                    </a:lnTo>
                    <a:lnTo>
                      <a:pt x="471" y="176"/>
                    </a:lnTo>
                    <a:lnTo>
                      <a:pt x="493" y="162"/>
                    </a:lnTo>
                    <a:lnTo>
                      <a:pt x="515" y="148"/>
                    </a:lnTo>
                    <a:lnTo>
                      <a:pt x="537" y="135"/>
                    </a:lnTo>
                    <a:lnTo>
                      <a:pt x="560" y="122"/>
                    </a:lnTo>
                    <a:lnTo>
                      <a:pt x="582" y="111"/>
                    </a:lnTo>
                    <a:lnTo>
                      <a:pt x="607" y="100"/>
                    </a:lnTo>
                    <a:lnTo>
                      <a:pt x="630" y="89"/>
                    </a:lnTo>
                    <a:lnTo>
                      <a:pt x="654" y="79"/>
                    </a:lnTo>
                    <a:lnTo>
                      <a:pt x="678" y="69"/>
                    </a:lnTo>
                    <a:lnTo>
                      <a:pt x="678" y="69"/>
                    </a:lnTo>
                    <a:lnTo>
                      <a:pt x="723" y="53"/>
                    </a:lnTo>
                    <a:lnTo>
                      <a:pt x="767" y="39"/>
                    </a:lnTo>
                    <a:lnTo>
                      <a:pt x="812" y="28"/>
                    </a:lnTo>
                    <a:lnTo>
                      <a:pt x="857" y="18"/>
                    </a:lnTo>
                    <a:lnTo>
                      <a:pt x="901" y="11"/>
                    </a:lnTo>
                    <a:lnTo>
                      <a:pt x="948" y="5"/>
                    </a:lnTo>
                    <a:lnTo>
                      <a:pt x="993" y="1"/>
                    </a:lnTo>
                    <a:lnTo>
                      <a:pt x="1040" y="0"/>
                    </a:lnTo>
                    <a:lnTo>
                      <a:pt x="1040" y="61"/>
                    </a:lnTo>
                    <a:lnTo>
                      <a:pt x="1040" y="61"/>
                    </a:lnTo>
                    <a:lnTo>
                      <a:pt x="997" y="62"/>
                    </a:lnTo>
                    <a:lnTo>
                      <a:pt x="954" y="66"/>
                    </a:lnTo>
                    <a:lnTo>
                      <a:pt x="910" y="71"/>
                    </a:lnTo>
                    <a:lnTo>
                      <a:pt x="868" y="78"/>
                    </a:lnTo>
                    <a:lnTo>
                      <a:pt x="826" y="87"/>
                    </a:lnTo>
                    <a:lnTo>
                      <a:pt x="783" y="98"/>
                    </a:lnTo>
                    <a:lnTo>
                      <a:pt x="742" y="111"/>
                    </a:lnTo>
                    <a:lnTo>
                      <a:pt x="700" y="125"/>
                    </a:lnTo>
                    <a:lnTo>
                      <a:pt x="700" y="125"/>
                    </a:lnTo>
                    <a:lnTo>
                      <a:pt x="654" y="144"/>
                    </a:lnTo>
                    <a:lnTo>
                      <a:pt x="610" y="165"/>
                    </a:lnTo>
                    <a:lnTo>
                      <a:pt x="566" y="188"/>
                    </a:lnTo>
                    <a:lnTo>
                      <a:pt x="525" y="213"/>
                    </a:lnTo>
                    <a:lnTo>
                      <a:pt x="484" y="240"/>
                    </a:lnTo>
                    <a:lnTo>
                      <a:pt x="445" y="268"/>
                    </a:lnTo>
                    <a:lnTo>
                      <a:pt x="408" y="299"/>
                    </a:lnTo>
                    <a:lnTo>
                      <a:pt x="372" y="332"/>
                    </a:lnTo>
                    <a:lnTo>
                      <a:pt x="338" y="365"/>
                    </a:lnTo>
                    <a:lnTo>
                      <a:pt x="306" y="400"/>
                    </a:lnTo>
                    <a:lnTo>
                      <a:pt x="275" y="438"/>
                    </a:lnTo>
                    <a:lnTo>
                      <a:pt x="245" y="477"/>
                    </a:lnTo>
                    <a:lnTo>
                      <a:pt x="218" y="518"/>
                    </a:lnTo>
                    <a:lnTo>
                      <a:pt x="193" y="559"/>
                    </a:lnTo>
                    <a:lnTo>
                      <a:pt x="170" y="603"/>
                    </a:lnTo>
                    <a:lnTo>
                      <a:pt x="148" y="648"/>
                    </a:lnTo>
                    <a:lnTo>
                      <a:pt x="148" y="648"/>
                    </a:lnTo>
                    <a:lnTo>
                      <a:pt x="129" y="694"/>
                    </a:lnTo>
                    <a:lnTo>
                      <a:pt x="112" y="740"/>
                    </a:lnTo>
                    <a:lnTo>
                      <a:pt x="98" y="787"/>
                    </a:lnTo>
                    <a:lnTo>
                      <a:pt x="86" y="834"/>
                    </a:lnTo>
                    <a:lnTo>
                      <a:pt x="76" y="882"/>
                    </a:lnTo>
                    <a:lnTo>
                      <a:pt x="69" y="929"/>
                    </a:lnTo>
                    <a:lnTo>
                      <a:pt x="64" y="978"/>
                    </a:lnTo>
                    <a:lnTo>
                      <a:pt x="62" y="1026"/>
                    </a:lnTo>
                    <a:lnTo>
                      <a:pt x="61" y="1074"/>
                    </a:lnTo>
                    <a:lnTo>
                      <a:pt x="64" y="1123"/>
                    </a:lnTo>
                    <a:lnTo>
                      <a:pt x="68" y="1170"/>
                    </a:lnTo>
                    <a:lnTo>
                      <a:pt x="75" y="1219"/>
                    </a:lnTo>
                    <a:lnTo>
                      <a:pt x="84" y="1266"/>
                    </a:lnTo>
                    <a:lnTo>
                      <a:pt x="96" y="1314"/>
                    </a:lnTo>
                    <a:lnTo>
                      <a:pt x="110" y="1361"/>
                    </a:lnTo>
                    <a:lnTo>
                      <a:pt x="126" y="1408"/>
                    </a:lnTo>
                    <a:lnTo>
                      <a:pt x="126" y="1408"/>
                    </a:lnTo>
                    <a:lnTo>
                      <a:pt x="135" y="1432"/>
                    </a:lnTo>
                    <a:lnTo>
                      <a:pt x="145" y="1456"/>
                    </a:lnTo>
                    <a:lnTo>
                      <a:pt x="156" y="1478"/>
                    </a:lnTo>
                    <a:lnTo>
                      <a:pt x="167" y="1501"/>
                    </a:lnTo>
                    <a:lnTo>
                      <a:pt x="179" y="1523"/>
                    </a:lnTo>
                    <a:lnTo>
                      <a:pt x="191" y="1546"/>
                    </a:lnTo>
                    <a:lnTo>
                      <a:pt x="203" y="1567"/>
                    </a:lnTo>
                    <a:lnTo>
                      <a:pt x="216" y="1588"/>
                    </a:lnTo>
                    <a:lnTo>
                      <a:pt x="229" y="1608"/>
                    </a:lnTo>
                    <a:lnTo>
                      <a:pt x="243" y="1628"/>
                    </a:lnTo>
                    <a:lnTo>
                      <a:pt x="258" y="1649"/>
                    </a:lnTo>
                    <a:lnTo>
                      <a:pt x="273" y="1668"/>
                    </a:lnTo>
                    <a:lnTo>
                      <a:pt x="304" y="1705"/>
                    </a:lnTo>
                    <a:lnTo>
                      <a:pt x="336" y="1742"/>
                    </a:lnTo>
                    <a:lnTo>
                      <a:pt x="370" y="1775"/>
                    </a:lnTo>
                    <a:lnTo>
                      <a:pt x="407" y="1808"/>
                    </a:lnTo>
                    <a:lnTo>
                      <a:pt x="443" y="1838"/>
                    </a:lnTo>
                    <a:lnTo>
                      <a:pt x="482" y="1866"/>
                    </a:lnTo>
                    <a:lnTo>
                      <a:pt x="522" y="1893"/>
                    </a:lnTo>
                    <a:lnTo>
                      <a:pt x="562" y="1918"/>
                    </a:lnTo>
                    <a:lnTo>
                      <a:pt x="605" y="1940"/>
                    </a:lnTo>
                    <a:lnTo>
                      <a:pt x="648" y="1960"/>
                    </a:lnTo>
                    <a:lnTo>
                      <a:pt x="691" y="1980"/>
                    </a:lnTo>
                    <a:lnTo>
                      <a:pt x="737" y="1996"/>
                    </a:lnTo>
                    <a:lnTo>
                      <a:pt x="782" y="2010"/>
                    </a:lnTo>
                    <a:lnTo>
                      <a:pt x="828" y="2022"/>
                    </a:lnTo>
                    <a:lnTo>
                      <a:pt x="875" y="2032"/>
                    </a:lnTo>
                    <a:lnTo>
                      <a:pt x="923" y="2039"/>
                    </a:lnTo>
                    <a:lnTo>
                      <a:pt x="970" y="2044"/>
                    </a:lnTo>
                    <a:lnTo>
                      <a:pt x="1018" y="2047"/>
                    </a:lnTo>
                    <a:lnTo>
                      <a:pt x="1067" y="2048"/>
                    </a:lnTo>
                    <a:lnTo>
                      <a:pt x="1115" y="2046"/>
                    </a:lnTo>
                    <a:lnTo>
                      <a:pt x="1140" y="2044"/>
                    </a:lnTo>
                    <a:lnTo>
                      <a:pt x="1164" y="2042"/>
                    </a:lnTo>
                    <a:lnTo>
                      <a:pt x="1188" y="2039"/>
                    </a:lnTo>
                    <a:lnTo>
                      <a:pt x="1213" y="2035"/>
                    </a:lnTo>
                    <a:lnTo>
                      <a:pt x="1237" y="2031"/>
                    </a:lnTo>
                    <a:lnTo>
                      <a:pt x="1262" y="2026"/>
                    </a:lnTo>
                    <a:lnTo>
                      <a:pt x="1286" y="2021"/>
                    </a:lnTo>
                    <a:lnTo>
                      <a:pt x="1310" y="2015"/>
                    </a:lnTo>
                    <a:lnTo>
                      <a:pt x="1334" y="2008"/>
                    </a:lnTo>
                    <a:lnTo>
                      <a:pt x="1359" y="2000"/>
                    </a:lnTo>
                    <a:lnTo>
                      <a:pt x="1383" y="1992"/>
                    </a:lnTo>
                    <a:lnTo>
                      <a:pt x="1407" y="1984"/>
                    </a:lnTo>
                    <a:lnTo>
                      <a:pt x="1407" y="1984"/>
                    </a:lnTo>
                    <a:lnTo>
                      <a:pt x="1442" y="1968"/>
                    </a:lnTo>
                    <a:lnTo>
                      <a:pt x="1477" y="1953"/>
                    </a:lnTo>
                    <a:lnTo>
                      <a:pt x="1511" y="1936"/>
                    </a:lnTo>
                    <a:lnTo>
                      <a:pt x="1543" y="1918"/>
                    </a:lnTo>
                    <a:lnTo>
                      <a:pt x="1576" y="1899"/>
                    </a:lnTo>
                    <a:lnTo>
                      <a:pt x="1607" y="1878"/>
                    </a:lnTo>
                    <a:lnTo>
                      <a:pt x="1638" y="1857"/>
                    </a:lnTo>
                    <a:lnTo>
                      <a:pt x="1667" y="1834"/>
                    </a:lnTo>
                    <a:lnTo>
                      <a:pt x="1697" y="1811"/>
                    </a:lnTo>
                    <a:lnTo>
                      <a:pt x="1724" y="1785"/>
                    </a:lnTo>
                    <a:lnTo>
                      <a:pt x="1751" y="1760"/>
                    </a:lnTo>
                    <a:lnTo>
                      <a:pt x="1776" y="1734"/>
                    </a:lnTo>
                    <a:lnTo>
                      <a:pt x="1802" y="1705"/>
                    </a:lnTo>
                    <a:lnTo>
                      <a:pt x="1825" y="1677"/>
                    </a:lnTo>
                    <a:lnTo>
                      <a:pt x="1848" y="1648"/>
                    </a:lnTo>
                    <a:lnTo>
                      <a:pt x="1869" y="1617"/>
                    </a:lnTo>
                    <a:lnTo>
                      <a:pt x="1890" y="1587"/>
                    </a:lnTo>
                    <a:lnTo>
                      <a:pt x="1909" y="1556"/>
                    </a:lnTo>
                    <a:lnTo>
                      <a:pt x="1927" y="1523"/>
                    </a:lnTo>
                    <a:lnTo>
                      <a:pt x="1944" y="1490"/>
                    </a:lnTo>
                    <a:lnTo>
                      <a:pt x="1960" y="1457"/>
                    </a:lnTo>
                    <a:lnTo>
                      <a:pt x="1974" y="1422"/>
                    </a:lnTo>
                    <a:lnTo>
                      <a:pt x="1987" y="1387"/>
                    </a:lnTo>
                    <a:lnTo>
                      <a:pt x="2000" y="1352"/>
                    </a:lnTo>
                    <a:lnTo>
                      <a:pt x="2011" y="1316"/>
                    </a:lnTo>
                    <a:lnTo>
                      <a:pt x="2020" y="1279"/>
                    </a:lnTo>
                    <a:lnTo>
                      <a:pt x="2028" y="1243"/>
                    </a:lnTo>
                    <a:lnTo>
                      <a:pt x="2034" y="1206"/>
                    </a:lnTo>
                    <a:lnTo>
                      <a:pt x="2039" y="1168"/>
                    </a:lnTo>
                    <a:lnTo>
                      <a:pt x="2043" y="1131"/>
                    </a:lnTo>
                    <a:lnTo>
                      <a:pt x="2045" y="1092"/>
                    </a:lnTo>
                    <a:lnTo>
                      <a:pt x="2046" y="1054"/>
                    </a:lnTo>
                    <a:lnTo>
                      <a:pt x="2107" y="1054"/>
                    </a:lnTo>
                    <a:lnTo>
                      <a:pt x="2107" y="1054"/>
                    </a:lnTo>
                    <a:lnTo>
                      <a:pt x="2106" y="1095"/>
                    </a:lnTo>
                    <a:lnTo>
                      <a:pt x="2104" y="1136"/>
                    </a:lnTo>
                    <a:lnTo>
                      <a:pt x="2099" y="1175"/>
                    </a:lnTo>
                    <a:lnTo>
                      <a:pt x="2093" y="1215"/>
                    </a:lnTo>
                    <a:lnTo>
                      <a:pt x="2086" y="1254"/>
                    </a:lnTo>
                    <a:lnTo>
                      <a:pt x="2078" y="1294"/>
                    </a:lnTo>
                    <a:lnTo>
                      <a:pt x="2068" y="1332"/>
                    </a:lnTo>
                    <a:lnTo>
                      <a:pt x="2057" y="1371"/>
                    </a:lnTo>
                    <a:lnTo>
                      <a:pt x="2045" y="1408"/>
                    </a:lnTo>
                    <a:lnTo>
                      <a:pt x="2031" y="1444"/>
                    </a:lnTo>
                    <a:lnTo>
                      <a:pt x="2015" y="1481"/>
                    </a:lnTo>
                    <a:lnTo>
                      <a:pt x="1999" y="1516"/>
                    </a:lnTo>
                    <a:lnTo>
                      <a:pt x="1980" y="1552"/>
                    </a:lnTo>
                    <a:lnTo>
                      <a:pt x="1961" y="1586"/>
                    </a:lnTo>
                    <a:lnTo>
                      <a:pt x="1941" y="1619"/>
                    </a:lnTo>
                    <a:lnTo>
                      <a:pt x="1919" y="1652"/>
                    </a:lnTo>
                    <a:lnTo>
                      <a:pt x="1897" y="1684"/>
                    </a:lnTo>
                    <a:lnTo>
                      <a:pt x="1872" y="1715"/>
                    </a:lnTo>
                    <a:lnTo>
                      <a:pt x="1847" y="1746"/>
                    </a:lnTo>
                    <a:lnTo>
                      <a:pt x="1821" y="1775"/>
                    </a:lnTo>
                    <a:lnTo>
                      <a:pt x="1794" y="1803"/>
                    </a:lnTo>
                    <a:lnTo>
                      <a:pt x="1765" y="1831"/>
                    </a:lnTo>
                    <a:lnTo>
                      <a:pt x="1735" y="1857"/>
                    </a:lnTo>
                    <a:lnTo>
                      <a:pt x="1705" y="1881"/>
                    </a:lnTo>
                    <a:lnTo>
                      <a:pt x="1674" y="1906"/>
                    </a:lnTo>
                    <a:lnTo>
                      <a:pt x="1641" y="1929"/>
                    </a:lnTo>
                    <a:lnTo>
                      <a:pt x="1608" y="1950"/>
                    </a:lnTo>
                    <a:lnTo>
                      <a:pt x="1574" y="1971"/>
                    </a:lnTo>
                    <a:lnTo>
                      <a:pt x="1538" y="1991"/>
                    </a:lnTo>
                    <a:lnTo>
                      <a:pt x="1503" y="2008"/>
                    </a:lnTo>
                    <a:lnTo>
                      <a:pt x="1466" y="2025"/>
                    </a:lnTo>
                    <a:lnTo>
                      <a:pt x="1428" y="2040"/>
                    </a:lnTo>
                    <a:lnTo>
                      <a:pt x="1428" y="2040"/>
                    </a:lnTo>
                    <a:lnTo>
                      <a:pt x="1382" y="2056"/>
                    </a:lnTo>
                    <a:lnTo>
                      <a:pt x="1335" y="2071"/>
                    </a:lnTo>
                    <a:lnTo>
                      <a:pt x="1289" y="2083"/>
                    </a:lnTo>
                    <a:lnTo>
                      <a:pt x="1242" y="2092"/>
                    </a:lnTo>
                    <a:lnTo>
                      <a:pt x="1195" y="2100"/>
                    </a:lnTo>
                    <a:lnTo>
                      <a:pt x="1149" y="2105"/>
                    </a:lnTo>
                    <a:lnTo>
                      <a:pt x="1101" y="2108"/>
                    </a:lnTo>
                    <a:lnTo>
                      <a:pt x="1055" y="2109"/>
                    </a:lnTo>
                    <a:lnTo>
                      <a:pt x="1055" y="2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0" name="Freeform 59">
                <a:extLst>
                  <a:ext uri="{FF2B5EF4-FFF2-40B4-BE49-F238E27FC236}">
                    <a16:creationId xmlns:a16="http://schemas.microsoft.com/office/drawing/2014/main" xmlns="" id="{81DB1202-01FF-4EED-9CF0-81F1A42764FF}"/>
                  </a:ext>
                </a:extLst>
              </p:cNvPr>
              <p:cNvSpPr>
                <a:spLocks/>
              </p:cNvSpPr>
              <p:nvPr/>
            </p:nvSpPr>
            <p:spPr bwMode="auto">
              <a:xfrm>
                <a:off x="2870200" y="5160963"/>
                <a:ext cx="146050" cy="130175"/>
              </a:xfrm>
              <a:custGeom>
                <a:avLst/>
                <a:gdLst>
                  <a:gd name="T0" fmla="*/ 150 w 368"/>
                  <a:gd name="T1" fmla="*/ 19 h 328"/>
                  <a:gd name="T2" fmla="*/ 7 w 368"/>
                  <a:gd name="T3" fmla="*/ 268 h 328"/>
                  <a:gd name="T4" fmla="*/ 7 w 368"/>
                  <a:gd name="T5" fmla="*/ 268 h 328"/>
                  <a:gd name="T6" fmla="*/ 3 w 368"/>
                  <a:gd name="T7" fmla="*/ 273 h 328"/>
                  <a:gd name="T8" fmla="*/ 1 w 368"/>
                  <a:gd name="T9" fmla="*/ 279 h 328"/>
                  <a:gd name="T10" fmla="*/ 0 w 368"/>
                  <a:gd name="T11" fmla="*/ 284 h 328"/>
                  <a:gd name="T12" fmla="*/ 0 w 368"/>
                  <a:gd name="T13" fmla="*/ 289 h 328"/>
                  <a:gd name="T14" fmla="*/ 1 w 368"/>
                  <a:gd name="T15" fmla="*/ 294 h 328"/>
                  <a:gd name="T16" fmla="*/ 2 w 368"/>
                  <a:gd name="T17" fmla="*/ 299 h 328"/>
                  <a:gd name="T18" fmla="*/ 3 w 368"/>
                  <a:gd name="T19" fmla="*/ 304 h 328"/>
                  <a:gd name="T20" fmla="*/ 7 w 368"/>
                  <a:gd name="T21" fmla="*/ 308 h 328"/>
                  <a:gd name="T22" fmla="*/ 9 w 368"/>
                  <a:gd name="T23" fmla="*/ 313 h 328"/>
                  <a:gd name="T24" fmla="*/ 13 w 368"/>
                  <a:gd name="T25" fmla="*/ 316 h 328"/>
                  <a:gd name="T26" fmla="*/ 16 w 368"/>
                  <a:gd name="T27" fmla="*/ 320 h 328"/>
                  <a:gd name="T28" fmla="*/ 21 w 368"/>
                  <a:gd name="T29" fmla="*/ 323 h 328"/>
                  <a:gd name="T30" fmla="*/ 25 w 368"/>
                  <a:gd name="T31" fmla="*/ 325 h 328"/>
                  <a:gd name="T32" fmla="*/ 30 w 368"/>
                  <a:gd name="T33" fmla="*/ 327 h 328"/>
                  <a:gd name="T34" fmla="*/ 36 w 368"/>
                  <a:gd name="T35" fmla="*/ 328 h 328"/>
                  <a:gd name="T36" fmla="*/ 41 w 368"/>
                  <a:gd name="T37" fmla="*/ 328 h 328"/>
                  <a:gd name="T38" fmla="*/ 327 w 368"/>
                  <a:gd name="T39" fmla="*/ 328 h 328"/>
                  <a:gd name="T40" fmla="*/ 327 w 368"/>
                  <a:gd name="T41" fmla="*/ 328 h 328"/>
                  <a:gd name="T42" fmla="*/ 334 w 368"/>
                  <a:gd name="T43" fmla="*/ 328 h 328"/>
                  <a:gd name="T44" fmla="*/ 339 w 368"/>
                  <a:gd name="T45" fmla="*/ 327 h 328"/>
                  <a:gd name="T46" fmla="*/ 344 w 368"/>
                  <a:gd name="T47" fmla="*/ 325 h 328"/>
                  <a:gd name="T48" fmla="*/ 349 w 368"/>
                  <a:gd name="T49" fmla="*/ 323 h 328"/>
                  <a:gd name="T50" fmla="*/ 353 w 368"/>
                  <a:gd name="T51" fmla="*/ 320 h 328"/>
                  <a:gd name="T52" fmla="*/ 357 w 368"/>
                  <a:gd name="T53" fmla="*/ 316 h 328"/>
                  <a:gd name="T54" fmla="*/ 360 w 368"/>
                  <a:gd name="T55" fmla="*/ 313 h 328"/>
                  <a:gd name="T56" fmla="*/ 363 w 368"/>
                  <a:gd name="T57" fmla="*/ 308 h 328"/>
                  <a:gd name="T58" fmla="*/ 365 w 368"/>
                  <a:gd name="T59" fmla="*/ 304 h 328"/>
                  <a:gd name="T60" fmla="*/ 367 w 368"/>
                  <a:gd name="T61" fmla="*/ 299 h 328"/>
                  <a:gd name="T62" fmla="*/ 368 w 368"/>
                  <a:gd name="T63" fmla="*/ 294 h 328"/>
                  <a:gd name="T64" fmla="*/ 368 w 368"/>
                  <a:gd name="T65" fmla="*/ 289 h 328"/>
                  <a:gd name="T66" fmla="*/ 368 w 368"/>
                  <a:gd name="T67" fmla="*/ 284 h 328"/>
                  <a:gd name="T68" fmla="*/ 367 w 368"/>
                  <a:gd name="T69" fmla="*/ 279 h 328"/>
                  <a:gd name="T70" fmla="*/ 365 w 368"/>
                  <a:gd name="T71" fmla="*/ 273 h 328"/>
                  <a:gd name="T72" fmla="*/ 363 w 368"/>
                  <a:gd name="T73" fmla="*/ 268 h 328"/>
                  <a:gd name="T74" fmla="*/ 219 w 368"/>
                  <a:gd name="T75" fmla="*/ 19 h 328"/>
                  <a:gd name="T76" fmla="*/ 219 w 368"/>
                  <a:gd name="T77" fmla="*/ 19 h 328"/>
                  <a:gd name="T78" fmla="*/ 216 w 368"/>
                  <a:gd name="T79" fmla="*/ 15 h 328"/>
                  <a:gd name="T80" fmla="*/ 212 w 368"/>
                  <a:gd name="T81" fmla="*/ 11 h 328"/>
                  <a:gd name="T82" fmla="*/ 208 w 368"/>
                  <a:gd name="T83" fmla="*/ 7 h 328"/>
                  <a:gd name="T84" fmla="*/ 204 w 368"/>
                  <a:gd name="T85" fmla="*/ 4 h 328"/>
                  <a:gd name="T86" fmla="*/ 199 w 368"/>
                  <a:gd name="T87" fmla="*/ 2 h 328"/>
                  <a:gd name="T88" fmla="*/ 194 w 368"/>
                  <a:gd name="T89" fmla="*/ 1 h 328"/>
                  <a:gd name="T90" fmla="*/ 189 w 368"/>
                  <a:gd name="T91" fmla="*/ 0 h 328"/>
                  <a:gd name="T92" fmla="*/ 184 w 368"/>
                  <a:gd name="T93" fmla="*/ 0 h 328"/>
                  <a:gd name="T94" fmla="*/ 179 w 368"/>
                  <a:gd name="T95" fmla="*/ 0 h 328"/>
                  <a:gd name="T96" fmla="*/ 174 w 368"/>
                  <a:gd name="T97" fmla="*/ 1 h 328"/>
                  <a:gd name="T98" fmla="*/ 169 w 368"/>
                  <a:gd name="T99" fmla="*/ 2 h 328"/>
                  <a:gd name="T100" fmla="*/ 165 w 368"/>
                  <a:gd name="T101" fmla="*/ 4 h 328"/>
                  <a:gd name="T102" fmla="*/ 160 w 368"/>
                  <a:gd name="T103" fmla="*/ 7 h 328"/>
                  <a:gd name="T104" fmla="*/ 156 w 368"/>
                  <a:gd name="T105" fmla="*/ 11 h 328"/>
                  <a:gd name="T106" fmla="*/ 153 w 368"/>
                  <a:gd name="T107" fmla="*/ 15 h 328"/>
                  <a:gd name="T108" fmla="*/ 150 w 368"/>
                  <a:gd name="T109" fmla="*/ 19 h 328"/>
                  <a:gd name="T110" fmla="*/ 150 w 368"/>
                  <a:gd name="T111" fmla="*/ 1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8" h="328">
                    <a:moveTo>
                      <a:pt x="150" y="19"/>
                    </a:moveTo>
                    <a:lnTo>
                      <a:pt x="7" y="268"/>
                    </a:lnTo>
                    <a:lnTo>
                      <a:pt x="7" y="268"/>
                    </a:lnTo>
                    <a:lnTo>
                      <a:pt x="3" y="273"/>
                    </a:lnTo>
                    <a:lnTo>
                      <a:pt x="1" y="279"/>
                    </a:lnTo>
                    <a:lnTo>
                      <a:pt x="0" y="284"/>
                    </a:lnTo>
                    <a:lnTo>
                      <a:pt x="0" y="289"/>
                    </a:lnTo>
                    <a:lnTo>
                      <a:pt x="1" y="294"/>
                    </a:lnTo>
                    <a:lnTo>
                      <a:pt x="2" y="299"/>
                    </a:lnTo>
                    <a:lnTo>
                      <a:pt x="3" y="304"/>
                    </a:lnTo>
                    <a:lnTo>
                      <a:pt x="7" y="308"/>
                    </a:lnTo>
                    <a:lnTo>
                      <a:pt x="9" y="313"/>
                    </a:lnTo>
                    <a:lnTo>
                      <a:pt x="13" y="316"/>
                    </a:lnTo>
                    <a:lnTo>
                      <a:pt x="16" y="320"/>
                    </a:lnTo>
                    <a:lnTo>
                      <a:pt x="21" y="323"/>
                    </a:lnTo>
                    <a:lnTo>
                      <a:pt x="25" y="325"/>
                    </a:lnTo>
                    <a:lnTo>
                      <a:pt x="30" y="327"/>
                    </a:lnTo>
                    <a:lnTo>
                      <a:pt x="36" y="328"/>
                    </a:lnTo>
                    <a:lnTo>
                      <a:pt x="41" y="328"/>
                    </a:lnTo>
                    <a:lnTo>
                      <a:pt x="327" y="328"/>
                    </a:lnTo>
                    <a:lnTo>
                      <a:pt x="327" y="328"/>
                    </a:lnTo>
                    <a:lnTo>
                      <a:pt x="334" y="328"/>
                    </a:lnTo>
                    <a:lnTo>
                      <a:pt x="339" y="327"/>
                    </a:lnTo>
                    <a:lnTo>
                      <a:pt x="344" y="325"/>
                    </a:lnTo>
                    <a:lnTo>
                      <a:pt x="349" y="323"/>
                    </a:lnTo>
                    <a:lnTo>
                      <a:pt x="353" y="320"/>
                    </a:lnTo>
                    <a:lnTo>
                      <a:pt x="357" y="316"/>
                    </a:lnTo>
                    <a:lnTo>
                      <a:pt x="360" y="313"/>
                    </a:lnTo>
                    <a:lnTo>
                      <a:pt x="363" y="308"/>
                    </a:lnTo>
                    <a:lnTo>
                      <a:pt x="365" y="304"/>
                    </a:lnTo>
                    <a:lnTo>
                      <a:pt x="367" y="299"/>
                    </a:lnTo>
                    <a:lnTo>
                      <a:pt x="368" y="294"/>
                    </a:lnTo>
                    <a:lnTo>
                      <a:pt x="368" y="289"/>
                    </a:lnTo>
                    <a:lnTo>
                      <a:pt x="368" y="284"/>
                    </a:lnTo>
                    <a:lnTo>
                      <a:pt x="367" y="279"/>
                    </a:lnTo>
                    <a:lnTo>
                      <a:pt x="365" y="273"/>
                    </a:lnTo>
                    <a:lnTo>
                      <a:pt x="363" y="268"/>
                    </a:lnTo>
                    <a:lnTo>
                      <a:pt x="219" y="19"/>
                    </a:lnTo>
                    <a:lnTo>
                      <a:pt x="219" y="19"/>
                    </a:lnTo>
                    <a:lnTo>
                      <a:pt x="216" y="15"/>
                    </a:lnTo>
                    <a:lnTo>
                      <a:pt x="212" y="11"/>
                    </a:lnTo>
                    <a:lnTo>
                      <a:pt x="208" y="7"/>
                    </a:lnTo>
                    <a:lnTo>
                      <a:pt x="204" y="4"/>
                    </a:lnTo>
                    <a:lnTo>
                      <a:pt x="199" y="2"/>
                    </a:lnTo>
                    <a:lnTo>
                      <a:pt x="194" y="1"/>
                    </a:lnTo>
                    <a:lnTo>
                      <a:pt x="189" y="0"/>
                    </a:lnTo>
                    <a:lnTo>
                      <a:pt x="184" y="0"/>
                    </a:lnTo>
                    <a:lnTo>
                      <a:pt x="179" y="0"/>
                    </a:lnTo>
                    <a:lnTo>
                      <a:pt x="174" y="1"/>
                    </a:lnTo>
                    <a:lnTo>
                      <a:pt x="169" y="2"/>
                    </a:lnTo>
                    <a:lnTo>
                      <a:pt x="165" y="4"/>
                    </a:lnTo>
                    <a:lnTo>
                      <a:pt x="160" y="7"/>
                    </a:lnTo>
                    <a:lnTo>
                      <a:pt x="156" y="11"/>
                    </a:lnTo>
                    <a:lnTo>
                      <a:pt x="153" y="15"/>
                    </a:lnTo>
                    <a:lnTo>
                      <a:pt x="150" y="19"/>
                    </a:lnTo>
                    <a:lnTo>
                      <a:pt x="15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sp>
        <p:nvSpPr>
          <p:cNvPr id="38" name="Rectangle 37">
            <a:hlinkClick r:id="rId5" action="ppaction://hlinksldjump"/>
            <a:extLst>
              <a:ext uri="{FF2B5EF4-FFF2-40B4-BE49-F238E27FC236}">
                <a16:creationId xmlns:a16="http://schemas.microsoft.com/office/drawing/2014/main" xmlns="" id="{8D9AA07B-C3FE-4822-B565-2B6552028D05}"/>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4" name="Group 3">
            <a:extLst>
              <a:ext uri="{FF2B5EF4-FFF2-40B4-BE49-F238E27FC236}">
                <a16:creationId xmlns:a16="http://schemas.microsoft.com/office/drawing/2014/main" xmlns="" id="{0D594E5A-8803-4DD7-8E69-928491B177C3}"/>
              </a:ext>
            </a:extLst>
          </p:cNvPr>
          <p:cNvGrpSpPr/>
          <p:nvPr/>
        </p:nvGrpSpPr>
        <p:grpSpPr>
          <a:xfrm>
            <a:off x="6755634" y="3618588"/>
            <a:ext cx="1050459" cy="718235"/>
            <a:chOff x="6893473" y="3545697"/>
            <a:chExt cx="1398161" cy="955971"/>
          </a:xfrm>
        </p:grpSpPr>
        <p:sp>
          <p:nvSpPr>
            <p:cNvPr id="44" name="Freeform 29">
              <a:extLst>
                <a:ext uri="{FF2B5EF4-FFF2-40B4-BE49-F238E27FC236}">
                  <a16:creationId xmlns:a16="http://schemas.microsoft.com/office/drawing/2014/main" xmlns="" id="{7E3D4A17-9CF0-4486-9330-700756C3EBB8}"/>
                </a:ext>
              </a:extLst>
            </p:cNvPr>
            <p:cNvSpPr>
              <a:spLocks noEditPoints="1"/>
            </p:cNvSpPr>
            <p:nvPr/>
          </p:nvSpPr>
          <p:spPr bwMode="auto">
            <a:xfrm>
              <a:off x="6893473" y="3836261"/>
              <a:ext cx="682379" cy="648719"/>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45" name="Freeform 29">
              <a:extLst>
                <a:ext uri="{FF2B5EF4-FFF2-40B4-BE49-F238E27FC236}">
                  <a16:creationId xmlns:a16="http://schemas.microsoft.com/office/drawing/2014/main" xmlns="" id="{5BBC2A04-442B-4F66-B60E-419E2EF49E05}"/>
                </a:ext>
              </a:extLst>
            </p:cNvPr>
            <p:cNvSpPr>
              <a:spLocks noEditPoints="1"/>
            </p:cNvSpPr>
            <p:nvPr/>
          </p:nvSpPr>
          <p:spPr bwMode="auto">
            <a:xfrm>
              <a:off x="7475683" y="3545697"/>
              <a:ext cx="465012" cy="450972"/>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46" name="Freeform 29">
              <a:extLst>
                <a:ext uri="{FF2B5EF4-FFF2-40B4-BE49-F238E27FC236}">
                  <a16:creationId xmlns:a16="http://schemas.microsoft.com/office/drawing/2014/main" xmlns="" id="{A40F478A-C496-41A3-AD76-94BE300A9F2E}"/>
                </a:ext>
              </a:extLst>
            </p:cNvPr>
            <p:cNvSpPr>
              <a:spLocks noEditPoints="1"/>
            </p:cNvSpPr>
            <p:nvPr/>
          </p:nvSpPr>
          <p:spPr bwMode="auto">
            <a:xfrm>
              <a:off x="7700261" y="3928149"/>
              <a:ext cx="591373" cy="573519"/>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grpSp>
        <p:nvGrpSpPr>
          <p:cNvPr id="48" name="Group 47">
            <a:extLst>
              <a:ext uri="{FF2B5EF4-FFF2-40B4-BE49-F238E27FC236}">
                <a16:creationId xmlns:a16="http://schemas.microsoft.com/office/drawing/2014/main" xmlns="" id="{DE2F8B4B-AA03-4029-93B4-34FF38C4D346}"/>
              </a:ext>
            </a:extLst>
          </p:cNvPr>
          <p:cNvGrpSpPr/>
          <p:nvPr/>
        </p:nvGrpSpPr>
        <p:grpSpPr>
          <a:xfrm>
            <a:off x="10205579" y="3628948"/>
            <a:ext cx="1441863" cy="985555"/>
            <a:chOff x="3397916" y="-1502663"/>
            <a:chExt cx="1473947" cy="1017561"/>
          </a:xfrm>
        </p:grpSpPr>
        <p:sp>
          <p:nvSpPr>
            <p:cNvPr id="49" name="Rectangle: Rounded Corners 48">
              <a:extLst>
                <a:ext uri="{FF2B5EF4-FFF2-40B4-BE49-F238E27FC236}">
                  <a16:creationId xmlns:a16="http://schemas.microsoft.com/office/drawing/2014/main" xmlns="" id="{406E2B2B-BF5D-4B55-975C-0199CEC870A9}"/>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50" name="Freeform 224">
              <a:extLst>
                <a:ext uri="{FF2B5EF4-FFF2-40B4-BE49-F238E27FC236}">
                  <a16:creationId xmlns:a16="http://schemas.microsoft.com/office/drawing/2014/main" xmlns="" id="{5468D4A9-C32A-4F32-9BA9-150B35239E9C}"/>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26">
              <a:extLst>
                <a:ext uri="{FF2B5EF4-FFF2-40B4-BE49-F238E27FC236}">
                  <a16:creationId xmlns:a16="http://schemas.microsoft.com/office/drawing/2014/main" xmlns="" id="{A23402DC-2696-496B-93FD-FA3757F4593F}"/>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4" name="Picture 63">
              <a:extLst>
                <a:ext uri="{FF2B5EF4-FFF2-40B4-BE49-F238E27FC236}">
                  <a16:creationId xmlns:a16="http://schemas.microsoft.com/office/drawing/2014/main" xmlns="" id="{9DA3E0A4-DF12-4B8C-A0FA-E6A51058918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66" name="Freeform 225">
              <a:extLst>
                <a:ext uri="{FF2B5EF4-FFF2-40B4-BE49-F238E27FC236}">
                  <a16:creationId xmlns:a16="http://schemas.microsoft.com/office/drawing/2014/main" xmlns="" id="{9956FADD-C61C-4108-A56F-987B9A1C011A}"/>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5232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64" presetClass="path" presetSubtype="0" decel="100000" fill="hold" nodeType="withEffect">
                                      <p:stCondLst>
                                        <p:cond delay="0"/>
                                      </p:stCondLst>
                                      <p:childTnLst>
                                        <p:animMotion origin="layout" path="M 1.66667E-6 0.03819 L 1.66667E-6 2.59259E-6 " pathEditMode="relative" rAng="0" ptsTypes="AA">
                                          <p:cBhvr>
                                            <p:cTn id="13" dur="500" fill="hold"/>
                                            <p:tgtEl>
                                              <p:spTgt spid="54"/>
                                            </p:tgtEl>
                                            <p:attrNameLst>
                                              <p:attrName>ppt_x</p:attrName>
                                              <p:attrName>ppt_y</p:attrName>
                                            </p:attrNameLst>
                                          </p:cBhvr>
                                          <p:rCtr x="0" y="-1921"/>
                                        </p:animMotion>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2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 fill="hold"/>
                                            <p:tgtEl>
                                              <p:spTgt spid="5"/>
                                            </p:tgtEl>
                                            <p:attrNameLst>
                                              <p:attrName>ppt_w</p:attrName>
                                            </p:attrNameLst>
                                          </p:cBhvr>
                                          <p:tavLst>
                                            <p:tav tm="0">
                                              <p:val>
                                                <p:fltVal val="0"/>
                                              </p:val>
                                            </p:tav>
                                            <p:tav tm="100000">
                                              <p:val>
                                                <p:strVal val="#ppt_w"/>
                                              </p:val>
                                            </p:tav>
                                          </p:tavLst>
                                        </p:anim>
                                        <p:anim calcmode="lin" valueType="num">
                                          <p:cBhvr>
                                            <p:cTn id="21" dur="200" fill="hold"/>
                                            <p:tgtEl>
                                              <p:spTgt spid="5"/>
                                            </p:tgtEl>
                                            <p:attrNameLst>
                                              <p:attrName>ppt_h</p:attrName>
                                            </p:attrNameLst>
                                          </p:cBhvr>
                                          <p:tavLst>
                                            <p:tav tm="0">
                                              <p:val>
                                                <p:fltVal val="0"/>
                                              </p:val>
                                            </p:tav>
                                            <p:tav tm="100000">
                                              <p:val>
                                                <p:strVal val="#ppt_h"/>
                                              </p:val>
                                            </p:tav>
                                          </p:tavLst>
                                        </p:anim>
                                      </p:childTnLst>
                                    </p:cTn>
                                  </p:par>
                                  <p:par>
                                    <p:cTn id="22" presetID="6" presetClass="emph" presetSubtype="0" fill="hold" nodeType="withEffect" p14:presetBounceEnd="99000">
                                      <p:stCondLst>
                                        <p:cond delay="0"/>
                                      </p:stCondLst>
                                      <p:childTnLst>
                                        <p:animScale p14:bounceEnd="99000">
                                          <p:cBhvr>
                                            <p:cTn id="23" dur="1000" fill="hold"/>
                                            <p:tgtEl>
                                              <p:spTgt spid="5"/>
                                            </p:tgtEl>
                                          </p:cBhvr>
                                          <p:by x="110000" y="110000"/>
                                        </p:animScale>
                                      </p:childTnLst>
                                    </p:cTn>
                                  </p:par>
                                  <p:par>
                                    <p:cTn id="24" presetID="6" presetClass="emph" presetSubtype="0" accel="50000" decel="50000" fill="hold" nodeType="withEffect">
                                      <p:stCondLst>
                                        <p:cond delay="0"/>
                                      </p:stCondLst>
                                      <p:childTnLst>
                                        <p:animScale>
                                          <p:cBhvr>
                                            <p:cTn id="25" dur="250" fill="hold"/>
                                            <p:tgtEl>
                                              <p:spTgt spid="5"/>
                                            </p:tgtEl>
                                          </p:cBhvr>
                                          <p:by x="91000" y="91000"/>
                                        </p:animScale>
                                      </p:childTnLst>
                                    </p:cTn>
                                  </p:par>
                                  <p:par>
                                    <p:cTn id="26" presetID="22" presetClass="entr" presetSubtype="8" fill="hold" nodeType="withEffect">
                                      <p:stCondLst>
                                        <p:cond delay="50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64" presetClass="path" presetSubtype="0" decel="100000" fill="hold" nodeType="withEffect">
                                      <p:stCondLst>
                                        <p:cond delay="0"/>
                                      </p:stCondLst>
                                      <p:childTnLst>
                                        <p:animMotion origin="layout" path="M -3.33333E-6 0.03819 L -3.33333E-6 2.59259E-6 " pathEditMode="relative" rAng="0" ptsTypes="AA">
                                          <p:cBhvr>
                                            <p:cTn id="34" dur="500" fill="hold"/>
                                            <p:tgtEl>
                                              <p:spTgt spid="42"/>
                                            </p:tgtEl>
                                            <p:attrNameLst>
                                              <p:attrName>ppt_x</p:attrName>
                                              <p:attrName>ppt_y</p:attrName>
                                            </p:attrNameLst>
                                          </p:cBhvr>
                                          <p:rCtr x="0" y="-1921"/>
                                        </p:animMotion>
                                      </p:childTnLst>
                                    </p:cTn>
                                  </p:par>
                                  <p:par>
                                    <p:cTn id="35" presetID="10"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64" presetClass="path" presetSubtype="0" decel="100000" fill="hold" nodeType="withEffect">
                                      <p:stCondLst>
                                        <p:cond delay="0"/>
                                      </p:stCondLst>
                                      <p:childTnLst>
                                        <p:animMotion origin="layout" path="M -3.75E-6 0.03819 L -3.75E-6 3.33333E-6 " pathEditMode="relative" rAng="0" ptsTypes="AA">
                                          <p:cBhvr>
                                            <p:cTn id="39" dur="500" fill="hold"/>
                                            <p:tgtEl>
                                              <p:spTgt spid="73"/>
                                            </p:tgtEl>
                                            <p:attrNameLst>
                                              <p:attrName>ppt_x</p:attrName>
                                              <p:attrName>ppt_y</p:attrName>
                                            </p:attrNameLst>
                                          </p:cBhvr>
                                          <p:rCtr x="0" y="-1921"/>
                                        </p:animMotion>
                                      </p:childTnLst>
                                    </p:cTn>
                                  </p:par>
                                  <p:par>
                                    <p:cTn id="40" presetID="10"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64" presetClass="path" presetSubtype="0" decel="100000" fill="hold" nodeType="withEffect">
                                      <p:stCondLst>
                                        <p:cond delay="0"/>
                                      </p:stCondLst>
                                      <p:childTnLst>
                                        <p:animMotion origin="layout" path="M -3.33333E-6 0.03819 L -3.33333E-6 2.59259E-6 " pathEditMode="relative" rAng="0" ptsTypes="AA">
                                          <p:cBhvr>
                                            <p:cTn id="44" dur="500" fill="hold"/>
                                            <p:tgtEl>
                                              <p:spTgt spid="48"/>
                                            </p:tgtEl>
                                            <p:attrNameLst>
                                              <p:attrName>ppt_x</p:attrName>
                                              <p:attrName>ppt_y</p:attrName>
                                            </p:attrNameLst>
                                          </p:cBhvr>
                                          <p:rCtr x="0" y="-1921"/>
                                        </p:animMotion>
                                      </p:childTnLst>
                                    </p:cTn>
                                  </p:par>
                                  <p:par>
                                    <p:cTn id="45" presetID="23" presetClass="entr" presetSubtype="16"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200" fill="hold"/>
                                            <p:tgtEl>
                                              <p:spTgt spid="6"/>
                                            </p:tgtEl>
                                            <p:attrNameLst>
                                              <p:attrName>ppt_w</p:attrName>
                                            </p:attrNameLst>
                                          </p:cBhvr>
                                          <p:tavLst>
                                            <p:tav tm="0">
                                              <p:val>
                                                <p:fltVal val="0"/>
                                              </p:val>
                                            </p:tav>
                                            <p:tav tm="100000">
                                              <p:val>
                                                <p:strVal val="#ppt_w"/>
                                              </p:val>
                                            </p:tav>
                                          </p:tavLst>
                                        </p:anim>
                                        <p:anim calcmode="lin" valueType="num">
                                          <p:cBhvr>
                                            <p:cTn id="48" dur="200" fill="hold"/>
                                            <p:tgtEl>
                                              <p:spTgt spid="6"/>
                                            </p:tgtEl>
                                            <p:attrNameLst>
                                              <p:attrName>ppt_h</p:attrName>
                                            </p:attrNameLst>
                                          </p:cBhvr>
                                          <p:tavLst>
                                            <p:tav tm="0">
                                              <p:val>
                                                <p:fltVal val="0"/>
                                              </p:val>
                                            </p:tav>
                                            <p:tav tm="100000">
                                              <p:val>
                                                <p:strVal val="#ppt_h"/>
                                              </p:val>
                                            </p:tav>
                                          </p:tavLst>
                                        </p:anim>
                                      </p:childTnLst>
                                    </p:cTn>
                                  </p:par>
                                  <p:par>
                                    <p:cTn id="49" presetID="6" presetClass="emph" presetSubtype="0" fill="hold" nodeType="withEffect" p14:presetBounceEnd="99000">
                                      <p:stCondLst>
                                        <p:cond delay="0"/>
                                      </p:stCondLst>
                                      <p:childTnLst>
                                        <p:animScale p14:bounceEnd="99000">
                                          <p:cBhvr>
                                            <p:cTn id="50" dur="1000" fill="hold"/>
                                            <p:tgtEl>
                                              <p:spTgt spid="6"/>
                                            </p:tgtEl>
                                          </p:cBhvr>
                                          <p:by x="110000" y="110000"/>
                                        </p:animScale>
                                      </p:childTnLst>
                                    </p:cTn>
                                  </p:par>
                                  <p:par>
                                    <p:cTn id="51" presetID="6" presetClass="emph" presetSubtype="0" accel="50000" decel="50000" fill="hold" nodeType="withEffect">
                                      <p:stCondLst>
                                        <p:cond delay="0"/>
                                      </p:stCondLst>
                                      <p:childTnLst>
                                        <p:animScale>
                                          <p:cBhvr>
                                            <p:cTn id="52" dur="250" fill="hold"/>
                                            <p:tgtEl>
                                              <p:spTgt spid="6"/>
                                            </p:tgtEl>
                                          </p:cBhvr>
                                          <p:by x="91000" y="91000"/>
                                        </p:animScale>
                                      </p:childTnLst>
                                    </p:cTn>
                                  </p:par>
                                  <p:par>
                                    <p:cTn id="53" presetID="10" presetClass="entr" presetSubtype="0" fill="hold" grpId="0" nodeType="withEffect">
                                      <p:stCondLst>
                                        <p:cond delay="0"/>
                                      </p:stCondLst>
                                      <p:childTnLst>
                                        <p:set>
                                          <p:cBhvr>
                                            <p:cTn id="54" dur="1" fill="hold">
                                              <p:stCondLst>
                                                <p:cond delay="0"/>
                                              </p:stCondLst>
                                            </p:cTn>
                                            <p:tgtEl>
                                              <p:spTgt spid="230"/>
                                            </p:tgtEl>
                                            <p:attrNameLst>
                                              <p:attrName>style.visibility</p:attrName>
                                            </p:attrNameLst>
                                          </p:cBhvr>
                                          <p:to>
                                            <p:strVal val="visible"/>
                                          </p:to>
                                        </p:set>
                                        <p:animEffect transition="in" filter="fade">
                                          <p:cBhvr>
                                            <p:cTn id="55"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64" presetClass="path" presetSubtype="0" decel="100000" fill="hold" nodeType="withEffect">
                                      <p:stCondLst>
                                        <p:cond delay="0"/>
                                      </p:stCondLst>
                                      <p:childTnLst>
                                        <p:animMotion origin="layout" path="M 1.66667E-6 0.03819 L 1.66667E-6 2.59259E-6 " pathEditMode="relative" rAng="0" ptsTypes="AA">
                                          <p:cBhvr>
                                            <p:cTn id="13" dur="500" fill="hold"/>
                                            <p:tgtEl>
                                              <p:spTgt spid="54"/>
                                            </p:tgtEl>
                                            <p:attrNameLst>
                                              <p:attrName>ppt_x</p:attrName>
                                              <p:attrName>ppt_y</p:attrName>
                                            </p:attrNameLst>
                                          </p:cBhvr>
                                          <p:rCtr x="0" y="-1921"/>
                                        </p:animMotion>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23" presetClass="entr" presetSubtype="16"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200" fill="hold"/>
                                            <p:tgtEl>
                                              <p:spTgt spid="5"/>
                                            </p:tgtEl>
                                            <p:attrNameLst>
                                              <p:attrName>ppt_w</p:attrName>
                                            </p:attrNameLst>
                                          </p:cBhvr>
                                          <p:tavLst>
                                            <p:tav tm="0">
                                              <p:val>
                                                <p:fltVal val="0"/>
                                              </p:val>
                                            </p:tav>
                                            <p:tav tm="100000">
                                              <p:val>
                                                <p:strVal val="#ppt_w"/>
                                              </p:val>
                                            </p:tav>
                                          </p:tavLst>
                                        </p:anim>
                                        <p:anim calcmode="lin" valueType="num">
                                          <p:cBhvr>
                                            <p:cTn id="21" dur="200" fill="hold"/>
                                            <p:tgtEl>
                                              <p:spTgt spid="5"/>
                                            </p:tgtEl>
                                            <p:attrNameLst>
                                              <p:attrName>ppt_h</p:attrName>
                                            </p:attrNameLst>
                                          </p:cBhvr>
                                          <p:tavLst>
                                            <p:tav tm="0">
                                              <p:val>
                                                <p:fltVal val="0"/>
                                              </p:val>
                                            </p:tav>
                                            <p:tav tm="100000">
                                              <p:val>
                                                <p:strVal val="#ppt_h"/>
                                              </p:val>
                                            </p:tav>
                                          </p:tavLst>
                                        </p:anim>
                                      </p:childTnLst>
                                    </p:cTn>
                                  </p:par>
                                  <p:par>
                                    <p:cTn id="22" presetID="6" presetClass="emph" presetSubtype="0" fill="hold" nodeType="withEffect">
                                      <p:stCondLst>
                                        <p:cond delay="0"/>
                                      </p:stCondLst>
                                      <p:childTnLst>
                                        <p:animScale>
                                          <p:cBhvr>
                                            <p:cTn id="23" dur="1000" fill="hold"/>
                                            <p:tgtEl>
                                              <p:spTgt spid="5"/>
                                            </p:tgtEl>
                                          </p:cBhvr>
                                          <p:by x="110000" y="110000"/>
                                        </p:animScale>
                                      </p:childTnLst>
                                    </p:cTn>
                                  </p:par>
                                  <p:par>
                                    <p:cTn id="24" presetID="6" presetClass="emph" presetSubtype="0" accel="50000" decel="50000" fill="hold" nodeType="withEffect">
                                      <p:stCondLst>
                                        <p:cond delay="0"/>
                                      </p:stCondLst>
                                      <p:childTnLst>
                                        <p:animScale>
                                          <p:cBhvr>
                                            <p:cTn id="25" dur="250" fill="hold"/>
                                            <p:tgtEl>
                                              <p:spTgt spid="5"/>
                                            </p:tgtEl>
                                          </p:cBhvr>
                                          <p:by x="91000" y="91000"/>
                                        </p:animScale>
                                      </p:childTnLst>
                                    </p:cTn>
                                  </p:par>
                                  <p:par>
                                    <p:cTn id="26" presetID="22" presetClass="entr" presetSubtype="8" fill="hold" nodeType="withEffect">
                                      <p:stCondLst>
                                        <p:cond delay="50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par>
                                    <p:cTn id="33" presetID="64" presetClass="path" presetSubtype="0" decel="100000" fill="hold" nodeType="withEffect">
                                      <p:stCondLst>
                                        <p:cond delay="0"/>
                                      </p:stCondLst>
                                      <p:childTnLst>
                                        <p:animMotion origin="layout" path="M -3.33333E-6 0.03819 L -3.33333E-6 2.59259E-6 " pathEditMode="relative" rAng="0" ptsTypes="AA">
                                          <p:cBhvr>
                                            <p:cTn id="34" dur="500" fill="hold"/>
                                            <p:tgtEl>
                                              <p:spTgt spid="42"/>
                                            </p:tgtEl>
                                            <p:attrNameLst>
                                              <p:attrName>ppt_x</p:attrName>
                                              <p:attrName>ppt_y</p:attrName>
                                            </p:attrNameLst>
                                          </p:cBhvr>
                                          <p:rCtr x="0" y="-1921"/>
                                        </p:animMotion>
                                      </p:childTnLst>
                                    </p:cTn>
                                  </p:par>
                                  <p:par>
                                    <p:cTn id="35" presetID="10"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fade">
                                          <p:cBhvr>
                                            <p:cTn id="37" dur="500"/>
                                            <p:tgtEl>
                                              <p:spTgt spid="73"/>
                                            </p:tgtEl>
                                          </p:cBhvr>
                                        </p:animEffect>
                                      </p:childTnLst>
                                    </p:cTn>
                                  </p:par>
                                  <p:par>
                                    <p:cTn id="38" presetID="64" presetClass="path" presetSubtype="0" decel="100000" fill="hold" nodeType="withEffect">
                                      <p:stCondLst>
                                        <p:cond delay="0"/>
                                      </p:stCondLst>
                                      <p:childTnLst>
                                        <p:animMotion origin="layout" path="M -3.75E-6 0.03819 L -3.75E-6 3.33333E-6 " pathEditMode="relative" rAng="0" ptsTypes="AA">
                                          <p:cBhvr>
                                            <p:cTn id="39" dur="500" fill="hold"/>
                                            <p:tgtEl>
                                              <p:spTgt spid="73"/>
                                            </p:tgtEl>
                                            <p:attrNameLst>
                                              <p:attrName>ppt_x</p:attrName>
                                              <p:attrName>ppt_y</p:attrName>
                                            </p:attrNameLst>
                                          </p:cBhvr>
                                          <p:rCtr x="0" y="-1921"/>
                                        </p:animMotion>
                                      </p:childTnLst>
                                    </p:cTn>
                                  </p:par>
                                  <p:par>
                                    <p:cTn id="40" presetID="10"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500"/>
                                            <p:tgtEl>
                                              <p:spTgt spid="48"/>
                                            </p:tgtEl>
                                          </p:cBhvr>
                                        </p:animEffect>
                                      </p:childTnLst>
                                    </p:cTn>
                                  </p:par>
                                  <p:par>
                                    <p:cTn id="43" presetID="64" presetClass="path" presetSubtype="0" decel="100000" fill="hold" nodeType="withEffect">
                                      <p:stCondLst>
                                        <p:cond delay="0"/>
                                      </p:stCondLst>
                                      <p:childTnLst>
                                        <p:animMotion origin="layout" path="M -3.33333E-6 0.03819 L -3.33333E-6 2.59259E-6 " pathEditMode="relative" rAng="0" ptsTypes="AA">
                                          <p:cBhvr>
                                            <p:cTn id="44" dur="500" fill="hold"/>
                                            <p:tgtEl>
                                              <p:spTgt spid="48"/>
                                            </p:tgtEl>
                                            <p:attrNameLst>
                                              <p:attrName>ppt_x</p:attrName>
                                              <p:attrName>ppt_y</p:attrName>
                                            </p:attrNameLst>
                                          </p:cBhvr>
                                          <p:rCtr x="0" y="-1921"/>
                                        </p:animMotion>
                                      </p:childTnLst>
                                    </p:cTn>
                                  </p:par>
                                  <p:par>
                                    <p:cTn id="45" presetID="23" presetClass="entr" presetSubtype="16"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200" fill="hold"/>
                                            <p:tgtEl>
                                              <p:spTgt spid="6"/>
                                            </p:tgtEl>
                                            <p:attrNameLst>
                                              <p:attrName>ppt_w</p:attrName>
                                            </p:attrNameLst>
                                          </p:cBhvr>
                                          <p:tavLst>
                                            <p:tav tm="0">
                                              <p:val>
                                                <p:fltVal val="0"/>
                                              </p:val>
                                            </p:tav>
                                            <p:tav tm="100000">
                                              <p:val>
                                                <p:strVal val="#ppt_w"/>
                                              </p:val>
                                            </p:tav>
                                          </p:tavLst>
                                        </p:anim>
                                        <p:anim calcmode="lin" valueType="num">
                                          <p:cBhvr>
                                            <p:cTn id="48" dur="200" fill="hold"/>
                                            <p:tgtEl>
                                              <p:spTgt spid="6"/>
                                            </p:tgtEl>
                                            <p:attrNameLst>
                                              <p:attrName>ppt_h</p:attrName>
                                            </p:attrNameLst>
                                          </p:cBhvr>
                                          <p:tavLst>
                                            <p:tav tm="0">
                                              <p:val>
                                                <p:fltVal val="0"/>
                                              </p:val>
                                            </p:tav>
                                            <p:tav tm="100000">
                                              <p:val>
                                                <p:strVal val="#ppt_h"/>
                                              </p:val>
                                            </p:tav>
                                          </p:tavLst>
                                        </p:anim>
                                      </p:childTnLst>
                                    </p:cTn>
                                  </p:par>
                                  <p:par>
                                    <p:cTn id="49" presetID="6" presetClass="emph" presetSubtype="0" fill="hold" nodeType="withEffect">
                                      <p:stCondLst>
                                        <p:cond delay="0"/>
                                      </p:stCondLst>
                                      <p:childTnLst>
                                        <p:animScale>
                                          <p:cBhvr>
                                            <p:cTn id="50" dur="1000" fill="hold"/>
                                            <p:tgtEl>
                                              <p:spTgt spid="6"/>
                                            </p:tgtEl>
                                          </p:cBhvr>
                                          <p:by x="110000" y="110000"/>
                                        </p:animScale>
                                      </p:childTnLst>
                                    </p:cTn>
                                  </p:par>
                                  <p:par>
                                    <p:cTn id="51" presetID="6" presetClass="emph" presetSubtype="0" accel="50000" decel="50000" fill="hold" nodeType="withEffect">
                                      <p:stCondLst>
                                        <p:cond delay="0"/>
                                      </p:stCondLst>
                                      <p:childTnLst>
                                        <p:animScale>
                                          <p:cBhvr>
                                            <p:cTn id="52" dur="250" fill="hold"/>
                                            <p:tgtEl>
                                              <p:spTgt spid="6"/>
                                            </p:tgtEl>
                                          </p:cBhvr>
                                          <p:by x="91000" y="91000"/>
                                        </p:animScale>
                                      </p:childTnLst>
                                    </p:cTn>
                                  </p:par>
                                  <p:par>
                                    <p:cTn id="53" presetID="10" presetClass="entr" presetSubtype="0" fill="hold" grpId="0" nodeType="withEffect">
                                      <p:stCondLst>
                                        <p:cond delay="0"/>
                                      </p:stCondLst>
                                      <p:childTnLst>
                                        <p:set>
                                          <p:cBhvr>
                                            <p:cTn id="54" dur="1" fill="hold">
                                              <p:stCondLst>
                                                <p:cond delay="0"/>
                                              </p:stCondLst>
                                            </p:cTn>
                                            <p:tgtEl>
                                              <p:spTgt spid="230"/>
                                            </p:tgtEl>
                                            <p:attrNameLst>
                                              <p:attrName>style.visibility</p:attrName>
                                            </p:attrNameLst>
                                          </p:cBhvr>
                                          <p:to>
                                            <p:strVal val="visible"/>
                                          </p:to>
                                        </p:set>
                                        <p:animEffect transition="in" filter="fade">
                                          <p:cBhvr>
                                            <p:cTn id="55"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92">
            <a:extLst>
              <a:ext uri="{FF2B5EF4-FFF2-40B4-BE49-F238E27FC236}">
                <a16:creationId xmlns:a16="http://schemas.microsoft.com/office/drawing/2014/main" xmlns="" id="{F088FA8A-AE4A-4251-83C7-7F6E7D1866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6610" y="1736725"/>
            <a:ext cx="6339605" cy="4226399"/>
          </a:xfrm>
          <a:prstGeom prst="rect">
            <a:avLst/>
          </a:prstGeom>
        </p:spPr>
      </p:pic>
      <p:sp>
        <p:nvSpPr>
          <p:cNvPr id="11"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13" name="Text Placeholder 12">
            <a:extLst>
              <a:ext uri="{FF2B5EF4-FFF2-40B4-BE49-F238E27FC236}">
                <a16:creationId xmlns:a16="http://schemas.microsoft.com/office/drawing/2014/main" xmlns="" id="{37ED3914-2858-48F4-9986-372B1D2D2AE6}"/>
              </a:ext>
            </a:extLst>
          </p:cNvPr>
          <p:cNvSpPr>
            <a:spLocks noGrp="1"/>
          </p:cNvSpPr>
          <p:nvPr>
            <p:ph type="body" sz="quarter" idx="12"/>
          </p:nvPr>
        </p:nvSpPr>
        <p:spPr/>
        <p:txBody>
          <a:bodyPr>
            <a:noAutofit/>
          </a:bodyPr>
          <a:lstStyle/>
          <a:p>
            <a:r>
              <a:rPr lang="en-SG" dirty="0">
                <a:latin typeface="Minion"/>
                <a:ea typeface="ＭＳ Ｐゴシック" charset="0"/>
              </a:rPr>
              <a:t>Configure automatic alerts to keep you informed</a:t>
            </a:r>
            <a:endParaRPr lang="en-GB" dirty="0"/>
          </a:p>
        </p:txBody>
      </p:sp>
      <p:grpSp>
        <p:nvGrpSpPr>
          <p:cNvPr id="12" name="Group 11">
            <a:extLst>
              <a:ext uri="{FF2B5EF4-FFF2-40B4-BE49-F238E27FC236}">
                <a16:creationId xmlns:a16="http://schemas.microsoft.com/office/drawing/2014/main" xmlns="" id="{6A313A55-C37E-472F-AF98-DCDC1B09731F}"/>
              </a:ext>
            </a:extLst>
          </p:cNvPr>
          <p:cNvGrpSpPr/>
          <p:nvPr/>
        </p:nvGrpSpPr>
        <p:grpSpPr>
          <a:xfrm>
            <a:off x="674030" y="2243520"/>
            <a:ext cx="4953122" cy="3866163"/>
            <a:chOff x="953157" y="2243520"/>
            <a:chExt cx="4953122" cy="3866163"/>
          </a:xfrm>
        </p:grpSpPr>
        <p:pic>
          <p:nvPicPr>
            <p:cNvPr id="107" name="Picture 106">
              <a:extLst>
                <a:ext uri="{FF2B5EF4-FFF2-40B4-BE49-F238E27FC236}">
                  <a16:creationId xmlns:a16="http://schemas.microsoft.com/office/drawing/2014/main" xmlns="" id="{444E77DF-3F23-4A8F-A430-A0A8BAA23B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3157" y="2243520"/>
              <a:ext cx="4953122" cy="3866163"/>
            </a:xfrm>
            <a:prstGeom prst="rect">
              <a:avLst/>
            </a:prstGeom>
          </p:spPr>
        </p:pic>
        <p:grpSp>
          <p:nvGrpSpPr>
            <p:cNvPr id="104" name="Group 103">
              <a:extLst>
                <a:ext uri="{FF2B5EF4-FFF2-40B4-BE49-F238E27FC236}">
                  <a16:creationId xmlns:a16="http://schemas.microsoft.com/office/drawing/2014/main" xmlns="" id="{D460D04C-6031-4D67-909F-F054913B1D9D}"/>
                </a:ext>
              </a:extLst>
            </p:cNvPr>
            <p:cNvGrpSpPr/>
            <p:nvPr/>
          </p:nvGrpSpPr>
          <p:grpSpPr>
            <a:xfrm>
              <a:off x="1262425" y="2495416"/>
              <a:ext cx="4350724" cy="2538311"/>
              <a:chOff x="4660059" y="2312064"/>
              <a:chExt cx="1005504" cy="1817475"/>
            </a:xfrm>
          </p:grpSpPr>
          <p:sp>
            <p:nvSpPr>
              <p:cNvPr id="149" name="Rounded Rectangle 4">
                <a:extLst>
                  <a:ext uri="{FF2B5EF4-FFF2-40B4-BE49-F238E27FC236}">
                    <a16:creationId xmlns:a16="http://schemas.microsoft.com/office/drawing/2014/main" xmlns="" id="{38379E27-5343-4346-B198-5F849DF851F6}"/>
                  </a:ext>
                </a:extLst>
              </p:cNvPr>
              <p:cNvSpPr/>
              <p:nvPr/>
            </p:nvSpPr>
            <p:spPr bwMode="auto">
              <a:xfrm>
                <a:off x="4660060" y="2312064"/>
                <a:ext cx="1005503" cy="1817475"/>
              </a:xfrm>
              <a:prstGeom prst="roundRect">
                <a:avLst>
                  <a:gd name="adj" fmla="val 0"/>
                </a:avLst>
              </a:prstGeom>
              <a:solidFill>
                <a:schemeClr val="bg1">
                  <a:lumMod val="95000"/>
                </a:schemeClr>
              </a:solidFill>
              <a:ln>
                <a:noFill/>
              </a:ln>
              <a:effectLst/>
              <a:extLst/>
            </p:spPr>
            <p:txBody>
              <a:bodyPr vert="horz" wrap="square" lIns="84406" tIns="42203" rIns="84406" bIns="42203" numCol="1" rtlCol="0" anchor="t" anchorCtr="0" compatLnSpc="1">
                <a:prstTxWarp prst="textNoShape">
                  <a:avLst/>
                </a:prstTxWarp>
                <a:noAutofit/>
              </a:bodyPr>
              <a:lstStyle/>
              <a:p>
                <a:pPr defTabSz="844083"/>
                <a:endParaRPr lang="en-SG" sz="2000"/>
              </a:p>
            </p:txBody>
          </p:sp>
          <p:sp>
            <p:nvSpPr>
              <p:cNvPr id="150" name="Round Same Side Corner Rectangle 57">
                <a:extLst>
                  <a:ext uri="{FF2B5EF4-FFF2-40B4-BE49-F238E27FC236}">
                    <a16:creationId xmlns:a16="http://schemas.microsoft.com/office/drawing/2014/main" xmlns="" id="{ABE89EF1-8A2C-4775-A485-366262E54A44}"/>
                  </a:ext>
                </a:extLst>
              </p:cNvPr>
              <p:cNvSpPr/>
              <p:nvPr/>
            </p:nvSpPr>
            <p:spPr bwMode="auto">
              <a:xfrm>
                <a:off x="4660059" y="2312064"/>
                <a:ext cx="1005503" cy="244002"/>
              </a:xfrm>
              <a:prstGeom prst="round2SameRect">
                <a:avLst>
                  <a:gd name="adj1" fmla="val 0"/>
                  <a:gd name="adj2" fmla="val 0"/>
                </a:avLst>
              </a:prstGeom>
              <a:solidFill>
                <a:schemeClr val="bg1">
                  <a:lumMod val="85000"/>
                </a:schemeClr>
              </a:solidFill>
              <a:ln>
                <a:noFill/>
              </a:ln>
              <a:effectLst/>
              <a:extLst/>
            </p:spPr>
            <p:txBody>
              <a:bodyPr vert="horz" wrap="square" lIns="84406" tIns="42203" rIns="84406" bIns="42203" numCol="1" rtlCol="0" anchor="ctr" anchorCtr="0" compatLnSpc="1">
                <a:prstTxWarp prst="textNoShape">
                  <a:avLst/>
                </a:prstTxWarp>
                <a:noAutofit/>
              </a:bodyPr>
              <a:lstStyle/>
              <a:p>
                <a:pPr defTabSz="844083"/>
                <a:r>
                  <a:rPr lang="en-SG" sz="1400" b="1" dirty="0"/>
                  <a:t> My settings &gt; Warnings and alerts</a:t>
                </a:r>
              </a:p>
            </p:txBody>
          </p:sp>
        </p:grpSp>
        <p:sp>
          <p:nvSpPr>
            <p:cNvPr id="151" name="TextBox 150">
              <a:extLst>
                <a:ext uri="{FF2B5EF4-FFF2-40B4-BE49-F238E27FC236}">
                  <a16:creationId xmlns:a16="http://schemas.microsoft.com/office/drawing/2014/main" xmlns="" id="{68BD8173-28F7-476A-B44A-6815D3606CBA}"/>
                </a:ext>
              </a:extLst>
            </p:cNvPr>
            <p:cNvSpPr txBox="1"/>
            <p:nvPr/>
          </p:nvSpPr>
          <p:spPr>
            <a:xfrm>
              <a:off x="1397696" y="2921645"/>
              <a:ext cx="1665943" cy="261610"/>
            </a:xfrm>
            <a:prstGeom prst="rect">
              <a:avLst/>
            </a:prstGeom>
            <a:solidFill>
              <a:schemeClr val="accent6"/>
            </a:solidFill>
          </p:spPr>
          <p:txBody>
            <a:bodyPr wrap="square" rtlCol="0">
              <a:noAutofit/>
            </a:bodyPr>
            <a:lstStyle/>
            <a:p>
              <a:r>
                <a:rPr lang="en-SG" sz="1050" b="1" dirty="0">
                  <a:solidFill>
                    <a:schemeClr val="bg1"/>
                  </a:solidFill>
                </a:rPr>
                <a:t>Warning type</a:t>
              </a:r>
            </a:p>
          </p:txBody>
        </p:sp>
        <p:sp>
          <p:nvSpPr>
            <p:cNvPr id="152" name="TextBox 151">
              <a:extLst>
                <a:ext uri="{FF2B5EF4-FFF2-40B4-BE49-F238E27FC236}">
                  <a16:creationId xmlns:a16="http://schemas.microsoft.com/office/drawing/2014/main" xmlns="" id="{3F59E0D9-1C9B-42A7-8AC6-294BA1E78F45}"/>
                </a:ext>
              </a:extLst>
            </p:cNvPr>
            <p:cNvSpPr txBox="1"/>
            <p:nvPr/>
          </p:nvSpPr>
          <p:spPr>
            <a:xfrm>
              <a:off x="3142328" y="2921645"/>
              <a:ext cx="1393458" cy="261610"/>
            </a:xfrm>
            <a:prstGeom prst="rect">
              <a:avLst/>
            </a:prstGeom>
            <a:solidFill>
              <a:schemeClr val="accent6"/>
            </a:solidFill>
          </p:spPr>
          <p:txBody>
            <a:bodyPr wrap="square" rtlCol="0">
              <a:noAutofit/>
            </a:bodyPr>
            <a:lstStyle/>
            <a:p>
              <a:r>
                <a:rPr lang="en-SG" sz="1050" b="1" dirty="0">
                  <a:solidFill>
                    <a:schemeClr val="bg1"/>
                  </a:solidFill>
                </a:rPr>
                <a:t>Severity</a:t>
              </a:r>
            </a:p>
          </p:txBody>
        </p:sp>
        <p:sp>
          <p:nvSpPr>
            <p:cNvPr id="153" name="TextBox 152">
              <a:extLst>
                <a:ext uri="{FF2B5EF4-FFF2-40B4-BE49-F238E27FC236}">
                  <a16:creationId xmlns:a16="http://schemas.microsoft.com/office/drawing/2014/main" xmlns="" id="{B84A3342-B0BE-4A53-B181-458AA3515B6E}"/>
                </a:ext>
              </a:extLst>
            </p:cNvPr>
            <p:cNvSpPr txBox="1"/>
            <p:nvPr/>
          </p:nvSpPr>
          <p:spPr>
            <a:xfrm>
              <a:off x="4611252" y="2921645"/>
              <a:ext cx="858320" cy="261610"/>
            </a:xfrm>
            <a:prstGeom prst="rect">
              <a:avLst/>
            </a:prstGeom>
            <a:solidFill>
              <a:schemeClr val="accent6"/>
            </a:solidFill>
          </p:spPr>
          <p:txBody>
            <a:bodyPr wrap="square" rtlCol="0">
              <a:noAutofit/>
            </a:bodyPr>
            <a:lstStyle/>
            <a:p>
              <a:pPr algn="ctr"/>
              <a:r>
                <a:rPr lang="en-SG" sz="1050" b="1" dirty="0">
                  <a:solidFill>
                    <a:schemeClr val="bg1"/>
                  </a:solidFill>
                </a:rPr>
                <a:t>Email</a:t>
              </a:r>
            </a:p>
          </p:txBody>
        </p:sp>
        <p:sp>
          <p:nvSpPr>
            <p:cNvPr id="155" name="TextBox 154">
              <a:extLst>
                <a:ext uri="{FF2B5EF4-FFF2-40B4-BE49-F238E27FC236}">
                  <a16:creationId xmlns:a16="http://schemas.microsoft.com/office/drawing/2014/main" xmlns="" id="{1BA52F41-D293-459B-891F-C32D289A6CA3}"/>
                </a:ext>
              </a:extLst>
            </p:cNvPr>
            <p:cNvSpPr txBox="1"/>
            <p:nvPr/>
          </p:nvSpPr>
          <p:spPr>
            <a:xfrm>
              <a:off x="1381216" y="3201360"/>
              <a:ext cx="1486304" cy="1785104"/>
            </a:xfrm>
            <a:prstGeom prst="rect">
              <a:avLst/>
            </a:prstGeom>
            <a:noFill/>
          </p:spPr>
          <p:txBody>
            <a:bodyPr wrap="none" rtlCol="0">
              <a:noAutofit/>
            </a:bodyPr>
            <a:lstStyle/>
            <a:p>
              <a:pPr>
                <a:lnSpc>
                  <a:spcPts val="1200"/>
                </a:lnSpc>
                <a:spcBef>
                  <a:spcPts val="800"/>
                </a:spcBef>
              </a:pPr>
              <a:r>
                <a:rPr lang="en-SG" sz="1100" dirty="0"/>
                <a:t>Backup error</a:t>
              </a:r>
            </a:p>
            <a:p>
              <a:pPr>
                <a:lnSpc>
                  <a:spcPts val="1200"/>
                </a:lnSpc>
                <a:spcBef>
                  <a:spcPts val="800"/>
                </a:spcBef>
              </a:pPr>
              <a:r>
                <a:rPr lang="en-SG" sz="1100" dirty="0"/>
                <a:t>BGE device critical error</a:t>
              </a:r>
            </a:p>
            <a:p>
              <a:pPr>
                <a:lnSpc>
                  <a:spcPts val="1200"/>
                </a:lnSpc>
                <a:spcBef>
                  <a:spcPts val="800"/>
                </a:spcBef>
              </a:pPr>
              <a:r>
                <a:rPr lang="en-SG" sz="1100" dirty="0"/>
                <a:t>BGE device error</a:t>
              </a:r>
            </a:p>
            <a:p>
              <a:pPr>
                <a:lnSpc>
                  <a:spcPts val="1200"/>
                </a:lnSpc>
                <a:spcBef>
                  <a:spcPts val="800"/>
                </a:spcBef>
              </a:pPr>
              <a:r>
                <a:rPr lang="en-SG" sz="1100" dirty="0"/>
                <a:t>Check disk space</a:t>
              </a:r>
            </a:p>
            <a:p>
              <a:pPr>
                <a:lnSpc>
                  <a:spcPts val="1200"/>
                </a:lnSpc>
                <a:spcBef>
                  <a:spcPts val="800"/>
                </a:spcBef>
              </a:pPr>
              <a:r>
                <a:rPr lang="en-SG" sz="1100" dirty="0"/>
                <a:t>Expired certifications</a:t>
              </a:r>
            </a:p>
            <a:p>
              <a:pPr>
                <a:lnSpc>
                  <a:spcPts val="1200"/>
                </a:lnSpc>
                <a:spcBef>
                  <a:spcPts val="800"/>
                </a:spcBef>
              </a:pPr>
              <a:r>
                <a:rPr lang="en-SG" sz="1100" dirty="0"/>
                <a:t>Instrument events</a:t>
              </a:r>
            </a:p>
            <a:p>
              <a:pPr>
                <a:lnSpc>
                  <a:spcPts val="1200"/>
                </a:lnSpc>
                <a:spcBef>
                  <a:spcPts val="800"/>
                </a:spcBef>
              </a:pPr>
              <a:r>
                <a:rPr lang="en-SG" sz="1100" dirty="0"/>
                <a:t>Maintenance task due</a:t>
              </a:r>
            </a:p>
          </p:txBody>
        </p:sp>
        <p:sp>
          <p:nvSpPr>
            <p:cNvPr id="156" name="TextBox 155">
              <a:extLst>
                <a:ext uri="{FF2B5EF4-FFF2-40B4-BE49-F238E27FC236}">
                  <a16:creationId xmlns:a16="http://schemas.microsoft.com/office/drawing/2014/main" xmlns="" id="{62045EE1-19C1-4993-AC33-624DB0B26BEA}"/>
                </a:ext>
              </a:extLst>
            </p:cNvPr>
            <p:cNvSpPr txBox="1"/>
            <p:nvPr/>
          </p:nvSpPr>
          <p:spPr>
            <a:xfrm>
              <a:off x="3163987" y="3201360"/>
              <a:ext cx="628698" cy="1785104"/>
            </a:xfrm>
            <a:prstGeom prst="rect">
              <a:avLst/>
            </a:prstGeom>
            <a:noFill/>
          </p:spPr>
          <p:txBody>
            <a:bodyPr wrap="none" rtlCol="0">
              <a:noAutofit/>
            </a:bodyPr>
            <a:lstStyle/>
            <a:p>
              <a:pPr>
                <a:lnSpc>
                  <a:spcPts val="1200"/>
                </a:lnSpc>
                <a:spcBef>
                  <a:spcPts val="800"/>
                </a:spcBef>
              </a:pPr>
              <a:r>
                <a:rPr lang="en-SG" sz="1100" dirty="0"/>
                <a:t>High</a:t>
              </a:r>
            </a:p>
            <a:p>
              <a:pPr>
                <a:lnSpc>
                  <a:spcPts val="1200"/>
                </a:lnSpc>
                <a:spcBef>
                  <a:spcPts val="800"/>
                </a:spcBef>
              </a:pPr>
              <a:r>
                <a:rPr lang="en-SG" sz="1100" dirty="0"/>
                <a:t>High</a:t>
              </a:r>
            </a:p>
            <a:p>
              <a:pPr>
                <a:lnSpc>
                  <a:spcPts val="1200"/>
                </a:lnSpc>
                <a:spcBef>
                  <a:spcPts val="800"/>
                </a:spcBef>
              </a:pPr>
              <a:r>
                <a:rPr lang="en-SG" sz="1100" dirty="0"/>
                <a:t>Medium</a:t>
              </a:r>
            </a:p>
            <a:p>
              <a:pPr>
                <a:lnSpc>
                  <a:spcPts val="1200"/>
                </a:lnSpc>
                <a:spcBef>
                  <a:spcPts val="800"/>
                </a:spcBef>
              </a:pPr>
              <a:r>
                <a:rPr lang="en-SG" sz="1100" dirty="0"/>
                <a:t>Medium</a:t>
              </a:r>
            </a:p>
            <a:p>
              <a:pPr>
                <a:lnSpc>
                  <a:spcPts val="1200"/>
                </a:lnSpc>
                <a:spcBef>
                  <a:spcPts val="800"/>
                </a:spcBef>
              </a:pPr>
              <a:r>
                <a:rPr lang="en-SG" sz="1100" dirty="0"/>
                <a:t>Low</a:t>
              </a:r>
            </a:p>
            <a:p>
              <a:pPr>
                <a:lnSpc>
                  <a:spcPts val="1200"/>
                </a:lnSpc>
                <a:spcBef>
                  <a:spcPts val="800"/>
                </a:spcBef>
              </a:pPr>
              <a:r>
                <a:rPr lang="en-SG" sz="1100" dirty="0"/>
                <a:t>Low</a:t>
              </a:r>
            </a:p>
            <a:p>
              <a:pPr>
                <a:lnSpc>
                  <a:spcPts val="1200"/>
                </a:lnSpc>
                <a:spcBef>
                  <a:spcPts val="800"/>
                </a:spcBef>
              </a:pPr>
              <a:r>
                <a:rPr lang="en-SG" sz="1100" dirty="0"/>
                <a:t>Low </a:t>
              </a:r>
            </a:p>
          </p:txBody>
        </p:sp>
        <p:sp>
          <p:nvSpPr>
            <p:cNvPr id="157" name="Rectangle 156">
              <a:extLst>
                <a:ext uri="{FF2B5EF4-FFF2-40B4-BE49-F238E27FC236}">
                  <a16:creationId xmlns:a16="http://schemas.microsoft.com/office/drawing/2014/main" xmlns="" id="{40DC1662-2E7C-4051-A3D9-8374A87AABAD}"/>
                </a:ext>
              </a:extLst>
            </p:cNvPr>
            <p:cNvSpPr/>
            <p:nvPr/>
          </p:nvSpPr>
          <p:spPr bwMode="auto">
            <a:xfrm>
              <a:off x="4940794" y="3232868"/>
              <a:ext cx="209920" cy="173672"/>
            </a:xfrm>
            <a:prstGeom prst="rect">
              <a:avLst/>
            </a:prstGeom>
            <a:noFill/>
            <a:ln>
              <a:solidFill>
                <a:schemeClr val="tx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58" name="Rectangle 157">
              <a:extLst>
                <a:ext uri="{FF2B5EF4-FFF2-40B4-BE49-F238E27FC236}">
                  <a16:creationId xmlns:a16="http://schemas.microsoft.com/office/drawing/2014/main" xmlns="" id="{51025F54-319D-4CD3-8BCA-5EA83A86BFBA}"/>
                </a:ext>
              </a:extLst>
            </p:cNvPr>
            <p:cNvSpPr/>
            <p:nvPr/>
          </p:nvSpPr>
          <p:spPr bwMode="auto">
            <a:xfrm>
              <a:off x="4940794" y="3473286"/>
              <a:ext cx="209920" cy="191039"/>
            </a:xfrm>
            <a:prstGeom prst="rect">
              <a:avLst/>
            </a:prstGeom>
            <a:noFill/>
            <a:ln>
              <a:solidFill>
                <a:schemeClr val="tx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59" name="Rectangle 158">
              <a:extLst>
                <a:ext uri="{FF2B5EF4-FFF2-40B4-BE49-F238E27FC236}">
                  <a16:creationId xmlns:a16="http://schemas.microsoft.com/office/drawing/2014/main" xmlns="" id="{3FE9C39C-1DED-451B-88C4-B62EE97783B5}"/>
                </a:ext>
              </a:extLst>
            </p:cNvPr>
            <p:cNvSpPr/>
            <p:nvPr/>
          </p:nvSpPr>
          <p:spPr bwMode="auto">
            <a:xfrm>
              <a:off x="4940794" y="3731071"/>
              <a:ext cx="209920" cy="191039"/>
            </a:xfrm>
            <a:prstGeom prst="rect">
              <a:avLst/>
            </a:prstGeom>
            <a:noFill/>
            <a:ln>
              <a:solidFill>
                <a:schemeClr val="tx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60" name="Rectangle 159">
              <a:extLst>
                <a:ext uri="{FF2B5EF4-FFF2-40B4-BE49-F238E27FC236}">
                  <a16:creationId xmlns:a16="http://schemas.microsoft.com/office/drawing/2014/main" xmlns="" id="{AFF56E3D-5E84-4B1F-B911-291BBC341BF1}"/>
                </a:ext>
              </a:extLst>
            </p:cNvPr>
            <p:cNvSpPr/>
            <p:nvPr/>
          </p:nvSpPr>
          <p:spPr bwMode="auto">
            <a:xfrm>
              <a:off x="4940794" y="3988856"/>
              <a:ext cx="209920" cy="191039"/>
            </a:xfrm>
            <a:prstGeom prst="rect">
              <a:avLst/>
            </a:prstGeom>
            <a:noFill/>
            <a:ln>
              <a:solidFill>
                <a:schemeClr val="tx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61" name="Rectangle 160">
              <a:extLst>
                <a:ext uri="{FF2B5EF4-FFF2-40B4-BE49-F238E27FC236}">
                  <a16:creationId xmlns:a16="http://schemas.microsoft.com/office/drawing/2014/main" xmlns="" id="{0492C3C1-EDEA-45C0-B46D-567B5065E7F7}"/>
                </a:ext>
              </a:extLst>
            </p:cNvPr>
            <p:cNvSpPr/>
            <p:nvPr/>
          </p:nvSpPr>
          <p:spPr bwMode="auto">
            <a:xfrm>
              <a:off x="4940794" y="4246641"/>
              <a:ext cx="209920" cy="191039"/>
            </a:xfrm>
            <a:prstGeom prst="rect">
              <a:avLst/>
            </a:prstGeom>
            <a:noFill/>
            <a:ln>
              <a:solidFill>
                <a:schemeClr val="tx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62" name="Rectangle 161">
              <a:extLst>
                <a:ext uri="{FF2B5EF4-FFF2-40B4-BE49-F238E27FC236}">
                  <a16:creationId xmlns:a16="http://schemas.microsoft.com/office/drawing/2014/main" xmlns="" id="{78ED3483-4951-4757-A648-E3A88C40CBD7}"/>
                </a:ext>
              </a:extLst>
            </p:cNvPr>
            <p:cNvSpPr/>
            <p:nvPr/>
          </p:nvSpPr>
          <p:spPr bwMode="auto">
            <a:xfrm>
              <a:off x="4940794" y="4504426"/>
              <a:ext cx="209920" cy="191039"/>
            </a:xfrm>
            <a:prstGeom prst="rect">
              <a:avLst/>
            </a:prstGeom>
            <a:noFill/>
            <a:ln>
              <a:solidFill>
                <a:schemeClr val="tx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63" name="Rectangle 162">
              <a:extLst>
                <a:ext uri="{FF2B5EF4-FFF2-40B4-BE49-F238E27FC236}">
                  <a16:creationId xmlns:a16="http://schemas.microsoft.com/office/drawing/2014/main" xmlns="" id="{19AD3110-8413-4438-8B63-021C12682421}"/>
                </a:ext>
              </a:extLst>
            </p:cNvPr>
            <p:cNvSpPr/>
            <p:nvPr/>
          </p:nvSpPr>
          <p:spPr bwMode="auto">
            <a:xfrm>
              <a:off x="4940794" y="4762212"/>
              <a:ext cx="209920" cy="173672"/>
            </a:xfrm>
            <a:prstGeom prst="rect">
              <a:avLst/>
            </a:prstGeom>
            <a:noFill/>
            <a:ln>
              <a:solidFill>
                <a:schemeClr val="tx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grpSp>
      <p:grpSp>
        <p:nvGrpSpPr>
          <p:cNvPr id="7" name="Group 6">
            <a:extLst>
              <a:ext uri="{FF2B5EF4-FFF2-40B4-BE49-F238E27FC236}">
                <a16:creationId xmlns:a16="http://schemas.microsoft.com/office/drawing/2014/main" xmlns="" id="{31AC62AD-D4E7-4ADE-A534-323D72437968}"/>
              </a:ext>
            </a:extLst>
          </p:cNvPr>
          <p:cNvGrpSpPr/>
          <p:nvPr/>
        </p:nvGrpSpPr>
        <p:grpSpPr>
          <a:xfrm>
            <a:off x="1074930" y="1745093"/>
            <a:ext cx="720713" cy="502682"/>
            <a:chOff x="6979445" y="2424101"/>
            <a:chExt cx="720713" cy="502682"/>
          </a:xfrm>
        </p:grpSpPr>
        <p:sp>
          <p:nvSpPr>
            <p:cNvPr id="176" name="Freeform 9">
              <a:extLst>
                <a:ext uri="{FF2B5EF4-FFF2-40B4-BE49-F238E27FC236}">
                  <a16:creationId xmlns:a16="http://schemas.microsoft.com/office/drawing/2014/main" xmlns="" id="{9061B8B2-8DE2-4E17-BE78-B8FE43172020}"/>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77" name="Freeform 10">
              <a:extLst>
                <a:ext uri="{FF2B5EF4-FFF2-40B4-BE49-F238E27FC236}">
                  <a16:creationId xmlns:a16="http://schemas.microsoft.com/office/drawing/2014/main" xmlns="" id="{721160AE-AC4F-4176-A173-244433732BAE}"/>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78" name="Line 11">
              <a:extLst>
                <a:ext uri="{FF2B5EF4-FFF2-40B4-BE49-F238E27FC236}">
                  <a16:creationId xmlns:a16="http://schemas.microsoft.com/office/drawing/2014/main" xmlns="" id="{9DB982DE-3C12-479F-B8AC-BBCE790F6427}"/>
                </a:ext>
              </a:extLst>
            </p:cNvPr>
            <p:cNvSpPr>
              <a:spLocks noChangeShapeType="1"/>
            </p:cNvSpPr>
            <p:nvPr/>
          </p:nvSpPr>
          <p:spPr bwMode="auto">
            <a:xfrm flipH="1">
              <a:off x="6979445"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79" name="Line 12">
              <a:extLst>
                <a:ext uri="{FF2B5EF4-FFF2-40B4-BE49-F238E27FC236}">
                  <a16:creationId xmlns:a16="http://schemas.microsoft.com/office/drawing/2014/main" xmlns="" id="{C9E097B5-CA9C-4FFE-A5C6-1D2416A93936}"/>
                </a:ext>
              </a:extLst>
            </p:cNvPr>
            <p:cNvSpPr>
              <a:spLocks noChangeShapeType="1"/>
            </p:cNvSpPr>
            <p:nvPr/>
          </p:nvSpPr>
          <p:spPr bwMode="auto">
            <a:xfrm>
              <a:off x="7433676"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92" name="Group 191">
            <a:extLst>
              <a:ext uri="{FF2B5EF4-FFF2-40B4-BE49-F238E27FC236}">
                <a16:creationId xmlns:a16="http://schemas.microsoft.com/office/drawing/2014/main" xmlns="" id="{0B599CF0-A5E9-4306-8A24-C3AE23F229CA}"/>
              </a:ext>
            </a:extLst>
          </p:cNvPr>
          <p:cNvGrpSpPr/>
          <p:nvPr/>
        </p:nvGrpSpPr>
        <p:grpSpPr>
          <a:xfrm>
            <a:off x="1938531" y="1745093"/>
            <a:ext cx="720713" cy="502682"/>
            <a:chOff x="6979445" y="2424101"/>
            <a:chExt cx="720713" cy="502682"/>
          </a:xfrm>
        </p:grpSpPr>
        <p:sp>
          <p:nvSpPr>
            <p:cNvPr id="193" name="Freeform 9">
              <a:extLst>
                <a:ext uri="{FF2B5EF4-FFF2-40B4-BE49-F238E27FC236}">
                  <a16:creationId xmlns:a16="http://schemas.microsoft.com/office/drawing/2014/main" xmlns="" id="{78FB9EBB-7CBC-43E6-B3D2-F0C181EE88B3}"/>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94" name="Freeform 10">
              <a:extLst>
                <a:ext uri="{FF2B5EF4-FFF2-40B4-BE49-F238E27FC236}">
                  <a16:creationId xmlns:a16="http://schemas.microsoft.com/office/drawing/2014/main" xmlns="" id="{573BC86F-3203-486D-B59F-7115BD7AFF8D}"/>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95" name="Line 11">
              <a:extLst>
                <a:ext uri="{FF2B5EF4-FFF2-40B4-BE49-F238E27FC236}">
                  <a16:creationId xmlns:a16="http://schemas.microsoft.com/office/drawing/2014/main" xmlns="" id="{59F3379B-F1E0-4E79-9F73-6E0FE5E35D9D}"/>
                </a:ext>
              </a:extLst>
            </p:cNvPr>
            <p:cNvSpPr>
              <a:spLocks noChangeShapeType="1"/>
            </p:cNvSpPr>
            <p:nvPr/>
          </p:nvSpPr>
          <p:spPr bwMode="auto">
            <a:xfrm flipH="1">
              <a:off x="6979445"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96" name="Line 12">
              <a:extLst>
                <a:ext uri="{FF2B5EF4-FFF2-40B4-BE49-F238E27FC236}">
                  <a16:creationId xmlns:a16="http://schemas.microsoft.com/office/drawing/2014/main" xmlns="" id="{A5BF49B3-A975-4C86-9415-16535D897D69}"/>
                </a:ext>
              </a:extLst>
            </p:cNvPr>
            <p:cNvSpPr>
              <a:spLocks noChangeShapeType="1"/>
            </p:cNvSpPr>
            <p:nvPr/>
          </p:nvSpPr>
          <p:spPr bwMode="auto">
            <a:xfrm>
              <a:off x="7433676"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97" name="Group 196">
            <a:extLst>
              <a:ext uri="{FF2B5EF4-FFF2-40B4-BE49-F238E27FC236}">
                <a16:creationId xmlns:a16="http://schemas.microsoft.com/office/drawing/2014/main" xmlns="" id="{D6D29F46-55B3-441E-977B-7B438CAEECE7}"/>
              </a:ext>
            </a:extLst>
          </p:cNvPr>
          <p:cNvGrpSpPr/>
          <p:nvPr/>
        </p:nvGrpSpPr>
        <p:grpSpPr>
          <a:xfrm>
            <a:off x="2802133" y="1745093"/>
            <a:ext cx="720713" cy="502682"/>
            <a:chOff x="6979445" y="2424101"/>
            <a:chExt cx="720713" cy="502682"/>
          </a:xfrm>
        </p:grpSpPr>
        <p:sp>
          <p:nvSpPr>
            <p:cNvPr id="198" name="Freeform 9">
              <a:extLst>
                <a:ext uri="{FF2B5EF4-FFF2-40B4-BE49-F238E27FC236}">
                  <a16:creationId xmlns:a16="http://schemas.microsoft.com/office/drawing/2014/main" xmlns="" id="{1CF5C071-634C-49B8-BBD5-E94105707B66}"/>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99" name="Freeform 10">
              <a:extLst>
                <a:ext uri="{FF2B5EF4-FFF2-40B4-BE49-F238E27FC236}">
                  <a16:creationId xmlns:a16="http://schemas.microsoft.com/office/drawing/2014/main" xmlns="" id="{1F3919FE-EFB4-4B86-A65D-66D7C9EB7894}"/>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00" name="Line 11">
              <a:extLst>
                <a:ext uri="{FF2B5EF4-FFF2-40B4-BE49-F238E27FC236}">
                  <a16:creationId xmlns:a16="http://schemas.microsoft.com/office/drawing/2014/main" xmlns="" id="{E6E6D94C-0E55-4DDB-97AA-7A57E93B360C}"/>
                </a:ext>
              </a:extLst>
            </p:cNvPr>
            <p:cNvSpPr>
              <a:spLocks noChangeShapeType="1"/>
            </p:cNvSpPr>
            <p:nvPr/>
          </p:nvSpPr>
          <p:spPr bwMode="auto">
            <a:xfrm flipH="1">
              <a:off x="6979445"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01" name="Line 12">
              <a:extLst>
                <a:ext uri="{FF2B5EF4-FFF2-40B4-BE49-F238E27FC236}">
                  <a16:creationId xmlns:a16="http://schemas.microsoft.com/office/drawing/2014/main" xmlns="" id="{82E0EFF0-BDB4-4CB6-92BD-85118C3117D1}"/>
                </a:ext>
              </a:extLst>
            </p:cNvPr>
            <p:cNvSpPr>
              <a:spLocks noChangeShapeType="1"/>
            </p:cNvSpPr>
            <p:nvPr/>
          </p:nvSpPr>
          <p:spPr bwMode="auto">
            <a:xfrm>
              <a:off x="7433676"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02" name="Group 201">
            <a:extLst>
              <a:ext uri="{FF2B5EF4-FFF2-40B4-BE49-F238E27FC236}">
                <a16:creationId xmlns:a16="http://schemas.microsoft.com/office/drawing/2014/main" xmlns="" id="{C31BE8EA-03F8-4B00-918A-5564F3FDB422}"/>
              </a:ext>
            </a:extLst>
          </p:cNvPr>
          <p:cNvGrpSpPr/>
          <p:nvPr/>
        </p:nvGrpSpPr>
        <p:grpSpPr>
          <a:xfrm>
            <a:off x="3665735" y="1745093"/>
            <a:ext cx="720713" cy="502682"/>
            <a:chOff x="6979445" y="2424101"/>
            <a:chExt cx="720713" cy="502682"/>
          </a:xfrm>
        </p:grpSpPr>
        <p:sp>
          <p:nvSpPr>
            <p:cNvPr id="203" name="Freeform 9">
              <a:extLst>
                <a:ext uri="{FF2B5EF4-FFF2-40B4-BE49-F238E27FC236}">
                  <a16:creationId xmlns:a16="http://schemas.microsoft.com/office/drawing/2014/main" xmlns="" id="{09E4E5E1-D792-453E-8790-FBB83FDE3CB3}"/>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04" name="Freeform 10">
              <a:extLst>
                <a:ext uri="{FF2B5EF4-FFF2-40B4-BE49-F238E27FC236}">
                  <a16:creationId xmlns:a16="http://schemas.microsoft.com/office/drawing/2014/main" xmlns="" id="{3486F4C8-6A1A-452C-9955-293739F7CCFC}"/>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05" name="Line 11">
              <a:extLst>
                <a:ext uri="{FF2B5EF4-FFF2-40B4-BE49-F238E27FC236}">
                  <a16:creationId xmlns:a16="http://schemas.microsoft.com/office/drawing/2014/main" xmlns="" id="{C4A9FEEE-6056-481D-97A0-66BC73F91671}"/>
                </a:ext>
              </a:extLst>
            </p:cNvPr>
            <p:cNvSpPr>
              <a:spLocks noChangeShapeType="1"/>
            </p:cNvSpPr>
            <p:nvPr/>
          </p:nvSpPr>
          <p:spPr bwMode="auto">
            <a:xfrm flipH="1">
              <a:off x="6979445"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06" name="Line 12">
              <a:extLst>
                <a:ext uri="{FF2B5EF4-FFF2-40B4-BE49-F238E27FC236}">
                  <a16:creationId xmlns:a16="http://schemas.microsoft.com/office/drawing/2014/main" xmlns="" id="{31553961-E701-4FB4-A77A-97E532884DD5}"/>
                </a:ext>
              </a:extLst>
            </p:cNvPr>
            <p:cNvSpPr>
              <a:spLocks noChangeShapeType="1"/>
            </p:cNvSpPr>
            <p:nvPr/>
          </p:nvSpPr>
          <p:spPr bwMode="auto">
            <a:xfrm>
              <a:off x="7433676"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07" name="Group 206">
            <a:extLst>
              <a:ext uri="{FF2B5EF4-FFF2-40B4-BE49-F238E27FC236}">
                <a16:creationId xmlns:a16="http://schemas.microsoft.com/office/drawing/2014/main" xmlns="" id="{B5313264-27A2-4F3E-B185-F52236F293B0}"/>
              </a:ext>
            </a:extLst>
          </p:cNvPr>
          <p:cNvGrpSpPr/>
          <p:nvPr/>
        </p:nvGrpSpPr>
        <p:grpSpPr>
          <a:xfrm>
            <a:off x="4529336" y="1745093"/>
            <a:ext cx="720713" cy="502682"/>
            <a:chOff x="6979445" y="2424101"/>
            <a:chExt cx="720713" cy="502682"/>
          </a:xfrm>
        </p:grpSpPr>
        <p:sp>
          <p:nvSpPr>
            <p:cNvPr id="208" name="Freeform 9">
              <a:extLst>
                <a:ext uri="{FF2B5EF4-FFF2-40B4-BE49-F238E27FC236}">
                  <a16:creationId xmlns:a16="http://schemas.microsoft.com/office/drawing/2014/main" xmlns="" id="{24517181-1972-4417-B9A4-D073FB7AB7E7}"/>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09" name="Freeform 10">
              <a:extLst>
                <a:ext uri="{FF2B5EF4-FFF2-40B4-BE49-F238E27FC236}">
                  <a16:creationId xmlns:a16="http://schemas.microsoft.com/office/drawing/2014/main" xmlns="" id="{208C6E17-3E73-415C-8263-95C0DE3D9753}"/>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rgbClr val="EF33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10" name="Line 11">
              <a:extLst>
                <a:ext uri="{FF2B5EF4-FFF2-40B4-BE49-F238E27FC236}">
                  <a16:creationId xmlns:a16="http://schemas.microsoft.com/office/drawing/2014/main" xmlns="" id="{47C5D48C-DDF7-444E-9B67-0D097D8107F5}"/>
                </a:ext>
              </a:extLst>
            </p:cNvPr>
            <p:cNvSpPr>
              <a:spLocks noChangeShapeType="1"/>
            </p:cNvSpPr>
            <p:nvPr/>
          </p:nvSpPr>
          <p:spPr bwMode="auto">
            <a:xfrm flipH="1">
              <a:off x="6979445"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11" name="Line 12">
              <a:extLst>
                <a:ext uri="{FF2B5EF4-FFF2-40B4-BE49-F238E27FC236}">
                  <a16:creationId xmlns:a16="http://schemas.microsoft.com/office/drawing/2014/main" xmlns="" id="{959500A2-4114-42E0-9992-91B4C3A297BE}"/>
                </a:ext>
              </a:extLst>
            </p:cNvPr>
            <p:cNvSpPr>
              <a:spLocks noChangeShapeType="1"/>
            </p:cNvSpPr>
            <p:nvPr/>
          </p:nvSpPr>
          <p:spPr bwMode="auto">
            <a:xfrm>
              <a:off x="7433676" y="2611850"/>
              <a:ext cx="266482" cy="236200"/>
            </a:xfrm>
            <a:prstGeom prst="line">
              <a:avLst/>
            </a:prstGeom>
            <a:noFill/>
            <a:ln w="19050" cap="flat">
              <a:solidFill>
                <a:srgbClr val="EF334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sp>
        <p:nvSpPr>
          <p:cNvPr id="227" name="Freeform 39">
            <a:extLst>
              <a:ext uri="{FF2B5EF4-FFF2-40B4-BE49-F238E27FC236}">
                <a16:creationId xmlns:a16="http://schemas.microsoft.com/office/drawing/2014/main" xmlns="" id="{81ABF0B0-110F-4F13-A55D-A6CC6CA3A97A}"/>
              </a:ext>
            </a:extLst>
          </p:cNvPr>
          <p:cNvSpPr>
            <a:spLocks/>
          </p:cNvSpPr>
          <p:nvPr/>
        </p:nvSpPr>
        <p:spPr bwMode="auto">
          <a:xfrm>
            <a:off x="4691708" y="3421195"/>
            <a:ext cx="258331" cy="200025"/>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20638"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46" name="Freeform 39">
            <a:extLst>
              <a:ext uri="{FF2B5EF4-FFF2-40B4-BE49-F238E27FC236}">
                <a16:creationId xmlns:a16="http://schemas.microsoft.com/office/drawing/2014/main" xmlns="" id="{12397BBC-C3C5-45A7-8D39-2233385EB5C0}"/>
              </a:ext>
            </a:extLst>
          </p:cNvPr>
          <p:cNvSpPr>
            <a:spLocks/>
          </p:cNvSpPr>
          <p:nvPr/>
        </p:nvSpPr>
        <p:spPr bwMode="auto">
          <a:xfrm>
            <a:off x="4691708" y="3684324"/>
            <a:ext cx="258331" cy="200025"/>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20638"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47" name="Freeform 39">
            <a:extLst>
              <a:ext uri="{FF2B5EF4-FFF2-40B4-BE49-F238E27FC236}">
                <a16:creationId xmlns:a16="http://schemas.microsoft.com/office/drawing/2014/main" xmlns="" id="{1947386C-2E97-490C-8B6E-043825C64AA3}"/>
              </a:ext>
            </a:extLst>
          </p:cNvPr>
          <p:cNvSpPr>
            <a:spLocks/>
          </p:cNvSpPr>
          <p:nvPr/>
        </p:nvSpPr>
        <p:spPr bwMode="auto">
          <a:xfrm>
            <a:off x="4691708" y="4189450"/>
            <a:ext cx="258331" cy="200025"/>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20638"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nvGrpSpPr>
          <p:cNvPr id="14" name="Group 13">
            <a:extLst>
              <a:ext uri="{FF2B5EF4-FFF2-40B4-BE49-F238E27FC236}">
                <a16:creationId xmlns:a16="http://schemas.microsoft.com/office/drawing/2014/main" xmlns="" id="{EED9864C-467D-4D65-B91E-136513E37329}"/>
              </a:ext>
            </a:extLst>
          </p:cNvPr>
          <p:cNvGrpSpPr/>
          <p:nvPr/>
        </p:nvGrpSpPr>
        <p:grpSpPr>
          <a:xfrm>
            <a:off x="1071098" y="1745093"/>
            <a:ext cx="4175119" cy="502682"/>
            <a:chOff x="1506457" y="1895809"/>
            <a:chExt cx="4175119" cy="502682"/>
          </a:xfrm>
        </p:grpSpPr>
        <p:grpSp>
          <p:nvGrpSpPr>
            <p:cNvPr id="248" name="Group 247">
              <a:extLst>
                <a:ext uri="{FF2B5EF4-FFF2-40B4-BE49-F238E27FC236}">
                  <a16:creationId xmlns:a16="http://schemas.microsoft.com/office/drawing/2014/main" xmlns="" id="{176CE2B9-9AD3-4211-9F32-7D767CC7DB09}"/>
                </a:ext>
              </a:extLst>
            </p:cNvPr>
            <p:cNvGrpSpPr/>
            <p:nvPr/>
          </p:nvGrpSpPr>
          <p:grpSpPr>
            <a:xfrm>
              <a:off x="1506457" y="1895809"/>
              <a:ext cx="720713" cy="502682"/>
              <a:chOff x="6979445" y="2424101"/>
              <a:chExt cx="720713" cy="502682"/>
            </a:xfrm>
          </p:grpSpPr>
          <p:sp>
            <p:nvSpPr>
              <p:cNvPr id="249" name="Freeform 9">
                <a:extLst>
                  <a:ext uri="{FF2B5EF4-FFF2-40B4-BE49-F238E27FC236}">
                    <a16:creationId xmlns:a16="http://schemas.microsoft.com/office/drawing/2014/main" xmlns="" id="{4CE336F9-269D-4F30-9D7B-E19C22FA51EE}"/>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50" name="Freeform 10">
                <a:extLst>
                  <a:ext uri="{FF2B5EF4-FFF2-40B4-BE49-F238E27FC236}">
                    <a16:creationId xmlns:a16="http://schemas.microsoft.com/office/drawing/2014/main" xmlns="" id="{1653B3BB-931C-40F7-830E-E2212599EA1D}"/>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51" name="Line 11">
                <a:extLst>
                  <a:ext uri="{FF2B5EF4-FFF2-40B4-BE49-F238E27FC236}">
                    <a16:creationId xmlns:a16="http://schemas.microsoft.com/office/drawing/2014/main" xmlns="" id="{68B49FA6-EDA0-4815-B5EA-0DF0491A5104}"/>
                  </a:ext>
                </a:extLst>
              </p:cNvPr>
              <p:cNvSpPr>
                <a:spLocks noChangeShapeType="1"/>
              </p:cNvSpPr>
              <p:nvPr/>
            </p:nvSpPr>
            <p:spPr bwMode="auto">
              <a:xfrm flipH="1">
                <a:off x="6979445"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52" name="Line 12">
                <a:extLst>
                  <a:ext uri="{FF2B5EF4-FFF2-40B4-BE49-F238E27FC236}">
                    <a16:creationId xmlns:a16="http://schemas.microsoft.com/office/drawing/2014/main" xmlns="" id="{1BD244B6-37C1-4DF3-93A6-A10E4B5EF7FD}"/>
                  </a:ext>
                </a:extLst>
              </p:cNvPr>
              <p:cNvSpPr>
                <a:spLocks noChangeShapeType="1"/>
              </p:cNvSpPr>
              <p:nvPr/>
            </p:nvSpPr>
            <p:spPr bwMode="auto">
              <a:xfrm>
                <a:off x="7433676"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53" name="Group 252">
              <a:extLst>
                <a:ext uri="{FF2B5EF4-FFF2-40B4-BE49-F238E27FC236}">
                  <a16:creationId xmlns:a16="http://schemas.microsoft.com/office/drawing/2014/main" xmlns="" id="{3DDCF3A4-9B98-4EAD-AF9E-97D507B48CEB}"/>
                </a:ext>
              </a:extLst>
            </p:cNvPr>
            <p:cNvGrpSpPr/>
            <p:nvPr/>
          </p:nvGrpSpPr>
          <p:grpSpPr>
            <a:xfrm>
              <a:off x="2370058" y="1895809"/>
              <a:ext cx="720713" cy="502682"/>
              <a:chOff x="6979445" y="2424101"/>
              <a:chExt cx="720713" cy="502682"/>
            </a:xfrm>
          </p:grpSpPr>
          <p:sp>
            <p:nvSpPr>
              <p:cNvPr id="254" name="Freeform 9">
                <a:extLst>
                  <a:ext uri="{FF2B5EF4-FFF2-40B4-BE49-F238E27FC236}">
                    <a16:creationId xmlns:a16="http://schemas.microsoft.com/office/drawing/2014/main" xmlns="" id="{705A2FDC-2422-4352-8BD4-FD9F971E90C6}"/>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55" name="Freeform 10">
                <a:extLst>
                  <a:ext uri="{FF2B5EF4-FFF2-40B4-BE49-F238E27FC236}">
                    <a16:creationId xmlns:a16="http://schemas.microsoft.com/office/drawing/2014/main" xmlns="" id="{72294826-F2C8-4E6C-BBA7-64E71C0B8079}"/>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56" name="Line 11">
                <a:extLst>
                  <a:ext uri="{FF2B5EF4-FFF2-40B4-BE49-F238E27FC236}">
                    <a16:creationId xmlns:a16="http://schemas.microsoft.com/office/drawing/2014/main" xmlns="" id="{CBC7BBF0-8626-452E-A996-1494D3F0227A}"/>
                  </a:ext>
                </a:extLst>
              </p:cNvPr>
              <p:cNvSpPr>
                <a:spLocks noChangeShapeType="1"/>
              </p:cNvSpPr>
              <p:nvPr/>
            </p:nvSpPr>
            <p:spPr bwMode="auto">
              <a:xfrm flipH="1">
                <a:off x="6979445"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57" name="Line 12">
                <a:extLst>
                  <a:ext uri="{FF2B5EF4-FFF2-40B4-BE49-F238E27FC236}">
                    <a16:creationId xmlns:a16="http://schemas.microsoft.com/office/drawing/2014/main" xmlns="" id="{F77D9680-EEA2-4335-9CD5-4FB8F4E0BB2A}"/>
                  </a:ext>
                </a:extLst>
              </p:cNvPr>
              <p:cNvSpPr>
                <a:spLocks noChangeShapeType="1"/>
              </p:cNvSpPr>
              <p:nvPr/>
            </p:nvSpPr>
            <p:spPr bwMode="auto">
              <a:xfrm>
                <a:off x="7433676"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58" name="Group 257">
              <a:extLst>
                <a:ext uri="{FF2B5EF4-FFF2-40B4-BE49-F238E27FC236}">
                  <a16:creationId xmlns:a16="http://schemas.microsoft.com/office/drawing/2014/main" xmlns="" id="{E6D34E61-0304-42F2-A95C-F3C16E95E08B}"/>
                </a:ext>
              </a:extLst>
            </p:cNvPr>
            <p:cNvGrpSpPr/>
            <p:nvPr/>
          </p:nvGrpSpPr>
          <p:grpSpPr>
            <a:xfrm>
              <a:off x="3233660" y="1895809"/>
              <a:ext cx="720713" cy="502682"/>
              <a:chOff x="6979445" y="2424101"/>
              <a:chExt cx="720713" cy="502682"/>
            </a:xfrm>
          </p:grpSpPr>
          <p:sp>
            <p:nvSpPr>
              <p:cNvPr id="259" name="Freeform 9">
                <a:extLst>
                  <a:ext uri="{FF2B5EF4-FFF2-40B4-BE49-F238E27FC236}">
                    <a16:creationId xmlns:a16="http://schemas.microsoft.com/office/drawing/2014/main" xmlns="" id="{DE26850E-9EF8-4598-880A-1E16FE733B62}"/>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60" name="Freeform 10">
                <a:extLst>
                  <a:ext uri="{FF2B5EF4-FFF2-40B4-BE49-F238E27FC236}">
                    <a16:creationId xmlns:a16="http://schemas.microsoft.com/office/drawing/2014/main" xmlns="" id="{1827859E-6213-446D-A5D9-4FF5D75BEBBA}"/>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61" name="Line 11">
                <a:extLst>
                  <a:ext uri="{FF2B5EF4-FFF2-40B4-BE49-F238E27FC236}">
                    <a16:creationId xmlns:a16="http://schemas.microsoft.com/office/drawing/2014/main" xmlns="" id="{982D752E-FD46-403D-8084-D3EEEF8FC88F}"/>
                  </a:ext>
                </a:extLst>
              </p:cNvPr>
              <p:cNvSpPr>
                <a:spLocks noChangeShapeType="1"/>
              </p:cNvSpPr>
              <p:nvPr/>
            </p:nvSpPr>
            <p:spPr bwMode="auto">
              <a:xfrm flipH="1">
                <a:off x="6979445"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62" name="Line 12">
                <a:extLst>
                  <a:ext uri="{FF2B5EF4-FFF2-40B4-BE49-F238E27FC236}">
                    <a16:creationId xmlns:a16="http://schemas.microsoft.com/office/drawing/2014/main" xmlns="" id="{FAC873D3-E79A-4B09-A8F5-0420576BABF0}"/>
                  </a:ext>
                </a:extLst>
              </p:cNvPr>
              <p:cNvSpPr>
                <a:spLocks noChangeShapeType="1"/>
              </p:cNvSpPr>
              <p:nvPr/>
            </p:nvSpPr>
            <p:spPr bwMode="auto">
              <a:xfrm>
                <a:off x="7433676"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63" name="Group 262">
              <a:extLst>
                <a:ext uri="{FF2B5EF4-FFF2-40B4-BE49-F238E27FC236}">
                  <a16:creationId xmlns:a16="http://schemas.microsoft.com/office/drawing/2014/main" xmlns="" id="{EAF3EFE1-ACD4-492F-B2EE-170208062702}"/>
                </a:ext>
              </a:extLst>
            </p:cNvPr>
            <p:cNvGrpSpPr/>
            <p:nvPr/>
          </p:nvGrpSpPr>
          <p:grpSpPr>
            <a:xfrm>
              <a:off x="4097262" y="1895809"/>
              <a:ext cx="720713" cy="502682"/>
              <a:chOff x="6979445" y="2424101"/>
              <a:chExt cx="720713" cy="502682"/>
            </a:xfrm>
          </p:grpSpPr>
          <p:sp>
            <p:nvSpPr>
              <p:cNvPr id="264" name="Freeform 9">
                <a:extLst>
                  <a:ext uri="{FF2B5EF4-FFF2-40B4-BE49-F238E27FC236}">
                    <a16:creationId xmlns:a16="http://schemas.microsoft.com/office/drawing/2014/main" xmlns="" id="{0D1B935B-0D9F-4804-892B-3740B20485F7}"/>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65" name="Freeform 10">
                <a:extLst>
                  <a:ext uri="{FF2B5EF4-FFF2-40B4-BE49-F238E27FC236}">
                    <a16:creationId xmlns:a16="http://schemas.microsoft.com/office/drawing/2014/main" xmlns="" id="{DF815502-9205-47ED-8581-6FE0430C7492}"/>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66" name="Line 11">
                <a:extLst>
                  <a:ext uri="{FF2B5EF4-FFF2-40B4-BE49-F238E27FC236}">
                    <a16:creationId xmlns:a16="http://schemas.microsoft.com/office/drawing/2014/main" xmlns="" id="{2B492323-55F2-4D09-BC19-64F72E3B8F72}"/>
                  </a:ext>
                </a:extLst>
              </p:cNvPr>
              <p:cNvSpPr>
                <a:spLocks noChangeShapeType="1"/>
              </p:cNvSpPr>
              <p:nvPr/>
            </p:nvSpPr>
            <p:spPr bwMode="auto">
              <a:xfrm flipH="1">
                <a:off x="6979445"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67" name="Line 12">
                <a:extLst>
                  <a:ext uri="{FF2B5EF4-FFF2-40B4-BE49-F238E27FC236}">
                    <a16:creationId xmlns:a16="http://schemas.microsoft.com/office/drawing/2014/main" xmlns="" id="{65DC0936-D2D7-4710-AF60-6C7F2E9AD47A}"/>
                  </a:ext>
                </a:extLst>
              </p:cNvPr>
              <p:cNvSpPr>
                <a:spLocks noChangeShapeType="1"/>
              </p:cNvSpPr>
              <p:nvPr/>
            </p:nvSpPr>
            <p:spPr bwMode="auto">
              <a:xfrm>
                <a:off x="7433676"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68" name="Group 267">
              <a:extLst>
                <a:ext uri="{FF2B5EF4-FFF2-40B4-BE49-F238E27FC236}">
                  <a16:creationId xmlns:a16="http://schemas.microsoft.com/office/drawing/2014/main" xmlns="" id="{4166C852-A02D-46B6-88B0-A0E6A4CA1AC0}"/>
                </a:ext>
              </a:extLst>
            </p:cNvPr>
            <p:cNvGrpSpPr/>
            <p:nvPr/>
          </p:nvGrpSpPr>
          <p:grpSpPr>
            <a:xfrm>
              <a:off x="4960863" y="1895809"/>
              <a:ext cx="720713" cy="502682"/>
              <a:chOff x="6979445" y="2424101"/>
              <a:chExt cx="720713" cy="502682"/>
            </a:xfrm>
          </p:grpSpPr>
          <p:sp>
            <p:nvSpPr>
              <p:cNvPr id="269" name="Freeform 9">
                <a:extLst>
                  <a:ext uri="{FF2B5EF4-FFF2-40B4-BE49-F238E27FC236}">
                    <a16:creationId xmlns:a16="http://schemas.microsoft.com/office/drawing/2014/main" xmlns="" id="{1136A268-5E7C-467D-BF9E-A486EBE59BC9}"/>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70" name="Freeform 10">
                <a:extLst>
                  <a:ext uri="{FF2B5EF4-FFF2-40B4-BE49-F238E27FC236}">
                    <a16:creationId xmlns:a16="http://schemas.microsoft.com/office/drawing/2014/main" xmlns="" id="{390AF895-5156-40BE-B3B4-2E9382D615F8}"/>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chemeClr val="bg1">
                    <a:lumMod val="7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71" name="Line 11">
                <a:extLst>
                  <a:ext uri="{FF2B5EF4-FFF2-40B4-BE49-F238E27FC236}">
                    <a16:creationId xmlns:a16="http://schemas.microsoft.com/office/drawing/2014/main" xmlns="" id="{70C99840-F9B2-4E25-83CB-C2335DEE462B}"/>
                  </a:ext>
                </a:extLst>
              </p:cNvPr>
              <p:cNvSpPr>
                <a:spLocks noChangeShapeType="1"/>
              </p:cNvSpPr>
              <p:nvPr/>
            </p:nvSpPr>
            <p:spPr bwMode="auto">
              <a:xfrm flipH="1">
                <a:off x="6979445"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72" name="Line 12">
                <a:extLst>
                  <a:ext uri="{FF2B5EF4-FFF2-40B4-BE49-F238E27FC236}">
                    <a16:creationId xmlns:a16="http://schemas.microsoft.com/office/drawing/2014/main" xmlns="" id="{82C6036F-E65F-4D85-BC3B-AD5B7B8DCBB7}"/>
                  </a:ext>
                </a:extLst>
              </p:cNvPr>
              <p:cNvSpPr>
                <a:spLocks noChangeShapeType="1"/>
              </p:cNvSpPr>
              <p:nvPr/>
            </p:nvSpPr>
            <p:spPr bwMode="auto">
              <a:xfrm>
                <a:off x="7433676" y="2611850"/>
                <a:ext cx="266482" cy="236200"/>
              </a:xfrm>
              <a:prstGeom prst="line">
                <a:avLst/>
              </a:prstGeom>
              <a:noFill/>
              <a:ln w="19050" cap="flat">
                <a:solidFill>
                  <a:schemeClr val="bg1">
                    <a:lumMod val="75000"/>
                  </a:schemeClr>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grpSp>
        <p:nvGrpSpPr>
          <p:cNvPr id="212" name="Group 211">
            <a:extLst>
              <a:ext uri="{FF2B5EF4-FFF2-40B4-BE49-F238E27FC236}">
                <a16:creationId xmlns:a16="http://schemas.microsoft.com/office/drawing/2014/main" xmlns="" id="{01933521-1B75-46AB-89B6-C23150E78985}"/>
              </a:ext>
            </a:extLst>
          </p:cNvPr>
          <p:cNvGrpSpPr/>
          <p:nvPr/>
        </p:nvGrpSpPr>
        <p:grpSpPr>
          <a:xfrm>
            <a:off x="2805128" y="1745093"/>
            <a:ext cx="720713" cy="502682"/>
            <a:chOff x="6979445" y="2424101"/>
            <a:chExt cx="720713" cy="502682"/>
          </a:xfrm>
        </p:grpSpPr>
        <p:sp>
          <p:nvSpPr>
            <p:cNvPr id="213" name="Freeform 9">
              <a:extLst>
                <a:ext uri="{FF2B5EF4-FFF2-40B4-BE49-F238E27FC236}">
                  <a16:creationId xmlns:a16="http://schemas.microsoft.com/office/drawing/2014/main" xmlns="" id="{A1ED01C7-430A-4D4F-A1D2-E9A8D56D1BDD}"/>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14" name="Freeform 10">
              <a:extLst>
                <a:ext uri="{FF2B5EF4-FFF2-40B4-BE49-F238E27FC236}">
                  <a16:creationId xmlns:a16="http://schemas.microsoft.com/office/drawing/2014/main" xmlns="" id="{2398D7A1-1528-4B54-BC04-ACD46CA514CA}"/>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15" name="Line 11">
              <a:extLst>
                <a:ext uri="{FF2B5EF4-FFF2-40B4-BE49-F238E27FC236}">
                  <a16:creationId xmlns:a16="http://schemas.microsoft.com/office/drawing/2014/main" xmlns="" id="{99FA39C7-A30B-4F6C-BBFD-6260A7025F81}"/>
                </a:ext>
              </a:extLst>
            </p:cNvPr>
            <p:cNvSpPr>
              <a:spLocks noChangeShapeType="1"/>
            </p:cNvSpPr>
            <p:nvPr/>
          </p:nvSpPr>
          <p:spPr bwMode="auto">
            <a:xfrm flipH="1">
              <a:off x="6979445" y="2611850"/>
              <a:ext cx="266482" cy="23620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16" name="Line 12">
              <a:extLst>
                <a:ext uri="{FF2B5EF4-FFF2-40B4-BE49-F238E27FC236}">
                  <a16:creationId xmlns:a16="http://schemas.microsoft.com/office/drawing/2014/main" xmlns="" id="{B2828AA0-16CC-42F6-A05E-E5BE0819610D}"/>
                </a:ext>
              </a:extLst>
            </p:cNvPr>
            <p:cNvSpPr>
              <a:spLocks noChangeShapeType="1"/>
            </p:cNvSpPr>
            <p:nvPr/>
          </p:nvSpPr>
          <p:spPr bwMode="auto">
            <a:xfrm>
              <a:off x="7433676" y="2611850"/>
              <a:ext cx="266482" cy="23620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17" name="Group 216">
            <a:extLst>
              <a:ext uri="{FF2B5EF4-FFF2-40B4-BE49-F238E27FC236}">
                <a16:creationId xmlns:a16="http://schemas.microsoft.com/office/drawing/2014/main" xmlns="" id="{288596A9-18C0-4DC2-B0D5-32F0022F3ABD}"/>
              </a:ext>
            </a:extLst>
          </p:cNvPr>
          <p:cNvGrpSpPr/>
          <p:nvPr/>
        </p:nvGrpSpPr>
        <p:grpSpPr>
          <a:xfrm>
            <a:off x="3668730" y="1745093"/>
            <a:ext cx="720713" cy="502682"/>
            <a:chOff x="6979445" y="2424101"/>
            <a:chExt cx="720713" cy="502682"/>
          </a:xfrm>
        </p:grpSpPr>
        <p:sp>
          <p:nvSpPr>
            <p:cNvPr id="218" name="Freeform 9">
              <a:extLst>
                <a:ext uri="{FF2B5EF4-FFF2-40B4-BE49-F238E27FC236}">
                  <a16:creationId xmlns:a16="http://schemas.microsoft.com/office/drawing/2014/main" xmlns="" id="{89D7AA4D-167E-4CA6-A66C-A134A3FCA99A}"/>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19" name="Freeform 10">
              <a:extLst>
                <a:ext uri="{FF2B5EF4-FFF2-40B4-BE49-F238E27FC236}">
                  <a16:creationId xmlns:a16="http://schemas.microsoft.com/office/drawing/2014/main" xmlns="" id="{CD093225-3194-4BA4-9ACA-577E68F1D594}"/>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20" name="Line 11">
              <a:extLst>
                <a:ext uri="{FF2B5EF4-FFF2-40B4-BE49-F238E27FC236}">
                  <a16:creationId xmlns:a16="http://schemas.microsoft.com/office/drawing/2014/main" xmlns="" id="{A0BB4C93-6766-493A-8821-F50AD630192F}"/>
                </a:ext>
              </a:extLst>
            </p:cNvPr>
            <p:cNvSpPr>
              <a:spLocks noChangeShapeType="1"/>
            </p:cNvSpPr>
            <p:nvPr/>
          </p:nvSpPr>
          <p:spPr bwMode="auto">
            <a:xfrm flipH="1">
              <a:off x="6979445" y="2611850"/>
              <a:ext cx="266482" cy="23620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21" name="Line 12">
              <a:extLst>
                <a:ext uri="{FF2B5EF4-FFF2-40B4-BE49-F238E27FC236}">
                  <a16:creationId xmlns:a16="http://schemas.microsoft.com/office/drawing/2014/main" xmlns="" id="{81BFD1E5-EACC-4417-8B4F-EE16B636DA19}"/>
                </a:ext>
              </a:extLst>
            </p:cNvPr>
            <p:cNvSpPr>
              <a:spLocks noChangeShapeType="1"/>
            </p:cNvSpPr>
            <p:nvPr/>
          </p:nvSpPr>
          <p:spPr bwMode="auto">
            <a:xfrm>
              <a:off x="7433676" y="2611850"/>
              <a:ext cx="266482" cy="23620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222" name="Group 221">
            <a:extLst>
              <a:ext uri="{FF2B5EF4-FFF2-40B4-BE49-F238E27FC236}">
                <a16:creationId xmlns:a16="http://schemas.microsoft.com/office/drawing/2014/main" xmlns="" id="{96BDA3DF-ACFB-4E97-A1DA-F066F84EAA77}"/>
              </a:ext>
            </a:extLst>
          </p:cNvPr>
          <p:cNvGrpSpPr/>
          <p:nvPr/>
        </p:nvGrpSpPr>
        <p:grpSpPr>
          <a:xfrm>
            <a:off x="4532331" y="1745093"/>
            <a:ext cx="720713" cy="502682"/>
            <a:chOff x="6979445" y="2424101"/>
            <a:chExt cx="720713" cy="502682"/>
          </a:xfrm>
        </p:grpSpPr>
        <p:sp>
          <p:nvSpPr>
            <p:cNvPr id="223" name="Freeform 9">
              <a:extLst>
                <a:ext uri="{FF2B5EF4-FFF2-40B4-BE49-F238E27FC236}">
                  <a16:creationId xmlns:a16="http://schemas.microsoft.com/office/drawing/2014/main" xmlns="" id="{586E12F7-738B-4789-8D07-EA42DD988552}"/>
                </a:ext>
              </a:extLst>
            </p:cNvPr>
            <p:cNvSpPr>
              <a:spLocks/>
            </p:cNvSpPr>
            <p:nvPr/>
          </p:nvSpPr>
          <p:spPr bwMode="auto">
            <a:xfrm>
              <a:off x="6979445" y="2424101"/>
              <a:ext cx="714656" cy="502682"/>
            </a:xfrm>
            <a:custGeom>
              <a:avLst/>
              <a:gdLst>
                <a:gd name="T0" fmla="*/ 3 w 85"/>
                <a:gd name="T1" fmla="*/ 0 h 58"/>
                <a:gd name="T2" fmla="*/ 82 w 85"/>
                <a:gd name="T3" fmla="*/ 0 h 58"/>
                <a:gd name="T4" fmla="*/ 85 w 85"/>
                <a:gd name="T5" fmla="*/ 4 h 58"/>
                <a:gd name="T6" fmla="*/ 85 w 85"/>
                <a:gd name="T7" fmla="*/ 55 h 58"/>
                <a:gd name="T8" fmla="*/ 82 w 85"/>
                <a:gd name="T9" fmla="*/ 58 h 58"/>
                <a:gd name="T10" fmla="*/ 3 w 85"/>
                <a:gd name="T11" fmla="*/ 58 h 58"/>
                <a:gd name="T12" fmla="*/ 0 w 85"/>
                <a:gd name="T13" fmla="*/ 55 h 58"/>
                <a:gd name="T14" fmla="*/ 0 w 85"/>
                <a:gd name="T15" fmla="*/ 4 h 58"/>
                <a:gd name="T16" fmla="*/ 3 w 85"/>
                <a:gd name="T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58">
                  <a:moveTo>
                    <a:pt x="3" y="0"/>
                  </a:moveTo>
                  <a:cubicBezTo>
                    <a:pt x="82" y="0"/>
                    <a:pt x="82" y="0"/>
                    <a:pt x="82" y="0"/>
                  </a:cubicBezTo>
                  <a:cubicBezTo>
                    <a:pt x="83" y="0"/>
                    <a:pt x="85" y="2"/>
                    <a:pt x="85" y="4"/>
                  </a:cubicBezTo>
                  <a:cubicBezTo>
                    <a:pt x="85" y="55"/>
                    <a:pt x="85" y="55"/>
                    <a:pt x="85" y="55"/>
                  </a:cubicBezTo>
                  <a:cubicBezTo>
                    <a:pt x="85" y="57"/>
                    <a:pt x="83" y="58"/>
                    <a:pt x="82" y="58"/>
                  </a:cubicBezTo>
                  <a:cubicBezTo>
                    <a:pt x="3" y="58"/>
                    <a:pt x="3" y="58"/>
                    <a:pt x="3" y="58"/>
                  </a:cubicBezTo>
                  <a:cubicBezTo>
                    <a:pt x="2" y="58"/>
                    <a:pt x="0" y="57"/>
                    <a:pt x="0" y="55"/>
                  </a:cubicBezTo>
                  <a:cubicBezTo>
                    <a:pt x="0" y="4"/>
                    <a:pt x="0" y="4"/>
                    <a:pt x="0" y="4"/>
                  </a:cubicBezTo>
                  <a:cubicBezTo>
                    <a:pt x="0" y="2"/>
                    <a:pt x="2" y="0"/>
                    <a:pt x="3" y="0"/>
                  </a:cubicBez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24" name="Freeform 10">
              <a:extLst>
                <a:ext uri="{FF2B5EF4-FFF2-40B4-BE49-F238E27FC236}">
                  <a16:creationId xmlns:a16="http://schemas.microsoft.com/office/drawing/2014/main" xmlns="" id="{24E4A219-581A-44F9-85A6-6FF61631131D}"/>
                </a:ext>
              </a:extLst>
            </p:cNvPr>
            <p:cNvSpPr>
              <a:spLocks/>
            </p:cNvSpPr>
            <p:nvPr/>
          </p:nvSpPr>
          <p:spPr bwMode="auto">
            <a:xfrm>
              <a:off x="6979445" y="2424101"/>
              <a:ext cx="714656" cy="248313"/>
            </a:xfrm>
            <a:custGeom>
              <a:avLst/>
              <a:gdLst>
                <a:gd name="T0" fmla="*/ 85 w 85"/>
                <a:gd name="T1" fmla="*/ 0 h 29"/>
                <a:gd name="T2" fmla="*/ 45 w 85"/>
                <a:gd name="T3" fmla="*/ 28 h 29"/>
                <a:gd name="T4" fmla="*/ 40 w 85"/>
                <a:gd name="T5" fmla="*/ 28 h 29"/>
                <a:gd name="T6" fmla="*/ 0 w 85"/>
                <a:gd name="T7" fmla="*/ 0 h 29"/>
              </a:gdLst>
              <a:ahLst/>
              <a:cxnLst>
                <a:cxn ang="0">
                  <a:pos x="T0" y="T1"/>
                </a:cxn>
                <a:cxn ang="0">
                  <a:pos x="T2" y="T3"/>
                </a:cxn>
                <a:cxn ang="0">
                  <a:pos x="T4" y="T5"/>
                </a:cxn>
                <a:cxn ang="0">
                  <a:pos x="T6" y="T7"/>
                </a:cxn>
              </a:cxnLst>
              <a:rect l="0" t="0" r="r" b="b"/>
              <a:pathLst>
                <a:path w="85" h="29">
                  <a:moveTo>
                    <a:pt x="85" y="0"/>
                  </a:moveTo>
                  <a:cubicBezTo>
                    <a:pt x="45" y="28"/>
                    <a:pt x="45" y="28"/>
                    <a:pt x="45" y="28"/>
                  </a:cubicBezTo>
                  <a:cubicBezTo>
                    <a:pt x="43" y="29"/>
                    <a:pt x="42" y="29"/>
                    <a:pt x="40" y="28"/>
                  </a:cubicBezTo>
                  <a:cubicBezTo>
                    <a:pt x="0" y="0"/>
                    <a:pt x="0" y="0"/>
                    <a:pt x="0" y="0"/>
                  </a:cubicBez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225" name="Line 11">
              <a:extLst>
                <a:ext uri="{FF2B5EF4-FFF2-40B4-BE49-F238E27FC236}">
                  <a16:creationId xmlns:a16="http://schemas.microsoft.com/office/drawing/2014/main" xmlns="" id="{60AF4F70-E95C-43DD-AED4-EB65BB2E73F7}"/>
                </a:ext>
              </a:extLst>
            </p:cNvPr>
            <p:cNvSpPr>
              <a:spLocks noChangeShapeType="1"/>
            </p:cNvSpPr>
            <p:nvPr/>
          </p:nvSpPr>
          <p:spPr bwMode="auto">
            <a:xfrm flipH="1">
              <a:off x="6979445" y="2611850"/>
              <a:ext cx="266482" cy="23620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dirty="0"/>
            </a:p>
          </p:txBody>
        </p:sp>
        <p:sp>
          <p:nvSpPr>
            <p:cNvPr id="226" name="Line 12">
              <a:extLst>
                <a:ext uri="{FF2B5EF4-FFF2-40B4-BE49-F238E27FC236}">
                  <a16:creationId xmlns:a16="http://schemas.microsoft.com/office/drawing/2014/main" xmlns="" id="{93196D23-AF59-4B3B-9FC3-B83F4C9059C1}"/>
                </a:ext>
              </a:extLst>
            </p:cNvPr>
            <p:cNvSpPr>
              <a:spLocks noChangeShapeType="1"/>
            </p:cNvSpPr>
            <p:nvPr/>
          </p:nvSpPr>
          <p:spPr bwMode="auto">
            <a:xfrm>
              <a:off x="7433676" y="2611850"/>
              <a:ext cx="266482" cy="23620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grpSp>
      <p:sp>
        <p:nvSpPr>
          <p:cNvPr id="105" name="Rectangle 104"/>
          <p:cNvSpPr/>
          <p:nvPr/>
        </p:nvSpPr>
        <p:spPr>
          <a:xfrm>
            <a:off x="511174" y="5350598"/>
            <a:ext cx="5395105" cy="619989"/>
          </a:xfrm>
          <a:prstGeom prst="rect">
            <a:avLst/>
          </a:prstGeom>
          <a:solidFill>
            <a:schemeClr val="accent1"/>
          </a:solidFill>
          <a:ln>
            <a:noFill/>
          </a:ln>
        </p:spPr>
        <p:txBody>
          <a:bodyPr wrap="square" anchor="ctr">
            <a:noAutofit/>
          </a:bodyPr>
          <a:lstStyle/>
          <a:p>
            <a:pPr algn="ctr">
              <a:spcBef>
                <a:spcPts val="0"/>
              </a:spcBef>
            </a:pPr>
            <a:r>
              <a:rPr lang="en-US" b="1" dirty="0">
                <a:solidFill>
                  <a:schemeClr val="bg1"/>
                </a:solidFill>
              </a:rPr>
              <a:t>Configurable alerts for improved productivity</a:t>
            </a:r>
          </a:p>
        </p:txBody>
      </p:sp>
      <p:sp>
        <p:nvSpPr>
          <p:cNvPr id="94" name="Rectangle 93">
            <a:hlinkClick r:id="rId6" action="ppaction://hlinksldjump"/>
            <a:extLst>
              <a:ext uri="{FF2B5EF4-FFF2-40B4-BE49-F238E27FC236}">
                <a16:creationId xmlns:a16="http://schemas.microsoft.com/office/drawing/2014/main" xmlns="" id="{F2A020E1-F9A8-46C9-94FA-DA16E26FC307}"/>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50081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64" presetClass="path" presetSubtype="0" decel="100000" fill="hold" nodeType="withEffect">
                                  <p:stCondLst>
                                    <p:cond delay="0"/>
                                  </p:stCondLst>
                                  <p:childTnLst>
                                    <p:animMotion origin="layout" path="M -3.54167E-6 0.03819 L -3.54167E-6 2.22222E-6 " pathEditMode="relative" rAng="0" ptsTypes="AA">
                                      <p:cBhvr>
                                        <p:cTn id="9" dur="500" fill="hold"/>
                                        <p:tgtEl>
                                          <p:spTgt spid="12"/>
                                        </p:tgtEl>
                                        <p:attrNameLst>
                                          <p:attrName>ppt_x</p:attrName>
                                          <p:attrName>ppt_y</p:attrName>
                                        </p:attrNameLst>
                                      </p:cBhvr>
                                      <p:rCtr x="0" y="-192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64" presetClass="path" presetSubtype="0" decel="100000" fill="hold" nodeType="withEffect">
                                  <p:stCondLst>
                                    <p:cond delay="0"/>
                                  </p:stCondLst>
                                  <p:childTnLst>
                                    <p:animMotion origin="layout" path="M 1.66667E-6 -0.06319 L 1.66667E-6 -2.22222E-6 " pathEditMode="relative" rAng="0" ptsTypes="AA">
                                      <p:cBhvr>
                                        <p:cTn id="15" dur="500" fill="hold"/>
                                        <p:tgtEl>
                                          <p:spTgt spid="7"/>
                                        </p:tgtEl>
                                        <p:attrNameLst>
                                          <p:attrName>ppt_x</p:attrName>
                                          <p:attrName>ppt_y</p:attrName>
                                        </p:attrNameLst>
                                      </p:cBhvr>
                                      <p:rCtr x="0" y="3148"/>
                                    </p:animMotion>
                                  </p:childTnLst>
                                </p:cTn>
                              </p:par>
                              <p:par>
                                <p:cTn id="16" presetID="10" presetClass="entr" presetSubtype="0" fill="hold" nodeType="withEffect">
                                  <p:stCondLst>
                                    <p:cond delay="100"/>
                                  </p:stCondLst>
                                  <p:childTnLst>
                                    <p:set>
                                      <p:cBhvr>
                                        <p:cTn id="17" dur="1" fill="hold">
                                          <p:stCondLst>
                                            <p:cond delay="0"/>
                                          </p:stCondLst>
                                        </p:cTn>
                                        <p:tgtEl>
                                          <p:spTgt spid="192"/>
                                        </p:tgtEl>
                                        <p:attrNameLst>
                                          <p:attrName>style.visibility</p:attrName>
                                        </p:attrNameLst>
                                      </p:cBhvr>
                                      <p:to>
                                        <p:strVal val="visible"/>
                                      </p:to>
                                    </p:set>
                                    <p:animEffect transition="in" filter="fade">
                                      <p:cBhvr>
                                        <p:cTn id="18" dur="500"/>
                                        <p:tgtEl>
                                          <p:spTgt spid="192"/>
                                        </p:tgtEl>
                                      </p:cBhvr>
                                    </p:animEffect>
                                  </p:childTnLst>
                                </p:cTn>
                              </p:par>
                              <p:par>
                                <p:cTn id="19" presetID="64" presetClass="path" presetSubtype="0" decel="100000" fill="hold" nodeType="withEffect">
                                  <p:stCondLst>
                                    <p:cond delay="100"/>
                                  </p:stCondLst>
                                  <p:childTnLst>
                                    <p:animMotion origin="layout" path="M -1.66667E-6 -0.06319 L -1.66667E-6 -2.22222E-6 " pathEditMode="relative" rAng="0" ptsTypes="AA">
                                      <p:cBhvr>
                                        <p:cTn id="20" dur="500" fill="hold"/>
                                        <p:tgtEl>
                                          <p:spTgt spid="192"/>
                                        </p:tgtEl>
                                        <p:attrNameLst>
                                          <p:attrName>ppt_x</p:attrName>
                                          <p:attrName>ppt_y</p:attrName>
                                        </p:attrNameLst>
                                      </p:cBhvr>
                                      <p:rCtr x="0" y="3148"/>
                                    </p:animMotion>
                                  </p:childTnLst>
                                </p:cTn>
                              </p:par>
                              <p:par>
                                <p:cTn id="21" presetID="10" presetClass="entr" presetSubtype="0" fill="hold" nodeType="withEffect">
                                  <p:stCondLst>
                                    <p:cond delay="200"/>
                                  </p:stCondLst>
                                  <p:childTnLst>
                                    <p:set>
                                      <p:cBhvr>
                                        <p:cTn id="22" dur="1" fill="hold">
                                          <p:stCondLst>
                                            <p:cond delay="0"/>
                                          </p:stCondLst>
                                        </p:cTn>
                                        <p:tgtEl>
                                          <p:spTgt spid="197"/>
                                        </p:tgtEl>
                                        <p:attrNameLst>
                                          <p:attrName>style.visibility</p:attrName>
                                        </p:attrNameLst>
                                      </p:cBhvr>
                                      <p:to>
                                        <p:strVal val="visible"/>
                                      </p:to>
                                    </p:set>
                                    <p:animEffect transition="in" filter="fade">
                                      <p:cBhvr>
                                        <p:cTn id="23" dur="500"/>
                                        <p:tgtEl>
                                          <p:spTgt spid="197"/>
                                        </p:tgtEl>
                                      </p:cBhvr>
                                    </p:animEffect>
                                  </p:childTnLst>
                                </p:cTn>
                              </p:par>
                              <p:par>
                                <p:cTn id="24" presetID="64" presetClass="path" presetSubtype="0" decel="100000" fill="hold" nodeType="withEffect">
                                  <p:stCondLst>
                                    <p:cond delay="200"/>
                                  </p:stCondLst>
                                  <p:childTnLst>
                                    <p:animMotion origin="layout" path="M 5E-6 -0.06319 L 5E-6 -2.22222E-6 " pathEditMode="relative" rAng="0" ptsTypes="AA">
                                      <p:cBhvr>
                                        <p:cTn id="25" dur="500" fill="hold"/>
                                        <p:tgtEl>
                                          <p:spTgt spid="197"/>
                                        </p:tgtEl>
                                        <p:attrNameLst>
                                          <p:attrName>ppt_x</p:attrName>
                                          <p:attrName>ppt_y</p:attrName>
                                        </p:attrNameLst>
                                      </p:cBhvr>
                                      <p:rCtr x="0" y="3148"/>
                                    </p:animMotion>
                                  </p:childTnLst>
                                </p:cTn>
                              </p:par>
                              <p:par>
                                <p:cTn id="26" presetID="10" presetClass="entr" presetSubtype="0" fill="hold" nodeType="withEffect">
                                  <p:stCondLst>
                                    <p:cond delay="300"/>
                                  </p:stCondLst>
                                  <p:childTnLst>
                                    <p:set>
                                      <p:cBhvr>
                                        <p:cTn id="27" dur="1" fill="hold">
                                          <p:stCondLst>
                                            <p:cond delay="0"/>
                                          </p:stCondLst>
                                        </p:cTn>
                                        <p:tgtEl>
                                          <p:spTgt spid="202"/>
                                        </p:tgtEl>
                                        <p:attrNameLst>
                                          <p:attrName>style.visibility</p:attrName>
                                        </p:attrNameLst>
                                      </p:cBhvr>
                                      <p:to>
                                        <p:strVal val="visible"/>
                                      </p:to>
                                    </p:set>
                                    <p:animEffect transition="in" filter="fade">
                                      <p:cBhvr>
                                        <p:cTn id="28" dur="500"/>
                                        <p:tgtEl>
                                          <p:spTgt spid="202"/>
                                        </p:tgtEl>
                                      </p:cBhvr>
                                    </p:animEffect>
                                  </p:childTnLst>
                                </p:cTn>
                              </p:par>
                              <p:par>
                                <p:cTn id="29" presetID="64" presetClass="path" presetSubtype="0" decel="100000" fill="hold" nodeType="withEffect">
                                  <p:stCondLst>
                                    <p:cond delay="300"/>
                                  </p:stCondLst>
                                  <p:childTnLst>
                                    <p:animMotion origin="layout" path="M 1.66667E-6 -0.06319 L 1.66667E-6 -2.22222E-6 " pathEditMode="relative" rAng="0" ptsTypes="AA">
                                      <p:cBhvr>
                                        <p:cTn id="30" dur="500" fill="hold"/>
                                        <p:tgtEl>
                                          <p:spTgt spid="202"/>
                                        </p:tgtEl>
                                        <p:attrNameLst>
                                          <p:attrName>ppt_x</p:attrName>
                                          <p:attrName>ppt_y</p:attrName>
                                        </p:attrNameLst>
                                      </p:cBhvr>
                                      <p:rCtr x="0" y="3148"/>
                                    </p:animMotion>
                                  </p:childTnLst>
                                </p:cTn>
                              </p:par>
                              <p:par>
                                <p:cTn id="31" presetID="10" presetClass="entr" presetSubtype="0" fill="hold" nodeType="withEffect">
                                  <p:stCondLst>
                                    <p:cond delay="400"/>
                                  </p:stCondLst>
                                  <p:childTnLst>
                                    <p:set>
                                      <p:cBhvr>
                                        <p:cTn id="32" dur="1" fill="hold">
                                          <p:stCondLst>
                                            <p:cond delay="0"/>
                                          </p:stCondLst>
                                        </p:cTn>
                                        <p:tgtEl>
                                          <p:spTgt spid="207"/>
                                        </p:tgtEl>
                                        <p:attrNameLst>
                                          <p:attrName>style.visibility</p:attrName>
                                        </p:attrNameLst>
                                      </p:cBhvr>
                                      <p:to>
                                        <p:strVal val="visible"/>
                                      </p:to>
                                    </p:set>
                                    <p:animEffect transition="in" filter="fade">
                                      <p:cBhvr>
                                        <p:cTn id="33" dur="500"/>
                                        <p:tgtEl>
                                          <p:spTgt spid="207"/>
                                        </p:tgtEl>
                                      </p:cBhvr>
                                    </p:animEffect>
                                  </p:childTnLst>
                                </p:cTn>
                              </p:par>
                              <p:par>
                                <p:cTn id="34" presetID="64" presetClass="path" presetSubtype="0" decel="100000" fill="hold" nodeType="withEffect">
                                  <p:stCondLst>
                                    <p:cond delay="400"/>
                                  </p:stCondLst>
                                  <p:childTnLst>
                                    <p:animMotion origin="layout" path="M -1.66667E-6 -0.06319 L -1.66667E-6 -2.22222E-6 " pathEditMode="relative" rAng="0" ptsTypes="AA">
                                      <p:cBhvr>
                                        <p:cTn id="35" dur="500" fill="hold"/>
                                        <p:tgtEl>
                                          <p:spTgt spid="207"/>
                                        </p:tgtEl>
                                        <p:attrNameLst>
                                          <p:attrName>ppt_x</p:attrName>
                                          <p:attrName>ppt_y</p:attrName>
                                        </p:attrNameLst>
                                      </p:cBhvr>
                                      <p:rCtr x="0" y="3148"/>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7"/>
                                        </p:tgtEl>
                                        <p:attrNameLst>
                                          <p:attrName>style.visibility</p:attrName>
                                        </p:attrNameLst>
                                      </p:cBhvr>
                                      <p:to>
                                        <p:strVal val="visible"/>
                                      </p:to>
                                    </p:set>
                                    <p:animEffect transition="in" filter="wipe(left)">
                                      <p:cBhvr>
                                        <p:cTn id="40" dur="500"/>
                                        <p:tgtEl>
                                          <p:spTgt spid="227"/>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46"/>
                                        </p:tgtEl>
                                        <p:attrNameLst>
                                          <p:attrName>style.visibility</p:attrName>
                                        </p:attrNameLst>
                                      </p:cBhvr>
                                      <p:to>
                                        <p:strVal val="visible"/>
                                      </p:to>
                                    </p:set>
                                    <p:animEffect transition="in" filter="wipe(left)">
                                      <p:cBhvr>
                                        <p:cTn id="44" dur="500"/>
                                        <p:tgtEl>
                                          <p:spTgt spid="246"/>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47"/>
                                        </p:tgtEl>
                                        <p:attrNameLst>
                                          <p:attrName>style.visibility</p:attrName>
                                        </p:attrNameLst>
                                      </p:cBhvr>
                                      <p:to>
                                        <p:strVal val="visible"/>
                                      </p:to>
                                    </p:set>
                                    <p:animEffect transition="in" filter="wipe(left)">
                                      <p:cBhvr>
                                        <p:cTn id="48" dur="500"/>
                                        <p:tgtEl>
                                          <p:spTgt spid="247"/>
                                        </p:tgtEl>
                                      </p:cBhvr>
                                    </p:animEffect>
                                  </p:childTnLst>
                                </p:cTn>
                              </p:par>
                              <p:par>
                                <p:cTn id="49" presetID="10" presetClass="entr" presetSubtype="0" fill="hold" nodeType="withEffect">
                                  <p:stCondLst>
                                    <p:cond delay="0"/>
                                  </p:stCondLst>
                                  <p:childTnLst>
                                    <p:set>
                                      <p:cBhvr>
                                        <p:cTn id="50" dur="1" fill="hold">
                                          <p:stCondLst>
                                            <p:cond delay="0"/>
                                          </p:stCondLst>
                                        </p:cTn>
                                        <p:tgtEl>
                                          <p:spTgt spid="222"/>
                                        </p:tgtEl>
                                        <p:attrNameLst>
                                          <p:attrName>style.visibility</p:attrName>
                                        </p:attrNameLst>
                                      </p:cBhvr>
                                      <p:to>
                                        <p:strVal val="visible"/>
                                      </p:to>
                                    </p:set>
                                    <p:animEffect transition="in" filter="fade">
                                      <p:cBhvr>
                                        <p:cTn id="51" dur="500"/>
                                        <p:tgtEl>
                                          <p:spTgt spid="222"/>
                                        </p:tgtEl>
                                      </p:cBhvr>
                                    </p:animEffect>
                                  </p:childTnLst>
                                </p:cTn>
                              </p:par>
                              <p:par>
                                <p:cTn id="52" presetID="10" presetClass="entr" presetSubtype="0" fill="hold" nodeType="withEffect">
                                  <p:stCondLst>
                                    <p:cond delay="0"/>
                                  </p:stCondLst>
                                  <p:childTnLst>
                                    <p:set>
                                      <p:cBhvr>
                                        <p:cTn id="53" dur="1" fill="hold">
                                          <p:stCondLst>
                                            <p:cond delay="0"/>
                                          </p:stCondLst>
                                        </p:cTn>
                                        <p:tgtEl>
                                          <p:spTgt spid="217"/>
                                        </p:tgtEl>
                                        <p:attrNameLst>
                                          <p:attrName>style.visibility</p:attrName>
                                        </p:attrNameLst>
                                      </p:cBhvr>
                                      <p:to>
                                        <p:strVal val="visible"/>
                                      </p:to>
                                    </p:set>
                                    <p:animEffect transition="in" filter="fade">
                                      <p:cBhvr>
                                        <p:cTn id="54" dur="500"/>
                                        <p:tgtEl>
                                          <p:spTgt spid="217"/>
                                        </p:tgtEl>
                                      </p:cBhvr>
                                    </p:animEffect>
                                  </p:childTnLst>
                                </p:cTn>
                              </p:par>
                              <p:par>
                                <p:cTn id="55" presetID="10" presetClass="entr" presetSubtype="0" fill="hold" nodeType="withEffect">
                                  <p:stCondLst>
                                    <p:cond delay="0"/>
                                  </p:stCondLst>
                                  <p:childTnLst>
                                    <p:set>
                                      <p:cBhvr>
                                        <p:cTn id="56" dur="1" fill="hold">
                                          <p:stCondLst>
                                            <p:cond delay="0"/>
                                          </p:stCondLst>
                                        </p:cTn>
                                        <p:tgtEl>
                                          <p:spTgt spid="212"/>
                                        </p:tgtEl>
                                        <p:attrNameLst>
                                          <p:attrName>style.visibility</p:attrName>
                                        </p:attrNameLst>
                                      </p:cBhvr>
                                      <p:to>
                                        <p:strVal val="visible"/>
                                      </p:to>
                                    </p:set>
                                    <p:animEffect transition="in" filter="fade">
                                      <p:cBhvr>
                                        <p:cTn id="57" dur="500"/>
                                        <p:tgtEl>
                                          <p:spTgt spid="212"/>
                                        </p:tgtEl>
                                      </p:cBhvr>
                                    </p:animEffect>
                                  </p:childTnLst>
                                </p:cTn>
                              </p:par>
                              <p:par>
                                <p:cTn id="58" presetID="10"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250"/>
                                        <p:tgtEl>
                                          <p:spTgt spid="14"/>
                                        </p:tgtEl>
                                      </p:cBhvr>
                                    </p:animEffect>
                                  </p:childTnLst>
                                </p:cTn>
                              </p:par>
                              <p:par>
                                <p:cTn id="61" presetID="10" presetClass="entr" presetSubtype="0" fill="hold" nodeType="withEffect">
                                  <p:stCondLst>
                                    <p:cond delay="0"/>
                                  </p:stCondLst>
                                  <p:childTnLst>
                                    <p:set>
                                      <p:cBhvr>
                                        <p:cTn id="62" dur="1" fill="hold">
                                          <p:stCondLst>
                                            <p:cond delay="0"/>
                                          </p:stCondLst>
                                        </p:cTn>
                                        <p:tgtEl>
                                          <p:spTgt spid="93"/>
                                        </p:tgtEl>
                                        <p:attrNameLst>
                                          <p:attrName>style.visibility</p:attrName>
                                        </p:attrNameLst>
                                      </p:cBhvr>
                                      <p:to>
                                        <p:strVal val="visible"/>
                                      </p:to>
                                    </p:set>
                                    <p:animEffect transition="in" filter="fade">
                                      <p:cBhvr>
                                        <p:cTn id="63" dur="500"/>
                                        <p:tgtEl>
                                          <p:spTgt spid="93"/>
                                        </p:tgtEl>
                                      </p:cBhvr>
                                    </p:animEffect>
                                  </p:childTnLst>
                                </p:cTn>
                              </p:par>
                              <p:par>
                                <p:cTn id="64" presetID="64" presetClass="path" presetSubtype="0" decel="100000" fill="hold" nodeType="withEffect">
                                  <p:stCondLst>
                                    <p:cond delay="0"/>
                                  </p:stCondLst>
                                  <p:childTnLst>
                                    <p:animMotion origin="layout" path="M -4.79167E-6 0.0382 L -4.79167E-6 -2.59259E-6 " pathEditMode="relative" rAng="0" ptsTypes="AA">
                                      <p:cBhvr>
                                        <p:cTn id="65" dur="500" fill="hold"/>
                                        <p:tgtEl>
                                          <p:spTgt spid="93"/>
                                        </p:tgtEl>
                                        <p:attrNameLst>
                                          <p:attrName>ppt_x</p:attrName>
                                          <p:attrName>ppt_y</p:attrName>
                                        </p:attrNameLst>
                                      </p:cBhvr>
                                      <p:rCtr x="0" y="-1921"/>
                                    </p:animMotion>
                                  </p:childTnLst>
                                </p:cTn>
                              </p:par>
                              <p:par>
                                <p:cTn id="66" presetID="10" presetClass="entr" presetSubtype="0" fill="hold" grpId="0" nodeType="withEffect">
                                  <p:stCondLst>
                                    <p:cond delay="0"/>
                                  </p:stCondLst>
                                  <p:childTnLst>
                                    <p:set>
                                      <p:cBhvr>
                                        <p:cTn id="67" dur="1" fill="hold">
                                          <p:stCondLst>
                                            <p:cond delay="0"/>
                                          </p:stCondLst>
                                        </p:cTn>
                                        <p:tgtEl>
                                          <p:spTgt spid="105"/>
                                        </p:tgtEl>
                                        <p:attrNameLst>
                                          <p:attrName>style.visibility</p:attrName>
                                        </p:attrNameLst>
                                      </p:cBhvr>
                                      <p:to>
                                        <p:strVal val="visible"/>
                                      </p:to>
                                    </p:set>
                                    <p:animEffect transition="in" filter="fade">
                                      <p:cBhvr>
                                        <p:cTn id="68" dur="500"/>
                                        <p:tgtEl>
                                          <p:spTgt spid="105"/>
                                        </p:tgtEl>
                                      </p:cBhvr>
                                    </p:animEffect>
                                  </p:childTnLst>
                                </p:cTn>
                              </p:par>
                              <p:par>
                                <p:cTn id="69" presetID="64" presetClass="path" presetSubtype="0" decel="100000" fill="hold" grpId="1" nodeType="withEffect">
                                  <p:stCondLst>
                                    <p:cond delay="0"/>
                                  </p:stCondLst>
                                  <p:childTnLst>
                                    <p:animMotion origin="layout" path="M -1.04167E-6 0.0382 L -1.04167E-6 -1.48148E-6 " pathEditMode="relative" rAng="0" ptsTypes="AA">
                                      <p:cBhvr>
                                        <p:cTn id="70" dur="500" fill="hold"/>
                                        <p:tgtEl>
                                          <p:spTgt spid="105"/>
                                        </p:tgtEl>
                                        <p:attrNameLst>
                                          <p:attrName>ppt_x</p:attrName>
                                          <p:attrName>ppt_y</p:attrName>
                                        </p:attrNameLst>
                                      </p:cBhvr>
                                      <p:rCtr x="0" y="-1921"/>
                                    </p:animMotion>
                                  </p:childTnLst>
                                </p:cTn>
                              </p:par>
                              <p:par>
                                <p:cTn id="71" presetID="10" presetClass="exit" presetSubtype="0" fill="hold" nodeType="withEffect">
                                  <p:stCondLst>
                                    <p:cond delay="0"/>
                                  </p:stCondLst>
                                  <p:childTnLst>
                                    <p:animEffect transition="out" filter="fade">
                                      <p:cBhvr>
                                        <p:cTn id="72" dur="500"/>
                                        <p:tgtEl>
                                          <p:spTgt spid="7"/>
                                        </p:tgtEl>
                                      </p:cBhvr>
                                    </p:animEffect>
                                    <p:set>
                                      <p:cBhvr>
                                        <p:cTn id="73" dur="1" fill="hold">
                                          <p:stCondLst>
                                            <p:cond delay="4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92"/>
                                        </p:tgtEl>
                                      </p:cBhvr>
                                    </p:animEffect>
                                    <p:set>
                                      <p:cBhvr>
                                        <p:cTn id="76" dur="1" fill="hold">
                                          <p:stCondLst>
                                            <p:cond delay="499"/>
                                          </p:stCondLst>
                                        </p:cTn>
                                        <p:tgtEl>
                                          <p:spTgt spid="192"/>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97"/>
                                        </p:tgtEl>
                                      </p:cBhvr>
                                    </p:animEffect>
                                    <p:set>
                                      <p:cBhvr>
                                        <p:cTn id="79" dur="1" fill="hold">
                                          <p:stCondLst>
                                            <p:cond delay="499"/>
                                          </p:stCondLst>
                                        </p:cTn>
                                        <p:tgtEl>
                                          <p:spTgt spid="19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02"/>
                                        </p:tgtEl>
                                      </p:cBhvr>
                                    </p:animEffect>
                                    <p:set>
                                      <p:cBhvr>
                                        <p:cTn id="82" dur="1" fill="hold">
                                          <p:stCondLst>
                                            <p:cond delay="499"/>
                                          </p:stCondLst>
                                        </p:cTn>
                                        <p:tgtEl>
                                          <p:spTgt spid="20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07"/>
                                        </p:tgtEl>
                                      </p:cBhvr>
                                    </p:animEffect>
                                    <p:set>
                                      <p:cBhvr>
                                        <p:cTn id="85" dur="1" fill="hold">
                                          <p:stCondLst>
                                            <p:cond delay="499"/>
                                          </p:stCondLst>
                                        </p:cTn>
                                        <p:tgtEl>
                                          <p:spTgt spid="207"/>
                                        </p:tgtEl>
                                        <p:attrNameLst>
                                          <p:attrName>style.visibility</p:attrName>
                                        </p:attrNameLst>
                                      </p:cBhvr>
                                      <p:to>
                                        <p:strVal val="hidden"/>
                                      </p:to>
                                    </p:set>
                                  </p:childTnLst>
                                </p:cTn>
                              </p:par>
                            </p:childTnLst>
                          </p:cTn>
                        </p:par>
                        <p:par>
                          <p:cTn id="86" fill="hold">
                            <p:stCondLst>
                              <p:cond delay="1500"/>
                            </p:stCondLst>
                            <p:childTnLst>
                              <p:par>
                                <p:cTn id="87" presetID="50" presetClass="path" presetSubtype="0" accel="50000" decel="50000" fill="hold" nodeType="afterEffect">
                                  <p:stCondLst>
                                    <p:cond delay="0"/>
                                  </p:stCondLst>
                                  <p:childTnLst>
                                    <p:animMotion origin="layout" path="M -0.00026 -2.22222E-6 L 0.13789 -2.22222E-6 C 0.19961 -2.22222E-6 0.27604 0.06505 0.27604 0.11852 L 0.27604 0.23704 " pathEditMode="relative" rAng="0" ptsTypes="AAAA">
                                      <p:cBhvr>
                                        <p:cTn id="88" dur="1500" fill="hold"/>
                                        <p:tgtEl>
                                          <p:spTgt spid="222"/>
                                        </p:tgtEl>
                                        <p:attrNameLst>
                                          <p:attrName>ppt_x</p:attrName>
                                          <p:attrName>ppt_y</p:attrName>
                                        </p:attrNameLst>
                                      </p:cBhvr>
                                      <p:rCtr x="13815" y="11852"/>
                                    </p:animMotion>
                                  </p:childTnLst>
                                </p:cTn>
                              </p:par>
                              <p:par>
                                <p:cTn id="89" presetID="50" presetClass="path" presetSubtype="0" accel="50000" decel="50000" fill="hold" nodeType="withEffect">
                                  <p:stCondLst>
                                    <p:cond delay="250"/>
                                  </p:stCondLst>
                                  <p:childTnLst>
                                    <p:animMotion origin="layout" path="M -0.00026 -2.22222E-6 L 0.17331 -2.22222E-6 C 0.25104 -2.22222E-6 0.34726 0.06505 0.34726 0.11806 L 0.34726 0.23634 " pathEditMode="relative" rAng="0" ptsTypes="AAAA">
                                      <p:cBhvr>
                                        <p:cTn id="90" dur="1500" fill="hold"/>
                                        <p:tgtEl>
                                          <p:spTgt spid="217"/>
                                        </p:tgtEl>
                                        <p:attrNameLst>
                                          <p:attrName>ppt_x</p:attrName>
                                          <p:attrName>ppt_y</p:attrName>
                                        </p:attrNameLst>
                                      </p:cBhvr>
                                      <p:rCtr x="17370" y="11806"/>
                                    </p:animMotion>
                                  </p:childTnLst>
                                </p:cTn>
                              </p:par>
                              <p:par>
                                <p:cTn id="91" presetID="50" presetClass="path" presetSubtype="0" accel="50000" decel="50000" fill="hold" nodeType="withEffect">
                                  <p:stCondLst>
                                    <p:cond delay="500"/>
                                  </p:stCondLst>
                                  <p:childTnLst>
                                    <p:animMotion origin="layout" path="M -0.00026 -2.22222E-6 L 0.20859 -2.22222E-6 C 0.30208 -2.22222E-6 0.41783 0.06551 0.41783 0.11945 L 0.41783 0.23889 " pathEditMode="relative" rAng="0" ptsTypes="AAAA">
                                      <p:cBhvr>
                                        <p:cTn id="92" dur="1500" fill="hold"/>
                                        <p:tgtEl>
                                          <p:spTgt spid="212"/>
                                        </p:tgtEl>
                                        <p:attrNameLst>
                                          <p:attrName>ppt_x</p:attrName>
                                          <p:attrName>ppt_y</p:attrName>
                                        </p:attrNameLst>
                                      </p:cBhvr>
                                      <p:rCtr x="20898" y="11944"/>
                                    </p:animMotion>
                                  </p:childTnLst>
                                </p:cTn>
                              </p:par>
                              <p:par>
                                <p:cTn id="93" presetID="10" presetClass="exit" presetSubtype="0" fill="hold" nodeType="withEffect">
                                  <p:stCondLst>
                                    <p:cond delay="1000"/>
                                  </p:stCondLst>
                                  <p:childTnLst>
                                    <p:animEffect transition="out" filter="fade">
                                      <p:cBhvr>
                                        <p:cTn id="94" dur="250"/>
                                        <p:tgtEl>
                                          <p:spTgt spid="222"/>
                                        </p:tgtEl>
                                      </p:cBhvr>
                                    </p:animEffect>
                                    <p:set>
                                      <p:cBhvr>
                                        <p:cTn id="95" dur="1" fill="hold">
                                          <p:stCondLst>
                                            <p:cond delay="249"/>
                                          </p:stCondLst>
                                        </p:cTn>
                                        <p:tgtEl>
                                          <p:spTgt spid="222"/>
                                        </p:tgtEl>
                                        <p:attrNameLst>
                                          <p:attrName>style.visibility</p:attrName>
                                        </p:attrNameLst>
                                      </p:cBhvr>
                                      <p:to>
                                        <p:strVal val="hidden"/>
                                      </p:to>
                                    </p:set>
                                  </p:childTnLst>
                                </p:cTn>
                              </p:par>
                              <p:par>
                                <p:cTn id="96" presetID="10" presetClass="exit" presetSubtype="0" fill="hold" nodeType="withEffect">
                                  <p:stCondLst>
                                    <p:cond delay="1250"/>
                                  </p:stCondLst>
                                  <p:childTnLst>
                                    <p:animEffect transition="out" filter="fade">
                                      <p:cBhvr>
                                        <p:cTn id="97" dur="250"/>
                                        <p:tgtEl>
                                          <p:spTgt spid="217"/>
                                        </p:tgtEl>
                                      </p:cBhvr>
                                    </p:animEffect>
                                    <p:set>
                                      <p:cBhvr>
                                        <p:cTn id="98" dur="1" fill="hold">
                                          <p:stCondLst>
                                            <p:cond delay="249"/>
                                          </p:stCondLst>
                                        </p:cTn>
                                        <p:tgtEl>
                                          <p:spTgt spid="217"/>
                                        </p:tgtEl>
                                        <p:attrNameLst>
                                          <p:attrName>style.visibility</p:attrName>
                                        </p:attrNameLst>
                                      </p:cBhvr>
                                      <p:to>
                                        <p:strVal val="hidden"/>
                                      </p:to>
                                    </p:set>
                                  </p:childTnLst>
                                </p:cTn>
                              </p:par>
                              <p:par>
                                <p:cTn id="99" presetID="10" presetClass="exit" presetSubtype="0" fill="hold" nodeType="withEffect">
                                  <p:stCondLst>
                                    <p:cond delay="1500"/>
                                  </p:stCondLst>
                                  <p:childTnLst>
                                    <p:animEffect transition="out" filter="fade">
                                      <p:cBhvr>
                                        <p:cTn id="100" dur="250"/>
                                        <p:tgtEl>
                                          <p:spTgt spid="212"/>
                                        </p:tgtEl>
                                      </p:cBhvr>
                                    </p:animEffect>
                                    <p:set>
                                      <p:cBhvr>
                                        <p:cTn id="101" dur="1" fill="hold">
                                          <p:stCondLst>
                                            <p:cond delay="249"/>
                                          </p:stCondLst>
                                        </p:cTn>
                                        <p:tgtEl>
                                          <p:spTgt spid="2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46" grpId="0" animBg="1"/>
      <p:bldP spid="247" grpId="0" animBg="1"/>
      <p:bldP spid="105" grpId="0" animBg="1"/>
      <p:bldP spid="105"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13"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SG" b="0" i="1" dirty="0">
              <a:latin typeface="Minion"/>
              <a:ea typeface="ＭＳ Ｐゴシック" charset="0"/>
            </a:endParaRPr>
          </a:p>
        </p:txBody>
      </p:sp>
      <p:sp>
        <p:nvSpPr>
          <p:cNvPr id="2" name="Text Placeholder 1">
            <a:extLst>
              <a:ext uri="{FF2B5EF4-FFF2-40B4-BE49-F238E27FC236}">
                <a16:creationId xmlns:a16="http://schemas.microsoft.com/office/drawing/2014/main" xmlns="" id="{D563400E-0E92-4DD5-A5B1-BCAC04C596A9}"/>
              </a:ext>
            </a:extLst>
          </p:cNvPr>
          <p:cNvSpPr>
            <a:spLocks noGrp="1"/>
          </p:cNvSpPr>
          <p:nvPr>
            <p:ph type="body" sz="quarter" idx="12"/>
          </p:nvPr>
        </p:nvSpPr>
        <p:spPr/>
        <p:txBody>
          <a:bodyPr>
            <a:noAutofit/>
          </a:bodyPr>
          <a:lstStyle/>
          <a:p>
            <a:r>
              <a:rPr lang="en-SG" dirty="0">
                <a:latin typeface="Minion"/>
                <a:ea typeface="ＭＳ Ｐゴシック" charset="0"/>
              </a:rPr>
              <a:t>Designed with your expertise in mind  to manage POC traffic</a:t>
            </a:r>
            <a:endParaRPr lang="en-GB" dirty="0"/>
          </a:p>
        </p:txBody>
      </p:sp>
      <p:sp>
        <p:nvSpPr>
          <p:cNvPr id="19" name="TextBox 18"/>
          <p:cNvSpPr txBox="1"/>
          <p:nvPr/>
        </p:nvSpPr>
        <p:spPr>
          <a:xfrm>
            <a:off x="6132982" y="4575211"/>
            <a:ext cx="2846855" cy="646331"/>
          </a:xfrm>
          <a:prstGeom prst="rect">
            <a:avLst/>
          </a:prstGeom>
          <a:noFill/>
        </p:spPr>
        <p:txBody>
          <a:bodyPr wrap="square" rtlCol="0">
            <a:spAutoFit/>
          </a:bodyPr>
          <a:lstStyle/>
          <a:p>
            <a:pPr algn="ctr"/>
            <a:r>
              <a:rPr lang="en-SG" b="1" dirty="0">
                <a:solidFill>
                  <a:schemeClr val="accent3"/>
                </a:solidFill>
                <a:cs typeface="Arial" charset="0"/>
              </a:rPr>
              <a:t>Enable work </a:t>
            </a:r>
            <a:br>
              <a:rPr lang="en-SG" b="1" dirty="0">
                <a:solidFill>
                  <a:schemeClr val="accent3"/>
                </a:solidFill>
                <a:cs typeface="Arial" charset="0"/>
              </a:rPr>
            </a:br>
            <a:r>
              <a:rPr lang="en-SG" b="1" dirty="0">
                <a:solidFill>
                  <a:schemeClr val="accent3"/>
                </a:solidFill>
                <a:cs typeface="Arial" charset="0"/>
              </a:rPr>
              <a:t>on-the-go</a:t>
            </a:r>
          </a:p>
        </p:txBody>
      </p:sp>
      <p:sp>
        <p:nvSpPr>
          <p:cNvPr id="18" name="TextBox 17"/>
          <p:cNvSpPr txBox="1"/>
          <p:nvPr/>
        </p:nvSpPr>
        <p:spPr>
          <a:xfrm>
            <a:off x="3286135" y="4575211"/>
            <a:ext cx="2846853" cy="646331"/>
          </a:xfrm>
          <a:prstGeom prst="rect">
            <a:avLst/>
          </a:prstGeom>
          <a:noFill/>
        </p:spPr>
        <p:txBody>
          <a:bodyPr wrap="square" rtlCol="0">
            <a:spAutoFit/>
          </a:bodyPr>
          <a:lstStyle/>
          <a:p>
            <a:pPr algn="ctr"/>
            <a:r>
              <a:rPr lang="fr-CH" b="1" dirty="0">
                <a:solidFill>
                  <a:schemeClr val="accent2"/>
                </a:solidFill>
                <a:cs typeface="Arial" charset="0"/>
              </a:rPr>
              <a:t>Coordinate operator management</a:t>
            </a:r>
            <a:endParaRPr lang="en-SG" b="1" dirty="0">
              <a:solidFill>
                <a:schemeClr val="accent2"/>
              </a:solidFill>
              <a:cs typeface="Arial" charset="0"/>
            </a:endParaRPr>
          </a:p>
        </p:txBody>
      </p:sp>
      <p:sp>
        <p:nvSpPr>
          <p:cNvPr id="20" name="TextBox 19"/>
          <p:cNvSpPr txBox="1"/>
          <p:nvPr/>
        </p:nvSpPr>
        <p:spPr>
          <a:xfrm>
            <a:off x="8979830" y="4575211"/>
            <a:ext cx="2777195" cy="646331"/>
          </a:xfrm>
          <a:prstGeom prst="rect">
            <a:avLst/>
          </a:prstGeom>
          <a:noFill/>
        </p:spPr>
        <p:txBody>
          <a:bodyPr wrap="square" rtlCol="0">
            <a:spAutoFit/>
          </a:bodyPr>
          <a:lstStyle/>
          <a:p>
            <a:pPr algn="ctr"/>
            <a:r>
              <a:rPr lang="en-SG" b="1" dirty="0">
                <a:solidFill>
                  <a:srgbClr val="782177"/>
                </a:solidFill>
                <a:cs typeface="Arial" charset="0"/>
              </a:rPr>
              <a:t>Support continuous improvement</a:t>
            </a:r>
          </a:p>
        </p:txBody>
      </p:sp>
      <p:grpSp>
        <p:nvGrpSpPr>
          <p:cNvPr id="17" name="Group 16">
            <a:extLst>
              <a:ext uri="{FF2B5EF4-FFF2-40B4-BE49-F238E27FC236}">
                <a16:creationId xmlns:a16="http://schemas.microsoft.com/office/drawing/2014/main" xmlns="" id="{45959289-CFAD-4495-99FA-5A7AF412A2B6}"/>
              </a:ext>
            </a:extLst>
          </p:cNvPr>
          <p:cNvGrpSpPr/>
          <p:nvPr/>
        </p:nvGrpSpPr>
        <p:grpSpPr>
          <a:xfrm>
            <a:off x="9819540" y="2951183"/>
            <a:ext cx="1032716" cy="1291655"/>
            <a:chOff x="7105434" y="5014344"/>
            <a:chExt cx="938833" cy="1174232"/>
          </a:xfrm>
        </p:grpSpPr>
        <p:grpSp>
          <p:nvGrpSpPr>
            <p:cNvPr id="30" name="Group 174">
              <a:extLst>
                <a:ext uri="{FF2B5EF4-FFF2-40B4-BE49-F238E27FC236}">
                  <a16:creationId xmlns:a16="http://schemas.microsoft.com/office/drawing/2014/main" xmlns="" id="{BF4FE633-7F6E-4104-AEB3-DE0599E4FECE}"/>
                </a:ext>
              </a:extLst>
            </p:cNvPr>
            <p:cNvGrpSpPr>
              <a:grpSpLocks noChangeAspect="1"/>
            </p:cNvGrpSpPr>
            <p:nvPr/>
          </p:nvGrpSpPr>
          <p:grpSpPr bwMode="auto">
            <a:xfrm>
              <a:off x="7398562" y="5014344"/>
              <a:ext cx="645705" cy="900113"/>
              <a:chOff x="5882" y="2108"/>
              <a:chExt cx="407" cy="567"/>
            </a:xfrm>
            <a:solidFill>
              <a:schemeClr val="accent2"/>
            </a:solidFill>
          </p:grpSpPr>
          <p:sp>
            <p:nvSpPr>
              <p:cNvPr id="31" name="Rectangle 175">
                <a:extLst>
                  <a:ext uri="{FF2B5EF4-FFF2-40B4-BE49-F238E27FC236}">
                    <a16:creationId xmlns:a16="http://schemas.microsoft.com/office/drawing/2014/main" xmlns="" id="{E03A09D8-B2EB-4AAE-AA82-431D0FF92E92}"/>
                  </a:ext>
                </a:extLst>
              </p:cNvPr>
              <p:cNvSpPr>
                <a:spLocks noChangeArrowheads="1"/>
              </p:cNvSpPr>
              <p:nvPr/>
            </p:nvSpPr>
            <p:spPr bwMode="auto">
              <a:xfrm>
                <a:off x="5934" y="2258"/>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 name="Rectangle 176">
                <a:extLst>
                  <a:ext uri="{FF2B5EF4-FFF2-40B4-BE49-F238E27FC236}">
                    <a16:creationId xmlns:a16="http://schemas.microsoft.com/office/drawing/2014/main" xmlns="" id="{3CA1F9A0-827C-40C5-9E56-7CA7E158372E}"/>
                  </a:ext>
                </a:extLst>
              </p:cNvPr>
              <p:cNvSpPr>
                <a:spLocks noChangeArrowheads="1"/>
              </p:cNvSpPr>
              <p:nvPr/>
            </p:nvSpPr>
            <p:spPr bwMode="auto">
              <a:xfrm>
                <a:off x="5934" y="2325"/>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 name="Rectangle 177">
                <a:extLst>
                  <a:ext uri="{FF2B5EF4-FFF2-40B4-BE49-F238E27FC236}">
                    <a16:creationId xmlns:a16="http://schemas.microsoft.com/office/drawing/2014/main" xmlns="" id="{3074F89B-7D3B-4C54-A51E-4F748848B56C}"/>
                  </a:ext>
                </a:extLst>
              </p:cNvPr>
              <p:cNvSpPr>
                <a:spLocks noChangeArrowheads="1"/>
              </p:cNvSpPr>
              <p:nvPr/>
            </p:nvSpPr>
            <p:spPr bwMode="auto">
              <a:xfrm>
                <a:off x="5934" y="2391"/>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 name="Freeform 178">
                <a:extLst>
                  <a:ext uri="{FF2B5EF4-FFF2-40B4-BE49-F238E27FC236}">
                    <a16:creationId xmlns:a16="http://schemas.microsoft.com/office/drawing/2014/main" xmlns="" id="{DECD8623-6F74-4F7A-B8B1-6A37782EFEAF}"/>
                  </a:ext>
                </a:extLst>
              </p:cNvPr>
              <p:cNvSpPr>
                <a:spLocks/>
              </p:cNvSpPr>
              <p:nvPr/>
            </p:nvSpPr>
            <p:spPr bwMode="auto">
              <a:xfrm>
                <a:off x="5882" y="2143"/>
                <a:ext cx="407" cy="532"/>
              </a:xfrm>
              <a:custGeom>
                <a:avLst/>
                <a:gdLst>
                  <a:gd name="T0" fmla="*/ 97 w 1628"/>
                  <a:gd name="T1" fmla="*/ 2130 h 2130"/>
                  <a:gd name="T2" fmla="*/ 87 w 1628"/>
                  <a:gd name="T3" fmla="*/ 2129 h 2130"/>
                  <a:gd name="T4" fmla="*/ 68 w 1628"/>
                  <a:gd name="T5" fmla="*/ 2125 h 2130"/>
                  <a:gd name="T6" fmla="*/ 50 w 1628"/>
                  <a:gd name="T7" fmla="*/ 2118 h 2130"/>
                  <a:gd name="T8" fmla="*/ 35 w 1628"/>
                  <a:gd name="T9" fmla="*/ 2108 h 2130"/>
                  <a:gd name="T10" fmla="*/ 22 w 1628"/>
                  <a:gd name="T11" fmla="*/ 2095 h 2130"/>
                  <a:gd name="T12" fmla="*/ 12 w 1628"/>
                  <a:gd name="T13" fmla="*/ 2080 h 2130"/>
                  <a:gd name="T14" fmla="*/ 4 w 1628"/>
                  <a:gd name="T15" fmla="*/ 2061 h 2130"/>
                  <a:gd name="T16" fmla="*/ 1 w 1628"/>
                  <a:gd name="T17" fmla="*/ 2043 h 2130"/>
                  <a:gd name="T18" fmla="*/ 0 w 1628"/>
                  <a:gd name="T19" fmla="*/ 97 h 2130"/>
                  <a:gd name="T20" fmla="*/ 1 w 1628"/>
                  <a:gd name="T21" fmla="*/ 87 h 2130"/>
                  <a:gd name="T22" fmla="*/ 4 w 1628"/>
                  <a:gd name="T23" fmla="*/ 68 h 2130"/>
                  <a:gd name="T24" fmla="*/ 12 w 1628"/>
                  <a:gd name="T25" fmla="*/ 51 h 2130"/>
                  <a:gd name="T26" fmla="*/ 22 w 1628"/>
                  <a:gd name="T27" fmla="*/ 35 h 2130"/>
                  <a:gd name="T28" fmla="*/ 35 w 1628"/>
                  <a:gd name="T29" fmla="*/ 22 h 2130"/>
                  <a:gd name="T30" fmla="*/ 50 w 1628"/>
                  <a:gd name="T31" fmla="*/ 12 h 2130"/>
                  <a:gd name="T32" fmla="*/ 68 w 1628"/>
                  <a:gd name="T33" fmla="*/ 4 h 2130"/>
                  <a:gd name="T34" fmla="*/ 87 w 1628"/>
                  <a:gd name="T35" fmla="*/ 1 h 2130"/>
                  <a:gd name="T36" fmla="*/ 336 w 1628"/>
                  <a:gd name="T37" fmla="*/ 0 h 2130"/>
                  <a:gd name="T38" fmla="*/ 97 w 1628"/>
                  <a:gd name="T39" fmla="*/ 61 h 2130"/>
                  <a:gd name="T40" fmla="*/ 89 w 1628"/>
                  <a:gd name="T41" fmla="*/ 62 h 2130"/>
                  <a:gd name="T42" fmla="*/ 77 w 1628"/>
                  <a:gd name="T43" fmla="*/ 67 h 2130"/>
                  <a:gd name="T44" fmla="*/ 67 w 1628"/>
                  <a:gd name="T45" fmla="*/ 77 h 2130"/>
                  <a:gd name="T46" fmla="*/ 61 w 1628"/>
                  <a:gd name="T47" fmla="*/ 89 h 2130"/>
                  <a:gd name="T48" fmla="*/ 60 w 1628"/>
                  <a:gd name="T49" fmla="*/ 2033 h 2130"/>
                  <a:gd name="T50" fmla="*/ 61 w 1628"/>
                  <a:gd name="T51" fmla="*/ 2040 h 2130"/>
                  <a:gd name="T52" fmla="*/ 67 w 1628"/>
                  <a:gd name="T53" fmla="*/ 2053 h 2130"/>
                  <a:gd name="T54" fmla="*/ 77 w 1628"/>
                  <a:gd name="T55" fmla="*/ 2062 h 2130"/>
                  <a:gd name="T56" fmla="*/ 89 w 1628"/>
                  <a:gd name="T57" fmla="*/ 2068 h 2130"/>
                  <a:gd name="T58" fmla="*/ 1531 w 1628"/>
                  <a:gd name="T59" fmla="*/ 2069 h 2130"/>
                  <a:gd name="T60" fmla="*/ 1538 w 1628"/>
                  <a:gd name="T61" fmla="*/ 2068 h 2130"/>
                  <a:gd name="T62" fmla="*/ 1551 w 1628"/>
                  <a:gd name="T63" fmla="*/ 2062 h 2130"/>
                  <a:gd name="T64" fmla="*/ 1561 w 1628"/>
                  <a:gd name="T65" fmla="*/ 2053 h 2130"/>
                  <a:gd name="T66" fmla="*/ 1567 w 1628"/>
                  <a:gd name="T67" fmla="*/ 2040 h 2130"/>
                  <a:gd name="T68" fmla="*/ 1568 w 1628"/>
                  <a:gd name="T69" fmla="*/ 97 h 2130"/>
                  <a:gd name="T70" fmla="*/ 1567 w 1628"/>
                  <a:gd name="T71" fmla="*/ 89 h 2130"/>
                  <a:gd name="T72" fmla="*/ 1561 w 1628"/>
                  <a:gd name="T73" fmla="*/ 77 h 2130"/>
                  <a:gd name="T74" fmla="*/ 1551 w 1628"/>
                  <a:gd name="T75" fmla="*/ 67 h 2130"/>
                  <a:gd name="T76" fmla="*/ 1538 w 1628"/>
                  <a:gd name="T77" fmla="*/ 62 h 2130"/>
                  <a:gd name="T78" fmla="*/ 1291 w 1628"/>
                  <a:gd name="T79" fmla="*/ 61 h 2130"/>
                  <a:gd name="T80" fmla="*/ 1531 w 1628"/>
                  <a:gd name="T81" fmla="*/ 0 h 2130"/>
                  <a:gd name="T82" fmla="*/ 1541 w 1628"/>
                  <a:gd name="T83" fmla="*/ 1 h 2130"/>
                  <a:gd name="T84" fmla="*/ 1560 w 1628"/>
                  <a:gd name="T85" fmla="*/ 4 h 2130"/>
                  <a:gd name="T86" fmla="*/ 1578 w 1628"/>
                  <a:gd name="T87" fmla="*/ 12 h 2130"/>
                  <a:gd name="T88" fmla="*/ 1593 w 1628"/>
                  <a:gd name="T89" fmla="*/ 22 h 2130"/>
                  <a:gd name="T90" fmla="*/ 1606 w 1628"/>
                  <a:gd name="T91" fmla="*/ 35 h 2130"/>
                  <a:gd name="T92" fmla="*/ 1616 w 1628"/>
                  <a:gd name="T93" fmla="*/ 51 h 2130"/>
                  <a:gd name="T94" fmla="*/ 1623 w 1628"/>
                  <a:gd name="T95" fmla="*/ 68 h 2130"/>
                  <a:gd name="T96" fmla="*/ 1627 w 1628"/>
                  <a:gd name="T97" fmla="*/ 87 h 2130"/>
                  <a:gd name="T98" fmla="*/ 1628 w 1628"/>
                  <a:gd name="T99" fmla="*/ 2033 h 2130"/>
                  <a:gd name="T100" fmla="*/ 1627 w 1628"/>
                  <a:gd name="T101" fmla="*/ 2043 h 2130"/>
                  <a:gd name="T102" fmla="*/ 1623 w 1628"/>
                  <a:gd name="T103" fmla="*/ 2061 h 2130"/>
                  <a:gd name="T104" fmla="*/ 1616 w 1628"/>
                  <a:gd name="T105" fmla="*/ 2080 h 2130"/>
                  <a:gd name="T106" fmla="*/ 1606 w 1628"/>
                  <a:gd name="T107" fmla="*/ 2095 h 2130"/>
                  <a:gd name="T108" fmla="*/ 1593 w 1628"/>
                  <a:gd name="T109" fmla="*/ 2108 h 2130"/>
                  <a:gd name="T110" fmla="*/ 1578 w 1628"/>
                  <a:gd name="T111" fmla="*/ 2118 h 2130"/>
                  <a:gd name="T112" fmla="*/ 1560 w 1628"/>
                  <a:gd name="T113" fmla="*/ 2125 h 2130"/>
                  <a:gd name="T114" fmla="*/ 1541 w 1628"/>
                  <a:gd name="T115" fmla="*/ 2129 h 2130"/>
                  <a:gd name="T116" fmla="*/ 1531 w 1628"/>
                  <a:gd name="T117" fmla="*/ 213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8" h="2130">
                    <a:moveTo>
                      <a:pt x="1531" y="2130"/>
                    </a:moveTo>
                    <a:lnTo>
                      <a:pt x="97" y="2130"/>
                    </a:lnTo>
                    <a:lnTo>
                      <a:pt x="97" y="2130"/>
                    </a:lnTo>
                    <a:lnTo>
                      <a:pt x="87" y="2129"/>
                    </a:lnTo>
                    <a:lnTo>
                      <a:pt x="77" y="2128"/>
                    </a:lnTo>
                    <a:lnTo>
                      <a:pt x="68" y="2125"/>
                    </a:lnTo>
                    <a:lnTo>
                      <a:pt x="58" y="2122"/>
                    </a:lnTo>
                    <a:lnTo>
                      <a:pt x="50" y="2118"/>
                    </a:lnTo>
                    <a:lnTo>
                      <a:pt x="42" y="2113"/>
                    </a:lnTo>
                    <a:lnTo>
                      <a:pt x="35" y="2108"/>
                    </a:lnTo>
                    <a:lnTo>
                      <a:pt x="28" y="2102"/>
                    </a:lnTo>
                    <a:lnTo>
                      <a:pt x="22" y="2095"/>
                    </a:lnTo>
                    <a:lnTo>
                      <a:pt x="16" y="2087"/>
                    </a:lnTo>
                    <a:lnTo>
                      <a:pt x="12" y="2080"/>
                    </a:lnTo>
                    <a:lnTo>
                      <a:pt x="8" y="2071"/>
                    </a:lnTo>
                    <a:lnTo>
                      <a:pt x="4" y="2061"/>
                    </a:lnTo>
                    <a:lnTo>
                      <a:pt x="2" y="2052"/>
                    </a:lnTo>
                    <a:lnTo>
                      <a:pt x="1" y="2043"/>
                    </a:lnTo>
                    <a:lnTo>
                      <a:pt x="0" y="2033"/>
                    </a:lnTo>
                    <a:lnTo>
                      <a:pt x="0" y="97"/>
                    </a:lnTo>
                    <a:lnTo>
                      <a:pt x="0" y="97"/>
                    </a:lnTo>
                    <a:lnTo>
                      <a:pt x="1" y="87"/>
                    </a:lnTo>
                    <a:lnTo>
                      <a:pt x="2" y="77"/>
                    </a:lnTo>
                    <a:lnTo>
                      <a:pt x="4" y="68"/>
                    </a:lnTo>
                    <a:lnTo>
                      <a:pt x="8" y="59"/>
                    </a:lnTo>
                    <a:lnTo>
                      <a:pt x="12" y="51"/>
                    </a:lnTo>
                    <a:lnTo>
                      <a:pt x="16" y="43"/>
                    </a:lnTo>
                    <a:lnTo>
                      <a:pt x="22" y="35"/>
                    </a:lnTo>
                    <a:lnTo>
                      <a:pt x="28" y="28"/>
                    </a:lnTo>
                    <a:lnTo>
                      <a:pt x="35" y="22"/>
                    </a:lnTo>
                    <a:lnTo>
                      <a:pt x="42" y="16"/>
                    </a:lnTo>
                    <a:lnTo>
                      <a:pt x="50" y="12"/>
                    </a:lnTo>
                    <a:lnTo>
                      <a:pt x="58" y="8"/>
                    </a:lnTo>
                    <a:lnTo>
                      <a:pt x="68" y="4"/>
                    </a:lnTo>
                    <a:lnTo>
                      <a:pt x="77" y="2"/>
                    </a:lnTo>
                    <a:lnTo>
                      <a:pt x="87" y="1"/>
                    </a:lnTo>
                    <a:lnTo>
                      <a:pt x="97" y="0"/>
                    </a:lnTo>
                    <a:lnTo>
                      <a:pt x="336" y="0"/>
                    </a:lnTo>
                    <a:lnTo>
                      <a:pt x="336" y="61"/>
                    </a:lnTo>
                    <a:lnTo>
                      <a:pt x="97" y="61"/>
                    </a:lnTo>
                    <a:lnTo>
                      <a:pt x="97" y="61"/>
                    </a:lnTo>
                    <a:lnTo>
                      <a:pt x="89" y="62"/>
                    </a:lnTo>
                    <a:lnTo>
                      <a:pt x="83" y="64"/>
                    </a:lnTo>
                    <a:lnTo>
                      <a:pt x="77" y="67"/>
                    </a:lnTo>
                    <a:lnTo>
                      <a:pt x="71" y="71"/>
                    </a:lnTo>
                    <a:lnTo>
                      <a:pt x="67" y="77"/>
                    </a:lnTo>
                    <a:lnTo>
                      <a:pt x="64" y="83"/>
                    </a:lnTo>
                    <a:lnTo>
                      <a:pt x="61" y="89"/>
                    </a:lnTo>
                    <a:lnTo>
                      <a:pt x="60" y="97"/>
                    </a:lnTo>
                    <a:lnTo>
                      <a:pt x="60" y="2033"/>
                    </a:lnTo>
                    <a:lnTo>
                      <a:pt x="60" y="2033"/>
                    </a:lnTo>
                    <a:lnTo>
                      <a:pt x="61" y="2040"/>
                    </a:lnTo>
                    <a:lnTo>
                      <a:pt x="64" y="2047"/>
                    </a:lnTo>
                    <a:lnTo>
                      <a:pt x="67" y="2053"/>
                    </a:lnTo>
                    <a:lnTo>
                      <a:pt x="71" y="2058"/>
                    </a:lnTo>
                    <a:lnTo>
                      <a:pt x="77" y="2062"/>
                    </a:lnTo>
                    <a:lnTo>
                      <a:pt x="83" y="2066"/>
                    </a:lnTo>
                    <a:lnTo>
                      <a:pt x="89" y="2068"/>
                    </a:lnTo>
                    <a:lnTo>
                      <a:pt x="97" y="2069"/>
                    </a:lnTo>
                    <a:lnTo>
                      <a:pt x="1531" y="2069"/>
                    </a:lnTo>
                    <a:lnTo>
                      <a:pt x="1531" y="2069"/>
                    </a:lnTo>
                    <a:lnTo>
                      <a:pt x="1538" y="2068"/>
                    </a:lnTo>
                    <a:lnTo>
                      <a:pt x="1545" y="2066"/>
                    </a:lnTo>
                    <a:lnTo>
                      <a:pt x="1551" y="2062"/>
                    </a:lnTo>
                    <a:lnTo>
                      <a:pt x="1556" y="2058"/>
                    </a:lnTo>
                    <a:lnTo>
                      <a:pt x="1561" y="2053"/>
                    </a:lnTo>
                    <a:lnTo>
                      <a:pt x="1564" y="2047"/>
                    </a:lnTo>
                    <a:lnTo>
                      <a:pt x="1567" y="2040"/>
                    </a:lnTo>
                    <a:lnTo>
                      <a:pt x="1568" y="2033"/>
                    </a:lnTo>
                    <a:lnTo>
                      <a:pt x="1568" y="97"/>
                    </a:lnTo>
                    <a:lnTo>
                      <a:pt x="1568" y="97"/>
                    </a:lnTo>
                    <a:lnTo>
                      <a:pt x="1567" y="89"/>
                    </a:lnTo>
                    <a:lnTo>
                      <a:pt x="1564" y="83"/>
                    </a:lnTo>
                    <a:lnTo>
                      <a:pt x="1561" y="77"/>
                    </a:lnTo>
                    <a:lnTo>
                      <a:pt x="1556" y="71"/>
                    </a:lnTo>
                    <a:lnTo>
                      <a:pt x="1551" y="67"/>
                    </a:lnTo>
                    <a:lnTo>
                      <a:pt x="1545" y="64"/>
                    </a:lnTo>
                    <a:lnTo>
                      <a:pt x="1538" y="62"/>
                    </a:lnTo>
                    <a:lnTo>
                      <a:pt x="1531" y="61"/>
                    </a:lnTo>
                    <a:lnTo>
                      <a:pt x="1291" y="61"/>
                    </a:lnTo>
                    <a:lnTo>
                      <a:pt x="1291" y="0"/>
                    </a:lnTo>
                    <a:lnTo>
                      <a:pt x="1531" y="0"/>
                    </a:lnTo>
                    <a:lnTo>
                      <a:pt x="1531" y="0"/>
                    </a:lnTo>
                    <a:lnTo>
                      <a:pt x="1541" y="1"/>
                    </a:lnTo>
                    <a:lnTo>
                      <a:pt x="1550" y="2"/>
                    </a:lnTo>
                    <a:lnTo>
                      <a:pt x="1560" y="4"/>
                    </a:lnTo>
                    <a:lnTo>
                      <a:pt x="1569" y="8"/>
                    </a:lnTo>
                    <a:lnTo>
                      <a:pt x="1578" y="12"/>
                    </a:lnTo>
                    <a:lnTo>
                      <a:pt x="1586" y="16"/>
                    </a:lnTo>
                    <a:lnTo>
                      <a:pt x="1593" y="22"/>
                    </a:lnTo>
                    <a:lnTo>
                      <a:pt x="1600" y="28"/>
                    </a:lnTo>
                    <a:lnTo>
                      <a:pt x="1606" y="35"/>
                    </a:lnTo>
                    <a:lnTo>
                      <a:pt x="1611" y="43"/>
                    </a:lnTo>
                    <a:lnTo>
                      <a:pt x="1616" y="51"/>
                    </a:lnTo>
                    <a:lnTo>
                      <a:pt x="1620" y="59"/>
                    </a:lnTo>
                    <a:lnTo>
                      <a:pt x="1623" y="68"/>
                    </a:lnTo>
                    <a:lnTo>
                      <a:pt x="1626" y="77"/>
                    </a:lnTo>
                    <a:lnTo>
                      <a:pt x="1627" y="87"/>
                    </a:lnTo>
                    <a:lnTo>
                      <a:pt x="1628" y="97"/>
                    </a:lnTo>
                    <a:lnTo>
                      <a:pt x="1628" y="2033"/>
                    </a:lnTo>
                    <a:lnTo>
                      <a:pt x="1628" y="2033"/>
                    </a:lnTo>
                    <a:lnTo>
                      <a:pt x="1627" y="2043"/>
                    </a:lnTo>
                    <a:lnTo>
                      <a:pt x="1626" y="2052"/>
                    </a:lnTo>
                    <a:lnTo>
                      <a:pt x="1623" y="2061"/>
                    </a:lnTo>
                    <a:lnTo>
                      <a:pt x="1620" y="2071"/>
                    </a:lnTo>
                    <a:lnTo>
                      <a:pt x="1616" y="2080"/>
                    </a:lnTo>
                    <a:lnTo>
                      <a:pt x="1611" y="2087"/>
                    </a:lnTo>
                    <a:lnTo>
                      <a:pt x="1606" y="2095"/>
                    </a:lnTo>
                    <a:lnTo>
                      <a:pt x="1600" y="2102"/>
                    </a:lnTo>
                    <a:lnTo>
                      <a:pt x="1593" y="2108"/>
                    </a:lnTo>
                    <a:lnTo>
                      <a:pt x="1586" y="2113"/>
                    </a:lnTo>
                    <a:lnTo>
                      <a:pt x="1578" y="2118"/>
                    </a:lnTo>
                    <a:lnTo>
                      <a:pt x="1569" y="2122"/>
                    </a:lnTo>
                    <a:lnTo>
                      <a:pt x="1560" y="2125"/>
                    </a:lnTo>
                    <a:lnTo>
                      <a:pt x="1550" y="2128"/>
                    </a:lnTo>
                    <a:lnTo>
                      <a:pt x="1541" y="2129"/>
                    </a:lnTo>
                    <a:lnTo>
                      <a:pt x="1531" y="2130"/>
                    </a:lnTo>
                    <a:lnTo>
                      <a:pt x="1531" y="213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5" name="Freeform 179">
                <a:extLst>
                  <a:ext uri="{FF2B5EF4-FFF2-40B4-BE49-F238E27FC236}">
                    <a16:creationId xmlns:a16="http://schemas.microsoft.com/office/drawing/2014/main" xmlns="" id="{02023B77-1BDA-4257-997E-412F8E00C4CE}"/>
                  </a:ext>
                </a:extLst>
              </p:cNvPr>
              <p:cNvSpPr>
                <a:spLocks noEditPoints="1"/>
              </p:cNvSpPr>
              <p:nvPr/>
            </p:nvSpPr>
            <p:spPr bwMode="auto">
              <a:xfrm>
                <a:off x="5959" y="2108"/>
                <a:ext cx="253" cy="84"/>
              </a:xfrm>
              <a:custGeom>
                <a:avLst/>
                <a:gdLst>
                  <a:gd name="T0" fmla="*/ 968 w 1016"/>
                  <a:gd name="T1" fmla="*/ 338 h 338"/>
                  <a:gd name="T2" fmla="*/ 48 w 1016"/>
                  <a:gd name="T3" fmla="*/ 338 h 338"/>
                  <a:gd name="T4" fmla="*/ 48 w 1016"/>
                  <a:gd name="T5" fmla="*/ 338 h 338"/>
                  <a:gd name="T6" fmla="*/ 38 w 1016"/>
                  <a:gd name="T7" fmla="*/ 337 h 338"/>
                  <a:gd name="T8" fmla="*/ 29 w 1016"/>
                  <a:gd name="T9" fmla="*/ 334 h 338"/>
                  <a:gd name="T10" fmla="*/ 21 w 1016"/>
                  <a:gd name="T11" fmla="*/ 330 h 338"/>
                  <a:gd name="T12" fmla="*/ 14 w 1016"/>
                  <a:gd name="T13" fmla="*/ 324 h 338"/>
                  <a:gd name="T14" fmla="*/ 9 w 1016"/>
                  <a:gd name="T15" fmla="*/ 317 h 338"/>
                  <a:gd name="T16" fmla="*/ 3 w 1016"/>
                  <a:gd name="T17" fmla="*/ 309 h 338"/>
                  <a:gd name="T18" fmla="*/ 0 w 1016"/>
                  <a:gd name="T19" fmla="*/ 300 h 338"/>
                  <a:gd name="T20" fmla="*/ 0 w 1016"/>
                  <a:gd name="T21" fmla="*/ 290 h 338"/>
                  <a:gd name="T22" fmla="*/ 0 w 1016"/>
                  <a:gd name="T23" fmla="*/ 47 h 338"/>
                  <a:gd name="T24" fmla="*/ 0 w 1016"/>
                  <a:gd name="T25" fmla="*/ 47 h 338"/>
                  <a:gd name="T26" fmla="*/ 0 w 1016"/>
                  <a:gd name="T27" fmla="*/ 38 h 338"/>
                  <a:gd name="T28" fmla="*/ 3 w 1016"/>
                  <a:gd name="T29" fmla="*/ 29 h 338"/>
                  <a:gd name="T30" fmla="*/ 9 w 1016"/>
                  <a:gd name="T31" fmla="*/ 21 h 338"/>
                  <a:gd name="T32" fmla="*/ 14 w 1016"/>
                  <a:gd name="T33" fmla="*/ 14 h 338"/>
                  <a:gd name="T34" fmla="*/ 21 w 1016"/>
                  <a:gd name="T35" fmla="*/ 8 h 338"/>
                  <a:gd name="T36" fmla="*/ 29 w 1016"/>
                  <a:gd name="T37" fmla="*/ 4 h 338"/>
                  <a:gd name="T38" fmla="*/ 38 w 1016"/>
                  <a:gd name="T39" fmla="*/ 1 h 338"/>
                  <a:gd name="T40" fmla="*/ 48 w 1016"/>
                  <a:gd name="T41" fmla="*/ 0 h 338"/>
                  <a:gd name="T42" fmla="*/ 968 w 1016"/>
                  <a:gd name="T43" fmla="*/ 0 h 338"/>
                  <a:gd name="T44" fmla="*/ 968 w 1016"/>
                  <a:gd name="T45" fmla="*/ 0 h 338"/>
                  <a:gd name="T46" fmla="*/ 978 w 1016"/>
                  <a:gd name="T47" fmla="*/ 1 h 338"/>
                  <a:gd name="T48" fmla="*/ 987 w 1016"/>
                  <a:gd name="T49" fmla="*/ 4 h 338"/>
                  <a:gd name="T50" fmla="*/ 994 w 1016"/>
                  <a:gd name="T51" fmla="*/ 8 h 338"/>
                  <a:gd name="T52" fmla="*/ 1001 w 1016"/>
                  <a:gd name="T53" fmla="*/ 14 h 338"/>
                  <a:gd name="T54" fmla="*/ 1007 w 1016"/>
                  <a:gd name="T55" fmla="*/ 21 h 338"/>
                  <a:gd name="T56" fmla="*/ 1013 w 1016"/>
                  <a:gd name="T57" fmla="*/ 29 h 338"/>
                  <a:gd name="T58" fmla="*/ 1015 w 1016"/>
                  <a:gd name="T59" fmla="*/ 38 h 338"/>
                  <a:gd name="T60" fmla="*/ 1016 w 1016"/>
                  <a:gd name="T61" fmla="*/ 47 h 338"/>
                  <a:gd name="T62" fmla="*/ 1016 w 1016"/>
                  <a:gd name="T63" fmla="*/ 290 h 338"/>
                  <a:gd name="T64" fmla="*/ 1016 w 1016"/>
                  <a:gd name="T65" fmla="*/ 290 h 338"/>
                  <a:gd name="T66" fmla="*/ 1015 w 1016"/>
                  <a:gd name="T67" fmla="*/ 300 h 338"/>
                  <a:gd name="T68" fmla="*/ 1013 w 1016"/>
                  <a:gd name="T69" fmla="*/ 309 h 338"/>
                  <a:gd name="T70" fmla="*/ 1007 w 1016"/>
                  <a:gd name="T71" fmla="*/ 317 h 338"/>
                  <a:gd name="T72" fmla="*/ 1001 w 1016"/>
                  <a:gd name="T73" fmla="*/ 324 h 338"/>
                  <a:gd name="T74" fmla="*/ 994 w 1016"/>
                  <a:gd name="T75" fmla="*/ 330 h 338"/>
                  <a:gd name="T76" fmla="*/ 987 w 1016"/>
                  <a:gd name="T77" fmla="*/ 334 h 338"/>
                  <a:gd name="T78" fmla="*/ 978 w 1016"/>
                  <a:gd name="T79" fmla="*/ 337 h 338"/>
                  <a:gd name="T80" fmla="*/ 968 w 1016"/>
                  <a:gd name="T81" fmla="*/ 338 h 338"/>
                  <a:gd name="T82" fmla="*/ 968 w 1016"/>
                  <a:gd name="T83" fmla="*/ 338 h 338"/>
                  <a:gd name="T84" fmla="*/ 61 w 1016"/>
                  <a:gd name="T85" fmla="*/ 277 h 338"/>
                  <a:gd name="T86" fmla="*/ 955 w 1016"/>
                  <a:gd name="T87" fmla="*/ 277 h 338"/>
                  <a:gd name="T88" fmla="*/ 955 w 1016"/>
                  <a:gd name="T89" fmla="*/ 61 h 338"/>
                  <a:gd name="T90" fmla="*/ 61 w 1016"/>
                  <a:gd name="T91" fmla="*/ 61 h 338"/>
                  <a:gd name="T92" fmla="*/ 61 w 1016"/>
                  <a:gd name="T93" fmla="*/ 27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6" h="338">
                    <a:moveTo>
                      <a:pt x="968" y="338"/>
                    </a:moveTo>
                    <a:lnTo>
                      <a:pt x="48" y="338"/>
                    </a:lnTo>
                    <a:lnTo>
                      <a:pt x="48" y="338"/>
                    </a:lnTo>
                    <a:lnTo>
                      <a:pt x="38" y="337"/>
                    </a:lnTo>
                    <a:lnTo>
                      <a:pt x="29" y="334"/>
                    </a:lnTo>
                    <a:lnTo>
                      <a:pt x="21" y="330"/>
                    </a:lnTo>
                    <a:lnTo>
                      <a:pt x="14" y="324"/>
                    </a:lnTo>
                    <a:lnTo>
                      <a:pt x="9" y="317"/>
                    </a:lnTo>
                    <a:lnTo>
                      <a:pt x="3" y="309"/>
                    </a:lnTo>
                    <a:lnTo>
                      <a:pt x="0" y="300"/>
                    </a:lnTo>
                    <a:lnTo>
                      <a:pt x="0" y="290"/>
                    </a:lnTo>
                    <a:lnTo>
                      <a:pt x="0" y="47"/>
                    </a:lnTo>
                    <a:lnTo>
                      <a:pt x="0" y="47"/>
                    </a:lnTo>
                    <a:lnTo>
                      <a:pt x="0" y="38"/>
                    </a:lnTo>
                    <a:lnTo>
                      <a:pt x="3" y="29"/>
                    </a:lnTo>
                    <a:lnTo>
                      <a:pt x="9" y="21"/>
                    </a:lnTo>
                    <a:lnTo>
                      <a:pt x="14" y="14"/>
                    </a:lnTo>
                    <a:lnTo>
                      <a:pt x="21" y="8"/>
                    </a:lnTo>
                    <a:lnTo>
                      <a:pt x="29" y="4"/>
                    </a:lnTo>
                    <a:lnTo>
                      <a:pt x="38" y="1"/>
                    </a:lnTo>
                    <a:lnTo>
                      <a:pt x="48" y="0"/>
                    </a:lnTo>
                    <a:lnTo>
                      <a:pt x="968" y="0"/>
                    </a:lnTo>
                    <a:lnTo>
                      <a:pt x="968" y="0"/>
                    </a:lnTo>
                    <a:lnTo>
                      <a:pt x="978" y="1"/>
                    </a:lnTo>
                    <a:lnTo>
                      <a:pt x="987" y="4"/>
                    </a:lnTo>
                    <a:lnTo>
                      <a:pt x="994" y="8"/>
                    </a:lnTo>
                    <a:lnTo>
                      <a:pt x="1001" y="14"/>
                    </a:lnTo>
                    <a:lnTo>
                      <a:pt x="1007" y="21"/>
                    </a:lnTo>
                    <a:lnTo>
                      <a:pt x="1013" y="29"/>
                    </a:lnTo>
                    <a:lnTo>
                      <a:pt x="1015" y="38"/>
                    </a:lnTo>
                    <a:lnTo>
                      <a:pt x="1016" y="47"/>
                    </a:lnTo>
                    <a:lnTo>
                      <a:pt x="1016" y="290"/>
                    </a:lnTo>
                    <a:lnTo>
                      <a:pt x="1016" y="290"/>
                    </a:lnTo>
                    <a:lnTo>
                      <a:pt x="1015" y="300"/>
                    </a:lnTo>
                    <a:lnTo>
                      <a:pt x="1013" y="309"/>
                    </a:lnTo>
                    <a:lnTo>
                      <a:pt x="1007" y="317"/>
                    </a:lnTo>
                    <a:lnTo>
                      <a:pt x="1001" y="324"/>
                    </a:lnTo>
                    <a:lnTo>
                      <a:pt x="994" y="330"/>
                    </a:lnTo>
                    <a:lnTo>
                      <a:pt x="987" y="334"/>
                    </a:lnTo>
                    <a:lnTo>
                      <a:pt x="978" y="337"/>
                    </a:lnTo>
                    <a:lnTo>
                      <a:pt x="968" y="338"/>
                    </a:lnTo>
                    <a:lnTo>
                      <a:pt x="968" y="338"/>
                    </a:lnTo>
                    <a:close/>
                    <a:moveTo>
                      <a:pt x="61" y="277"/>
                    </a:moveTo>
                    <a:lnTo>
                      <a:pt x="955" y="277"/>
                    </a:lnTo>
                    <a:lnTo>
                      <a:pt x="955" y="61"/>
                    </a:lnTo>
                    <a:lnTo>
                      <a:pt x="61" y="61"/>
                    </a:lnTo>
                    <a:lnTo>
                      <a:pt x="61" y="2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6" name="Freeform 180">
                <a:extLst>
                  <a:ext uri="{FF2B5EF4-FFF2-40B4-BE49-F238E27FC236}">
                    <a16:creationId xmlns:a16="http://schemas.microsoft.com/office/drawing/2014/main" xmlns="" id="{6282D046-55DE-4B97-B3A5-A7B22333ECBA}"/>
                  </a:ext>
                </a:extLst>
              </p:cNvPr>
              <p:cNvSpPr>
                <a:spLocks/>
              </p:cNvSpPr>
              <p:nvPr/>
            </p:nvSpPr>
            <p:spPr bwMode="auto">
              <a:xfrm>
                <a:off x="6092" y="2493"/>
                <a:ext cx="148" cy="110"/>
              </a:xfrm>
              <a:custGeom>
                <a:avLst/>
                <a:gdLst>
                  <a:gd name="T0" fmla="*/ 213 w 592"/>
                  <a:gd name="T1" fmla="*/ 439 h 439"/>
                  <a:gd name="T2" fmla="*/ 0 w 592"/>
                  <a:gd name="T3" fmla="*/ 240 h 439"/>
                  <a:gd name="T4" fmla="*/ 41 w 592"/>
                  <a:gd name="T5" fmla="*/ 196 h 439"/>
                  <a:gd name="T6" fmla="*/ 211 w 592"/>
                  <a:gd name="T7" fmla="*/ 354 h 439"/>
                  <a:gd name="T8" fmla="*/ 548 w 592"/>
                  <a:gd name="T9" fmla="*/ 0 h 439"/>
                  <a:gd name="T10" fmla="*/ 592 w 592"/>
                  <a:gd name="T11" fmla="*/ 42 h 439"/>
                  <a:gd name="T12" fmla="*/ 213 w 592"/>
                  <a:gd name="T13" fmla="*/ 439 h 439"/>
                </a:gdLst>
                <a:ahLst/>
                <a:cxnLst>
                  <a:cxn ang="0">
                    <a:pos x="T0" y="T1"/>
                  </a:cxn>
                  <a:cxn ang="0">
                    <a:pos x="T2" y="T3"/>
                  </a:cxn>
                  <a:cxn ang="0">
                    <a:pos x="T4" y="T5"/>
                  </a:cxn>
                  <a:cxn ang="0">
                    <a:pos x="T6" y="T7"/>
                  </a:cxn>
                  <a:cxn ang="0">
                    <a:pos x="T8" y="T9"/>
                  </a:cxn>
                  <a:cxn ang="0">
                    <a:pos x="T10" y="T11"/>
                  </a:cxn>
                  <a:cxn ang="0">
                    <a:pos x="T12" y="T13"/>
                  </a:cxn>
                </a:cxnLst>
                <a:rect l="0" t="0" r="r" b="b"/>
                <a:pathLst>
                  <a:path w="592" h="439">
                    <a:moveTo>
                      <a:pt x="213" y="439"/>
                    </a:moveTo>
                    <a:lnTo>
                      <a:pt x="0" y="240"/>
                    </a:lnTo>
                    <a:lnTo>
                      <a:pt x="41" y="196"/>
                    </a:lnTo>
                    <a:lnTo>
                      <a:pt x="211" y="354"/>
                    </a:lnTo>
                    <a:lnTo>
                      <a:pt x="548" y="0"/>
                    </a:lnTo>
                    <a:lnTo>
                      <a:pt x="592" y="42"/>
                    </a:lnTo>
                    <a:lnTo>
                      <a:pt x="213" y="439"/>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4" name="Group 72">
              <a:extLst>
                <a:ext uri="{FF2B5EF4-FFF2-40B4-BE49-F238E27FC236}">
                  <a16:creationId xmlns:a16="http://schemas.microsoft.com/office/drawing/2014/main" xmlns="" id="{A65F3D64-4251-4223-B359-AA512BFE537D}"/>
                </a:ext>
              </a:extLst>
            </p:cNvPr>
            <p:cNvGrpSpPr>
              <a:grpSpLocks noChangeAspect="1"/>
            </p:cNvGrpSpPr>
            <p:nvPr/>
          </p:nvGrpSpPr>
          <p:grpSpPr bwMode="auto">
            <a:xfrm>
              <a:off x="7105434" y="5611682"/>
              <a:ext cx="578351" cy="576894"/>
              <a:chOff x="1450" y="2244"/>
              <a:chExt cx="397" cy="396"/>
            </a:xfrm>
          </p:grpSpPr>
          <p:sp>
            <p:nvSpPr>
              <p:cNvPr id="45" name="AutoShape 71">
                <a:extLst>
                  <a:ext uri="{FF2B5EF4-FFF2-40B4-BE49-F238E27FC236}">
                    <a16:creationId xmlns:a16="http://schemas.microsoft.com/office/drawing/2014/main" xmlns="" id="{C57F6A16-6A7F-48D5-9568-1ACCF258DD9E}"/>
                  </a:ext>
                </a:extLst>
              </p:cNvPr>
              <p:cNvSpPr>
                <a:spLocks noChangeAspect="1" noChangeArrowheads="1" noTextEdit="1"/>
              </p:cNvSpPr>
              <p:nvPr/>
            </p:nvSpPr>
            <p:spPr bwMode="auto">
              <a:xfrm>
                <a:off x="1450" y="2244"/>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6" name="Oval 73">
                <a:extLst>
                  <a:ext uri="{FF2B5EF4-FFF2-40B4-BE49-F238E27FC236}">
                    <a16:creationId xmlns:a16="http://schemas.microsoft.com/office/drawing/2014/main" xmlns="" id="{A602BD4B-57CB-4FAF-A077-D6B9A18ACC80}"/>
                  </a:ext>
                </a:extLst>
              </p:cNvPr>
              <p:cNvSpPr>
                <a:spLocks noChangeArrowheads="1"/>
              </p:cNvSpPr>
              <p:nvPr/>
            </p:nvSpPr>
            <p:spPr bwMode="auto">
              <a:xfrm>
                <a:off x="1454" y="2253"/>
                <a:ext cx="384" cy="3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7" name="Freeform 74">
                <a:extLst>
                  <a:ext uri="{FF2B5EF4-FFF2-40B4-BE49-F238E27FC236}">
                    <a16:creationId xmlns:a16="http://schemas.microsoft.com/office/drawing/2014/main" xmlns="" id="{17089276-68F7-4841-B817-9FE4F840DC51}"/>
                  </a:ext>
                </a:extLst>
              </p:cNvPr>
              <p:cNvSpPr>
                <a:spLocks/>
              </p:cNvSpPr>
              <p:nvPr/>
            </p:nvSpPr>
            <p:spPr bwMode="auto">
              <a:xfrm>
                <a:off x="1523" y="2272"/>
                <a:ext cx="292" cy="232"/>
              </a:xfrm>
              <a:custGeom>
                <a:avLst/>
                <a:gdLst>
                  <a:gd name="T0" fmla="*/ 126 w 137"/>
                  <a:gd name="T1" fmla="*/ 109 h 109"/>
                  <a:gd name="T2" fmla="*/ 110 w 137"/>
                  <a:gd name="T3" fmla="*/ 29 h 109"/>
                  <a:gd name="T4" fmla="*/ 6 w 137"/>
                  <a:gd name="T5" fmla="*/ 29 h 109"/>
                  <a:gd name="T6" fmla="*/ 0 w 137"/>
                  <a:gd name="T7" fmla="*/ 35 h 109"/>
                </a:gdLst>
                <a:ahLst/>
                <a:cxnLst>
                  <a:cxn ang="0">
                    <a:pos x="T0" y="T1"/>
                  </a:cxn>
                  <a:cxn ang="0">
                    <a:pos x="T2" y="T3"/>
                  </a:cxn>
                  <a:cxn ang="0">
                    <a:pos x="T4" y="T5"/>
                  </a:cxn>
                  <a:cxn ang="0">
                    <a:pos x="T6" y="T7"/>
                  </a:cxn>
                </a:cxnLst>
                <a:rect l="0" t="0" r="r" b="b"/>
                <a:pathLst>
                  <a:path w="137" h="109">
                    <a:moveTo>
                      <a:pt x="126" y="109"/>
                    </a:moveTo>
                    <a:cubicBezTo>
                      <a:pt x="137" y="83"/>
                      <a:pt x="132" y="50"/>
                      <a:pt x="110" y="29"/>
                    </a:cubicBezTo>
                    <a:cubicBezTo>
                      <a:pt x="82" y="0"/>
                      <a:pt x="35" y="0"/>
                      <a:pt x="6" y="29"/>
                    </a:cubicBezTo>
                    <a:cubicBezTo>
                      <a:pt x="0" y="35"/>
                      <a:pt x="0" y="35"/>
                      <a:pt x="0" y="35"/>
                    </a:cubicBezTo>
                  </a:path>
                </a:pathLst>
              </a:custGeom>
              <a:solidFill>
                <a:srgbClr val="FFFFFF"/>
              </a:solidFill>
              <a:ln w="20638" cap="flat">
                <a:solidFill>
                  <a:srgbClr val="782177"/>
                </a:solidFill>
                <a:prstDash val="solid"/>
                <a:round/>
                <a:headEnd/>
                <a:tailEnd/>
              </a:ln>
              <a:extLst/>
            </p:spPr>
            <p:txBody>
              <a:bodyPr vert="horz" wrap="square" lIns="91440" tIns="45720" rIns="91440" bIns="45720" numCol="1" anchor="t" anchorCtr="0" compatLnSpc="1">
                <a:prstTxWarp prst="textNoShape">
                  <a:avLst/>
                </a:prstTxWarp>
                <a:noAutofit/>
              </a:bodyPr>
              <a:lstStyle/>
              <a:p>
                <a:endParaRPr lang="en-GB"/>
              </a:p>
            </p:txBody>
          </p:sp>
          <p:sp>
            <p:nvSpPr>
              <p:cNvPr id="48" name="Freeform 75">
                <a:extLst>
                  <a:ext uri="{FF2B5EF4-FFF2-40B4-BE49-F238E27FC236}">
                    <a16:creationId xmlns:a16="http://schemas.microsoft.com/office/drawing/2014/main" xmlns="" id="{AFF6F60E-8B5F-4C4A-A359-0AE6E0BBB1EC}"/>
                  </a:ext>
                </a:extLst>
              </p:cNvPr>
              <p:cNvSpPr>
                <a:spLocks/>
              </p:cNvSpPr>
              <p:nvPr/>
            </p:nvSpPr>
            <p:spPr bwMode="auto">
              <a:xfrm>
                <a:off x="1512" y="2280"/>
                <a:ext cx="77" cy="77"/>
              </a:xfrm>
              <a:custGeom>
                <a:avLst/>
                <a:gdLst>
                  <a:gd name="T0" fmla="*/ 4 w 77"/>
                  <a:gd name="T1" fmla="*/ 0 h 77"/>
                  <a:gd name="T2" fmla="*/ 17 w 77"/>
                  <a:gd name="T3" fmla="*/ 0 h 77"/>
                  <a:gd name="T4" fmla="*/ 13 w 77"/>
                  <a:gd name="T5" fmla="*/ 64 h 77"/>
                  <a:gd name="T6" fmla="*/ 77 w 77"/>
                  <a:gd name="T7" fmla="*/ 62 h 77"/>
                  <a:gd name="T8" fmla="*/ 77 w 77"/>
                  <a:gd name="T9" fmla="*/ 75 h 77"/>
                  <a:gd name="T10" fmla="*/ 0 w 77"/>
                  <a:gd name="T11" fmla="*/ 77 h 77"/>
                  <a:gd name="T12" fmla="*/ 4 w 7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4" y="0"/>
                    </a:moveTo>
                    <a:lnTo>
                      <a:pt x="17" y="0"/>
                    </a:lnTo>
                    <a:lnTo>
                      <a:pt x="13" y="64"/>
                    </a:lnTo>
                    <a:lnTo>
                      <a:pt x="77" y="62"/>
                    </a:lnTo>
                    <a:lnTo>
                      <a:pt x="77" y="75"/>
                    </a:lnTo>
                    <a:lnTo>
                      <a:pt x="0" y="77"/>
                    </a:lnTo>
                    <a:lnTo>
                      <a:pt x="4" y="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9" name="Freeform 76">
                <a:extLst>
                  <a:ext uri="{FF2B5EF4-FFF2-40B4-BE49-F238E27FC236}">
                    <a16:creationId xmlns:a16="http://schemas.microsoft.com/office/drawing/2014/main" xmlns="" id="{57AD0E4A-683F-4544-A8E0-1CDB48883BC8}"/>
                  </a:ext>
                </a:extLst>
              </p:cNvPr>
              <p:cNvSpPr>
                <a:spLocks/>
              </p:cNvSpPr>
              <p:nvPr/>
            </p:nvSpPr>
            <p:spPr bwMode="auto">
              <a:xfrm>
                <a:off x="1478" y="2382"/>
                <a:ext cx="294" cy="232"/>
              </a:xfrm>
              <a:custGeom>
                <a:avLst/>
                <a:gdLst>
                  <a:gd name="T0" fmla="*/ 12 w 138"/>
                  <a:gd name="T1" fmla="*/ 0 h 109"/>
                  <a:gd name="T2" fmla="*/ 27 w 138"/>
                  <a:gd name="T3" fmla="*/ 81 h 109"/>
                  <a:gd name="T4" fmla="*/ 131 w 138"/>
                  <a:gd name="T5" fmla="*/ 81 h 109"/>
                  <a:gd name="T6" fmla="*/ 138 w 138"/>
                  <a:gd name="T7" fmla="*/ 74 h 109"/>
                </a:gdLst>
                <a:ahLst/>
                <a:cxnLst>
                  <a:cxn ang="0">
                    <a:pos x="T0" y="T1"/>
                  </a:cxn>
                  <a:cxn ang="0">
                    <a:pos x="T2" y="T3"/>
                  </a:cxn>
                  <a:cxn ang="0">
                    <a:pos x="T4" y="T5"/>
                  </a:cxn>
                  <a:cxn ang="0">
                    <a:pos x="T6" y="T7"/>
                  </a:cxn>
                </a:cxnLst>
                <a:rect l="0" t="0" r="r" b="b"/>
                <a:pathLst>
                  <a:path w="138" h="109">
                    <a:moveTo>
                      <a:pt x="12" y="0"/>
                    </a:moveTo>
                    <a:cubicBezTo>
                      <a:pt x="0" y="27"/>
                      <a:pt x="6" y="59"/>
                      <a:pt x="27" y="81"/>
                    </a:cubicBezTo>
                    <a:cubicBezTo>
                      <a:pt x="56" y="109"/>
                      <a:pt x="103" y="109"/>
                      <a:pt x="131" y="81"/>
                    </a:cubicBezTo>
                    <a:cubicBezTo>
                      <a:pt x="138" y="74"/>
                      <a:pt x="138" y="74"/>
                      <a:pt x="138" y="74"/>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0" name="Freeform 77">
                <a:extLst>
                  <a:ext uri="{FF2B5EF4-FFF2-40B4-BE49-F238E27FC236}">
                    <a16:creationId xmlns:a16="http://schemas.microsoft.com/office/drawing/2014/main" xmlns="" id="{C5149750-4078-4617-BF6D-121DE62FD61A}"/>
                  </a:ext>
                </a:extLst>
              </p:cNvPr>
              <p:cNvSpPr>
                <a:spLocks/>
              </p:cNvSpPr>
              <p:nvPr/>
            </p:nvSpPr>
            <p:spPr bwMode="auto">
              <a:xfrm>
                <a:off x="1706" y="2529"/>
                <a:ext cx="77" cy="77"/>
              </a:xfrm>
              <a:custGeom>
                <a:avLst/>
                <a:gdLst>
                  <a:gd name="T0" fmla="*/ 73 w 77"/>
                  <a:gd name="T1" fmla="*/ 77 h 77"/>
                  <a:gd name="T2" fmla="*/ 60 w 77"/>
                  <a:gd name="T3" fmla="*/ 77 h 77"/>
                  <a:gd name="T4" fmla="*/ 62 w 77"/>
                  <a:gd name="T5" fmla="*/ 13 h 77"/>
                  <a:gd name="T6" fmla="*/ 0 w 77"/>
                  <a:gd name="T7" fmla="*/ 15 h 77"/>
                  <a:gd name="T8" fmla="*/ 0 w 77"/>
                  <a:gd name="T9" fmla="*/ 2 h 77"/>
                  <a:gd name="T10" fmla="*/ 77 w 77"/>
                  <a:gd name="T11" fmla="*/ 0 h 77"/>
                  <a:gd name="T12" fmla="*/ 73 w 77"/>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73" y="77"/>
                    </a:moveTo>
                    <a:lnTo>
                      <a:pt x="60" y="77"/>
                    </a:lnTo>
                    <a:lnTo>
                      <a:pt x="62" y="13"/>
                    </a:lnTo>
                    <a:lnTo>
                      <a:pt x="0" y="15"/>
                    </a:lnTo>
                    <a:lnTo>
                      <a:pt x="0" y="2"/>
                    </a:lnTo>
                    <a:lnTo>
                      <a:pt x="77" y="0"/>
                    </a:lnTo>
                    <a:lnTo>
                      <a:pt x="73" y="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1" name="Freeform 78">
                <a:extLst>
                  <a:ext uri="{FF2B5EF4-FFF2-40B4-BE49-F238E27FC236}">
                    <a16:creationId xmlns:a16="http://schemas.microsoft.com/office/drawing/2014/main" xmlns="" id="{170AC29F-7C28-4BAD-A076-91ED6DAD9067}"/>
                  </a:ext>
                </a:extLst>
              </p:cNvPr>
              <p:cNvSpPr>
                <a:spLocks/>
              </p:cNvSpPr>
              <p:nvPr/>
            </p:nvSpPr>
            <p:spPr bwMode="auto">
              <a:xfrm>
                <a:off x="1548" y="2253"/>
                <a:ext cx="290" cy="295"/>
              </a:xfrm>
              <a:custGeom>
                <a:avLst/>
                <a:gdLst>
                  <a:gd name="T0" fmla="*/ 0 w 136"/>
                  <a:gd name="T1" fmla="*/ 13 h 139"/>
                  <a:gd name="T2" fmla="*/ 46 w 136"/>
                  <a:gd name="T3" fmla="*/ 0 h 139"/>
                  <a:gd name="T4" fmla="*/ 136 w 136"/>
                  <a:gd name="T5" fmla="*/ 90 h 139"/>
                  <a:gd name="T6" fmla="*/ 121 w 136"/>
                  <a:gd name="T7" fmla="*/ 139 h 139"/>
                </a:gdLst>
                <a:ahLst/>
                <a:cxnLst>
                  <a:cxn ang="0">
                    <a:pos x="T0" y="T1"/>
                  </a:cxn>
                  <a:cxn ang="0">
                    <a:pos x="T2" y="T3"/>
                  </a:cxn>
                  <a:cxn ang="0">
                    <a:pos x="T4" y="T5"/>
                  </a:cxn>
                  <a:cxn ang="0">
                    <a:pos x="T6" y="T7"/>
                  </a:cxn>
                </a:cxnLst>
                <a:rect l="0" t="0" r="r" b="b"/>
                <a:pathLst>
                  <a:path w="136" h="139">
                    <a:moveTo>
                      <a:pt x="0" y="13"/>
                    </a:moveTo>
                    <a:cubicBezTo>
                      <a:pt x="13" y="4"/>
                      <a:pt x="29" y="0"/>
                      <a:pt x="46" y="0"/>
                    </a:cubicBezTo>
                    <a:cubicBezTo>
                      <a:pt x="96" y="0"/>
                      <a:pt x="136" y="40"/>
                      <a:pt x="136" y="90"/>
                    </a:cubicBezTo>
                    <a:cubicBezTo>
                      <a:pt x="136" y="108"/>
                      <a:pt x="131" y="125"/>
                      <a:pt x="121" y="139"/>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2" name="Freeform 79">
                <a:extLst>
                  <a:ext uri="{FF2B5EF4-FFF2-40B4-BE49-F238E27FC236}">
                    <a16:creationId xmlns:a16="http://schemas.microsoft.com/office/drawing/2014/main" xmlns="" id="{B2017C63-9288-4C1B-B7D0-A018C297B795}"/>
                  </a:ext>
                </a:extLst>
              </p:cNvPr>
              <p:cNvSpPr>
                <a:spLocks/>
              </p:cNvSpPr>
              <p:nvPr/>
            </p:nvSpPr>
            <p:spPr bwMode="auto">
              <a:xfrm>
                <a:off x="1454" y="2336"/>
                <a:ext cx="293" cy="300"/>
              </a:xfrm>
              <a:custGeom>
                <a:avLst/>
                <a:gdLst>
                  <a:gd name="T0" fmla="*/ 137 w 137"/>
                  <a:gd name="T1" fmla="*/ 128 h 141"/>
                  <a:gd name="T2" fmla="*/ 90 w 137"/>
                  <a:gd name="T3" fmla="*/ 141 h 141"/>
                  <a:gd name="T4" fmla="*/ 0 w 137"/>
                  <a:gd name="T5" fmla="*/ 51 h 141"/>
                  <a:gd name="T6" fmla="*/ 16 w 137"/>
                  <a:gd name="T7" fmla="*/ 0 h 141"/>
                </a:gdLst>
                <a:ahLst/>
                <a:cxnLst>
                  <a:cxn ang="0">
                    <a:pos x="T0" y="T1"/>
                  </a:cxn>
                  <a:cxn ang="0">
                    <a:pos x="T2" y="T3"/>
                  </a:cxn>
                  <a:cxn ang="0">
                    <a:pos x="T4" y="T5"/>
                  </a:cxn>
                  <a:cxn ang="0">
                    <a:pos x="T6" y="T7"/>
                  </a:cxn>
                </a:cxnLst>
                <a:rect l="0" t="0" r="r" b="b"/>
                <a:pathLst>
                  <a:path w="137" h="141">
                    <a:moveTo>
                      <a:pt x="137" y="128"/>
                    </a:moveTo>
                    <a:cubicBezTo>
                      <a:pt x="123" y="136"/>
                      <a:pt x="107" y="141"/>
                      <a:pt x="90" y="141"/>
                    </a:cubicBezTo>
                    <a:cubicBezTo>
                      <a:pt x="41" y="141"/>
                      <a:pt x="0" y="100"/>
                      <a:pt x="0" y="51"/>
                    </a:cubicBezTo>
                    <a:cubicBezTo>
                      <a:pt x="0" y="32"/>
                      <a:pt x="6" y="15"/>
                      <a:pt x="16" y="0"/>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43" name="TextBox 42">
            <a:extLst>
              <a:ext uri="{FF2B5EF4-FFF2-40B4-BE49-F238E27FC236}">
                <a16:creationId xmlns:a16="http://schemas.microsoft.com/office/drawing/2014/main" xmlns="" id="{1684CEE2-9834-48BF-AFF7-B6D956B84D7D}"/>
              </a:ext>
            </a:extLst>
          </p:cNvPr>
          <p:cNvSpPr txBox="1"/>
          <p:nvPr/>
        </p:nvSpPr>
        <p:spPr>
          <a:xfrm>
            <a:off x="511176" y="4575211"/>
            <a:ext cx="2774958" cy="646331"/>
          </a:xfrm>
          <a:prstGeom prst="rect">
            <a:avLst/>
          </a:prstGeom>
          <a:noFill/>
        </p:spPr>
        <p:txBody>
          <a:bodyPr wrap="square" rtlCol="0">
            <a:spAutoFit/>
          </a:bodyPr>
          <a:lstStyle/>
          <a:p>
            <a:pPr algn="ctr"/>
            <a:r>
              <a:rPr lang="en-SG" b="1" dirty="0">
                <a:solidFill>
                  <a:schemeClr val="accent1"/>
                </a:solidFill>
                <a:cs typeface="Arial" charset="0"/>
              </a:rPr>
              <a:t>Enable maximum integration</a:t>
            </a:r>
          </a:p>
        </p:txBody>
      </p:sp>
      <p:grpSp>
        <p:nvGrpSpPr>
          <p:cNvPr id="21" name="Group 20">
            <a:extLst>
              <a:ext uri="{FF2B5EF4-FFF2-40B4-BE49-F238E27FC236}">
                <a16:creationId xmlns:a16="http://schemas.microsoft.com/office/drawing/2014/main" xmlns="" id="{772FE35A-6DDD-4050-8E8D-536461F7CEA4}"/>
              </a:ext>
            </a:extLst>
          </p:cNvPr>
          <p:cNvGrpSpPr/>
          <p:nvPr/>
        </p:nvGrpSpPr>
        <p:grpSpPr>
          <a:xfrm>
            <a:off x="1260752" y="2827063"/>
            <a:ext cx="1275804" cy="1435757"/>
            <a:chOff x="1260752" y="2827063"/>
            <a:chExt cx="1275804" cy="1435757"/>
          </a:xfrm>
          <a:solidFill>
            <a:schemeClr val="accent1"/>
          </a:solidFill>
        </p:grpSpPr>
        <p:sp>
          <p:nvSpPr>
            <p:cNvPr id="54" name="Freeform 129">
              <a:extLst>
                <a:ext uri="{FF2B5EF4-FFF2-40B4-BE49-F238E27FC236}">
                  <a16:creationId xmlns:a16="http://schemas.microsoft.com/office/drawing/2014/main" xmlns="" id="{6D2E376B-4FBF-44C3-93E9-BB9FC577C92D}"/>
                </a:ext>
              </a:extLst>
            </p:cNvPr>
            <p:cNvSpPr>
              <a:spLocks/>
            </p:cNvSpPr>
            <p:nvPr/>
          </p:nvSpPr>
          <p:spPr bwMode="auto">
            <a:xfrm>
              <a:off x="1567035" y="3027428"/>
              <a:ext cx="154247" cy="109874"/>
            </a:xfrm>
            <a:custGeom>
              <a:avLst/>
              <a:gdLst>
                <a:gd name="T0" fmla="*/ 31 w 291"/>
                <a:gd name="T1" fmla="*/ 209 h 209"/>
                <a:gd name="T2" fmla="*/ 0 w 291"/>
                <a:gd name="T3" fmla="*/ 158 h 209"/>
                <a:gd name="T4" fmla="*/ 259 w 291"/>
                <a:gd name="T5" fmla="*/ 0 h 209"/>
                <a:gd name="T6" fmla="*/ 291 w 291"/>
                <a:gd name="T7" fmla="*/ 52 h 209"/>
                <a:gd name="T8" fmla="*/ 31 w 291"/>
                <a:gd name="T9" fmla="*/ 209 h 209"/>
              </a:gdLst>
              <a:ahLst/>
              <a:cxnLst>
                <a:cxn ang="0">
                  <a:pos x="T0" y="T1"/>
                </a:cxn>
                <a:cxn ang="0">
                  <a:pos x="T2" y="T3"/>
                </a:cxn>
                <a:cxn ang="0">
                  <a:pos x="T4" y="T5"/>
                </a:cxn>
                <a:cxn ang="0">
                  <a:pos x="T6" y="T7"/>
                </a:cxn>
                <a:cxn ang="0">
                  <a:pos x="T8" y="T9"/>
                </a:cxn>
              </a:cxnLst>
              <a:rect l="0" t="0" r="r" b="b"/>
              <a:pathLst>
                <a:path w="291" h="209">
                  <a:moveTo>
                    <a:pt x="31" y="209"/>
                  </a:moveTo>
                  <a:lnTo>
                    <a:pt x="0" y="158"/>
                  </a:lnTo>
                  <a:lnTo>
                    <a:pt x="259" y="0"/>
                  </a:lnTo>
                  <a:lnTo>
                    <a:pt x="291" y="52"/>
                  </a:lnTo>
                  <a:lnTo>
                    <a:pt x="31"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5" name="Freeform 130">
              <a:extLst>
                <a:ext uri="{FF2B5EF4-FFF2-40B4-BE49-F238E27FC236}">
                  <a16:creationId xmlns:a16="http://schemas.microsoft.com/office/drawing/2014/main" xmlns="" id="{4F67C38B-EA71-426F-9763-02E517AB687D}"/>
                </a:ext>
              </a:extLst>
            </p:cNvPr>
            <p:cNvSpPr>
              <a:spLocks/>
            </p:cNvSpPr>
            <p:nvPr/>
          </p:nvSpPr>
          <p:spPr bwMode="auto">
            <a:xfrm>
              <a:off x="2089517" y="3036117"/>
              <a:ext cx="152133" cy="109874"/>
            </a:xfrm>
            <a:custGeom>
              <a:avLst/>
              <a:gdLst>
                <a:gd name="T0" fmla="*/ 252 w 285"/>
                <a:gd name="T1" fmla="*/ 209 h 209"/>
                <a:gd name="T2" fmla="*/ 0 w 285"/>
                <a:gd name="T3" fmla="*/ 52 h 209"/>
                <a:gd name="T4" fmla="*/ 32 w 285"/>
                <a:gd name="T5" fmla="*/ 0 h 209"/>
                <a:gd name="T6" fmla="*/ 285 w 285"/>
                <a:gd name="T7" fmla="*/ 158 h 209"/>
                <a:gd name="T8" fmla="*/ 252 w 285"/>
                <a:gd name="T9" fmla="*/ 209 h 209"/>
              </a:gdLst>
              <a:ahLst/>
              <a:cxnLst>
                <a:cxn ang="0">
                  <a:pos x="T0" y="T1"/>
                </a:cxn>
                <a:cxn ang="0">
                  <a:pos x="T2" y="T3"/>
                </a:cxn>
                <a:cxn ang="0">
                  <a:pos x="T4" y="T5"/>
                </a:cxn>
                <a:cxn ang="0">
                  <a:pos x="T6" y="T7"/>
                </a:cxn>
                <a:cxn ang="0">
                  <a:pos x="T8" y="T9"/>
                </a:cxn>
              </a:cxnLst>
              <a:rect l="0" t="0" r="r" b="b"/>
              <a:pathLst>
                <a:path w="285" h="209">
                  <a:moveTo>
                    <a:pt x="252" y="209"/>
                  </a:moveTo>
                  <a:lnTo>
                    <a:pt x="0" y="52"/>
                  </a:lnTo>
                  <a:lnTo>
                    <a:pt x="32" y="0"/>
                  </a:lnTo>
                  <a:lnTo>
                    <a:pt x="285" y="158"/>
                  </a:lnTo>
                  <a:lnTo>
                    <a:pt x="252"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6" name="Freeform 131">
              <a:extLst>
                <a:ext uri="{FF2B5EF4-FFF2-40B4-BE49-F238E27FC236}">
                  <a16:creationId xmlns:a16="http://schemas.microsoft.com/office/drawing/2014/main" xmlns="" id="{128F85A1-346F-45E2-8931-D51453845967}"/>
                </a:ext>
              </a:extLst>
            </p:cNvPr>
            <p:cNvSpPr>
              <a:spLocks/>
            </p:cNvSpPr>
            <p:nvPr/>
          </p:nvSpPr>
          <p:spPr bwMode="auto">
            <a:xfrm>
              <a:off x="1566361" y="3920322"/>
              <a:ext cx="150021" cy="103536"/>
            </a:xfrm>
            <a:custGeom>
              <a:avLst/>
              <a:gdLst>
                <a:gd name="T0" fmla="*/ 253 w 283"/>
                <a:gd name="T1" fmla="*/ 195 h 195"/>
                <a:gd name="T2" fmla="*/ 0 w 283"/>
                <a:gd name="T3" fmla="*/ 52 h 195"/>
                <a:gd name="T4" fmla="*/ 31 w 283"/>
                <a:gd name="T5" fmla="*/ 0 h 195"/>
                <a:gd name="T6" fmla="*/ 283 w 283"/>
                <a:gd name="T7" fmla="*/ 142 h 195"/>
                <a:gd name="T8" fmla="*/ 253 w 283"/>
                <a:gd name="T9" fmla="*/ 195 h 195"/>
              </a:gdLst>
              <a:ahLst/>
              <a:cxnLst>
                <a:cxn ang="0">
                  <a:pos x="T0" y="T1"/>
                </a:cxn>
                <a:cxn ang="0">
                  <a:pos x="T2" y="T3"/>
                </a:cxn>
                <a:cxn ang="0">
                  <a:pos x="T4" y="T5"/>
                </a:cxn>
                <a:cxn ang="0">
                  <a:pos x="T6" y="T7"/>
                </a:cxn>
                <a:cxn ang="0">
                  <a:pos x="T8" y="T9"/>
                </a:cxn>
              </a:cxnLst>
              <a:rect l="0" t="0" r="r" b="b"/>
              <a:pathLst>
                <a:path w="283" h="195">
                  <a:moveTo>
                    <a:pt x="253" y="195"/>
                  </a:moveTo>
                  <a:lnTo>
                    <a:pt x="0" y="52"/>
                  </a:lnTo>
                  <a:lnTo>
                    <a:pt x="31" y="0"/>
                  </a:lnTo>
                  <a:lnTo>
                    <a:pt x="283" y="142"/>
                  </a:lnTo>
                  <a:lnTo>
                    <a:pt x="25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7" name="Freeform 132">
              <a:extLst>
                <a:ext uri="{FF2B5EF4-FFF2-40B4-BE49-F238E27FC236}">
                  <a16:creationId xmlns:a16="http://schemas.microsoft.com/office/drawing/2014/main" xmlns="" id="{8D230F27-ECE5-45E2-BF0D-CD8A10C000BF}"/>
                </a:ext>
              </a:extLst>
            </p:cNvPr>
            <p:cNvSpPr>
              <a:spLocks/>
            </p:cNvSpPr>
            <p:nvPr/>
          </p:nvSpPr>
          <p:spPr bwMode="auto">
            <a:xfrm>
              <a:off x="2066917" y="3908118"/>
              <a:ext cx="147907" cy="103536"/>
            </a:xfrm>
            <a:custGeom>
              <a:avLst/>
              <a:gdLst>
                <a:gd name="T0" fmla="*/ 30 w 283"/>
                <a:gd name="T1" fmla="*/ 195 h 195"/>
                <a:gd name="T2" fmla="*/ 0 w 283"/>
                <a:gd name="T3" fmla="*/ 142 h 195"/>
                <a:gd name="T4" fmla="*/ 253 w 283"/>
                <a:gd name="T5" fmla="*/ 0 h 195"/>
                <a:gd name="T6" fmla="*/ 283 w 283"/>
                <a:gd name="T7" fmla="*/ 52 h 195"/>
                <a:gd name="T8" fmla="*/ 30 w 283"/>
                <a:gd name="T9" fmla="*/ 195 h 195"/>
              </a:gdLst>
              <a:ahLst/>
              <a:cxnLst>
                <a:cxn ang="0">
                  <a:pos x="T0" y="T1"/>
                </a:cxn>
                <a:cxn ang="0">
                  <a:pos x="T2" y="T3"/>
                </a:cxn>
                <a:cxn ang="0">
                  <a:pos x="T4" y="T5"/>
                </a:cxn>
                <a:cxn ang="0">
                  <a:pos x="T6" y="T7"/>
                </a:cxn>
                <a:cxn ang="0">
                  <a:pos x="T8" y="T9"/>
                </a:cxn>
              </a:cxnLst>
              <a:rect l="0" t="0" r="r" b="b"/>
              <a:pathLst>
                <a:path w="283" h="195">
                  <a:moveTo>
                    <a:pt x="30" y="195"/>
                  </a:moveTo>
                  <a:lnTo>
                    <a:pt x="0" y="142"/>
                  </a:lnTo>
                  <a:lnTo>
                    <a:pt x="253" y="0"/>
                  </a:lnTo>
                  <a:lnTo>
                    <a:pt x="283" y="52"/>
                  </a:lnTo>
                  <a:lnTo>
                    <a:pt x="30"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8" name="Freeform 133">
              <a:extLst>
                <a:ext uri="{FF2B5EF4-FFF2-40B4-BE49-F238E27FC236}">
                  <a16:creationId xmlns:a16="http://schemas.microsoft.com/office/drawing/2014/main" xmlns="" id="{61FE866E-98D2-4CFF-9A38-775B9A9A4764}"/>
                </a:ext>
              </a:extLst>
            </p:cNvPr>
            <p:cNvSpPr>
              <a:spLocks/>
            </p:cNvSpPr>
            <p:nvPr/>
          </p:nvSpPr>
          <p:spPr bwMode="auto">
            <a:xfrm>
              <a:off x="1884078" y="3713451"/>
              <a:ext cx="31695" cy="116214"/>
            </a:xfrm>
            <a:custGeom>
              <a:avLst/>
              <a:gdLst>
                <a:gd name="T0" fmla="*/ 61 w 64"/>
                <a:gd name="T1" fmla="*/ 220 h 220"/>
                <a:gd name="T2" fmla="*/ 0 w 64"/>
                <a:gd name="T3" fmla="*/ 219 h 220"/>
                <a:gd name="T4" fmla="*/ 3 w 64"/>
                <a:gd name="T5" fmla="*/ 0 h 220"/>
                <a:gd name="T6" fmla="*/ 64 w 64"/>
                <a:gd name="T7" fmla="*/ 1 h 220"/>
                <a:gd name="T8" fmla="*/ 61 w 64"/>
                <a:gd name="T9" fmla="*/ 220 h 220"/>
              </a:gdLst>
              <a:ahLst/>
              <a:cxnLst>
                <a:cxn ang="0">
                  <a:pos x="T0" y="T1"/>
                </a:cxn>
                <a:cxn ang="0">
                  <a:pos x="T2" y="T3"/>
                </a:cxn>
                <a:cxn ang="0">
                  <a:pos x="T4" y="T5"/>
                </a:cxn>
                <a:cxn ang="0">
                  <a:pos x="T6" y="T7"/>
                </a:cxn>
                <a:cxn ang="0">
                  <a:pos x="T8" y="T9"/>
                </a:cxn>
              </a:cxnLst>
              <a:rect l="0" t="0" r="r" b="b"/>
              <a:pathLst>
                <a:path w="64" h="220">
                  <a:moveTo>
                    <a:pt x="61" y="220"/>
                  </a:moveTo>
                  <a:lnTo>
                    <a:pt x="0" y="219"/>
                  </a:lnTo>
                  <a:lnTo>
                    <a:pt x="3" y="0"/>
                  </a:lnTo>
                  <a:lnTo>
                    <a:pt x="64" y="1"/>
                  </a:lnTo>
                  <a:lnTo>
                    <a:pt x="61"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Rectangle 134">
              <a:extLst>
                <a:ext uri="{FF2B5EF4-FFF2-40B4-BE49-F238E27FC236}">
                  <a16:creationId xmlns:a16="http://schemas.microsoft.com/office/drawing/2014/main" xmlns="" id="{0853732E-8137-4839-8793-F57AFD09F8AF}"/>
                </a:ext>
              </a:extLst>
            </p:cNvPr>
            <p:cNvSpPr>
              <a:spLocks noChangeArrowheads="1"/>
            </p:cNvSpPr>
            <p:nvPr/>
          </p:nvSpPr>
          <p:spPr bwMode="auto">
            <a:xfrm>
              <a:off x="1884078" y="3219017"/>
              <a:ext cx="31695" cy="116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Rectangle 135">
              <a:extLst>
                <a:ext uri="{FF2B5EF4-FFF2-40B4-BE49-F238E27FC236}">
                  <a16:creationId xmlns:a16="http://schemas.microsoft.com/office/drawing/2014/main" xmlns="" id="{ECFCBB1C-2984-49AD-BE71-B55281D17295}"/>
                </a:ext>
              </a:extLst>
            </p:cNvPr>
            <p:cNvSpPr>
              <a:spLocks noChangeArrowheads="1"/>
            </p:cNvSpPr>
            <p:nvPr/>
          </p:nvSpPr>
          <p:spPr bwMode="auto">
            <a:xfrm>
              <a:off x="1400206" y="3439870"/>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1" name="Rectangle 136">
              <a:extLst>
                <a:ext uri="{FF2B5EF4-FFF2-40B4-BE49-F238E27FC236}">
                  <a16:creationId xmlns:a16="http://schemas.microsoft.com/office/drawing/2014/main" xmlns="" id="{1A82140A-CA49-4D27-AFEF-A393FA8583BB}"/>
                </a:ext>
              </a:extLst>
            </p:cNvPr>
            <p:cNvSpPr>
              <a:spLocks noChangeArrowheads="1"/>
            </p:cNvSpPr>
            <p:nvPr/>
          </p:nvSpPr>
          <p:spPr bwMode="auto">
            <a:xfrm>
              <a:off x="2365115" y="3445948"/>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2" name="Freeform 137">
              <a:extLst>
                <a:ext uri="{FF2B5EF4-FFF2-40B4-BE49-F238E27FC236}">
                  <a16:creationId xmlns:a16="http://schemas.microsoft.com/office/drawing/2014/main" xmlns="" id="{EA8D4B51-08DB-4F2A-8C2F-84B0189F92BA}"/>
                </a:ext>
              </a:extLst>
            </p:cNvPr>
            <p:cNvSpPr>
              <a:spLocks/>
            </p:cNvSpPr>
            <p:nvPr/>
          </p:nvSpPr>
          <p:spPr bwMode="auto">
            <a:xfrm>
              <a:off x="1628409" y="3358473"/>
              <a:ext cx="114100" cy="84519"/>
            </a:xfrm>
            <a:custGeom>
              <a:avLst/>
              <a:gdLst>
                <a:gd name="T0" fmla="*/ 185 w 215"/>
                <a:gd name="T1" fmla="*/ 158 h 158"/>
                <a:gd name="T2" fmla="*/ 0 w 215"/>
                <a:gd name="T3" fmla="*/ 51 h 158"/>
                <a:gd name="T4" fmla="*/ 32 w 215"/>
                <a:gd name="T5" fmla="*/ 0 h 158"/>
                <a:gd name="T6" fmla="*/ 215 w 215"/>
                <a:gd name="T7" fmla="*/ 106 h 158"/>
                <a:gd name="T8" fmla="*/ 185 w 215"/>
                <a:gd name="T9" fmla="*/ 158 h 158"/>
              </a:gdLst>
              <a:ahLst/>
              <a:cxnLst>
                <a:cxn ang="0">
                  <a:pos x="T0" y="T1"/>
                </a:cxn>
                <a:cxn ang="0">
                  <a:pos x="T2" y="T3"/>
                </a:cxn>
                <a:cxn ang="0">
                  <a:pos x="T4" y="T5"/>
                </a:cxn>
                <a:cxn ang="0">
                  <a:pos x="T6" y="T7"/>
                </a:cxn>
                <a:cxn ang="0">
                  <a:pos x="T8" y="T9"/>
                </a:cxn>
              </a:cxnLst>
              <a:rect l="0" t="0" r="r" b="b"/>
              <a:pathLst>
                <a:path w="215" h="158">
                  <a:moveTo>
                    <a:pt x="185" y="158"/>
                  </a:moveTo>
                  <a:lnTo>
                    <a:pt x="0" y="51"/>
                  </a:lnTo>
                  <a:lnTo>
                    <a:pt x="32" y="0"/>
                  </a:lnTo>
                  <a:lnTo>
                    <a:pt x="215" y="106"/>
                  </a:lnTo>
                  <a:lnTo>
                    <a:pt x="18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3" name="Freeform 138">
              <a:extLst>
                <a:ext uri="{FF2B5EF4-FFF2-40B4-BE49-F238E27FC236}">
                  <a16:creationId xmlns:a16="http://schemas.microsoft.com/office/drawing/2014/main" xmlns="" id="{9A0F0593-7785-4B20-BA62-37511A323FB2}"/>
                </a:ext>
              </a:extLst>
            </p:cNvPr>
            <p:cNvSpPr>
              <a:spLocks/>
            </p:cNvSpPr>
            <p:nvPr/>
          </p:nvSpPr>
          <p:spPr bwMode="auto">
            <a:xfrm>
              <a:off x="2055227" y="3358473"/>
              <a:ext cx="116214" cy="84519"/>
            </a:xfrm>
            <a:custGeom>
              <a:avLst/>
              <a:gdLst>
                <a:gd name="T0" fmla="*/ 30 w 219"/>
                <a:gd name="T1" fmla="*/ 162 h 162"/>
                <a:gd name="T2" fmla="*/ 0 w 219"/>
                <a:gd name="T3" fmla="*/ 110 h 162"/>
                <a:gd name="T4" fmla="*/ 188 w 219"/>
                <a:gd name="T5" fmla="*/ 0 h 162"/>
                <a:gd name="T6" fmla="*/ 219 w 219"/>
                <a:gd name="T7" fmla="*/ 52 h 162"/>
                <a:gd name="T8" fmla="*/ 30 w 219"/>
                <a:gd name="T9" fmla="*/ 162 h 162"/>
              </a:gdLst>
              <a:ahLst/>
              <a:cxnLst>
                <a:cxn ang="0">
                  <a:pos x="T0" y="T1"/>
                </a:cxn>
                <a:cxn ang="0">
                  <a:pos x="T2" y="T3"/>
                </a:cxn>
                <a:cxn ang="0">
                  <a:pos x="T4" y="T5"/>
                </a:cxn>
                <a:cxn ang="0">
                  <a:pos x="T6" y="T7"/>
                </a:cxn>
                <a:cxn ang="0">
                  <a:pos x="T8" y="T9"/>
                </a:cxn>
              </a:cxnLst>
              <a:rect l="0" t="0" r="r" b="b"/>
              <a:pathLst>
                <a:path w="219" h="162">
                  <a:moveTo>
                    <a:pt x="30" y="162"/>
                  </a:moveTo>
                  <a:lnTo>
                    <a:pt x="0" y="110"/>
                  </a:lnTo>
                  <a:lnTo>
                    <a:pt x="188" y="0"/>
                  </a:lnTo>
                  <a:lnTo>
                    <a:pt x="219" y="52"/>
                  </a:lnTo>
                  <a:lnTo>
                    <a:pt x="3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4" name="Freeform 139">
              <a:extLst>
                <a:ext uri="{FF2B5EF4-FFF2-40B4-BE49-F238E27FC236}">
                  <a16:creationId xmlns:a16="http://schemas.microsoft.com/office/drawing/2014/main" xmlns="" id="{C1554383-B60C-41DF-A6F2-B8751239770B}"/>
                </a:ext>
              </a:extLst>
            </p:cNvPr>
            <p:cNvSpPr>
              <a:spLocks/>
            </p:cNvSpPr>
            <p:nvPr/>
          </p:nvSpPr>
          <p:spPr bwMode="auto">
            <a:xfrm>
              <a:off x="1628409" y="3605689"/>
              <a:ext cx="114100" cy="84519"/>
            </a:xfrm>
            <a:custGeom>
              <a:avLst/>
              <a:gdLst>
                <a:gd name="T0" fmla="*/ 30 w 217"/>
                <a:gd name="T1" fmla="*/ 160 h 160"/>
                <a:gd name="T2" fmla="*/ 0 w 217"/>
                <a:gd name="T3" fmla="*/ 109 h 160"/>
                <a:gd name="T4" fmla="*/ 187 w 217"/>
                <a:gd name="T5" fmla="*/ 0 h 160"/>
                <a:gd name="T6" fmla="*/ 217 w 217"/>
                <a:gd name="T7" fmla="*/ 52 h 160"/>
                <a:gd name="T8" fmla="*/ 30 w 217"/>
                <a:gd name="T9" fmla="*/ 160 h 160"/>
              </a:gdLst>
              <a:ahLst/>
              <a:cxnLst>
                <a:cxn ang="0">
                  <a:pos x="T0" y="T1"/>
                </a:cxn>
                <a:cxn ang="0">
                  <a:pos x="T2" y="T3"/>
                </a:cxn>
                <a:cxn ang="0">
                  <a:pos x="T4" y="T5"/>
                </a:cxn>
                <a:cxn ang="0">
                  <a:pos x="T6" y="T7"/>
                </a:cxn>
                <a:cxn ang="0">
                  <a:pos x="T8" y="T9"/>
                </a:cxn>
              </a:cxnLst>
              <a:rect l="0" t="0" r="r" b="b"/>
              <a:pathLst>
                <a:path w="217" h="160">
                  <a:moveTo>
                    <a:pt x="30" y="160"/>
                  </a:moveTo>
                  <a:lnTo>
                    <a:pt x="0" y="109"/>
                  </a:lnTo>
                  <a:lnTo>
                    <a:pt x="187" y="0"/>
                  </a:lnTo>
                  <a:lnTo>
                    <a:pt x="217" y="52"/>
                  </a:lnTo>
                  <a:lnTo>
                    <a:pt x="3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5" name="Freeform 140">
              <a:extLst>
                <a:ext uri="{FF2B5EF4-FFF2-40B4-BE49-F238E27FC236}">
                  <a16:creationId xmlns:a16="http://schemas.microsoft.com/office/drawing/2014/main" xmlns="" id="{DA65C1A8-C027-4A39-A958-296AE133ADE7}"/>
                </a:ext>
              </a:extLst>
            </p:cNvPr>
            <p:cNvSpPr>
              <a:spLocks/>
            </p:cNvSpPr>
            <p:nvPr/>
          </p:nvSpPr>
          <p:spPr bwMode="auto">
            <a:xfrm>
              <a:off x="2055227" y="3605689"/>
              <a:ext cx="116214" cy="84519"/>
            </a:xfrm>
            <a:custGeom>
              <a:avLst/>
              <a:gdLst>
                <a:gd name="T0" fmla="*/ 188 w 219"/>
                <a:gd name="T1" fmla="*/ 161 h 161"/>
                <a:gd name="T2" fmla="*/ 0 w 219"/>
                <a:gd name="T3" fmla="*/ 52 h 161"/>
                <a:gd name="T4" fmla="*/ 30 w 219"/>
                <a:gd name="T5" fmla="*/ 0 h 161"/>
                <a:gd name="T6" fmla="*/ 219 w 219"/>
                <a:gd name="T7" fmla="*/ 109 h 161"/>
                <a:gd name="T8" fmla="*/ 188 w 219"/>
                <a:gd name="T9" fmla="*/ 161 h 161"/>
              </a:gdLst>
              <a:ahLst/>
              <a:cxnLst>
                <a:cxn ang="0">
                  <a:pos x="T0" y="T1"/>
                </a:cxn>
                <a:cxn ang="0">
                  <a:pos x="T2" y="T3"/>
                </a:cxn>
                <a:cxn ang="0">
                  <a:pos x="T4" y="T5"/>
                </a:cxn>
                <a:cxn ang="0">
                  <a:pos x="T6" y="T7"/>
                </a:cxn>
                <a:cxn ang="0">
                  <a:pos x="T8" y="T9"/>
                </a:cxn>
              </a:cxnLst>
              <a:rect l="0" t="0" r="r" b="b"/>
              <a:pathLst>
                <a:path w="219" h="161">
                  <a:moveTo>
                    <a:pt x="188" y="161"/>
                  </a:moveTo>
                  <a:lnTo>
                    <a:pt x="0" y="52"/>
                  </a:lnTo>
                  <a:lnTo>
                    <a:pt x="30" y="0"/>
                  </a:lnTo>
                  <a:lnTo>
                    <a:pt x="219" y="109"/>
                  </a:lnTo>
                  <a:lnTo>
                    <a:pt x="188"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6" name="Freeform 141">
              <a:extLst>
                <a:ext uri="{FF2B5EF4-FFF2-40B4-BE49-F238E27FC236}">
                  <a16:creationId xmlns:a16="http://schemas.microsoft.com/office/drawing/2014/main" xmlns="" id="{161964EA-BD81-4591-B90E-EF9B895A1D19}"/>
                </a:ext>
              </a:extLst>
            </p:cNvPr>
            <p:cNvSpPr>
              <a:spLocks noEditPoints="1"/>
            </p:cNvSpPr>
            <p:nvPr/>
          </p:nvSpPr>
          <p:spPr bwMode="auto">
            <a:xfrm>
              <a:off x="1756311" y="2827063"/>
              <a:ext cx="310606" cy="308493"/>
            </a:xfrm>
            <a:custGeom>
              <a:avLst/>
              <a:gdLst>
                <a:gd name="T0" fmla="*/ 264 w 587"/>
                <a:gd name="T1" fmla="*/ 584 h 585"/>
                <a:gd name="T2" fmla="*/ 207 w 587"/>
                <a:gd name="T3" fmla="*/ 572 h 585"/>
                <a:gd name="T4" fmla="*/ 154 w 587"/>
                <a:gd name="T5" fmla="*/ 550 h 585"/>
                <a:gd name="T6" fmla="*/ 108 w 587"/>
                <a:gd name="T7" fmla="*/ 518 h 585"/>
                <a:gd name="T8" fmla="*/ 68 w 587"/>
                <a:gd name="T9" fmla="*/ 478 h 585"/>
                <a:gd name="T10" fmla="*/ 36 w 587"/>
                <a:gd name="T11" fmla="*/ 432 h 585"/>
                <a:gd name="T12" fmla="*/ 15 w 587"/>
                <a:gd name="T13" fmla="*/ 379 h 585"/>
                <a:gd name="T14" fmla="*/ 2 w 587"/>
                <a:gd name="T15" fmla="*/ 323 h 585"/>
                <a:gd name="T16" fmla="*/ 1 w 587"/>
                <a:gd name="T17" fmla="*/ 277 h 585"/>
                <a:gd name="T18" fmla="*/ 11 w 587"/>
                <a:gd name="T19" fmla="*/ 220 h 585"/>
                <a:gd name="T20" fmla="*/ 30 w 587"/>
                <a:gd name="T21" fmla="*/ 166 h 585"/>
                <a:gd name="T22" fmla="*/ 59 w 587"/>
                <a:gd name="T23" fmla="*/ 118 h 585"/>
                <a:gd name="T24" fmla="*/ 97 w 587"/>
                <a:gd name="T25" fmla="*/ 77 h 585"/>
                <a:gd name="T26" fmla="*/ 142 w 587"/>
                <a:gd name="T27" fmla="*/ 42 h 585"/>
                <a:gd name="T28" fmla="*/ 193 w 587"/>
                <a:gd name="T29" fmla="*/ 18 h 585"/>
                <a:gd name="T30" fmla="*/ 249 w 587"/>
                <a:gd name="T31" fmla="*/ 4 h 585"/>
                <a:gd name="T32" fmla="*/ 293 w 587"/>
                <a:gd name="T33" fmla="*/ 0 h 585"/>
                <a:gd name="T34" fmla="*/ 353 w 587"/>
                <a:gd name="T35" fmla="*/ 6 h 585"/>
                <a:gd name="T36" fmla="*/ 408 w 587"/>
                <a:gd name="T37" fmla="*/ 23 h 585"/>
                <a:gd name="T38" fmla="*/ 457 w 587"/>
                <a:gd name="T39" fmla="*/ 50 h 585"/>
                <a:gd name="T40" fmla="*/ 501 w 587"/>
                <a:gd name="T41" fmla="*/ 86 h 585"/>
                <a:gd name="T42" fmla="*/ 537 w 587"/>
                <a:gd name="T43" fmla="*/ 129 h 585"/>
                <a:gd name="T44" fmla="*/ 564 w 587"/>
                <a:gd name="T45" fmla="*/ 178 h 585"/>
                <a:gd name="T46" fmla="*/ 580 w 587"/>
                <a:gd name="T47" fmla="*/ 234 h 585"/>
                <a:gd name="T48" fmla="*/ 587 w 587"/>
                <a:gd name="T49" fmla="*/ 292 h 585"/>
                <a:gd name="T50" fmla="*/ 583 w 587"/>
                <a:gd name="T51" fmla="*/ 337 h 585"/>
                <a:gd name="T52" fmla="*/ 569 w 587"/>
                <a:gd name="T53" fmla="*/ 393 h 585"/>
                <a:gd name="T54" fmla="*/ 544 w 587"/>
                <a:gd name="T55" fmla="*/ 444 h 585"/>
                <a:gd name="T56" fmla="*/ 511 w 587"/>
                <a:gd name="T57" fmla="*/ 489 h 585"/>
                <a:gd name="T58" fmla="*/ 469 w 587"/>
                <a:gd name="T59" fmla="*/ 526 h 585"/>
                <a:gd name="T60" fmla="*/ 421 w 587"/>
                <a:gd name="T61" fmla="*/ 556 h 585"/>
                <a:gd name="T62" fmla="*/ 367 w 587"/>
                <a:gd name="T63" fmla="*/ 576 h 585"/>
                <a:gd name="T64" fmla="*/ 309 w 587"/>
                <a:gd name="T65" fmla="*/ 585 h 585"/>
                <a:gd name="T66" fmla="*/ 293 w 587"/>
                <a:gd name="T67" fmla="*/ 61 h 585"/>
                <a:gd name="T68" fmla="*/ 225 w 587"/>
                <a:gd name="T69" fmla="*/ 72 h 585"/>
                <a:gd name="T70" fmla="*/ 146 w 587"/>
                <a:gd name="T71" fmla="*/ 114 h 585"/>
                <a:gd name="T72" fmla="*/ 89 w 587"/>
                <a:gd name="T73" fmla="*/ 183 h 585"/>
                <a:gd name="T74" fmla="*/ 63 w 587"/>
                <a:gd name="T75" fmla="*/ 269 h 585"/>
                <a:gd name="T76" fmla="*/ 62 w 587"/>
                <a:gd name="T77" fmla="*/ 305 h 585"/>
                <a:gd name="T78" fmla="*/ 80 w 587"/>
                <a:gd name="T79" fmla="*/ 383 h 585"/>
                <a:gd name="T80" fmla="*/ 130 w 587"/>
                <a:gd name="T81" fmla="*/ 457 h 585"/>
                <a:gd name="T82" fmla="*/ 204 w 587"/>
                <a:gd name="T83" fmla="*/ 506 h 585"/>
                <a:gd name="T84" fmla="*/ 282 w 587"/>
                <a:gd name="T85" fmla="*/ 524 h 585"/>
                <a:gd name="T86" fmla="*/ 318 w 587"/>
                <a:gd name="T87" fmla="*/ 523 h 585"/>
                <a:gd name="T88" fmla="*/ 405 w 587"/>
                <a:gd name="T89" fmla="*/ 496 h 585"/>
                <a:gd name="T90" fmla="*/ 473 w 587"/>
                <a:gd name="T91" fmla="*/ 440 h 585"/>
                <a:gd name="T92" fmla="*/ 516 w 587"/>
                <a:gd name="T93" fmla="*/ 361 h 585"/>
                <a:gd name="T94" fmla="*/ 526 w 587"/>
                <a:gd name="T95" fmla="*/ 292 h 585"/>
                <a:gd name="T96" fmla="*/ 522 w 587"/>
                <a:gd name="T97" fmla="*/ 246 h 585"/>
                <a:gd name="T98" fmla="*/ 486 w 587"/>
                <a:gd name="T99" fmla="*/ 163 h 585"/>
                <a:gd name="T100" fmla="*/ 424 w 587"/>
                <a:gd name="T101" fmla="*/ 101 h 585"/>
                <a:gd name="T102" fmla="*/ 341 w 587"/>
                <a:gd name="T103" fmla="*/ 66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5"/>
                  </a:lnTo>
                  <a:lnTo>
                    <a:pt x="264" y="584"/>
                  </a:lnTo>
                  <a:lnTo>
                    <a:pt x="249" y="582"/>
                  </a:lnTo>
                  <a:lnTo>
                    <a:pt x="235" y="579"/>
                  </a:lnTo>
                  <a:lnTo>
                    <a:pt x="221" y="576"/>
                  </a:lnTo>
                  <a:lnTo>
                    <a:pt x="207" y="572"/>
                  </a:lnTo>
                  <a:lnTo>
                    <a:pt x="193" y="567"/>
                  </a:lnTo>
                  <a:lnTo>
                    <a:pt x="180" y="562"/>
                  </a:lnTo>
                  <a:lnTo>
                    <a:pt x="167" y="556"/>
                  </a:lnTo>
                  <a:lnTo>
                    <a:pt x="154" y="550"/>
                  </a:lnTo>
                  <a:lnTo>
                    <a:pt x="142" y="543"/>
                  </a:lnTo>
                  <a:lnTo>
                    <a:pt x="130" y="535"/>
                  </a:lnTo>
                  <a:lnTo>
                    <a:pt x="119" y="526"/>
                  </a:lnTo>
                  <a:lnTo>
                    <a:pt x="108" y="518"/>
                  </a:lnTo>
                  <a:lnTo>
                    <a:pt x="97" y="509"/>
                  </a:lnTo>
                  <a:lnTo>
                    <a:pt x="86" y="499"/>
                  </a:lnTo>
                  <a:lnTo>
                    <a:pt x="77" y="489"/>
                  </a:lnTo>
                  <a:lnTo>
                    <a:pt x="68" y="478"/>
                  </a:lnTo>
                  <a:lnTo>
                    <a:pt x="59" y="468"/>
                  </a:lnTo>
                  <a:lnTo>
                    <a:pt x="51" y="456"/>
                  </a:lnTo>
                  <a:lnTo>
                    <a:pt x="43" y="444"/>
                  </a:lnTo>
                  <a:lnTo>
                    <a:pt x="36" y="432"/>
                  </a:lnTo>
                  <a:lnTo>
                    <a:pt x="30" y="420"/>
                  </a:lnTo>
                  <a:lnTo>
                    <a:pt x="24" y="406"/>
                  </a:lnTo>
                  <a:lnTo>
                    <a:pt x="19" y="393"/>
                  </a:lnTo>
                  <a:lnTo>
                    <a:pt x="15" y="379"/>
                  </a:lnTo>
                  <a:lnTo>
                    <a:pt x="11" y="366"/>
                  </a:lnTo>
                  <a:lnTo>
                    <a:pt x="7" y="352"/>
                  </a:lnTo>
                  <a:lnTo>
                    <a:pt x="5" y="337"/>
                  </a:lnTo>
                  <a:lnTo>
                    <a:pt x="2" y="323"/>
                  </a:lnTo>
                  <a:lnTo>
                    <a:pt x="1" y="308"/>
                  </a:lnTo>
                  <a:lnTo>
                    <a:pt x="0" y="292"/>
                  </a:lnTo>
                  <a:lnTo>
                    <a:pt x="0" y="292"/>
                  </a:lnTo>
                  <a:lnTo>
                    <a:pt x="1" y="277"/>
                  </a:lnTo>
                  <a:lnTo>
                    <a:pt x="2" y="263"/>
                  </a:lnTo>
                  <a:lnTo>
                    <a:pt x="5" y="248"/>
                  </a:lnTo>
                  <a:lnTo>
                    <a:pt x="7" y="234"/>
                  </a:lnTo>
                  <a:lnTo>
                    <a:pt x="11" y="220"/>
                  </a:lnTo>
                  <a:lnTo>
                    <a:pt x="15" y="206"/>
                  </a:lnTo>
                  <a:lnTo>
                    <a:pt x="19" y="193"/>
                  </a:lnTo>
                  <a:lnTo>
                    <a:pt x="24" y="178"/>
                  </a:lnTo>
                  <a:lnTo>
                    <a:pt x="30" y="166"/>
                  </a:lnTo>
                  <a:lnTo>
                    <a:pt x="36" y="153"/>
                  </a:lnTo>
                  <a:lnTo>
                    <a:pt x="43" y="141"/>
                  </a:lnTo>
                  <a:lnTo>
                    <a:pt x="51" y="129"/>
                  </a:lnTo>
                  <a:lnTo>
                    <a:pt x="59" y="118"/>
                  </a:lnTo>
                  <a:lnTo>
                    <a:pt x="68" y="107"/>
                  </a:lnTo>
                  <a:lnTo>
                    <a:pt x="77" y="96"/>
                  </a:lnTo>
                  <a:lnTo>
                    <a:pt x="86" y="86"/>
                  </a:lnTo>
                  <a:lnTo>
                    <a:pt x="97" y="77"/>
                  </a:lnTo>
                  <a:lnTo>
                    <a:pt x="108" y="67"/>
                  </a:lnTo>
                  <a:lnTo>
                    <a:pt x="119" y="58"/>
                  </a:lnTo>
                  <a:lnTo>
                    <a:pt x="130" y="50"/>
                  </a:lnTo>
                  <a:lnTo>
                    <a:pt x="142" y="42"/>
                  </a:lnTo>
                  <a:lnTo>
                    <a:pt x="154" y="35"/>
                  </a:lnTo>
                  <a:lnTo>
                    <a:pt x="167" y="29"/>
                  </a:lnTo>
                  <a:lnTo>
                    <a:pt x="180" y="23"/>
                  </a:lnTo>
                  <a:lnTo>
                    <a:pt x="193" y="18"/>
                  </a:lnTo>
                  <a:lnTo>
                    <a:pt x="207" y="13"/>
                  </a:lnTo>
                  <a:lnTo>
                    <a:pt x="221" y="9"/>
                  </a:lnTo>
                  <a:lnTo>
                    <a:pt x="235" y="6"/>
                  </a:lnTo>
                  <a:lnTo>
                    <a:pt x="249" y="4"/>
                  </a:lnTo>
                  <a:lnTo>
                    <a:pt x="264" y="2"/>
                  </a:lnTo>
                  <a:lnTo>
                    <a:pt x="278" y="1"/>
                  </a:lnTo>
                  <a:lnTo>
                    <a:pt x="293" y="0"/>
                  </a:lnTo>
                  <a:lnTo>
                    <a:pt x="293" y="0"/>
                  </a:lnTo>
                  <a:lnTo>
                    <a:pt x="309" y="1"/>
                  </a:lnTo>
                  <a:lnTo>
                    <a:pt x="324" y="2"/>
                  </a:lnTo>
                  <a:lnTo>
                    <a:pt x="338" y="4"/>
                  </a:lnTo>
                  <a:lnTo>
                    <a:pt x="353" y="6"/>
                  </a:lnTo>
                  <a:lnTo>
                    <a:pt x="367" y="9"/>
                  </a:lnTo>
                  <a:lnTo>
                    <a:pt x="381" y="13"/>
                  </a:lnTo>
                  <a:lnTo>
                    <a:pt x="395" y="18"/>
                  </a:lnTo>
                  <a:lnTo>
                    <a:pt x="408" y="23"/>
                  </a:lnTo>
                  <a:lnTo>
                    <a:pt x="421" y="29"/>
                  </a:lnTo>
                  <a:lnTo>
                    <a:pt x="433" y="35"/>
                  </a:lnTo>
                  <a:lnTo>
                    <a:pt x="446" y="42"/>
                  </a:lnTo>
                  <a:lnTo>
                    <a:pt x="457" y="50"/>
                  </a:lnTo>
                  <a:lnTo>
                    <a:pt x="469" y="58"/>
                  </a:lnTo>
                  <a:lnTo>
                    <a:pt x="480" y="67"/>
                  </a:lnTo>
                  <a:lnTo>
                    <a:pt x="491" y="77"/>
                  </a:lnTo>
                  <a:lnTo>
                    <a:pt x="501" y="86"/>
                  </a:lnTo>
                  <a:lnTo>
                    <a:pt x="511" y="96"/>
                  </a:lnTo>
                  <a:lnTo>
                    <a:pt x="520" y="107"/>
                  </a:lnTo>
                  <a:lnTo>
                    <a:pt x="529" y="118"/>
                  </a:lnTo>
                  <a:lnTo>
                    <a:pt x="537" y="129"/>
                  </a:lnTo>
                  <a:lnTo>
                    <a:pt x="544" y="141"/>
                  </a:lnTo>
                  <a:lnTo>
                    <a:pt x="551" y="153"/>
                  </a:lnTo>
                  <a:lnTo>
                    <a:pt x="558" y="166"/>
                  </a:lnTo>
                  <a:lnTo>
                    <a:pt x="564" y="178"/>
                  </a:lnTo>
                  <a:lnTo>
                    <a:pt x="569" y="193"/>
                  </a:lnTo>
                  <a:lnTo>
                    <a:pt x="573" y="206"/>
                  </a:lnTo>
                  <a:lnTo>
                    <a:pt x="577" y="220"/>
                  </a:lnTo>
                  <a:lnTo>
                    <a:pt x="580" y="234"/>
                  </a:lnTo>
                  <a:lnTo>
                    <a:pt x="583" y="248"/>
                  </a:lnTo>
                  <a:lnTo>
                    <a:pt x="586" y="263"/>
                  </a:lnTo>
                  <a:lnTo>
                    <a:pt x="587" y="277"/>
                  </a:lnTo>
                  <a:lnTo>
                    <a:pt x="587" y="292"/>
                  </a:lnTo>
                  <a:lnTo>
                    <a:pt x="587" y="292"/>
                  </a:lnTo>
                  <a:lnTo>
                    <a:pt x="587" y="308"/>
                  </a:lnTo>
                  <a:lnTo>
                    <a:pt x="586" y="323"/>
                  </a:lnTo>
                  <a:lnTo>
                    <a:pt x="583" y="337"/>
                  </a:lnTo>
                  <a:lnTo>
                    <a:pt x="580" y="352"/>
                  </a:lnTo>
                  <a:lnTo>
                    <a:pt x="577" y="366"/>
                  </a:lnTo>
                  <a:lnTo>
                    <a:pt x="573" y="379"/>
                  </a:lnTo>
                  <a:lnTo>
                    <a:pt x="569" y="393"/>
                  </a:lnTo>
                  <a:lnTo>
                    <a:pt x="564" y="406"/>
                  </a:lnTo>
                  <a:lnTo>
                    <a:pt x="558" y="420"/>
                  </a:lnTo>
                  <a:lnTo>
                    <a:pt x="551" y="432"/>
                  </a:lnTo>
                  <a:lnTo>
                    <a:pt x="544" y="444"/>
                  </a:lnTo>
                  <a:lnTo>
                    <a:pt x="537" y="456"/>
                  </a:lnTo>
                  <a:lnTo>
                    <a:pt x="529" y="468"/>
                  </a:lnTo>
                  <a:lnTo>
                    <a:pt x="520" y="478"/>
                  </a:lnTo>
                  <a:lnTo>
                    <a:pt x="511" y="489"/>
                  </a:lnTo>
                  <a:lnTo>
                    <a:pt x="501" y="499"/>
                  </a:lnTo>
                  <a:lnTo>
                    <a:pt x="491" y="509"/>
                  </a:lnTo>
                  <a:lnTo>
                    <a:pt x="480" y="518"/>
                  </a:lnTo>
                  <a:lnTo>
                    <a:pt x="469" y="526"/>
                  </a:lnTo>
                  <a:lnTo>
                    <a:pt x="457" y="535"/>
                  </a:lnTo>
                  <a:lnTo>
                    <a:pt x="446" y="543"/>
                  </a:lnTo>
                  <a:lnTo>
                    <a:pt x="433" y="550"/>
                  </a:lnTo>
                  <a:lnTo>
                    <a:pt x="421" y="556"/>
                  </a:lnTo>
                  <a:lnTo>
                    <a:pt x="408" y="562"/>
                  </a:lnTo>
                  <a:lnTo>
                    <a:pt x="395" y="567"/>
                  </a:lnTo>
                  <a:lnTo>
                    <a:pt x="381" y="572"/>
                  </a:lnTo>
                  <a:lnTo>
                    <a:pt x="367" y="576"/>
                  </a:lnTo>
                  <a:lnTo>
                    <a:pt x="353" y="579"/>
                  </a:lnTo>
                  <a:lnTo>
                    <a:pt x="338" y="582"/>
                  </a:lnTo>
                  <a:lnTo>
                    <a:pt x="324" y="584"/>
                  </a:lnTo>
                  <a:lnTo>
                    <a:pt x="309" y="585"/>
                  </a:lnTo>
                  <a:lnTo>
                    <a:pt x="293" y="585"/>
                  </a:lnTo>
                  <a:lnTo>
                    <a:pt x="293" y="585"/>
                  </a:lnTo>
                  <a:close/>
                  <a:moveTo>
                    <a:pt x="293" y="61"/>
                  </a:moveTo>
                  <a:lnTo>
                    <a:pt x="293" y="61"/>
                  </a:lnTo>
                  <a:lnTo>
                    <a:pt x="282" y="62"/>
                  </a:lnTo>
                  <a:lnTo>
                    <a:pt x="270" y="62"/>
                  </a:lnTo>
                  <a:lnTo>
                    <a:pt x="247" y="66"/>
                  </a:lnTo>
                  <a:lnTo>
                    <a:pt x="225" y="72"/>
                  </a:lnTo>
                  <a:lnTo>
                    <a:pt x="204" y="79"/>
                  </a:lnTo>
                  <a:lnTo>
                    <a:pt x="183" y="89"/>
                  </a:lnTo>
                  <a:lnTo>
                    <a:pt x="164" y="101"/>
                  </a:lnTo>
                  <a:lnTo>
                    <a:pt x="146" y="114"/>
                  </a:lnTo>
                  <a:lnTo>
                    <a:pt x="130" y="129"/>
                  </a:lnTo>
                  <a:lnTo>
                    <a:pt x="115" y="145"/>
                  </a:lnTo>
                  <a:lnTo>
                    <a:pt x="102" y="163"/>
                  </a:lnTo>
                  <a:lnTo>
                    <a:pt x="89" y="183"/>
                  </a:lnTo>
                  <a:lnTo>
                    <a:pt x="80" y="203"/>
                  </a:lnTo>
                  <a:lnTo>
                    <a:pt x="72" y="224"/>
                  </a:lnTo>
                  <a:lnTo>
                    <a:pt x="66" y="246"/>
                  </a:lnTo>
                  <a:lnTo>
                    <a:pt x="63" y="269"/>
                  </a:lnTo>
                  <a:lnTo>
                    <a:pt x="62" y="280"/>
                  </a:lnTo>
                  <a:lnTo>
                    <a:pt x="61" y="292"/>
                  </a:lnTo>
                  <a:lnTo>
                    <a:pt x="61" y="292"/>
                  </a:lnTo>
                  <a:lnTo>
                    <a:pt x="62" y="305"/>
                  </a:lnTo>
                  <a:lnTo>
                    <a:pt x="63" y="317"/>
                  </a:lnTo>
                  <a:lnTo>
                    <a:pt x="66" y="339"/>
                  </a:lnTo>
                  <a:lnTo>
                    <a:pt x="72" y="361"/>
                  </a:lnTo>
                  <a:lnTo>
                    <a:pt x="80" y="383"/>
                  </a:lnTo>
                  <a:lnTo>
                    <a:pt x="89" y="403"/>
                  </a:lnTo>
                  <a:lnTo>
                    <a:pt x="102" y="423"/>
                  </a:lnTo>
                  <a:lnTo>
                    <a:pt x="115" y="440"/>
                  </a:lnTo>
                  <a:lnTo>
                    <a:pt x="130" y="457"/>
                  </a:lnTo>
                  <a:lnTo>
                    <a:pt x="146" y="472"/>
                  </a:lnTo>
                  <a:lnTo>
                    <a:pt x="164" y="485"/>
                  </a:lnTo>
                  <a:lnTo>
                    <a:pt x="183" y="496"/>
                  </a:lnTo>
                  <a:lnTo>
                    <a:pt x="204" y="506"/>
                  </a:lnTo>
                  <a:lnTo>
                    <a:pt x="225" y="514"/>
                  </a:lnTo>
                  <a:lnTo>
                    <a:pt x="247" y="519"/>
                  </a:lnTo>
                  <a:lnTo>
                    <a:pt x="270" y="523"/>
                  </a:lnTo>
                  <a:lnTo>
                    <a:pt x="282" y="524"/>
                  </a:lnTo>
                  <a:lnTo>
                    <a:pt x="293" y="524"/>
                  </a:lnTo>
                  <a:lnTo>
                    <a:pt x="293" y="524"/>
                  </a:lnTo>
                  <a:lnTo>
                    <a:pt x="306" y="524"/>
                  </a:lnTo>
                  <a:lnTo>
                    <a:pt x="318" y="523"/>
                  </a:lnTo>
                  <a:lnTo>
                    <a:pt x="341" y="519"/>
                  </a:lnTo>
                  <a:lnTo>
                    <a:pt x="363" y="514"/>
                  </a:lnTo>
                  <a:lnTo>
                    <a:pt x="384" y="506"/>
                  </a:lnTo>
                  <a:lnTo>
                    <a:pt x="405" y="496"/>
                  </a:lnTo>
                  <a:lnTo>
                    <a:pt x="424" y="485"/>
                  </a:lnTo>
                  <a:lnTo>
                    <a:pt x="442" y="472"/>
                  </a:lnTo>
                  <a:lnTo>
                    <a:pt x="458" y="457"/>
                  </a:lnTo>
                  <a:lnTo>
                    <a:pt x="473" y="440"/>
                  </a:lnTo>
                  <a:lnTo>
                    <a:pt x="486" y="423"/>
                  </a:lnTo>
                  <a:lnTo>
                    <a:pt x="499" y="403"/>
                  </a:lnTo>
                  <a:lnTo>
                    <a:pt x="508" y="383"/>
                  </a:lnTo>
                  <a:lnTo>
                    <a:pt x="516" y="361"/>
                  </a:lnTo>
                  <a:lnTo>
                    <a:pt x="522" y="339"/>
                  </a:lnTo>
                  <a:lnTo>
                    <a:pt x="525" y="317"/>
                  </a:lnTo>
                  <a:lnTo>
                    <a:pt x="526" y="305"/>
                  </a:lnTo>
                  <a:lnTo>
                    <a:pt x="526" y="292"/>
                  </a:lnTo>
                  <a:lnTo>
                    <a:pt x="526" y="292"/>
                  </a:lnTo>
                  <a:lnTo>
                    <a:pt x="526" y="280"/>
                  </a:lnTo>
                  <a:lnTo>
                    <a:pt x="525" y="269"/>
                  </a:lnTo>
                  <a:lnTo>
                    <a:pt x="522" y="246"/>
                  </a:lnTo>
                  <a:lnTo>
                    <a:pt x="516" y="224"/>
                  </a:lnTo>
                  <a:lnTo>
                    <a:pt x="508" y="203"/>
                  </a:lnTo>
                  <a:lnTo>
                    <a:pt x="499" y="183"/>
                  </a:lnTo>
                  <a:lnTo>
                    <a:pt x="486" y="163"/>
                  </a:lnTo>
                  <a:lnTo>
                    <a:pt x="473" y="145"/>
                  </a:lnTo>
                  <a:lnTo>
                    <a:pt x="458" y="129"/>
                  </a:lnTo>
                  <a:lnTo>
                    <a:pt x="442" y="114"/>
                  </a:lnTo>
                  <a:lnTo>
                    <a:pt x="424" y="101"/>
                  </a:lnTo>
                  <a:lnTo>
                    <a:pt x="405" y="89"/>
                  </a:lnTo>
                  <a:lnTo>
                    <a:pt x="384" y="79"/>
                  </a:lnTo>
                  <a:lnTo>
                    <a:pt x="363" y="72"/>
                  </a:lnTo>
                  <a:lnTo>
                    <a:pt x="341" y="66"/>
                  </a:lnTo>
                  <a:lnTo>
                    <a:pt x="318" y="62"/>
                  </a:lnTo>
                  <a:lnTo>
                    <a:pt x="306" y="62"/>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7" name="Freeform 142">
              <a:extLst>
                <a:ext uri="{FF2B5EF4-FFF2-40B4-BE49-F238E27FC236}">
                  <a16:creationId xmlns:a16="http://schemas.microsoft.com/office/drawing/2014/main" xmlns="" id="{78F2CB5F-016C-45CA-87BB-FFAC9CEB8406}"/>
                </a:ext>
              </a:extLst>
            </p:cNvPr>
            <p:cNvSpPr>
              <a:spLocks noEditPoints="1"/>
            </p:cNvSpPr>
            <p:nvPr/>
          </p:nvSpPr>
          <p:spPr bwMode="auto">
            <a:xfrm>
              <a:off x="1745185" y="3954327"/>
              <a:ext cx="310606" cy="308493"/>
            </a:xfrm>
            <a:custGeom>
              <a:avLst/>
              <a:gdLst>
                <a:gd name="T0" fmla="*/ 264 w 587"/>
                <a:gd name="T1" fmla="*/ 583 h 585"/>
                <a:gd name="T2" fmla="*/ 207 w 587"/>
                <a:gd name="T3" fmla="*/ 571 h 585"/>
                <a:gd name="T4" fmla="*/ 154 w 587"/>
                <a:gd name="T5" fmla="*/ 550 h 585"/>
                <a:gd name="T6" fmla="*/ 108 w 587"/>
                <a:gd name="T7" fmla="*/ 517 h 585"/>
                <a:gd name="T8" fmla="*/ 68 w 587"/>
                <a:gd name="T9" fmla="*/ 478 h 585"/>
                <a:gd name="T10" fmla="*/ 36 w 587"/>
                <a:gd name="T11" fmla="*/ 432 h 585"/>
                <a:gd name="T12" fmla="*/ 15 w 587"/>
                <a:gd name="T13" fmla="*/ 379 h 585"/>
                <a:gd name="T14" fmla="*/ 2 w 587"/>
                <a:gd name="T15" fmla="*/ 322 h 585"/>
                <a:gd name="T16" fmla="*/ 1 w 587"/>
                <a:gd name="T17" fmla="*/ 277 h 585"/>
                <a:gd name="T18" fmla="*/ 11 w 587"/>
                <a:gd name="T19" fmla="*/ 219 h 585"/>
                <a:gd name="T20" fmla="*/ 30 w 587"/>
                <a:gd name="T21" fmla="*/ 165 h 585"/>
                <a:gd name="T22" fmla="*/ 59 w 587"/>
                <a:gd name="T23" fmla="*/ 117 h 585"/>
                <a:gd name="T24" fmla="*/ 97 w 587"/>
                <a:gd name="T25" fmla="*/ 76 h 585"/>
                <a:gd name="T26" fmla="*/ 142 w 587"/>
                <a:gd name="T27" fmla="*/ 42 h 585"/>
                <a:gd name="T28" fmla="*/ 193 w 587"/>
                <a:gd name="T29" fmla="*/ 17 h 585"/>
                <a:gd name="T30" fmla="*/ 249 w 587"/>
                <a:gd name="T31" fmla="*/ 3 h 585"/>
                <a:gd name="T32" fmla="*/ 293 w 587"/>
                <a:gd name="T33" fmla="*/ 0 h 585"/>
                <a:gd name="T34" fmla="*/ 353 w 587"/>
                <a:gd name="T35" fmla="*/ 6 h 585"/>
                <a:gd name="T36" fmla="*/ 408 w 587"/>
                <a:gd name="T37" fmla="*/ 22 h 585"/>
                <a:gd name="T38" fmla="*/ 457 w 587"/>
                <a:gd name="T39" fmla="*/ 50 h 585"/>
                <a:gd name="T40" fmla="*/ 501 w 587"/>
                <a:gd name="T41" fmla="*/ 86 h 585"/>
                <a:gd name="T42" fmla="*/ 537 w 587"/>
                <a:gd name="T43" fmla="*/ 129 h 585"/>
                <a:gd name="T44" fmla="*/ 564 w 587"/>
                <a:gd name="T45" fmla="*/ 179 h 585"/>
                <a:gd name="T46" fmla="*/ 580 w 587"/>
                <a:gd name="T47" fmla="*/ 233 h 585"/>
                <a:gd name="T48" fmla="*/ 587 w 587"/>
                <a:gd name="T49" fmla="*/ 293 h 585"/>
                <a:gd name="T50" fmla="*/ 583 w 587"/>
                <a:gd name="T51" fmla="*/ 337 h 585"/>
                <a:gd name="T52" fmla="*/ 569 w 587"/>
                <a:gd name="T53" fmla="*/ 392 h 585"/>
                <a:gd name="T54" fmla="*/ 544 w 587"/>
                <a:gd name="T55" fmla="*/ 444 h 585"/>
                <a:gd name="T56" fmla="*/ 511 w 587"/>
                <a:gd name="T57" fmla="*/ 488 h 585"/>
                <a:gd name="T58" fmla="*/ 469 w 587"/>
                <a:gd name="T59" fmla="*/ 527 h 585"/>
                <a:gd name="T60" fmla="*/ 421 w 587"/>
                <a:gd name="T61" fmla="*/ 556 h 585"/>
                <a:gd name="T62" fmla="*/ 367 w 587"/>
                <a:gd name="T63" fmla="*/ 575 h 585"/>
                <a:gd name="T64" fmla="*/ 309 w 587"/>
                <a:gd name="T65" fmla="*/ 584 h 585"/>
                <a:gd name="T66" fmla="*/ 293 w 587"/>
                <a:gd name="T67" fmla="*/ 61 h 585"/>
                <a:gd name="T68" fmla="*/ 225 w 587"/>
                <a:gd name="T69" fmla="*/ 71 h 585"/>
                <a:gd name="T70" fmla="*/ 146 w 587"/>
                <a:gd name="T71" fmla="*/ 113 h 585"/>
                <a:gd name="T72" fmla="*/ 89 w 587"/>
                <a:gd name="T73" fmla="*/ 182 h 585"/>
                <a:gd name="T74" fmla="*/ 63 w 587"/>
                <a:gd name="T75" fmla="*/ 268 h 585"/>
                <a:gd name="T76" fmla="*/ 62 w 587"/>
                <a:gd name="T77" fmla="*/ 304 h 585"/>
                <a:gd name="T78" fmla="*/ 80 w 587"/>
                <a:gd name="T79" fmla="*/ 382 h 585"/>
                <a:gd name="T80" fmla="*/ 130 w 587"/>
                <a:gd name="T81" fmla="*/ 456 h 585"/>
                <a:gd name="T82" fmla="*/ 204 w 587"/>
                <a:gd name="T83" fmla="*/ 505 h 585"/>
                <a:gd name="T84" fmla="*/ 282 w 587"/>
                <a:gd name="T85" fmla="*/ 523 h 585"/>
                <a:gd name="T86" fmla="*/ 318 w 587"/>
                <a:gd name="T87" fmla="*/ 522 h 585"/>
                <a:gd name="T88" fmla="*/ 405 w 587"/>
                <a:gd name="T89" fmla="*/ 496 h 585"/>
                <a:gd name="T90" fmla="*/ 473 w 587"/>
                <a:gd name="T91" fmla="*/ 440 h 585"/>
                <a:gd name="T92" fmla="*/ 516 w 587"/>
                <a:gd name="T93" fmla="*/ 361 h 585"/>
                <a:gd name="T94" fmla="*/ 526 w 587"/>
                <a:gd name="T95" fmla="*/ 293 h 585"/>
                <a:gd name="T96" fmla="*/ 522 w 587"/>
                <a:gd name="T97" fmla="*/ 245 h 585"/>
                <a:gd name="T98" fmla="*/ 486 w 587"/>
                <a:gd name="T99" fmla="*/ 162 h 585"/>
                <a:gd name="T100" fmla="*/ 424 w 587"/>
                <a:gd name="T101" fmla="*/ 100 h 585"/>
                <a:gd name="T102" fmla="*/ 341 w 587"/>
                <a:gd name="T103" fmla="*/ 65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4"/>
                  </a:lnTo>
                  <a:lnTo>
                    <a:pt x="264" y="583"/>
                  </a:lnTo>
                  <a:lnTo>
                    <a:pt x="249" y="581"/>
                  </a:lnTo>
                  <a:lnTo>
                    <a:pt x="235" y="579"/>
                  </a:lnTo>
                  <a:lnTo>
                    <a:pt x="221" y="575"/>
                  </a:lnTo>
                  <a:lnTo>
                    <a:pt x="207" y="571"/>
                  </a:lnTo>
                  <a:lnTo>
                    <a:pt x="193" y="567"/>
                  </a:lnTo>
                  <a:lnTo>
                    <a:pt x="180" y="562"/>
                  </a:lnTo>
                  <a:lnTo>
                    <a:pt x="167" y="556"/>
                  </a:lnTo>
                  <a:lnTo>
                    <a:pt x="154" y="550"/>
                  </a:lnTo>
                  <a:lnTo>
                    <a:pt x="142" y="543"/>
                  </a:lnTo>
                  <a:lnTo>
                    <a:pt x="130" y="535"/>
                  </a:lnTo>
                  <a:lnTo>
                    <a:pt x="119" y="527"/>
                  </a:lnTo>
                  <a:lnTo>
                    <a:pt x="108" y="517"/>
                  </a:lnTo>
                  <a:lnTo>
                    <a:pt x="97" y="508"/>
                  </a:lnTo>
                  <a:lnTo>
                    <a:pt x="86" y="499"/>
                  </a:lnTo>
                  <a:lnTo>
                    <a:pt x="77" y="488"/>
                  </a:lnTo>
                  <a:lnTo>
                    <a:pt x="68" y="478"/>
                  </a:lnTo>
                  <a:lnTo>
                    <a:pt x="59" y="467"/>
                  </a:lnTo>
                  <a:lnTo>
                    <a:pt x="51" y="456"/>
                  </a:lnTo>
                  <a:lnTo>
                    <a:pt x="43" y="444"/>
                  </a:lnTo>
                  <a:lnTo>
                    <a:pt x="36" y="432"/>
                  </a:lnTo>
                  <a:lnTo>
                    <a:pt x="30" y="419"/>
                  </a:lnTo>
                  <a:lnTo>
                    <a:pt x="24" y="405"/>
                  </a:lnTo>
                  <a:lnTo>
                    <a:pt x="19" y="392"/>
                  </a:lnTo>
                  <a:lnTo>
                    <a:pt x="15" y="379"/>
                  </a:lnTo>
                  <a:lnTo>
                    <a:pt x="11" y="365"/>
                  </a:lnTo>
                  <a:lnTo>
                    <a:pt x="7" y="351"/>
                  </a:lnTo>
                  <a:lnTo>
                    <a:pt x="5" y="337"/>
                  </a:lnTo>
                  <a:lnTo>
                    <a:pt x="2" y="322"/>
                  </a:lnTo>
                  <a:lnTo>
                    <a:pt x="1" y="308"/>
                  </a:lnTo>
                  <a:lnTo>
                    <a:pt x="0" y="293"/>
                  </a:lnTo>
                  <a:lnTo>
                    <a:pt x="0" y="293"/>
                  </a:lnTo>
                  <a:lnTo>
                    <a:pt x="1" y="277"/>
                  </a:lnTo>
                  <a:lnTo>
                    <a:pt x="2" y="262"/>
                  </a:lnTo>
                  <a:lnTo>
                    <a:pt x="5" y="248"/>
                  </a:lnTo>
                  <a:lnTo>
                    <a:pt x="7" y="233"/>
                  </a:lnTo>
                  <a:lnTo>
                    <a:pt x="11" y="219"/>
                  </a:lnTo>
                  <a:lnTo>
                    <a:pt x="15" y="205"/>
                  </a:lnTo>
                  <a:lnTo>
                    <a:pt x="19" y="192"/>
                  </a:lnTo>
                  <a:lnTo>
                    <a:pt x="24" y="179"/>
                  </a:lnTo>
                  <a:lnTo>
                    <a:pt x="30" y="165"/>
                  </a:lnTo>
                  <a:lnTo>
                    <a:pt x="36" y="153"/>
                  </a:lnTo>
                  <a:lnTo>
                    <a:pt x="43" y="140"/>
                  </a:lnTo>
                  <a:lnTo>
                    <a:pt x="51" y="129"/>
                  </a:lnTo>
                  <a:lnTo>
                    <a:pt x="59" y="117"/>
                  </a:lnTo>
                  <a:lnTo>
                    <a:pt x="68" y="106"/>
                  </a:lnTo>
                  <a:lnTo>
                    <a:pt x="77" y="96"/>
                  </a:lnTo>
                  <a:lnTo>
                    <a:pt x="86" y="86"/>
                  </a:lnTo>
                  <a:lnTo>
                    <a:pt x="97" y="76"/>
                  </a:lnTo>
                  <a:lnTo>
                    <a:pt x="108" y="67"/>
                  </a:lnTo>
                  <a:lnTo>
                    <a:pt x="119" y="58"/>
                  </a:lnTo>
                  <a:lnTo>
                    <a:pt x="130" y="50"/>
                  </a:lnTo>
                  <a:lnTo>
                    <a:pt x="142" y="42"/>
                  </a:lnTo>
                  <a:lnTo>
                    <a:pt x="154" y="35"/>
                  </a:lnTo>
                  <a:lnTo>
                    <a:pt x="167" y="28"/>
                  </a:lnTo>
                  <a:lnTo>
                    <a:pt x="180" y="22"/>
                  </a:lnTo>
                  <a:lnTo>
                    <a:pt x="193" y="17"/>
                  </a:lnTo>
                  <a:lnTo>
                    <a:pt x="207" y="13"/>
                  </a:lnTo>
                  <a:lnTo>
                    <a:pt x="221" y="9"/>
                  </a:lnTo>
                  <a:lnTo>
                    <a:pt x="235" y="6"/>
                  </a:lnTo>
                  <a:lnTo>
                    <a:pt x="249" y="3"/>
                  </a:lnTo>
                  <a:lnTo>
                    <a:pt x="264" y="1"/>
                  </a:lnTo>
                  <a:lnTo>
                    <a:pt x="278" y="0"/>
                  </a:lnTo>
                  <a:lnTo>
                    <a:pt x="293" y="0"/>
                  </a:lnTo>
                  <a:lnTo>
                    <a:pt x="293" y="0"/>
                  </a:lnTo>
                  <a:lnTo>
                    <a:pt x="309" y="0"/>
                  </a:lnTo>
                  <a:lnTo>
                    <a:pt x="324" y="1"/>
                  </a:lnTo>
                  <a:lnTo>
                    <a:pt x="338" y="3"/>
                  </a:lnTo>
                  <a:lnTo>
                    <a:pt x="353" y="6"/>
                  </a:lnTo>
                  <a:lnTo>
                    <a:pt x="367" y="9"/>
                  </a:lnTo>
                  <a:lnTo>
                    <a:pt x="381" y="13"/>
                  </a:lnTo>
                  <a:lnTo>
                    <a:pt x="395" y="17"/>
                  </a:lnTo>
                  <a:lnTo>
                    <a:pt x="408" y="22"/>
                  </a:lnTo>
                  <a:lnTo>
                    <a:pt x="421" y="28"/>
                  </a:lnTo>
                  <a:lnTo>
                    <a:pt x="433" y="35"/>
                  </a:lnTo>
                  <a:lnTo>
                    <a:pt x="446" y="42"/>
                  </a:lnTo>
                  <a:lnTo>
                    <a:pt x="457" y="50"/>
                  </a:lnTo>
                  <a:lnTo>
                    <a:pt x="469" y="58"/>
                  </a:lnTo>
                  <a:lnTo>
                    <a:pt x="480" y="67"/>
                  </a:lnTo>
                  <a:lnTo>
                    <a:pt x="491" y="76"/>
                  </a:lnTo>
                  <a:lnTo>
                    <a:pt x="501" y="86"/>
                  </a:lnTo>
                  <a:lnTo>
                    <a:pt x="511" y="96"/>
                  </a:lnTo>
                  <a:lnTo>
                    <a:pt x="520" y="106"/>
                  </a:lnTo>
                  <a:lnTo>
                    <a:pt x="529" y="117"/>
                  </a:lnTo>
                  <a:lnTo>
                    <a:pt x="537" y="129"/>
                  </a:lnTo>
                  <a:lnTo>
                    <a:pt x="544" y="140"/>
                  </a:lnTo>
                  <a:lnTo>
                    <a:pt x="551" y="153"/>
                  </a:lnTo>
                  <a:lnTo>
                    <a:pt x="558" y="165"/>
                  </a:lnTo>
                  <a:lnTo>
                    <a:pt x="564" y="179"/>
                  </a:lnTo>
                  <a:lnTo>
                    <a:pt x="569" y="192"/>
                  </a:lnTo>
                  <a:lnTo>
                    <a:pt x="573" y="205"/>
                  </a:lnTo>
                  <a:lnTo>
                    <a:pt x="577" y="219"/>
                  </a:lnTo>
                  <a:lnTo>
                    <a:pt x="580" y="233"/>
                  </a:lnTo>
                  <a:lnTo>
                    <a:pt x="583" y="248"/>
                  </a:lnTo>
                  <a:lnTo>
                    <a:pt x="586" y="262"/>
                  </a:lnTo>
                  <a:lnTo>
                    <a:pt x="587" y="277"/>
                  </a:lnTo>
                  <a:lnTo>
                    <a:pt x="587" y="293"/>
                  </a:lnTo>
                  <a:lnTo>
                    <a:pt x="587" y="293"/>
                  </a:lnTo>
                  <a:lnTo>
                    <a:pt x="587" y="308"/>
                  </a:lnTo>
                  <a:lnTo>
                    <a:pt x="586" y="322"/>
                  </a:lnTo>
                  <a:lnTo>
                    <a:pt x="583" y="337"/>
                  </a:lnTo>
                  <a:lnTo>
                    <a:pt x="580" y="351"/>
                  </a:lnTo>
                  <a:lnTo>
                    <a:pt x="577" y="365"/>
                  </a:lnTo>
                  <a:lnTo>
                    <a:pt x="573" y="379"/>
                  </a:lnTo>
                  <a:lnTo>
                    <a:pt x="569" y="392"/>
                  </a:lnTo>
                  <a:lnTo>
                    <a:pt x="564" y="405"/>
                  </a:lnTo>
                  <a:lnTo>
                    <a:pt x="558" y="419"/>
                  </a:lnTo>
                  <a:lnTo>
                    <a:pt x="551" y="432"/>
                  </a:lnTo>
                  <a:lnTo>
                    <a:pt x="544" y="444"/>
                  </a:lnTo>
                  <a:lnTo>
                    <a:pt x="537" y="456"/>
                  </a:lnTo>
                  <a:lnTo>
                    <a:pt x="529" y="467"/>
                  </a:lnTo>
                  <a:lnTo>
                    <a:pt x="520" y="478"/>
                  </a:lnTo>
                  <a:lnTo>
                    <a:pt x="511" y="488"/>
                  </a:lnTo>
                  <a:lnTo>
                    <a:pt x="501" y="499"/>
                  </a:lnTo>
                  <a:lnTo>
                    <a:pt x="491" y="508"/>
                  </a:lnTo>
                  <a:lnTo>
                    <a:pt x="480" y="517"/>
                  </a:lnTo>
                  <a:lnTo>
                    <a:pt x="469" y="527"/>
                  </a:lnTo>
                  <a:lnTo>
                    <a:pt x="457" y="535"/>
                  </a:lnTo>
                  <a:lnTo>
                    <a:pt x="446" y="543"/>
                  </a:lnTo>
                  <a:lnTo>
                    <a:pt x="433" y="550"/>
                  </a:lnTo>
                  <a:lnTo>
                    <a:pt x="421" y="556"/>
                  </a:lnTo>
                  <a:lnTo>
                    <a:pt x="408" y="562"/>
                  </a:lnTo>
                  <a:lnTo>
                    <a:pt x="395" y="567"/>
                  </a:lnTo>
                  <a:lnTo>
                    <a:pt x="381" y="571"/>
                  </a:lnTo>
                  <a:lnTo>
                    <a:pt x="367" y="575"/>
                  </a:lnTo>
                  <a:lnTo>
                    <a:pt x="353" y="579"/>
                  </a:lnTo>
                  <a:lnTo>
                    <a:pt x="338" y="581"/>
                  </a:lnTo>
                  <a:lnTo>
                    <a:pt x="324" y="583"/>
                  </a:lnTo>
                  <a:lnTo>
                    <a:pt x="309" y="584"/>
                  </a:lnTo>
                  <a:lnTo>
                    <a:pt x="293" y="585"/>
                  </a:lnTo>
                  <a:lnTo>
                    <a:pt x="293" y="585"/>
                  </a:lnTo>
                  <a:close/>
                  <a:moveTo>
                    <a:pt x="293" y="61"/>
                  </a:moveTo>
                  <a:lnTo>
                    <a:pt x="293" y="61"/>
                  </a:lnTo>
                  <a:lnTo>
                    <a:pt x="282" y="61"/>
                  </a:lnTo>
                  <a:lnTo>
                    <a:pt x="270" y="62"/>
                  </a:lnTo>
                  <a:lnTo>
                    <a:pt x="247" y="65"/>
                  </a:lnTo>
                  <a:lnTo>
                    <a:pt x="225" y="71"/>
                  </a:lnTo>
                  <a:lnTo>
                    <a:pt x="204" y="79"/>
                  </a:lnTo>
                  <a:lnTo>
                    <a:pt x="183" y="88"/>
                  </a:lnTo>
                  <a:lnTo>
                    <a:pt x="164" y="100"/>
                  </a:lnTo>
                  <a:lnTo>
                    <a:pt x="146" y="113"/>
                  </a:lnTo>
                  <a:lnTo>
                    <a:pt x="130" y="128"/>
                  </a:lnTo>
                  <a:lnTo>
                    <a:pt x="115" y="144"/>
                  </a:lnTo>
                  <a:lnTo>
                    <a:pt x="102" y="162"/>
                  </a:lnTo>
                  <a:lnTo>
                    <a:pt x="89" y="182"/>
                  </a:lnTo>
                  <a:lnTo>
                    <a:pt x="80" y="202"/>
                  </a:lnTo>
                  <a:lnTo>
                    <a:pt x="72" y="223"/>
                  </a:lnTo>
                  <a:lnTo>
                    <a:pt x="66" y="245"/>
                  </a:lnTo>
                  <a:lnTo>
                    <a:pt x="63" y="268"/>
                  </a:lnTo>
                  <a:lnTo>
                    <a:pt x="62" y="280"/>
                  </a:lnTo>
                  <a:lnTo>
                    <a:pt x="61" y="293"/>
                  </a:lnTo>
                  <a:lnTo>
                    <a:pt x="61" y="293"/>
                  </a:lnTo>
                  <a:lnTo>
                    <a:pt x="62" y="304"/>
                  </a:lnTo>
                  <a:lnTo>
                    <a:pt x="63" y="316"/>
                  </a:lnTo>
                  <a:lnTo>
                    <a:pt x="66" y="339"/>
                  </a:lnTo>
                  <a:lnTo>
                    <a:pt x="72" y="361"/>
                  </a:lnTo>
                  <a:lnTo>
                    <a:pt x="80" y="382"/>
                  </a:lnTo>
                  <a:lnTo>
                    <a:pt x="89" y="402"/>
                  </a:lnTo>
                  <a:lnTo>
                    <a:pt x="102" y="422"/>
                  </a:lnTo>
                  <a:lnTo>
                    <a:pt x="115" y="440"/>
                  </a:lnTo>
                  <a:lnTo>
                    <a:pt x="130" y="456"/>
                  </a:lnTo>
                  <a:lnTo>
                    <a:pt x="146" y="471"/>
                  </a:lnTo>
                  <a:lnTo>
                    <a:pt x="164" y="484"/>
                  </a:lnTo>
                  <a:lnTo>
                    <a:pt x="183" y="496"/>
                  </a:lnTo>
                  <a:lnTo>
                    <a:pt x="204" y="505"/>
                  </a:lnTo>
                  <a:lnTo>
                    <a:pt x="225" y="513"/>
                  </a:lnTo>
                  <a:lnTo>
                    <a:pt x="247" y="519"/>
                  </a:lnTo>
                  <a:lnTo>
                    <a:pt x="270" y="522"/>
                  </a:lnTo>
                  <a:lnTo>
                    <a:pt x="282" y="523"/>
                  </a:lnTo>
                  <a:lnTo>
                    <a:pt x="293" y="524"/>
                  </a:lnTo>
                  <a:lnTo>
                    <a:pt x="293" y="524"/>
                  </a:lnTo>
                  <a:lnTo>
                    <a:pt x="306" y="523"/>
                  </a:lnTo>
                  <a:lnTo>
                    <a:pt x="318" y="522"/>
                  </a:lnTo>
                  <a:lnTo>
                    <a:pt x="341" y="519"/>
                  </a:lnTo>
                  <a:lnTo>
                    <a:pt x="363" y="513"/>
                  </a:lnTo>
                  <a:lnTo>
                    <a:pt x="384" y="505"/>
                  </a:lnTo>
                  <a:lnTo>
                    <a:pt x="405" y="496"/>
                  </a:lnTo>
                  <a:lnTo>
                    <a:pt x="424" y="484"/>
                  </a:lnTo>
                  <a:lnTo>
                    <a:pt x="442" y="471"/>
                  </a:lnTo>
                  <a:lnTo>
                    <a:pt x="458" y="456"/>
                  </a:lnTo>
                  <a:lnTo>
                    <a:pt x="473" y="440"/>
                  </a:lnTo>
                  <a:lnTo>
                    <a:pt x="486" y="422"/>
                  </a:lnTo>
                  <a:lnTo>
                    <a:pt x="499" y="402"/>
                  </a:lnTo>
                  <a:lnTo>
                    <a:pt x="508" y="382"/>
                  </a:lnTo>
                  <a:lnTo>
                    <a:pt x="516" y="361"/>
                  </a:lnTo>
                  <a:lnTo>
                    <a:pt x="522" y="339"/>
                  </a:lnTo>
                  <a:lnTo>
                    <a:pt x="525" y="316"/>
                  </a:lnTo>
                  <a:lnTo>
                    <a:pt x="526" y="304"/>
                  </a:lnTo>
                  <a:lnTo>
                    <a:pt x="526" y="293"/>
                  </a:lnTo>
                  <a:lnTo>
                    <a:pt x="526" y="293"/>
                  </a:lnTo>
                  <a:lnTo>
                    <a:pt x="526" y="280"/>
                  </a:lnTo>
                  <a:lnTo>
                    <a:pt x="525" y="268"/>
                  </a:lnTo>
                  <a:lnTo>
                    <a:pt x="522" y="245"/>
                  </a:lnTo>
                  <a:lnTo>
                    <a:pt x="516" y="223"/>
                  </a:lnTo>
                  <a:lnTo>
                    <a:pt x="508" y="202"/>
                  </a:lnTo>
                  <a:lnTo>
                    <a:pt x="499" y="182"/>
                  </a:lnTo>
                  <a:lnTo>
                    <a:pt x="486" y="162"/>
                  </a:lnTo>
                  <a:lnTo>
                    <a:pt x="473" y="144"/>
                  </a:lnTo>
                  <a:lnTo>
                    <a:pt x="458" y="128"/>
                  </a:lnTo>
                  <a:lnTo>
                    <a:pt x="442" y="113"/>
                  </a:lnTo>
                  <a:lnTo>
                    <a:pt x="424" y="100"/>
                  </a:lnTo>
                  <a:lnTo>
                    <a:pt x="405" y="88"/>
                  </a:lnTo>
                  <a:lnTo>
                    <a:pt x="384" y="79"/>
                  </a:lnTo>
                  <a:lnTo>
                    <a:pt x="363" y="71"/>
                  </a:lnTo>
                  <a:lnTo>
                    <a:pt x="341" y="65"/>
                  </a:lnTo>
                  <a:lnTo>
                    <a:pt x="318" y="62"/>
                  </a:lnTo>
                  <a:lnTo>
                    <a:pt x="306" y="61"/>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8" name="Freeform 143">
              <a:extLst>
                <a:ext uri="{FF2B5EF4-FFF2-40B4-BE49-F238E27FC236}">
                  <a16:creationId xmlns:a16="http://schemas.microsoft.com/office/drawing/2014/main" xmlns="" id="{8BCE167B-D411-4075-8FA0-178F814B2F45}"/>
                </a:ext>
              </a:extLst>
            </p:cNvPr>
            <p:cNvSpPr>
              <a:spLocks noEditPoints="1"/>
            </p:cNvSpPr>
            <p:nvPr/>
          </p:nvSpPr>
          <p:spPr bwMode="auto">
            <a:xfrm>
              <a:off x="2221872" y="3107374"/>
              <a:ext cx="310606" cy="310606"/>
            </a:xfrm>
            <a:custGeom>
              <a:avLst/>
              <a:gdLst>
                <a:gd name="T0" fmla="*/ 263 w 586"/>
                <a:gd name="T1" fmla="*/ 583 h 584"/>
                <a:gd name="T2" fmla="*/ 206 w 586"/>
                <a:gd name="T3" fmla="*/ 571 h 584"/>
                <a:gd name="T4" fmla="*/ 154 w 586"/>
                <a:gd name="T5" fmla="*/ 549 h 584"/>
                <a:gd name="T6" fmla="*/ 107 w 586"/>
                <a:gd name="T7" fmla="*/ 518 h 584"/>
                <a:gd name="T8" fmla="*/ 67 w 586"/>
                <a:gd name="T9" fmla="*/ 478 h 584"/>
                <a:gd name="T10" fmla="*/ 35 w 586"/>
                <a:gd name="T11" fmla="*/ 431 h 584"/>
                <a:gd name="T12" fmla="*/ 13 w 586"/>
                <a:gd name="T13" fmla="*/ 379 h 584"/>
                <a:gd name="T14" fmla="*/ 2 w 586"/>
                <a:gd name="T15" fmla="*/ 322 h 584"/>
                <a:gd name="T16" fmla="*/ 0 w 586"/>
                <a:gd name="T17" fmla="*/ 277 h 584"/>
                <a:gd name="T18" fmla="*/ 9 w 586"/>
                <a:gd name="T19" fmla="*/ 219 h 584"/>
                <a:gd name="T20" fmla="*/ 29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3 h 584"/>
                <a:gd name="T54" fmla="*/ 544 w 586"/>
                <a:gd name="T55" fmla="*/ 443 h 584"/>
                <a:gd name="T56" fmla="*/ 510 w 586"/>
                <a:gd name="T57" fmla="*/ 489 h 584"/>
                <a:gd name="T58" fmla="*/ 468 w 586"/>
                <a:gd name="T59" fmla="*/ 526 h 584"/>
                <a:gd name="T60" fmla="*/ 420 w 586"/>
                <a:gd name="T61" fmla="*/ 555 h 584"/>
                <a:gd name="T62" fmla="*/ 366 w 586"/>
                <a:gd name="T63" fmla="*/ 575 h 584"/>
                <a:gd name="T64" fmla="*/ 308 w 586"/>
                <a:gd name="T65" fmla="*/ 584 h 584"/>
                <a:gd name="T66" fmla="*/ 293 w 586"/>
                <a:gd name="T67" fmla="*/ 60 h 584"/>
                <a:gd name="T68" fmla="*/ 224 w 586"/>
                <a:gd name="T69" fmla="*/ 71 h 584"/>
                <a:gd name="T70" fmla="*/ 145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3 w 586"/>
                <a:gd name="T83" fmla="*/ 506 h 584"/>
                <a:gd name="T84" fmla="*/ 281 w 586"/>
                <a:gd name="T85" fmla="*/ 524 h 584"/>
                <a:gd name="T86" fmla="*/ 316 w 586"/>
                <a:gd name="T87" fmla="*/ 523 h 584"/>
                <a:gd name="T88" fmla="*/ 403 w 586"/>
                <a:gd name="T89" fmla="*/ 496 h 584"/>
                <a:gd name="T90" fmla="*/ 472 w 586"/>
                <a:gd name="T91" fmla="*/ 439 h 584"/>
                <a:gd name="T92" fmla="*/ 515 w 586"/>
                <a:gd name="T93" fmla="*/ 361 h 584"/>
                <a:gd name="T94" fmla="*/ 525 w 586"/>
                <a:gd name="T95" fmla="*/ 292 h 584"/>
                <a:gd name="T96" fmla="*/ 520 w 586"/>
                <a:gd name="T97" fmla="*/ 246 h 584"/>
                <a:gd name="T98" fmla="*/ 486 w 586"/>
                <a:gd name="T99" fmla="*/ 163 h 584"/>
                <a:gd name="T100" fmla="*/ 422 w 586"/>
                <a:gd name="T101" fmla="*/ 99 h 584"/>
                <a:gd name="T102" fmla="*/ 339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4" y="578"/>
                  </a:lnTo>
                  <a:lnTo>
                    <a:pt x="220" y="575"/>
                  </a:lnTo>
                  <a:lnTo>
                    <a:pt x="206" y="571"/>
                  </a:lnTo>
                  <a:lnTo>
                    <a:pt x="192" y="566"/>
                  </a:lnTo>
                  <a:lnTo>
                    <a:pt x="179" y="561"/>
                  </a:lnTo>
                  <a:lnTo>
                    <a:pt x="166" y="555"/>
                  </a:lnTo>
                  <a:lnTo>
                    <a:pt x="154" y="549"/>
                  </a:lnTo>
                  <a:lnTo>
                    <a:pt x="141" y="542"/>
                  </a:lnTo>
                  <a:lnTo>
                    <a:pt x="129" y="534"/>
                  </a:lnTo>
                  <a:lnTo>
                    <a:pt x="118" y="526"/>
                  </a:lnTo>
                  <a:lnTo>
                    <a:pt x="107" y="518"/>
                  </a:lnTo>
                  <a:lnTo>
                    <a:pt x="96" y="509"/>
                  </a:lnTo>
                  <a:lnTo>
                    <a:pt x="86" y="499"/>
                  </a:lnTo>
                  <a:lnTo>
                    <a:pt x="76" y="489"/>
                  </a:lnTo>
                  <a:lnTo>
                    <a:pt x="67" y="478"/>
                  </a:lnTo>
                  <a:lnTo>
                    <a:pt x="59" y="466"/>
                  </a:lnTo>
                  <a:lnTo>
                    <a:pt x="50" y="455"/>
                  </a:lnTo>
                  <a:lnTo>
                    <a:pt x="42" y="443"/>
                  </a:lnTo>
                  <a:lnTo>
                    <a:pt x="35" y="431"/>
                  </a:lnTo>
                  <a:lnTo>
                    <a:pt x="29" y="419"/>
                  </a:lnTo>
                  <a:lnTo>
                    <a:pt x="23" y="406"/>
                  </a:lnTo>
                  <a:lnTo>
                    <a:pt x="18" y="393"/>
                  </a:lnTo>
                  <a:lnTo>
                    <a:pt x="13" y="379"/>
                  </a:lnTo>
                  <a:lnTo>
                    <a:pt x="9" y="365"/>
                  </a:lnTo>
                  <a:lnTo>
                    <a:pt x="6" y="350"/>
                  </a:lnTo>
                  <a:lnTo>
                    <a:pt x="3" y="336"/>
                  </a:lnTo>
                  <a:lnTo>
                    <a:pt x="2" y="322"/>
                  </a:lnTo>
                  <a:lnTo>
                    <a:pt x="0" y="307"/>
                  </a:lnTo>
                  <a:lnTo>
                    <a:pt x="0" y="292"/>
                  </a:lnTo>
                  <a:lnTo>
                    <a:pt x="0" y="292"/>
                  </a:lnTo>
                  <a:lnTo>
                    <a:pt x="0" y="277"/>
                  </a:lnTo>
                  <a:lnTo>
                    <a:pt x="2" y="262"/>
                  </a:lnTo>
                  <a:lnTo>
                    <a:pt x="3" y="248"/>
                  </a:lnTo>
                  <a:lnTo>
                    <a:pt x="6" y="233"/>
                  </a:lnTo>
                  <a:lnTo>
                    <a:pt x="9" y="219"/>
                  </a:lnTo>
                  <a:lnTo>
                    <a:pt x="13" y="205"/>
                  </a:lnTo>
                  <a:lnTo>
                    <a:pt x="18" y="192"/>
                  </a:lnTo>
                  <a:lnTo>
                    <a:pt x="23" y="178"/>
                  </a:lnTo>
                  <a:lnTo>
                    <a:pt x="29" y="166"/>
                  </a:lnTo>
                  <a:lnTo>
                    <a:pt x="35" y="153"/>
                  </a:lnTo>
                  <a:lnTo>
                    <a:pt x="42" y="141"/>
                  </a:lnTo>
                  <a:lnTo>
                    <a:pt x="50" y="129"/>
                  </a:lnTo>
                  <a:lnTo>
                    <a:pt x="59" y="118"/>
                  </a:lnTo>
                  <a:lnTo>
                    <a:pt x="67" y="106"/>
                  </a:lnTo>
                  <a:lnTo>
                    <a:pt x="76" y="95"/>
                  </a:lnTo>
                  <a:lnTo>
                    <a:pt x="86" y="85"/>
                  </a:lnTo>
                  <a:lnTo>
                    <a:pt x="96" y="76"/>
                  </a:lnTo>
                  <a:lnTo>
                    <a:pt x="107" y="66"/>
                  </a:lnTo>
                  <a:lnTo>
                    <a:pt x="118" y="58"/>
                  </a:lnTo>
                  <a:lnTo>
                    <a:pt x="129" y="50"/>
                  </a:lnTo>
                  <a:lnTo>
                    <a:pt x="141" y="42"/>
                  </a:lnTo>
                  <a:lnTo>
                    <a:pt x="154" y="35"/>
                  </a:lnTo>
                  <a:lnTo>
                    <a:pt x="166" y="29"/>
                  </a:lnTo>
                  <a:lnTo>
                    <a:pt x="179" y="23"/>
                  </a:lnTo>
                  <a:lnTo>
                    <a:pt x="192" y="18"/>
                  </a:lnTo>
                  <a:lnTo>
                    <a:pt x="206" y="13"/>
                  </a:lnTo>
                  <a:lnTo>
                    <a:pt x="220" y="9"/>
                  </a:lnTo>
                  <a:lnTo>
                    <a:pt x="234" y="6"/>
                  </a:lnTo>
                  <a:lnTo>
                    <a:pt x="249" y="4"/>
                  </a:lnTo>
                  <a:lnTo>
                    <a:pt x="263" y="2"/>
                  </a:lnTo>
                  <a:lnTo>
                    <a:pt x="278" y="1"/>
                  </a:lnTo>
                  <a:lnTo>
                    <a:pt x="293" y="0"/>
                  </a:lnTo>
                  <a:lnTo>
                    <a:pt x="293" y="0"/>
                  </a:lnTo>
                  <a:lnTo>
                    <a:pt x="308" y="1"/>
                  </a:lnTo>
                  <a:lnTo>
                    <a:pt x="323" y="2"/>
                  </a:lnTo>
                  <a:lnTo>
                    <a:pt x="337" y="4"/>
                  </a:lnTo>
                  <a:lnTo>
                    <a:pt x="352" y="6"/>
                  </a:lnTo>
                  <a:lnTo>
                    <a:pt x="366" y="9"/>
                  </a:lnTo>
                  <a:lnTo>
                    <a:pt x="380" y="13"/>
                  </a:lnTo>
                  <a:lnTo>
                    <a:pt x="394" y="18"/>
                  </a:lnTo>
                  <a:lnTo>
                    <a:pt x="407" y="23"/>
                  </a:lnTo>
                  <a:lnTo>
                    <a:pt x="420" y="29"/>
                  </a:lnTo>
                  <a:lnTo>
                    <a:pt x="432" y="35"/>
                  </a:lnTo>
                  <a:lnTo>
                    <a:pt x="445" y="42"/>
                  </a:lnTo>
                  <a:lnTo>
                    <a:pt x="457" y="50"/>
                  </a:lnTo>
                  <a:lnTo>
                    <a:pt x="468" y="58"/>
                  </a:lnTo>
                  <a:lnTo>
                    <a:pt x="479" y="66"/>
                  </a:lnTo>
                  <a:lnTo>
                    <a:pt x="490" y="76"/>
                  </a:lnTo>
                  <a:lnTo>
                    <a:pt x="500" y="85"/>
                  </a:lnTo>
                  <a:lnTo>
                    <a:pt x="510" y="95"/>
                  </a:lnTo>
                  <a:lnTo>
                    <a:pt x="519" y="106"/>
                  </a:lnTo>
                  <a:lnTo>
                    <a:pt x="527" y="118"/>
                  </a:lnTo>
                  <a:lnTo>
                    <a:pt x="535" y="129"/>
                  </a:lnTo>
                  <a:lnTo>
                    <a:pt x="544" y="141"/>
                  </a:lnTo>
                  <a:lnTo>
                    <a:pt x="551" y="153"/>
                  </a:lnTo>
                  <a:lnTo>
                    <a:pt x="557" y="166"/>
                  </a:lnTo>
                  <a:lnTo>
                    <a:pt x="563" y="178"/>
                  </a:lnTo>
                  <a:lnTo>
                    <a:pt x="568" y="192"/>
                  </a:lnTo>
                  <a:lnTo>
                    <a:pt x="573" y="205"/>
                  </a:lnTo>
                  <a:lnTo>
                    <a:pt x="577" y="219"/>
                  </a:lnTo>
                  <a:lnTo>
                    <a:pt x="580" y="233"/>
                  </a:lnTo>
                  <a:lnTo>
                    <a:pt x="583" y="248"/>
                  </a:lnTo>
                  <a:lnTo>
                    <a:pt x="584" y="262"/>
                  </a:lnTo>
                  <a:lnTo>
                    <a:pt x="586" y="277"/>
                  </a:lnTo>
                  <a:lnTo>
                    <a:pt x="586" y="292"/>
                  </a:lnTo>
                  <a:lnTo>
                    <a:pt x="586" y="292"/>
                  </a:lnTo>
                  <a:lnTo>
                    <a:pt x="586" y="307"/>
                  </a:lnTo>
                  <a:lnTo>
                    <a:pt x="584" y="322"/>
                  </a:lnTo>
                  <a:lnTo>
                    <a:pt x="583" y="336"/>
                  </a:lnTo>
                  <a:lnTo>
                    <a:pt x="580" y="350"/>
                  </a:lnTo>
                  <a:lnTo>
                    <a:pt x="577" y="365"/>
                  </a:lnTo>
                  <a:lnTo>
                    <a:pt x="573" y="379"/>
                  </a:lnTo>
                  <a:lnTo>
                    <a:pt x="568" y="393"/>
                  </a:lnTo>
                  <a:lnTo>
                    <a:pt x="563" y="406"/>
                  </a:lnTo>
                  <a:lnTo>
                    <a:pt x="557" y="419"/>
                  </a:lnTo>
                  <a:lnTo>
                    <a:pt x="551" y="431"/>
                  </a:lnTo>
                  <a:lnTo>
                    <a:pt x="544" y="443"/>
                  </a:lnTo>
                  <a:lnTo>
                    <a:pt x="535" y="455"/>
                  </a:lnTo>
                  <a:lnTo>
                    <a:pt x="527" y="466"/>
                  </a:lnTo>
                  <a:lnTo>
                    <a:pt x="519" y="478"/>
                  </a:lnTo>
                  <a:lnTo>
                    <a:pt x="510" y="489"/>
                  </a:lnTo>
                  <a:lnTo>
                    <a:pt x="500" y="499"/>
                  </a:lnTo>
                  <a:lnTo>
                    <a:pt x="490" y="509"/>
                  </a:lnTo>
                  <a:lnTo>
                    <a:pt x="479" y="518"/>
                  </a:lnTo>
                  <a:lnTo>
                    <a:pt x="468" y="526"/>
                  </a:lnTo>
                  <a:lnTo>
                    <a:pt x="457" y="534"/>
                  </a:lnTo>
                  <a:lnTo>
                    <a:pt x="445" y="542"/>
                  </a:lnTo>
                  <a:lnTo>
                    <a:pt x="432" y="549"/>
                  </a:lnTo>
                  <a:lnTo>
                    <a:pt x="420" y="555"/>
                  </a:lnTo>
                  <a:lnTo>
                    <a:pt x="407" y="561"/>
                  </a:lnTo>
                  <a:lnTo>
                    <a:pt x="394" y="566"/>
                  </a:lnTo>
                  <a:lnTo>
                    <a:pt x="380" y="571"/>
                  </a:lnTo>
                  <a:lnTo>
                    <a:pt x="366" y="575"/>
                  </a:lnTo>
                  <a:lnTo>
                    <a:pt x="352" y="578"/>
                  </a:lnTo>
                  <a:lnTo>
                    <a:pt x="337" y="581"/>
                  </a:lnTo>
                  <a:lnTo>
                    <a:pt x="323" y="583"/>
                  </a:lnTo>
                  <a:lnTo>
                    <a:pt x="308" y="584"/>
                  </a:lnTo>
                  <a:lnTo>
                    <a:pt x="293" y="584"/>
                  </a:lnTo>
                  <a:lnTo>
                    <a:pt x="293" y="584"/>
                  </a:lnTo>
                  <a:close/>
                  <a:moveTo>
                    <a:pt x="293" y="60"/>
                  </a:moveTo>
                  <a:lnTo>
                    <a:pt x="293" y="60"/>
                  </a:lnTo>
                  <a:lnTo>
                    <a:pt x="281" y="60"/>
                  </a:lnTo>
                  <a:lnTo>
                    <a:pt x="270" y="61"/>
                  </a:lnTo>
                  <a:lnTo>
                    <a:pt x="246" y="65"/>
                  </a:lnTo>
                  <a:lnTo>
                    <a:pt x="224" y="71"/>
                  </a:lnTo>
                  <a:lnTo>
                    <a:pt x="203" y="78"/>
                  </a:lnTo>
                  <a:lnTo>
                    <a:pt x="182" y="88"/>
                  </a:lnTo>
                  <a:lnTo>
                    <a:pt x="164" y="99"/>
                  </a:lnTo>
                  <a:lnTo>
                    <a:pt x="145" y="113"/>
                  </a:lnTo>
                  <a:lnTo>
                    <a:pt x="128" y="129"/>
                  </a:lnTo>
                  <a:lnTo>
                    <a:pt x="114"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4" y="439"/>
                  </a:lnTo>
                  <a:lnTo>
                    <a:pt x="128" y="456"/>
                  </a:lnTo>
                  <a:lnTo>
                    <a:pt x="145" y="470"/>
                  </a:lnTo>
                  <a:lnTo>
                    <a:pt x="164" y="485"/>
                  </a:lnTo>
                  <a:lnTo>
                    <a:pt x="182" y="496"/>
                  </a:lnTo>
                  <a:lnTo>
                    <a:pt x="203" y="506"/>
                  </a:lnTo>
                  <a:lnTo>
                    <a:pt x="224" y="514"/>
                  </a:lnTo>
                  <a:lnTo>
                    <a:pt x="246" y="519"/>
                  </a:lnTo>
                  <a:lnTo>
                    <a:pt x="270" y="523"/>
                  </a:lnTo>
                  <a:lnTo>
                    <a:pt x="281" y="524"/>
                  </a:lnTo>
                  <a:lnTo>
                    <a:pt x="293" y="524"/>
                  </a:lnTo>
                  <a:lnTo>
                    <a:pt x="293" y="524"/>
                  </a:lnTo>
                  <a:lnTo>
                    <a:pt x="305" y="524"/>
                  </a:lnTo>
                  <a:lnTo>
                    <a:pt x="316" y="523"/>
                  </a:lnTo>
                  <a:lnTo>
                    <a:pt x="339" y="519"/>
                  </a:lnTo>
                  <a:lnTo>
                    <a:pt x="362" y="514"/>
                  </a:lnTo>
                  <a:lnTo>
                    <a:pt x="383" y="506"/>
                  </a:lnTo>
                  <a:lnTo>
                    <a:pt x="403" y="496"/>
                  </a:lnTo>
                  <a:lnTo>
                    <a:pt x="422" y="485"/>
                  </a:lnTo>
                  <a:lnTo>
                    <a:pt x="440" y="470"/>
                  </a:lnTo>
                  <a:lnTo>
                    <a:pt x="457" y="456"/>
                  </a:lnTo>
                  <a:lnTo>
                    <a:pt x="472" y="439"/>
                  </a:lnTo>
                  <a:lnTo>
                    <a:pt x="486" y="422"/>
                  </a:lnTo>
                  <a:lnTo>
                    <a:pt x="497" y="403"/>
                  </a:lnTo>
                  <a:lnTo>
                    <a:pt x="507" y="383"/>
                  </a:lnTo>
                  <a:lnTo>
                    <a:pt x="515" y="361"/>
                  </a:lnTo>
                  <a:lnTo>
                    <a:pt x="520" y="338"/>
                  </a:lnTo>
                  <a:lnTo>
                    <a:pt x="524" y="316"/>
                  </a:lnTo>
                  <a:lnTo>
                    <a:pt x="525" y="304"/>
                  </a:lnTo>
                  <a:lnTo>
                    <a:pt x="525" y="292"/>
                  </a:lnTo>
                  <a:lnTo>
                    <a:pt x="525" y="292"/>
                  </a:lnTo>
                  <a:lnTo>
                    <a:pt x="525" y="280"/>
                  </a:lnTo>
                  <a:lnTo>
                    <a:pt x="524" y="269"/>
                  </a:lnTo>
                  <a:lnTo>
                    <a:pt x="520" y="246"/>
                  </a:lnTo>
                  <a:lnTo>
                    <a:pt x="515" y="223"/>
                  </a:lnTo>
                  <a:lnTo>
                    <a:pt x="507" y="202"/>
                  </a:lnTo>
                  <a:lnTo>
                    <a:pt x="497" y="182"/>
                  </a:lnTo>
                  <a:lnTo>
                    <a:pt x="486" y="163"/>
                  </a:lnTo>
                  <a:lnTo>
                    <a:pt x="472" y="145"/>
                  </a:lnTo>
                  <a:lnTo>
                    <a:pt x="457" y="129"/>
                  </a:lnTo>
                  <a:lnTo>
                    <a:pt x="440" y="113"/>
                  </a:lnTo>
                  <a:lnTo>
                    <a:pt x="422" y="99"/>
                  </a:lnTo>
                  <a:lnTo>
                    <a:pt x="403" y="88"/>
                  </a:lnTo>
                  <a:lnTo>
                    <a:pt x="383" y="78"/>
                  </a:lnTo>
                  <a:lnTo>
                    <a:pt x="362" y="71"/>
                  </a:lnTo>
                  <a:lnTo>
                    <a:pt x="339"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9" name="Freeform 144">
              <a:extLst>
                <a:ext uri="{FF2B5EF4-FFF2-40B4-BE49-F238E27FC236}">
                  <a16:creationId xmlns:a16="http://schemas.microsoft.com/office/drawing/2014/main" xmlns="" id="{E94A5074-4766-4A5B-A826-37EF359D66F1}"/>
                </a:ext>
              </a:extLst>
            </p:cNvPr>
            <p:cNvSpPr>
              <a:spLocks noEditPoints="1"/>
            </p:cNvSpPr>
            <p:nvPr/>
          </p:nvSpPr>
          <p:spPr bwMode="auto">
            <a:xfrm>
              <a:off x="2225950" y="3661483"/>
              <a:ext cx="310606" cy="310606"/>
            </a:xfrm>
            <a:custGeom>
              <a:avLst/>
              <a:gdLst>
                <a:gd name="T0" fmla="*/ 263 w 586"/>
                <a:gd name="T1" fmla="*/ 582 h 584"/>
                <a:gd name="T2" fmla="*/ 206 w 586"/>
                <a:gd name="T3" fmla="*/ 571 h 584"/>
                <a:gd name="T4" fmla="*/ 154 w 586"/>
                <a:gd name="T5" fmla="*/ 549 h 584"/>
                <a:gd name="T6" fmla="*/ 107 w 586"/>
                <a:gd name="T7" fmla="*/ 517 h 584"/>
                <a:gd name="T8" fmla="*/ 67 w 586"/>
                <a:gd name="T9" fmla="*/ 478 h 584"/>
                <a:gd name="T10" fmla="*/ 35 w 586"/>
                <a:gd name="T11" fmla="*/ 431 h 584"/>
                <a:gd name="T12" fmla="*/ 13 w 586"/>
                <a:gd name="T13" fmla="*/ 379 h 584"/>
                <a:gd name="T14" fmla="*/ 2 w 586"/>
                <a:gd name="T15" fmla="*/ 321 h 584"/>
                <a:gd name="T16" fmla="*/ 0 w 586"/>
                <a:gd name="T17" fmla="*/ 277 h 584"/>
                <a:gd name="T18" fmla="*/ 9 w 586"/>
                <a:gd name="T19" fmla="*/ 218 h 584"/>
                <a:gd name="T20" fmla="*/ 29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2 h 584"/>
                <a:gd name="T54" fmla="*/ 544 w 586"/>
                <a:gd name="T55" fmla="*/ 443 h 584"/>
                <a:gd name="T56" fmla="*/ 510 w 586"/>
                <a:gd name="T57" fmla="*/ 489 h 584"/>
                <a:gd name="T58" fmla="*/ 468 w 586"/>
                <a:gd name="T59" fmla="*/ 526 h 584"/>
                <a:gd name="T60" fmla="*/ 420 w 586"/>
                <a:gd name="T61" fmla="*/ 555 h 584"/>
                <a:gd name="T62" fmla="*/ 366 w 586"/>
                <a:gd name="T63" fmla="*/ 574 h 584"/>
                <a:gd name="T64" fmla="*/ 308 w 586"/>
                <a:gd name="T65" fmla="*/ 583 h 584"/>
                <a:gd name="T66" fmla="*/ 293 w 586"/>
                <a:gd name="T67" fmla="*/ 60 h 584"/>
                <a:gd name="T68" fmla="*/ 224 w 586"/>
                <a:gd name="T69" fmla="*/ 70 h 584"/>
                <a:gd name="T70" fmla="*/ 145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3 w 586"/>
                <a:gd name="T83" fmla="*/ 505 h 584"/>
                <a:gd name="T84" fmla="*/ 281 w 586"/>
                <a:gd name="T85" fmla="*/ 523 h 584"/>
                <a:gd name="T86" fmla="*/ 316 w 586"/>
                <a:gd name="T87" fmla="*/ 522 h 584"/>
                <a:gd name="T88" fmla="*/ 403 w 586"/>
                <a:gd name="T89" fmla="*/ 496 h 584"/>
                <a:gd name="T90" fmla="*/ 472 w 586"/>
                <a:gd name="T91" fmla="*/ 439 h 584"/>
                <a:gd name="T92" fmla="*/ 515 w 586"/>
                <a:gd name="T93" fmla="*/ 361 h 584"/>
                <a:gd name="T94" fmla="*/ 525 w 586"/>
                <a:gd name="T95" fmla="*/ 292 h 584"/>
                <a:gd name="T96" fmla="*/ 520 w 586"/>
                <a:gd name="T97" fmla="*/ 245 h 584"/>
                <a:gd name="T98" fmla="*/ 486 w 586"/>
                <a:gd name="T99" fmla="*/ 162 h 584"/>
                <a:gd name="T100" fmla="*/ 422 w 586"/>
                <a:gd name="T101" fmla="*/ 99 h 584"/>
                <a:gd name="T102" fmla="*/ 339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4" y="578"/>
                  </a:lnTo>
                  <a:lnTo>
                    <a:pt x="220" y="574"/>
                  </a:lnTo>
                  <a:lnTo>
                    <a:pt x="206" y="571"/>
                  </a:lnTo>
                  <a:lnTo>
                    <a:pt x="192" y="566"/>
                  </a:lnTo>
                  <a:lnTo>
                    <a:pt x="179" y="561"/>
                  </a:lnTo>
                  <a:lnTo>
                    <a:pt x="166" y="555"/>
                  </a:lnTo>
                  <a:lnTo>
                    <a:pt x="154" y="549"/>
                  </a:lnTo>
                  <a:lnTo>
                    <a:pt x="141" y="542"/>
                  </a:lnTo>
                  <a:lnTo>
                    <a:pt x="129" y="534"/>
                  </a:lnTo>
                  <a:lnTo>
                    <a:pt x="118" y="526"/>
                  </a:lnTo>
                  <a:lnTo>
                    <a:pt x="107" y="517"/>
                  </a:lnTo>
                  <a:lnTo>
                    <a:pt x="96" y="508"/>
                  </a:lnTo>
                  <a:lnTo>
                    <a:pt x="86" y="499"/>
                  </a:lnTo>
                  <a:lnTo>
                    <a:pt x="76" y="489"/>
                  </a:lnTo>
                  <a:lnTo>
                    <a:pt x="67" y="478"/>
                  </a:lnTo>
                  <a:lnTo>
                    <a:pt x="59" y="466"/>
                  </a:lnTo>
                  <a:lnTo>
                    <a:pt x="50" y="455"/>
                  </a:lnTo>
                  <a:lnTo>
                    <a:pt x="42" y="443"/>
                  </a:lnTo>
                  <a:lnTo>
                    <a:pt x="35" y="431"/>
                  </a:lnTo>
                  <a:lnTo>
                    <a:pt x="29" y="418"/>
                  </a:lnTo>
                  <a:lnTo>
                    <a:pt x="23" y="405"/>
                  </a:lnTo>
                  <a:lnTo>
                    <a:pt x="18" y="392"/>
                  </a:lnTo>
                  <a:lnTo>
                    <a:pt x="13" y="379"/>
                  </a:lnTo>
                  <a:lnTo>
                    <a:pt x="9" y="365"/>
                  </a:lnTo>
                  <a:lnTo>
                    <a:pt x="6" y="351"/>
                  </a:lnTo>
                  <a:lnTo>
                    <a:pt x="3" y="336"/>
                  </a:lnTo>
                  <a:lnTo>
                    <a:pt x="2" y="321"/>
                  </a:lnTo>
                  <a:lnTo>
                    <a:pt x="0" y="307"/>
                  </a:lnTo>
                  <a:lnTo>
                    <a:pt x="0" y="292"/>
                  </a:lnTo>
                  <a:lnTo>
                    <a:pt x="0" y="292"/>
                  </a:lnTo>
                  <a:lnTo>
                    <a:pt x="0" y="277"/>
                  </a:lnTo>
                  <a:lnTo>
                    <a:pt x="2" y="262"/>
                  </a:lnTo>
                  <a:lnTo>
                    <a:pt x="3" y="248"/>
                  </a:lnTo>
                  <a:lnTo>
                    <a:pt x="6" y="233"/>
                  </a:lnTo>
                  <a:lnTo>
                    <a:pt x="9" y="218"/>
                  </a:lnTo>
                  <a:lnTo>
                    <a:pt x="13" y="205"/>
                  </a:lnTo>
                  <a:lnTo>
                    <a:pt x="18" y="191"/>
                  </a:lnTo>
                  <a:lnTo>
                    <a:pt x="23" y="178"/>
                  </a:lnTo>
                  <a:lnTo>
                    <a:pt x="29" y="165"/>
                  </a:lnTo>
                  <a:lnTo>
                    <a:pt x="35" y="153"/>
                  </a:lnTo>
                  <a:lnTo>
                    <a:pt x="42" y="140"/>
                  </a:lnTo>
                  <a:lnTo>
                    <a:pt x="50" y="129"/>
                  </a:lnTo>
                  <a:lnTo>
                    <a:pt x="59" y="117"/>
                  </a:lnTo>
                  <a:lnTo>
                    <a:pt x="67" y="105"/>
                  </a:lnTo>
                  <a:lnTo>
                    <a:pt x="76" y="95"/>
                  </a:lnTo>
                  <a:lnTo>
                    <a:pt x="86" y="85"/>
                  </a:lnTo>
                  <a:lnTo>
                    <a:pt x="96" y="75"/>
                  </a:lnTo>
                  <a:lnTo>
                    <a:pt x="107" y="66"/>
                  </a:lnTo>
                  <a:lnTo>
                    <a:pt x="118" y="57"/>
                  </a:lnTo>
                  <a:lnTo>
                    <a:pt x="129" y="49"/>
                  </a:lnTo>
                  <a:lnTo>
                    <a:pt x="141" y="42"/>
                  </a:lnTo>
                  <a:lnTo>
                    <a:pt x="154" y="35"/>
                  </a:lnTo>
                  <a:lnTo>
                    <a:pt x="166" y="28"/>
                  </a:lnTo>
                  <a:lnTo>
                    <a:pt x="179" y="23"/>
                  </a:lnTo>
                  <a:lnTo>
                    <a:pt x="192" y="17"/>
                  </a:lnTo>
                  <a:lnTo>
                    <a:pt x="206" y="13"/>
                  </a:lnTo>
                  <a:lnTo>
                    <a:pt x="220" y="9"/>
                  </a:lnTo>
                  <a:lnTo>
                    <a:pt x="234" y="6"/>
                  </a:lnTo>
                  <a:lnTo>
                    <a:pt x="249" y="3"/>
                  </a:lnTo>
                  <a:lnTo>
                    <a:pt x="263" y="1"/>
                  </a:lnTo>
                  <a:lnTo>
                    <a:pt x="278" y="0"/>
                  </a:lnTo>
                  <a:lnTo>
                    <a:pt x="293" y="0"/>
                  </a:lnTo>
                  <a:lnTo>
                    <a:pt x="293" y="0"/>
                  </a:lnTo>
                  <a:lnTo>
                    <a:pt x="308" y="0"/>
                  </a:lnTo>
                  <a:lnTo>
                    <a:pt x="323" y="1"/>
                  </a:lnTo>
                  <a:lnTo>
                    <a:pt x="337" y="3"/>
                  </a:lnTo>
                  <a:lnTo>
                    <a:pt x="352" y="6"/>
                  </a:lnTo>
                  <a:lnTo>
                    <a:pt x="366" y="9"/>
                  </a:lnTo>
                  <a:lnTo>
                    <a:pt x="380" y="13"/>
                  </a:lnTo>
                  <a:lnTo>
                    <a:pt x="394" y="17"/>
                  </a:lnTo>
                  <a:lnTo>
                    <a:pt x="407" y="23"/>
                  </a:lnTo>
                  <a:lnTo>
                    <a:pt x="420" y="28"/>
                  </a:lnTo>
                  <a:lnTo>
                    <a:pt x="432" y="35"/>
                  </a:lnTo>
                  <a:lnTo>
                    <a:pt x="445" y="42"/>
                  </a:lnTo>
                  <a:lnTo>
                    <a:pt x="457" y="49"/>
                  </a:lnTo>
                  <a:lnTo>
                    <a:pt x="468" y="57"/>
                  </a:lnTo>
                  <a:lnTo>
                    <a:pt x="479" y="66"/>
                  </a:lnTo>
                  <a:lnTo>
                    <a:pt x="490" y="75"/>
                  </a:lnTo>
                  <a:lnTo>
                    <a:pt x="500" y="85"/>
                  </a:lnTo>
                  <a:lnTo>
                    <a:pt x="510" y="95"/>
                  </a:lnTo>
                  <a:lnTo>
                    <a:pt x="519" y="105"/>
                  </a:lnTo>
                  <a:lnTo>
                    <a:pt x="527" y="117"/>
                  </a:lnTo>
                  <a:lnTo>
                    <a:pt x="535" y="129"/>
                  </a:lnTo>
                  <a:lnTo>
                    <a:pt x="544" y="140"/>
                  </a:lnTo>
                  <a:lnTo>
                    <a:pt x="551" y="153"/>
                  </a:lnTo>
                  <a:lnTo>
                    <a:pt x="557" y="165"/>
                  </a:lnTo>
                  <a:lnTo>
                    <a:pt x="563" y="178"/>
                  </a:lnTo>
                  <a:lnTo>
                    <a:pt x="568" y="191"/>
                  </a:lnTo>
                  <a:lnTo>
                    <a:pt x="573" y="205"/>
                  </a:lnTo>
                  <a:lnTo>
                    <a:pt x="577" y="218"/>
                  </a:lnTo>
                  <a:lnTo>
                    <a:pt x="580" y="233"/>
                  </a:lnTo>
                  <a:lnTo>
                    <a:pt x="583" y="248"/>
                  </a:lnTo>
                  <a:lnTo>
                    <a:pt x="584" y="262"/>
                  </a:lnTo>
                  <a:lnTo>
                    <a:pt x="586" y="277"/>
                  </a:lnTo>
                  <a:lnTo>
                    <a:pt x="586" y="292"/>
                  </a:lnTo>
                  <a:lnTo>
                    <a:pt x="586" y="292"/>
                  </a:lnTo>
                  <a:lnTo>
                    <a:pt x="586" y="307"/>
                  </a:lnTo>
                  <a:lnTo>
                    <a:pt x="584" y="321"/>
                  </a:lnTo>
                  <a:lnTo>
                    <a:pt x="583" y="336"/>
                  </a:lnTo>
                  <a:lnTo>
                    <a:pt x="580" y="351"/>
                  </a:lnTo>
                  <a:lnTo>
                    <a:pt x="577" y="365"/>
                  </a:lnTo>
                  <a:lnTo>
                    <a:pt x="573" y="379"/>
                  </a:lnTo>
                  <a:lnTo>
                    <a:pt x="568" y="392"/>
                  </a:lnTo>
                  <a:lnTo>
                    <a:pt x="563" y="405"/>
                  </a:lnTo>
                  <a:lnTo>
                    <a:pt x="557" y="418"/>
                  </a:lnTo>
                  <a:lnTo>
                    <a:pt x="551" y="431"/>
                  </a:lnTo>
                  <a:lnTo>
                    <a:pt x="544" y="443"/>
                  </a:lnTo>
                  <a:lnTo>
                    <a:pt x="535" y="455"/>
                  </a:lnTo>
                  <a:lnTo>
                    <a:pt x="527" y="466"/>
                  </a:lnTo>
                  <a:lnTo>
                    <a:pt x="519" y="478"/>
                  </a:lnTo>
                  <a:lnTo>
                    <a:pt x="510" y="489"/>
                  </a:lnTo>
                  <a:lnTo>
                    <a:pt x="500" y="499"/>
                  </a:lnTo>
                  <a:lnTo>
                    <a:pt x="490" y="508"/>
                  </a:lnTo>
                  <a:lnTo>
                    <a:pt x="479" y="517"/>
                  </a:lnTo>
                  <a:lnTo>
                    <a:pt x="468" y="526"/>
                  </a:lnTo>
                  <a:lnTo>
                    <a:pt x="457" y="534"/>
                  </a:lnTo>
                  <a:lnTo>
                    <a:pt x="445" y="542"/>
                  </a:lnTo>
                  <a:lnTo>
                    <a:pt x="432" y="549"/>
                  </a:lnTo>
                  <a:lnTo>
                    <a:pt x="420" y="555"/>
                  </a:lnTo>
                  <a:lnTo>
                    <a:pt x="407" y="561"/>
                  </a:lnTo>
                  <a:lnTo>
                    <a:pt x="394" y="566"/>
                  </a:lnTo>
                  <a:lnTo>
                    <a:pt x="380" y="571"/>
                  </a:lnTo>
                  <a:lnTo>
                    <a:pt x="366" y="574"/>
                  </a:lnTo>
                  <a:lnTo>
                    <a:pt x="352" y="578"/>
                  </a:lnTo>
                  <a:lnTo>
                    <a:pt x="337" y="580"/>
                  </a:lnTo>
                  <a:lnTo>
                    <a:pt x="323" y="582"/>
                  </a:lnTo>
                  <a:lnTo>
                    <a:pt x="308" y="583"/>
                  </a:lnTo>
                  <a:lnTo>
                    <a:pt x="293" y="584"/>
                  </a:lnTo>
                  <a:lnTo>
                    <a:pt x="293" y="584"/>
                  </a:lnTo>
                  <a:close/>
                  <a:moveTo>
                    <a:pt x="293" y="60"/>
                  </a:moveTo>
                  <a:lnTo>
                    <a:pt x="293" y="60"/>
                  </a:lnTo>
                  <a:lnTo>
                    <a:pt x="281" y="60"/>
                  </a:lnTo>
                  <a:lnTo>
                    <a:pt x="270" y="61"/>
                  </a:lnTo>
                  <a:lnTo>
                    <a:pt x="246" y="64"/>
                  </a:lnTo>
                  <a:lnTo>
                    <a:pt x="224" y="70"/>
                  </a:lnTo>
                  <a:lnTo>
                    <a:pt x="203" y="78"/>
                  </a:lnTo>
                  <a:lnTo>
                    <a:pt x="182" y="88"/>
                  </a:lnTo>
                  <a:lnTo>
                    <a:pt x="164" y="99"/>
                  </a:lnTo>
                  <a:lnTo>
                    <a:pt x="145" y="113"/>
                  </a:lnTo>
                  <a:lnTo>
                    <a:pt x="128" y="128"/>
                  </a:lnTo>
                  <a:lnTo>
                    <a:pt x="114"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4" y="439"/>
                  </a:lnTo>
                  <a:lnTo>
                    <a:pt x="128" y="455"/>
                  </a:lnTo>
                  <a:lnTo>
                    <a:pt x="145" y="471"/>
                  </a:lnTo>
                  <a:lnTo>
                    <a:pt x="164" y="484"/>
                  </a:lnTo>
                  <a:lnTo>
                    <a:pt x="182" y="496"/>
                  </a:lnTo>
                  <a:lnTo>
                    <a:pt x="203" y="505"/>
                  </a:lnTo>
                  <a:lnTo>
                    <a:pt x="224" y="513"/>
                  </a:lnTo>
                  <a:lnTo>
                    <a:pt x="246" y="519"/>
                  </a:lnTo>
                  <a:lnTo>
                    <a:pt x="270" y="522"/>
                  </a:lnTo>
                  <a:lnTo>
                    <a:pt x="281" y="523"/>
                  </a:lnTo>
                  <a:lnTo>
                    <a:pt x="293" y="524"/>
                  </a:lnTo>
                  <a:lnTo>
                    <a:pt x="293" y="524"/>
                  </a:lnTo>
                  <a:lnTo>
                    <a:pt x="305" y="523"/>
                  </a:lnTo>
                  <a:lnTo>
                    <a:pt x="316" y="522"/>
                  </a:lnTo>
                  <a:lnTo>
                    <a:pt x="339" y="519"/>
                  </a:lnTo>
                  <a:lnTo>
                    <a:pt x="362" y="513"/>
                  </a:lnTo>
                  <a:lnTo>
                    <a:pt x="383" y="505"/>
                  </a:lnTo>
                  <a:lnTo>
                    <a:pt x="403" y="496"/>
                  </a:lnTo>
                  <a:lnTo>
                    <a:pt x="422" y="484"/>
                  </a:lnTo>
                  <a:lnTo>
                    <a:pt x="440" y="471"/>
                  </a:lnTo>
                  <a:lnTo>
                    <a:pt x="457" y="455"/>
                  </a:lnTo>
                  <a:lnTo>
                    <a:pt x="472" y="439"/>
                  </a:lnTo>
                  <a:lnTo>
                    <a:pt x="486" y="421"/>
                  </a:lnTo>
                  <a:lnTo>
                    <a:pt x="497" y="402"/>
                  </a:lnTo>
                  <a:lnTo>
                    <a:pt x="507" y="382"/>
                  </a:lnTo>
                  <a:lnTo>
                    <a:pt x="515" y="361"/>
                  </a:lnTo>
                  <a:lnTo>
                    <a:pt x="520" y="338"/>
                  </a:lnTo>
                  <a:lnTo>
                    <a:pt x="524" y="315"/>
                  </a:lnTo>
                  <a:lnTo>
                    <a:pt x="525" y="303"/>
                  </a:lnTo>
                  <a:lnTo>
                    <a:pt x="525" y="292"/>
                  </a:lnTo>
                  <a:lnTo>
                    <a:pt x="525" y="292"/>
                  </a:lnTo>
                  <a:lnTo>
                    <a:pt x="525" y="280"/>
                  </a:lnTo>
                  <a:lnTo>
                    <a:pt x="524" y="268"/>
                  </a:lnTo>
                  <a:lnTo>
                    <a:pt x="520" y="245"/>
                  </a:lnTo>
                  <a:lnTo>
                    <a:pt x="515" y="222"/>
                  </a:lnTo>
                  <a:lnTo>
                    <a:pt x="507" y="201"/>
                  </a:lnTo>
                  <a:lnTo>
                    <a:pt x="497" y="181"/>
                  </a:lnTo>
                  <a:lnTo>
                    <a:pt x="486" y="162"/>
                  </a:lnTo>
                  <a:lnTo>
                    <a:pt x="472" y="144"/>
                  </a:lnTo>
                  <a:lnTo>
                    <a:pt x="457" y="128"/>
                  </a:lnTo>
                  <a:lnTo>
                    <a:pt x="440" y="113"/>
                  </a:lnTo>
                  <a:lnTo>
                    <a:pt x="422" y="99"/>
                  </a:lnTo>
                  <a:lnTo>
                    <a:pt x="403" y="88"/>
                  </a:lnTo>
                  <a:lnTo>
                    <a:pt x="383" y="78"/>
                  </a:lnTo>
                  <a:lnTo>
                    <a:pt x="362" y="70"/>
                  </a:lnTo>
                  <a:lnTo>
                    <a:pt x="339"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0" name="Freeform 145">
              <a:extLst>
                <a:ext uri="{FF2B5EF4-FFF2-40B4-BE49-F238E27FC236}">
                  <a16:creationId xmlns:a16="http://schemas.microsoft.com/office/drawing/2014/main" xmlns="" id="{822F2E6F-B458-46C9-96E4-5A995EB22B15}"/>
                </a:ext>
              </a:extLst>
            </p:cNvPr>
            <p:cNvSpPr>
              <a:spLocks noEditPoints="1"/>
            </p:cNvSpPr>
            <p:nvPr/>
          </p:nvSpPr>
          <p:spPr bwMode="auto">
            <a:xfrm>
              <a:off x="1260752" y="3078504"/>
              <a:ext cx="310606" cy="310606"/>
            </a:xfrm>
            <a:custGeom>
              <a:avLst/>
              <a:gdLst>
                <a:gd name="T0" fmla="*/ 263 w 586"/>
                <a:gd name="T1" fmla="*/ 583 h 584"/>
                <a:gd name="T2" fmla="*/ 206 w 586"/>
                <a:gd name="T3" fmla="*/ 571 h 584"/>
                <a:gd name="T4" fmla="*/ 154 w 586"/>
                <a:gd name="T5" fmla="*/ 549 h 584"/>
                <a:gd name="T6" fmla="*/ 106 w 586"/>
                <a:gd name="T7" fmla="*/ 518 h 584"/>
                <a:gd name="T8" fmla="*/ 67 w 586"/>
                <a:gd name="T9" fmla="*/ 478 h 584"/>
                <a:gd name="T10" fmla="*/ 35 w 586"/>
                <a:gd name="T11" fmla="*/ 431 h 584"/>
                <a:gd name="T12" fmla="*/ 13 w 586"/>
                <a:gd name="T13" fmla="*/ 379 h 584"/>
                <a:gd name="T14" fmla="*/ 1 w 586"/>
                <a:gd name="T15" fmla="*/ 322 h 584"/>
                <a:gd name="T16" fmla="*/ 0 w 586"/>
                <a:gd name="T17" fmla="*/ 277 h 584"/>
                <a:gd name="T18" fmla="*/ 9 w 586"/>
                <a:gd name="T19" fmla="*/ 219 h 584"/>
                <a:gd name="T20" fmla="*/ 28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3 h 584"/>
                <a:gd name="T54" fmla="*/ 544 w 586"/>
                <a:gd name="T55" fmla="*/ 443 h 584"/>
                <a:gd name="T56" fmla="*/ 509 w 586"/>
                <a:gd name="T57" fmla="*/ 489 h 584"/>
                <a:gd name="T58" fmla="*/ 468 w 586"/>
                <a:gd name="T59" fmla="*/ 526 h 584"/>
                <a:gd name="T60" fmla="*/ 419 w 586"/>
                <a:gd name="T61" fmla="*/ 555 h 584"/>
                <a:gd name="T62" fmla="*/ 366 w 586"/>
                <a:gd name="T63" fmla="*/ 575 h 584"/>
                <a:gd name="T64" fmla="*/ 308 w 586"/>
                <a:gd name="T65" fmla="*/ 584 h 584"/>
                <a:gd name="T66" fmla="*/ 293 w 586"/>
                <a:gd name="T67" fmla="*/ 60 h 584"/>
                <a:gd name="T68" fmla="*/ 223 w 586"/>
                <a:gd name="T69" fmla="*/ 71 h 584"/>
                <a:gd name="T70" fmla="*/ 146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2 w 586"/>
                <a:gd name="T83" fmla="*/ 506 h 584"/>
                <a:gd name="T84" fmla="*/ 281 w 586"/>
                <a:gd name="T85" fmla="*/ 524 h 584"/>
                <a:gd name="T86" fmla="*/ 316 w 586"/>
                <a:gd name="T87" fmla="*/ 523 h 584"/>
                <a:gd name="T88" fmla="*/ 403 w 586"/>
                <a:gd name="T89" fmla="*/ 496 h 584"/>
                <a:gd name="T90" fmla="*/ 472 w 586"/>
                <a:gd name="T91" fmla="*/ 439 h 584"/>
                <a:gd name="T92" fmla="*/ 514 w 586"/>
                <a:gd name="T93" fmla="*/ 361 h 584"/>
                <a:gd name="T94" fmla="*/ 525 w 586"/>
                <a:gd name="T95" fmla="*/ 292 h 584"/>
                <a:gd name="T96" fmla="*/ 520 w 586"/>
                <a:gd name="T97" fmla="*/ 246 h 584"/>
                <a:gd name="T98" fmla="*/ 485 w 586"/>
                <a:gd name="T99" fmla="*/ 163 h 584"/>
                <a:gd name="T100" fmla="*/ 422 w 586"/>
                <a:gd name="T101" fmla="*/ 99 h 584"/>
                <a:gd name="T102" fmla="*/ 340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3" y="578"/>
                  </a:lnTo>
                  <a:lnTo>
                    <a:pt x="219" y="575"/>
                  </a:lnTo>
                  <a:lnTo>
                    <a:pt x="206" y="571"/>
                  </a:lnTo>
                  <a:lnTo>
                    <a:pt x="192" y="566"/>
                  </a:lnTo>
                  <a:lnTo>
                    <a:pt x="179" y="561"/>
                  </a:lnTo>
                  <a:lnTo>
                    <a:pt x="166" y="555"/>
                  </a:lnTo>
                  <a:lnTo>
                    <a:pt x="154" y="549"/>
                  </a:lnTo>
                  <a:lnTo>
                    <a:pt x="141" y="542"/>
                  </a:lnTo>
                  <a:lnTo>
                    <a:pt x="129" y="534"/>
                  </a:lnTo>
                  <a:lnTo>
                    <a:pt x="117" y="526"/>
                  </a:lnTo>
                  <a:lnTo>
                    <a:pt x="106" y="518"/>
                  </a:lnTo>
                  <a:lnTo>
                    <a:pt x="96" y="509"/>
                  </a:lnTo>
                  <a:lnTo>
                    <a:pt x="86" y="499"/>
                  </a:lnTo>
                  <a:lnTo>
                    <a:pt x="76" y="489"/>
                  </a:lnTo>
                  <a:lnTo>
                    <a:pt x="67" y="478"/>
                  </a:lnTo>
                  <a:lnTo>
                    <a:pt x="59" y="466"/>
                  </a:lnTo>
                  <a:lnTo>
                    <a:pt x="50" y="455"/>
                  </a:lnTo>
                  <a:lnTo>
                    <a:pt x="42" y="443"/>
                  </a:lnTo>
                  <a:lnTo>
                    <a:pt x="35" y="431"/>
                  </a:lnTo>
                  <a:lnTo>
                    <a:pt x="28" y="419"/>
                  </a:lnTo>
                  <a:lnTo>
                    <a:pt x="23" y="406"/>
                  </a:lnTo>
                  <a:lnTo>
                    <a:pt x="17" y="393"/>
                  </a:lnTo>
                  <a:lnTo>
                    <a:pt x="13" y="379"/>
                  </a:lnTo>
                  <a:lnTo>
                    <a:pt x="9" y="365"/>
                  </a:lnTo>
                  <a:lnTo>
                    <a:pt x="6" y="350"/>
                  </a:lnTo>
                  <a:lnTo>
                    <a:pt x="3" y="336"/>
                  </a:lnTo>
                  <a:lnTo>
                    <a:pt x="1" y="322"/>
                  </a:lnTo>
                  <a:lnTo>
                    <a:pt x="0" y="307"/>
                  </a:lnTo>
                  <a:lnTo>
                    <a:pt x="0" y="292"/>
                  </a:lnTo>
                  <a:lnTo>
                    <a:pt x="0" y="292"/>
                  </a:lnTo>
                  <a:lnTo>
                    <a:pt x="0" y="277"/>
                  </a:lnTo>
                  <a:lnTo>
                    <a:pt x="1" y="262"/>
                  </a:lnTo>
                  <a:lnTo>
                    <a:pt x="3" y="248"/>
                  </a:lnTo>
                  <a:lnTo>
                    <a:pt x="6" y="233"/>
                  </a:lnTo>
                  <a:lnTo>
                    <a:pt x="9" y="219"/>
                  </a:lnTo>
                  <a:lnTo>
                    <a:pt x="13" y="205"/>
                  </a:lnTo>
                  <a:lnTo>
                    <a:pt x="17" y="192"/>
                  </a:lnTo>
                  <a:lnTo>
                    <a:pt x="23" y="178"/>
                  </a:lnTo>
                  <a:lnTo>
                    <a:pt x="28" y="166"/>
                  </a:lnTo>
                  <a:lnTo>
                    <a:pt x="35" y="153"/>
                  </a:lnTo>
                  <a:lnTo>
                    <a:pt x="42" y="141"/>
                  </a:lnTo>
                  <a:lnTo>
                    <a:pt x="50" y="129"/>
                  </a:lnTo>
                  <a:lnTo>
                    <a:pt x="59" y="118"/>
                  </a:lnTo>
                  <a:lnTo>
                    <a:pt x="67" y="106"/>
                  </a:lnTo>
                  <a:lnTo>
                    <a:pt x="76" y="95"/>
                  </a:lnTo>
                  <a:lnTo>
                    <a:pt x="86" y="85"/>
                  </a:lnTo>
                  <a:lnTo>
                    <a:pt x="96" y="76"/>
                  </a:lnTo>
                  <a:lnTo>
                    <a:pt x="106" y="66"/>
                  </a:lnTo>
                  <a:lnTo>
                    <a:pt x="117" y="58"/>
                  </a:lnTo>
                  <a:lnTo>
                    <a:pt x="129" y="50"/>
                  </a:lnTo>
                  <a:lnTo>
                    <a:pt x="141" y="42"/>
                  </a:lnTo>
                  <a:lnTo>
                    <a:pt x="154" y="35"/>
                  </a:lnTo>
                  <a:lnTo>
                    <a:pt x="166" y="29"/>
                  </a:lnTo>
                  <a:lnTo>
                    <a:pt x="179" y="23"/>
                  </a:lnTo>
                  <a:lnTo>
                    <a:pt x="192" y="18"/>
                  </a:lnTo>
                  <a:lnTo>
                    <a:pt x="206" y="13"/>
                  </a:lnTo>
                  <a:lnTo>
                    <a:pt x="219" y="9"/>
                  </a:lnTo>
                  <a:lnTo>
                    <a:pt x="233" y="6"/>
                  </a:lnTo>
                  <a:lnTo>
                    <a:pt x="249" y="4"/>
                  </a:lnTo>
                  <a:lnTo>
                    <a:pt x="263" y="2"/>
                  </a:lnTo>
                  <a:lnTo>
                    <a:pt x="278" y="1"/>
                  </a:lnTo>
                  <a:lnTo>
                    <a:pt x="293" y="0"/>
                  </a:lnTo>
                  <a:lnTo>
                    <a:pt x="293" y="0"/>
                  </a:lnTo>
                  <a:lnTo>
                    <a:pt x="308" y="1"/>
                  </a:lnTo>
                  <a:lnTo>
                    <a:pt x="322" y="2"/>
                  </a:lnTo>
                  <a:lnTo>
                    <a:pt x="337" y="4"/>
                  </a:lnTo>
                  <a:lnTo>
                    <a:pt x="352" y="6"/>
                  </a:lnTo>
                  <a:lnTo>
                    <a:pt x="366" y="9"/>
                  </a:lnTo>
                  <a:lnTo>
                    <a:pt x="380" y="13"/>
                  </a:lnTo>
                  <a:lnTo>
                    <a:pt x="393" y="18"/>
                  </a:lnTo>
                  <a:lnTo>
                    <a:pt x="407" y="23"/>
                  </a:lnTo>
                  <a:lnTo>
                    <a:pt x="419" y="29"/>
                  </a:lnTo>
                  <a:lnTo>
                    <a:pt x="432" y="35"/>
                  </a:lnTo>
                  <a:lnTo>
                    <a:pt x="445" y="42"/>
                  </a:lnTo>
                  <a:lnTo>
                    <a:pt x="457" y="50"/>
                  </a:lnTo>
                  <a:lnTo>
                    <a:pt x="468" y="58"/>
                  </a:lnTo>
                  <a:lnTo>
                    <a:pt x="479" y="66"/>
                  </a:lnTo>
                  <a:lnTo>
                    <a:pt x="490" y="76"/>
                  </a:lnTo>
                  <a:lnTo>
                    <a:pt x="500" y="85"/>
                  </a:lnTo>
                  <a:lnTo>
                    <a:pt x="509" y="95"/>
                  </a:lnTo>
                  <a:lnTo>
                    <a:pt x="518" y="106"/>
                  </a:lnTo>
                  <a:lnTo>
                    <a:pt x="527" y="118"/>
                  </a:lnTo>
                  <a:lnTo>
                    <a:pt x="536" y="129"/>
                  </a:lnTo>
                  <a:lnTo>
                    <a:pt x="544" y="141"/>
                  </a:lnTo>
                  <a:lnTo>
                    <a:pt x="551" y="153"/>
                  </a:lnTo>
                  <a:lnTo>
                    <a:pt x="557" y="166"/>
                  </a:lnTo>
                  <a:lnTo>
                    <a:pt x="563" y="178"/>
                  </a:lnTo>
                  <a:lnTo>
                    <a:pt x="568" y="192"/>
                  </a:lnTo>
                  <a:lnTo>
                    <a:pt x="573" y="205"/>
                  </a:lnTo>
                  <a:lnTo>
                    <a:pt x="577" y="219"/>
                  </a:lnTo>
                  <a:lnTo>
                    <a:pt x="580" y="233"/>
                  </a:lnTo>
                  <a:lnTo>
                    <a:pt x="582" y="248"/>
                  </a:lnTo>
                  <a:lnTo>
                    <a:pt x="584" y="262"/>
                  </a:lnTo>
                  <a:lnTo>
                    <a:pt x="585" y="277"/>
                  </a:lnTo>
                  <a:lnTo>
                    <a:pt x="586" y="292"/>
                  </a:lnTo>
                  <a:lnTo>
                    <a:pt x="586" y="292"/>
                  </a:lnTo>
                  <a:lnTo>
                    <a:pt x="585" y="307"/>
                  </a:lnTo>
                  <a:lnTo>
                    <a:pt x="584" y="322"/>
                  </a:lnTo>
                  <a:lnTo>
                    <a:pt x="582" y="336"/>
                  </a:lnTo>
                  <a:lnTo>
                    <a:pt x="580" y="350"/>
                  </a:lnTo>
                  <a:lnTo>
                    <a:pt x="577" y="365"/>
                  </a:lnTo>
                  <a:lnTo>
                    <a:pt x="573" y="379"/>
                  </a:lnTo>
                  <a:lnTo>
                    <a:pt x="568" y="393"/>
                  </a:lnTo>
                  <a:lnTo>
                    <a:pt x="563" y="406"/>
                  </a:lnTo>
                  <a:lnTo>
                    <a:pt x="557" y="419"/>
                  </a:lnTo>
                  <a:lnTo>
                    <a:pt x="551" y="431"/>
                  </a:lnTo>
                  <a:lnTo>
                    <a:pt x="544" y="443"/>
                  </a:lnTo>
                  <a:lnTo>
                    <a:pt x="536" y="455"/>
                  </a:lnTo>
                  <a:lnTo>
                    <a:pt x="527" y="466"/>
                  </a:lnTo>
                  <a:lnTo>
                    <a:pt x="518" y="478"/>
                  </a:lnTo>
                  <a:lnTo>
                    <a:pt x="509" y="489"/>
                  </a:lnTo>
                  <a:lnTo>
                    <a:pt x="500" y="499"/>
                  </a:lnTo>
                  <a:lnTo>
                    <a:pt x="490" y="509"/>
                  </a:lnTo>
                  <a:lnTo>
                    <a:pt x="479" y="518"/>
                  </a:lnTo>
                  <a:lnTo>
                    <a:pt x="468" y="526"/>
                  </a:lnTo>
                  <a:lnTo>
                    <a:pt x="457" y="534"/>
                  </a:lnTo>
                  <a:lnTo>
                    <a:pt x="445" y="542"/>
                  </a:lnTo>
                  <a:lnTo>
                    <a:pt x="432" y="549"/>
                  </a:lnTo>
                  <a:lnTo>
                    <a:pt x="419" y="555"/>
                  </a:lnTo>
                  <a:lnTo>
                    <a:pt x="407" y="561"/>
                  </a:lnTo>
                  <a:lnTo>
                    <a:pt x="393" y="566"/>
                  </a:lnTo>
                  <a:lnTo>
                    <a:pt x="380" y="571"/>
                  </a:lnTo>
                  <a:lnTo>
                    <a:pt x="366" y="575"/>
                  </a:lnTo>
                  <a:lnTo>
                    <a:pt x="352" y="578"/>
                  </a:lnTo>
                  <a:lnTo>
                    <a:pt x="337" y="581"/>
                  </a:lnTo>
                  <a:lnTo>
                    <a:pt x="322" y="583"/>
                  </a:lnTo>
                  <a:lnTo>
                    <a:pt x="308" y="584"/>
                  </a:lnTo>
                  <a:lnTo>
                    <a:pt x="293" y="584"/>
                  </a:lnTo>
                  <a:lnTo>
                    <a:pt x="293" y="584"/>
                  </a:lnTo>
                  <a:close/>
                  <a:moveTo>
                    <a:pt x="293" y="60"/>
                  </a:moveTo>
                  <a:lnTo>
                    <a:pt x="293" y="60"/>
                  </a:lnTo>
                  <a:lnTo>
                    <a:pt x="281" y="60"/>
                  </a:lnTo>
                  <a:lnTo>
                    <a:pt x="269" y="61"/>
                  </a:lnTo>
                  <a:lnTo>
                    <a:pt x="247" y="65"/>
                  </a:lnTo>
                  <a:lnTo>
                    <a:pt x="223" y="71"/>
                  </a:lnTo>
                  <a:lnTo>
                    <a:pt x="202" y="78"/>
                  </a:lnTo>
                  <a:lnTo>
                    <a:pt x="182" y="88"/>
                  </a:lnTo>
                  <a:lnTo>
                    <a:pt x="163" y="99"/>
                  </a:lnTo>
                  <a:lnTo>
                    <a:pt x="146" y="113"/>
                  </a:lnTo>
                  <a:lnTo>
                    <a:pt x="128" y="129"/>
                  </a:lnTo>
                  <a:lnTo>
                    <a:pt x="113"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3" y="439"/>
                  </a:lnTo>
                  <a:lnTo>
                    <a:pt x="128" y="456"/>
                  </a:lnTo>
                  <a:lnTo>
                    <a:pt x="146" y="470"/>
                  </a:lnTo>
                  <a:lnTo>
                    <a:pt x="163" y="485"/>
                  </a:lnTo>
                  <a:lnTo>
                    <a:pt x="182" y="496"/>
                  </a:lnTo>
                  <a:lnTo>
                    <a:pt x="202" y="506"/>
                  </a:lnTo>
                  <a:lnTo>
                    <a:pt x="223" y="514"/>
                  </a:lnTo>
                  <a:lnTo>
                    <a:pt x="247" y="519"/>
                  </a:lnTo>
                  <a:lnTo>
                    <a:pt x="269" y="523"/>
                  </a:lnTo>
                  <a:lnTo>
                    <a:pt x="281" y="524"/>
                  </a:lnTo>
                  <a:lnTo>
                    <a:pt x="293" y="524"/>
                  </a:lnTo>
                  <a:lnTo>
                    <a:pt x="293" y="524"/>
                  </a:lnTo>
                  <a:lnTo>
                    <a:pt x="305" y="524"/>
                  </a:lnTo>
                  <a:lnTo>
                    <a:pt x="316" y="523"/>
                  </a:lnTo>
                  <a:lnTo>
                    <a:pt x="340" y="519"/>
                  </a:lnTo>
                  <a:lnTo>
                    <a:pt x="362" y="514"/>
                  </a:lnTo>
                  <a:lnTo>
                    <a:pt x="383" y="506"/>
                  </a:lnTo>
                  <a:lnTo>
                    <a:pt x="403" y="496"/>
                  </a:lnTo>
                  <a:lnTo>
                    <a:pt x="422" y="485"/>
                  </a:lnTo>
                  <a:lnTo>
                    <a:pt x="441" y="470"/>
                  </a:lnTo>
                  <a:lnTo>
                    <a:pt x="457" y="456"/>
                  </a:lnTo>
                  <a:lnTo>
                    <a:pt x="472" y="439"/>
                  </a:lnTo>
                  <a:lnTo>
                    <a:pt x="485" y="422"/>
                  </a:lnTo>
                  <a:lnTo>
                    <a:pt x="497" y="403"/>
                  </a:lnTo>
                  <a:lnTo>
                    <a:pt x="507" y="383"/>
                  </a:lnTo>
                  <a:lnTo>
                    <a:pt x="514" y="361"/>
                  </a:lnTo>
                  <a:lnTo>
                    <a:pt x="520" y="338"/>
                  </a:lnTo>
                  <a:lnTo>
                    <a:pt x="524" y="316"/>
                  </a:lnTo>
                  <a:lnTo>
                    <a:pt x="524" y="304"/>
                  </a:lnTo>
                  <a:lnTo>
                    <a:pt x="525" y="292"/>
                  </a:lnTo>
                  <a:lnTo>
                    <a:pt x="525" y="292"/>
                  </a:lnTo>
                  <a:lnTo>
                    <a:pt x="524" y="280"/>
                  </a:lnTo>
                  <a:lnTo>
                    <a:pt x="524" y="269"/>
                  </a:lnTo>
                  <a:lnTo>
                    <a:pt x="520" y="246"/>
                  </a:lnTo>
                  <a:lnTo>
                    <a:pt x="514" y="223"/>
                  </a:lnTo>
                  <a:lnTo>
                    <a:pt x="507" y="202"/>
                  </a:lnTo>
                  <a:lnTo>
                    <a:pt x="497" y="182"/>
                  </a:lnTo>
                  <a:lnTo>
                    <a:pt x="485" y="163"/>
                  </a:lnTo>
                  <a:lnTo>
                    <a:pt x="472" y="145"/>
                  </a:lnTo>
                  <a:lnTo>
                    <a:pt x="457" y="129"/>
                  </a:lnTo>
                  <a:lnTo>
                    <a:pt x="441" y="113"/>
                  </a:lnTo>
                  <a:lnTo>
                    <a:pt x="422" y="99"/>
                  </a:lnTo>
                  <a:lnTo>
                    <a:pt x="403" y="88"/>
                  </a:lnTo>
                  <a:lnTo>
                    <a:pt x="383" y="78"/>
                  </a:lnTo>
                  <a:lnTo>
                    <a:pt x="362" y="71"/>
                  </a:lnTo>
                  <a:lnTo>
                    <a:pt x="340"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1" name="Freeform 146">
              <a:extLst>
                <a:ext uri="{FF2B5EF4-FFF2-40B4-BE49-F238E27FC236}">
                  <a16:creationId xmlns:a16="http://schemas.microsoft.com/office/drawing/2014/main" xmlns="" id="{BA02EA30-D4B8-4C87-BB44-F80DA329459E}"/>
                </a:ext>
              </a:extLst>
            </p:cNvPr>
            <p:cNvSpPr>
              <a:spLocks noEditPoints="1"/>
            </p:cNvSpPr>
            <p:nvPr/>
          </p:nvSpPr>
          <p:spPr bwMode="auto">
            <a:xfrm>
              <a:off x="1261810" y="3645627"/>
              <a:ext cx="310606" cy="310606"/>
            </a:xfrm>
            <a:custGeom>
              <a:avLst/>
              <a:gdLst>
                <a:gd name="T0" fmla="*/ 263 w 586"/>
                <a:gd name="T1" fmla="*/ 582 h 584"/>
                <a:gd name="T2" fmla="*/ 206 w 586"/>
                <a:gd name="T3" fmla="*/ 571 h 584"/>
                <a:gd name="T4" fmla="*/ 154 w 586"/>
                <a:gd name="T5" fmla="*/ 549 h 584"/>
                <a:gd name="T6" fmla="*/ 106 w 586"/>
                <a:gd name="T7" fmla="*/ 517 h 584"/>
                <a:gd name="T8" fmla="*/ 67 w 586"/>
                <a:gd name="T9" fmla="*/ 478 h 584"/>
                <a:gd name="T10" fmla="*/ 35 w 586"/>
                <a:gd name="T11" fmla="*/ 431 h 584"/>
                <a:gd name="T12" fmla="*/ 13 w 586"/>
                <a:gd name="T13" fmla="*/ 379 h 584"/>
                <a:gd name="T14" fmla="*/ 1 w 586"/>
                <a:gd name="T15" fmla="*/ 321 h 584"/>
                <a:gd name="T16" fmla="*/ 0 w 586"/>
                <a:gd name="T17" fmla="*/ 277 h 584"/>
                <a:gd name="T18" fmla="*/ 9 w 586"/>
                <a:gd name="T19" fmla="*/ 218 h 584"/>
                <a:gd name="T20" fmla="*/ 28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2 h 584"/>
                <a:gd name="T54" fmla="*/ 544 w 586"/>
                <a:gd name="T55" fmla="*/ 443 h 584"/>
                <a:gd name="T56" fmla="*/ 509 w 586"/>
                <a:gd name="T57" fmla="*/ 489 h 584"/>
                <a:gd name="T58" fmla="*/ 468 w 586"/>
                <a:gd name="T59" fmla="*/ 526 h 584"/>
                <a:gd name="T60" fmla="*/ 419 w 586"/>
                <a:gd name="T61" fmla="*/ 555 h 584"/>
                <a:gd name="T62" fmla="*/ 366 w 586"/>
                <a:gd name="T63" fmla="*/ 574 h 584"/>
                <a:gd name="T64" fmla="*/ 308 w 586"/>
                <a:gd name="T65" fmla="*/ 583 h 584"/>
                <a:gd name="T66" fmla="*/ 293 w 586"/>
                <a:gd name="T67" fmla="*/ 60 h 584"/>
                <a:gd name="T68" fmla="*/ 223 w 586"/>
                <a:gd name="T69" fmla="*/ 70 h 584"/>
                <a:gd name="T70" fmla="*/ 146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2 w 586"/>
                <a:gd name="T83" fmla="*/ 505 h 584"/>
                <a:gd name="T84" fmla="*/ 281 w 586"/>
                <a:gd name="T85" fmla="*/ 523 h 584"/>
                <a:gd name="T86" fmla="*/ 316 w 586"/>
                <a:gd name="T87" fmla="*/ 522 h 584"/>
                <a:gd name="T88" fmla="*/ 403 w 586"/>
                <a:gd name="T89" fmla="*/ 496 h 584"/>
                <a:gd name="T90" fmla="*/ 472 w 586"/>
                <a:gd name="T91" fmla="*/ 439 h 584"/>
                <a:gd name="T92" fmla="*/ 514 w 586"/>
                <a:gd name="T93" fmla="*/ 361 h 584"/>
                <a:gd name="T94" fmla="*/ 525 w 586"/>
                <a:gd name="T95" fmla="*/ 292 h 584"/>
                <a:gd name="T96" fmla="*/ 520 w 586"/>
                <a:gd name="T97" fmla="*/ 245 h 584"/>
                <a:gd name="T98" fmla="*/ 485 w 586"/>
                <a:gd name="T99" fmla="*/ 162 h 584"/>
                <a:gd name="T100" fmla="*/ 422 w 586"/>
                <a:gd name="T101" fmla="*/ 99 h 584"/>
                <a:gd name="T102" fmla="*/ 340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3" y="578"/>
                  </a:lnTo>
                  <a:lnTo>
                    <a:pt x="219" y="574"/>
                  </a:lnTo>
                  <a:lnTo>
                    <a:pt x="206" y="571"/>
                  </a:lnTo>
                  <a:lnTo>
                    <a:pt x="192" y="566"/>
                  </a:lnTo>
                  <a:lnTo>
                    <a:pt x="179" y="561"/>
                  </a:lnTo>
                  <a:lnTo>
                    <a:pt x="166" y="555"/>
                  </a:lnTo>
                  <a:lnTo>
                    <a:pt x="154" y="549"/>
                  </a:lnTo>
                  <a:lnTo>
                    <a:pt x="141" y="542"/>
                  </a:lnTo>
                  <a:lnTo>
                    <a:pt x="129" y="534"/>
                  </a:lnTo>
                  <a:lnTo>
                    <a:pt x="117" y="526"/>
                  </a:lnTo>
                  <a:lnTo>
                    <a:pt x="106" y="517"/>
                  </a:lnTo>
                  <a:lnTo>
                    <a:pt x="96" y="508"/>
                  </a:lnTo>
                  <a:lnTo>
                    <a:pt x="86" y="499"/>
                  </a:lnTo>
                  <a:lnTo>
                    <a:pt x="76" y="489"/>
                  </a:lnTo>
                  <a:lnTo>
                    <a:pt x="67" y="478"/>
                  </a:lnTo>
                  <a:lnTo>
                    <a:pt x="59" y="466"/>
                  </a:lnTo>
                  <a:lnTo>
                    <a:pt x="50" y="455"/>
                  </a:lnTo>
                  <a:lnTo>
                    <a:pt x="42" y="443"/>
                  </a:lnTo>
                  <a:lnTo>
                    <a:pt x="35" y="431"/>
                  </a:lnTo>
                  <a:lnTo>
                    <a:pt x="28" y="418"/>
                  </a:lnTo>
                  <a:lnTo>
                    <a:pt x="23" y="405"/>
                  </a:lnTo>
                  <a:lnTo>
                    <a:pt x="17" y="392"/>
                  </a:lnTo>
                  <a:lnTo>
                    <a:pt x="13" y="379"/>
                  </a:lnTo>
                  <a:lnTo>
                    <a:pt x="9" y="365"/>
                  </a:lnTo>
                  <a:lnTo>
                    <a:pt x="6" y="351"/>
                  </a:lnTo>
                  <a:lnTo>
                    <a:pt x="3" y="336"/>
                  </a:lnTo>
                  <a:lnTo>
                    <a:pt x="1" y="321"/>
                  </a:lnTo>
                  <a:lnTo>
                    <a:pt x="0" y="307"/>
                  </a:lnTo>
                  <a:lnTo>
                    <a:pt x="0" y="292"/>
                  </a:lnTo>
                  <a:lnTo>
                    <a:pt x="0" y="292"/>
                  </a:lnTo>
                  <a:lnTo>
                    <a:pt x="0" y="277"/>
                  </a:lnTo>
                  <a:lnTo>
                    <a:pt x="1" y="262"/>
                  </a:lnTo>
                  <a:lnTo>
                    <a:pt x="3" y="248"/>
                  </a:lnTo>
                  <a:lnTo>
                    <a:pt x="6" y="233"/>
                  </a:lnTo>
                  <a:lnTo>
                    <a:pt x="9" y="218"/>
                  </a:lnTo>
                  <a:lnTo>
                    <a:pt x="13" y="205"/>
                  </a:lnTo>
                  <a:lnTo>
                    <a:pt x="17" y="191"/>
                  </a:lnTo>
                  <a:lnTo>
                    <a:pt x="23" y="178"/>
                  </a:lnTo>
                  <a:lnTo>
                    <a:pt x="28" y="165"/>
                  </a:lnTo>
                  <a:lnTo>
                    <a:pt x="35" y="153"/>
                  </a:lnTo>
                  <a:lnTo>
                    <a:pt x="42" y="140"/>
                  </a:lnTo>
                  <a:lnTo>
                    <a:pt x="50" y="129"/>
                  </a:lnTo>
                  <a:lnTo>
                    <a:pt x="59" y="117"/>
                  </a:lnTo>
                  <a:lnTo>
                    <a:pt x="67" y="105"/>
                  </a:lnTo>
                  <a:lnTo>
                    <a:pt x="76" y="95"/>
                  </a:lnTo>
                  <a:lnTo>
                    <a:pt x="86" y="85"/>
                  </a:lnTo>
                  <a:lnTo>
                    <a:pt x="96" y="75"/>
                  </a:lnTo>
                  <a:lnTo>
                    <a:pt x="106" y="66"/>
                  </a:lnTo>
                  <a:lnTo>
                    <a:pt x="117" y="57"/>
                  </a:lnTo>
                  <a:lnTo>
                    <a:pt x="129" y="49"/>
                  </a:lnTo>
                  <a:lnTo>
                    <a:pt x="141" y="42"/>
                  </a:lnTo>
                  <a:lnTo>
                    <a:pt x="154" y="35"/>
                  </a:lnTo>
                  <a:lnTo>
                    <a:pt x="166" y="28"/>
                  </a:lnTo>
                  <a:lnTo>
                    <a:pt x="179" y="23"/>
                  </a:lnTo>
                  <a:lnTo>
                    <a:pt x="192" y="17"/>
                  </a:lnTo>
                  <a:lnTo>
                    <a:pt x="206" y="13"/>
                  </a:lnTo>
                  <a:lnTo>
                    <a:pt x="219" y="9"/>
                  </a:lnTo>
                  <a:lnTo>
                    <a:pt x="233" y="6"/>
                  </a:lnTo>
                  <a:lnTo>
                    <a:pt x="249" y="3"/>
                  </a:lnTo>
                  <a:lnTo>
                    <a:pt x="263" y="1"/>
                  </a:lnTo>
                  <a:lnTo>
                    <a:pt x="278" y="0"/>
                  </a:lnTo>
                  <a:lnTo>
                    <a:pt x="293" y="0"/>
                  </a:lnTo>
                  <a:lnTo>
                    <a:pt x="293" y="0"/>
                  </a:lnTo>
                  <a:lnTo>
                    <a:pt x="308" y="0"/>
                  </a:lnTo>
                  <a:lnTo>
                    <a:pt x="322" y="1"/>
                  </a:lnTo>
                  <a:lnTo>
                    <a:pt x="337" y="3"/>
                  </a:lnTo>
                  <a:lnTo>
                    <a:pt x="352" y="6"/>
                  </a:lnTo>
                  <a:lnTo>
                    <a:pt x="366" y="9"/>
                  </a:lnTo>
                  <a:lnTo>
                    <a:pt x="380" y="13"/>
                  </a:lnTo>
                  <a:lnTo>
                    <a:pt x="393" y="17"/>
                  </a:lnTo>
                  <a:lnTo>
                    <a:pt x="407" y="23"/>
                  </a:lnTo>
                  <a:lnTo>
                    <a:pt x="419" y="28"/>
                  </a:lnTo>
                  <a:lnTo>
                    <a:pt x="432" y="35"/>
                  </a:lnTo>
                  <a:lnTo>
                    <a:pt x="445" y="42"/>
                  </a:lnTo>
                  <a:lnTo>
                    <a:pt x="457" y="49"/>
                  </a:lnTo>
                  <a:lnTo>
                    <a:pt x="468" y="57"/>
                  </a:lnTo>
                  <a:lnTo>
                    <a:pt x="479" y="66"/>
                  </a:lnTo>
                  <a:lnTo>
                    <a:pt x="490" y="75"/>
                  </a:lnTo>
                  <a:lnTo>
                    <a:pt x="500" y="85"/>
                  </a:lnTo>
                  <a:lnTo>
                    <a:pt x="509" y="95"/>
                  </a:lnTo>
                  <a:lnTo>
                    <a:pt x="518" y="105"/>
                  </a:lnTo>
                  <a:lnTo>
                    <a:pt x="527" y="117"/>
                  </a:lnTo>
                  <a:lnTo>
                    <a:pt x="536" y="129"/>
                  </a:lnTo>
                  <a:lnTo>
                    <a:pt x="544" y="140"/>
                  </a:lnTo>
                  <a:lnTo>
                    <a:pt x="551" y="153"/>
                  </a:lnTo>
                  <a:lnTo>
                    <a:pt x="557" y="165"/>
                  </a:lnTo>
                  <a:lnTo>
                    <a:pt x="563" y="178"/>
                  </a:lnTo>
                  <a:lnTo>
                    <a:pt x="568" y="191"/>
                  </a:lnTo>
                  <a:lnTo>
                    <a:pt x="573" y="205"/>
                  </a:lnTo>
                  <a:lnTo>
                    <a:pt x="577" y="218"/>
                  </a:lnTo>
                  <a:lnTo>
                    <a:pt x="580" y="233"/>
                  </a:lnTo>
                  <a:lnTo>
                    <a:pt x="582" y="248"/>
                  </a:lnTo>
                  <a:lnTo>
                    <a:pt x="584" y="262"/>
                  </a:lnTo>
                  <a:lnTo>
                    <a:pt x="585" y="277"/>
                  </a:lnTo>
                  <a:lnTo>
                    <a:pt x="586" y="292"/>
                  </a:lnTo>
                  <a:lnTo>
                    <a:pt x="586" y="292"/>
                  </a:lnTo>
                  <a:lnTo>
                    <a:pt x="585" y="307"/>
                  </a:lnTo>
                  <a:lnTo>
                    <a:pt x="584" y="321"/>
                  </a:lnTo>
                  <a:lnTo>
                    <a:pt x="582" y="336"/>
                  </a:lnTo>
                  <a:lnTo>
                    <a:pt x="580" y="351"/>
                  </a:lnTo>
                  <a:lnTo>
                    <a:pt x="577" y="365"/>
                  </a:lnTo>
                  <a:lnTo>
                    <a:pt x="573" y="379"/>
                  </a:lnTo>
                  <a:lnTo>
                    <a:pt x="568" y="392"/>
                  </a:lnTo>
                  <a:lnTo>
                    <a:pt x="563" y="405"/>
                  </a:lnTo>
                  <a:lnTo>
                    <a:pt x="557" y="418"/>
                  </a:lnTo>
                  <a:lnTo>
                    <a:pt x="551" y="431"/>
                  </a:lnTo>
                  <a:lnTo>
                    <a:pt x="544" y="443"/>
                  </a:lnTo>
                  <a:lnTo>
                    <a:pt x="536" y="455"/>
                  </a:lnTo>
                  <a:lnTo>
                    <a:pt x="527" y="466"/>
                  </a:lnTo>
                  <a:lnTo>
                    <a:pt x="518" y="478"/>
                  </a:lnTo>
                  <a:lnTo>
                    <a:pt x="509" y="489"/>
                  </a:lnTo>
                  <a:lnTo>
                    <a:pt x="500" y="499"/>
                  </a:lnTo>
                  <a:lnTo>
                    <a:pt x="490" y="508"/>
                  </a:lnTo>
                  <a:lnTo>
                    <a:pt x="479" y="517"/>
                  </a:lnTo>
                  <a:lnTo>
                    <a:pt x="468" y="526"/>
                  </a:lnTo>
                  <a:lnTo>
                    <a:pt x="457" y="534"/>
                  </a:lnTo>
                  <a:lnTo>
                    <a:pt x="445" y="542"/>
                  </a:lnTo>
                  <a:lnTo>
                    <a:pt x="432" y="549"/>
                  </a:lnTo>
                  <a:lnTo>
                    <a:pt x="419" y="555"/>
                  </a:lnTo>
                  <a:lnTo>
                    <a:pt x="407" y="561"/>
                  </a:lnTo>
                  <a:lnTo>
                    <a:pt x="393" y="566"/>
                  </a:lnTo>
                  <a:lnTo>
                    <a:pt x="380" y="571"/>
                  </a:lnTo>
                  <a:lnTo>
                    <a:pt x="366" y="574"/>
                  </a:lnTo>
                  <a:lnTo>
                    <a:pt x="352" y="578"/>
                  </a:lnTo>
                  <a:lnTo>
                    <a:pt x="337" y="580"/>
                  </a:lnTo>
                  <a:lnTo>
                    <a:pt x="322" y="582"/>
                  </a:lnTo>
                  <a:lnTo>
                    <a:pt x="308" y="583"/>
                  </a:lnTo>
                  <a:lnTo>
                    <a:pt x="293" y="584"/>
                  </a:lnTo>
                  <a:lnTo>
                    <a:pt x="293" y="584"/>
                  </a:lnTo>
                  <a:close/>
                  <a:moveTo>
                    <a:pt x="293" y="60"/>
                  </a:moveTo>
                  <a:lnTo>
                    <a:pt x="293" y="60"/>
                  </a:lnTo>
                  <a:lnTo>
                    <a:pt x="281" y="60"/>
                  </a:lnTo>
                  <a:lnTo>
                    <a:pt x="269" y="61"/>
                  </a:lnTo>
                  <a:lnTo>
                    <a:pt x="247" y="64"/>
                  </a:lnTo>
                  <a:lnTo>
                    <a:pt x="223" y="70"/>
                  </a:lnTo>
                  <a:lnTo>
                    <a:pt x="202" y="78"/>
                  </a:lnTo>
                  <a:lnTo>
                    <a:pt x="182" y="88"/>
                  </a:lnTo>
                  <a:lnTo>
                    <a:pt x="163" y="99"/>
                  </a:lnTo>
                  <a:lnTo>
                    <a:pt x="146" y="113"/>
                  </a:lnTo>
                  <a:lnTo>
                    <a:pt x="128" y="128"/>
                  </a:lnTo>
                  <a:lnTo>
                    <a:pt x="113"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3" y="439"/>
                  </a:lnTo>
                  <a:lnTo>
                    <a:pt x="128" y="455"/>
                  </a:lnTo>
                  <a:lnTo>
                    <a:pt x="146" y="471"/>
                  </a:lnTo>
                  <a:lnTo>
                    <a:pt x="163" y="484"/>
                  </a:lnTo>
                  <a:lnTo>
                    <a:pt x="182" y="496"/>
                  </a:lnTo>
                  <a:lnTo>
                    <a:pt x="202" y="505"/>
                  </a:lnTo>
                  <a:lnTo>
                    <a:pt x="223" y="513"/>
                  </a:lnTo>
                  <a:lnTo>
                    <a:pt x="247" y="519"/>
                  </a:lnTo>
                  <a:lnTo>
                    <a:pt x="269" y="522"/>
                  </a:lnTo>
                  <a:lnTo>
                    <a:pt x="281" y="523"/>
                  </a:lnTo>
                  <a:lnTo>
                    <a:pt x="293" y="524"/>
                  </a:lnTo>
                  <a:lnTo>
                    <a:pt x="293" y="524"/>
                  </a:lnTo>
                  <a:lnTo>
                    <a:pt x="305" y="523"/>
                  </a:lnTo>
                  <a:lnTo>
                    <a:pt x="316" y="522"/>
                  </a:lnTo>
                  <a:lnTo>
                    <a:pt x="340" y="519"/>
                  </a:lnTo>
                  <a:lnTo>
                    <a:pt x="362" y="513"/>
                  </a:lnTo>
                  <a:lnTo>
                    <a:pt x="383" y="505"/>
                  </a:lnTo>
                  <a:lnTo>
                    <a:pt x="403" y="496"/>
                  </a:lnTo>
                  <a:lnTo>
                    <a:pt x="422" y="484"/>
                  </a:lnTo>
                  <a:lnTo>
                    <a:pt x="441" y="471"/>
                  </a:lnTo>
                  <a:lnTo>
                    <a:pt x="457" y="455"/>
                  </a:lnTo>
                  <a:lnTo>
                    <a:pt x="472" y="439"/>
                  </a:lnTo>
                  <a:lnTo>
                    <a:pt x="485" y="421"/>
                  </a:lnTo>
                  <a:lnTo>
                    <a:pt x="497" y="402"/>
                  </a:lnTo>
                  <a:lnTo>
                    <a:pt x="507" y="382"/>
                  </a:lnTo>
                  <a:lnTo>
                    <a:pt x="514" y="361"/>
                  </a:lnTo>
                  <a:lnTo>
                    <a:pt x="520" y="338"/>
                  </a:lnTo>
                  <a:lnTo>
                    <a:pt x="524" y="315"/>
                  </a:lnTo>
                  <a:lnTo>
                    <a:pt x="524" y="303"/>
                  </a:lnTo>
                  <a:lnTo>
                    <a:pt x="525" y="292"/>
                  </a:lnTo>
                  <a:lnTo>
                    <a:pt x="525" y="292"/>
                  </a:lnTo>
                  <a:lnTo>
                    <a:pt x="524" y="280"/>
                  </a:lnTo>
                  <a:lnTo>
                    <a:pt x="524" y="268"/>
                  </a:lnTo>
                  <a:lnTo>
                    <a:pt x="520" y="245"/>
                  </a:lnTo>
                  <a:lnTo>
                    <a:pt x="514" y="222"/>
                  </a:lnTo>
                  <a:lnTo>
                    <a:pt x="507" y="201"/>
                  </a:lnTo>
                  <a:lnTo>
                    <a:pt x="497" y="181"/>
                  </a:lnTo>
                  <a:lnTo>
                    <a:pt x="485" y="162"/>
                  </a:lnTo>
                  <a:lnTo>
                    <a:pt x="472" y="144"/>
                  </a:lnTo>
                  <a:lnTo>
                    <a:pt x="457" y="128"/>
                  </a:lnTo>
                  <a:lnTo>
                    <a:pt x="441" y="113"/>
                  </a:lnTo>
                  <a:lnTo>
                    <a:pt x="422" y="99"/>
                  </a:lnTo>
                  <a:lnTo>
                    <a:pt x="403" y="88"/>
                  </a:lnTo>
                  <a:lnTo>
                    <a:pt x="383" y="78"/>
                  </a:lnTo>
                  <a:lnTo>
                    <a:pt x="362" y="70"/>
                  </a:lnTo>
                  <a:lnTo>
                    <a:pt x="340"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2" name="Freeform 147">
              <a:extLst>
                <a:ext uri="{FF2B5EF4-FFF2-40B4-BE49-F238E27FC236}">
                  <a16:creationId xmlns:a16="http://schemas.microsoft.com/office/drawing/2014/main" xmlns="" id="{FE30DD82-ABA6-48FA-9726-8FDA47C0EBCD}"/>
                </a:ext>
              </a:extLst>
            </p:cNvPr>
            <p:cNvSpPr>
              <a:spLocks noEditPoints="1"/>
            </p:cNvSpPr>
            <p:nvPr/>
          </p:nvSpPr>
          <p:spPr bwMode="auto">
            <a:xfrm>
              <a:off x="1693911" y="3318326"/>
              <a:ext cx="412028" cy="412029"/>
            </a:xfrm>
            <a:custGeom>
              <a:avLst/>
              <a:gdLst>
                <a:gd name="T0" fmla="*/ 332 w 782"/>
                <a:gd name="T1" fmla="*/ 775 h 780"/>
                <a:gd name="T2" fmla="*/ 239 w 782"/>
                <a:gd name="T3" fmla="*/ 749 h 780"/>
                <a:gd name="T4" fmla="*/ 157 w 782"/>
                <a:gd name="T5" fmla="*/ 702 h 780"/>
                <a:gd name="T6" fmla="*/ 90 w 782"/>
                <a:gd name="T7" fmla="*/ 638 h 780"/>
                <a:gd name="T8" fmla="*/ 39 w 782"/>
                <a:gd name="T9" fmla="*/ 559 h 780"/>
                <a:gd name="T10" fmla="*/ 9 w 782"/>
                <a:gd name="T11" fmla="*/ 468 h 780"/>
                <a:gd name="T12" fmla="*/ 0 w 782"/>
                <a:gd name="T13" fmla="*/ 389 h 780"/>
                <a:gd name="T14" fmla="*/ 13 w 782"/>
                <a:gd name="T15" fmla="*/ 293 h 780"/>
                <a:gd name="T16" fmla="*/ 48 w 782"/>
                <a:gd name="T17" fmla="*/ 204 h 780"/>
                <a:gd name="T18" fmla="*/ 103 w 782"/>
                <a:gd name="T19" fmla="*/ 128 h 780"/>
                <a:gd name="T20" fmla="*/ 173 w 782"/>
                <a:gd name="T21" fmla="*/ 67 h 780"/>
                <a:gd name="T22" fmla="*/ 257 w 782"/>
                <a:gd name="T23" fmla="*/ 24 h 780"/>
                <a:gd name="T24" fmla="*/ 351 w 782"/>
                <a:gd name="T25" fmla="*/ 2 h 780"/>
                <a:gd name="T26" fmla="*/ 431 w 782"/>
                <a:gd name="T27" fmla="*/ 2 h 780"/>
                <a:gd name="T28" fmla="*/ 525 w 782"/>
                <a:gd name="T29" fmla="*/ 24 h 780"/>
                <a:gd name="T30" fmla="*/ 609 w 782"/>
                <a:gd name="T31" fmla="*/ 67 h 780"/>
                <a:gd name="T32" fmla="*/ 679 w 782"/>
                <a:gd name="T33" fmla="*/ 128 h 780"/>
                <a:gd name="T34" fmla="*/ 734 w 782"/>
                <a:gd name="T35" fmla="*/ 204 h 780"/>
                <a:gd name="T36" fmla="*/ 768 w 782"/>
                <a:gd name="T37" fmla="*/ 293 h 780"/>
                <a:gd name="T38" fmla="*/ 782 w 782"/>
                <a:gd name="T39" fmla="*/ 389 h 780"/>
                <a:gd name="T40" fmla="*/ 773 w 782"/>
                <a:gd name="T41" fmla="*/ 468 h 780"/>
                <a:gd name="T42" fmla="*/ 742 w 782"/>
                <a:gd name="T43" fmla="*/ 559 h 780"/>
                <a:gd name="T44" fmla="*/ 692 w 782"/>
                <a:gd name="T45" fmla="*/ 638 h 780"/>
                <a:gd name="T46" fmla="*/ 624 w 782"/>
                <a:gd name="T47" fmla="*/ 702 h 780"/>
                <a:gd name="T48" fmla="*/ 543 w 782"/>
                <a:gd name="T49" fmla="*/ 749 h 780"/>
                <a:gd name="T50" fmla="*/ 450 w 782"/>
                <a:gd name="T51" fmla="*/ 775 h 780"/>
                <a:gd name="T52" fmla="*/ 390 w 782"/>
                <a:gd name="T53" fmla="*/ 61 h 780"/>
                <a:gd name="T54" fmla="*/ 325 w 782"/>
                <a:gd name="T55" fmla="*/ 68 h 780"/>
                <a:gd name="T56" fmla="*/ 248 w 782"/>
                <a:gd name="T57" fmla="*/ 93 h 780"/>
                <a:gd name="T58" fmla="*/ 181 w 782"/>
                <a:gd name="T59" fmla="*/ 136 h 780"/>
                <a:gd name="T60" fmla="*/ 127 w 782"/>
                <a:gd name="T61" fmla="*/ 193 h 780"/>
                <a:gd name="T62" fmla="*/ 87 w 782"/>
                <a:gd name="T63" fmla="*/ 262 h 780"/>
                <a:gd name="T64" fmla="*/ 65 w 782"/>
                <a:gd name="T65" fmla="*/ 340 h 780"/>
                <a:gd name="T66" fmla="*/ 62 w 782"/>
                <a:gd name="T67" fmla="*/ 407 h 780"/>
                <a:gd name="T68" fmla="*/ 76 w 782"/>
                <a:gd name="T69" fmla="*/ 487 h 780"/>
                <a:gd name="T70" fmla="*/ 110 w 782"/>
                <a:gd name="T71" fmla="*/ 560 h 780"/>
                <a:gd name="T72" fmla="*/ 158 w 782"/>
                <a:gd name="T73" fmla="*/ 622 h 780"/>
                <a:gd name="T74" fmla="*/ 220 w 782"/>
                <a:gd name="T75" fmla="*/ 671 h 780"/>
                <a:gd name="T76" fmla="*/ 293 w 782"/>
                <a:gd name="T77" fmla="*/ 704 h 780"/>
                <a:gd name="T78" fmla="*/ 374 w 782"/>
                <a:gd name="T79" fmla="*/ 718 h 780"/>
                <a:gd name="T80" fmla="*/ 441 w 782"/>
                <a:gd name="T81" fmla="*/ 715 h 780"/>
                <a:gd name="T82" fmla="*/ 519 w 782"/>
                <a:gd name="T83" fmla="*/ 693 h 780"/>
                <a:gd name="T84" fmla="*/ 588 w 782"/>
                <a:gd name="T85" fmla="*/ 654 h 780"/>
                <a:gd name="T86" fmla="*/ 645 w 782"/>
                <a:gd name="T87" fmla="*/ 599 h 780"/>
                <a:gd name="T88" fmla="*/ 688 w 782"/>
                <a:gd name="T89" fmla="*/ 533 h 780"/>
                <a:gd name="T90" fmla="*/ 714 w 782"/>
                <a:gd name="T91" fmla="*/ 456 h 780"/>
                <a:gd name="T92" fmla="*/ 721 w 782"/>
                <a:gd name="T93" fmla="*/ 389 h 780"/>
                <a:gd name="T94" fmla="*/ 710 w 782"/>
                <a:gd name="T95" fmla="*/ 308 h 780"/>
                <a:gd name="T96" fmla="*/ 680 w 782"/>
                <a:gd name="T97" fmla="*/ 233 h 780"/>
                <a:gd name="T98" fmla="*/ 635 w 782"/>
                <a:gd name="T99" fmla="*/ 169 h 780"/>
                <a:gd name="T100" fmla="*/ 575 w 782"/>
                <a:gd name="T101" fmla="*/ 117 h 780"/>
                <a:gd name="T102" fmla="*/ 504 w 782"/>
                <a:gd name="T103" fmla="*/ 81 h 780"/>
                <a:gd name="T104" fmla="*/ 425 w 782"/>
                <a:gd name="T105" fmla="*/ 6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2" h="780">
                  <a:moveTo>
                    <a:pt x="390" y="780"/>
                  </a:moveTo>
                  <a:lnTo>
                    <a:pt x="390" y="780"/>
                  </a:lnTo>
                  <a:lnTo>
                    <a:pt x="371" y="779"/>
                  </a:lnTo>
                  <a:lnTo>
                    <a:pt x="351" y="778"/>
                  </a:lnTo>
                  <a:lnTo>
                    <a:pt x="332" y="775"/>
                  </a:lnTo>
                  <a:lnTo>
                    <a:pt x="313" y="772"/>
                  </a:lnTo>
                  <a:lnTo>
                    <a:pt x="293" y="767"/>
                  </a:lnTo>
                  <a:lnTo>
                    <a:pt x="275" y="762"/>
                  </a:lnTo>
                  <a:lnTo>
                    <a:pt x="257" y="756"/>
                  </a:lnTo>
                  <a:lnTo>
                    <a:pt x="239" y="749"/>
                  </a:lnTo>
                  <a:lnTo>
                    <a:pt x="222" y="740"/>
                  </a:lnTo>
                  <a:lnTo>
                    <a:pt x="205" y="732"/>
                  </a:lnTo>
                  <a:lnTo>
                    <a:pt x="188" y="723"/>
                  </a:lnTo>
                  <a:lnTo>
                    <a:pt x="173" y="712"/>
                  </a:lnTo>
                  <a:lnTo>
                    <a:pt x="157" y="702"/>
                  </a:lnTo>
                  <a:lnTo>
                    <a:pt x="143" y="690"/>
                  </a:lnTo>
                  <a:lnTo>
                    <a:pt x="129" y="678"/>
                  </a:lnTo>
                  <a:lnTo>
                    <a:pt x="115" y="665"/>
                  </a:lnTo>
                  <a:lnTo>
                    <a:pt x="103" y="652"/>
                  </a:lnTo>
                  <a:lnTo>
                    <a:pt x="90" y="638"/>
                  </a:lnTo>
                  <a:lnTo>
                    <a:pt x="78" y="622"/>
                  </a:lnTo>
                  <a:lnTo>
                    <a:pt x="67" y="607"/>
                  </a:lnTo>
                  <a:lnTo>
                    <a:pt x="57" y="591"/>
                  </a:lnTo>
                  <a:lnTo>
                    <a:pt x="48" y="575"/>
                  </a:lnTo>
                  <a:lnTo>
                    <a:pt x="39" y="559"/>
                  </a:lnTo>
                  <a:lnTo>
                    <a:pt x="32" y="542"/>
                  </a:lnTo>
                  <a:lnTo>
                    <a:pt x="25" y="524"/>
                  </a:lnTo>
                  <a:lnTo>
                    <a:pt x="19" y="505"/>
                  </a:lnTo>
                  <a:lnTo>
                    <a:pt x="13" y="487"/>
                  </a:lnTo>
                  <a:lnTo>
                    <a:pt x="9" y="468"/>
                  </a:lnTo>
                  <a:lnTo>
                    <a:pt x="6" y="449"/>
                  </a:lnTo>
                  <a:lnTo>
                    <a:pt x="2" y="430"/>
                  </a:lnTo>
                  <a:lnTo>
                    <a:pt x="1" y="410"/>
                  </a:lnTo>
                  <a:lnTo>
                    <a:pt x="0" y="389"/>
                  </a:lnTo>
                  <a:lnTo>
                    <a:pt x="0" y="389"/>
                  </a:lnTo>
                  <a:lnTo>
                    <a:pt x="1" y="370"/>
                  </a:lnTo>
                  <a:lnTo>
                    <a:pt x="2" y="350"/>
                  </a:lnTo>
                  <a:lnTo>
                    <a:pt x="6" y="331"/>
                  </a:lnTo>
                  <a:lnTo>
                    <a:pt x="9" y="312"/>
                  </a:lnTo>
                  <a:lnTo>
                    <a:pt x="13" y="293"/>
                  </a:lnTo>
                  <a:lnTo>
                    <a:pt x="19" y="275"/>
                  </a:lnTo>
                  <a:lnTo>
                    <a:pt x="25" y="256"/>
                  </a:lnTo>
                  <a:lnTo>
                    <a:pt x="32" y="238"/>
                  </a:lnTo>
                  <a:lnTo>
                    <a:pt x="39" y="221"/>
                  </a:lnTo>
                  <a:lnTo>
                    <a:pt x="48" y="204"/>
                  </a:lnTo>
                  <a:lnTo>
                    <a:pt x="57" y="188"/>
                  </a:lnTo>
                  <a:lnTo>
                    <a:pt x="67" y="173"/>
                  </a:lnTo>
                  <a:lnTo>
                    <a:pt x="78" y="157"/>
                  </a:lnTo>
                  <a:lnTo>
                    <a:pt x="90" y="142"/>
                  </a:lnTo>
                  <a:lnTo>
                    <a:pt x="103" y="128"/>
                  </a:lnTo>
                  <a:lnTo>
                    <a:pt x="115" y="114"/>
                  </a:lnTo>
                  <a:lnTo>
                    <a:pt x="129" y="102"/>
                  </a:lnTo>
                  <a:lnTo>
                    <a:pt x="143" y="90"/>
                  </a:lnTo>
                  <a:lnTo>
                    <a:pt x="157" y="78"/>
                  </a:lnTo>
                  <a:lnTo>
                    <a:pt x="173" y="67"/>
                  </a:lnTo>
                  <a:lnTo>
                    <a:pt x="188" y="57"/>
                  </a:lnTo>
                  <a:lnTo>
                    <a:pt x="205" y="48"/>
                  </a:lnTo>
                  <a:lnTo>
                    <a:pt x="222" y="39"/>
                  </a:lnTo>
                  <a:lnTo>
                    <a:pt x="239" y="31"/>
                  </a:lnTo>
                  <a:lnTo>
                    <a:pt x="257" y="24"/>
                  </a:lnTo>
                  <a:lnTo>
                    <a:pt x="275" y="18"/>
                  </a:lnTo>
                  <a:lnTo>
                    <a:pt x="293" y="12"/>
                  </a:lnTo>
                  <a:lnTo>
                    <a:pt x="313" y="8"/>
                  </a:lnTo>
                  <a:lnTo>
                    <a:pt x="332" y="5"/>
                  </a:lnTo>
                  <a:lnTo>
                    <a:pt x="351" y="2"/>
                  </a:lnTo>
                  <a:lnTo>
                    <a:pt x="371" y="1"/>
                  </a:lnTo>
                  <a:lnTo>
                    <a:pt x="390" y="0"/>
                  </a:lnTo>
                  <a:lnTo>
                    <a:pt x="390" y="0"/>
                  </a:lnTo>
                  <a:lnTo>
                    <a:pt x="411" y="1"/>
                  </a:lnTo>
                  <a:lnTo>
                    <a:pt x="431" y="2"/>
                  </a:lnTo>
                  <a:lnTo>
                    <a:pt x="450" y="5"/>
                  </a:lnTo>
                  <a:lnTo>
                    <a:pt x="469" y="8"/>
                  </a:lnTo>
                  <a:lnTo>
                    <a:pt x="489" y="12"/>
                  </a:lnTo>
                  <a:lnTo>
                    <a:pt x="507" y="18"/>
                  </a:lnTo>
                  <a:lnTo>
                    <a:pt x="525" y="24"/>
                  </a:lnTo>
                  <a:lnTo>
                    <a:pt x="543" y="31"/>
                  </a:lnTo>
                  <a:lnTo>
                    <a:pt x="560" y="39"/>
                  </a:lnTo>
                  <a:lnTo>
                    <a:pt x="576" y="48"/>
                  </a:lnTo>
                  <a:lnTo>
                    <a:pt x="593" y="57"/>
                  </a:lnTo>
                  <a:lnTo>
                    <a:pt x="609" y="67"/>
                  </a:lnTo>
                  <a:lnTo>
                    <a:pt x="624" y="78"/>
                  </a:lnTo>
                  <a:lnTo>
                    <a:pt x="639" y="90"/>
                  </a:lnTo>
                  <a:lnTo>
                    <a:pt x="653" y="102"/>
                  </a:lnTo>
                  <a:lnTo>
                    <a:pt x="666" y="114"/>
                  </a:lnTo>
                  <a:lnTo>
                    <a:pt x="679" y="128"/>
                  </a:lnTo>
                  <a:lnTo>
                    <a:pt x="692" y="142"/>
                  </a:lnTo>
                  <a:lnTo>
                    <a:pt x="704" y="157"/>
                  </a:lnTo>
                  <a:lnTo>
                    <a:pt x="714" y="173"/>
                  </a:lnTo>
                  <a:lnTo>
                    <a:pt x="725" y="188"/>
                  </a:lnTo>
                  <a:lnTo>
                    <a:pt x="734" y="204"/>
                  </a:lnTo>
                  <a:lnTo>
                    <a:pt x="742" y="221"/>
                  </a:lnTo>
                  <a:lnTo>
                    <a:pt x="750" y="238"/>
                  </a:lnTo>
                  <a:lnTo>
                    <a:pt x="757" y="256"/>
                  </a:lnTo>
                  <a:lnTo>
                    <a:pt x="763" y="275"/>
                  </a:lnTo>
                  <a:lnTo>
                    <a:pt x="768" y="293"/>
                  </a:lnTo>
                  <a:lnTo>
                    <a:pt x="773" y="312"/>
                  </a:lnTo>
                  <a:lnTo>
                    <a:pt x="776" y="331"/>
                  </a:lnTo>
                  <a:lnTo>
                    <a:pt x="780" y="350"/>
                  </a:lnTo>
                  <a:lnTo>
                    <a:pt x="781" y="370"/>
                  </a:lnTo>
                  <a:lnTo>
                    <a:pt x="782" y="389"/>
                  </a:lnTo>
                  <a:lnTo>
                    <a:pt x="782" y="389"/>
                  </a:lnTo>
                  <a:lnTo>
                    <a:pt x="781" y="410"/>
                  </a:lnTo>
                  <a:lnTo>
                    <a:pt x="780" y="430"/>
                  </a:lnTo>
                  <a:lnTo>
                    <a:pt x="776" y="449"/>
                  </a:lnTo>
                  <a:lnTo>
                    <a:pt x="773" y="468"/>
                  </a:lnTo>
                  <a:lnTo>
                    <a:pt x="768" y="487"/>
                  </a:lnTo>
                  <a:lnTo>
                    <a:pt x="763" y="505"/>
                  </a:lnTo>
                  <a:lnTo>
                    <a:pt x="757" y="524"/>
                  </a:lnTo>
                  <a:lnTo>
                    <a:pt x="750" y="542"/>
                  </a:lnTo>
                  <a:lnTo>
                    <a:pt x="742" y="559"/>
                  </a:lnTo>
                  <a:lnTo>
                    <a:pt x="734" y="575"/>
                  </a:lnTo>
                  <a:lnTo>
                    <a:pt x="725" y="591"/>
                  </a:lnTo>
                  <a:lnTo>
                    <a:pt x="714" y="607"/>
                  </a:lnTo>
                  <a:lnTo>
                    <a:pt x="704" y="622"/>
                  </a:lnTo>
                  <a:lnTo>
                    <a:pt x="692" y="638"/>
                  </a:lnTo>
                  <a:lnTo>
                    <a:pt x="679" y="652"/>
                  </a:lnTo>
                  <a:lnTo>
                    <a:pt x="666" y="665"/>
                  </a:lnTo>
                  <a:lnTo>
                    <a:pt x="653" y="678"/>
                  </a:lnTo>
                  <a:lnTo>
                    <a:pt x="639" y="690"/>
                  </a:lnTo>
                  <a:lnTo>
                    <a:pt x="624" y="702"/>
                  </a:lnTo>
                  <a:lnTo>
                    <a:pt x="609" y="712"/>
                  </a:lnTo>
                  <a:lnTo>
                    <a:pt x="593" y="723"/>
                  </a:lnTo>
                  <a:lnTo>
                    <a:pt x="576" y="732"/>
                  </a:lnTo>
                  <a:lnTo>
                    <a:pt x="560" y="740"/>
                  </a:lnTo>
                  <a:lnTo>
                    <a:pt x="543" y="749"/>
                  </a:lnTo>
                  <a:lnTo>
                    <a:pt x="525" y="756"/>
                  </a:lnTo>
                  <a:lnTo>
                    <a:pt x="507" y="762"/>
                  </a:lnTo>
                  <a:lnTo>
                    <a:pt x="489" y="767"/>
                  </a:lnTo>
                  <a:lnTo>
                    <a:pt x="469" y="772"/>
                  </a:lnTo>
                  <a:lnTo>
                    <a:pt x="450" y="775"/>
                  </a:lnTo>
                  <a:lnTo>
                    <a:pt x="431" y="778"/>
                  </a:lnTo>
                  <a:lnTo>
                    <a:pt x="411" y="779"/>
                  </a:lnTo>
                  <a:lnTo>
                    <a:pt x="390" y="780"/>
                  </a:lnTo>
                  <a:lnTo>
                    <a:pt x="390" y="780"/>
                  </a:lnTo>
                  <a:close/>
                  <a:moveTo>
                    <a:pt x="390" y="61"/>
                  </a:moveTo>
                  <a:lnTo>
                    <a:pt x="390" y="61"/>
                  </a:lnTo>
                  <a:lnTo>
                    <a:pt x="374" y="62"/>
                  </a:lnTo>
                  <a:lnTo>
                    <a:pt x="357" y="63"/>
                  </a:lnTo>
                  <a:lnTo>
                    <a:pt x="341" y="65"/>
                  </a:lnTo>
                  <a:lnTo>
                    <a:pt x="325" y="68"/>
                  </a:lnTo>
                  <a:lnTo>
                    <a:pt x="309" y="72"/>
                  </a:lnTo>
                  <a:lnTo>
                    <a:pt x="293" y="76"/>
                  </a:lnTo>
                  <a:lnTo>
                    <a:pt x="277" y="81"/>
                  </a:lnTo>
                  <a:lnTo>
                    <a:pt x="263" y="87"/>
                  </a:lnTo>
                  <a:lnTo>
                    <a:pt x="248" y="93"/>
                  </a:lnTo>
                  <a:lnTo>
                    <a:pt x="234" y="101"/>
                  </a:lnTo>
                  <a:lnTo>
                    <a:pt x="220" y="109"/>
                  </a:lnTo>
                  <a:lnTo>
                    <a:pt x="207" y="117"/>
                  </a:lnTo>
                  <a:lnTo>
                    <a:pt x="193" y="126"/>
                  </a:lnTo>
                  <a:lnTo>
                    <a:pt x="181" y="136"/>
                  </a:lnTo>
                  <a:lnTo>
                    <a:pt x="169" y="146"/>
                  </a:lnTo>
                  <a:lnTo>
                    <a:pt x="158" y="158"/>
                  </a:lnTo>
                  <a:lnTo>
                    <a:pt x="147" y="169"/>
                  </a:lnTo>
                  <a:lnTo>
                    <a:pt x="137" y="181"/>
                  </a:lnTo>
                  <a:lnTo>
                    <a:pt x="127" y="193"/>
                  </a:lnTo>
                  <a:lnTo>
                    <a:pt x="118" y="206"/>
                  </a:lnTo>
                  <a:lnTo>
                    <a:pt x="110" y="219"/>
                  </a:lnTo>
                  <a:lnTo>
                    <a:pt x="102" y="233"/>
                  </a:lnTo>
                  <a:lnTo>
                    <a:pt x="93" y="247"/>
                  </a:lnTo>
                  <a:lnTo>
                    <a:pt x="87" y="262"/>
                  </a:lnTo>
                  <a:lnTo>
                    <a:pt x="81" y="277"/>
                  </a:lnTo>
                  <a:lnTo>
                    <a:pt x="76" y="293"/>
                  </a:lnTo>
                  <a:lnTo>
                    <a:pt x="72" y="308"/>
                  </a:lnTo>
                  <a:lnTo>
                    <a:pt x="68" y="324"/>
                  </a:lnTo>
                  <a:lnTo>
                    <a:pt x="65" y="340"/>
                  </a:lnTo>
                  <a:lnTo>
                    <a:pt x="63" y="356"/>
                  </a:lnTo>
                  <a:lnTo>
                    <a:pt x="62" y="373"/>
                  </a:lnTo>
                  <a:lnTo>
                    <a:pt x="61" y="389"/>
                  </a:lnTo>
                  <a:lnTo>
                    <a:pt x="61" y="389"/>
                  </a:lnTo>
                  <a:lnTo>
                    <a:pt x="62" y="407"/>
                  </a:lnTo>
                  <a:lnTo>
                    <a:pt x="63" y="424"/>
                  </a:lnTo>
                  <a:lnTo>
                    <a:pt x="65" y="440"/>
                  </a:lnTo>
                  <a:lnTo>
                    <a:pt x="68" y="456"/>
                  </a:lnTo>
                  <a:lnTo>
                    <a:pt x="72" y="472"/>
                  </a:lnTo>
                  <a:lnTo>
                    <a:pt x="76" y="487"/>
                  </a:lnTo>
                  <a:lnTo>
                    <a:pt x="81" y="502"/>
                  </a:lnTo>
                  <a:lnTo>
                    <a:pt x="87" y="518"/>
                  </a:lnTo>
                  <a:lnTo>
                    <a:pt x="93" y="533"/>
                  </a:lnTo>
                  <a:lnTo>
                    <a:pt x="102" y="547"/>
                  </a:lnTo>
                  <a:lnTo>
                    <a:pt x="110" y="560"/>
                  </a:lnTo>
                  <a:lnTo>
                    <a:pt x="118" y="574"/>
                  </a:lnTo>
                  <a:lnTo>
                    <a:pt x="127" y="586"/>
                  </a:lnTo>
                  <a:lnTo>
                    <a:pt x="137" y="599"/>
                  </a:lnTo>
                  <a:lnTo>
                    <a:pt x="147" y="611"/>
                  </a:lnTo>
                  <a:lnTo>
                    <a:pt x="158" y="622"/>
                  </a:lnTo>
                  <a:lnTo>
                    <a:pt x="169" y="634"/>
                  </a:lnTo>
                  <a:lnTo>
                    <a:pt x="181" y="644"/>
                  </a:lnTo>
                  <a:lnTo>
                    <a:pt x="193" y="654"/>
                  </a:lnTo>
                  <a:lnTo>
                    <a:pt x="207" y="663"/>
                  </a:lnTo>
                  <a:lnTo>
                    <a:pt x="220" y="671"/>
                  </a:lnTo>
                  <a:lnTo>
                    <a:pt x="234" y="679"/>
                  </a:lnTo>
                  <a:lnTo>
                    <a:pt x="248" y="686"/>
                  </a:lnTo>
                  <a:lnTo>
                    <a:pt x="263" y="693"/>
                  </a:lnTo>
                  <a:lnTo>
                    <a:pt x="277" y="699"/>
                  </a:lnTo>
                  <a:lnTo>
                    <a:pt x="293" y="704"/>
                  </a:lnTo>
                  <a:lnTo>
                    <a:pt x="309" y="708"/>
                  </a:lnTo>
                  <a:lnTo>
                    <a:pt x="325" y="712"/>
                  </a:lnTo>
                  <a:lnTo>
                    <a:pt x="341" y="715"/>
                  </a:lnTo>
                  <a:lnTo>
                    <a:pt x="357" y="717"/>
                  </a:lnTo>
                  <a:lnTo>
                    <a:pt x="374" y="718"/>
                  </a:lnTo>
                  <a:lnTo>
                    <a:pt x="390" y="719"/>
                  </a:lnTo>
                  <a:lnTo>
                    <a:pt x="390" y="719"/>
                  </a:lnTo>
                  <a:lnTo>
                    <a:pt x="408" y="718"/>
                  </a:lnTo>
                  <a:lnTo>
                    <a:pt x="425" y="717"/>
                  </a:lnTo>
                  <a:lnTo>
                    <a:pt x="441" y="715"/>
                  </a:lnTo>
                  <a:lnTo>
                    <a:pt x="457" y="712"/>
                  </a:lnTo>
                  <a:lnTo>
                    <a:pt x="473" y="708"/>
                  </a:lnTo>
                  <a:lnTo>
                    <a:pt x="489" y="704"/>
                  </a:lnTo>
                  <a:lnTo>
                    <a:pt x="504" y="699"/>
                  </a:lnTo>
                  <a:lnTo>
                    <a:pt x="519" y="693"/>
                  </a:lnTo>
                  <a:lnTo>
                    <a:pt x="534" y="686"/>
                  </a:lnTo>
                  <a:lnTo>
                    <a:pt x="548" y="679"/>
                  </a:lnTo>
                  <a:lnTo>
                    <a:pt x="561" y="671"/>
                  </a:lnTo>
                  <a:lnTo>
                    <a:pt x="575" y="663"/>
                  </a:lnTo>
                  <a:lnTo>
                    <a:pt x="588" y="654"/>
                  </a:lnTo>
                  <a:lnTo>
                    <a:pt x="601" y="644"/>
                  </a:lnTo>
                  <a:lnTo>
                    <a:pt x="613" y="634"/>
                  </a:lnTo>
                  <a:lnTo>
                    <a:pt x="624" y="622"/>
                  </a:lnTo>
                  <a:lnTo>
                    <a:pt x="635" y="611"/>
                  </a:lnTo>
                  <a:lnTo>
                    <a:pt x="645" y="599"/>
                  </a:lnTo>
                  <a:lnTo>
                    <a:pt x="655" y="586"/>
                  </a:lnTo>
                  <a:lnTo>
                    <a:pt x="664" y="574"/>
                  </a:lnTo>
                  <a:lnTo>
                    <a:pt x="672" y="560"/>
                  </a:lnTo>
                  <a:lnTo>
                    <a:pt x="680" y="547"/>
                  </a:lnTo>
                  <a:lnTo>
                    <a:pt x="688" y="533"/>
                  </a:lnTo>
                  <a:lnTo>
                    <a:pt x="695" y="518"/>
                  </a:lnTo>
                  <a:lnTo>
                    <a:pt x="701" y="502"/>
                  </a:lnTo>
                  <a:lnTo>
                    <a:pt x="706" y="487"/>
                  </a:lnTo>
                  <a:lnTo>
                    <a:pt x="710" y="472"/>
                  </a:lnTo>
                  <a:lnTo>
                    <a:pt x="714" y="456"/>
                  </a:lnTo>
                  <a:lnTo>
                    <a:pt x="717" y="440"/>
                  </a:lnTo>
                  <a:lnTo>
                    <a:pt x="719" y="424"/>
                  </a:lnTo>
                  <a:lnTo>
                    <a:pt x="720" y="407"/>
                  </a:lnTo>
                  <a:lnTo>
                    <a:pt x="721" y="389"/>
                  </a:lnTo>
                  <a:lnTo>
                    <a:pt x="721" y="389"/>
                  </a:lnTo>
                  <a:lnTo>
                    <a:pt x="720" y="373"/>
                  </a:lnTo>
                  <a:lnTo>
                    <a:pt x="719" y="356"/>
                  </a:lnTo>
                  <a:lnTo>
                    <a:pt x="717" y="340"/>
                  </a:lnTo>
                  <a:lnTo>
                    <a:pt x="714" y="324"/>
                  </a:lnTo>
                  <a:lnTo>
                    <a:pt x="710" y="308"/>
                  </a:lnTo>
                  <a:lnTo>
                    <a:pt x="706" y="293"/>
                  </a:lnTo>
                  <a:lnTo>
                    <a:pt x="701" y="277"/>
                  </a:lnTo>
                  <a:lnTo>
                    <a:pt x="695" y="262"/>
                  </a:lnTo>
                  <a:lnTo>
                    <a:pt x="688" y="247"/>
                  </a:lnTo>
                  <a:lnTo>
                    <a:pt x="680" y="233"/>
                  </a:lnTo>
                  <a:lnTo>
                    <a:pt x="672" y="219"/>
                  </a:lnTo>
                  <a:lnTo>
                    <a:pt x="664" y="206"/>
                  </a:lnTo>
                  <a:lnTo>
                    <a:pt x="655" y="193"/>
                  </a:lnTo>
                  <a:lnTo>
                    <a:pt x="645" y="181"/>
                  </a:lnTo>
                  <a:lnTo>
                    <a:pt x="635" y="169"/>
                  </a:lnTo>
                  <a:lnTo>
                    <a:pt x="624" y="158"/>
                  </a:lnTo>
                  <a:lnTo>
                    <a:pt x="613" y="146"/>
                  </a:lnTo>
                  <a:lnTo>
                    <a:pt x="601" y="136"/>
                  </a:lnTo>
                  <a:lnTo>
                    <a:pt x="588" y="126"/>
                  </a:lnTo>
                  <a:lnTo>
                    <a:pt x="575" y="117"/>
                  </a:lnTo>
                  <a:lnTo>
                    <a:pt x="561" y="109"/>
                  </a:lnTo>
                  <a:lnTo>
                    <a:pt x="548" y="101"/>
                  </a:lnTo>
                  <a:lnTo>
                    <a:pt x="534" y="93"/>
                  </a:lnTo>
                  <a:lnTo>
                    <a:pt x="519" y="87"/>
                  </a:lnTo>
                  <a:lnTo>
                    <a:pt x="504" y="81"/>
                  </a:lnTo>
                  <a:lnTo>
                    <a:pt x="489" y="76"/>
                  </a:lnTo>
                  <a:lnTo>
                    <a:pt x="473" y="72"/>
                  </a:lnTo>
                  <a:lnTo>
                    <a:pt x="457" y="68"/>
                  </a:lnTo>
                  <a:lnTo>
                    <a:pt x="441" y="65"/>
                  </a:lnTo>
                  <a:lnTo>
                    <a:pt x="425" y="63"/>
                  </a:lnTo>
                  <a:lnTo>
                    <a:pt x="408" y="62"/>
                  </a:lnTo>
                  <a:lnTo>
                    <a:pt x="390" y="61"/>
                  </a:lnTo>
                  <a:lnTo>
                    <a:pt x="39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7" name="Freeform 114">
              <a:extLst>
                <a:ext uri="{FF2B5EF4-FFF2-40B4-BE49-F238E27FC236}">
                  <a16:creationId xmlns:a16="http://schemas.microsoft.com/office/drawing/2014/main" xmlns="" id="{FEF1D75A-1174-4650-9084-846427499992}"/>
                </a:ext>
              </a:extLst>
            </p:cNvPr>
            <p:cNvSpPr>
              <a:spLocks/>
            </p:cNvSpPr>
            <p:nvPr/>
          </p:nvSpPr>
          <p:spPr bwMode="auto">
            <a:xfrm rot="19792476">
              <a:off x="1581910" y="3644904"/>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1" name="Freeform 114">
              <a:extLst>
                <a:ext uri="{FF2B5EF4-FFF2-40B4-BE49-F238E27FC236}">
                  <a16:creationId xmlns:a16="http://schemas.microsoft.com/office/drawing/2014/main" xmlns="" id="{9C4A98BA-63DD-4378-8639-BB1C8A7CAA4A}"/>
                </a:ext>
              </a:extLst>
            </p:cNvPr>
            <p:cNvSpPr>
              <a:spLocks/>
            </p:cNvSpPr>
            <p:nvPr/>
          </p:nvSpPr>
          <p:spPr bwMode="auto">
            <a:xfrm rot="12571446">
              <a:off x="2133217" y="364211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2" name="Freeform 114">
              <a:extLst>
                <a:ext uri="{FF2B5EF4-FFF2-40B4-BE49-F238E27FC236}">
                  <a16:creationId xmlns:a16="http://schemas.microsoft.com/office/drawing/2014/main" xmlns="" id="{603B3244-0512-46D4-81AD-A24ED21DE373}"/>
                </a:ext>
              </a:extLst>
            </p:cNvPr>
            <p:cNvSpPr>
              <a:spLocks/>
            </p:cNvSpPr>
            <p:nvPr/>
          </p:nvSpPr>
          <p:spPr bwMode="auto">
            <a:xfrm rot="5400000">
              <a:off x="1860828" y="315708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4" name="Group 3">
              <a:extLst>
                <a:ext uri="{FF2B5EF4-FFF2-40B4-BE49-F238E27FC236}">
                  <a16:creationId xmlns:a16="http://schemas.microsoft.com/office/drawing/2014/main" xmlns="" id="{0214A83F-585C-4B33-8C43-A274B5C1B0DA}"/>
                </a:ext>
              </a:extLst>
            </p:cNvPr>
            <p:cNvGrpSpPr/>
            <p:nvPr/>
          </p:nvGrpSpPr>
          <p:grpSpPr>
            <a:xfrm rot="17965016">
              <a:off x="1509236" y="3201881"/>
              <a:ext cx="631353" cy="568647"/>
              <a:chOff x="1444061" y="4341905"/>
              <a:chExt cx="474345" cy="427233"/>
            </a:xfrm>
            <a:grpFill/>
          </p:grpSpPr>
          <p:sp>
            <p:nvSpPr>
              <p:cNvPr id="83" name="Freeform 114">
                <a:extLst>
                  <a:ext uri="{FF2B5EF4-FFF2-40B4-BE49-F238E27FC236}">
                    <a16:creationId xmlns:a16="http://schemas.microsoft.com/office/drawing/2014/main" xmlns="" id="{2D33E929-9E64-4AF6-B1D2-8E80D9626D8E}"/>
                  </a:ext>
                </a:extLst>
              </p:cNvPr>
              <p:cNvSpPr>
                <a:spLocks/>
              </p:cNvSpPr>
              <p:nvPr/>
            </p:nvSpPr>
            <p:spPr bwMode="auto">
              <a:xfrm rot="19792476">
                <a:off x="1444061" y="4707826"/>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4" name="Freeform 114">
                <a:extLst>
                  <a:ext uri="{FF2B5EF4-FFF2-40B4-BE49-F238E27FC236}">
                    <a16:creationId xmlns:a16="http://schemas.microsoft.com/office/drawing/2014/main" xmlns="" id="{A5509A6F-AF14-4B28-8902-AA3D15A0BE54}"/>
                  </a:ext>
                </a:extLst>
              </p:cNvPr>
              <p:cNvSpPr>
                <a:spLocks/>
              </p:cNvSpPr>
              <p:nvPr/>
            </p:nvSpPr>
            <p:spPr bwMode="auto">
              <a:xfrm rot="12571446">
                <a:off x="1858266" y="470572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114">
                <a:extLst>
                  <a:ext uri="{FF2B5EF4-FFF2-40B4-BE49-F238E27FC236}">
                    <a16:creationId xmlns:a16="http://schemas.microsoft.com/office/drawing/2014/main" xmlns="" id="{61A94AA5-FFF6-4B24-B3CB-75B5343F6213}"/>
                  </a:ext>
                </a:extLst>
              </p:cNvPr>
              <p:cNvSpPr>
                <a:spLocks/>
              </p:cNvSpPr>
              <p:nvPr/>
            </p:nvSpPr>
            <p:spPr bwMode="auto">
              <a:xfrm rot="5400000">
                <a:off x="1653616" y="434131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6" name="Freeform 114">
              <a:extLst>
                <a:ext uri="{FF2B5EF4-FFF2-40B4-BE49-F238E27FC236}">
                  <a16:creationId xmlns:a16="http://schemas.microsoft.com/office/drawing/2014/main" xmlns="" id="{F3CD3288-EFB8-4C69-9409-133047283111}"/>
                </a:ext>
              </a:extLst>
            </p:cNvPr>
            <p:cNvSpPr>
              <a:spLocks/>
            </p:cNvSpPr>
            <p:nvPr/>
          </p:nvSpPr>
          <p:spPr bwMode="auto">
            <a:xfrm rot="16200000">
              <a:off x="1376028" y="355158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7" name="Freeform 114">
              <a:extLst>
                <a:ext uri="{FF2B5EF4-FFF2-40B4-BE49-F238E27FC236}">
                  <a16:creationId xmlns:a16="http://schemas.microsoft.com/office/drawing/2014/main" xmlns="" id="{3FEAC6A6-C753-4890-A659-23CD9F02E147}"/>
                </a:ext>
              </a:extLst>
            </p:cNvPr>
            <p:cNvSpPr>
              <a:spLocks/>
            </p:cNvSpPr>
            <p:nvPr/>
          </p:nvSpPr>
          <p:spPr bwMode="auto">
            <a:xfrm rot="5400000">
              <a:off x="1376355" y="340176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5" name="Group 4">
              <a:extLst>
                <a:ext uri="{FF2B5EF4-FFF2-40B4-BE49-F238E27FC236}">
                  <a16:creationId xmlns:a16="http://schemas.microsoft.com/office/drawing/2014/main" xmlns="" id="{7DF38B3C-75D9-4D6E-B0EF-8C83183ECBFC}"/>
                </a:ext>
              </a:extLst>
            </p:cNvPr>
            <p:cNvGrpSpPr/>
            <p:nvPr/>
          </p:nvGrpSpPr>
          <p:grpSpPr>
            <a:xfrm rot="3480978">
              <a:off x="1608614" y="2962001"/>
              <a:ext cx="81932" cy="229866"/>
              <a:chOff x="1288793" y="4525734"/>
              <a:chExt cx="61557" cy="172702"/>
            </a:xfrm>
            <a:grpFill/>
          </p:grpSpPr>
          <p:sp>
            <p:nvSpPr>
              <p:cNvPr id="88" name="Freeform 114">
                <a:extLst>
                  <a:ext uri="{FF2B5EF4-FFF2-40B4-BE49-F238E27FC236}">
                    <a16:creationId xmlns:a16="http://schemas.microsoft.com/office/drawing/2014/main" xmlns="" id="{16B700A9-6950-4395-AE36-767F3604F2D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9" name="Freeform 114">
                <a:extLst>
                  <a:ext uri="{FF2B5EF4-FFF2-40B4-BE49-F238E27FC236}">
                    <a16:creationId xmlns:a16="http://schemas.microsoft.com/office/drawing/2014/main" xmlns="" id="{37B0C589-9760-496D-8F6F-33837E02A8D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0" name="Group 89">
              <a:extLst>
                <a:ext uri="{FF2B5EF4-FFF2-40B4-BE49-F238E27FC236}">
                  <a16:creationId xmlns:a16="http://schemas.microsoft.com/office/drawing/2014/main" xmlns="" id="{426B3277-5847-4EFE-917B-D90D49F48506}"/>
                </a:ext>
              </a:extLst>
            </p:cNvPr>
            <p:cNvGrpSpPr/>
            <p:nvPr/>
          </p:nvGrpSpPr>
          <p:grpSpPr>
            <a:xfrm rot="7205188">
              <a:off x="2121773" y="2976343"/>
              <a:ext cx="81932" cy="229866"/>
              <a:chOff x="1288793" y="4525734"/>
              <a:chExt cx="61557" cy="172702"/>
            </a:xfrm>
            <a:grpFill/>
          </p:grpSpPr>
          <p:sp>
            <p:nvSpPr>
              <p:cNvPr id="91" name="Freeform 114">
                <a:extLst>
                  <a:ext uri="{FF2B5EF4-FFF2-40B4-BE49-F238E27FC236}">
                    <a16:creationId xmlns:a16="http://schemas.microsoft.com/office/drawing/2014/main" xmlns="" id="{1A9B5A6C-2300-4A8D-9A86-390646B8927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2" name="Freeform 114">
                <a:extLst>
                  <a:ext uri="{FF2B5EF4-FFF2-40B4-BE49-F238E27FC236}">
                    <a16:creationId xmlns:a16="http://schemas.microsoft.com/office/drawing/2014/main" xmlns="" id="{5695ED03-11F2-4C7C-AFFB-181FAA998F56}"/>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3" name="Group 92">
              <a:extLst>
                <a:ext uri="{FF2B5EF4-FFF2-40B4-BE49-F238E27FC236}">
                  <a16:creationId xmlns:a16="http://schemas.microsoft.com/office/drawing/2014/main" xmlns="" id="{02210D9D-B958-4F31-9FF6-B80E20C24658}"/>
                </a:ext>
              </a:extLst>
            </p:cNvPr>
            <p:cNvGrpSpPr/>
            <p:nvPr/>
          </p:nvGrpSpPr>
          <p:grpSpPr>
            <a:xfrm rot="10800000">
              <a:off x="2338907" y="3418082"/>
              <a:ext cx="81932" cy="229866"/>
              <a:chOff x="1288793" y="4525734"/>
              <a:chExt cx="61557" cy="172702"/>
            </a:xfrm>
            <a:grpFill/>
          </p:grpSpPr>
          <p:sp>
            <p:nvSpPr>
              <p:cNvPr id="94" name="Freeform 114">
                <a:extLst>
                  <a:ext uri="{FF2B5EF4-FFF2-40B4-BE49-F238E27FC236}">
                    <a16:creationId xmlns:a16="http://schemas.microsoft.com/office/drawing/2014/main" xmlns="" id="{3304304B-BE7F-4FC0-BA77-C159227BBD8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5" name="Freeform 114">
                <a:extLst>
                  <a:ext uri="{FF2B5EF4-FFF2-40B4-BE49-F238E27FC236}">
                    <a16:creationId xmlns:a16="http://schemas.microsoft.com/office/drawing/2014/main" xmlns="" id="{C29CFA64-6DBD-412A-9C7F-1634BC809145}"/>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6" name="Group 95">
              <a:extLst>
                <a:ext uri="{FF2B5EF4-FFF2-40B4-BE49-F238E27FC236}">
                  <a16:creationId xmlns:a16="http://schemas.microsoft.com/office/drawing/2014/main" xmlns="" id="{47E07352-3184-4344-B5F0-58CD028CA5CE}"/>
                </a:ext>
              </a:extLst>
            </p:cNvPr>
            <p:cNvGrpSpPr/>
            <p:nvPr/>
          </p:nvGrpSpPr>
          <p:grpSpPr>
            <a:xfrm rot="14354219">
              <a:off x="2097654" y="3849892"/>
              <a:ext cx="81932" cy="229866"/>
              <a:chOff x="1288793" y="4525734"/>
              <a:chExt cx="61557" cy="172702"/>
            </a:xfrm>
            <a:grpFill/>
          </p:grpSpPr>
          <p:sp>
            <p:nvSpPr>
              <p:cNvPr id="97" name="Freeform 114">
                <a:extLst>
                  <a:ext uri="{FF2B5EF4-FFF2-40B4-BE49-F238E27FC236}">
                    <a16:creationId xmlns:a16="http://schemas.microsoft.com/office/drawing/2014/main" xmlns="" id="{5634FAD9-FB6A-4B02-A6E7-54508288BFDF}"/>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8" name="Freeform 114">
                <a:extLst>
                  <a:ext uri="{FF2B5EF4-FFF2-40B4-BE49-F238E27FC236}">
                    <a16:creationId xmlns:a16="http://schemas.microsoft.com/office/drawing/2014/main" xmlns="" id="{32E1BA86-906D-47F9-A796-9ACDF11ECD1F}"/>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9" name="Group 98">
              <a:extLst>
                <a:ext uri="{FF2B5EF4-FFF2-40B4-BE49-F238E27FC236}">
                  <a16:creationId xmlns:a16="http://schemas.microsoft.com/office/drawing/2014/main" xmlns="" id="{4DF652C2-690E-4025-9D91-2F8809DB2008}"/>
                </a:ext>
              </a:extLst>
            </p:cNvPr>
            <p:cNvGrpSpPr/>
            <p:nvPr/>
          </p:nvGrpSpPr>
          <p:grpSpPr>
            <a:xfrm rot="17725233">
              <a:off x="1596809" y="3857855"/>
              <a:ext cx="81932" cy="229866"/>
              <a:chOff x="1288793" y="4525734"/>
              <a:chExt cx="61557" cy="172702"/>
            </a:xfrm>
            <a:grpFill/>
          </p:grpSpPr>
          <p:sp>
            <p:nvSpPr>
              <p:cNvPr id="100" name="Freeform 114">
                <a:extLst>
                  <a:ext uri="{FF2B5EF4-FFF2-40B4-BE49-F238E27FC236}">
                    <a16:creationId xmlns:a16="http://schemas.microsoft.com/office/drawing/2014/main" xmlns="" id="{88781E4B-591D-431B-AD0D-DA6D2B10933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Freeform 114">
                <a:extLst>
                  <a:ext uri="{FF2B5EF4-FFF2-40B4-BE49-F238E27FC236}">
                    <a16:creationId xmlns:a16="http://schemas.microsoft.com/office/drawing/2014/main" xmlns="" id="{9DFA3B1D-C13E-42B3-99FD-C1A29C1D158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cxnSp>
        <p:nvCxnSpPr>
          <p:cNvPr id="9" name="Straight Connector 8">
            <a:extLst>
              <a:ext uri="{FF2B5EF4-FFF2-40B4-BE49-F238E27FC236}">
                <a16:creationId xmlns:a16="http://schemas.microsoft.com/office/drawing/2014/main" xmlns="" id="{C49E5DF9-2169-46D1-8202-BAE39DF2A9A4}"/>
              </a:ext>
            </a:extLst>
          </p:cNvPr>
          <p:cNvCxnSpPr/>
          <p:nvPr/>
        </p:nvCxnSpPr>
        <p:spPr bwMode="auto">
          <a:xfrm>
            <a:off x="8979837" y="2336137"/>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3127C51-2843-41EF-BDFA-6D08E3A2313E}"/>
              </a:ext>
            </a:extLst>
          </p:cNvPr>
          <p:cNvCxnSpPr/>
          <p:nvPr/>
        </p:nvCxnSpPr>
        <p:spPr bwMode="auto">
          <a:xfrm>
            <a:off x="3286139" y="2341356"/>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D36622E1-357A-44D8-BF7F-85E417FCAD1B}"/>
              </a:ext>
            </a:extLst>
          </p:cNvPr>
          <p:cNvCxnSpPr/>
          <p:nvPr/>
        </p:nvCxnSpPr>
        <p:spPr bwMode="auto">
          <a:xfrm>
            <a:off x="6132988" y="2306754"/>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138" name="Group 54">
            <a:extLst>
              <a:ext uri="{FF2B5EF4-FFF2-40B4-BE49-F238E27FC236}">
                <a16:creationId xmlns:a16="http://schemas.microsoft.com/office/drawing/2014/main" xmlns="" id="{78D03A24-0DA6-4177-BC4E-F61405B259E4}"/>
              </a:ext>
            </a:extLst>
          </p:cNvPr>
          <p:cNvGrpSpPr>
            <a:grpSpLocks noChangeAspect="1"/>
          </p:cNvGrpSpPr>
          <p:nvPr/>
        </p:nvGrpSpPr>
        <p:grpSpPr bwMode="auto">
          <a:xfrm>
            <a:off x="4163922" y="2827063"/>
            <a:ext cx="1088544" cy="1422453"/>
            <a:chOff x="1455" y="3136"/>
            <a:chExt cx="326" cy="426"/>
          </a:xfrm>
        </p:grpSpPr>
        <p:sp>
          <p:nvSpPr>
            <p:cNvPr id="139" name="AutoShape 53">
              <a:extLst>
                <a:ext uri="{FF2B5EF4-FFF2-40B4-BE49-F238E27FC236}">
                  <a16:creationId xmlns:a16="http://schemas.microsoft.com/office/drawing/2014/main" xmlns="" id="{361DF509-7230-4B84-B5E9-B6C4A05FD730}"/>
                </a:ext>
              </a:extLst>
            </p:cNvPr>
            <p:cNvSpPr>
              <a:spLocks noChangeAspect="1" noChangeArrowheads="1" noTextEdit="1"/>
            </p:cNvSpPr>
            <p:nvPr/>
          </p:nvSpPr>
          <p:spPr bwMode="auto">
            <a:xfrm>
              <a:off x="1455" y="3136"/>
              <a:ext cx="32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40" name="Freeform 55">
              <a:extLst>
                <a:ext uri="{FF2B5EF4-FFF2-40B4-BE49-F238E27FC236}">
                  <a16:creationId xmlns:a16="http://schemas.microsoft.com/office/drawing/2014/main" xmlns="" id="{B7369B95-BA2C-410C-9FF5-1EA3385B5E70}"/>
                </a:ext>
              </a:extLst>
            </p:cNvPr>
            <p:cNvSpPr>
              <a:spLocks/>
            </p:cNvSpPr>
            <p:nvPr/>
          </p:nvSpPr>
          <p:spPr bwMode="auto">
            <a:xfrm>
              <a:off x="1545" y="3144"/>
              <a:ext cx="144" cy="145"/>
            </a:xfrm>
            <a:custGeom>
              <a:avLst/>
              <a:gdLst>
                <a:gd name="T0" fmla="*/ 38 w 76"/>
                <a:gd name="T1" fmla="*/ 76 h 77"/>
                <a:gd name="T2" fmla="*/ 76 w 76"/>
                <a:gd name="T3" fmla="*/ 38 h 77"/>
                <a:gd name="T4" fmla="*/ 38 w 76"/>
                <a:gd name="T5" fmla="*/ 0 h 77"/>
                <a:gd name="T6" fmla="*/ 0 w 76"/>
                <a:gd name="T7" fmla="*/ 38 h 77"/>
                <a:gd name="T8" fmla="*/ 38 w 76"/>
                <a:gd name="T9" fmla="*/ 76 h 77"/>
              </a:gdLst>
              <a:ahLst/>
              <a:cxnLst>
                <a:cxn ang="0">
                  <a:pos x="T0" y="T1"/>
                </a:cxn>
                <a:cxn ang="0">
                  <a:pos x="T2" y="T3"/>
                </a:cxn>
                <a:cxn ang="0">
                  <a:pos x="T4" y="T5"/>
                </a:cxn>
                <a:cxn ang="0">
                  <a:pos x="T6" y="T7"/>
                </a:cxn>
                <a:cxn ang="0">
                  <a:pos x="T8" y="T9"/>
                </a:cxn>
              </a:cxnLst>
              <a:rect l="0" t="0" r="r" b="b"/>
              <a:pathLst>
                <a:path w="76" h="77">
                  <a:moveTo>
                    <a:pt x="38" y="76"/>
                  </a:moveTo>
                  <a:cubicBezTo>
                    <a:pt x="59" y="76"/>
                    <a:pt x="76" y="59"/>
                    <a:pt x="76" y="38"/>
                  </a:cubicBezTo>
                  <a:cubicBezTo>
                    <a:pt x="76" y="17"/>
                    <a:pt x="59" y="0"/>
                    <a:pt x="38" y="0"/>
                  </a:cubicBezTo>
                  <a:cubicBezTo>
                    <a:pt x="17" y="0"/>
                    <a:pt x="0" y="17"/>
                    <a:pt x="0" y="38"/>
                  </a:cubicBezTo>
                  <a:cubicBezTo>
                    <a:pt x="0" y="59"/>
                    <a:pt x="17" y="77"/>
                    <a:pt x="38" y="76"/>
                  </a:cubicBezTo>
                  <a:close/>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1" name="Line 56">
              <a:extLst>
                <a:ext uri="{FF2B5EF4-FFF2-40B4-BE49-F238E27FC236}">
                  <a16:creationId xmlns:a16="http://schemas.microsoft.com/office/drawing/2014/main" xmlns="" id="{03804EDE-065B-403F-AE60-2972E2871EFC}"/>
                </a:ext>
              </a:extLst>
            </p:cNvPr>
            <p:cNvSpPr>
              <a:spLocks noChangeShapeType="1"/>
            </p:cNvSpPr>
            <p:nvPr/>
          </p:nvSpPr>
          <p:spPr bwMode="auto">
            <a:xfrm flipV="1">
              <a:off x="1709"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2" name="Line 57">
              <a:extLst>
                <a:ext uri="{FF2B5EF4-FFF2-40B4-BE49-F238E27FC236}">
                  <a16:creationId xmlns:a16="http://schemas.microsoft.com/office/drawing/2014/main" xmlns="" id="{0D992A18-2AC6-4E3F-BBD5-E4E0D5BAA952}"/>
                </a:ext>
              </a:extLst>
            </p:cNvPr>
            <p:cNvSpPr>
              <a:spLocks noChangeShapeType="1"/>
            </p:cNvSpPr>
            <p:nvPr/>
          </p:nvSpPr>
          <p:spPr bwMode="auto">
            <a:xfrm>
              <a:off x="1524"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3" name="Freeform 58">
              <a:extLst>
                <a:ext uri="{FF2B5EF4-FFF2-40B4-BE49-F238E27FC236}">
                  <a16:creationId xmlns:a16="http://schemas.microsoft.com/office/drawing/2014/main" xmlns="" id="{329E64C8-F75F-44B2-8E35-51CED2371B72}"/>
                </a:ext>
              </a:extLst>
            </p:cNvPr>
            <p:cNvSpPr>
              <a:spLocks/>
            </p:cNvSpPr>
            <p:nvPr/>
          </p:nvSpPr>
          <p:spPr bwMode="auto">
            <a:xfrm>
              <a:off x="1459" y="3331"/>
              <a:ext cx="316" cy="229"/>
            </a:xfrm>
            <a:custGeom>
              <a:avLst/>
              <a:gdLst>
                <a:gd name="T0" fmla="*/ 166 w 166"/>
                <a:gd name="T1" fmla="*/ 121 h 121"/>
                <a:gd name="T2" fmla="*/ 166 w 166"/>
                <a:gd name="T3" fmla="*/ 44 h 121"/>
                <a:gd name="T4" fmla="*/ 122 w 166"/>
                <a:gd name="T5" fmla="*/ 0 h 121"/>
                <a:gd name="T6" fmla="*/ 44 w 166"/>
                <a:gd name="T7" fmla="*/ 0 h 121"/>
                <a:gd name="T8" fmla="*/ 0 w 166"/>
                <a:gd name="T9" fmla="*/ 44 h 121"/>
                <a:gd name="T10" fmla="*/ 0 w 166"/>
                <a:gd name="T11" fmla="*/ 121 h 121"/>
              </a:gdLst>
              <a:ahLst/>
              <a:cxnLst>
                <a:cxn ang="0">
                  <a:pos x="T0" y="T1"/>
                </a:cxn>
                <a:cxn ang="0">
                  <a:pos x="T2" y="T3"/>
                </a:cxn>
                <a:cxn ang="0">
                  <a:pos x="T4" y="T5"/>
                </a:cxn>
                <a:cxn ang="0">
                  <a:pos x="T6" y="T7"/>
                </a:cxn>
                <a:cxn ang="0">
                  <a:pos x="T8" y="T9"/>
                </a:cxn>
                <a:cxn ang="0">
                  <a:pos x="T10" y="T11"/>
                </a:cxn>
              </a:cxnLst>
              <a:rect l="0" t="0" r="r" b="b"/>
              <a:pathLst>
                <a:path w="166" h="121">
                  <a:moveTo>
                    <a:pt x="166" y="121"/>
                  </a:moveTo>
                  <a:cubicBezTo>
                    <a:pt x="166" y="44"/>
                    <a:pt x="166" y="44"/>
                    <a:pt x="166" y="44"/>
                  </a:cubicBezTo>
                  <a:cubicBezTo>
                    <a:pt x="166" y="20"/>
                    <a:pt x="146" y="0"/>
                    <a:pt x="122" y="0"/>
                  </a:cubicBezTo>
                  <a:cubicBezTo>
                    <a:pt x="44" y="0"/>
                    <a:pt x="44" y="0"/>
                    <a:pt x="44" y="0"/>
                  </a:cubicBezTo>
                  <a:cubicBezTo>
                    <a:pt x="20" y="0"/>
                    <a:pt x="0" y="20"/>
                    <a:pt x="0" y="44"/>
                  </a:cubicBezTo>
                  <a:cubicBezTo>
                    <a:pt x="0" y="121"/>
                    <a:pt x="0" y="121"/>
                    <a:pt x="0" y="121"/>
                  </a:cubicBezTo>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4" name="Freeform 59">
              <a:extLst>
                <a:ext uri="{FF2B5EF4-FFF2-40B4-BE49-F238E27FC236}">
                  <a16:creationId xmlns:a16="http://schemas.microsoft.com/office/drawing/2014/main" xmlns="" id="{5A8A5E14-1623-403B-9618-C32BDE8ED01D}"/>
                </a:ext>
              </a:extLst>
            </p:cNvPr>
            <p:cNvSpPr>
              <a:spLocks/>
            </p:cNvSpPr>
            <p:nvPr/>
          </p:nvSpPr>
          <p:spPr bwMode="auto">
            <a:xfrm>
              <a:off x="1594" y="3333"/>
              <a:ext cx="46" cy="220"/>
            </a:xfrm>
            <a:custGeom>
              <a:avLst/>
              <a:gdLst>
                <a:gd name="T0" fmla="*/ 44 w 46"/>
                <a:gd name="T1" fmla="*/ 10 h 220"/>
                <a:gd name="T2" fmla="*/ 38 w 46"/>
                <a:gd name="T3" fmla="*/ 0 h 220"/>
                <a:gd name="T4" fmla="*/ 38 w 46"/>
                <a:gd name="T5" fmla="*/ 0 h 220"/>
                <a:gd name="T6" fmla="*/ 6 w 46"/>
                <a:gd name="T7" fmla="*/ 0 h 220"/>
                <a:gd name="T8" fmla="*/ 6 w 46"/>
                <a:gd name="T9" fmla="*/ 0 h 220"/>
                <a:gd name="T10" fmla="*/ 2 w 46"/>
                <a:gd name="T11" fmla="*/ 10 h 220"/>
                <a:gd name="T12" fmla="*/ 19 w 46"/>
                <a:gd name="T13" fmla="*/ 44 h 220"/>
                <a:gd name="T14" fmla="*/ 0 w 46"/>
                <a:gd name="T15" fmla="*/ 182 h 220"/>
                <a:gd name="T16" fmla="*/ 23 w 46"/>
                <a:gd name="T17" fmla="*/ 220 h 220"/>
                <a:gd name="T18" fmla="*/ 46 w 46"/>
                <a:gd name="T19" fmla="*/ 182 h 220"/>
                <a:gd name="T20" fmla="*/ 25 w 46"/>
                <a:gd name="T21" fmla="*/ 44 h 220"/>
                <a:gd name="T22" fmla="*/ 44 w 46"/>
                <a:gd name="T23"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20">
                  <a:moveTo>
                    <a:pt x="44" y="10"/>
                  </a:moveTo>
                  <a:lnTo>
                    <a:pt x="38" y="0"/>
                  </a:lnTo>
                  <a:lnTo>
                    <a:pt x="38" y="0"/>
                  </a:lnTo>
                  <a:lnTo>
                    <a:pt x="6" y="0"/>
                  </a:lnTo>
                  <a:lnTo>
                    <a:pt x="6" y="0"/>
                  </a:lnTo>
                  <a:lnTo>
                    <a:pt x="2" y="10"/>
                  </a:lnTo>
                  <a:lnTo>
                    <a:pt x="19" y="44"/>
                  </a:lnTo>
                  <a:lnTo>
                    <a:pt x="0" y="182"/>
                  </a:lnTo>
                  <a:lnTo>
                    <a:pt x="23" y="220"/>
                  </a:lnTo>
                  <a:lnTo>
                    <a:pt x="46" y="182"/>
                  </a:lnTo>
                  <a:lnTo>
                    <a:pt x="25" y="44"/>
                  </a:lnTo>
                  <a:lnTo>
                    <a:pt x="44"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6" name="Group 15">
            <a:extLst>
              <a:ext uri="{FF2B5EF4-FFF2-40B4-BE49-F238E27FC236}">
                <a16:creationId xmlns:a16="http://schemas.microsoft.com/office/drawing/2014/main" xmlns="" id="{E808ABC1-F652-4E1F-AA3C-4E405087E60D}"/>
              </a:ext>
            </a:extLst>
          </p:cNvPr>
          <p:cNvGrpSpPr/>
          <p:nvPr/>
        </p:nvGrpSpPr>
        <p:grpSpPr>
          <a:xfrm>
            <a:off x="6762511" y="2975473"/>
            <a:ext cx="1552740" cy="1159021"/>
            <a:chOff x="6589713" y="3354388"/>
            <a:chExt cx="1205880" cy="900112"/>
          </a:xfrm>
          <a:solidFill>
            <a:schemeClr val="accent3"/>
          </a:solidFill>
        </p:grpSpPr>
        <p:grpSp>
          <p:nvGrpSpPr>
            <p:cNvPr id="145" name="Group 223">
              <a:extLst>
                <a:ext uri="{FF2B5EF4-FFF2-40B4-BE49-F238E27FC236}">
                  <a16:creationId xmlns:a16="http://schemas.microsoft.com/office/drawing/2014/main" xmlns="" id="{2B5B99AD-6D17-46B4-B511-31B01E911DE0}"/>
                </a:ext>
              </a:extLst>
            </p:cNvPr>
            <p:cNvGrpSpPr>
              <a:grpSpLocks noChangeAspect="1"/>
            </p:cNvGrpSpPr>
            <p:nvPr/>
          </p:nvGrpSpPr>
          <p:grpSpPr bwMode="auto">
            <a:xfrm>
              <a:off x="7163768" y="3354388"/>
              <a:ext cx="631825" cy="900112"/>
              <a:chOff x="4977" y="2113"/>
              <a:chExt cx="398" cy="567"/>
            </a:xfrm>
            <a:grpFill/>
          </p:grpSpPr>
          <p:sp>
            <p:nvSpPr>
              <p:cNvPr id="146" name="Freeform 224">
                <a:extLst>
                  <a:ext uri="{FF2B5EF4-FFF2-40B4-BE49-F238E27FC236}">
                    <a16:creationId xmlns:a16="http://schemas.microsoft.com/office/drawing/2014/main" xmlns="" id="{12239E71-D2D6-454B-8383-ADA2298E67C6}"/>
                  </a:ext>
                </a:extLst>
              </p:cNvPr>
              <p:cNvSpPr>
                <a:spLocks noEditPoints="1"/>
              </p:cNvSpPr>
              <p:nvPr/>
            </p:nvSpPr>
            <p:spPr bwMode="auto">
              <a:xfrm>
                <a:off x="4977" y="2113"/>
                <a:ext cx="398" cy="56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7" name="Freeform 225">
                <a:extLst>
                  <a:ext uri="{FF2B5EF4-FFF2-40B4-BE49-F238E27FC236}">
                    <a16:creationId xmlns:a16="http://schemas.microsoft.com/office/drawing/2014/main" xmlns="" id="{00C25A60-81A2-4C1D-8473-0B63B7842971}"/>
                  </a:ext>
                </a:extLst>
              </p:cNvPr>
              <p:cNvSpPr>
                <a:spLocks noEditPoints="1"/>
              </p:cNvSpPr>
              <p:nvPr/>
            </p:nvSpPr>
            <p:spPr bwMode="auto">
              <a:xfrm>
                <a:off x="5017" y="2148"/>
                <a:ext cx="318" cy="436"/>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8" name="Freeform 226">
                <a:extLst>
                  <a:ext uri="{FF2B5EF4-FFF2-40B4-BE49-F238E27FC236}">
                    <a16:creationId xmlns:a16="http://schemas.microsoft.com/office/drawing/2014/main" xmlns="" id="{5B4480BE-776D-4355-A11E-71882F2A7571}"/>
                  </a:ext>
                </a:extLst>
              </p:cNvPr>
              <p:cNvSpPr>
                <a:spLocks noEditPoints="1"/>
              </p:cNvSpPr>
              <p:nvPr/>
            </p:nvSpPr>
            <p:spPr bwMode="auto">
              <a:xfrm>
                <a:off x="5150" y="2601"/>
                <a:ext cx="52" cy="48"/>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9" name="Group 195">
              <a:extLst>
                <a:ext uri="{FF2B5EF4-FFF2-40B4-BE49-F238E27FC236}">
                  <a16:creationId xmlns:a16="http://schemas.microsoft.com/office/drawing/2014/main" xmlns="" id="{6FC97309-A748-4140-B585-A493AF793DF4}"/>
                </a:ext>
              </a:extLst>
            </p:cNvPr>
            <p:cNvGrpSpPr>
              <a:grpSpLocks noChangeAspect="1"/>
            </p:cNvGrpSpPr>
            <p:nvPr/>
          </p:nvGrpSpPr>
          <p:grpSpPr bwMode="auto">
            <a:xfrm>
              <a:off x="6589713" y="3354388"/>
              <a:ext cx="458787" cy="900112"/>
              <a:chOff x="4151" y="2113"/>
              <a:chExt cx="289" cy="567"/>
            </a:xfrm>
            <a:grpFill/>
          </p:grpSpPr>
          <p:sp>
            <p:nvSpPr>
              <p:cNvPr id="150" name="Freeform 196">
                <a:extLst>
                  <a:ext uri="{FF2B5EF4-FFF2-40B4-BE49-F238E27FC236}">
                    <a16:creationId xmlns:a16="http://schemas.microsoft.com/office/drawing/2014/main" xmlns="" id="{6E9D2B54-A4D7-4683-86D6-9F2107CD8ADD}"/>
                  </a:ext>
                </a:extLst>
              </p:cNvPr>
              <p:cNvSpPr>
                <a:spLocks noEditPoints="1"/>
              </p:cNvSpPr>
              <p:nvPr/>
            </p:nvSpPr>
            <p:spPr bwMode="auto">
              <a:xfrm>
                <a:off x="4151" y="2113"/>
                <a:ext cx="289" cy="567"/>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1" name="Freeform 197">
                <a:extLst>
                  <a:ext uri="{FF2B5EF4-FFF2-40B4-BE49-F238E27FC236}">
                    <a16:creationId xmlns:a16="http://schemas.microsoft.com/office/drawing/2014/main" xmlns="" id="{7D7A20E5-8D80-49F3-BE69-2C60319D7EC9}"/>
                  </a:ext>
                </a:extLst>
              </p:cNvPr>
              <p:cNvSpPr>
                <a:spLocks noEditPoints="1"/>
              </p:cNvSpPr>
              <p:nvPr/>
            </p:nvSpPr>
            <p:spPr bwMode="auto">
              <a:xfrm>
                <a:off x="4183" y="2148"/>
                <a:ext cx="225" cy="436"/>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2" name="Freeform 198">
                <a:extLst>
                  <a:ext uri="{FF2B5EF4-FFF2-40B4-BE49-F238E27FC236}">
                    <a16:creationId xmlns:a16="http://schemas.microsoft.com/office/drawing/2014/main" xmlns="" id="{4495275F-DCEB-4D2E-AC87-F30AF5EFDD07}"/>
                  </a:ext>
                </a:extLst>
              </p:cNvPr>
              <p:cNvSpPr>
                <a:spLocks noEditPoints="1"/>
              </p:cNvSpPr>
              <p:nvPr/>
            </p:nvSpPr>
            <p:spPr bwMode="auto">
              <a:xfrm>
                <a:off x="4271" y="2601"/>
                <a:ext cx="48" cy="48"/>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23" name="Group 22">
            <a:extLst>
              <a:ext uri="{FF2B5EF4-FFF2-40B4-BE49-F238E27FC236}">
                <a16:creationId xmlns:a16="http://schemas.microsoft.com/office/drawing/2014/main" xmlns="" id="{B8E39CF7-91BD-4416-8B72-906AC54BF5AC}"/>
              </a:ext>
            </a:extLst>
          </p:cNvPr>
          <p:cNvGrpSpPr/>
          <p:nvPr/>
        </p:nvGrpSpPr>
        <p:grpSpPr>
          <a:xfrm>
            <a:off x="700216" y="2572200"/>
            <a:ext cx="7974249" cy="3094182"/>
            <a:chOff x="700216" y="2558473"/>
            <a:chExt cx="7974249" cy="3094182"/>
          </a:xfrm>
        </p:grpSpPr>
        <p:sp>
          <p:nvSpPr>
            <p:cNvPr id="22" name="Rectangle 21">
              <a:extLst>
                <a:ext uri="{FF2B5EF4-FFF2-40B4-BE49-F238E27FC236}">
                  <a16:creationId xmlns:a16="http://schemas.microsoft.com/office/drawing/2014/main" xmlns="" id="{3EFBB36C-E2CD-4C41-AA87-A4425B5B4343}"/>
                </a:ext>
              </a:extLst>
            </p:cNvPr>
            <p:cNvSpPr/>
            <p:nvPr/>
          </p:nvSpPr>
          <p:spPr>
            <a:xfrm>
              <a:off x="700216" y="2558473"/>
              <a:ext cx="2262909" cy="3094182"/>
            </a:xfrm>
            <a:prstGeom prst="rect">
              <a:avLst/>
            </a:prstGeom>
            <a:solidFill>
              <a:schemeClr val="bg1">
                <a:alpha val="90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53" name="Rectangle 152">
              <a:extLst>
                <a:ext uri="{FF2B5EF4-FFF2-40B4-BE49-F238E27FC236}">
                  <a16:creationId xmlns:a16="http://schemas.microsoft.com/office/drawing/2014/main" xmlns="" id="{287D9253-FB9B-41C6-BE9F-FB3E7B4ED614}"/>
                </a:ext>
              </a:extLst>
            </p:cNvPr>
            <p:cNvSpPr/>
            <p:nvPr/>
          </p:nvSpPr>
          <p:spPr>
            <a:xfrm>
              <a:off x="3531429" y="2558473"/>
              <a:ext cx="2262909" cy="3094182"/>
            </a:xfrm>
            <a:prstGeom prst="rect">
              <a:avLst/>
            </a:prstGeom>
            <a:solidFill>
              <a:schemeClr val="bg1">
                <a:alpha val="90000"/>
              </a:schemeClr>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sz="2000" dirty="0" err="1"/>
            </a:p>
          </p:txBody>
        </p:sp>
        <p:sp>
          <p:nvSpPr>
            <p:cNvPr id="154" name="Rectangle 153">
              <a:extLst>
                <a:ext uri="{FF2B5EF4-FFF2-40B4-BE49-F238E27FC236}">
                  <a16:creationId xmlns:a16="http://schemas.microsoft.com/office/drawing/2014/main" xmlns="" id="{92FED2B6-EE13-40CE-8F5B-BF808B83896E}"/>
                </a:ext>
              </a:extLst>
            </p:cNvPr>
            <p:cNvSpPr/>
            <p:nvPr/>
          </p:nvSpPr>
          <p:spPr>
            <a:xfrm>
              <a:off x="6411556" y="2558473"/>
              <a:ext cx="2262909" cy="3094182"/>
            </a:xfrm>
            <a:prstGeom prst="rect">
              <a:avLst/>
            </a:prstGeom>
            <a:solidFill>
              <a:schemeClr val="bg1">
                <a:alpha val="90000"/>
              </a:schemeClr>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sz="2000" dirty="0" err="1"/>
            </a:p>
          </p:txBody>
        </p:sp>
      </p:grpSp>
      <p:sp>
        <p:nvSpPr>
          <p:cNvPr id="105" name="Rectangle 104">
            <a:hlinkClick r:id="rId4" action="ppaction://hlinksldjump"/>
            <a:extLst>
              <a:ext uri="{FF2B5EF4-FFF2-40B4-BE49-F238E27FC236}">
                <a16:creationId xmlns:a16="http://schemas.microsoft.com/office/drawing/2014/main" xmlns="" id="{C3D91FBA-DD27-4F52-9026-C71D42E3D714}"/>
              </a:ext>
            </a:extLst>
          </p:cNvPr>
          <p:cNvSpPr/>
          <p:nvPr/>
        </p:nvSpPr>
        <p:spPr>
          <a:xfrm>
            <a:off x="623392"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6" name="Rectangle 105">
            <a:hlinkClick r:id="rId5" action="ppaction://hlinksldjump"/>
            <a:extLst>
              <a:ext uri="{FF2B5EF4-FFF2-40B4-BE49-F238E27FC236}">
                <a16:creationId xmlns:a16="http://schemas.microsoft.com/office/drawing/2014/main" xmlns="" id="{5D3C664F-C945-4D76-9AF0-0D6A4EC029B5}"/>
              </a:ext>
            </a:extLst>
          </p:cNvPr>
          <p:cNvSpPr/>
          <p:nvPr/>
        </p:nvSpPr>
        <p:spPr>
          <a:xfrm>
            <a:off x="3421363"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7" name="Rectangle 106">
            <a:hlinkClick r:id="rId6" action="ppaction://hlinksldjump"/>
            <a:extLst>
              <a:ext uri="{FF2B5EF4-FFF2-40B4-BE49-F238E27FC236}">
                <a16:creationId xmlns:a16="http://schemas.microsoft.com/office/drawing/2014/main" xmlns="" id="{8C797F5C-5848-4D30-BEB5-F31C23A3AF77}"/>
              </a:ext>
            </a:extLst>
          </p:cNvPr>
          <p:cNvSpPr/>
          <p:nvPr/>
        </p:nvSpPr>
        <p:spPr>
          <a:xfrm>
            <a:off x="6268204"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8" name="Rectangle 107">
            <a:hlinkClick r:id="rId7" action="ppaction://hlinksldjump"/>
            <a:extLst>
              <a:ext uri="{FF2B5EF4-FFF2-40B4-BE49-F238E27FC236}">
                <a16:creationId xmlns:a16="http://schemas.microsoft.com/office/drawing/2014/main" xmlns="" id="{871CD45D-8B8E-45A2-AC5E-923F5569EF64}"/>
              </a:ext>
            </a:extLst>
          </p:cNvPr>
          <p:cNvSpPr/>
          <p:nvPr/>
        </p:nvSpPr>
        <p:spPr>
          <a:xfrm>
            <a:off x="9102271"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9" name="Rectangle 108">
            <a:hlinkClick r:id="rId8" action="ppaction://hlinksldjump"/>
            <a:extLst>
              <a:ext uri="{FF2B5EF4-FFF2-40B4-BE49-F238E27FC236}">
                <a16:creationId xmlns:a16="http://schemas.microsoft.com/office/drawing/2014/main" xmlns="" id="{FCB54BE7-AF53-4755-B9E4-A5F698CD5710}"/>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383120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xmlns="" id="{B2B81E70-7ED9-48EE-A93C-FE57FFCEE1A4}"/>
              </a:ext>
            </a:extLst>
          </p:cNvPr>
          <p:cNvPicPr>
            <a:picLocks noChangeAspect="1"/>
          </p:cNvPicPr>
          <p:nvPr/>
        </p:nvPicPr>
        <p:blipFill>
          <a:blip r:embed="rId4"/>
          <a:stretch>
            <a:fillRect/>
          </a:stretch>
        </p:blipFill>
        <p:spPr>
          <a:xfrm>
            <a:off x="3910603" y="3063859"/>
            <a:ext cx="829907" cy="1114187"/>
          </a:xfrm>
          <a:prstGeom prst="rect">
            <a:avLst/>
          </a:prstGeom>
        </p:spPr>
      </p:pic>
      <p:sp>
        <p:nvSpPr>
          <p:cNvPr id="76" name="Rectangle 75">
            <a:extLst>
              <a:ext uri="{FF2B5EF4-FFF2-40B4-BE49-F238E27FC236}">
                <a16:creationId xmlns:a16="http://schemas.microsoft.com/office/drawing/2014/main" xmlns="" id="{1A9FAE63-BCF3-4148-9F2C-46E492AC89C2}"/>
              </a:ext>
            </a:extLst>
          </p:cNvPr>
          <p:cNvSpPr/>
          <p:nvPr/>
        </p:nvSpPr>
        <p:spPr bwMode="auto">
          <a:xfrm rot="10800000">
            <a:off x="3883102" y="3866320"/>
            <a:ext cx="976438" cy="436138"/>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000" b="0" i="0" u="none" strike="noStrike" cap="none" normalizeH="0" baseline="0">
              <a:ln>
                <a:noFill/>
              </a:ln>
              <a:solidFill>
                <a:schemeClr val="tx1"/>
              </a:solidFill>
              <a:effectLst/>
              <a:latin typeface="Imago" charset="0"/>
              <a:ea typeface="Geneva" charset="0"/>
            </a:endParaRPr>
          </a:p>
        </p:txBody>
      </p:sp>
      <p:sp>
        <p:nvSpPr>
          <p:cNvPr id="20"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3" name="Text Placeholder 2">
            <a:extLst>
              <a:ext uri="{FF2B5EF4-FFF2-40B4-BE49-F238E27FC236}">
                <a16:creationId xmlns:a16="http://schemas.microsoft.com/office/drawing/2014/main" xmlns="" id="{C772EEAD-0E72-49AE-BC16-287F8EA34F8A}"/>
              </a:ext>
            </a:extLst>
          </p:cNvPr>
          <p:cNvSpPr>
            <a:spLocks noGrp="1"/>
          </p:cNvSpPr>
          <p:nvPr>
            <p:ph type="body" sz="quarter" idx="12"/>
          </p:nvPr>
        </p:nvSpPr>
        <p:spPr/>
        <p:txBody>
          <a:bodyPr>
            <a:noAutofit/>
          </a:bodyPr>
          <a:lstStyle/>
          <a:p>
            <a:r>
              <a:rPr lang="en-SG" dirty="0">
                <a:latin typeface="Minion"/>
                <a:ea typeface="ＭＳ Ｐゴシック" charset="0"/>
              </a:rPr>
              <a:t>Go beyond compliance to drive improvements</a:t>
            </a:r>
            <a:endParaRPr lang="en-GB" dirty="0"/>
          </a:p>
        </p:txBody>
      </p:sp>
      <p:pic>
        <p:nvPicPr>
          <p:cNvPr id="32" name="Picture 31"/>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25794" y="3015640"/>
            <a:ext cx="1480034" cy="1109773"/>
          </a:xfrm>
          <a:prstGeom prst="rect">
            <a:avLst/>
          </a:prstGeom>
        </p:spPr>
      </p:pic>
      <p:pic>
        <p:nvPicPr>
          <p:cNvPr id="34" name="Picture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8448" y="3186627"/>
            <a:ext cx="875818" cy="938786"/>
          </a:xfrm>
          <a:prstGeom prst="rect">
            <a:avLst/>
          </a:prstGeom>
        </p:spPr>
      </p:pic>
      <p:pic>
        <p:nvPicPr>
          <p:cNvPr id="36" name="Picture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14013" y="3212976"/>
            <a:ext cx="408324" cy="910877"/>
          </a:xfrm>
          <a:prstGeom prst="rect">
            <a:avLst/>
          </a:prstGeom>
        </p:spPr>
      </p:pic>
      <p:sp>
        <p:nvSpPr>
          <p:cNvPr id="7" name="Isosceles Triangle 6"/>
          <p:cNvSpPr/>
          <p:nvPr/>
        </p:nvSpPr>
        <p:spPr bwMode="auto">
          <a:xfrm rot="10800000">
            <a:off x="4227447" y="2817065"/>
            <a:ext cx="267015" cy="187591"/>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ndParaRPr>
          </a:p>
        </p:txBody>
      </p:sp>
      <p:sp>
        <p:nvSpPr>
          <p:cNvPr id="44" name="Isosceles Triangle 43"/>
          <p:cNvSpPr/>
          <p:nvPr/>
        </p:nvSpPr>
        <p:spPr bwMode="auto">
          <a:xfrm rot="10800000">
            <a:off x="5388829" y="2817064"/>
            <a:ext cx="267015" cy="187591"/>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ndParaRPr>
          </a:p>
        </p:txBody>
      </p:sp>
      <p:sp>
        <p:nvSpPr>
          <p:cNvPr id="45" name="Isosceles Triangle 44"/>
          <p:cNvSpPr/>
          <p:nvPr/>
        </p:nvSpPr>
        <p:spPr bwMode="auto">
          <a:xfrm rot="10800000">
            <a:off x="6550211" y="2817064"/>
            <a:ext cx="267015" cy="187591"/>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ndParaRPr>
          </a:p>
        </p:txBody>
      </p:sp>
      <p:sp>
        <p:nvSpPr>
          <p:cNvPr id="46" name="Isosceles Triangle 45"/>
          <p:cNvSpPr/>
          <p:nvPr/>
        </p:nvSpPr>
        <p:spPr bwMode="auto">
          <a:xfrm rot="10800000">
            <a:off x="7711593" y="2817064"/>
            <a:ext cx="267015" cy="187591"/>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ndParaRPr>
          </a:p>
        </p:txBody>
      </p:sp>
      <p:grpSp>
        <p:nvGrpSpPr>
          <p:cNvPr id="4" name="Group 3">
            <a:extLst>
              <a:ext uri="{FF2B5EF4-FFF2-40B4-BE49-F238E27FC236}">
                <a16:creationId xmlns:a16="http://schemas.microsoft.com/office/drawing/2014/main" xmlns="" id="{CFA38F84-991F-4F87-ACF6-317C4DEEAC83}"/>
              </a:ext>
            </a:extLst>
          </p:cNvPr>
          <p:cNvGrpSpPr/>
          <p:nvPr/>
        </p:nvGrpSpPr>
        <p:grpSpPr>
          <a:xfrm>
            <a:off x="511175" y="4296400"/>
            <a:ext cx="11245849" cy="1674188"/>
            <a:chOff x="511175" y="4296400"/>
            <a:chExt cx="11245849" cy="1674188"/>
          </a:xfrm>
        </p:grpSpPr>
        <p:sp>
          <p:nvSpPr>
            <p:cNvPr id="57" name="TextBox 18"/>
            <p:cNvSpPr txBox="1">
              <a:spLocks noChangeArrowheads="1"/>
            </p:cNvSpPr>
            <p:nvPr/>
          </p:nvSpPr>
          <p:spPr bwMode="auto">
            <a:xfrm>
              <a:off x="518196" y="4296400"/>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Pathways </a:t>
              </a:r>
            </a:p>
            <a:p>
              <a:r>
                <a:rPr lang="en-US" dirty="0"/>
                <a:t>and guidelines</a:t>
              </a:r>
            </a:p>
          </p:txBody>
        </p:sp>
        <p:sp>
          <p:nvSpPr>
            <p:cNvPr id="58" name="TextBox 23"/>
            <p:cNvSpPr txBox="1">
              <a:spLocks noChangeArrowheads="1"/>
            </p:cNvSpPr>
            <p:nvPr/>
          </p:nvSpPr>
          <p:spPr bwMode="auto">
            <a:xfrm>
              <a:off x="7322846" y="4296400"/>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Risk management</a:t>
              </a:r>
            </a:p>
          </p:txBody>
        </p:sp>
        <p:sp>
          <p:nvSpPr>
            <p:cNvPr id="59" name="TextBox 24"/>
            <p:cNvSpPr txBox="1">
              <a:spLocks noChangeArrowheads="1"/>
            </p:cNvSpPr>
            <p:nvPr/>
          </p:nvSpPr>
          <p:spPr bwMode="auto">
            <a:xfrm>
              <a:off x="5054629" y="4296400"/>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Clinical incident </a:t>
              </a:r>
            </a:p>
            <a:p>
              <a:r>
                <a:rPr lang="en-US" dirty="0"/>
                <a:t>reporting</a:t>
              </a:r>
            </a:p>
          </p:txBody>
        </p:sp>
        <p:sp>
          <p:nvSpPr>
            <p:cNvPr id="60" name="TextBox 25"/>
            <p:cNvSpPr txBox="1">
              <a:spLocks noChangeArrowheads="1"/>
            </p:cNvSpPr>
            <p:nvPr/>
          </p:nvSpPr>
          <p:spPr bwMode="auto">
            <a:xfrm>
              <a:off x="2786413" y="4296400"/>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Clinical</a:t>
              </a:r>
            </a:p>
            <a:p>
              <a:r>
                <a:rPr lang="en-US" dirty="0"/>
                <a:t>audit</a:t>
              </a:r>
            </a:p>
          </p:txBody>
        </p:sp>
        <p:sp>
          <p:nvSpPr>
            <p:cNvPr id="61" name="TextBox 26"/>
            <p:cNvSpPr txBox="1">
              <a:spLocks noChangeArrowheads="1"/>
            </p:cNvSpPr>
            <p:nvPr/>
          </p:nvSpPr>
          <p:spPr bwMode="auto">
            <a:xfrm>
              <a:off x="9591064" y="4296400"/>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Patient experience</a:t>
              </a:r>
            </a:p>
          </p:txBody>
        </p:sp>
        <p:sp>
          <p:nvSpPr>
            <p:cNvPr id="62" name="TextBox 27"/>
            <p:cNvSpPr txBox="1">
              <a:spLocks noChangeArrowheads="1"/>
            </p:cNvSpPr>
            <p:nvPr/>
          </p:nvSpPr>
          <p:spPr bwMode="auto">
            <a:xfrm>
              <a:off x="511175"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Clinical effectiveness</a:t>
              </a:r>
            </a:p>
          </p:txBody>
        </p:sp>
        <p:sp>
          <p:nvSpPr>
            <p:cNvPr id="63" name="TextBox 28"/>
            <p:cNvSpPr txBox="1">
              <a:spLocks noChangeArrowheads="1"/>
            </p:cNvSpPr>
            <p:nvPr/>
          </p:nvSpPr>
          <p:spPr bwMode="auto">
            <a:xfrm>
              <a:off x="5051120"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Staffing &amp; staff </a:t>
              </a:r>
            </a:p>
            <a:p>
              <a:r>
                <a:rPr lang="en-US" dirty="0"/>
                <a:t>management</a:t>
              </a:r>
            </a:p>
          </p:txBody>
        </p:sp>
        <p:sp>
          <p:nvSpPr>
            <p:cNvPr id="64" name="TextBox 29"/>
            <p:cNvSpPr txBox="1">
              <a:spLocks noChangeArrowheads="1"/>
            </p:cNvSpPr>
            <p:nvPr/>
          </p:nvSpPr>
          <p:spPr bwMode="auto">
            <a:xfrm>
              <a:off x="7321092"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Professional </a:t>
              </a:r>
            </a:p>
            <a:p>
              <a:r>
                <a:rPr lang="en-US" dirty="0"/>
                <a:t>development</a:t>
              </a:r>
            </a:p>
          </p:txBody>
        </p:sp>
        <p:sp>
          <p:nvSpPr>
            <p:cNvPr id="65" name="TextBox 21"/>
            <p:cNvSpPr txBox="1">
              <a:spLocks noChangeArrowheads="1"/>
            </p:cNvSpPr>
            <p:nvPr/>
          </p:nvSpPr>
          <p:spPr bwMode="auto">
            <a:xfrm>
              <a:off x="2781147"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Performance &amp; </a:t>
              </a:r>
            </a:p>
            <a:p>
              <a:r>
                <a:rPr lang="en-US" dirty="0"/>
                <a:t>outcomes</a:t>
              </a:r>
            </a:p>
          </p:txBody>
        </p:sp>
        <p:sp>
          <p:nvSpPr>
            <p:cNvPr id="66" name="TextBox 29"/>
            <p:cNvSpPr txBox="1">
              <a:spLocks noChangeArrowheads="1"/>
            </p:cNvSpPr>
            <p:nvPr/>
          </p:nvSpPr>
          <p:spPr bwMode="auto">
            <a:xfrm>
              <a:off x="9591064"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Clinical governance</a:t>
              </a:r>
            </a:p>
          </p:txBody>
        </p:sp>
      </p:grpSp>
      <p:grpSp>
        <p:nvGrpSpPr>
          <p:cNvPr id="48" name="Group 47">
            <a:extLst>
              <a:ext uri="{FF2B5EF4-FFF2-40B4-BE49-F238E27FC236}">
                <a16:creationId xmlns:a16="http://schemas.microsoft.com/office/drawing/2014/main" xmlns="" id="{4C1280A3-BC77-4FA5-82E0-EBF05492108E}"/>
              </a:ext>
            </a:extLst>
          </p:cNvPr>
          <p:cNvGrpSpPr/>
          <p:nvPr/>
        </p:nvGrpSpPr>
        <p:grpSpPr>
          <a:xfrm>
            <a:off x="5730285" y="1723811"/>
            <a:ext cx="681038" cy="944562"/>
            <a:chOff x="8155716" y="2723693"/>
            <a:chExt cx="681038" cy="944562"/>
          </a:xfrm>
        </p:grpSpPr>
        <p:sp>
          <p:nvSpPr>
            <p:cNvPr id="51" name="AutoShape 20">
              <a:extLst>
                <a:ext uri="{FF2B5EF4-FFF2-40B4-BE49-F238E27FC236}">
                  <a16:creationId xmlns:a16="http://schemas.microsoft.com/office/drawing/2014/main" xmlns="" id="{094E8D94-873E-4F8B-91A8-4C07BCC0AA52}"/>
                </a:ext>
              </a:extLst>
            </p:cNvPr>
            <p:cNvSpPr>
              <a:spLocks noChangeAspect="1" noChangeArrowheads="1" noTextEdit="1"/>
            </p:cNvSpPr>
            <p:nvPr/>
          </p:nvSpPr>
          <p:spPr bwMode="auto">
            <a:xfrm>
              <a:off x="8155716" y="2723693"/>
              <a:ext cx="68103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sz="1600"/>
            </a:p>
          </p:txBody>
        </p:sp>
        <p:sp>
          <p:nvSpPr>
            <p:cNvPr id="52" name="Freeform 27">
              <a:extLst>
                <a:ext uri="{FF2B5EF4-FFF2-40B4-BE49-F238E27FC236}">
                  <a16:creationId xmlns:a16="http://schemas.microsoft.com/office/drawing/2014/main" xmlns="" id="{889202FC-BF59-4F5D-9BC1-829BF5C12F86}"/>
                </a:ext>
              </a:extLst>
            </p:cNvPr>
            <p:cNvSpPr>
              <a:spLocks/>
            </p:cNvSpPr>
            <p:nvPr/>
          </p:nvSpPr>
          <p:spPr bwMode="auto">
            <a:xfrm>
              <a:off x="8170004" y="2796718"/>
              <a:ext cx="650875" cy="857250"/>
            </a:xfrm>
            <a:custGeom>
              <a:avLst/>
              <a:gdLst>
                <a:gd name="T0" fmla="*/ 95 w 485"/>
                <a:gd name="T1" fmla="*/ 0 h 640"/>
                <a:gd name="T2" fmla="*/ 21 w 485"/>
                <a:gd name="T3" fmla="*/ 0 h 640"/>
                <a:gd name="T4" fmla="*/ 0 w 485"/>
                <a:gd name="T5" fmla="*/ 20 h 640"/>
                <a:gd name="T6" fmla="*/ 0 w 485"/>
                <a:gd name="T7" fmla="*/ 620 h 640"/>
                <a:gd name="T8" fmla="*/ 21 w 485"/>
                <a:gd name="T9" fmla="*/ 640 h 640"/>
                <a:gd name="T10" fmla="*/ 465 w 485"/>
                <a:gd name="T11" fmla="*/ 640 h 640"/>
                <a:gd name="T12" fmla="*/ 485 w 485"/>
                <a:gd name="T13" fmla="*/ 620 h 640"/>
                <a:gd name="T14" fmla="*/ 485 w 485"/>
                <a:gd name="T15" fmla="*/ 20 h 640"/>
                <a:gd name="T16" fmla="*/ 465 w 485"/>
                <a:gd name="T17" fmla="*/ 0 h 640"/>
                <a:gd name="T18" fmla="*/ 391 w 485"/>
                <a:gd name="T1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640">
                  <a:moveTo>
                    <a:pt x="95" y="0"/>
                  </a:moveTo>
                  <a:cubicBezTo>
                    <a:pt x="21" y="0"/>
                    <a:pt x="21" y="0"/>
                    <a:pt x="21" y="0"/>
                  </a:cubicBezTo>
                  <a:cubicBezTo>
                    <a:pt x="9" y="0"/>
                    <a:pt x="0" y="9"/>
                    <a:pt x="0" y="20"/>
                  </a:cubicBezTo>
                  <a:cubicBezTo>
                    <a:pt x="0" y="620"/>
                    <a:pt x="0" y="620"/>
                    <a:pt x="0" y="620"/>
                  </a:cubicBezTo>
                  <a:cubicBezTo>
                    <a:pt x="0" y="631"/>
                    <a:pt x="9" y="640"/>
                    <a:pt x="21" y="640"/>
                  </a:cubicBezTo>
                  <a:cubicBezTo>
                    <a:pt x="465" y="640"/>
                    <a:pt x="465" y="640"/>
                    <a:pt x="465" y="640"/>
                  </a:cubicBezTo>
                  <a:cubicBezTo>
                    <a:pt x="476" y="640"/>
                    <a:pt x="485" y="631"/>
                    <a:pt x="485" y="620"/>
                  </a:cubicBezTo>
                  <a:cubicBezTo>
                    <a:pt x="485" y="20"/>
                    <a:pt x="485" y="20"/>
                    <a:pt x="485" y="20"/>
                  </a:cubicBezTo>
                  <a:cubicBezTo>
                    <a:pt x="485" y="9"/>
                    <a:pt x="476" y="0"/>
                    <a:pt x="465" y="0"/>
                  </a:cubicBezTo>
                  <a:cubicBezTo>
                    <a:pt x="391" y="0"/>
                    <a:pt x="391" y="0"/>
                    <a:pt x="391" y="0"/>
                  </a:cubicBezTo>
                </a:path>
              </a:pathLst>
            </a:custGeom>
            <a:noFill/>
            <a:ln w="25400" cap="flat">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sz="1600"/>
            </a:p>
          </p:txBody>
        </p:sp>
        <p:sp>
          <p:nvSpPr>
            <p:cNvPr id="69" name="Freeform 28">
              <a:extLst>
                <a:ext uri="{FF2B5EF4-FFF2-40B4-BE49-F238E27FC236}">
                  <a16:creationId xmlns:a16="http://schemas.microsoft.com/office/drawing/2014/main" xmlns="" id="{FEAA2937-15AA-45AE-8E78-DDED6FD628CF}"/>
                </a:ext>
              </a:extLst>
            </p:cNvPr>
            <p:cNvSpPr>
              <a:spLocks/>
            </p:cNvSpPr>
            <p:nvPr/>
          </p:nvSpPr>
          <p:spPr bwMode="auto">
            <a:xfrm>
              <a:off x="8297004" y="2737980"/>
              <a:ext cx="396875" cy="115887"/>
            </a:xfrm>
            <a:custGeom>
              <a:avLst/>
              <a:gdLst>
                <a:gd name="T0" fmla="*/ 294 w 296"/>
                <a:gd name="T1" fmla="*/ 86 h 86"/>
                <a:gd name="T2" fmla="*/ 1 w 296"/>
                <a:gd name="T3" fmla="*/ 86 h 86"/>
                <a:gd name="T4" fmla="*/ 0 w 296"/>
                <a:gd name="T5" fmla="*/ 84 h 86"/>
                <a:gd name="T6" fmla="*/ 0 w 296"/>
                <a:gd name="T7" fmla="*/ 2 h 86"/>
                <a:gd name="T8" fmla="*/ 1 w 296"/>
                <a:gd name="T9" fmla="*/ 0 h 86"/>
                <a:gd name="T10" fmla="*/ 294 w 296"/>
                <a:gd name="T11" fmla="*/ 0 h 86"/>
                <a:gd name="T12" fmla="*/ 296 w 296"/>
                <a:gd name="T13" fmla="*/ 2 h 86"/>
                <a:gd name="T14" fmla="*/ 296 w 296"/>
                <a:gd name="T15" fmla="*/ 84 h 86"/>
                <a:gd name="T16" fmla="*/ 294 w 296"/>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6">
                  <a:moveTo>
                    <a:pt x="294" y="86"/>
                  </a:moveTo>
                  <a:cubicBezTo>
                    <a:pt x="1" y="86"/>
                    <a:pt x="1" y="86"/>
                    <a:pt x="1" y="86"/>
                  </a:cubicBezTo>
                  <a:cubicBezTo>
                    <a:pt x="0" y="86"/>
                    <a:pt x="0" y="85"/>
                    <a:pt x="0" y="84"/>
                  </a:cubicBezTo>
                  <a:cubicBezTo>
                    <a:pt x="0" y="2"/>
                    <a:pt x="0" y="2"/>
                    <a:pt x="0" y="2"/>
                  </a:cubicBezTo>
                  <a:cubicBezTo>
                    <a:pt x="0" y="1"/>
                    <a:pt x="0" y="0"/>
                    <a:pt x="1" y="0"/>
                  </a:cubicBezTo>
                  <a:cubicBezTo>
                    <a:pt x="294" y="0"/>
                    <a:pt x="294" y="0"/>
                    <a:pt x="294" y="0"/>
                  </a:cubicBezTo>
                  <a:cubicBezTo>
                    <a:pt x="295" y="0"/>
                    <a:pt x="296" y="1"/>
                    <a:pt x="296" y="2"/>
                  </a:cubicBezTo>
                  <a:cubicBezTo>
                    <a:pt x="296" y="84"/>
                    <a:pt x="296" y="84"/>
                    <a:pt x="296" y="84"/>
                  </a:cubicBezTo>
                  <a:cubicBezTo>
                    <a:pt x="296" y="85"/>
                    <a:pt x="295" y="86"/>
                    <a:pt x="294" y="86"/>
                  </a:cubicBezTo>
                  <a:close/>
                </a:path>
              </a:pathLst>
            </a:custGeom>
            <a:noFill/>
            <a:ln w="25400"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sz="1600"/>
            </a:p>
          </p:txBody>
        </p:sp>
        <p:grpSp>
          <p:nvGrpSpPr>
            <p:cNvPr id="70" name="Group 69">
              <a:extLst>
                <a:ext uri="{FF2B5EF4-FFF2-40B4-BE49-F238E27FC236}">
                  <a16:creationId xmlns:a16="http://schemas.microsoft.com/office/drawing/2014/main" xmlns="" id="{C3CB8155-12D9-486F-8E63-292D70798961}"/>
                </a:ext>
              </a:extLst>
            </p:cNvPr>
            <p:cNvGrpSpPr/>
            <p:nvPr/>
          </p:nvGrpSpPr>
          <p:grpSpPr>
            <a:xfrm>
              <a:off x="8224101" y="2977189"/>
              <a:ext cx="556260" cy="556260"/>
              <a:chOff x="3152250" y="5980602"/>
              <a:chExt cx="460436" cy="460436"/>
            </a:xfrm>
            <a:effectLst/>
          </p:grpSpPr>
          <p:sp>
            <p:nvSpPr>
              <p:cNvPr id="71" name="Oval 70">
                <a:extLst>
                  <a:ext uri="{FF2B5EF4-FFF2-40B4-BE49-F238E27FC236}">
                    <a16:creationId xmlns:a16="http://schemas.microsoft.com/office/drawing/2014/main" xmlns="" id="{C79CF215-E34F-4EEE-B511-C508003E9F4C}"/>
                  </a:ext>
                </a:extLst>
              </p:cNvPr>
              <p:cNvSpPr/>
              <p:nvPr/>
            </p:nvSpPr>
            <p:spPr bwMode="auto">
              <a:xfrm>
                <a:off x="3181470" y="6009822"/>
                <a:ext cx="401997" cy="401997"/>
              </a:xfrm>
              <a:prstGeom prst="ellips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SG" sz="1600" dirty="0">
                  <a:solidFill>
                    <a:srgbClr val="FFFFFF"/>
                  </a:solidFill>
                </a:endParaRPr>
              </a:p>
            </p:txBody>
          </p:sp>
          <p:cxnSp>
            <p:nvCxnSpPr>
              <p:cNvPr id="72" name="Straight Connector 71">
                <a:extLst>
                  <a:ext uri="{FF2B5EF4-FFF2-40B4-BE49-F238E27FC236}">
                    <a16:creationId xmlns:a16="http://schemas.microsoft.com/office/drawing/2014/main" xmlns="" id="{72054969-5E1B-4DF2-A829-DB42055C60E2}"/>
                  </a:ext>
                </a:extLst>
              </p:cNvPr>
              <p:cNvCxnSpPr/>
              <p:nvPr/>
            </p:nvCxnSpPr>
            <p:spPr>
              <a:xfrm>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73" name="Straight Connector 72">
                <a:extLst>
                  <a:ext uri="{FF2B5EF4-FFF2-40B4-BE49-F238E27FC236}">
                    <a16:creationId xmlns:a16="http://schemas.microsoft.com/office/drawing/2014/main" xmlns="" id="{9035AED2-79F3-41BE-84DE-AD7E1440A85F}"/>
                  </a:ext>
                </a:extLst>
              </p:cNvPr>
              <p:cNvCxnSpPr/>
              <p:nvPr/>
            </p:nvCxnSpPr>
            <p:spPr>
              <a:xfrm rot="5400000">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grpSp>
      </p:grpSp>
      <p:sp>
        <p:nvSpPr>
          <p:cNvPr id="38" name="Rectangle 37">
            <a:hlinkClick r:id="rId8" action="ppaction://hlinksldjump"/>
            <a:extLst>
              <a:ext uri="{FF2B5EF4-FFF2-40B4-BE49-F238E27FC236}">
                <a16:creationId xmlns:a16="http://schemas.microsoft.com/office/drawing/2014/main" xmlns="" id="{1A5786F2-4901-4866-8538-0A734E9BF433}"/>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2643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64" presetClass="path" presetSubtype="0" decel="100000" fill="hold" nodeType="withEffect">
                                  <p:stCondLst>
                                    <p:cond delay="0"/>
                                  </p:stCondLst>
                                  <p:childTnLst>
                                    <p:animMotion origin="layout" path="M 0 0.03819 L 0 2.22222E-6 " pathEditMode="relative" rAng="0" ptsTypes="AA">
                                      <p:cBhvr>
                                        <p:cTn id="9" dur="500" fill="hold"/>
                                        <p:tgtEl>
                                          <p:spTgt spid="48"/>
                                        </p:tgtEl>
                                        <p:attrNameLst>
                                          <p:attrName>ppt_x</p:attrName>
                                          <p:attrName>ppt_y</p:attrName>
                                        </p:attrNameLst>
                                      </p:cBhvr>
                                      <p:rCtr x="0" y="-1921"/>
                                    </p:animMotion>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64" presetClass="path" presetSubtype="0" decel="100000" fill="hold" nodeType="withEffect">
                                  <p:stCondLst>
                                    <p:cond delay="0"/>
                                  </p:stCondLst>
                                  <p:childTnLst>
                                    <p:animMotion origin="layout" path="M 2.5E-6 0.03819 L 2.5E-6 7.40741E-7 " pathEditMode="relative" rAng="0" ptsTypes="AA">
                                      <p:cBhvr>
                                        <p:cTn id="15" dur="500" fill="hold"/>
                                        <p:tgtEl>
                                          <p:spTgt spid="35"/>
                                        </p:tgtEl>
                                        <p:attrNameLst>
                                          <p:attrName>ppt_x</p:attrName>
                                          <p:attrName>ppt_y</p:attrName>
                                        </p:attrNameLst>
                                      </p:cBhvr>
                                      <p:rCtr x="0" y="-1921"/>
                                    </p:animMotion>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64" presetClass="path" presetSubtype="0" decel="100000" fill="hold" grpId="1" nodeType="withEffect">
                                  <p:stCondLst>
                                    <p:cond delay="0"/>
                                  </p:stCondLst>
                                  <p:childTnLst>
                                    <p:animMotion origin="layout" path="M 5E-6 -0.06319 L 5E-6 -2.22222E-6 " pathEditMode="relative" rAng="0" ptsTypes="AA">
                                      <p:cBhvr>
                                        <p:cTn id="20" dur="500" fill="hold"/>
                                        <p:tgtEl>
                                          <p:spTgt spid="7"/>
                                        </p:tgtEl>
                                        <p:attrNameLst>
                                          <p:attrName>ppt_x</p:attrName>
                                          <p:attrName>ppt_y</p:attrName>
                                        </p:attrNameLst>
                                      </p:cBhvr>
                                      <p:rCtr x="0" y="3148"/>
                                    </p:animMotion>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64" presetClass="path" presetSubtype="0" decel="100000" fill="hold" nodeType="withEffect">
                                  <p:stCondLst>
                                    <p:cond delay="0"/>
                                  </p:stCondLst>
                                  <p:childTnLst>
                                    <p:animMotion origin="layout" path="M -4.16667E-6 0.0382 L -4.16667E-6 -3.7037E-6 " pathEditMode="relative" rAng="0" ptsTypes="AA">
                                      <p:cBhvr>
                                        <p:cTn id="26" dur="500" fill="hold"/>
                                        <p:tgtEl>
                                          <p:spTgt spid="36"/>
                                        </p:tgtEl>
                                        <p:attrNameLst>
                                          <p:attrName>ppt_x</p:attrName>
                                          <p:attrName>ppt_y</p:attrName>
                                        </p:attrNameLst>
                                      </p:cBhvr>
                                      <p:rCtr x="0" y="-1921"/>
                                    </p:animMotion>
                                  </p:childTnLst>
                                </p:cTn>
                              </p:par>
                              <p:par>
                                <p:cTn id="27" presetID="10"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64" presetClass="path" presetSubtype="0" decel="100000" fill="hold" grpId="1" nodeType="withEffect">
                                  <p:stCondLst>
                                    <p:cond delay="0"/>
                                  </p:stCondLst>
                                  <p:childTnLst>
                                    <p:animMotion origin="layout" path="M 5E-6 -0.06319 L 5E-6 -2.22222E-6 " pathEditMode="relative" rAng="0" ptsTypes="AA">
                                      <p:cBhvr>
                                        <p:cTn id="31" dur="500" fill="hold"/>
                                        <p:tgtEl>
                                          <p:spTgt spid="44"/>
                                        </p:tgtEl>
                                        <p:attrNameLst>
                                          <p:attrName>ppt_x</p:attrName>
                                          <p:attrName>ppt_y</p:attrName>
                                        </p:attrNameLst>
                                      </p:cBhvr>
                                      <p:rCtr x="0" y="3148"/>
                                    </p:animMotion>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64" presetClass="path" presetSubtype="0" decel="100000" fill="hold" nodeType="withEffect">
                                  <p:stCondLst>
                                    <p:cond delay="0"/>
                                  </p:stCondLst>
                                  <p:childTnLst>
                                    <p:animMotion origin="layout" path="M 0 0.03819 L 0 2.22222E-6 " pathEditMode="relative" rAng="0" ptsTypes="AA">
                                      <p:cBhvr>
                                        <p:cTn id="37" dur="500" fill="hold"/>
                                        <p:tgtEl>
                                          <p:spTgt spid="34"/>
                                        </p:tgtEl>
                                        <p:attrNameLst>
                                          <p:attrName>ppt_x</p:attrName>
                                          <p:attrName>ppt_y</p:attrName>
                                        </p:attrNameLst>
                                      </p:cBhvr>
                                      <p:rCtr x="0" y="-1921"/>
                                    </p:animMotion>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par>
                                <p:cTn id="41" presetID="64" presetClass="path" presetSubtype="0" decel="100000" fill="hold" grpId="1" nodeType="withEffect">
                                  <p:stCondLst>
                                    <p:cond delay="0"/>
                                  </p:stCondLst>
                                  <p:childTnLst>
                                    <p:animMotion origin="layout" path="M 5E-6 -0.06319 L 5E-6 -2.22222E-6 " pathEditMode="relative" rAng="0" ptsTypes="AA">
                                      <p:cBhvr>
                                        <p:cTn id="42" dur="500" fill="hold"/>
                                        <p:tgtEl>
                                          <p:spTgt spid="45"/>
                                        </p:tgtEl>
                                        <p:attrNameLst>
                                          <p:attrName>ppt_x</p:attrName>
                                          <p:attrName>ppt_y</p:attrName>
                                        </p:attrNameLst>
                                      </p:cBhvr>
                                      <p:rCtr x="0" y="3148"/>
                                    </p:animMotion>
                                  </p:childTnLst>
                                </p:cTn>
                              </p:par>
                            </p:childTnLst>
                          </p:cTn>
                        </p:par>
                        <p:par>
                          <p:cTn id="43" fill="hold">
                            <p:stCondLst>
                              <p:cond delay="2000"/>
                            </p:stCondLst>
                            <p:childTnLst>
                              <p:par>
                                <p:cTn id="44" presetID="10" presetClass="entr" presetSubtype="0" fill="hold"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par>
                                <p:cTn id="47" presetID="64" presetClass="path" presetSubtype="0" decel="100000" fill="hold" nodeType="withEffect">
                                  <p:stCondLst>
                                    <p:cond delay="0"/>
                                  </p:stCondLst>
                                  <p:childTnLst>
                                    <p:animMotion origin="layout" path="M 0 0.03819 L 0 2.22222E-6 " pathEditMode="relative" rAng="0" ptsTypes="AA">
                                      <p:cBhvr>
                                        <p:cTn id="48" dur="500" fill="hold"/>
                                        <p:tgtEl>
                                          <p:spTgt spid="32"/>
                                        </p:tgtEl>
                                        <p:attrNameLst>
                                          <p:attrName>ppt_x</p:attrName>
                                          <p:attrName>ppt_y</p:attrName>
                                        </p:attrNameLst>
                                      </p:cBhvr>
                                      <p:rCtr x="0" y="-1921"/>
                                    </p:animMotion>
                                  </p:childTnLst>
                                </p:cTn>
                              </p:par>
                              <p:par>
                                <p:cTn id="49" presetID="10"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fade">
                                      <p:cBhvr>
                                        <p:cTn id="51" dur="500"/>
                                        <p:tgtEl>
                                          <p:spTgt spid="46"/>
                                        </p:tgtEl>
                                      </p:cBhvr>
                                    </p:animEffect>
                                  </p:childTnLst>
                                </p:cTn>
                              </p:par>
                              <p:par>
                                <p:cTn id="52" presetID="64" presetClass="path" presetSubtype="0" decel="100000" fill="hold" grpId="1" nodeType="withEffect">
                                  <p:stCondLst>
                                    <p:cond delay="0"/>
                                  </p:stCondLst>
                                  <p:childTnLst>
                                    <p:animMotion origin="layout" path="M 5E-6 -0.06319 L 5E-6 -2.22222E-6 " pathEditMode="relative" rAng="0" ptsTypes="AA">
                                      <p:cBhvr>
                                        <p:cTn id="53" dur="500" fill="hold"/>
                                        <p:tgtEl>
                                          <p:spTgt spid="46"/>
                                        </p:tgtEl>
                                        <p:attrNameLst>
                                          <p:attrName>ppt_x</p:attrName>
                                          <p:attrName>ppt_y</p:attrName>
                                        </p:attrNameLst>
                                      </p:cBhvr>
                                      <p:rCtr x="0" y="3148"/>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par>
                                <p:cTn id="59" presetID="64" presetClass="path" presetSubtype="0" decel="100000" fill="hold" nodeType="withEffect">
                                  <p:stCondLst>
                                    <p:cond delay="0"/>
                                  </p:stCondLst>
                                  <p:childTnLst>
                                    <p:animMotion origin="layout" path="M 0 0.03819 L 0 2.22222E-6 " pathEditMode="relative" rAng="0" ptsTypes="AA">
                                      <p:cBhvr>
                                        <p:cTn id="60" dur="500" fill="hold"/>
                                        <p:tgtEl>
                                          <p:spTgt spid="4"/>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4" grpId="0" animBg="1"/>
      <p:bldP spid="44" grpId="1" animBg="1"/>
      <p:bldP spid="45" grpId="0" animBg="1"/>
      <p:bldP spid="45" grpId="1" animBg="1"/>
      <p:bldP spid="46" grpId="0" animBg="1"/>
      <p:bldP spid="4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C92C30D8-E069-40DF-8880-58309BED8830}"/>
              </a:ext>
            </a:extLst>
          </p:cNvPr>
          <p:cNvGrpSpPr/>
          <p:nvPr/>
        </p:nvGrpSpPr>
        <p:grpSpPr>
          <a:xfrm>
            <a:off x="3883102" y="1723811"/>
            <a:ext cx="4722726" cy="2578647"/>
            <a:chOff x="3883102" y="1723811"/>
            <a:chExt cx="4722726" cy="2578647"/>
          </a:xfrm>
        </p:grpSpPr>
        <p:pic>
          <p:nvPicPr>
            <p:cNvPr id="101" name="Graphic 100">
              <a:extLst>
                <a:ext uri="{FF2B5EF4-FFF2-40B4-BE49-F238E27FC236}">
                  <a16:creationId xmlns:a16="http://schemas.microsoft.com/office/drawing/2014/main" xmlns="" id="{39AB03E6-B577-4C05-8676-2BC85143E384}"/>
                </a:ext>
              </a:extLst>
            </p:cNvPr>
            <p:cNvPicPr>
              <a:picLocks noChangeAspect="1"/>
            </p:cNvPicPr>
            <p:nvPr/>
          </p:nvPicPr>
          <p:blipFill>
            <a:blip r:embed="rId4"/>
            <a:stretch>
              <a:fillRect/>
            </a:stretch>
          </p:blipFill>
          <p:spPr>
            <a:xfrm>
              <a:off x="3910603" y="3063859"/>
              <a:ext cx="829907" cy="1114187"/>
            </a:xfrm>
            <a:prstGeom prst="rect">
              <a:avLst/>
            </a:prstGeom>
          </p:spPr>
        </p:pic>
        <p:sp>
          <p:nvSpPr>
            <p:cNvPr id="102" name="Rectangle 101">
              <a:extLst>
                <a:ext uri="{FF2B5EF4-FFF2-40B4-BE49-F238E27FC236}">
                  <a16:creationId xmlns:a16="http://schemas.microsoft.com/office/drawing/2014/main" xmlns="" id="{9F0CCDD6-DAA9-4537-B45D-A4E0EB3F99FA}"/>
                </a:ext>
              </a:extLst>
            </p:cNvPr>
            <p:cNvSpPr/>
            <p:nvPr/>
          </p:nvSpPr>
          <p:spPr bwMode="auto">
            <a:xfrm rot="10800000">
              <a:off x="3883102" y="3866320"/>
              <a:ext cx="976438" cy="436138"/>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600" b="0" i="0" u="none" strike="noStrike" cap="none" normalizeH="0" baseline="0">
                <a:ln>
                  <a:noFill/>
                </a:ln>
                <a:solidFill>
                  <a:schemeClr val="tx1"/>
                </a:solidFill>
                <a:effectLst/>
                <a:latin typeface="Imago" charset="0"/>
                <a:ea typeface="Geneva" charset="0"/>
              </a:endParaRPr>
            </a:p>
          </p:txBody>
        </p:sp>
        <p:pic>
          <p:nvPicPr>
            <p:cNvPr id="103" name="Picture 102">
              <a:extLst>
                <a:ext uri="{FF2B5EF4-FFF2-40B4-BE49-F238E27FC236}">
                  <a16:creationId xmlns:a16="http://schemas.microsoft.com/office/drawing/2014/main" xmlns="" id="{4F851FF7-A0B8-46AF-A2CB-A6DDC1732B5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25794" y="3015640"/>
              <a:ext cx="1480034" cy="1109773"/>
            </a:xfrm>
            <a:prstGeom prst="rect">
              <a:avLst/>
            </a:prstGeom>
          </p:spPr>
        </p:pic>
        <p:pic>
          <p:nvPicPr>
            <p:cNvPr id="104" name="Picture 103">
              <a:extLst>
                <a:ext uri="{FF2B5EF4-FFF2-40B4-BE49-F238E27FC236}">
                  <a16:creationId xmlns:a16="http://schemas.microsoft.com/office/drawing/2014/main" xmlns="" id="{EF64F515-7DFD-44DC-8165-9A015ED4CF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68448" y="3186627"/>
              <a:ext cx="875818" cy="938786"/>
            </a:xfrm>
            <a:prstGeom prst="rect">
              <a:avLst/>
            </a:prstGeom>
          </p:spPr>
        </p:pic>
        <p:pic>
          <p:nvPicPr>
            <p:cNvPr id="105" name="Picture 104">
              <a:extLst>
                <a:ext uri="{FF2B5EF4-FFF2-40B4-BE49-F238E27FC236}">
                  <a16:creationId xmlns:a16="http://schemas.microsoft.com/office/drawing/2014/main" xmlns="" id="{22744B14-BA49-4464-95D8-1A2F250D58E0}"/>
                </a:ext>
              </a:extLst>
            </p:cNvPr>
            <p:cNvPicPr>
              <a:picLocks noChangeAspect="1"/>
            </p:cNvPicPr>
            <p:nvPr/>
          </p:nvPicPr>
          <p:blipFill>
            <a:blip r:embed="rId7"/>
            <a:stretch>
              <a:fillRect/>
            </a:stretch>
          </p:blipFill>
          <p:spPr>
            <a:xfrm>
              <a:off x="5314013" y="3212976"/>
              <a:ext cx="408324" cy="908065"/>
            </a:xfrm>
            <a:prstGeom prst="rect">
              <a:avLst/>
            </a:prstGeom>
          </p:spPr>
        </p:pic>
        <p:sp>
          <p:nvSpPr>
            <p:cNvPr id="106" name="Isosceles Triangle 105">
              <a:extLst>
                <a:ext uri="{FF2B5EF4-FFF2-40B4-BE49-F238E27FC236}">
                  <a16:creationId xmlns:a16="http://schemas.microsoft.com/office/drawing/2014/main" xmlns="" id="{B84F4F49-6B95-4D64-A93D-DF759BC82A47}"/>
                </a:ext>
              </a:extLst>
            </p:cNvPr>
            <p:cNvSpPr/>
            <p:nvPr/>
          </p:nvSpPr>
          <p:spPr bwMode="auto">
            <a:xfrm rot="10800000">
              <a:off x="4227447" y="2817065"/>
              <a:ext cx="267015" cy="187591"/>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1600">
                <a:latin typeface="Imago" charset="0"/>
              </a:endParaRPr>
            </a:p>
          </p:txBody>
        </p:sp>
        <p:sp>
          <p:nvSpPr>
            <p:cNvPr id="107" name="Isosceles Triangle 106">
              <a:extLst>
                <a:ext uri="{FF2B5EF4-FFF2-40B4-BE49-F238E27FC236}">
                  <a16:creationId xmlns:a16="http://schemas.microsoft.com/office/drawing/2014/main" xmlns="" id="{C48EF6CA-7B58-4183-A6BF-6D820644B758}"/>
                </a:ext>
              </a:extLst>
            </p:cNvPr>
            <p:cNvSpPr/>
            <p:nvPr/>
          </p:nvSpPr>
          <p:spPr bwMode="auto">
            <a:xfrm rot="10800000">
              <a:off x="5388829" y="2817064"/>
              <a:ext cx="267015" cy="187591"/>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1600">
                <a:latin typeface="Imago" charset="0"/>
              </a:endParaRPr>
            </a:p>
          </p:txBody>
        </p:sp>
        <p:sp>
          <p:nvSpPr>
            <p:cNvPr id="108" name="Isosceles Triangle 107">
              <a:extLst>
                <a:ext uri="{FF2B5EF4-FFF2-40B4-BE49-F238E27FC236}">
                  <a16:creationId xmlns:a16="http://schemas.microsoft.com/office/drawing/2014/main" xmlns="" id="{E7472BFF-C071-410C-B89E-2B1CA0B7DF2E}"/>
                </a:ext>
              </a:extLst>
            </p:cNvPr>
            <p:cNvSpPr/>
            <p:nvPr/>
          </p:nvSpPr>
          <p:spPr bwMode="auto">
            <a:xfrm rot="10800000">
              <a:off x="6550211" y="2817064"/>
              <a:ext cx="267015" cy="187591"/>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1600">
                <a:latin typeface="Imago" charset="0"/>
              </a:endParaRPr>
            </a:p>
          </p:txBody>
        </p:sp>
        <p:sp>
          <p:nvSpPr>
            <p:cNvPr id="109" name="Isosceles Triangle 108">
              <a:extLst>
                <a:ext uri="{FF2B5EF4-FFF2-40B4-BE49-F238E27FC236}">
                  <a16:creationId xmlns:a16="http://schemas.microsoft.com/office/drawing/2014/main" xmlns="" id="{2E0AAAE4-E87B-454C-A857-96AFC650D1AF}"/>
                </a:ext>
              </a:extLst>
            </p:cNvPr>
            <p:cNvSpPr/>
            <p:nvPr/>
          </p:nvSpPr>
          <p:spPr bwMode="auto">
            <a:xfrm rot="10800000">
              <a:off x="7711593" y="2817064"/>
              <a:ext cx="267015" cy="187591"/>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1600">
                <a:latin typeface="Imago" charset="0"/>
              </a:endParaRPr>
            </a:p>
          </p:txBody>
        </p:sp>
        <p:grpSp>
          <p:nvGrpSpPr>
            <p:cNvPr id="110" name="Group 109">
              <a:extLst>
                <a:ext uri="{FF2B5EF4-FFF2-40B4-BE49-F238E27FC236}">
                  <a16:creationId xmlns:a16="http://schemas.microsoft.com/office/drawing/2014/main" xmlns="" id="{59105E90-ECA0-4B09-997C-35E284F3B34E}"/>
                </a:ext>
              </a:extLst>
            </p:cNvPr>
            <p:cNvGrpSpPr/>
            <p:nvPr/>
          </p:nvGrpSpPr>
          <p:grpSpPr>
            <a:xfrm>
              <a:off x="5730285" y="1723811"/>
              <a:ext cx="681038" cy="944562"/>
              <a:chOff x="8155716" y="2723693"/>
              <a:chExt cx="681038" cy="944562"/>
            </a:xfrm>
          </p:grpSpPr>
          <p:sp>
            <p:nvSpPr>
              <p:cNvPr id="111" name="AutoShape 20">
                <a:extLst>
                  <a:ext uri="{FF2B5EF4-FFF2-40B4-BE49-F238E27FC236}">
                    <a16:creationId xmlns:a16="http://schemas.microsoft.com/office/drawing/2014/main" xmlns="" id="{3483FA3D-5B35-47AD-96C8-211F8FDE1DF3}"/>
                  </a:ext>
                </a:extLst>
              </p:cNvPr>
              <p:cNvSpPr>
                <a:spLocks noChangeAspect="1" noChangeArrowheads="1" noTextEdit="1"/>
              </p:cNvSpPr>
              <p:nvPr/>
            </p:nvSpPr>
            <p:spPr bwMode="auto">
              <a:xfrm>
                <a:off x="8155716" y="2723693"/>
                <a:ext cx="681038"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sz="1600"/>
              </a:p>
            </p:txBody>
          </p:sp>
          <p:sp>
            <p:nvSpPr>
              <p:cNvPr id="112" name="Freeform 27">
                <a:extLst>
                  <a:ext uri="{FF2B5EF4-FFF2-40B4-BE49-F238E27FC236}">
                    <a16:creationId xmlns:a16="http://schemas.microsoft.com/office/drawing/2014/main" xmlns="" id="{BB2F171F-656E-46E5-AAA3-AB13CAA86699}"/>
                  </a:ext>
                </a:extLst>
              </p:cNvPr>
              <p:cNvSpPr>
                <a:spLocks/>
              </p:cNvSpPr>
              <p:nvPr/>
            </p:nvSpPr>
            <p:spPr bwMode="auto">
              <a:xfrm>
                <a:off x="8170004" y="2796718"/>
                <a:ext cx="650875" cy="857250"/>
              </a:xfrm>
              <a:custGeom>
                <a:avLst/>
                <a:gdLst>
                  <a:gd name="T0" fmla="*/ 95 w 485"/>
                  <a:gd name="T1" fmla="*/ 0 h 640"/>
                  <a:gd name="T2" fmla="*/ 21 w 485"/>
                  <a:gd name="T3" fmla="*/ 0 h 640"/>
                  <a:gd name="T4" fmla="*/ 0 w 485"/>
                  <a:gd name="T5" fmla="*/ 20 h 640"/>
                  <a:gd name="T6" fmla="*/ 0 w 485"/>
                  <a:gd name="T7" fmla="*/ 620 h 640"/>
                  <a:gd name="T8" fmla="*/ 21 w 485"/>
                  <a:gd name="T9" fmla="*/ 640 h 640"/>
                  <a:gd name="T10" fmla="*/ 465 w 485"/>
                  <a:gd name="T11" fmla="*/ 640 h 640"/>
                  <a:gd name="T12" fmla="*/ 485 w 485"/>
                  <a:gd name="T13" fmla="*/ 620 h 640"/>
                  <a:gd name="T14" fmla="*/ 485 w 485"/>
                  <a:gd name="T15" fmla="*/ 20 h 640"/>
                  <a:gd name="T16" fmla="*/ 465 w 485"/>
                  <a:gd name="T17" fmla="*/ 0 h 640"/>
                  <a:gd name="T18" fmla="*/ 391 w 485"/>
                  <a:gd name="T19"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5" h="640">
                    <a:moveTo>
                      <a:pt x="95" y="0"/>
                    </a:moveTo>
                    <a:cubicBezTo>
                      <a:pt x="21" y="0"/>
                      <a:pt x="21" y="0"/>
                      <a:pt x="21" y="0"/>
                    </a:cubicBezTo>
                    <a:cubicBezTo>
                      <a:pt x="9" y="0"/>
                      <a:pt x="0" y="9"/>
                      <a:pt x="0" y="20"/>
                    </a:cubicBezTo>
                    <a:cubicBezTo>
                      <a:pt x="0" y="620"/>
                      <a:pt x="0" y="620"/>
                      <a:pt x="0" y="620"/>
                    </a:cubicBezTo>
                    <a:cubicBezTo>
                      <a:pt x="0" y="631"/>
                      <a:pt x="9" y="640"/>
                      <a:pt x="21" y="640"/>
                    </a:cubicBezTo>
                    <a:cubicBezTo>
                      <a:pt x="465" y="640"/>
                      <a:pt x="465" y="640"/>
                      <a:pt x="465" y="640"/>
                    </a:cubicBezTo>
                    <a:cubicBezTo>
                      <a:pt x="476" y="640"/>
                      <a:pt x="485" y="631"/>
                      <a:pt x="485" y="620"/>
                    </a:cubicBezTo>
                    <a:cubicBezTo>
                      <a:pt x="485" y="20"/>
                      <a:pt x="485" y="20"/>
                      <a:pt x="485" y="20"/>
                    </a:cubicBezTo>
                    <a:cubicBezTo>
                      <a:pt x="485" y="9"/>
                      <a:pt x="476" y="0"/>
                      <a:pt x="465" y="0"/>
                    </a:cubicBezTo>
                    <a:cubicBezTo>
                      <a:pt x="391" y="0"/>
                      <a:pt x="391" y="0"/>
                      <a:pt x="391" y="0"/>
                    </a:cubicBezTo>
                  </a:path>
                </a:pathLst>
              </a:custGeom>
              <a:noFill/>
              <a:ln w="25400" cap="flat">
                <a:solidFill>
                  <a:srgbClr val="0066CC"/>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sz="1600"/>
              </a:p>
            </p:txBody>
          </p:sp>
          <p:sp>
            <p:nvSpPr>
              <p:cNvPr id="113" name="Freeform 28">
                <a:extLst>
                  <a:ext uri="{FF2B5EF4-FFF2-40B4-BE49-F238E27FC236}">
                    <a16:creationId xmlns:a16="http://schemas.microsoft.com/office/drawing/2014/main" xmlns="" id="{41217B72-19D4-4C59-B0D7-2158D4F4FAFB}"/>
                  </a:ext>
                </a:extLst>
              </p:cNvPr>
              <p:cNvSpPr>
                <a:spLocks/>
              </p:cNvSpPr>
              <p:nvPr/>
            </p:nvSpPr>
            <p:spPr bwMode="auto">
              <a:xfrm>
                <a:off x="8297004" y="2737980"/>
                <a:ext cx="396875" cy="115887"/>
              </a:xfrm>
              <a:custGeom>
                <a:avLst/>
                <a:gdLst>
                  <a:gd name="T0" fmla="*/ 294 w 296"/>
                  <a:gd name="T1" fmla="*/ 86 h 86"/>
                  <a:gd name="T2" fmla="*/ 1 w 296"/>
                  <a:gd name="T3" fmla="*/ 86 h 86"/>
                  <a:gd name="T4" fmla="*/ 0 w 296"/>
                  <a:gd name="T5" fmla="*/ 84 h 86"/>
                  <a:gd name="T6" fmla="*/ 0 w 296"/>
                  <a:gd name="T7" fmla="*/ 2 h 86"/>
                  <a:gd name="T8" fmla="*/ 1 w 296"/>
                  <a:gd name="T9" fmla="*/ 0 h 86"/>
                  <a:gd name="T10" fmla="*/ 294 w 296"/>
                  <a:gd name="T11" fmla="*/ 0 h 86"/>
                  <a:gd name="T12" fmla="*/ 296 w 296"/>
                  <a:gd name="T13" fmla="*/ 2 h 86"/>
                  <a:gd name="T14" fmla="*/ 296 w 296"/>
                  <a:gd name="T15" fmla="*/ 84 h 86"/>
                  <a:gd name="T16" fmla="*/ 294 w 296"/>
                  <a:gd name="T17"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6">
                    <a:moveTo>
                      <a:pt x="294" y="86"/>
                    </a:moveTo>
                    <a:cubicBezTo>
                      <a:pt x="1" y="86"/>
                      <a:pt x="1" y="86"/>
                      <a:pt x="1" y="86"/>
                    </a:cubicBezTo>
                    <a:cubicBezTo>
                      <a:pt x="0" y="86"/>
                      <a:pt x="0" y="85"/>
                      <a:pt x="0" y="84"/>
                    </a:cubicBezTo>
                    <a:cubicBezTo>
                      <a:pt x="0" y="2"/>
                      <a:pt x="0" y="2"/>
                      <a:pt x="0" y="2"/>
                    </a:cubicBezTo>
                    <a:cubicBezTo>
                      <a:pt x="0" y="1"/>
                      <a:pt x="0" y="0"/>
                      <a:pt x="1" y="0"/>
                    </a:cubicBezTo>
                    <a:cubicBezTo>
                      <a:pt x="294" y="0"/>
                      <a:pt x="294" y="0"/>
                      <a:pt x="294" y="0"/>
                    </a:cubicBezTo>
                    <a:cubicBezTo>
                      <a:pt x="295" y="0"/>
                      <a:pt x="296" y="1"/>
                      <a:pt x="296" y="2"/>
                    </a:cubicBezTo>
                    <a:cubicBezTo>
                      <a:pt x="296" y="84"/>
                      <a:pt x="296" y="84"/>
                      <a:pt x="296" y="84"/>
                    </a:cubicBezTo>
                    <a:cubicBezTo>
                      <a:pt x="296" y="85"/>
                      <a:pt x="295" y="86"/>
                      <a:pt x="294" y="86"/>
                    </a:cubicBezTo>
                    <a:close/>
                  </a:path>
                </a:pathLst>
              </a:custGeom>
              <a:noFill/>
              <a:ln w="25400"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sz="1600"/>
              </a:p>
            </p:txBody>
          </p:sp>
          <p:grpSp>
            <p:nvGrpSpPr>
              <p:cNvPr id="114" name="Group 113">
                <a:extLst>
                  <a:ext uri="{FF2B5EF4-FFF2-40B4-BE49-F238E27FC236}">
                    <a16:creationId xmlns:a16="http://schemas.microsoft.com/office/drawing/2014/main" xmlns="" id="{1A9C9BBB-8605-4498-A0B1-0C7D3D62CB5D}"/>
                  </a:ext>
                </a:extLst>
              </p:cNvPr>
              <p:cNvGrpSpPr/>
              <p:nvPr/>
            </p:nvGrpSpPr>
            <p:grpSpPr>
              <a:xfrm>
                <a:off x="8224101" y="2977189"/>
                <a:ext cx="556260" cy="556260"/>
                <a:chOff x="3152250" y="5980602"/>
                <a:chExt cx="460436" cy="460436"/>
              </a:xfrm>
              <a:effectLst/>
            </p:grpSpPr>
            <p:sp>
              <p:nvSpPr>
                <p:cNvPr id="115" name="Oval 114">
                  <a:extLst>
                    <a:ext uri="{FF2B5EF4-FFF2-40B4-BE49-F238E27FC236}">
                      <a16:creationId xmlns:a16="http://schemas.microsoft.com/office/drawing/2014/main" xmlns="" id="{18B5E813-65FC-4523-84E4-01F99BE969D2}"/>
                    </a:ext>
                  </a:extLst>
                </p:cNvPr>
                <p:cNvSpPr/>
                <p:nvPr/>
              </p:nvSpPr>
              <p:spPr bwMode="auto">
                <a:xfrm>
                  <a:off x="3181470" y="6009822"/>
                  <a:ext cx="401997" cy="401997"/>
                </a:xfrm>
                <a:prstGeom prst="ellips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SG" sz="1600" dirty="0">
                    <a:solidFill>
                      <a:srgbClr val="FFFFFF"/>
                    </a:solidFill>
                  </a:endParaRPr>
                </a:p>
              </p:txBody>
            </p:sp>
            <p:cxnSp>
              <p:nvCxnSpPr>
                <p:cNvPr id="116" name="Straight Connector 115">
                  <a:extLst>
                    <a:ext uri="{FF2B5EF4-FFF2-40B4-BE49-F238E27FC236}">
                      <a16:creationId xmlns:a16="http://schemas.microsoft.com/office/drawing/2014/main" xmlns="" id="{C19A241A-0882-47BD-A8A8-7257F8CB6555}"/>
                    </a:ext>
                  </a:extLst>
                </p:cNvPr>
                <p:cNvCxnSpPr/>
                <p:nvPr/>
              </p:nvCxnSpPr>
              <p:spPr>
                <a:xfrm>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117" name="Straight Connector 116">
                  <a:extLst>
                    <a:ext uri="{FF2B5EF4-FFF2-40B4-BE49-F238E27FC236}">
                      <a16:creationId xmlns:a16="http://schemas.microsoft.com/office/drawing/2014/main" xmlns="" id="{77A5B403-B815-49F5-A80D-F1E975797D0F}"/>
                    </a:ext>
                  </a:extLst>
                </p:cNvPr>
                <p:cNvCxnSpPr/>
                <p:nvPr/>
              </p:nvCxnSpPr>
              <p:spPr>
                <a:xfrm rot="5400000">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grpSp>
        </p:grpSp>
      </p:grpSp>
      <p:sp>
        <p:nvSpPr>
          <p:cNvPr id="20"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3" name="Text Placeholder 2">
            <a:extLst>
              <a:ext uri="{FF2B5EF4-FFF2-40B4-BE49-F238E27FC236}">
                <a16:creationId xmlns:a16="http://schemas.microsoft.com/office/drawing/2014/main" xmlns="" id="{C772EEAD-0E72-49AE-BC16-287F8EA34F8A}"/>
              </a:ext>
            </a:extLst>
          </p:cNvPr>
          <p:cNvSpPr>
            <a:spLocks noGrp="1"/>
          </p:cNvSpPr>
          <p:nvPr>
            <p:ph type="body" sz="quarter" idx="12"/>
          </p:nvPr>
        </p:nvSpPr>
        <p:spPr/>
        <p:txBody>
          <a:bodyPr>
            <a:noAutofit/>
          </a:bodyPr>
          <a:lstStyle/>
          <a:p>
            <a:r>
              <a:rPr lang="en-SG" dirty="0">
                <a:latin typeface="Minion"/>
                <a:ea typeface="ＭＳ Ｐゴシック" charset="0"/>
              </a:rPr>
              <a:t>Go beyond compliance to drive improvements</a:t>
            </a:r>
            <a:endParaRPr lang="en-GB" dirty="0"/>
          </a:p>
        </p:txBody>
      </p:sp>
      <p:sp>
        <p:nvSpPr>
          <p:cNvPr id="5" name="Rectangle 4">
            <a:extLst>
              <a:ext uri="{FF2B5EF4-FFF2-40B4-BE49-F238E27FC236}">
                <a16:creationId xmlns:a16="http://schemas.microsoft.com/office/drawing/2014/main" xmlns="" id="{3C6E5EC2-D499-4F93-A7C4-E2E3F70595F2}"/>
              </a:ext>
            </a:extLst>
          </p:cNvPr>
          <p:cNvSpPr/>
          <p:nvPr/>
        </p:nvSpPr>
        <p:spPr>
          <a:xfrm>
            <a:off x="8813470" y="1816855"/>
            <a:ext cx="184731" cy="412549"/>
          </a:xfrm>
          <a:prstGeom prst="rect">
            <a:avLst/>
          </a:prstGeom>
        </p:spPr>
        <p:txBody>
          <a:bodyPr wrap="none">
            <a:spAutoFit/>
          </a:bodyPr>
          <a:lstStyle/>
          <a:p>
            <a:pPr algn="ctr">
              <a:lnSpc>
                <a:spcPts val="2677"/>
              </a:lnSpc>
            </a:pPr>
            <a:endParaRPr lang="en-US" b="1" dirty="0">
              <a:solidFill>
                <a:schemeClr val="accent3"/>
              </a:solidFill>
              <a:cs typeface="Arial" pitchFamily="34" charset="0"/>
            </a:endParaRPr>
          </a:p>
        </p:txBody>
      </p:sp>
      <p:grpSp>
        <p:nvGrpSpPr>
          <p:cNvPr id="14" name="Group 13">
            <a:extLst>
              <a:ext uri="{FF2B5EF4-FFF2-40B4-BE49-F238E27FC236}">
                <a16:creationId xmlns:a16="http://schemas.microsoft.com/office/drawing/2014/main" xmlns="" id="{03AC7632-F6C4-4CAA-AB52-FE26B656E895}"/>
              </a:ext>
            </a:extLst>
          </p:cNvPr>
          <p:cNvGrpSpPr/>
          <p:nvPr/>
        </p:nvGrpSpPr>
        <p:grpSpPr>
          <a:xfrm>
            <a:off x="7479026" y="1753850"/>
            <a:ext cx="2820913" cy="2249620"/>
            <a:chOff x="9030151" y="948311"/>
            <a:chExt cx="2402046" cy="1915582"/>
          </a:xfrm>
        </p:grpSpPr>
        <p:sp>
          <p:nvSpPr>
            <p:cNvPr id="10" name="Line 5">
              <a:extLst>
                <a:ext uri="{FF2B5EF4-FFF2-40B4-BE49-F238E27FC236}">
                  <a16:creationId xmlns:a16="http://schemas.microsoft.com/office/drawing/2014/main" xmlns="" id="{C7A3730E-F98F-4E90-837D-2CBCA946FAE4}"/>
                </a:ext>
              </a:extLst>
            </p:cNvPr>
            <p:cNvSpPr>
              <a:spLocks noChangeShapeType="1"/>
            </p:cNvSpPr>
            <p:nvPr/>
          </p:nvSpPr>
          <p:spPr bwMode="auto">
            <a:xfrm flipV="1">
              <a:off x="10048237" y="2418481"/>
              <a:ext cx="0" cy="365874"/>
            </a:xfrm>
            <a:prstGeom prst="line">
              <a:avLst/>
            </a:prstGeom>
            <a:noFill/>
            <a:ln w="3810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1" name="Line 6">
              <a:extLst>
                <a:ext uri="{FF2B5EF4-FFF2-40B4-BE49-F238E27FC236}">
                  <a16:creationId xmlns:a16="http://schemas.microsoft.com/office/drawing/2014/main" xmlns="" id="{3C39B155-9C7A-4FA6-9858-C4AA31535928}"/>
                </a:ext>
              </a:extLst>
            </p:cNvPr>
            <p:cNvSpPr>
              <a:spLocks noChangeShapeType="1"/>
            </p:cNvSpPr>
            <p:nvPr/>
          </p:nvSpPr>
          <p:spPr bwMode="auto">
            <a:xfrm>
              <a:off x="10398204" y="2418481"/>
              <a:ext cx="0" cy="365874"/>
            </a:xfrm>
            <a:prstGeom prst="line">
              <a:avLst/>
            </a:prstGeom>
            <a:noFill/>
            <a:ln w="3810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2" name="Freeform 7">
              <a:extLst>
                <a:ext uri="{FF2B5EF4-FFF2-40B4-BE49-F238E27FC236}">
                  <a16:creationId xmlns:a16="http://schemas.microsoft.com/office/drawing/2014/main" xmlns="" id="{93C253C8-7464-40E3-ABF5-D0E6DDAC36A8}"/>
                </a:ext>
              </a:extLst>
            </p:cNvPr>
            <p:cNvSpPr>
              <a:spLocks/>
            </p:cNvSpPr>
            <p:nvPr/>
          </p:nvSpPr>
          <p:spPr bwMode="auto">
            <a:xfrm>
              <a:off x="9030151" y="948311"/>
              <a:ext cx="2402046" cy="1463498"/>
            </a:xfrm>
            <a:custGeom>
              <a:avLst/>
              <a:gdLst>
                <a:gd name="T0" fmla="*/ 8 w 219"/>
                <a:gd name="T1" fmla="*/ 0 h 134"/>
                <a:gd name="T2" fmla="*/ 211 w 219"/>
                <a:gd name="T3" fmla="*/ 0 h 134"/>
                <a:gd name="T4" fmla="*/ 219 w 219"/>
                <a:gd name="T5" fmla="*/ 8 h 134"/>
                <a:gd name="T6" fmla="*/ 219 w 219"/>
                <a:gd name="T7" fmla="*/ 126 h 134"/>
                <a:gd name="T8" fmla="*/ 211 w 219"/>
                <a:gd name="T9" fmla="*/ 134 h 134"/>
                <a:gd name="T10" fmla="*/ 8 w 219"/>
                <a:gd name="T11" fmla="*/ 134 h 134"/>
                <a:gd name="T12" fmla="*/ 0 w 219"/>
                <a:gd name="T13" fmla="*/ 126 h 134"/>
                <a:gd name="T14" fmla="*/ 0 w 219"/>
                <a:gd name="T15" fmla="*/ 8 h 134"/>
                <a:gd name="T16" fmla="*/ 8 w 219"/>
                <a:gd name="T17"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9" h="134">
                  <a:moveTo>
                    <a:pt x="8" y="0"/>
                  </a:moveTo>
                  <a:cubicBezTo>
                    <a:pt x="211" y="0"/>
                    <a:pt x="211" y="0"/>
                    <a:pt x="211" y="0"/>
                  </a:cubicBezTo>
                  <a:cubicBezTo>
                    <a:pt x="215" y="0"/>
                    <a:pt x="219" y="3"/>
                    <a:pt x="219" y="8"/>
                  </a:cubicBezTo>
                  <a:cubicBezTo>
                    <a:pt x="219" y="126"/>
                    <a:pt x="219" y="126"/>
                    <a:pt x="219" y="126"/>
                  </a:cubicBezTo>
                  <a:cubicBezTo>
                    <a:pt x="219" y="131"/>
                    <a:pt x="215" y="134"/>
                    <a:pt x="211" y="134"/>
                  </a:cubicBezTo>
                  <a:cubicBezTo>
                    <a:pt x="8" y="134"/>
                    <a:pt x="8" y="134"/>
                    <a:pt x="8" y="134"/>
                  </a:cubicBezTo>
                  <a:cubicBezTo>
                    <a:pt x="3" y="134"/>
                    <a:pt x="0" y="131"/>
                    <a:pt x="0" y="126"/>
                  </a:cubicBezTo>
                  <a:cubicBezTo>
                    <a:pt x="0" y="8"/>
                    <a:pt x="0" y="8"/>
                    <a:pt x="0" y="8"/>
                  </a:cubicBezTo>
                  <a:cubicBezTo>
                    <a:pt x="0" y="3"/>
                    <a:pt x="3" y="0"/>
                    <a:pt x="8" y="0"/>
                  </a:cubicBezTo>
                  <a:close/>
                </a:path>
              </a:pathLst>
            </a:custGeom>
            <a:noFill/>
            <a:ln w="3810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3" name="Freeform 8">
              <a:extLst>
                <a:ext uri="{FF2B5EF4-FFF2-40B4-BE49-F238E27FC236}">
                  <a16:creationId xmlns:a16="http://schemas.microsoft.com/office/drawing/2014/main" xmlns="" id="{728278DE-3A0D-4DCB-B721-139F859D62FE}"/>
                </a:ext>
              </a:extLst>
            </p:cNvPr>
            <p:cNvSpPr>
              <a:spLocks/>
            </p:cNvSpPr>
            <p:nvPr/>
          </p:nvSpPr>
          <p:spPr bwMode="auto">
            <a:xfrm>
              <a:off x="9610778" y="2720725"/>
              <a:ext cx="1224884" cy="143168"/>
            </a:xfrm>
            <a:custGeom>
              <a:avLst/>
              <a:gdLst>
                <a:gd name="T0" fmla="*/ 106 w 112"/>
                <a:gd name="T1" fmla="*/ 13 h 13"/>
                <a:gd name="T2" fmla="*/ 7 w 112"/>
                <a:gd name="T3" fmla="*/ 13 h 13"/>
                <a:gd name="T4" fmla="*/ 0 w 112"/>
                <a:gd name="T5" fmla="*/ 6 h 13"/>
                <a:gd name="T6" fmla="*/ 0 w 112"/>
                <a:gd name="T7" fmla="*/ 6 h 13"/>
                <a:gd name="T8" fmla="*/ 7 w 112"/>
                <a:gd name="T9" fmla="*/ 0 h 13"/>
                <a:gd name="T10" fmla="*/ 106 w 112"/>
                <a:gd name="T11" fmla="*/ 0 h 13"/>
                <a:gd name="T12" fmla="*/ 112 w 112"/>
                <a:gd name="T13" fmla="*/ 6 h 13"/>
                <a:gd name="T14" fmla="*/ 112 w 112"/>
                <a:gd name="T15" fmla="*/ 6 h 13"/>
                <a:gd name="T16" fmla="*/ 106 w 112"/>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2" h="13">
                  <a:moveTo>
                    <a:pt x="106" y="13"/>
                  </a:moveTo>
                  <a:cubicBezTo>
                    <a:pt x="7" y="13"/>
                    <a:pt x="7" y="13"/>
                    <a:pt x="7" y="13"/>
                  </a:cubicBezTo>
                  <a:cubicBezTo>
                    <a:pt x="3" y="13"/>
                    <a:pt x="0" y="10"/>
                    <a:pt x="0" y="6"/>
                  </a:cubicBezTo>
                  <a:cubicBezTo>
                    <a:pt x="0" y="6"/>
                    <a:pt x="0" y="6"/>
                    <a:pt x="0" y="6"/>
                  </a:cubicBezTo>
                  <a:cubicBezTo>
                    <a:pt x="0" y="3"/>
                    <a:pt x="3" y="0"/>
                    <a:pt x="7" y="0"/>
                  </a:cubicBezTo>
                  <a:cubicBezTo>
                    <a:pt x="106" y="0"/>
                    <a:pt x="106" y="0"/>
                    <a:pt x="106" y="0"/>
                  </a:cubicBezTo>
                  <a:cubicBezTo>
                    <a:pt x="109" y="0"/>
                    <a:pt x="112" y="3"/>
                    <a:pt x="112" y="6"/>
                  </a:cubicBezTo>
                  <a:cubicBezTo>
                    <a:pt x="112" y="6"/>
                    <a:pt x="112" y="6"/>
                    <a:pt x="112" y="6"/>
                  </a:cubicBezTo>
                  <a:cubicBezTo>
                    <a:pt x="112" y="10"/>
                    <a:pt x="109" y="13"/>
                    <a:pt x="106" y="13"/>
                  </a:cubicBez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sp>
        <p:nvSpPr>
          <p:cNvPr id="47" name="Freeform 29">
            <a:extLst>
              <a:ext uri="{FF2B5EF4-FFF2-40B4-BE49-F238E27FC236}">
                <a16:creationId xmlns:a16="http://schemas.microsoft.com/office/drawing/2014/main" xmlns="" id="{943460DE-DADD-41FB-A55B-7FB6A6FBAE43}"/>
              </a:ext>
            </a:extLst>
          </p:cNvPr>
          <p:cNvSpPr>
            <a:spLocks noEditPoints="1"/>
          </p:cNvSpPr>
          <p:nvPr/>
        </p:nvSpPr>
        <p:spPr bwMode="auto">
          <a:xfrm>
            <a:off x="8310691" y="2573362"/>
            <a:ext cx="698508" cy="699649"/>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solidFill>
            <a:schemeClr val="bg1"/>
          </a:solidFill>
          <a:ln w="19050">
            <a:solidFill>
              <a:schemeClr val="accent3"/>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sp>
        <p:nvSpPr>
          <p:cNvPr id="49" name="Freeform 29">
            <a:extLst>
              <a:ext uri="{FF2B5EF4-FFF2-40B4-BE49-F238E27FC236}">
                <a16:creationId xmlns:a16="http://schemas.microsoft.com/office/drawing/2014/main" xmlns="" id="{FACB58A4-5B51-4D4E-BA99-899BB04CD3ED}"/>
              </a:ext>
            </a:extLst>
          </p:cNvPr>
          <p:cNvSpPr>
            <a:spLocks noEditPoints="1"/>
          </p:cNvSpPr>
          <p:nvPr/>
        </p:nvSpPr>
        <p:spPr bwMode="auto">
          <a:xfrm>
            <a:off x="8851277" y="2304796"/>
            <a:ext cx="349255" cy="349825"/>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solidFill>
            <a:schemeClr val="bg1"/>
          </a:solidFill>
          <a:ln w="19050">
            <a:solidFill>
              <a:schemeClr val="accent3"/>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sp>
        <p:nvSpPr>
          <p:cNvPr id="50" name="Freeform 29">
            <a:extLst>
              <a:ext uri="{FF2B5EF4-FFF2-40B4-BE49-F238E27FC236}">
                <a16:creationId xmlns:a16="http://schemas.microsoft.com/office/drawing/2014/main" xmlns="" id="{51260E98-C8B4-4243-ABB7-B750F06F0032}"/>
              </a:ext>
            </a:extLst>
          </p:cNvPr>
          <p:cNvSpPr>
            <a:spLocks noEditPoints="1"/>
          </p:cNvSpPr>
          <p:nvPr/>
        </p:nvSpPr>
        <p:spPr bwMode="auto">
          <a:xfrm>
            <a:off x="9042892" y="2614255"/>
            <a:ext cx="444160" cy="44488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solidFill>
            <a:schemeClr val="bg1"/>
          </a:solidFill>
          <a:ln w="19050">
            <a:solidFill>
              <a:schemeClr val="accent3"/>
            </a:solidFill>
          </a:ln>
        </p:spPr>
        <p:txBody>
          <a:bodyPr vert="horz" wrap="square" lIns="91440" tIns="45720" rIns="91440" bIns="45720" numCol="1" anchor="t" anchorCtr="0" compatLnSpc="1">
            <a:prstTxWarp prst="textNoShape">
              <a:avLst/>
            </a:prstTxWarp>
            <a:noAutofit/>
          </a:bodyPr>
          <a:lstStyle/>
          <a:p>
            <a:endParaRPr lang="en-GB">
              <a:solidFill>
                <a:srgbClr val="000000"/>
              </a:solidFill>
            </a:endParaRPr>
          </a:p>
        </p:txBody>
      </p:sp>
      <p:grpSp>
        <p:nvGrpSpPr>
          <p:cNvPr id="2" name="Group 1">
            <a:extLst>
              <a:ext uri="{FF2B5EF4-FFF2-40B4-BE49-F238E27FC236}">
                <a16:creationId xmlns:a16="http://schemas.microsoft.com/office/drawing/2014/main" xmlns="" id="{FA49B56C-9198-48F3-8A86-D3BFF3CBC2A5}"/>
              </a:ext>
            </a:extLst>
          </p:cNvPr>
          <p:cNvGrpSpPr/>
          <p:nvPr/>
        </p:nvGrpSpPr>
        <p:grpSpPr>
          <a:xfrm>
            <a:off x="511175" y="4296400"/>
            <a:ext cx="11245849" cy="1674188"/>
            <a:chOff x="511175" y="4296400"/>
            <a:chExt cx="11245849" cy="1674188"/>
          </a:xfrm>
        </p:grpSpPr>
        <p:sp>
          <p:nvSpPr>
            <p:cNvPr id="57" name="TextBox 18"/>
            <p:cNvSpPr txBox="1">
              <a:spLocks noChangeArrowheads="1"/>
            </p:cNvSpPr>
            <p:nvPr/>
          </p:nvSpPr>
          <p:spPr bwMode="auto">
            <a:xfrm>
              <a:off x="518196" y="4296400"/>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Pathways </a:t>
              </a:r>
            </a:p>
            <a:p>
              <a:r>
                <a:rPr lang="en-US" dirty="0"/>
                <a:t>and guidelines</a:t>
              </a:r>
            </a:p>
          </p:txBody>
        </p:sp>
        <p:sp>
          <p:nvSpPr>
            <p:cNvPr id="58" name="TextBox 23"/>
            <p:cNvSpPr txBox="1">
              <a:spLocks noChangeArrowheads="1"/>
            </p:cNvSpPr>
            <p:nvPr/>
          </p:nvSpPr>
          <p:spPr bwMode="auto">
            <a:xfrm>
              <a:off x="7322846" y="4299578"/>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Risk management</a:t>
              </a:r>
            </a:p>
          </p:txBody>
        </p:sp>
        <p:sp>
          <p:nvSpPr>
            <p:cNvPr id="59" name="TextBox 24"/>
            <p:cNvSpPr txBox="1">
              <a:spLocks noChangeArrowheads="1"/>
            </p:cNvSpPr>
            <p:nvPr/>
          </p:nvSpPr>
          <p:spPr bwMode="auto">
            <a:xfrm>
              <a:off x="5054629" y="4296400"/>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Clinical incident </a:t>
              </a:r>
            </a:p>
            <a:p>
              <a:r>
                <a:rPr lang="en-US" dirty="0"/>
                <a:t>reporting</a:t>
              </a:r>
            </a:p>
          </p:txBody>
        </p:sp>
        <p:sp>
          <p:nvSpPr>
            <p:cNvPr id="60" name="TextBox 25"/>
            <p:cNvSpPr txBox="1">
              <a:spLocks noChangeArrowheads="1"/>
            </p:cNvSpPr>
            <p:nvPr/>
          </p:nvSpPr>
          <p:spPr bwMode="auto">
            <a:xfrm>
              <a:off x="2786413" y="4296400"/>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Clinical</a:t>
              </a:r>
            </a:p>
            <a:p>
              <a:r>
                <a:rPr lang="en-US" dirty="0"/>
                <a:t>audit</a:t>
              </a:r>
            </a:p>
          </p:txBody>
        </p:sp>
        <p:sp>
          <p:nvSpPr>
            <p:cNvPr id="61" name="TextBox 26"/>
            <p:cNvSpPr txBox="1">
              <a:spLocks noChangeArrowheads="1"/>
            </p:cNvSpPr>
            <p:nvPr/>
          </p:nvSpPr>
          <p:spPr bwMode="auto">
            <a:xfrm>
              <a:off x="9591064" y="4299578"/>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Patient experience</a:t>
              </a:r>
            </a:p>
          </p:txBody>
        </p:sp>
        <p:sp>
          <p:nvSpPr>
            <p:cNvPr id="62" name="TextBox 27"/>
            <p:cNvSpPr txBox="1">
              <a:spLocks noChangeArrowheads="1"/>
            </p:cNvSpPr>
            <p:nvPr/>
          </p:nvSpPr>
          <p:spPr bwMode="auto">
            <a:xfrm>
              <a:off x="511175"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Clinical effectiveness</a:t>
              </a:r>
            </a:p>
          </p:txBody>
        </p:sp>
        <p:sp>
          <p:nvSpPr>
            <p:cNvPr id="63" name="TextBox 28"/>
            <p:cNvSpPr txBox="1">
              <a:spLocks noChangeArrowheads="1"/>
            </p:cNvSpPr>
            <p:nvPr/>
          </p:nvSpPr>
          <p:spPr bwMode="auto">
            <a:xfrm>
              <a:off x="5051120"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Staffing &amp; staff </a:t>
              </a:r>
            </a:p>
            <a:p>
              <a:r>
                <a:rPr lang="en-US" dirty="0"/>
                <a:t>management</a:t>
              </a:r>
            </a:p>
          </p:txBody>
        </p:sp>
        <p:sp>
          <p:nvSpPr>
            <p:cNvPr id="64" name="TextBox 29"/>
            <p:cNvSpPr txBox="1">
              <a:spLocks noChangeArrowheads="1"/>
            </p:cNvSpPr>
            <p:nvPr/>
          </p:nvSpPr>
          <p:spPr bwMode="auto">
            <a:xfrm>
              <a:off x="7321092"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Professional </a:t>
              </a:r>
            </a:p>
            <a:p>
              <a:r>
                <a:rPr lang="en-US" dirty="0"/>
                <a:t>development</a:t>
              </a:r>
            </a:p>
          </p:txBody>
        </p:sp>
        <p:sp>
          <p:nvSpPr>
            <p:cNvPr id="65" name="TextBox 21"/>
            <p:cNvSpPr txBox="1">
              <a:spLocks noChangeArrowheads="1"/>
            </p:cNvSpPr>
            <p:nvPr/>
          </p:nvSpPr>
          <p:spPr bwMode="auto">
            <a:xfrm>
              <a:off x="2781147"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Performance &amp; </a:t>
              </a:r>
            </a:p>
            <a:p>
              <a:r>
                <a:rPr lang="en-US" dirty="0"/>
                <a:t>outcomes</a:t>
              </a:r>
            </a:p>
          </p:txBody>
        </p:sp>
        <p:sp>
          <p:nvSpPr>
            <p:cNvPr id="66" name="TextBox 29"/>
            <p:cNvSpPr txBox="1">
              <a:spLocks noChangeArrowheads="1"/>
            </p:cNvSpPr>
            <p:nvPr/>
          </p:nvSpPr>
          <p:spPr bwMode="auto">
            <a:xfrm>
              <a:off x="9591064" y="5192346"/>
              <a:ext cx="2165960" cy="778242"/>
            </a:xfrm>
            <a:prstGeom prst="rect">
              <a:avLst/>
            </a:prstGeom>
            <a:solidFill>
              <a:schemeClr val="accent1"/>
            </a:solidFill>
            <a:ln>
              <a:noFill/>
            </a:ln>
            <a:extLst/>
          </p:spPr>
          <p:txBody>
            <a:bodyPr wrap="square" anchor="ctr">
              <a:noAutofit/>
            </a:bodyPr>
            <a:lstStyle>
              <a:defPPr>
                <a:defRPr lang="en-US"/>
              </a:defPPr>
              <a:lvl1pPr algn="ctr">
                <a:spcBef>
                  <a:spcPts val="0"/>
                </a:spcBef>
                <a:defRPr b="1">
                  <a:solidFill>
                    <a:schemeClr val="bg1"/>
                  </a:solidFill>
                </a:defRPr>
              </a:lvl1pPr>
            </a:lstStyle>
            <a:p>
              <a:r>
                <a:rPr lang="en-US" dirty="0"/>
                <a:t>Clinical governance</a:t>
              </a:r>
            </a:p>
          </p:txBody>
        </p:sp>
      </p:grpSp>
      <p:sp>
        <p:nvSpPr>
          <p:cNvPr id="53" name="Rectangle 52">
            <a:extLst>
              <a:ext uri="{FF2B5EF4-FFF2-40B4-BE49-F238E27FC236}">
                <a16:creationId xmlns:a16="http://schemas.microsoft.com/office/drawing/2014/main" xmlns="" id="{0AF24898-D7B6-4E19-ADBF-3F42440E4B37}"/>
              </a:ext>
            </a:extLst>
          </p:cNvPr>
          <p:cNvSpPr/>
          <p:nvPr/>
        </p:nvSpPr>
        <p:spPr bwMode="auto">
          <a:xfrm>
            <a:off x="629033" y="4859537"/>
            <a:ext cx="5353377" cy="772184"/>
          </a:xfrm>
          <a:prstGeom prst="rect">
            <a:avLst/>
          </a:prstGeom>
          <a:solidFill>
            <a:schemeClr val="accent1"/>
          </a:solidFill>
          <a:ln>
            <a:noFill/>
          </a:ln>
          <a:extLst/>
        </p:spPr>
        <p:txBody>
          <a:bodyPr wrap="square" anchor="ctr">
            <a:noAutofit/>
          </a:bodyPr>
          <a:lstStyle/>
          <a:p>
            <a:pPr algn="ctr">
              <a:spcBef>
                <a:spcPts val="0"/>
              </a:spcBef>
            </a:pPr>
            <a:r>
              <a:rPr lang="en-SG" b="1" dirty="0">
                <a:solidFill>
                  <a:schemeClr val="bg1"/>
                </a:solidFill>
              </a:rPr>
              <a:t>Automated support for device, </a:t>
            </a:r>
            <a:br>
              <a:rPr lang="en-SG" b="1" dirty="0">
                <a:solidFill>
                  <a:schemeClr val="bg1"/>
                </a:solidFill>
              </a:rPr>
            </a:br>
            <a:r>
              <a:rPr lang="en-SG" b="1" dirty="0">
                <a:solidFill>
                  <a:schemeClr val="bg1"/>
                </a:solidFill>
              </a:rPr>
              <a:t>user and QC compliance</a:t>
            </a:r>
          </a:p>
        </p:txBody>
      </p:sp>
      <p:sp>
        <p:nvSpPr>
          <p:cNvPr id="54" name="Oval 48">
            <a:extLst>
              <a:ext uri="{FF2B5EF4-FFF2-40B4-BE49-F238E27FC236}">
                <a16:creationId xmlns:a16="http://schemas.microsoft.com/office/drawing/2014/main" xmlns="" id="{D3B5A292-22E0-4614-8F0F-4D80704FD281}"/>
              </a:ext>
            </a:extLst>
          </p:cNvPr>
          <p:cNvSpPr/>
          <p:nvPr/>
        </p:nvSpPr>
        <p:spPr>
          <a:xfrm>
            <a:off x="1331091" y="3467781"/>
            <a:ext cx="408999" cy="40494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55" name="Oval 48">
            <a:extLst>
              <a:ext uri="{FF2B5EF4-FFF2-40B4-BE49-F238E27FC236}">
                <a16:creationId xmlns:a16="http://schemas.microsoft.com/office/drawing/2014/main" xmlns="" id="{057FDA49-5553-438B-9CA3-D7E4C1988776}"/>
              </a:ext>
            </a:extLst>
          </p:cNvPr>
          <p:cNvSpPr/>
          <p:nvPr/>
        </p:nvSpPr>
        <p:spPr>
          <a:xfrm>
            <a:off x="2526335" y="3467781"/>
            <a:ext cx="408999" cy="40494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56" name="Oval 48">
            <a:extLst>
              <a:ext uri="{FF2B5EF4-FFF2-40B4-BE49-F238E27FC236}">
                <a16:creationId xmlns:a16="http://schemas.microsoft.com/office/drawing/2014/main" xmlns="" id="{D21EA449-05DA-4261-AD6D-38494F7B7E8F}"/>
              </a:ext>
            </a:extLst>
          </p:cNvPr>
          <p:cNvSpPr/>
          <p:nvPr/>
        </p:nvSpPr>
        <p:spPr>
          <a:xfrm>
            <a:off x="3676471" y="3467781"/>
            <a:ext cx="408999" cy="40494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67" name="Oval 48">
            <a:extLst>
              <a:ext uri="{FF2B5EF4-FFF2-40B4-BE49-F238E27FC236}">
                <a16:creationId xmlns:a16="http://schemas.microsoft.com/office/drawing/2014/main" xmlns="" id="{13F9D1BC-138E-4DF7-A77E-89FDD07B0E6F}"/>
              </a:ext>
            </a:extLst>
          </p:cNvPr>
          <p:cNvSpPr/>
          <p:nvPr/>
        </p:nvSpPr>
        <p:spPr>
          <a:xfrm>
            <a:off x="4851949" y="3467781"/>
            <a:ext cx="408999" cy="40494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68" name="Oval 48">
            <a:extLst>
              <a:ext uri="{FF2B5EF4-FFF2-40B4-BE49-F238E27FC236}">
                <a16:creationId xmlns:a16="http://schemas.microsoft.com/office/drawing/2014/main" xmlns="" id="{4080CF4A-5262-435C-A4B9-9FD80BEF8583}"/>
              </a:ext>
            </a:extLst>
          </p:cNvPr>
          <p:cNvSpPr/>
          <p:nvPr/>
        </p:nvSpPr>
        <p:spPr>
          <a:xfrm>
            <a:off x="3101221" y="2000909"/>
            <a:ext cx="408999" cy="40494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77" name="Rectangle 76">
            <a:extLst>
              <a:ext uri="{FF2B5EF4-FFF2-40B4-BE49-F238E27FC236}">
                <a16:creationId xmlns:a16="http://schemas.microsoft.com/office/drawing/2014/main" xmlns="" id="{3A2997F4-69C1-45DF-9648-5A664A02ED31}"/>
              </a:ext>
            </a:extLst>
          </p:cNvPr>
          <p:cNvSpPr/>
          <p:nvPr/>
        </p:nvSpPr>
        <p:spPr bwMode="auto">
          <a:xfrm>
            <a:off x="6268448" y="4859537"/>
            <a:ext cx="5353377" cy="772184"/>
          </a:xfrm>
          <a:prstGeom prst="rect">
            <a:avLst/>
          </a:prstGeom>
          <a:solidFill>
            <a:schemeClr val="accent2"/>
          </a:solidFill>
          <a:ln>
            <a:noFill/>
          </a:ln>
          <a:extLst/>
        </p:spPr>
        <p:txBody>
          <a:bodyPr wrap="square" anchor="ctr">
            <a:noAutofit/>
          </a:bodyPr>
          <a:lstStyle/>
          <a:p>
            <a:pPr algn="ctr"/>
            <a:r>
              <a:rPr lang="en-SG" b="1" dirty="0" err="1">
                <a:solidFill>
                  <a:schemeClr val="bg1"/>
                </a:solidFill>
              </a:rPr>
              <a:t>Analyze</a:t>
            </a:r>
            <a:r>
              <a:rPr lang="en-SG" b="1" dirty="0">
                <a:solidFill>
                  <a:schemeClr val="bg1"/>
                </a:solidFill>
              </a:rPr>
              <a:t> your POC service to meet </a:t>
            </a:r>
            <a:br>
              <a:rPr lang="en-SG" b="1" dirty="0">
                <a:solidFill>
                  <a:schemeClr val="bg1"/>
                </a:solidFill>
              </a:rPr>
            </a:br>
            <a:r>
              <a:rPr lang="en-SG" b="1" dirty="0">
                <a:solidFill>
                  <a:schemeClr val="bg1"/>
                </a:solidFill>
              </a:rPr>
              <a:t>standards and drive improvements</a:t>
            </a:r>
          </a:p>
        </p:txBody>
      </p:sp>
      <p:grpSp>
        <p:nvGrpSpPr>
          <p:cNvPr id="78" name="Group 77">
            <a:extLst>
              <a:ext uri="{FF2B5EF4-FFF2-40B4-BE49-F238E27FC236}">
                <a16:creationId xmlns:a16="http://schemas.microsoft.com/office/drawing/2014/main" xmlns="" id="{D4C404A8-DDFC-4425-95E4-E6A75BD67A0A}"/>
              </a:ext>
            </a:extLst>
          </p:cNvPr>
          <p:cNvGrpSpPr/>
          <p:nvPr/>
        </p:nvGrpSpPr>
        <p:grpSpPr>
          <a:xfrm>
            <a:off x="7605356" y="2260575"/>
            <a:ext cx="2560418" cy="1028785"/>
            <a:chOff x="5498432" y="2652181"/>
            <a:chExt cx="2923674" cy="1429169"/>
          </a:xfrm>
        </p:grpSpPr>
        <p:sp>
          <p:nvSpPr>
            <p:cNvPr id="79" name="Rectangle 78">
              <a:extLst>
                <a:ext uri="{FF2B5EF4-FFF2-40B4-BE49-F238E27FC236}">
                  <a16:creationId xmlns:a16="http://schemas.microsoft.com/office/drawing/2014/main" xmlns="" id="{977FEA23-467A-4A64-987D-BF91DB2EB08C}"/>
                </a:ext>
              </a:extLst>
            </p:cNvPr>
            <p:cNvSpPr/>
            <p:nvPr/>
          </p:nvSpPr>
          <p:spPr bwMode="auto">
            <a:xfrm>
              <a:off x="5498432" y="2652181"/>
              <a:ext cx="2923674" cy="1429169"/>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GB" sz="2000">
                <a:latin typeface="Imago" charset="0"/>
                <a:ea typeface="Geneva" charset="0"/>
              </a:endParaRPr>
            </a:p>
          </p:txBody>
        </p:sp>
        <p:grpSp>
          <p:nvGrpSpPr>
            <p:cNvPr id="80" name="Group 79">
              <a:extLst>
                <a:ext uri="{FF2B5EF4-FFF2-40B4-BE49-F238E27FC236}">
                  <a16:creationId xmlns:a16="http://schemas.microsoft.com/office/drawing/2014/main" xmlns="" id="{509A08A8-8ED9-406C-908B-27E30C5224D0}"/>
                </a:ext>
              </a:extLst>
            </p:cNvPr>
            <p:cNvGrpSpPr/>
            <p:nvPr/>
          </p:nvGrpSpPr>
          <p:grpSpPr>
            <a:xfrm>
              <a:off x="5905636" y="2802824"/>
              <a:ext cx="2093495" cy="1080218"/>
              <a:chOff x="-3541013" y="5409797"/>
              <a:chExt cx="2093495" cy="1080218"/>
            </a:xfrm>
          </p:grpSpPr>
          <p:cxnSp>
            <p:nvCxnSpPr>
              <p:cNvPr id="81" name="Straight Connector 80">
                <a:extLst>
                  <a:ext uri="{FF2B5EF4-FFF2-40B4-BE49-F238E27FC236}">
                    <a16:creationId xmlns:a16="http://schemas.microsoft.com/office/drawing/2014/main" xmlns="" id="{388F31C1-A064-48B8-A6F4-34DB16380E44}"/>
                  </a:ext>
                </a:extLst>
              </p:cNvPr>
              <p:cNvCxnSpPr/>
              <p:nvPr/>
            </p:nvCxnSpPr>
            <p:spPr bwMode="auto">
              <a:xfrm>
                <a:off x="-3537284" y="5409797"/>
                <a:ext cx="0" cy="1080218"/>
              </a:xfrm>
              <a:prstGeom prst="line">
                <a:avLst/>
              </a:prstGeom>
              <a:solidFill>
                <a:schemeClr val="accent1"/>
              </a:solidFill>
              <a:ln w="190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2" name="Straight Connector 81">
                <a:extLst>
                  <a:ext uri="{FF2B5EF4-FFF2-40B4-BE49-F238E27FC236}">
                    <a16:creationId xmlns:a16="http://schemas.microsoft.com/office/drawing/2014/main" xmlns="" id="{E7D67ABF-E177-4FCF-9E70-2112A36C8897}"/>
                  </a:ext>
                </a:extLst>
              </p:cNvPr>
              <p:cNvCxnSpPr/>
              <p:nvPr/>
            </p:nvCxnSpPr>
            <p:spPr bwMode="auto">
              <a:xfrm>
                <a:off x="-3541013" y="6485478"/>
                <a:ext cx="2093495" cy="0"/>
              </a:xfrm>
              <a:prstGeom prst="line">
                <a:avLst/>
              </a:prstGeom>
              <a:solidFill>
                <a:schemeClr val="accent1"/>
              </a:solidFill>
              <a:ln w="190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sp>
        <p:nvSpPr>
          <p:cNvPr id="83" name="Freeform 124">
            <a:extLst>
              <a:ext uri="{FF2B5EF4-FFF2-40B4-BE49-F238E27FC236}">
                <a16:creationId xmlns:a16="http://schemas.microsoft.com/office/drawing/2014/main" xmlns="" id="{1F2B1F22-CA4C-49EE-A949-8B61C7F1B9F5}"/>
              </a:ext>
            </a:extLst>
          </p:cNvPr>
          <p:cNvSpPr/>
          <p:nvPr/>
        </p:nvSpPr>
        <p:spPr bwMode="auto">
          <a:xfrm>
            <a:off x="7979346" y="2532971"/>
            <a:ext cx="1739991" cy="518097"/>
          </a:xfrm>
          <a:custGeom>
            <a:avLst/>
            <a:gdLst>
              <a:gd name="connsiteX0" fmla="*/ 0 w 7772400"/>
              <a:gd name="connsiteY0" fmla="*/ 61783 h 1729946"/>
              <a:gd name="connsiteX1" fmla="*/ 333633 w 7772400"/>
              <a:gd name="connsiteY1" fmla="*/ 383059 h 1729946"/>
              <a:gd name="connsiteX2" fmla="*/ 704335 w 7772400"/>
              <a:gd name="connsiteY2" fmla="*/ 271848 h 1729946"/>
              <a:gd name="connsiteX3" fmla="*/ 1025611 w 7772400"/>
              <a:gd name="connsiteY3" fmla="*/ 333632 h 1729946"/>
              <a:gd name="connsiteX4" fmla="*/ 1272746 w 7772400"/>
              <a:gd name="connsiteY4" fmla="*/ 123567 h 1729946"/>
              <a:gd name="connsiteX5" fmla="*/ 1853514 w 7772400"/>
              <a:gd name="connsiteY5" fmla="*/ 222421 h 1729946"/>
              <a:gd name="connsiteX6" fmla="*/ 2236573 w 7772400"/>
              <a:gd name="connsiteY6" fmla="*/ 383059 h 1729946"/>
              <a:gd name="connsiteX7" fmla="*/ 2681416 w 7772400"/>
              <a:gd name="connsiteY7" fmla="*/ 296562 h 1729946"/>
              <a:gd name="connsiteX8" fmla="*/ 2866768 w 7772400"/>
              <a:gd name="connsiteY8" fmla="*/ 407773 h 1729946"/>
              <a:gd name="connsiteX9" fmla="*/ 3274541 w 7772400"/>
              <a:gd name="connsiteY9" fmla="*/ 568411 h 1729946"/>
              <a:gd name="connsiteX10" fmla="*/ 3657600 w 7772400"/>
              <a:gd name="connsiteY10" fmla="*/ 803189 h 1729946"/>
              <a:gd name="connsiteX11" fmla="*/ 4127157 w 7772400"/>
              <a:gd name="connsiteY11" fmla="*/ 988540 h 1729946"/>
              <a:gd name="connsiteX12" fmla="*/ 4386649 w 7772400"/>
              <a:gd name="connsiteY12" fmla="*/ 1581665 h 1729946"/>
              <a:gd name="connsiteX13" fmla="*/ 4880919 w 7772400"/>
              <a:gd name="connsiteY13" fmla="*/ 1507524 h 1729946"/>
              <a:gd name="connsiteX14" fmla="*/ 5004487 w 7772400"/>
              <a:gd name="connsiteY14" fmla="*/ 1692875 h 1729946"/>
              <a:gd name="connsiteX15" fmla="*/ 5696465 w 7772400"/>
              <a:gd name="connsiteY15" fmla="*/ 1729946 h 1729946"/>
              <a:gd name="connsiteX16" fmla="*/ 5770606 w 7772400"/>
              <a:gd name="connsiteY16" fmla="*/ 1618735 h 1729946"/>
              <a:gd name="connsiteX17" fmla="*/ 6030097 w 7772400"/>
              <a:gd name="connsiteY17" fmla="*/ 1495167 h 1729946"/>
              <a:gd name="connsiteX18" fmla="*/ 6240162 w 7772400"/>
              <a:gd name="connsiteY18" fmla="*/ 1223319 h 1729946"/>
              <a:gd name="connsiteX19" fmla="*/ 6709719 w 7772400"/>
              <a:gd name="connsiteY19" fmla="*/ 988540 h 1729946"/>
              <a:gd name="connsiteX20" fmla="*/ 6845643 w 7772400"/>
              <a:gd name="connsiteY20" fmla="*/ 568411 h 1729946"/>
              <a:gd name="connsiteX21" fmla="*/ 7549979 w 7772400"/>
              <a:gd name="connsiteY21" fmla="*/ 395416 h 1729946"/>
              <a:gd name="connsiteX22" fmla="*/ 7772400 w 7772400"/>
              <a:gd name="connsiteY22" fmla="*/ 0 h 172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72400" h="1729946">
                <a:moveTo>
                  <a:pt x="0" y="61783"/>
                </a:moveTo>
                <a:lnTo>
                  <a:pt x="333633" y="383059"/>
                </a:lnTo>
                <a:lnTo>
                  <a:pt x="704335" y="271848"/>
                </a:lnTo>
                <a:lnTo>
                  <a:pt x="1025611" y="333632"/>
                </a:lnTo>
                <a:lnTo>
                  <a:pt x="1272746" y="123567"/>
                </a:lnTo>
                <a:lnTo>
                  <a:pt x="1853514" y="222421"/>
                </a:lnTo>
                <a:lnTo>
                  <a:pt x="2236573" y="383059"/>
                </a:lnTo>
                <a:lnTo>
                  <a:pt x="2681416" y="296562"/>
                </a:lnTo>
                <a:lnTo>
                  <a:pt x="2866768" y="407773"/>
                </a:lnTo>
                <a:lnTo>
                  <a:pt x="3274541" y="568411"/>
                </a:lnTo>
                <a:lnTo>
                  <a:pt x="3657600" y="803189"/>
                </a:lnTo>
                <a:lnTo>
                  <a:pt x="4127157" y="988540"/>
                </a:lnTo>
                <a:lnTo>
                  <a:pt x="4386649" y="1581665"/>
                </a:lnTo>
                <a:lnTo>
                  <a:pt x="4880919" y="1507524"/>
                </a:lnTo>
                <a:lnTo>
                  <a:pt x="5004487" y="1692875"/>
                </a:lnTo>
                <a:lnTo>
                  <a:pt x="5696465" y="1729946"/>
                </a:lnTo>
                <a:lnTo>
                  <a:pt x="5770606" y="1618735"/>
                </a:lnTo>
                <a:lnTo>
                  <a:pt x="6030097" y="1495167"/>
                </a:lnTo>
                <a:lnTo>
                  <a:pt x="6240162" y="1223319"/>
                </a:lnTo>
                <a:lnTo>
                  <a:pt x="6709719" y="988540"/>
                </a:lnTo>
                <a:lnTo>
                  <a:pt x="6845643" y="568411"/>
                </a:lnTo>
                <a:lnTo>
                  <a:pt x="7549979" y="395416"/>
                </a:lnTo>
                <a:lnTo>
                  <a:pt x="7772400" y="0"/>
                </a:lnTo>
              </a:path>
            </a:pathLst>
          </a:custGeom>
          <a:noFill/>
          <a:ln w="19050" cap="flat" cmpd="sng" algn="ctr">
            <a:solidFill>
              <a:schemeClr val="accent2"/>
            </a:solidFill>
            <a:prstDash val="solid"/>
            <a:round/>
            <a:headEnd type="none" w="med" len="med"/>
            <a:tailEnd type="none" w="med" len="med"/>
          </a:ln>
          <a:effectLst/>
          <a:extLst/>
        </p:spPr>
        <p:txBody>
          <a:bodyPr rtlCol="0" anchor="ctr">
            <a:noAutofit/>
          </a:bodyPr>
          <a:lstStyle/>
          <a:p>
            <a:pPr algn="ctr"/>
            <a:endParaRPr lang="en-GB"/>
          </a:p>
        </p:txBody>
      </p:sp>
      <p:sp>
        <p:nvSpPr>
          <p:cNvPr id="71" name="Rectangle 70">
            <a:hlinkClick r:id="rId8" action="ppaction://hlinksldjump"/>
            <a:extLst>
              <a:ext uri="{FF2B5EF4-FFF2-40B4-BE49-F238E27FC236}">
                <a16:creationId xmlns:a16="http://schemas.microsoft.com/office/drawing/2014/main" xmlns="" id="{5146435F-FE0F-45F7-A889-840DA9160110}"/>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13945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decel="100000" fill="hold" nodeType="withEffect">
                                  <p:stCondLst>
                                    <p:cond delay="0"/>
                                  </p:stCondLst>
                                  <p:childTnLst>
                                    <p:animMotion origin="layout" path="M 6.25E-7 -1.85185E-6 L -0.22956 -0.00324 " pathEditMode="relative" rAng="0" ptsTypes="AA">
                                      <p:cBhvr>
                                        <p:cTn id="6" dur="1000" fill="hold"/>
                                        <p:tgtEl>
                                          <p:spTgt spid="8"/>
                                        </p:tgtEl>
                                        <p:attrNameLst>
                                          <p:attrName>ppt_x</p:attrName>
                                          <p:attrName>ppt_y</p:attrName>
                                        </p:attrNameLst>
                                      </p:cBhvr>
                                      <p:rCtr x="-11484" y="-162"/>
                                    </p:animMotion>
                                  </p:childTnLst>
                                </p:cTn>
                              </p:par>
                              <p:par>
                                <p:cTn id="7" presetID="10" presetClass="entr" presetSubtype="0" fill="hold" grpId="0" nodeType="withEffect" nodePh="1">
                                  <p:stCondLst>
                                    <p:cond delay="0"/>
                                  </p:stCondLst>
                                  <p:endCondLst>
                                    <p:cond evt="begin" delay="0">
                                      <p:tn val="7"/>
                                    </p:cond>
                                  </p:end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64" presetClass="path" presetSubtype="0" decel="100000" fill="hold" grpId="1" nodeType="withEffect" nodePh="1">
                                  <p:stCondLst>
                                    <p:cond delay="0"/>
                                  </p:stCondLst>
                                  <p:endCondLst>
                                    <p:cond evt="begin" delay="0">
                                      <p:tn val="10"/>
                                    </p:cond>
                                  </p:endCondLst>
                                  <p:childTnLst>
                                    <p:animMotion origin="layout" path="M 1.25E-6 0.03819 L 1.25E-6 2.59259E-6 " pathEditMode="relative" rAng="0" ptsTypes="AA">
                                      <p:cBhvr>
                                        <p:cTn id="11" dur="500" fill="hold"/>
                                        <p:tgtEl>
                                          <p:spTgt spid="5"/>
                                        </p:tgtEl>
                                        <p:attrNameLst>
                                          <p:attrName>ppt_x</p:attrName>
                                          <p:attrName>ppt_y</p:attrName>
                                        </p:attrNameLst>
                                      </p:cBhvr>
                                      <p:rCtr x="0" y="-1921"/>
                                    </p:animMotion>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64" presetClass="path" presetSubtype="0" decel="100000" fill="hold" nodeType="withEffect">
                                  <p:stCondLst>
                                    <p:cond delay="0"/>
                                  </p:stCondLst>
                                  <p:childTnLst>
                                    <p:animMotion origin="layout" path="M 3.54167E-6 0.03819 L 3.54167E-6 4.07407E-6 " pathEditMode="relative" rAng="0" ptsTypes="AA">
                                      <p:cBhvr>
                                        <p:cTn id="16" dur="500" fill="hold"/>
                                        <p:tgtEl>
                                          <p:spTgt spid="14"/>
                                        </p:tgtEl>
                                        <p:attrNameLst>
                                          <p:attrName>ppt_x</p:attrName>
                                          <p:attrName>ppt_y</p:attrName>
                                        </p:attrNameLst>
                                      </p:cBhvr>
                                      <p:rCtr x="0" y="-1921"/>
                                    </p:animMotion>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p:cTn id="20" dur="500" fill="hold"/>
                                        <p:tgtEl>
                                          <p:spTgt spid="47"/>
                                        </p:tgtEl>
                                        <p:attrNameLst>
                                          <p:attrName>ppt_w</p:attrName>
                                        </p:attrNameLst>
                                      </p:cBhvr>
                                      <p:tavLst>
                                        <p:tav tm="0">
                                          <p:val>
                                            <p:fltVal val="0"/>
                                          </p:val>
                                        </p:tav>
                                        <p:tav tm="100000">
                                          <p:val>
                                            <p:strVal val="#ppt_w"/>
                                          </p:val>
                                        </p:tav>
                                      </p:tavLst>
                                    </p:anim>
                                    <p:anim calcmode="lin" valueType="num">
                                      <p:cBhvr>
                                        <p:cTn id="21" dur="500" fill="hold"/>
                                        <p:tgtEl>
                                          <p:spTgt spid="47"/>
                                        </p:tgtEl>
                                        <p:attrNameLst>
                                          <p:attrName>ppt_h</p:attrName>
                                        </p:attrNameLst>
                                      </p:cBhvr>
                                      <p:tavLst>
                                        <p:tav tm="0">
                                          <p:val>
                                            <p:fltVal val="0"/>
                                          </p:val>
                                        </p:tav>
                                        <p:tav tm="100000">
                                          <p:val>
                                            <p:strVal val="#ppt_h"/>
                                          </p:val>
                                        </p:tav>
                                      </p:tavLst>
                                    </p:anim>
                                    <p:animEffect transition="in" filter="fade">
                                      <p:cBhvr>
                                        <p:cTn id="22" dur="500"/>
                                        <p:tgtEl>
                                          <p:spTgt spid="47"/>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p:cTn id="30" dur="500" fill="hold"/>
                                        <p:tgtEl>
                                          <p:spTgt spid="50"/>
                                        </p:tgtEl>
                                        <p:attrNameLst>
                                          <p:attrName>ppt_w</p:attrName>
                                        </p:attrNameLst>
                                      </p:cBhvr>
                                      <p:tavLst>
                                        <p:tav tm="0">
                                          <p:val>
                                            <p:fltVal val="0"/>
                                          </p:val>
                                        </p:tav>
                                        <p:tav tm="100000">
                                          <p:val>
                                            <p:strVal val="#ppt_w"/>
                                          </p:val>
                                        </p:tav>
                                      </p:tavLst>
                                    </p:anim>
                                    <p:anim calcmode="lin" valueType="num">
                                      <p:cBhvr>
                                        <p:cTn id="31" dur="500" fill="hold"/>
                                        <p:tgtEl>
                                          <p:spTgt spid="50"/>
                                        </p:tgtEl>
                                        <p:attrNameLst>
                                          <p:attrName>ppt_h</p:attrName>
                                        </p:attrNameLst>
                                      </p:cBhvr>
                                      <p:tavLst>
                                        <p:tav tm="0">
                                          <p:val>
                                            <p:fltVal val="0"/>
                                          </p:val>
                                        </p:tav>
                                        <p:tav tm="100000">
                                          <p:val>
                                            <p:strVal val="#ppt_h"/>
                                          </p:val>
                                        </p:tav>
                                      </p:tavLst>
                                    </p:anim>
                                    <p:animEffect transition="in" filter="fade">
                                      <p:cBhvr>
                                        <p:cTn id="32" dur="500"/>
                                        <p:tgtEl>
                                          <p:spTgt spid="50"/>
                                        </p:tgtEl>
                                      </p:cBhvr>
                                    </p:animEffect>
                                  </p:childTnLst>
                                </p:cTn>
                              </p:par>
                            </p:childTnLst>
                          </p:cTn>
                        </p:par>
                        <p:par>
                          <p:cTn id="33" fill="hold">
                            <p:stCondLst>
                              <p:cond delay="1500"/>
                            </p:stCondLst>
                            <p:childTnLst>
                              <p:par>
                                <p:cTn id="34" presetID="8" presetClass="emph" presetSubtype="0" fill="hold" grpId="1" nodeType="afterEffect">
                                  <p:stCondLst>
                                    <p:cond delay="0"/>
                                  </p:stCondLst>
                                  <p:childTnLst>
                                    <p:animRot by="5400000">
                                      <p:cBhvr>
                                        <p:cTn id="35" dur="1000" fill="hold"/>
                                        <p:tgtEl>
                                          <p:spTgt spid="47"/>
                                        </p:tgtEl>
                                        <p:attrNameLst>
                                          <p:attrName>r</p:attrName>
                                        </p:attrNameLst>
                                      </p:cBhvr>
                                    </p:animRot>
                                  </p:childTnLst>
                                </p:cTn>
                              </p:par>
                              <p:par>
                                <p:cTn id="36" presetID="8" presetClass="emph" presetSubtype="0" fill="hold" grpId="1" nodeType="withEffect">
                                  <p:stCondLst>
                                    <p:cond delay="0"/>
                                  </p:stCondLst>
                                  <p:childTnLst>
                                    <p:animRot by="21600000">
                                      <p:cBhvr>
                                        <p:cTn id="37" dur="1000" fill="hold"/>
                                        <p:tgtEl>
                                          <p:spTgt spid="49"/>
                                        </p:tgtEl>
                                        <p:attrNameLst>
                                          <p:attrName>r</p:attrName>
                                        </p:attrNameLst>
                                      </p:cBhvr>
                                    </p:animRot>
                                  </p:childTnLst>
                                </p:cTn>
                              </p:par>
                              <p:par>
                                <p:cTn id="38" presetID="8" presetClass="emph" presetSubtype="0" fill="hold" grpId="1" nodeType="withEffect">
                                  <p:stCondLst>
                                    <p:cond delay="0"/>
                                  </p:stCondLst>
                                  <p:childTnLst>
                                    <p:animRot by="10800000">
                                      <p:cBhvr>
                                        <p:cTn id="39" dur="1000" fill="hold"/>
                                        <p:tgtEl>
                                          <p:spTgt spid="50"/>
                                        </p:tgtEl>
                                        <p:attrNameLst>
                                          <p:attrName>r</p:attrName>
                                        </p:attrNameLst>
                                      </p:cBhvr>
                                    </p:animRot>
                                  </p:childTnLst>
                                </p:cTn>
                              </p:par>
                              <p:par>
                                <p:cTn id="40" presetID="6" presetClass="emph" presetSubtype="0" fill="hold" nodeType="withEffect">
                                  <p:stCondLst>
                                    <p:cond delay="0"/>
                                  </p:stCondLst>
                                  <p:childTnLst>
                                    <p:animScale>
                                      <p:cBhvr>
                                        <p:cTn id="41" dur="1000" fill="hold"/>
                                        <p:tgtEl>
                                          <p:spTgt spid="2"/>
                                        </p:tgtEl>
                                      </p:cBhvr>
                                      <p:by x="15000" y="15000"/>
                                    </p:animScale>
                                  </p:childTnLst>
                                </p:cTn>
                              </p:par>
                              <p:par>
                                <p:cTn id="42" presetID="42" presetClass="path" presetSubtype="0" fill="hold" nodeType="withEffect">
                                  <p:stCondLst>
                                    <p:cond delay="0"/>
                                  </p:stCondLst>
                                  <p:childTnLst>
                                    <p:animMotion origin="layout" path="M 5E-6 3.7037E-7 L 0.23021 -0.35417 " pathEditMode="relative" rAng="0" ptsTypes="AA">
                                      <p:cBhvr>
                                        <p:cTn id="43" dur="1000" fill="hold"/>
                                        <p:tgtEl>
                                          <p:spTgt spid="2"/>
                                        </p:tgtEl>
                                        <p:attrNameLst>
                                          <p:attrName>ppt_x</p:attrName>
                                          <p:attrName>ppt_y</p:attrName>
                                        </p:attrNameLst>
                                      </p:cBhvr>
                                      <p:rCtr x="11510" y="-17708"/>
                                    </p:animMotion>
                                  </p:childTnLst>
                                </p:cTn>
                              </p:par>
                              <p:par>
                                <p:cTn id="44" presetID="10" presetClass="exit" presetSubtype="0" fill="hold" nodeType="withEffect">
                                  <p:stCondLst>
                                    <p:cond delay="750"/>
                                  </p:stCondLst>
                                  <p:childTnLst>
                                    <p:animEffect transition="out" filter="fade">
                                      <p:cBhvr>
                                        <p:cTn id="45" dur="250"/>
                                        <p:tgtEl>
                                          <p:spTgt spid="2"/>
                                        </p:tgtEl>
                                      </p:cBhvr>
                                    </p:animEffect>
                                    <p:set>
                                      <p:cBhvr>
                                        <p:cTn id="46" dur="1" fill="hold">
                                          <p:stCondLst>
                                            <p:cond delay="249"/>
                                          </p:stCondLst>
                                        </p:cTn>
                                        <p:tgtEl>
                                          <p:spTgt spid="2"/>
                                        </p:tgtEl>
                                        <p:attrNameLst>
                                          <p:attrName>style.visibility</p:attrName>
                                        </p:attrNameLst>
                                      </p:cBhvr>
                                      <p:to>
                                        <p:strVal val="hidden"/>
                                      </p:to>
                                    </p:se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64" presetClass="path" presetSubtype="0" decel="100000" fill="hold" grpId="1" nodeType="withEffect">
                                  <p:stCondLst>
                                    <p:cond delay="0"/>
                                  </p:stCondLst>
                                  <p:childTnLst>
                                    <p:animMotion origin="layout" path="M -3.75E-6 0.0382 L -3.75E-6 -4.81481E-6 " pathEditMode="relative" rAng="0" ptsTypes="AA">
                                      <p:cBhvr>
                                        <p:cTn id="52" dur="500" fill="hold"/>
                                        <p:tgtEl>
                                          <p:spTgt spid="53"/>
                                        </p:tgtEl>
                                        <p:attrNameLst>
                                          <p:attrName>ppt_x</p:attrName>
                                          <p:attrName>ppt_y</p:attrName>
                                        </p:attrNameLst>
                                      </p:cBhvr>
                                      <p:rCtr x="0" y="-1921"/>
                                    </p:animMotion>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anim calcmode="lin" valueType="num">
                                      <p:cBhvr>
                                        <p:cTn id="57" dur="500" fill="hold"/>
                                        <p:tgtEl>
                                          <p:spTgt spid="68"/>
                                        </p:tgtEl>
                                        <p:attrNameLst>
                                          <p:attrName>ppt_w</p:attrName>
                                        </p:attrNameLst>
                                      </p:cBhvr>
                                      <p:tavLst>
                                        <p:tav tm="0">
                                          <p:val>
                                            <p:fltVal val="0"/>
                                          </p:val>
                                        </p:tav>
                                        <p:tav tm="100000">
                                          <p:val>
                                            <p:strVal val="#ppt_w"/>
                                          </p:val>
                                        </p:tav>
                                      </p:tavLst>
                                    </p:anim>
                                    <p:anim calcmode="lin" valueType="num">
                                      <p:cBhvr>
                                        <p:cTn id="58" dur="500" fill="hold"/>
                                        <p:tgtEl>
                                          <p:spTgt spid="68"/>
                                        </p:tgtEl>
                                        <p:attrNameLst>
                                          <p:attrName>ppt_h</p:attrName>
                                        </p:attrNameLst>
                                      </p:cBhvr>
                                      <p:tavLst>
                                        <p:tav tm="0">
                                          <p:val>
                                            <p:fltVal val="0"/>
                                          </p:val>
                                        </p:tav>
                                        <p:tav tm="100000">
                                          <p:val>
                                            <p:strVal val="#ppt_h"/>
                                          </p:val>
                                        </p:tav>
                                      </p:tavLst>
                                    </p:anim>
                                    <p:animEffect transition="in" filter="fade">
                                      <p:cBhvr>
                                        <p:cTn id="59" dur="500"/>
                                        <p:tgtEl>
                                          <p:spTgt spid="68"/>
                                        </p:tgtEl>
                                      </p:cBhvr>
                                    </p:animEffect>
                                  </p:childTnLst>
                                </p:cTn>
                              </p:par>
                              <p:par>
                                <p:cTn id="60" presetID="42" presetClass="path" presetSubtype="0" decel="100000" fill="hold" grpId="1" nodeType="withEffect">
                                  <p:stCondLst>
                                    <p:cond delay="500"/>
                                  </p:stCondLst>
                                  <p:childTnLst>
                                    <p:animMotion origin="layout" path="M -3.75E-6 3.7037E-6 L 0.45937 0.01366 " pathEditMode="relative" rAng="0" ptsTypes="AA">
                                      <p:cBhvr>
                                        <p:cTn id="61" dur="1000" fill="hold"/>
                                        <p:tgtEl>
                                          <p:spTgt spid="68"/>
                                        </p:tgtEl>
                                        <p:attrNameLst>
                                          <p:attrName>ppt_x</p:attrName>
                                          <p:attrName>ppt_y</p:attrName>
                                        </p:attrNameLst>
                                      </p:cBhvr>
                                      <p:rCtr x="22747" y="1273"/>
                                    </p:animMotion>
                                  </p:childTnLst>
                                </p:cTn>
                              </p:par>
                              <p:par>
                                <p:cTn id="62" presetID="53" presetClass="exit" presetSubtype="32" fill="hold" grpId="2" nodeType="withEffect">
                                  <p:stCondLst>
                                    <p:cond delay="1000"/>
                                  </p:stCondLst>
                                  <p:childTnLst>
                                    <p:anim calcmode="lin" valueType="num">
                                      <p:cBhvr>
                                        <p:cTn id="63" dur="500"/>
                                        <p:tgtEl>
                                          <p:spTgt spid="68"/>
                                        </p:tgtEl>
                                        <p:attrNameLst>
                                          <p:attrName>ppt_w</p:attrName>
                                        </p:attrNameLst>
                                      </p:cBhvr>
                                      <p:tavLst>
                                        <p:tav tm="0">
                                          <p:val>
                                            <p:strVal val="ppt_w"/>
                                          </p:val>
                                        </p:tav>
                                        <p:tav tm="100000">
                                          <p:val>
                                            <p:fltVal val="0"/>
                                          </p:val>
                                        </p:tav>
                                      </p:tavLst>
                                    </p:anim>
                                    <p:anim calcmode="lin" valueType="num">
                                      <p:cBhvr>
                                        <p:cTn id="64" dur="500"/>
                                        <p:tgtEl>
                                          <p:spTgt spid="68"/>
                                        </p:tgtEl>
                                        <p:attrNameLst>
                                          <p:attrName>ppt_h</p:attrName>
                                        </p:attrNameLst>
                                      </p:cBhvr>
                                      <p:tavLst>
                                        <p:tav tm="0">
                                          <p:val>
                                            <p:strVal val="ppt_h"/>
                                          </p:val>
                                        </p:tav>
                                        <p:tav tm="100000">
                                          <p:val>
                                            <p:fltVal val="0"/>
                                          </p:val>
                                        </p:tav>
                                      </p:tavLst>
                                    </p:anim>
                                    <p:animEffect transition="out" filter="fade">
                                      <p:cBhvr>
                                        <p:cTn id="65" dur="500"/>
                                        <p:tgtEl>
                                          <p:spTgt spid="68"/>
                                        </p:tgtEl>
                                      </p:cBhvr>
                                    </p:animEffect>
                                    <p:set>
                                      <p:cBhvr>
                                        <p:cTn id="66" dur="1" fill="hold">
                                          <p:stCondLst>
                                            <p:cond delay="499"/>
                                          </p:stCondLst>
                                        </p:cTn>
                                        <p:tgtEl>
                                          <p:spTgt spid="68"/>
                                        </p:tgtEl>
                                        <p:attrNameLst>
                                          <p:attrName>style.visibility</p:attrName>
                                        </p:attrNameLst>
                                      </p:cBhvr>
                                      <p:to>
                                        <p:strVal val="hidden"/>
                                      </p:to>
                                    </p:set>
                                  </p:childTnLst>
                                </p:cTn>
                              </p:par>
                              <p:par>
                                <p:cTn id="67" presetID="53" presetClass="entr" presetSubtype="16" fill="hold" grpId="0" nodeType="withEffect">
                                  <p:stCondLst>
                                    <p:cond delay="250"/>
                                  </p:stCondLst>
                                  <p:childTnLst>
                                    <p:set>
                                      <p:cBhvr>
                                        <p:cTn id="68" dur="1" fill="hold">
                                          <p:stCondLst>
                                            <p:cond delay="0"/>
                                          </p:stCondLst>
                                        </p:cTn>
                                        <p:tgtEl>
                                          <p:spTgt spid="54"/>
                                        </p:tgtEl>
                                        <p:attrNameLst>
                                          <p:attrName>style.visibility</p:attrName>
                                        </p:attrNameLst>
                                      </p:cBhvr>
                                      <p:to>
                                        <p:strVal val="visible"/>
                                      </p:to>
                                    </p:set>
                                    <p:anim calcmode="lin" valueType="num">
                                      <p:cBhvr>
                                        <p:cTn id="69" dur="500" fill="hold"/>
                                        <p:tgtEl>
                                          <p:spTgt spid="54"/>
                                        </p:tgtEl>
                                        <p:attrNameLst>
                                          <p:attrName>ppt_w</p:attrName>
                                        </p:attrNameLst>
                                      </p:cBhvr>
                                      <p:tavLst>
                                        <p:tav tm="0">
                                          <p:val>
                                            <p:fltVal val="0"/>
                                          </p:val>
                                        </p:tav>
                                        <p:tav tm="100000">
                                          <p:val>
                                            <p:strVal val="#ppt_w"/>
                                          </p:val>
                                        </p:tav>
                                      </p:tavLst>
                                    </p:anim>
                                    <p:anim calcmode="lin" valueType="num">
                                      <p:cBhvr>
                                        <p:cTn id="70" dur="500" fill="hold"/>
                                        <p:tgtEl>
                                          <p:spTgt spid="54"/>
                                        </p:tgtEl>
                                        <p:attrNameLst>
                                          <p:attrName>ppt_h</p:attrName>
                                        </p:attrNameLst>
                                      </p:cBhvr>
                                      <p:tavLst>
                                        <p:tav tm="0">
                                          <p:val>
                                            <p:fltVal val="0"/>
                                          </p:val>
                                        </p:tav>
                                        <p:tav tm="100000">
                                          <p:val>
                                            <p:strVal val="#ppt_h"/>
                                          </p:val>
                                        </p:tav>
                                      </p:tavLst>
                                    </p:anim>
                                    <p:animEffect transition="in" filter="fade">
                                      <p:cBhvr>
                                        <p:cTn id="71" dur="500"/>
                                        <p:tgtEl>
                                          <p:spTgt spid="54"/>
                                        </p:tgtEl>
                                      </p:cBhvr>
                                    </p:animEffect>
                                  </p:childTnLst>
                                </p:cTn>
                              </p:par>
                              <p:par>
                                <p:cTn id="72" presetID="42" presetClass="path" presetSubtype="0" decel="100000" fill="hold" grpId="1" nodeType="withEffect">
                                  <p:stCondLst>
                                    <p:cond delay="750"/>
                                  </p:stCondLst>
                                  <p:childTnLst>
                                    <p:animMotion origin="layout" path="M -1.45833E-6 4.81481E-6 L 0.60456 -0.20023 " pathEditMode="relative" rAng="0" ptsTypes="AA">
                                      <p:cBhvr>
                                        <p:cTn id="73" dur="1000" fill="hold"/>
                                        <p:tgtEl>
                                          <p:spTgt spid="54"/>
                                        </p:tgtEl>
                                        <p:attrNameLst>
                                          <p:attrName>ppt_x</p:attrName>
                                          <p:attrName>ppt_y</p:attrName>
                                        </p:attrNameLst>
                                      </p:cBhvr>
                                      <p:rCtr x="30000" y="-9907"/>
                                    </p:animMotion>
                                  </p:childTnLst>
                                </p:cTn>
                              </p:par>
                              <p:par>
                                <p:cTn id="74" presetID="53" presetClass="exit" presetSubtype="32" fill="hold" grpId="2" nodeType="withEffect">
                                  <p:stCondLst>
                                    <p:cond delay="1250"/>
                                  </p:stCondLst>
                                  <p:childTnLst>
                                    <p:anim calcmode="lin" valueType="num">
                                      <p:cBhvr>
                                        <p:cTn id="75" dur="500"/>
                                        <p:tgtEl>
                                          <p:spTgt spid="54"/>
                                        </p:tgtEl>
                                        <p:attrNameLst>
                                          <p:attrName>ppt_w</p:attrName>
                                        </p:attrNameLst>
                                      </p:cBhvr>
                                      <p:tavLst>
                                        <p:tav tm="0">
                                          <p:val>
                                            <p:strVal val="ppt_w"/>
                                          </p:val>
                                        </p:tav>
                                        <p:tav tm="100000">
                                          <p:val>
                                            <p:fltVal val="0"/>
                                          </p:val>
                                        </p:tav>
                                      </p:tavLst>
                                    </p:anim>
                                    <p:anim calcmode="lin" valueType="num">
                                      <p:cBhvr>
                                        <p:cTn id="76" dur="500"/>
                                        <p:tgtEl>
                                          <p:spTgt spid="54"/>
                                        </p:tgtEl>
                                        <p:attrNameLst>
                                          <p:attrName>ppt_h</p:attrName>
                                        </p:attrNameLst>
                                      </p:cBhvr>
                                      <p:tavLst>
                                        <p:tav tm="0">
                                          <p:val>
                                            <p:strVal val="ppt_h"/>
                                          </p:val>
                                        </p:tav>
                                        <p:tav tm="100000">
                                          <p:val>
                                            <p:fltVal val="0"/>
                                          </p:val>
                                        </p:tav>
                                      </p:tavLst>
                                    </p:anim>
                                    <p:animEffect transition="out" filter="fade">
                                      <p:cBhvr>
                                        <p:cTn id="77" dur="500"/>
                                        <p:tgtEl>
                                          <p:spTgt spid="54"/>
                                        </p:tgtEl>
                                      </p:cBhvr>
                                    </p:animEffect>
                                    <p:set>
                                      <p:cBhvr>
                                        <p:cTn id="78" dur="1" fill="hold">
                                          <p:stCondLst>
                                            <p:cond delay="499"/>
                                          </p:stCondLst>
                                        </p:cTn>
                                        <p:tgtEl>
                                          <p:spTgt spid="54"/>
                                        </p:tgtEl>
                                        <p:attrNameLst>
                                          <p:attrName>style.visibility</p:attrName>
                                        </p:attrNameLst>
                                      </p:cBhvr>
                                      <p:to>
                                        <p:strVal val="hidden"/>
                                      </p:to>
                                    </p:set>
                                  </p:childTnLst>
                                </p:cTn>
                              </p:par>
                              <p:par>
                                <p:cTn id="79" presetID="53" presetClass="entr" presetSubtype="16" fill="hold" grpId="0" nodeType="withEffect">
                                  <p:stCondLst>
                                    <p:cond delay="500"/>
                                  </p:stCondLst>
                                  <p:childTnLst>
                                    <p:set>
                                      <p:cBhvr>
                                        <p:cTn id="80" dur="1" fill="hold">
                                          <p:stCondLst>
                                            <p:cond delay="0"/>
                                          </p:stCondLst>
                                        </p:cTn>
                                        <p:tgtEl>
                                          <p:spTgt spid="55"/>
                                        </p:tgtEl>
                                        <p:attrNameLst>
                                          <p:attrName>style.visibility</p:attrName>
                                        </p:attrNameLst>
                                      </p:cBhvr>
                                      <p:to>
                                        <p:strVal val="visible"/>
                                      </p:to>
                                    </p:set>
                                    <p:anim calcmode="lin" valueType="num">
                                      <p:cBhvr>
                                        <p:cTn id="81" dur="500" fill="hold"/>
                                        <p:tgtEl>
                                          <p:spTgt spid="55"/>
                                        </p:tgtEl>
                                        <p:attrNameLst>
                                          <p:attrName>ppt_w</p:attrName>
                                        </p:attrNameLst>
                                      </p:cBhvr>
                                      <p:tavLst>
                                        <p:tav tm="0">
                                          <p:val>
                                            <p:fltVal val="0"/>
                                          </p:val>
                                        </p:tav>
                                        <p:tav tm="100000">
                                          <p:val>
                                            <p:strVal val="#ppt_w"/>
                                          </p:val>
                                        </p:tav>
                                      </p:tavLst>
                                    </p:anim>
                                    <p:anim calcmode="lin" valueType="num">
                                      <p:cBhvr>
                                        <p:cTn id="82" dur="500" fill="hold"/>
                                        <p:tgtEl>
                                          <p:spTgt spid="55"/>
                                        </p:tgtEl>
                                        <p:attrNameLst>
                                          <p:attrName>ppt_h</p:attrName>
                                        </p:attrNameLst>
                                      </p:cBhvr>
                                      <p:tavLst>
                                        <p:tav tm="0">
                                          <p:val>
                                            <p:fltVal val="0"/>
                                          </p:val>
                                        </p:tav>
                                        <p:tav tm="100000">
                                          <p:val>
                                            <p:strVal val="#ppt_h"/>
                                          </p:val>
                                        </p:tav>
                                      </p:tavLst>
                                    </p:anim>
                                    <p:animEffect transition="in" filter="fade">
                                      <p:cBhvr>
                                        <p:cTn id="83" dur="500"/>
                                        <p:tgtEl>
                                          <p:spTgt spid="55"/>
                                        </p:tgtEl>
                                      </p:cBhvr>
                                    </p:animEffect>
                                  </p:childTnLst>
                                </p:cTn>
                              </p:par>
                              <p:par>
                                <p:cTn id="84" presetID="42" presetClass="path" presetSubtype="0" decel="100000" fill="hold" grpId="1" nodeType="withEffect">
                                  <p:stCondLst>
                                    <p:cond delay="1000"/>
                                  </p:stCondLst>
                                  <p:childTnLst>
                                    <p:animMotion origin="layout" path="M 1.66667E-6 4.81481E-6 L 0.50651 -0.20023 " pathEditMode="relative" rAng="0" ptsTypes="AA">
                                      <p:cBhvr>
                                        <p:cTn id="85" dur="1000" fill="hold"/>
                                        <p:tgtEl>
                                          <p:spTgt spid="55"/>
                                        </p:tgtEl>
                                        <p:attrNameLst>
                                          <p:attrName>ppt_x</p:attrName>
                                          <p:attrName>ppt_y</p:attrName>
                                        </p:attrNameLst>
                                      </p:cBhvr>
                                      <p:rCtr x="25104" y="-9907"/>
                                    </p:animMotion>
                                  </p:childTnLst>
                                </p:cTn>
                              </p:par>
                              <p:par>
                                <p:cTn id="86" presetID="53" presetClass="exit" presetSubtype="32" fill="hold" grpId="2" nodeType="withEffect">
                                  <p:stCondLst>
                                    <p:cond delay="1500"/>
                                  </p:stCondLst>
                                  <p:childTnLst>
                                    <p:anim calcmode="lin" valueType="num">
                                      <p:cBhvr>
                                        <p:cTn id="87" dur="500"/>
                                        <p:tgtEl>
                                          <p:spTgt spid="55"/>
                                        </p:tgtEl>
                                        <p:attrNameLst>
                                          <p:attrName>ppt_w</p:attrName>
                                        </p:attrNameLst>
                                      </p:cBhvr>
                                      <p:tavLst>
                                        <p:tav tm="0">
                                          <p:val>
                                            <p:strVal val="ppt_w"/>
                                          </p:val>
                                        </p:tav>
                                        <p:tav tm="100000">
                                          <p:val>
                                            <p:fltVal val="0"/>
                                          </p:val>
                                        </p:tav>
                                      </p:tavLst>
                                    </p:anim>
                                    <p:anim calcmode="lin" valueType="num">
                                      <p:cBhvr>
                                        <p:cTn id="88" dur="500"/>
                                        <p:tgtEl>
                                          <p:spTgt spid="55"/>
                                        </p:tgtEl>
                                        <p:attrNameLst>
                                          <p:attrName>ppt_h</p:attrName>
                                        </p:attrNameLst>
                                      </p:cBhvr>
                                      <p:tavLst>
                                        <p:tav tm="0">
                                          <p:val>
                                            <p:strVal val="ppt_h"/>
                                          </p:val>
                                        </p:tav>
                                        <p:tav tm="100000">
                                          <p:val>
                                            <p:fltVal val="0"/>
                                          </p:val>
                                        </p:tav>
                                      </p:tavLst>
                                    </p:anim>
                                    <p:animEffect transition="out" filter="fade">
                                      <p:cBhvr>
                                        <p:cTn id="89" dur="500"/>
                                        <p:tgtEl>
                                          <p:spTgt spid="55"/>
                                        </p:tgtEl>
                                      </p:cBhvr>
                                    </p:animEffect>
                                    <p:set>
                                      <p:cBhvr>
                                        <p:cTn id="90" dur="1" fill="hold">
                                          <p:stCondLst>
                                            <p:cond delay="499"/>
                                          </p:stCondLst>
                                        </p:cTn>
                                        <p:tgtEl>
                                          <p:spTgt spid="55"/>
                                        </p:tgtEl>
                                        <p:attrNameLst>
                                          <p:attrName>style.visibility</p:attrName>
                                        </p:attrNameLst>
                                      </p:cBhvr>
                                      <p:to>
                                        <p:strVal val="hidden"/>
                                      </p:to>
                                    </p:set>
                                  </p:childTnLst>
                                </p:cTn>
                              </p:par>
                              <p:par>
                                <p:cTn id="91" presetID="53" presetClass="entr" presetSubtype="16" fill="hold" grpId="0" nodeType="withEffect">
                                  <p:stCondLst>
                                    <p:cond delay="750"/>
                                  </p:stCondLst>
                                  <p:childTnLst>
                                    <p:set>
                                      <p:cBhvr>
                                        <p:cTn id="92" dur="1" fill="hold">
                                          <p:stCondLst>
                                            <p:cond delay="0"/>
                                          </p:stCondLst>
                                        </p:cTn>
                                        <p:tgtEl>
                                          <p:spTgt spid="56"/>
                                        </p:tgtEl>
                                        <p:attrNameLst>
                                          <p:attrName>style.visibility</p:attrName>
                                        </p:attrNameLst>
                                      </p:cBhvr>
                                      <p:to>
                                        <p:strVal val="visible"/>
                                      </p:to>
                                    </p:set>
                                    <p:anim calcmode="lin" valueType="num">
                                      <p:cBhvr>
                                        <p:cTn id="93" dur="500" fill="hold"/>
                                        <p:tgtEl>
                                          <p:spTgt spid="56"/>
                                        </p:tgtEl>
                                        <p:attrNameLst>
                                          <p:attrName>ppt_w</p:attrName>
                                        </p:attrNameLst>
                                      </p:cBhvr>
                                      <p:tavLst>
                                        <p:tav tm="0">
                                          <p:val>
                                            <p:fltVal val="0"/>
                                          </p:val>
                                        </p:tav>
                                        <p:tav tm="100000">
                                          <p:val>
                                            <p:strVal val="#ppt_w"/>
                                          </p:val>
                                        </p:tav>
                                      </p:tavLst>
                                    </p:anim>
                                    <p:anim calcmode="lin" valueType="num">
                                      <p:cBhvr>
                                        <p:cTn id="94" dur="500" fill="hold"/>
                                        <p:tgtEl>
                                          <p:spTgt spid="56"/>
                                        </p:tgtEl>
                                        <p:attrNameLst>
                                          <p:attrName>ppt_h</p:attrName>
                                        </p:attrNameLst>
                                      </p:cBhvr>
                                      <p:tavLst>
                                        <p:tav tm="0">
                                          <p:val>
                                            <p:fltVal val="0"/>
                                          </p:val>
                                        </p:tav>
                                        <p:tav tm="100000">
                                          <p:val>
                                            <p:strVal val="#ppt_h"/>
                                          </p:val>
                                        </p:tav>
                                      </p:tavLst>
                                    </p:anim>
                                    <p:animEffect transition="in" filter="fade">
                                      <p:cBhvr>
                                        <p:cTn id="95" dur="500"/>
                                        <p:tgtEl>
                                          <p:spTgt spid="56"/>
                                        </p:tgtEl>
                                      </p:cBhvr>
                                    </p:animEffect>
                                  </p:childTnLst>
                                </p:cTn>
                              </p:par>
                              <p:par>
                                <p:cTn id="96" presetID="42" presetClass="path" presetSubtype="0" decel="100000" fill="hold" grpId="1" nodeType="withEffect">
                                  <p:stCondLst>
                                    <p:cond delay="1250"/>
                                  </p:stCondLst>
                                  <p:childTnLst>
                                    <p:animMotion origin="layout" path="M 6.25E-7 4.81481E-6 L 0.41211 -0.20023 " pathEditMode="relative" rAng="0" ptsTypes="AA">
                                      <p:cBhvr>
                                        <p:cTn id="97" dur="1000" fill="hold"/>
                                        <p:tgtEl>
                                          <p:spTgt spid="56"/>
                                        </p:tgtEl>
                                        <p:attrNameLst>
                                          <p:attrName>ppt_x</p:attrName>
                                          <p:attrName>ppt_y</p:attrName>
                                        </p:attrNameLst>
                                      </p:cBhvr>
                                      <p:rCtr x="20378" y="-9491"/>
                                    </p:animMotion>
                                  </p:childTnLst>
                                </p:cTn>
                              </p:par>
                              <p:par>
                                <p:cTn id="98" presetID="53" presetClass="exit" presetSubtype="32" fill="hold" grpId="2" nodeType="withEffect">
                                  <p:stCondLst>
                                    <p:cond delay="1750"/>
                                  </p:stCondLst>
                                  <p:childTnLst>
                                    <p:anim calcmode="lin" valueType="num">
                                      <p:cBhvr>
                                        <p:cTn id="99" dur="500"/>
                                        <p:tgtEl>
                                          <p:spTgt spid="56"/>
                                        </p:tgtEl>
                                        <p:attrNameLst>
                                          <p:attrName>ppt_w</p:attrName>
                                        </p:attrNameLst>
                                      </p:cBhvr>
                                      <p:tavLst>
                                        <p:tav tm="0">
                                          <p:val>
                                            <p:strVal val="ppt_w"/>
                                          </p:val>
                                        </p:tav>
                                        <p:tav tm="100000">
                                          <p:val>
                                            <p:fltVal val="0"/>
                                          </p:val>
                                        </p:tav>
                                      </p:tavLst>
                                    </p:anim>
                                    <p:anim calcmode="lin" valueType="num">
                                      <p:cBhvr>
                                        <p:cTn id="100" dur="500"/>
                                        <p:tgtEl>
                                          <p:spTgt spid="56"/>
                                        </p:tgtEl>
                                        <p:attrNameLst>
                                          <p:attrName>ppt_h</p:attrName>
                                        </p:attrNameLst>
                                      </p:cBhvr>
                                      <p:tavLst>
                                        <p:tav tm="0">
                                          <p:val>
                                            <p:strVal val="ppt_h"/>
                                          </p:val>
                                        </p:tav>
                                        <p:tav tm="100000">
                                          <p:val>
                                            <p:fltVal val="0"/>
                                          </p:val>
                                        </p:tav>
                                      </p:tavLst>
                                    </p:anim>
                                    <p:animEffect transition="out" filter="fade">
                                      <p:cBhvr>
                                        <p:cTn id="101" dur="500"/>
                                        <p:tgtEl>
                                          <p:spTgt spid="56"/>
                                        </p:tgtEl>
                                      </p:cBhvr>
                                    </p:animEffect>
                                    <p:set>
                                      <p:cBhvr>
                                        <p:cTn id="102" dur="1" fill="hold">
                                          <p:stCondLst>
                                            <p:cond delay="499"/>
                                          </p:stCondLst>
                                        </p:cTn>
                                        <p:tgtEl>
                                          <p:spTgt spid="56"/>
                                        </p:tgtEl>
                                        <p:attrNameLst>
                                          <p:attrName>style.visibility</p:attrName>
                                        </p:attrNameLst>
                                      </p:cBhvr>
                                      <p:to>
                                        <p:strVal val="hidden"/>
                                      </p:to>
                                    </p:set>
                                  </p:childTnLst>
                                </p:cTn>
                              </p:par>
                              <p:par>
                                <p:cTn id="103" presetID="53" presetClass="entr" presetSubtype="16" fill="hold" grpId="0" nodeType="withEffect">
                                  <p:stCondLst>
                                    <p:cond delay="1000"/>
                                  </p:stCondLst>
                                  <p:childTnLst>
                                    <p:set>
                                      <p:cBhvr>
                                        <p:cTn id="104" dur="1" fill="hold">
                                          <p:stCondLst>
                                            <p:cond delay="0"/>
                                          </p:stCondLst>
                                        </p:cTn>
                                        <p:tgtEl>
                                          <p:spTgt spid="67"/>
                                        </p:tgtEl>
                                        <p:attrNameLst>
                                          <p:attrName>style.visibility</p:attrName>
                                        </p:attrNameLst>
                                      </p:cBhvr>
                                      <p:to>
                                        <p:strVal val="visible"/>
                                      </p:to>
                                    </p:set>
                                    <p:anim calcmode="lin" valueType="num">
                                      <p:cBhvr>
                                        <p:cTn id="105" dur="500" fill="hold"/>
                                        <p:tgtEl>
                                          <p:spTgt spid="67"/>
                                        </p:tgtEl>
                                        <p:attrNameLst>
                                          <p:attrName>ppt_w</p:attrName>
                                        </p:attrNameLst>
                                      </p:cBhvr>
                                      <p:tavLst>
                                        <p:tav tm="0">
                                          <p:val>
                                            <p:fltVal val="0"/>
                                          </p:val>
                                        </p:tav>
                                        <p:tav tm="100000">
                                          <p:val>
                                            <p:strVal val="#ppt_w"/>
                                          </p:val>
                                        </p:tav>
                                      </p:tavLst>
                                    </p:anim>
                                    <p:anim calcmode="lin" valueType="num">
                                      <p:cBhvr>
                                        <p:cTn id="106" dur="500" fill="hold"/>
                                        <p:tgtEl>
                                          <p:spTgt spid="67"/>
                                        </p:tgtEl>
                                        <p:attrNameLst>
                                          <p:attrName>ppt_h</p:attrName>
                                        </p:attrNameLst>
                                      </p:cBhvr>
                                      <p:tavLst>
                                        <p:tav tm="0">
                                          <p:val>
                                            <p:fltVal val="0"/>
                                          </p:val>
                                        </p:tav>
                                        <p:tav tm="100000">
                                          <p:val>
                                            <p:strVal val="#ppt_h"/>
                                          </p:val>
                                        </p:tav>
                                      </p:tavLst>
                                    </p:anim>
                                    <p:animEffect transition="in" filter="fade">
                                      <p:cBhvr>
                                        <p:cTn id="107" dur="500"/>
                                        <p:tgtEl>
                                          <p:spTgt spid="67"/>
                                        </p:tgtEl>
                                      </p:cBhvr>
                                    </p:animEffect>
                                  </p:childTnLst>
                                </p:cTn>
                              </p:par>
                              <p:par>
                                <p:cTn id="108" presetID="42" presetClass="path" presetSubtype="0" decel="100000" fill="hold" grpId="1" nodeType="withEffect">
                                  <p:stCondLst>
                                    <p:cond delay="1500"/>
                                  </p:stCondLst>
                                  <p:childTnLst>
                                    <p:animMotion origin="layout" path="M -3.54167E-6 4.81481E-6 L 0.31575 -0.20023 " pathEditMode="relative" rAng="0" ptsTypes="AA">
                                      <p:cBhvr>
                                        <p:cTn id="109" dur="1000" fill="hold"/>
                                        <p:tgtEl>
                                          <p:spTgt spid="67"/>
                                        </p:tgtEl>
                                        <p:attrNameLst>
                                          <p:attrName>ppt_x</p:attrName>
                                          <p:attrName>ppt_y</p:attrName>
                                        </p:attrNameLst>
                                      </p:cBhvr>
                                      <p:rCtr x="15560" y="-9907"/>
                                    </p:animMotion>
                                  </p:childTnLst>
                                </p:cTn>
                              </p:par>
                              <p:par>
                                <p:cTn id="110" presetID="53" presetClass="exit" presetSubtype="32" fill="hold" grpId="2" nodeType="withEffect">
                                  <p:stCondLst>
                                    <p:cond delay="2000"/>
                                  </p:stCondLst>
                                  <p:childTnLst>
                                    <p:anim calcmode="lin" valueType="num">
                                      <p:cBhvr>
                                        <p:cTn id="111" dur="500"/>
                                        <p:tgtEl>
                                          <p:spTgt spid="67"/>
                                        </p:tgtEl>
                                        <p:attrNameLst>
                                          <p:attrName>ppt_w</p:attrName>
                                        </p:attrNameLst>
                                      </p:cBhvr>
                                      <p:tavLst>
                                        <p:tav tm="0">
                                          <p:val>
                                            <p:strVal val="ppt_w"/>
                                          </p:val>
                                        </p:tav>
                                        <p:tav tm="100000">
                                          <p:val>
                                            <p:fltVal val="0"/>
                                          </p:val>
                                        </p:tav>
                                      </p:tavLst>
                                    </p:anim>
                                    <p:anim calcmode="lin" valueType="num">
                                      <p:cBhvr>
                                        <p:cTn id="112" dur="500"/>
                                        <p:tgtEl>
                                          <p:spTgt spid="67"/>
                                        </p:tgtEl>
                                        <p:attrNameLst>
                                          <p:attrName>ppt_h</p:attrName>
                                        </p:attrNameLst>
                                      </p:cBhvr>
                                      <p:tavLst>
                                        <p:tav tm="0">
                                          <p:val>
                                            <p:strVal val="ppt_h"/>
                                          </p:val>
                                        </p:tav>
                                        <p:tav tm="100000">
                                          <p:val>
                                            <p:fltVal val="0"/>
                                          </p:val>
                                        </p:tav>
                                      </p:tavLst>
                                    </p:anim>
                                    <p:animEffect transition="out" filter="fade">
                                      <p:cBhvr>
                                        <p:cTn id="113" dur="500"/>
                                        <p:tgtEl>
                                          <p:spTgt spid="67"/>
                                        </p:tgtEl>
                                      </p:cBhvr>
                                    </p:animEffect>
                                    <p:set>
                                      <p:cBhvr>
                                        <p:cTn id="114" dur="1" fill="hold">
                                          <p:stCondLst>
                                            <p:cond delay="499"/>
                                          </p:stCondLst>
                                        </p:cTn>
                                        <p:tgtEl>
                                          <p:spTgt spid="67"/>
                                        </p:tgtEl>
                                        <p:attrNameLst>
                                          <p:attrName>style.visibility</p:attrName>
                                        </p:attrNameLst>
                                      </p:cBhvr>
                                      <p:to>
                                        <p:strVal val="hidden"/>
                                      </p:to>
                                    </p:set>
                                  </p:childTnLst>
                                </p:cTn>
                              </p:par>
                            </p:childTnLst>
                          </p:cTn>
                        </p:par>
                        <p:par>
                          <p:cTn id="115" fill="hold">
                            <p:stCondLst>
                              <p:cond delay="2500"/>
                            </p:stCondLst>
                            <p:childTnLst>
                              <p:par>
                                <p:cTn id="116" presetID="10" presetClass="entr" presetSubtype="0" fill="hold" nodeType="afterEffect">
                                  <p:stCondLst>
                                    <p:cond delay="0"/>
                                  </p:stCondLst>
                                  <p:childTnLst>
                                    <p:set>
                                      <p:cBhvr>
                                        <p:cTn id="117" dur="1" fill="hold">
                                          <p:stCondLst>
                                            <p:cond delay="0"/>
                                          </p:stCondLst>
                                        </p:cTn>
                                        <p:tgtEl>
                                          <p:spTgt spid="78"/>
                                        </p:tgtEl>
                                        <p:attrNameLst>
                                          <p:attrName>style.visibility</p:attrName>
                                        </p:attrNameLst>
                                      </p:cBhvr>
                                      <p:to>
                                        <p:strVal val="visible"/>
                                      </p:to>
                                    </p:set>
                                    <p:animEffect transition="in" filter="fade">
                                      <p:cBhvr>
                                        <p:cTn id="118" dur="500"/>
                                        <p:tgtEl>
                                          <p:spTgt spid="78"/>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83"/>
                                        </p:tgtEl>
                                        <p:attrNameLst>
                                          <p:attrName>style.visibility</p:attrName>
                                        </p:attrNameLst>
                                      </p:cBhvr>
                                      <p:to>
                                        <p:strVal val="visible"/>
                                      </p:to>
                                    </p:set>
                                    <p:animEffect transition="in" filter="wipe(left)">
                                      <p:cBhvr>
                                        <p:cTn id="121" dur="750"/>
                                        <p:tgtEl>
                                          <p:spTgt spid="83"/>
                                        </p:tgtEl>
                                      </p:cBhvr>
                                    </p:animEffect>
                                  </p:childTnLst>
                                </p:cTn>
                              </p:par>
                            </p:childTnLst>
                          </p:cTn>
                        </p:par>
                        <p:par>
                          <p:cTn id="122" fill="hold">
                            <p:stCondLst>
                              <p:cond delay="3250"/>
                            </p:stCondLst>
                            <p:childTnLst>
                              <p:par>
                                <p:cTn id="123" presetID="10" presetClass="entr" presetSubtype="0" fill="hold" grpId="0" nodeType="afterEffect">
                                  <p:stCondLst>
                                    <p:cond delay="0"/>
                                  </p:stCondLst>
                                  <p:childTnLst>
                                    <p:set>
                                      <p:cBhvr>
                                        <p:cTn id="124" dur="1" fill="hold">
                                          <p:stCondLst>
                                            <p:cond delay="0"/>
                                          </p:stCondLst>
                                        </p:cTn>
                                        <p:tgtEl>
                                          <p:spTgt spid="77"/>
                                        </p:tgtEl>
                                        <p:attrNameLst>
                                          <p:attrName>style.visibility</p:attrName>
                                        </p:attrNameLst>
                                      </p:cBhvr>
                                      <p:to>
                                        <p:strVal val="visible"/>
                                      </p:to>
                                    </p:set>
                                    <p:animEffect transition="in" filter="fade">
                                      <p:cBhvr>
                                        <p:cTn id="125" dur="500"/>
                                        <p:tgtEl>
                                          <p:spTgt spid="77"/>
                                        </p:tgtEl>
                                      </p:cBhvr>
                                    </p:animEffect>
                                  </p:childTnLst>
                                </p:cTn>
                              </p:par>
                              <p:par>
                                <p:cTn id="126" presetID="64" presetClass="path" presetSubtype="0" decel="100000" fill="hold" grpId="1" nodeType="withEffect">
                                  <p:stCondLst>
                                    <p:cond delay="0"/>
                                  </p:stCondLst>
                                  <p:childTnLst>
                                    <p:animMotion origin="layout" path="M -3.75E-6 0.0382 L -3.75E-6 -4.81481E-6 " pathEditMode="relative" rAng="0" ptsTypes="AA">
                                      <p:cBhvr>
                                        <p:cTn id="127" dur="500" fill="hold"/>
                                        <p:tgtEl>
                                          <p:spTgt spid="77"/>
                                        </p:tgtEl>
                                        <p:attrNameLst>
                                          <p:attrName>ppt_x</p:attrName>
                                          <p:attrName>ppt_y</p:attrName>
                                        </p:attrNameLst>
                                      </p:cBhvr>
                                      <p:rCtr x="0" y="-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47" grpId="0" animBg="1"/>
      <p:bldP spid="47" grpId="1" animBg="1"/>
      <p:bldP spid="49" grpId="0" animBg="1"/>
      <p:bldP spid="49" grpId="1" animBg="1"/>
      <p:bldP spid="50" grpId="0" animBg="1"/>
      <p:bldP spid="50" grpId="1" animBg="1"/>
      <p:bldP spid="53" grpId="0" animBg="1"/>
      <p:bldP spid="53" grpId="1" animBg="1"/>
      <p:bldP spid="54" grpId="0" animBg="1"/>
      <p:bldP spid="54" grpId="1" animBg="1"/>
      <p:bldP spid="54" grpId="2" animBg="1"/>
      <p:bldP spid="55" grpId="0" animBg="1"/>
      <p:bldP spid="55" grpId="1" animBg="1"/>
      <p:bldP spid="55" grpId="2" animBg="1"/>
      <p:bldP spid="56" grpId="0" animBg="1"/>
      <p:bldP spid="56" grpId="1" animBg="1"/>
      <p:bldP spid="56" grpId="2" animBg="1"/>
      <p:bldP spid="67" grpId="0" animBg="1"/>
      <p:bldP spid="67" grpId="1" animBg="1"/>
      <p:bldP spid="67" grpId="2" animBg="1"/>
      <p:bldP spid="68" grpId="0" animBg="1"/>
      <p:bldP spid="68" grpId="1" animBg="1"/>
      <p:bldP spid="68" grpId="2" animBg="1"/>
      <p:bldP spid="77" grpId="0" animBg="1"/>
      <p:bldP spid="77" grpId="1" animBg="1"/>
      <p:bldP spid="8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a:extLst>
              <a:ext uri="{FF2B5EF4-FFF2-40B4-BE49-F238E27FC236}">
                <a16:creationId xmlns:a16="http://schemas.microsoft.com/office/drawing/2014/main" xmlns="" id="{E643D04C-924C-40E8-9ED6-3094E65C247E}"/>
              </a:ext>
            </a:extLst>
          </p:cNvPr>
          <p:cNvGrpSpPr/>
          <p:nvPr/>
        </p:nvGrpSpPr>
        <p:grpSpPr>
          <a:xfrm>
            <a:off x="7748889" y="3820371"/>
            <a:ext cx="2763452" cy="2177064"/>
            <a:chOff x="4115780" y="-881083"/>
            <a:chExt cx="2334665" cy="1857655"/>
          </a:xfrm>
        </p:grpSpPr>
        <p:grpSp>
          <p:nvGrpSpPr>
            <p:cNvPr id="114" name="Group 113">
              <a:extLst>
                <a:ext uri="{FF2B5EF4-FFF2-40B4-BE49-F238E27FC236}">
                  <a16:creationId xmlns:a16="http://schemas.microsoft.com/office/drawing/2014/main" xmlns="" id="{9F36B9BF-FDB8-455D-AD00-9BEF45E24D88}"/>
                </a:ext>
              </a:extLst>
            </p:cNvPr>
            <p:cNvGrpSpPr/>
            <p:nvPr/>
          </p:nvGrpSpPr>
          <p:grpSpPr>
            <a:xfrm>
              <a:off x="4115780" y="-881083"/>
              <a:ext cx="2334665" cy="1625120"/>
              <a:chOff x="4107946" y="-627375"/>
              <a:chExt cx="2334665" cy="1477382"/>
            </a:xfrm>
          </p:grpSpPr>
          <p:sp>
            <p:nvSpPr>
              <p:cNvPr id="138" name="Rectangle: Rounded Corners 137">
                <a:extLst>
                  <a:ext uri="{FF2B5EF4-FFF2-40B4-BE49-F238E27FC236}">
                    <a16:creationId xmlns:a16="http://schemas.microsoft.com/office/drawing/2014/main" xmlns="" id="{A81A7894-8169-40A4-B146-1693DCA3AE16}"/>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139" name="Group 138">
                <a:extLst>
                  <a:ext uri="{FF2B5EF4-FFF2-40B4-BE49-F238E27FC236}">
                    <a16:creationId xmlns:a16="http://schemas.microsoft.com/office/drawing/2014/main" xmlns="" id="{C55151C2-BB5B-4269-AC3F-4B915A4FCA35}"/>
                  </a:ext>
                </a:extLst>
              </p:cNvPr>
              <p:cNvGrpSpPr/>
              <p:nvPr/>
            </p:nvGrpSpPr>
            <p:grpSpPr>
              <a:xfrm>
                <a:off x="4107946" y="-627375"/>
                <a:ext cx="2334665" cy="1477382"/>
                <a:chOff x="4921824" y="3444030"/>
                <a:chExt cx="900113" cy="715220"/>
              </a:xfrm>
            </p:grpSpPr>
            <p:sp>
              <p:nvSpPr>
                <p:cNvPr id="140" name="Desktop Base 3">
                  <a:extLst>
                    <a:ext uri="{FF2B5EF4-FFF2-40B4-BE49-F238E27FC236}">
                      <a16:creationId xmlns:a16="http://schemas.microsoft.com/office/drawing/2014/main" xmlns="" id="{EC23C5BF-9C94-40B9-9C8D-E099DBF399B8}"/>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Desktop Base 2">
                  <a:extLst>
                    <a:ext uri="{FF2B5EF4-FFF2-40B4-BE49-F238E27FC236}">
                      <a16:creationId xmlns:a16="http://schemas.microsoft.com/office/drawing/2014/main" xmlns="" id="{4B25B822-387D-48A6-994E-9A9B0AA7A425}"/>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Desktop Screen">
                  <a:extLst>
                    <a:ext uri="{FF2B5EF4-FFF2-40B4-BE49-F238E27FC236}">
                      <a16:creationId xmlns:a16="http://schemas.microsoft.com/office/drawing/2014/main" xmlns="" id="{2028AC7B-2B67-4CC5-8389-ED6868584B31}"/>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Desktop Base">
                  <a:extLst>
                    <a:ext uri="{FF2B5EF4-FFF2-40B4-BE49-F238E27FC236}">
                      <a16:creationId xmlns:a16="http://schemas.microsoft.com/office/drawing/2014/main" xmlns="" id="{06AFF011-AE1B-49B6-A079-ED96773AC876}"/>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15" name="Freeform 29">
              <a:extLst>
                <a:ext uri="{FF2B5EF4-FFF2-40B4-BE49-F238E27FC236}">
                  <a16:creationId xmlns:a16="http://schemas.microsoft.com/office/drawing/2014/main" xmlns="" id="{2D209040-103C-4267-8D0B-B463EBE89874}"/>
                </a:ext>
              </a:extLst>
            </p:cNvPr>
            <p:cNvSpPr>
              <a:spLocks noEditPoints="1"/>
            </p:cNvSpPr>
            <p:nvPr/>
          </p:nvSpPr>
          <p:spPr bwMode="auto">
            <a:xfrm>
              <a:off x="4633443" y="-363911"/>
              <a:ext cx="634149" cy="60889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16" name="Freeform 29">
              <a:extLst>
                <a:ext uri="{FF2B5EF4-FFF2-40B4-BE49-F238E27FC236}">
                  <a16:creationId xmlns:a16="http://schemas.microsoft.com/office/drawing/2014/main" xmlns="" id="{7014B67A-CC1A-4165-9545-EDC5D433F853}"/>
                </a:ext>
              </a:extLst>
            </p:cNvPr>
            <p:cNvSpPr>
              <a:spLocks noEditPoints="1"/>
            </p:cNvSpPr>
            <p:nvPr/>
          </p:nvSpPr>
          <p:spPr bwMode="auto">
            <a:xfrm>
              <a:off x="5174502" y="-636638"/>
              <a:ext cx="432145" cy="423288"/>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17" name="Freeform 29">
              <a:extLst>
                <a:ext uri="{FF2B5EF4-FFF2-40B4-BE49-F238E27FC236}">
                  <a16:creationId xmlns:a16="http://schemas.microsoft.com/office/drawing/2014/main" xmlns="" id="{7C9CB420-E094-4B21-B503-EA54492F19F6}"/>
                </a:ext>
              </a:extLst>
            </p:cNvPr>
            <p:cNvSpPr>
              <a:spLocks noEditPoints="1"/>
            </p:cNvSpPr>
            <p:nvPr/>
          </p:nvSpPr>
          <p:spPr bwMode="auto">
            <a:xfrm>
              <a:off x="5383207" y="-277664"/>
              <a:ext cx="549575" cy="538312"/>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nvGrpSpPr>
            <p:cNvPr id="118" name="Group 117">
              <a:extLst>
                <a:ext uri="{FF2B5EF4-FFF2-40B4-BE49-F238E27FC236}">
                  <a16:creationId xmlns:a16="http://schemas.microsoft.com/office/drawing/2014/main" xmlns="" id="{8939C610-D745-4843-9249-0C5AA7AF9743}"/>
                </a:ext>
              </a:extLst>
            </p:cNvPr>
            <p:cNvGrpSpPr/>
            <p:nvPr/>
          </p:nvGrpSpPr>
          <p:grpSpPr>
            <a:xfrm>
              <a:off x="5782364" y="68735"/>
              <a:ext cx="458788" cy="900113"/>
              <a:chOff x="5782364" y="68735"/>
              <a:chExt cx="458788" cy="900113"/>
            </a:xfrm>
          </p:grpSpPr>
          <p:sp>
            <p:nvSpPr>
              <p:cNvPr id="133" name="Rectangle: Rounded Corners 132">
                <a:extLst>
                  <a:ext uri="{FF2B5EF4-FFF2-40B4-BE49-F238E27FC236}">
                    <a16:creationId xmlns:a16="http://schemas.microsoft.com/office/drawing/2014/main" xmlns="" id="{E389FF28-A771-4A81-9B75-DEC8D2CB0C40}"/>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134" name="Freeform 196">
                <a:extLst>
                  <a:ext uri="{FF2B5EF4-FFF2-40B4-BE49-F238E27FC236}">
                    <a16:creationId xmlns:a16="http://schemas.microsoft.com/office/drawing/2014/main" xmlns="" id="{C06F1A36-B0A5-44F0-B915-525DB391B253}"/>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98">
                <a:extLst>
                  <a:ext uri="{FF2B5EF4-FFF2-40B4-BE49-F238E27FC236}">
                    <a16:creationId xmlns:a16="http://schemas.microsoft.com/office/drawing/2014/main" xmlns="" id="{30C9E9FD-ABFA-44BF-9D15-449590AE5C32}"/>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6" name="Picture 135">
                <a:extLst>
                  <a:ext uri="{FF2B5EF4-FFF2-40B4-BE49-F238E27FC236}">
                    <a16:creationId xmlns:a16="http://schemas.microsoft.com/office/drawing/2014/main" xmlns="" id="{BCAB7ADE-6276-45F0-8577-D4F4B4D8FD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137" name="Freeform 197">
                <a:extLst>
                  <a:ext uri="{FF2B5EF4-FFF2-40B4-BE49-F238E27FC236}">
                    <a16:creationId xmlns:a16="http://schemas.microsoft.com/office/drawing/2014/main" xmlns="" id="{9A99D148-C155-4C52-B2D1-C4CCF7B52EED}"/>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9" name="Group 118">
              <a:extLst>
                <a:ext uri="{FF2B5EF4-FFF2-40B4-BE49-F238E27FC236}">
                  <a16:creationId xmlns:a16="http://schemas.microsoft.com/office/drawing/2014/main" xmlns="" id="{52D94CF7-5761-49C1-8F27-7E74712E3C46}"/>
                </a:ext>
              </a:extLst>
            </p:cNvPr>
            <p:cNvGrpSpPr/>
            <p:nvPr/>
          </p:nvGrpSpPr>
          <p:grpSpPr>
            <a:xfrm>
              <a:off x="4253187" y="51517"/>
              <a:ext cx="1339952" cy="925055"/>
              <a:chOff x="3397916" y="-1502663"/>
              <a:chExt cx="1473947" cy="1017561"/>
            </a:xfrm>
          </p:grpSpPr>
          <p:sp>
            <p:nvSpPr>
              <p:cNvPr id="120" name="Rectangle: Rounded Corners 119">
                <a:extLst>
                  <a:ext uri="{FF2B5EF4-FFF2-40B4-BE49-F238E27FC236}">
                    <a16:creationId xmlns:a16="http://schemas.microsoft.com/office/drawing/2014/main" xmlns="" id="{BA8393DA-EF0D-4D17-8EFF-5D0D0257345D}"/>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121" name="Freeform 224">
                <a:extLst>
                  <a:ext uri="{FF2B5EF4-FFF2-40B4-BE49-F238E27FC236}">
                    <a16:creationId xmlns:a16="http://schemas.microsoft.com/office/drawing/2014/main" xmlns="" id="{EAC07636-E049-49FC-855F-B81E0D4CCFDF}"/>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226">
                <a:extLst>
                  <a:ext uri="{FF2B5EF4-FFF2-40B4-BE49-F238E27FC236}">
                    <a16:creationId xmlns:a16="http://schemas.microsoft.com/office/drawing/2014/main" xmlns="" id="{922BC392-ADAD-440B-8F11-1DDEBB51AF38}"/>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 name="Picture 122">
                <a:extLst>
                  <a:ext uri="{FF2B5EF4-FFF2-40B4-BE49-F238E27FC236}">
                    <a16:creationId xmlns:a16="http://schemas.microsoft.com/office/drawing/2014/main" xmlns="" id="{33A12261-C64C-4F5F-95E0-75477C04B1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124" name="Freeform 225">
                <a:extLst>
                  <a:ext uri="{FF2B5EF4-FFF2-40B4-BE49-F238E27FC236}">
                    <a16:creationId xmlns:a16="http://schemas.microsoft.com/office/drawing/2014/main" xmlns="" id="{256AF3D9-CDD6-4F16-9E6B-0C51A8443938}"/>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34" name="Group 36">
            <a:extLst>
              <a:ext uri="{FF2B5EF4-FFF2-40B4-BE49-F238E27FC236}">
                <a16:creationId xmlns:a16="http://schemas.microsoft.com/office/drawing/2014/main" xmlns="" id="{7313127F-1155-4F39-A349-FBA79FE17EC3}"/>
              </a:ext>
            </a:extLst>
          </p:cNvPr>
          <p:cNvGrpSpPr>
            <a:grpSpLocks noChangeAspect="1"/>
          </p:cNvGrpSpPr>
          <p:nvPr/>
        </p:nvGrpSpPr>
        <p:grpSpPr bwMode="auto">
          <a:xfrm>
            <a:off x="7015089" y="2278031"/>
            <a:ext cx="501349" cy="1089135"/>
            <a:chOff x="1482" y="1209"/>
            <a:chExt cx="261" cy="567"/>
          </a:xfrm>
          <a:solidFill>
            <a:schemeClr val="bg1">
              <a:lumMod val="65000"/>
            </a:schemeClr>
          </a:solidFill>
        </p:grpSpPr>
        <p:sp>
          <p:nvSpPr>
            <p:cNvPr id="40" name="Freeform 37">
              <a:extLst>
                <a:ext uri="{FF2B5EF4-FFF2-40B4-BE49-F238E27FC236}">
                  <a16:creationId xmlns:a16="http://schemas.microsoft.com/office/drawing/2014/main" xmlns="" id="{406377E6-348A-49DE-AD39-27C43B68D17D}"/>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7" name="Rectangle 38">
              <a:extLst>
                <a:ext uri="{FF2B5EF4-FFF2-40B4-BE49-F238E27FC236}">
                  <a16:creationId xmlns:a16="http://schemas.microsoft.com/office/drawing/2014/main" xmlns="" id="{12253C9D-A932-49C6-8E36-E2414FBF6BEE}"/>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8" name="Freeform 39">
              <a:extLst>
                <a:ext uri="{FF2B5EF4-FFF2-40B4-BE49-F238E27FC236}">
                  <a16:creationId xmlns:a16="http://schemas.microsoft.com/office/drawing/2014/main" xmlns="" id="{F40D83B6-71E0-4111-BCE6-050754830F5D}"/>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9" name="Freeform 40">
              <a:extLst>
                <a:ext uri="{FF2B5EF4-FFF2-40B4-BE49-F238E27FC236}">
                  <a16:creationId xmlns:a16="http://schemas.microsoft.com/office/drawing/2014/main" xmlns="" id="{1D3F9113-AE7F-4D29-A62D-352DCFCE781F}"/>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0" name="Freeform 41">
              <a:extLst>
                <a:ext uri="{FF2B5EF4-FFF2-40B4-BE49-F238E27FC236}">
                  <a16:creationId xmlns:a16="http://schemas.microsoft.com/office/drawing/2014/main" xmlns="" id="{FEC3272E-D7EB-4D57-8E7B-A2A744A5C3DC}"/>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37" name="Rectangle 36"/>
          <p:cNvSpPr/>
          <p:nvPr/>
        </p:nvSpPr>
        <p:spPr bwMode="auto">
          <a:xfrm>
            <a:off x="7354829" y="3499360"/>
            <a:ext cx="3590147" cy="2571922"/>
          </a:xfrm>
          <a:prstGeom prst="rect">
            <a:avLst/>
          </a:prstGeom>
          <a:solidFill>
            <a:schemeClr val="bg1">
              <a:alpha val="74000"/>
            </a:schemeClr>
          </a:solidFill>
          <a:ln>
            <a:noFill/>
          </a:ln>
          <a:effectLst/>
          <a:extLst/>
        </p:spPr>
        <p:txBody>
          <a:bodyPr vert="horz" wrap="square" lIns="91440" tIns="45720" rIns="91440" bIns="45720" numCol="1" rtlCol="0" anchor="ctr" anchorCtr="0" compatLnSpc="1">
            <a:prstTxWarp prst="textNoShape">
              <a:avLst/>
            </a:prstTxWarp>
            <a:noAutofit/>
          </a:bodyPr>
          <a:lstStyle/>
          <a:p>
            <a:pPr algn="ctr">
              <a:lnSpc>
                <a:spcPts val="2900"/>
              </a:lnSpc>
            </a:pPr>
            <a:endParaRPr lang="en-SG" sz="3200" b="1" dirty="0">
              <a:solidFill>
                <a:srgbClr val="00925B"/>
              </a:solidFill>
              <a:cs typeface="Arial" pitchFamily="34" charset="0"/>
            </a:endParaRPr>
          </a:p>
        </p:txBody>
      </p:sp>
      <p:sp>
        <p:nvSpPr>
          <p:cNvPr id="38"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5" name="Text Placeholder 4">
            <a:extLst>
              <a:ext uri="{FF2B5EF4-FFF2-40B4-BE49-F238E27FC236}">
                <a16:creationId xmlns:a16="http://schemas.microsoft.com/office/drawing/2014/main" xmlns="" id="{536A3B85-2A51-4E4E-81C7-4269598804DE}"/>
              </a:ext>
            </a:extLst>
          </p:cNvPr>
          <p:cNvSpPr>
            <a:spLocks noGrp="1"/>
          </p:cNvSpPr>
          <p:nvPr>
            <p:ph type="body" sz="quarter" idx="12"/>
          </p:nvPr>
        </p:nvSpPr>
        <p:spPr/>
        <p:txBody>
          <a:bodyPr>
            <a:noAutofit/>
          </a:bodyPr>
          <a:lstStyle/>
          <a:p>
            <a:r>
              <a:rPr lang="en-SG" dirty="0">
                <a:latin typeface="Minion"/>
                <a:ea typeface="ＭＳ Ｐゴシック" charset="0"/>
              </a:rPr>
              <a:t>Centralized information to improve quality of care</a:t>
            </a:r>
            <a:endParaRPr lang="en-GB" dirty="0"/>
          </a:p>
        </p:txBody>
      </p:sp>
      <p:sp>
        <p:nvSpPr>
          <p:cNvPr id="45" name="Rectangle 44"/>
          <p:cNvSpPr/>
          <p:nvPr/>
        </p:nvSpPr>
        <p:spPr>
          <a:xfrm>
            <a:off x="511174" y="5196335"/>
            <a:ext cx="5309794" cy="763773"/>
          </a:xfrm>
          <a:prstGeom prst="rect">
            <a:avLst/>
          </a:prstGeom>
          <a:solidFill>
            <a:schemeClr val="accent2"/>
          </a:solidFill>
          <a:ln>
            <a:noFill/>
          </a:ln>
        </p:spPr>
        <p:txBody>
          <a:bodyPr wrap="square" anchor="ctr">
            <a:noAutofit/>
          </a:bodyPr>
          <a:lstStyle/>
          <a:p>
            <a:pPr algn="ctr">
              <a:spcBef>
                <a:spcPts val="0"/>
              </a:spcBef>
            </a:pPr>
            <a:r>
              <a:rPr lang="en-US" b="1" dirty="0">
                <a:solidFill>
                  <a:schemeClr val="bg1"/>
                </a:solidFill>
              </a:rPr>
              <a:t>Collect and analyze results in real time</a:t>
            </a:r>
          </a:p>
        </p:txBody>
      </p:sp>
      <p:sp>
        <p:nvSpPr>
          <p:cNvPr id="46" name="Rectangle 45"/>
          <p:cNvSpPr/>
          <p:nvPr/>
        </p:nvSpPr>
        <p:spPr>
          <a:xfrm>
            <a:off x="511174" y="4320956"/>
            <a:ext cx="5309794" cy="763773"/>
          </a:xfrm>
          <a:prstGeom prst="rect">
            <a:avLst/>
          </a:prstGeom>
          <a:solidFill>
            <a:schemeClr val="accent1"/>
          </a:solidFill>
          <a:ln>
            <a:noFill/>
          </a:ln>
        </p:spPr>
        <p:txBody>
          <a:bodyPr wrap="square" anchor="ctr">
            <a:noAutofit/>
          </a:bodyPr>
          <a:lstStyle/>
          <a:p>
            <a:pPr algn="ctr">
              <a:spcBef>
                <a:spcPts val="0"/>
              </a:spcBef>
            </a:pPr>
            <a:r>
              <a:rPr lang="en-US" b="1" dirty="0">
                <a:solidFill>
                  <a:schemeClr val="bg1"/>
                </a:solidFill>
              </a:rPr>
              <a:t>Modify care pathways to improve outcomes</a:t>
            </a:r>
          </a:p>
        </p:txBody>
      </p:sp>
      <p:pic>
        <p:nvPicPr>
          <p:cNvPr id="35" name="Picture 34"/>
          <p:cNvPicPr>
            <a:picLocks noChangeAspect="1"/>
          </p:cNvPicPr>
          <p:nvPr/>
        </p:nvPicPr>
        <p:blipFill>
          <a:blip r:embed="rId6"/>
          <a:stretch>
            <a:fillRect/>
          </a:stretch>
        </p:blipFill>
        <p:spPr>
          <a:xfrm>
            <a:off x="2599229" y="2060848"/>
            <a:ext cx="854611" cy="1900555"/>
          </a:xfrm>
          <a:prstGeom prst="rect">
            <a:avLst/>
          </a:prstGeom>
        </p:spPr>
      </p:pic>
      <p:grpSp>
        <p:nvGrpSpPr>
          <p:cNvPr id="4" name="Group 3">
            <a:extLst>
              <a:ext uri="{FF2B5EF4-FFF2-40B4-BE49-F238E27FC236}">
                <a16:creationId xmlns:a16="http://schemas.microsoft.com/office/drawing/2014/main" xmlns="" id="{C41114BB-6DA4-465F-8D7E-A190C51A2896}"/>
              </a:ext>
            </a:extLst>
          </p:cNvPr>
          <p:cNvGrpSpPr/>
          <p:nvPr/>
        </p:nvGrpSpPr>
        <p:grpSpPr>
          <a:xfrm>
            <a:off x="7697188" y="2269436"/>
            <a:ext cx="3149389" cy="1109032"/>
            <a:chOff x="8895226" y="813026"/>
            <a:chExt cx="2602801" cy="916555"/>
          </a:xfrm>
        </p:grpSpPr>
        <p:grpSp>
          <p:nvGrpSpPr>
            <p:cNvPr id="57" name="Group 36">
              <a:extLst>
                <a:ext uri="{FF2B5EF4-FFF2-40B4-BE49-F238E27FC236}">
                  <a16:creationId xmlns:a16="http://schemas.microsoft.com/office/drawing/2014/main" xmlns="" id="{FA254444-C2F1-4F0C-BD40-9528692EDBAC}"/>
                </a:ext>
              </a:extLst>
            </p:cNvPr>
            <p:cNvGrpSpPr>
              <a:grpSpLocks noChangeAspect="1"/>
            </p:cNvGrpSpPr>
            <p:nvPr/>
          </p:nvGrpSpPr>
          <p:grpSpPr bwMode="auto">
            <a:xfrm>
              <a:off x="9345064" y="813026"/>
              <a:ext cx="414338" cy="900112"/>
              <a:chOff x="1482" y="1209"/>
              <a:chExt cx="261" cy="567"/>
            </a:xfrm>
            <a:solidFill>
              <a:schemeClr val="bg1">
                <a:lumMod val="65000"/>
              </a:schemeClr>
            </a:solidFill>
          </p:grpSpPr>
          <p:sp>
            <p:nvSpPr>
              <p:cNvPr id="58" name="Freeform 37">
                <a:extLst>
                  <a:ext uri="{FF2B5EF4-FFF2-40B4-BE49-F238E27FC236}">
                    <a16:creationId xmlns:a16="http://schemas.microsoft.com/office/drawing/2014/main" xmlns="" id="{1D898E51-CCC4-46CC-9B16-F122F8F47E9C}"/>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Rectangle 38">
                <a:extLst>
                  <a:ext uri="{FF2B5EF4-FFF2-40B4-BE49-F238E27FC236}">
                    <a16:creationId xmlns:a16="http://schemas.microsoft.com/office/drawing/2014/main" xmlns="" id="{817C5046-0813-4928-A35D-354BB56A3A76}"/>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Freeform 39">
                <a:extLst>
                  <a:ext uri="{FF2B5EF4-FFF2-40B4-BE49-F238E27FC236}">
                    <a16:creationId xmlns:a16="http://schemas.microsoft.com/office/drawing/2014/main" xmlns="" id="{E4ADABCC-A1AD-4DA2-A8CD-3A9C13A9B6F4}"/>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1" name="Freeform 40">
                <a:extLst>
                  <a:ext uri="{FF2B5EF4-FFF2-40B4-BE49-F238E27FC236}">
                    <a16:creationId xmlns:a16="http://schemas.microsoft.com/office/drawing/2014/main" xmlns="" id="{130D33E7-7EFC-4A09-9D64-6C8A46309C73}"/>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2" name="Freeform 41">
                <a:extLst>
                  <a:ext uri="{FF2B5EF4-FFF2-40B4-BE49-F238E27FC236}">
                    <a16:creationId xmlns:a16="http://schemas.microsoft.com/office/drawing/2014/main" xmlns="" id="{7EA665D5-3A2E-4C62-A40F-F8A2DA6C8371}"/>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63" name="Group 62">
              <a:extLst>
                <a:ext uri="{FF2B5EF4-FFF2-40B4-BE49-F238E27FC236}">
                  <a16:creationId xmlns:a16="http://schemas.microsoft.com/office/drawing/2014/main" xmlns="" id="{7815F010-B7EE-47B0-8B43-A9FD565B128C}"/>
                </a:ext>
              </a:extLst>
            </p:cNvPr>
            <p:cNvGrpSpPr/>
            <p:nvPr/>
          </p:nvGrpSpPr>
          <p:grpSpPr>
            <a:xfrm>
              <a:off x="8895226" y="813026"/>
              <a:ext cx="361950" cy="900112"/>
              <a:chOff x="1009650" y="1919288"/>
              <a:chExt cx="361950" cy="900112"/>
            </a:xfrm>
            <a:solidFill>
              <a:schemeClr val="bg1">
                <a:lumMod val="65000"/>
              </a:schemeClr>
            </a:solidFill>
          </p:grpSpPr>
          <p:grpSp>
            <p:nvGrpSpPr>
              <p:cNvPr id="69" name="Male Body">
                <a:extLst>
                  <a:ext uri="{FF2B5EF4-FFF2-40B4-BE49-F238E27FC236}">
                    <a16:creationId xmlns:a16="http://schemas.microsoft.com/office/drawing/2014/main" xmlns="" id="{E0A2E893-E394-4F6D-9E64-C39594320D78}"/>
                  </a:ext>
                </a:extLst>
              </p:cNvPr>
              <p:cNvGrpSpPr/>
              <p:nvPr/>
            </p:nvGrpSpPr>
            <p:grpSpPr>
              <a:xfrm>
                <a:off x="1009650" y="2122488"/>
                <a:ext cx="361950" cy="696912"/>
                <a:chOff x="1009650" y="2122488"/>
                <a:chExt cx="361950" cy="696912"/>
              </a:xfrm>
              <a:grpFill/>
            </p:grpSpPr>
            <p:sp>
              <p:nvSpPr>
                <p:cNvPr id="72" name="Rectangle 71">
                  <a:extLst>
                    <a:ext uri="{FF2B5EF4-FFF2-40B4-BE49-F238E27FC236}">
                      <a16:creationId xmlns:a16="http://schemas.microsoft.com/office/drawing/2014/main" xmlns="" id="{C99C13B5-2B6B-4611-BD49-C7750F5BA908}"/>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3" name="Freeform 7">
                  <a:extLst>
                    <a:ext uri="{FF2B5EF4-FFF2-40B4-BE49-F238E27FC236}">
                      <a16:creationId xmlns:a16="http://schemas.microsoft.com/office/drawing/2014/main" xmlns="" id="{FE93478F-E384-40EE-93E3-F9D1041E9FBC}"/>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4" name="Freeform 8">
                  <a:extLst>
                    <a:ext uri="{FF2B5EF4-FFF2-40B4-BE49-F238E27FC236}">
                      <a16:creationId xmlns:a16="http://schemas.microsoft.com/office/drawing/2014/main" xmlns="" id="{3CAD2108-0125-4410-B247-28C487E0B682}"/>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71" name="Male Head">
                <a:extLst>
                  <a:ext uri="{FF2B5EF4-FFF2-40B4-BE49-F238E27FC236}">
                    <a16:creationId xmlns:a16="http://schemas.microsoft.com/office/drawing/2014/main" xmlns="" id="{E7ED6BB4-0D5B-4E57-9D3D-480613EE8F12}"/>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75" name="Group 36">
              <a:extLst>
                <a:ext uri="{FF2B5EF4-FFF2-40B4-BE49-F238E27FC236}">
                  <a16:creationId xmlns:a16="http://schemas.microsoft.com/office/drawing/2014/main" xmlns="" id="{7331ECC5-76FD-44D7-BC0D-DC3EDBB4DE56}"/>
                </a:ext>
              </a:extLst>
            </p:cNvPr>
            <p:cNvGrpSpPr>
              <a:grpSpLocks noChangeAspect="1"/>
            </p:cNvGrpSpPr>
            <p:nvPr/>
          </p:nvGrpSpPr>
          <p:grpSpPr bwMode="auto">
            <a:xfrm>
              <a:off x="10288771" y="821527"/>
              <a:ext cx="414338" cy="900112"/>
              <a:chOff x="1482" y="1209"/>
              <a:chExt cx="261" cy="567"/>
            </a:xfrm>
            <a:solidFill>
              <a:schemeClr val="bg1">
                <a:lumMod val="65000"/>
              </a:schemeClr>
            </a:solidFill>
          </p:grpSpPr>
          <p:sp>
            <p:nvSpPr>
              <p:cNvPr id="76" name="Freeform 37">
                <a:extLst>
                  <a:ext uri="{FF2B5EF4-FFF2-40B4-BE49-F238E27FC236}">
                    <a16:creationId xmlns:a16="http://schemas.microsoft.com/office/drawing/2014/main" xmlns="" id="{C781B2D3-D1F5-4D34-B6FC-ADC03D3F9E3C}"/>
                  </a:ext>
                </a:extLst>
              </p:cNvPr>
              <p:cNvSpPr>
                <a:spLocks noEditPoints="1"/>
              </p:cNvSpPr>
              <p:nvPr/>
            </p:nvSpPr>
            <p:spPr bwMode="auto">
              <a:xfrm>
                <a:off x="1556" y="1209"/>
                <a:ext cx="113" cy="114"/>
              </a:xfrm>
              <a:custGeom>
                <a:avLst/>
                <a:gdLst>
                  <a:gd name="T0" fmla="*/ 201 w 454"/>
                  <a:gd name="T1" fmla="*/ 455 h 456"/>
                  <a:gd name="T2" fmla="*/ 140 w 454"/>
                  <a:gd name="T3" fmla="*/ 439 h 456"/>
                  <a:gd name="T4" fmla="*/ 85 w 454"/>
                  <a:gd name="T5" fmla="*/ 405 h 456"/>
                  <a:gd name="T6" fmla="*/ 52 w 454"/>
                  <a:gd name="T7" fmla="*/ 374 h 456"/>
                  <a:gd name="T8" fmla="*/ 17 w 454"/>
                  <a:gd name="T9" fmla="*/ 316 h 456"/>
                  <a:gd name="T10" fmla="*/ 1 w 454"/>
                  <a:gd name="T11" fmla="*/ 250 h 456"/>
                  <a:gd name="T12" fmla="*/ 1 w 454"/>
                  <a:gd name="T13" fmla="*/ 205 h 456"/>
                  <a:gd name="T14" fmla="*/ 18 w 454"/>
                  <a:gd name="T15" fmla="*/ 139 h 456"/>
                  <a:gd name="T16" fmla="*/ 51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7 w 454"/>
                  <a:gd name="T61" fmla="*/ 177 h 456"/>
                  <a:gd name="T62" fmla="*/ 60 w 454"/>
                  <a:gd name="T63" fmla="*/ 228 h 456"/>
                  <a:gd name="T64" fmla="*/ 63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7 w 454"/>
                  <a:gd name="T85" fmla="*/ 276 h 456"/>
                  <a:gd name="T86" fmla="*/ 394 w 454"/>
                  <a:gd name="T87" fmla="*/ 227 h 456"/>
                  <a:gd name="T88" fmla="*/ 390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7" y="67"/>
                    </a:lnTo>
                    <a:lnTo>
                      <a:pt x="402"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8"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3" y="162"/>
                    </a:lnTo>
                    <a:lnTo>
                      <a:pt x="67" y="177"/>
                    </a:lnTo>
                    <a:lnTo>
                      <a:pt x="63" y="194"/>
                    </a:lnTo>
                    <a:lnTo>
                      <a:pt x="61" y="211"/>
                    </a:lnTo>
                    <a:lnTo>
                      <a:pt x="60" y="228"/>
                    </a:lnTo>
                    <a:lnTo>
                      <a:pt x="60" y="228"/>
                    </a:lnTo>
                    <a:lnTo>
                      <a:pt x="61" y="244"/>
                    </a:lnTo>
                    <a:lnTo>
                      <a:pt x="63" y="261"/>
                    </a:lnTo>
                    <a:lnTo>
                      <a:pt x="67" y="277"/>
                    </a:lnTo>
                    <a:lnTo>
                      <a:pt x="73"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1" y="291"/>
                    </a:lnTo>
                    <a:lnTo>
                      <a:pt x="387" y="276"/>
                    </a:lnTo>
                    <a:lnTo>
                      <a:pt x="391" y="260"/>
                    </a:lnTo>
                    <a:lnTo>
                      <a:pt x="393" y="244"/>
                    </a:lnTo>
                    <a:lnTo>
                      <a:pt x="394" y="227"/>
                    </a:lnTo>
                    <a:lnTo>
                      <a:pt x="394" y="227"/>
                    </a:lnTo>
                    <a:lnTo>
                      <a:pt x="393" y="210"/>
                    </a:lnTo>
                    <a:lnTo>
                      <a:pt x="390" y="194"/>
                    </a:lnTo>
                    <a:lnTo>
                      <a:pt x="386" y="177"/>
                    </a:lnTo>
                    <a:lnTo>
                      <a:pt x="381"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7" name="Rectangle 38">
                <a:extLst>
                  <a:ext uri="{FF2B5EF4-FFF2-40B4-BE49-F238E27FC236}">
                    <a16:creationId xmlns:a16="http://schemas.microsoft.com/office/drawing/2014/main" xmlns="" id="{FDA87D5B-771B-4A82-9178-638F0519CB63}"/>
                  </a:ext>
                </a:extLst>
              </p:cNvPr>
              <p:cNvSpPr>
                <a:spLocks noChangeArrowheads="1"/>
              </p:cNvSpPr>
              <p:nvPr/>
            </p:nvSpPr>
            <p:spPr bwMode="auto">
              <a:xfrm>
                <a:off x="1605" y="1626"/>
                <a:ext cx="15" cy="14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8" name="Freeform 39">
                <a:extLst>
                  <a:ext uri="{FF2B5EF4-FFF2-40B4-BE49-F238E27FC236}">
                    <a16:creationId xmlns:a16="http://schemas.microsoft.com/office/drawing/2014/main" xmlns="" id="{CD3A8318-E02E-4673-A660-05785993DE8C}"/>
                  </a:ext>
                </a:extLst>
              </p:cNvPr>
              <p:cNvSpPr>
                <a:spLocks/>
              </p:cNvSpPr>
              <p:nvPr/>
            </p:nvSpPr>
            <p:spPr bwMode="auto">
              <a:xfrm>
                <a:off x="1519" y="1437"/>
                <a:ext cx="45" cy="131"/>
              </a:xfrm>
              <a:custGeom>
                <a:avLst/>
                <a:gdLst>
                  <a:gd name="T0" fmla="*/ 58 w 178"/>
                  <a:gd name="T1" fmla="*/ 526 h 526"/>
                  <a:gd name="T2" fmla="*/ 0 w 178"/>
                  <a:gd name="T3" fmla="*/ 513 h 526"/>
                  <a:gd name="T4" fmla="*/ 119 w 178"/>
                  <a:gd name="T5" fmla="*/ 0 h 526"/>
                  <a:gd name="T6" fmla="*/ 178 w 178"/>
                  <a:gd name="T7" fmla="*/ 14 h 526"/>
                  <a:gd name="T8" fmla="*/ 58 w 178"/>
                  <a:gd name="T9" fmla="*/ 526 h 526"/>
                </a:gdLst>
                <a:ahLst/>
                <a:cxnLst>
                  <a:cxn ang="0">
                    <a:pos x="T0" y="T1"/>
                  </a:cxn>
                  <a:cxn ang="0">
                    <a:pos x="T2" y="T3"/>
                  </a:cxn>
                  <a:cxn ang="0">
                    <a:pos x="T4" y="T5"/>
                  </a:cxn>
                  <a:cxn ang="0">
                    <a:pos x="T6" y="T7"/>
                  </a:cxn>
                  <a:cxn ang="0">
                    <a:pos x="T8" y="T9"/>
                  </a:cxn>
                </a:cxnLst>
                <a:rect l="0" t="0" r="r" b="b"/>
                <a:pathLst>
                  <a:path w="178" h="526">
                    <a:moveTo>
                      <a:pt x="58" y="526"/>
                    </a:moveTo>
                    <a:lnTo>
                      <a:pt x="0" y="513"/>
                    </a:lnTo>
                    <a:lnTo>
                      <a:pt x="119" y="0"/>
                    </a:lnTo>
                    <a:lnTo>
                      <a:pt x="178" y="14"/>
                    </a:lnTo>
                    <a:lnTo>
                      <a:pt x="58"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9" name="Freeform 40">
                <a:extLst>
                  <a:ext uri="{FF2B5EF4-FFF2-40B4-BE49-F238E27FC236}">
                    <a16:creationId xmlns:a16="http://schemas.microsoft.com/office/drawing/2014/main" xmlns="" id="{9731EAFE-5F65-49F3-AD8B-57F51479983D}"/>
                  </a:ext>
                </a:extLst>
              </p:cNvPr>
              <p:cNvSpPr>
                <a:spLocks/>
              </p:cNvSpPr>
              <p:nvPr/>
            </p:nvSpPr>
            <p:spPr bwMode="auto">
              <a:xfrm>
                <a:off x="1660" y="1437"/>
                <a:ext cx="46" cy="132"/>
              </a:xfrm>
              <a:custGeom>
                <a:avLst/>
                <a:gdLst>
                  <a:gd name="T0" fmla="*/ 126 w 185"/>
                  <a:gd name="T1" fmla="*/ 527 h 527"/>
                  <a:gd name="T2" fmla="*/ 0 w 185"/>
                  <a:gd name="T3" fmla="*/ 14 h 527"/>
                  <a:gd name="T4" fmla="*/ 58 w 185"/>
                  <a:gd name="T5" fmla="*/ 0 h 527"/>
                  <a:gd name="T6" fmla="*/ 185 w 185"/>
                  <a:gd name="T7" fmla="*/ 512 h 527"/>
                  <a:gd name="T8" fmla="*/ 126 w 185"/>
                  <a:gd name="T9" fmla="*/ 527 h 527"/>
                </a:gdLst>
                <a:ahLst/>
                <a:cxnLst>
                  <a:cxn ang="0">
                    <a:pos x="T0" y="T1"/>
                  </a:cxn>
                  <a:cxn ang="0">
                    <a:pos x="T2" y="T3"/>
                  </a:cxn>
                  <a:cxn ang="0">
                    <a:pos x="T4" y="T5"/>
                  </a:cxn>
                  <a:cxn ang="0">
                    <a:pos x="T6" y="T7"/>
                  </a:cxn>
                  <a:cxn ang="0">
                    <a:pos x="T8" y="T9"/>
                  </a:cxn>
                </a:cxnLst>
                <a:rect l="0" t="0" r="r" b="b"/>
                <a:pathLst>
                  <a:path w="185" h="527">
                    <a:moveTo>
                      <a:pt x="126" y="527"/>
                    </a:moveTo>
                    <a:lnTo>
                      <a:pt x="0" y="14"/>
                    </a:lnTo>
                    <a:lnTo>
                      <a:pt x="58" y="0"/>
                    </a:lnTo>
                    <a:lnTo>
                      <a:pt x="185" y="512"/>
                    </a:lnTo>
                    <a:lnTo>
                      <a:pt x="126" y="5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0" name="Freeform 41">
                <a:extLst>
                  <a:ext uri="{FF2B5EF4-FFF2-40B4-BE49-F238E27FC236}">
                    <a16:creationId xmlns:a16="http://schemas.microsoft.com/office/drawing/2014/main" xmlns="" id="{329A7533-D8E1-4407-A19B-926998BF7F69}"/>
                  </a:ext>
                </a:extLst>
              </p:cNvPr>
              <p:cNvSpPr>
                <a:spLocks noEditPoints="1"/>
              </p:cNvSpPr>
              <p:nvPr/>
            </p:nvSpPr>
            <p:spPr bwMode="auto">
              <a:xfrm>
                <a:off x="1482" y="1337"/>
                <a:ext cx="261" cy="439"/>
              </a:xfrm>
              <a:custGeom>
                <a:avLst/>
                <a:gdLst>
                  <a:gd name="T0" fmla="*/ 360 w 1044"/>
                  <a:gd name="T1" fmla="*/ 1754 h 1757"/>
                  <a:gd name="T2" fmla="*/ 297 w 1044"/>
                  <a:gd name="T3" fmla="*/ 1724 h 1757"/>
                  <a:gd name="T4" fmla="*/ 256 w 1044"/>
                  <a:gd name="T5" fmla="*/ 1667 h 1757"/>
                  <a:gd name="T6" fmla="*/ 244 w 1044"/>
                  <a:gd name="T7" fmla="*/ 1506 h 1757"/>
                  <a:gd name="T8" fmla="*/ 139 w 1044"/>
                  <a:gd name="T9" fmla="*/ 1153 h 1757"/>
                  <a:gd name="T10" fmla="*/ 113 w 1044"/>
                  <a:gd name="T11" fmla="*/ 1137 h 1757"/>
                  <a:gd name="T12" fmla="*/ 103 w 1044"/>
                  <a:gd name="T13" fmla="*/ 1107 h 1757"/>
                  <a:gd name="T14" fmla="*/ 109 w 1044"/>
                  <a:gd name="T15" fmla="*/ 930 h 1757"/>
                  <a:gd name="T16" fmla="*/ 42 w 1044"/>
                  <a:gd name="T17" fmla="*/ 883 h 1757"/>
                  <a:gd name="T18" fmla="*/ 7 w 1044"/>
                  <a:gd name="T19" fmla="*/ 820 h 1757"/>
                  <a:gd name="T20" fmla="*/ 5 w 1044"/>
                  <a:gd name="T21" fmla="*/ 726 h 1757"/>
                  <a:gd name="T22" fmla="*/ 108 w 1044"/>
                  <a:gd name="T23" fmla="*/ 318 h 1757"/>
                  <a:gd name="T24" fmla="*/ 159 w 1044"/>
                  <a:gd name="T25" fmla="*/ 128 h 1757"/>
                  <a:gd name="T26" fmla="*/ 211 w 1044"/>
                  <a:gd name="T27" fmla="*/ 57 h 1757"/>
                  <a:gd name="T28" fmla="*/ 288 w 1044"/>
                  <a:gd name="T29" fmla="*/ 12 h 1757"/>
                  <a:gd name="T30" fmla="*/ 684 w 1044"/>
                  <a:gd name="T31" fmla="*/ 0 h 1757"/>
                  <a:gd name="T32" fmla="*/ 756 w 1044"/>
                  <a:gd name="T33" fmla="*/ 12 h 1757"/>
                  <a:gd name="T34" fmla="*/ 833 w 1044"/>
                  <a:gd name="T35" fmla="*/ 58 h 1757"/>
                  <a:gd name="T36" fmla="*/ 885 w 1044"/>
                  <a:gd name="T37" fmla="*/ 130 h 1757"/>
                  <a:gd name="T38" fmla="*/ 975 w 1044"/>
                  <a:gd name="T39" fmla="*/ 469 h 1757"/>
                  <a:gd name="T40" fmla="*/ 1044 w 1044"/>
                  <a:gd name="T41" fmla="*/ 765 h 1757"/>
                  <a:gd name="T42" fmla="*/ 1022 w 1044"/>
                  <a:gd name="T43" fmla="*/ 854 h 1757"/>
                  <a:gd name="T44" fmla="*/ 978 w 1044"/>
                  <a:gd name="T45" fmla="*/ 905 h 1757"/>
                  <a:gd name="T46" fmla="*/ 903 w 1044"/>
                  <a:gd name="T47" fmla="*/ 940 h 1757"/>
                  <a:gd name="T48" fmla="*/ 940 w 1044"/>
                  <a:gd name="T49" fmla="*/ 1107 h 1757"/>
                  <a:gd name="T50" fmla="*/ 931 w 1044"/>
                  <a:gd name="T51" fmla="*/ 1137 h 1757"/>
                  <a:gd name="T52" fmla="*/ 904 w 1044"/>
                  <a:gd name="T53" fmla="*/ 1153 h 1757"/>
                  <a:gd name="T54" fmla="*/ 799 w 1044"/>
                  <a:gd name="T55" fmla="*/ 1611 h 1757"/>
                  <a:gd name="T56" fmla="*/ 788 w 1044"/>
                  <a:gd name="T57" fmla="*/ 1667 h 1757"/>
                  <a:gd name="T58" fmla="*/ 747 w 1044"/>
                  <a:gd name="T59" fmla="*/ 1724 h 1757"/>
                  <a:gd name="T60" fmla="*/ 684 w 1044"/>
                  <a:gd name="T61" fmla="*/ 1754 h 1757"/>
                  <a:gd name="T62" fmla="*/ 304 w 1044"/>
                  <a:gd name="T63" fmla="*/ 1093 h 1757"/>
                  <a:gd name="T64" fmla="*/ 304 w 1044"/>
                  <a:gd name="T65" fmla="*/ 1611 h 1757"/>
                  <a:gd name="T66" fmla="*/ 315 w 1044"/>
                  <a:gd name="T67" fmla="*/ 1651 h 1757"/>
                  <a:gd name="T68" fmla="*/ 342 w 1044"/>
                  <a:gd name="T69" fmla="*/ 1681 h 1757"/>
                  <a:gd name="T70" fmla="*/ 381 w 1044"/>
                  <a:gd name="T71" fmla="*/ 1695 h 1757"/>
                  <a:gd name="T72" fmla="*/ 672 w 1044"/>
                  <a:gd name="T73" fmla="*/ 1694 h 1757"/>
                  <a:gd name="T74" fmla="*/ 708 w 1044"/>
                  <a:gd name="T75" fmla="*/ 1676 h 1757"/>
                  <a:gd name="T76" fmla="*/ 733 w 1044"/>
                  <a:gd name="T77" fmla="*/ 1644 h 1757"/>
                  <a:gd name="T78" fmla="*/ 739 w 1044"/>
                  <a:gd name="T79" fmla="*/ 1506 h 1757"/>
                  <a:gd name="T80" fmla="*/ 877 w 1044"/>
                  <a:gd name="T81" fmla="*/ 1093 h 1757"/>
                  <a:gd name="T82" fmla="*/ 868 w 1044"/>
                  <a:gd name="T83" fmla="*/ 885 h 1757"/>
                  <a:gd name="T84" fmla="*/ 934 w 1044"/>
                  <a:gd name="T85" fmla="*/ 863 h 1757"/>
                  <a:gd name="T86" fmla="*/ 970 w 1044"/>
                  <a:gd name="T87" fmla="*/ 824 h 1757"/>
                  <a:gd name="T88" fmla="*/ 984 w 1044"/>
                  <a:gd name="T89" fmla="*/ 766 h 1757"/>
                  <a:gd name="T90" fmla="*/ 916 w 1044"/>
                  <a:gd name="T91" fmla="*/ 483 h 1757"/>
                  <a:gd name="T92" fmla="*/ 836 w 1044"/>
                  <a:gd name="T93" fmla="*/ 171 h 1757"/>
                  <a:gd name="T94" fmla="*/ 801 w 1044"/>
                  <a:gd name="T95" fmla="*/ 112 h 1757"/>
                  <a:gd name="T96" fmla="*/ 748 w 1044"/>
                  <a:gd name="T97" fmla="*/ 74 h 1757"/>
                  <a:gd name="T98" fmla="*/ 684 w 1044"/>
                  <a:gd name="T99" fmla="*/ 61 h 1757"/>
                  <a:gd name="T100" fmla="*/ 320 w 1044"/>
                  <a:gd name="T101" fmla="*/ 66 h 1757"/>
                  <a:gd name="T102" fmla="*/ 262 w 1044"/>
                  <a:gd name="T103" fmla="*/ 94 h 1757"/>
                  <a:gd name="T104" fmla="*/ 219 w 1044"/>
                  <a:gd name="T105" fmla="*/ 143 h 1757"/>
                  <a:gd name="T106" fmla="*/ 202 w 1044"/>
                  <a:gd name="T107" fmla="*/ 188 h 1757"/>
                  <a:gd name="T108" fmla="*/ 63 w 1044"/>
                  <a:gd name="T109" fmla="*/ 740 h 1757"/>
                  <a:gd name="T110" fmla="*/ 62 w 1044"/>
                  <a:gd name="T111" fmla="*/ 790 h 1757"/>
                  <a:gd name="T112" fmla="*/ 82 w 1044"/>
                  <a:gd name="T113" fmla="*/ 835 h 1757"/>
                  <a:gd name="T114" fmla="*/ 134 w 1044"/>
                  <a:gd name="T115" fmla="*/ 876 h 1757"/>
                  <a:gd name="T116" fmla="*/ 206 w 1044"/>
                  <a:gd name="T117" fmla="*/ 909 h 1757"/>
                  <a:gd name="T118" fmla="*/ 163 w 1044"/>
                  <a:gd name="T119" fmla="*/ 1110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4" h="1757">
                    <a:moveTo>
                      <a:pt x="654" y="1757"/>
                    </a:moveTo>
                    <a:lnTo>
                      <a:pt x="390" y="1757"/>
                    </a:lnTo>
                    <a:lnTo>
                      <a:pt x="390" y="1757"/>
                    </a:lnTo>
                    <a:lnTo>
                      <a:pt x="375" y="1756"/>
                    </a:lnTo>
                    <a:lnTo>
                      <a:pt x="360" y="1754"/>
                    </a:lnTo>
                    <a:lnTo>
                      <a:pt x="346" y="1750"/>
                    </a:lnTo>
                    <a:lnTo>
                      <a:pt x="333" y="1745"/>
                    </a:lnTo>
                    <a:lnTo>
                      <a:pt x="320" y="1739"/>
                    </a:lnTo>
                    <a:lnTo>
                      <a:pt x="308" y="1732"/>
                    </a:lnTo>
                    <a:lnTo>
                      <a:pt x="297" y="1724"/>
                    </a:lnTo>
                    <a:lnTo>
                      <a:pt x="287" y="1714"/>
                    </a:lnTo>
                    <a:lnTo>
                      <a:pt x="278" y="1704"/>
                    </a:lnTo>
                    <a:lnTo>
                      <a:pt x="269" y="1692"/>
                    </a:lnTo>
                    <a:lnTo>
                      <a:pt x="262" y="1680"/>
                    </a:lnTo>
                    <a:lnTo>
                      <a:pt x="256" y="1667"/>
                    </a:lnTo>
                    <a:lnTo>
                      <a:pt x="251" y="1654"/>
                    </a:lnTo>
                    <a:lnTo>
                      <a:pt x="247" y="1640"/>
                    </a:lnTo>
                    <a:lnTo>
                      <a:pt x="245" y="1626"/>
                    </a:lnTo>
                    <a:lnTo>
                      <a:pt x="244" y="1611"/>
                    </a:lnTo>
                    <a:lnTo>
                      <a:pt x="244" y="1506"/>
                    </a:lnTo>
                    <a:lnTo>
                      <a:pt x="244" y="1506"/>
                    </a:lnTo>
                    <a:lnTo>
                      <a:pt x="244" y="1154"/>
                    </a:lnTo>
                    <a:lnTo>
                      <a:pt x="150" y="1154"/>
                    </a:lnTo>
                    <a:lnTo>
                      <a:pt x="150" y="1154"/>
                    </a:lnTo>
                    <a:lnTo>
                      <a:pt x="139" y="1153"/>
                    </a:lnTo>
                    <a:lnTo>
                      <a:pt x="129" y="1150"/>
                    </a:lnTo>
                    <a:lnTo>
                      <a:pt x="121" y="1144"/>
                    </a:lnTo>
                    <a:lnTo>
                      <a:pt x="117" y="1141"/>
                    </a:lnTo>
                    <a:lnTo>
                      <a:pt x="113" y="1137"/>
                    </a:lnTo>
                    <a:lnTo>
                      <a:pt x="113" y="1137"/>
                    </a:lnTo>
                    <a:lnTo>
                      <a:pt x="110" y="1132"/>
                    </a:lnTo>
                    <a:lnTo>
                      <a:pt x="108" y="1128"/>
                    </a:lnTo>
                    <a:lnTo>
                      <a:pt x="106" y="1123"/>
                    </a:lnTo>
                    <a:lnTo>
                      <a:pt x="104" y="1118"/>
                    </a:lnTo>
                    <a:lnTo>
                      <a:pt x="103" y="1107"/>
                    </a:lnTo>
                    <a:lnTo>
                      <a:pt x="105" y="1095"/>
                    </a:lnTo>
                    <a:lnTo>
                      <a:pt x="141" y="940"/>
                    </a:lnTo>
                    <a:lnTo>
                      <a:pt x="141" y="940"/>
                    </a:lnTo>
                    <a:lnTo>
                      <a:pt x="125" y="936"/>
                    </a:lnTo>
                    <a:lnTo>
                      <a:pt x="109" y="930"/>
                    </a:lnTo>
                    <a:lnTo>
                      <a:pt x="94" y="923"/>
                    </a:lnTo>
                    <a:lnTo>
                      <a:pt x="80" y="915"/>
                    </a:lnTo>
                    <a:lnTo>
                      <a:pt x="66" y="905"/>
                    </a:lnTo>
                    <a:lnTo>
                      <a:pt x="53" y="895"/>
                    </a:lnTo>
                    <a:lnTo>
                      <a:pt x="42" y="883"/>
                    </a:lnTo>
                    <a:lnTo>
                      <a:pt x="32" y="871"/>
                    </a:lnTo>
                    <a:lnTo>
                      <a:pt x="32" y="871"/>
                    </a:lnTo>
                    <a:lnTo>
                      <a:pt x="22" y="854"/>
                    </a:lnTo>
                    <a:lnTo>
                      <a:pt x="14" y="837"/>
                    </a:lnTo>
                    <a:lnTo>
                      <a:pt x="7" y="820"/>
                    </a:lnTo>
                    <a:lnTo>
                      <a:pt x="3" y="802"/>
                    </a:lnTo>
                    <a:lnTo>
                      <a:pt x="0" y="784"/>
                    </a:lnTo>
                    <a:lnTo>
                      <a:pt x="0" y="765"/>
                    </a:lnTo>
                    <a:lnTo>
                      <a:pt x="1" y="746"/>
                    </a:lnTo>
                    <a:lnTo>
                      <a:pt x="5" y="726"/>
                    </a:lnTo>
                    <a:lnTo>
                      <a:pt x="5" y="726"/>
                    </a:lnTo>
                    <a:lnTo>
                      <a:pt x="32" y="615"/>
                    </a:lnTo>
                    <a:lnTo>
                      <a:pt x="69" y="469"/>
                    </a:lnTo>
                    <a:lnTo>
                      <a:pt x="69" y="469"/>
                    </a:lnTo>
                    <a:lnTo>
                      <a:pt x="108" y="318"/>
                    </a:lnTo>
                    <a:lnTo>
                      <a:pt x="145" y="170"/>
                    </a:lnTo>
                    <a:lnTo>
                      <a:pt x="148" y="163"/>
                    </a:lnTo>
                    <a:lnTo>
                      <a:pt x="148" y="163"/>
                    </a:lnTo>
                    <a:lnTo>
                      <a:pt x="153" y="145"/>
                    </a:lnTo>
                    <a:lnTo>
                      <a:pt x="159" y="128"/>
                    </a:lnTo>
                    <a:lnTo>
                      <a:pt x="167" y="112"/>
                    </a:lnTo>
                    <a:lnTo>
                      <a:pt x="177" y="97"/>
                    </a:lnTo>
                    <a:lnTo>
                      <a:pt x="187" y="83"/>
                    </a:lnTo>
                    <a:lnTo>
                      <a:pt x="198" y="70"/>
                    </a:lnTo>
                    <a:lnTo>
                      <a:pt x="211" y="57"/>
                    </a:lnTo>
                    <a:lnTo>
                      <a:pt x="225" y="46"/>
                    </a:lnTo>
                    <a:lnTo>
                      <a:pt x="240" y="36"/>
                    </a:lnTo>
                    <a:lnTo>
                      <a:pt x="255" y="27"/>
                    </a:lnTo>
                    <a:lnTo>
                      <a:pt x="271" y="18"/>
                    </a:lnTo>
                    <a:lnTo>
                      <a:pt x="288" y="12"/>
                    </a:lnTo>
                    <a:lnTo>
                      <a:pt x="305" y="7"/>
                    </a:lnTo>
                    <a:lnTo>
                      <a:pt x="323" y="3"/>
                    </a:lnTo>
                    <a:lnTo>
                      <a:pt x="341" y="0"/>
                    </a:lnTo>
                    <a:lnTo>
                      <a:pt x="360" y="0"/>
                    </a:lnTo>
                    <a:lnTo>
                      <a:pt x="684" y="0"/>
                    </a:lnTo>
                    <a:lnTo>
                      <a:pt x="684" y="0"/>
                    </a:lnTo>
                    <a:lnTo>
                      <a:pt x="703" y="0"/>
                    </a:lnTo>
                    <a:lnTo>
                      <a:pt x="721" y="3"/>
                    </a:lnTo>
                    <a:lnTo>
                      <a:pt x="739" y="7"/>
                    </a:lnTo>
                    <a:lnTo>
                      <a:pt x="756" y="12"/>
                    </a:lnTo>
                    <a:lnTo>
                      <a:pt x="773" y="18"/>
                    </a:lnTo>
                    <a:lnTo>
                      <a:pt x="789" y="27"/>
                    </a:lnTo>
                    <a:lnTo>
                      <a:pt x="804" y="36"/>
                    </a:lnTo>
                    <a:lnTo>
                      <a:pt x="818" y="47"/>
                    </a:lnTo>
                    <a:lnTo>
                      <a:pt x="833" y="58"/>
                    </a:lnTo>
                    <a:lnTo>
                      <a:pt x="846" y="71"/>
                    </a:lnTo>
                    <a:lnTo>
                      <a:pt x="857" y="84"/>
                    </a:lnTo>
                    <a:lnTo>
                      <a:pt x="868" y="99"/>
                    </a:lnTo>
                    <a:lnTo>
                      <a:pt x="877" y="114"/>
                    </a:lnTo>
                    <a:lnTo>
                      <a:pt x="885" y="130"/>
                    </a:lnTo>
                    <a:lnTo>
                      <a:pt x="892" y="148"/>
                    </a:lnTo>
                    <a:lnTo>
                      <a:pt x="897" y="166"/>
                    </a:lnTo>
                    <a:lnTo>
                      <a:pt x="897" y="166"/>
                    </a:lnTo>
                    <a:lnTo>
                      <a:pt x="975" y="469"/>
                    </a:lnTo>
                    <a:lnTo>
                      <a:pt x="975" y="469"/>
                    </a:lnTo>
                    <a:lnTo>
                      <a:pt x="1012" y="615"/>
                    </a:lnTo>
                    <a:lnTo>
                      <a:pt x="1039" y="726"/>
                    </a:lnTo>
                    <a:lnTo>
                      <a:pt x="1039" y="726"/>
                    </a:lnTo>
                    <a:lnTo>
                      <a:pt x="1043" y="746"/>
                    </a:lnTo>
                    <a:lnTo>
                      <a:pt x="1044" y="765"/>
                    </a:lnTo>
                    <a:lnTo>
                      <a:pt x="1044" y="784"/>
                    </a:lnTo>
                    <a:lnTo>
                      <a:pt x="1041" y="802"/>
                    </a:lnTo>
                    <a:lnTo>
                      <a:pt x="1037" y="820"/>
                    </a:lnTo>
                    <a:lnTo>
                      <a:pt x="1030" y="837"/>
                    </a:lnTo>
                    <a:lnTo>
                      <a:pt x="1022" y="854"/>
                    </a:lnTo>
                    <a:lnTo>
                      <a:pt x="1012" y="871"/>
                    </a:lnTo>
                    <a:lnTo>
                      <a:pt x="1012" y="871"/>
                    </a:lnTo>
                    <a:lnTo>
                      <a:pt x="1002" y="883"/>
                    </a:lnTo>
                    <a:lnTo>
                      <a:pt x="990" y="895"/>
                    </a:lnTo>
                    <a:lnTo>
                      <a:pt x="978" y="905"/>
                    </a:lnTo>
                    <a:lnTo>
                      <a:pt x="964" y="915"/>
                    </a:lnTo>
                    <a:lnTo>
                      <a:pt x="950" y="923"/>
                    </a:lnTo>
                    <a:lnTo>
                      <a:pt x="935" y="930"/>
                    </a:lnTo>
                    <a:lnTo>
                      <a:pt x="919" y="936"/>
                    </a:lnTo>
                    <a:lnTo>
                      <a:pt x="903" y="940"/>
                    </a:lnTo>
                    <a:lnTo>
                      <a:pt x="907" y="959"/>
                    </a:lnTo>
                    <a:lnTo>
                      <a:pt x="907" y="959"/>
                    </a:lnTo>
                    <a:lnTo>
                      <a:pt x="939" y="1095"/>
                    </a:lnTo>
                    <a:lnTo>
                      <a:pt x="939" y="1095"/>
                    </a:lnTo>
                    <a:lnTo>
                      <a:pt x="940" y="1107"/>
                    </a:lnTo>
                    <a:lnTo>
                      <a:pt x="939" y="1118"/>
                    </a:lnTo>
                    <a:lnTo>
                      <a:pt x="938" y="1123"/>
                    </a:lnTo>
                    <a:lnTo>
                      <a:pt x="936" y="1128"/>
                    </a:lnTo>
                    <a:lnTo>
                      <a:pt x="934" y="1132"/>
                    </a:lnTo>
                    <a:lnTo>
                      <a:pt x="931" y="1137"/>
                    </a:lnTo>
                    <a:lnTo>
                      <a:pt x="931" y="1137"/>
                    </a:lnTo>
                    <a:lnTo>
                      <a:pt x="927" y="1141"/>
                    </a:lnTo>
                    <a:lnTo>
                      <a:pt x="923" y="1144"/>
                    </a:lnTo>
                    <a:lnTo>
                      <a:pt x="914" y="1150"/>
                    </a:lnTo>
                    <a:lnTo>
                      <a:pt x="904" y="1153"/>
                    </a:lnTo>
                    <a:lnTo>
                      <a:pt x="893" y="1154"/>
                    </a:lnTo>
                    <a:lnTo>
                      <a:pt x="800" y="1154"/>
                    </a:lnTo>
                    <a:lnTo>
                      <a:pt x="800" y="1154"/>
                    </a:lnTo>
                    <a:lnTo>
                      <a:pt x="799" y="1506"/>
                    </a:lnTo>
                    <a:lnTo>
                      <a:pt x="799" y="1611"/>
                    </a:lnTo>
                    <a:lnTo>
                      <a:pt x="799" y="1611"/>
                    </a:lnTo>
                    <a:lnTo>
                      <a:pt x="799" y="1626"/>
                    </a:lnTo>
                    <a:lnTo>
                      <a:pt x="796" y="1640"/>
                    </a:lnTo>
                    <a:lnTo>
                      <a:pt x="793" y="1654"/>
                    </a:lnTo>
                    <a:lnTo>
                      <a:pt x="788" y="1667"/>
                    </a:lnTo>
                    <a:lnTo>
                      <a:pt x="782" y="1680"/>
                    </a:lnTo>
                    <a:lnTo>
                      <a:pt x="775" y="1692"/>
                    </a:lnTo>
                    <a:lnTo>
                      <a:pt x="766" y="1704"/>
                    </a:lnTo>
                    <a:lnTo>
                      <a:pt x="757" y="1714"/>
                    </a:lnTo>
                    <a:lnTo>
                      <a:pt x="747" y="1724"/>
                    </a:lnTo>
                    <a:lnTo>
                      <a:pt x="735" y="1732"/>
                    </a:lnTo>
                    <a:lnTo>
                      <a:pt x="724" y="1739"/>
                    </a:lnTo>
                    <a:lnTo>
                      <a:pt x="711" y="1745"/>
                    </a:lnTo>
                    <a:lnTo>
                      <a:pt x="698" y="1750"/>
                    </a:lnTo>
                    <a:lnTo>
                      <a:pt x="684" y="1754"/>
                    </a:lnTo>
                    <a:lnTo>
                      <a:pt x="668" y="1756"/>
                    </a:lnTo>
                    <a:lnTo>
                      <a:pt x="654" y="1757"/>
                    </a:lnTo>
                    <a:lnTo>
                      <a:pt x="654" y="1757"/>
                    </a:lnTo>
                    <a:close/>
                    <a:moveTo>
                      <a:pt x="167" y="1093"/>
                    </a:moveTo>
                    <a:lnTo>
                      <a:pt x="304" y="1093"/>
                    </a:lnTo>
                    <a:lnTo>
                      <a:pt x="304" y="1124"/>
                    </a:lnTo>
                    <a:lnTo>
                      <a:pt x="304" y="1124"/>
                    </a:lnTo>
                    <a:lnTo>
                      <a:pt x="304" y="1506"/>
                    </a:lnTo>
                    <a:lnTo>
                      <a:pt x="304" y="1611"/>
                    </a:lnTo>
                    <a:lnTo>
                      <a:pt x="304" y="1611"/>
                    </a:lnTo>
                    <a:lnTo>
                      <a:pt x="305" y="1620"/>
                    </a:lnTo>
                    <a:lnTo>
                      <a:pt x="306" y="1628"/>
                    </a:lnTo>
                    <a:lnTo>
                      <a:pt x="308" y="1636"/>
                    </a:lnTo>
                    <a:lnTo>
                      <a:pt x="311" y="1644"/>
                    </a:lnTo>
                    <a:lnTo>
                      <a:pt x="315" y="1651"/>
                    </a:lnTo>
                    <a:lnTo>
                      <a:pt x="319" y="1658"/>
                    </a:lnTo>
                    <a:lnTo>
                      <a:pt x="324" y="1665"/>
                    </a:lnTo>
                    <a:lnTo>
                      <a:pt x="329" y="1671"/>
                    </a:lnTo>
                    <a:lnTo>
                      <a:pt x="335" y="1676"/>
                    </a:lnTo>
                    <a:lnTo>
                      <a:pt x="342" y="1681"/>
                    </a:lnTo>
                    <a:lnTo>
                      <a:pt x="349" y="1685"/>
                    </a:lnTo>
                    <a:lnTo>
                      <a:pt x="356" y="1689"/>
                    </a:lnTo>
                    <a:lnTo>
                      <a:pt x="364" y="1692"/>
                    </a:lnTo>
                    <a:lnTo>
                      <a:pt x="372" y="1694"/>
                    </a:lnTo>
                    <a:lnTo>
                      <a:pt x="381" y="1695"/>
                    </a:lnTo>
                    <a:lnTo>
                      <a:pt x="390" y="1696"/>
                    </a:lnTo>
                    <a:lnTo>
                      <a:pt x="654" y="1696"/>
                    </a:lnTo>
                    <a:lnTo>
                      <a:pt x="654" y="1696"/>
                    </a:lnTo>
                    <a:lnTo>
                      <a:pt x="662" y="1695"/>
                    </a:lnTo>
                    <a:lnTo>
                      <a:pt x="672" y="1694"/>
                    </a:lnTo>
                    <a:lnTo>
                      <a:pt x="680" y="1692"/>
                    </a:lnTo>
                    <a:lnTo>
                      <a:pt x="688" y="1689"/>
                    </a:lnTo>
                    <a:lnTo>
                      <a:pt x="695" y="1685"/>
                    </a:lnTo>
                    <a:lnTo>
                      <a:pt x="702" y="1681"/>
                    </a:lnTo>
                    <a:lnTo>
                      <a:pt x="708" y="1676"/>
                    </a:lnTo>
                    <a:lnTo>
                      <a:pt x="714" y="1671"/>
                    </a:lnTo>
                    <a:lnTo>
                      <a:pt x="720" y="1665"/>
                    </a:lnTo>
                    <a:lnTo>
                      <a:pt x="725" y="1658"/>
                    </a:lnTo>
                    <a:lnTo>
                      <a:pt x="729" y="1651"/>
                    </a:lnTo>
                    <a:lnTo>
                      <a:pt x="733" y="1644"/>
                    </a:lnTo>
                    <a:lnTo>
                      <a:pt x="735" y="1636"/>
                    </a:lnTo>
                    <a:lnTo>
                      <a:pt x="738" y="1628"/>
                    </a:lnTo>
                    <a:lnTo>
                      <a:pt x="739" y="1620"/>
                    </a:lnTo>
                    <a:lnTo>
                      <a:pt x="739" y="1611"/>
                    </a:lnTo>
                    <a:lnTo>
                      <a:pt x="739" y="1506"/>
                    </a:lnTo>
                    <a:lnTo>
                      <a:pt x="739" y="1506"/>
                    </a:lnTo>
                    <a:lnTo>
                      <a:pt x="740" y="1124"/>
                    </a:lnTo>
                    <a:lnTo>
                      <a:pt x="740" y="1093"/>
                    </a:lnTo>
                    <a:lnTo>
                      <a:pt x="877" y="1093"/>
                    </a:lnTo>
                    <a:lnTo>
                      <a:pt x="877" y="1093"/>
                    </a:lnTo>
                    <a:lnTo>
                      <a:pt x="849" y="973"/>
                    </a:lnTo>
                    <a:lnTo>
                      <a:pt x="835" y="913"/>
                    </a:lnTo>
                    <a:lnTo>
                      <a:pt x="851" y="891"/>
                    </a:lnTo>
                    <a:lnTo>
                      <a:pt x="868" y="885"/>
                    </a:lnTo>
                    <a:lnTo>
                      <a:pt x="868" y="885"/>
                    </a:lnTo>
                    <a:lnTo>
                      <a:pt x="882" y="883"/>
                    </a:lnTo>
                    <a:lnTo>
                      <a:pt x="896" y="880"/>
                    </a:lnTo>
                    <a:lnTo>
                      <a:pt x="910" y="876"/>
                    </a:lnTo>
                    <a:lnTo>
                      <a:pt x="922" y="870"/>
                    </a:lnTo>
                    <a:lnTo>
                      <a:pt x="934" y="863"/>
                    </a:lnTo>
                    <a:lnTo>
                      <a:pt x="944" y="854"/>
                    </a:lnTo>
                    <a:lnTo>
                      <a:pt x="954" y="845"/>
                    </a:lnTo>
                    <a:lnTo>
                      <a:pt x="962" y="835"/>
                    </a:lnTo>
                    <a:lnTo>
                      <a:pt x="962" y="835"/>
                    </a:lnTo>
                    <a:lnTo>
                      <a:pt x="970" y="824"/>
                    </a:lnTo>
                    <a:lnTo>
                      <a:pt x="975" y="813"/>
                    </a:lnTo>
                    <a:lnTo>
                      <a:pt x="979" y="802"/>
                    </a:lnTo>
                    <a:lnTo>
                      <a:pt x="982" y="790"/>
                    </a:lnTo>
                    <a:lnTo>
                      <a:pt x="984" y="778"/>
                    </a:lnTo>
                    <a:lnTo>
                      <a:pt x="984" y="766"/>
                    </a:lnTo>
                    <a:lnTo>
                      <a:pt x="983" y="753"/>
                    </a:lnTo>
                    <a:lnTo>
                      <a:pt x="981" y="740"/>
                    </a:lnTo>
                    <a:lnTo>
                      <a:pt x="981" y="740"/>
                    </a:lnTo>
                    <a:lnTo>
                      <a:pt x="953" y="630"/>
                    </a:lnTo>
                    <a:lnTo>
                      <a:pt x="916" y="483"/>
                    </a:lnTo>
                    <a:lnTo>
                      <a:pt x="916" y="483"/>
                    </a:lnTo>
                    <a:lnTo>
                      <a:pt x="877" y="332"/>
                    </a:lnTo>
                    <a:lnTo>
                      <a:pt x="840" y="184"/>
                    </a:lnTo>
                    <a:lnTo>
                      <a:pt x="840" y="184"/>
                    </a:lnTo>
                    <a:lnTo>
                      <a:pt x="836" y="171"/>
                    </a:lnTo>
                    <a:lnTo>
                      <a:pt x="831" y="158"/>
                    </a:lnTo>
                    <a:lnTo>
                      <a:pt x="825" y="144"/>
                    </a:lnTo>
                    <a:lnTo>
                      <a:pt x="817" y="133"/>
                    </a:lnTo>
                    <a:lnTo>
                      <a:pt x="809" y="122"/>
                    </a:lnTo>
                    <a:lnTo>
                      <a:pt x="801" y="112"/>
                    </a:lnTo>
                    <a:lnTo>
                      <a:pt x="792" y="103"/>
                    </a:lnTo>
                    <a:lnTo>
                      <a:pt x="782" y="94"/>
                    </a:lnTo>
                    <a:lnTo>
                      <a:pt x="771" y="87"/>
                    </a:lnTo>
                    <a:lnTo>
                      <a:pt x="760" y="80"/>
                    </a:lnTo>
                    <a:lnTo>
                      <a:pt x="748" y="74"/>
                    </a:lnTo>
                    <a:lnTo>
                      <a:pt x="736" y="69"/>
                    </a:lnTo>
                    <a:lnTo>
                      <a:pt x="724" y="66"/>
                    </a:lnTo>
                    <a:lnTo>
                      <a:pt x="711" y="63"/>
                    </a:lnTo>
                    <a:lnTo>
                      <a:pt x="698" y="61"/>
                    </a:lnTo>
                    <a:lnTo>
                      <a:pt x="684" y="61"/>
                    </a:lnTo>
                    <a:lnTo>
                      <a:pt x="360" y="61"/>
                    </a:lnTo>
                    <a:lnTo>
                      <a:pt x="360" y="61"/>
                    </a:lnTo>
                    <a:lnTo>
                      <a:pt x="346" y="61"/>
                    </a:lnTo>
                    <a:lnTo>
                      <a:pt x="333" y="63"/>
                    </a:lnTo>
                    <a:lnTo>
                      <a:pt x="320" y="66"/>
                    </a:lnTo>
                    <a:lnTo>
                      <a:pt x="307" y="69"/>
                    </a:lnTo>
                    <a:lnTo>
                      <a:pt x="295" y="74"/>
                    </a:lnTo>
                    <a:lnTo>
                      <a:pt x="284" y="80"/>
                    </a:lnTo>
                    <a:lnTo>
                      <a:pt x="273" y="87"/>
                    </a:lnTo>
                    <a:lnTo>
                      <a:pt x="262" y="94"/>
                    </a:lnTo>
                    <a:lnTo>
                      <a:pt x="252" y="102"/>
                    </a:lnTo>
                    <a:lnTo>
                      <a:pt x="243" y="111"/>
                    </a:lnTo>
                    <a:lnTo>
                      <a:pt x="235" y="121"/>
                    </a:lnTo>
                    <a:lnTo>
                      <a:pt x="227" y="132"/>
                    </a:lnTo>
                    <a:lnTo>
                      <a:pt x="219" y="143"/>
                    </a:lnTo>
                    <a:lnTo>
                      <a:pt x="213" y="156"/>
                    </a:lnTo>
                    <a:lnTo>
                      <a:pt x="209" y="168"/>
                    </a:lnTo>
                    <a:lnTo>
                      <a:pt x="205" y="181"/>
                    </a:lnTo>
                    <a:lnTo>
                      <a:pt x="202" y="188"/>
                    </a:lnTo>
                    <a:lnTo>
                      <a:pt x="202" y="188"/>
                    </a:lnTo>
                    <a:lnTo>
                      <a:pt x="166" y="333"/>
                    </a:lnTo>
                    <a:lnTo>
                      <a:pt x="128" y="484"/>
                    </a:lnTo>
                    <a:lnTo>
                      <a:pt x="128" y="484"/>
                    </a:lnTo>
                    <a:lnTo>
                      <a:pt x="91" y="630"/>
                    </a:lnTo>
                    <a:lnTo>
                      <a:pt x="63" y="740"/>
                    </a:lnTo>
                    <a:lnTo>
                      <a:pt x="63" y="740"/>
                    </a:lnTo>
                    <a:lnTo>
                      <a:pt x="61" y="753"/>
                    </a:lnTo>
                    <a:lnTo>
                      <a:pt x="60" y="766"/>
                    </a:lnTo>
                    <a:lnTo>
                      <a:pt x="60" y="778"/>
                    </a:lnTo>
                    <a:lnTo>
                      <a:pt x="62" y="790"/>
                    </a:lnTo>
                    <a:lnTo>
                      <a:pt x="64" y="802"/>
                    </a:lnTo>
                    <a:lnTo>
                      <a:pt x="69" y="813"/>
                    </a:lnTo>
                    <a:lnTo>
                      <a:pt x="74" y="824"/>
                    </a:lnTo>
                    <a:lnTo>
                      <a:pt x="82" y="835"/>
                    </a:lnTo>
                    <a:lnTo>
                      <a:pt x="82" y="835"/>
                    </a:lnTo>
                    <a:lnTo>
                      <a:pt x="90" y="845"/>
                    </a:lnTo>
                    <a:lnTo>
                      <a:pt x="100" y="854"/>
                    </a:lnTo>
                    <a:lnTo>
                      <a:pt x="110" y="863"/>
                    </a:lnTo>
                    <a:lnTo>
                      <a:pt x="122" y="870"/>
                    </a:lnTo>
                    <a:lnTo>
                      <a:pt x="134" y="876"/>
                    </a:lnTo>
                    <a:lnTo>
                      <a:pt x="147" y="880"/>
                    </a:lnTo>
                    <a:lnTo>
                      <a:pt x="161" y="883"/>
                    </a:lnTo>
                    <a:lnTo>
                      <a:pt x="176" y="885"/>
                    </a:lnTo>
                    <a:lnTo>
                      <a:pt x="189" y="886"/>
                    </a:lnTo>
                    <a:lnTo>
                      <a:pt x="206" y="909"/>
                    </a:lnTo>
                    <a:lnTo>
                      <a:pt x="206" y="926"/>
                    </a:lnTo>
                    <a:lnTo>
                      <a:pt x="167" y="1093"/>
                    </a:lnTo>
                    <a:close/>
                    <a:moveTo>
                      <a:pt x="163" y="1110"/>
                    </a:moveTo>
                    <a:lnTo>
                      <a:pt x="163" y="1110"/>
                    </a:lnTo>
                    <a:lnTo>
                      <a:pt x="163" y="1110"/>
                    </a:lnTo>
                    <a:lnTo>
                      <a:pt x="163" y="1110"/>
                    </a:lnTo>
                    <a:lnTo>
                      <a:pt x="163" y="1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81" name="Group 80">
              <a:extLst>
                <a:ext uri="{FF2B5EF4-FFF2-40B4-BE49-F238E27FC236}">
                  <a16:creationId xmlns:a16="http://schemas.microsoft.com/office/drawing/2014/main" xmlns="" id="{94E5150A-455E-4512-8B2A-2BBCD782F8C9}"/>
                </a:ext>
              </a:extLst>
            </p:cNvPr>
            <p:cNvGrpSpPr/>
            <p:nvPr/>
          </p:nvGrpSpPr>
          <p:grpSpPr>
            <a:xfrm>
              <a:off x="9838933" y="821527"/>
              <a:ext cx="361950" cy="900112"/>
              <a:chOff x="1009650" y="1919288"/>
              <a:chExt cx="361950" cy="900112"/>
            </a:xfrm>
            <a:solidFill>
              <a:schemeClr val="bg1">
                <a:lumMod val="65000"/>
              </a:schemeClr>
            </a:solidFill>
          </p:grpSpPr>
          <p:grpSp>
            <p:nvGrpSpPr>
              <p:cNvPr id="82" name="Male Body">
                <a:extLst>
                  <a:ext uri="{FF2B5EF4-FFF2-40B4-BE49-F238E27FC236}">
                    <a16:creationId xmlns:a16="http://schemas.microsoft.com/office/drawing/2014/main" xmlns="" id="{DFEF4D6A-9C91-41B3-8DDC-B3EA8F81E0A0}"/>
                  </a:ext>
                </a:extLst>
              </p:cNvPr>
              <p:cNvGrpSpPr/>
              <p:nvPr/>
            </p:nvGrpSpPr>
            <p:grpSpPr>
              <a:xfrm>
                <a:off x="1009650" y="2122488"/>
                <a:ext cx="361950" cy="696912"/>
                <a:chOff x="1009650" y="2122488"/>
                <a:chExt cx="361950" cy="696912"/>
              </a:xfrm>
              <a:grpFill/>
            </p:grpSpPr>
            <p:sp>
              <p:nvSpPr>
                <p:cNvPr id="84" name="Rectangle 83">
                  <a:extLst>
                    <a:ext uri="{FF2B5EF4-FFF2-40B4-BE49-F238E27FC236}">
                      <a16:creationId xmlns:a16="http://schemas.microsoft.com/office/drawing/2014/main" xmlns="" id="{0EF3D192-B756-4B38-9FE3-FC35F5C3046A}"/>
                    </a:ext>
                  </a:extLst>
                </p:cNvPr>
                <p:cNvSpPr>
                  <a:spLocks noChangeArrowheads="1"/>
                </p:cNvSpPr>
                <p:nvPr/>
              </p:nvSpPr>
              <p:spPr bwMode="auto">
                <a:xfrm>
                  <a:off x="1177925" y="2513013"/>
                  <a:ext cx="23813" cy="293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7">
                  <a:extLst>
                    <a:ext uri="{FF2B5EF4-FFF2-40B4-BE49-F238E27FC236}">
                      <a16:creationId xmlns:a16="http://schemas.microsoft.com/office/drawing/2014/main" xmlns="" id="{79117707-9F0B-4637-8476-DE1929EB9B83}"/>
                    </a:ext>
                  </a:extLst>
                </p:cNvPr>
                <p:cNvSpPr>
                  <a:spLocks/>
                </p:cNvSpPr>
                <p:nvPr/>
              </p:nvSpPr>
              <p:spPr bwMode="auto">
                <a:xfrm>
                  <a:off x="1079500" y="2303463"/>
                  <a:ext cx="222250" cy="515937"/>
                </a:xfrm>
                <a:custGeom>
                  <a:avLst/>
                  <a:gdLst>
                    <a:gd name="T0" fmla="*/ 145 w 558"/>
                    <a:gd name="T1" fmla="*/ 1302 h 1302"/>
                    <a:gd name="T2" fmla="*/ 130 w 558"/>
                    <a:gd name="T3" fmla="*/ 1301 h 1302"/>
                    <a:gd name="T4" fmla="*/ 102 w 558"/>
                    <a:gd name="T5" fmla="*/ 1295 h 1302"/>
                    <a:gd name="T6" fmla="*/ 76 w 558"/>
                    <a:gd name="T7" fmla="*/ 1284 h 1302"/>
                    <a:gd name="T8" fmla="*/ 53 w 558"/>
                    <a:gd name="T9" fmla="*/ 1269 h 1302"/>
                    <a:gd name="T10" fmla="*/ 33 w 558"/>
                    <a:gd name="T11" fmla="*/ 1249 h 1302"/>
                    <a:gd name="T12" fmla="*/ 18 w 558"/>
                    <a:gd name="T13" fmla="*/ 1225 h 1302"/>
                    <a:gd name="T14" fmla="*/ 7 w 558"/>
                    <a:gd name="T15" fmla="*/ 1199 h 1302"/>
                    <a:gd name="T16" fmla="*/ 1 w 558"/>
                    <a:gd name="T17" fmla="*/ 1171 h 1302"/>
                    <a:gd name="T18" fmla="*/ 0 w 558"/>
                    <a:gd name="T19" fmla="*/ 0 h 1302"/>
                    <a:gd name="T20" fmla="*/ 60 w 558"/>
                    <a:gd name="T21" fmla="*/ 1156 h 1302"/>
                    <a:gd name="T22" fmla="*/ 61 w 558"/>
                    <a:gd name="T23" fmla="*/ 1165 h 1302"/>
                    <a:gd name="T24" fmla="*/ 64 w 558"/>
                    <a:gd name="T25" fmla="*/ 1181 h 1302"/>
                    <a:gd name="T26" fmla="*/ 70 w 558"/>
                    <a:gd name="T27" fmla="*/ 1196 h 1302"/>
                    <a:gd name="T28" fmla="*/ 80 w 558"/>
                    <a:gd name="T29" fmla="*/ 1210 h 1302"/>
                    <a:gd name="T30" fmla="*/ 91 w 558"/>
                    <a:gd name="T31" fmla="*/ 1221 h 1302"/>
                    <a:gd name="T32" fmla="*/ 105 w 558"/>
                    <a:gd name="T33" fmla="*/ 1230 h 1302"/>
                    <a:gd name="T34" fmla="*/ 120 w 558"/>
                    <a:gd name="T35" fmla="*/ 1237 h 1302"/>
                    <a:gd name="T36" fmla="*/ 136 w 558"/>
                    <a:gd name="T37" fmla="*/ 1240 h 1302"/>
                    <a:gd name="T38" fmla="*/ 413 w 558"/>
                    <a:gd name="T39" fmla="*/ 1241 h 1302"/>
                    <a:gd name="T40" fmla="*/ 422 w 558"/>
                    <a:gd name="T41" fmla="*/ 1240 h 1302"/>
                    <a:gd name="T42" fmla="*/ 439 w 558"/>
                    <a:gd name="T43" fmla="*/ 1237 h 1302"/>
                    <a:gd name="T44" fmla="*/ 454 w 558"/>
                    <a:gd name="T45" fmla="*/ 1230 h 1302"/>
                    <a:gd name="T46" fmla="*/ 467 w 558"/>
                    <a:gd name="T47" fmla="*/ 1221 h 1302"/>
                    <a:gd name="T48" fmla="*/ 479 w 558"/>
                    <a:gd name="T49" fmla="*/ 1210 h 1302"/>
                    <a:gd name="T50" fmla="*/ 488 w 558"/>
                    <a:gd name="T51" fmla="*/ 1196 h 1302"/>
                    <a:gd name="T52" fmla="*/ 494 w 558"/>
                    <a:gd name="T53" fmla="*/ 1181 h 1302"/>
                    <a:gd name="T54" fmla="*/ 498 w 558"/>
                    <a:gd name="T55" fmla="*/ 1165 h 1302"/>
                    <a:gd name="T56" fmla="*/ 498 w 558"/>
                    <a:gd name="T57" fmla="*/ 0 h 1302"/>
                    <a:gd name="T58" fmla="*/ 558 w 558"/>
                    <a:gd name="T59" fmla="*/ 1156 h 1302"/>
                    <a:gd name="T60" fmla="*/ 557 w 558"/>
                    <a:gd name="T61" fmla="*/ 1171 h 1302"/>
                    <a:gd name="T62" fmla="*/ 552 w 558"/>
                    <a:gd name="T63" fmla="*/ 1199 h 1302"/>
                    <a:gd name="T64" fmla="*/ 541 w 558"/>
                    <a:gd name="T65" fmla="*/ 1225 h 1302"/>
                    <a:gd name="T66" fmla="*/ 525 w 558"/>
                    <a:gd name="T67" fmla="*/ 1249 h 1302"/>
                    <a:gd name="T68" fmla="*/ 505 w 558"/>
                    <a:gd name="T69" fmla="*/ 1269 h 1302"/>
                    <a:gd name="T70" fmla="*/ 482 w 558"/>
                    <a:gd name="T71" fmla="*/ 1284 h 1302"/>
                    <a:gd name="T72" fmla="*/ 456 w 558"/>
                    <a:gd name="T73" fmla="*/ 1295 h 1302"/>
                    <a:gd name="T74" fmla="*/ 428 w 558"/>
                    <a:gd name="T75" fmla="*/ 1301 h 1302"/>
                    <a:gd name="T76" fmla="*/ 413 w 558"/>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1302">
                      <a:moveTo>
                        <a:pt x="413" y="1302"/>
                      </a:moveTo>
                      <a:lnTo>
                        <a:pt x="145" y="1302"/>
                      </a:lnTo>
                      <a:lnTo>
                        <a:pt x="145" y="1302"/>
                      </a:lnTo>
                      <a:lnTo>
                        <a:pt x="130" y="1301"/>
                      </a:lnTo>
                      <a:lnTo>
                        <a:pt x="116" y="1299"/>
                      </a:lnTo>
                      <a:lnTo>
                        <a:pt x="102"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8" y="1226"/>
                      </a:lnTo>
                      <a:lnTo>
                        <a:pt x="105" y="1230"/>
                      </a:lnTo>
                      <a:lnTo>
                        <a:pt x="112" y="1234"/>
                      </a:lnTo>
                      <a:lnTo>
                        <a:pt x="120" y="1237"/>
                      </a:lnTo>
                      <a:lnTo>
                        <a:pt x="128" y="1239"/>
                      </a:lnTo>
                      <a:lnTo>
                        <a:pt x="136" y="1240"/>
                      </a:lnTo>
                      <a:lnTo>
                        <a:pt x="145" y="1241"/>
                      </a:lnTo>
                      <a:lnTo>
                        <a:pt x="413" y="1241"/>
                      </a:lnTo>
                      <a:lnTo>
                        <a:pt x="413" y="1241"/>
                      </a:lnTo>
                      <a:lnTo>
                        <a:pt x="422" y="1240"/>
                      </a:lnTo>
                      <a:lnTo>
                        <a:pt x="431" y="1239"/>
                      </a:lnTo>
                      <a:lnTo>
                        <a:pt x="439" y="1237"/>
                      </a:lnTo>
                      <a:lnTo>
                        <a:pt x="446" y="1234"/>
                      </a:lnTo>
                      <a:lnTo>
                        <a:pt x="454" y="1230"/>
                      </a:lnTo>
                      <a:lnTo>
                        <a:pt x="461" y="1226"/>
                      </a:lnTo>
                      <a:lnTo>
                        <a:pt x="467" y="1221"/>
                      </a:lnTo>
                      <a:lnTo>
                        <a:pt x="473" y="1216"/>
                      </a:lnTo>
                      <a:lnTo>
                        <a:pt x="479" y="1210"/>
                      </a:lnTo>
                      <a:lnTo>
                        <a:pt x="484" y="1203"/>
                      </a:lnTo>
                      <a:lnTo>
                        <a:pt x="488" y="1196"/>
                      </a:lnTo>
                      <a:lnTo>
                        <a:pt x="491" y="1189"/>
                      </a:lnTo>
                      <a:lnTo>
                        <a:pt x="494" y="1181"/>
                      </a:lnTo>
                      <a:lnTo>
                        <a:pt x="496" y="1173"/>
                      </a:lnTo>
                      <a:lnTo>
                        <a:pt x="498" y="1165"/>
                      </a:lnTo>
                      <a:lnTo>
                        <a:pt x="498" y="1156"/>
                      </a:lnTo>
                      <a:lnTo>
                        <a:pt x="498" y="0"/>
                      </a:lnTo>
                      <a:lnTo>
                        <a:pt x="558" y="0"/>
                      </a:lnTo>
                      <a:lnTo>
                        <a:pt x="558" y="1156"/>
                      </a:lnTo>
                      <a:lnTo>
                        <a:pt x="558" y="1156"/>
                      </a:lnTo>
                      <a:lnTo>
                        <a:pt x="557" y="1171"/>
                      </a:lnTo>
                      <a:lnTo>
                        <a:pt x="555" y="1185"/>
                      </a:lnTo>
                      <a:lnTo>
                        <a:pt x="552" y="1199"/>
                      </a:lnTo>
                      <a:lnTo>
                        <a:pt x="547" y="1212"/>
                      </a:lnTo>
                      <a:lnTo>
                        <a:pt x="541" y="1225"/>
                      </a:lnTo>
                      <a:lnTo>
                        <a:pt x="533" y="1237"/>
                      </a:lnTo>
                      <a:lnTo>
                        <a:pt x="525" y="1249"/>
                      </a:lnTo>
                      <a:lnTo>
                        <a:pt x="516" y="1259"/>
                      </a:lnTo>
                      <a:lnTo>
                        <a:pt x="505" y="1269"/>
                      </a:lnTo>
                      <a:lnTo>
                        <a:pt x="494" y="1277"/>
                      </a:lnTo>
                      <a:lnTo>
                        <a:pt x="482" y="1284"/>
                      </a:lnTo>
                      <a:lnTo>
                        <a:pt x="470" y="1290"/>
                      </a:lnTo>
                      <a:lnTo>
                        <a:pt x="456" y="1295"/>
                      </a:lnTo>
                      <a:lnTo>
                        <a:pt x="443" y="1299"/>
                      </a:lnTo>
                      <a:lnTo>
                        <a:pt x="428" y="1301"/>
                      </a:lnTo>
                      <a:lnTo>
                        <a:pt x="413" y="1302"/>
                      </a:lnTo>
                      <a:lnTo>
                        <a:pt x="413"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6" name="Freeform 8">
                  <a:extLst>
                    <a:ext uri="{FF2B5EF4-FFF2-40B4-BE49-F238E27FC236}">
                      <a16:creationId xmlns:a16="http://schemas.microsoft.com/office/drawing/2014/main" xmlns="" id="{9F2B3B6A-246B-4C01-BCCF-378E207CB1FE}"/>
                    </a:ext>
                  </a:extLst>
                </p:cNvPr>
                <p:cNvSpPr>
                  <a:spLocks/>
                </p:cNvSpPr>
                <p:nvPr/>
              </p:nvSpPr>
              <p:spPr bwMode="auto">
                <a:xfrm>
                  <a:off x="1009650" y="2122488"/>
                  <a:ext cx="361950" cy="409575"/>
                </a:xfrm>
                <a:custGeom>
                  <a:avLst/>
                  <a:gdLst>
                    <a:gd name="T0" fmla="*/ 705 w 912"/>
                    <a:gd name="T1" fmla="*/ 972 h 1033"/>
                    <a:gd name="T2" fmla="*/ 748 w 912"/>
                    <a:gd name="T3" fmla="*/ 966 h 1033"/>
                    <a:gd name="T4" fmla="*/ 787 w 912"/>
                    <a:gd name="T5" fmla="*/ 947 h 1033"/>
                    <a:gd name="T6" fmla="*/ 818 w 912"/>
                    <a:gd name="T7" fmla="*/ 919 h 1033"/>
                    <a:gd name="T8" fmla="*/ 840 w 912"/>
                    <a:gd name="T9" fmla="*/ 884 h 1033"/>
                    <a:gd name="T10" fmla="*/ 851 w 912"/>
                    <a:gd name="T11" fmla="*/ 842 h 1033"/>
                    <a:gd name="T12" fmla="*/ 852 w 912"/>
                    <a:gd name="T13" fmla="*/ 258 h 1033"/>
                    <a:gd name="T14" fmla="*/ 843 w 912"/>
                    <a:gd name="T15" fmla="*/ 200 h 1033"/>
                    <a:gd name="T16" fmla="*/ 819 w 912"/>
                    <a:gd name="T17" fmla="*/ 149 h 1033"/>
                    <a:gd name="T18" fmla="*/ 781 w 912"/>
                    <a:gd name="T19" fmla="*/ 106 h 1033"/>
                    <a:gd name="T20" fmla="*/ 732 w 912"/>
                    <a:gd name="T21" fmla="*/ 76 h 1033"/>
                    <a:gd name="T22" fmla="*/ 676 w 912"/>
                    <a:gd name="T23" fmla="*/ 62 h 1033"/>
                    <a:gd name="T24" fmla="*/ 256 w 912"/>
                    <a:gd name="T25" fmla="*/ 61 h 1033"/>
                    <a:gd name="T26" fmla="*/ 198 w 912"/>
                    <a:gd name="T27" fmla="*/ 70 h 1033"/>
                    <a:gd name="T28" fmla="*/ 146 w 912"/>
                    <a:gd name="T29" fmla="*/ 94 h 1033"/>
                    <a:gd name="T30" fmla="*/ 105 w 912"/>
                    <a:gd name="T31" fmla="*/ 132 h 1033"/>
                    <a:gd name="T32" fmla="*/ 75 w 912"/>
                    <a:gd name="T33" fmla="*/ 182 h 1033"/>
                    <a:gd name="T34" fmla="*/ 61 w 912"/>
                    <a:gd name="T35" fmla="*/ 238 h 1033"/>
                    <a:gd name="T36" fmla="*/ 60 w 912"/>
                    <a:gd name="T37" fmla="*/ 828 h 1033"/>
                    <a:gd name="T38" fmla="*/ 66 w 912"/>
                    <a:gd name="T39" fmla="*/ 871 h 1033"/>
                    <a:gd name="T40" fmla="*/ 85 w 912"/>
                    <a:gd name="T41" fmla="*/ 908 h 1033"/>
                    <a:gd name="T42" fmla="*/ 114 w 912"/>
                    <a:gd name="T43" fmla="*/ 939 h 1033"/>
                    <a:gd name="T44" fmla="*/ 150 w 912"/>
                    <a:gd name="T45" fmla="*/ 961 h 1033"/>
                    <a:gd name="T46" fmla="*/ 192 w 912"/>
                    <a:gd name="T47" fmla="*/ 972 h 1033"/>
                    <a:gd name="T48" fmla="*/ 207 w 912"/>
                    <a:gd name="T49" fmla="*/ 1033 h 1033"/>
                    <a:gd name="T50" fmla="*/ 146 w 912"/>
                    <a:gd name="T51" fmla="*/ 1024 h 1033"/>
                    <a:gd name="T52" fmla="*/ 92 w 912"/>
                    <a:gd name="T53" fmla="*/ 998 h 1033"/>
                    <a:gd name="T54" fmla="*/ 48 w 912"/>
                    <a:gd name="T55" fmla="*/ 957 h 1033"/>
                    <a:gd name="T56" fmla="*/ 16 w 912"/>
                    <a:gd name="T57" fmla="*/ 907 h 1033"/>
                    <a:gd name="T58" fmla="*/ 1 w 912"/>
                    <a:gd name="T59" fmla="*/ 848 h 1033"/>
                    <a:gd name="T60" fmla="*/ 0 w 912"/>
                    <a:gd name="T61" fmla="*/ 258 h 1033"/>
                    <a:gd name="T62" fmla="*/ 2 w 912"/>
                    <a:gd name="T63" fmla="*/ 219 h 1033"/>
                    <a:gd name="T64" fmla="*/ 11 w 912"/>
                    <a:gd name="T65" fmla="*/ 182 h 1033"/>
                    <a:gd name="T66" fmla="*/ 25 w 912"/>
                    <a:gd name="T67" fmla="*/ 147 h 1033"/>
                    <a:gd name="T68" fmla="*/ 58 w 912"/>
                    <a:gd name="T69" fmla="*/ 94 h 1033"/>
                    <a:gd name="T70" fmla="*/ 113 w 912"/>
                    <a:gd name="T71" fmla="*/ 45 h 1033"/>
                    <a:gd name="T72" fmla="*/ 156 w 912"/>
                    <a:gd name="T73" fmla="*/ 20 h 1033"/>
                    <a:gd name="T74" fmla="*/ 192 w 912"/>
                    <a:gd name="T75" fmla="*/ 8 h 1033"/>
                    <a:gd name="T76" fmla="*/ 230 w 912"/>
                    <a:gd name="T77" fmla="*/ 1 h 1033"/>
                    <a:gd name="T78" fmla="*/ 655 w 912"/>
                    <a:gd name="T79" fmla="*/ 0 h 1033"/>
                    <a:gd name="T80" fmla="*/ 682 w 912"/>
                    <a:gd name="T81" fmla="*/ 1 h 1033"/>
                    <a:gd name="T82" fmla="*/ 720 w 912"/>
                    <a:gd name="T83" fmla="*/ 8 h 1033"/>
                    <a:gd name="T84" fmla="*/ 755 w 912"/>
                    <a:gd name="T85" fmla="*/ 20 h 1033"/>
                    <a:gd name="T86" fmla="*/ 799 w 912"/>
                    <a:gd name="T87" fmla="*/ 45 h 1033"/>
                    <a:gd name="T88" fmla="*/ 854 w 912"/>
                    <a:gd name="T89" fmla="*/ 94 h 1033"/>
                    <a:gd name="T90" fmla="*/ 887 w 912"/>
                    <a:gd name="T91" fmla="*/ 147 h 1033"/>
                    <a:gd name="T92" fmla="*/ 901 w 912"/>
                    <a:gd name="T93" fmla="*/ 182 h 1033"/>
                    <a:gd name="T94" fmla="*/ 909 w 912"/>
                    <a:gd name="T95" fmla="*/ 219 h 1033"/>
                    <a:gd name="T96" fmla="*/ 912 w 912"/>
                    <a:gd name="T97" fmla="*/ 258 h 1033"/>
                    <a:gd name="T98" fmla="*/ 911 w 912"/>
                    <a:gd name="T99" fmla="*/ 848 h 1033"/>
                    <a:gd name="T100" fmla="*/ 896 w 912"/>
                    <a:gd name="T101" fmla="*/ 907 h 1033"/>
                    <a:gd name="T102" fmla="*/ 864 w 912"/>
                    <a:gd name="T103" fmla="*/ 957 h 1033"/>
                    <a:gd name="T104" fmla="*/ 820 w 912"/>
                    <a:gd name="T105" fmla="*/ 998 h 1033"/>
                    <a:gd name="T106" fmla="*/ 766 w 912"/>
                    <a:gd name="T107" fmla="*/ 1024 h 1033"/>
                    <a:gd name="T108" fmla="*/ 705 w 912"/>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2" h="1033">
                      <a:moveTo>
                        <a:pt x="705" y="1033"/>
                      </a:moveTo>
                      <a:lnTo>
                        <a:pt x="705" y="972"/>
                      </a:lnTo>
                      <a:lnTo>
                        <a:pt x="705" y="972"/>
                      </a:lnTo>
                      <a:lnTo>
                        <a:pt x="720" y="972"/>
                      </a:lnTo>
                      <a:lnTo>
                        <a:pt x="734" y="969"/>
                      </a:lnTo>
                      <a:lnTo>
                        <a:pt x="748" y="966"/>
                      </a:lnTo>
                      <a:lnTo>
                        <a:pt x="762" y="961"/>
                      </a:lnTo>
                      <a:lnTo>
                        <a:pt x="774" y="955"/>
                      </a:lnTo>
                      <a:lnTo>
                        <a:pt x="787" y="947"/>
                      </a:lnTo>
                      <a:lnTo>
                        <a:pt x="798" y="939"/>
                      </a:lnTo>
                      <a:lnTo>
                        <a:pt x="808" y="930"/>
                      </a:lnTo>
                      <a:lnTo>
                        <a:pt x="818" y="919"/>
                      </a:lnTo>
                      <a:lnTo>
                        <a:pt x="827" y="908"/>
                      </a:lnTo>
                      <a:lnTo>
                        <a:pt x="834" y="897"/>
                      </a:lnTo>
                      <a:lnTo>
                        <a:pt x="840" y="884"/>
                      </a:lnTo>
                      <a:lnTo>
                        <a:pt x="845" y="871"/>
                      </a:lnTo>
                      <a:lnTo>
                        <a:pt x="849" y="856"/>
                      </a:lnTo>
                      <a:lnTo>
                        <a:pt x="851" y="842"/>
                      </a:lnTo>
                      <a:lnTo>
                        <a:pt x="852" y="828"/>
                      </a:lnTo>
                      <a:lnTo>
                        <a:pt x="852" y="258"/>
                      </a:lnTo>
                      <a:lnTo>
                        <a:pt x="852" y="258"/>
                      </a:lnTo>
                      <a:lnTo>
                        <a:pt x="851" y="238"/>
                      </a:lnTo>
                      <a:lnTo>
                        <a:pt x="848" y="219"/>
                      </a:lnTo>
                      <a:lnTo>
                        <a:pt x="843" y="200"/>
                      </a:lnTo>
                      <a:lnTo>
                        <a:pt x="837" y="182"/>
                      </a:lnTo>
                      <a:lnTo>
                        <a:pt x="828" y="165"/>
                      </a:lnTo>
                      <a:lnTo>
                        <a:pt x="819" y="149"/>
                      </a:lnTo>
                      <a:lnTo>
                        <a:pt x="807" y="132"/>
                      </a:lnTo>
                      <a:lnTo>
                        <a:pt x="795" y="118"/>
                      </a:lnTo>
                      <a:lnTo>
                        <a:pt x="781" y="106"/>
                      </a:lnTo>
                      <a:lnTo>
                        <a:pt x="765" y="94"/>
                      </a:lnTo>
                      <a:lnTo>
                        <a:pt x="749" y="84"/>
                      </a:lnTo>
                      <a:lnTo>
                        <a:pt x="732" y="76"/>
                      </a:lnTo>
                      <a:lnTo>
                        <a:pt x="714" y="70"/>
                      </a:lnTo>
                      <a:lnTo>
                        <a:pt x="695" y="65"/>
                      </a:lnTo>
                      <a:lnTo>
                        <a:pt x="676" y="62"/>
                      </a:lnTo>
                      <a:lnTo>
                        <a:pt x="655" y="61"/>
                      </a:lnTo>
                      <a:lnTo>
                        <a:pt x="256" y="61"/>
                      </a:lnTo>
                      <a:lnTo>
                        <a:pt x="256" y="61"/>
                      </a:lnTo>
                      <a:lnTo>
                        <a:pt x="236" y="62"/>
                      </a:lnTo>
                      <a:lnTo>
                        <a:pt x="217" y="65"/>
                      </a:lnTo>
                      <a:lnTo>
                        <a:pt x="198" y="70"/>
                      </a:lnTo>
                      <a:lnTo>
                        <a:pt x="180" y="76"/>
                      </a:lnTo>
                      <a:lnTo>
                        <a:pt x="163" y="84"/>
                      </a:lnTo>
                      <a:lnTo>
                        <a:pt x="146" y="94"/>
                      </a:lnTo>
                      <a:lnTo>
                        <a:pt x="131" y="106"/>
                      </a:lnTo>
                      <a:lnTo>
                        <a:pt x="117" y="118"/>
                      </a:lnTo>
                      <a:lnTo>
                        <a:pt x="105" y="132"/>
                      </a:lnTo>
                      <a:lnTo>
                        <a:pt x="93"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4" y="919"/>
                      </a:lnTo>
                      <a:lnTo>
                        <a:pt x="103" y="930"/>
                      </a:lnTo>
                      <a:lnTo>
                        <a:pt x="114" y="939"/>
                      </a:lnTo>
                      <a:lnTo>
                        <a:pt x="125" y="947"/>
                      </a:lnTo>
                      <a:lnTo>
                        <a:pt x="137" y="955"/>
                      </a:lnTo>
                      <a:lnTo>
                        <a:pt x="150" y="961"/>
                      </a:lnTo>
                      <a:lnTo>
                        <a:pt x="164" y="966"/>
                      </a:lnTo>
                      <a:lnTo>
                        <a:pt x="178" y="969"/>
                      </a:lnTo>
                      <a:lnTo>
                        <a:pt x="192" y="972"/>
                      </a:lnTo>
                      <a:lnTo>
                        <a:pt x="207" y="972"/>
                      </a:lnTo>
                      <a:lnTo>
                        <a:pt x="207" y="1033"/>
                      </a:lnTo>
                      <a:lnTo>
                        <a:pt x="207" y="1033"/>
                      </a:lnTo>
                      <a:lnTo>
                        <a:pt x="186" y="1032"/>
                      </a:lnTo>
                      <a:lnTo>
                        <a:pt x="166" y="1029"/>
                      </a:lnTo>
                      <a:lnTo>
                        <a:pt x="146" y="1024"/>
                      </a:lnTo>
                      <a:lnTo>
                        <a:pt x="127" y="1017"/>
                      </a:lnTo>
                      <a:lnTo>
                        <a:pt x="109" y="1008"/>
                      </a:lnTo>
                      <a:lnTo>
                        <a:pt x="92"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3" y="59"/>
                      </a:lnTo>
                      <a:lnTo>
                        <a:pt x="113" y="45"/>
                      </a:lnTo>
                      <a:lnTo>
                        <a:pt x="134" y="32"/>
                      </a:lnTo>
                      <a:lnTo>
                        <a:pt x="145" y="25"/>
                      </a:lnTo>
                      <a:lnTo>
                        <a:pt x="156" y="20"/>
                      </a:lnTo>
                      <a:lnTo>
                        <a:pt x="168" y="15"/>
                      </a:lnTo>
                      <a:lnTo>
                        <a:pt x="180" y="11"/>
                      </a:lnTo>
                      <a:lnTo>
                        <a:pt x="192" y="8"/>
                      </a:lnTo>
                      <a:lnTo>
                        <a:pt x="205" y="5"/>
                      </a:lnTo>
                      <a:lnTo>
                        <a:pt x="217" y="3"/>
                      </a:lnTo>
                      <a:lnTo>
                        <a:pt x="230" y="1"/>
                      </a:lnTo>
                      <a:lnTo>
                        <a:pt x="243" y="0"/>
                      </a:lnTo>
                      <a:lnTo>
                        <a:pt x="256" y="0"/>
                      </a:lnTo>
                      <a:lnTo>
                        <a:pt x="655" y="0"/>
                      </a:lnTo>
                      <a:lnTo>
                        <a:pt x="655" y="0"/>
                      </a:lnTo>
                      <a:lnTo>
                        <a:pt x="669" y="0"/>
                      </a:lnTo>
                      <a:lnTo>
                        <a:pt x="682" y="1"/>
                      </a:lnTo>
                      <a:lnTo>
                        <a:pt x="694" y="3"/>
                      </a:lnTo>
                      <a:lnTo>
                        <a:pt x="707" y="5"/>
                      </a:lnTo>
                      <a:lnTo>
                        <a:pt x="720" y="8"/>
                      </a:lnTo>
                      <a:lnTo>
                        <a:pt x="732" y="11"/>
                      </a:lnTo>
                      <a:lnTo>
                        <a:pt x="744" y="15"/>
                      </a:lnTo>
                      <a:lnTo>
                        <a:pt x="755" y="20"/>
                      </a:lnTo>
                      <a:lnTo>
                        <a:pt x="767" y="25"/>
                      </a:lnTo>
                      <a:lnTo>
                        <a:pt x="778" y="32"/>
                      </a:lnTo>
                      <a:lnTo>
                        <a:pt x="799" y="45"/>
                      </a:lnTo>
                      <a:lnTo>
                        <a:pt x="819" y="59"/>
                      </a:lnTo>
                      <a:lnTo>
                        <a:pt x="837" y="76"/>
                      </a:lnTo>
                      <a:lnTo>
                        <a:pt x="854" y="94"/>
                      </a:lnTo>
                      <a:lnTo>
                        <a:pt x="868" y="114"/>
                      </a:lnTo>
                      <a:lnTo>
                        <a:pt x="881" y="135"/>
                      </a:lnTo>
                      <a:lnTo>
                        <a:pt x="887" y="147"/>
                      </a:lnTo>
                      <a:lnTo>
                        <a:pt x="892" y="159"/>
                      </a:lnTo>
                      <a:lnTo>
                        <a:pt x="897" y="170"/>
                      </a:lnTo>
                      <a:lnTo>
                        <a:pt x="901" y="182"/>
                      </a:lnTo>
                      <a:lnTo>
                        <a:pt x="904" y="194"/>
                      </a:lnTo>
                      <a:lnTo>
                        <a:pt x="907" y="207"/>
                      </a:lnTo>
                      <a:lnTo>
                        <a:pt x="909" y="219"/>
                      </a:lnTo>
                      <a:lnTo>
                        <a:pt x="911" y="232"/>
                      </a:lnTo>
                      <a:lnTo>
                        <a:pt x="912" y="245"/>
                      </a:lnTo>
                      <a:lnTo>
                        <a:pt x="912" y="258"/>
                      </a:lnTo>
                      <a:lnTo>
                        <a:pt x="912" y="828"/>
                      </a:lnTo>
                      <a:lnTo>
                        <a:pt x="912" y="828"/>
                      </a:lnTo>
                      <a:lnTo>
                        <a:pt x="911" y="848"/>
                      </a:lnTo>
                      <a:lnTo>
                        <a:pt x="908" y="869"/>
                      </a:lnTo>
                      <a:lnTo>
                        <a:pt x="903" y="889"/>
                      </a:lnTo>
                      <a:lnTo>
                        <a:pt x="896" y="907"/>
                      </a:lnTo>
                      <a:lnTo>
                        <a:pt x="887" y="925"/>
                      </a:lnTo>
                      <a:lnTo>
                        <a:pt x="876" y="942"/>
                      </a:lnTo>
                      <a:lnTo>
                        <a:pt x="864" y="957"/>
                      </a:lnTo>
                      <a:lnTo>
                        <a:pt x="851" y="972"/>
                      </a:lnTo>
                      <a:lnTo>
                        <a:pt x="836" y="986"/>
                      </a:lnTo>
                      <a:lnTo>
                        <a:pt x="820" y="998"/>
                      </a:lnTo>
                      <a:lnTo>
                        <a:pt x="803" y="1008"/>
                      </a:lnTo>
                      <a:lnTo>
                        <a:pt x="785" y="1017"/>
                      </a:lnTo>
                      <a:lnTo>
                        <a:pt x="766" y="1024"/>
                      </a:lnTo>
                      <a:lnTo>
                        <a:pt x="746" y="1029"/>
                      </a:lnTo>
                      <a:lnTo>
                        <a:pt x="726" y="1032"/>
                      </a:lnTo>
                      <a:lnTo>
                        <a:pt x="705" y="1033"/>
                      </a:lnTo>
                      <a:lnTo>
                        <a:pt x="705"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3" name="Male Head">
                <a:extLst>
                  <a:ext uri="{FF2B5EF4-FFF2-40B4-BE49-F238E27FC236}">
                    <a16:creationId xmlns:a16="http://schemas.microsoft.com/office/drawing/2014/main" xmlns="" id="{282E6E82-1866-4AF1-92A3-6132DFF371C2}"/>
                  </a:ext>
                </a:extLst>
              </p:cNvPr>
              <p:cNvSpPr>
                <a:spLocks noEditPoints="1"/>
              </p:cNvSpPr>
              <p:nvPr/>
            </p:nvSpPr>
            <p:spPr bwMode="auto">
              <a:xfrm>
                <a:off x="1101725" y="1919288"/>
                <a:ext cx="177800" cy="180975"/>
              </a:xfrm>
              <a:custGeom>
                <a:avLst/>
                <a:gdLst>
                  <a:gd name="T0" fmla="*/ 200 w 452"/>
                  <a:gd name="T1" fmla="*/ 455 h 456"/>
                  <a:gd name="T2" fmla="*/ 139 w 452"/>
                  <a:gd name="T3" fmla="*/ 439 h 456"/>
                  <a:gd name="T4" fmla="*/ 84 w 452"/>
                  <a:gd name="T5" fmla="*/ 405 h 456"/>
                  <a:gd name="T6" fmla="*/ 52 w 452"/>
                  <a:gd name="T7" fmla="*/ 374 h 456"/>
                  <a:gd name="T8" fmla="*/ 17 w 452"/>
                  <a:gd name="T9" fmla="*/ 316 h 456"/>
                  <a:gd name="T10" fmla="*/ 1 w 452"/>
                  <a:gd name="T11" fmla="*/ 250 h 456"/>
                  <a:gd name="T12" fmla="*/ 1 w 452"/>
                  <a:gd name="T13" fmla="*/ 205 h 456"/>
                  <a:gd name="T14" fmla="*/ 18 w 452"/>
                  <a:gd name="T15" fmla="*/ 139 h 456"/>
                  <a:gd name="T16" fmla="*/ 51 w 452"/>
                  <a:gd name="T17" fmla="*/ 83 h 456"/>
                  <a:gd name="T18" fmla="*/ 99 w 452"/>
                  <a:gd name="T19" fmla="*/ 39 h 456"/>
                  <a:gd name="T20" fmla="*/ 158 w 452"/>
                  <a:gd name="T21" fmla="*/ 10 h 456"/>
                  <a:gd name="T22" fmla="*/ 225 w 452"/>
                  <a:gd name="T23" fmla="*/ 0 h 456"/>
                  <a:gd name="T24" fmla="*/ 225 w 452"/>
                  <a:gd name="T25" fmla="*/ 0 h 456"/>
                  <a:gd name="T26" fmla="*/ 293 w 452"/>
                  <a:gd name="T27" fmla="*/ 10 h 456"/>
                  <a:gd name="T28" fmla="*/ 352 w 452"/>
                  <a:gd name="T29" fmla="*/ 39 h 456"/>
                  <a:gd name="T30" fmla="*/ 400 w 452"/>
                  <a:gd name="T31" fmla="*/ 83 h 456"/>
                  <a:gd name="T32" fmla="*/ 434 w 452"/>
                  <a:gd name="T33" fmla="*/ 138 h 456"/>
                  <a:gd name="T34" fmla="*/ 451 w 452"/>
                  <a:gd name="T35" fmla="*/ 204 h 456"/>
                  <a:gd name="T36" fmla="*/ 451 w 452"/>
                  <a:gd name="T37" fmla="*/ 250 h 456"/>
                  <a:gd name="T38" fmla="*/ 435 w 452"/>
                  <a:gd name="T39" fmla="*/ 315 h 456"/>
                  <a:gd name="T40" fmla="*/ 401 w 452"/>
                  <a:gd name="T41" fmla="*/ 371 h 456"/>
                  <a:gd name="T42" fmla="*/ 353 w 452"/>
                  <a:gd name="T43" fmla="*/ 415 h 456"/>
                  <a:gd name="T44" fmla="*/ 294 w 452"/>
                  <a:gd name="T45" fmla="*/ 445 h 456"/>
                  <a:gd name="T46" fmla="*/ 225 w 452"/>
                  <a:gd name="T47" fmla="*/ 456 h 456"/>
                  <a:gd name="T48" fmla="*/ 222 w 452"/>
                  <a:gd name="T49" fmla="*/ 456 h 456"/>
                  <a:gd name="T50" fmla="*/ 225 w 452"/>
                  <a:gd name="T51" fmla="*/ 61 h 456"/>
                  <a:gd name="T52" fmla="*/ 208 w 452"/>
                  <a:gd name="T53" fmla="*/ 62 h 456"/>
                  <a:gd name="T54" fmla="*/ 161 w 452"/>
                  <a:gd name="T55" fmla="*/ 74 h 456"/>
                  <a:gd name="T56" fmla="*/ 120 w 452"/>
                  <a:gd name="T57" fmla="*/ 99 h 456"/>
                  <a:gd name="T58" fmla="*/ 88 w 452"/>
                  <a:gd name="T59" fmla="*/ 134 h 456"/>
                  <a:gd name="T60" fmla="*/ 67 w 452"/>
                  <a:gd name="T61" fmla="*/ 177 h 456"/>
                  <a:gd name="T62" fmla="*/ 60 w 452"/>
                  <a:gd name="T63" fmla="*/ 228 h 456"/>
                  <a:gd name="T64" fmla="*/ 63 w 452"/>
                  <a:gd name="T65" fmla="*/ 261 h 456"/>
                  <a:gd name="T66" fmla="*/ 80 w 452"/>
                  <a:gd name="T67" fmla="*/ 308 h 456"/>
                  <a:gd name="T68" fmla="*/ 110 w 452"/>
                  <a:gd name="T69" fmla="*/ 348 h 456"/>
                  <a:gd name="T70" fmla="*/ 135 w 452"/>
                  <a:gd name="T71" fmla="*/ 368 h 456"/>
                  <a:gd name="T72" fmla="*/ 178 w 452"/>
                  <a:gd name="T73" fmla="*/ 388 h 456"/>
                  <a:gd name="T74" fmla="*/ 224 w 452"/>
                  <a:gd name="T75" fmla="*/ 395 h 456"/>
                  <a:gd name="T76" fmla="*/ 242 w 452"/>
                  <a:gd name="T77" fmla="*/ 394 h 456"/>
                  <a:gd name="T78" fmla="*/ 290 w 452"/>
                  <a:gd name="T79" fmla="*/ 381 h 456"/>
                  <a:gd name="T80" fmla="*/ 331 w 452"/>
                  <a:gd name="T81" fmla="*/ 355 h 456"/>
                  <a:gd name="T82" fmla="*/ 364 w 452"/>
                  <a:gd name="T83" fmla="*/ 320 h 456"/>
                  <a:gd name="T84" fmla="*/ 385 w 452"/>
                  <a:gd name="T85" fmla="*/ 276 h 456"/>
                  <a:gd name="T86" fmla="*/ 392 w 452"/>
                  <a:gd name="T87" fmla="*/ 227 h 456"/>
                  <a:gd name="T88" fmla="*/ 388 w 452"/>
                  <a:gd name="T89" fmla="*/ 194 h 456"/>
                  <a:gd name="T90" fmla="*/ 372 w 452"/>
                  <a:gd name="T91" fmla="*/ 148 h 456"/>
                  <a:gd name="T92" fmla="*/ 343 w 452"/>
                  <a:gd name="T93" fmla="*/ 110 h 456"/>
                  <a:gd name="T94" fmla="*/ 305 w 452"/>
                  <a:gd name="T95" fmla="*/ 81 h 456"/>
                  <a:gd name="T96" fmla="*/ 259 w 452"/>
                  <a:gd name="T97" fmla="*/ 65 h 456"/>
                  <a:gd name="T98" fmla="*/ 225 w 452"/>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2" h="456">
                    <a:moveTo>
                      <a:pt x="222" y="456"/>
                    </a:moveTo>
                    <a:lnTo>
                      <a:pt x="222" y="456"/>
                    </a:lnTo>
                    <a:lnTo>
                      <a:pt x="200" y="455"/>
                    </a:lnTo>
                    <a:lnTo>
                      <a:pt x="179" y="452"/>
                    </a:lnTo>
                    <a:lnTo>
                      <a:pt x="159" y="446"/>
                    </a:lnTo>
                    <a:lnTo>
                      <a:pt x="139" y="439"/>
                    </a:lnTo>
                    <a:lnTo>
                      <a:pt x="120" y="430"/>
                    </a:lnTo>
                    <a:lnTo>
                      <a:pt x="101" y="419"/>
                    </a:lnTo>
                    <a:lnTo>
                      <a:pt x="84" y="405"/>
                    </a:lnTo>
                    <a:lnTo>
                      <a:pt x="68" y="391"/>
                    </a:lnTo>
                    <a:lnTo>
                      <a:pt x="68" y="391"/>
                    </a:lnTo>
                    <a:lnTo>
                      <a:pt x="52"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1" y="83"/>
                    </a:lnTo>
                    <a:lnTo>
                      <a:pt x="66" y="67"/>
                    </a:lnTo>
                    <a:lnTo>
                      <a:pt x="82" y="52"/>
                    </a:lnTo>
                    <a:lnTo>
                      <a:pt x="99" y="39"/>
                    </a:lnTo>
                    <a:lnTo>
                      <a:pt x="118" y="27"/>
                    </a:lnTo>
                    <a:lnTo>
                      <a:pt x="137" y="18"/>
                    </a:lnTo>
                    <a:lnTo>
                      <a:pt x="158" y="10"/>
                    </a:lnTo>
                    <a:lnTo>
                      <a:pt x="180" y="5"/>
                    </a:lnTo>
                    <a:lnTo>
                      <a:pt x="202" y="1"/>
                    </a:lnTo>
                    <a:lnTo>
                      <a:pt x="225" y="0"/>
                    </a:lnTo>
                    <a:lnTo>
                      <a:pt x="225" y="0"/>
                    </a:lnTo>
                    <a:lnTo>
                      <a:pt x="225" y="0"/>
                    </a:lnTo>
                    <a:lnTo>
                      <a:pt x="225" y="0"/>
                    </a:lnTo>
                    <a:lnTo>
                      <a:pt x="249" y="1"/>
                    </a:lnTo>
                    <a:lnTo>
                      <a:pt x="271" y="5"/>
                    </a:lnTo>
                    <a:lnTo>
                      <a:pt x="293" y="10"/>
                    </a:lnTo>
                    <a:lnTo>
                      <a:pt x="313" y="18"/>
                    </a:lnTo>
                    <a:lnTo>
                      <a:pt x="333" y="27"/>
                    </a:lnTo>
                    <a:lnTo>
                      <a:pt x="352" y="39"/>
                    </a:lnTo>
                    <a:lnTo>
                      <a:pt x="369" y="52"/>
                    </a:lnTo>
                    <a:lnTo>
                      <a:pt x="385" y="67"/>
                    </a:lnTo>
                    <a:lnTo>
                      <a:pt x="400" y="83"/>
                    </a:lnTo>
                    <a:lnTo>
                      <a:pt x="413" y="100"/>
                    </a:lnTo>
                    <a:lnTo>
                      <a:pt x="424" y="119"/>
                    </a:lnTo>
                    <a:lnTo>
                      <a:pt x="434" y="138"/>
                    </a:lnTo>
                    <a:lnTo>
                      <a:pt x="441" y="159"/>
                    </a:lnTo>
                    <a:lnTo>
                      <a:pt x="447" y="182"/>
                    </a:lnTo>
                    <a:lnTo>
                      <a:pt x="451" y="204"/>
                    </a:lnTo>
                    <a:lnTo>
                      <a:pt x="452" y="227"/>
                    </a:lnTo>
                    <a:lnTo>
                      <a:pt x="452" y="227"/>
                    </a:lnTo>
                    <a:lnTo>
                      <a:pt x="451" y="250"/>
                    </a:lnTo>
                    <a:lnTo>
                      <a:pt x="448" y="272"/>
                    </a:lnTo>
                    <a:lnTo>
                      <a:pt x="442" y="293"/>
                    </a:lnTo>
                    <a:lnTo>
                      <a:pt x="435" y="315"/>
                    </a:lnTo>
                    <a:lnTo>
                      <a:pt x="425" y="335"/>
                    </a:lnTo>
                    <a:lnTo>
                      <a:pt x="414" y="353"/>
                    </a:lnTo>
                    <a:lnTo>
                      <a:pt x="401" y="371"/>
                    </a:lnTo>
                    <a:lnTo>
                      <a:pt x="386" y="387"/>
                    </a:lnTo>
                    <a:lnTo>
                      <a:pt x="370" y="402"/>
                    </a:lnTo>
                    <a:lnTo>
                      <a:pt x="353" y="415"/>
                    </a:lnTo>
                    <a:lnTo>
                      <a:pt x="334" y="427"/>
                    </a:lnTo>
                    <a:lnTo>
                      <a:pt x="314" y="437"/>
                    </a:lnTo>
                    <a:lnTo>
                      <a:pt x="294" y="445"/>
                    </a:lnTo>
                    <a:lnTo>
                      <a:pt x="272" y="451"/>
                    </a:lnTo>
                    <a:lnTo>
                      <a:pt x="249" y="454"/>
                    </a:lnTo>
                    <a:lnTo>
                      <a:pt x="225" y="456"/>
                    </a:lnTo>
                    <a:lnTo>
                      <a:pt x="225" y="456"/>
                    </a:lnTo>
                    <a:lnTo>
                      <a:pt x="225" y="456"/>
                    </a:lnTo>
                    <a:lnTo>
                      <a:pt x="222" y="456"/>
                    </a:lnTo>
                    <a:lnTo>
                      <a:pt x="222" y="456"/>
                    </a:lnTo>
                    <a:close/>
                    <a:moveTo>
                      <a:pt x="225" y="61"/>
                    </a:moveTo>
                    <a:lnTo>
                      <a:pt x="225" y="61"/>
                    </a:lnTo>
                    <a:lnTo>
                      <a:pt x="225" y="61"/>
                    </a:lnTo>
                    <a:lnTo>
                      <a:pt x="225" y="61"/>
                    </a:lnTo>
                    <a:lnTo>
                      <a:pt x="208" y="62"/>
                    </a:lnTo>
                    <a:lnTo>
                      <a:pt x="192" y="65"/>
                    </a:lnTo>
                    <a:lnTo>
                      <a:pt x="176" y="69"/>
                    </a:lnTo>
                    <a:lnTo>
                      <a:pt x="161" y="74"/>
                    </a:lnTo>
                    <a:lnTo>
                      <a:pt x="146" y="81"/>
                    </a:lnTo>
                    <a:lnTo>
                      <a:pt x="133" y="90"/>
                    </a:lnTo>
                    <a:lnTo>
                      <a:pt x="120" y="99"/>
                    </a:lnTo>
                    <a:lnTo>
                      <a:pt x="108" y="110"/>
                    </a:lnTo>
                    <a:lnTo>
                      <a:pt x="98" y="122"/>
                    </a:lnTo>
                    <a:lnTo>
                      <a:pt x="88" y="134"/>
                    </a:lnTo>
                    <a:lnTo>
                      <a:pt x="80" y="148"/>
                    </a:lnTo>
                    <a:lnTo>
                      <a:pt x="73" y="162"/>
                    </a:lnTo>
                    <a:lnTo>
                      <a:pt x="67" y="177"/>
                    </a:lnTo>
                    <a:lnTo>
                      <a:pt x="63" y="194"/>
                    </a:lnTo>
                    <a:lnTo>
                      <a:pt x="61" y="211"/>
                    </a:lnTo>
                    <a:lnTo>
                      <a:pt x="60" y="228"/>
                    </a:lnTo>
                    <a:lnTo>
                      <a:pt x="60" y="228"/>
                    </a:lnTo>
                    <a:lnTo>
                      <a:pt x="61" y="244"/>
                    </a:lnTo>
                    <a:lnTo>
                      <a:pt x="63" y="261"/>
                    </a:lnTo>
                    <a:lnTo>
                      <a:pt x="67" y="277"/>
                    </a:lnTo>
                    <a:lnTo>
                      <a:pt x="73" y="292"/>
                    </a:lnTo>
                    <a:lnTo>
                      <a:pt x="80" y="308"/>
                    </a:lnTo>
                    <a:lnTo>
                      <a:pt x="89" y="322"/>
                    </a:lnTo>
                    <a:lnTo>
                      <a:pt x="99" y="336"/>
                    </a:lnTo>
                    <a:lnTo>
                      <a:pt x="110" y="348"/>
                    </a:lnTo>
                    <a:lnTo>
                      <a:pt x="110" y="348"/>
                    </a:lnTo>
                    <a:lnTo>
                      <a:pt x="122" y="359"/>
                    </a:lnTo>
                    <a:lnTo>
                      <a:pt x="135" y="368"/>
                    </a:lnTo>
                    <a:lnTo>
                      <a:pt x="149" y="376"/>
                    </a:lnTo>
                    <a:lnTo>
                      <a:pt x="163" y="383"/>
                    </a:lnTo>
                    <a:lnTo>
                      <a:pt x="178" y="388"/>
                    </a:lnTo>
                    <a:lnTo>
                      <a:pt x="193" y="392"/>
                    </a:lnTo>
                    <a:lnTo>
                      <a:pt x="208" y="394"/>
                    </a:lnTo>
                    <a:lnTo>
                      <a:pt x="224" y="395"/>
                    </a:lnTo>
                    <a:lnTo>
                      <a:pt x="224" y="395"/>
                    </a:lnTo>
                    <a:lnTo>
                      <a:pt x="224" y="395"/>
                    </a:lnTo>
                    <a:lnTo>
                      <a:pt x="242" y="394"/>
                    </a:lnTo>
                    <a:lnTo>
                      <a:pt x="258" y="391"/>
                    </a:lnTo>
                    <a:lnTo>
                      <a:pt x="274" y="387"/>
                    </a:lnTo>
                    <a:lnTo>
                      <a:pt x="290" y="381"/>
                    </a:lnTo>
                    <a:lnTo>
                      <a:pt x="304" y="374"/>
                    </a:lnTo>
                    <a:lnTo>
                      <a:pt x="318" y="365"/>
                    </a:lnTo>
                    <a:lnTo>
                      <a:pt x="331" y="355"/>
                    </a:lnTo>
                    <a:lnTo>
                      <a:pt x="343" y="344"/>
                    </a:lnTo>
                    <a:lnTo>
                      <a:pt x="354" y="333"/>
                    </a:lnTo>
                    <a:lnTo>
                      <a:pt x="364" y="320"/>
                    </a:lnTo>
                    <a:lnTo>
                      <a:pt x="372" y="306"/>
                    </a:lnTo>
                    <a:lnTo>
                      <a:pt x="379" y="291"/>
                    </a:lnTo>
                    <a:lnTo>
                      <a:pt x="385" y="276"/>
                    </a:lnTo>
                    <a:lnTo>
                      <a:pt x="389" y="260"/>
                    </a:lnTo>
                    <a:lnTo>
                      <a:pt x="391" y="244"/>
                    </a:lnTo>
                    <a:lnTo>
                      <a:pt x="392" y="227"/>
                    </a:lnTo>
                    <a:lnTo>
                      <a:pt x="392" y="227"/>
                    </a:lnTo>
                    <a:lnTo>
                      <a:pt x="391" y="210"/>
                    </a:lnTo>
                    <a:lnTo>
                      <a:pt x="388" y="194"/>
                    </a:lnTo>
                    <a:lnTo>
                      <a:pt x="384" y="177"/>
                    </a:lnTo>
                    <a:lnTo>
                      <a:pt x="379" y="162"/>
                    </a:lnTo>
                    <a:lnTo>
                      <a:pt x="372" y="148"/>
                    </a:lnTo>
                    <a:lnTo>
                      <a:pt x="363" y="134"/>
                    </a:lnTo>
                    <a:lnTo>
                      <a:pt x="354" y="121"/>
                    </a:lnTo>
                    <a:lnTo>
                      <a:pt x="343" y="110"/>
                    </a:lnTo>
                    <a:lnTo>
                      <a:pt x="331" y="99"/>
                    </a:lnTo>
                    <a:lnTo>
                      <a:pt x="318" y="89"/>
                    </a:lnTo>
                    <a:lnTo>
                      <a:pt x="305" y="81"/>
                    </a:lnTo>
                    <a:lnTo>
                      <a:pt x="290" y="74"/>
                    </a:lnTo>
                    <a:lnTo>
                      <a:pt x="275" y="69"/>
                    </a:lnTo>
                    <a:lnTo>
                      <a:pt x="259" y="65"/>
                    </a:lnTo>
                    <a:lnTo>
                      <a:pt x="243" y="62"/>
                    </a:lnTo>
                    <a:lnTo>
                      <a:pt x="225" y="61"/>
                    </a:lnTo>
                    <a:lnTo>
                      <a:pt x="22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9" name="Group 11">
              <a:extLst>
                <a:ext uri="{FF2B5EF4-FFF2-40B4-BE49-F238E27FC236}">
                  <a16:creationId xmlns:a16="http://schemas.microsoft.com/office/drawing/2014/main" xmlns="" id="{AD8BE37E-7976-46D5-86CC-4C8962A598F1}"/>
                </a:ext>
              </a:extLst>
            </p:cNvPr>
            <p:cNvGrpSpPr>
              <a:grpSpLocks noChangeAspect="1"/>
            </p:cNvGrpSpPr>
            <p:nvPr/>
          </p:nvGrpSpPr>
          <p:grpSpPr bwMode="auto">
            <a:xfrm>
              <a:off x="10815402" y="829468"/>
              <a:ext cx="682625" cy="900113"/>
              <a:chOff x="539" y="2108"/>
              <a:chExt cx="430" cy="567"/>
            </a:xfrm>
            <a:solidFill>
              <a:schemeClr val="bg1">
                <a:lumMod val="65000"/>
              </a:schemeClr>
            </a:solidFill>
          </p:grpSpPr>
          <p:sp>
            <p:nvSpPr>
              <p:cNvPr id="100" name="Freeform 12">
                <a:extLst>
                  <a:ext uri="{FF2B5EF4-FFF2-40B4-BE49-F238E27FC236}">
                    <a16:creationId xmlns:a16="http://schemas.microsoft.com/office/drawing/2014/main" xmlns="" id="{16D2BE91-5EF7-4DCF-A203-9A6A3252B18C}"/>
                  </a:ext>
                </a:extLst>
              </p:cNvPr>
              <p:cNvSpPr>
                <a:spLocks noEditPoints="1"/>
              </p:cNvSpPr>
              <p:nvPr/>
            </p:nvSpPr>
            <p:spPr bwMode="auto">
              <a:xfrm>
                <a:off x="855" y="2305"/>
                <a:ext cx="78" cy="77"/>
              </a:xfrm>
              <a:custGeom>
                <a:avLst/>
                <a:gdLst>
                  <a:gd name="T0" fmla="*/ 138 w 310"/>
                  <a:gd name="T1" fmla="*/ 309 h 309"/>
                  <a:gd name="T2" fmla="*/ 96 w 310"/>
                  <a:gd name="T3" fmla="*/ 298 h 309"/>
                  <a:gd name="T4" fmla="*/ 58 w 310"/>
                  <a:gd name="T5" fmla="*/ 276 h 309"/>
                  <a:gd name="T6" fmla="*/ 36 w 310"/>
                  <a:gd name="T7" fmla="*/ 254 h 309"/>
                  <a:gd name="T8" fmla="*/ 12 w 310"/>
                  <a:gd name="T9" fmla="*/ 214 h 309"/>
                  <a:gd name="T10" fmla="*/ 1 w 310"/>
                  <a:gd name="T11" fmla="*/ 170 h 309"/>
                  <a:gd name="T12" fmla="*/ 1 w 310"/>
                  <a:gd name="T13" fmla="*/ 139 h 309"/>
                  <a:gd name="T14" fmla="*/ 12 w 310"/>
                  <a:gd name="T15" fmla="*/ 94 h 309"/>
                  <a:gd name="T16" fmla="*/ 35 w 310"/>
                  <a:gd name="T17" fmla="*/ 56 h 309"/>
                  <a:gd name="T18" fmla="*/ 69 w 310"/>
                  <a:gd name="T19" fmla="*/ 26 h 309"/>
                  <a:gd name="T20" fmla="*/ 109 w 310"/>
                  <a:gd name="T21" fmla="*/ 7 h 309"/>
                  <a:gd name="T22" fmla="*/ 155 w 310"/>
                  <a:gd name="T23" fmla="*/ 0 h 309"/>
                  <a:gd name="T24" fmla="*/ 155 w 310"/>
                  <a:gd name="T25" fmla="*/ 0 h 309"/>
                  <a:gd name="T26" fmla="*/ 200 w 310"/>
                  <a:gd name="T27" fmla="*/ 7 h 309"/>
                  <a:gd name="T28" fmla="*/ 241 w 310"/>
                  <a:gd name="T29" fmla="*/ 26 h 309"/>
                  <a:gd name="T30" fmla="*/ 274 w 310"/>
                  <a:gd name="T31" fmla="*/ 56 h 309"/>
                  <a:gd name="T32" fmla="*/ 297 w 310"/>
                  <a:gd name="T33" fmla="*/ 93 h 309"/>
                  <a:gd name="T34" fmla="*/ 309 w 310"/>
                  <a:gd name="T35" fmla="*/ 138 h 309"/>
                  <a:gd name="T36" fmla="*/ 309 w 310"/>
                  <a:gd name="T37" fmla="*/ 170 h 309"/>
                  <a:gd name="T38" fmla="*/ 298 w 310"/>
                  <a:gd name="T39" fmla="*/ 213 h 309"/>
                  <a:gd name="T40" fmla="*/ 275 w 310"/>
                  <a:gd name="T41" fmla="*/ 252 h 309"/>
                  <a:gd name="T42" fmla="*/ 242 w 310"/>
                  <a:gd name="T43" fmla="*/ 282 h 309"/>
                  <a:gd name="T44" fmla="*/ 201 w 310"/>
                  <a:gd name="T45" fmla="*/ 302 h 309"/>
                  <a:gd name="T46" fmla="*/ 155 w 310"/>
                  <a:gd name="T47" fmla="*/ 309 h 309"/>
                  <a:gd name="T48" fmla="*/ 153 w 310"/>
                  <a:gd name="T49" fmla="*/ 309 h 309"/>
                  <a:gd name="T50" fmla="*/ 154 w 310"/>
                  <a:gd name="T51" fmla="*/ 279 h 309"/>
                  <a:gd name="T52" fmla="*/ 164 w 310"/>
                  <a:gd name="T53" fmla="*/ 249 h 309"/>
                  <a:gd name="T54" fmla="*/ 191 w 310"/>
                  <a:gd name="T55" fmla="*/ 242 h 309"/>
                  <a:gd name="T56" fmla="*/ 214 w 310"/>
                  <a:gd name="T57" fmla="*/ 226 h 309"/>
                  <a:gd name="T58" fmla="*/ 234 w 310"/>
                  <a:gd name="T59" fmla="*/ 206 h 309"/>
                  <a:gd name="T60" fmla="*/ 246 w 310"/>
                  <a:gd name="T61" fmla="*/ 182 h 309"/>
                  <a:gd name="T62" fmla="*/ 250 w 310"/>
                  <a:gd name="T63" fmla="*/ 154 h 309"/>
                  <a:gd name="T64" fmla="*/ 248 w 310"/>
                  <a:gd name="T65" fmla="*/ 136 h 309"/>
                  <a:gd name="T66" fmla="*/ 238 w 310"/>
                  <a:gd name="T67" fmla="*/ 110 h 309"/>
                  <a:gd name="T68" fmla="*/ 222 w 310"/>
                  <a:gd name="T69" fmla="*/ 87 h 309"/>
                  <a:gd name="T70" fmla="*/ 199 w 310"/>
                  <a:gd name="T71" fmla="*/ 71 h 309"/>
                  <a:gd name="T72" fmla="*/ 174 w 310"/>
                  <a:gd name="T73" fmla="*/ 62 h 309"/>
                  <a:gd name="T74" fmla="*/ 155 w 310"/>
                  <a:gd name="T75" fmla="*/ 60 h 309"/>
                  <a:gd name="T76" fmla="*/ 145 w 310"/>
                  <a:gd name="T77" fmla="*/ 61 h 309"/>
                  <a:gd name="T78" fmla="*/ 118 w 310"/>
                  <a:gd name="T79" fmla="*/ 67 h 309"/>
                  <a:gd name="T80" fmla="*/ 95 w 310"/>
                  <a:gd name="T81" fmla="*/ 81 h 309"/>
                  <a:gd name="T82" fmla="*/ 77 w 310"/>
                  <a:gd name="T83" fmla="*/ 101 h 309"/>
                  <a:gd name="T84" fmla="*/ 66 w 310"/>
                  <a:gd name="T85" fmla="*/ 127 h 309"/>
                  <a:gd name="T86" fmla="*/ 60 w 310"/>
                  <a:gd name="T87" fmla="*/ 155 h 309"/>
                  <a:gd name="T88" fmla="*/ 62 w 310"/>
                  <a:gd name="T89" fmla="*/ 173 h 309"/>
                  <a:gd name="T90" fmla="*/ 73 w 310"/>
                  <a:gd name="T91" fmla="*/ 200 h 309"/>
                  <a:gd name="T92" fmla="*/ 90 w 310"/>
                  <a:gd name="T93" fmla="*/ 222 h 309"/>
                  <a:gd name="T94" fmla="*/ 104 w 310"/>
                  <a:gd name="T95" fmla="*/ 235 h 309"/>
                  <a:gd name="T96" fmla="*/ 128 w 310"/>
                  <a:gd name="T97" fmla="*/ 246 h 309"/>
                  <a:gd name="T98" fmla="*/ 154 w 310"/>
                  <a:gd name="T99" fmla="*/ 24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0" h="309">
                    <a:moveTo>
                      <a:pt x="153" y="309"/>
                    </a:moveTo>
                    <a:lnTo>
                      <a:pt x="153" y="309"/>
                    </a:lnTo>
                    <a:lnTo>
                      <a:pt x="138" y="309"/>
                    </a:lnTo>
                    <a:lnTo>
                      <a:pt x="124" y="307"/>
                    </a:lnTo>
                    <a:lnTo>
                      <a:pt x="110" y="303"/>
                    </a:lnTo>
                    <a:lnTo>
                      <a:pt x="96" y="298"/>
                    </a:lnTo>
                    <a:lnTo>
                      <a:pt x="83" y="292"/>
                    </a:lnTo>
                    <a:lnTo>
                      <a:pt x="71" y="285"/>
                    </a:lnTo>
                    <a:lnTo>
                      <a:pt x="58" y="276"/>
                    </a:lnTo>
                    <a:lnTo>
                      <a:pt x="47" y="266"/>
                    </a:lnTo>
                    <a:lnTo>
                      <a:pt x="47" y="266"/>
                    </a:lnTo>
                    <a:lnTo>
                      <a:pt x="36" y="254"/>
                    </a:lnTo>
                    <a:lnTo>
                      <a:pt x="27" y="242"/>
                    </a:lnTo>
                    <a:lnTo>
                      <a:pt x="19" y="229"/>
                    </a:lnTo>
                    <a:lnTo>
                      <a:pt x="12" y="214"/>
                    </a:lnTo>
                    <a:lnTo>
                      <a:pt x="7" y="200"/>
                    </a:lnTo>
                    <a:lnTo>
                      <a:pt x="3" y="185"/>
                    </a:lnTo>
                    <a:lnTo>
                      <a:pt x="1" y="170"/>
                    </a:lnTo>
                    <a:lnTo>
                      <a:pt x="0" y="154"/>
                    </a:lnTo>
                    <a:lnTo>
                      <a:pt x="0" y="154"/>
                    </a:lnTo>
                    <a:lnTo>
                      <a:pt x="1" y="139"/>
                    </a:lnTo>
                    <a:lnTo>
                      <a:pt x="3" y="124"/>
                    </a:lnTo>
                    <a:lnTo>
                      <a:pt x="7" y="109"/>
                    </a:lnTo>
                    <a:lnTo>
                      <a:pt x="12" y="94"/>
                    </a:lnTo>
                    <a:lnTo>
                      <a:pt x="19" y="80"/>
                    </a:lnTo>
                    <a:lnTo>
                      <a:pt x="27" y="68"/>
                    </a:lnTo>
                    <a:lnTo>
                      <a:pt x="35" y="56"/>
                    </a:lnTo>
                    <a:lnTo>
                      <a:pt x="45" y="45"/>
                    </a:lnTo>
                    <a:lnTo>
                      <a:pt x="56" y="35"/>
                    </a:lnTo>
                    <a:lnTo>
                      <a:pt x="69" y="26"/>
                    </a:lnTo>
                    <a:lnTo>
                      <a:pt x="82" y="19"/>
                    </a:lnTo>
                    <a:lnTo>
                      <a:pt x="95" y="12"/>
                    </a:lnTo>
                    <a:lnTo>
                      <a:pt x="109" y="7"/>
                    </a:lnTo>
                    <a:lnTo>
                      <a:pt x="124" y="3"/>
                    </a:lnTo>
                    <a:lnTo>
                      <a:pt x="139" y="1"/>
                    </a:lnTo>
                    <a:lnTo>
                      <a:pt x="155" y="0"/>
                    </a:lnTo>
                    <a:lnTo>
                      <a:pt x="155" y="0"/>
                    </a:lnTo>
                    <a:lnTo>
                      <a:pt x="155" y="0"/>
                    </a:lnTo>
                    <a:lnTo>
                      <a:pt x="155" y="0"/>
                    </a:lnTo>
                    <a:lnTo>
                      <a:pt x="170" y="1"/>
                    </a:lnTo>
                    <a:lnTo>
                      <a:pt x="186" y="3"/>
                    </a:lnTo>
                    <a:lnTo>
                      <a:pt x="200" y="7"/>
                    </a:lnTo>
                    <a:lnTo>
                      <a:pt x="214" y="12"/>
                    </a:lnTo>
                    <a:lnTo>
                      <a:pt x="229" y="19"/>
                    </a:lnTo>
                    <a:lnTo>
                      <a:pt x="241" y="26"/>
                    </a:lnTo>
                    <a:lnTo>
                      <a:pt x="253" y="35"/>
                    </a:lnTo>
                    <a:lnTo>
                      <a:pt x="264" y="45"/>
                    </a:lnTo>
                    <a:lnTo>
                      <a:pt x="274" y="56"/>
                    </a:lnTo>
                    <a:lnTo>
                      <a:pt x="283" y="68"/>
                    </a:lnTo>
                    <a:lnTo>
                      <a:pt x="291" y="80"/>
                    </a:lnTo>
                    <a:lnTo>
                      <a:pt x="297" y="93"/>
                    </a:lnTo>
                    <a:lnTo>
                      <a:pt x="302" y="109"/>
                    </a:lnTo>
                    <a:lnTo>
                      <a:pt x="306" y="123"/>
                    </a:lnTo>
                    <a:lnTo>
                      <a:pt x="309" y="138"/>
                    </a:lnTo>
                    <a:lnTo>
                      <a:pt x="310" y="154"/>
                    </a:lnTo>
                    <a:lnTo>
                      <a:pt x="310" y="154"/>
                    </a:lnTo>
                    <a:lnTo>
                      <a:pt x="309" y="170"/>
                    </a:lnTo>
                    <a:lnTo>
                      <a:pt x="307" y="185"/>
                    </a:lnTo>
                    <a:lnTo>
                      <a:pt x="303" y="199"/>
                    </a:lnTo>
                    <a:lnTo>
                      <a:pt x="298" y="213"/>
                    </a:lnTo>
                    <a:lnTo>
                      <a:pt x="291" y="228"/>
                    </a:lnTo>
                    <a:lnTo>
                      <a:pt x="284" y="240"/>
                    </a:lnTo>
                    <a:lnTo>
                      <a:pt x="275" y="252"/>
                    </a:lnTo>
                    <a:lnTo>
                      <a:pt x="265" y="263"/>
                    </a:lnTo>
                    <a:lnTo>
                      <a:pt x="254" y="273"/>
                    </a:lnTo>
                    <a:lnTo>
                      <a:pt x="242" y="282"/>
                    </a:lnTo>
                    <a:lnTo>
                      <a:pt x="230" y="290"/>
                    </a:lnTo>
                    <a:lnTo>
                      <a:pt x="215" y="297"/>
                    </a:lnTo>
                    <a:lnTo>
                      <a:pt x="201" y="302"/>
                    </a:lnTo>
                    <a:lnTo>
                      <a:pt x="186" y="306"/>
                    </a:lnTo>
                    <a:lnTo>
                      <a:pt x="171" y="308"/>
                    </a:lnTo>
                    <a:lnTo>
                      <a:pt x="155" y="309"/>
                    </a:lnTo>
                    <a:lnTo>
                      <a:pt x="155" y="309"/>
                    </a:lnTo>
                    <a:lnTo>
                      <a:pt x="155" y="309"/>
                    </a:lnTo>
                    <a:lnTo>
                      <a:pt x="153" y="309"/>
                    </a:lnTo>
                    <a:lnTo>
                      <a:pt x="153" y="309"/>
                    </a:lnTo>
                    <a:close/>
                    <a:moveTo>
                      <a:pt x="154" y="249"/>
                    </a:moveTo>
                    <a:lnTo>
                      <a:pt x="154" y="279"/>
                    </a:lnTo>
                    <a:lnTo>
                      <a:pt x="154" y="249"/>
                    </a:lnTo>
                    <a:lnTo>
                      <a:pt x="154" y="249"/>
                    </a:lnTo>
                    <a:lnTo>
                      <a:pt x="164" y="249"/>
                    </a:lnTo>
                    <a:lnTo>
                      <a:pt x="173" y="247"/>
                    </a:lnTo>
                    <a:lnTo>
                      <a:pt x="182" y="245"/>
                    </a:lnTo>
                    <a:lnTo>
                      <a:pt x="191" y="242"/>
                    </a:lnTo>
                    <a:lnTo>
                      <a:pt x="199" y="237"/>
                    </a:lnTo>
                    <a:lnTo>
                      <a:pt x="207" y="233"/>
                    </a:lnTo>
                    <a:lnTo>
                      <a:pt x="214" y="226"/>
                    </a:lnTo>
                    <a:lnTo>
                      <a:pt x="222" y="220"/>
                    </a:lnTo>
                    <a:lnTo>
                      <a:pt x="228" y="213"/>
                    </a:lnTo>
                    <a:lnTo>
                      <a:pt x="234" y="206"/>
                    </a:lnTo>
                    <a:lnTo>
                      <a:pt x="238" y="198"/>
                    </a:lnTo>
                    <a:lnTo>
                      <a:pt x="242" y="190"/>
                    </a:lnTo>
                    <a:lnTo>
                      <a:pt x="246" y="182"/>
                    </a:lnTo>
                    <a:lnTo>
                      <a:pt x="248" y="173"/>
                    </a:lnTo>
                    <a:lnTo>
                      <a:pt x="249" y="164"/>
                    </a:lnTo>
                    <a:lnTo>
                      <a:pt x="250" y="154"/>
                    </a:lnTo>
                    <a:lnTo>
                      <a:pt x="250" y="154"/>
                    </a:lnTo>
                    <a:lnTo>
                      <a:pt x="249" y="145"/>
                    </a:lnTo>
                    <a:lnTo>
                      <a:pt x="248" y="136"/>
                    </a:lnTo>
                    <a:lnTo>
                      <a:pt x="245" y="127"/>
                    </a:lnTo>
                    <a:lnTo>
                      <a:pt x="242" y="118"/>
                    </a:lnTo>
                    <a:lnTo>
                      <a:pt x="238" y="110"/>
                    </a:lnTo>
                    <a:lnTo>
                      <a:pt x="233" y="101"/>
                    </a:lnTo>
                    <a:lnTo>
                      <a:pt x="228" y="94"/>
                    </a:lnTo>
                    <a:lnTo>
                      <a:pt x="222" y="87"/>
                    </a:lnTo>
                    <a:lnTo>
                      <a:pt x="214" y="81"/>
                    </a:lnTo>
                    <a:lnTo>
                      <a:pt x="207" y="76"/>
                    </a:lnTo>
                    <a:lnTo>
                      <a:pt x="199" y="71"/>
                    </a:lnTo>
                    <a:lnTo>
                      <a:pt x="191" y="67"/>
                    </a:lnTo>
                    <a:lnTo>
                      <a:pt x="183" y="64"/>
                    </a:lnTo>
                    <a:lnTo>
                      <a:pt x="174" y="62"/>
                    </a:lnTo>
                    <a:lnTo>
                      <a:pt x="164" y="61"/>
                    </a:lnTo>
                    <a:lnTo>
                      <a:pt x="155" y="60"/>
                    </a:lnTo>
                    <a:lnTo>
                      <a:pt x="155" y="60"/>
                    </a:lnTo>
                    <a:lnTo>
                      <a:pt x="155" y="60"/>
                    </a:lnTo>
                    <a:lnTo>
                      <a:pt x="155" y="60"/>
                    </a:lnTo>
                    <a:lnTo>
                      <a:pt x="145" y="61"/>
                    </a:lnTo>
                    <a:lnTo>
                      <a:pt x="136" y="62"/>
                    </a:lnTo>
                    <a:lnTo>
                      <a:pt x="127" y="64"/>
                    </a:lnTo>
                    <a:lnTo>
                      <a:pt x="118" y="67"/>
                    </a:lnTo>
                    <a:lnTo>
                      <a:pt x="110" y="71"/>
                    </a:lnTo>
                    <a:lnTo>
                      <a:pt x="103" y="76"/>
                    </a:lnTo>
                    <a:lnTo>
                      <a:pt x="95" y="81"/>
                    </a:lnTo>
                    <a:lnTo>
                      <a:pt x="89" y="87"/>
                    </a:lnTo>
                    <a:lnTo>
                      <a:pt x="83" y="94"/>
                    </a:lnTo>
                    <a:lnTo>
                      <a:pt x="77" y="101"/>
                    </a:lnTo>
                    <a:lnTo>
                      <a:pt x="73" y="110"/>
                    </a:lnTo>
                    <a:lnTo>
                      <a:pt x="69" y="118"/>
                    </a:lnTo>
                    <a:lnTo>
                      <a:pt x="66" y="127"/>
                    </a:lnTo>
                    <a:lnTo>
                      <a:pt x="62" y="136"/>
                    </a:lnTo>
                    <a:lnTo>
                      <a:pt x="61" y="145"/>
                    </a:lnTo>
                    <a:lnTo>
                      <a:pt x="60" y="155"/>
                    </a:lnTo>
                    <a:lnTo>
                      <a:pt x="60" y="155"/>
                    </a:lnTo>
                    <a:lnTo>
                      <a:pt x="61" y="164"/>
                    </a:lnTo>
                    <a:lnTo>
                      <a:pt x="62" y="173"/>
                    </a:lnTo>
                    <a:lnTo>
                      <a:pt x="66" y="182"/>
                    </a:lnTo>
                    <a:lnTo>
                      <a:pt x="69" y="191"/>
                    </a:lnTo>
                    <a:lnTo>
                      <a:pt x="73" y="200"/>
                    </a:lnTo>
                    <a:lnTo>
                      <a:pt x="78" y="208"/>
                    </a:lnTo>
                    <a:lnTo>
                      <a:pt x="83" y="215"/>
                    </a:lnTo>
                    <a:lnTo>
                      <a:pt x="90" y="222"/>
                    </a:lnTo>
                    <a:lnTo>
                      <a:pt x="90" y="222"/>
                    </a:lnTo>
                    <a:lnTo>
                      <a:pt x="97" y="229"/>
                    </a:lnTo>
                    <a:lnTo>
                      <a:pt x="104" y="235"/>
                    </a:lnTo>
                    <a:lnTo>
                      <a:pt x="112" y="239"/>
                    </a:lnTo>
                    <a:lnTo>
                      <a:pt x="120" y="243"/>
                    </a:lnTo>
                    <a:lnTo>
                      <a:pt x="128" y="246"/>
                    </a:lnTo>
                    <a:lnTo>
                      <a:pt x="136" y="248"/>
                    </a:lnTo>
                    <a:lnTo>
                      <a:pt x="145" y="249"/>
                    </a:lnTo>
                    <a:lnTo>
                      <a:pt x="154" y="249"/>
                    </a:lnTo>
                    <a:lnTo>
                      <a:pt x="154"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Rectangle 13">
                <a:extLst>
                  <a:ext uri="{FF2B5EF4-FFF2-40B4-BE49-F238E27FC236}">
                    <a16:creationId xmlns:a16="http://schemas.microsoft.com/office/drawing/2014/main" xmlns="" id="{5CCD8B70-C3DE-46A4-A869-23D420E24591}"/>
                  </a:ext>
                </a:extLst>
              </p:cNvPr>
              <p:cNvSpPr>
                <a:spLocks noChangeArrowheads="1"/>
              </p:cNvSpPr>
              <p:nvPr/>
            </p:nvSpPr>
            <p:spPr bwMode="auto">
              <a:xfrm>
                <a:off x="886" y="2550"/>
                <a:ext cx="15" cy="11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2" name="Freeform 14">
                <a:extLst>
                  <a:ext uri="{FF2B5EF4-FFF2-40B4-BE49-F238E27FC236}">
                    <a16:creationId xmlns:a16="http://schemas.microsoft.com/office/drawing/2014/main" xmlns="" id="{F44B32D3-B316-4986-8913-3A9F87A6E50A}"/>
                  </a:ext>
                </a:extLst>
              </p:cNvPr>
              <p:cNvSpPr>
                <a:spLocks/>
              </p:cNvSpPr>
              <p:nvPr/>
            </p:nvSpPr>
            <p:spPr bwMode="auto">
              <a:xfrm>
                <a:off x="847" y="2467"/>
                <a:ext cx="94" cy="208"/>
              </a:xfrm>
              <a:custGeom>
                <a:avLst/>
                <a:gdLst>
                  <a:gd name="T0" fmla="*/ 274 w 376"/>
                  <a:gd name="T1" fmla="*/ 834 h 834"/>
                  <a:gd name="T2" fmla="*/ 104 w 376"/>
                  <a:gd name="T3" fmla="*/ 834 h 834"/>
                  <a:gd name="T4" fmla="*/ 104 w 376"/>
                  <a:gd name="T5" fmla="*/ 834 h 834"/>
                  <a:gd name="T6" fmla="*/ 92 w 376"/>
                  <a:gd name="T7" fmla="*/ 833 h 834"/>
                  <a:gd name="T8" fmla="*/ 82 w 376"/>
                  <a:gd name="T9" fmla="*/ 831 h 834"/>
                  <a:gd name="T10" fmla="*/ 72 w 376"/>
                  <a:gd name="T11" fmla="*/ 829 h 834"/>
                  <a:gd name="T12" fmla="*/ 63 w 376"/>
                  <a:gd name="T13" fmla="*/ 826 h 834"/>
                  <a:gd name="T14" fmla="*/ 54 w 376"/>
                  <a:gd name="T15" fmla="*/ 821 h 834"/>
                  <a:gd name="T16" fmla="*/ 45 w 376"/>
                  <a:gd name="T17" fmla="*/ 816 h 834"/>
                  <a:gd name="T18" fmla="*/ 37 w 376"/>
                  <a:gd name="T19" fmla="*/ 810 h 834"/>
                  <a:gd name="T20" fmla="*/ 30 w 376"/>
                  <a:gd name="T21" fmla="*/ 804 h 834"/>
                  <a:gd name="T22" fmla="*/ 24 w 376"/>
                  <a:gd name="T23" fmla="*/ 796 h 834"/>
                  <a:gd name="T24" fmla="*/ 18 w 376"/>
                  <a:gd name="T25" fmla="*/ 788 h 834"/>
                  <a:gd name="T26" fmla="*/ 13 w 376"/>
                  <a:gd name="T27" fmla="*/ 780 h 834"/>
                  <a:gd name="T28" fmla="*/ 8 w 376"/>
                  <a:gd name="T29" fmla="*/ 770 h 834"/>
                  <a:gd name="T30" fmla="*/ 5 w 376"/>
                  <a:gd name="T31" fmla="*/ 761 h 834"/>
                  <a:gd name="T32" fmla="*/ 2 w 376"/>
                  <a:gd name="T33" fmla="*/ 751 h 834"/>
                  <a:gd name="T34" fmla="*/ 1 w 376"/>
                  <a:gd name="T35" fmla="*/ 741 h 834"/>
                  <a:gd name="T36" fmla="*/ 0 w 376"/>
                  <a:gd name="T37" fmla="*/ 730 h 834"/>
                  <a:gd name="T38" fmla="*/ 0 w 376"/>
                  <a:gd name="T39" fmla="*/ 0 h 834"/>
                  <a:gd name="T40" fmla="*/ 60 w 376"/>
                  <a:gd name="T41" fmla="*/ 0 h 834"/>
                  <a:gd name="T42" fmla="*/ 60 w 376"/>
                  <a:gd name="T43" fmla="*/ 730 h 834"/>
                  <a:gd name="T44" fmla="*/ 60 w 376"/>
                  <a:gd name="T45" fmla="*/ 730 h 834"/>
                  <a:gd name="T46" fmla="*/ 61 w 376"/>
                  <a:gd name="T47" fmla="*/ 739 h 834"/>
                  <a:gd name="T48" fmla="*/ 63 w 376"/>
                  <a:gd name="T49" fmla="*/ 747 h 834"/>
                  <a:gd name="T50" fmla="*/ 67 w 376"/>
                  <a:gd name="T51" fmla="*/ 754 h 834"/>
                  <a:gd name="T52" fmla="*/ 73 w 376"/>
                  <a:gd name="T53" fmla="*/ 760 h 834"/>
                  <a:gd name="T54" fmla="*/ 79 w 376"/>
                  <a:gd name="T55" fmla="*/ 765 h 834"/>
                  <a:gd name="T56" fmla="*/ 86 w 376"/>
                  <a:gd name="T57" fmla="*/ 769 h 834"/>
                  <a:gd name="T58" fmla="*/ 94 w 376"/>
                  <a:gd name="T59" fmla="*/ 772 h 834"/>
                  <a:gd name="T60" fmla="*/ 104 w 376"/>
                  <a:gd name="T61" fmla="*/ 773 h 834"/>
                  <a:gd name="T62" fmla="*/ 274 w 376"/>
                  <a:gd name="T63" fmla="*/ 773 h 834"/>
                  <a:gd name="T64" fmla="*/ 274 w 376"/>
                  <a:gd name="T65" fmla="*/ 773 h 834"/>
                  <a:gd name="T66" fmla="*/ 282 w 376"/>
                  <a:gd name="T67" fmla="*/ 772 h 834"/>
                  <a:gd name="T68" fmla="*/ 290 w 376"/>
                  <a:gd name="T69" fmla="*/ 769 h 834"/>
                  <a:gd name="T70" fmla="*/ 297 w 376"/>
                  <a:gd name="T71" fmla="*/ 765 h 834"/>
                  <a:gd name="T72" fmla="*/ 304 w 376"/>
                  <a:gd name="T73" fmla="*/ 760 h 834"/>
                  <a:gd name="T74" fmla="*/ 309 w 376"/>
                  <a:gd name="T75" fmla="*/ 754 h 834"/>
                  <a:gd name="T76" fmla="*/ 313 w 376"/>
                  <a:gd name="T77" fmla="*/ 747 h 834"/>
                  <a:gd name="T78" fmla="*/ 315 w 376"/>
                  <a:gd name="T79" fmla="*/ 739 h 834"/>
                  <a:gd name="T80" fmla="*/ 316 w 376"/>
                  <a:gd name="T81" fmla="*/ 730 h 834"/>
                  <a:gd name="T82" fmla="*/ 316 w 376"/>
                  <a:gd name="T83" fmla="*/ 0 h 834"/>
                  <a:gd name="T84" fmla="*/ 376 w 376"/>
                  <a:gd name="T85" fmla="*/ 0 h 834"/>
                  <a:gd name="T86" fmla="*/ 376 w 376"/>
                  <a:gd name="T87" fmla="*/ 730 h 834"/>
                  <a:gd name="T88" fmla="*/ 376 w 376"/>
                  <a:gd name="T89" fmla="*/ 730 h 834"/>
                  <a:gd name="T90" fmla="*/ 376 w 376"/>
                  <a:gd name="T91" fmla="*/ 741 h 834"/>
                  <a:gd name="T92" fmla="*/ 374 w 376"/>
                  <a:gd name="T93" fmla="*/ 751 h 834"/>
                  <a:gd name="T94" fmla="*/ 372 w 376"/>
                  <a:gd name="T95" fmla="*/ 761 h 834"/>
                  <a:gd name="T96" fmla="*/ 368 w 376"/>
                  <a:gd name="T97" fmla="*/ 770 h 834"/>
                  <a:gd name="T98" fmla="*/ 364 w 376"/>
                  <a:gd name="T99" fmla="*/ 780 h 834"/>
                  <a:gd name="T100" fmla="*/ 359 w 376"/>
                  <a:gd name="T101" fmla="*/ 788 h 834"/>
                  <a:gd name="T102" fmla="*/ 353 w 376"/>
                  <a:gd name="T103" fmla="*/ 796 h 834"/>
                  <a:gd name="T104" fmla="*/ 346 w 376"/>
                  <a:gd name="T105" fmla="*/ 804 h 834"/>
                  <a:gd name="T106" fmla="*/ 339 w 376"/>
                  <a:gd name="T107" fmla="*/ 810 h 834"/>
                  <a:gd name="T108" fmla="*/ 331 w 376"/>
                  <a:gd name="T109" fmla="*/ 816 h 834"/>
                  <a:gd name="T110" fmla="*/ 323 w 376"/>
                  <a:gd name="T111" fmla="*/ 821 h 834"/>
                  <a:gd name="T112" fmla="*/ 314 w 376"/>
                  <a:gd name="T113" fmla="*/ 826 h 834"/>
                  <a:gd name="T114" fmla="*/ 304 w 376"/>
                  <a:gd name="T115" fmla="*/ 829 h 834"/>
                  <a:gd name="T116" fmla="*/ 294 w 376"/>
                  <a:gd name="T117" fmla="*/ 831 h 834"/>
                  <a:gd name="T118" fmla="*/ 284 w 376"/>
                  <a:gd name="T119" fmla="*/ 833 h 834"/>
                  <a:gd name="T120" fmla="*/ 274 w 376"/>
                  <a:gd name="T121" fmla="*/ 834 h 834"/>
                  <a:gd name="T122" fmla="*/ 274 w 376"/>
                  <a:gd name="T123"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6" h="834">
                    <a:moveTo>
                      <a:pt x="274" y="834"/>
                    </a:moveTo>
                    <a:lnTo>
                      <a:pt x="104" y="834"/>
                    </a:lnTo>
                    <a:lnTo>
                      <a:pt x="104" y="834"/>
                    </a:lnTo>
                    <a:lnTo>
                      <a:pt x="92" y="833"/>
                    </a:lnTo>
                    <a:lnTo>
                      <a:pt x="82" y="831"/>
                    </a:lnTo>
                    <a:lnTo>
                      <a:pt x="72" y="829"/>
                    </a:lnTo>
                    <a:lnTo>
                      <a:pt x="63" y="826"/>
                    </a:lnTo>
                    <a:lnTo>
                      <a:pt x="54" y="821"/>
                    </a:lnTo>
                    <a:lnTo>
                      <a:pt x="45" y="816"/>
                    </a:lnTo>
                    <a:lnTo>
                      <a:pt x="37" y="810"/>
                    </a:lnTo>
                    <a:lnTo>
                      <a:pt x="30" y="804"/>
                    </a:lnTo>
                    <a:lnTo>
                      <a:pt x="24" y="796"/>
                    </a:lnTo>
                    <a:lnTo>
                      <a:pt x="18" y="788"/>
                    </a:lnTo>
                    <a:lnTo>
                      <a:pt x="13" y="780"/>
                    </a:lnTo>
                    <a:lnTo>
                      <a:pt x="8" y="770"/>
                    </a:lnTo>
                    <a:lnTo>
                      <a:pt x="5" y="761"/>
                    </a:lnTo>
                    <a:lnTo>
                      <a:pt x="2" y="751"/>
                    </a:lnTo>
                    <a:lnTo>
                      <a:pt x="1" y="741"/>
                    </a:lnTo>
                    <a:lnTo>
                      <a:pt x="0" y="730"/>
                    </a:lnTo>
                    <a:lnTo>
                      <a:pt x="0" y="0"/>
                    </a:lnTo>
                    <a:lnTo>
                      <a:pt x="60" y="0"/>
                    </a:lnTo>
                    <a:lnTo>
                      <a:pt x="60" y="730"/>
                    </a:lnTo>
                    <a:lnTo>
                      <a:pt x="60" y="730"/>
                    </a:lnTo>
                    <a:lnTo>
                      <a:pt x="61" y="739"/>
                    </a:lnTo>
                    <a:lnTo>
                      <a:pt x="63" y="747"/>
                    </a:lnTo>
                    <a:lnTo>
                      <a:pt x="67" y="754"/>
                    </a:lnTo>
                    <a:lnTo>
                      <a:pt x="73" y="760"/>
                    </a:lnTo>
                    <a:lnTo>
                      <a:pt x="79" y="765"/>
                    </a:lnTo>
                    <a:lnTo>
                      <a:pt x="86" y="769"/>
                    </a:lnTo>
                    <a:lnTo>
                      <a:pt x="94" y="772"/>
                    </a:lnTo>
                    <a:lnTo>
                      <a:pt x="104" y="773"/>
                    </a:lnTo>
                    <a:lnTo>
                      <a:pt x="274" y="773"/>
                    </a:lnTo>
                    <a:lnTo>
                      <a:pt x="274" y="773"/>
                    </a:lnTo>
                    <a:lnTo>
                      <a:pt x="282" y="772"/>
                    </a:lnTo>
                    <a:lnTo>
                      <a:pt x="290" y="769"/>
                    </a:lnTo>
                    <a:lnTo>
                      <a:pt x="297" y="765"/>
                    </a:lnTo>
                    <a:lnTo>
                      <a:pt x="304" y="760"/>
                    </a:lnTo>
                    <a:lnTo>
                      <a:pt x="309" y="754"/>
                    </a:lnTo>
                    <a:lnTo>
                      <a:pt x="313" y="747"/>
                    </a:lnTo>
                    <a:lnTo>
                      <a:pt x="315" y="739"/>
                    </a:lnTo>
                    <a:lnTo>
                      <a:pt x="316" y="730"/>
                    </a:lnTo>
                    <a:lnTo>
                      <a:pt x="316" y="0"/>
                    </a:lnTo>
                    <a:lnTo>
                      <a:pt x="376" y="0"/>
                    </a:lnTo>
                    <a:lnTo>
                      <a:pt x="376" y="730"/>
                    </a:lnTo>
                    <a:lnTo>
                      <a:pt x="376" y="730"/>
                    </a:lnTo>
                    <a:lnTo>
                      <a:pt x="376" y="741"/>
                    </a:lnTo>
                    <a:lnTo>
                      <a:pt x="374" y="751"/>
                    </a:lnTo>
                    <a:lnTo>
                      <a:pt x="372" y="761"/>
                    </a:lnTo>
                    <a:lnTo>
                      <a:pt x="368" y="770"/>
                    </a:lnTo>
                    <a:lnTo>
                      <a:pt x="364" y="780"/>
                    </a:lnTo>
                    <a:lnTo>
                      <a:pt x="359" y="788"/>
                    </a:lnTo>
                    <a:lnTo>
                      <a:pt x="353" y="796"/>
                    </a:lnTo>
                    <a:lnTo>
                      <a:pt x="346" y="804"/>
                    </a:lnTo>
                    <a:lnTo>
                      <a:pt x="339" y="810"/>
                    </a:lnTo>
                    <a:lnTo>
                      <a:pt x="331" y="816"/>
                    </a:lnTo>
                    <a:lnTo>
                      <a:pt x="323" y="821"/>
                    </a:lnTo>
                    <a:lnTo>
                      <a:pt x="314" y="826"/>
                    </a:lnTo>
                    <a:lnTo>
                      <a:pt x="304" y="829"/>
                    </a:lnTo>
                    <a:lnTo>
                      <a:pt x="294" y="831"/>
                    </a:lnTo>
                    <a:lnTo>
                      <a:pt x="284" y="833"/>
                    </a:lnTo>
                    <a:lnTo>
                      <a:pt x="274" y="834"/>
                    </a:lnTo>
                    <a:lnTo>
                      <a:pt x="274" y="8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3" name="Freeform 15">
                <a:extLst>
                  <a:ext uri="{FF2B5EF4-FFF2-40B4-BE49-F238E27FC236}">
                    <a16:creationId xmlns:a16="http://schemas.microsoft.com/office/drawing/2014/main" xmlns="" id="{94D2DB3B-87B0-4FA4-8727-B5396287FBCF}"/>
                  </a:ext>
                </a:extLst>
              </p:cNvPr>
              <p:cNvSpPr>
                <a:spLocks/>
              </p:cNvSpPr>
              <p:nvPr/>
            </p:nvSpPr>
            <p:spPr bwMode="auto">
              <a:xfrm>
                <a:off x="819" y="2392"/>
                <a:ext cx="150" cy="169"/>
              </a:xfrm>
              <a:custGeom>
                <a:avLst/>
                <a:gdLst>
                  <a:gd name="T0" fmla="*/ 459 w 602"/>
                  <a:gd name="T1" fmla="*/ 614 h 674"/>
                  <a:gd name="T2" fmla="*/ 483 w 602"/>
                  <a:gd name="T3" fmla="*/ 611 h 674"/>
                  <a:gd name="T4" fmla="*/ 504 w 602"/>
                  <a:gd name="T5" fmla="*/ 600 h 674"/>
                  <a:gd name="T6" fmla="*/ 522 w 602"/>
                  <a:gd name="T7" fmla="*/ 584 h 674"/>
                  <a:gd name="T8" fmla="*/ 535 w 602"/>
                  <a:gd name="T9" fmla="*/ 564 h 674"/>
                  <a:gd name="T10" fmla="*/ 542 w 602"/>
                  <a:gd name="T11" fmla="*/ 541 h 674"/>
                  <a:gd name="T12" fmla="*/ 542 w 602"/>
                  <a:gd name="T13" fmla="*/ 174 h 674"/>
                  <a:gd name="T14" fmla="*/ 537 w 602"/>
                  <a:gd name="T15" fmla="*/ 140 h 674"/>
                  <a:gd name="T16" fmla="*/ 522 w 602"/>
                  <a:gd name="T17" fmla="*/ 110 h 674"/>
                  <a:gd name="T18" fmla="*/ 500 w 602"/>
                  <a:gd name="T19" fmla="*/ 86 h 674"/>
                  <a:gd name="T20" fmla="*/ 472 w 602"/>
                  <a:gd name="T21" fmla="*/ 69 h 674"/>
                  <a:gd name="T22" fmla="*/ 439 w 602"/>
                  <a:gd name="T23" fmla="*/ 60 h 674"/>
                  <a:gd name="T24" fmla="*/ 174 w 602"/>
                  <a:gd name="T25" fmla="*/ 60 h 674"/>
                  <a:gd name="T26" fmla="*/ 141 w 602"/>
                  <a:gd name="T27" fmla="*/ 65 h 674"/>
                  <a:gd name="T28" fmla="*/ 111 w 602"/>
                  <a:gd name="T29" fmla="*/ 79 h 674"/>
                  <a:gd name="T30" fmla="*/ 87 w 602"/>
                  <a:gd name="T31" fmla="*/ 101 h 674"/>
                  <a:gd name="T32" fmla="*/ 70 w 602"/>
                  <a:gd name="T33" fmla="*/ 130 h 674"/>
                  <a:gd name="T34" fmla="*/ 61 w 602"/>
                  <a:gd name="T35" fmla="*/ 162 h 674"/>
                  <a:gd name="T36" fmla="*/ 61 w 602"/>
                  <a:gd name="T37" fmla="*/ 534 h 674"/>
                  <a:gd name="T38" fmla="*/ 65 w 602"/>
                  <a:gd name="T39" fmla="*/ 557 h 674"/>
                  <a:gd name="T40" fmla="*/ 75 w 602"/>
                  <a:gd name="T41" fmla="*/ 577 h 674"/>
                  <a:gd name="T42" fmla="*/ 91 w 602"/>
                  <a:gd name="T43" fmla="*/ 596 h 674"/>
                  <a:gd name="T44" fmla="*/ 112 w 602"/>
                  <a:gd name="T45" fmla="*/ 608 h 674"/>
                  <a:gd name="T46" fmla="*/ 135 w 602"/>
                  <a:gd name="T47" fmla="*/ 614 h 674"/>
                  <a:gd name="T48" fmla="*/ 143 w 602"/>
                  <a:gd name="T49" fmla="*/ 674 h 674"/>
                  <a:gd name="T50" fmla="*/ 101 w 602"/>
                  <a:gd name="T51" fmla="*/ 668 h 674"/>
                  <a:gd name="T52" fmla="*/ 64 w 602"/>
                  <a:gd name="T53" fmla="*/ 650 h 674"/>
                  <a:gd name="T54" fmla="*/ 33 w 602"/>
                  <a:gd name="T55" fmla="*/ 623 h 674"/>
                  <a:gd name="T56" fmla="*/ 11 w 602"/>
                  <a:gd name="T57" fmla="*/ 587 h 674"/>
                  <a:gd name="T58" fmla="*/ 1 w 602"/>
                  <a:gd name="T59" fmla="*/ 548 h 674"/>
                  <a:gd name="T60" fmla="*/ 0 w 602"/>
                  <a:gd name="T61" fmla="*/ 174 h 674"/>
                  <a:gd name="T62" fmla="*/ 8 w 602"/>
                  <a:gd name="T63" fmla="*/ 122 h 674"/>
                  <a:gd name="T64" fmla="*/ 29 w 602"/>
                  <a:gd name="T65" fmla="*/ 76 h 674"/>
                  <a:gd name="T66" fmla="*/ 64 w 602"/>
                  <a:gd name="T67" fmla="*/ 39 h 674"/>
                  <a:gd name="T68" fmla="*/ 107 w 602"/>
                  <a:gd name="T69" fmla="*/ 13 h 674"/>
                  <a:gd name="T70" fmla="*/ 156 w 602"/>
                  <a:gd name="T71" fmla="*/ 1 h 674"/>
                  <a:gd name="T72" fmla="*/ 428 w 602"/>
                  <a:gd name="T73" fmla="*/ 0 h 674"/>
                  <a:gd name="T74" fmla="*/ 479 w 602"/>
                  <a:gd name="T75" fmla="*/ 7 h 674"/>
                  <a:gd name="T76" fmla="*/ 526 w 602"/>
                  <a:gd name="T77" fmla="*/ 29 h 674"/>
                  <a:gd name="T78" fmla="*/ 563 w 602"/>
                  <a:gd name="T79" fmla="*/ 63 h 674"/>
                  <a:gd name="T80" fmla="*/ 588 w 602"/>
                  <a:gd name="T81" fmla="*/ 106 h 674"/>
                  <a:gd name="T82" fmla="*/ 601 w 602"/>
                  <a:gd name="T83" fmla="*/ 156 h 674"/>
                  <a:gd name="T84" fmla="*/ 602 w 602"/>
                  <a:gd name="T85" fmla="*/ 534 h 674"/>
                  <a:gd name="T86" fmla="*/ 596 w 602"/>
                  <a:gd name="T87" fmla="*/ 575 h 674"/>
                  <a:gd name="T88" fmla="*/ 577 w 602"/>
                  <a:gd name="T89" fmla="*/ 612 h 674"/>
                  <a:gd name="T90" fmla="*/ 550 w 602"/>
                  <a:gd name="T91" fmla="*/ 642 h 674"/>
                  <a:gd name="T92" fmla="*/ 514 w 602"/>
                  <a:gd name="T93" fmla="*/ 663 h 674"/>
                  <a:gd name="T94" fmla="*/ 473 w 602"/>
                  <a:gd name="T95" fmla="*/ 674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2" h="674">
                    <a:moveTo>
                      <a:pt x="459" y="674"/>
                    </a:moveTo>
                    <a:lnTo>
                      <a:pt x="459" y="614"/>
                    </a:lnTo>
                    <a:lnTo>
                      <a:pt x="459" y="614"/>
                    </a:lnTo>
                    <a:lnTo>
                      <a:pt x="467" y="614"/>
                    </a:lnTo>
                    <a:lnTo>
                      <a:pt x="475" y="613"/>
                    </a:lnTo>
                    <a:lnTo>
                      <a:pt x="483" y="611"/>
                    </a:lnTo>
                    <a:lnTo>
                      <a:pt x="490" y="608"/>
                    </a:lnTo>
                    <a:lnTo>
                      <a:pt x="497" y="604"/>
                    </a:lnTo>
                    <a:lnTo>
                      <a:pt x="504" y="600"/>
                    </a:lnTo>
                    <a:lnTo>
                      <a:pt x="511" y="596"/>
                    </a:lnTo>
                    <a:lnTo>
                      <a:pt x="516" y="589"/>
                    </a:lnTo>
                    <a:lnTo>
                      <a:pt x="522" y="584"/>
                    </a:lnTo>
                    <a:lnTo>
                      <a:pt x="528" y="577"/>
                    </a:lnTo>
                    <a:lnTo>
                      <a:pt x="532" y="571"/>
                    </a:lnTo>
                    <a:lnTo>
                      <a:pt x="535" y="564"/>
                    </a:lnTo>
                    <a:lnTo>
                      <a:pt x="538" y="557"/>
                    </a:lnTo>
                    <a:lnTo>
                      <a:pt x="540" y="549"/>
                    </a:lnTo>
                    <a:lnTo>
                      <a:pt x="542" y="541"/>
                    </a:lnTo>
                    <a:lnTo>
                      <a:pt x="542" y="534"/>
                    </a:lnTo>
                    <a:lnTo>
                      <a:pt x="542" y="174"/>
                    </a:lnTo>
                    <a:lnTo>
                      <a:pt x="542" y="174"/>
                    </a:lnTo>
                    <a:lnTo>
                      <a:pt x="542" y="162"/>
                    </a:lnTo>
                    <a:lnTo>
                      <a:pt x="540" y="151"/>
                    </a:lnTo>
                    <a:lnTo>
                      <a:pt x="537" y="140"/>
                    </a:lnTo>
                    <a:lnTo>
                      <a:pt x="533" y="130"/>
                    </a:lnTo>
                    <a:lnTo>
                      <a:pt x="528" y="120"/>
                    </a:lnTo>
                    <a:lnTo>
                      <a:pt x="522" y="110"/>
                    </a:lnTo>
                    <a:lnTo>
                      <a:pt x="515" y="101"/>
                    </a:lnTo>
                    <a:lnTo>
                      <a:pt x="508" y="93"/>
                    </a:lnTo>
                    <a:lnTo>
                      <a:pt x="500" y="86"/>
                    </a:lnTo>
                    <a:lnTo>
                      <a:pt x="491" y="79"/>
                    </a:lnTo>
                    <a:lnTo>
                      <a:pt x="482" y="73"/>
                    </a:lnTo>
                    <a:lnTo>
                      <a:pt x="472" y="69"/>
                    </a:lnTo>
                    <a:lnTo>
                      <a:pt x="461" y="65"/>
                    </a:lnTo>
                    <a:lnTo>
                      <a:pt x="451" y="62"/>
                    </a:lnTo>
                    <a:lnTo>
                      <a:pt x="439" y="60"/>
                    </a:lnTo>
                    <a:lnTo>
                      <a:pt x="428" y="60"/>
                    </a:lnTo>
                    <a:lnTo>
                      <a:pt x="174" y="60"/>
                    </a:lnTo>
                    <a:lnTo>
                      <a:pt x="174" y="60"/>
                    </a:lnTo>
                    <a:lnTo>
                      <a:pt x="163" y="60"/>
                    </a:lnTo>
                    <a:lnTo>
                      <a:pt x="151" y="62"/>
                    </a:lnTo>
                    <a:lnTo>
                      <a:pt x="141" y="65"/>
                    </a:lnTo>
                    <a:lnTo>
                      <a:pt x="130" y="69"/>
                    </a:lnTo>
                    <a:lnTo>
                      <a:pt x="120" y="73"/>
                    </a:lnTo>
                    <a:lnTo>
                      <a:pt x="111" y="79"/>
                    </a:lnTo>
                    <a:lnTo>
                      <a:pt x="102" y="86"/>
                    </a:lnTo>
                    <a:lnTo>
                      <a:pt x="94" y="93"/>
                    </a:lnTo>
                    <a:lnTo>
                      <a:pt x="87" y="101"/>
                    </a:lnTo>
                    <a:lnTo>
                      <a:pt x="80" y="110"/>
                    </a:lnTo>
                    <a:lnTo>
                      <a:pt x="75" y="120"/>
                    </a:lnTo>
                    <a:lnTo>
                      <a:pt x="70" y="130"/>
                    </a:lnTo>
                    <a:lnTo>
                      <a:pt x="66" y="140"/>
                    </a:lnTo>
                    <a:lnTo>
                      <a:pt x="63" y="151"/>
                    </a:lnTo>
                    <a:lnTo>
                      <a:pt x="61" y="162"/>
                    </a:lnTo>
                    <a:lnTo>
                      <a:pt x="61" y="174"/>
                    </a:lnTo>
                    <a:lnTo>
                      <a:pt x="61" y="534"/>
                    </a:lnTo>
                    <a:lnTo>
                      <a:pt x="61" y="534"/>
                    </a:lnTo>
                    <a:lnTo>
                      <a:pt x="61" y="541"/>
                    </a:lnTo>
                    <a:lnTo>
                      <a:pt x="63" y="549"/>
                    </a:lnTo>
                    <a:lnTo>
                      <a:pt x="65" y="557"/>
                    </a:lnTo>
                    <a:lnTo>
                      <a:pt x="68" y="564"/>
                    </a:lnTo>
                    <a:lnTo>
                      <a:pt x="71" y="571"/>
                    </a:lnTo>
                    <a:lnTo>
                      <a:pt x="75" y="577"/>
                    </a:lnTo>
                    <a:lnTo>
                      <a:pt x="80" y="584"/>
                    </a:lnTo>
                    <a:lnTo>
                      <a:pt x="86" y="589"/>
                    </a:lnTo>
                    <a:lnTo>
                      <a:pt x="91" y="596"/>
                    </a:lnTo>
                    <a:lnTo>
                      <a:pt x="98" y="600"/>
                    </a:lnTo>
                    <a:lnTo>
                      <a:pt x="105" y="604"/>
                    </a:lnTo>
                    <a:lnTo>
                      <a:pt x="112" y="608"/>
                    </a:lnTo>
                    <a:lnTo>
                      <a:pt x="119" y="611"/>
                    </a:lnTo>
                    <a:lnTo>
                      <a:pt x="127" y="613"/>
                    </a:lnTo>
                    <a:lnTo>
                      <a:pt x="135" y="614"/>
                    </a:lnTo>
                    <a:lnTo>
                      <a:pt x="143" y="614"/>
                    </a:lnTo>
                    <a:lnTo>
                      <a:pt x="143" y="674"/>
                    </a:lnTo>
                    <a:lnTo>
                      <a:pt x="143" y="674"/>
                    </a:lnTo>
                    <a:lnTo>
                      <a:pt x="129" y="674"/>
                    </a:lnTo>
                    <a:lnTo>
                      <a:pt x="115" y="671"/>
                    </a:lnTo>
                    <a:lnTo>
                      <a:pt x="101" y="668"/>
                    </a:lnTo>
                    <a:lnTo>
                      <a:pt x="88" y="663"/>
                    </a:lnTo>
                    <a:lnTo>
                      <a:pt x="76" y="657"/>
                    </a:lnTo>
                    <a:lnTo>
                      <a:pt x="64" y="650"/>
                    </a:lnTo>
                    <a:lnTo>
                      <a:pt x="52" y="642"/>
                    </a:lnTo>
                    <a:lnTo>
                      <a:pt x="42" y="633"/>
                    </a:lnTo>
                    <a:lnTo>
                      <a:pt x="33" y="623"/>
                    </a:lnTo>
                    <a:lnTo>
                      <a:pt x="25" y="612"/>
                    </a:lnTo>
                    <a:lnTo>
                      <a:pt x="17" y="601"/>
                    </a:lnTo>
                    <a:lnTo>
                      <a:pt x="11" y="587"/>
                    </a:lnTo>
                    <a:lnTo>
                      <a:pt x="6" y="575"/>
                    </a:lnTo>
                    <a:lnTo>
                      <a:pt x="3" y="561"/>
                    </a:lnTo>
                    <a:lnTo>
                      <a:pt x="1" y="548"/>
                    </a:lnTo>
                    <a:lnTo>
                      <a:pt x="0" y="534"/>
                    </a:lnTo>
                    <a:lnTo>
                      <a:pt x="0" y="174"/>
                    </a:lnTo>
                    <a:lnTo>
                      <a:pt x="0" y="174"/>
                    </a:lnTo>
                    <a:lnTo>
                      <a:pt x="1" y="156"/>
                    </a:lnTo>
                    <a:lnTo>
                      <a:pt x="3" y="139"/>
                    </a:lnTo>
                    <a:lnTo>
                      <a:pt x="8" y="122"/>
                    </a:lnTo>
                    <a:lnTo>
                      <a:pt x="13" y="106"/>
                    </a:lnTo>
                    <a:lnTo>
                      <a:pt x="21" y="90"/>
                    </a:lnTo>
                    <a:lnTo>
                      <a:pt x="29" y="76"/>
                    </a:lnTo>
                    <a:lnTo>
                      <a:pt x="39" y="63"/>
                    </a:lnTo>
                    <a:lnTo>
                      <a:pt x="51" y="50"/>
                    </a:lnTo>
                    <a:lnTo>
                      <a:pt x="64" y="39"/>
                    </a:lnTo>
                    <a:lnTo>
                      <a:pt x="77" y="29"/>
                    </a:lnTo>
                    <a:lnTo>
                      <a:pt x="92" y="21"/>
                    </a:lnTo>
                    <a:lnTo>
                      <a:pt x="107" y="13"/>
                    </a:lnTo>
                    <a:lnTo>
                      <a:pt x="123" y="7"/>
                    </a:lnTo>
                    <a:lnTo>
                      <a:pt x="139" y="3"/>
                    </a:lnTo>
                    <a:lnTo>
                      <a:pt x="156" y="1"/>
                    </a:lnTo>
                    <a:lnTo>
                      <a:pt x="174" y="0"/>
                    </a:lnTo>
                    <a:lnTo>
                      <a:pt x="428" y="0"/>
                    </a:lnTo>
                    <a:lnTo>
                      <a:pt x="428" y="0"/>
                    </a:lnTo>
                    <a:lnTo>
                      <a:pt x="446" y="1"/>
                    </a:lnTo>
                    <a:lnTo>
                      <a:pt x="463" y="3"/>
                    </a:lnTo>
                    <a:lnTo>
                      <a:pt x="479" y="7"/>
                    </a:lnTo>
                    <a:lnTo>
                      <a:pt x="495" y="13"/>
                    </a:lnTo>
                    <a:lnTo>
                      <a:pt x="510" y="21"/>
                    </a:lnTo>
                    <a:lnTo>
                      <a:pt x="526" y="29"/>
                    </a:lnTo>
                    <a:lnTo>
                      <a:pt x="539" y="39"/>
                    </a:lnTo>
                    <a:lnTo>
                      <a:pt x="551" y="50"/>
                    </a:lnTo>
                    <a:lnTo>
                      <a:pt x="563" y="63"/>
                    </a:lnTo>
                    <a:lnTo>
                      <a:pt x="572" y="76"/>
                    </a:lnTo>
                    <a:lnTo>
                      <a:pt x="581" y="90"/>
                    </a:lnTo>
                    <a:lnTo>
                      <a:pt x="588" y="106"/>
                    </a:lnTo>
                    <a:lnTo>
                      <a:pt x="594" y="122"/>
                    </a:lnTo>
                    <a:lnTo>
                      <a:pt x="599" y="139"/>
                    </a:lnTo>
                    <a:lnTo>
                      <a:pt x="601" y="156"/>
                    </a:lnTo>
                    <a:lnTo>
                      <a:pt x="602" y="174"/>
                    </a:lnTo>
                    <a:lnTo>
                      <a:pt x="602" y="534"/>
                    </a:lnTo>
                    <a:lnTo>
                      <a:pt x="602" y="534"/>
                    </a:lnTo>
                    <a:lnTo>
                      <a:pt x="601" y="548"/>
                    </a:lnTo>
                    <a:lnTo>
                      <a:pt x="599" y="561"/>
                    </a:lnTo>
                    <a:lnTo>
                      <a:pt x="596" y="575"/>
                    </a:lnTo>
                    <a:lnTo>
                      <a:pt x="591" y="587"/>
                    </a:lnTo>
                    <a:lnTo>
                      <a:pt x="585" y="601"/>
                    </a:lnTo>
                    <a:lnTo>
                      <a:pt x="577" y="612"/>
                    </a:lnTo>
                    <a:lnTo>
                      <a:pt x="569" y="623"/>
                    </a:lnTo>
                    <a:lnTo>
                      <a:pt x="560" y="633"/>
                    </a:lnTo>
                    <a:lnTo>
                      <a:pt x="550" y="642"/>
                    </a:lnTo>
                    <a:lnTo>
                      <a:pt x="539" y="650"/>
                    </a:lnTo>
                    <a:lnTo>
                      <a:pt x="527" y="657"/>
                    </a:lnTo>
                    <a:lnTo>
                      <a:pt x="514" y="663"/>
                    </a:lnTo>
                    <a:lnTo>
                      <a:pt x="501" y="668"/>
                    </a:lnTo>
                    <a:lnTo>
                      <a:pt x="487" y="671"/>
                    </a:lnTo>
                    <a:lnTo>
                      <a:pt x="473" y="674"/>
                    </a:lnTo>
                    <a:lnTo>
                      <a:pt x="459" y="674"/>
                    </a:lnTo>
                    <a:lnTo>
                      <a:pt x="459" y="6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4" name="Freeform 16">
                <a:extLst>
                  <a:ext uri="{FF2B5EF4-FFF2-40B4-BE49-F238E27FC236}">
                    <a16:creationId xmlns:a16="http://schemas.microsoft.com/office/drawing/2014/main" xmlns="" id="{71FFB31F-314A-4DEE-8E38-64811CC7AF41}"/>
                  </a:ext>
                </a:extLst>
              </p:cNvPr>
              <p:cNvSpPr>
                <a:spLocks noEditPoints="1"/>
              </p:cNvSpPr>
              <p:nvPr/>
            </p:nvSpPr>
            <p:spPr bwMode="auto">
              <a:xfrm>
                <a:off x="597" y="2108"/>
                <a:ext cx="113" cy="114"/>
              </a:xfrm>
              <a:custGeom>
                <a:avLst/>
                <a:gdLst>
                  <a:gd name="T0" fmla="*/ 203 w 454"/>
                  <a:gd name="T1" fmla="*/ 455 h 456"/>
                  <a:gd name="T2" fmla="*/ 140 w 454"/>
                  <a:gd name="T3" fmla="*/ 439 h 456"/>
                  <a:gd name="T4" fmla="*/ 85 w 454"/>
                  <a:gd name="T5" fmla="*/ 405 h 456"/>
                  <a:gd name="T6" fmla="*/ 53 w 454"/>
                  <a:gd name="T7" fmla="*/ 374 h 456"/>
                  <a:gd name="T8" fmla="*/ 19 w 454"/>
                  <a:gd name="T9" fmla="*/ 316 h 456"/>
                  <a:gd name="T10" fmla="*/ 1 w 454"/>
                  <a:gd name="T11" fmla="*/ 250 h 456"/>
                  <a:gd name="T12" fmla="*/ 1 w 454"/>
                  <a:gd name="T13" fmla="*/ 205 h 456"/>
                  <a:gd name="T14" fmla="*/ 19 w 454"/>
                  <a:gd name="T15" fmla="*/ 139 h 456"/>
                  <a:gd name="T16" fmla="*/ 52 w 454"/>
                  <a:gd name="T17" fmla="*/ 83 h 456"/>
                  <a:gd name="T18" fmla="*/ 100 w 454"/>
                  <a:gd name="T19" fmla="*/ 39 h 456"/>
                  <a:gd name="T20" fmla="*/ 159 w 454"/>
                  <a:gd name="T21" fmla="*/ 10 h 456"/>
                  <a:gd name="T22" fmla="*/ 227 w 454"/>
                  <a:gd name="T23" fmla="*/ 0 h 456"/>
                  <a:gd name="T24" fmla="*/ 227 w 454"/>
                  <a:gd name="T25" fmla="*/ 0 h 456"/>
                  <a:gd name="T26" fmla="*/ 294 w 454"/>
                  <a:gd name="T27" fmla="*/ 10 h 456"/>
                  <a:gd name="T28" fmla="*/ 354 w 454"/>
                  <a:gd name="T29" fmla="*/ 39 h 456"/>
                  <a:gd name="T30" fmla="*/ 402 w 454"/>
                  <a:gd name="T31" fmla="*/ 83 h 456"/>
                  <a:gd name="T32" fmla="*/ 436 w 454"/>
                  <a:gd name="T33" fmla="*/ 138 h 456"/>
                  <a:gd name="T34" fmla="*/ 453 w 454"/>
                  <a:gd name="T35" fmla="*/ 204 h 456"/>
                  <a:gd name="T36" fmla="*/ 453 w 454"/>
                  <a:gd name="T37" fmla="*/ 250 h 456"/>
                  <a:gd name="T38" fmla="*/ 437 w 454"/>
                  <a:gd name="T39" fmla="*/ 315 h 456"/>
                  <a:gd name="T40" fmla="*/ 403 w 454"/>
                  <a:gd name="T41" fmla="*/ 371 h 456"/>
                  <a:gd name="T42" fmla="*/ 355 w 454"/>
                  <a:gd name="T43" fmla="*/ 415 h 456"/>
                  <a:gd name="T44" fmla="*/ 295 w 454"/>
                  <a:gd name="T45" fmla="*/ 445 h 456"/>
                  <a:gd name="T46" fmla="*/ 227 w 454"/>
                  <a:gd name="T47" fmla="*/ 456 h 456"/>
                  <a:gd name="T48" fmla="*/ 224 w 454"/>
                  <a:gd name="T49" fmla="*/ 456 h 456"/>
                  <a:gd name="T50" fmla="*/ 227 w 454"/>
                  <a:gd name="T51" fmla="*/ 61 h 456"/>
                  <a:gd name="T52" fmla="*/ 210 w 454"/>
                  <a:gd name="T53" fmla="*/ 62 h 456"/>
                  <a:gd name="T54" fmla="*/ 163 w 454"/>
                  <a:gd name="T55" fmla="*/ 74 h 456"/>
                  <a:gd name="T56" fmla="*/ 121 w 454"/>
                  <a:gd name="T57" fmla="*/ 99 h 456"/>
                  <a:gd name="T58" fmla="*/ 89 w 454"/>
                  <a:gd name="T59" fmla="*/ 134 h 456"/>
                  <a:gd name="T60" fmla="*/ 68 w 454"/>
                  <a:gd name="T61" fmla="*/ 177 h 456"/>
                  <a:gd name="T62" fmla="*/ 61 w 454"/>
                  <a:gd name="T63" fmla="*/ 228 h 456"/>
                  <a:gd name="T64" fmla="*/ 64 w 454"/>
                  <a:gd name="T65" fmla="*/ 261 h 456"/>
                  <a:gd name="T66" fmla="*/ 81 w 454"/>
                  <a:gd name="T67" fmla="*/ 308 h 456"/>
                  <a:gd name="T68" fmla="*/ 111 w 454"/>
                  <a:gd name="T69" fmla="*/ 348 h 456"/>
                  <a:gd name="T70" fmla="*/ 136 w 454"/>
                  <a:gd name="T71" fmla="*/ 368 h 456"/>
                  <a:gd name="T72" fmla="*/ 180 w 454"/>
                  <a:gd name="T73" fmla="*/ 389 h 456"/>
                  <a:gd name="T74" fmla="*/ 226 w 454"/>
                  <a:gd name="T75" fmla="*/ 395 h 456"/>
                  <a:gd name="T76" fmla="*/ 243 w 454"/>
                  <a:gd name="T77" fmla="*/ 394 h 456"/>
                  <a:gd name="T78" fmla="*/ 291 w 454"/>
                  <a:gd name="T79" fmla="*/ 381 h 456"/>
                  <a:gd name="T80" fmla="*/ 333 w 454"/>
                  <a:gd name="T81" fmla="*/ 355 h 456"/>
                  <a:gd name="T82" fmla="*/ 366 w 454"/>
                  <a:gd name="T83" fmla="*/ 320 h 456"/>
                  <a:gd name="T84" fmla="*/ 387 w 454"/>
                  <a:gd name="T85" fmla="*/ 276 h 456"/>
                  <a:gd name="T86" fmla="*/ 394 w 454"/>
                  <a:gd name="T87" fmla="*/ 227 h 456"/>
                  <a:gd name="T88" fmla="*/ 391 w 454"/>
                  <a:gd name="T89" fmla="*/ 194 h 456"/>
                  <a:gd name="T90" fmla="*/ 374 w 454"/>
                  <a:gd name="T91" fmla="*/ 148 h 456"/>
                  <a:gd name="T92" fmla="*/ 345 w 454"/>
                  <a:gd name="T93" fmla="*/ 110 h 456"/>
                  <a:gd name="T94" fmla="*/ 306 w 454"/>
                  <a:gd name="T95" fmla="*/ 81 h 456"/>
                  <a:gd name="T96" fmla="*/ 260 w 454"/>
                  <a:gd name="T97" fmla="*/ 65 h 456"/>
                  <a:gd name="T98" fmla="*/ 227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4" y="456"/>
                    </a:moveTo>
                    <a:lnTo>
                      <a:pt x="224" y="456"/>
                    </a:lnTo>
                    <a:lnTo>
                      <a:pt x="203" y="455"/>
                    </a:lnTo>
                    <a:lnTo>
                      <a:pt x="182" y="452"/>
                    </a:lnTo>
                    <a:lnTo>
                      <a:pt x="161" y="446"/>
                    </a:lnTo>
                    <a:lnTo>
                      <a:pt x="140" y="439"/>
                    </a:lnTo>
                    <a:lnTo>
                      <a:pt x="121" y="430"/>
                    </a:lnTo>
                    <a:lnTo>
                      <a:pt x="102" y="419"/>
                    </a:lnTo>
                    <a:lnTo>
                      <a:pt x="85" y="405"/>
                    </a:lnTo>
                    <a:lnTo>
                      <a:pt x="69" y="391"/>
                    </a:lnTo>
                    <a:lnTo>
                      <a:pt x="69" y="391"/>
                    </a:lnTo>
                    <a:lnTo>
                      <a:pt x="53" y="374"/>
                    </a:lnTo>
                    <a:lnTo>
                      <a:pt x="40" y="356"/>
                    </a:lnTo>
                    <a:lnTo>
                      <a:pt x="28" y="337"/>
                    </a:lnTo>
                    <a:lnTo>
                      <a:pt x="19" y="316"/>
                    </a:lnTo>
                    <a:lnTo>
                      <a:pt x="11" y="294"/>
                    </a:lnTo>
                    <a:lnTo>
                      <a:pt x="5" y="272"/>
                    </a:lnTo>
                    <a:lnTo>
                      <a:pt x="1" y="250"/>
                    </a:lnTo>
                    <a:lnTo>
                      <a:pt x="0" y="228"/>
                    </a:lnTo>
                    <a:lnTo>
                      <a:pt x="0" y="228"/>
                    </a:lnTo>
                    <a:lnTo>
                      <a:pt x="1" y="205"/>
                    </a:lnTo>
                    <a:lnTo>
                      <a:pt x="5" y="182"/>
                    </a:lnTo>
                    <a:lnTo>
                      <a:pt x="11" y="160"/>
                    </a:lnTo>
                    <a:lnTo>
                      <a:pt x="19" y="139"/>
                    </a:lnTo>
                    <a:lnTo>
                      <a:pt x="28" y="119"/>
                    </a:lnTo>
                    <a:lnTo>
                      <a:pt x="39" y="101"/>
                    </a:lnTo>
                    <a:lnTo>
                      <a:pt x="52" y="83"/>
                    </a:lnTo>
                    <a:lnTo>
                      <a:pt x="67" y="67"/>
                    </a:lnTo>
                    <a:lnTo>
                      <a:pt x="83" y="52"/>
                    </a:lnTo>
                    <a:lnTo>
                      <a:pt x="100" y="39"/>
                    </a:lnTo>
                    <a:lnTo>
                      <a:pt x="119" y="27"/>
                    </a:lnTo>
                    <a:lnTo>
                      <a:pt x="139" y="18"/>
                    </a:lnTo>
                    <a:lnTo>
                      <a:pt x="159" y="10"/>
                    </a:lnTo>
                    <a:lnTo>
                      <a:pt x="182" y="5"/>
                    </a:lnTo>
                    <a:lnTo>
                      <a:pt x="204" y="1"/>
                    </a:lnTo>
                    <a:lnTo>
                      <a:pt x="227" y="0"/>
                    </a:lnTo>
                    <a:lnTo>
                      <a:pt x="227" y="0"/>
                    </a:lnTo>
                    <a:lnTo>
                      <a:pt x="227" y="0"/>
                    </a:lnTo>
                    <a:lnTo>
                      <a:pt x="227" y="0"/>
                    </a:lnTo>
                    <a:lnTo>
                      <a:pt x="250" y="1"/>
                    </a:lnTo>
                    <a:lnTo>
                      <a:pt x="272" y="5"/>
                    </a:lnTo>
                    <a:lnTo>
                      <a:pt x="294" y="10"/>
                    </a:lnTo>
                    <a:lnTo>
                      <a:pt x="315" y="18"/>
                    </a:lnTo>
                    <a:lnTo>
                      <a:pt x="335" y="27"/>
                    </a:lnTo>
                    <a:lnTo>
                      <a:pt x="354" y="39"/>
                    </a:lnTo>
                    <a:lnTo>
                      <a:pt x="371" y="52"/>
                    </a:lnTo>
                    <a:lnTo>
                      <a:pt x="387" y="67"/>
                    </a:lnTo>
                    <a:lnTo>
                      <a:pt x="402" y="83"/>
                    </a:lnTo>
                    <a:lnTo>
                      <a:pt x="415" y="100"/>
                    </a:lnTo>
                    <a:lnTo>
                      <a:pt x="426" y="119"/>
                    </a:lnTo>
                    <a:lnTo>
                      <a:pt x="436" y="138"/>
                    </a:lnTo>
                    <a:lnTo>
                      <a:pt x="444"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3" y="371"/>
                    </a:lnTo>
                    <a:lnTo>
                      <a:pt x="389" y="387"/>
                    </a:lnTo>
                    <a:lnTo>
                      <a:pt x="372" y="402"/>
                    </a:lnTo>
                    <a:lnTo>
                      <a:pt x="355" y="415"/>
                    </a:lnTo>
                    <a:lnTo>
                      <a:pt x="336" y="427"/>
                    </a:lnTo>
                    <a:lnTo>
                      <a:pt x="315" y="437"/>
                    </a:lnTo>
                    <a:lnTo>
                      <a:pt x="295" y="445"/>
                    </a:lnTo>
                    <a:lnTo>
                      <a:pt x="273" y="451"/>
                    </a:lnTo>
                    <a:lnTo>
                      <a:pt x="250" y="454"/>
                    </a:lnTo>
                    <a:lnTo>
                      <a:pt x="227" y="456"/>
                    </a:lnTo>
                    <a:lnTo>
                      <a:pt x="227" y="456"/>
                    </a:lnTo>
                    <a:lnTo>
                      <a:pt x="227" y="456"/>
                    </a:lnTo>
                    <a:lnTo>
                      <a:pt x="224" y="456"/>
                    </a:lnTo>
                    <a:lnTo>
                      <a:pt x="224" y="456"/>
                    </a:lnTo>
                    <a:close/>
                    <a:moveTo>
                      <a:pt x="227" y="61"/>
                    </a:moveTo>
                    <a:lnTo>
                      <a:pt x="227" y="61"/>
                    </a:lnTo>
                    <a:lnTo>
                      <a:pt x="227" y="61"/>
                    </a:lnTo>
                    <a:lnTo>
                      <a:pt x="227" y="61"/>
                    </a:lnTo>
                    <a:lnTo>
                      <a:pt x="210" y="62"/>
                    </a:lnTo>
                    <a:lnTo>
                      <a:pt x="194" y="65"/>
                    </a:lnTo>
                    <a:lnTo>
                      <a:pt x="178" y="69"/>
                    </a:lnTo>
                    <a:lnTo>
                      <a:pt x="163" y="74"/>
                    </a:lnTo>
                    <a:lnTo>
                      <a:pt x="147" y="81"/>
                    </a:lnTo>
                    <a:lnTo>
                      <a:pt x="134" y="90"/>
                    </a:lnTo>
                    <a:lnTo>
                      <a:pt x="121" y="99"/>
                    </a:lnTo>
                    <a:lnTo>
                      <a:pt x="109" y="110"/>
                    </a:lnTo>
                    <a:lnTo>
                      <a:pt x="99" y="122"/>
                    </a:lnTo>
                    <a:lnTo>
                      <a:pt x="89" y="134"/>
                    </a:lnTo>
                    <a:lnTo>
                      <a:pt x="81" y="148"/>
                    </a:lnTo>
                    <a:lnTo>
                      <a:pt x="74" y="162"/>
                    </a:lnTo>
                    <a:lnTo>
                      <a:pt x="68" y="177"/>
                    </a:lnTo>
                    <a:lnTo>
                      <a:pt x="64" y="194"/>
                    </a:lnTo>
                    <a:lnTo>
                      <a:pt x="62" y="211"/>
                    </a:lnTo>
                    <a:lnTo>
                      <a:pt x="61" y="228"/>
                    </a:lnTo>
                    <a:lnTo>
                      <a:pt x="61" y="228"/>
                    </a:lnTo>
                    <a:lnTo>
                      <a:pt x="62" y="244"/>
                    </a:lnTo>
                    <a:lnTo>
                      <a:pt x="64" y="261"/>
                    </a:lnTo>
                    <a:lnTo>
                      <a:pt x="68" y="277"/>
                    </a:lnTo>
                    <a:lnTo>
                      <a:pt x="74" y="292"/>
                    </a:lnTo>
                    <a:lnTo>
                      <a:pt x="81" y="308"/>
                    </a:lnTo>
                    <a:lnTo>
                      <a:pt x="90" y="322"/>
                    </a:lnTo>
                    <a:lnTo>
                      <a:pt x="100" y="336"/>
                    </a:lnTo>
                    <a:lnTo>
                      <a:pt x="111" y="348"/>
                    </a:lnTo>
                    <a:lnTo>
                      <a:pt x="111" y="348"/>
                    </a:lnTo>
                    <a:lnTo>
                      <a:pt x="123" y="359"/>
                    </a:lnTo>
                    <a:lnTo>
                      <a:pt x="136" y="368"/>
                    </a:lnTo>
                    <a:lnTo>
                      <a:pt x="150" y="377"/>
                    </a:lnTo>
                    <a:lnTo>
                      <a:pt x="165" y="383"/>
                    </a:lnTo>
                    <a:lnTo>
                      <a:pt x="180" y="389"/>
                    </a:lnTo>
                    <a:lnTo>
                      <a:pt x="195" y="392"/>
                    </a:lnTo>
                    <a:lnTo>
                      <a:pt x="211" y="394"/>
                    </a:lnTo>
                    <a:lnTo>
                      <a:pt x="226" y="395"/>
                    </a:lnTo>
                    <a:lnTo>
                      <a:pt x="226" y="395"/>
                    </a:lnTo>
                    <a:lnTo>
                      <a:pt x="226" y="395"/>
                    </a:lnTo>
                    <a:lnTo>
                      <a:pt x="243" y="394"/>
                    </a:lnTo>
                    <a:lnTo>
                      <a:pt x="260" y="391"/>
                    </a:lnTo>
                    <a:lnTo>
                      <a:pt x="276" y="387"/>
                    </a:lnTo>
                    <a:lnTo>
                      <a:pt x="291" y="381"/>
                    </a:lnTo>
                    <a:lnTo>
                      <a:pt x="305" y="374"/>
                    </a:lnTo>
                    <a:lnTo>
                      <a:pt x="320" y="365"/>
                    </a:lnTo>
                    <a:lnTo>
                      <a:pt x="333" y="355"/>
                    </a:lnTo>
                    <a:lnTo>
                      <a:pt x="345" y="344"/>
                    </a:lnTo>
                    <a:lnTo>
                      <a:pt x="356" y="333"/>
                    </a:lnTo>
                    <a:lnTo>
                      <a:pt x="366" y="320"/>
                    </a:lnTo>
                    <a:lnTo>
                      <a:pt x="374" y="306"/>
                    </a:lnTo>
                    <a:lnTo>
                      <a:pt x="381" y="291"/>
                    </a:lnTo>
                    <a:lnTo>
                      <a:pt x="387" y="276"/>
                    </a:lnTo>
                    <a:lnTo>
                      <a:pt x="391" y="260"/>
                    </a:lnTo>
                    <a:lnTo>
                      <a:pt x="393" y="244"/>
                    </a:lnTo>
                    <a:lnTo>
                      <a:pt x="394" y="227"/>
                    </a:lnTo>
                    <a:lnTo>
                      <a:pt x="394" y="227"/>
                    </a:lnTo>
                    <a:lnTo>
                      <a:pt x="393" y="210"/>
                    </a:lnTo>
                    <a:lnTo>
                      <a:pt x="391" y="194"/>
                    </a:lnTo>
                    <a:lnTo>
                      <a:pt x="386" y="177"/>
                    </a:lnTo>
                    <a:lnTo>
                      <a:pt x="381" y="162"/>
                    </a:lnTo>
                    <a:lnTo>
                      <a:pt x="374" y="148"/>
                    </a:lnTo>
                    <a:lnTo>
                      <a:pt x="365" y="134"/>
                    </a:lnTo>
                    <a:lnTo>
                      <a:pt x="356" y="121"/>
                    </a:lnTo>
                    <a:lnTo>
                      <a:pt x="345" y="110"/>
                    </a:lnTo>
                    <a:lnTo>
                      <a:pt x="333" y="99"/>
                    </a:lnTo>
                    <a:lnTo>
                      <a:pt x="320" y="89"/>
                    </a:lnTo>
                    <a:lnTo>
                      <a:pt x="306" y="81"/>
                    </a:lnTo>
                    <a:lnTo>
                      <a:pt x="291" y="74"/>
                    </a:lnTo>
                    <a:lnTo>
                      <a:pt x="276" y="69"/>
                    </a:lnTo>
                    <a:lnTo>
                      <a:pt x="260" y="65"/>
                    </a:lnTo>
                    <a:lnTo>
                      <a:pt x="244" y="62"/>
                    </a:lnTo>
                    <a:lnTo>
                      <a:pt x="227" y="61"/>
                    </a:lnTo>
                    <a:lnTo>
                      <a:pt x="227"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5" name="Rectangle 17">
                <a:extLst>
                  <a:ext uri="{FF2B5EF4-FFF2-40B4-BE49-F238E27FC236}">
                    <a16:creationId xmlns:a16="http://schemas.microsoft.com/office/drawing/2014/main" xmlns="" id="{7C15EEEB-2E99-420C-816F-D8239154F496}"/>
                  </a:ext>
                </a:extLst>
              </p:cNvPr>
              <p:cNvSpPr>
                <a:spLocks noChangeArrowheads="1"/>
              </p:cNvSpPr>
              <p:nvPr/>
            </p:nvSpPr>
            <p:spPr bwMode="auto">
              <a:xfrm>
                <a:off x="646" y="2482"/>
                <a:ext cx="15" cy="1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6" name="Freeform 18">
                <a:extLst>
                  <a:ext uri="{FF2B5EF4-FFF2-40B4-BE49-F238E27FC236}">
                    <a16:creationId xmlns:a16="http://schemas.microsoft.com/office/drawing/2014/main" xmlns="" id="{CD4BDACC-7C6B-4DCB-B7FE-79C6490AFA45}"/>
                  </a:ext>
                </a:extLst>
              </p:cNvPr>
              <p:cNvSpPr>
                <a:spLocks/>
              </p:cNvSpPr>
              <p:nvPr/>
            </p:nvSpPr>
            <p:spPr bwMode="auto">
              <a:xfrm>
                <a:off x="584" y="2350"/>
                <a:ext cx="140" cy="325"/>
              </a:xfrm>
              <a:custGeom>
                <a:avLst/>
                <a:gdLst>
                  <a:gd name="T0" fmla="*/ 146 w 561"/>
                  <a:gd name="T1" fmla="*/ 1302 h 1302"/>
                  <a:gd name="T2" fmla="*/ 131 w 561"/>
                  <a:gd name="T3" fmla="*/ 1301 h 1302"/>
                  <a:gd name="T4" fmla="*/ 103 w 561"/>
                  <a:gd name="T5" fmla="*/ 1295 h 1302"/>
                  <a:gd name="T6" fmla="*/ 77 w 561"/>
                  <a:gd name="T7" fmla="*/ 1284 h 1302"/>
                  <a:gd name="T8" fmla="*/ 53 w 561"/>
                  <a:gd name="T9" fmla="*/ 1269 h 1302"/>
                  <a:gd name="T10" fmla="*/ 33 w 561"/>
                  <a:gd name="T11" fmla="*/ 1249 h 1302"/>
                  <a:gd name="T12" fmla="*/ 18 w 561"/>
                  <a:gd name="T13" fmla="*/ 1225 h 1302"/>
                  <a:gd name="T14" fmla="*/ 7 w 561"/>
                  <a:gd name="T15" fmla="*/ 1199 h 1302"/>
                  <a:gd name="T16" fmla="*/ 1 w 561"/>
                  <a:gd name="T17" fmla="*/ 1171 h 1302"/>
                  <a:gd name="T18" fmla="*/ 0 w 561"/>
                  <a:gd name="T19" fmla="*/ 0 h 1302"/>
                  <a:gd name="T20" fmla="*/ 61 w 561"/>
                  <a:gd name="T21" fmla="*/ 1156 h 1302"/>
                  <a:gd name="T22" fmla="*/ 62 w 561"/>
                  <a:gd name="T23" fmla="*/ 1165 h 1302"/>
                  <a:gd name="T24" fmla="*/ 65 w 561"/>
                  <a:gd name="T25" fmla="*/ 1181 h 1302"/>
                  <a:gd name="T26" fmla="*/ 72 w 561"/>
                  <a:gd name="T27" fmla="*/ 1196 h 1302"/>
                  <a:gd name="T28" fmla="*/ 81 w 561"/>
                  <a:gd name="T29" fmla="*/ 1210 h 1302"/>
                  <a:gd name="T30" fmla="*/ 92 w 561"/>
                  <a:gd name="T31" fmla="*/ 1221 h 1302"/>
                  <a:gd name="T32" fmla="*/ 106 w 561"/>
                  <a:gd name="T33" fmla="*/ 1230 h 1302"/>
                  <a:gd name="T34" fmla="*/ 121 w 561"/>
                  <a:gd name="T35" fmla="*/ 1237 h 1302"/>
                  <a:gd name="T36" fmla="*/ 137 w 561"/>
                  <a:gd name="T37" fmla="*/ 1240 h 1302"/>
                  <a:gd name="T38" fmla="*/ 416 w 561"/>
                  <a:gd name="T39" fmla="*/ 1241 h 1302"/>
                  <a:gd name="T40" fmla="*/ 424 w 561"/>
                  <a:gd name="T41" fmla="*/ 1240 h 1302"/>
                  <a:gd name="T42" fmla="*/ 441 w 561"/>
                  <a:gd name="T43" fmla="*/ 1237 h 1302"/>
                  <a:gd name="T44" fmla="*/ 456 w 561"/>
                  <a:gd name="T45" fmla="*/ 1230 h 1302"/>
                  <a:gd name="T46" fmla="*/ 469 w 561"/>
                  <a:gd name="T47" fmla="*/ 1221 h 1302"/>
                  <a:gd name="T48" fmla="*/ 481 w 561"/>
                  <a:gd name="T49" fmla="*/ 1210 h 1302"/>
                  <a:gd name="T50" fmla="*/ 490 w 561"/>
                  <a:gd name="T51" fmla="*/ 1196 h 1302"/>
                  <a:gd name="T52" fmla="*/ 496 w 561"/>
                  <a:gd name="T53" fmla="*/ 1181 h 1302"/>
                  <a:gd name="T54" fmla="*/ 500 w 561"/>
                  <a:gd name="T55" fmla="*/ 1165 h 1302"/>
                  <a:gd name="T56" fmla="*/ 500 w 561"/>
                  <a:gd name="T57" fmla="*/ 726 h 1302"/>
                  <a:gd name="T58" fmla="*/ 561 w 561"/>
                  <a:gd name="T59" fmla="*/ 1156 h 1302"/>
                  <a:gd name="T60" fmla="*/ 560 w 561"/>
                  <a:gd name="T61" fmla="*/ 1171 h 1302"/>
                  <a:gd name="T62" fmla="*/ 555 w 561"/>
                  <a:gd name="T63" fmla="*/ 1199 h 1302"/>
                  <a:gd name="T64" fmla="*/ 544 w 561"/>
                  <a:gd name="T65" fmla="*/ 1225 h 1302"/>
                  <a:gd name="T66" fmla="*/ 528 w 561"/>
                  <a:gd name="T67" fmla="*/ 1249 h 1302"/>
                  <a:gd name="T68" fmla="*/ 508 w 561"/>
                  <a:gd name="T69" fmla="*/ 1269 h 1302"/>
                  <a:gd name="T70" fmla="*/ 484 w 561"/>
                  <a:gd name="T71" fmla="*/ 1284 h 1302"/>
                  <a:gd name="T72" fmla="*/ 459 w 561"/>
                  <a:gd name="T73" fmla="*/ 1295 h 1302"/>
                  <a:gd name="T74" fmla="*/ 430 w 561"/>
                  <a:gd name="T75" fmla="*/ 1301 h 1302"/>
                  <a:gd name="T76" fmla="*/ 416 w 561"/>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1" h="1302">
                    <a:moveTo>
                      <a:pt x="416" y="1302"/>
                    </a:moveTo>
                    <a:lnTo>
                      <a:pt x="146" y="1302"/>
                    </a:lnTo>
                    <a:lnTo>
                      <a:pt x="146" y="1302"/>
                    </a:lnTo>
                    <a:lnTo>
                      <a:pt x="131" y="1301"/>
                    </a:lnTo>
                    <a:lnTo>
                      <a:pt x="117" y="1299"/>
                    </a:lnTo>
                    <a:lnTo>
                      <a:pt x="103" y="1295"/>
                    </a:lnTo>
                    <a:lnTo>
                      <a:pt x="90" y="1290"/>
                    </a:lnTo>
                    <a:lnTo>
                      <a:pt x="77" y="1284"/>
                    </a:lnTo>
                    <a:lnTo>
                      <a:pt x="65"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1" y="0"/>
                    </a:lnTo>
                    <a:lnTo>
                      <a:pt x="61" y="1156"/>
                    </a:lnTo>
                    <a:lnTo>
                      <a:pt x="61" y="1156"/>
                    </a:lnTo>
                    <a:lnTo>
                      <a:pt x="62" y="1165"/>
                    </a:lnTo>
                    <a:lnTo>
                      <a:pt x="63" y="1173"/>
                    </a:lnTo>
                    <a:lnTo>
                      <a:pt x="65" y="1181"/>
                    </a:lnTo>
                    <a:lnTo>
                      <a:pt x="68" y="1189"/>
                    </a:lnTo>
                    <a:lnTo>
                      <a:pt x="72" y="1196"/>
                    </a:lnTo>
                    <a:lnTo>
                      <a:pt x="76" y="1203"/>
                    </a:lnTo>
                    <a:lnTo>
                      <a:pt x="81" y="1210"/>
                    </a:lnTo>
                    <a:lnTo>
                      <a:pt x="86" y="1216"/>
                    </a:lnTo>
                    <a:lnTo>
                      <a:pt x="92" y="1221"/>
                    </a:lnTo>
                    <a:lnTo>
                      <a:pt x="99" y="1226"/>
                    </a:lnTo>
                    <a:lnTo>
                      <a:pt x="106" y="1230"/>
                    </a:lnTo>
                    <a:lnTo>
                      <a:pt x="113" y="1234"/>
                    </a:lnTo>
                    <a:lnTo>
                      <a:pt x="121" y="1237"/>
                    </a:lnTo>
                    <a:lnTo>
                      <a:pt x="129" y="1239"/>
                    </a:lnTo>
                    <a:lnTo>
                      <a:pt x="137" y="1240"/>
                    </a:lnTo>
                    <a:lnTo>
                      <a:pt x="146" y="1241"/>
                    </a:lnTo>
                    <a:lnTo>
                      <a:pt x="416" y="1241"/>
                    </a:lnTo>
                    <a:lnTo>
                      <a:pt x="416" y="1241"/>
                    </a:lnTo>
                    <a:lnTo>
                      <a:pt x="424" y="1240"/>
                    </a:lnTo>
                    <a:lnTo>
                      <a:pt x="433" y="1239"/>
                    </a:lnTo>
                    <a:lnTo>
                      <a:pt x="441" y="1237"/>
                    </a:lnTo>
                    <a:lnTo>
                      <a:pt x="448" y="1234"/>
                    </a:lnTo>
                    <a:lnTo>
                      <a:pt x="456" y="1230"/>
                    </a:lnTo>
                    <a:lnTo>
                      <a:pt x="463" y="1226"/>
                    </a:lnTo>
                    <a:lnTo>
                      <a:pt x="469" y="1221"/>
                    </a:lnTo>
                    <a:lnTo>
                      <a:pt x="475" y="1216"/>
                    </a:lnTo>
                    <a:lnTo>
                      <a:pt x="481" y="1210"/>
                    </a:lnTo>
                    <a:lnTo>
                      <a:pt x="486" y="1203"/>
                    </a:lnTo>
                    <a:lnTo>
                      <a:pt x="490" y="1196"/>
                    </a:lnTo>
                    <a:lnTo>
                      <a:pt x="494" y="1189"/>
                    </a:lnTo>
                    <a:lnTo>
                      <a:pt x="496" y="1181"/>
                    </a:lnTo>
                    <a:lnTo>
                      <a:pt x="498" y="1173"/>
                    </a:lnTo>
                    <a:lnTo>
                      <a:pt x="500" y="1165"/>
                    </a:lnTo>
                    <a:lnTo>
                      <a:pt x="500" y="1156"/>
                    </a:lnTo>
                    <a:lnTo>
                      <a:pt x="500" y="726"/>
                    </a:lnTo>
                    <a:lnTo>
                      <a:pt x="561" y="726"/>
                    </a:lnTo>
                    <a:lnTo>
                      <a:pt x="561" y="1156"/>
                    </a:lnTo>
                    <a:lnTo>
                      <a:pt x="561" y="1156"/>
                    </a:lnTo>
                    <a:lnTo>
                      <a:pt x="560" y="1171"/>
                    </a:lnTo>
                    <a:lnTo>
                      <a:pt x="558" y="1185"/>
                    </a:lnTo>
                    <a:lnTo>
                      <a:pt x="555" y="1199"/>
                    </a:lnTo>
                    <a:lnTo>
                      <a:pt x="550" y="1212"/>
                    </a:lnTo>
                    <a:lnTo>
                      <a:pt x="544" y="1225"/>
                    </a:lnTo>
                    <a:lnTo>
                      <a:pt x="536" y="1237"/>
                    </a:lnTo>
                    <a:lnTo>
                      <a:pt x="528" y="1249"/>
                    </a:lnTo>
                    <a:lnTo>
                      <a:pt x="518" y="1259"/>
                    </a:lnTo>
                    <a:lnTo>
                      <a:pt x="508" y="1269"/>
                    </a:lnTo>
                    <a:lnTo>
                      <a:pt x="496" y="1277"/>
                    </a:lnTo>
                    <a:lnTo>
                      <a:pt x="484" y="1284"/>
                    </a:lnTo>
                    <a:lnTo>
                      <a:pt x="472" y="1290"/>
                    </a:lnTo>
                    <a:lnTo>
                      <a:pt x="459" y="1295"/>
                    </a:lnTo>
                    <a:lnTo>
                      <a:pt x="445" y="1299"/>
                    </a:lnTo>
                    <a:lnTo>
                      <a:pt x="430" y="1301"/>
                    </a:lnTo>
                    <a:lnTo>
                      <a:pt x="416" y="1302"/>
                    </a:lnTo>
                    <a:lnTo>
                      <a:pt x="416" y="13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7" name="Freeform 19">
                <a:extLst>
                  <a:ext uri="{FF2B5EF4-FFF2-40B4-BE49-F238E27FC236}">
                    <a16:creationId xmlns:a16="http://schemas.microsoft.com/office/drawing/2014/main" xmlns="" id="{F36BDBB9-E328-41D6-8E49-6F7175174F42}"/>
                  </a:ext>
                </a:extLst>
              </p:cNvPr>
              <p:cNvSpPr>
                <a:spLocks/>
              </p:cNvSpPr>
              <p:nvPr/>
            </p:nvSpPr>
            <p:spPr bwMode="auto">
              <a:xfrm>
                <a:off x="539" y="2236"/>
                <a:ext cx="228" cy="258"/>
              </a:xfrm>
              <a:custGeom>
                <a:avLst/>
                <a:gdLst>
                  <a:gd name="T0" fmla="*/ 208 w 912"/>
                  <a:gd name="T1" fmla="*/ 1033 h 1033"/>
                  <a:gd name="T2" fmla="*/ 167 w 912"/>
                  <a:gd name="T3" fmla="*/ 1029 h 1033"/>
                  <a:gd name="T4" fmla="*/ 128 w 912"/>
                  <a:gd name="T5" fmla="*/ 1017 h 1033"/>
                  <a:gd name="T6" fmla="*/ 93 w 912"/>
                  <a:gd name="T7" fmla="*/ 998 h 1033"/>
                  <a:gd name="T8" fmla="*/ 61 w 912"/>
                  <a:gd name="T9" fmla="*/ 972 h 1033"/>
                  <a:gd name="T10" fmla="*/ 36 w 912"/>
                  <a:gd name="T11" fmla="*/ 942 h 1033"/>
                  <a:gd name="T12" fmla="*/ 16 w 912"/>
                  <a:gd name="T13" fmla="*/ 907 h 1033"/>
                  <a:gd name="T14" fmla="*/ 4 w 912"/>
                  <a:gd name="T15" fmla="*/ 869 h 1033"/>
                  <a:gd name="T16" fmla="*/ 0 w 912"/>
                  <a:gd name="T17" fmla="*/ 828 h 1033"/>
                  <a:gd name="T18" fmla="*/ 0 w 912"/>
                  <a:gd name="T19" fmla="*/ 258 h 1033"/>
                  <a:gd name="T20" fmla="*/ 1 w 912"/>
                  <a:gd name="T21" fmla="*/ 232 h 1033"/>
                  <a:gd name="T22" fmla="*/ 5 w 912"/>
                  <a:gd name="T23" fmla="*/ 207 h 1033"/>
                  <a:gd name="T24" fmla="*/ 11 w 912"/>
                  <a:gd name="T25" fmla="*/ 182 h 1033"/>
                  <a:gd name="T26" fmla="*/ 20 w 912"/>
                  <a:gd name="T27" fmla="*/ 159 h 1033"/>
                  <a:gd name="T28" fmla="*/ 31 w 912"/>
                  <a:gd name="T29" fmla="*/ 135 h 1033"/>
                  <a:gd name="T30" fmla="*/ 58 w 912"/>
                  <a:gd name="T31" fmla="*/ 94 h 1033"/>
                  <a:gd name="T32" fmla="*/ 94 w 912"/>
                  <a:gd name="T33" fmla="*/ 59 h 1033"/>
                  <a:gd name="T34" fmla="*/ 135 w 912"/>
                  <a:gd name="T35" fmla="*/ 32 h 1033"/>
                  <a:gd name="T36" fmla="*/ 158 w 912"/>
                  <a:gd name="T37" fmla="*/ 20 h 1033"/>
                  <a:gd name="T38" fmla="*/ 181 w 912"/>
                  <a:gd name="T39" fmla="*/ 11 h 1033"/>
                  <a:gd name="T40" fmla="*/ 206 w 912"/>
                  <a:gd name="T41" fmla="*/ 5 h 1033"/>
                  <a:gd name="T42" fmla="*/ 231 w 912"/>
                  <a:gd name="T43" fmla="*/ 1 h 1033"/>
                  <a:gd name="T44" fmla="*/ 258 w 912"/>
                  <a:gd name="T45" fmla="*/ 0 h 1033"/>
                  <a:gd name="T46" fmla="*/ 659 w 912"/>
                  <a:gd name="T47" fmla="*/ 0 h 1033"/>
                  <a:gd name="T48" fmla="*/ 703 w 912"/>
                  <a:gd name="T49" fmla="*/ 4 h 1033"/>
                  <a:gd name="T50" fmla="*/ 747 w 912"/>
                  <a:gd name="T51" fmla="*/ 15 h 1033"/>
                  <a:gd name="T52" fmla="*/ 787 w 912"/>
                  <a:gd name="T53" fmla="*/ 34 h 1033"/>
                  <a:gd name="T54" fmla="*/ 822 w 912"/>
                  <a:gd name="T55" fmla="*/ 59 h 1033"/>
                  <a:gd name="T56" fmla="*/ 853 w 912"/>
                  <a:gd name="T57" fmla="*/ 89 h 1033"/>
                  <a:gd name="T58" fmla="*/ 880 w 912"/>
                  <a:gd name="T59" fmla="*/ 124 h 1033"/>
                  <a:gd name="T60" fmla="*/ 900 w 912"/>
                  <a:gd name="T61" fmla="*/ 165 h 1033"/>
                  <a:gd name="T62" fmla="*/ 912 w 912"/>
                  <a:gd name="T63" fmla="*/ 208 h 1033"/>
                  <a:gd name="T64" fmla="*/ 853 w 912"/>
                  <a:gd name="T65" fmla="*/ 220 h 1033"/>
                  <a:gd name="T66" fmla="*/ 843 w 912"/>
                  <a:gd name="T67" fmla="*/ 187 h 1033"/>
                  <a:gd name="T68" fmla="*/ 828 w 912"/>
                  <a:gd name="T69" fmla="*/ 156 h 1033"/>
                  <a:gd name="T70" fmla="*/ 808 w 912"/>
                  <a:gd name="T71" fmla="*/ 128 h 1033"/>
                  <a:gd name="T72" fmla="*/ 784 w 912"/>
                  <a:gd name="T73" fmla="*/ 105 h 1033"/>
                  <a:gd name="T74" fmla="*/ 757 w 912"/>
                  <a:gd name="T75" fmla="*/ 87 h 1033"/>
                  <a:gd name="T76" fmla="*/ 727 w 912"/>
                  <a:gd name="T77" fmla="*/ 72 h 1033"/>
                  <a:gd name="T78" fmla="*/ 693 w 912"/>
                  <a:gd name="T79" fmla="*/ 64 h 1033"/>
                  <a:gd name="T80" fmla="*/ 659 w 912"/>
                  <a:gd name="T81" fmla="*/ 61 h 1033"/>
                  <a:gd name="T82" fmla="*/ 258 w 912"/>
                  <a:gd name="T83" fmla="*/ 61 h 1033"/>
                  <a:gd name="T84" fmla="*/ 218 w 912"/>
                  <a:gd name="T85" fmla="*/ 65 h 1033"/>
                  <a:gd name="T86" fmla="*/ 181 w 912"/>
                  <a:gd name="T87" fmla="*/ 76 h 1033"/>
                  <a:gd name="T88" fmla="*/ 147 w 912"/>
                  <a:gd name="T89" fmla="*/ 94 h 1033"/>
                  <a:gd name="T90" fmla="*/ 118 w 912"/>
                  <a:gd name="T91" fmla="*/ 118 h 1033"/>
                  <a:gd name="T92" fmla="*/ 94 w 912"/>
                  <a:gd name="T93" fmla="*/ 149 h 1033"/>
                  <a:gd name="T94" fmla="*/ 75 w 912"/>
                  <a:gd name="T95" fmla="*/ 182 h 1033"/>
                  <a:gd name="T96" fmla="*/ 64 w 912"/>
                  <a:gd name="T97" fmla="*/ 219 h 1033"/>
                  <a:gd name="T98" fmla="*/ 60 w 912"/>
                  <a:gd name="T99" fmla="*/ 258 h 1033"/>
                  <a:gd name="T100" fmla="*/ 60 w 912"/>
                  <a:gd name="T101" fmla="*/ 828 h 1033"/>
                  <a:gd name="T102" fmla="*/ 63 w 912"/>
                  <a:gd name="T103" fmla="*/ 856 h 1033"/>
                  <a:gd name="T104" fmla="*/ 71 w 912"/>
                  <a:gd name="T105" fmla="*/ 884 h 1033"/>
                  <a:gd name="T106" fmla="*/ 86 w 912"/>
                  <a:gd name="T107" fmla="*/ 908 h 1033"/>
                  <a:gd name="T108" fmla="*/ 104 w 912"/>
                  <a:gd name="T109" fmla="*/ 930 h 1033"/>
                  <a:gd name="T110" fmla="*/ 126 w 912"/>
                  <a:gd name="T111" fmla="*/ 947 h 1033"/>
                  <a:gd name="T112" fmla="*/ 151 w 912"/>
                  <a:gd name="T113" fmla="*/ 961 h 1033"/>
                  <a:gd name="T114" fmla="*/ 179 w 912"/>
                  <a:gd name="T115" fmla="*/ 969 h 1033"/>
                  <a:gd name="T116" fmla="*/ 208 w 912"/>
                  <a:gd name="T117" fmla="*/ 97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12" h="1033">
                    <a:moveTo>
                      <a:pt x="208" y="1033"/>
                    </a:moveTo>
                    <a:lnTo>
                      <a:pt x="208" y="1033"/>
                    </a:lnTo>
                    <a:lnTo>
                      <a:pt x="187" y="1032"/>
                    </a:lnTo>
                    <a:lnTo>
                      <a:pt x="167" y="1029"/>
                    </a:lnTo>
                    <a:lnTo>
                      <a:pt x="147" y="1024"/>
                    </a:lnTo>
                    <a:lnTo>
                      <a:pt x="128" y="1017"/>
                    </a:lnTo>
                    <a:lnTo>
                      <a:pt x="110" y="1008"/>
                    </a:lnTo>
                    <a:lnTo>
                      <a:pt x="93"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3" y="219"/>
                    </a:lnTo>
                    <a:lnTo>
                      <a:pt x="5" y="207"/>
                    </a:lnTo>
                    <a:lnTo>
                      <a:pt x="8" y="194"/>
                    </a:lnTo>
                    <a:lnTo>
                      <a:pt x="11" y="182"/>
                    </a:lnTo>
                    <a:lnTo>
                      <a:pt x="15" y="170"/>
                    </a:lnTo>
                    <a:lnTo>
                      <a:pt x="20" y="159"/>
                    </a:lnTo>
                    <a:lnTo>
                      <a:pt x="25" y="147"/>
                    </a:lnTo>
                    <a:lnTo>
                      <a:pt x="31" y="135"/>
                    </a:lnTo>
                    <a:lnTo>
                      <a:pt x="44" y="114"/>
                    </a:lnTo>
                    <a:lnTo>
                      <a:pt x="58" y="94"/>
                    </a:lnTo>
                    <a:lnTo>
                      <a:pt x="75" y="76"/>
                    </a:lnTo>
                    <a:lnTo>
                      <a:pt x="94" y="59"/>
                    </a:lnTo>
                    <a:lnTo>
                      <a:pt x="114" y="45"/>
                    </a:lnTo>
                    <a:lnTo>
                      <a:pt x="135" y="32"/>
                    </a:lnTo>
                    <a:lnTo>
                      <a:pt x="146" y="25"/>
                    </a:lnTo>
                    <a:lnTo>
                      <a:pt x="158" y="20"/>
                    </a:lnTo>
                    <a:lnTo>
                      <a:pt x="169" y="15"/>
                    </a:lnTo>
                    <a:lnTo>
                      <a:pt x="181" y="11"/>
                    </a:lnTo>
                    <a:lnTo>
                      <a:pt x="193" y="8"/>
                    </a:lnTo>
                    <a:lnTo>
                      <a:pt x="206" y="5"/>
                    </a:lnTo>
                    <a:lnTo>
                      <a:pt x="218" y="3"/>
                    </a:lnTo>
                    <a:lnTo>
                      <a:pt x="231" y="1"/>
                    </a:lnTo>
                    <a:lnTo>
                      <a:pt x="245" y="0"/>
                    </a:lnTo>
                    <a:lnTo>
                      <a:pt x="258" y="0"/>
                    </a:lnTo>
                    <a:lnTo>
                      <a:pt x="659" y="0"/>
                    </a:lnTo>
                    <a:lnTo>
                      <a:pt x="659" y="0"/>
                    </a:lnTo>
                    <a:lnTo>
                      <a:pt x="681" y="1"/>
                    </a:lnTo>
                    <a:lnTo>
                      <a:pt x="703" y="4"/>
                    </a:lnTo>
                    <a:lnTo>
                      <a:pt x="726" y="8"/>
                    </a:lnTo>
                    <a:lnTo>
                      <a:pt x="747" y="15"/>
                    </a:lnTo>
                    <a:lnTo>
                      <a:pt x="767" y="23"/>
                    </a:lnTo>
                    <a:lnTo>
                      <a:pt x="787" y="34"/>
                    </a:lnTo>
                    <a:lnTo>
                      <a:pt x="805" y="46"/>
                    </a:lnTo>
                    <a:lnTo>
                      <a:pt x="822" y="59"/>
                    </a:lnTo>
                    <a:lnTo>
                      <a:pt x="838" y="73"/>
                    </a:lnTo>
                    <a:lnTo>
                      <a:pt x="853" y="89"/>
                    </a:lnTo>
                    <a:lnTo>
                      <a:pt x="868" y="106"/>
                    </a:lnTo>
                    <a:lnTo>
                      <a:pt x="880" y="124"/>
                    </a:lnTo>
                    <a:lnTo>
                      <a:pt x="891" y="143"/>
                    </a:lnTo>
                    <a:lnTo>
                      <a:pt x="900" y="165"/>
                    </a:lnTo>
                    <a:lnTo>
                      <a:pt x="907" y="186"/>
                    </a:lnTo>
                    <a:lnTo>
                      <a:pt x="912" y="208"/>
                    </a:lnTo>
                    <a:lnTo>
                      <a:pt x="853" y="220"/>
                    </a:lnTo>
                    <a:lnTo>
                      <a:pt x="853" y="220"/>
                    </a:lnTo>
                    <a:lnTo>
                      <a:pt x="848" y="203"/>
                    </a:lnTo>
                    <a:lnTo>
                      <a:pt x="843" y="187"/>
                    </a:lnTo>
                    <a:lnTo>
                      <a:pt x="836" y="171"/>
                    </a:lnTo>
                    <a:lnTo>
                      <a:pt x="828" y="156"/>
                    </a:lnTo>
                    <a:lnTo>
                      <a:pt x="819" y="141"/>
                    </a:lnTo>
                    <a:lnTo>
                      <a:pt x="808" y="128"/>
                    </a:lnTo>
                    <a:lnTo>
                      <a:pt x="797" y="116"/>
                    </a:lnTo>
                    <a:lnTo>
                      <a:pt x="784" y="105"/>
                    </a:lnTo>
                    <a:lnTo>
                      <a:pt x="771" y="95"/>
                    </a:lnTo>
                    <a:lnTo>
                      <a:pt x="757" y="87"/>
                    </a:lnTo>
                    <a:lnTo>
                      <a:pt x="742" y="79"/>
                    </a:lnTo>
                    <a:lnTo>
                      <a:pt x="727" y="72"/>
                    </a:lnTo>
                    <a:lnTo>
                      <a:pt x="711" y="67"/>
                    </a:lnTo>
                    <a:lnTo>
                      <a:pt x="693" y="64"/>
                    </a:lnTo>
                    <a:lnTo>
                      <a:pt x="676" y="61"/>
                    </a:lnTo>
                    <a:lnTo>
                      <a:pt x="659" y="61"/>
                    </a:lnTo>
                    <a:lnTo>
                      <a:pt x="258" y="61"/>
                    </a:lnTo>
                    <a:lnTo>
                      <a:pt x="258" y="61"/>
                    </a:lnTo>
                    <a:lnTo>
                      <a:pt x="238" y="62"/>
                    </a:lnTo>
                    <a:lnTo>
                      <a:pt x="218" y="65"/>
                    </a:lnTo>
                    <a:lnTo>
                      <a:pt x="199" y="70"/>
                    </a:lnTo>
                    <a:lnTo>
                      <a:pt x="181" y="76"/>
                    </a:lnTo>
                    <a:lnTo>
                      <a:pt x="164" y="84"/>
                    </a:lnTo>
                    <a:lnTo>
                      <a:pt x="147" y="94"/>
                    </a:lnTo>
                    <a:lnTo>
                      <a:pt x="132" y="106"/>
                    </a:lnTo>
                    <a:lnTo>
                      <a:pt x="118" y="118"/>
                    </a:lnTo>
                    <a:lnTo>
                      <a:pt x="106" y="132"/>
                    </a:lnTo>
                    <a:lnTo>
                      <a:pt x="94" y="149"/>
                    </a:lnTo>
                    <a:lnTo>
                      <a:pt x="84"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9" y="897"/>
                    </a:lnTo>
                    <a:lnTo>
                      <a:pt x="86" y="908"/>
                    </a:lnTo>
                    <a:lnTo>
                      <a:pt x="95" y="919"/>
                    </a:lnTo>
                    <a:lnTo>
                      <a:pt x="104" y="930"/>
                    </a:lnTo>
                    <a:lnTo>
                      <a:pt x="115" y="939"/>
                    </a:lnTo>
                    <a:lnTo>
                      <a:pt x="126" y="947"/>
                    </a:lnTo>
                    <a:lnTo>
                      <a:pt x="138" y="955"/>
                    </a:lnTo>
                    <a:lnTo>
                      <a:pt x="151" y="961"/>
                    </a:lnTo>
                    <a:lnTo>
                      <a:pt x="165" y="966"/>
                    </a:lnTo>
                    <a:lnTo>
                      <a:pt x="179" y="969"/>
                    </a:lnTo>
                    <a:lnTo>
                      <a:pt x="193" y="972"/>
                    </a:lnTo>
                    <a:lnTo>
                      <a:pt x="208" y="972"/>
                    </a:lnTo>
                    <a:lnTo>
                      <a:pt x="208" y="10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8" name="Freeform 20">
                <a:extLst>
                  <a:ext uri="{FF2B5EF4-FFF2-40B4-BE49-F238E27FC236}">
                    <a16:creationId xmlns:a16="http://schemas.microsoft.com/office/drawing/2014/main" xmlns="" id="{A78AA798-EEE2-4A77-AAB2-A0BD24C1E9BD}"/>
                  </a:ext>
                </a:extLst>
              </p:cNvPr>
              <p:cNvSpPr>
                <a:spLocks noEditPoints="1"/>
              </p:cNvSpPr>
              <p:nvPr/>
            </p:nvSpPr>
            <p:spPr bwMode="auto">
              <a:xfrm>
                <a:off x="748" y="2166"/>
                <a:ext cx="103" cy="103"/>
              </a:xfrm>
              <a:custGeom>
                <a:avLst/>
                <a:gdLst>
                  <a:gd name="T0" fmla="*/ 184 w 412"/>
                  <a:gd name="T1" fmla="*/ 411 h 412"/>
                  <a:gd name="T2" fmla="*/ 127 w 412"/>
                  <a:gd name="T3" fmla="*/ 397 h 412"/>
                  <a:gd name="T4" fmla="*/ 77 w 412"/>
                  <a:gd name="T5" fmla="*/ 367 h 412"/>
                  <a:gd name="T6" fmla="*/ 49 w 412"/>
                  <a:gd name="T7" fmla="*/ 339 h 412"/>
                  <a:gd name="T8" fmla="*/ 16 w 412"/>
                  <a:gd name="T9" fmla="*/ 286 h 412"/>
                  <a:gd name="T10" fmla="*/ 1 w 412"/>
                  <a:gd name="T11" fmla="*/ 227 h 412"/>
                  <a:gd name="T12" fmla="*/ 1 w 412"/>
                  <a:gd name="T13" fmla="*/ 184 h 412"/>
                  <a:gd name="T14" fmla="*/ 16 w 412"/>
                  <a:gd name="T15" fmla="*/ 126 h 412"/>
                  <a:gd name="T16" fmla="*/ 48 w 412"/>
                  <a:gd name="T17" fmla="*/ 76 h 412"/>
                  <a:gd name="T18" fmla="*/ 91 w 412"/>
                  <a:gd name="T19" fmla="*/ 35 h 412"/>
                  <a:gd name="T20" fmla="*/ 145 w 412"/>
                  <a:gd name="T21" fmla="*/ 9 h 412"/>
                  <a:gd name="T22" fmla="*/ 206 w 412"/>
                  <a:gd name="T23" fmla="*/ 0 h 412"/>
                  <a:gd name="T24" fmla="*/ 206 w 412"/>
                  <a:gd name="T25" fmla="*/ 0 h 412"/>
                  <a:gd name="T26" fmla="*/ 267 w 412"/>
                  <a:gd name="T27" fmla="*/ 9 h 412"/>
                  <a:gd name="T28" fmla="*/ 320 w 412"/>
                  <a:gd name="T29" fmla="*/ 35 h 412"/>
                  <a:gd name="T30" fmla="*/ 364 w 412"/>
                  <a:gd name="T31" fmla="*/ 75 h 412"/>
                  <a:gd name="T32" fmla="*/ 395 w 412"/>
                  <a:gd name="T33" fmla="*/ 125 h 412"/>
                  <a:gd name="T34" fmla="*/ 411 w 412"/>
                  <a:gd name="T35" fmla="*/ 184 h 412"/>
                  <a:gd name="T36" fmla="*/ 411 w 412"/>
                  <a:gd name="T37" fmla="*/ 226 h 412"/>
                  <a:gd name="T38" fmla="*/ 396 w 412"/>
                  <a:gd name="T39" fmla="*/ 285 h 412"/>
                  <a:gd name="T40" fmla="*/ 366 w 412"/>
                  <a:gd name="T41" fmla="*/ 336 h 412"/>
                  <a:gd name="T42" fmla="*/ 321 w 412"/>
                  <a:gd name="T43" fmla="*/ 376 h 412"/>
                  <a:gd name="T44" fmla="*/ 267 w 412"/>
                  <a:gd name="T45" fmla="*/ 402 h 412"/>
                  <a:gd name="T46" fmla="*/ 206 w 412"/>
                  <a:gd name="T47" fmla="*/ 412 h 412"/>
                  <a:gd name="T48" fmla="*/ 203 w 412"/>
                  <a:gd name="T49" fmla="*/ 412 h 412"/>
                  <a:gd name="T50" fmla="*/ 206 w 412"/>
                  <a:gd name="T51" fmla="*/ 60 h 412"/>
                  <a:gd name="T52" fmla="*/ 176 w 412"/>
                  <a:gd name="T53" fmla="*/ 63 h 412"/>
                  <a:gd name="T54" fmla="*/ 137 w 412"/>
                  <a:gd name="T55" fmla="*/ 79 h 412"/>
                  <a:gd name="T56" fmla="*/ 103 w 412"/>
                  <a:gd name="T57" fmla="*/ 103 h 412"/>
                  <a:gd name="T58" fmla="*/ 79 w 412"/>
                  <a:gd name="T59" fmla="*/ 137 h 412"/>
                  <a:gd name="T60" fmla="*/ 64 w 412"/>
                  <a:gd name="T61" fmla="*/ 176 h 412"/>
                  <a:gd name="T62" fmla="*/ 61 w 412"/>
                  <a:gd name="T63" fmla="*/ 206 h 412"/>
                  <a:gd name="T64" fmla="*/ 68 w 412"/>
                  <a:gd name="T65" fmla="*/ 249 h 412"/>
                  <a:gd name="T66" fmla="*/ 86 w 412"/>
                  <a:gd name="T67" fmla="*/ 288 h 412"/>
                  <a:gd name="T68" fmla="*/ 105 w 412"/>
                  <a:gd name="T69" fmla="*/ 311 h 412"/>
                  <a:gd name="T70" fmla="*/ 139 w 412"/>
                  <a:gd name="T71" fmla="*/ 337 h 412"/>
                  <a:gd name="T72" fmla="*/ 177 w 412"/>
                  <a:gd name="T73" fmla="*/ 350 h 412"/>
                  <a:gd name="T74" fmla="*/ 205 w 412"/>
                  <a:gd name="T75" fmla="*/ 352 h 412"/>
                  <a:gd name="T76" fmla="*/ 234 w 412"/>
                  <a:gd name="T77" fmla="*/ 349 h 412"/>
                  <a:gd name="T78" fmla="*/ 274 w 412"/>
                  <a:gd name="T79" fmla="*/ 334 h 412"/>
                  <a:gd name="T80" fmla="*/ 308 w 412"/>
                  <a:gd name="T81" fmla="*/ 308 h 412"/>
                  <a:gd name="T82" fmla="*/ 333 w 412"/>
                  <a:gd name="T83" fmla="*/ 274 h 412"/>
                  <a:gd name="T84" fmla="*/ 349 w 412"/>
                  <a:gd name="T85" fmla="*/ 235 h 412"/>
                  <a:gd name="T86" fmla="*/ 352 w 412"/>
                  <a:gd name="T87" fmla="*/ 206 h 412"/>
                  <a:gd name="T88" fmla="*/ 345 w 412"/>
                  <a:gd name="T89" fmla="*/ 162 h 412"/>
                  <a:gd name="T90" fmla="*/ 326 w 412"/>
                  <a:gd name="T91" fmla="*/ 125 h 412"/>
                  <a:gd name="T92" fmla="*/ 298 w 412"/>
                  <a:gd name="T93" fmla="*/ 94 h 412"/>
                  <a:gd name="T94" fmla="*/ 262 w 412"/>
                  <a:gd name="T95" fmla="*/ 72 h 412"/>
                  <a:gd name="T96" fmla="*/ 221 w 412"/>
                  <a:gd name="T97" fmla="*/ 6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12" h="412">
                    <a:moveTo>
                      <a:pt x="203" y="412"/>
                    </a:moveTo>
                    <a:lnTo>
                      <a:pt x="203" y="412"/>
                    </a:lnTo>
                    <a:lnTo>
                      <a:pt x="184" y="411"/>
                    </a:lnTo>
                    <a:lnTo>
                      <a:pt x="164" y="408"/>
                    </a:lnTo>
                    <a:lnTo>
                      <a:pt x="145" y="404"/>
                    </a:lnTo>
                    <a:lnTo>
                      <a:pt x="127" y="397"/>
                    </a:lnTo>
                    <a:lnTo>
                      <a:pt x="110" y="389"/>
                    </a:lnTo>
                    <a:lnTo>
                      <a:pt x="93" y="379"/>
                    </a:lnTo>
                    <a:lnTo>
                      <a:pt x="77" y="367"/>
                    </a:lnTo>
                    <a:lnTo>
                      <a:pt x="63" y="354"/>
                    </a:lnTo>
                    <a:lnTo>
                      <a:pt x="63" y="354"/>
                    </a:lnTo>
                    <a:lnTo>
                      <a:pt x="49" y="339"/>
                    </a:lnTo>
                    <a:lnTo>
                      <a:pt x="37" y="323"/>
                    </a:lnTo>
                    <a:lnTo>
                      <a:pt x="26" y="304"/>
                    </a:lnTo>
                    <a:lnTo>
                      <a:pt x="16" y="286"/>
                    </a:lnTo>
                    <a:lnTo>
                      <a:pt x="9" y="267"/>
                    </a:lnTo>
                    <a:lnTo>
                      <a:pt x="4" y="247"/>
                    </a:lnTo>
                    <a:lnTo>
                      <a:pt x="1" y="227"/>
                    </a:lnTo>
                    <a:lnTo>
                      <a:pt x="0" y="206"/>
                    </a:lnTo>
                    <a:lnTo>
                      <a:pt x="0" y="206"/>
                    </a:lnTo>
                    <a:lnTo>
                      <a:pt x="1" y="184"/>
                    </a:lnTo>
                    <a:lnTo>
                      <a:pt x="4" y="164"/>
                    </a:lnTo>
                    <a:lnTo>
                      <a:pt x="9" y="145"/>
                    </a:lnTo>
                    <a:lnTo>
                      <a:pt x="16" y="126"/>
                    </a:lnTo>
                    <a:lnTo>
                      <a:pt x="26" y="108"/>
                    </a:lnTo>
                    <a:lnTo>
                      <a:pt x="36" y="91"/>
                    </a:lnTo>
                    <a:lnTo>
                      <a:pt x="48" y="76"/>
                    </a:lnTo>
                    <a:lnTo>
                      <a:pt x="61" y="60"/>
                    </a:lnTo>
                    <a:lnTo>
                      <a:pt x="75" y="47"/>
                    </a:lnTo>
                    <a:lnTo>
                      <a:pt x="91" y="35"/>
                    </a:lnTo>
                    <a:lnTo>
                      <a:pt x="108" y="25"/>
                    </a:lnTo>
                    <a:lnTo>
                      <a:pt x="126" y="16"/>
                    </a:lnTo>
                    <a:lnTo>
                      <a:pt x="145" y="9"/>
                    </a:lnTo>
                    <a:lnTo>
                      <a:pt x="164" y="4"/>
                    </a:lnTo>
                    <a:lnTo>
                      <a:pt x="185" y="1"/>
                    </a:lnTo>
                    <a:lnTo>
                      <a:pt x="206" y="0"/>
                    </a:lnTo>
                    <a:lnTo>
                      <a:pt x="206" y="0"/>
                    </a:lnTo>
                    <a:lnTo>
                      <a:pt x="206" y="0"/>
                    </a:lnTo>
                    <a:lnTo>
                      <a:pt x="206" y="0"/>
                    </a:lnTo>
                    <a:lnTo>
                      <a:pt x="227" y="1"/>
                    </a:lnTo>
                    <a:lnTo>
                      <a:pt x="247" y="4"/>
                    </a:lnTo>
                    <a:lnTo>
                      <a:pt x="267" y="9"/>
                    </a:lnTo>
                    <a:lnTo>
                      <a:pt x="285" y="16"/>
                    </a:lnTo>
                    <a:lnTo>
                      <a:pt x="303" y="25"/>
                    </a:lnTo>
                    <a:lnTo>
                      <a:pt x="320" y="35"/>
                    </a:lnTo>
                    <a:lnTo>
                      <a:pt x="336" y="47"/>
                    </a:lnTo>
                    <a:lnTo>
                      <a:pt x="351" y="60"/>
                    </a:lnTo>
                    <a:lnTo>
                      <a:pt x="364" y="75"/>
                    </a:lnTo>
                    <a:lnTo>
                      <a:pt x="376" y="91"/>
                    </a:lnTo>
                    <a:lnTo>
                      <a:pt x="387" y="108"/>
                    </a:lnTo>
                    <a:lnTo>
                      <a:pt x="395" y="125"/>
                    </a:lnTo>
                    <a:lnTo>
                      <a:pt x="402" y="144"/>
                    </a:lnTo>
                    <a:lnTo>
                      <a:pt x="407" y="164"/>
                    </a:lnTo>
                    <a:lnTo>
                      <a:pt x="411" y="184"/>
                    </a:lnTo>
                    <a:lnTo>
                      <a:pt x="412" y="206"/>
                    </a:lnTo>
                    <a:lnTo>
                      <a:pt x="412" y="206"/>
                    </a:lnTo>
                    <a:lnTo>
                      <a:pt x="411" y="226"/>
                    </a:lnTo>
                    <a:lnTo>
                      <a:pt x="408" y="246"/>
                    </a:lnTo>
                    <a:lnTo>
                      <a:pt x="403" y="266"/>
                    </a:lnTo>
                    <a:lnTo>
                      <a:pt x="396" y="285"/>
                    </a:lnTo>
                    <a:lnTo>
                      <a:pt x="388" y="302"/>
                    </a:lnTo>
                    <a:lnTo>
                      <a:pt x="377" y="320"/>
                    </a:lnTo>
                    <a:lnTo>
                      <a:pt x="366" y="336"/>
                    </a:lnTo>
                    <a:lnTo>
                      <a:pt x="352" y="351"/>
                    </a:lnTo>
                    <a:lnTo>
                      <a:pt x="337" y="364"/>
                    </a:lnTo>
                    <a:lnTo>
                      <a:pt x="321" y="376"/>
                    </a:lnTo>
                    <a:lnTo>
                      <a:pt x="304" y="386"/>
                    </a:lnTo>
                    <a:lnTo>
                      <a:pt x="286" y="395"/>
                    </a:lnTo>
                    <a:lnTo>
                      <a:pt x="267" y="402"/>
                    </a:lnTo>
                    <a:lnTo>
                      <a:pt x="248" y="407"/>
                    </a:lnTo>
                    <a:lnTo>
                      <a:pt x="227" y="411"/>
                    </a:lnTo>
                    <a:lnTo>
                      <a:pt x="206" y="412"/>
                    </a:lnTo>
                    <a:lnTo>
                      <a:pt x="206" y="412"/>
                    </a:lnTo>
                    <a:lnTo>
                      <a:pt x="203" y="412"/>
                    </a:lnTo>
                    <a:lnTo>
                      <a:pt x="203" y="412"/>
                    </a:lnTo>
                    <a:close/>
                    <a:moveTo>
                      <a:pt x="206" y="60"/>
                    </a:moveTo>
                    <a:lnTo>
                      <a:pt x="206" y="60"/>
                    </a:lnTo>
                    <a:lnTo>
                      <a:pt x="206" y="60"/>
                    </a:lnTo>
                    <a:lnTo>
                      <a:pt x="206" y="60"/>
                    </a:lnTo>
                    <a:lnTo>
                      <a:pt x="191" y="61"/>
                    </a:lnTo>
                    <a:lnTo>
                      <a:pt x="176" y="63"/>
                    </a:lnTo>
                    <a:lnTo>
                      <a:pt x="162" y="68"/>
                    </a:lnTo>
                    <a:lnTo>
                      <a:pt x="149" y="73"/>
                    </a:lnTo>
                    <a:lnTo>
                      <a:pt x="137" y="79"/>
                    </a:lnTo>
                    <a:lnTo>
                      <a:pt x="125" y="86"/>
                    </a:lnTo>
                    <a:lnTo>
                      <a:pt x="114" y="94"/>
                    </a:lnTo>
                    <a:lnTo>
                      <a:pt x="103" y="103"/>
                    </a:lnTo>
                    <a:lnTo>
                      <a:pt x="94" y="114"/>
                    </a:lnTo>
                    <a:lnTo>
                      <a:pt x="86" y="125"/>
                    </a:lnTo>
                    <a:lnTo>
                      <a:pt x="79" y="137"/>
                    </a:lnTo>
                    <a:lnTo>
                      <a:pt x="72" y="149"/>
                    </a:lnTo>
                    <a:lnTo>
                      <a:pt x="68" y="162"/>
                    </a:lnTo>
                    <a:lnTo>
                      <a:pt x="64" y="176"/>
                    </a:lnTo>
                    <a:lnTo>
                      <a:pt x="62" y="192"/>
                    </a:lnTo>
                    <a:lnTo>
                      <a:pt x="61" y="206"/>
                    </a:lnTo>
                    <a:lnTo>
                      <a:pt x="61" y="206"/>
                    </a:lnTo>
                    <a:lnTo>
                      <a:pt x="62" y="221"/>
                    </a:lnTo>
                    <a:lnTo>
                      <a:pt x="64" y="235"/>
                    </a:lnTo>
                    <a:lnTo>
                      <a:pt x="68" y="249"/>
                    </a:lnTo>
                    <a:lnTo>
                      <a:pt x="73" y="263"/>
                    </a:lnTo>
                    <a:lnTo>
                      <a:pt x="79" y="276"/>
                    </a:lnTo>
                    <a:lnTo>
                      <a:pt x="86" y="288"/>
                    </a:lnTo>
                    <a:lnTo>
                      <a:pt x="95" y="300"/>
                    </a:lnTo>
                    <a:lnTo>
                      <a:pt x="105" y="311"/>
                    </a:lnTo>
                    <a:lnTo>
                      <a:pt x="105" y="311"/>
                    </a:lnTo>
                    <a:lnTo>
                      <a:pt x="115" y="321"/>
                    </a:lnTo>
                    <a:lnTo>
                      <a:pt x="127" y="329"/>
                    </a:lnTo>
                    <a:lnTo>
                      <a:pt x="139" y="337"/>
                    </a:lnTo>
                    <a:lnTo>
                      <a:pt x="151" y="342"/>
                    </a:lnTo>
                    <a:lnTo>
                      <a:pt x="164" y="347"/>
                    </a:lnTo>
                    <a:lnTo>
                      <a:pt x="177" y="350"/>
                    </a:lnTo>
                    <a:lnTo>
                      <a:pt x="192" y="352"/>
                    </a:lnTo>
                    <a:lnTo>
                      <a:pt x="205" y="352"/>
                    </a:lnTo>
                    <a:lnTo>
                      <a:pt x="205" y="352"/>
                    </a:lnTo>
                    <a:lnTo>
                      <a:pt x="205" y="352"/>
                    </a:lnTo>
                    <a:lnTo>
                      <a:pt x="220" y="351"/>
                    </a:lnTo>
                    <a:lnTo>
                      <a:pt x="234" y="349"/>
                    </a:lnTo>
                    <a:lnTo>
                      <a:pt x="248" y="345"/>
                    </a:lnTo>
                    <a:lnTo>
                      <a:pt x="262" y="340"/>
                    </a:lnTo>
                    <a:lnTo>
                      <a:pt x="274" y="334"/>
                    </a:lnTo>
                    <a:lnTo>
                      <a:pt x="286" y="326"/>
                    </a:lnTo>
                    <a:lnTo>
                      <a:pt x="298" y="318"/>
                    </a:lnTo>
                    <a:lnTo>
                      <a:pt x="308" y="308"/>
                    </a:lnTo>
                    <a:lnTo>
                      <a:pt x="318" y="297"/>
                    </a:lnTo>
                    <a:lnTo>
                      <a:pt x="326" y="286"/>
                    </a:lnTo>
                    <a:lnTo>
                      <a:pt x="333" y="274"/>
                    </a:lnTo>
                    <a:lnTo>
                      <a:pt x="341" y="261"/>
                    </a:lnTo>
                    <a:lnTo>
                      <a:pt x="345" y="248"/>
                    </a:lnTo>
                    <a:lnTo>
                      <a:pt x="349" y="235"/>
                    </a:lnTo>
                    <a:lnTo>
                      <a:pt x="351" y="220"/>
                    </a:lnTo>
                    <a:lnTo>
                      <a:pt x="352" y="206"/>
                    </a:lnTo>
                    <a:lnTo>
                      <a:pt x="352" y="206"/>
                    </a:lnTo>
                    <a:lnTo>
                      <a:pt x="351" y="191"/>
                    </a:lnTo>
                    <a:lnTo>
                      <a:pt x="349" y="176"/>
                    </a:lnTo>
                    <a:lnTo>
                      <a:pt x="345" y="162"/>
                    </a:lnTo>
                    <a:lnTo>
                      <a:pt x="340" y="149"/>
                    </a:lnTo>
                    <a:lnTo>
                      <a:pt x="333" y="137"/>
                    </a:lnTo>
                    <a:lnTo>
                      <a:pt x="326" y="125"/>
                    </a:lnTo>
                    <a:lnTo>
                      <a:pt x="317" y="114"/>
                    </a:lnTo>
                    <a:lnTo>
                      <a:pt x="308" y="103"/>
                    </a:lnTo>
                    <a:lnTo>
                      <a:pt x="298" y="94"/>
                    </a:lnTo>
                    <a:lnTo>
                      <a:pt x="287" y="86"/>
                    </a:lnTo>
                    <a:lnTo>
                      <a:pt x="275" y="79"/>
                    </a:lnTo>
                    <a:lnTo>
                      <a:pt x="262" y="72"/>
                    </a:lnTo>
                    <a:lnTo>
                      <a:pt x="249" y="68"/>
                    </a:lnTo>
                    <a:lnTo>
                      <a:pt x="235" y="63"/>
                    </a:lnTo>
                    <a:lnTo>
                      <a:pt x="221" y="61"/>
                    </a:lnTo>
                    <a:lnTo>
                      <a:pt x="206" y="60"/>
                    </a:lnTo>
                    <a:lnTo>
                      <a:pt x="206"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9" name="Rectangle 21">
                <a:extLst>
                  <a:ext uri="{FF2B5EF4-FFF2-40B4-BE49-F238E27FC236}">
                    <a16:creationId xmlns:a16="http://schemas.microsoft.com/office/drawing/2014/main" xmlns="" id="{73C85E28-3A0A-4DB7-AC7B-FCF7F4578044}"/>
                  </a:ext>
                </a:extLst>
              </p:cNvPr>
              <p:cNvSpPr>
                <a:spLocks noChangeArrowheads="1"/>
              </p:cNvSpPr>
              <p:nvPr/>
            </p:nvSpPr>
            <p:spPr bwMode="auto">
              <a:xfrm>
                <a:off x="792" y="2541"/>
                <a:ext cx="15" cy="1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0" name="Freeform 22">
                <a:extLst>
                  <a:ext uri="{FF2B5EF4-FFF2-40B4-BE49-F238E27FC236}">
                    <a16:creationId xmlns:a16="http://schemas.microsoft.com/office/drawing/2014/main" xmlns="" id="{B69316C2-332C-4338-89D0-E9E0DC60BDDE}"/>
                  </a:ext>
                </a:extLst>
              </p:cNvPr>
              <p:cNvSpPr>
                <a:spLocks/>
              </p:cNvSpPr>
              <p:nvPr/>
            </p:nvSpPr>
            <p:spPr bwMode="auto">
              <a:xfrm>
                <a:off x="715" y="2372"/>
                <a:ext cx="41" cy="117"/>
              </a:xfrm>
              <a:custGeom>
                <a:avLst/>
                <a:gdLst>
                  <a:gd name="T0" fmla="*/ 58 w 165"/>
                  <a:gd name="T1" fmla="*/ 470 h 470"/>
                  <a:gd name="T2" fmla="*/ 0 w 165"/>
                  <a:gd name="T3" fmla="*/ 457 h 470"/>
                  <a:gd name="T4" fmla="*/ 106 w 165"/>
                  <a:gd name="T5" fmla="*/ 0 h 470"/>
                  <a:gd name="T6" fmla="*/ 165 w 165"/>
                  <a:gd name="T7" fmla="*/ 13 h 470"/>
                  <a:gd name="T8" fmla="*/ 58 w 165"/>
                  <a:gd name="T9" fmla="*/ 470 h 470"/>
                </a:gdLst>
                <a:ahLst/>
                <a:cxnLst>
                  <a:cxn ang="0">
                    <a:pos x="T0" y="T1"/>
                  </a:cxn>
                  <a:cxn ang="0">
                    <a:pos x="T2" y="T3"/>
                  </a:cxn>
                  <a:cxn ang="0">
                    <a:pos x="T4" y="T5"/>
                  </a:cxn>
                  <a:cxn ang="0">
                    <a:pos x="T6" y="T7"/>
                  </a:cxn>
                  <a:cxn ang="0">
                    <a:pos x="T8" y="T9"/>
                  </a:cxn>
                </a:cxnLst>
                <a:rect l="0" t="0" r="r" b="b"/>
                <a:pathLst>
                  <a:path w="165" h="470">
                    <a:moveTo>
                      <a:pt x="58" y="470"/>
                    </a:moveTo>
                    <a:lnTo>
                      <a:pt x="0" y="457"/>
                    </a:lnTo>
                    <a:lnTo>
                      <a:pt x="106" y="0"/>
                    </a:lnTo>
                    <a:lnTo>
                      <a:pt x="165" y="13"/>
                    </a:lnTo>
                    <a:lnTo>
                      <a:pt x="58" y="4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1" name="Freeform 23">
                <a:extLst>
                  <a:ext uri="{FF2B5EF4-FFF2-40B4-BE49-F238E27FC236}">
                    <a16:creationId xmlns:a16="http://schemas.microsoft.com/office/drawing/2014/main" xmlns="" id="{683C87F9-01AD-43C7-BADB-27FF0A863E40}"/>
                  </a:ext>
                </a:extLst>
              </p:cNvPr>
              <p:cNvSpPr>
                <a:spLocks/>
              </p:cNvSpPr>
              <p:nvPr/>
            </p:nvSpPr>
            <p:spPr bwMode="auto">
              <a:xfrm>
                <a:off x="882" y="2371"/>
                <a:ext cx="21" cy="30"/>
              </a:xfrm>
              <a:custGeom>
                <a:avLst/>
                <a:gdLst>
                  <a:gd name="T0" fmla="*/ 27 w 85"/>
                  <a:gd name="T1" fmla="*/ 121 h 121"/>
                  <a:gd name="T2" fmla="*/ 0 w 85"/>
                  <a:gd name="T3" fmla="*/ 15 h 121"/>
                  <a:gd name="T4" fmla="*/ 59 w 85"/>
                  <a:gd name="T5" fmla="*/ 0 h 121"/>
                  <a:gd name="T6" fmla="*/ 85 w 85"/>
                  <a:gd name="T7" fmla="*/ 106 h 121"/>
                  <a:gd name="T8" fmla="*/ 27 w 85"/>
                  <a:gd name="T9" fmla="*/ 121 h 121"/>
                </a:gdLst>
                <a:ahLst/>
                <a:cxnLst>
                  <a:cxn ang="0">
                    <a:pos x="T0" y="T1"/>
                  </a:cxn>
                  <a:cxn ang="0">
                    <a:pos x="T2" y="T3"/>
                  </a:cxn>
                  <a:cxn ang="0">
                    <a:pos x="T4" y="T5"/>
                  </a:cxn>
                  <a:cxn ang="0">
                    <a:pos x="T6" y="T7"/>
                  </a:cxn>
                  <a:cxn ang="0">
                    <a:pos x="T8" y="T9"/>
                  </a:cxn>
                </a:cxnLst>
                <a:rect l="0" t="0" r="r" b="b"/>
                <a:pathLst>
                  <a:path w="85" h="121">
                    <a:moveTo>
                      <a:pt x="27" y="121"/>
                    </a:moveTo>
                    <a:lnTo>
                      <a:pt x="0" y="15"/>
                    </a:lnTo>
                    <a:lnTo>
                      <a:pt x="59" y="0"/>
                    </a:lnTo>
                    <a:lnTo>
                      <a:pt x="85" y="106"/>
                    </a:lnTo>
                    <a:lnTo>
                      <a:pt x="27" y="1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2" name="Freeform 24">
                <a:extLst>
                  <a:ext uri="{FF2B5EF4-FFF2-40B4-BE49-F238E27FC236}">
                    <a16:creationId xmlns:a16="http://schemas.microsoft.com/office/drawing/2014/main" xmlns="" id="{EFE3EB74-588A-43E0-A1D4-E4CFE47BFD50}"/>
                  </a:ext>
                </a:extLst>
              </p:cNvPr>
              <p:cNvSpPr>
                <a:spLocks/>
              </p:cNvSpPr>
              <p:nvPr/>
            </p:nvSpPr>
            <p:spPr bwMode="auto">
              <a:xfrm>
                <a:off x="682" y="2282"/>
                <a:ext cx="200" cy="393"/>
              </a:xfrm>
              <a:custGeom>
                <a:avLst/>
                <a:gdLst>
                  <a:gd name="T0" fmla="*/ 337 w 799"/>
                  <a:gd name="T1" fmla="*/ 1571 h 1572"/>
                  <a:gd name="T2" fmla="*/ 288 w 799"/>
                  <a:gd name="T3" fmla="*/ 1556 h 1572"/>
                  <a:gd name="T4" fmla="*/ 248 w 799"/>
                  <a:gd name="T5" fmla="*/ 1523 h 1572"/>
                  <a:gd name="T6" fmla="*/ 223 w 799"/>
                  <a:gd name="T7" fmla="*/ 1478 h 1572"/>
                  <a:gd name="T8" fmla="*/ 217 w 799"/>
                  <a:gd name="T9" fmla="*/ 1345 h 1572"/>
                  <a:gd name="T10" fmla="*/ 138 w 799"/>
                  <a:gd name="T11" fmla="*/ 1034 h 1572"/>
                  <a:gd name="T12" fmla="*/ 101 w 799"/>
                  <a:gd name="T13" fmla="*/ 1017 h 1572"/>
                  <a:gd name="T14" fmla="*/ 91 w 799"/>
                  <a:gd name="T15" fmla="*/ 989 h 1572"/>
                  <a:gd name="T16" fmla="*/ 124 w 799"/>
                  <a:gd name="T17" fmla="*/ 844 h 1572"/>
                  <a:gd name="T18" fmla="*/ 83 w 799"/>
                  <a:gd name="T19" fmla="*/ 828 h 1572"/>
                  <a:gd name="T20" fmla="*/ 38 w 799"/>
                  <a:gd name="T21" fmla="*/ 791 h 1572"/>
                  <a:gd name="T22" fmla="*/ 13 w 799"/>
                  <a:gd name="T23" fmla="*/ 751 h 1572"/>
                  <a:gd name="T24" fmla="*/ 0 w 799"/>
                  <a:gd name="T25" fmla="*/ 685 h 1572"/>
                  <a:gd name="T26" fmla="*/ 29 w 799"/>
                  <a:gd name="T27" fmla="*/ 550 h 1572"/>
                  <a:gd name="T28" fmla="*/ 129 w 799"/>
                  <a:gd name="T29" fmla="*/ 153 h 1572"/>
                  <a:gd name="T30" fmla="*/ 143 w 799"/>
                  <a:gd name="T31" fmla="*/ 116 h 1572"/>
                  <a:gd name="T32" fmla="*/ 178 w 799"/>
                  <a:gd name="T33" fmla="*/ 62 h 1572"/>
                  <a:gd name="T34" fmla="*/ 229 w 799"/>
                  <a:gd name="T35" fmla="*/ 24 h 1572"/>
                  <a:gd name="T36" fmla="*/ 291 w 799"/>
                  <a:gd name="T37" fmla="*/ 2 h 1572"/>
                  <a:gd name="T38" fmla="*/ 613 w 799"/>
                  <a:gd name="T39" fmla="*/ 0 h 1572"/>
                  <a:gd name="T40" fmla="*/ 672 w 799"/>
                  <a:gd name="T41" fmla="*/ 9 h 1572"/>
                  <a:gd name="T42" fmla="*/ 725 w 799"/>
                  <a:gd name="T43" fmla="*/ 35 h 1572"/>
                  <a:gd name="T44" fmla="*/ 770 w 799"/>
                  <a:gd name="T45" fmla="*/ 76 h 1572"/>
                  <a:gd name="T46" fmla="*/ 799 w 799"/>
                  <a:gd name="T47" fmla="*/ 129 h 1572"/>
                  <a:gd name="T48" fmla="*/ 733 w 799"/>
                  <a:gd name="T49" fmla="*/ 131 h 1572"/>
                  <a:gd name="T50" fmla="*/ 708 w 799"/>
                  <a:gd name="T51" fmla="*/ 98 h 1572"/>
                  <a:gd name="T52" fmla="*/ 674 w 799"/>
                  <a:gd name="T53" fmla="*/ 74 h 1572"/>
                  <a:gd name="T54" fmla="*/ 634 w 799"/>
                  <a:gd name="T55" fmla="*/ 61 h 1572"/>
                  <a:gd name="T56" fmla="*/ 324 w 799"/>
                  <a:gd name="T57" fmla="*/ 60 h 1572"/>
                  <a:gd name="T58" fmla="*/ 278 w 799"/>
                  <a:gd name="T59" fmla="*/ 67 h 1572"/>
                  <a:gd name="T60" fmla="*/ 238 w 799"/>
                  <a:gd name="T61" fmla="*/ 90 h 1572"/>
                  <a:gd name="T62" fmla="*/ 208 w 799"/>
                  <a:gd name="T63" fmla="*/ 123 h 1572"/>
                  <a:gd name="T64" fmla="*/ 189 w 799"/>
                  <a:gd name="T65" fmla="*/ 165 h 1572"/>
                  <a:gd name="T66" fmla="*/ 120 w 799"/>
                  <a:gd name="T67" fmla="*/ 435 h 1572"/>
                  <a:gd name="T68" fmla="*/ 63 w 799"/>
                  <a:gd name="T69" fmla="*/ 663 h 1572"/>
                  <a:gd name="T70" fmla="*/ 62 w 799"/>
                  <a:gd name="T71" fmla="*/ 707 h 1572"/>
                  <a:gd name="T72" fmla="*/ 78 w 799"/>
                  <a:gd name="T73" fmla="*/ 745 h 1572"/>
                  <a:gd name="T74" fmla="*/ 103 w 799"/>
                  <a:gd name="T75" fmla="*/ 769 h 1572"/>
                  <a:gd name="T76" fmla="*/ 148 w 799"/>
                  <a:gd name="T77" fmla="*/ 786 h 1572"/>
                  <a:gd name="T78" fmla="*/ 190 w 799"/>
                  <a:gd name="T79" fmla="*/ 830 h 1572"/>
                  <a:gd name="T80" fmla="*/ 277 w 799"/>
                  <a:gd name="T81" fmla="*/ 974 h 1572"/>
                  <a:gd name="T82" fmla="*/ 277 w 799"/>
                  <a:gd name="T83" fmla="*/ 1438 h 1572"/>
                  <a:gd name="T84" fmla="*/ 281 w 799"/>
                  <a:gd name="T85" fmla="*/ 1460 h 1572"/>
                  <a:gd name="T86" fmla="*/ 295 w 799"/>
                  <a:gd name="T87" fmla="*/ 1484 h 1572"/>
                  <a:gd name="T88" fmla="*/ 316 w 799"/>
                  <a:gd name="T89" fmla="*/ 1502 h 1572"/>
                  <a:gd name="T90" fmla="*/ 343 w 799"/>
                  <a:gd name="T91" fmla="*/ 1510 h 1572"/>
                  <a:gd name="T92" fmla="*/ 593 w 799"/>
                  <a:gd name="T93" fmla="*/ 1510 h 1572"/>
                  <a:gd name="T94" fmla="*/ 621 w 799"/>
                  <a:gd name="T95" fmla="*/ 1502 h 1572"/>
                  <a:gd name="T96" fmla="*/ 642 w 799"/>
                  <a:gd name="T97" fmla="*/ 1484 h 1572"/>
                  <a:gd name="T98" fmla="*/ 655 w 799"/>
                  <a:gd name="T99" fmla="*/ 1460 h 1572"/>
                  <a:gd name="T100" fmla="*/ 719 w 799"/>
                  <a:gd name="T101" fmla="*/ 1438 h 1572"/>
                  <a:gd name="T102" fmla="*/ 713 w 799"/>
                  <a:gd name="T103" fmla="*/ 1478 h 1572"/>
                  <a:gd name="T104" fmla="*/ 688 w 799"/>
                  <a:gd name="T105" fmla="*/ 1523 h 1572"/>
                  <a:gd name="T106" fmla="*/ 649 w 799"/>
                  <a:gd name="T107" fmla="*/ 1556 h 1572"/>
                  <a:gd name="T108" fmla="*/ 599 w 799"/>
                  <a:gd name="T109" fmla="*/ 1571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99" h="1572">
                    <a:moveTo>
                      <a:pt x="585" y="1572"/>
                    </a:moveTo>
                    <a:lnTo>
                      <a:pt x="350" y="1572"/>
                    </a:lnTo>
                    <a:lnTo>
                      <a:pt x="350" y="1572"/>
                    </a:lnTo>
                    <a:lnTo>
                      <a:pt x="337" y="1571"/>
                    </a:lnTo>
                    <a:lnTo>
                      <a:pt x="324" y="1569"/>
                    </a:lnTo>
                    <a:lnTo>
                      <a:pt x="311" y="1566"/>
                    </a:lnTo>
                    <a:lnTo>
                      <a:pt x="299" y="1561"/>
                    </a:lnTo>
                    <a:lnTo>
                      <a:pt x="288" y="1556"/>
                    </a:lnTo>
                    <a:lnTo>
                      <a:pt x="276" y="1549"/>
                    </a:lnTo>
                    <a:lnTo>
                      <a:pt x="265" y="1541"/>
                    </a:lnTo>
                    <a:lnTo>
                      <a:pt x="256" y="1533"/>
                    </a:lnTo>
                    <a:lnTo>
                      <a:pt x="248" y="1523"/>
                    </a:lnTo>
                    <a:lnTo>
                      <a:pt x="240" y="1513"/>
                    </a:lnTo>
                    <a:lnTo>
                      <a:pt x="233" y="1501"/>
                    </a:lnTo>
                    <a:lnTo>
                      <a:pt x="228" y="1490"/>
                    </a:lnTo>
                    <a:lnTo>
                      <a:pt x="223" y="1478"/>
                    </a:lnTo>
                    <a:lnTo>
                      <a:pt x="220" y="1465"/>
                    </a:lnTo>
                    <a:lnTo>
                      <a:pt x="218" y="1452"/>
                    </a:lnTo>
                    <a:lnTo>
                      <a:pt x="217" y="1438"/>
                    </a:lnTo>
                    <a:lnTo>
                      <a:pt x="217" y="1345"/>
                    </a:lnTo>
                    <a:lnTo>
                      <a:pt x="217" y="1345"/>
                    </a:lnTo>
                    <a:lnTo>
                      <a:pt x="217" y="1034"/>
                    </a:lnTo>
                    <a:lnTo>
                      <a:pt x="138" y="1034"/>
                    </a:lnTo>
                    <a:lnTo>
                      <a:pt x="138" y="1034"/>
                    </a:lnTo>
                    <a:lnTo>
                      <a:pt x="126" y="1033"/>
                    </a:lnTo>
                    <a:lnTo>
                      <a:pt x="117" y="1030"/>
                    </a:lnTo>
                    <a:lnTo>
                      <a:pt x="108" y="1024"/>
                    </a:lnTo>
                    <a:lnTo>
                      <a:pt x="101" y="1017"/>
                    </a:lnTo>
                    <a:lnTo>
                      <a:pt x="101" y="1017"/>
                    </a:lnTo>
                    <a:lnTo>
                      <a:pt x="96" y="1009"/>
                    </a:lnTo>
                    <a:lnTo>
                      <a:pt x="92" y="999"/>
                    </a:lnTo>
                    <a:lnTo>
                      <a:pt x="91" y="989"/>
                    </a:lnTo>
                    <a:lnTo>
                      <a:pt x="93" y="979"/>
                    </a:lnTo>
                    <a:lnTo>
                      <a:pt x="93" y="979"/>
                    </a:lnTo>
                    <a:lnTo>
                      <a:pt x="123" y="850"/>
                    </a:lnTo>
                    <a:lnTo>
                      <a:pt x="124" y="844"/>
                    </a:lnTo>
                    <a:lnTo>
                      <a:pt x="124" y="844"/>
                    </a:lnTo>
                    <a:lnTo>
                      <a:pt x="110" y="839"/>
                    </a:lnTo>
                    <a:lnTo>
                      <a:pt x="96" y="834"/>
                    </a:lnTo>
                    <a:lnTo>
                      <a:pt x="83" y="828"/>
                    </a:lnTo>
                    <a:lnTo>
                      <a:pt x="71" y="820"/>
                    </a:lnTo>
                    <a:lnTo>
                      <a:pt x="59" y="812"/>
                    </a:lnTo>
                    <a:lnTo>
                      <a:pt x="48" y="803"/>
                    </a:lnTo>
                    <a:lnTo>
                      <a:pt x="38" y="791"/>
                    </a:lnTo>
                    <a:lnTo>
                      <a:pt x="29" y="780"/>
                    </a:lnTo>
                    <a:lnTo>
                      <a:pt x="29" y="780"/>
                    </a:lnTo>
                    <a:lnTo>
                      <a:pt x="20" y="766"/>
                    </a:lnTo>
                    <a:lnTo>
                      <a:pt x="13" y="751"/>
                    </a:lnTo>
                    <a:lnTo>
                      <a:pt x="7" y="735"/>
                    </a:lnTo>
                    <a:lnTo>
                      <a:pt x="3" y="719"/>
                    </a:lnTo>
                    <a:lnTo>
                      <a:pt x="0" y="702"/>
                    </a:lnTo>
                    <a:lnTo>
                      <a:pt x="0" y="685"/>
                    </a:lnTo>
                    <a:lnTo>
                      <a:pt x="1" y="667"/>
                    </a:lnTo>
                    <a:lnTo>
                      <a:pt x="4" y="649"/>
                    </a:lnTo>
                    <a:lnTo>
                      <a:pt x="4" y="649"/>
                    </a:lnTo>
                    <a:lnTo>
                      <a:pt x="29" y="550"/>
                    </a:lnTo>
                    <a:lnTo>
                      <a:pt x="62" y="420"/>
                    </a:lnTo>
                    <a:lnTo>
                      <a:pt x="62" y="420"/>
                    </a:lnTo>
                    <a:lnTo>
                      <a:pt x="96" y="285"/>
                    </a:lnTo>
                    <a:lnTo>
                      <a:pt x="129" y="153"/>
                    </a:lnTo>
                    <a:lnTo>
                      <a:pt x="132" y="146"/>
                    </a:lnTo>
                    <a:lnTo>
                      <a:pt x="132" y="146"/>
                    </a:lnTo>
                    <a:lnTo>
                      <a:pt x="137" y="131"/>
                    </a:lnTo>
                    <a:lnTo>
                      <a:pt x="143" y="116"/>
                    </a:lnTo>
                    <a:lnTo>
                      <a:pt x="150" y="102"/>
                    </a:lnTo>
                    <a:lnTo>
                      <a:pt x="158" y="88"/>
                    </a:lnTo>
                    <a:lnTo>
                      <a:pt x="168" y="74"/>
                    </a:lnTo>
                    <a:lnTo>
                      <a:pt x="178" y="62"/>
                    </a:lnTo>
                    <a:lnTo>
                      <a:pt x="189" y="51"/>
                    </a:lnTo>
                    <a:lnTo>
                      <a:pt x="202" y="41"/>
                    </a:lnTo>
                    <a:lnTo>
                      <a:pt x="215" y="32"/>
                    </a:lnTo>
                    <a:lnTo>
                      <a:pt x="229" y="24"/>
                    </a:lnTo>
                    <a:lnTo>
                      <a:pt x="243" y="16"/>
                    </a:lnTo>
                    <a:lnTo>
                      <a:pt x="258" y="11"/>
                    </a:lnTo>
                    <a:lnTo>
                      <a:pt x="274" y="6"/>
                    </a:lnTo>
                    <a:lnTo>
                      <a:pt x="291" y="2"/>
                    </a:lnTo>
                    <a:lnTo>
                      <a:pt x="307" y="0"/>
                    </a:lnTo>
                    <a:lnTo>
                      <a:pt x="324" y="0"/>
                    </a:lnTo>
                    <a:lnTo>
                      <a:pt x="613" y="0"/>
                    </a:lnTo>
                    <a:lnTo>
                      <a:pt x="613" y="0"/>
                    </a:lnTo>
                    <a:lnTo>
                      <a:pt x="628" y="0"/>
                    </a:lnTo>
                    <a:lnTo>
                      <a:pt x="643" y="2"/>
                    </a:lnTo>
                    <a:lnTo>
                      <a:pt x="658" y="5"/>
                    </a:lnTo>
                    <a:lnTo>
                      <a:pt x="672" y="9"/>
                    </a:lnTo>
                    <a:lnTo>
                      <a:pt x="686" y="14"/>
                    </a:lnTo>
                    <a:lnTo>
                      <a:pt x="700" y="20"/>
                    </a:lnTo>
                    <a:lnTo>
                      <a:pt x="713" y="27"/>
                    </a:lnTo>
                    <a:lnTo>
                      <a:pt x="725" y="35"/>
                    </a:lnTo>
                    <a:lnTo>
                      <a:pt x="737" y="44"/>
                    </a:lnTo>
                    <a:lnTo>
                      <a:pt x="749" y="54"/>
                    </a:lnTo>
                    <a:lnTo>
                      <a:pt x="760" y="64"/>
                    </a:lnTo>
                    <a:lnTo>
                      <a:pt x="770" y="76"/>
                    </a:lnTo>
                    <a:lnTo>
                      <a:pt x="779" y="89"/>
                    </a:lnTo>
                    <a:lnTo>
                      <a:pt x="786" y="101"/>
                    </a:lnTo>
                    <a:lnTo>
                      <a:pt x="793" y="115"/>
                    </a:lnTo>
                    <a:lnTo>
                      <a:pt x="799" y="129"/>
                    </a:lnTo>
                    <a:lnTo>
                      <a:pt x="742" y="150"/>
                    </a:lnTo>
                    <a:lnTo>
                      <a:pt x="742" y="150"/>
                    </a:lnTo>
                    <a:lnTo>
                      <a:pt x="738" y="140"/>
                    </a:lnTo>
                    <a:lnTo>
                      <a:pt x="733" y="131"/>
                    </a:lnTo>
                    <a:lnTo>
                      <a:pt x="728" y="122"/>
                    </a:lnTo>
                    <a:lnTo>
                      <a:pt x="722" y="114"/>
                    </a:lnTo>
                    <a:lnTo>
                      <a:pt x="715" y="106"/>
                    </a:lnTo>
                    <a:lnTo>
                      <a:pt x="708" y="98"/>
                    </a:lnTo>
                    <a:lnTo>
                      <a:pt x="700" y="92"/>
                    </a:lnTo>
                    <a:lnTo>
                      <a:pt x="691" y="85"/>
                    </a:lnTo>
                    <a:lnTo>
                      <a:pt x="683" y="79"/>
                    </a:lnTo>
                    <a:lnTo>
                      <a:pt x="674" y="74"/>
                    </a:lnTo>
                    <a:lnTo>
                      <a:pt x="664" y="70"/>
                    </a:lnTo>
                    <a:lnTo>
                      <a:pt x="654" y="66"/>
                    </a:lnTo>
                    <a:lnTo>
                      <a:pt x="644" y="63"/>
                    </a:lnTo>
                    <a:lnTo>
                      <a:pt x="634" y="61"/>
                    </a:lnTo>
                    <a:lnTo>
                      <a:pt x="623" y="60"/>
                    </a:lnTo>
                    <a:lnTo>
                      <a:pt x="613" y="60"/>
                    </a:lnTo>
                    <a:lnTo>
                      <a:pt x="324" y="60"/>
                    </a:lnTo>
                    <a:lnTo>
                      <a:pt x="324" y="60"/>
                    </a:lnTo>
                    <a:lnTo>
                      <a:pt x="312" y="60"/>
                    </a:lnTo>
                    <a:lnTo>
                      <a:pt x="301" y="62"/>
                    </a:lnTo>
                    <a:lnTo>
                      <a:pt x="290" y="64"/>
                    </a:lnTo>
                    <a:lnTo>
                      <a:pt x="278" y="67"/>
                    </a:lnTo>
                    <a:lnTo>
                      <a:pt x="267" y="71"/>
                    </a:lnTo>
                    <a:lnTo>
                      <a:pt x="257" y="76"/>
                    </a:lnTo>
                    <a:lnTo>
                      <a:pt x="247" y="83"/>
                    </a:lnTo>
                    <a:lnTo>
                      <a:pt x="238" y="90"/>
                    </a:lnTo>
                    <a:lnTo>
                      <a:pt x="230" y="97"/>
                    </a:lnTo>
                    <a:lnTo>
                      <a:pt x="222" y="105"/>
                    </a:lnTo>
                    <a:lnTo>
                      <a:pt x="214" y="113"/>
                    </a:lnTo>
                    <a:lnTo>
                      <a:pt x="208" y="123"/>
                    </a:lnTo>
                    <a:lnTo>
                      <a:pt x="202" y="132"/>
                    </a:lnTo>
                    <a:lnTo>
                      <a:pt x="197" y="143"/>
                    </a:lnTo>
                    <a:lnTo>
                      <a:pt x="193" y="153"/>
                    </a:lnTo>
                    <a:lnTo>
                      <a:pt x="189" y="165"/>
                    </a:lnTo>
                    <a:lnTo>
                      <a:pt x="187" y="171"/>
                    </a:lnTo>
                    <a:lnTo>
                      <a:pt x="187" y="171"/>
                    </a:lnTo>
                    <a:lnTo>
                      <a:pt x="155" y="300"/>
                    </a:lnTo>
                    <a:lnTo>
                      <a:pt x="120" y="435"/>
                    </a:lnTo>
                    <a:lnTo>
                      <a:pt x="120" y="435"/>
                    </a:lnTo>
                    <a:lnTo>
                      <a:pt x="87" y="565"/>
                    </a:lnTo>
                    <a:lnTo>
                      <a:pt x="63" y="663"/>
                    </a:lnTo>
                    <a:lnTo>
                      <a:pt x="63" y="663"/>
                    </a:lnTo>
                    <a:lnTo>
                      <a:pt x="61" y="674"/>
                    </a:lnTo>
                    <a:lnTo>
                      <a:pt x="60" y="686"/>
                    </a:lnTo>
                    <a:lnTo>
                      <a:pt x="60" y="696"/>
                    </a:lnTo>
                    <a:lnTo>
                      <a:pt x="62" y="707"/>
                    </a:lnTo>
                    <a:lnTo>
                      <a:pt x="64" y="717"/>
                    </a:lnTo>
                    <a:lnTo>
                      <a:pt x="68" y="727"/>
                    </a:lnTo>
                    <a:lnTo>
                      <a:pt x="72" y="736"/>
                    </a:lnTo>
                    <a:lnTo>
                      <a:pt x="78" y="745"/>
                    </a:lnTo>
                    <a:lnTo>
                      <a:pt x="78" y="745"/>
                    </a:lnTo>
                    <a:lnTo>
                      <a:pt x="85" y="754"/>
                    </a:lnTo>
                    <a:lnTo>
                      <a:pt x="94" y="762"/>
                    </a:lnTo>
                    <a:lnTo>
                      <a:pt x="103" y="769"/>
                    </a:lnTo>
                    <a:lnTo>
                      <a:pt x="113" y="775"/>
                    </a:lnTo>
                    <a:lnTo>
                      <a:pt x="123" y="780"/>
                    </a:lnTo>
                    <a:lnTo>
                      <a:pt x="136" y="783"/>
                    </a:lnTo>
                    <a:lnTo>
                      <a:pt x="148" y="786"/>
                    </a:lnTo>
                    <a:lnTo>
                      <a:pt x="161" y="788"/>
                    </a:lnTo>
                    <a:lnTo>
                      <a:pt x="174" y="789"/>
                    </a:lnTo>
                    <a:lnTo>
                      <a:pt x="191" y="812"/>
                    </a:lnTo>
                    <a:lnTo>
                      <a:pt x="190" y="830"/>
                    </a:lnTo>
                    <a:lnTo>
                      <a:pt x="182" y="863"/>
                    </a:lnTo>
                    <a:lnTo>
                      <a:pt x="182" y="863"/>
                    </a:lnTo>
                    <a:lnTo>
                      <a:pt x="156" y="974"/>
                    </a:lnTo>
                    <a:lnTo>
                      <a:pt x="277" y="974"/>
                    </a:lnTo>
                    <a:lnTo>
                      <a:pt x="277" y="1004"/>
                    </a:lnTo>
                    <a:lnTo>
                      <a:pt x="277" y="1004"/>
                    </a:lnTo>
                    <a:lnTo>
                      <a:pt x="277" y="1345"/>
                    </a:lnTo>
                    <a:lnTo>
                      <a:pt x="277" y="1438"/>
                    </a:lnTo>
                    <a:lnTo>
                      <a:pt x="277" y="1438"/>
                    </a:lnTo>
                    <a:lnTo>
                      <a:pt x="278" y="1446"/>
                    </a:lnTo>
                    <a:lnTo>
                      <a:pt x="279" y="1453"/>
                    </a:lnTo>
                    <a:lnTo>
                      <a:pt x="281" y="1460"/>
                    </a:lnTo>
                    <a:lnTo>
                      <a:pt x="283" y="1466"/>
                    </a:lnTo>
                    <a:lnTo>
                      <a:pt x="286" y="1473"/>
                    </a:lnTo>
                    <a:lnTo>
                      <a:pt x="291" y="1479"/>
                    </a:lnTo>
                    <a:lnTo>
                      <a:pt x="295" y="1484"/>
                    </a:lnTo>
                    <a:lnTo>
                      <a:pt x="299" y="1489"/>
                    </a:lnTo>
                    <a:lnTo>
                      <a:pt x="305" y="1494"/>
                    </a:lnTo>
                    <a:lnTo>
                      <a:pt x="310" y="1498"/>
                    </a:lnTo>
                    <a:lnTo>
                      <a:pt x="316" y="1502"/>
                    </a:lnTo>
                    <a:lnTo>
                      <a:pt x="322" y="1505"/>
                    </a:lnTo>
                    <a:lnTo>
                      <a:pt x="329" y="1507"/>
                    </a:lnTo>
                    <a:lnTo>
                      <a:pt x="336" y="1509"/>
                    </a:lnTo>
                    <a:lnTo>
                      <a:pt x="343" y="1510"/>
                    </a:lnTo>
                    <a:lnTo>
                      <a:pt x="350" y="1511"/>
                    </a:lnTo>
                    <a:lnTo>
                      <a:pt x="585" y="1511"/>
                    </a:lnTo>
                    <a:lnTo>
                      <a:pt x="585" y="1511"/>
                    </a:lnTo>
                    <a:lnTo>
                      <a:pt x="593" y="1510"/>
                    </a:lnTo>
                    <a:lnTo>
                      <a:pt x="601" y="1509"/>
                    </a:lnTo>
                    <a:lnTo>
                      <a:pt x="608" y="1507"/>
                    </a:lnTo>
                    <a:lnTo>
                      <a:pt x="615" y="1505"/>
                    </a:lnTo>
                    <a:lnTo>
                      <a:pt x="621" y="1502"/>
                    </a:lnTo>
                    <a:lnTo>
                      <a:pt x="627" y="1498"/>
                    </a:lnTo>
                    <a:lnTo>
                      <a:pt x="632" y="1494"/>
                    </a:lnTo>
                    <a:lnTo>
                      <a:pt x="637" y="1489"/>
                    </a:lnTo>
                    <a:lnTo>
                      <a:pt x="642" y="1484"/>
                    </a:lnTo>
                    <a:lnTo>
                      <a:pt x="646" y="1479"/>
                    </a:lnTo>
                    <a:lnTo>
                      <a:pt x="650" y="1473"/>
                    </a:lnTo>
                    <a:lnTo>
                      <a:pt x="653" y="1466"/>
                    </a:lnTo>
                    <a:lnTo>
                      <a:pt x="655" y="1460"/>
                    </a:lnTo>
                    <a:lnTo>
                      <a:pt x="657" y="1453"/>
                    </a:lnTo>
                    <a:lnTo>
                      <a:pt x="658" y="1446"/>
                    </a:lnTo>
                    <a:lnTo>
                      <a:pt x="659" y="1438"/>
                    </a:lnTo>
                    <a:lnTo>
                      <a:pt x="719" y="1438"/>
                    </a:lnTo>
                    <a:lnTo>
                      <a:pt x="719" y="1438"/>
                    </a:lnTo>
                    <a:lnTo>
                      <a:pt x="718" y="1452"/>
                    </a:lnTo>
                    <a:lnTo>
                      <a:pt x="716" y="1465"/>
                    </a:lnTo>
                    <a:lnTo>
                      <a:pt x="713" y="1478"/>
                    </a:lnTo>
                    <a:lnTo>
                      <a:pt x="708" y="1490"/>
                    </a:lnTo>
                    <a:lnTo>
                      <a:pt x="703" y="1501"/>
                    </a:lnTo>
                    <a:lnTo>
                      <a:pt x="696" y="1513"/>
                    </a:lnTo>
                    <a:lnTo>
                      <a:pt x="688" y="1523"/>
                    </a:lnTo>
                    <a:lnTo>
                      <a:pt x="680" y="1533"/>
                    </a:lnTo>
                    <a:lnTo>
                      <a:pt x="670" y="1541"/>
                    </a:lnTo>
                    <a:lnTo>
                      <a:pt x="660" y="1549"/>
                    </a:lnTo>
                    <a:lnTo>
                      <a:pt x="649" y="1556"/>
                    </a:lnTo>
                    <a:lnTo>
                      <a:pt x="638" y="1561"/>
                    </a:lnTo>
                    <a:lnTo>
                      <a:pt x="626" y="1566"/>
                    </a:lnTo>
                    <a:lnTo>
                      <a:pt x="613" y="1569"/>
                    </a:lnTo>
                    <a:lnTo>
                      <a:pt x="599" y="1571"/>
                    </a:lnTo>
                    <a:lnTo>
                      <a:pt x="585" y="1572"/>
                    </a:lnTo>
                    <a:lnTo>
                      <a:pt x="585" y="1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sp>
        <p:nvSpPr>
          <p:cNvPr id="6" name="Freeform: Shape 5">
            <a:extLst>
              <a:ext uri="{FF2B5EF4-FFF2-40B4-BE49-F238E27FC236}">
                <a16:creationId xmlns:a16="http://schemas.microsoft.com/office/drawing/2014/main" xmlns="" id="{C3E16045-C580-4CDF-8ECC-3DF0281CB25F}"/>
              </a:ext>
            </a:extLst>
          </p:cNvPr>
          <p:cNvSpPr/>
          <p:nvPr/>
        </p:nvSpPr>
        <p:spPr>
          <a:xfrm>
            <a:off x="2444436" y="3820562"/>
            <a:ext cx="1044166" cy="250480"/>
          </a:xfrm>
          <a:custGeom>
            <a:avLst/>
            <a:gdLst>
              <a:gd name="connsiteX0" fmla="*/ 135802 w 1044166"/>
              <a:gd name="connsiteY0" fmla="*/ 0 h 250480"/>
              <a:gd name="connsiteX1" fmla="*/ 371192 w 1044166"/>
              <a:gd name="connsiteY1" fmla="*/ 93553 h 250480"/>
              <a:gd name="connsiteX2" fmla="*/ 537172 w 1044166"/>
              <a:gd name="connsiteY2" fmla="*/ 102606 h 250480"/>
              <a:gd name="connsiteX3" fmla="*/ 639778 w 1044166"/>
              <a:gd name="connsiteY3" fmla="*/ 108642 h 250480"/>
              <a:gd name="connsiteX4" fmla="*/ 793687 w 1044166"/>
              <a:gd name="connsiteY4" fmla="*/ 87517 h 250480"/>
              <a:gd name="connsiteX5" fmla="*/ 992863 w 1044166"/>
              <a:gd name="connsiteY5" fmla="*/ 21125 h 250480"/>
              <a:gd name="connsiteX6" fmla="*/ 1044166 w 1044166"/>
              <a:gd name="connsiteY6" fmla="*/ 138820 h 250480"/>
              <a:gd name="connsiteX7" fmla="*/ 685045 w 1044166"/>
              <a:gd name="connsiteY7" fmla="*/ 250480 h 250480"/>
              <a:gd name="connsiteX8" fmla="*/ 0 w 1044166"/>
              <a:gd name="connsiteY8" fmla="*/ 178052 h 250480"/>
              <a:gd name="connsiteX9" fmla="*/ 135802 w 1044166"/>
              <a:gd name="connsiteY9" fmla="*/ 0 h 25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4166" h="250480">
                <a:moveTo>
                  <a:pt x="135802" y="0"/>
                </a:moveTo>
                <a:lnTo>
                  <a:pt x="371192" y="93553"/>
                </a:lnTo>
                <a:lnTo>
                  <a:pt x="537172" y="102606"/>
                </a:lnTo>
                <a:lnTo>
                  <a:pt x="639778" y="108642"/>
                </a:lnTo>
                <a:lnTo>
                  <a:pt x="793687" y="87517"/>
                </a:lnTo>
                <a:lnTo>
                  <a:pt x="992863" y="21125"/>
                </a:lnTo>
                <a:lnTo>
                  <a:pt x="1044166" y="138820"/>
                </a:lnTo>
                <a:lnTo>
                  <a:pt x="685045" y="250480"/>
                </a:lnTo>
                <a:lnTo>
                  <a:pt x="0" y="178052"/>
                </a:lnTo>
                <a:lnTo>
                  <a:pt x="135802" y="0"/>
                </a:lnTo>
                <a:close/>
              </a:path>
            </a:pathLst>
          </a:cu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70" name="Oval 69"/>
          <p:cNvSpPr>
            <a:spLocks/>
          </p:cNvSpPr>
          <p:nvPr/>
        </p:nvSpPr>
        <p:spPr bwMode="auto">
          <a:xfrm>
            <a:off x="1961884" y="1783394"/>
            <a:ext cx="2145199" cy="2143220"/>
          </a:xfrm>
          <a:prstGeom prst="ellipse">
            <a:avLst/>
          </a:prstGeom>
          <a:noFill/>
          <a:ln w="19050">
            <a:solidFill>
              <a:schemeClr val="accent2"/>
            </a:solid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SG" sz="6000" b="1" dirty="0">
              <a:solidFill>
                <a:srgbClr val="808080">
                  <a:lumMod val="50000"/>
                </a:srgbClr>
              </a:solidFill>
              <a:cs typeface="Arial" pitchFamily="34" charset="0"/>
            </a:endParaRPr>
          </a:p>
        </p:txBody>
      </p:sp>
      <p:grpSp>
        <p:nvGrpSpPr>
          <p:cNvPr id="125" name="Group 124">
            <a:extLst>
              <a:ext uri="{FF2B5EF4-FFF2-40B4-BE49-F238E27FC236}">
                <a16:creationId xmlns:a16="http://schemas.microsoft.com/office/drawing/2014/main" xmlns="" id="{7BBD53E0-1184-4037-AAB5-F698E0B0FE56}"/>
              </a:ext>
            </a:extLst>
          </p:cNvPr>
          <p:cNvGrpSpPr/>
          <p:nvPr/>
        </p:nvGrpSpPr>
        <p:grpSpPr>
          <a:xfrm>
            <a:off x="5064333" y="2622372"/>
            <a:ext cx="970136" cy="417369"/>
            <a:chOff x="5200664" y="2667534"/>
            <a:chExt cx="662614" cy="344933"/>
          </a:xfrm>
        </p:grpSpPr>
        <p:sp>
          <p:nvSpPr>
            <p:cNvPr id="126" name="Isosceles Triangle 125">
              <a:extLst>
                <a:ext uri="{FF2B5EF4-FFF2-40B4-BE49-F238E27FC236}">
                  <a16:creationId xmlns:a16="http://schemas.microsoft.com/office/drawing/2014/main" xmlns="" id="{240AB023-268E-497B-A054-9171AA2013CE}"/>
                </a:ext>
              </a:extLst>
            </p:cNvPr>
            <p:cNvSpPr/>
            <p:nvPr/>
          </p:nvSpPr>
          <p:spPr bwMode="auto">
            <a:xfrm rot="5400000">
              <a:off x="5616031" y="2765219"/>
              <a:ext cx="344932" cy="149563"/>
            </a:xfrm>
            <a:prstGeom prst="triangle">
              <a:avLst/>
            </a:prstGeom>
            <a:solidFill>
              <a:schemeClr val="bg1"/>
            </a:solidFill>
            <a:ln w="19050">
              <a:solidFill>
                <a:schemeClr val="accent3"/>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27" name="Isosceles Triangle 126">
              <a:extLst>
                <a:ext uri="{FF2B5EF4-FFF2-40B4-BE49-F238E27FC236}">
                  <a16:creationId xmlns:a16="http://schemas.microsoft.com/office/drawing/2014/main" xmlns="" id="{C59E67DB-9527-4355-B9B8-337CEC244FDE}"/>
                </a:ext>
              </a:extLst>
            </p:cNvPr>
            <p:cNvSpPr/>
            <p:nvPr/>
          </p:nvSpPr>
          <p:spPr bwMode="auto">
            <a:xfrm rot="5400000">
              <a:off x="5359505" y="2765218"/>
              <a:ext cx="344932" cy="149563"/>
            </a:xfrm>
            <a:prstGeom prst="triangle">
              <a:avLst/>
            </a:prstGeom>
            <a:solidFill>
              <a:schemeClr val="bg1"/>
            </a:solidFill>
            <a:ln w="19050">
              <a:solidFill>
                <a:schemeClr val="accent2"/>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128" name="Isosceles Triangle 127">
              <a:extLst>
                <a:ext uri="{FF2B5EF4-FFF2-40B4-BE49-F238E27FC236}">
                  <a16:creationId xmlns:a16="http://schemas.microsoft.com/office/drawing/2014/main" xmlns="" id="{CFEAEF79-BDB9-4842-B826-D4932DF406E6}"/>
                </a:ext>
              </a:extLst>
            </p:cNvPr>
            <p:cNvSpPr/>
            <p:nvPr/>
          </p:nvSpPr>
          <p:spPr bwMode="auto">
            <a:xfrm rot="5400000">
              <a:off x="5102980" y="2765218"/>
              <a:ext cx="344932" cy="149563"/>
            </a:xfrm>
            <a:prstGeom prst="triangle">
              <a:avLst/>
            </a:prstGeom>
            <a:solidFill>
              <a:schemeClr val="bg1"/>
            </a:solidFill>
            <a:ln w="19050">
              <a:solidFill>
                <a:schemeClr val="accent1"/>
              </a:solid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grpSp>
      <p:sp>
        <p:nvSpPr>
          <p:cNvPr id="7" name="Rectangle 6">
            <a:extLst>
              <a:ext uri="{FF2B5EF4-FFF2-40B4-BE49-F238E27FC236}">
                <a16:creationId xmlns:a16="http://schemas.microsoft.com/office/drawing/2014/main" xmlns="" id="{56B1EB30-25B4-44A3-8E34-674996F60554}"/>
              </a:ext>
            </a:extLst>
          </p:cNvPr>
          <p:cNvSpPr/>
          <p:nvPr/>
        </p:nvSpPr>
        <p:spPr>
          <a:xfrm>
            <a:off x="6908692" y="1989691"/>
            <a:ext cx="4147398" cy="1593359"/>
          </a:xfrm>
          <a:prstGeom prst="rect">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5" name="Oval 48"/>
          <p:cNvSpPr/>
          <p:nvPr/>
        </p:nvSpPr>
        <p:spPr>
          <a:xfrm>
            <a:off x="8860015" y="4471963"/>
            <a:ext cx="567296" cy="55316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16" name="Oval 48"/>
          <p:cNvSpPr/>
          <p:nvPr/>
        </p:nvSpPr>
        <p:spPr>
          <a:xfrm>
            <a:off x="8860015" y="4471963"/>
            <a:ext cx="567296" cy="55316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17" name="Oval 48"/>
          <p:cNvSpPr/>
          <p:nvPr/>
        </p:nvSpPr>
        <p:spPr>
          <a:xfrm>
            <a:off x="8860015" y="4471963"/>
            <a:ext cx="567296" cy="55316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18" name="Oval 48"/>
          <p:cNvSpPr/>
          <p:nvPr/>
        </p:nvSpPr>
        <p:spPr>
          <a:xfrm>
            <a:off x="8860015" y="4471963"/>
            <a:ext cx="567296" cy="55316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19" name="Oval 48"/>
          <p:cNvSpPr/>
          <p:nvPr/>
        </p:nvSpPr>
        <p:spPr>
          <a:xfrm>
            <a:off x="8860015" y="4471963"/>
            <a:ext cx="567296" cy="55316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20" name="Oval 48"/>
          <p:cNvSpPr/>
          <p:nvPr/>
        </p:nvSpPr>
        <p:spPr>
          <a:xfrm>
            <a:off x="8860015" y="4471963"/>
            <a:ext cx="567296" cy="553169"/>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grpSp>
        <p:nvGrpSpPr>
          <p:cNvPr id="91" name="Group 90">
            <a:extLst>
              <a:ext uri="{FF2B5EF4-FFF2-40B4-BE49-F238E27FC236}">
                <a16:creationId xmlns:a16="http://schemas.microsoft.com/office/drawing/2014/main" xmlns="" id="{54C1D043-2233-468B-B32A-3932C78E16EE}"/>
              </a:ext>
            </a:extLst>
          </p:cNvPr>
          <p:cNvGrpSpPr/>
          <p:nvPr/>
        </p:nvGrpSpPr>
        <p:grpSpPr>
          <a:xfrm>
            <a:off x="8414101" y="4095556"/>
            <a:ext cx="2017332" cy="1578817"/>
            <a:chOff x="-1132085" y="3982026"/>
            <a:chExt cx="1164749" cy="911563"/>
          </a:xfrm>
        </p:grpSpPr>
        <p:sp>
          <p:nvSpPr>
            <p:cNvPr id="92" name="Freeform: Shape 91">
              <a:extLst>
                <a:ext uri="{FF2B5EF4-FFF2-40B4-BE49-F238E27FC236}">
                  <a16:creationId xmlns:a16="http://schemas.microsoft.com/office/drawing/2014/main" xmlns="" id="{D6EEB2F8-5FEE-4FD9-9616-1ED40B3FF4BF}"/>
                </a:ext>
              </a:extLst>
            </p:cNvPr>
            <p:cNvSpPr/>
            <p:nvPr/>
          </p:nvSpPr>
          <p:spPr>
            <a:xfrm rot="2280613">
              <a:off x="-1126072" y="4121877"/>
              <a:ext cx="1158736" cy="736869"/>
            </a:xfrm>
            <a:custGeom>
              <a:avLst/>
              <a:gdLst>
                <a:gd name="connsiteX0" fmla="*/ 204625 w 1158736"/>
                <a:gd name="connsiteY0" fmla="*/ 159924 h 736869"/>
                <a:gd name="connsiteX1" fmla="*/ 161823 w 1158736"/>
                <a:gd name="connsiteY1" fmla="*/ 529258 h 736869"/>
                <a:gd name="connsiteX2" fmla="*/ 530558 w 1158736"/>
                <a:gd name="connsiteY2" fmla="*/ 576946 h 736869"/>
                <a:gd name="connsiteX3" fmla="*/ 573361 w 1158736"/>
                <a:gd name="connsiteY3" fmla="*/ 207611 h 736869"/>
                <a:gd name="connsiteX4" fmla="*/ 204625 w 1158736"/>
                <a:gd name="connsiteY4" fmla="*/ 159924 h 736869"/>
                <a:gd name="connsiteX5" fmla="*/ 139909 w 1158736"/>
                <a:gd name="connsiteY5" fmla="*/ 77121 h 736869"/>
                <a:gd name="connsiteX6" fmla="*/ 656163 w 1158736"/>
                <a:gd name="connsiteY6" fmla="*/ 142895 h 736869"/>
                <a:gd name="connsiteX7" fmla="*/ 696187 w 1158736"/>
                <a:gd name="connsiteY7" fmla="*/ 206187 h 736869"/>
                <a:gd name="connsiteX8" fmla="*/ 720607 w 1158736"/>
                <a:gd name="connsiteY8" fmla="*/ 270078 h 736869"/>
                <a:gd name="connsiteX9" fmla="*/ 984720 w 1158736"/>
                <a:gd name="connsiteY9" fmla="*/ 262196 h 736869"/>
                <a:gd name="connsiteX10" fmla="*/ 984720 w 1158736"/>
                <a:gd name="connsiteY10" fmla="*/ 260219 h 736869"/>
                <a:gd name="connsiteX11" fmla="*/ 1071728 w 1158736"/>
                <a:gd name="connsiteY11" fmla="*/ 260219 h 736869"/>
                <a:gd name="connsiteX12" fmla="*/ 1158736 w 1158736"/>
                <a:gd name="connsiteY12" fmla="*/ 356280 h 736869"/>
                <a:gd name="connsiteX13" fmla="*/ 1071728 w 1158736"/>
                <a:gd name="connsiteY13" fmla="*/ 452341 h 736869"/>
                <a:gd name="connsiteX14" fmla="*/ 1040712 w 1158736"/>
                <a:gd name="connsiteY14" fmla="*/ 452341 h 736869"/>
                <a:gd name="connsiteX15" fmla="*/ 1040813 w 1158736"/>
                <a:gd name="connsiteY15" fmla="*/ 455716 h 736869"/>
                <a:gd name="connsiteX16" fmla="*/ 721766 w 1158736"/>
                <a:gd name="connsiteY16" fmla="*/ 465238 h 736869"/>
                <a:gd name="connsiteX17" fmla="*/ 717733 w 1158736"/>
                <a:gd name="connsiteY17" fmla="*/ 483895 h 736869"/>
                <a:gd name="connsiteX18" fmla="*/ 595274 w 1158736"/>
                <a:gd name="connsiteY18" fmla="*/ 659749 h 736869"/>
                <a:gd name="connsiteX19" fmla="*/ 79020 w 1158736"/>
                <a:gd name="connsiteY19" fmla="*/ 593975 h 736869"/>
                <a:gd name="connsiteX20" fmla="*/ 139909 w 1158736"/>
                <a:gd name="connsiteY20" fmla="*/ 77121 h 73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8736" h="736869">
                  <a:moveTo>
                    <a:pt x="204625" y="159924"/>
                  </a:moveTo>
                  <a:cubicBezTo>
                    <a:pt x="90982" y="248744"/>
                    <a:pt x="71819" y="414101"/>
                    <a:pt x="161823" y="529258"/>
                  </a:cubicBezTo>
                  <a:cubicBezTo>
                    <a:pt x="251826" y="644415"/>
                    <a:pt x="416915" y="665766"/>
                    <a:pt x="530558" y="576946"/>
                  </a:cubicBezTo>
                  <a:cubicBezTo>
                    <a:pt x="644201" y="488125"/>
                    <a:pt x="663364" y="322769"/>
                    <a:pt x="573361" y="207611"/>
                  </a:cubicBezTo>
                  <a:cubicBezTo>
                    <a:pt x="483357" y="92454"/>
                    <a:pt x="318268" y="71104"/>
                    <a:pt x="204625" y="159924"/>
                  </a:cubicBezTo>
                  <a:close/>
                  <a:moveTo>
                    <a:pt x="139909" y="77121"/>
                  </a:moveTo>
                  <a:cubicBezTo>
                    <a:pt x="299282" y="-47441"/>
                    <a:pt x="530418" y="-17993"/>
                    <a:pt x="656163" y="142895"/>
                  </a:cubicBezTo>
                  <a:cubicBezTo>
                    <a:pt x="671882" y="163006"/>
                    <a:pt x="685209" y="184219"/>
                    <a:pt x="696187" y="206187"/>
                  </a:cubicBezTo>
                  <a:lnTo>
                    <a:pt x="720607" y="270078"/>
                  </a:lnTo>
                  <a:lnTo>
                    <a:pt x="984720" y="262196"/>
                  </a:lnTo>
                  <a:lnTo>
                    <a:pt x="984720" y="260219"/>
                  </a:lnTo>
                  <a:lnTo>
                    <a:pt x="1071728" y="260219"/>
                  </a:lnTo>
                  <a:cubicBezTo>
                    <a:pt x="1119781" y="260219"/>
                    <a:pt x="1158736" y="303227"/>
                    <a:pt x="1158736" y="356280"/>
                  </a:cubicBezTo>
                  <a:cubicBezTo>
                    <a:pt x="1158736" y="409333"/>
                    <a:pt x="1119781" y="452341"/>
                    <a:pt x="1071728" y="452341"/>
                  </a:cubicBezTo>
                  <a:lnTo>
                    <a:pt x="1040712" y="452341"/>
                  </a:lnTo>
                  <a:lnTo>
                    <a:pt x="1040813" y="455716"/>
                  </a:lnTo>
                  <a:lnTo>
                    <a:pt x="721766" y="465238"/>
                  </a:lnTo>
                  <a:lnTo>
                    <a:pt x="717733" y="483895"/>
                  </a:lnTo>
                  <a:cubicBezTo>
                    <a:pt x="696226" y="551302"/>
                    <a:pt x="655040" y="613038"/>
                    <a:pt x="595274" y="659749"/>
                  </a:cubicBezTo>
                  <a:cubicBezTo>
                    <a:pt x="435901" y="784310"/>
                    <a:pt x="204765" y="754862"/>
                    <a:pt x="79020" y="593975"/>
                  </a:cubicBezTo>
                  <a:cubicBezTo>
                    <a:pt x="-46726" y="433087"/>
                    <a:pt x="-19465" y="201683"/>
                    <a:pt x="139909" y="77121"/>
                  </a:cubicBezTo>
                  <a:close/>
                </a:path>
              </a:pathLst>
            </a:custGeom>
            <a:solidFill>
              <a:schemeClr val="bg1"/>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dirty="0" err="1"/>
            </a:p>
          </p:txBody>
        </p:sp>
        <p:grpSp>
          <p:nvGrpSpPr>
            <p:cNvPr id="93" name="Group 92">
              <a:extLst>
                <a:ext uri="{FF2B5EF4-FFF2-40B4-BE49-F238E27FC236}">
                  <a16:creationId xmlns:a16="http://schemas.microsoft.com/office/drawing/2014/main" xmlns="" id="{6C4E436B-5F39-45BC-AFD8-0F0F43986540}"/>
                </a:ext>
              </a:extLst>
            </p:cNvPr>
            <p:cNvGrpSpPr/>
            <p:nvPr/>
          </p:nvGrpSpPr>
          <p:grpSpPr>
            <a:xfrm>
              <a:off x="-1132085" y="3982026"/>
              <a:ext cx="1092321" cy="911563"/>
              <a:chOff x="1197930" y="3254102"/>
              <a:chExt cx="780529" cy="651367"/>
            </a:xfrm>
          </p:grpSpPr>
          <p:sp>
            <p:nvSpPr>
              <p:cNvPr id="94" name="Freeform 9">
                <a:extLst>
                  <a:ext uri="{FF2B5EF4-FFF2-40B4-BE49-F238E27FC236}">
                    <a16:creationId xmlns:a16="http://schemas.microsoft.com/office/drawing/2014/main" xmlns="" id="{BD08869C-8043-40FC-BC43-E169351C115B}"/>
                  </a:ext>
                </a:extLst>
              </p:cNvPr>
              <p:cNvSpPr>
                <a:spLocks/>
              </p:cNvSpPr>
              <p:nvPr/>
            </p:nvSpPr>
            <p:spPr bwMode="auto">
              <a:xfrm>
                <a:off x="1197930" y="3254102"/>
                <a:ext cx="780529" cy="651367"/>
              </a:xfrm>
              <a:custGeom>
                <a:avLst/>
                <a:gdLst>
                  <a:gd name="T0" fmla="*/ 505 w 521"/>
                  <a:gd name="T1" fmla="*/ 408 h 435"/>
                  <a:gd name="T2" fmla="*/ 435 w 521"/>
                  <a:gd name="T3" fmla="*/ 418 h 435"/>
                  <a:gd name="T4" fmla="*/ 305 w 521"/>
                  <a:gd name="T5" fmla="*/ 322 h 435"/>
                  <a:gd name="T6" fmla="*/ 134 w 521"/>
                  <a:gd name="T7" fmla="*/ 344 h 435"/>
                  <a:gd name="T8" fmla="*/ 37 w 521"/>
                  <a:gd name="T9" fmla="*/ 115 h 435"/>
                  <a:gd name="T10" fmla="*/ 131 w 521"/>
                  <a:gd name="T11" fmla="*/ 18 h 435"/>
                  <a:gd name="T12" fmla="*/ 266 w 521"/>
                  <a:gd name="T13" fmla="*/ 17 h 435"/>
                  <a:gd name="T14" fmla="*/ 362 w 521"/>
                  <a:gd name="T15" fmla="*/ 111 h 435"/>
                  <a:gd name="T16" fmla="*/ 365 w 521"/>
                  <a:gd name="T17" fmla="*/ 242 h 435"/>
                  <a:gd name="T18" fmla="*/ 494 w 521"/>
                  <a:gd name="T19" fmla="*/ 338 h 435"/>
                  <a:gd name="T20" fmla="*/ 505 w 521"/>
                  <a:gd name="T21" fmla="*/ 40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435">
                    <a:moveTo>
                      <a:pt x="505" y="408"/>
                    </a:moveTo>
                    <a:cubicBezTo>
                      <a:pt x="489" y="430"/>
                      <a:pt x="457" y="435"/>
                      <a:pt x="435" y="418"/>
                    </a:cubicBezTo>
                    <a:cubicBezTo>
                      <a:pt x="305" y="322"/>
                      <a:pt x="305" y="322"/>
                      <a:pt x="305" y="322"/>
                    </a:cubicBezTo>
                    <a:cubicBezTo>
                      <a:pt x="257" y="357"/>
                      <a:pt x="193" y="368"/>
                      <a:pt x="134" y="344"/>
                    </a:cubicBezTo>
                    <a:cubicBezTo>
                      <a:pt x="44" y="308"/>
                      <a:pt x="0" y="205"/>
                      <a:pt x="37" y="115"/>
                    </a:cubicBezTo>
                    <a:cubicBezTo>
                      <a:pt x="54" y="71"/>
                      <a:pt x="88" y="37"/>
                      <a:pt x="131" y="18"/>
                    </a:cubicBezTo>
                    <a:cubicBezTo>
                      <a:pt x="174" y="0"/>
                      <a:pt x="222" y="0"/>
                      <a:pt x="266" y="17"/>
                    </a:cubicBezTo>
                    <a:cubicBezTo>
                      <a:pt x="309" y="35"/>
                      <a:pt x="344" y="68"/>
                      <a:pt x="362" y="111"/>
                    </a:cubicBezTo>
                    <a:cubicBezTo>
                      <a:pt x="380" y="153"/>
                      <a:pt x="381" y="199"/>
                      <a:pt x="365" y="242"/>
                    </a:cubicBezTo>
                    <a:cubicBezTo>
                      <a:pt x="494" y="338"/>
                      <a:pt x="494" y="338"/>
                      <a:pt x="494" y="338"/>
                    </a:cubicBezTo>
                    <a:cubicBezTo>
                      <a:pt x="517" y="354"/>
                      <a:pt x="521" y="386"/>
                      <a:pt x="505" y="408"/>
                    </a:cubicBezTo>
                    <a:close/>
                  </a:path>
                </a:pathLst>
              </a:custGeom>
              <a:noFill/>
              <a:ln w="25400" cap="flat">
                <a:solidFill>
                  <a:srgbClr val="0066CC"/>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95" name="Freeform 10">
                <a:extLst>
                  <a:ext uri="{FF2B5EF4-FFF2-40B4-BE49-F238E27FC236}">
                    <a16:creationId xmlns:a16="http://schemas.microsoft.com/office/drawing/2014/main" xmlns="" id="{FAEAC9BC-5F6F-43DA-ACC4-5A467F183EC3}"/>
                  </a:ext>
                </a:extLst>
              </p:cNvPr>
              <p:cNvSpPr>
                <a:spLocks/>
              </p:cNvSpPr>
              <p:nvPr/>
            </p:nvSpPr>
            <p:spPr bwMode="auto">
              <a:xfrm>
                <a:off x="1285427" y="3330489"/>
                <a:ext cx="406931" cy="406931"/>
              </a:xfrm>
              <a:custGeom>
                <a:avLst/>
                <a:gdLst>
                  <a:gd name="T0" fmla="*/ 259 w 272"/>
                  <a:gd name="T1" fmla="*/ 176 h 272"/>
                  <a:gd name="T2" fmla="*/ 258 w 272"/>
                  <a:gd name="T3" fmla="*/ 80 h 272"/>
                  <a:gd name="T4" fmla="*/ 189 w 272"/>
                  <a:gd name="T5" fmla="*/ 13 h 272"/>
                  <a:gd name="T6" fmla="*/ 93 w 272"/>
                  <a:gd name="T7" fmla="*/ 14 h 272"/>
                  <a:gd name="T8" fmla="*/ 26 w 272"/>
                  <a:gd name="T9" fmla="*/ 82 h 272"/>
                  <a:gd name="T10" fmla="*/ 95 w 272"/>
                  <a:gd name="T11" fmla="*/ 246 h 272"/>
                  <a:gd name="T12" fmla="*/ 259 w 272"/>
                  <a:gd name="T13" fmla="*/ 17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59" y="176"/>
                    </a:moveTo>
                    <a:cubicBezTo>
                      <a:pt x="272" y="145"/>
                      <a:pt x="271" y="111"/>
                      <a:pt x="258" y="80"/>
                    </a:cubicBezTo>
                    <a:cubicBezTo>
                      <a:pt x="245" y="49"/>
                      <a:pt x="221" y="25"/>
                      <a:pt x="189" y="13"/>
                    </a:cubicBezTo>
                    <a:cubicBezTo>
                      <a:pt x="158" y="0"/>
                      <a:pt x="124" y="1"/>
                      <a:pt x="93" y="14"/>
                    </a:cubicBezTo>
                    <a:cubicBezTo>
                      <a:pt x="62" y="27"/>
                      <a:pt x="38" y="51"/>
                      <a:pt x="26" y="82"/>
                    </a:cubicBezTo>
                    <a:cubicBezTo>
                      <a:pt x="0" y="147"/>
                      <a:pt x="31" y="220"/>
                      <a:pt x="95" y="246"/>
                    </a:cubicBezTo>
                    <a:cubicBezTo>
                      <a:pt x="160" y="272"/>
                      <a:pt x="233" y="241"/>
                      <a:pt x="259" y="176"/>
                    </a:cubicBezTo>
                    <a:close/>
                  </a:path>
                </a:pathLst>
              </a:custGeom>
              <a:noFill/>
              <a:ln w="2540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96" name="Line 11">
                <a:extLst>
                  <a:ext uri="{FF2B5EF4-FFF2-40B4-BE49-F238E27FC236}">
                    <a16:creationId xmlns:a16="http://schemas.microsoft.com/office/drawing/2014/main" xmlns="" id="{7225921A-0FC1-418A-A948-6B5566DBDBDF}"/>
                  </a:ext>
                </a:extLst>
              </p:cNvPr>
              <p:cNvSpPr>
                <a:spLocks noChangeShapeType="1"/>
              </p:cNvSpPr>
              <p:nvPr/>
            </p:nvSpPr>
            <p:spPr bwMode="auto">
              <a:xfrm>
                <a:off x="1861796" y="3744364"/>
                <a:ext cx="0" cy="0"/>
              </a:xfrm>
              <a:prstGeom prst="line">
                <a:avLst/>
              </a:prstGeom>
              <a:noFill/>
              <a:ln w="25400" cap="flat">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97" name="Line 12">
                <a:extLst>
                  <a:ext uri="{FF2B5EF4-FFF2-40B4-BE49-F238E27FC236}">
                    <a16:creationId xmlns:a16="http://schemas.microsoft.com/office/drawing/2014/main" xmlns="" id="{5A0C946B-6180-4E3E-99CC-96403EF1F3BF}"/>
                  </a:ext>
                </a:extLst>
              </p:cNvPr>
              <p:cNvSpPr>
                <a:spLocks noChangeShapeType="1"/>
              </p:cNvSpPr>
              <p:nvPr/>
            </p:nvSpPr>
            <p:spPr bwMode="auto">
              <a:xfrm>
                <a:off x="1743745" y="3655478"/>
                <a:ext cx="0" cy="0"/>
              </a:xfrm>
              <a:prstGeom prst="line">
                <a:avLst/>
              </a:prstGeom>
              <a:noFill/>
              <a:ln w="25400" cap="flat">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98" name="Freeform 13">
                <a:extLst>
                  <a:ext uri="{FF2B5EF4-FFF2-40B4-BE49-F238E27FC236}">
                    <a16:creationId xmlns:a16="http://schemas.microsoft.com/office/drawing/2014/main" xmlns="" id="{8EC5A2BF-7C89-4B11-866A-A154B7F8258C}"/>
                  </a:ext>
                </a:extLst>
              </p:cNvPr>
              <p:cNvSpPr>
                <a:spLocks/>
              </p:cNvSpPr>
              <p:nvPr/>
            </p:nvSpPr>
            <p:spPr bwMode="auto">
              <a:xfrm>
                <a:off x="1428478" y="3612425"/>
                <a:ext cx="141662" cy="27777"/>
              </a:xfrm>
              <a:custGeom>
                <a:avLst/>
                <a:gdLst>
                  <a:gd name="T0" fmla="*/ 0 w 94"/>
                  <a:gd name="T1" fmla="*/ 0 h 19"/>
                  <a:gd name="T2" fmla="*/ 0 w 94"/>
                  <a:gd name="T3" fmla="*/ 0 h 19"/>
                  <a:gd name="T4" fmla="*/ 47 w 94"/>
                  <a:gd name="T5" fmla="*/ 19 h 19"/>
                  <a:gd name="T6" fmla="*/ 94 w 94"/>
                  <a:gd name="T7" fmla="*/ 0 h 19"/>
                </a:gdLst>
                <a:ahLst/>
                <a:cxnLst>
                  <a:cxn ang="0">
                    <a:pos x="T0" y="T1"/>
                  </a:cxn>
                  <a:cxn ang="0">
                    <a:pos x="T2" y="T3"/>
                  </a:cxn>
                  <a:cxn ang="0">
                    <a:pos x="T4" y="T5"/>
                  </a:cxn>
                  <a:cxn ang="0">
                    <a:pos x="T6" y="T7"/>
                  </a:cxn>
                </a:cxnLst>
                <a:rect l="0" t="0" r="r" b="b"/>
                <a:pathLst>
                  <a:path w="94" h="19">
                    <a:moveTo>
                      <a:pt x="0" y="0"/>
                    </a:moveTo>
                    <a:cubicBezTo>
                      <a:pt x="0" y="0"/>
                      <a:pt x="0" y="0"/>
                      <a:pt x="0" y="0"/>
                    </a:cubicBezTo>
                    <a:cubicBezTo>
                      <a:pt x="13" y="12"/>
                      <a:pt x="29" y="19"/>
                      <a:pt x="47" y="19"/>
                    </a:cubicBezTo>
                    <a:cubicBezTo>
                      <a:pt x="65" y="19"/>
                      <a:pt x="82" y="12"/>
                      <a:pt x="94" y="0"/>
                    </a:cubicBezTo>
                  </a:path>
                </a:pathLst>
              </a:custGeom>
              <a:noFill/>
              <a:ln w="25400" cap="flat">
                <a:solidFill>
                  <a:srgbClr val="0092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grpSp>
        <p:nvGrpSpPr>
          <p:cNvPr id="87" name="Group 86">
            <a:extLst>
              <a:ext uri="{FF2B5EF4-FFF2-40B4-BE49-F238E27FC236}">
                <a16:creationId xmlns:a16="http://schemas.microsoft.com/office/drawing/2014/main" xmlns="" id="{E8D9CFAC-4643-4F71-B13B-EF419F06B256}"/>
              </a:ext>
            </a:extLst>
          </p:cNvPr>
          <p:cNvGrpSpPr/>
          <p:nvPr/>
        </p:nvGrpSpPr>
        <p:grpSpPr>
          <a:xfrm>
            <a:off x="8652292" y="4208181"/>
            <a:ext cx="927114" cy="802089"/>
            <a:chOff x="4808538" y="3143250"/>
            <a:chExt cx="1047750" cy="906463"/>
          </a:xfrm>
        </p:grpSpPr>
        <p:sp>
          <p:nvSpPr>
            <p:cNvPr id="88" name="Freeform 7">
              <a:extLst>
                <a:ext uri="{FF2B5EF4-FFF2-40B4-BE49-F238E27FC236}">
                  <a16:creationId xmlns:a16="http://schemas.microsoft.com/office/drawing/2014/main" xmlns="" id="{8389096A-9583-4DF9-82E0-C5FCB6E6197D}"/>
                </a:ext>
              </a:extLst>
            </p:cNvPr>
            <p:cNvSpPr>
              <a:spLocks/>
            </p:cNvSpPr>
            <p:nvPr/>
          </p:nvSpPr>
          <p:spPr bwMode="auto">
            <a:xfrm>
              <a:off x="4808538" y="3143250"/>
              <a:ext cx="1047750" cy="906463"/>
            </a:xfrm>
            <a:custGeom>
              <a:avLst/>
              <a:gdLst>
                <a:gd name="T0" fmla="*/ 22 w 784"/>
                <a:gd name="T1" fmla="*/ 592 h 676"/>
                <a:gd name="T2" fmla="*/ 343 w 784"/>
                <a:gd name="T3" fmla="*/ 38 h 676"/>
                <a:gd name="T4" fmla="*/ 441 w 784"/>
                <a:gd name="T5" fmla="*/ 38 h 676"/>
                <a:gd name="T6" fmla="*/ 762 w 784"/>
                <a:gd name="T7" fmla="*/ 592 h 676"/>
                <a:gd name="T8" fmla="*/ 713 w 784"/>
                <a:gd name="T9" fmla="*/ 676 h 676"/>
                <a:gd name="T10" fmla="*/ 71 w 784"/>
                <a:gd name="T11" fmla="*/ 676 h 676"/>
                <a:gd name="T12" fmla="*/ 22 w 784"/>
                <a:gd name="T13" fmla="*/ 592 h 676"/>
              </a:gdLst>
              <a:ahLst/>
              <a:cxnLst>
                <a:cxn ang="0">
                  <a:pos x="T0" y="T1"/>
                </a:cxn>
                <a:cxn ang="0">
                  <a:pos x="T2" y="T3"/>
                </a:cxn>
                <a:cxn ang="0">
                  <a:pos x="T4" y="T5"/>
                </a:cxn>
                <a:cxn ang="0">
                  <a:pos x="T6" y="T7"/>
                </a:cxn>
                <a:cxn ang="0">
                  <a:pos x="T8" y="T9"/>
                </a:cxn>
                <a:cxn ang="0">
                  <a:pos x="T10" y="T11"/>
                </a:cxn>
                <a:cxn ang="0">
                  <a:pos x="T12" y="T13"/>
                </a:cxn>
              </a:cxnLst>
              <a:rect l="0" t="0" r="r" b="b"/>
              <a:pathLst>
                <a:path w="784" h="676">
                  <a:moveTo>
                    <a:pt x="22" y="592"/>
                  </a:moveTo>
                  <a:cubicBezTo>
                    <a:pt x="343" y="38"/>
                    <a:pt x="343" y="38"/>
                    <a:pt x="343" y="38"/>
                  </a:cubicBezTo>
                  <a:cubicBezTo>
                    <a:pt x="365" y="0"/>
                    <a:pt x="419" y="0"/>
                    <a:pt x="441" y="38"/>
                  </a:cubicBezTo>
                  <a:cubicBezTo>
                    <a:pt x="762" y="592"/>
                    <a:pt x="762" y="592"/>
                    <a:pt x="762" y="592"/>
                  </a:cubicBezTo>
                  <a:cubicBezTo>
                    <a:pt x="784" y="629"/>
                    <a:pt x="757" y="676"/>
                    <a:pt x="713" y="676"/>
                  </a:cubicBezTo>
                  <a:cubicBezTo>
                    <a:pt x="71" y="676"/>
                    <a:pt x="71" y="676"/>
                    <a:pt x="71" y="676"/>
                  </a:cubicBezTo>
                  <a:cubicBezTo>
                    <a:pt x="27" y="676"/>
                    <a:pt x="0" y="629"/>
                    <a:pt x="22" y="592"/>
                  </a:cubicBezTo>
                  <a:close/>
                </a:path>
              </a:pathLst>
            </a:custGeom>
            <a:solidFill>
              <a:srgbClr val="FFFFFF"/>
            </a:solidFill>
            <a:ln w="30163" cap="flat">
              <a:solidFill>
                <a:srgbClr val="EF3340"/>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89" name="Oval 8">
              <a:extLst>
                <a:ext uri="{FF2B5EF4-FFF2-40B4-BE49-F238E27FC236}">
                  <a16:creationId xmlns:a16="http://schemas.microsoft.com/office/drawing/2014/main" xmlns="" id="{A3766D1E-3DAC-4202-A558-15C9583D93F4}"/>
                </a:ext>
              </a:extLst>
            </p:cNvPr>
            <p:cNvSpPr>
              <a:spLocks noChangeArrowheads="1"/>
            </p:cNvSpPr>
            <p:nvPr/>
          </p:nvSpPr>
          <p:spPr bwMode="auto">
            <a:xfrm>
              <a:off x="5297488" y="3836988"/>
              <a:ext cx="69850" cy="71438"/>
            </a:xfrm>
            <a:prstGeom prst="ellipse">
              <a:avLst/>
            </a:pr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90" name="Freeform 9">
              <a:extLst>
                <a:ext uri="{FF2B5EF4-FFF2-40B4-BE49-F238E27FC236}">
                  <a16:creationId xmlns:a16="http://schemas.microsoft.com/office/drawing/2014/main" xmlns="" id="{B82F108A-6371-4AEF-8A73-C0CBC28803FE}"/>
                </a:ext>
              </a:extLst>
            </p:cNvPr>
            <p:cNvSpPr>
              <a:spLocks/>
            </p:cNvSpPr>
            <p:nvPr/>
          </p:nvSpPr>
          <p:spPr bwMode="auto">
            <a:xfrm>
              <a:off x="5302250" y="3430588"/>
              <a:ext cx="58737" cy="336550"/>
            </a:xfrm>
            <a:custGeom>
              <a:avLst/>
              <a:gdLst>
                <a:gd name="T0" fmla="*/ 33 w 44"/>
                <a:gd name="T1" fmla="*/ 251 h 251"/>
                <a:gd name="T2" fmla="*/ 11 w 44"/>
                <a:gd name="T3" fmla="*/ 251 h 251"/>
                <a:gd name="T4" fmla="*/ 0 w 44"/>
                <a:gd name="T5" fmla="*/ 240 h 251"/>
                <a:gd name="T6" fmla="*/ 0 w 44"/>
                <a:gd name="T7" fmla="*/ 12 h 251"/>
                <a:gd name="T8" fmla="*/ 11 w 44"/>
                <a:gd name="T9" fmla="*/ 0 h 251"/>
                <a:gd name="T10" fmla="*/ 33 w 44"/>
                <a:gd name="T11" fmla="*/ 0 h 251"/>
                <a:gd name="T12" fmla="*/ 44 w 44"/>
                <a:gd name="T13" fmla="*/ 12 h 251"/>
                <a:gd name="T14" fmla="*/ 44 w 44"/>
                <a:gd name="T15" fmla="*/ 240 h 251"/>
                <a:gd name="T16" fmla="*/ 33 w 44"/>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1">
                  <a:moveTo>
                    <a:pt x="33" y="251"/>
                  </a:moveTo>
                  <a:cubicBezTo>
                    <a:pt x="11" y="251"/>
                    <a:pt x="11" y="251"/>
                    <a:pt x="11" y="251"/>
                  </a:cubicBezTo>
                  <a:cubicBezTo>
                    <a:pt x="5" y="251"/>
                    <a:pt x="0" y="246"/>
                    <a:pt x="0" y="240"/>
                  </a:cubicBezTo>
                  <a:cubicBezTo>
                    <a:pt x="0" y="12"/>
                    <a:pt x="0" y="12"/>
                    <a:pt x="0" y="12"/>
                  </a:cubicBezTo>
                  <a:cubicBezTo>
                    <a:pt x="0" y="5"/>
                    <a:pt x="5" y="0"/>
                    <a:pt x="11" y="0"/>
                  </a:cubicBezTo>
                  <a:cubicBezTo>
                    <a:pt x="33" y="0"/>
                    <a:pt x="33" y="0"/>
                    <a:pt x="33" y="0"/>
                  </a:cubicBezTo>
                  <a:cubicBezTo>
                    <a:pt x="39" y="0"/>
                    <a:pt x="44" y="5"/>
                    <a:pt x="44" y="12"/>
                  </a:cubicBezTo>
                  <a:cubicBezTo>
                    <a:pt x="44" y="240"/>
                    <a:pt x="44" y="240"/>
                    <a:pt x="44" y="240"/>
                  </a:cubicBezTo>
                  <a:cubicBezTo>
                    <a:pt x="44" y="246"/>
                    <a:pt x="39" y="251"/>
                    <a:pt x="33" y="251"/>
                  </a:cubicBezTo>
                  <a:close/>
                </a:path>
              </a:pathLst>
            </a:custGeom>
            <a:solidFill>
              <a:srgbClr val="AF1E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pic>
        <p:nvPicPr>
          <p:cNvPr id="132" name="Picture 131">
            <a:extLst>
              <a:ext uri="{FF2B5EF4-FFF2-40B4-BE49-F238E27FC236}">
                <a16:creationId xmlns:a16="http://schemas.microsoft.com/office/drawing/2014/main" xmlns="" id="{00000000-0008-0000-0000-00001900000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165"/>
          <a:stretch/>
        </p:blipFill>
        <p:spPr>
          <a:xfrm flipH="1">
            <a:off x="6107902" y="1755736"/>
            <a:ext cx="6084098" cy="4232647"/>
          </a:xfrm>
          <a:prstGeom prst="rect">
            <a:avLst/>
          </a:prstGeom>
        </p:spPr>
      </p:pic>
      <p:sp>
        <p:nvSpPr>
          <p:cNvPr id="150" name="Rectangle 149">
            <a:extLst>
              <a:ext uri="{FF2B5EF4-FFF2-40B4-BE49-F238E27FC236}">
                <a16:creationId xmlns:a16="http://schemas.microsoft.com/office/drawing/2014/main" xmlns="" id="{778FA3E3-C332-4D20-92B8-5C0CD1E0DEAC}"/>
              </a:ext>
            </a:extLst>
          </p:cNvPr>
          <p:cNvSpPr/>
          <p:nvPr/>
        </p:nvSpPr>
        <p:spPr>
          <a:xfrm flipH="1">
            <a:off x="6095999" y="1586078"/>
            <a:ext cx="4385611" cy="4655186"/>
          </a:xfrm>
          <a:prstGeom prst="rect">
            <a:avLst/>
          </a:prstGeom>
          <a:gradFill flip="none" rotWithShape="1">
            <a:gsLst>
              <a:gs pos="0">
                <a:schemeClr val="bg1">
                  <a:alpha val="0"/>
                </a:schemeClr>
              </a:gs>
              <a:gs pos="84000">
                <a:schemeClr val="bg1"/>
              </a:gs>
            </a:gsLst>
            <a:lin ang="0" scaled="1"/>
            <a:tileRect/>
          </a:gra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151" name="Group 37">
            <a:extLst>
              <a:ext uri="{FF2B5EF4-FFF2-40B4-BE49-F238E27FC236}">
                <a16:creationId xmlns:a16="http://schemas.microsoft.com/office/drawing/2014/main" xmlns="" id="{5A7651D6-D917-4335-9D93-63995699B146}"/>
              </a:ext>
            </a:extLst>
          </p:cNvPr>
          <p:cNvGrpSpPr>
            <a:grpSpLocks noChangeAspect="1"/>
          </p:cNvGrpSpPr>
          <p:nvPr/>
        </p:nvGrpSpPr>
        <p:grpSpPr bwMode="auto">
          <a:xfrm>
            <a:off x="7032104" y="2265366"/>
            <a:ext cx="1119318" cy="1116504"/>
            <a:chOff x="3190" y="1333"/>
            <a:chExt cx="398" cy="397"/>
          </a:xfrm>
        </p:grpSpPr>
        <p:sp>
          <p:nvSpPr>
            <p:cNvPr id="152" name="AutoShape 36">
              <a:extLst>
                <a:ext uri="{FF2B5EF4-FFF2-40B4-BE49-F238E27FC236}">
                  <a16:creationId xmlns:a16="http://schemas.microsoft.com/office/drawing/2014/main" xmlns="" id="{C4B45423-C84B-4D2C-822E-DC0076C14420}"/>
                </a:ext>
              </a:extLst>
            </p:cNvPr>
            <p:cNvSpPr>
              <a:spLocks noChangeAspect="1" noChangeArrowheads="1" noTextEdit="1"/>
            </p:cNvSpPr>
            <p:nvPr/>
          </p:nvSpPr>
          <p:spPr bwMode="auto">
            <a:xfrm>
              <a:off x="3190" y="1333"/>
              <a:ext cx="398"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53" name="Oval 38">
              <a:extLst>
                <a:ext uri="{FF2B5EF4-FFF2-40B4-BE49-F238E27FC236}">
                  <a16:creationId xmlns:a16="http://schemas.microsoft.com/office/drawing/2014/main" xmlns="" id="{98CADAFE-0FD2-42AD-BE04-D11B6558D1CA}"/>
                </a:ext>
              </a:extLst>
            </p:cNvPr>
            <p:cNvSpPr>
              <a:spLocks noChangeArrowheads="1"/>
            </p:cNvSpPr>
            <p:nvPr/>
          </p:nvSpPr>
          <p:spPr bwMode="auto">
            <a:xfrm>
              <a:off x="3194" y="1342"/>
              <a:ext cx="385" cy="384"/>
            </a:xfrm>
            <a:prstGeom prst="ellipse">
              <a:avLst/>
            </a:prstGeom>
            <a:solidFill>
              <a:srgbClr val="FFFFFF"/>
            </a:solidFill>
            <a:ln w="20638" cap="flat">
              <a:solidFill>
                <a:srgbClr val="00A3AD"/>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154" name="Freeform 39">
              <a:extLst>
                <a:ext uri="{FF2B5EF4-FFF2-40B4-BE49-F238E27FC236}">
                  <a16:creationId xmlns:a16="http://schemas.microsoft.com/office/drawing/2014/main" xmlns="" id="{D5BA28AA-6120-4134-BBFD-1AF419098010}"/>
                </a:ext>
              </a:extLst>
            </p:cNvPr>
            <p:cNvSpPr>
              <a:spLocks/>
            </p:cNvSpPr>
            <p:nvPr/>
          </p:nvSpPr>
          <p:spPr bwMode="auto">
            <a:xfrm>
              <a:off x="3306" y="1478"/>
              <a:ext cx="179" cy="126"/>
            </a:xfrm>
            <a:custGeom>
              <a:avLst/>
              <a:gdLst>
                <a:gd name="T0" fmla="*/ 0 w 179"/>
                <a:gd name="T1" fmla="*/ 71 h 126"/>
                <a:gd name="T2" fmla="*/ 59 w 179"/>
                <a:gd name="T3" fmla="*/ 126 h 126"/>
                <a:gd name="T4" fmla="*/ 179 w 179"/>
                <a:gd name="T5" fmla="*/ 0 h 126"/>
              </a:gdLst>
              <a:ahLst/>
              <a:cxnLst>
                <a:cxn ang="0">
                  <a:pos x="T0" y="T1"/>
                </a:cxn>
                <a:cxn ang="0">
                  <a:pos x="T2" y="T3"/>
                </a:cxn>
                <a:cxn ang="0">
                  <a:pos x="T4" y="T5"/>
                </a:cxn>
              </a:cxnLst>
              <a:rect l="0" t="0" r="r" b="b"/>
              <a:pathLst>
                <a:path w="179" h="126">
                  <a:moveTo>
                    <a:pt x="0" y="71"/>
                  </a:moveTo>
                  <a:lnTo>
                    <a:pt x="59" y="126"/>
                  </a:lnTo>
                  <a:lnTo>
                    <a:pt x="179" y="0"/>
                  </a:lnTo>
                </a:path>
              </a:pathLst>
            </a:custGeom>
            <a:noFill/>
            <a:ln w="20638" cap="flat">
              <a:solidFill>
                <a:srgbClr val="00925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sp>
        <p:nvSpPr>
          <p:cNvPr id="130" name="Rectangle 129">
            <a:hlinkClick r:id="rId8" action="ppaction://hlinksldjump"/>
            <a:extLst>
              <a:ext uri="{FF2B5EF4-FFF2-40B4-BE49-F238E27FC236}">
                <a16:creationId xmlns:a16="http://schemas.microsoft.com/office/drawing/2014/main" xmlns="" id="{2FEA7B45-9616-4FF1-A81A-3E81ACF28171}"/>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56599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64" presetClass="path" presetSubtype="0" accel="50000" decel="50000" fill="hold" grpId="1" nodeType="withEffect">
                                  <p:stCondLst>
                                    <p:cond delay="0"/>
                                  </p:stCondLst>
                                  <p:childTnLst>
                                    <p:animMotion origin="layout" path="M 2.08333E-7 -1.11111E-6 L -0.15234 -0.2669 " pathEditMode="relative" rAng="0" ptsTypes="AA">
                                      <p:cBhvr>
                                        <p:cTn id="25" dur="1500" spd="-100000" fill="hold"/>
                                        <p:tgtEl>
                                          <p:spTgt spid="15"/>
                                        </p:tgtEl>
                                        <p:attrNameLst>
                                          <p:attrName>ppt_x</p:attrName>
                                          <p:attrName>ppt_y</p:attrName>
                                        </p:attrNameLst>
                                      </p:cBhvr>
                                      <p:rCtr x="-7617" y="-13356"/>
                                    </p:animMotion>
                                  </p:childTnLst>
                                </p:cTn>
                              </p:par>
                              <p:par>
                                <p:cTn id="26" presetID="53" presetClass="entr" presetSubtype="16" fill="hold" grpId="0" nodeType="withEffect">
                                  <p:stCondLst>
                                    <p:cond delay="20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par>
                                <p:cTn id="31" presetID="64" presetClass="path" presetSubtype="0" accel="50000" decel="50000" fill="hold" grpId="1" nodeType="withEffect">
                                  <p:stCondLst>
                                    <p:cond delay="200"/>
                                  </p:stCondLst>
                                  <p:childTnLst>
                                    <p:animMotion origin="layout" path="M 2.08333E-7 -1.11111E-6 L -0.10195 -0.26805 " pathEditMode="relative" rAng="0" ptsTypes="AA">
                                      <p:cBhvr>
                                        <p:cTn id="32" dur="1500" spd="-100000" fill="hold"/>
                                        <p:tgtEl>
                                          <p:spTgt spid="16"/>
                                        </p:tgtEl>
                                        <p:attrNameLst>
                                          <p:attrName>ppt_x</p:attrName>
                                          <p:attrName>ppt_y</p:attrName>
                                        </p:attrNameLst>
                                      </p:cBhvr>
                                      <p:rCtr x="-5104" y="-13403"/>
                                    </p:animMotion>
                                  </p:childTnLst>
                                </p:cTn>
                              </p:par>
                              <p:par>
                                <p:cTn id="33" presetID="53" presetClass="entr" presetSubtype="16" fill="hold" grpId="0" nodeType="withEffect">
                                  <p:stCondLst>
                                    <p:cond delay="40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64" presetClass="path" presetSubtype="0" accel="50000" decel="50000" fill="hold" grpId="1" nodeType="withEffect">
                                  <p:stCondLst>
                                    <p:cond delay="400"/>
                                  </p:stCondLst>
                                  <p:childTnLst>
                                    <p:animMotion origin="layout" path="M 2.08333E-7 -1.11111E-6 L -0.05573 -0.2669 " pathEditMode="relative" rAng="0" ptsTypes="AA">
                                      <p:cBhvr>
                                        <p:cTn id="39" dur="1500" spd="-100000" fill="hold"/>
                                        <p:tgtEl>
                                          <p:spTgt spid="17"/>
                                        </p:tgtEl>
                                        <p:attrNameLst>
                                          <p:attrName>ppt_x</p:attrName>
                                          <p:attrName>ppt_y</p:attrName>
                                        </p:attrNameLst>
                                      </p:cBhvr>
                                      <p:rCtr x="-2786" y="-13356"/>
                                    </p:animMotion>
                                  </p:childTnLst>
                                </p:cTn>
                              </p:par>
                              <p:par>
                                <p:cTn id="40" presetID="53" presetClass="entr" presetSubtype="16" fill="hold" grpId="0" nodeType="withEffect">
                                  <p:stCondLst>
                                    <p:cond delay="60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fltVal val="0"/>
                                          </p:val>
                                        </p:tav>
                                        <p:tav tm="100000">
                                          <p:val>
                                            <p:strVal val="#ppt_h"/>
                                          </p:val>
                                        </p:tav>
                                      </p:tavLst>
                                    </p:anim>
                                    <p:animEffect transition="in" filter="fade">
                                      <p:cBhvr>
                                        <p:cTn id="44" dur="500"/>
                                        <p:tgtEl>
                                          <p:spTgt spid="18"/>
                                        </p:tgtEl>
                                      </p:cBhvr>
                                    </p:animEffect>
                                  </p:childTnLst>
                                </p:cTn>
                              </p:par>
                              <p:par>
                                <p:cTn id="45" presetID="64" presetClass="path" presetSubtype="0" accel="50000" decel="50000" fill="hold" grpId="1" nodeType="withEffect">
                                  <p:stCondLst>
                                    <p:cond delay="600"/>
                                  </p:stCondLst>
                                  <p:childTnLst>
                                    <p:animMotion origin="layout" path="M 2.08333E-7 -1.11111E-6 L -0.00768 -0.25741 " pathEditMode="relative" rAng="0" ptsTypes="AA">
                                      <p:cBhvr>
                                        <p:cTn id="46" dur="1500" spd="-100000" fill="hold"/>
                                        <p:tgtEl>
                                          <p:spTgt spid="18"/>
                                        </p:tgtEl>
                                        <p:attrNameLst>
                                          <p:attrName>ppt_x</p:attrName>
                                          <p:attrName>ppt_y</p:attrName>
                                        </p:attrNameLst>
                                      </p:cBhvr>
                                      <p:rCtr x="-391" y="-12870"/>
                                    </p:animMotion>
                                  </p:childTnLst>
                                </p:cTn>
                              </p:par>
                              <p:par>
                                <p:cTn id="47" presetID="53" presetClass="entr" presetSubtype="16" fill="hold" grpId="0" nodeType="withEffect">
                                  <p:stCondLst>
                                    <p:cond delay="80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par>
                                <p:cTn id="52" presetID="64" presetClass="path" presetSubtype="0" accel="50000" decel="50000" fill="hold" grpId="1" nodeType="withEffect">
                                  <p:stCondLst>
                                    <p:cond delay="800"/>
                                  </p:stCondLst>
                                  <p:childTnLst>
                                    <p:animMotion origin="layout" path="M 2.08333E-7 -1.11111E-6 L 0.03997 -0.25532 " pathEditMode="relative" rAng="0" ptsTypes="AA">
                                      <p:cBhvr>
                                        <p:cTn id="53" dur="1500" spd="-100000" fill="hold"/>
                                        <p:tgtEl>
                                          <p:spTgt spid="19"/>
                                        </p:tgtEl>
                                        <p:attrNameLst>
                                          <p:attrName>ppt_x</p:attrName>
                                          <p:attrName>ppt_y</p:attrName>
                                        </p:attrNameLst>
                                      </p:cBhvr>
                                      <p:rCtr x="1992" y="-12778"/>
                                    </p:animMotion>
                                  </p:childTnLst>
                                </p:cTn>
                              </p:par>
                              <p:par>
                                <p:cTn id="54" presetID="53" presetClass="entr" presetSubtype="16" fill="hold" grpId="0" nodeType="withEffect">
                                  <p:stCondLst>
                                    <p:cond delay="100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64" presetClass="path" presetSubtype="0" accel="50000" decel="50000" fill="hold" grpId="1" nodeType="withEffect">
                                  <p:stCondLst>
                                    <p:cond delay="1000"/>
                                  </p:stCondLst>
                                  <p:childTnLst>
                                    <p:animMotion origin="layout" path="M 2.08333E-7 -1.11111E-6 L 0.0974 -0.25972 " pathEditMode="relative" rAng="0" ptsTypes="AA">
                                      <p:cBhvr>
                                        <p:cTn id="60" dur="1500" spd="-100000" fill="hold"/>
                                        <p:tgtEl>
                                          <p:spTgt spid="20"/>
                                        </p:tgtEl>
                                        <p:attrNameLst>
                                          <p:attrName>ppt_x</p:attrName>
                                          <p:attrName>ppt_y</p:attrName>
                                        </p:attrNameLst>
                                      </p:cBhvr>
                                      <p:rCtr x="4870" y="-12986"/>
                                    </p:animMotion>
                                  </p:childTnLst>
                                </p:cTn>
                              </p:par>
                            </p:childTnLst>
                          </p:cTn>
                        </p:par>
                        <p:par>
                          <p:cTn id="61" fill="hold">
                            <p:stCondLst>
                              <p:cond delay="2500"/>
                            </p:stCondLst>
                            <p:childTnLst>
                              <p:par>
                                <p:cTn id="62" presetID="10" presetClass="entr" presetSubtype="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fade">
                                      <p:cBhvr>
                                        <p:cTn id="64" dur="500"/>
                                        <p:tgtEl>
                                          <p:spTgt spid="45"/>
                                        </p:tgtEl>
                                      </p:cBhvr>
                                    </p:animEffect>
                                  </p:childTnLst>
                                </p:cTn>
                              </p:par>
                            </p:childTnLst>
                          </p:cTn>
                        </p:par>
                      </p:childTnLst>
                    </p:cTn>
                  </p:par>
                  <p:par>
                    <p:cTn id="65" fill="hold">
                      <p:stCondLst>
                        <p:cond delay="indefinite"/>
                      </p:stCondLst>
                      <p:childTnLst>
                        <p:par>
                          <p:cTn id="66" fill="hold">
                            <p:stCondLst>
                              <p:cond delay="0"/>
                            </p:stCondLst>
                            <p:childTnLst>
                              <p:par>
                                <p:cTn id="67" presetID="23" presetClass="entr" presetSubtype="288" fill="hold" nodeType="clickEffect">
                                  <p:stCondLst>
                                    <p:cond delay="0"/>
                                  </p:stCondLst>
                                  <p:childTnLst>
                                    <p:set>
                                      <p:cBhvr>
                                        <p:cTn id="68" dur="1" fill="hold">
                                          <p:stCondLst>
                                            <p:cond delay="0"/>
                                          </p:stCondLst>
                                        </p:cTn>
                                        <p:tgtEl>
                                          <p:spTgt spid="91"/>
                                        </p:tgtEl>
                                        <p:attrNameLst>
                                          <p:attrName>style.visibility</p:attrName>
                                        </p:attrNameLst>
                                      </p:cBhvr>
                                      <p:to>
                                        <p:strVal val="visible"/>
                                      </p:to>
                                    </p:set>
                                    <p:anim calcmode="lin" valueType="num">
                                      <p:cBhvr>
                                        <p:cTn id="69" dur="500" fill="hold"/>
                                        <p:tgtEl>
                                          <p:spTgt spid="91"/>
                                        </p:tgtEl>
                                        <p:attrNameLst>
                                          <p:attrName>ppt_w</p:attrName>
                                        </p:attrNameLst>
                                      </p:cBhvr>
                                      <p:tavLst>
                                        <p:tav tm="0">
                                          <p:val>
                                            <p:strVal val="4/3*#ppt_w"/>
                                          </p:val>
                                        </p:tav>
                                        <p:tav tm="100000">
                                          <p:val>
                                            <p:strVal val="#ppt_w"/>
                                          </p:val>
                                        </p:tav>
                                      </p:tavLst>
                                    </p:anim>
                                    <p:anim calcmode="lin" valueType="num">
                                      <p:cBhvr>
                                        <p:cTn id="70" dur="500" fill="hold"/>
                                        <p:tgtEl>
                                          <p:spTgt spid="91"/>
                                        </p:tgtEl>
                                        <p:attrNameLst>
                                          <p:attrName>ppt_h</p:attrName>
                                        </p:attrNameLst>
                                      </p:cBhvr>
                                      <p:tavLst>
                                        <p:tav tm="0">
                                          <p:val>
                                            <p:strVal val="4/3*#ppt_h"/>
                                          </p:val>
                                        </p:tav>
                                        <p:tav tm="100000">
                                          <p:val>
                                            <p:strVal val="#ppt_h"/>
                                          </p:val>
                                        </p:tav>
                                      </p:tavLst>
                                    </p:anim>
                                  </p:childTnLst>
                                </p:cTn>
                              </p:par>
                              <p:par>
                                <p:cTn id="71" presetID="6" presetClass="emph" presetSubtype="0" fill="hold" grpId="2" nodeType="withEffect">
                                  <p:stCondLst>
                                    <p:cond delay="0"/>
                                  </p:stCondLst>
                                  <p:childTnLst>
                                    <p:animScale>
                                      <p:cBhvr>
                                        <p:cTn id="72" dur="500" fill="hold"/>
                                        <p:tgtEl>
                                          <p:spTgt spid="20"/>
                                        </p:tgtEl>
                                      </p:cBhvr>
                                      <p:by x="110000" y="110000"/>
                                    </p:animScale>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fade">
                                      <p:cBhvr>
                                        <p:cTn id="76" dur="500"/>
                                        <p:tgtEl>
                                          <p:spTgt spid="87"/>
                                        </p:tgtEl>
                                      </p:cBhvr>
                                    </p:animEffect>
                                  </p:childTnLst>
                                </p:cTn>
                              </p:par>
                              <p:par>
                                <p:cTn id="77" presetID="35" presetClass="path" presetSubtype="0" accel="50000" decel="50000" fill="hold" nodeType="withEffect">
                                  <p:stCondLst>
                                    <p:cond delay="0"/>
                                  </p:stCondLst>
                                  <p:childTnLst>
                                    <p:animMotion origin="layout" path="M 3.75E-6 -7.40741E-7 L -0.44883 -0.13055 " pathEditMode="relative" rAng="0" ptsTypes="AA">
                                      <p:cBhvr>
                                        <p:cTn id="78" dur="1000" fill="hold"/>
                                        <p:tgtEl>
                                          <p:spTgt spid="87"/>
                                        </p:tgtEl>
                                        <p:attrNameLst>
                                          <p:attrName>ppt_x</p:attrName>
                                          <p:attrName>ppt_y</p:attrName>
                                        </p:attrNameLst>
                                      </p:cBhvr>
                                      <p:rCtr x="-22448" y="-6528"/>
                                    </p:animMotion>
                                  </p:childTnLst>
                                </p:cTn>
                              </p:par>
                              <p:par>
                                <p:cTn id="79" presetID="10" presetClass="entr" presetSubtype="0" fill="hold" grpId="0" nodeType="with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fade">
                                      <p:cBhvr>
                                        <p:cTn id="81" dur="500"/>
                                        <p:tgtEl>
                                          <p:spTgt spid="7"/>
                                        </p:tgtEl>
                                      </p:cBhvr>
                                    </p:animEffect>
                                  </p:childTnLst>
                                </p:cTn>
                              </p:par>
                            </p:childTnLst>
                          </p:cTn>
                        </p:par>
                        <p:par>
                          <p:cTn id="82" fill="hold">
                            <p:stCondLst>
                              <p:cond delay="1500"/>
                            </p:stCondLst>
                            <p:childTnLst>
                              <p:par>
                                <p:cTn id="83" presetID="10" presetClass="entr" presetSubtype="0" fill="hold" grpId="0" nodeType="after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fade">
                                      <p:cBhvr>
                                        <p:cTn id="85" dur="500"/>
                                        <p:tgtEl>
                                          <p:spTgt spid="70"/>
                                        </p:tgtEl>
                                      </p:cBhvr>
                                    </p:animEffect>
                                  </p:childTnLst>
                                </p:cTn>
                              </p:par>
                              <p:par>
                                <p:cTn id="86" presetID="53" presetClass="entr" presetSubtype="16" fill="hold" nodeType="withEffect">
                                  <p:stCondLst>
                                    <p:cond delay="0"/>
                                  </p:stCondLst>
                                  <p:childTnLst>
                                    <p:set>
                                      <p:cBhvr>
                                        <p:cTn id="87" dur="1" fill="hold">
                                          <p:stCondLst>
                                            <p:cond delay="0"/>
                                          </p:stCondLst>
                                        </p:cTn>
                                        <p:tgtEl>
                                          <p:spTgt spid="35"/>
                                        </p:tgtEl>
                                        <p:attrNameLst>
                                          <p:attrName>style.visibility</p:attrName>
                                        </p:attrNameLst>
                                      </p:cBhvr>
                                      <p:to>
                                        <p:strVal val="visible"/>
                                      </p:to>
                                    </p:set>
                                    <p:anim calcmode="lin" valueType="num">
                                      <p:cBhvr>
                                        <p:cTn id="88" dur="500" fill="hold"/>
                                        <p:tgtEl>
                                          <p:spTgt spid="35"/>
                                        </p:tgtEl>
                                        <p:attrNameLst>
                                          <p:attrName>ppt_w</p:attrName>
                                        </p:attrNameLst>
                                      </p:cBhvr>
                                      <p:tavLst>
                                        <p:tav tm="0">
                                          <p:val>
                                            <p:fltVal val="0"/>
                                          </p:val>
                                        </p:tav>
                                        <p:tav tm="100000">
                                          <p:val>
                                            <p:strVal val="#ppt_w"/>
                                          </p:val>
                                        </p:tav>
                                      </p:tavLst>
                                    </p:anim>
                                    <p:anim calcmode="lin" valueType="num">
                                      <p:cBhvr>
                                        <p:cTn id="89" dur="500" fill="hold"/>
                                        <p:tgtEl>
                                          <p:spTgt spid="35"/>
                                        </p:tgtEl>
                                        <p:attrNameLst>
                                          <p:attrName>ppt_h</p:attrName>
                                        </p:attrNameLst>
                                      </p:cBhvr>
                                      <p:tavLst>
                                        <p:tav tm="0">
                                          <p:val>
                                            <p:fltVal val="0"/>
                                          </p:val>
                                        </p:tav>
                                        <p:tav tm="100000">
                                          <p:val>
                                            <p:strVal val="#ppt_h"/>
                                          </p:val>
                                        </p:tav>
                                      </p:tavLst>
                                    </p:anim>
                                    <p:animEffect transition="in" filter="fade">
                                      <p:cBhvr>
                                        <p:cTn id="90" dur="500"/>
                                        <p:tgtEl>
                                          <p:spTgt spid="35"/>
                                        </p:tgtEl>
                                      </p:cBhvr>
                                    </p:animEffect>
                                  </p:childTnLst>
                                </p:cTn>
                              </p:par>
                            </p:childTnLst>
                          </p:cTn>
                        </p:par>
                        <p:par>
                          <p:cTn id="91" fill="hold">
                            <p:stCondLst>
                              <p:cond delay="2000"/>
                            </p:stCondLst>
                            <p:childTnLst>
                              <p:par>
                                <p:cTn id="92" presetID="22" presetClass="entr" presetSubtype="8" fill="hold" nodeType="afterEffect">
                                  <p:stCondLst>
                                    <p:cond delay="0"/>
                                  </p:stCondLst>
                                  <p:childTnLst>
                                    <p:set>
                                      <p:cBhvr>
                                        <p:cTn id="93" dur="1" fill="hold">
                                          <p:stCondLst>
                                            <p:cond delay="0"/>
                                          </p:stCondLst>
                                        </p:cTn>
                                        <p:tgtEl>
                                          <p:spTgt spid="125"/>
                                        </p:tgtEl>
                                        <p:attrNameLst>
                                          <p:attrName>style.visibility</p:attrName>
                                        </p:attrNameLst>
                                      </p:cBhvr>
                                      <p:to>
                                        <p:strVal val="visible"/>
                                      </p:to>
                                    </p:set>
                                    <p:animEffect transition="in" filter="wipe(left)">
                                      <p:cBhvr>
                                        <p:cTn id="94" dur="500"/>
                                        <p:tgtEl>
                                          <p:spTgt spid="12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500"/>
                                        <p:tgtEl>
                                          <p:spTgt spid="46"/>
                                        </p:tgtEl>
                                      </p:cBhvr>
                                    </p:animEffect>
                                  </p:childTnLst>
                                </p:cTn>
                              </p:par>
                              <p:par>
                                <p:cTn id="98" presetID="10" presetClass="exit" presetSubtype="0" fill="hold" nodeType="withEffect">
                                  <p:stCondLst>
                                    <p:cond delay="0"/>
                                  </p:stCondLst>
                                  <p:childTnLst>
                                    <p:animEffect transition="out" filter="fade">
                                      <p:cBhvr>
                                        <p:cTn id="99" dur="500"/>
                                        <p:tgtEl>
                                          <p:spTgt spid="4"/>
                                        </p:tgtEl>
                                      </p:cBhvr>
                                    </p:animEffect>
                                    <p:set>
                                      <p:cBhvr>
                                        <p:cTn id="100" dur="1" fill="hold">
                                          <p:stCondLst>
                                            <p:cond delay="499"/>
                                          </p:stCondLst>
                                        </p:cTn>
                                        <p:tgtEl>
                                          <p:spTgt spid="4"/>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13"/>
                                        </p:tgtEl>
                                      </p:cBhvr>
                                    </p:animEffect>
                                    <p:set>
                                      <p:cBhvr>
                                        <p:cTn id="103" dur="1" fill="hold">
                                          <p:stCondLst>
                                            <p:cond delay="499"/>
                                          </p:stCondLst>
                                        </p:cTn>
                                        <p:tgtEl>
                                          <p:spTgt spid="113"/>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150"/>
                                        </p:tgtEl>
                                        <p:attrNameLst>
                                          <p:attrName>style.visibility</p:attrName>
                                        </p:attrNameLst>
                                      </p:cBhvr>
                                      <p:to>
                                        <p:strVal val="visible"/>
                                      </p:to>
                                    </p:set>
                                    <p:animEffect transition="in" filter="fade">
                                      <p:cBhvr>
                                        <p:cTn id="106" dur="500"/>
                                        <p:tgtEl>
                                          <p:spTgt spid="150"/>
                                        </p:tgtEl>
                                      </p:cBhvr>
                                    </p:animEffect>
                                  </p:childTnLst>
                                </p:cTn>
                              </p:par>
                            </p:childTnLst>
                          </p:cTn>
                        </p:par>
                        <p:par>
                          <p:cTn id="107" fill="hold">
                            <p:stCondLst>
                              <p:cond delay="2500"/>
                            </p:stCondLst>
                            <p:childTnLst>
                              <p:par>
                                <p:cTn id="108" presetID="10" presetClass="entr" presetSubtype="0" fill="hold" nodeType="afterEffect">
                                  <p:stCondLst>
                                    <p:cond delay="0"/>
                                  </p:stCondLst>
                                  <p:childTnLst>
                                    <p:set>
                                      <p:cBhvr>
                                        <p:cTn id="109" dur="1" fill="hold">
                                          <p:stCondLst>
                                            <p:cond delay="0"/>
                                          </p:stCondLst>
                                        </p:cTn>
                                        <p:tgtEl>
                                          <p:spTgt spid="132"/>
                                        </p:tgtEl>
                                        <p:attrNameLst>
                                          <p:attrName>style.visibility</p:attrName>
                                        </p:attrNameLst>
                                      </p:cBhvr>
                                      <p:to>
                                        <p:strVal val="visible"/>
                                      </p:to>
                                    </p:set>
                                    <p:animEffect transition="in" filter="fade">
                                      <p:cBhvr>
                                        <p:cTn id="110" dur="500"/>
                                        <p:tgtEl>
                                          <p:spTgt spid="132"/>
                                        </p:tgtEl>
                                      </p:cBhvr>
                                    </p:animEffect>
                                  </p:childTnLst>
                                </p:cTn>
                              </p:par>
                              <p:par>
                                <p:cTn id="111" presetID="10" presetClass="entr" presetSubtype="0" fill="hold" nodeType="withEffect">
                                  <p:stCondLst>
                                    <p:cond delay="0"/>
                                  </p:stCondLst>
                                  <p:childTnLst>
                                    <p:set>
                                      <p:cBhvr>
                                        <p:cTn id="112" dur="1" fill="hold">
                                          <p:stCondLst>
                                            <p:cond delay="0"/>
                                          </p:stCondLst>
                                        </p:cTn>
                                        <p:tgtEl>
                                          <p:spTgt spid="151"/>
                                        </p:tgtEl>
                                        <p:attrNameLst>
                                          <p:attrName>style.visibility</p:attrName>
                                        </p:attrNameLst>
                                      </p:cBhvr>
                                      <p:to>
                                        <p:strVal val="visible"/>
                                      </p:to>
                                    </p:set>
                                    <p:animEffect transition="in" filter="fade">
                                      <p:cBhvr>
                                        <p:cTn id="113"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animBg="1"/>
      <p:bldP spid="46" grpId="0" animBg="1"/>
      <p:bldP spid="70" grpId="0" animBg="1"/>
      <p:bldP spid="7"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0" grpId="2" animBg="1"/>
      <p:bldP spid="1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6568" r="8944" b="2173"/>
          <a:stretch/>
        </p:blipFill>
        <p:spPr bwMode="auto">
          <a:xfrm>
            <a:off x="1244319" y="2832652"/>
            <a:ext cx="3964990" cy="23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b="38786"/>
          <a:stretch/>
        </p:blipFill>
        <p:spPr bwMode="auto">
          <a:xfrm>
            <a:off x="1233478" y="2832651"/>
            <a:ext cx="3964990" cy="23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4">
            <a:extLst>
              <a:ext uri="{FF2B5EF4-FFF2-40B4-BE49-F238E27FC236}">
                <a16:creationId xmlns:a16="http://schemas.microsoft.com/office/drawing/2014/main" xmlns="" id="{68D047CE-3AA7-4657-8DAB-97056EAE37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554" y="2622064"/>
            <a:ext cx="4502838" cy="3514694"/>
          </a:xfrm>
          <a:prstGeom prst="rect">
            <a:avLst/>
          </a:prstGeom>
        </p:spPr>
      </p:pic>
      <p:sp>
        <p:nvSpPr>
          <p:cNvPr id="9"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3BF3861C-3722-4EF1-8D7D-5C88CDAAC94B}"/>
              </a:ext>
            </a:extLst>
          </p:cNvPr>
          <p:cNvSpPr>
            <a:spLocks noGrp="1"/>
          </p:cNvSpPr>
          <p:nvPr>
            <p:ph type="body" sz="quarter" idx="12"/>
          </p:nvPr>
        </p:nvSpPr>
        <p:spPr/>
        <p:txBody>
          <a:bodyPr>
            <a:noAutofit/>
          </a:bodyPr>
          <a:lstStyle/>
          <a:p>
            <a:r>
              <a:rPr lang="en-SG" dirty="0">
                <a:latin typeface="Minion"/>
                <a:ea typeface="ＭＳ Ｐゴシック" charset="0"/>
              </a:rPr>
              <a:t>Export patient result queries into Excel</a:t>
            </a:r>
            <a:endParaRPr lang="en-GB" dirty="0"/>
          </a:p>
        </p:txBody>
      </p:sp>
      <p:sp>
        <p:nvSpPr>
          <p:cNvPr id="53" name="Rectangle 52"/>
          <p:cNvSpPr/>
          <p:nvPr/>
        </p:nvSpPr>
        <p:spPr>
          <a:xfrm>
            <a:off x="520409" y="1745959"/>
            <a:ext cx="5391129" cy="716219"/>
          </a:xfrm>
          <a:prstGeom prst="rect">
            <a:avLst/>
          </a:prstGeom>
          <a:solidFill>
            <a:schemeClr val="accent1"/>
          </a:solidFill>
          <a:ln>
            <a:noFill/>
          </a:ln>
        </p:spPr>
        <p:txBody>
          <a:bodyPr wrap="square" anchor="ctr">
            <a:noAutofit/>
          </a:bodyPr>
          <a:lstStyle/>
          <a:p>
            <a:pPr algn="ctr">
              <a:spcBef>
                <a:spcPts val="0"/>
              </a:spcBef>
            </a:pPr>
            <a:r>
              <a:rPr lang="en-US" b="1" dirty="0">
                <a:solidFill>
                  <a:schemeClr val="bg1"/>
                </a:solidFill>
              </a:rPr>
              <a:t>Permission-based </a:t>
            </a:r>
          </a:p>
          <a:p>
            <a:pPr algn="ctr">
              <a:spcBef>
                <a:spcPts val="0"/>
              </a:spcBef>
            </a:pPr>
            <a:r>
              <a:rPr lang="en-US" b="1" dirty="0">
                <a:solidFill>
                  <a:schemeClr val="bg1"/>
                </a:solidFill>
              </a:rPr>
              <a:t>results export into Excel</a:t>
            </a:r>
          </a:p>
        </p:txBody>
      </p:sp>
      <p:sp>
        <p:nvSpPr>
          <p:cNvPr id="83" name="Rectangle 82"/>
          <p:cNvSpPr/>
          <p:nvPr/>
        </p:nvSpPr>
        <p:spPr>
          <a:xfrm>
            <a:off x="6365896" y="1745959"/>
            <a:ext cx="5391128" cy="716219"/>
          </a:xfrm>
          <a:prstGeom prst="rect">
            <a:avLst/>
          </a:prstGeom>
          <a:solidFill>
            <a:schemeClr val="accent2"/>
          </a:solidFill>
          <a:ln>
            <a:noFill/>
          </a:ln>
        </p:spPr>
        <p:txBody>
          <a:bodyPr wrap="square" anchor="ctr">
            <a:noAutofit/>
          </a:bodyPr>
          <a:lstStyle/>
          <a:p>
            <a:pPr algn="ctr">
              <a:spcBef>
                <a:spcPts val="0"/>
              </a:spcBef>
            </a:pPr>
            <a:r>
              <a:rPr lang="en-US" b="1" dirty="0">
                <a:solidFill>
                  <a:schemeClr val="bg1"/>
                </a:solidFill>
              </a:rPr>
              <a:t>Check patient events and </a:t>
            </a:r>
          </a:p>
          <a:p>
            <a:pPr algn="ctr">
              <a:spcBef>
                <a:spcPts val="0"/>
              </a:spcBef>
            </a:pPr>
            <a:r>
              <a:rPr lang="en-US" b="1" dirty="0">
                <a:solidFill>
                  <a:schemeClr val="bg1"/>
                </a:solidFill>
              </a:rPr>
              <a:t>record history for auditing</a:t>
            </a:r>
          </a:p>
        </p:txBody>
      </p:sp>
      <p:grpSp>
        <p:nvGrpSpPr>
          <p:cNvPr id="55" name="Group 54">
            <a:extLst>
              <a:ext uri="{FF2B5EF4-FFF2-40B4-BE49-F238E27FC236}">
                <a16:creationId xmlns:a16="http://schemas.microsoft.com/office/drawing/2014/main" xmlns="" id="{9815B404-8D6A-48B9-9923-39DFEC726492}"/>
              </a:ext>
            </a:extLst>
          </p:cNvPr>
          <p:cNvGrpSpPr/>
          <p:nvPr/>
        </p:nvGrpSpPr>
        <p:grpSpPr>
          <a:xfrm>
            <a:off x="2453543" y="3303476"/>
            <a:ext cx="2017332" cy="1578817"/>
            <a:chOff x="-1132085" y="3982026"/>
            <a:chExt cx="1164749" cy="911563"/>
          </a:xfrm>
        </p:grpSpPr>
        <p:sp>
          <p:nvSpPr>
            <p:cNvPr id="56" name="Freeform: Shape 55">
              <a:extLst>
                <a:ext uri="{FF2B5EF4-FFF2-40B4-BE49-F238E27FC236}">
                  <a16:creationId xmlns:a16="http://schemas.microsoft.com/office/drawing/2014/main" xmlns="" id="{6E0839EC-CFE8-4C2E-8D05-F171105A069C}"/>
                </a:ext>
              </a:extLst>
            </p:cNvPr>
            <p:cNvSpPr/>
            <p:nvPr/>
          </p:nvSpPr>
          <p:spPr>
            <a:xfrm rot="2280613">
              <a:off x="-1126072" y="4121877"/>
              <a:ext cx="1158736" cy="736869"/>
            </a:xfrm>
            <a:custGeom>
              <a:avLst/>
              <a:gdLst>
                <a:gd name="connsiteX0" fmla="*/ 204625 w 1158736"/>
                <a:gd name="connsiteY0" fmla="*/ 159924 h 736869"/>
                <a:gd name="connsiteX1" fmla="*/ 161823 w 1158736"/>
                <a:gd name="connsiteY1" fmla="*/ 529258 h 736869"/>
                <a:gd name="connsiteX2" fmla="*/ 530558 w 1158736"/>
                <a:gd name="connsiteY2" fmla="*/ 576946 h 736869"/>
                <a:gd name="connsiteX3" fmla="*/ 573361 w 1158736"/>
                <a:gd name="connsiteY3" fmla="*/ 207611 h 736869"/>
                <a:gd name="connsiteX4" fmla="*/ 204625 w 1158736"/>
                <a:gd name="connsiteY4" fmla="*/ 159924 h 736869"/>
                <a:gd name="connsiteX5" fmla="*/ 139909 w 1158736"/>
                <a:gd name="connsiteY5" fmla="*/ 77121 h 736869"/>
                <a:gd name="connsiteX6" fmla="*/ 656163 w 1158736"/>
                <a:gd name="connsiteY6" fmla="*/ 142895 h 736869"/>
                <a:gd name="connsiteX7" fmla="*/ 696187 w 1158736"/>
                <a:gd name="connsiteY7" fmla="*/ 206187 h 736869"/>
                <a:gd name="connsiteX8" fmla="*/ 720607 w 1158736"/>
                <a:gd name="connsiteY8" fmla="*/ 270078 h 736869"/>
                <a:gd name="connsiteX9" fmla="*/ 984720 w 1158736"/>
                <a:gd name="connsiteY9" fmla="*/ 262196 h 736869"/>
                <a:gd name="connsiteX10" fmla="*/ 984720 w 1158736"/>
                <a:gd name="connsiteY10" fmla="*/ 260219 h 736869"/>
                <a:gd name="connsiteX11" fmla="*/ 1071728 w 1158736"/>
                <a:gd name="connsiteY11" fmla="*/ 260219 h 736869"/>
                <a:gd name="connsiteX12" fmla="*/ 1158736 w 1158736"/>
                <a:gd name="connsiteY12" fmla="*/ 356280 h 736869"/>
                <a:gd name="connsiteX13" fmla="*/ 1071728 w 1158736"/>
                <a:gd name="connsiteY13" fmla="*/ 452341 h 736869"/>
                <a:gd name="connsiteX14" fmla="*/ 1040712 w 1158736"/>
                <a:gd name="connsiteY14" fmla="*/ 452341 h 736869"/>
                <a:gd name="connsiteX15" fmla="*/ 1040813 w 1158736"/>
                <a:gd name="connsiteY15" fmla="*/ 455716 h 736869"/>
                <a:gd name="connsiteX16" fmla="*/ 721766 w 1158736"/>
                <a:gd name="connsiteY16" fmla="*/ 465238 h 736869"/>
                <a:gd name="connsiteX17" fmla="*/ 717733 w 1158736"/>
                <a:gd name="connsiteY17" fmla="*/ 483895 h 736869"/>
                <a:gd name="connsiteX18" fmla="*/ 595274 w 1158736"/>
                <a:gd name="connsiteY18" fmla="*/ 659749 h 736869"/>
                <a:gd name="connsiteX19" fmla="*/ 79020 w 1158736"/>
                <a:gd name="connsiteY19" fmla="*/ 593975 h 736869"/>
                <a:gd name="connsiteX20" fmla="*/ 139909 w 1158736"/>
                <a:gd name="connsiteY20" fmla="*/ 77121 h 73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8736" h="736869">
                  <a:moveTo>
                    <a:pt x="204625" y="159924"/>
                  </a:moveTo>
                  <a:cubicBezTo>
                    <a:pt x="90982" y="248744"/>
                    <a:pt x="71819" y="414101"/>
                    <a:pt x="161823" y="529258"/>
                  </a:cubicBezTo>
                  <a:cubicBezTo>
                    <a:pt x="251826" y="644415"/>
                    <a:pt x="416915" y="665766"/>
                    <a:pt x="530558" y="576946"/>
                  </a:cubicBezTo>
                  <a:cubicBezTo>
                    <a:pt x="644201" y="488125"/>
                    <a:pt x="663364" y="322769"/>
                    <a:pt x="573361" y="207611"/>
                  </a:cubicBezTo>
                  <a:cubicBezTo>
                    <a:pt x="483357" y="92454"/>
                    <a:pt x="318268" y="71104"/>
                    <a:pt x="204625" y="159924"/>
                  </a:cubicBezTo>
                  <a:close/>
                  <a:moveTo>
                    <a:pt x="139909" y="77121"/>
                  </a:moveTo>
                  <a:cubicBezTo>
                    <a:pt x="299282" y="-47441"/>
                    <a:pt x="530418" y="-17993"/>
                    <a:pt x="656163" y="142895"/>
                  </a:cubicBezTo>
                  <a:cubicBezTo>
                    <a:pt x="671882" y="163006"/>
                    <a:pt x="685209" y="184219"/>
                    <a:pt x="696187" y="206187"/>
                  </a:cubicBezTo>
                  <a:lnTo>
                    <a:pt x="720607" y="270078"/>
                  </a:lnTo>
                  <a:lnTo>
                    <a:pt x="984720" y="262196"/>
                  </a:lnTo>
                  <a:lnTo>
                    <a:pt x="984720" y="260219"/>
                  </a:lnTo>
                  <a:lnTo>
                    <a:pt x="1071728" y="260219"/>
                  </a:lnTo>
                  <a:cubicBezTo>
                    <a:pt x="1119781" y="260219"/>
                    <a:pt x="1158736" y="303227"/>
                    <a:pt x="1158736" y="356280"/>
                  </a:cubicBezTo>
                  <a:cubicBezTo>
                    <a:pt x="1158736" y="409333"/>
                    <a:pt x="1119781" y="452341"/>
                    <a:pt x="1071728" y="452341"/>
                  </a:cubicBezTo>
                  <a:lnTo>
                    <a:pt x="1040712" y="452341"/>
                  </a:lnTo>
                  <a:lnTo>
                    <a:pt x="1040813" y="455716"/>
                  </a:lnTo>
                  <a:lnTo>
                    <a:pt x="721766" y="465238"/>
                  </a:lnTo>
                  <a:lnTo>
                    <a:pt x="717733" y="483895"/>
                  </a:lnTo>
                  <a:cubicBezTo>
                    <a:pt x="696226" y="551302"/>
                    <a:pt x="655040" y="613038"/>
                    <a:pt x="595274" y="659749"/>
                  </a:cubicBezTo>
                  <a:cubicBezTo>
                    <a:pt x="435901" y="784310"/>
                    <a:pt x="204765" y="754862"/>
                    <a:pt x="79020" y="593975"/>
                  </a:cubicBezTo>
                  <a:cubicBezTo>
                    <a:pt x="-46726" y="433087"/>
                    <a:pt x="-19465" y="201683"/>
                    <a:pt x="139909" y="77121"/>
                  </a:cubicBezTo>
                  <a:close/>
                </a:path>
              </a:pathLst>
            </a:custGeom>
            <a:solidFill>
              <a:schemeClr val="bg1"/>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dirty="0" err="1"/>
            </a:p>
          </p:txBody>
        </p:sp>
        <p:grpSp>
          <p:nvGrpSpPr>
            <p:cNvPr id="57" name="Group 56">
              <a:extLst>
                <a:ext uri="{FF2B5EF4-FFF2-40B4-BE49-F238E27FC236}">
                  <a16:creationId xmlns:a16="http://schemas.microsoft.com/office/drawing/2014/main" xmlns="" id="{C8B909EF-4387-4A9F-B8EF-D8BADB8CF802}"/>
                </a:ext>
              </a:extLst>
            </p:cNvPr>
            <p:cNvGrpSpPr/>
            <p:nvPr/>
          </p:nvGrpSpPr>
          <p:grpSpPr>
            <a:xfrm>
              <a:off x="-1132085" y="3982026"/>
              <a:ext cx="1092321" cy="911563"/>
              <a:chOff x="1197930" y="3254102"/>
              <a:chExt cx="780529" cy="651367"/>
            </a:xfrm>
          </p:grpSpPr>
          <p:sp>
            <p:nvSpPr>
              <p:cNvPr id="59" name="Freeform 9">
                <a:extLst>
                  <a:ext uri="{FF2B5EF4-FFF2-40B4-BE49-F238E27FC236}">
                    <a16:creationId xmlns:a16="http://schemas.microsoft.com/office/drawing/2014/main" xmlns="" id="{F2728992-C2FA-4FCD-A4B1-348C631F74C4}"/>
                  </a:ext>
                </a:extLst>
              </p:cNvPr>
              <p:cNvSpPr>
                <a:spLocks/>
              </p:cNvSpPr>
              <p:nvPr/>
            </p:nvSpPr>
            <p:spPr bwMode="auto">
              <a:xfrm>
                <a:off x="1197930" y="3254102"/>
                <a:ext cx="780529" cy="651367"/>
              </a:xfrm>
              <a:custGeom>
                <a:avLst/>
                <a:gdLst>
                  <a:gd name="T0" fmla="*/ 505 w 521"/>
                  <a:gd name="T1" fmla="*/ 408 h 435"/>
                  <a:gd name="T2" fmla="*/ 435 w 521"/>
                  <a:gd name="T3" fmla="*/ 418 h 435"/>
                  <a:gd name="T4" fmla="*/ 305 w 521"/>
                  <a:gd name="T5" fmla="*/ 322 h 435"/>
                  <a:gd name="T6" fmla="*/ 134 w 521"/>
                  <a:gd name="T7" fmla="*/ 344 h 435"/>
                  <a:gd name="T8" fmla="*/ 37 w 521"/>
                  <a:gd name="T9" fmla="*/ 115 h 435"/>
                  <a:gd name="T10" fmla="*/ 131 w 521"/>
                  <a:gd name="T11" fmla="*/ 18 h 435"/>
                  <a:gd name="T12" fmla="*/ 266 w 521"/>
                  <a:gd name="T13" fmla="*/ 17 h 435"/>
                  <a:gd name="T14" fmla="*/ 362 w 521"/>
                  <a:gd name="T15" fmla="*/ 111 h 435"/>
                  <a:gd name="T16" fmla="*/ 365 w 521"/>
                  <a:gd name="T17" fmla="*/ 242 h 435"/>
                  <a:gd name="T18" fmla="*/ 494 w 521"/>
                  <a:gd name="T19" fmla="*/ 338 h 435"/>
                  <a:gd name="T20" fmla="*/ 505 w 521"/>
                  <a:gd name="T21" fmla="*/ 408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435">
                    <a:moveTo>
                      <a:pt x="505" y="408"/>
                    </a:moveTo>
                    <a:cubicBezTo>
                      <a:pt x="489" y="430"/>
                      <a:pt x="457" y="435"/>
                      <a:pt x="435" y="418"/>
                    </a:cubicBezTo>
                    <a:cubicBezTo>
                      <a:pt x="305" y="322"/>
                      <a:pt x="305" y="322"/>
                      <a:pt x="305" y="322"/>
                    </a:cubicBezTo>
                    <a:cubicBezTo>
                      <a:pt x="257" y="357"/>
                      <a:pt x="193" y="368"/>
                      <a:pt x="134" y="344"/>
                    </a:cubicBezTo>
                    <a:cubicBezTo>
                      <a:pt x="44" y="308"/>
                      <a:pt x="0" y="205"/>
                      <a:pt x="37" y="115"/>
                    </a:cubicBezTo>
                    <a:cubicBezTo>
                      <a:pt x="54" y="71"/>
                      <a:pt x="88" y="37"/>
                      <a:pt x="131" y="18"/>
                    </a:cubicBezTo>
                    <a:cubicBezTo>
                      <a:pt x="174" y="0"/>
                      <a:pt x="222" y="0"/>
                      <a:pt x="266" y="17"/>
                    </a:cubicBezTo>
                    <a:cubicBezTo>
                      <a:pt x="309" y="35"/>
                      <a:pt x="344" y="68"/>
                      <a:pt x="362" y="111"/>
                    </a:cubicBezTo>
                    <a:cubicBezTo>
                      <a:pt x="380" y="153"/>
                      <a:pt x="381" y="199"/>
                      <a:pt x="365" y="242"/>
                    </a:cubicBezTo>
                    <a:cubicBezTo>
                      <a:pt x="494" y="338"/>
                      <a:pt x="494" y="338"/>
                      <a:pt x="494" y="338"/>
                    </a:cubicBezTo>
                    <a:cubicBezTo>
                      <a:pt x="517" y="354"/>
                      <a:pt x="521" y="386"/>
                      <a:pt x="505" y="408"/>
                    </a:cubicBezTo>
                    <a:close/>
                  </a:path>
                </a:pathLst>
              </a:custGeom>
              <a:noFill/>
              <a:ln w="25400" cap="flat">
                <a:solidFill>
                  <a:srgbClr val="0066CC"/>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GB"/>
              </a:p>
            </p:txBody>
          </p:sp>
          <p:sp>
            <p:nvSpPr>
              <p:cNvPr id="61" name="Freeform 10">
                <a:extLst>
                  <a:ext uri="{FF2B5EF4-FFF2-40B4-BE49-F238E27FC236}">
                    <a16:creationId xmlns:a16="http://schemas.microsoft.com/office/drawing/2014/main" xmlns="" id="{FA524DB0-7C73-4544-8498-89AEECB8B795}"/>
                  </a:ext>
                </a:extLst>
              </p:cNvPr>
              <p:cNvSpPr>
                <a:spLocks/>
              </p:cNvSpPr>
              <p:nvPr/>
            </p:nvSpPr>
            <p:spPr bwMode="auto">
              <a:xfrm>
                <a:off x="1285427" y="3330489"/>
                <a:ext cx="406931" cy="406931"/>
              </a:xfrm>
              <a:custGeom>
                <a:avLst/>
                <a:gdLst>
                  <a:gd name="T0" fmla="*/ 259 w 272"/>
                  <a:gd name="T1" fmla="*/ 176 h 272"/>
                  <a:gd name="T2" fmla="*/ 258 w 272"/>
                  <a:gd name="T3" fmla="*/ 80 h 272"/>
                  <a:gd name="T4" fmla="*/ 189 w 272"/>
                  <a:gd name="T5" fmla="*/ 13 h 272"/>
                  <a:gd name="T6" fmla="*/ 93 w 272"/>
                  <a:gd name="T7" fmla="*/ 14 h 272"/>
                  <a:gd name="T8" fmla="*/ 26 w 272"/>
                  <a:gd name="T9" fmla="*/ 82 h 272"/>
                  <a:gd name="T10" fmla="*/ 95 w 272"/>
                  <a:gd name="T11" fmla="*/ 246 h 272"/>
                  <a:gd name="T12" fmla="*/ 259 w 272"/>
                  <a:gd name="T13" fmla="*/ 176 h 272"/>
                </a:gdLst>
                <a:ahLst/>
                <a:cxnLst>
                  <a:cxn ang="0">
                    <a:pos x="T0" y="T1"/>
                  </a:cxn>
                  <a:cxn ang="0">
                    <a:pos x="T2" y="T3"/>
                  </a:cxn>
                  <a:cxn ang="0">
                    <a:pos x="T4" y="T5"/>
                  </a:cxn>
                  <a:cxn ang="0">
                    <a:pos x="T6" y="T7"/>
                  </a:cxn>
                  <a:cxn ang="0">
                    <a:pos x="T8" y="T9"/>
                  </a:cxn>
                  <a:cxn ang="0">
                    <a:pos x="T10" y="T11"/>
                  </a:cxn>
                  <a:cxn ang="0">
                    <a:pos x="T12" y="T13"/>
                  </a:cxn>
                </a:cxnLst>
                <a:rect l="0" t="0" r="r" b="b"/>
                <a:pathLst>
                  <a:path w="272" h="272">
                    <a:moveTo>
                      <a:pt x="259" y="176"/>
                    </a:moveTo>
                    <a:cubicBezTo>
                      <a:pt x="272" y="145"/>
                      <a:pt x="271" y="111"/>
                      <a:pt x="258" y="80"/>
                    </a:cubicBezTo>
                    <a:cubicBezTo>
                      <a:pt x="245" y="49"/>
                      <a:pt x="221" y="25"/>
                      <a:pt x="189" y="13"/>
                    </a:cubicBezTo>
                    <a:cubicBezTo>
                      <a:pt x="158" y="0"/>
                      <a:pt x="124" y="1"/>
                      <a:pt x="93" y="14"/>
                    </a:cubicBezTo>
                    <a:cubicBezTo>
                      <a:pt x="62" y="27"/>
                      <a:pt x="38" y="51"/>
                      <a:pt x="26" y="82"/>
                    </a:cubicBezTo>
                    <a:cubicBezTo>
                      <a:pt x="0" y="147"/>
                      <a:pt x="31" y="220"/>
                      <a:pt x="95" y="246"/>
                    </a:cubicBezTo>
                    <a:cubicBezTo>
                      <a:pt x="160" y="272"/>
                      <a:pt x="233" y="241"/>
                      <a:pt x="259" y="176"/>
                    </a:cubicBezTo>
                    <a:close/>
                  </a:path>
                </a:pathLst>
              </a:custGeom>
              <a:noFill/>
              <a:ln w="25400" cap="flat">
                <a:solidFill>
                  <a:srgbClr val="00A3A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62" name="Line 11">
                <a:extLst>
                  <a:ext uri="{FF2B5EF4-FFF2-40B4-BE49-F238E27FC236}">
                    <a16:creationId xmlns:a16="http://schemas.microsoft.com/office/drawing/2014/main" xmlns="" id="{73C811F5-92E8-474E-8DAA-331A3DEF555E}"/>
                  </a:ext>
                </a:extLst>
              </p:cNvPr>
              <p:cNvSpPr>
                <a:spLocks noChangeShapeType="1"/>
              </p:cNvSpPr>
              <p:nvPr/>
            </p:nvSpPr>
            <p:spPr bwMode="auto">
              <a:xfrm>
                <a:off x="1861796" y="3744364"/>
                <a:ext cx="0" cy="0"/>
              </a:xfrm>
              <a:prstGeom prst="line">
                <a:avLst/>
              </a:prstGeom>
              <a:noFill/>
              <a:ln w="25400" cap="flat">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67" name="Line 12">
                <a:extLst>
                  <a:ext uri="{FF2B5EF4-FFF2-40B4-BE49-F238E27FC236}">
                    <a16:creationId xmlns:a16="http://schemas.microsoft.com/office/drawing/2014/main" xmlns="" id="{1A3BC9FA-E3DE-4395-9789-E2EFE0A24A5D}"/>
                  </a:ext>
                </a:extLst>
              </p:cNvPr>
              <p:cNvSpPr>
                <a:spLocks noChangeShapeType="1"/>
              </p:cNvSpPr>
              <p:nvPr/>
            </p:nvSpPr>
            <p:spPr bwMode="auto">
              <a:xfrm>
                <a:off x="1743745" y="3655478"/>
                <a:ext cx="0" cy="0"/>
              </a:xfrm>
              <a:prstGeom prst="line">
                <a:avLst/>
              </a:prstGeom>
              <a:noFill/>
              <a:ln w="25400" cap="flat">
                <a:solidFill>
                  <a:srgbClr val="0066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68" name="Freeform 13">
                <a:extLst>
                  <a:ext uri="{FF2B5EF4-FFF2-40B4-BE49-F238E27FC236}">
                    <a16:creationId xmlns:a16="http://schemas.microsoft.com/office/drawing/2014/main" xmlns="" id="{34174D8A-9AB2-4B9C-A275-1545AB551060}"/>
                  </a:ext>
                </a:extLst>
              </p:cNvPr>
              <p:cNvSpPr>
                <a:spLocks/>
              </p:cNvSpPr>
              <p:nvPr/>
            </p:nvSpPr>
            <p:spPr bwMode="auto">
              <a:xfrm>
                <a:off x="1428478" y="3612425"/>
                <a:ext cx="141662" cy="27777"/>
              </a:xfrm>
              <a:custGeom>
                <a:avLst/>
                <a:gdLst>
                  <a:gd name="T0" fmla="*/ 0 w 94"/>
                  <a:gd name="T1" fmla="*/ 0 h 19"/>
                  <a:gd name="T2" fmla="*/ 0 w 94"/>
                  <a:gd name="T3" fmla="*/ 0 h 19"/>
                  <a:gd name="T4" fmla="*/ 47 w 94"/>
                  <a:gd name="T5" fmla="*/ 19 h 19"/>
                  <a:gd name="T6" fmla="*/ 94 w 94"/>
                  <a:gd name="T7" fmla="*/ 0 h 19"/>
                </a:gdLst>
                <a:ahLst/>
                <a:cxnLst>
                  <a:cxn ang="0">
                    <a:pos x="T0" y="T1"/>
                  </a:cxn>
                  <a:cxn ang="0">
                    <a:pos x="T2" y="T3"/>
                  </a:cxn>
                  <a:cxn ang="0">
                    <a:pos x="T4" y="T5"/>
                  </a:cxn>
                  <a:cxn ang="0">
                    <a:pos x="T6" y="T7"/>
                  </a:cxn>
                </a:cxnLst>
                <a:rect l="0" t="0" r="r" b="b"/>
                <a:pathLst>
                  <a:path w="94" h="19">
                    <a:moveTo>
                      <a:pt x="0" y="0"/>
                    </a:moveTo>
                    <a:cubicBezTo>
                      <a:pt x="0" y="0"/>
                      <a:pt x="0" y="0"/>
                      <a:pt x="0" y="0"/>
                    </a:cubicBezTo>
                    <a:cubicBezTo>
                      <a:pt x="13" y="12"/>
                      <a:pt x="29" y="19"/>
                      <a:pt x="47" y="19"/>
                    </a:cubicBezTo>
                    <a:cubicBezTo>
                      <a:pt x="65" y="19"/>
                      <a:pt x="82" y="12"/>
                      <a:pt x="94" y="0"/>
                    </a:cubicBezTo>
                  </a:path>
                </a:pathLst>
              </a:custGeom>
              <a:noFill/>
              <a:ln w="25400" cap="flat">
                <a:solidFill>
                  <a:srgbClr val="0092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grpSp>
        <p:nvGrpSpPr>
          <p:cNvPr id="3" name="Group 2">
            <a:extLst>
              <a:ext uri="{FF2B5EF4-FFF2-40B4-BE49-F238E27FC236}">
                <a16:creationId xmlns:a16="http://schemas.microsoft.com/office/drawing/2014/main" xmlns="" id="{A7197FCD-C43A-4D18-B6D9-A8653CF6447B}"/>
              </a:ext>
            </a:extLst>
          </p:cNvPr>
          <p:cNvGrpSpPr/>
          <p:nvPr/>
        </p:nvGrpSpPr>
        <p:grpSpPr>
          <a:xfrm>
            <a:off x="6291769" y="2832651"/>
            <a:ext cx="2718958" cy="3179733"/>
            <a:chOff x="3883102" y="3160545"/>
            <a:chExt cx="976438" cy="1141913"/>
          </a:xfrm>
        </p:grpSpPr>
        <p:pic>
          <p:nvPicPr>
            <p:cNvPr id="26" name="Graphic 100">
              <a:extLst>
                <a:ext uri="{FF2B5EF4-FFF2-40B4-BE49-F238E27FC236}">
                  <a16:creationId xmlns:a16="http://schemas.microsoft.com/office/drawing/2014/main" xmlns="" id="{2559C737-4B20-456E-AF80-A3E0C2A243E7}"/>
                </a:ext>
              </a:extLst>
            </p:cNvPr>
            <p:cNvPicPr>
              <a:picLocks noChangeAspect="1"/>
            </p:cNvPicPr>
            <p:nvPr/>
          </p:nvPicPr>
          <p:blipFill>
            <a:blip r:embed="rId7"/>
            <a:stretch>
              <a:fillRect/>
            </a:stretch>
          </p:blipFill>
          <p:spPr>
            <a:xfrm>
              <a:off x="3931856" y="3160545"/>
              <a:ext cx="787399" cy="920815"/>
            </a:xfrm>
            <a:prstGeom prst="rect">
              <a:avLst/>
            </a:prstGeom>
          </p:spPr>
        </p:pic>
        <p:sp>
          <p:nvSpPr>
            <p:cNvPr id="27" name="Rectangle 26">
              <a:extLst>
                <a:ext uri="{FF2B5EF4-FFF2-40B4-BE49-F238E27FC236}">
                  <a16:creationId xmlns:a16="http://schemas.microsoft.com/office/drawing/2014/main" xmlns="" id="{DC01B031-16F3-4AA5-9293-93A1DC16B255}"/>
                </a:ext>
              </a:extLst>
            </p:cNvPr>
            <p:cNvSpPr/>
            <p:nvPr/>
          </p:nvSpPr>
          <p:spPr bwMode="auto">
            <a:xfrm rot="10800000">
              <a:off x="3883102" y="3866320"/>
              <a:ext cx="976438" cy="436138"/>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600" b="0" i="0" u="none" strike="noStrike" cap="none" normalizeH="0" baseline="0">
                <a:ln>
                  <a:noFill/>
                </a:ln>
                <a:solidFill>
                  <a:schemeClr val="tx1"/>
                </a:solidFill>
                <a:effectLst/>
                <a:latin typeface="Imago" charset="0"/>
                <a:ea typeface="Geneva" charset="0"/>
              </a:endParaRPr>
            </a:p>
          </p:txBody>
        </p:sp>
      </p:grpSp>
      <p:sp>
        <p:nvSpPr>
          <p:cNvPr id="31" name="Rectangle 30">
            <a:hlinkClick r:id="rId8" action="ppaction://hlinksldjump"/>
            <a:extLst>
              <a:ext uri="{FF2B5EF4-FFF2-40B4-BE49-F238E27FC236}">
                <a16:creationId xmlns:a16="http://schemas.microsoft.com/office/drawing/2014/main" xmlns="" id="{A8F5C238-B54D-4564-A54C-975A2E45C064}"/>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2049" name="TextBox 2048"/>
          <p:cNvSpPr txBox="1"/>
          <p:nvPr/>
        </p:nvSpPr>
        <p:spPr>
          <a:xfrm>
            <a:off x="9670820" y="3099535"/>
            <a:ext cx="824906" cy="307777"/>
          </a:xfrm>
          <a:prstGeom prst="rect">
            <a:avLst/>
          </a:prstGeom>
          <a:noFill/>
        </p:spPr>
        <p:txBody>
          <a:bodyPr wrap="none" rtlCol="0">
            <a:spAutoFit/>
          </a:bodyPr>
          <a:lstStyle/>
          <a:p>
            <a:r>
              <a:rPr lang="en-SG" sz="1400" dirty="0"/>
              <a:t>Location</a:t>
            </a:r>
          </a:p>
        </p:txBody>
      </p:sp>
      <p:sp>
        <p:nvSpPr>
          <p:cNvPr id="85" name="TextBox 84"/>
          <p:cNvSpPr txBox="1"/>
          <p:nvPr/>
        </p:nvSpPr>
        <p:spPr>
          <a:xfrm>
            <a:off x="9670819" y="3826054"/>
            <a:ext cx="1404552" cy="307777"/>
          </a:xfrm>
          <a:prstGeom prst="rect">
            <a:avLst/>
          </a:prstGeom>
          <a:noFill/>
        </p:spPr>
        <p:txBody>
          <a:bodyPr wrap="none" rtlCol="0">
            <a:spAutoFit/>
          </a:bodyPr>
          <a:lstStyle/>
          <a:p>
            <a:r>
              <a:rPr lang="en-SG" sz="1400" dirty="0"/>
              <a:t>Tests performed</a:t>
            </a:r>
          </a:p>
        </p:txBody>
      </p:sp>
      <p:sp>
        <p:nvSpPr>
          <p:cNvPr id="86" name="TextBox 85"/>
          <p:cNvSpPr txBox="1"/>
          <p:nvPr/>
        </p:nvSpPr>
        <p:spPr>
          <a:xfrm>
            <a:off x="9670820" y="4552573"/>
            <a:ext cx="732893" cy="307777"/>
          </a:xfrm>
          <a:prstGeom prst="rect">
            <a:avLst/>
          </a:prstGeom>
          <a:noFill/>
        </p:spPr>
        <p:txBody>
          <a:bodyPr wrap="none" rtlCol="0">
            <a:spAutoFit/>
          </a:bodyPr>
          <a:lstStyle/>
          <a:p>
            <a:r>
              <a:rPr lang="en-SG" sz="1400" dirty="0"/>
              <a:t>Results</a:t>
            </a:r>
          </a:p>
        </p:txBody>
      </p:sp>
      <p:sp>
        <p:nvSpPr>
          <p:cNvPr id="87" name="TextBox 86"/>
          <p:cNvSpPr txBox="1"/>
          <p:nvPr/>
        </p:nvSpPr>
        <p:spPr>
          <a:xfrm>
            <a:off x="9670819" y="5279092"/>
            <a:ext cx="934871" cy="307777"/>
          </a:xfrm>
          <a:prstGeom prst="rect">
            <a:avLst/>
          </a:prstGeom>
          <a:noFill/>
        </p:spPr>
        <p:txBody>
          <a:bodyPr wrap="none" rtlCol="0">
            <a:spAutoFit/>
          </a:bodyPr>
          <a:lstStyle/>
          <a:p>
            <a:r>
              <a:rPr lang="en-SG" sz="1400" dirty="0"/>
              <a:t>Validation</a:t>
            </a:r>
          </a:p>
        </p:txBody>
      </p:sp>
      <p:sp>
        <p:nvSpPr>
          <p:cNvPr id="79" name="Oval 48"/>
          <p:cNvSpPr/>
          <p:nvPr/>
        </p:nvSpPr>
        <p:spPr>
          <a:xfrm>
            <a:off x="9010727" y="3017371"/>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80" name="Oval 48"/>
          <p:cNvSpPr/>
          <p:nvPr/>
        </p:nvSpPr>
        <p:spPr>
          <a:xfrm>
            <a:off x="9010727" y="3743890"/>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81" name="Oval 48"/>
          <p:cNvSpPr/>
          <p:nvPr/>
        </p:nvSpPr>
        <p:spPr>
          <a:xfrm>
            <a:off x="9010727" y="4470409"/>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82" name="Oval 48"/>
          <p:cNvSpPr/>
          <p:nvPr/>
        </p:nvSpPr>
        <p:spPr>
          <a:xfrm>
            <a:off x="9010727" y="5196928"/>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Tree>
    <p:custDataLst>
      <p:tags r:id="rId1"/>
    </p:custDataLst>
    <p:extLst>
      <p:ext uri="{BB962C8B-B14F-4D97-AF65-F5344CB8AC3E}">
        <p14:creationId xmlns:p14="http://schemas.microsoft.com/office/powerpoint/2010/main" val="214581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64" presetClass="path" presetSubtype="0" decel="100000" fill="hold" nodeType="withEffect">
                                  <p:stCondLst>
                                    <p:cond delay="0"/>
                                  </p:stCondLst>
                                  <p:childTnLst>
                                    <p:animMotion origin="layout" path="M 3.125E-6 0.03819 L 3.125E-6 2.59259E-6 " pathEditMode="relative" rAng="0" ptsTypes="AA">
                                      <p:cBhvr>
                                        <p:cTn id="9" dur="500" fill="hold"/>
                                        <p:tgtEl>
                                          <p:spTgt spid="35"/>
                                        </p:tgtEl>
                                        <p:attrNameLst>
                                          <p:attrName>ppt_x</p:attrName>
                                          <p:attrName>ppt_y</p:attrName>
                                        </p:attrNameLst>
                                      </p:cBhvr>
                                      <p:rCtr x="0" y="-1921"/>
                                    </p:animMotion>
                                  </p:childTnLst>
                                </p:cTn>
                              </p:par>
                              <p:par>
                                <p:cTn id="10" presetID="10" presetClass="entr" presetSubtype="0"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par>
                                <p:cTn id="13" presetID="64" presetClass="path" presetSubtype="0" decel="100000" fill="hold" nodeType="withEffect">
                                  <p:stCondLst>
                                    <p:cond delay="0"/>
                                  </p:stCondLst>
                                  <p:childTnLst>
                                    <p:animMotion origin="layout" path="M -3.33333E-6 0.03819 L -3.33333E-6 3.33333E-6 " pathEditMode="relative" rAng="0" ptsTypes="AA">
                                      <p:cBhvr>
                                        <p:cTn id="14" dur="500" fill="hold"/>
                                        <p:tgtEl>
                                          <p:spTgt spid="58"/>
                                        </p:tgtEl>
                                        <p:attrNameLst>
                                          <p:attrName>ppt_x</p:attrName>
                                          <p:attrName>ppt_y</p:attrName>
                                        </p:attrNameLst>
                                      </p:cBhvr>
                                      <p:rCtr x="0" y="-1921"/>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64" presetClass="path" presetSubtype="0" decel="100000" fill="hold" grpId="1" nodeType="withEffect">
                                  <p:stCondLst>
                                    <p:cond delay="0"/>
                                  </p:stCondLst>
                                  <p:childTnLst>
                                    <p:animMotion origin="layout" path="M 3.125E-6 0.03819 L 3.125E-6 2.59259E-6 " pathEditMode="relative" rAng="0" ptsTypes="AA">
                                      <p:cBhvr>
                                        <p:cTn id="20" dur="500" fill="hold"/>
                                        <p:tgtEl>
                                          <p:spTgt spid="53"/>
                                        </p:tgtEl>
                                        <p:attrNameLst>
                                          <p:attrName>ppt_x</p:attrName>
                                          <p:attrName>ppt_y</p:attrName>
                                        </p:attrNameLst>
                                      </p:cBhvr>
                                      <p:rCtr x="0" y="-1921"/>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fade">
                                      <p:cBhvr>
                                        <p:cTn id="25" dur="500"/>
                                        <p:tgtEl>
                                          <p:spTgt spid="83"/>
                                        </p:tgtEl>
                                      </p:cBhvr>
                                    </p:animEffect>
                                  </p:childTnLst>
                                </p:cTn>
                              </p:par>
                              <p:par>
                                <p:cTn id="26" presetID="64" presetClass="path" presetSubtype="0" decel="100000" fill="hold" grpId="1" nodeType="withEffect">
                                  <p:stCondLst>
                                    <p:cond delay="0"/>
                                  </p:stCondLst>
                                  <p:childTnLst>
                                    <p:animMotion origin="layout" path="M 3.125E-6 0.03819 L 3.125E-6 2.59259E-6 " pathEditMode="relative" rAng="0" ptsTypes="AA">
                                      <p:cBhvr>
                                        <p:cTn id="27" dur="500" fill="hold"/>
                                        <p:tgtEl>
                                          <p:spTgt spid="83"/>
                                        </p:tgtEl>
                                        <p:attrNameLst>
                                          <p:attrName>ppt_x</p:attrName>
                                          <p:attrName>ppt_y</p:attrName>
                                        </p:attrNameLst>
                                      </p:cBhvr>
                                      <p:rCtr x="0" y="-1921"/>
                                    </p:animMotion>
                                  </p:childTnLst>
                                </p:cTn>
                              </p:par>
                              <p:par>
                                <p:cTn id="28" presetID="22" presetClass="entr" presetSubtype="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right)">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64" presetClass="path" presetSubtype="0" decel="100000" fill="hold" nodeType="withEffect">
                                  <p:stCondLst>
                                    <p:cond delay="0"/>
                                  </p:stCondLst>
                                  <p:childTnLst>
                                    <p:animMotion origin="layout" path="M -3.95833E-6 0.03819 L -3.95833E-6 4.07407E-6 " pathEditMode="relative" rAng="0" ptsTypes="AA">
                                      <p:cBhvr>
                                        <p:cTn id="35" dur="500" fill="hold"/>
                                        <p:tgtEl>
                                          <p:spTgt spid="3"/>
                                        </p:tgtEl>
                                        <p:attrNameLst>
                                          <p:attrName>ppt_x</p:attrName>
                                          <p:attrName>ppt_y</p:attrName>
                                        </p:attrNameLst>
                                      </p:cBhvr>
                                      <p:rCtr x="0" y="-1921"/>
                                    </p:animMotion>
                                  </p:childTnLst>
                                </p:cTn>
                              </p:par>
                            </p:childTnLst>
                          </p:cTn>
                        </p:par>
                        <p:par>
                          <p:cTn id="36" fill="hold">
                            <p:stCondLst>
                              <p:cond delay="500"/>
                            </p:stCondLst>
                            <p:childTnLst>
                              <p:par>
                                <p:cTn id="37" presetID="23" presetClass="entr" presetSubtype="288"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p:cTn id="39" dur="500" fill="hold"/>
                                        <p:tgtEl>
                                          <p:spTgt spid="55"/>
                                        </p:tgtEl>
                                        <p:attrNameLst>
                                          <p:attrName>ppt_w</p:attrName>
                                        </p:attrNameLst>
                                      </p:cBhvr>
                                      <p:tavLst>
                                        <p:tav tm="0">
                                          <p:val>
                                            <p:strVal val="4/3*#ppt_w"/>
                                          </p:val>
                                        </p:tav>
                                        <p:tav tm="100000">
                                          <p:val>
                                            <p:strVal val="#ppt_w"/>
                                          </p:val>
                                        </p:tav>
                                      </p:tavLst>
                                    </p:anim>
                                    <p:anim calcmode="lin" valueType="num">
                                      <p:cBhvr>
                                        <p:cTn id="40" dur="500" fill="hold"/>
                                        <p:tgtEl>
                                          <p:spTgt spid="55"/>
                                        </p:tgtEl>
                                        <p:attrNameLst>
                                          <p:attrName>ppt_h</p:attrName>
                                        </p:attrNameLst>
                                      </p:cBhvr>
                                      <p:tavLst>
                                        <p:tav tm="0">
                                          <p:val>
                                            <p:strVal val="4/3*#ppt_h"/>
                                          </p:val>
                                        </p:tav>
                                        <p:tav tm="100000">
                                          <p:val>
                                            <p:strVal val="#ppt_h"/>
                                          </p:val>
                                        </p:tav>
                                      </p:tavLst>
                                    </p:anim>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79"/>
                                        </p:tgtEl>
                                        <p:attrNameLst>
                                          <p:attrName>style.visibility</p:attrName>
                                        </p:attrNameLst>
                                      </p:cBhvr>
                                      <p:to>
                                        <p:strVal val="visible"/>
                                      </p:to>
                                    </p:set>
                                    <p:animEffect transition="in" filter="fade">
                                      <p:cBhvr>
                                        <p:cTn id="44" dur="500"/>
                                        <p:tgtEl>
                                          <p:spTgt spid="79"/>
                                        </p:tgtEl>
                                      </p:cBhvr>
                                    </p:animEffect>
                                  </p:childTnLst>
                                </p:cTn>
                              </p:par>
                              <p:par>
                                <p:cTn id="45" presetID="42" presetClass="path" presetSubtype="0" accel="41000" decel="59000" fill="hold" grpId="1" nodeType="withEffect">
                                  <p:stCondLst>
                                    <p:cond delay="0"/>
                                  </p:stCondLst>
                                  <p:childTnLst>
                                    <p:animMotion origin="layout" path="M -0.49557 0.10556 L 3.75E-6 -3.7037E-7 " pathEditMode="relative" rAng="0" ptsTypes="AA">
                                      <p:cBhvr>
                                        <p:cTn id="46" dur="1000" fill="hold"/>
                                        <p:tgtEl>
                                          <p:spTgt spid="79"/>
                                        </p:tgtEl>
                                        <p:attrNameLst>
                                          <p:attrName>ppt_x</p:attrName>
                                          <p:attrName>ppt_y</p:attrName>
                                        </p:attrNameLst>
                                      </p:cBhvr>
                                      <p:rCtr x="24961" y="-3681"/>
                                    </p:animMotion>
                                  </p:childTnLst>
                                </p:cTn>
                              </p:par>
                              <p:par>
                                <p:cTn id="47" presetID="10" presetClass="entr" presetSubtype="0" fill="hold" grpId="0" nodeType="withEffect">
                                  <p:stCondLst>
                                    <p:cond delay="0"/>
                                  </p:stCondLst>
                                  <p:childTnLst>
                                    <p:set>
                                      <p:cBhvr>
                                        <p:cTn id="48" dur="1" fill="hold">
                                          <p:stCondLst>
                                            <p:cond delay="0"/>
                                          </p:stCondLst>
                                        </p:cTn>
                                        <p:tgtEl>
                                          <p:spTgt spid="2049"/>
                                        </p:tgtEl>
                                        <p:attrNameLst>
                                          <p:attrName>style.visibility</p:attrName>
                                        </p:attrNameLst>
                                      </p:cBhvr>
                                      <p:to>
                                        <p:strVal val="visible"/>
                                      </p:to>
                                    </p:set>
                                    <p:animEffect transition="in" filter="fade">
                                      <p:cBhvr>
                                        <p:cTn id="49" dur="500"/>
                                        <p:tgtEl>
                                          <p:spTgt spid="2049"/>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42" presetClass="path" presetSubtype="0" accel="41000" decel="59000" fill="hold" grpId="1" nodeType="withEffect">
                                  <p:stCondLst>
                                    <p:cond delay="0"/>
                                  </p:stCondLst>
                                  <p:childTnLst>
                                    <p:animMotion origin="layout" path="M -0.49558 -0.00023 L 3.75E-6 2.59259E-6 " pathEditMode="relative" rAng="0" ptsTypes="AA">
                                      <p:cBhvr>
                                        <p:cTn id="55" dur="1000" fill="hold"/>
                                        <p:tgtEl>
                                          <p:spTgt spid="80"/>
                                        </p:tgtEl>
                                        <p:attrNameLst>
                                          <p:attrName>ppt_x</p:attrName>
                                          <p:attrName>ppt_y</p:attrName>
                                        </p:attrNameLst>
                                      </p:cBhvr>
                                      <p:rCtr x="25117" y="2245"/>
                                    </p:animMotion>
                                  </p:childTnLst>
                                </p:cTn>
                              </p:par>
                              <p:par>
                                <p:cTn id="56" presetID="10" presetClass="entr" presetSubtype="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fade">
                                      <p:cBhvr>
                                        <p:cTn id="58" dur="500"/>
                                        <p:tgtEl>
                                          <p:spTgt spid="85"/>
                                        </p:tgtEl>
                                      </p:cBhvr>
                                    </p:animEffec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par>
                                <p:cTn id="63" presetID="42" presetClass="path" presetSubtype="0" accel="41000" decel="59000" fill="hold" grpId="1" nodeType="withEffect">
                                  <p:stCondLst>
                                    <p:cond delay="0"/>
                                  </p:stCondLst>
                                  <p:childTnLst>
                                    <p:animMotion origin="layout" path="M -0.49558 -0.10625 L 3.75E-6 4.07407E-6 " pathEditMode="relative" rAng="0" ptsTypes="AA">
                                      <p:cBhvr>
                                        <p:cTn id="64" dur="1000" fill="hold"/>
                                        <p:tgtEl>
                                          <p:spTgt spid="81"/>
                                        </p:tgtEl>
                                        <p:attrNameLst>
                                          <p:attrName>ppt_x</p:attrName>
                                          <p:attrName>ppt_y</p:attrName>
                                        </p:attrNameLst>
                                      </p:cBhvr>
                                      <p:rCtr x="24818" y="7176"/>
                                    </p:animMotion>
                                  </p:childTnLst>
                                </p:cTn>
                              </p:par>
                              <p:par>
                                <p:cTn id="65" presetID="10" presetClass="entr" presetSubtype="0" fill="hold" grpId="0" nodeType="with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500"/>
                                        <p:tgtEl>
                                          <p:spTgt spid="86"/>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fade">
                                      <p:cBhvr>
                                        <p:cTn id="71" dur="500"/>
                                        <p:tgtEl>
                                          <p:spTgt spid="82"/>
                                        </p:tgtEl>
                                      </p:cBhvr>
                                    </p:animEffect>
                                  </p:childTnLst>
                                </p:cTn>
                              </p:par>
                              <p:par>
                                <p:cTn id="72" presetID="42" presetClass="path" presetSubtype="0" accel="41000" decel="59000" fill="hold" grpId="1" nodeType="withEffect">
                                  <p:stCondLst>
                                    <p:cond delay="0"/>
                                  </p:stCondLst>
                                  <p:childTnLst>
                                    <p:animMotion origin="layout" path="M -0.49558 -0.21227 L 3.75E-6 -4.44444E-6 " pathEditMode="relative" rAng="0" ptsTypes="AA">
                                      <p:cBhvr>
                                        <p:cTn id="73" dur="1000" fill="hold"/>
                                        <p:tgtEl>
                                          <p:spTgt spid="82"/>
                                        </p:tgtEl>
                                        <p:attrNameLst>
                                          <p:attrName>ppt_x</p:attrName>
                                          <p:attrName>ppt_y</p:attrName>
                                        </p:attrNameLst>
                                      </p:cBhvr>
                                      <p:rCtr x="24818" y="12361"/>
                                    </p:animMotion>
                                  </p:childTnLst>
                                </p:cTn>
                              </p:par>
                              <p:par>
                                <p:cTn id="74" presetID="10" presetClass="entr" presetSubtype="0" fill="hold" grpId="0" nodeType="with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fade">
                                      <p:cBhvr>
                                        <p:cTn id="7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83" grpId="0" animBg="1"/>
      <p:bldP spid="83" grpId="1" animBg="1"/>
      <p:bldP spid="2049" grpId="0"/>
      <p:bldP spid="85" grpId="0"/>
      <p:bldP spid="86" grpId="0"/>
      <p:bldP spid="87" grpId="0"/>
      <p:bldP spid="79" grpId="0" animBg="1"/>
      <p:bldP spid="79" grpId="1" animBg="1"/>
      <p:bldP spid="80" grpId="0" animBg="1"/>
      <p:bldP spid="80" grpId="1" animBg="1"/>
      <p:bldP spid="81" grpId="0" animBg="1"/>
      <p:bldP spid="81" grpId="1" animBg="1"/>
      <p:bldP spid="82" grpId="0" animBg="1"/>
      <p:bldP spid="8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846056E7-0B16-415C-BF5F-6665E75C1340}"/>
              </a:ext>
            </a:extLst>
          </p:cNvPr>
          <p:cNvGrpSpPr/>
          <p:nvPr/>
        </p:nvGrpSpPr>
        <p:grpSpPr>
          <a:xfrm>
            <a:off x="6291769" y="2832651"/>
            <a:ext cx="2718958" cy="3179733"/>
            <a:chOff x="3883102" y="3160545"/>
            <a:chExt cx="976438" cy="1141913"/>
          </a:xfrm>
        </p:grpSpPr>
        <p:pic>
          <p:nvPicPr>
            <p:cNvPr id="24" name="Graphic 100">
              <a:extLst>
                <a:ext uri="{FF2B5EF4-FFF2-40B4-BE49-F238E27FC236}">
                  <a16:creationId xmlns:a16="http://schemas.microsoft.com/office/drawing/2014/main" xmlns="" id="{202718A3-13D2-452D-A55D-E5203FB9B112}"/>
                </a:ext>
              </a:extLst>
            </p:cNvPr>
            <p:cNvPicPr>
              <a:picLocks noChangeAspect="1"/>
            </p:cNvPicPr>
            <p:nvPr/>
          </p:nvPicPr>
          <p:blipFill>
            <a:blip r:embed="rId4"/>
            <a:stretch>
              <a:fillRect/>
            </a:stretch>
          </p:blipFill>
          <p:spPr>
            <a:xfrm>
              <a:off x="3931856" y="3160545"/>
              <a:ext cx="787399" cy="920815"/>
            </a:xfrm>
            <a:prstGeom prst="rect">
              <a:avLst/>
            </a:prstGeom>
          </p:spPr>
        </p:pic>
        <p:sp>
          <p:nvSpPr>
            <p:cNvPr id="25" name="Rectangle 24">
              <a:extLst>
                <a:ext uri="{FF2B5EF4-FFF2-40B4-BE49-F238E27FC236}">
                  <a16:creationId xmlns:a16="http://schemas.microsoft.com/office/drawing/2014/main" xmlns="" id="{A1109566-33F0-41A6-8ABB-C3A54900C9FC}"/>
                </a:ext>
              </a:extLst>
            </p:cNvPr>
            <p:cNvSpPr/>
            <p:nvPr/>
          </p:nvSpPr>
          <p:spPr bwMode="auto">
            <a:xfrm rot="10800000">
              <a:off x="3883102" y="3866320"/>
              <a:ext cx="976438" cy="436138"/>
            </a:xfrm>
            <a:prstGeom prst="rect">
              <a:avLst/>
            </a:prstGeom>
            <a:gradFill>
              <a:gsLst>
                <a:gs pos="55000">
                  <a:schemeClr val="bg1"/>
                </a:gs>
                <a:gs pos="100000">
                  <a:schemeClr val="bg1">
                    <a:alpha val="0"/>
                  </a:schemeClr>
                </a:gs>
              </a:gsLst>
              <a:lin ang="5400000" scaled="1"/>
            </a:gradFill>
            <a:ln>
              <a:noFill/>
            </a:ln>
            <a:effectLst/>
            <a:ex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600" b="0" i="0" u="none" strike="noStrike" cap="none" normalizeH="0" baseline="0">
                <a:ln>
                  <a:noFill/>
                </a:ln>
                <a:solidFill>
                  <a:schemeClr val="tx1"/>
                </a:solidFill>
                <a:effectLst/>
                <a:latin typeface="Imago" charset="0"/>
                <a:ea typeface="Geneva" charset="0"/>
              </a:endParaRPr>
            </a:p>
          </p:txBody>
        </p:sp>
      </p:grpSp>
      <p:pic>
        <p:nvPicPr>
          <p:cNvPr id="5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6568" r="8944" b="2173"/>
          <a:stretch/>
        </p:blipFill>
        <p:spPr bwMode="auto">
          <a:xfrm>
            <a:off x="1244319" y="2832652"/>
            <a:ext cx="3964990" cy="23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8786"/>
          <a:stretch/>
        </p:blipFill>
        <p:spPr bwMode="auto">
          <a:xfrm>
            <a:off x="1233478" y="2832651"/>
            <a:ext cx="3964990" cy="2321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3BF3861C-3722-4EF1-8D7D-5C88CDAAC94B}"/>
              </a:ext>
            </a:extLst>
          </p:cNvPr>
          <p:cNvSpPr>
            <a:spLocks noGrp="1"/>
          </p:cNvSpPr>
          <p:nvPr>
            <p:ph type="body" sz="quarter" idx="12"/>
          </p:nvPr>
        </p:nvSpPr>
        <p:spPr/>
        <p:txBody>
          <a:bodyPr>
            <a:noAutofit/>
          </a:bodyPr>
          <a:lstStyle/>
          <a:p>
            <a:r>
              <a:rPr lang="en-SG" dirty="0">
                <a:latin typeface="Minion"/>
                <a:ea typeface="ＭＳ Ｐゴシック" charset="0"/>
              </a:rPr>
              <a:t>Review operator performance and compliance</a:t>
            </a:r>
            <a:endParaRPr lang="en-GB" dirty="0"/>
          </a:p>
        </p:txBody>
      </p:sp>
      <p:sp>
        <p:nvSpPr>
          <p:cNvPr id="53" name="Rectangle 52"/>
          <p:cNvSpPr/>
          <p:nvPr/>
        </p:nvSpPr>
        <p:spPr>
          <a:xfrm>
            <a:off x="520409" y="1745959"/>
            <a:ext cx="5391129" cy="716219"/>
          </a:xfrm>
          <a:prstGeom prst="rect">
            <a:avLst/>
          </a:prstGeom>
          <a:solidFill>
            <a:schemeClr val="accent1"/>
          </a:solidFill>
          <a:ln>
            <a:noFill/>
          </a:ln>
        </p:spPr>
        <p:txBody>
          <a:bodyPr wrap="square" anchor="ctr">
            <a:noAutofit/>
          </a:bodyPr>
          <a:lstStyle/>
          <a:p>
            <a:pPr algn="ctr"/>
            <a:r>
              <a:rPr lang="en-US" b="1" dirty="0">
                <a:solidFill>
                  <a:schemeClr val="bg1"/>
                </a:solidFill>
              </a:rPr>
              <a:t>Operator-focused analysis</a:t>
            </a:r>
          </a:p>
        </p:txBody>
      </p:sp>
      <p:pic>
        <p:nvPicPr>
          <p:cNvPr id="27" name="Picture 2">
            <a:extLst>
              <a:ext uri="{FF2B5EF4-FFF2-40B4-BE49-F238E27FC236}">
                <a16:creationId xmlns:a16="http://schemas.microsoft.com/office/drawing/2014/main" xmlns="" id="{47664C7E-CE2F-45CA-BC0D-A8CAFEE4060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22636" y="2832651"/>
            <a:ext cx="3975831" cy="2321239"/>
          </a:xfrm>
          <a:prstGeom prst="rect">
            <a:avLst/>
          </a:prstGeom>
          <a:noFill/>
          <a:ln w="28575">
            <a:noFill/>
            <a:miter lim="800000"/>
            <a:headEnd/>
            <a:tailEnd/>
          </a:ln>
          <a:effectLst/>
          <a:extLst>
            <a:ext uri="{909E8E84-426E-40DD-AFC4-6F175D3DCCD1}">
              <a14:hiddenFill xmlns:a14="http://schemas.microsoft.com/office/drawing/2010/main">
                <a:solidFill>
                  <a:schemeClr val="accent1"/>
                </a:solidFill>
              </a14:hiddenFill>
            </a:ext>
          </a:extLst>
        </p:spPr>
      </p:pic>
      <p:pic>
        <p:nvPicPr>
          <p:cNvPr id="35" name="Picture 34">
            <a:extLst>
              <a:ext uri="{FF2B5EF4-FFF2-40B4-BE49-F238E27FC236}">
                <a16:creationId xmlns:a16="http://schemas.microsoft.com/office/drawing/2014/main" xmlns="" id="{68D047CE-3AA7-4657-8DAB-97056EAE377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554" y="2622064"/>
            <a:ext cx="4502838" cy="3514694"/>
          </a:xfrm>
          <a:prstGeom prst="rect">
            <a:avLst/>
          </a:prstGeom>
        </p:spPr>
      </p:pic>
      <p:sp>
        <p:nvSpPr>
          <p:cNvPr id="28" name="Rectangle 27">
            <a:extLst>
              <a:ext uri="{FF2B5EF4-FFF2-40B4-BE49-F238E27FC236}">
                <a16:creationId xmlns:a16="http://schemas.microsoft.com/office/drawing/2014/main" xmlns="" id="{1049C4EE-7D22-4402-A85D-12A820F04C4C}"/>
              </a:ext>
            </a:extLst>
          </p:cNvPr>
          <p:cNvSpPr/>
          <p:nvPr/>
        </p:nvSpPr>
        <p:spPr>
          <a:xfrm>
            <a:off x="6365896" y="1745959"/>
            <a:ext cx="5391128" cy="716219"/>
          </a:xfrm>
          <a:prstGeom prst="rect">
            <a:avLst/>
          </a:prstGeom>
          <a:solidFill>
            <a:schemeClr val="accent2"/>
          </a:solidFill>
          <a:ln>
            <a:noFill/>
          </a:ln>
        </p:spPr>
        <p:txBody>
          <a:bodyPr wrap="square" anchor="ctr">
            <a:noAutofit/>
          </a:bodyPr>
          <a:lstStyle/>
          <a:p>
            <a:pPr algn="ctr"/>
            <a:r>
              <a:rPr lang="en-US" b="1" dirty="0">
                <a:solidFill>
                  <a:schemeClr val="bg1"/>
                </a:solidFill>
              </a:rPr>
              <a:t>Objective basis for training</a:t>
            </a:r>
          </a:p>
        </p:txBody>
      </p:sp>
      <p:sp>
        <p:nvSpPr>
          <p:cNvPr id="3" name="Rectangle 2">
            <a:extLst>
              <a:ext uri="{FF2B5EF4-FFF2-40B4-BE49-F238E27FC236}">
                <a16:creationId xmlns:a16="http://schemas.microsoft.com/office/drawing/2014/main" xmlns="" id="{6E7A2555-7524-4951-801E-5832AE00D45C}"/>
              </a:ext>
            </a:extLst>
          </p:cNvPr>
          <p:cNvSpPr/>
          <p:nvPr/>
        </p:nvSpPr>
        <p:spPr>
          <a:xfrm>
            <a:off x="7954082" y="2610582"/>
            <a:ext cx="2270172" cy="307777"/>
          </a:xfrm>
          <a:prstGeom prst="rect">
            <a:avLst/>
          </a:prstGeom>
        </p:spPr>
        <p:txBody>
          <a:bodyPr wrap="none">
            <a:spAutoFit/>
          </a:bodyPr>
          <a:lstStyle/>
          <a:p>
            <a:pPr algn="ctr">
              <a:spcBef>
                <a:spcPct val="0"/>
              </a:spcBef>
            </a:pPr>
            <a:r>
              <a:rPr lang="en-SG" sz="1400" b="1" dirty="0">
                <a:latin typeface="Imago" charset="0"/>
                <a:ea typeface="Geneva" charset="0"/>
              </a:rPr>
              <a:t>Operator statistics report</a:t>
            </a:r>
          </a:p>
        </p:txBody>
      </p:sp>
      <p:sp>
        <p:nvSpPr>
          <p:cNvPr id="22" name="Rectangle 21">
            <a:hlinkClick r:id="rId9" action="ppaction://hlinksldjump"/>
            <a:extLst>
              <a:ext uri="{FF2B5EF4-FFF2-40B4-BE49-F238E27FC236}">
                <a16:creationId xmlns:a16="http://schemas.microsoft.com/office/drawing/2014/main" xmlns="" id="{286EDEE5-6B32-4571-9538-B5C024399989}"/>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26" name="TextBox 25">
            <a:extLst>
              <a:ext uri="{FF2B5EF4-FFF2-40B4-BE49-F238E27FC236}">
                <a16:creationId xmlns:a16="http://schemas.microsoft.com/office/drawing/2014/main" xmlns="" id="{77600551-70C1-4B16-BF8B-EEC12D54BA01}"/>
              </a:ext>
            </a:extLst>
          </p:cNvPr>
          <p:cNvSpPr txBox="1"/>
          <p:nvPr/>
        </p:nvSpPr>
        <p:spPr>
          <a:xfrm>
            <a:off x="9670820" y="3099535"/>
            <a:ext cx="824906" cy="307777"/>
          </a:xfrm>
          <a:prstGeom prst="rect">
            <a:avLst/>
          </a:prstGeom>
          <a:noFill/>
        </p:spPr>
        <p:txBody>
          <a:bodyPr wrap="none" rtlCol="0">
            <a:spAutoFit/>
          </a:bodyPr>
          <a:lstStyle/>
          <a:p>
            <a:r>
              <a:rPr lang="en-SG" sz="1400" dirty="0"/>
              <a:t>Location</a:t>
            </a:r>
          </a:p>
        </p:txBody>
      </p:sp>
      <p:sp>
        <p:nvSpPr>
          <p:cNvPr id="38" name="TextBox 37">
            <a:extLst>
              <a:ext uri="{FF2B5EF4-FFF2-40B4-BE49-F238E27FC236}">
                <a16:creationId xmlns:a16="http://schemas.microsoft.com/office/drawing/2014/main" xmlns="" id="{40372865-2A26-455F-B3C6-80D532B64909}"/>
              </a:ext>
            </a:extLst>
          </p:cNvPr>
          <p:cNvSpPr txBox="1"/>
          <p:nvPr/>
        </p:nvSpPr>
        <p:spPr>
          <a:xfrm>
            <a:off x="9670819" y="3826054"/>
            <a:ext cx="1293944" cy="307777"/>
          </a:xfrm>
          <a:prstGeom prst="rect">
            <a:avLst/>
          </a:prstGeom>
          <a:noFill/>
        </p:spPr>
        <p:txBody>
          <a:bodyPr wrap="none" rtlCol="0">
            <a:spAutoFit/>
          </a:bodyPr>
          <a:lstStyle/>
          <a:p>
            <a:r>
              <a:rPr lang="en-SG" sz="1400" dirty="0"/>
              <a:t>Results ranges</a:t>
            </a:r>
          </a:p>
        </p:txBody>
      </p:sp>
      <p:sp>
        <p:nvSpPr>
          <p:cNvPr id="39" name="TextBox 38">
            <a:extLst>
              <a:ext uri="{FF2B5EF4-FFF2-40B4-BE49-F238E27FC236}">
                <a16:creationId xmlns:a16="http://schemas.microsoft.com/office/drawing/2014/main" xmlns="" id="{038B7AA6-99EC-488E-A477-BCA4C1F004DE}"/>
              </a:ext>
            </a:extLst>
          </p:cNvPr>
          <p:cNvSpPr txBox="1"/>
          <p:nvPr/>
        </p:nvSpPr>
        <p:spPr>
          <a:xfrm>
            <a:off x="9670820" y="4552573"/>
            <a:ext cx="972574" cy="307777"/>
          </a:xfrm>
          <a:prstGeom prst="rect">
            <a:avLst/>
          </a:prstGeom>
          <a:noFill/>
        </p:spPr>
        <p:txBody>
          <a:bodyPr wrap="none" rtlCol="0">
            <a:spAutoFit/>
          </a:bodyPr>
          <a:lstStyle/>
          <a:p>
            <a:r>
              <a:rPr lang="en-SG" sz="1400" dirty="0"/>
              <a:t>Data input</a:t>
            </a:r>
          </a:p>
        </p:txBody>
      </p:sp>
      <p:sp>
        <p:nvSpPr>
          <p:cNvPr id="40" name="TextBox 39">
            <a:extLst>
              <a:ext uri="{FF2B5EF4-FFF2-40B4-BE49-F238E27FC236}">
                <a16:creationId xmlns:a16="http://schemas.microsoft.com/office/drawing/2014/main" xmlns="" id="{9D01997C-2D86-456A-BD32-69B0E8CCE6D0}"/>
              </a:ext>
            </a:extLst>
          </p:cNvPr>
          <p:cNvSpPr txBox="1"/>
          <p:nvPr/>
        </p:nvSpPr>
        <p:spPr>
          <a:xfrm>
            <a:off x="9670819" y="5279092"/>
            <a:ext cx="994183" cy="307777"/>
          </a:xfrm>
          <a:prstGeom prst="rect">
            <a:avLst/>
          </a:prstGeom>
          <a:noFill/>
        </p:spPr>
        <p:txBody>
          <a:bodyPr wrap="none" rtlCol="0">
            <a:spAutoFit/>
          </a:bodyPr>
          <a:lstStyle/>
          <a:p>
            <a:r>
              <a:rPr lang="en-SG" sz="1400" dirty="0"/>
              <a:t>Comments</a:t>
            </a:r>
          </a:p>
        </p:txBody>
      </p:sp>
      <p:sp>
        <p:nvSpPr>
          <p:cNvPr id="41" name="Oval 48">
            <a:extLst>
              <a:ext uri="{FF2B5EF4-FFF2-40B4-BE49-F238E27FC236}">
                <a16:creationId xmlns:a16="http://schemas.microsoft.com/office/drawing/2014/main" xmlns="" id="{7A70B808-7948-4FCF-9B60-C15F92AFF57C}"/>
              </a:ext>
            </a:extLst>
          </p:cNvPr>
          <p:cNvSpPr/>
          <p:nvPr/>
        </p:nvSpPr>
        <p:spPr>
          <a:xfrm>
            <a:off x="9010727" y="3017371"/>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42" name="Oval 48">
            <a:extLst>
              <a:ext uri="{FF2B5EF4-FFF2-40B4-BE49-F238E27FC236}">
                <a16:creationId xmlns:a16="http://schemas.microsoft.com/office/drawing/2014/main" xmlns="" id="{C1A0DD1C-77D9-41D6-95F5-B0A6AFDABE35}"/>
              </a:ext>
            </a:extLst>
          </p:cNvPr>
          <p:cNvSpPr/>
          <p:nvPr/>
        </p:nvSpPr>
        <p:spPr>
          <a:xfrm>
            <a:off x="9010727" y="3743890"/>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43" name="Oval 48">
            <a:extLst>
              <a:ext uri="{FF2B5EF4-FFF2-40B4-BE49-F238E27FC236}">
                <a16:creationId xmlns:a16="http://schemas.microsoft.com/office/drawing/2014/main" xmlns="" id="{76DAC09E-A534-4E53-8D97-246655366D3F}"/>
              </a:ext>
            </a:extLst>
          </p:cNvPr>
          <p:cNvSpPr/>
          <p:nvPr/>
        </p:nvSpPr>
        <p:spPr>
          <a:xfrm>
            <a:off x="9010727" y="4470409"/>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44" name="Oval 48">
            <a:extLst>
              <a:ext uri="{FF2B5EF4-FFF2-40B4-BE49-F238E27FC236}">
                <a16:creationId xmlns:a16="http://schemas.microsoft.com/office/drawing/2014/main" xmlns="" id="{CD08C485-AFF7-4E86-84D0-36B972A2D5B2}"/>
              </a:ext>
            </a:extLst>
          </p:cNvPr>
          <p:cNvSpPr/>
          <p:nvPr/>
        </p:nvSpPr>
        <p:spPr>
          <a:xfrm>
            <a:off x="9010727" y="5196928"/>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Tree>
    <p:custDataLst>
      <p:tags r:id="rId1"/>
    </p:custDataLst>
    <p:extLst>
      <p:ext uri="{BB962C8B-B14F-4D97-AF65-F5344CB8AC3E}">
        <p14:creationId xmlns:p14="http://schemas.microsoft.com/office/powerpoint/2010/main" val="401125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64" presetClass="path" presetSubtype="0" decel="100000" fill="hold" grpId="1" nodeType="withEffect">
                                  <p:stCondLst>
                                    <p:cond delay="0"/>
                                  </p:stCondLst>
                                  <p:childTnLst>
                                    <p:animMotion origin="layout" path="M 3.125E-6 0.03819 L 3.125E-6 2.59259E-6 " pathEditMode="relative" rAng="0" ptsTypes="AA">
                                      <p:cBhvr>
                                        <p:cTn id="9" dur="500" fill="hold"/>
                                        <p:tgtEl>
                                          <p:spTgt spid="53"/>
                                        </p:tgtEl>
                                        <p:attrNameLst>
                                          <p:attrName>ppt_x</p:attrName>
                                          <p:attrName>ppt_y</p:attrName>
                                        </p:attrNameLst>
                                      </p:cBhvr>
                                      <p:rCtr x="0" y="-1921"/>
                                    </p:animMotion>
                                  </p:childTnLst>
                                </p:cTn>
                              </p:par>
                              <p:par>
                                <p:cTn id="10" presetID="22" presetClass="entr" presetSubtype="2"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64" presetClass="path" presetSubtype="0" decel="100000" fill="hold" grpId="1" nodeType="withEffect">
                                  <p:stCondLst>
                                    <p:cond delay="0"/>
                                  </p:stCondLst>
                                  <p:childTnLst>
                                    <p:animMotion origin="layout" path="M 3.125E-6 0.03819 L 3.125E-6 2.59259E-6 " pathEditMode="relative" rAng="0" ptsTypes="AA">
                                      <p:cBhvr>
                                        <p:cTn id="19" dur="500" fill="hold"/>
                                        <p:tgtEl>
                                          <p:spTgt spid="28"/>
                                        </p:tgtEl>
                                        <p:attrNameLst>
                                          <p:attrName>ppt_x</p:attrName>
                                          <p:attrName>ppt_y</p:attrName>
                                        </p:attrNameLst>
                                      </p:cBhvr>
                                      <p:rCtr x="0" y="-1921"/>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64" presetClass="path" presetSubtype="0" decel="100000" fill="hold" nodeType="withEffect">
                                  <p:stCondLst>
                                    <p:cond delay="0"/>
                                  </p:stCondLst>
                                  <p:childTnLst>
                                    <p:animMotion origin="layout" path="M -3.95833E-6 0.03819 L -3.95833E-6 4.07407E-6 " pathEditMode="relative" rAng="0" ptsTypes="AA">
                                      <p:cBhvr>
                                        <p:cTn id="27" dur="500" fill="hold"/>
                                        <p:tgtEl>
                                          <p:spTgt spid="23"/>
                                        </p:tgtEl>
                                        <p:attrNameLst>
                                          <p:attrName>ppt_x</p:attrName>
                                          <p:attrName>ppt_y</p:attrName>
                                        </p:attrNameLst>
                                      </p:cBhvr>
                                      <p:rCtr x="0" y="-1921"/>
                                    </p:animMotion>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42" presetClass="path" presetSubtype="0" accel="41000" decel="59000" fill="hold" grpId="1" nodeType="withEffect">
                                  <p:stCondLst>
                                    <p:cond delay="0"/>
                                  </p:stCondLst>
                                  <p:childTnLst>
                                    <p:animMotion origin="layout" path="M -0.49557 0.10556 L 3.75E-6 -3.7037E-7 " pathEditMode="relative" rAng="0" ptsTypes="AA">
                                      <p:cBhvr>
                                        <p:cTn id="33" dur="1000" fill="hold"/>
                                        <p:tgtEl>
                                          <p:spTgt spid="41"/>
                                        </p:tgtEl>
                                        <p:attrNameLst>
                                          <p:attrName>ppt_x</p:attrName>
                                          <p:attrName>ppt_y</p:attrName>
                                        </p:attrNameLst>
                                      </p:cBhvr>
                                      <p:rCtr x="24961" y="-3681"/>
                                    </p:animMotion>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42" presetClass="path" presetSubtype="0" accel="41000" decel="59000" fill="hold" grpId="1" nodeType="withEffect">
                                  <p:stCondLst>
                                    <p:cond delay="0"/>
                                  </p:stCondLst>
                                  <p:childTnLst>
                                    <p:animMotion origin="layout" path="M -0.49558 -0.00023 L 3.75E-6 2.59259E-6 " pathEditMode="relative" rAng="0" ptsTypes="AA">
                                      <p:cBhvr>
                                        <p:cTn id="42" dur="1000" fill="hold"/>
                                        <p:tgtEl>
                                          <p:spTgt spid="42"/>
                                        </p:tgtEl>
                                        <p:attrNameLst>
                                          <p:attrName>ppt_x</p:attrName>
                                          <p:attrName>ppt_y</p:attrName>
                                        </p:attrNameLst>
                                      </p:cBhvr>
                                      <p:rCtr x="25117" y="2245"/>
                                    </p:animMotion>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childTnLst>
                          </p:cTn>
                        </p:par>
                        <p:par>
                          <p:cTn id="46" fill="hold">
                            <p:stCondLst>
                              <p:cond delay="2500"/>
                            </p:stCondLst>
                            <p:childTnLst>
                              <p:par>
                                <p:cTn id="47" presetID="10" presetClass="entr" presetSubtype="0"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par>
                                <p:cTn id="50" presetID="42" presetClass="path" presetSubtype="0" accel="41000" decel="59000" fill="hold" grpId="1" nodeType="withEffect">
                                  <p:stCondLst>
                                    <p:cond delay="0"/>
                                  </p:stCondLst>
                                  <p:childTnLst>
                                    <p:animMotion origin="layout" path="M -0.49558 -0.10625 L 3.75E-6 4.07407E-6 " pathEditMode="relative" rAng="0" ptsTypes="AA">
                                      <p:cBhvr>
                                        <p:cTn id="51" dur="1000" fill="hold"/>
                                        <p:tgtEl>
                                          <p:spTgt spid="43"/>
                                        </p:tgtEl>
                                        <p:attrNameLst>
                                          <p:attrName>ppt_x</p:attrName>
                                          <p:attrName>ppt_y</p:attrName>
                                        </p:attrNameLst>
                                      </p:cBhvr>
                                      <p:rCtr x="24818" y="7176"/>
                                    </p:animMotion>
                                  </p:childTnLst>
                                </p:cTn>
                              </p:par>
                              <p:par>
                                <p:cTn id="52" presetID="10"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par>
                          <p:cTn id="55" fill="hold">
                            <p:stCondLst>
                              <p:cond delay="3500"/>
                            </p:stCondLst>
                            <p:childTnLst>
                              <p:par>
                                <p:cTn id="56" presetID="10" presetClass="entr" presetSubtype="0"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42" presetClass="path" presetSubtype="0" accel="41000" decel="59000" fill="hold" grpId="1" nodeType="withEffect">
                                  <p:stCondLst>
                                    <p:cond delay="0"/>
                                  </p:stCondLst>
                                  <p:childTnLst>
                                    <p:animMotion origin="layout" path="M -0.49558 -0.21227 L 3.75E-6 -4.44444E-6 " pathEditMode="relative" rAng="0" ptsTypes="AA">
                                      <p:cBhvr>
                                        <p:cTn id="60" dur="1000" fill="hold"/>
                                        <p:tgtEl>
                                          <p:spTgt spid="44"/>
                                        </p:tgtEl>
                                        <p:attrNameLst>
                                          <p:attrName>ppt_x</p:attrName>
                                          <p:attrName>ppt_y</p:attrName>
                                        </p:attrNameLst>
                                      </p:cBhvr>
                                      <p:rCtr x="24818" y="12361"/>
                                    </p:animMotion>
                                  </p:childTnLst>
                                </p:cTn>
                              </p:par>
                              <p:par>
                                <p:cTn id="61" presetID="10"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28" grpId="0" animBg="1"/>
      <p:bldP spid="28" grpId="1" animBg="1"/>
      <p:bldP spid="3" grpId="0"/>
      <p:bldP spid="26" grpId="0"/>
      <p:bldP spid="38" grpId="0"/>
      <p:bldP spid="39" grpId="0"/>
      <p:bldP spid="40" grpId="0"/>
      <p:bldP spid="41" grpId="0" animBg="1"/>
      <p:bldP spid="41" grpId="1" animBg="1"/>
      <p:bldP spid="42" grpId="0" animBg="1"/>
      <p:bldP spid="42" grpId="1" animBg="1"/>
      <p:bldP spid="43" grpId="0" animBg="1"/>
      <p:bldP spid="43" grpId="1" animBg="1"/>
      <p:bldP spid="44" grpId="0" animBg="1"/>
      <p:bldP spid="44"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6EF4D211-AA74-4EDE-A290-F87C2FD1E8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48881" y="1736724"/>
            <a:ext cx="6347993" cy="4231987"/>
          </a:xfrm>
          <a:prstGeom prst="rect">
            <a:avLst/>
          </a:prstGeom>
        </p:spPr>
      </p:pic>
      <p:sp>
        <p:nvSpPr>
          <p:cNvPr id="2" name="Rectangle 1">
            <a:extLst>
              <a:ext uri="{FF2B5EF4-FFF2-40B4-BE49-F238E27FC236}">
                <a16:creationId xmlns:a16="http://schemas.microsoft.com/office/drawing/2014/main" xmlns="" id="{A3CC6EEC-5505-4035-83FC-C25F361A1AF1}"/>
              </a:ext>
            </a:extLst>
          </p:cNvPr>
          <p:cNvSpPr/>
          <p:nvPr/>
        </p:nvSpPr>
        <p:spPr>
          <a:xfrm>
            <a:off x="1462102" y="1577701"/>
            <a:ext cx="4777914" cy="4655186"/>
          </a:xfrm>
          <a:prstGeom prst="rect">
            <a:avLst/>
          </a:prstGeom>
          <a:gradFill flip="none" rotWithShape="1">
            <a:gsLst>
              <a:gs pos="0">
                <a:schemeClr val="bg1">
                  <a:alpha val="0"/>
                </a:schemeClr>
              </a:gs>
              <a:gs pos="84000">
                <a:schemeClr val="bg1"/>
              </a:gs>
            </a:gsLst>
            <a:lin ang="0" scaled="1"/>
            <a:tileRect/>
          </a:gra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10"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3" name="Text Placeholder 2">
            <a:extLst>
              <a:ext uri="{FF2B5EF4-FFF2-40B4-BE49-F238E27FC236}">
                <a16:creationId xmlns:a16="http://schemas.microsoft.com/office/drawing/2014/main" xmlns="" id="{7A5099D7-0890-44DA-9101-3BB09D100A71}"/>
              </a:ext>
            </a:extLst>
          </p:cNvPr>
          <p:cNvSpPr>
            <a:spLocks noGrp="1"/>
          </p:cNvSpPr>
          <p:nvPr>
            <p:ph type="body" sz="quarter" idx="12"/>
          </p:nvPr>
        </p:nvSpPr>
        <p:spPr/>
        <p:txBody>
          <a:bodyPr>
            <a:noAutofit/>
          </a:bodyPr>
          <a:lstStyle/>
          <a:p>
            <a:r>
              <a:rPr lang="en-SG" dirty="0">
                <a:latin typeface="Minion"/>
                <a:ea typeface="ＭＳ Ｐゴシック" charset="0"/>
              </a:rPr>
              <a:t>Reviewing clinical practices</a:t>
            </a:r>
            <a:endParaRPr lang="en-GB" dirty="0"/>
          </a:p>
        </p:txBody>
      </p:sp>
      <p:sp>
        <p:nvSpPr>
          <p:cNvPr id="30" name="Rectangle 29"/>
          <p:cNvSpPr/>
          <p:nvPr/>
        </p:nvSpPr>
        <p:spPr>
          <a:xfrm>
            <a:off x="6176242" y="2014978"/>
            <a:ext cx="5344354" cy="1090212"/>
          </a:xfrm>
          <a:prstGeom prst="rect">
            <a:avLst/>
          </a:prstGeom>
          <a:solidFill>
            <a:schemeClr val="accent1"/>
          </a:solidFill>
          <a:ln>
            <a:noFill/>
          </a:ln>
        </p:spPr>
        <p:txBody>
          <a:bodyPr wrap="square" anchor="ctr">
            <a:noAutofit/>
          </a:bodyPr>
          <a:lstStyle/>
          <a:p>
            <a:pPr algn="ctr"/>
            <a:r>
              <a:rPr lang="en-US" b="1" dirty="0">
                <a:solidFill>
                  <a:schemeClr val="bg1"/>
                </a:solidFill>
              </a:rPr>
              <a:t>Identify wards/clinics not following protocols</a:t>
            </a:r>
          </a:p>
        </p:txBody>
      </p:sp>
      <p:sp>
        <p:nvSpPr>
          <p:cNvPr id="31" name="Rectangle 30"/>
          <p:cNvSpPr/>
          <p:nvPr/>
        </p:nvSpPr>
        <p:spPr>
          <a:xfrm>
            <a:off x="6176242" y="3299805"/>
            <a:ext cx="5344354" cy="1090212"/>
          </a:xfrm>
          <a:prstGeom prst="rect">
            <a:avLst/>
          </a:prstGeom>
          <a:solidFill>
            <a:schemeClr val="accent2"/>
          </a:solidFill>
          <a:ln>
            <a:noFill/>
          </a:ln>
        </p:spPr>
        <p:txBody>
          <a:bodyPr wrap="square" anchor="ctr">
            <a:noAutofit/>
          </a:bodyPr>
          <a:lstStyle/>
          <a:p>
            <a:pPr algn="ctr"/>
            <a:r>
              <a:rPr lang="en-US" b="1" dirty="0">
                <a:solidFill>
                  <a:schemeClr val="bg1"/>
                </a:solidFill>
              </a:rPr>
              <a:t>Find operators that need update training</a:t>
            </a:r>
          </a:p>
        </p:txBody>
      </p:sp>
      <p:sp>
        <p:nvSpPr>
          <p:cNvPr id="32" name="Rectangle 31"/>
          <p:cNvSpPr/>
          <p:nvPr/>
        </p:nvSpPr>
        <p:spPr>
          <a:xfrm>
            <a:off x="6176242" y="4584631"/>
            <a:ext cx="5344354" cy="1090212"/>
          </a:xfrm>
          <a:prstGeom prst="rect">
            <a:avLst/>
          </a:prstGeom>
          <a:solidFill>
            <a:schemeClr val="accent3"/>
          </a:solidFill>
          <a:ln>
            <a:noFill/>
          </a:ln>
        </p:spPr>
        <p:txBody>
          <a:bodyPr wrap="square" anchor="ctr">
            <a:noAutofit/>
          </a:bodyPr>
          <a:lstStyle/>
          <a:p>
            <a:pPr algn="ctr"/>
            <a:r>
              <a:rPr lang="en-US" b="1" dirty="0">
                <a:solidFill>
                  <a:schemeClr val="bg1"/>
                </a:solidFill>
              </a:rPr>
              <a:t>Monitor and improve testing performance</a:t>
            </a:r>
          </a:p>
        </p:txBody>
      </p:sp>
      <p:grpSp>
        <p:nvGrpSpPr>
          <p:cNvPr id="8" name="Group 7">
            <a:extLst>
              <a:ext uri="{FF2B5EF4-FFF2-40B4-BE49-F238E27FC236}">
                <a16:creationId xmlns:a16="http://schemas.microsoft.com/office/drawing/2014/main" xmlns="" id="{23314A74-98E9-4D74-A2FC-B74F0D81089A}"/>
              </a:ext>
            </a:extLst>
          </p:cNvPr>
          <p:cNvGrpSpPr/>
          <p:nvPr/>
        </p:nvGrpSpPr>
        <p:grpSpPr>
          <a:xfrm>
            <a:off x="7954082" y="2610582"/>
            <a:ext cx="2270172" cy="3089228"/>
            <a:chOff x="7954082" y="2610582"/>
            <a:chExt cx="2270172" cy="3089228"/>
          </a:xfrm>
        </p:grpSpPr>
        <p:sp>
          <p:nvSpPr>
            <p:cNvPr id="53" name="TextBox 52">
              <a:extLst>
                <a:ext uri="{FF2B5EF4-FFF2-40B4-BE49-F238E27FC236}">
                  <a16:creationId xmlns:a16="http://schemas.microsoft.com/office/drawing/2014/main" xmlns="" id="{D67317E7-ECF8-479D-84D5-E00E2A0283B2}"/>
                </a:ext>
              </a:extLst>
            </p:cNvPr>
            <p:cNvSpPr txBox="1"/>
            <p:nvPr/>
          </p:nvSpPr>
          <p:spPr>
            <a:xfrm>
              <a:off x="8711326" y="3099535"/>
              <a:ext cx="824906" cy="307777"/>
            </a:xfrm>
            <a:prstGeom prst="rect">
              <a:avLst/>
            </a:prstGeom>
            <a:noFill/>
          </p:spPr>
          <p:txBody>
            <a:bodyPr wrap="none" rtlCol="0">
              <a:noAutofit/>
            </a:bodyPr>
            <a:lstStyle/>
            <a:p>
              <a:r>
                <a:rPr lang="en-SG" sz="1400" dirty="0"/>
                <a:t>Location</a:t>
              </a:r>
            </a:p>
          </p:txBody>
        </p:sp>
        <p:sp>
          <p:nvSpPr>
            <p:cNvPr id="54" name="TextBox 53">
              <a:extLst>
                <a:ext uri="{FF2B5EF4-FFF2-40B4-BE49-F238E27FC236}">
                  <a16:creationId xmlns:a16="http://schemas.microsoft.com/office/drawing/2014/main" xmlns="" id="{39695E7A-9108-421C-842B-0CC7265E30EE}"/>
                </a:ext>
              </a:extLst>
            </p:cNvPr>
            <p:cNvSpPr txBox="1"/>
            <p:nvPr/>
          </p:nvSpPr>
          <p:spPr>
            <a:xfrm>
              <a:off x="8711325" y="3826054"/>
              <a:ext cx="1293944" cy="307777"/>
            </a:xfrm>
            <a:prstGeom prst="rect">
              <a:avLst/>
            </a:prstGeom>
            <a:noFill/>
          </p:spPr>
          <p:txBody>
            <a:bodyPr wrap="none" rtlCol="0">
              <a:noAutofit/>
            </a:bodyPr>
            <a:lstStyle/>
            <a:p>
              <a:r>
                <a:rPr lang="en-SG" sz="1400" dirty="0"/>
                <a:t>Results ranges</a:t>
              </a:r>
            </a:p>
          </p:txBody>
        </p:sp>
        <p:sp>
          <p:nvSpPr>
            <p:cNvPr id="55" name="TextBox 54">
              <a:extLst>
                <a:ext uri="{FF2B5EF4-FFF2-40B4-BE49-F238E27FC236}">
                  <a16:creationId xmlns:a16="http://schemas.microsoft.com/office/drawing/2014/main" xmlns="" id="{E4210E63-9D15-4EC1-8369-BA9FEDB7B2A2}"/>
                </a:ext>
              </a:extLst>
            </p:cNvPr>
            <p:cNvSpPr txBox="1"/>
            <p:nvPr/>
          </p:nvSpPr>
          <p:spPr>
            <a:xfrm>
              <a:off x="8711326" y="4552573"/>
              <a:ext cx="972574" cy="307777"/>
            </a:xfrm>
            <a:prstGeom prst="rect">
              <a:avLst/>
            </a:prstGeom>
            <a:noFill/>
          </p:spPr>
          <p:txBody>
            <a:bodyPr wrap="none" rtlCol="0">
              <a:noAutofit/>
            </a:bodyPr>
            <a:lstStyle/>
            <a:p>
              <a:r>
                <a:rPr lang="en-SG" sz="1400" dirty="0"/>
                <a:t>Data input</a:t>
              </a:r>
            </a:p>
          </p:txBody>
        </p:sp>
        <p:sp>
          <p:nvSpPr>
            <p:cNvPr id="56" name="TextBox 55">
              <a:extLst>
                <a:ext uri="{FF2B5EF4-FFF2-40B4-BE49-F238E27FC236}">
                  <a16:creationId xmlns:a16="http://schemas.microsoft.com/office/drawing/2014/main" xmlns="" id="{68075B6C-C93D-487A-BBF6-7BF02230939B}"/>
                </a:ext>
              </a:extLst>
            </p:cNvPr>
            <p:cNvSpPr txBox="1"/>
            <p:nvPr/>
          </p:nvSpPr>
          <p:spPr>
            <a:xfrm>
              <a:off x="8711325" y="5279092"/>
              <a:ext cx="994183" cy="307777"/>
            </a:xfrm>
            <a:prstGeom prst="rect">
              <a:avLst/>
            </a:prstGeom>
            <a:noFill/>
          </p:spPr>
          <p:txBody>
            <a:bodyPr wrap="none" rtlCol="0">
              <a:noAutofit/>
            </a:bodyPr>
            <a:lstStyle/>
            <a:p>
              <a:r>
                <a:rPr lang="en-SG" sz="1400" dirty="0"/>
                <a:t>Comments</a:t>
              </a:r>
            </a:p>
          </p:txBody>
        </p:sp>
        <p:sp>
          <p:nvSpPr>
            <p:cNvPr id="57" name="Oval 48">
              <a:extLst>
                <a:ext uri="{FF2B5EF4-FFF2-40B4-BE49-F238E27FC236}">
                  <a16:creationId xmlns:a16="http://schemas.microsoft.com/office/drawing/2014/main" xmlns="" id="{60A33D7D-552C-4DD7-9BD1-D7A87FC0A91D}"/>
                </a:ext>
              </a:extLst>
            </p:cNvPr>
            <p:cNvSpPr/>
            <p:nvPr/>
          </p:nvSpPr>
          <p:spPr>
            <a:xfrm>
              <a:off x="8051233" y="3017371"/>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58" name="Oval 48">
              <a:extLst>
                <a:ext uri="{FF2B5EF4-FFF2-40B4-BE49-F238E27FC236}">
                  <a16:creationId xmlns:a16="http://schemas.microsoft.com/office/drawing/2014/main" xmlns="" id="{AF07BC5E-EBB9-41C2-B3EB-19F6F8A138CC}"/>
                </a:ext>
              </a:extLst>
            </p:cNvPr>
            <p:cNvSpPr/>
            <p:nvPr/>
          </p:nvSpPr>
          <p:spPr>
            <a:xfrm>
              <a:off x="8051233" y="3743890"/>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59" name="Oval 48">
              <a:extLst>
                <a:ext uri="{FF2B5EF4-FFF2-40B4-BE49-F238E27FC236}">
                  <a16:creationId xmlns:a16="http://schemas.microsoft.com/office/drawing/2014/main" xmlns="" id="{31D7998D-D157-4505-90DE-850B1230714D}"/>
                </a:ext>
              </a:extLst>
            </p:cNvPr>
            <p:cNvSpPr/>
            <p:nvPr/>
          </p:nvSpPr>
          <p:spPr>
            <a:xfrm>
              <a:off x="8051233" y="4470409"/>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60" name="Oval 48">
              <a:extLst>
                <a:ext uri="{FF2B5EF4-FFF2-40B4-BE49-F238E27FC236}">
                  <a16:creationId xmlns:a16="http://schemas.microsoft.com/office/drawing/2014/main" xmlns="" id="{8203E150-7CC8-4D84-87B9-34609C958DDC}"/>
                </a:ext>
              </a:extLst>
            </p:cNvPr>
            <p:cNvSpPr/>
            <p:nvPr/>
          </p:nvSpPr>
          <p:spPr>
            <a:xfrm>
              <a:off x="8051233" y="5196928"/>
              <a:ext cx="515724" cy="502882"/>
            </a:xfrm>
            <a:prstGeom prst="ellipse">
              <a:avLst/>
            </a:prstGeom>
            <a:solidFill>
              <a:schemeClr val="bg1"/>
            </a:solidFill>
            <a:ln w="19050">
              <a:solidFill>
                <a:schemeClr val="accent2"/>
              </a:solidFill>
            </a:ln>
            <a:effectLst/>
          </p:spPr>
          <p:txBody>
            <a:bodyPr vert="horz" wrap="square" lIns="91440" tIns="45720" rIns="91440" bIns="45720" numCol="1" rtlCol="0" anchor="ctr" anchorCtr="0" compatLnSpc="1">
              <a:prstTxWarp prst="textNoShape">
                <a:avLst/>
              </a:prstTxWarp>
              <a:noAutofit/>
            </a:bodyPr>
            <a:lstStyle/>
            <a:p>
              <a:pPr algn="ctr">
                <a:spcBef>
                  <a:spcPct val="0"/>
                </a:spcBef>
              </a:pPr>
              <a:r>
                <a:rPr lang="en-GB" sz="3200" dirty="0">
                  <a:solidFill>
                    <a:schemeClr val="accent2"/>
                  </a:solidFill>
                  <a:latin typeface="Imago" charset="0"/>
                </a:rPr>
                <a:t>i</a:t>
              </a:r>
            </a:p>
          </p:txBody>
        </p:sp>
        <p:sp>
          <p:nvSpPr>
            <p:cNvPr id="61" name="Rectangle 60">
              <a:extLst>
                <a:ext uri="{FF2B5EF4-FFF2-40B4-BE49-F238E27FC236}">
                  <a16:creationId xmlns:a16="http://schemas.microsoft.com/office/drawing/2014/main" xmlns="" id="{778C83FB-9C60-451B-B7A4-EFA2A868659D}"/>
                </a:ext>
              </a:extLst>
            </p:cNvPr>
            <p:cNvSpPr/>
            <p:nvPr/>
          </p:nvSpPr>
          <p:spPr>
            <a:xfrm>
              <a:off x="7954082" y="2610582"/>
              <a:ext cx="2270172" cy="307777"/>
            </a:xfrm>
            <a:prstGeom prst="rect">
              <a:avLst/>
            </a:prstGeom>
          </p:spPr>
          <p:txBody>
            <a:bodyPr wrap="none">
              <a:noAutofit/>
            </a:bodyPr>
            <a:lstStyle/>
            <a:p>
              <a:pPr algn="ctr">
                <a:spcBef>
                  <a:spcPct val="0"/>
                </a:spcBef>
              </a:pPr>
              <a:r>
                <a:rPr lang="en-SG" sz="1400" b="1" dirty="0">
                  <a:latin typeface="Imago" charset="0"/>
                  <a:ea typeface="Geneva" charset="0"/>
                </a:rPr>
                <a:t>Operator statistics report</a:t>
              </a:r>
            </a:p>
          </p:txBody>
        </p:sp>
      </p:grpSp>
      <p:sp>
        <p:nvSpPr>
          <p:cNvPr id="20" name="Rectangle 19">
            <a:hlinkClick r:id="rId5" action="ppaction://hlinksldjump"/>
            <a:extLst>
              <a:ext uri="{FF2B5EF4-FFF2-40B4-BE49-F238E27FC236}">
                <a16:creationId xmlns:a16="http://schemas.microsoft.com/office/drawing/2014/main" xmlns="" id="{E00DD9EE-7714-4160-AA90-FA09A430BD7B}"/>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66293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64" presetClass="path" presetSubtype="0" decel="100000" fill="hold" nodeType="withEffect">
                                  <p:stCondLst>
                                    <p:cond delay="0"/>
                                  </p:stCondLst>
                                  <p:childTnLst>
                                    <p:animMotion origin="layout" path="M 3.125E-6 0.03819 L 3.125E-6 4.44444E-6 " pathEditMode="relative" rAng="0" ptsTypes="AA">
                                      <p:cBhvr>
                                        <p:cTn id="9" dur="500" fill="hold"/>
                                        <p:tgtEl>
                                          <p:spTgt spid="21"/>
                                        </p:tgtEl>
                                        <p:attrNameLst>
                                          <p:attrName>ppt_x</p:attrName>
                                          <p:attrName>ppt_y</p:attrName>
                                        </p:attrNameLst>
                                      </p:cBhvr>
                                      <p:rCtr x="0" y="-1921"/>
                                    </p:animMotion>
                                  </p:childTnLst>
                                </p:cTn>
                              </p:par>
                              <p:par>
                                <p:cTn id="10" presetID="35" presetClass="path" presetSubtype="0" accel="50000" decel="50000" fill="hold" nodeType="withEffect">
                                  <p:stCondLst>
                                    <p:cond delay="0"/>
                                  </p:stCondLst>
                                  <p:childTnLst>
                                    <p:animMotion origin="layout" path="M -2.70833E-6 2.96296E-6 L -0.3651 -0.02685 " pathEditMode="relative" rAng="0" ptsTypes="AA">
                                      <p:cBhvr>
                                        <p:cTn id="11" dur="1500" fill="hold"/>
                                        <p:tgtEl>
                                          <p:spTgt spid="8"/>
                                        </p:tgtEl>
                                        <p:attrNameLst>
                                          <p:attrName>ppt_x</p:attrName>
                                          <p:attrName>ppt_y</p:attrName>
                                        </p:attrNameLst>
                                      </p:cBhvr>
                                      <p:rCtr x="-18255" y="-1343"/>
                                    </p:animMotion>
                                  </p:childTnLst>
                                </p:cTn>
                              </p:par>
                              <p:par>
                                <p:cTn id="12" presetID="10" presetClass="entr" presetSubtype="0" fill="hold" grpId="0" nodeType="withEffect">
                                  <p:stCondLst>
                                    <p:cond delay="75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42" presetClass="path" presetSubtype="0" decel="100000" fill="hold" grpId="1" nodeType="withEffect">
                                  <p:stCondLst>
                                    <p:cond delay="0"/>
                                  </p:stCondLst>
                                  <p:childTnLst>
                                    <p:animMotion origin="layout" path="M -0.02734 1.85185E-6 L -1.25E-6 1.85185E-6 " pathEditMode="relative" rAng="0" ptsTypes="AA">
                                      <p:cBhvr>
                                        <p:cTn id="20" dur="500" fill="hold"/>
                                        <p:tgtEl>
                                          <p:spTgt spid="30"/>
                                        </p:tgtEl>
                                        <p:attrNameLst>
                                          <p:attrName>ppt_x</p:attrName>
                                          <p:attrName>ppt_y</p:attrName>
                                        </p:attrNameLst>
                                      </p:cBhvr>
                                      <p:rCtr x="1367" y="0"/>
                                    </p:animMotion>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42" presetClass="path" presetSubtype="0" decel="100000" fill="hold" grpId="1" nodeType="withEffect">
                                  <p:stCondLst>
                                    <p:cond delay="0"/>
                                  </p:stCondLst>
                                  <p:childTnLst>
                                    <p:animMotion origin="layout" path="M -0.02734 1.85185E-6 L -1.25E-6 1.85185E-6 " pathEditMode="relative" rAng="0" ptsTypes="AA">
                                      <p:cBhvr>
                                        <p:cTn id="26" dur="500" fill="hold"/>
                                        <p:tgtEl>
                                          <p:spTgt spid="31"/>
                                        </p:tgtEl>
                                        <p:attrNameLst>
                                          <p:attrName>ppt_x</p:attrName>
                                          <p:attrName>ppt_y</p:attrName>
                                        </p:attrNameLst>
                                      </p:cBhvr>
                                      <p:rCtr x="1367" y="0"/>
                                    </p:animMotion>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42" presetClass="path" presetSubtype="0" decel="100000" fill="hold" grpId="1" nodeType="withEffect">
                                  <p:stCondLst>
                                    <p:cond delay="0"/>
                                  </p:stCondLst>
                                  <p:childTnLst>
                                    <p:animMotion origin="layout" path="M -0.02734 3.33333E-6 L -1.25E-6 3.33333E-6 " pathEditMode="relative" rAng="0" ptsTypes="AA">
                                      <p:cBhvr>
                                        <p:cTn id="32" dur="500" fill="hold"/>
                                        <p:tgtEl>
                                          <p:spTgt spid="32"/>
                                        </p:tgtEl>
                                        <p:attrNameLst>
                                          <p:attrName>ppt_x</p:attrName>
                                          <p:attrName>ppt_y</p:attrName>
                                        </p:attrNameLst>
                                      </p:cBhvr>
                                      <p:rCtr x="13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0" grpId="1" animBg="1"/>
      <p:bldP spid="31" grpId="0" animBg="1"/>
      <p:bldP spid="31" grpId="1" animBg="1"/>
      <p:bldP spid="32" grpId="0" animBg="1"/>
      <p:bldP spid="32"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13"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br>
              <a:rPr lang="en-US" dirty="0"/>
            </a:br>
            <a:r>
              <a:rPr lang="en-SG" sz="2900" b="0" i="1" dirty="0">
                <a:latin typeface="Minion"/>
                <a:ea typeface="ＭＳ Ｐゴシック" charset="0"/>
              </a:rPr>
              <a:t>Designed with your expertise in mind  to manage POC traffic</a:t>
            </a:r>
          </a:p>
        </p:txBody>
      </p:sp>
      <p:sp>
        <p:nvSpPr>
          <p:cNvPr id="104" name="TextBox 103">
            <a:extLst>
              <a:ext uri="{FF2B5EF4-FFF2-40B4-BE49-F238E27FC236}">
                <a16:creationId xmlns:a16="http://schemas.microsoft.com/office/drawing/2014/main" xmlns="" id="{C5B019CC-B81D-4219-AA02-FBC87B08240A}"/>
              </a:ext>
            </a:extLst>
          </p:cNvPr>
          <p:cNvSpPr txBox="1"/>
          <p:nvPr/>
        </p:nvSpPr>
        <p:spPr>
          <a:xfrm>
            <a:off x="6132982" y="4575211"/>
            <a:ext cx="2846855" cy="646331"/>
          </a:xfrm>
          <a:prstGeom prst="rect">
            <a:avLst/>
          </a:prstGeom>
          <a:noFill/>
        </p:spPr>
        <p:txBody>
          <a:bodyPr wrap="square" rtlCol="0">
            <a:spAutoFit/>
          </a:bodyPr>
          <a:lstStyle/>
          <a:p>
            <a:pPr algn="ctr"/>
            <a:r>
              <a:rPr lang="en-SG" b="1" dirty="0">
                <a:solidFill>
                  <a:schemeClr val="accent3"/>
                </a:solidFill>
                <a:cs typeface="Arial" charset="0"/>
              </a:rPr>
              <a:t>Enable work </a:t>
            </a:r>
            <a:br>
              <a:rPr lang="en-SG" b="1" dirty="0">
                <a:solidFill>
                  <a:schemeClr val="accent3"/>
                </a:solidFill>
                <a:cs typeface="Arial" charset="0"/>
              </a:rPr>
            </a:br>
            <a:r>
              <a:rPr lang="en-SG" b="1" dirty="0">
                <a:solidFill>
                  <a:schemeClr val="accent3"/>
                </a:solidFill>
                <a:cs typeface="Arial" charset="0"/>
              </a:rPr>
              <a:t>on-the-go</a:t>
            </a:r>
          </a:p>
        </p:txBody>
      </p:sp>
      <p:sp>
        <p:nvSpPr>
          <p:cNvPr id="105" name="TextBox 104">
            <a:extLst>
              <a:ext uri="{FF2B5EF4-FFF2-40B4-BE49-F238E27FC236}">
                <a16:creationId xmlns:a16="http://schemas.microsoft.com/office/drawing/2014/main" xmlns="" id="{D3BFF83D-08CC-4312-80F9-D54B80F51265}"/>
              </a:ext>
            </a:extLst>
          </p:cNvPr>
          <p:cNvSpPr txBox="1"/>
          <p:nvPr/>
        </p:nvSpPr>
        <p:spPr>
          <a:xfrm>
            <a:off x="3286135" y="4575211"/>
            <a:ext cx="2846853" cy="646331"/>
          </a:xfrm>
          <a:prstGeom prst="rect">
            <a:avLst/>
          </a:prstGeom>
          <a:noFill/>
        </p:spPr>
        <p:txBody>
          <a:bodyPr wrap="square" rtlCol="0">
            <a:spAutoFit/>
          </a:bodyPr>
          <a:lstStyle/>
          <a:p>
            <a:pPr algn="ctr"/>
            <a:r>
              <a:rPr lang="fr-CH" b="1" dirty="0">
                <a:solidFill>
                  <a:schemeClr val="accent2"/>
                </a:solidFill>
                <a:cs typeface="Arial" charset="0"/>
              </a:rPr>
              <a:t>Coordinate operator management</a:t>
            </a:r>
            <a:endParaRPr lang="en-SG" b="1" dirty="0">
              <a:solidFill>
                <a:schemeClr val="accent2"/>
              </a:solidFill>
              <a:cs typeface="Arial" charset="0"/>
            </a:endParaRPr>
          </a:p>
        </p:txBody>
      </p:sp>
      <p:sp>
        <p:nvSpPr>
          <p:cNvPr id="106" name="TextBox 105">
            <a:extLst>
              <a:ext uri="{FF2B5EF4-FFF2-40B4-BE49-F238E27FC236}">
                <a16:creationId xmlns:a16="http://schemas.microsoft.com/office/drawing/2014/main" xmlns="" id="{2410FB50-B675-468E-8014-2CD722F86824}"/>
              </a:ext>
            </a:extLst>
          </p:cNvPr>
          <p:cNvSpPr txBox="1"/>
          <p:nvPr/>
        </p:nvSpPr>
        <p:spPr>
          <a:xfrm>
            <a:off x="8979830" y="4575211"/>
            <a:ext cx="2777195" cy="646331"/>
          </a:xfrm>
          <a:prstGeom prst="rect">
            <a:avLst/>
          </a:prstGeom>
          <a:noFill/>
        </p:spPr>
        <p:txBody>
          <a:bodyPr wrap="square" rtlCol="0">
            <a:spAutoFit/>
          </a:bodyPr>
          <a:lstStyle/>
          <a:p>
            <a:pPr algn="ctr"/>
            <a:r>
              <a:rPr lang="en-SG" b="1" dirty="0">
                <a:solidFill>
                  <a:srgbClr val="782177"/>
                </a:solidFill>
                <a:cs typeface="Arial" charset="0"/>
              </a:rPr>
              <a:t>Support continuous improvement</a:t>
            </a:r>
          </a:p>
        </p:txBody>
      </p:sp>
      <p:grpSp>
        <p:nvGrpSpPr>
          <p:cNvPr id="107" name="Group 106">
            <a:extLst>
              <a:ext uri="{FF2B5EF4-FFF2-40B4-BE49-F238E27FC236}">
                <a16:creationId xmlns:a16="http://schemas.microsoft.com/office/drawing/2014/main" xmlns="" id="{004D7EE4-FEC3-4FE8-9AD5-9DA9FB9B8FE2}"/>
              </a:ext>
            </a:extLst>
          </p:cNvPr>
          <p:cNvGrpSpPr/>
          <p:nvPr/>
        </p:nvGrpSpPr>
        <p:grpSpPr>
          <a:xfrm>
            <a:off x="9819540" y="2951183"/>
            <a:ext cx="1032716" cy="1291655"/>
            <a:chOff x="7105434" y="5014344"/>
            <a:chExt cx="938833" cy="1174232"/>
          </a:xfrm>
        </p:grpSpPr>
        <p:grpSp>
          <p:nvGrpSpPr>
            <p:cNvPr id="108" name="Group 174">
              <a:extLst>
                <a:ext uri="{FF2B5EF4-FFF2-40B4-BE49-F238E27FC236}">
                  <a16:creationId xmlns:a16="http://schemas.microsoft.com/office/drawing/2014/main" xmlns="" id="{A68B2684-DD17-4650-8E52-5BDC699BB663}"/>
                </a:ext>
              </a:extLst>
            </p:cNvPr>
            <p:cNvGrpSpPr>
              <a:grpSpLocks noChangeAspect="1"/>
            </p:cNvGrpSpPr>
            <p:nvPr/>
          </p:nvGrpSpPr>
          <p:grpSpPr bwMode="auto">
            <a:xfrm>
              <a:off x="7398562" y="5014344"/>
              <a:ext cx="645705" cy="900113"/>
              <a:chOff x="5882" y="2108"/>
              <a:chExt cx="407" cy="567"/>
            </a:xfrm>
            <a:solidFill>
              <a:schemeClr val="accent2"/>
            </a:solidFill>
          </p:grpSpPr>
          <p:sp>
            <p:nvSpPr>
              <p:cNvPr id="118" name="Rectangle 175">
                <a:extLst>
                  <a:ext uri="{FF2B5EF4-FFF2-40B4-BE49-F238E27FC236}">
                    <a16:creationId xmlns:a16="http://schemas.microsoft.com/office/drawing/2014/main" xmlns="" id="{B4D02D4C-85E2-4512-B38F-4F74D50A42D0}"/>
                  </a:ext>
                </a:extLst>
              </p:cNvPr>
              <p:cNvSpPr>
                <a:spLocks noChangeArrowheads="1"/>
              </p:cNvSpPr>
              <p:nvPr/>
            </p:nvSpPr>
            <p:spPr bwMode="auto">
              <a:xfrm>
                <a:off x="5934" y="2258"/>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9" name="Rectangle 176">
                <a:extLst>
                  <a:ext uri="{FF2B5EF4-FFF2-40B4-BE49-F238E27FC236}">
                    <a16:creationId xmlns:a16="http://schemas.microsoft.com/office/drawing/2014/main" xmlns="" id="{1CB03632-EBAB-44E3-AD26-2058C551C6D5}"/>
                  </a:ext>
                </a:extLst>
              </p:cNvPr>
              <p:cNvSpPr>
                <a:spLocks noChangeArrowheads="1"/>
              </p:cNvSpPr>
              <p:nvPr/>
            </p:nvSpPr>
            <p:spPr bwMode="auto">
              <a:xfrm>
                <a:off x="5934" y="2325"/>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0" name="Rectangle 177">
                <a:extLst>
                  <a:ext uri="{FF2B5EF4-FFF2-40B4-BE49-F238E27FC236}">
                    <a16:creationId xmlns:a16="http://schemas.microsoft.com/office/drawing/2014/main" xmlns="" id="{73819382-0A0C-4B49-804C-1ABF892B0104}"/>
                  </a:ext>
                </a:extLst>
              </p:cNvPr>
              <p:cNvSpPr>
                <a:spLocks noChangeArrowheads="1"/>
              </p:cNvSpPr>
              <p:nvPr/>
            </p:nvSpPr>
            <p:spPr bwMode="auto">
              <a:xfrm>
                <a:off x="5934" y="2391"/>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1" name="Freeform 178">
                <a:extLst>
                  <a:ext uri="{FF2B5EF4-FFF2-40B4-BE49-F238E27FC236}">
                    <a16:creationId xmlns:a16="http://schemas.microsoft.com/office/drawing/2014/main" xmlns="" id="{95404D0E-9B19-4E29-807A-2FBE7DD8BEAC}"/>
                  </a:ext>
                </a:extLst>
              </p:cNvPr>
              <p:cNvSpPr>
                <a:spLocks/>
              </p:cNvSpPr>
              <p:nvPr/>
            </p:nvSpPr>
            <p:spPr bwMode="auto">
              <a:xfrm>
                <a:off x="5882" y="2143"/>
                <a:ext cx="407" cy="532"/>
              </a:xfrm>
              <a:custGeom>
                <a:avLst/>
                <a:gdLst>
                  <a:gd name="T0" fmla="*/ 97 w 1628"/>
                  <a:gd name="T1" fmla="*/ 2130 h 2130"/>
                  <a:gd name="T2" fmla="*/ 87 w 1628"/>
                  <a:gd name="T3" fmla="*/ 2129 h 2130"/>
                  <a:gd name="T4" fmla="*/ 68 w 1628"/>
                  <a:gd name="T5" fmla="*/ 2125 h 2130"/>
                  <a:gd name="T6" fmla="*/ 50 w 1628"/>
                  <a:gd name="T7" fmla="*/ 2118 h 2130"/>
                  <a:gd name="T8" fmla="*/ 35 w 1628"/>
                  <a:gd name="T9" fmla="*/ 2108 h 2130"/>
                  <a:gd name="T10" fmla="*/ 22 w 1628"/>
                  <a:gd name="T11" fmla="*/ 2095 h 2130"/>
                  <a:gd name="T12" fmla="*/ 12 w 1628"/>
                  <a:gd name="T13" fmla="*/ 2080 h 2130"/>
                  <a:gd name="T14" fmla="*/ 4 w 1628"/>
                  <a:gd name="T15" fmla="*/ 2061 h 2130"/>
                  <a:gd name="T16" fmla="*/ 1 w 1628"/>
                  <a:gd name="T17" fmla="*/ 2043 h 2130"/>
                  <a:gd name="T18" fmla="*/ 0 w 1628"/>
                  <a:gd name="T19" fmla="*/ 97 h 2130"/>
                  <a:gd name="T20" fmla="*/ 1 w 1628"/>
                  <a:gd name="T21" fmla="*/ 87 h 2130"/>
                  <a:gd name="T22" fmla="*/ 4 w 1628"/>
                  <a:gd name="T23" fmla="*/ 68 h 2130"/>
                  <a:gd name="T24" fmla="*/ 12 w 1628"/>
                  <a:gd name="T25" fmla="*/ 51 h 2130"/>
                  <a:gd name="T26" fmla="*/ 22 w 1628"/>
                  <a:gd name="T27" fmla="*/ 35 h 2130"/>
                  <a:gd name="T28" fmla="*/ 35 w 1628"/>
                  <a:gd name="T29" fmla="*/ 22 h 2130"/>
                  <a:gd name="T30" fmla="*/ 50 w 1628"/>
                  <a:gd name="T31" fmla="*/ 12 h 2130"/>
                  <a:gd name="T32" fmla="*/ 68 w 1628"/>
                  <a:gd name="T33" fmla="*/ 4 h 2130"/>
                  <a:gd name="T34" fmla="*/ 87 w 1628"/>
                  <a:gd name="T35" fmla="*/ 1 h 2130"/>
                  <a:gd name="T36" fmla="*/ 336 w 1628"/>
                  <a:gd name="T37" fmla="*/ 0 h 2130"/>
                  <a:gd name="T38" fmla="*/ 97 w 1628"/>
                  <a:gd name="T39" fmla="*/ 61 h 2130"/>
                  <a:gd name="T40" fmla="*/ 89 w 1628"/>
                  <a:gd name="T41" fmla="*/ 62 h 2130"/>
                  <a:gd name="T42" fmla="*/ 77 w 1628"/>
                  <a:gd name="T43" fmla="*/ 67 h 2130"/>
                  <a:gd name="T44" fmla="*/ 67 w 1628"/>
                  <a:gd name="T45" fmla="*/ 77 h 2130"/>
                  <a:gd name="T46" fmla="*/ 61 w 1628"/>
                  <a:gd name="T47" fmla="*/ 89 h 2130"/>
                  <a:gd name="T48" fmla="*/ 60 w 1628"/>
                  <a:gd name="T49" fmla="*/ 2033 h 2130"/>
                  <a:gd name="T50" fmla="*/ 61 w 1628"/>
                  <a:gd name="T51" fmla="*/ 2040 h 2130"/>
                  <a:gd name="T52" fmla="*/ 67 w 1628"/>
                  <a:gd name="T53" fmla="*/ 2053 h 2130"/>
                  <a:gd name="T54" fmla="*/ 77 w 1628"/>
                  <a:gd name="T55" fmla="*/ 2062 h 2130"/>
                  <a:gd name="T56" fmla="*/ 89 w 1628"/>
                  <a:gd name="T57" fmla="*/ 2068 h 2130"/>
                  <a:gd name="T58" fmla="*/ 1531 w 1628"/>
                  <a:gd name="T59" fmla="*/ 2069 h 2130"/>
                  <a:gd name="T60" fmla="*/ 1538 w 1628"/>
                  <a:gd name="T61" fmla="*/ 2068 h 2130"/>
                  <a:gd name="T62" fmla="*/ 1551 w 1628"/>
                  <a:gd name="T63" fmla="*/ 2062 h 2130"/>
                  <a:gd name="T64" fmla="*/ 1561 w 1628"/>
                  <a:gd name="T65" fmla="*/ 2053 h 2130"/>
                  <a:gd name="T66" fmla="*/ 1567 w 1628"/>
                  <a:gd name="T67" fmla="*/ 2040 h 2130"/>
                  <a:gd name="T68" fmla="*/ 1568 w 1628"/>
                  <a:gd name="T69" fmla="*/ 97 h 2130"/>
                  <a:gd name="T70" fmla="*/ 1567 w 1628"/>
                  <a:gd name="T71" fmla="*/ 89 h 2130"/>
                  <a:gd name="T72" fmla="*/ 1561 w 1628"/>
                  <a:gd name="T73" fmla="*/ 77 h 2130"/>
                  <a:gd name="T74" fmla="*/ 1551 w 1628"/>
                  <a:gd name="T75" fmla="*/ 67 h 2130"/>
                  <a:gd name="T76" fmla="*/ 1538 w 1628"/>
                  <a:gd name="T77" fmla="*/ 62 h 2130"/>
                  <a:gd name="T78" fmla="*/ 1291 w 1628"/>
                  <a:gd name="T79" fmla="*/ 61 h 2130"/>
                  <a:gd name="T80" fmla="*/ 1531 w 1628"/>
                  <a:gd name="T81" fmla="*/ 0 h 2130"/>
                  <a:gd name="T82" fmla="*/ 1541 w 1628"/>
                  <a:gd name="T83" fmla="*/ 1 h 2130"/>
                  <a:gd name="T84" fmla="*/ 1560 w 1628"/>
                  <a:gd name="T85" fmla="*/ 4 h 2130"/>
                  <a:gd name="T86" fmla="*/ 1578 w 1628"/>
                  <a:gd name="T87" fmla="*/ 12 h 2130"/>
                  <a:gd name="T88" fmla="*/ 1593 w 1628"/>
                  <a:gd name="T89" fmla="*/ 22 h 2130"/>
                  <a:gd name="T90" fmla="*/ 1606 w 1628"/>
                  <a:gd name="T91" fmla="*/ 35 h 2130"/>
                  <a:gd name="T92" fmla="*/ 1616 w 1628"/>
                  <a:gd name="T93" fmla="*/ 51 h 2130"/>
                  <a:gd name="T94" fmla="*/ 1623 w 1628"/>
                  <a:gd name="T95" fmla="*/ 68 h 2130"/>
                  <a:gd name="T96" fmla="*/ 1627 w 1628"/>
                  <a:gd name="T97" fmla="*/ 87 h 2130"/>
                  <a:gd name="T98" fmla="*/ 1628 w 1628"/>
                  <a:gd name="T99" fmla="*/ 2033 h 2130"/>
                  <a:gd name="T100" fmla="*/ 1627 w 1628"/>
                  <a:gd name="T101" fmla="*/ 2043 h 2130"/>
                  <a:gd name="T102" fmla="*/ 1623 w 1628"/>
                  <a:gd name="T103" fmla="*/ 2061 h 2130"/>
                  <a:gd name="T104" fmla="*/ 1616 w 1628"/>
                  <a:gd name="T105" fmla="*/ 2080 h 2130"/>
                  <a:gd name="T106" fmla="*/ 1606 w 1628"/>
                  <a:gd name="T107" fmla="*/ 2095 h 2130"/>
                  <a:gd name="T108" fmla="*/ 1593 w 1628"/>
                  <a:gd name="T109" fmla="*/ 2108 h 2130"/>
                  <a:gd name="T110" fmla="*/ 1578 w 1628"/>
                  <a:gd name="T111" fmla="*/ 2118 h 2130"/>
                  <a:gd name="T112" fmla="*/ 1560 w 1628"/>
                  <a:gd name="T113" fmla="*/ 2125 h 2130"/>
                  <a:gd name="T114" fmla="*/ 1541 w 1628"/>
                  <a:gd name="T115" fmla="*/ 2129 h 2130"/>
                  <a:gd name="T116" fmla="*/ 1531 w 1628"/>
                  <a:gd name="T117" fmla="*/ 213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8" h="2130">
                    <a:moveTo>
                      <a:pt x="1531" y="2130"/>
                    </a:moveTo>
                    <a:lnTo>
                      <a:pt x="97" y="2130"/>
                    </a:lnTo>
                    <a:lnTo>
                      <a:pt x="97" y="2130"/>
                    </a:lnTo>
                    <a:lnTo>
                      <a:pt x="87" y="2129"/>
                    </a:lnTo>
                    <a:lnTo>
                      <a:pt x="77" y="2128"/>
                    </a:lnTo>
                    <a:lnTo>
                      <a:pt x="68" y="2125"/>
                    </a:lnTo>
                    <a:lnTo>
                      <a:pt x="58" y="2122"/>
                    </a:lnTo>
                    <a:lnTo>
                      <a:pt x="50" y="2118"/>
                    </a:lnTo>
                    <a:lnTo>
                      <a:pt x="42" y="2113"/>
                    </a:lnTo>
                    <a:lnTo>
                      <a:pt x="35" y="2108"/>
                    </a:lnTo>
                    <a:lnTo>
                      <a:pt x="28" y="2102"/>
                    </a:lnTo>
                    <a:lnTo>
                      <a:pt x="22" y="2095"/>
                    </a:lnTo>
                    <a:lnTo>
                      <a:pt x="16" y="2087"/>
                    </a:lnTo>
                    <a:lnTo>
                      <a:pt x="12" y="2080"/>
                    </a:lnTo>
                    <a:lnTo>
                      <a:pt x="8" y="2071"/>
                    </a:lnTo>
                    <a:lnTo>
                      <a:pt x="4" y="2061"/>
                    </a:lnTo>
                    <a:lnTo>
                      <a:pt x="2" y="2052"/>
                    </a:lnTo>
                    <a:lnTo>
                      <a:pt x="1" y="2043"/>
                    </a:lnTo>
                    <a:lnTo>
                      <a:pt x="0" y="2033"/>
                    </a:lnTo>
                    <a:lnTo>
                      <a:pt x="0" y="97"/>
                    </a:lnTo>
                    <a:lnTo>
                      <a:pt x="0" y="97"/>
                    </a:lnTo>
                    <a:lnTo>
                      <a:pt x="1" y="87"/>
                    </a:lnTo>
                    <a:lnTo>
                      <a:pt x="2" y="77"/>
                    </a:lnTo>
                    <a:lnTo>
                      <a:pt x="4" y="68"/>
                    </a:lnTo>
                    <a:lnTo>
                      <a:pt x="8" y="59"/>
                    </a:lnTo>
                    <a:lnTo>
                      <a:pt x="12" y="51"/>
                    </a:lnTo>
                    <a:lnTo>
                      <a:pt x="16" y="43"/>
                    </a:lnTo>
                    <a:lnTo>
                      <a:pt x="22" y="35"/>
                    </a:lnTo>
                    <a:lnTo>
                      <a:pt x="28" y="28"/>
                    </a:lnTo>
                    <a:lnTo>
                      <a:pt x="35" y="22"/>
                    </a:lnTo>
                    <a:lnTo>
                      <a:pt x="42" y="16"/>
                    </a:lnTo>
                    <a:lnTo>
                      <a:pt x="50" y="12"/>
                    </a:lnTo>
                    <a:lnTo>
                      <a:pt x="58" y="8"/>
                    </a:lnTo>
                    <a:lnTo>
                      <a:pt x="68" y="4"/>
                    </a:lnTo>
                    <a:lnTo>
                      <a:pt x="77" y="2"/>
                    </a:lnTo>
                    <a:lnTo>
                      <a:pt x="87" y="1"/>
                    </a:lnTo>
                    <a:lnTo>
                      <a:pt x="97" y="0"/>
                    </a:lnTo>
                    <a:lnTo>
                      <a:pt x="336" y="0"/>
                    </a:lnTo>
                    <a:lnTo>
                      <a:pt x="336" y="61"/>
                    </a:lnTo>
                    <a:lnTo>
                      <a:pt x="97" y="61"/>
                    </a:lnTo>
                    <a:lnTo>
                      <a:pt x="97" y="61"/>
                    </a:lnTo>
                    <a:lnTo>
                      <a:pt x="89" y="62"/>
                    </a:lnTo>
                    <a:lnTo>
                      <a:pt x="83" y="64"/>
                    </a:lnTo>
                    <a:lnTo>
                      <a:pt x="77" y="67"/>
                    </a:lnTo>
                    <a:lnTo>
                      <a:pt x="71" y="71"/>
                    </a:lnTo>
                    <a:lnTo>
                      <a:pt x="67" y="77"/>
                    </a:lnTo>
                    <a:lnTo>
                      <a:pt x="64" y="83"/>
                    </a:lnTo>
                    <a:lnTo>
                      <a:pt x="61" y="89"/>
                    </a:lnTo>
                    <a:lnTo>
                      <a:pt x="60" y="97"/>
                    </a:lnTo>
                    <a:lnTo>
                      <a:pt x="60" y="2033"/>
                    </a:lnTo>
                    <a:lnTo>
                      <a:pt x="60" y="2033"/>
                    </a:lnTo>
                    <a:lnTo>
                      <a:pt x="61" y="2040"/>
                    </a:lnTo>
                    <a:lnTo>
                      <a:pt x="64" y="2047"/>
                    </a:lnTo>
                    <a:lnTo>
                      <a:pt x="67" y="2053"/>
                    </a:lnTo>
                    <a:lnTo>
                      <a:pt x="71" y="2058"/>
                    </a:lnTo>
                    <a:lnTo>
                      <a:pt x="77" y="2062"/>
                    </a:lnTo>
                    <a:lnTo>
                      <a:pt x="83" y="2066"/>
                    </a:lnTo>
                    <a:lnTo>
                      <a:pt x="89" y="2068"/>
                    </a:lnTo>
                    <a:lnTo>
                      <a:pt x="97" y="2069"/>
                    </a:lnTo>
                    <a:lnTo>
                      <a:pt x="1531" y="2069"/>
                    </a:lnTo>
                    <a:lnTo>
                      <a:pt x="1531" y="2069"/>
                    </a:lnTo>
                    <a:lnTo>
                      <a:pt x="1538" y="2068"/>
                    </a:lnTo>
                    <a:lnTo>
                      <a:pt x="1545" y="2066"/>
                    </a:lnTo>
                    <a:lnTo>
                      <a:pt x="1551" y="2062"/>
                    </a:lnTo>
                    <a:lnTo>
                      <a:pt x="1556" y="2058"/>
                    </a:lnTo>
                    <a:lnTo>
                      <a:pt x="1561" y="2053"/>
                    </a:lnTo>
                    <a:lnTo>
                      <a:pt x="1564" y="2047"/>
                    </a:lnTo>
                    <a:lnTo>
                      <a:pt x="1567" y="2040"/>
                    </a:lnTo>
                    <a:lnTo>
                      <a:pt x="1568" y="2033"/>
                    </a:lnTo>
                    <a:lnTo>
                      <a:pt x="1568" y="97"/>
                    </a:lnTo>
                    <a:lnTo>
                      <a:pt x="1568" y="97"/>
                    </a:lnTo>
                    <a:lnTo>
                      <a:pt x="1567" y="89"/>
                    </a:lnTo>
                    <a:lnTo>
                      <a:pt x="1564" y="83"/>
                    </a:lnTo>
                    <a:lnTo>
                      <a:pt x="1561" y="77"/>
                    </a:lnTo>
                    <a:lnTo>
                      <a:pt x="1556" y="71"/>
                    </a:lnTo>
                    <a:lnTo>
                      <a:pt x="1551" y="67"/>
                    </a:lnTo>
                    <a:lnTo>
                      <a:pt x="1545" y="64"/>
                    </a:lnTo>
                    <a:lnTo>
                      <a:pt x="1538" y="62"/>
                    </a:lnTo>
                    <a:lnTo>
                      <a:pt x="1531" y="61"/>
                    </a:lnTo>
                    <a:lnTo>
                      <a:pt x="1291" y="61"/>
                    </a:lnTo>
                    <a:lnTo>
                      <a:pt x="1291" y="0"/>
                    </a:lnTo>
                    <a:lnTo>
                      <a:pt x="1531" y="0"/>
                    </a:lnTo>
                    <a:lnTo>
                      <a:pt x="1531" y="0"/>
                    </a:lnTo>
                    <a:lnTo>
                      <a:pt x="1541" y="1"/>
                    </a:lnTo>
                    <a:lnTo>
                      <a:pt x="1550" y="2"/>
                    </a:lnTo>
                    <a:lnTo>
                      <a:pt x="1560" y="4"/>
                    </a:lnTo>
                    <a:lnTo>
                      <a:pt x="1569" y="8"/>
                    </a:lnTo>
                    <a:lnTo>
                      <a:pt x="1578" y="12"/>
                    </a:lnTo>
                    <a:lnTo>
                      <a:pt x="1586" y="16"/>
                    </a:lnTo>
                    <a:lnTo>
                      <a:pt x="1593" y="22"/>
                    </a:lnTo>
                    <a:lnTo>
                      <a:pt x="1600" y="28"/>
                    </a:lnTo>
                    <a:lnTo>
                      <a:pt x="1606" y="35"/>
                    </a:lnTo>
                    <a:lnTo>
                      <a:pt x="1611" y="43"/>
                    </a:lnTo>
                    <a:lnTo>
                      <a:pt x="1616" y="51"/>
                    </a:lnTo>
                    <a:lnTo>
                      <a:pt x="1620" y="59"/>
                    </a:lnTo>
                    <a:lnTo>
                      <a:pt x="1623" y="68"/>
                    </a:lnTo>
                    <a:lnTo>
                      <a:pt x="1626" y="77"/>
                    </a:lnTo>
                    <a:lnTo>
                      <a:pt x="1627" y="87"/>
                    </a:lnTo>
                    <a:lnTo>
                      <a:pt x="1628" y="97"/>
                    </a:lnTo>
                    <a:lnTo>
                      <a:pt x="1628" y="2033"/>
                    </a:lnTo>
                    <a:lnTo>
                      <a:pt x="1628" y="2033"/>
                    </a:lnTo>
                    <a:lnTo>
                      <a:pt x="1627" y="2043"/>
                    </a:lnTo>
                    <a:lnTo>
                      <a:pt x="1626" y="2052"/>
                    </a:lnTo>
                    <a:lnTo>
                      <a:pt x="1623" y="2061"/>
                    </a:lnTo>
                    <a:lnTo>
                      <a:pt x="1620" y="2071"/>
                    </a:lnTo>
                    <a:lnTo>
                      <a:pt x="1616" y="2080"/>
                    </a:lnTo>
                    <a:lnTo>
                      <a:pt x="1611" y="2087"/>
                    </a:lnTo>
                    <a:lnTo>
                      <a:pt x="1606" y="2095"/>
                    </a:lnTo>
                    <a:lnTo>
                      <a:pt x="1600" y="2102"/>
                    </a:lnTo>
                    <a:lnTo>
                      <a:pt x="1593" y="2108"/>
                    </a:lnTo>
                    <a:lnTo>
                      <a:pt x="1586" y="2113"/>
                    </a:lnTo>
                    <a:lnTo>
                      <a:pt x="1578" y="2118"/>
                    </a:lnTo>
                    <a:lnTo>
                      <a:pt x="1569" y="2122"/>
                    </a:lnTo>
                    <a:lnTo>
                      <a:pt x="1560" y="2125"/>
                    </a:lnTo>
                    <a:lnTo>
                      <a:pt x="1550" y="2128"/>
                    </a:lnTo>
                    <a:lnTo>
                      <a:pt x="1541" y="2129"/>
                    </a:lnTo>
                    <a:lnTo>
                      <a:pt x="1531" y="2130"/>
                    </a:lnTo>
                    <a:lnTo>
                      <a:pt x="1531" y="213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2" name="Freeform 179">
                <a:extLst>
                  <a:ext uri="{FF2B5EF4-FFF2-40B4-BE49-F238E27FC236}">
                    <a16:creationId xmlns:a16="http://schemas.microsoft.com/office/drawing/2014/main" xmlns="" id="{1A1BF90C-9DEF-4884-A3A1-71199A834A74}"/>
                  </a:ext>
                </a:extLst>
              </p:cNvPr>
              <p:cNvSpPr>
                <a:spLocks noEditPoints="1"/>
              </p:cNvSpPr>
              <p:nvPr/>
            </p:nvSpPr>
            <p:spPr bwMode="auto">
              <a:xfrm>
                <a:off x="5959" y="2108"/>
                <a:ext cx="253" cy="84"/>
              </a:xfrm>
              <a:custGeom>
                <a:avLst/>
                <a:gdLst>
                  <a:gd name="T0" fmla="*/ 968 w 1016"/>
                  <a:gd name="T1" fmla="*/ 338 h 338"/>
                  <a:gd name="T2" fmla="*/ 48 w 1016"/>
                  <a:gd name="T3" fmla="*/ 338 h 338"/>
                  <a:gd name="T4" fmla="*/ 48 w 1016"/>
                  <a:gd name="T5" fmla="*/ 338 h 338"/>
                  <a:gd name="T6" fmla="*/ 38 w 1016"/>
                  <a:gd name="T7" fmla="*/ 337 h 338"/>
                  <a:gd name="T8" fmla="*/ 29 w 1016"/>
                  <a:gd name="T9" fmla="*/ 334 h 338"/>
                  <a:gd name="T10" fmla="*/ 21 w 1016"/>
                  <a:gd name="T11" fmla="*/ 330 h 338"/>
                  <a:gd name="T12" fmla="*/ 14 w 1016"/>
                  <a:gd name="T13" fmla="*/ 324 h 338"/>
                  <a:gd name="T14" fmla="*/ 9 w 1016"/>
                  <a:gd name="T15" fmla="*/ 317 h 338"/>
                  <a:gd name="T16" fmla="*/ 3 w 1016"/>
                  <a:gd name="T17" fmla="*/ 309 h 338"/>
                  <a:gd name="T18" fmla="*/ 0 w 1016"/>
                  <a:gd name="T19" fmla="*/ 300 h 338"/>
                  <a:gd name="T20" fmla="*/ 0 w 1016"/>
                  <a:gd name="T21" fmla="*/ 290 h 338"/>
                  <a:gd name="T22" fmla="*/ 0 w 1016"/>
                  <a:gd name="T23" fmla="*/ 47 h 338"/>
                  <a:gd name="T24" fmla="*/ 0 w 1016"/>
                  <a:gd name="T25" fmla="*/ 47 h 338"/>
                  <a:gd name="T26" fmla="*/ 0 w 1016"/>
                  <a:gd name="T27" fmla="*/ 38 h 338"/>
                  <a:gd name="T28" fmla="*/ 3 w 1016"/>
                  <a:gd name="T29" fmla="*/ 29 h 338"/>
                  <a:gd name="T30" fmla="*/ 9 w 1016"/>
                  <a:gd name="T31" fmla="*/ 21 h 338"/>
                  <a:gd name="T32" fmla="*/ 14 w 1016"/>
                  <a:gd name="T33" fmla="*/ 14 h 338"/>
                  <a:gd name="T34" fmla="*/ 21 w 1016"/>
                  <a:gd name="T35" fmla="*/ 8 h 338"/>
                  <a:gd name="T36" fmla="*/ 29 w 1016"/>
                  <a:gd name="T37" fmla="*/ 4 h 338"/>
                  <a:gd name="T38" fmla="*/ 38 w 1016"/>
                  <a:gd name="T39" fmla="*/ 1 h 338"/>
                  <a:gd name="T40" fmla="*/ 48 w 1016"/>
                  <a:gd name="T41" fmla="*/ 0 h 338"/>
                  <a:gd name="T42" fmla="*/ 968 w 1016"/>
                  <a:gd name="T43" fmla="*/ 0 h 338"/>
                  <a:gd name="T44" fmla="*/ 968 w 1016"/>
                  <a:gd name="T45" fmla="*/ 0 h 338"/>
                  <a:gd name="T46" fmla="*/ 978 w 1016"/>
                  <a:gd name="T47" fmla="*/ 1 h 338"/>
                  <a:gd name="T48" fmla="*/ 987 w 1016"/>
                  <a:gd name="T49" fmla="*/ 4 h 338"/>
                  <a:gd name="T50" fmla="*/ 994 w 1016"/>
                  <a:gd name="T51" fmla="*/ 8 h 338"/>
                  <a:gd name="T52" fmla="*/ 1001 w 1016"/>
                  <a:gd name="T53" fmla="*/ 14 h 338"/>
                  <a:gd name="T54" fmla="*/ 1007 w 1016"/>
                  <a:gd name="T55" fmla="*/ 21 h 338"/>
                  <a:gd name="T56" fmla="*/ 1013 w 1016"/>
                  <a:gd name="T57" fmla="*/ 29 h 338"/>
                  <a:gd name="T58" fmla="*/ 1015 w 1016"/>
                  <a:gd name="T59" fmla="*/ 38 h 338"/>
                  <a:gd name="T60" fmla="*/ 1016 w 1016"/>
                  <a:gd name="T61" fmla="*/ 47 h 338"/>
                  <a:gd name="T62" fmla="*/ 1016 w 1016"/>
                  <a:gd name="T63" fmla="*/ 290 h 338"/>
                  <a:gd name="T64" fmla="*/ 1016 w 1016"/>
                  <a:gd name="T65" fmla="*/ 290 h 338"/>
                  <a:gd name="T66" fmla="*/ 1015 w 1016"/>
                  <a:gd name="T67" fmla="*/ 300 h 338"/>
                  <a:gd name="T68" fmla="*/ 1013 w 1016"/>
                  <a:gd name="T69" fmla="*/ 309 h 338"/>
                  <a:gd name="T70" fmla="*/ 1007 w 1016"/>
                  <a:gd name="T71" fmla="*/ 317 h 338"/>
                  <a:gd name="T72" fmla="*/ 1001 w 1016"/>
                  <a:gd name="T73" fmla="*/ 324 h 338"/>
                  <a:gd name="T74" fmla="*/ 994 w 1016"/>
                  <a:gd name="T75" fmla="*/ 330 h 338"/>
                  <a:gd name="T76" fmla="*/ 987 w 1016"/>
                  <a:gd name="T77" fmla="*/ 334 h 338"/>
                  <a:gd name="T78" fmla="*/ 978 w 1016"/>
                  <a:gd name="T79" fmla="*/ 337 h 338"/>
                  <a:gd name="T80" fmla="*/ 968 w 1016"/>
                  <a:gd name="T81" fmla="*/ 338 h 338"/>
                  <a:gd name="T82" fmla="*/ 968 w 1016"/>
                  <a:gd name="T83" fmla="*/ 338 h 338"/>
                  <a:gd name="T84" fmla="*/ 61 w 1016"/>
                  <a:gd name="T85" fmla="*/ 277 h 338"/>
                  <a:gd name="T86" fmla="*/ 955 w 1016"/>
                  <a:gd name="T87" fmla="*/ 277 h 338"/>
                  <a:gd name="T88" fmla="*/ 955 w 1016"/>
                  <a:gd name="T89" fmla="*/ 61 h 338"/>
                  <a:gd name="T90" fmla="*/ 61 w 1016"/>
                  <a:gd name="T91" fmla="*/ 61 h 338"/>
                  <a:gd name="T92" fmla="*/ 61 w 1016"/>
                  <a:gd name="T93" fmla="*/ 27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6" h="338">
                    <a:moveTo>
                      <a:pt x="968" y="338"/>
                    </a:moveTo>
                    <a:lnTo>
                      <a:pt x="48" y="338"/>
                    </a:lnTo>
                    <a:lnTo>
                      <a:pt x="48" y="338"/>
                    </a:lnTo>
                    <a:lnTo>
                      <a:pt x="38" y="337"/>
                    </a:lnTo>
                    <a:lnTo>
                      <a:pt x="29" y="334"/>
                    </a:lnTo>
                    <a:lnTo>
                      <a:pt x="21" y="330"/>
                    </a:lnTo>
                    <a:lnTo>
                      <a:pt x="14" y="324"/>
                    </a:lnTo>
                    <a:lnTo>
                      <a:pt x="9" y="317"/>
                    </a:lnTo>
                    <a:lnTo>
                      <a:pt x="3" y="309"/>
                    </a:lnTo>
                    <a:lnTo>
                      <a:pt x="0" y="300"/>
                    </a:lnTo>
                    <a:lnTo>
                      <a:pt x="0" y="290"/>
                    </a:lnTo>
                    <a:lnTo>
                      <a:pt x="0" y="47"/>
                    </a:lnTo>
                    <a:lnTo>
                      <a:pt x="0" y="47"/>
                    </a:lnTo>
                    <a:lnTo>
                      <a:pt x="0" y="38"/>
                    </a:lnTo>
                    <a:lnTo>
                      <a:pt x="3" y="29"/>
                    </a:lnTo>
                    <a:lnTo>
                      <a:pt x="9" y="21"/>
                    </a:lnTo>
                    <a:lnTo>
                      <a:pt x="14" y="14"/>
                    </a:lnTo>
                    <a:lnTo>
                      <a:pt x="21" y="8"/>
                    </a:lnTo>
                    <a:lnTo>
                      <a:pt x="29" y="4"/>
                    </a:lnTo>
                    <a:lnTo>
                      <a:pt x="38" y="1"/>
                    </a:lnTo>
                    <a:lnTo>
                      <a:pt x="48" y="0"/>
                    </a:lnTo>
                    <a:lnTo>
                      <a:pt x="968" y="0"/>
                    </a:lnTo>
                    <a:lnTo>
                      <a:pt x="968" y="0"/>
                    </a:lnTo>
                    <a:lnTo>
                      <a:pt x="978" y="1"/>
                    </a:lnTo>
                    <a:lnTo>
                      <a:pt x="987" y="4"/>
                    </a:lnTo>
                    <a:lnTo>
                      <a:pt x="994" y="8"/>
                    </a:lnTo>
                    <a:lnTo>
                      <a:pt x="1001" y="14"/>
                    </a:lnTo>
                    <a:lnTo>
                      <a:pt x="1007" y="21"/>
                    </a:lnTo>
                    <a:lnTo>
                      <a:pt x="1013" y="29"/>
                    </a:lnTo>
                    <a:lnTo>
                      <a:pt x="1015" y="38"/>
                    </a:lnTo>
                    <a:lnTo>
                      <a:pt x="1016" y="47"/>
                    </a:lnTo>
                    <a:lnTo>
                      <a:pt x="1016" y="290"/>
                    </a:lnTo>
                    <a:lnTo>
                      <a:pt x="1016" y="290"/>
                    </a:lnTo>
                    <a:lnTo>
                      <a:pt x="1015" y="300"/>
                    </a:lnTo>
                    <a:lnTo>
                      <a:pt x="1013" y="309"/>
                    </a:lnTo>
                    <a:lnTo>
                      <a:pt x="1007" y="317"/>
                    </a:lnTo>
                    <a:lnTo>
                      <a:pt x="1001" y="324"/>
                    </a:lnTo>
                    <a:lnTo>
                      <a:pt x="994" y="330"/>
                    </a:lnTo>
                    <a:lnTo>
                      <a:pt x="987" y="334"/>
                    </a:lnTo>
                    <a:lnTo>
                      <a:pt x="978" y="337"/>
                    </a:lnTo>
                    <a:lnTo>
                      <a:pt x="968" y="338"/>
                    </a:lnTo>
                    <a:lnTo>
                      <a:pt x="968" y="338"/>
                    </a:lnTo>
                    <a:close/>
                    <a:moveTo>
                      <a:pt x="61" y="277"/>
                    </a:moveTo>
                    <a:lnTo>
                      <a:pt x="955" y="277"/>
                    </a:lnTo>
                    <a:lnTo>
                      <a:pt x="955" y="61"/>
                    </a:lnTo>
                    <a:lnTo>
                      <a:pt x="61" y="61"/>
                    </a:lnTo>
                    <a:lnTo>
                      <a:pt x="61" y="2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3" name="Freeform 180">
                <a:extLst>
                  <a:ext uri="{FF2B5EF4-FFF2-40B4-BE49-F238E27FC236}">
                    <a16:creationId xmlns:a16="http://schemas.microsoft.com/office/drawing/2014/main" xmlns="" id="{D66EE51D-4373-4534-893D-3776433DCED4}"/>
                  </a:ext>
                </a:extLst>
              </p:cNvPr>
              <p:cNvSpPr>
                <a:spLocks/>
              </p:cNvSpPr>
              <p:nvPr/>
            </p:nvSpPr>
            <p:spPr bwMode="auto">
              <a:xfrm>
                <a:off x="6092" y="2493"/>
                <a:ext cx="148" cy="110"/>
              </a:xfrm>
              <a:custGeom>
                <a:avLst/>
                <a:gdLst>
                  <a:gd name="T0" fmla="*/ 213 w 592"/>
                  <a:gd name="T1" fmla="*/ 439 h 439"/>
                  <a:gd name="T2" fmla="*/ 0 w 592"/>
                  <a:gd name="T3" fmla="*/ 240 h 439"/>
                  <a:gd name="T4" fmla="*/ 41 w 592"/>
                  <a:gd name="T5" fmla="*/ 196 h 439"/>
                  <a:gd name="T6" fmla="*/ 211 w 592"/>
                  <a:gd name="T7" fmla="*/ 354 h 439"/>
                  <a:gd name="T8" fmla="*/ 548 w 592"/>
                  <a:gd name="T9" fmla="*/ 0 h 439"/>
                  <a:gd name="T10" fmla="*/ 592 w 592"/>
                  <a:gd name="T11" fmla="*/ 42 h 439"/>
                  <a:gd name="T12" fmla="*/ 213 w 592"/>
                  <a:gd name="T13" fmla="*/ 439 h 439"/>
                </a:gdLst>
                <a:ahLst/>
                <a:cxnLst>
                  <a:cxn ang="0">
                    <a:pos x="T0" y="T1"/>
                  </a:cxn>
                  <a:cxn ang="0">
                    <a:pos x="T2" y="T3"/>
                  </a:cxn>
                  <a:cxn ang="0">
                    <a:pos x="T4" y="T5"/>
                  </a:cxn>
                  <a:cxn ang="0">
                    <a:pos x="T6" y="T7"/>
                  </a:cxn>
                  <a:cxn ang="0">
                    <a:pos x="T8" y="T9"/>
                  </a:cxn>
                  <a:cxn ang="0">
                    <a:pos x="T10" y="T11"/>
                  </a:cxn>
                  <a:cxn ang="0">
                    <a:pos x="T12" y="T13"/>
                  </a:cxn>
                </a:cxnLst>
                <a:rect l="0" t="0" r="r" b="b"/>
                <a:pathLst>
                  <a:path w="592" h="439">
                    <a:moveTo>
                      <a:pt x="213" y="439"/>
                    </a:moveTo>
                    <a:lnTo>
                      <a:pt x="0" y="240"/>
                    </a:lnTo>
                    <a:lnTo>
                      <a:pt x="41" y="196"/>
                    </a:lnTo>
                    <a:lnTo>
                      <a:pt x="211" y="354"/>
                    </a:lnTo>
                    <a:lnTo>
                      <a:pt x="548" y="0"/>
                    </a:lnTo>
                    <a:lnTo>
                      <a:pt x="592" y="42"/>
                    </a:lnTo>
                    <a:lnTo>
                      <a:pt x="213" y="439"/>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09" name="Group 72">
              <a:extLst>
                <a:ext uri="{FF2B5EF4-FFF2-40B4-BE49-F238E27FC236}">
                  <a16:creationId xmlns:a16="http://schemas.microsoft.com/office/drawing/2014/main" xmlns="" id="{953B63A7-26FD-42B4-89DB-3854A39AC377}"/>
                </a:ext>
              </a:extLst>
            </p:cNvPr>
            <p:cNvGrpSpPr>
              <a:grpSpLocks noChangeAspect="1"/>
            </p:cNvGrpSpPr>
            <p:nvPr/>
          </p:nvGrpSpPr>
          <p:grpSpPr bwMode="auto">
            <a:xfrm>
              <a:off x="7105434" y="5611682"/>
              <a:ext cx="578351" cy="576894"/>
              <a:chOff x="1450" y="2244"/>
              <a:chExt cx="397" cy="396"/>
            </a:xfrm>
          </p:grpSpPr>
          <p:sp>
            <p:nvSpPr>
              <p:cNvPr id="110" name="AutoShape 71">
                <a:extLst>
                  <a:ext uri="{FF2B5EF4-FFF2-40B4-BE49-F238E27FC236}">
                    <a16:creationId xmlns:a16="http://schemas.microsoft.com/office/drawing/2014/main" xmlns="" id="{A75E642C-65F1-4C01-B09A-F6159A6FEE0F}"/>
                  </a:ext>
                </a:extLst>
              </p:cNvPr>
              <p:cNvSpPr>
                <a:spLocks noChangeAspect="1" noChangeArrowheads="1" noTextEdit="1"/>
              </p:cNvSpPr>
              <p:nvPr/>
            </p:nvSpPr>
            <p:spPr bwMode="auto">
              <a:xfrm>
                <a:off x="1450" y="2244"/>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1" name="Oval 73">
                <a:extLst>
                  <a:ext uri="{FF2B5EF4-FFF2-40B4-BE49-F238E27FC236}">
                    <a16:creationId xmlns:a16="http://schemas.microsoft.com/office/drawing/2014/main" xmlns="" id="{509C3B48-38C9-4EEC-AD87-F675EBE61144}"/>
                  </a:ext>
                </a:extLst>
              </p:cNvPr>
              <p:cNvSpPr>
                <a:spLocks noChangeArrowheads="1"/>
              </p:cNvSpPr>
              <p:nvPr/>
            </p:nvSpPr>
            <p:spPr bwMode="auto">
              <a:xfrm>
                <a:off x="1454" y="2253"/>
                <a:ext cx="384" cy="3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2" name="Freeform 74">
                <a:extLst>
                  <a:ext uri="{FF2B5EF4-FFF2-40B4-BE49-F238E27FC236}">
                    <a16:creationId xmlns:a16="http://schemas.microsoft.com/office/drawing/2014/main" xmlns="" id="{41F222E6-3872-40CD-AF2C-265E61F32755}"/>
                  </a:ext>
                </a:extLst>
              </p:cNvPr>
              <p:cNvSpPr>
                <a:spLocks/>
              </p:cNvSpPr>
              <p:nvPr/>
            </p:nvSpPr>
            <p:spPr bwMode="auto">
              <a:xfrm>
                <a:off x="1523" y="2272"/>
                <a:ext cx="292" cy="232"/>
              </a:xfrm>
              <a:custGeom>
                <a:avLst/>
                <a:gdLst>
                  <a:gd name="T0" fmla="*/ 126 w 137"/>
                  <a:gd name="T1" fmla="*/ 109 h 109"/>
                  <a:gd name="T2" fmla="*/ 110 w 137"/>
                  <a:gd name="T3" fmla="*/ 29 h 109"/>
                  <a:gd name="T4" fmla="*/ 6 w 137"/>
                  <a:gd name="T5" fmla="*/ 29 h 109"/>
                  <a:gd name="T6" fmla="*/ 0 w 137"/>
                  <a:gd name="T7" fmla="*/ 35 h 109"/>
                </a:gdLst>
                <a:ahLst/>
                <a:cxnLst>
                  <a:cxn ang="0">
                    <a:pos x="T0" y="T1"/>
                  </a:cxn>
                  <a:cxn ang="0">
                    <a:pos x="T2" y="T3"/>
                  </a:cxn>
                  <a:cxn ang="0">
                    <a:pos x="T4" y="T5"/>
                  </a:cxn>
                  <a:cxn ang="0">
                    <a:pos x="T6" y="T7"/>
                  </a:cxn>
                </a:cxnLst>
                <a:rect l="0" t="0" r="r" b="b"/>
                <a:pathLst>
                  <a:path w="137" h="109">
                    <a:moveTo>
                      <a:pt x="126" y="109"/>
                    </a:moveTo>
                    <a:cubicBezTo>
                      <a:pt x="137" y="83"/>
                      <a:pt x="132" y="50"/>
                      <a:pt x="110" y="29"/>
                    </a:cubicBezTo>
                    <a:cubicBezTo>
                      <a:pt x="82" y="0"/>
                      <a:pt x="35" y="0"/>
                      <a:pt x="6" y="29"/>
                    </a:cubicBezTo>
                    <a:cubicBezTo>
                      <a:pt x="0" y="35"/>
                      <a:pt x="0" y="35"/>
                      <a:pt x="0" y="35"/>
                    </a:cubicBezTo>
                  </a:path>
                </a:pathLst>
              </a:custGeom>
              <a:solidFill>
                <a:srgbClr val="FFFFFF"/>
              </a:solidFill>
              <a:ln w="20638" cap="flat">
                <a:solidFill>
                  <a:srgbClr val="782177"/>
                </a:solidFill>
                <a:prstDash val="solid"/>
                <a:round/>
                <a:headEnd/>
                <a:tailEnd/>
              </a:ln>
              <a:extLst/>
            </p:spPr>
            <p:txBody>
              <a:bodyPr vert="horz" wrap="square" lIns="91440" tIns="45720" rIns="91440" bIns="45720" numCol="1" anchor="t" anchorCtr="0" compatLnSpc="1">
                <a:prstTxWarp prst="textNoShape">
                  <a:avLst/>
                </a:prstTxWarp>
                <a:noAutofit/>
              </a:bodyPr>
              <a:lstStyle/>
              <a:p>
                <a:endParaRPr lang="en-GB"/>
              </a:p>
            </p:txBody>
          </p:sp>
          <p:sp>
            <p:nvSpPr>
              <p:cNvPr id="113" name="Freeform 75">
                <a:extLst>
                  <a:ext uri="{FF2B5EF4-FFF2-40B4-BE49-F238E27FC236}">
                    <a16:creationId xmlns:a16="http://schemas.microsoft.com/office/drawing/2014/main" xmlns="" id="{99CFE7D5-3B5E-400A-91C7-D9353D010D34}"/>
                  </a:ext>
                </a:extLst>
              </p:cNvPr>
              <p:cNvSpPr>
                <a:spLocks/>
              </p:cNvSpPr>
              <p:nvPr/>
            </p:nvSpPr>
            <p:spPr bwMode="auto">
              <a:xfrm>
                <a:off x="1512" y="2280"/>
                <a:ext cx="77" cy="77"/>
              </a:xfrm>
              <a:custGeom>
                <a:avLst/>
                <a:gdLst>
                  <a:gd name="T0" fmla="*/ 4 w 77"/>
                  <a:gd name="T1" fmla="*/ 0 h 77"/>
                  <a:gd name="T2" fmla="*/ 17 w 77"/>
                  <a:gd name="T3" fmla="*/ 0 h 77"/>
                  <a:gd name="T4" fmla="*/ 13 w 77"/>
                  <a:gd name="T5" fmla="*/ 64 h 77"/>
                  <a:gd name="T6" fmla="*/ 77 w 77"/>
                  <a:gd name="T7" fmla="*/ 62 h 77"/>
                  <a:gd name="T8" fmla="*/ 77 w 77"/>
                  <a:gd name="T9" fmla="*/ 75 h 77"/>
                  <a:gd name="T10" fmla="*/ 0 w 77"/>
                  <a:gd name="T11" fmla="*/ 77 h 77"/>
                  <a:gd name="T12" fmla="*/ 4 w 7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4" y="0"/>
                    </a:moveTo>
                    <a:lnTo>
                      <a:pt x="17" y="0"/>
                    </a:lnTo>
                    <a:lnTo>
                      <a:pt x="13" y="64"/>
                    </a:lnTo>
                    <a:lnTo>
                      <a:pt x="77" y="62"/>
                    </a:lnTo>
                    <a:lnTo>
                      <a:pt x="77" y="75"/>
                    </a:lnTo>
                    <a:lnTo>
                      <a:pt x="0" y="77"/>
                    </a:lnTo>
                    <a:lnTo>
                      <a:pt x="4" y="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4" name="Freeform 76">
                <a:extLst>
                  <a:ext uri="{FF2B5EF4-FFF2-40B4-BE49-F238E27FC236}">
                    <a16:creationId xmlns:a16="http://schemas.microsoft.com/office/drawing/2014/main" xmlns="" id="{42AF4CCF-367D-4916-A3E1-ABA0BE842005}"/>
                  </a:ext>
                </a:extLst>
              </p:cNvPr>
              <p:cNvSpPr>
                <a:spLocks/>
              </p:cNvSpPr>
              <p:nvPr/>
            </p:nvSpPr>
            <p:spPr bwMode="auto">
              <a:xfrm>
                <a:off x="1478" y="2382"/>
                <a:ext cx="294" cy="232"/>
              </a:xfrm>
              <a:custGeom>
                <a:avLst/>
                <a:gdLst>
                  <a:gd name="T0" fmla="*/ 12 w 138"/>
                  <a:gd name="T1" fmla="*/ 0 h 109"/>
                  <a:gd name="T2" fmla="*/ 27 w 138"/>
                  <a:gd name="T3" fmla="*/ 81 h 109"/>
                  <a:gd name="T4" fmla="*/ 131 w 138"/>
                  <a:gd name="T5" fmla="*/ 81 h 109"/>
                  <a:gd name="T6" fmla="*/ 138 w 138"/>
                  <a:gd name="T7" fmla="*/ 74 h 109"/>
                </a:gdLst>
                <a:ahLst/>
                <a:cxnLst>
                  <a:cxn ang="0">
                    <a:pos x="T0" y="T1"/>
                  </a:cxn>
                  <a:cxn ang="0">
                    <a:pos x="T2" y="T3"/>
                  </a:cxn>
                  <a:cxn ang="0">
                    <a:pos x="T4" y="T5"/>
                  </a:cxn>
                  <a:cxn ang="0">
                    <a:pos x="T6" y="T7"/>
                  </a:cxn>
                </a:cxnLst>
                <a:rect l="0" t="0" r="r" b="b"/>
                <a:pathLst>
                  <a:path w="138" h="109">
                    <a:moveTo>
                      <a:pt x="12" y="0"/>
                    </a:moveTo>
                    <a:cubicBezTo>
                      <a:pt x="0" y="27"/>
                      <a:pt x="6" y="59"/>
                      <a:pt x="27" y="81"/>
                    </a:cubicBezTo>
                    <a:cubicBezTo>
                      <a:pt x="56" y="109"/>
                      <a:pt x="103" y="109"/>
                      <a:pt x="131" y="81"/>
                    </a:cubicBezTo>
                    <a:cubicBezTo>
                      <a:pt x="138" y="74"/>
                      <a:pt x="138" y="74"/>
                      <a:pt x="138" y="74"/>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15" name="Freeform 77">
                <a:extLst>
                  <a:ext uri="{FF2B5EF4-FFF2-40B4-BE49-F238E27FC236}">
                    <a16:creationId xmlns:a16="http://schemas.microsoft.com/office/drawing/2014/main" xmlns="" id="{2ECAE364-9DC5-4F71-8869-6AB3A3BBCCE5}"/>
                  </a:ext>
                </a:extLst>
              </p:cNvPr>
              <p:cNvSpPr>
                <a:spLocks/>
              </p:cNvSpPr>
              <p:nvPr/>
            </p:nvSpPr>
            <p:spPr bwMode="auto">
              <a:xfrm>
                <a:off x="1706" y="2529"/>
                <a:ext cx="77" cy="77"/>
              </a:xfrm>
              <a:custGeom>
                <a:avLst/>
                <a:gdLst>
                  <a:gd name="T0" fmla="*/ 73 w 77"/>
                  <a:gd name="T1" fmla="*/ 77 h 77"/>
                  <a:gd name="T2" fmla="*/ 60 w 77"/>
                  <a:gd name="T3" fmla="*/ 77 h 77"/>
                  <a:gd name="T4" fmla="*/ 62 w 77"/>
                  <a:gd name="T5" fmla="*/ 13 h 77"/>
                  <a:gd name="T6" fmla="*/ 0 w 77"/>
                  <a:gd name="T7" fmla="*/ 15 h 77"/>
                  <a:gd name="T8" fmla="*/ 0 w 77"/>
                  <a:gd name="T9" fmla="*/ 2 h 77"/>
                  <a:gd name="T10" fmla="*/ 77 w 77"/>
                  <a:gd name="T11" fmla="*/ 0 h 77"/>
                  <a:gd name="T12" fmla="*/ 73 w 77"/>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73" y="77"/>
                    </a:moveTo>
                    <a:lnTo>
                      <a:pt x="60" y="77"/>
                    </a:lnTo>
                    <a:lnTo>
                      <a:pt x="62" y="13"/>
                    </a:lnTo>
                    <a:lnTo>
                      <a:pt x="0" y="15"/>
                    </a:lnTo>
                    <a:lnTo>
                      <a:pt x="0" y="2"/>
                    </a:lnTo>
                    <a:lnTo>
                      <a:pt x="77" y="0"/>
                    </a:lnTo>
                    <a:lnTo>
                      <a:pt x="73" y="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16" name="Freeform 78">
                <a:extLst>
                  <a:ext uri="{FF2B5EF4-FFF2-40B4-BE49-F238E27FC236}">
                    <a16:creationId xmlns:a16="http://schemas.microsoft.com/office/drawing/2014/main" xmlns="" id="{B40AFFD1-A694-44CE-B5B4-FBDB03C1AFD1}"/>
                  </a:ext>
                </a:extLst>
              </p:cNvPr>
              <p:cNvSpPr>
                <a:spLocks/>
              </p:cNvSpPr>
              <p:nvPr/>
            </p:nvSpPr>
            <p:spPr bwMode="auto">
              <a:xfrm>
                <a:off x="1548" y="2253"/>
                <a:ext cx="290" cy="295"/>
              </a:xfrm>
              <a:custGeom>
                <a:avLst/>
                <a:gdLst>
                  <a:gd name="T0" fmla="*/ 0 w 136"/>
                  <a:gd name="T1" fmla="*/ 13 h 139"/>
                  <a:gd name="T2" fmla="*/ 46 w 136"/>
                  <a:gd name="T3" fmla="*/ 0 h 139"/>
                  <a:gd name="T4" fmla="*/ 136 w 136"/>
                  <a:gd name="T5" fmla="*/ 90 h 139"/>
                  <a:gd name="T6" fmla="*/ 121 w 136"/>
                  <a:gd name="T7" fmla="*/ 139 h 139"/>
                </a:gdLst>
                <a:ahLst/>
                <a:cxnLst>
                  <a:cxn ang="0">
                    <a:pos x="T0" y="T1"/>
                  </a:cxn>
                  <a:cxn ang="0">
                    <a:pos x="T2" y="T3"/>
                  </a:cxn>
                  <a:cxn ang="0">
                    <a:pos x="T4" y="T5"/>
                  </a:cxn>
                  <a:cxn ang="0">
                    <a:pos x="T6" y="T7"/>
                  </a:cxn>
                </a:cxnLst>
                <a:rect l="0" t="0" r="r" b="b"/>
                <a:pathLst>
                  <a:path w="136" h="139">
                    <a:moveTo>
                      <a:pt x="0" y="13"/>
                    </a:moveTo>
                    <a:cubicBezTo>
                      <a:pt x="13" y="4"/>
                      <a:pt x="29" y="0"/>
                      <a:pt x="46" y="0"/>
                    </a:cubicBezTo>
                    <a:cubicBezTo>
                      <a:pt x="96" y="0"/>
                      <a:pt x="136" y="40"/>
                      <a:pt x="136" y="90"/>
                    </a:cubicBezTo>
                    <a:cubicBezTo>
                      <a:pt x="136" y="108"/>
                      <a:pt x="131" y="125"/>
                      <a:pt x="121" y="139"/>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17" name="Freeform 79">
                <a:extLst>
                  <a:ext uri="{FF2B5EF4-FFF2-40B4-BE49-F238E27FC236}">
                    <a16:creationId xmlns:a16="http://schemas.microsoft.com/office/drawing/2014/main" xmlns="" id="{571BE334-BE93-457A-B6C2-8AC930296AE2}"/>
                  </a:ext>
                </a:extLst>
              </p:cNvPr>
              <p:cNvSpPr>
                <a:spLocks/>
              </p:cNvSpPr>
              <p:nvPr/>
            </p:nvSpPr>
            <p:spPr bwMode="auto">
              <a:xfrm>
                <a:off x="1454" y="2336"/>
                <a:ext cx="293" cy="300"/>
              </a:xfrm>
              <a:custGeom>
                <a:avLst/>
                <a:gdLst>
                  <a:gd name="T0" fmla="*/ 137 w 137"/>
                  <a:gd name="T1" fmla="*/ 128 h 141"/>
                  <a:gd name="T2" fmla="*/ 90 w 137"/>
                  <a:gd name="T3" fmla="*/ 141 h 141"/>
                  <a:gd name="T4" fmla="*/ 0 w 137"/>
                  <a:gd name="T5" fmla="*/ 51 h 141"/>
                  <a:gd name="T6" fmla="*/ 16 w 137"/>
                  <a:gd name="T7" fmla="*/ 0 h 141"/>
                </a:gdLst>
                <a:ahLst/>
                <a:cxnLst>
                  <a:cxn ang="0">
                    <a:pos x="T0" y="T1"/>
                  </a:cxn>
                  <a:cxn ang="0">
                    <a:pos x="T2" y="T3"/>
                  </a:cxn>
                  <a:cxn ang="0">
                    <a:pos x="T4" y="T5"/>
                  </a:cxn>
                  <a:cxn ang="0">
                    <a:pos x="T6" y="T7"/>
                  </a:cxn>
                </a:cxnLst>
                <a:rect l="0" t="0" r="r" b="b"/>
                <a:pathLst>
                  <a:path w="137" h="141">
                    <a:moveTo>
                      <a:pt x="137" y="128"/>
                    </a:moveTo>
                    <a:cubicBezTo>
                      <a:pt x="123" y="136"/>
                      <a:pt x="107" y="141"/>
                      <a:pt x="90" y="141"/>
                    </a:cubicBezTo>
                    <a:cubicBezTo>
                      <a:pt x="41" y="141"/>
                      <a:pt x="0" y="100"/>
                      <a:pt x="0" y="51"/>
                    </a:cubicBezTo>
                    <a:cubicBezTo>
                      <a:pt x="0" y="32"/>
                      <a:pt x="6" y="15"/>
                      <a:pt x="16" y="0"/>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124" name="TextBox 123">
            <a:extLst>
              <a:ext uri="{FF2B5EF4-FFF2-40B4-BE49-F238E27FC236}">
                <a16:creationId xmlns:a16="http://schemas.microsoft.com/office/drawing/2014/main" xmlns="" id="{0CD8E3D8-BBC1-4017-AE7A-5E9EF55D47F0}"/>
              </a:ext>
            </a:extLst>
          </p:cNvPr>
          <p:cNvSpPr txBox="1"/>
          <p:nvPr/>
        </p:nvSpPr>
        <p:spPr>
          <a:xfrm>
            <a:off x="511176" y="4575211"/>
            <a:ext cx="2774958" cy="646331"/>
          </a:xfrm>
          <a:prstGeom prst="rect">
            <a:avLst/>
          </a:prstGeom>
          <a:noFill/>
        </p:spPr>
        <p:txBody>
          <a:bodyPr wrap="square" rtlCol="0">
            <a:spAutoFit/>
          </a:bodyPr>
          <a:lstStyle/>
          <a:p>
            <a:pPr algn="ctr"/>
            <a:r>
              <a:rPr lang="en-SG" b="1" dirty="0">
                <a:solidFill>
                  <a:schemeClr val="accent1"/>
                </a:solidFill>
                <a:cs typeface="Arial" charset="0"/>
              </a:rPr>
              <a:t>Enable maximum integration</a:t>
            </a:r>
          </a:p>
        </p:txBody>
      </p:sp>
      <p:grpSp>
        <p:nvGrpSpPr>
          <p:cNvPr id="125" name="Group 124">
            <a:extLst>
              <a:ext uri="{FF2B5EF4-FFF2-40B4-BE49-F238E27FC236}">
                <a16:creationId xmlns:a16="http://schemas.microsoft.com/office/drawing/2014/main" xmlns="" id="{821D8ABB-1E0C-4590-8F8D-69ED11B85B99}"/>
              </a:ext>
            </a:extLst>
          </p:cNvPr>
          <p:cNvGrpSpPr/>
          <p:nvPr/>
        </p:nvGrpSpPr>
        <p:grpSpPr>
          <a:xfrm>
            <a:off x="1260752" y="2827063"/>
            <a:ext cx="1275804" cy="1435757"/>
            <a:chOff x="1260752" y="2827063"/>
            <a:chExt cx="1275804" cy="1435757"/>
          </a:xfrm>
          <a:solidFill>
            <a:schemeClr val="accent1"/>
          </a:solidFill>
        </p:grpSpPr>
        <p:sp>
          <p:nvSpPr>
            <p:cNvPr id="126" name="Freeform 129">
              <a:extLst>
                <a:ext uri="{FF2B5EF4-FFF2-40B4-BE49-F238E27FC236}">
                  <a16:creationId xmlns:a16="http://schemas.microsoft.com/office/drawing/2014/main" xmlns="" id="{98B0EBF0-C10F-49AD-8750-9BA64D7475D7}"/>
                </a:ext>
              </a:extLst>
            </p:cNvPr>
            <p:cNvSpPr>
              <a:spLocks/>
            </p:cNvSpPr>
            <p:nvPr/>
          </p:nvSpPr>
          <p:spPr bwMode="auto">
            <a:xfrm>
              <a:off x="1567035" y="3027428"/>
              <a:ext cx="154247" cy="109874"/>
            </a:xfrm>
            <a:custGeom>
              <a:avLst/>
              <a:gdLst>
                <a:gd name="T0" fmla="*/ 31 w 291"/>
                <a:gd name="T1" fmla="*/ 209 h 209"/>
                <a:gd name="T2" fmla="*/ 0 w 291"/>
                <a:gd name="T3" fmla="*/ 158 h 209"/>
                <a:gd name="T4" fmla="*/ 259 w 291"/>
                <a:gd name="T5" fmla="*/ 0 h 209"/>
                <a:gd name="T6" fmla="*/ 291 w 291"/>
                <a:gd name="T7" fmla="*/ 52 h 209"/>
                <a:gd name="T8" fmla="*/ 31 w 291"/>
                <a:gd name="T9" fmla="*/ 209 h 209"/>
              </a:gdLst>
              <a:ahLst/>
              <a:cxnLst>
                <a:cxn ang="0">
                  <a:pos x="T0" y="T1"/>
                </a:cxn>
                <a:cxn ang="0">
                  <a:pos x="T2" y="T3"/>
                </a:cxn>
                <a:cxn ang="0">
                  <a:pos x="T4" y="T5"/>
                </a:cxn>
                <a:cxn ang="0">
                  <a:pos x="T6" y="T7"/>
                </a:cxn>
                <a:cxn ang="0">
                  <a:pos x="T8" y="T9"/>
                </a:cxn>
              </a:cxnLst>
              <a:rect l="0" t="0" r="r" b="b"/>
              <a:pathLst>
                <a:path w="291" h="209">
                  <a:moveTo>
                    <a:pt x="31" y="209"/>
                  </a:moveTo>
                  <a:lnTo>
                    <a:pt x="0" y="158"/>
                  </a:lnTo>
                  <a:lnTo>
                    <a:pt x="259" y="0"/>
                  </a:lnTo>
                  <a:lnTo>
                    <a:pt x="291" y="52"/>
                  </a:lnTo>
                  <a:lnTo>
                    <a:pt x="31"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7" name="Freeform 130">
              <a:extLst>
                <a:ext uri="{FF2B5EF4-FFF2-40B4-BE49-F238E27FC236}">
                  <a16:creationId xmlns:a16="http://schemas.microsoft.com/office/drawing/2014/main" xmlns="" id="{0454BA5D-3820-4459-A95F-3A37B85B5901}"/>
                </a:ext>
              </a:extLst>
            </p:cNvPr>
            <p:cNvSpPr>
              <a:spLocks/>
            </p:cNvSpPr>
            <p:nvPr/>
          </p:nvSpPr>
          <p:spPr bwMode="auto">
            <a:xfrm>
              <a:off x="2089517" y="3036117"/>
              <a:ext cx="152133" cy="109874"/>
            </a:xfrm>
            <a:custGeom>
              <a:avLst/>
              <a:gdLst>
                <a:gd name="T0" fmla="*/ 252 w 285"/>
                <a:gd name="T1" fmla="*/ 209 h 209"/>
                <a:gd name="T2" fmla="*/ 0 w 285"/>
                <a:gd name="T3" fmla="*/ 52 h 209"/>
                <a:gd name="T4" fmla="*/ 32 w 285"/>
                <a:gd name="T5" fmla="*/ 0 h 209"/>
                <a:gd name="T6" fmla="*/ 285 w 285"/>
                <a:gd name="T7" fmla="*/ 158 h 209"/>
                <a:gd name="T8" fmla="*/ 252 w 285"/>
                <a:gd name="T9" fmla="*/ 209 h 209"/>
              </a:gdLst>
              <a:ahLst/>
              <a:cxnLst>
                <a:cxn ang="0">
                  <a:pos x="T0" y="T1"/>
                </a:cxn>
                <a:cxn ang="0">
                  <a:pos x="T2" y="T3"/>
                </a:cxn>
                <a:cxn ang="0">
                  <a:pos x="T4" y="T5"/>
                </a:cxn>
                <a:cxn ang="0">
                  <a:pos x="T6" y="T7"/>
                </a:cxn>
                <a:cxn ang="0">
                  <a:pos x="T8" y="T9"/>
                </a:cxn>
              </a:cxnLst>
              <a:rect l="0" t="0" r="r" b="b"/>
              <a:pathLst>
                <a:path w="285" h="209">
                  <a:moveTo>
                    <a:pt x="252" y="209"/>
                  </a:moveTo>
                  <a:lnTo>
                    <a:pt x="0" y="52"/>
                  </a:lnTo>
                  <a:lnTo>
                    <a:pt x="32" y="0"/>
                  </a:lnTo>
                  <a:lnTo>
                    <a:pt x="285" y="158"/>
                  </a:lnTo>
                  <a:lnTo>
                    <a:pt x="252"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8" name="Freeform 131">
              <a:extLst>
                <a:ext uri="{FF2B5EF4-FFF2-40B4-BE49-F238E27FC236}">
                  <a16:creationId xmlns:a16="http://schemas.microsoft.com/office/drawing/2014/main" xmlns="" id="{A55779F2-4F72-42BB-8183-E0DDD495098B}"/>
                </a:ext>
              </a:extLst>
            </p:cNvPr>
            <p:cNvSpPr>
              <a:spLocks/>
            </p:cNvSpPr>
            <p:nvPr/>
          </p:nvSpPr>
          <p:spPr bwMode="auto">
            <a:xfrm>
              <a:off x="1566361" y="3920322"/>
              <a:ext cx="150021" cy="103536"/>
            </a:xfrm>
            <a:custGeom>
              <a:avLst/>
              <a:gdLst>
                <a:gd name="T0" fmla="*/ 253 w 283"/>
                <a:gd name="T1" fmla="*/ 195 h 195"/>
                <a:gd name="T2" fmla="*/ 0 w 283"/>
                <a:gd name="T3" fmla="*/ 52 h 195"/>
                <a:gd name="T4" fmla="*/ 31 w 283"/>
                <a:gd name="T5" fmla="*/ 0 h 195"/>
                <a:gd name="T6" fmla="*/ 283 w 283"/>
                <a:gd name="T7" fmla="*/ 142 h 195"/>
                <a:gd name="T8" fmla="*/ 253 w 283"/>
                <a:gd name="T9" fmla="*/ 195 h 195"/>
              </a:gdLst>
              <a:ahLst/>
              <a:cxnLst>
                <a:cxn ang="0">
                  <a:pos x="T0" y="T1"/>
                </a:cxn>
                <a:cxn ang="0">
                  <a:pos x="T2" y="T3"/>
                </a:cxn>
                <a:cxn ang="0">
                  <a:pos x="T4" y="T5"/>
                </a:cxn>
                <a:cxn ang="0">
                  <a:pos x="T6" y="T7"/>
                </a:cxn>
                <a:cxn ang="0">
                  <a:pos x="T8" y="T9"/>
                </a:cxn>
              </a:cxnLst>
              <a:rect l="0" t="0" r="r" b="b"/>
              <a:pathLst>
                <a:path w="283" h="195">
                  <a:moveTo>
                    <a:pt x="253" y="195"/>
                  </a:moveTo>
                  <a:lnTo>
                    <a:pt x="0" y="52"/>
                  </a:lnTo>
                  <a:lnTo>
                    <a:pt x="31" y="0"/>
                  </a:lnTo>
                  <a:lnTo>
                    <a:pt x="283" y="142"/>
                  </a:lnTo>
                  <a:lnTo>
                    <a:pt x="25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9" name="Freeform 132">
              <a:extLst>
                <a:ext uri="{FF2B5EF4-FFF2-40B4-BE49-F238E27FC236}">
                  <a16:creationId xmlns:a16="http://schemas.microsoft.com/office/drawing/2014/main" xmlns="" id="{7C253A8A-825E-4F7B-8922-D0CE71D5382B}"/>
                </a:ext>
              </a:extLst>
            </p:cNvPr>
            <p:cNvSpPr>
              <a:spLocks/>
            </p:cNvSpPr>
            <p:nvPr/>
          </p:nvSpPr>
          <p:spPr bwMode="auto">
            <a:xfrm>
              <a:off x="2066917" y="3908118"/>
              <a:ext cx="147907" cy="103536"/>
            </a:xfrm>
            <a:custGeom>
              <a:avLst/>
              <a:gdLst>
                <a:gd name="T0" fmla="*/ 30 w 283"/>
                <a:gd name="T1" fmla="*/ 195 h 195"/>
                <a:gd name="T2" fmla="*/ 0 w 283"/>
                <a:gd name="T3" fmla="*/ 142 h 195"/>
                <a:gd name="T4" fmla="*/ 253 w 283"/>
                <a:gd name="T5" fmla="*/ 0 h 195"/>
                <a:gd name="T6" fmla="*/ 283 w 283"/>
                <a:gd name="T7" fmla="*/ 52 h 195"/>
                <a:gd name="T8" fmla="*/ 30 w 283"/>
                <a:gd name="T9" fmla="*/ 195 h 195"/>
              </a:gdLst>
              <a:ahLst/>
              <a:cxnLst>
                <a:cxn ang="0">
                  <a:pos x="T0" y="T1"/>
                </a:cxn>
                <a:cxn ang="0">
                  <a:pos x="T2" y="T3"/>
                </a:cxn>
                <a:cxn ang="0">
                  <a:pos x="T4" y="T5"/>
                </a:cxn>
                <a:cxn ang="0">
                  <a:pos x="T6" y="T7"/>
                </a:cxn>
                <a:cxn ang="0">
                  <a:pos x="T8" y="T9"/>
                </a:cxn>
              </a:cxnLst>
              <a:rect l="0" t="0" r="r" b="b"/>
              <a:pathLst>
                <a:path w="283" h="195">
                  <a:moveTo>
                    <a:pt x="30" y="195"/>
                  </a:moveTo>
                  <a:lnTo>
                    <a:pt x="0" y="142"/>
                  </a:lnTo>
                  <a:lnTo>
                    <a:pt x="253" y="0"/>
                  </a:lnTo>
                  <a:lnTo>
                    <a:pt x="283" y="52"/>
                  </a:lnTo>
                  <a:lnTo>
                    <a:pt x="30"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0" name="Freeform 133">
              <a:extLst>
                <a:ext uri="{FF2B5EF4-FFF2-40B4-BE49-F238E27FC236}">
                  <a16:creationId xmlns:a16="http://schemas.microsoft.com/office/drawing/2014/main" xmlns="" id="{89CF3188-6F79-4B60-B7F4-F3F2B8E961DB}"/>
                </a:ext>
              </a:extLst>
            </p:cNvPr>
            <p:cNvSpPr>
              <a:spLocks/>
            </p:cNvSpPr>
            <p:nvPr/>
          </p:nvSpPr>
          <p:spPr bwMode="auto">
            <a:xfrm>
              <a:off x="1884078" y="3713451"/>
              <a:ext cx="31695" cy="116214"/>
            </a:xfrm>
            <a:custGeom>
              <a:avLst/>
              <a:gdLst>
                <a:gd name="T0" fmla="*/ 61 w 64"/>
                <a:gd name="T1" fmla="*/ 220 h 220"/>
                <a:gd name="T2" fmla="*/ 0 w 64"/>
                <a:gd name="T3" fmla="*/ 219 h 220"/>
                <a:gd name="T4" fmla="*/ 3 w 64"/>
                <a:gd name="T5" fmla="*/ 0 h 220"/>
                <a:gd name="T6" fmla="*/ 64 w 64"/>
                <a:gd name="T7" fmla="*/ 1 h 220"/>
                <a:gd name="T8" fmla="*/ 61 w 64"/>
                <a:gd name="T9" fmla="*/ 220 h 220"/>
              </a:gdLst>
              <a:ahLst/>
              <a:cxnLst>
                <a:cxn ang="0">
                  <a:pos x="T0" y="T1"/>
                </a:cxn>
                <a:cxn ang="0">
                  <a:pos x="T2" y="T3"/>
                </a:cxn>
                <a:cxn ang="0">
                  <a:pos x="T4" y="T5"/>
                </a:cxn>
                <a:cxn ang="0">
                  <a:pos x="T6" y="T7"/>
                </a:cxn>
                <a:cxn ang="0">
                  <a:pos x="T8" y="T9"/>
                </a:cxn>
              </a:cxnLst>
              <a:rect l="0" t="0" r="r" b="b"/>
              <a:pathLst>
                <a:path w="64" h="220">
                  <a:moveTo>
                    <a:pt x="61" y="220"/>
                  </a:moveTo>
                  <a:lnTo>
                    <a:pt x="0" y="219"/>
                  </a:lnTo>
                  <a:lnTo>
                    <a:pt x="3" y="0"/>
                  </a:lnTo>
                  <a:lnTo>
                    <a:pt x="64" y="1"/>
                  </a:lnTo>
                  <a:lnTo>
                    <a:pt x="61"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1" name="Rectangle 134">
              <a:extLst>
                <a:ext uri="{FF2B5EF4-FFF2-40B4-BE49-F238E27FC236}">
                  <a16:creationId xmlns:a16="http://schemas.microsoft.com/office/drawing/2014/main" xmlns="" id="{8C919BE0-6223-4C6D-964B-2D6E2195F997}"/>
                </a:ext>
              </a:extLst>
            </p:cNvPr>
            <p:cNvSpPr>
              <a:spLocks noChangeArrowheads="1"/>
            </p:cNvSpPr>
            <p:nvPr/>
          </p:nvSpPr>
          <p:spPr bwMode="auto">
            <a:xfrm>
              <a:off x="1884078" y="3219017"/>
              <a:ext cx="31695" cy="116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2" name="Rectangle 135">
              <a:extLst>
                <a:ext uri="{FF2B5EF4-FFF2-40B4-BE49-F238E27FC236}">
                  <a16:creationId xmlns:a16="http://schemas.microsoft.com/office/drawing/2014/main" xmlns="" id="{AC6E7B63-1C08-4E68-B016-9620CC50BF41}"/>
                </a:ext>
              </a:extLst>
            </p:cNvPr>
            <p:cNvSpPr>
              <a:spLocks noChangeArrowheads="1"/>
            </p:cNvSpPr>
            <p:nvPr/>
          </p:nvSpPr>
          <p:spPr bwMode="auto">
            <a:xfrm>
              <a:off x="1400206" y="3439870"/>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3" name="Rectangle 136">
              <a:extLst>
                <a:ext uri="{FF2B5EF4-FFF2-40B4-BE49-F238E27FC236}">
                  <a16:creationId xmlns:a16="http://schemas.microsoft.com/office/drawing/2014/main" xmlns="" id="{FD7187C9-F7CC-46A6-99D1-CA07B843BA40}"/>
                </a:ext>
              </a:extLst>
            </p:cNvPr>
            <p:cNvSpPr>
              <a:spLocks noChangeArrowheads="1"/>
            </p:cNvSpPr>
            <p:nvPr/>
          </p:nvSpPr>
          <p:spPr bwMode="auto">
            <a:xfrm>
              <a:off x="2365115" y="3445948"/>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4" name="Freeform 137">
              <a:extLst>
                <a:ext uri="{FF2B5EF4-FFF2-40B4-BE49-F238E27FC236}">
                  <a16:creationId xmlns:a16="http://schemas.microsoft.com/office/drawing/2014/main" xmlns="" id="{483CC7BA-C24C-48F1-8B3D-B083578658A0}"/>
                </a:ext>
              </a:extLst>
            </p:cNvPr>
            <p:cNvSpPr>
              <a:spLocks/>
            </p:cNvSpPr>
            <p:nvPr/>
          </p:nvSpPr>
          <p:spPr bwMode="auto">
            <a:xfrm>
              <a:off x="1628409" y="3358473"/>
              <a:ext cx="114100" cy="84519"/>
            </a:xfrm>
            <a:custGeom>
              <a:avLst/>
              <a:gdLst>
                <a:gd name="T0" fmla="*/ 185 w 215"/>
                <a:gd name="T1" fmla="*/ 158 h 158"/>
                <a:gd name="T2" fmla="*/ 0 w 215"/>
                <a:gd name="T3" fmla="*/ 51 h 158"/>
                <a:gd name="T4" fmla="*/ 32 w 215"/>
                <a:gd name="T5" fmla="*/ 0 h 158"/>
                <a:gd name="T6" fmla="*/ 215 w 215"/>
                <a:gd name="T7" fmla="*/ 106 h 158"/>
                <a:gd name="T8" fmla="*/ 185 w 215"/>
                <a:gd name="T9" fmla="*/ 158 h 158"/>
              </a:gdLst>
              <a:ahLst/>
              <a:cxnLst>
                <a:cxn ang="0">
                  <a:pos x="T0" y="T1"/>
                </a:cxn>
                <a:cxn ang="0">
                  <a:pos x="T2" y="T3"/>
                </a:cxn>
                <a:cxn ang="0">
                  <a:pos x="T4" y="T5"/>
                </a:cxn>
                <a:cxn ang="0">
                  <a:pos x="T6" y="T7"/>
                </a:cxn>
                <a:cxn ang="0">
                  <a:pos x="T8" y="T9"/>
                </a:cxn>
              </a:cxnLst>
              <a:rect l="0" t="0" r="r" b="b"/>
              <a:pathLst>
                <a:path w="215" h="158">
                  <a:moveTo>
                    <a:pt x="185" y="158"/>
                  </a:moveTo>
                  <a:lnTo>
                    <a:pt x="0" y="51"/>
                  </a:lnTo>
                  <a:lnTo>
                    <a:pt x="32" y="0"/>
                  </a:lnTo>
                  <a:lnTo>
                    <a:pt x="215" y="106"/>
                  </a:lnTo>
                  <a:lnTo>
                    <a:pt x="18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5" name="Freeform 138">
              <a:extLst>
                <a:ext uri="{FF2B5EF4-FFF2-40B4-BE49-F238E27FC236}">
                  <a16:creationId xmlns:a16="http://schemas.microsoft.com/office/drawing/2014/main" xmlns="" id="{7254F42B-AF84-44C7-A539-D7F5D524E3A6}"/>
                </a:ext>
              </a:extLst>
            </p:cNvPr>
            <p:cNvSpPr>
              <a:spLocks/>
            </p:cNvSpPr>
            <p:nvPr/>
          </p:nvSpPr>
          <p:spPr bwMode="auto">
            <a:xfrm>
              <a:off x="2055227" y="3358473"/>
              <a:ext cx="116214" cy="84519"/>
            </a:xfrm>
            <a:custGeom>
              <a:avLst/>
              <a:gdLst>
                <a:gd name="T0" fmla="*/ 30 w 219"/>
                <a:gd name="T1" fmla="*/ 162 h 162"/>
                <a:gd name="T2" fmla="*/ 0 w 219"/>
                <a:gd name="T3" fmla="*/ 110 h 162"/>
                <a:gd name="T4" fmla="*/ 188 w 219"/>
                <a:gd name="T5" fmla="*/ 0 h 162"/>
                <a:gd name="T6" fmla="*/ 219 w 219"/>
                <a:gd name="T7" fmla="*/ 52 h 162"/>
                <a:gd name="T8" fmla="*/ 30 w 219"/>
                <a:gd name="T9" fmla="*/ 162 h 162"/>
              </a:gdLst>
              <a:ahLst/>
              <a:cxnLst>
                <a:cxn ang="0">
                  <a:pos x="T0" y="T1"/>
                </a:cxn>
                <a:cxn ang="0">
                  <a:pos x="T2" y="T3"/>
                </a:cxn>
                <a:cxn ang="0">
                  <a:pos x="T4" y="T5"/>
                </a:cxn>
                <a:cxn ang="0">
                  <a:pos x="T6" y="T7"/>
                </a:cxn>
                <a:cxn ang="0">
                  <a:pos x="T8" y="T9"/>
                </a:cxn>
              </a:cxnLst>
              <a:rect l="0" t="0" r="r" b="b"/>
              <a:pathLst>
                <a:path w="219" h="162">
                  <a:moveTo>
                    <a:pt x="30" y="162"/>
                  </a:moveTo>
                  <a:lnTo>
                    <a:pt x="0" y="110"/>
                  </a:lnTo>
                  <a:lnTo>
                    <a:pt x="188" y="0"/>
                  </a:lnTo>
                  <a:lnTo>
                    <a:pt x="219" y="52"/>
                  </a:lnTo>
                  <a:lnTo>
                    <a:pt x="3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6" name="Freeform 139">
              <a:extLst>
                <a:ext uri="{FF2B5EF4-FFF2-40B4-BE49-F238E27FC236}">
                  <a16:creationId xmlns:a16="http://schemas.microsoft.com/office/drawing/2014/main" xmlns="" id="{06D47B29-27B7-4A83-B0FD-3D94E065CD9E}"/>
                </a:ext>
              </a:extLst>
            </p:cNvPr>
            <p:cNvSpPr>
              <a:spLocks/>
            </p:cNvSpPr>
            <p:nvPr/>
          </p:nvSpPr>
          <p:spPr bwMode="auto">
            <a:xfrm>
              <a:off x="1628409" y="3605689"/>
              <a:ext cx="114100" cy="84519"/>
            </a:xfrm>
            <a:custGeom>
              <a:avLst/>
              <a:gdLst>
                <a:gd name="T0" fmla="*/ 30 w 217"/>
                <a:gd name="T1" fmla="*/ 160 h 160"/>
                <a:gd name="T2" fmla="*/ 0 w 217"/>
                <a:gd name="T3" fmla="*/ 109 h 160"/>
                <a:gd name="T4" fmla="*/ 187 w 217"/>
                <a:gd name="T5" fmla="*/ 0 h 160"/>
                <a:gd name="T6" fmla="*/ 217 w 217"/>
                <a:gd name="T7" fmla="*/ 52 h 160"/>
                <a:gd name="T8" fmla="*/ 30 w 217"/>
                <a:gd name="T9" fmla="*/ 160 h 160"/>
              </a:gdLst>
              <a:ahLst/>
              <a:cxnLst>
                <a:cxn ang="0">
                  <a:pos x="T0" y="T1"/>
                </a:cxn>
                <a:cxn ang="0">
                  <a:pos x="T2" y="T3"/>
                </a:cxn>
                <a:cxn ang="0">
                  <a:pos x="T4" y="T5"/>
                </a:cxn>
                <a:cxn ang="0">
                  <a:pos x="T6" y="T7"/>
                </a:cxn>
                <a:cxn ang="0">
                  <a:pos x="T8" y="T9"/>
                </a:cxn>
              </a:cxnLst>
              <a:rect l="0" t="0" r="r" b="b"/>
              <a:pathLst>
                <a:path w="217" h="160">
                  <a:moveTo>
                    <a:pt x="30" y="160"/>
                  </a:moveTo>
                  <a:lnTo>
                    <a:pt x="0" y="109"/>
                  </a:lnTo>
                  <a:lnTo>
                    <a:pt x="187" y="0"/>
                  </a:lnTo>
                  <a:lnTo>
                    <a:pt x="217" y="52"/>
                  </a:lnTo>
                  <a:lnTo>
                    <a:pt x="3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7" name="Freeform 140">
              <a:extLst>
                <a:ext uri="{FF2B5EF4-FFF2-40B4-BE49-F238E27FC236}">
                  <a16:creationId xmlns:a16="http://schemas.microsoft.com/office/drawing/2014/main" xmlns="" id="{1A8728A4-1746-4984-A41D-9F71F27956F2}"/>
                </a:ext>
              </a:extLst>
            </p:cNvPr>
            <p:cNvSpPr>
              <a:spLocks/>
            </p:cNvSpPr>
            <p:nvPr/>
          </p:nvSpPr>
          <p:spPr bwMode="auto">
            <a:xfrm>
              <a:off x="2055227" y="3605689"/>
              <a:ext cx="116214" cy="84519"/>
            </a:xfrm>
            <a:custGeom>
              <a:avLst/>
              <a:gdLst>
                <a:gd name="T0" fmla="*/ 188 w 219"/>
                <a:gd name="T1" fmla="*/ 161 h 161"/>
                <a:gd name="T2" fmla="*/ 0 w 219"/>
                <a:gd name="T3" fmla="*/ 52 h 161"/>
                <a:gd name="T4" fmla="*/ 30 w 219"/>
                <a:gd name="T5" fmla="*/ 0 h 161"/>
                <a:gd name="T6" fmla="*/ 219 w 219"/>
                <a:gd name="T7" fmla="*/ 109 h 161"/>
                <a:gd name="T8" fmla="*/ 188 w 219"/>
                <a:gd name="T9" fmla="*/ 161 h 161"/>
              </a:gdLst>
              <a:ahLst/>
              <a:cxnLst>
                <a:cxn ang="0">
                  <a:pos x="T0" y="T1"/>
                </a:cxn>
                <a:cxn ang="0">
                  <a:pos x="T2" y="T3"/>
                </a:cxn>
                <a:cxn ang="0">
                  <a:pos x="T4" y="T5"/>
                </a:cxn>
                <a:cxn ang="0">
                  <a:pos x="T6" y="T7"/>
                </a:cxn>
                <a:cxn ang="0">
                  <a:pos x="T8" y="T9"/>
                </a:cxn>
              </a:cxnLst>
              <a:rect l="0" t="0" r="r" b="b"/>
              <a:pathLst>
                <a:path w="219" h="161">
                  <a:moveTo>
                    <a:pt x="188" y="161"/>
                  </a:moveTo>
                  <a:lnTo>
                    <a:pt x="0" y="52"/>
                  </a:lnTo>
                  <a:lnTo>
                    <a:pt x="30" y="0"/>
                  </a:lnTo>
                  <a:lnTo>
                    <a:pt x="219" y="109"/>
                  </a:lnTo>
                  <a:lnTo>
                    <a:pt x="188"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8" name="Freeform 141">
              <a:extLst>
                <a:ext uri="{FF2B5EF4-FFF2-40B4-BE49-F238E27FC236}">
                  <a16:creationId xmlns:a16="http://schemas.microsoft.com/office/drawing/2014/main" xmlns="" id="{93DE14FA-7137-4189-A7D7-A031839A59FC}"/>
                </a:ext>
              </a:extLst>
            </p:cNvPr>
            <p:cNvSpPr>
              <a:spLocks noEditPoints="1"/>
            </p:cNvSpPr>
            <p:nvPr/>
          </p:nvSpPr>
          <p:spPr bwMode="auto">
            <a:xfrm>
              <a:off x="1756311" y="2827063"/>
              <a:ext cx="310606" cy="308493"/>
            </a:xfrm>
            <a:custGeom>
              <a:avLst/>
              <a:gdLst>
                <a:gd name="T0" fmla="*/ 264 w 587"/>
                <a:gd name="T1" fmla="*/ 584 h 585"/>
                <a:gd name="T2" fmla="*/ 207 w 587"/>
                <a:gd name="T3" fmla="*/ 572 h 585"/>
                <a:gd name="T4" fmla="*/ 154 w 587"/>
                <a:gd name="T5" fmla="*/ 550 h 585"/>
                <a:gd name="T6" fmla="*/ 108 w 587"/>
                <a:gd name="T7" fmla="*/ 518 h 585"/>
                <a:gd name="T8" fmla="*/ 68 w 587"/>
                <a:gd name="T9" fmla="*/ 478 h 585"/>
                <a:gd name="T10" fmla="*/ 36 w 587"/>
                <a:gd name="T11" fmla="*/ 432 h 585"/>
                <a:gd name="T12" fmla="*/ 15 w 587"/>
                <a:gd name="T13" fmla="*/ 379 h 585"/>
                <a:gd name="T14" fmla="*/ 2 w 587"/>
                <a:gd name="T15" fmla="*/ 323 h 585"/>
                <a:gd name="T16" fmla="*/ 1 w 587"/>
                <a:gd name="T17" fmla="*/ 277 h 585"/>
                <a:gd name="T18" fmla="*/ 11 w 587"/>
                <a:gd name="T19" fmla="*/ 220 h 585"/>
                <a:gd name="T20" fmla="*/ 30 w 587"/>
                <a:gd name="T21" fmla="*/ 166 h 585"/>
                <a:gd name="T22" fmla="*/ 59 w 587"/>
                <a:gd name="T23" fmla="*/ 118 h 585"/>
                <a:gd name="T24" fmla="*/ 97 w 587"/>
                <a:gd name="T25" fmla="*/ 77 h 585"/>
                <a:gd name="T26" fmla="*/ 142 w 587"/>
                <a:gd name="T27" fmla="*/ 42 h 585"/>
                <a:gd name="T28" fmla="*/ 193 w 587"/>
                <a:gd name="T29" fmla="*/ 18 h 585"/>
                <a:gd name="T30" fmla="*/ 249 w 587"/>
                <a:gd name="T31" fmla="*/ 4 h 585"/>
                <a:gd name="T32" fmla="*/ 293 w 587"/>
                <a:gd name="T33" fmla="*/ 0 h 585"/>
                <a:gd name="T34" fmla="*/ 353 w 587"/>
                <a:gd name="T35" fmla="*/ 6 h 585"/>
                <a:gd name="T36" fmla="*/ 408 w 587"/>
                <a:gd name="T37" fmla="*/ 23 h 585"/>
                <a:gd name="T38" fmla="*/ 457 w 587"/>
                <a:gd name="T39" fmla="*/ 50 h 585"/>
                <a:gd name="T40" fmla="*/ 501 w 587"/>
                <a:gd name="T41" fmla="*/ 86 h 585"/>
                <a:gd name="T42" fmla="*/ 537 w 587"/>
                <a:gd name="T43" fmla="*/ 129 h 585"/>
                <a:gd name="T44" fmla="*/ 564 w 587"/>
                <a:gd name="T45" fmla="*/ 178 h 585"/>
                <a:gd name="T46" fmla="*/ 580 w 587"/>
                <a:gd name="T47" fmla="*/ 234 h 585"/>
                <a:gd name="T48" fmla="*/ 587 w 587"/>
                <a:gd name="T49" fmla="*/ 292 h 585"/>
                <a:gd name="T50" fmla="*/ 583 w 587"/>
                <a:gd name="T51" fmla="*/ 337 h 585"/>
                <a:gd name="T52" fmla="*/ 569 w 587"/>
                <a:gd name="T53" fmla="*/ 393 h 585"/>
                <a:gd name="T54" fmla="*/ 544 w 587"/>
                <a:gd name="T55" fmla="*/ 444 h 585"/>
                <a:gd name="T56" fmla="*/ 511 w 587"/>
                <a:gd name="T57" fmla="*/ 489 h 585"/>
                <a:gd name="T58" fmla="*/ 469 w 587"/>
                <a:gd name="T59" fmla="*/ 526 h 585"/>
                <a:gd name="T60" fmla="*/ 421 w 587"/>
                <a:gd name="T61" fmla="*/ 556 h 585"/>
                <a:gd name="T62" fmla="*/ 367 w 587"/>
                <a:gd name="T63" fmla="*/ 576 h 585"/>
                <a:gd name="T64" fmla="*/ 309 w 587"/>
                <a:gd name="T65" fmla="*/ 585 h 585"/>
                <a:gd name="T66" fmla="*/ 293 w 587"/>
                <a:gd name="T67" fmla="*/ 61 h 585"/>
                <a:gd name="T68" fmla="*/ 225 w 587"/>
                <a:gd name="T69" fmla="*/ 72 h 585"/>
                <a:gd name="T70" fmla="*/ 146 w 587"/>
                <a:gd name="T71" fmla="*/ 114 h 585"/>
                <a:gd name="T72" fmla="*/ 89 w 587"/>
                <a:gd name="T73" fmla="*/ 183 h 585"/>
                <a:gd name="T74" fmla="*/ 63 w 587"/>
                <a:gd name="T75" fmla="*/ 269 h 585"/>
                <a:gd name="T76" fmla="*/ 62 w 587"/>
                <a:gd name="T77" fmla="*/ 305 h 585"/>
                <a:gd name="T78" fmla="*/ 80 w 587"/>
                <a:gd name="T79" fmla="*/ 383 h 585"/>
                <a:gd name="T80" fmla="*/ 130 w 587"/>
                <a:gd name="T81" fmla="*/ 457 h 585"/>
                <a:gd name="T82" fmla="*/ 204 w 587"/>
                <a:gd name="T83" fmla="*/ 506 h 585"/>
                <a:gd name="T84" fmla="*/ 282 w 587"/>
                <a:gd name="T85" fmla="*/ 524 h 585"/>
                <a:gd name="T86" fmla="*/ 318 w 587"/>
                <a:gd name="T87" fmla="*/ 523 h 585"/>
                <a:gd name="T88" fmla="*/ 405 w 587"/>
                <a:gd name="T89" fmla="*/ 496 h 585"/>
                <a:gd name="T90" fmla="*/ 473 w 587"/>
                <a:gd name="T91" fmla="*/ 440 h 585"/>
                <a:gd name="T92" fmla="*/ 516 w 587"/>
                <a:gd name="T93" fmla="*/ 361 h 585"/>
                <a:gd name="T94" fmla="*/ 526 w 587"/>
                <a:gd name="T95" fmla="*/ 292 h 585"/>
                <a:gd name="T96" fmla="*/ 522 w 587"/>
                <a:gd name="T97" fmla="*/ 246 h 585"/>
                <a:gd name="T98" fmla="*/ 486 w 587"/>
                <a:gd name="T99" fmla="*/ 163 h 585"/>
                <a:gd name="T100" fmla="*/ 424 w 587"/>
                <a:gd name="T101" fmla="*/ 101 h 585"/>
                <a:gd name="T102" fmla="*/ 341 w 587"/>
                <a:gd name="T103" fmla="*/ 66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5"/>
                  </a:lnTo>
                  <a:lnTo>
                    <a:pt x="264" y="584"/>
                  </a:lnTo>
                  <a:lnTo>
                    <a:pt x="249" y="582"/>
                  </a:lnTo>
                  <a:lnTo>
                    <a:pt x="235" y="579"/>
                  </a:lnTo>
                  <a:lnTo>
                    <a:pt x="221" y="576"/>
                  </a:lnTo>
                  <a:lnTo>
                    <a:pt x="207" y="572"/>
                  </a:lnTo>
                  <a:lnTo>
                    <a:pt x="193" y="567"/>
                  </a:lnTo>
                  <a:lnTo>
                    <a:pt x="180" y="562"/>
                  </a:lnTo>
                  <a:lnTo>
                    <a:pt x="167" y="556"/>
                  </a:lnTo>
                  <a:lnTo>
                    <a:pt x="154" y="550"/>
                  </a:lnTo>
                  <a:lnTo>
                    <a:pt x="142" y="543"/>
                  </a:lnTo>
                  <a:lnTo>
                    <a:pt x="130" y="535"/>
                  </a:lnTo>
                  <a:lnTo>
                    <a:pt x="119" y="526"/>
                  </a:lnTo>
                  <a:lnTo>
                    <a:pt x="108" y="518"/>
                  </a:lnTo>
                  <a:lnTo>
                    <a:pt x="97" y="509"/>
                  </a:lnTo>
                  <a:lnTo>
                    <a:pt x="86" y="499"/>
                  </a:lnTo>
                  <a:lnTo>
                    <a:pt x="77" y="489"/>
                  </a:lnTo>
                  <a:lnTo>
                    <a:pt x="68" y="478"/>
                  </a:lnTo>
                  <a:lnTo>
                    <a:pt x="59" y="468"/>
                  </a:lnTo>
                  <a:lnTo>
                    <a:pt x="51" y="456"/>
                  </a:lnTo>
                  <a:lnTo>
                    <a:pt x="43" y="444"/>
                  </a:lnTo>
                  <a:lnTo>
                    <a:pt x="36" y="432"/>
                  </a:lnTo>
                  <a:lnTo>
                    <a:pt x="30" y="420"/>
                  </a:lnTo>
                  <a:lnTo>
                    <a:pt x="24" y="406"/>
                  </a:lnTo>
                  <a:lnTo>
                    <a:pt x="19" y="393"/>
                  </a:lnTo>
                  <a:lnTo>
                    <a:pt x="15" y="379"/>
                  </a:lnTo>
                  <a:lnTo>
                    <a:pt x="11" y="366"/>
                  </a:lnTo>
                  <a:lnTo>
                    <a:pt x="7" y="352"/>
                  </a:lnTo>
                  <a:lnTo>
                    <a:pt x="5" y="337"/>
                  </a:lnTo>
                  <a:lnTo>
                    <a:pt x="2" y="323"/>
                  </a:lnTo>
                  <a:lnTo>
                    <a:pt x="1" y="308"/>
                  </a:lnTo>
                  <a:lnTo>
                    <a:pt x="0" y="292"/>
                  </a:lnTo>
                  <a:lnTo>
                    <a:pt x="0" y="292"/>
                  </a:lnTo>
                  <a:lnTo>
                    <a:pt x="1" y="277"/>
                  </a:lnTo>
                  <a:lnTo>
                    <a:pt x="2" y="263"/>
                  </a:lnTo>
                  <a:lnTo>
                    <a:pt x="5" y="248"/>
                  </a:lnTo>
                  <a:lnTo>
                    <a:pt x="7" y="234"/>
                  </a:lnTo>
                  <a:lnTo>
                    <a:pt x="11" y="220"/>
                  </a:lnTo>
                  <a:lnTo>
                    <a:pt x="15" y="206"/>
                  </a:lnTo>
                  <a:lnTo>
                    <a:pt x="19" y="193"/>
                  </a:lnTo>
                  <a:lnTo>
                    <a:pt x="24" y="178"/>
                  </a:lnTo>
                  <a:lnTo>
                    <a:pt x="30" y="166"/>
                  </a:lnTo>
                  <a:lnTo>
                    <a:pt x="36" y="153"/>
                  </a:lnTo>
                  <a:lnTo>
                    <a:pt x="43" y="141"/>
                  </a:lnTo>
                  <a:lnTo>
                    <a:pt x="51" y="129"/>
                  </a:lnTo>
                  <a:lnTo>
                    <a:pt x="59" y="118"/>
                  </a:lnTo>
                  <a:lnTo>
                    <a:pt x="68" y="107"/>
                  </a:lnTo>
                  <a:lnTo>
                    <a:pt x="77" y="96"/>
                  </a:lnTo>
                  <a:lnTo>
                    <a:pt x="86" y="86"/>
                  </a:lnTo>
                  <a:lnTo>
                    <a:pt x="97" y="77"/>
                  </a:lnTo>
                  <a:lnTo>
                    <a:pt x="108" y="67"/>
                  </a:lnTo>
                  <a:lnTo>
                    <a:pt x="119" y="58"/>
                  </a:lnTo>
                  <a:lnTo>
                    <a:pt x="130" y="50"/>
                  </a:lnTo>
                  <a:lnTo>
                    <a:pt x="142" y="42"/>
                  </a:lnTo>
                  <a:lnTo>
                    <a:pt x="154" y="35"/>
                  </a:lnTo>
                  <a:lnTo>
                    <a:pt x="167" y="29"/>
                  </a:lnTo>
                  <a:lnTo>
                    <a:pt x="180" y="23"/>
                  </a:lnTo>
                  <a:lnTo>
                    <a:pt x="193" y="18"/>
                  </a:lnTo>
                  <a:lnTo>
                    <a:pt x="207" y="13"/>
                  </a:lnTo>
                  <a:lnTo>
                    <a:pt x="221" y="9"/>
                  </a:lnTo>
                  <a:lnTo>
                    <a:pt x="235" y="6"/>
                  </a:lnTo>
                  <a:lnTo>
                    <a:pt x="249" y="4"/>
                  </a:lnTo>
                  <a:lnTo>
                    <a:pt x="264" y="2"/>
                  </a:lnTo>
                  <a:lnTo>
                    <a:pt x="278" y="1"/>
                  </a:lnTo>
                  <a:lnTo>
                    <a:pt x="293" y="0"/>
                  </a:lnTo>
                  <a:lnTo>
                    <a:pt x="293" y="0"/>
                  </a:lnTo>
                  <a:lnTo>
                    <a:pt x="309" y="1"/>
                  </a:lnTo>
                  <a:lnTo>
                    <a:pt x="324" y="2"/>
                  </a:lnTo>
                  <a:lnTo>
                    <a:pt x="338" y="4"/>
                  </a:lnTo>
                  <a:lnTo>
                    <a:pt x="353" y="6"/>
                  </a:lnTo>
                  <a:lnTo>
                    <a:pt x="367" y="9"/>
                  </a:lnTo>
                  <a:lnTo>
                    <a:pt x="381" y="13"/>
                  </a:lnTo>
                  <a:lnTo>
                    <a:pt x="395" y="18"/>
                  </a:lnTo>
                  <a:lnTo>
                    <a:pt x="408" y="23"/>
                  </a:lnTo>
                  <a:lnTo>
                    <a:pt x="421" y="29"/>
                  </a:lnTo>
                  <a:lnTo>
                    <a:pt x="433" y="35"/>
                  </a:lnTo>
                  <a:lnTo>
                    <a:pt x="446" y="42"/>
                  </a:lnTo>
                  <a:lnTo>
                    <a:pt x="457" y="50"/>
                  </a:lnTo>
                  <a:lnTo>
                    <a:pt x="469" y="58"/>
                  </a:lnTo>
                  <a:lnTo>
                    <a:pt x="480" y="67"/>
                  </a:lnTo>
                  <a:lnTo>
                    <a:pt x="491" y="77"/>
                  </a:lnTo>
                  <a:lnTo>
                    <a:pt x="501" y="86"/>
                  </a:lnTo>
                  <a:lnTo>
                    <a:pt x="511" y="96"/>
                  </a:lnTo>
                  <a:lnTo>
                    <a:pt x="520" y="107"/>
                  </a:lnTo>
                  <a:lnTo>
                    <a:pt x="529" y="118"/>
                  </a:lnTo>
                  <a:lnTo>
                    <a:pt x="537" y="129"/>
                  </a:lnTo>
                  <a:lnTo>
                    <a:pt x="544" y="141"/>
                  </a:lnTo>
                  <a:lnTo>
                    <a:pt x="551" y="153"/>
                  </a:lnTo>
                  <a:lnTo>
                    <a:pt x="558" y="166"/>
                  </a:lnTo>
                  <a:lnTo>
                    <a:pt x="564" y="178"/>
                  </a:lnTo>
                  <a:lnTo>
                    <a:pt x="569" y="193"/>
                  </a:lnTo>
                  <a:lnTo>
                    <a:pt x="573" y="206"/>
                  </a:lnTo>
                  <a:lnTo>
                    <a:pt x="577" y="220"/>
                  </a:lnTo>
                  <a:lnTo>
                    <a:pt x="580" y="234"/>
                  </a:lnTo>
                  <a:lnTo>
                    <a:pt x="583" y="248"/>
                  </a:lnTo>
                  <a:lnTo>
                    <a:pt x="586" y="263"/>
                  </a:lnTo>
                  <a:lnTo>
                    <a:pt x="587" y="277"/>
                  </a:lnTo>
                  <a:lnTo>
                    <a:pt x="587" y="292"/>
                  </a:lnTo>
                  <a:lnTo>
                    <a:pt x="587" y="292"/>
                  </a:lnTo>
                  <a:lnTo>
                    <a:pt x="587" y="308"/>
                  </a:lnTo>
                  <a:lnTo>
                    <a:pt x="586" y="323"/>
                  </a:lnTo>
                  <a:lnTo>
                    <a:pt x="583" y="337"/>
                  </a:lnTo>
                  <a:lnTo>
                    <a:pt x="580" y="352"/>
                  </a:lnTo>
                  <a:lnTo>
                    <a:pt x="577" y="366"/>
                  </a:lnTo>
                  <a:lnTo>
                    <a:pt x="573" y="379"/>
                  </a:lnTo>
                  <a:lnTo>
                    <a:pt x="569" y="393"/>
                  </a:lnTo>
                  <a:lnTo>
                    <a:pt x="564" y="406"/>
                  </a:lnTo>
                  <a:lnTo>
                    <a:pt x="558" y="420"/>
                  </a:lnTo>
                  <a:lnTo>
                    <a:pt x="551" y="432"/>
                  </a:lnTo>
                  <a:lnTo>
                    <a:pt x="544" y="444"/>
                  </a:lnTo>
                  <a:lnTo>
                    <a:pt x="537" y="456"/>
                  </a:lnTo>
                  <a:lnTo>
                    <a:pt x="529" y="468"/>
                  </a:lnTo>
                  <a:lnTo>
                    <a:pt x="520" y="478"/>
                  </a:lnTo>
                  <a:lnTo>
                    <a:pt x="511" y="489"/>
                  </a:lnTo>
                  <a:lnTo>
                    <a:pt x="501" y="499"/>
                  </a:lnTo>
                  <a:lnTo>
                    <a:pt x="491" y="509"/>
                  </a:lnTo>
                  <a:lnTo>
                    <a:pt x="480" y="518"/>
                  </a:lnTo>
                  <a:lnTo>
                    <a:pt x="469" y="526"/>
                  </a:lnTo>
                  <a:lnTo>
                    <a:pt x="457" y="535"/>
                  </a:lnTo>
                  <a:lnTo>
                    <a:pt x="446" y="543"/>
                  </a:lnTo>
                  <a:lnTo>
                    <a:pt x="433" y="550"/>
                  </a:lnTo>
                  <a:lnTo>
                    <a:pt x="421" y="556"/>
                  </a:lnTo>
                  <a:lnTo>
                    <a:pt x="408" y="562"/>
                  </a:lnTo>
                  <a:lnTo>
                    <a:pt x="395" y="567"/>
                  </a:lnTo>
                  <a:lnTo>
                    <a:pt x="381" y="572"/>
                  </a:lnTo>
                  <a:lnTo>
                    <a:pt x="367" y="576"/>
                  </a:lnTo>
                  <a:lnTo>
                    <a:pt x="353" y="579"/>
                  </a:lnTo>
                  <a:lnTo>
                    <a:pt x="338" y="582"/>
                  </a:lnTo>
                  <a:lnTo>
                    <a:pt x="324" y="584"/>
                  </a:lnTo>
                  <a:lnTo>
                    <a:pt x="309" y="585"/>
                  </a:lnTo>
                  <a:lnTo>
                    <a:pt x="293" y="585"/>
                  </a:lnTo>
                  <a:lnTo>
                    <a:pt x="293" y="585"/>
                  </a:lnTo>
                  <a:close/>
                  <a:moveTo>
                    <a:pt x="293" y="61"/>
                  </a:moveTo>
                  <a:lnTo>
                    <a:pt x="293" y="61"/>
                  </a:lnTo>
                  <a:lnTo>
                    <a:pt x="282" y="62"/>
                  </a:lnTo>
                  <a:lnTo>
                    <a:pt x="270" y="62"/>
                  </a:lnTo>
                  <a:lnTo>
                    <a:pt x="247" y="66"/>
                  </a:lnTo>
                  <a:lnTo>
                    <a:pt x="225" y="72"/>
                  </a:lnTo>
                  <a:lnTo>
                    <a:pt x="204" y="79"/>
                  </a:lnTo>
                  <a:lnTo>
                    <a:pt x="183" y="89"/>
                  </a:lnTo>
                  <a:lnTo>
                    <a:pt x="164" y="101"/>
                  </a:lnTo>
                  <a:lnTo>
                    <a:pt x="146" y="114"/>
                  </a:lnTo>
                  <a:lnTo>
                    <a:pt x="130" y="129"/>
                  </a:lnTo>
                  <a:lnTo>
                    <a:pt x="115" y="145"/>
                  </a:lnTo>
                  <a:lnTo>
                    <a:pt x="102" y="163"/>
                  </a:lnTo>
                  <a:lnTo>
                    <a:pt x="89" y="183"/>
                  </a:lnTo>
                  <a:lnTo>
                    <a:pt x="80" y="203"/>
                  </a:lnTo>
                  <a:lnTo>
                    <a:pt x="72" y="224"/>
                  </a:lnTo>
                  <a:lnTo>
                    <a:pt x="66" y="246"/>
                  </a:lnTo>
                  <a:lnTo>
                    <a:pt x="63" y="269"/>
                  </a:lnTo>
                  <a:lnTo>
                    <a:pt x="62" y="280"/>
                  </a:lnTo>
                  <a:lnTo>
                    <a:pt x="61" y="292"/>
                  </a:lnTo>
                  <a:lnTo>
                    <a:pt x="61" y="292"/>
                  </a:lnTo>
                  <a:lnTo>
                    <a:pt x="62" y="305"/>
                  </a:lnTo>
                  <a:lnTo>
                    <a:pt x="63" y="317"/>
                  </a:lnTo>
                  <a:lnTo>
                    <a:pt x="66" y="339"/>
                  </a:lnTo>
                  <a:lnTo>
                    <a:pt x="72" y="361"/>
                  </a:lnTo>
                  <a:lnTo>
                    <a:pt x="80" y="383"/>
                  </a:lnTo>
                  <a:lnTo>
                    <a:pt x="89" y="403"/>
                  </a:lnTo>
                  <a:lnTo>
                    <a:pt x="102" y="423"/>
                  </a:lnTo>
                  <a:lnTo>
                    <a:pt x="115" y="440"/>
                  </a:lnTo>
                  <a:lnTo>
                    <a:pt x="130" y="457"/>
                  </a:lnTo>
                  <a:lnTo>
                    <a:pt x="146" y="472"/>
                  </a:lnTo>
                  <a:lnTo>
                    <a:pt x="164" y="485"/>
                  </a:lnTo>
                  <a:lnTo>
                    <a:pt x="183" y="496"/>
                  </a:lnTo>
                  <a:lnTo>
                    <a:pt x="204" y="506"/>
                  </a:lnTo>
                  <a:lnTo>
                    <a:pt x="225" y="514"/>
                  </a:lnTo>
                  <a:lnTo>
                    <a:pt x="247" y="519"/>
                  </a:lnTo>
                  <a:lnTo>
                    <a:pt x="270" y="523"/>
                  </a:lnTo>
                  <a:lnTo>
                    <a:pt x="282" y="524"/>
                  </a:lnTo>
                  <a:lnTo>
                    <a:pt x="293" y="524"/>
                  </a:lnTo>
                  <a:lnTo>
                    <a:pt x="293" y="524"/>
                  </a:lnTo>
                  <a:lnTo>
                    <a:pt x="306" y="524"/>
                  </a:lnTo>
                  <a:lnTo>
                    <a:pt x="318" y="523"/>
                  </a:lnTo>
                  <a:lnTo>
                    <a:pt x="341" y="519"/>
                  </a:lnTo>
                  <a:lnTo>
                    <a:pt x="363" y="514"/>
                  </a:lnTo>
                  <a:lnTo>
                    <a:pt x="384" y="506"/>
                  </a:lnTo>
                  <a:lnTo>
                    <a:pt x="405" y="496"/>
                  </a:lnTo>
                  <a:lnTo>
                    <a:pt x="424" y="485"/>
                  </a:lnTo>
                  <a:lnTo>
                    <a:pt x="442" y="472"/>
                  </a:lnTo>
                  <a:lnTo>
                    <a:pt x="458" y="457"/>
                  </a:lnTo>
                  <a:lnTo>
                    <a:pt x="473" y="440"/>
                  </a:lnTo>
                  <a:lnTo>
                    <a:pt x="486" y="423"/>
                  </a:lnTo>
                  <a:lnTo>
                    <a:pt x="499" y="403"/>
                  </a:lnTo>
                  <a:lnTo>
                    <a:pt x="508" y="383"/>
                  </a:lnTo>
                  <a:lnTo>
                    <a:pt x="516" y="361"/>
                  </a:lnTo>
                  <a:lnTo>
                    <a:pt x="522" y="339"/>
                  </a:lnTo>
                  <a:lnTo>
                    <a:pt x="525" y="317"/>
                  </a:lnTo>
                  <a:lnTo>
                    <a:pt x="526" y="305"/>
                  </a:lnTo>
                  <a:lnTo>
                    <a:pt x="526" y="292"/>
                  </a:lnTo>
                  <a:lnTo>
                    <a:pt x="526" y="292"/>
                  </a:lnTo>
                  <a:lnTo>
                    <a:pt x="526" y="280"/>
                  </a:lnTo>
                  <a:lnTo>
                    <a:pt x="525" y="269"/>
                  </a:lnTo>
                  <a:lnTo>
                    <a:pt x="522" y="246"/>
                  </a:lnTo>
                  <a:lnTo>
                    <a:pt x="516" y="224"/>
                  </a:lnTo>
                  <a:lnTo>
                    <a:pt x="508" y="203"/>
                  </a:lnTo>
                  <a:lnTo>
                    <a:pt x="499" y="183"/>
                  </a:lnTo>
                  <a:lnTo>
                    <a:pt x="486" y="163"/>
                  </a:lnTo>
                  <a:lnTo>
                    <a:pt x="473" y="145"/>
                  </a:lnTo>
                  <a:lnTo>
                    <a:pt x="458" y="129"/>
                  </a:lnTo>
                  <a:lnTo>
                    <a:pt x="442" y="114"/>
                  </a:lnTo>
                  <a:lnTo>
                    <a:pt x="424" y="101"/>
                  </a:lnTo>
                  <a:lnTo>
                    <a:pt x="405" y="89"/>
                  </a:lnTo>
                  <a:lnTo>
                    <a:pt x="384" y="79"/>
                  </a:lnTo>
                  <a:lnTo>
                    <a:pt x="363" y="72"/>
                  </a:lnTo>
                  <a:lnTo>
                    <a:pt x="341" y="66"/>
                  </a:lnTo>
                  <a:lnTo>
                    <a:pt x="318" y="62"/>
                  </a:lnTo>
                  <a:lnTo>
                    <a:pt x="306" y="62"/>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9" name="Freeform 142">
              <a:extLst>
                <a:ext uri="{FF2B5EF4-FFF2-40B4-BE49-F238E27FC236}">
                  <a16:creationId xmlns:a16="http://schemas.microsoft.com/office/drawing/2014/main" xmlns="" id="{1BD12022-1BC6-4A90-8B8F-45D96D0CAEAC}"/>
                </a:ext>
              </a:extLst>
            </p:cNvPr>
            <p:cNvSpPr>
              <a:spLocks noEditPoints="1"/>
            </p:cNvSpPr>
            <p:nvPr/>
          </p:nvSpPr>
          <p:spPr bwMode="auto">
            <a:xfrm>
              <a:off x="1745185" y="3954327"/>
              <a:ext cx="310606" cy="308493"/>
            </a:xfrm>
            <a:custGeom>
              <a:avLst/>
              <a:gdLst>
                <a:gd name="T0" fmla="*/ 264 w 587"/>
                <a:gd name="T1" fmla="*/ 583 h 585"/>
                <a:gd name="T2" fmla="*/ 207 w 587"/>
                <a:gd name="T3" fmla="*/ 571 h 585"/>
                <a:gd name="T4" fmla="*/ 154 w 587"/>
                <a:gd name="T5" fmla="*/ 550 h 585"/>
                <a:gd name="T6" fmla="*/ 108 w 587"/>
                <a:gd name="T7" fmla="*/ 517 h 585"/>
                <a:gd name="T8" fmla="*/ 68 w 587"/>
                <a:gd name="T9" fmla="*/ 478 h 585"/>
                <a:gd name="T10" fmla="*/ 36 w 587"/>
                <a:gd name="T11" fmla="*/ 432 h 585"/>
                <a:gd name="T12" fmla="*/ 15 w 587"/>
                <a:gd name="T13" fmla="*/ 379 h 585"/>
                <a:gd name="T14" fmla="*/ 2 w 587"/>
                <a:gd name="T15" fmla="*/ 322 h 585"/>
                <a:gd name="T16" fmla="*/ 1 w 587"/>
                <a:gd name="T17" fmla="*/ 277 h 585"/>
                <a:gd name="T18" fmla="*/ 11 w 587"/>
                <a:gd name="T19" fmla="*/ 219 h 585"/>
                <a:gd name="T20" fmla="*/ 30 w 587"/>
                <a:gd name="T21" fmla="*/ 165 h 585"/>
                <a:gd name="T22" fmla="*/ 59 w 587"/>
                <a:gd name="T23" fmla="*/ 117 h 585"/>
                <a:gd name="T24" fmla="*/ 97 w 587"/>
                <a:gd name="T25" fmla="*/ 76 h 585"/>
                <a:gd name="T26" fmla="*/ 142 w 587"/>
                <a:gd name="T27" fmla="*/ 42 h 585"/>
                <a:gd name="T28" fmla="*/ 193 w 587"/>
                <a:gd name="T29" fmla="*/ 17 h 585"/>
                <a:gd name="T30" fmla="*/ 249 w 587"/>
                <a:gd name="T31" fmla="*/ 3 h 585"/>
                <a:gd name="T32" fmla="*/ 293 w 587"/>
                <a:gd name="T33" fmla="*/ 0 h 585"/>
                <a:gd name="T34" fmla="*/ 353 w 587"/>
                <a:gd name="T35" fmla="*/ 6 h 585"/>
                <a:gd name="T36" fmla="*/ 408 w 587"/>
                <a:gd name="T37" fmla="*/ 22 h 585"/>
                <a:gd name="T38" fmla="*/ 457 w 587"/>
                <a:gd name="T39" fmla="*/ 50 h 585"/>
                <a:gd name="T40" fmla="*/ 501 w 587"/>
                <a:gd name="T41" fmla="*/ 86 h 585"/>
                <a:gd name="T42" fmla="*/ 537 w 587"/>
                <a:gd name="T43" fmla="*/ 129 h 585"/>
                <a:gd name="T44" fmla="*/ 564 w 587"/>
                <a:gd name="T45" fmla="*/ 179 h 585"/>
                <a:gd name="T46" fmla="*/ 580 w 587"/>
                <a:gd name="T47" fmla="*/ 233 h 585"/>
                <a:gd name="T48" fmla="*/ 587 w 587"/>
                <a:gd name="T49" fmla="*/ 293 h 585"/>
                <a:gd name="T50" fmla="*/ 583 w 587"/>
                <a:gd name="T51" fmla="*/ 337 h 585"/>
                <a:gd name="T52" fmla="*/ 569 w 587"/>
                <a:gd name="T53" fmla="*/ 392 h 585"/>
                <a:gd name="T54" fmla="*/ 544 w 587"/>
                <a:gd name="T55" fmla="*/ 444 h 585"/>
                <a:gd name="T56" fmla="*/ 511 w 587"/>
                <a:gd name="T57" fmla="*/ 488 h 585"/>
                <a:gd name="T58" fmla="*/ 469 w 587"/>
                <a:gd name="T59" fmla="*/ 527 h 585"/>
                <a:gd name="T60" fmla="*/ 421 w 587"/>
                <a:gd name="T61" fmla="*/ 556 h 585"/>
                <a:gd name="T62" fmla="*/ 367 w 587"/>
                <a:gd name="T63" fmla="*/ 575 h 585"/>
                <a:gd name="T64" fmla="*/ 309 w 587"/>
                <a:gd name="T65" fmla="*/ 584 h 585"/>
                <a:gd name="T66" fmla="*/ 293 w 587"/>
                <a:gd name="T67" fmla="*/ 61 h 585"/>
                <a:gd name="T68" fmla="*/ 225 w 587"/>
                <a:gd name="T69" fmla="*/ 71 h 585"/>
                <a:gd name="T70" fmla="*/ 146 w 587"/>
                <a:gd name="T71" fmla="*/ 113 h 585"/>
                <a:gd name="T72" fmla="*/ 89 w 587"/>
                <a:gd name="T73" fmla="*/ 182 h 585"/>
                <a:gd name="T74" fmla="*/ 63 w 587"/>
                <a:gd name="T75" fmla="*/ 268 h 585"/>
                <a:gd name="T76" fmla="*/ 62 w 587"/>
                <a:gd name="T77" fmla="*/ 304 h 585"/>
                <a:gd name="T78" fmla="*/ 80 w 587"/>
                <a:gd name="T79" fmla="*/ 382 h 585"/>
                <a:gd name="T80" fmla="*/ 130 w 587"/>
                <a:gd name="T81" fmla="*/ 456 h 585"/>
                <a:gd name="T82" fmla="*/ 204 w 587"/>
                <a:gd name="T83" fmla="*/ 505 h 585"/>
                <a:gd name="T84" fmla="*/ 282 w 587"/>
                <a:gd name="T85" fmla="*/ 523 h 585"/>
                <a:gd name="T86" fmla="*/ 318 w 587"/>
                <a:gd name="T87" fmla="*/ 522 h 585"/>
                <a:gd name="T88" fmla="*/ 405 w 587"/>
                <a:gd name="T89" fmla="*/ 496 h 585"/>
                <a:gd name="T90" fmla="*/ 473 w 587"/>
                <a:gd name="T91" fmla="*/ 440 h 585"/>
                <a:gd name="T92" fmla="*/ 516 w 587"/>
                <a:gd name="T93" fmla="*/ 361 h 585"/>
                <a:gd name="T94" fmla="*/ 526 w 587"/>
                <a:gd name="T95" fmla="*/ 293 h 585"/>
                <a:gd name="T96" fmla="*/ 522 w 587"/>
                <a:gd name="T97" fmla="*/ 245 h 585"/>
                <a:gd name="T98" fmla="*/ 486 w 587"/>
                <a:gd name="T99" fmla="*/ 162 h 585"/>
                <a:gd name="T100" fmla="*/ 424 w 587"/>
                <a:gd name="T101" fmla="*/ 100 h 585"/>
                <a:gd name="T102" fmla="*/ 341 w 587"/>
                <a:gd name="T103" fmla="*/ 65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4"/>
                  </a:lnTo>
                  <a:lnTo>
                    <a:pt x="264" y="583"/>
                  </a:lnTo>
                  <a:lnTo>
                    <a:pt x="249" y="581"/>
                  </a:lnTo>
                  <a:lnTo>
                    <a:pt x="235" y="579"/>
                  </a:lnTo>
                  <a:lnTo>
                    <a:pt x="221" y="575"/>
                  </a:lnTo>
                  <a:lnTo>
                    <a:pt x="207" y="571"/>
                  </a:lnTo>
                  <a:lnTo>
                    <a:pt x="193" y="567"/>
                  </a:lnTo>
                  <a:lnTo>
                    <a:pt x="180" y="562"/>
                  </a:lnTo>
                  <a:lnTo>
                    <a:pt x="167" y="556"/>
                  </a:lnTo>
                  <a:lnTo>
                    <a:pt x="154" y="550"/>
                  </a:lnTo>
                  <a:lnTo>
                    <a:pt x="142" y="543"/>
                  </a:lnTo>
                  <a:lnTo>
                    <a:pt x="130" y="535"/>
                  </a:lnTo>
                  <a:lnTo>
                    <a:pt x="119" y="527"/>
                  </a:lnTo>
                  <a:lnTo>
                    <a:pt x="108" y="517"/>
                  </a:lnTo>
                  <a:lnTo>
                    <a:pt x="97" y="508"/>
                  </a:lnTo>
                  <a:lnTo>
                    <a:pt x="86" y="499"/>
                  </a:lnTo>
                  <a:lnTo>
                    <a:pt x="77" y="488"/>
                  </a:lnTo>
                  <a:lnTo>
                    <a:pt x="68" y="478"/>
                  </a:lnTo>
                  <a:lnTo>
                    <a:pt x="59" y="467"/>
                  </a:lnTo>
                  <a:lnTo>
                    <a:pt x="51" y="456"/>
                  </a:lnTo>
                  <a:lnTo>
                    <a:pt x="43" y="444"/>
                  </a:lnTo>
                  <a:lnTo>
                    <a:pt x="36" y="432"/>
                  </a:lnTo>
                  <a:lnTo>
                    <a:pt x="30" y="419"/>
                  </a:lnTo>
                  <a:lnTo>
                    <a:pt x="24" y="405"/>
                  </a:lnTo>
                  <a:lnTo>
                    <a:pt x="19" y="392"/>
                  </a:lnTo>
                  <a:lnTo>
                    <a:pt x="15" y="379"/>
                  </a:lnTo>
                  <a:lnTo>
                    <a:pt x="11" y="365"/>
                  </a:lnTo>
                  <a:lnTo>
                    <a:pt x="7" y="351"/>
                  </a:lnTo>
                  <a:lnTo>
                    <a:pt x="5" y="337"/>
                  </a:lnTo>
                  <a:lnTo>
                    <a:pt x="2" y="322"/>
                  </a:lnTo>
                  <a:lnTo>
                    <a:pt x="1" y="308"/>
                  </a:lnTo>
                  <a:lnTo>
                    <a:pt x="0" y="293"/>
                  </a:lnTo>
                  <a:lnTo>
                    <a:pt x="0" y="293"/>
                  </a:lnTo>
                  <a:lnTo>
                    <a:pt x="1" y="277"/>
                  </a:lnTo>
                  <a:lnTo>
                    <a:pt x="2" y="262"/>
                  </a:lnTo>
                  <a:lnTo>
                    <a:pt x="5" y="248"/>
                  </a:lnTo>
                  <a:lnTo>
                    <a:pt x="7" y="233"/>
                  </a:lnTo>
                  <a:lnTo>
                    <a:pt x="11" y="219"/>
                  </a:lnTo>
                  <a:lnTo>
                    <a:pt x="15" y="205"/>
                  </a:lnTo>
                  <a:lnTo>
                    <a:pt x="19" y="192"/>
                  </a:lnTo>
                  <a:lnTo>
                    <a:pt x="24" y="179"/>
                  </a:lnTo>
                  <a:lnTo>
                    <a:pt x="30" y="165"/>
                  </a:lnTo>
                  <a:lnTo>
                    <a:pt x="36" y="153"/>
                  </a:lnTo>
                  <a:lnTo>
                    <a:pt x="43" y="140"/>
                  </a:lnTo>
                  <a:lnTo>
                    <a:pt x="51" y="129"/>
                  </a:lnTo>
                  <a:lnTo>
                    <a:pt x="59" y="117"/>
                  </a:lnTo>
                  <a:lnTo>
                    <a:pt x="68" y="106"/>
                  </a:lnTo>
                  <a:lnTo>
                    <a:pt x="77" y="96"/>
                  </a:lnTo>
                  <a:lnTo>
                    <a:pt x="86" y="86"/>
                  </a:lnTo>
                  <a:lnTo>
                    <a:pt x="97" y="76"/>
                  </a:lnTo>
                  <a:lnTo>
                    <a:pt x="108" y="67"/>
                  </a:lnTo>
                  <a:lnTo>
                    <a:pt x="119" y="58"/>
                  </a:lnTo>
                  <a:lnTo>
                    <a:pt x="130" y="50"/>
                  </a:lnTo>
                  <a:lnTo>
                    <a:pt x="142" y="42"/>
                  </a:lnTo>
                  <a:lnTo>
                    <a:pt x="154" y="35"/>
                  </a:lnTo>
                  <a:lnTo>
                    <a:pt x="167" y="28"/>
                  </a:lnTo>
                  <a:lnTo>
                    <a:pt x="180" y="22"/>
                  </a:lnTo>
                  <a:lnTo>
                    <a:pt x="193" y="17"/>
                  </a:lnTo>
                  <a:lnTo>
                    <a:pt x="207" y="13"/>
                  </a:lnTo>
                  <a:lnTo>
                    <a:pt x="221" y="9"/>
                  </a:lnTo>
                  <a:lnTo>
                    <a:pt x="235" y="6"/>
                  </a:lnTo>
                  <a:lnTo>
                    <a:pt x="249" y="3"/>
                  </a:lnTo>
                  <a:lnTo>
                    <a:pt x="264" y="1"/>
                  </a:lnTo>
                  <a:lnTo>
                    <a:pt x="278" y="0"/>
                  </a:lnTo>
                  <a:lnTo>
                    <a:pt x="293" y="0"/>
                  </a:lnTo>
                  <a:lnTo>
                    <a:pt x="293" y="0"/>
                  </a:lnTo>
                  <a:lnTo>
                    <a:pt x="309" y="0"/>
                  </a:lnTo>
                  <a:lnTo>
                    <a:pt x="324" y="1"/>
                  </a:lnTo>
                  <a:lnTo>
                    <a:pt x="338" y="3"/>
                  </a:lnTo>
                  <a:lnTo>
                    <a:pt x="353" y="6"/>
                  </a:lnTo>
                  <a:lnTo>
                    <a:pt x="367" y="9"/>
                  </a:lnTo>
                  <a:lnTo>
                    <a:pt x="381" y="13"/>
                  </a:lnTo>
                  <a:lnTo>
                    <a:pt x="395" y="17"/>
                  </a:lnTo>
                  <a:lnTo>
                    <a:pt x="408" y="22"/>
                  </a:lnTo>
                  <a:lnTo>
                    <a:pt x="421" y="28"/>
                  </a:lnTo>
                  <a:lnTo>
                    <a:pt x="433" y="35"/>
                  </a:lnTo>
                  <a:lnTo>
                    <a:pt x="446" y="42"/>
                  </a:lnTo>
                  <a:lnTo>
                    <a:pt x="457" y="50"/>
                  </a:lnTo>
                  <a:lnTo>
                    <a:pt x="469" y="58"/>
                  </a:lnTo>
                  <a:lnTo>
                    <a:pt x="480" y="67"/>
                  </a:lnTo>
                  <a:lnTo>
                    <a:pt x="491" y="76"/>
                  </a:lnTo>
                  <a:lnTo>
                    <a:pt x="501" y="86"/>
                  </a:lnTo>
                  <a:lnTo>
                    <a:pt x="511" y="96"/>
                  </a:lnTo>
                  <a:lnTo>
                    <a:pt x="520" y="106"/>
                  </a:lnTo>
                  <a:lnTo>
                    <a:pt x="529" y="117"/>
                  </a:lnTo>
                  <a:lnTo>
                    <a:pt x="537" y="129"/>
                  </a:lnTo>
                  <a:lnTo>
                    <a:pt x="544" y="140"/>
                  </a:lnTo>
                  <a:lnTo>
                    <a:pt x="551" y="153"/>
                  </a:lnTo>
                  <a:lnTo>
                    <a:pt x="558" y="165"/>
                  </a:lnTo>
                  <a:lnTo>
                    <a:pt x="564" y="179"/>
                  </a:lnTo>
                  <a:lnTo>
                    <a:pt x="569" y="192"/>
                  </a:lnTo>
                  <a:lnTo>
                    <a:pt x="573" y="205"/>
                  </a:lnTo>
                  <a:lnTo>
                    <a:pt x="577" y="219"/>
                  </a:lnTo>
                  <a:lnTo>
                    <a:pt x="580" y="233"/>
                  </a:lnTo>
                  <a:lnTo>
                    <a:pt x="583" y="248"/>
                  </a:lnTo>
                  <a:lnTo>
                    <a:pt x="586" y="262"/>
                  </a:lnTo>
                  <a:lnTo>
                    <a:pt x="587" y="277"/>
                  </a:lnTo>
                  <a:lnTo>
                    <a:pt x="587" y="293"/>
                  </a:lnTo>
                  <a:lnTo>
                    <a:pt x="587" y="293"/>
                  </a:lnTo>
                  <a:lnTo>
                    <a:pt x="587" y="308"/>
                  </a:lnTo>
                  <a:lnTo>
                    <a:pt x="586" y="322"/>
                  </a:lnTo>
                  <a:lnTo>
                    <a:pt x="583" y="337"/>
                  </a:lnTo>
                  <a:lnTo>
                    <a:pt x="580" y="351"/>
                  </a:lnTo>
                  <a:lnTo>
                    <a:pt x="577" y="365"/>
                  </a:lnTo>
                  <a:lnTo>
                    <a:pt x="573" y="379"/>
                  </a:lnTo>
                  <a:lnTo>
                    <a:pt x="569" y="392"/>
                  </a:lnTo>
                  <a:lnTo>
                    <a:pt x="564" y="405"/>
                  </a:lnTo>
                  <a:lnTo>
                    <a:pt x="558" y="419"/>
                  </a:lnTo>
                  <a:lnTo>
                    <a:pt x="551" y="432"/>
                  </a:lnTo>
                  <a:lnTo>
                    <a:pt x="544" y="444"/>
                  </a:lnTo>
                  <a:lnTo>
                    <a:pt x="537" y="456"/>
                  </a:lnTo>
                  <a:lnTo>
                    <a:pt x="529" y="467"/>
                  </a:lnTo>
                  <a:lnTo>
                    <a:pt x="520" y="478"/>
                  </a:lnTo>
                  <a:lnTo>
                    <a:pt x="511" y="488"/>
                  </a:lnTo>
                  <a:lnTo>
                    <a:pt x="501" y="499"/>
                  </a:lnTo>
                  <a:lnTo>
                    <a:pt x="491" y="508"/>
                  </a:lnTo>
                  <a:lnTo>
                    <a:pt x="480" y="517"/>
                  </a:lnTo>
                  <a:lnTo>
                    <a:pt x="469" y="527"/>
                  </a:lnTo>
                  <a:lnTo>
                    <a:pt x="457" y="535"/>
                  </a:lnTo>
                  <a:lnTo>
                    <a:pt x="446" y="543"/>
                  </a:lnTo>
                  <a:lnTo>
                    <a:pt x="433" y="550"/>
                  </a:lnTo>
                  <a:lnTo>
                    <a:pt x="421" y="556"/>
                  </a:lnTo>
                  <a:lnTo>
                    <a:pt x="408" y="562"/>
                  </a:lnTo>
                  <a:lnTo>
                    <a:pt x="395" y="567"/>
                  </a:lnTo>
                  <a:lnTo>
                    <a:pt x="381" y="571"/>
                  </a:lnTo>
                  <a:lnTo>
                    <a:pt x="367" y="575"/>
                  </a:lnTo>
                  <a:lnTo>
                    <a:pt x="353" y="579"/>
                  </a:lnTo>
                  <a:lnTo>
                    <a:pt x="338" y="581"/>
                  </a:lnTo>
                  <a:lnTo>
                    <a:pt x="324" y="583"/>
                  </a:lnTo>
                  <a:lnTo>
                    <a:pt x="309" y="584"/>
                  </a:lnTo>
                  <a:lnTo>
                    <a:pt x="293" y="585"/>
                  </a:lnTo>
                  <a:lnTo>
                    <a:pt x="293" y="585"/>
                  </a:lnTo>
                  <a:close/>
                  <a:moveTo>
                    <a:pt x="293" y="61"/>
                  </a:moveTo>
                  <a:lnTo>
                    <a:pt x="293" y="61"/>
                  </a:lnTo>
                  <a:lnTo>
                    <a:pt x="282" y="61"/>
                  </a:lnTo>
                  <a:lnTo>
                    <a:pt x="270" y="62"/>
                  </a:lnTo>
                  <a:lnTo>
                    <a:pt x="247" y="65"/>
                  </a:lnTo>
                  <a:lnTo>
                    <a:pt x="225" y="71"/>
                  </a:lnTo>
                  <a:lnTo>
                    <a:pt x="204" y="79"/>
                  </a:lnTo>
                  <a:lnTo>
                    <a:pt x="183" y="88"/>
                  </a:lnTo>
                  <a:lnTo>
                    <a:pt x="164" y="100"/>
                  </a:lnTo>
                  <a:lnTo>
                    <a:pt x="146" y="113"/>
                  </a:lnTo>
                  <a:lnTo>
                    <a:pt x="130" y="128"/>
                  </a:lnTo>
                  <a:lnTo>
                    <a:pt x="115" y="144"/>
                  </a:lnTo>
                  <a:lnTo>
                    <a:pt x="102" y="162"/>
                  </a:lnTo>
                  <a:lnTo>
                    <a:pt x="89" y="182"/>
                  </a:lnTo>
                  <a:lnTo>
                    <a:pt x="80" y="202"/>
                  </a:lnTo>
                  <a:lnTo>
                    <a:pt x="72" y="223"/>
                  </a:lnTo>
                  <a:lnTo>
                    <a:pt x="66" y="245"/>
                  </a:lnTo>
                  <a:lnTo>
                    <a:pt x="63" y="268"/>
                  </a:lnTo>
                  <a:lnTo>
                    <a:pt x="62" y="280"/>
                  </a:lnTo>
                  <a:lnTo>
                    <a:pt x="61" y="293"/>
                  </a:lnTo>
                  <a:lnTo>
                    <a:pt x="61" y="293"/>
                  </a:lnTo>
                  <a:lnTo>
                    <a:pt x="62" y="304"/>
                  </a:lnTo>
                  <a:lnTo>
                    <a:pt x="63" y="316"/>
                  </a:lnTo>
                  <a:lnTo>
                    <a:pt x="66" y="339"/>
                  </a:lnTo>
                  <a:lnTo>
                    <a:pt x="72" y="361"/>
                  </a:lnTo>
                  <a:lnTo>
                    <a:pt x="80" y="382"/>
                  </a:lnTo>
                  <a:lnTo>
                    <a:pt x="89" y="402"/>
                  </a:lnTo>
                  <a:lnTo>
                    <a:pt x="102" y="422"/>
                  </a:lnTo>
                  <a:lnTo>
                    <a:pt x="115" y="440"/>
                  </a:lnTo>
                  <a:lnTo>
                    <a:pt x="130" y="456"/>
                  </a:lnTo>
                  <a:lnTo>
                    <a:pt x="146" y="471"/>
                  </a:lnTo>
                  <a:lnTo>
                    <a:pt x="164" y="484"/>
                  </a:lnTo>
                  <a:lnTo>
                    <a:pt x="183" y="496"/>
                  </a:lnTo>
                  <a:lnTo>
                    <a:pt x="204" y="505"/>
                  </a:lnTo>
                  <a:lnTo>
                    <a:pt x="225" y="513"/>
                  </a:lnTo>
                  <a:lnTo>
                    <a:pt x="247" y="519"/>
                  </a:lnTo>
                  <a:lnTo>
                    <a:pt x="270" y="522"/>
                  </a:lnTo>
                  <a:lnTo>
                    <a:pt x="282" y="523"/>
                  </a:lnTo>
                  <a:lnTo>
                    <a:pt x="293" y="524"/>
                  </a:lnTo>
                  <a:lnTo>
                    <a:pt x="293" y="524"/>
                  </a:lnTo>
                  <a:lnTo>
                    <a:pt x="306" y="523"/>
                  </a:lnTo>
                  <a:lnTo>
                    <a:pt x="318" y="522"/>
                  </a:lnTo>
                  <a:lnTo>
                    <a:pt x="341" y="519"/>
                  </a:lnTo>
                  <a:lnTo>
                    <a:pt x="363" y="513"/>
                  </a:lnTo>
                  <a:lnTo>
                    <a:pt x="384" y="505"/>
                  </a:lnTo>
                  <a:lnTo>
                    <a:pt x="405" y="496"/>
                  </a:lnTo>
                  <a:lnTo>
                    <a:pt x="424" y="484"/>
                  </a:lnTo>
                  <a:lnTo>
                    <a:pt x="442" y="471"/>
                  </a:lnTo>
                  <a:lnTo>
                    <a:pt x="458" y="456"/>
                  </a:lnTo>
                  <a:lnTo>
                    <a:pt x="473" y="440"/>
                  </a:lnTo>
                  <a:lnTo>
                    <a:pt x="486" y="422"/>
                  </a:lnTo>
                  <a:lnTo>
                    <a:pt x="499" y="402"/>
                  </a:lnTo>
                  <a:lnTo>
                    <a:pt x="508" y="382"/>
                  </a:lnTo>
                  <a:lnTo>
                    <a:pt x="516" y="361"/>
                  </a:lnTo>
                  <a:lnTo>
                    <a:pt x="522" y="339"/>
                  </a:lnTo>
                  <a:lnTo>
                    <a:pt x="525" y="316"/>
                  </a:lnTo>
                  <a:lnTo>
                    <a:pt x="526" y="304"/>
                  </a:lnTo>
                  <a:lnTo>
                    <a:pt x="526" y="293"/>
                  </a:lnTo>
                  <a:lnTo>
                    <a:pt x="526" y="293"/>
                  </a:lnTo>
                  <a:lnTo>
                    <a:pt x="526" y="280"/>
                  </a:lnTo>
                  <a:lnTo>
                    <a:pt x="525" y="268"/>
                  </a:lnTo>
                  <a:lnTo>
                    <a:pt x="522" y="245"/>
                  </a:lnTo>
                  <a:lnTo>
                    <a:pt x="516" y="223"/>
                  </a:lnTo>
                  <a:lnTo>
                    <a:pt x="508" y="202"/>
                  </a:lnTo>
                  <a:lnTo>
                    <a:pt x="499" y="182"/>
                  </a:lnTo>
                  <a:lnTo>
                    <a:pt x="486" y="162"/>
                  </a:lnTo>
                  <a:lnTo>
                    <a:pt x="473" y="144"/>
                  </a:lnTo>
                  <a:lnTo>
                    <a:pt x="458" y="128"/>
                  </a:lnTo>
                  <a:lnTo>
                    <a:pt x="442" y="113"/>
                  </a:lnTo>
                  <a:lnTo>
                    <a:pt x="424" y="100"/>
                  </a:lnTo>
                  <a:lnTo>
                    <a:pt x="405" y="88"/>
                  </a:lnTo>
                  <a:lnTo>
                    <a:pt x="384" y="79"/>
                  </a:lnTo>
                  <a:lnTo>
                    <a:pt x="363" y="71"/>
                  </a:lnTo>
                  <a:lnTo>
                    <a:pt x="341" y="65"/>
                  </a:lnTo>
                  <a:lnTo>
                    <a:pt x="318" y="62"/>
                  </a:lnTo>
                  <a:lnTo>
                    <a:pt x="306" y="61"/>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0" name="Freeform 143">
              <a:extLst>
                <a:ext uri="{FF2B5EF4-FFF2-40B4-BE49-F238E27FC236}">
                  <a16:creationId xmlns:a16="http://schemas.microsoft.com/office/drawing/2014/main" xmlns="" id="{E8249207-8D47-40A7-BDE3-36C04146F5C8}"/>
                </a:ext>
              </a:extLst>
            </p:cNvPr>
            <p:cNvSpPr>
              <a:spLocks noEditPoints="1"/>
            </p:cNvSpPr>
            <p:nvPr/>
          </p:nvSpPr>
          <p:spPr bwMode="auto">
            <a:xfrm>
              <a:off x="2221872" y="3107374"/>
              <a:ext cx="310606" cy="310606"/>
            </a:xfrm>
            <a:custGeom>
              <a:avLst/>
              <a:gdLst>
                <a:gd name="T0" fmla="*/ 263 w 586"/>
                <a:gd name="T1" fmla="*/ 583 h 584"/>
                <a:gd name="T2" fmla="*/ 206 w 586"/>
                <a:gd name="T3" fmla="*/ 571 h 584"/>
                <a:gd name="T4" fmla="*/ 154 w 586"/>
                <a:gd name="T5" fmla="*/ 549 h 584"/>
                <a:gd name="T6" fmla="*/ 107 w 586"/>
                <a:gd name="T7" fmla="*/ 518 h 584"/>
                <a:gd name="T8" fmla="*/ 67 w 586"/>
                <a:gd name="T9" fmla="*/ 478 h 584"/>
                <a:gd name="T10" fmla="*/ 35 w 586"/>
                <a:gd name="T11" fmla="*/ 431 h 584"/>
                <a:gd name="T12" fmla="*/ 13 w 586"/>
                <a:gd name="T13" fmla="*/ 379 h 584"/>
                <a:gd name="T14" fmla="*/ 2 w 586"/>
                <a:gd name="T15" fmla="*/ 322 h 584"/>
                <a:gd name="T16" fmla="*/ 0 w 586"/>
                <a:gd name="T17" fmla="*/ 277 h 584"/>
                <a:gd name="T18" fmla="*/ 9 w 586"/>
                <a:gd name="T19" fmla="*/ 219 h 584"/>
                <a:gd name="T20" fmla="*/ 29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3 h 584"/>
                <a:gd name="T54" fmla="*/ 544 w 586"/>
                <a:gd name="T55" fmla="*/ 443 h 584"/>
                <a:gd name="T56" fmla="*/ 510 w 586"/>
                <a:gd name="T57" fmla="*/ 489 h 584"/>
                <a:gd name="T58" fmla="*/ 468 w 586"/>
                <a:gd name="T59" fmla="*/ 526 h 584"/>
                <a:gd name="T60" fmla="*/ 420 w 586"/>
                <a:gd name="T61" fmla="*/ 555 h 584"/>
                <a:gd name="T62" fmla="*/ 366 w 586"/>
                <a:gd name="T63" fmla="*/ 575 h 584"/>
                <a:gd name="T64" fmla="*/ 308 w 586"/>
                <a:gd name="T65" fmla="*/ 584 h 584"/>
                <a:gd name="T66" fmla="*/ 293 w 586"/>
                <a:gd name="T67" fmla="*/ 60 h 584"/>
                <a:gd name="T68" fmla="*/ 224 w 586"/>
                <a:gd name="T69" fmla="*/ 71 h 584"/>
                <a:gd name="T70" fmla="*/ 145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3 w 586"/>
                <a:gd name="T83" fmla="*/ 506 h 584"/>
                <a:gd name="T84" fmla="*/ 281 w 586"/>
                <a:gd name="T85" fmla="*/ 524 h 584"/>
                <a:gd name="T86" fmla="*/ 316 w 586"/>
                <a:gd name="T87" fmla="*/ 523 h 584"/>
                <a:gd name="T88" fmla="*/ 403 w 586"/>
                <a:gd name="T89" fmla="*/ 496 h 584"/>
                <a:gd name="T90" fmla="*/ 472 w 586"/>
                <a:gd name="T91" fmla="*/ 439 h 584"/>
                <a:gd name="T92" fmla="*/ 515 w 586"/>
                <a:gd name="T93" fmla="*/ 361 h 584"/>
                <a:gd name="T94" fmla="*/ 525 w 586"/>
                <a:gd name="T95" fmla="*/ 292 h 584"/>
                <a:gd name="T96" fmla="*/ 520 w 586"/>
                <a:gd name="T97" fmla="*/ 246 h 584"/>
                <a:gd name="T98" fmla="*/ 486 w 586"/>
                <a:gd name="T99" fmla="*/ 163 h 584"/>
                <a:gd name="T100" fmla="*/ 422 w 586"/>
                <a:gd name="T101" fmla="*/ 99 h 584"/>
                <a:gd name="T102" fmla="*/ 339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4" y="578"/>
                  </a:lnTo>
                  <a:lnTo>
                    <a:pt x="220" y="575"/>
                  </a:lnTo>
                  <a:lnTo>
                    <a:pt x="206" y="571"/>
                  </a:lnTo>
                  <a:lnTo>
                    <a:pt x="192" y="566"/>
                  </a:lnTo>
                  <a:lnTo>
                    <a:pt x="179" y="561"/>
                  </a:lnTo>
                  <a:lnTo>
                    <a:pt x="166" y="555"/>
                  </a:lnTo>
                  <a:lnTo>
                    <a:pt x="154" y="549"/>
                  </a:lnTo>
                  <a:lnTo>
                    <a:pt x="141" y="542"/>
                  </a:lnTo>
                  <a:lnTo>
                    <a:pt x="129" y="534"/>
                  </a:lnTo>
                  <a:lnTo>
                    <a:pt x="118" y="526"/>
                  </a:lnTo>
                  <a:lnTo>
                    <a:pt x="107" y="518"/>
                  </a:lnTo>
                  <a:lnTo>
                    <a:pt x="96" y="509"/>
                  </a:lnTo>
                  <a:lnTo>
                    <a:pt x="86" y="499"/>
                  </a:lnTo>
                  <a:lnTo>
                    <a:pt x="76" y="489"/>
                  </a:lnTo>
                  <a:lnTo>
                    <a:pt x="67" y="478"/>
                  </a:lnTo>
                  <a:lnTo>
                    <a:pt x="59" y="466"/>
                  </a:lnTo>
                  <a:lnTo>
                    <a:pt x="50" y="455"/>
                  </a:lnTo>
                  <a:lnTo>
                    <a:pt x="42" y="443"/>
                  </a:lnTo>
                  <a:lnTo>
                    <a:pt x="35" y="431"/>
                  </a:lnTo>
                  <a:lnTo>
                    <a:pt x="29" y="419"/>
                  </a:lnTo>
                  <a:lnTo>
                    <a:pt x="23" y="406"/>
                  </a:lnTo>
                  <a:lnTo>
                    <a:pt x="18" y="393"/>
                  </a:lnTo>
                  <a:lnTo>
                    <a:pt x="13" y="379"/>
                  </a:lnTo>
                  <a:lnTo>
                    <a:pt x="9" y="365"/>
                  </a:lnTo>
                  <a:lnTo>
                    <a:pt x="6" y="350"/>
                  </a:lnTo>
                  <a:lnTo>
                    <a:pt x="3" y="336"/>
                  </a:lnTo>
                  <a:lnTo>
                    <a:pt x="2" y="322"/>
                  </a:lnTo>
                  <a:lnTo>
                    <a:pt x="0" y="307"/>
                  </a:lnTo>
                  <a:lnTo>
                    <a:pt x="0" y="292"/>
                  </a:lnTo>
                  <a:lnTo>
                    <a:pt x="0" y="292"/>
                  </a:lnTo>
                  <a:lnTo>
                    <a:pt x="0" y="277"/>
                  </a:lnTo>
                  <a:lnTo>
                    <a:pt x="2" y="262"/>
                  </a:lnTo>
                  <a:lnTo>
                    <a:pt x="3" y="248"/>
                  </a:lnTo>
                  <a:lnTo>
                    <a:pt x="6" y="233"/>
                  </a:lnTo>
                  <a:lnTo>
                    <a:pt x="9" y="219"/>
                  </a:lnTo>
                  <a:lnTo>
                    <a:pt x="13" y="205"/>
                  </a:lnTo>
                  <a:lnTo>
                    <a:pt x="18" y="192"/>
                  </a:lnTo>
                  <a:lnTo>
                    <a:pt x="23" y="178"/>
                  </a:lnTo>
                  <a:lnTo>
                    <a:pt x="29" y="166"/>
                  </a:lnTo>
                  <a:lnTo>
                    <a:pt x="35" y="153"/>
                  </a:lnTo>
                  <a:lnTo>
                    <a:pt x="42" y="141"/>
                  </a:lnTo>
                  <a:lnTo>
                    <a:pt x="50" y="129"/>
                  </a:lnTo>
                  <a:lnTo>
                    <a:pt x="59" y="118"/>
                  </a:lnTo>
                  <a:lnTo>
                    <a:pt x="67" y="106"/>
                  </a:lnTo>
                  <a:lnTo>
                    <a:pt x="76" y="95"/>
                  </a:lnTo>
                  <a:lnTo>
                    <a:pt x="86" y="85"/>
                  </a:lnTo>
                  <a:lnTo>
                    <a:pt x="96" y="76"/>
                  </a:lnTo>
                  <a:lnTo>
                    <a:pt x="107" y="66"/>
                  </a:lnTo>
                  <a:lnTo>
                    <a:pt x="118" y="58"/>
                  </a:lnTo>
                  <a:lnTo>
                    <a:pt x="129" y="50"/>
                  </a:lnTo>
                  <a:lnTo>
                    <a:pt x="141" y="42"/>
                  </a:lnTo>
                  <a:lnTo>
                    <a:pt x="154" y="35"/>
                  </a:lnTo>
                  <a:lnTo>
                    <a:pt x="166" y="29"/>
                  </a:lnTo>
                  <a:lnTo>
                    <a:pt x="179" y="23"/>
                  </a:lnTo>
                  <a:lnTo>
                    <a:pt x="192" y="18"/>
                  </a:lnTo>
                  <a:lnTo>
                    <a:pt x="206" y="13"/>
                  </a:lnTo>
                  <a:lnTo>
                    <a:pt x="220" y="9"/>
                  </a:lnTo>
                  <a:lnTo>
                    <a:pt x="234" y="6"/>
                  </a:lnTo>
                  <a:lnTo>
                    <a:pt x="249" y="4"/>
                  </a:lnTo>
                  <a:lnTo>
                    <a:pt x="263" y="2"/>
                  </a:lnTo>
                  <a:lnTo>
                    <a:pt x="278" y="1"/>
                  </a:lnTo>
                  <a:lnTo>
                    <a:pt x="293" y="0"/>
                  </a:lnTo>
                  <a:lnTo>
                    <a:pt x="293" y="0"/>
                  </a:lnTo>
                  <a:lnTo>
                    <a:pt x="308" y="1"/>
                  </a:lnTo>
                  <a:lnTo>
                    <a:pt x="323" y="2"/>
                  </a:lnTo>
                  <a:lnTo>
                    <a:pt x="337" y="4"/>
                  </a:lnTo>
                  <a:lnTo>
                    <a:pt x="352" y="6"/>
                  </a:lnTo>
                  <a:lnTo>
                    <a:pt x="366" y="9"/>
                  </a:lnTo>
                  <a:lnTo>
                    <a:pt x="380" y="13"/>
                  </a:lnTo>
                  <a:lnTo>
                    <a:pt x="394" y="18"/>
                  </a:lnTo>
                  <a:lnTo>
                    <a:pt x="407" y="23"/>
                  </a:lnTo>
                  <a:lnTo>
                    <a:pt x="420" y="29"/>
                  </a:lnTo>
                  <a:lnTo>
                    <a:pt x="432" y="35"/>
                  </a:lnTo>
                  <a:lnTo>
                    <a:pt x="445" y="42"/>
                  </a:lnTo>
                  <a:lnTo>
                    <a:pt x="457" y="50"/>
                  </a:lnTo>
                  <a:lnTo>
                    <a:pt x="468" y="58"/>
                  </a:lnTo>
                  <a:lnTo>
                    <a:pt x="479" y="66"/>
                  </a:lnTo>
                  <a:lnTo>
                    <a:pt x="490" y="76"/>
                  </a:lnTo>
                  <a:lnTo>
                    <a:pt x="500" y="85"/>
                  </a:lnTo>
                  <a:lnTo>
                    <a:pt x="510" y="95"/>
                  </a:lnTo>
                  <a:lnTo>
                    <a:pt x="519" y="106"/>
                  </a:lnTo>
                  <a:lnTo>
                    <a:pt x="527" y="118"/>
                  </a:lnTo>
                  <a:lnTo>
                    <a:pt x="535" y="129"/>
                  </a:lnTo>
                  <a:lnTo>
                    <a:pt x="544" y="141"/>
                  </a:lnTo>
                  <a:lnTo>
                    <a:pt x="551" y="153"/>
                  </a:lnTo>
                  <a:lnTo>
                    <a:pt x="557" y="166"/>
                  </a:lnTo>
                  <a:lnTo>
                    <a:pt x="563" y="178"/>
                  </a:lnTo>
                  <a:lnTo>
                    <a:pt x="568" y="192"/>
                  </a:lnTo>
                  <a:lnTo>
                    <a:pt x="573" y="205"/>
                  </a:lnTo>
                  <a:lnTo>
                    <a:pt x="577" y="219"/>
                  </a:lnTo>
                  <a:lnTo>
                    <a:pt x="580" y="233"/>
                  </a:lnTo>
                  <a:lnTo>
                    <a:pt x="583" y="248"/>
                  </a:lnTo>
                  <a:lnTo>
                    <a:pt x="584" y="262"/>
                  </a:lnTo>
                  <a:lnTo>
                    <a:pt x="586" y="277"/>
                  </a:lnTo>
                  <a:lnTo>
                    <a:pt x="586" y="292"/>
                  </a:lnTo>
                  <a:lnTo>
                    <a:pt x="586" y="292"/>
                  </a:lnTo>
                  <a:lnTo>
                    <a:pt x="586" y="307"/>
                  </a:lnTo>
                  <a:lnTo>
                    <a:pt x="584" y="322"/>
                  </a:lnTo>
                  <a:lnTo>
                    <a:pt x="583" y="336"/>
                  </a:lnTo>
                  <a:lnTo>
                    <a:pt x="580" y="350"/>
                  </a:lnTo>
                  <a:lnTo>
                    <a:pt x="577" y="365"/>
                  </a:lnTo>
                  <a:lnTo>
                    <a:pt x="573" y="379"/>
                  </a:lnTo>
                  <a:lnTo>
                    <a:pt x="568" y="393"/>
                  </a:lnTo>
                  <a:lnTo>
                    <a:pt x="563" y="406"/>
                  </a:lnTo>
                  <a:lnTo>
                    <a:pt x="557" y="419"/>
                  </a:lnTo>
                  <a:lnTo>
                    <a:pt x="551" y="431"/>
                  </a:lnTo>
                  <a:lnTo>
                    <a:pt x="544" y="443"/>
                  </a:lnTo>
                  <a:lnTo>
                    <a:pt x="535" y="455"/>
                  </a:lnTo>
                  <a:lnTo>
                    <a:pt x="527" y="466"/>
                  </a:lnTo>
                  <a:lnTo>
                    <a:pt x="519" y="478"/>
                  </a:lnTo>
                  <a:lnTo>
                    <a:pt x="510" y="489"/>
                  </a:lnTo>
                  <a:lnTo>
                    <a:pt x="500" y="499"/>
                  </a:lnTo>
                  <a:lnTo>
                    <a:pt x="490" y="509"/>
                  </a:lnTo>
                  <a:lnTo>
                    <a:pt x="479" y="518"/>
                  </a:lnTo>
                  <a:lnTo>
                    <a:pt x="468" y="526"/>
                  </a:lnTo>
                  <a:lnTo>
                    <a:pt x="457" y="534"/>
                  </a:lnTo>
                  <a:lnTo>
                    <a:pt x="445" y="542"/>
                  </a:lnTo>
                  <a:lnTo>
                    <a:pt x="432" y="549"/>
                  </a:lnTo>
                  <a:lnTo>
                    <a:pt x="420" y="555"/>
                  </a:lnTo>
                  <a:lnTo>
                    <a:pt x="407" y="561"/>
                  </a:lnTo>
                  <a:lnTo>
                    <a:pt x="394" y="566"/>
                  </a:lnTo>
                  <a:lnTo>
                    <a:pt x="380" y="571"/>
                  </a:lnTo>
                  <a:lnTo>
                    <a:pt x="366" y="575"/>
                  </a:lnTo>
                  <a:lnTo>
                    <a:pt x="352" y="578"/>
                  </a:lnTo>
                  <a:lnTo>
                    <a:pt x="337" y="581"/>
                  </a:lnTo>
                  <a:lnTo>
                    <a:pt x="323" y="583"/>
                  </a:lnTo>
                  <a:lnTo>
                    <a:pt x="308" y="584"/>
                  </a:lnTo>
                  <a:lnTo>
                    <a:pt x="293" y="584"/>
                  </a:lnTo>
                  <a:lnTo>
                    <a:pt x="293" y="584"/>
                  </a:lnTo>
                  <a:close/>
                  <a:moveTo>
                    <a:pt x="293" y="60"/>
                  </a:moveTo>
                  <a:lnTo>
                    <a:pt x="293" y="60"/>
                  </a:lnTo>
                  <a:lnTo>
                    <a:pt x="281" y="60"/>
                  </a:lnTo>
                  <a:lnTo>
                    <a:pt x="270" y="61"/>
                  </a:lnTo>
                  <a:lnTo>
                    <a:pt x="246" y="65"/>
                  </a:lnTo>
                  <a:lnTo>
                    <a:pt x="224" y="71"/>
                  </a:lnTo>
                  <a:lnTo>
                    <a:pt x="203" y="78"/>
                  </a:lnTo>
                  <a:lnTo>
                    <a:pt x="182" y="88"/>
                  </a:lnTo>
                  <a:lnTo>
                    <a:pt x="164" y="99"/>
                  </a:lnTo>
                  <a:lnTo>
                    <a:pt x="145" y="113"/>
                  </a:lnTo>
                  <a:lnTo>
                    <a:pt x="128" y="129"/>
                  </a:lnTo>
                  <a:lnTo>
                    <a:pt x="114"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4" y="439"/>
                  </a:lnTo>
                  <a:lnTo>
                    <a:pt x="128" y="456"/>
                  </a:lnTo>
                  <a:lnTo>
                    <a:pt x="145" y="470"/>
                  </a:lnTo>
                  <a:lnTo>
                    <a:pt x="164" y="485"/>
                  </a:lnTo>
                  <a:lnTo>
                    <a:pt x="182" y="496"/>
                  </a:lnTo>
                  <a:lnTo>
                    <a:pt x="203" y="506"/>
                  </a:lnTo>
                  <a:lnTo>
                    <a:pt x="224" y="514"/>
                  </a:lnTo>
                  <a:lnTo>
                    <a:pt x="246" y="519"/>
                  </a:lnTo>
                  <a:lnTo>
                    <a:pt x="270" y="523"/>
                  </a:lnTo>
                  <a:lnTo>
                    <a:pt x="281" y="524"/>
                  </a:lnTo>
                  <a:lnTo>
                    <a:pt x="293" y="524"/>
                  </a:lnTo>
                  <a:lnTo>
                    <a:pt x="293" y="524"/>
                  </a:lnTo>
                  <a:lnTo>
                    <a:pt x="305" y="524"/>
                  </a:lnTo>
                  <a:lnTo>
                    <a:pt x="316" y="523"/>
                  </a:lnTo>
                  <a:lnTo>
                    <a:pt x="339" y="519"/>
                  </a:lnTo>
                  <a:lnTo>
                    <a:pt x="362" y="514"/>
                  </a:lnTo>
                  <a:lnTo>
                    <a:pt x="383" y="506"/>
                  </a:lnTo>
                  <a:lnTo>
                    <a:pt x="403" y="496"/>
                  </a:lnTo>
                  <a:lnTo>
                    <a:pt x="422" y="485"/>
                  </a:lnTo>
                  <a:lnTo>
                    <a:pt x="440" y="470"/>
                  </a:lnTo>
                  <a:lnTo>
                    <a:pt x="457" y="456"/>
                  </a:lnTo>
                  <a:lnTo>
                    <a:pt x="472" y="439"/>
                  </a:lnTo>
                  <a:lnTo>
                    <a:pt x="486" y="422"/>
                  </a:lnTo>
                  <a:lnTo>
                    <a:pt x="497" y="403"/>
                  </a:lnTo>
                  <a:lnTo>
                    <a:pt x="507" y="383"/>
                  </a:lnTo>
                  <a:lnTo>
                    <a:pt x="515" y="361"/>
                  </a:lnTo>
                  <a:lnTo>
                    <a:pt x="520" y="338"/>
                  </a:lnTo>
                  <a:lnTo>
                    <a:pt x="524" y="316"/>
                  </a:lnTo>
                  <a:lnTo>
                    <a:pt x="525" y="304"/>
                  </a:lnTo>
                  <a:lnTo>
                    <a:pt x="525" y="292"/>
                  </a:lnTo>
                  <a:lnTo>
                    <a:pt x="525" y="292"/>
                  </a:lnTo>
                  <a:lnTo>
                    <a:pt x="525" y="280"/>
                  </a:lnTo>
                  <a:lnTo>
                    <a:pt x="524" y="269"/>
                  </a:lnTo>
                  <a:lnTo>
                    <a:pt x="520" y="246"/>
                  </a:lnTo>
                  <a:lnTo>
                    <a:pt x="515" y="223"/>
                  </a:lnTo>
                  <a:lnTo>
                    <a:pt x="507" y="202"/>
                  </a:lnTo>
                  <a:lnTo>
                    <a:pt x="497" y="182"/>
                  </a:lnTo>
                  <a:lnTo>
                    <a:pt x="486" y="163"/>
                  </a:lnTo>
                  <a:lnTo>
                    <a:pt x="472" y="145"/>
                  </a:lnTo>
                  <a:lnTo>
                    <a:pt x="457" y="129"/>
                  </a:lnTo>
                  <a:lnTo>
                    <a:pt x="440" y="113"/>
                  </a:lnTo>
                  <a:lnTo>
                    <a:pt x="422" y="99"/>
                  </a:lnTo>
                  <a:lnTo>
                    <a:pt x="403" y="88"/>
                  </a:lnTo>
                  <a:lnTo>
                    <a:pt x="383" y="78"/>
                  </a:lnTo>
                  <a:lnTo>
                    <a:pt x="362" y="71"/>
                  </a:lnTo>
                  <a:lnTo>
                    <a:pt x="339"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1" name="Freeform 144">
              <a:extLst>
                <a:ext uri="{FF2B5EF4-FFF2-40B4-BE49-F238E27FC236}">
                  <a16:creationId xmlns:a16="http://schemas.microsoft.com/office/drawing/2014/main" xmlns="" id="{D222E47B-5FDF-41CC-BF24-89D181681E66}"/>
                </a:ext>
              </a:extLst>
            </p:cNvPr>
            <p:cNvSpPr>
              <a:spLocks noEditPoints="1"/>
            </p:cNvSpPr>
            <p:nvPr/>
          </p:nvSpPr>
          <p:spPr bwMode="auto">
            <a:xfrm>
              <a:off x="2225950" y="3661483"/>
              <a:ext cx="310606" cy="310606"/>
            </a:xfrm>
            <a:custGeom>
              <a:avLst/>
              <a:gdLst>
                <a:gd name="T0" fmla="*/ 263 w 586"/>
                <a:gd name="T1" fmla="*/ 582 h 584"/>
                <a:gd name="T2" fmla="*/ 206 w 586"/>
                <a:gd name="T3" fmla="*/ 571 h 584"/>
                <a:gd name="T4" fmla="*/ 154 w 586"/>
                <a:gd name="T5" fmla="*/ 549 h 584"/>
                <a:gd name="T6" fmla="*/ 107 w 586"/>
                <a:gd name="T7" fmla="*/ 517 h 584"/>
                <a:gd name="T8" fmla="*/ 67 w 586"/>
                <a:gd name="T9" fmla="*/ 478 h 584"/>
                <a:gd name="T10" fmla="*/ 35 w 586"/>
                <a:gd name="T11" fmla="*/ 431 h 584"/>
                <a:gd name="T12" fmla="*/ 13 w 586"/>
                <a:gd name="T13" fmla="*/ 379 h 584"/>
                <a:gd name="T14" fmla="*/ 2 w 586"/>
                <a:gd name="T15" fmla="*/ 321 h 584"/>
                <a:gd name="T16" fmla="*/ 0 w 586"/>
                <a:gd name="T17" fmla="*/ 277 h 584"/>
                <a:gd name="T18" fmla="*/ 9 w 586"/>
                <a:gd name="T19" fmla="*/ 218 h 584"/>
                <a:gd name="T20" fmla="*/ 29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2 h 584"/>
                <a:gd name="T54" fmla="*/ 544 w 586"/>
                <a:gd name="T55" fmla="*/ 443 h 584"/>
                <a:gd name="T56" fmla="*/ 510 w 586"/>
                <a:gd name="T57" fmla="*/ 489 h 584"/>
                <a:gd name="T58" fmla="*/ 468 w 586"/>
                <a:gd name="T59" fmla="*/ 526 h 584"/>
                <a:gd name="T60" fmla="*/ 420 w 586"/>
                <a:gd name="T61" fmla="*/ 555 h 584"/>
                <a:gd name="T62" fmla="*/ 366 w 586"/>
                <a:gd name="T63" fmla="*/ 574 h 584"/>
                <a:gd name="T64" fmla="*/ 308 w 586"/>
                <a:gd name="T65" fmla="*/ 583 h 584"/>
                <a:gd name="T66" fmla="*/ 293 w 586"/>
                <a:gd name="T67" fmla="*/ 60 h 584"/>
                <a:gd name="T68" fmla="*/ 224 w 586"/>
                <a:gd name="T69" fmla="*/ 70 h 584"/>
                <a:gd name="T70" fmla="*/ 145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3 w 586"/>
                <a:gd name="T83" fmla="*/ 505 h 584"/>
                <a:gd name="T84" fmla="*/ 281 w 586"/>
                <a:gd name="T85" fmla="*/ 523 h 584"/>
                <a:gd name="T86" fmla="*/ 316 w 586"/>
                <a:gd name="T87" fmla="*/ 522 h 584"/>
                <a:gd name="T88" fmla="*/ 403 w 586"/>
                <a:gd name="T89" fmla="*/ 496 h 584"/>
                <a:gd name="T90" fmla="*/ 472 w 586"/>
                <a:gd name="T91" fmla="*/ 439 h 584"/>
                <a:gd name="T92" fmla="*/ 515 w 586"/>
                <a:gd name="T93" fmla="*/ 361 h 584"/>
                <a:gd name="T94" fmla="*/ 525 w 586"/>
                <a:gd name="T95" fmla="*/ 292 h 584"/>
                <a:gd name="T96" fmla="*/ 520 w 586"/>
                <a:gd name="T97" fmla="*/ 245 h 584"/>
                <a:gd name="T98" fmla="*/ 486 w 586"/>
                <a:gd name="T99" fmla="*/ 162 h 584"/>
                <a:gd name="T100" fmla="*/ 422 w 586"/>
                <a:gd name="T101" fmla="*/ 99 h 584"/>
                <a:gd name="T102" fmla="*/ 339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4" y="578"/>
                  </a:lnTo>
                  <a:lnTo>
                    <a:pt x="220" y="574"/>
                  </a:lnTo>
                  <a:lnTo>
                    <a:pt x="206" y="571"/>
                  </a:lnTo>
                  <a:lnTo>
                    <a:pt x="192" y="566"/>
                  </a:lnTo>
                  <a:lnTo>
                    <a:pt x="179" y="561"/>
                  </a:lnTo>
                  <a:lnTo>
                    <a:pt x="166" y="555"/>
                  </a:lnTo>
                  <a:lnTo>
                    <a:pt x="154" y="549"/>
                  </a:lnTo>
                  <a:lnTo>
                    <a:pt x="141" y="542"/>
                  </a:lnTo>
                  <a:lnTo>
                    <a:pt x="129" y="534"/>
                  </a:lnTo>
                  <a:lnTo>
                    <a:pt x="118" y="526"/>
                  </a:lnTo>
                  <a:lnTo>
                    <a:pt x="107" y="517"/>
                  </a:lnTo>
                  <a:lnTo>
                    <a:pt x="96" y="508"/>
                  </a:lnTo>
                  <a:lnTo>
                    <a:pt x="86" y="499"/>
                  </a:lnTo>
                  <a:lnTo>
                    <a:pt x="76" y="489"/>
                  </a:lnTo>
                  <a:lnTo>
                    <a:pt x="67" y="478"/>
                  </a:lnTo>
                  <a:lnTo>
                    <a:pt x="59" y="466"/>
                  </a:lnTo>
                  <a:lnTo>
                    <a:pt x="50" y="455"/>
                  </a:lnTo>
                  <a:lnTo>
                    <a:pt x="42" y="443"/>
                  </a:lnTo>
                  <a:lnTo>
                    <a:pt x="35" y="431"/>
                  </a:lnTo>
                  <a:lnTo>
                    <a:pt x="29" y="418"/>
                  </a:lnTo>
                  <a:lnTo>
                    <a:pt x="23" y="405"/>
                  </a:lnTo>
                  <a:lnTo>
                    <a:pt x="18" y="392"/>
                  </a:lnTo>
                  <a:lnTo>
                    <a:pt x="13" y="379"/>
                  </a:lnTo>
                  <a:lnTo>
                    <a:pt x="9" y="365"/>
                  </a:lnTo>
                  <a:lnTo>
                    <a:pt x="6" y="351"/>
                  </a:lnTo>
                  <a:lnTo>
                    <a:pt x="3" y="336"/>
                  </a:lnTo>
                  <a:lnTo>
                    <a:pt x="2" y="321"/>
                  </a:lnTo>
                  <a:lnTo>
                    <a:pt x="0" y="307"/>
                  </a:lnTo>
                  <a:lnTo>
                    <a:pt x="0" y="292"/>
                  </a:lnTo>
                  <a:lnTo>
                    <a:pt x="0" y="292"/>
                  </a:lnTo>
                  <a:lnTo>
                    <a:pt x="0" y="277"/>
                  </a:lnTo>
                  <a:lnTo>
                    <a:pt x="2" y="262"/>
                  </a:lnTo>
                  <a:lnTo>
                    <a:pt x="3" y="248"/>
                  </a:lnTo>
                  <a:lnTo>
                    <a:pt x="6" y="233"/>
                  </a:lnTo>
                  <a:lnTo>
                    <a:pt x="9" y="218"/>
                  </a:lnTo>
                  <a:lnTo>
                    <a:pt x="13" y="205"/>
                  </a:lnTo>
                  <a:lnTo>
                    <a:pt x="18" y="191"/>
                  </a:lnTo>
                  <a:lnTo>
                    <a:pt x="23" y="178"/>
                  </a:lnTo>
                  <a:lnTo>
                    <a:pt x="29" y="165"/>
                  </a:lnTo>
                  <a:lnTo>
                    <a:pt x="35" y="153"/>
                  </a:lnTo>
                  <a:lnTo>
                    <a:pt x="42" y="140"/>
                  </a:lnTo>
                  <a:lnTo>
                    <a:pt x="50" y="129"/>
                  </a:lnTo>
                  <a:lnTo>
                    <a:pt x="59" y="117"/>
                  </a:lnTo>
                  <a:lnTo>
                    <a:pt x="67" y="105"/>
                  </a:lnTo>
                  <a:lnTo>
                    <a:pt x="76" y="95"/>
                  </a:lnTo>
                  <a:lnTo>
                    <a:pt x="86" y="85"/>
                  </a:lnTo>
                  <a:lnTo>
                    <a:pt x="96" y="75"/>
                  </a:lnTo>
                  <a:lnTo>
                    <a:pt x="107" y="66"/>
                  </a:lnTo>
                  <a:lnTo>
                    <a:pt x="118" y="57"/>
                  </a:lnTo>
                  <a:lnTo>
                    <a:pt x="129" y="49"/>
                  </a:lnTo>
                  <a:lnTo>
                    <a:pt x="141" y="42"/>
                  </a:lnTo>
                  <a:lnTo>
                    <a:pt x="154" y="35"/>
                  </a:lnTo>
                  <a:lnTo>
                    <a:pt x="166" y="28"/>
                  </a:lnTo>
                  <a:lnTo>
                    <a:pt x="179" y="23"/>
                  </a:lnTo>
                  <a:lnTo>
                    <a:pt x="192" y="17"/>
                  </a:lnTo>
                  <a:lnTo>
                    <a:pt x="206" y="13"/>
                  </a:lnTo>
                  <a:lnTo>
                    <a:pt x="220" y="9"/>
                  </a:lnTo>
                  <a:lnTo>
                    <a:pt x="234" y="6"/>
                  </a:lnTo>
                  <a:lnTo>
                    <a:pt x="249" y="3"/>
                  </a:lnTo>
                  <a:lnTo>
                    <a:pt x="263" y="1"/>
                  </a:lnTo>
                  <a:lnTo>
                    <a:pt x="278" y="0"/>
                  </a:lnTo>
                  <a:lnTo>
                    <a:pt x="293" y="0"/>
                  </a:lnTo>
                  <a:lnTo>
                    <a:pt x="293" y="0"/>
                  </a:lnTo>
                  <a:lnTo>
                    <a:pt x="308" y="0"/>
                  </a:lnTo>
                  <a:lnTo>
                    <a:pt x="323" y="1"/>
                  </a:lnTo>
                  <a:lnTo>
                    <a:pt x="337" y="3"/>
                  </a:lnTo>
                  <a:lnTo>
                    <a:pt x="352" y="6"/>
                  </a:lnTo>
                  <a:lnTo>
                    <a:pt x="366" y="9"/>
                  </a:lnTo>
                  <a:lnTo>
                    <a:pt x="380" y="13"/>
                  </a:lnTo>
                  <a:lnTo>
                    <a:pt x="394" y="17"/>
                  </a:lnTo>
                  <a:lnTo>
                    <a:pt x="407" y="23"/>
                  </a:lnTo>
                  <a:lnTo>
                    <a:pt x="420" y="28"/>
                  </a:lnTo>
                  <a:lnTo>
                    <a:pt x="432" y="35"/>
                  </a:lnTo>
                  <a:lnTo>
                    <a:pt x="445" y="42"/>
                  </a:lnTo>
                  <a:lnTo>
                    <a:pt x="457" y="49"/>
                  </a:lnTo>
                  <a:lnTo>
                    <a:pt x="468" y="57"/>
                  </a:lnTo>
                  <a:lnTo>
                    <a:pt x="479" y="66"/>
                  </a:lnTo>
                  <a:lnTo>
                    <a:pt x="490" y="75"/>
                  </a:lnTo>
                  <a:lnTo>
                    <a:pt x="500" y="85"/>
                  </a:lnTo>
                  <a:lnTo>
                    <a:pt x="510" y="95"/>
                  </a:lnTo>
                  <a:lnTo>
                    <a:pt x="519" y="105"/>
                  </a:lnTo>
                  <a:lnTo>
                    <a:pt x="527" y="117"/>
                  </a:lnTo>
                  <a:lnTo>
                    <a:pt x="535" y="129"/>
                  </a:lnTo>
                  <a:lnTo>
                    <a:pt x="544" y="140"/>
                  </a:lnTo>
                  <a:lnTo>
                    <a:pt x="551" y="153"/>
                  </a:lnTo>
                  <a:lnTo>
                    <a:pt x="557" y="165"/>
                  </a:lnTo>
                  <a:lnTo>
                    <a:pt x="563" y="178"/>
                  </a:lnTo>
                  <a:lnTo>
                    <a:pt x="568" y="191"/>
                  </a:lnTo>
                  <a:lnTo>
                    <a:pt x="573" y="205"/>
                  </a:lnTo>
                  <a:lnTo>
                    <a:pt x="577" y="218"/>
                  </a:lnTo>
                  <a:lnTo>
                    <a:pt x="580" y="233"/>
                  </a:lnTo>
                  <a:lnTo>
                    <a:pt x="583" y="248"/>
                  </a:lnTo>
                  <a:lnTo>
                    <a:pt x="584" y="262"/>
                  </a:lnTo>
                  <a:lnTo>
                    <a:pt x="586" y="277"/>
                  </a:lnTo>
                  <a:lnTo>
                    <a:pt x="586" y="292"/>
                  </a:lnTo>
                  <a:lnTo>
                    <a:pt x="586" y="292"/>
                  </a:lnTo>
                  <a:lnTo>
                    <a:pt x="586" y="307"/>
                  </a:lnTo>
                  <a:lnTo>
                    <a:pt x="584" y="321"/>
                  </a:lnTo>
                  <a:lnTo>
                    <a:pt x="583" y="336"/>
                  </a:lnTo>
                  <a:lnTo>
                    <a:pt x="580" y="351"/>
                  </a:lnTo>
                  <a:lnTo>
                    <a:pt x="577" y="365"/>
                  </a:lnTo>
                  <a:lnTo>
                    <a:pt x="573" y="379"/>
                  </a:lnTo>
                  <a:lnTo>
                    <a:pt x="568" y="392"/>
                  </a:lnTo>
                  <a:lnTo>
                    <a:pt x="563" y="405"/>
                  </a:lnTo>
                  <a:lnTo>
                    <a:pt x="557" y="418"/>
                  </a:lnTo>
                  <a:lnTo>
                    <a:pt x="551" y="431"/>
                  </a:lnTo>
                  <a:lnTo>
                    <a:pt x="544" y="443"/>
                  </a:lnTo>
                  <a:lnTo>
                    <a:pt x="535" y="455"/>
                  </a:lnTo>
                  <a:lnTo>
                    <a:pt x="527" y="466"/>
                  </a:lnTo>
                  <a:lnTo>
                    <a:pt x="519" y="478"/>
                  </a:lnTo>
                  <a:lnTo>
                    <a:pt x="510" y="489"/>
                  </a:lnTo>
                  <a:lnTo>
                    <a:pt x="500" y="499"/>
                  </a:lnTo>
                  <a:lnTo>
                    <a:pt x="490" y="508"/>
                  </a:lnTo>
                  <a:lnTo>
                    <a:pt x="479" y="517"/>
                  </a:lnTo>
                  <a:lnTo>
                    <a:pt x="468" y="526"/>
                  </a:lnTo>
                  <a:lnTo>
                    <a:pt x="457" y="534"/>
                  </a:lnTo>
                  <a:lnTo>
                    <a:pt x="445" y="542"/>
                  </a:lnTo>
                  <a:lnTo>
                    <a:pt x="432" y="549"/>
                  </a:lnTo>
                  <a:lnTo>
                    <a:pt x="420" y="555"/>
                  </a:lnTo>
                  <a:lnTo>
                    <a:pt x="407" y="561"/>
                  </a:lnTo>
                  <a:lnTo>
                    <a:pt x="394" y="566"/>
                  </a:lnTo>
                  <a:lnTo>
                    <a:pt x="380" y="571"/>
                  </a:lnTo>
                  <a:lnTo>
                    <a:pt x="366" y="574"/>
                  </a:lnTo>
                  <a:lnTo>
                    <a:pt x="352" y="578"/>
                  </a:lnTo>
                  <a:lnTo>
                    <a:pt x="337" y="580"/>
                  </a:lnTo>
                  <a:lnTo>
                    <a:pt x="323" y="582"/>
                  </a:lnTo>
                  <a:lnTo>
                    <a:pt x="308" y="583"/>
                  </a:lnTo>
                  <a:lnTo>
                    <a:pt x="293" y="584"/>
                  </a:lnTo>
                  <a:lnTo>
                    <a:pt x="293" y="584"/>
                  </a:lnTo>
                  <a:close/>
                  <a:moveTo>
                    <a:pt x="293" y="60"/>
                  </a:moveTo>
                  <a:lnTo>
                    <a:pt x="293" y="60"/>
                  </a:lnTo>
                  <a:lnTo>
                    <a:pt x="281" y="60"/>
                  </a:lnTo>
                  <a:lnTo>
                    <a:pt x="270" y="61"/>
                  </a:lnTo>
                  <a:lnTo>
                    <a:pt x="246" y="64"/>
                  </a:lnTo>
                  <a:lnTo>
                    <a:pt x="224" y="70"/>
                  </a:lnTo>
                  <a:lnTo>
                    <a:pt x="203" y="78"/>
                  </a:lnTo>
                  <a:lnTo>
                    <a:pt x="182" y="88"/>
                  </a:lnTo>
                  <a:lnTo>
                    <a:pt x="164" y="99"/>
                  </a:lnTo>
                  <a:lnTo>
                    <a:pt x="145" y="113"/>
                  </a:lnTo>
                  <a:lnTo>
                    <a:pt x="128" y="128"/>
                  </a:lnTo>
                  <a:lnTo>
                    <a:pt x="114"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4" y="439"/>
                  </a:lnTo>
                  <a:lnTo>
                    <a:pt x="128" y="455"/>
                  </a:lnTo>
                  <a:lnTo>
                    <a:pt x="145" y="471"/>
                  </a:lnTo>
                  <a:lnTo>
                    <a:pt x="164" y="484"/>
                  </a:lnTo>
                  <a:lnTo>
                    <a:pt x="182" y="496"/>
                  </a:lnTo>
                  <a:lnTo>
                    <a:pt x="203" y="505"/>
                  </a:lnTo>
                  <a:lnTo>
                    <a:pt x="224" y="513"/>
                  </a:lnTo>
                  <a:lnTo>
                    <a:pt x="246" y="519"/>
                  </a:lnTo>
                  <a:lnTo>
                    <a:pt x="270" y="522"/>
                  </a:lnTo>
                  <a:lnTo>
                    <a:pt x="281" y="523"/>
                  </a:lnTo>
                  <a:lnTo>
                    <a:pt x="293" y="524"/>
                  </a:lnTo>
                  <a:lnTo>
                    <a:pt x="293" y="524"/>
                  </a:lnTo>
                  <a:lnTo>
                    <a:pt x="305" y="523"/>
                  </a:lnTo>
                  <a:lnTo>
                    <a:pt x="316" y="522"/>
                  </a:lnTo>
                  <a:lnTo>
                    <a:pt x="339" y="519"/>
                  </a:lnTo>
                  <a:lnTo>
                    <a:pt x="362" y="513"/>
                  </a:lnTo>
                  <a:lnTo>
                    <a:pt x="383" y="505"/>
                  </a:lnTo>
                  <a:lnTo>
                    <a:pt x="403" y="496"/>
                  </a:lnTo>
                  <a:lnTo>
                    <a:pt x="422" y="484"/>
                  </a:lnTo>
                  <a:lnTo>
                    <a:pt x="440" y="471"/>
                  </a:lnTo>
                  <a:lnTo>
                    <a:pt x="457" y="455"/>
                  </a:lnTo>
                  <a:lnTo>
                    <a:pt x="472" y="439"/>
                  </a:lnTo>
                  <a:lnTo>
                    <a:pt x="486" y="421"/>
                  </a:lnTo>
                  <a:lnTo>
                    <a:pt x="497" y="402"/>
                  </a:lnTo>
                  <a:lnTo>
                    <a:pt x="507" y="382"/>
                  </a:lnTo>
                  <a:lnTo>
                    <a:pt x="515" y="361"/>
                  </a:lnTo>
                  <a:lnTo>
                    <a:pt x="520" y="338"/>
                  </a:lnTo>
                  <a:lnTo>
                    <a:pt x="524" y="315"/>
                  </a:lnTo>
                  <a:lnTo>
                    <a:pt x="525" y="303"/>
                  </a:lnTo>
                  <a:lnTo>
                    <a:pt x="525" y="292"/>
                  </a:lnTo>
                  <a:lnTo>
                    <a:pt x="525" y="292"/>
                  </a:lnTo>
                  <a:lnTo>
                    <a:pt x="525" y="280"/>
                  </a:lnTo>
                  <a:lnTo>
                    <a:pt x="524" y="268"/>
                  </a:lnTo>
                  <a:lnTo>
                    <a:pt x="520" y="245"/>
                  </a:lnTo>
                  <a:lnTo>
                    <a:pt x="515" y="222"/>
                  </a:lnTo>
                  <a:lnTo>
                    <a:pt x="507" y="201"/>
                  </a:lnTo>
                  <a:lnTo>
                    <a:pt x="497" y="181"/>
                  </a:lnTo>
                  <a:lnTo>
                    <a:pt x="486" y="162"/>
                  </a:lnTo>
                  <a:lnTo>
                    <a:pt x="472" y="144"/>
                  </a:lnTo>
                  <a:lnTo>
                    <a:pt x="457" y="128"/>
                  </a:lnTo>
                  <a:lnTo>
                    <a:pt x="440" y="113"/>
                  </a:lnTo>
                  <a:lnTo>
                    <a:pt x="422" y="99"/>
                  </a:lnTo>
                  <a:lnTo>
                    <a:pt x="403" y="88"/>
                  </a:lnTo>
                  <a:lnTo>
                    <a:pt x="383" y="78"/>
                  </a:lnTo>
                  <a:lnTo>
                    <a:pt x="362" y="70"/>
                  </a:lnTo>
                  <a:lnTo>
                    <a:pt x="339"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2" name="Freeform 145">
              <a:extLst>
                <a:ext uri="{FF2B5EF4-FFF2-40B4-BE49-F238E27FC236}">
                  <a16:creationId xmlns:a16="http://schemas.microsoft.com/office/drawing/2014/main" xmlns="" id="{6AE23E88-D95E-4D49-B91E-F5AE365D79B5}"/>
                </a:ext>
              </a:extLst>
            </p:cNvPr>
            <p:cNvSpPr>
              <a:spLocks noEditPoints="1"/>
            </p:cNvSpPr>
            <p:nvPr/>
          </p:nvSpPr>
          <p:spPr bwMode="auto">
            <a:xfrm>
              <a:off x="1260752" y="3078504"/>
              <a:ext cx="310606" cy="310606"/>
            </a:xfrm>
            <a:custGeom>
              <a:avLst/>
              <a:gdLst>
                <a:gd name="T0" fmla="*/ 263 w 586"/>
                <a:gd name="T1" fmla="*/ 583 h 584"/>
                <a:gd name="T2" fmla="*/ 206 w 586"/>
                <a:gd name="T3" fmla="*/ 571 h 584"/>
                <a:gd name="T4" fmla="*/ 154 w 586"/>
                <a:gd name="T5" fmla="*/ 549 h 584"/>
                <a:gd name="T6" fmla="*/ 106 w 586"/>
                <a:gd name="T7" fmla="*/ 518 h 584"/>
                <a:gd name="T8" fmla="*/ 67 w 586"/>
                <a:gd name="T9" fmla="*/ 478 h 584"/>
                <a:gd name="T10" fmla="*/ 35 w 586"/>
                <a:gd name="T11" fmla="*/ 431 h 584"/>
                <a:gd name="T12" fmla="*/ 13 w 586"/>
                <a:gd name="T13" fmla="*/ 379 h 584"/>
                <a:gd name="T14" fmla="*/ 1 w 586"/>
                <a:gd name="T15" fmla="*/ 322 h 584"/>
                <a:gd name="T16" fmla="*/ 0 w 586"/>
                <a:gd name="T17" fmla="*/ 277 h 584"/>
                <a:gd name="T18" fmla="*/ 9 w 586"/>
                <a:gd name="T19" fmla="*/ 219 h 584"/>
                <a:gd name="T20" fmla="*/ 28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3 h 584"/>
                <a:gd name="T54" fmla="*/ 544 w 586"/>
                <a:gd name="T55" fmla="*/ 443 h 584"/>
                <a:gd name="T56" fmla="*/ 509 w 586"/>
                <a:gd name="T57" fmla="*/ 489 h 584"/>
                <a:gd name="T58" fmla="*/ 468 w 586"/>
                <a:gd name="T59" fmla="*/ 526 h 584"/>
                <a:gd name="T60" fmla="*/ 419 w 586"/>
                <a:gd name="T61" fmla="*/ 555 h 584"/>
                <a:gd name="T62" fmla="*/ 366 w 586"/>
                <a:gd name="T63" fmla="*/ 575 h 584"/>
                <a:gd name="T64" fmla="*/ 308 w 586"/>
                <a:gd name="T65" fmla="*/ 584 h 584"/>
                <a:gd name="T66" fmla="*/ 293 w 586"/>
                <a:gd name="T67" fmla="*/ 60 h 584"/>
                <a:gd name="T68" fmla="*/ 223 w 586"/>
                <a:gd name="T69" fmla="*/ 71 h 584"/>
                <a:gd name="T70" fmla="*/ 146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2 w 586"/>
                <a:gd name="T83" fmla="*/ 506 h 584"/>
                <a:gd name="T84" fmla="*/ 281 w 586"/>
                <a:gd name="T85" fmla="*/ 524 h 584"/>
                <a:gd name="T86" fmla="*/ 316 w 586"/>
                <a:gd name="T87" fmla="*/ 523 h 584"/>
                <a:gd name="T88" fmla="*/ 403 w 586"/>
                <a:gd name="T89" fmla="*/ 496 h 584"/>
                <a:gd name="T90" fmla="*/ 472 w 586"/>
                <a:gd name="T91" fmla="*/ 439 h 584"/>
                <a:gd name="T92" fmla="*/ 514 w 586"/>
                <a:gd name="T93" fmla="*/ 361 h 584"/>
                <a:gd name="T94" fmla="*/ 525 w 586"/>
                <a:gd name="T95" fmla="*/ 292 h 584"/>
                <a:gd name="T96" fmla="*/ 520 w 586"/>
                <a:gd name="T97" fmla="*/ 246 h 584"/>
                <a:gd name="T98" fmla="*/ 485 w 586"/>
                <a:gd name="T99" fmla="*/ 163 h 584"/>
                <a:gd name="T100" fmla="*/ 422 w 586"/>
                <a:gd name="T101" fmla="*/ 99 h 584"/>
                <a:gd name="T102" fmla="*/ 340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3" y="578"/>
                  </a:lnTo>
                  <a:lnTo>
                    <a:pt x="219" y="575"/>
                  </a:lnTo>
                  <a:lnTo>
                    <a:pt x="206" y="571"/>
                  </a:lnTo>
                  <a:lnTo>
                    <a:pt x="192" y="566"/>
                  </a:lnTo>
                  <a:lnTo>
                    <a:pt x="179" y="561"/>
                  </a:lnTo>
                  <a:lnTo>
                    <a:pt x="166" y="555"/>
                  </a:lnTo>
                  <a:lnTo>
                    <a:pt x="154" y="549"/>
                  </a:lnTo>
                  <a:lnTo>
                    <a:pt x="141" y="542"/>
                  </a:lnTo>
                  <a:lnTo>
                    <a:pt x="129" y="534"/>
                  </a:lnTo>
                  <a:lnTo>
                    <a:pt x="117" y="526"/>
                  </a:lnTo>
                  <a:lnTo>
                    <a:pt x="106" y="518"/>
                  </a:lnTo>
                  <a:lnTo>
                    <a:pt x="96" y="509"/>
                  </a:lnTo>
                  <a:lnTo>
                    <a:pt x="86" y="499"/>
                  </a:lnTo>
                  <a:lnTo>
                    <a:pt x="76" y="489"/>
                  </a:lnTo>
                  <a:lnTo>
                    <a:pt x="67" y="478"/>
                  </a:lnTo>
                  <a:lnTo>
                    <a:pt x="59" y="466"/>
                  </a:lnTo>
                  <a:lnTo>
                    <a:pt x="50" y="455"/>
                  </a:lnTo>
                  <a:lnTo>
                    <a:pt x="42" y="443"/>
                  </a:lnTo>
                  <a:lnTo>
                    <a:pt x="35" y="431"/>
                  </a:lnTo>
                  <a:lnTo>
                    <a:pt x="28" y="419"/>
                  </a:lnTo>
                  <a:lnTo>
                    <a:pt x="23" y="406"/>
                  </a:lnTo>
                  <a:lnTo>
                    <a:pt x="17" y="393"/>
                  </a:lnTo>
                  <a:lnTo>
                    <a:pt x="13" y="379"/>
                  </a:lnTo>
                  <a:lnTo>
                    <a:pt x="9" y="365"/>
                  </a:lnTo>
                  <a:lnTo>
                    <a:pt x="6" y="350"/>
                  </a:lnTo>
                  <a:lnTo>
                    <a:pt x="3" y="336"/>
                  </a:lnTo>
                  <a:lnTo>
                    <a:pt x="1" y="322"/>
                  </a:lnTo>
                  <a:lnTo>
                    <a:pt x="0" y="307"/>
                  </a:lnTo>
                  <a:lnTo>
                    <a:pt x="0" y="292"/>
                  </a:lnTo>
                  <a:lnTo>
                    <a:pt x="0" y="292"/>
                  </a:lnTo>
                  <a:lnTo>
                    <a:pt x="0" y="277"/>
                  </a:lnTo>
                  <a:lnTo>
                    <a:pt x="1" y="262"/>
                  </a:lnTo>
                  <a:lnTo>
                    <a:pt x="3" y="248"/>
                  </a:lnTo>
                  <a:lnTo>
                    <a:pt x="6" y="233"/>
                  </a:lnTo>
                  <a:lnTo>
                    <a:pt x="9" y="219"/>
                  </a:lnTo>
                  <a:lnTo>
                    <a:pt x="13" y="205"/>
                  </a:lnTo>
                  <a:lnTo>
                    <a:pt x="17" y="192"/>
                  </a:lnTo>
                  <a:lnTo>
                    <a:pt x="23" y="178"/>
                  </a:lnTo>
                  <a:lnTo>
                    <a:pt x="28" y="166"/>
                  </a:lnTo>
                  <a:lnTo>
                    <a:pt x="35" y="153"/>
                  </a:lnTo>
                  <a:lnTo>
                    <a:pt x="42" y="141"/>
                  </a:lnTo>
                  <a:lnTo>
                    <a:pt x="50" y="129"/>
                  </a:lnTo>
                  <a:lnTo>
                    <a:pt x="59" y="118"/>
                  </a:lnTo>
                  <a:lnTo>
                    <a:pt x="67" y="106"/>
                  </a:lnTo>
                  <a:lnTo>
                    <a:pt x="76" y="95"/>
                  </a:lnTo>
                  <a:lnTo>
                    <a:pt x="86" y="85"/>
                  </a:lnTo>
                  <a:lnTo>
                    <a:pt x="96" y="76"/>
                  </a:lnTo>
                  <a:lnTo>
                    <a:pt x="106" y="66"/>
                  </a:lnTo>
                  <a:lnTo>
                    <a:pt x="117" y="58"/>
                  </a:lnTo>
                  <a:lnTo>
                    <a:pt x="129" y="50"/>
                  </a:lnTo>
                  <a:lnTo>
                    <a:pt x="141" y="42"/>
                  </a:lnTo>
                  <a:lnTo>
                    <a:pt x="154" y="35"/>
                  </a:lnTo>
                  <a:lnTo>
                    <a:pt x="166" y="29"/>
                  </a:lnTo>
                  <a:lnTo>
                    <a:pt x="179" y="23"/>
                  </a:lnTo>
                  <a:lnTo>
                    <a:pt x="192" y="18"/>
                  </a:lnTo>
                  <a:lnTo>
                    <a:pt x="206" y="13"/>
                  </a:lnTo>
                  <a:lnTo>
                    <a:pt x="219" y="9"/>
                  </a:lnTo>
                  <a:lnTo>
                    <a:pt x="233" y="6"/>
                  </a:lnTo>
                  <a:lnTo>
                    <a:pt x="249" y="4"/>
                  </a:lnTo>
                  <a:lnTo>
                    <a:pt x="263" y="2"/>
                  </a:lnTo>
                  <a:lnTo>
                    <a:pt x="278" y="1"/>
                  </a:lnTo>
                  <a:lnTo>
                    <a:pt x="293" y="0"/>
                  </a:lnTo>
                  <a:lnTo>
                    <a:pt x="293" y="0"/>
                  </a:lnTo>
                  <a:lnTo>
                    <a:pt x="308" y="1"/>
                  </a:lnTo>
                  <a:lnTo>
                    <a:pt x="322" y="2"/>
                  </a:lnTo>
                  <a:lnTo>
                    <a:pt x="337" y="4"/>
                  </a:lnTo>
                  <a:lnTo>
                    <a:pt x="352" y="6"/>
                  </a:lnTo>
                  <a:lnTo>
                    <a:pt x="366" y="9"/>
                  </a:lnTo>
                  <a:lnTo>
                    <a:pt x="380" y="13"/>
                  </a:lnTo>
                  <a:lnTo>
                    <a:pt x="393" y="18"/>
                  </a:lnTo>
                  <a:lnTo>
                    <a:pt x="407" y="23"/>
                  </a:lnTo>
                  <a:lnTo>
                    <a:pt x="419" y="29"/>
                  </a:lnTo>
                  <a:lnTo>
                    <a:pt x="432" y="35"/>
                  </a:lnTo>
                  <a:lnTo>
                    <a:pt x="445" y="42"/>
                  </a:lnTo>
                  <a:lnTo>
                    <a:pt x="457" y="50"/>
                  </a:lnTo>
                  <a:lnTo>
                    <a:pt x="468" y="58"/>
                  </a:lnTo>
                  <a:lnTo>
                    <a:pt x="479" y="66"/>
                  </a:lnTo>
                  <a:lnTo>
                    <a:pt x="490" y="76"/>
                  </a:lnTo>
                  <a:lnTo>
                    <a:pt x="500" y="85"/>
                  </a:lnTo>
                  <a:lnTo>
                    <a:pt x="509" y="95"/>
                  </a:lnTo>
                  <a:lnTo>
                    <a:pt x="518" y="106"/>
                  </a:lnTo>
                  <a:lnTo>
                    <a:pt x="527" y="118"/>
                  </a:lnTo>
                  <a:lnTo>
                    <a:pt x="536" y="129"/>
                  </a:lnTo>
                  <a:lnTo>
                    <a:pt x="544" y="141"/>
                  </a:lnTo>
                  <a:lnTo>
                    <a:pt x="551" y="153"/>
                  </a:lnTo>
                  <a:lnTo>
                    <a:pt x="557" y="166"/>
                  </a:lnTo>
                  <a:lnTo>
                    <a:pt x="563" y="178"/>
                  </a:lnTo>
                  <a:lnTo>
                    <a:pt x="568" y="192"/>
                  </a:lnTo>
                  <a:lnTo>
                    <a:pt x="573" y="205"/>
                  </a:lnTo>
                  <a:lnTo>
                    <a:pt x="577" y="219"/>
                  </a:lnTo>
                  <a:lnTo>
                    <a:pt x="580" y="233"/>
                  </a:lnTo>
                  <a:lnTo>
                    <a:pt x="582" y="248"/>
                  </a:lnTo>
                  <a:lnTo>
                    <a:pt x="584" y="262"/>
                  </a:lnTo>
                  <a:lnTo>
                    <a:pt x="585" y="277"/>
                  </a:lnTo>
                  <a:lnTo>
                    <a:pt x="586" y="292"/>
                  </a:lnTo>
                  <a:lnTo>
                    <a:pt x="586" y="292"/>
                  </a:lnTo>
                  <a:lnTo>
                    <a:pt x="585" y="307"/>
                  </a:lnTo>
                  <a:lnTo>
                    <a:pt x="584" y="322"/>
                  </a:lnTo>
                  <a:lnTo>
                    <a:pt x="582" y="336"/>
                  </a:lnTo>
                  <a:lnTo>
                    <a:pt x="580" y="350"/>
                  </a:lnTo>
                  <a:lnTo>
                    <a:pt x="577" y="365"/>
                  </a:lnTo>
                  <a:lnTo>
                    <a:pt x="573" y="379"/>
                  </a:lnTo>
                  <a:lnTo>
                    <a:pt x="568" y="393"/>
                  </a:lnTo>
                  <a:lnTo>
                    <a:pt x="563" y="406"/>
                  </a:lnTo>
                  <a:lnTo>
                    <a:pt x="557" y="419"/>
                  </a:lnTo>
                  <a:lnTo>
                    <a:pt x="551" y="431"/>
                  </a:lnTo>
                  <a:lnTo>
                    <a:pt x="544" y="443"/>
                  </a:lnTo>
                  <a:lnTo>
                    <a:pt x="536" y="455"/>
                  </a:lnTo>
                  <a:lnTo>
                    <a:pt x="527" y="466"/>
                  </a:lnTo>
                  <a:lnTo>
                    <a:pt x="518" y="478"/>
                  </a:lnTo>
                  <a:lnTo>
                    <a:pt x="509" y="489"/>
                  </a:lnTo>
                  <a:lnTo>
                    <a:pt x="500" y="499"/>
                  </a:lnTo>
                  <a:lnTo>
                    <a:pt x="490" y="509"/>
                  </a:lnTo>
                  <a:lnTo>
                    <a:pt x="479" y="518"/>
                  </a:lnTo>
                  <a:lnTo>
                    <a:pt x="468" y="526"/>
                  </a:lnTo>
                  <a:lnTo>
                    <a:pt x="457" y="534"/>
                  </a:lnTo>
                  <a:lnTo>
                    <a:pt x="445" y="542"/>
                  </a:lnTo>
                  <a:lnTo>
                    <a:pt x="432" y="549"/>
                  </a:lnTo>
                  <a:lnTo>
                    <a:pt x="419" y="555"/>
                  </a:lnTo>
                  <a:lnTo>
                    <a:pt x="407" y="561"/>
                  </a:lnTo>
                  <a:lnTo>
                    <a:pt x="393" y="566"/>
                  </a:lnTo>
                  <a:lnTo>
                    <a:pt x="380" y="571"/>
                  </a:lnTo>
                  <a:lnTo>
                    <a:pt x="366" y="575"/>
                  </a:lnTo>
                  <a:lnTo>
                    <a:pt x="352" y="578"/>
                  </a:lnTo>
                  <a:lnTo>
                    <a:pt x="337" y="581"/>
                  </a:lnTo>
                  <a:lnTo>
                    <a:pt x="322" y="583"/>
                  </a:lnTo>
                  <a:lnTo>
                    <a:pt x="308" y="584"/>
                  </a:lnTo>
                  <a:lnTo>
                    <a:pt x="293" y="584"/>
                  </a:lnTo>
                  <a:lnTo>
                    <a:pt x="293" y="584"/>
                  </a:lnTo>
                  <a:close/>
                  <a:moveTo>
                    <a:pt x="293" y="60"/>
                  </a:moveTo>
                  <a:lnTo>
                    <a:pt x="293" y="60"/>
                  </a:lnTo>
                  <a:lnTo>
                    <a:pt x="281" y="60"/>
                  </a:lnTo>
                  <a:lnTo>
                    <a:pt x="269" y="61"/>
                  </a:lnTo>
                  <a:lnTo>
                    <a:pt x="247" y="65"/>
                  </a:lnTo>
                  <a:lnTo>
                    <a:pt x="223" y="71"/>
                  </a:lnTo>
                  <a:lnTo>
                    <a:pt x="202" y="78"/>
                  </a:lnTo>
                  <a:lnTo>
                    <a:pt x="182" y="88"/>
                  </a:lnTo>
                  <a:lnTo>
                    <a:pt x="163" y="99"/>
                  </a:lnTo>
                  <a:lnTo>
                    <a:pt x="146" y="113"/>
                  </a:lnTo>
                  <a:lnTo>
                    <a:pt x="128" y="129"/>
                  </a:lnTo>
                  <a:lnTo>
                    <a:pt x="113"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3" y="439"/>
                  </a:lnTo>
                  <a:lnTo>
                    <a:pt x="128" y="456"/>
                  </a:lnTo>
                  <a:lnTo>
                    <a:pt x="146" y="470"/>
                  </a:lnTo>
                  <a:lnTo>
                    <a:pt x="163" y="485"/>
                  </a:lnTo>
                  <a:lnTo>
                    <a:pt x="182" y="496"/>
                  </a:lnTo>
                  <a:lnTo>
                    <a:pt x="202" y="506"/>
                  </a:lnTo>
                  <a:lnTo>
                    <a:pt x="223" y="514"/>
                  </a:lnTo>
                  <a:lnTo>
                    <a:pt x="247" y="519"/>
                  </a:lnTo>
                  <a:lnTo>
                    <a:pt x="269" y="523"/>
                  </a:lnTo>
                  <a:lnTo>
                    <a:pt x="281" y="524"/>
                  </a:lnTo>
                  <a:lnTo>
                    <a:pt x="293" y="524"/>
                  </a:lnTo>
                  <a:lnTo>
                    <a:pt x="293" y="524"/>
                  </a:lnTo>
                  <a:lnTo>
                    <a:pt x="305" y="524"/>
                  </a:lnTo>
                  <a:lnTo>
                    <a:pt x="316" y="523"/>
                  </a:lnTo>
                  <a:lnTo>
                    <a:pt x="340" y="519"/>
                  </a:lnTo>
                  <a:lnTo>
                    <a:pt x="362" y="514"/>
                  </a:lnTo>
                  <a:lnTo>
                    <a:pt x="383" y="506"/>
                  </a:lnTo>
                  <a:lnTo>
                    <a:pt x="403" y="496"/>
                  </a:lnTo>
                  <a:lnTo>
                    <a:pt x="422" y="485"/>
                  </a:lnTo>
                  <a:lnTo>
                    <a:pt x="441" y="470"/>
                  </a:lnTo>
                  <a:lnTo>
                    <a:pt x="457" y="456"/>
                  </a:lnTo>
                  <a:lnTo>
                    <a:pt x="472" y="439"/>
                  </a:lnTo>
                  <a:lnTo>
                    <a:pt x="485" y="422"/>
                  </a:lnTo>
                  <a:lnTo>
                    <a:pt x="497" y="403"/>
                  </a:lnTo>
                  <a:lnTo>
                    <a:pt x="507" y="383"/>
                  </a:lnTo>
                  <a:lnTo>
                    <a:pt x="514" y="361"/>
                  </a:lnTo>
                  <a:lnTo>
                    <a:pt x="520" y="338"/>
                  </a:lnTo>
                  <a:lnTo>
                    <a:pt x="524" y="316"/>
                  </a:lnTo>
                  <a:lnTo>
                    <a:pt x="524" y="304"/>
                  </a:lnTo>
                  <a:lnTo>
                    <a:pt x="525" y="292"/>
                  </a:lnTo>
                  <a:lnTo>
                    <a:pt x="525" y="292"/>
                  </a:lnTo>
                  <a:lnTo>
                    <a:pt x="524" y="280"/>
                  </a:lnTo>
                  <a:lnTo>
                    <a:pt x="524" y="269"/>
                  </a:lnTo>
                  <a:lnTo>
                    <a:pt x="520" y="246"/>
                  </a:lnTo>
                  <a:lnTo>
                    <a:pt x="514" y="223"/>
                  </a:lnTo>
                  <a:lnTo>
                    <a:pt x="507" y="202"/>
                  </a:lnTo>
                  <a:lnTo>
                    <a:pt x="497" y="182"/>
                  </a:lnTo>
                  <a:lnTo>
                    <a:pt x="485" y="163"/>
                  </a:lnTo>
                  <a:lnTo>
                    <a:pt x="472" y="145"/>
                  </a:lnTo>
                  <a:lnTo>
                    <a:pt x="457" y="129"/>
                  </a:lnTo>
                  <a:lnTo>
                    <a:pt x="441" y="113"/>
                  </a:lnTo>
                  <a:lnTo>
                    <a:pt x="422" y="99"/>
                  </a:lnTo>
                  <a:lnTo>
                    <a:pt x="403" y="88"/>
                  </a:lnTo>
                  <a:lnTo>
                    <a:pt x="383" y="78"/>
                  </a:lnTo>
                  <a:lnTo>
                    <a:pt x="362" y="71"/>
                  </a:lnTo>
                  <a:lnTo>
                    <a:pt x="340"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3" name="Freeform 146">
              <a:extLst>
                <a:ext uri="{FF2B5EF4-FFF2-40B4-BE49-F238E27FC236}">
                  <a16:creationId xmlns:a16="http://schemas.microsoft.com/office/drawing/2014/main" xmlns="" id="{ABB788FC-77CD-490C-830D-33DF912FDFCA}"/>
                </a:ext>
              </a:extLst>
            </p:cNvPr>
            <p:cNvSpPr>
              <a:spLocks noEditPoints="1"/>
            </p:cNvSpPr>
            <p:nvPr/>
          </p:nvSpPr>
          <p:spPr bwMode="auto">
            <a:xfrm>
              <a:off x="1261810" y="3645627"/>
              <a:ext cx="310606" cy="310606"/>
            </a:xfrm>
            <a:custGeom>
              <a:avLst/>
              <a:gdLst>
                <a:gd name="T0" fmla="*/ 263 w 586"/>
                <a:gd name="T1" fmla="*/ 582 h 584"/>
                <a:gd name="T2" fmla="*/ 206 w 586"/>
                <a:gd name="T3" fmla="*/ 571 h 584"/>
                <a:gd name="T4" fmla="*/ 154 w 586"/>
                <a:gd name="T5" fmla="*/ 549 h 584"/>
                <a:gd name="T6" fmla="*/ 106 w 586"/>
                <a:gd name="T7" fmla="*/ 517 h 584"/>
                <a:gd name="T8" fmla="*/ 67 w 586"/>
                <a:gd name="T9" fmla="*/ 478 h 584"/>
                <a:gd name="T10" fmla="*/ 35 w 586"/>
                <a:gd name="T11" fmla="*/ 431 h 584"/>
                <a:gd name="T12" fmla="*/ 13 w 586"/>
                <a:gd name="T13" fmla="*/ 379 h 584"/>
                <a:gd name="T14" fmla="*/ 1 w 586"/>
                <a:gd name="T15" fmla="*/ 321 h 584"/>
                <a:gd name="T16" fmla="*/ 0 w 586"/>
                <a:gd name="T17" fmla="*/ 277 h 584"/>
                <a:gd name="T18" fmla="*/ 9 w 586"/>
                <a:gd name="T19" fmla="*/ 218 h 584"/>
                <a:gd name="T20" fmla="*/ 28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2 h 584"/>
                <a:gd name="T54" fmla="*/ 544 w 586"/>
                <a:gd name="T55" fmla="*/ 443 h 584"/>
                <a:gd name="T56" fmla="*/ 509 w 586"/>
                <a:gd name="T57" fmla="*/ 489 h 584"/>
                <a:gd name="T58" fmla="*/ 468 w 586"/>
                <a:gd name="T59" fmla="*/ 526 h 584"/>
                <a:gd name="T60" fmla="*/ 419 w 586"/>
                <a:gd name="T61" fmla="*/ 555 h 584"/>
                <a:gd name="T62" fmla="*/ 366 w 586"/>
                <a:gd name="T63" fmla="*/ 574 h 584"/>
                <a:gd name="T64" fmla="*/ 308 w 586"/>
                <a:gd name="T65" fmla="*/ 583 h 584"/>
                <a:gd name="T66" fmla="*/ 293 w 586"/>
                <a:gd name="T67" fmla="*/ 60 h 584"/>
                <a:gd name="T68" fmla="*/ 223 w 586"/>
                <a:gd name="T69" fmla="*/ 70 h 584"/>
                <a:gd name="T70" fmla="*/ 146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2 w 586"/>
                <a:gd name="T83" fmla="*/ 505 h 584"/>
                <a:gd name="T84" fmla="*/ 281 w 586"/>
                <a:gd name="T85" fmla="*/ 523 h 584"/>
                <a:gd name="T86" fmla="*/ 316 w 586"/>
                <a:gd name="T87" fmla="*/ 522 h 584"/>
                <a:gd name="T88" fmla="*/ 403 w 586"/>
                <a:gd name="T89" fmla="*/ 496 h 584"/>
                <a:gd name="T90" fmla="*/ 472 w 586"/>
                <a:gd name="T91" fmla="*/ 439 h 584"/>
                <a:gd name="T92" fmla="*/ 514 w 586"/>
                <a:gd name="T93" fmla="*/ 361 h 584"/>
                <a:gd name="T94" fmla="*/ 525 w 586"/>
                <a:gd name="T95" fmla="*/ 292 h 584"/>
                <a:gd name="T96" fmla="*/ 520 w 586"/>
                <a:gd name="T97" fmla="*/ 245 h 584"/>
                <a:gd name="T98" fmla="*/ 485 w 586"/>
                <a:gd name="T99" fmla="*/ 162 h 584"/>
                <a:gd name="T100" fmla="*/ 422 w 586"/>
                <a:gd name="T101" fmla="*/ 99 h 584"/>
                <a:gd name="T102" fmla="*/ 340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3" y="578"/>
                  </a:lnTo>
                  <a:lnTo>
                    <a:pt x="219" y="574"/>
                  </a:lnTo>
                  <a:lnTo>
                    <a:pt x="206" y="571"/>
                  </a:lnTo>
                  <a:lnTo>
                    <a:pt x="192" y="566"/>
                  </a:lnTo>
                  <a:lnTo>
                    <a:pt x="179" y="561"/>
                  </a:lnTo>
                  <a:lnTo>
                    <a:pt x="166" y="555"/>
                  </a:lnTo>
                  <a:lnTo>
                    <a:pt x="154" y="549"/>
                  </a:lnTo>
                  <a:lnTo>
                    <a:pt x="141" y="542"/>
                  </a:lnTo>
                  <a:lnTo>
                    <a:pt x="129" y="534"/>
                  </a:lnTo>
                  <a:lnTo>
                    <a:pt x="117" y="526"/>
                  </a:lnTo>
                  <a:lnTo>
                    <a:pt x="106" y="517"/>
                  </a:lnTo>
                  <a:lnTo>
                    <a:pt x="96" y="508"/>
                  </a:lnTo>
                  <a:lnTo>
                    <a:pt x="86" y="499"/>
                  </a:lnTo>
                  <a:lnTo>
                    <a:pt x="76" y="489"/>
                  </a:lnTo>
                  <a:lnTo>
                    <a:pt x="67" y="478"/>
                  </a:lnTo>
                  <a:lnTo>
                    <a:pt x="59" y="466"/>
                  </a:lnTo>
                  <a:lnTo>
                    <a:pt x="50" y="455"/>
                  </a:lnTo>
                  <a:lnTo>
                    <a:pt x="42" y="443"/>
                  </a:lnTo>
                  <a:lnTo>
                    <a:pt x="35" y="431"/>
                  </a:lnTo>
                  <a:lnTo>
                    <a:pt x="28" y="418"/>
                  </a:lnTo>
                  <a:lnTo>
                    <a:pt x="23" y="405"/>
                  </a:lnTo>
                  <a:lnTo>
                    <a:pt x="17" y="392"/>
                  </a:lnTo>
                  <a:lnTo>
                    <a:pt x="13" y="379"/>
                  </a:lnTo>
                  <a:lnTo>
                    <a:pt x="9" y="365"/>
                  </a:lnTo>
                  <a:lnTo>
                    <a:pt x="6" y="351"/>
                  </a:lnTo>
                  <a:lnTo>
                    <a:pt x="3" y="336"/>
                  </a:lnTo>
                  <a:lnTo>
                    <a:pt x="1" y="321"/>
                  </a:lnTo>
                  <a:lnTo>
                    <a:pt x="0" y="307"/>
                  </a:lnTo>
                  <a:lnTo>
                    <a:pt x="0" y="292"/>
                  </a:lnTo>
                  <a:lnTo>
                    <a:pt x="0" y="292"/>
                  </a:lnTo>
                  <a:lnTo>
                    <a:pt x="0" y="277"/>
                  </a:lnTo>
                  <a:lnTo>
                    <a:pt x="1" y="262"/>
                  </a:lnTo>
                  <a:lnTo>
                    <a:pt x="3" y="248"/>
                  </a:lnTo>
                  <a:lnTo>
                    <a:pt x="6" y="233"/>
                  </a:lnTo>
                  <a:lnTo>
                    <a:pt x="9" y="218"/>
                  </a:lnTo>
                  <a:lnTo>
                    <a:pt x="13" y="205"/>
                  </a:lnTo>
                  <a:lnTo>
                    <a:pt x="17" y="191"/>
                  </a:lnTo>
                  <a:lnTo>
                    <a:pt x="23" y="178"/>
                  </a:lnTo>
                  <a:lnTo>
                    <a:pt x="28" y="165"/>
                  </a:lnTo>
                  <a:lnTo>
                    <a:pt x="35" y="153"/>
                  </a:lnTo>
                  <a:lnTo>
                    <a:pt x="42" y="140"/>
                  </a:lnTo>
                  <a:lnTo>
                    <a:pt x="50" y="129"/>
                  </a:lnTo>
                  <a:lnTo>
                    <a:pt x="59" y="117"/>
                  </a:lnTo>
                  <a:lnTo>
                    <a:pt x="67" y="105"/>
                  </a:lnTo>
                  <a:lnTo>
                    <a:pt x="76" y="95"/>
                  </a:lnTo>
                  <a:lnTo>
                    <a:pt x="86" y="85"/>
                  </a:lnTo>
                  <a:lnTo>
                    <a:pt x="96" y="75"/>
                  </a:lnTo>
                  <a:lnTo>
                    <a:pt x="106" y="66"/>
                  </a:lnTo>
                  <a:lnTo>
                    <a:pt x="117" y="57"/>
                  </a:lnTo>
                  <a:lnTo>
                    <a:pt x="129" y="49"/>
                  </a:lnTo>
                  <a:lnTo>
                    <a:pt x="141" y="42"/>
                  </a:lnTo>
                  <a:lnTo>
                    <a:pt x="154" y="35"/>
                  </a:lnTo>
                  <a:lnTo>
                    <a:pt x="166" y="28"/>
                  </a:lnTo>
                  <a:lnTo>
                    <a:pt x="179" y="23"/>
                  </a:lnTo>
                  <a:lnTo>
                    <a:pt x="192" y="17"/>
                  </a:lnTo>
                  <a:lnTo>
                    <a:pt x="206" y="13"/>
                  </a:lnTo>
                  <a:lnTo>
                    <a:pt x="219" y="9"/>
                  </a:lnTo>
                  <a:lnTo>
                    <a:pt x="233" y="6"/>
                  </a:lnTo>
                  <a:lnTo>
                    <a:pt x="249" y="3"/>
                  </a:lnTo>
                  <a:lnTo>
                    <a:pt x="263" y="1"/>
                  </a:lnTo>
                  <a:lnTo>
                    <a:pt x="278" y="0"/>
                  </a:lnTo>
                  <a:lnTo>
                    <a:pt x="293" y="0"/>
                  </a:lnTo>
                  <a:lnTo>
                    <a:pt x="293" y="0"/>
                  </a:lnTo>
                  <a:lnTo>
                    <a:pt x="308" y="0"/>
                  </a:lnTo>
                  <a:lnTo>
                    <a:pt x="322" y="1"/>
                  </a:lnTo>
                  <a:lnTo>
                    <a:pt x="337" y="3"/>
                  </a:lnTo>
                  <a:lnTo>
                    <a:pt x="352" y="6"/>
                  </a:lnTo>
                  <a:lnTo>
                    <a:pt x="366" y="9"/>
                  </a:lnTo>
                  <a:lnTo>
                    <a:pt x="380" y="13"/>
                  </a:lnTo>
                  <a:lnTo>
                    <a:pt x="393" y="17"/>
                  </a:lnTo>
                  <a:lnTo>
                    <a:pt x="407" y="23"/>
                  </a:lnTo>
                  <a:lnTo>
                    <a:pt x="419" y="28"/>
                  </a:lnTo>
                  <a:lnTo>
                    <a:pt x="432" y="35"/>
                  </a:lnTo>
                  <a:lnTo>
                    <a:pt x="445" y="42"/>
                  </a:lnTo>
                  <a:lnTo>
                    <a:pt x="457" y="49"/>
                  </a:lnTo>
                  <a:lnTo>
                    <a:pt x="468" y="57"/>
                  </a:lnTo>
                  <a:lnTo>
                    <a:pt x="479" y="66"/>
                  </a:lnTo>
                  <a:lnTo>
                    <a:pt x="490" y="75"/>
                  </a:lnTo>
                  <a:lnTo>
                    <a:pt x="500" y="85"/>
                  </a:lnTo>
                  <a:lnTo>
                    <a:pt x="509" y="95"/>
                  </a:lnTo>
                  <a:lnTo>
                    <a:pt x="518" y="105"/>
                  </a:lnTo>
                  <a:lnTo>
                    <a:pt x="527" y="117"/>
                  </a:lnTo>
                  <a:lnTo>
                    <a:pt x="536" y="129"/>
                  </a:lnTo>
                  <a:lnTo>
                    <a:pt x="544" y="140"/>
                  </a:lnTo>
                  <a:lnTo>
                    <a:pt x="551" y="153"/>
                  </a:lnTo>
                  <a:lnTo>
                    <a:pt x="557" y="165"/>
                  </a:lnTo>
                  <a:lnTo>
                    <a:pt x="563" y="178"/>
                  </a:lnTo>
                  <a:lnTo>
                    <a:pt x="568" y="191"/>
                  </a:lnTo>
                  <a:lnTo>
                    <a:pt x="573" y="205"/>
                  </a:lnTo>
                  <a:lnTo>
                    <a:pt x="577" y="218"/>
                  </a:lnTo>
                  <a:lnTo>
                    <a:pt x="580" y="233"/>
                  </a:lnTo>
                  <a:lnTo>
                    <a:pt x="582" y="248"/>
                  </a:lnTo>
                  <a:lnTo>
                    <a:pt x="584" y="262"/>
                  </a:lnTo>
                  <a:lnTo>
                    <a:pt x="585" y="277"/>
                  </a:lnTo>
                  <a:lnTo>
                    <a:pt x="586" y="292"/>
                  </a:lnTo>
                  <a:lnTo>
                    <a:pt x="586" y="292"/>
                  </a:lnTo>
                  <a:lnTo>
                    <a:pt x="585" y="307"/>
                  </a:lnTo>
                  <a:lnTo>
                    <a:pt x="584" y="321"/>
                  </a:lnTo>
                  <a:lnTo>
                    <a:pt x="582" y="336"/>
                  </a:lnTo>
                  <a:lnTo>
                    <a:pt x="580" y="351"/>
                  </a:lnTo>
                  <a:lnTo>
                    <a:pt x="577" y="365"/>
                  </a:lnTo>
                  <a:lnTo>
                    <a:pt x="573" y="379"/>
                  </a:lnTo>
                  <a:lnTo>
                    <a:pt x="568" y="392"/>
                  </a:lnTo>
                  <a:lnTo>
                    <a:pt x="563" y="405"/>
                  </a:lnTo>
                  <a:lnTo>
                    <a:pt x="557" y="418"/>
                  </a:lnTo>
                  <a:lnTo>
                    <a:pt x="551" y="431"/>
                  </a:lnTo>
                  <a:lnTo>
                    <a:pt x="544" y="443"/>
                  </a:lnTo>
                  <a:lnTo>
                    <a:pt x="536" y="455"/>
                  </a:lnTo>
                  <a:lnTo>
                    <a:pt x="527" y="466"/>
                  </a:lnTo>
                  <a:lnTo>
                    <a:pt x="518" y="478"/>
                  </a:lnTo>
                  <a:lnTo>
                    <a:pt x="509" y="489"/>
                  </a:lnTo>
                  <a:lnTo>
                    <a:pt x="500" y="499"/>
                  </a:lnTo>
                  <a:lnTo>
                    <a:pt x="490" y="508"/>
                  </a:lnTo>
                  <a:lnTo>
                    <a:pt x="479" y="517"/>
                  </a:lnTo>
                  <a:lnTo>
                    <a:pt x="468" y="526"/>
                  </a:lnTo>
                  <a:lnTo>
                    <a:pt x="457" y="534"/>
                  </a:lnTo>
                  <a:lnTo>
                    <a:pt x="445" y="542"/>
                  </a:lnTo>
                  <a:lnTo>
                    <a:pt x="432" y="549"/>
                  </a:lnTo>
                  <a:lnTo>
                    <a:pt x="419" y="555"/>
                  </a:lnTo>
                  <a:lnTo>
                    <a:pt x="407" y="561"/>
                  </a:lnTo>
                  <a:lnTo>
                    <a:pt x="393" y="566"/>
                  </a:lnTo>
                  <a:lnTo>
                    <a:pt x="380" y="571"/>
                  </a:lnTo>
                  <a:lnTo>
                    <a:pt x="366" y="574"/>
                  </a:lnTo>
                  <a:lnTo>
                    <a:pt x="352" y="578"/>
                  </a:lnTo>
                  <a:lnTo>
                    <a:pt x="337" y="580"/>
                  </a:lnTo>
                  <a:lnTo>
                    <a:pt x="322" y="582"/>
                  </a:lnTo>
                  <a:lnTo>
                    <a:pt x="308" y="583"/>
                  </a:lnTo>
                  <a:lnTo>
                    <a:pt x="293" y="584"/>
                  </a:lnTo>
                  <a:lnTo>
                    <a:pt x="293" y="584"/>
                  </a:lnTo>
                  <a:close/>
                  <a:moveTo>
                    <a:pt x="293" y="60"/>
                  </a:moveTo>
                  <a:lnTo>
                    <a:pt x="293" y="60"/>
                  </a:lnTo>
                  <a:lnTo>
                    <a:pt x="281" y="60"/>
                  </a:lnTo>
                  <a:lnTo>
                    <a:pt x="269" y="61"/>
                  </a:lnTo>
                  <a:lnTo>
                    <a:pt x="247" y="64"/>
                  </a:lnTo>
                  <a:lnTo>
                    <a:pt x="223" y="70"/>
                  </a:lnTo>
                  <a:lnTo>
                    <a:pt x="202" y="78"/>
                  </a:lnTo>
                  <a:lnTo>
                    <a:pt x="182" y="88"/>
                  </a:lnTo>
                  <a:lnTo>
                    <a:pt x="163" y="99"/>
                  </a:lnTo>
                  <a:lnTo>
                    <a:pt x="146" y="113"/>
                  </a:lnTo>
                  <a:lnTo>
                    <a:pt x="128" y="128"/>
                  </a:lnTo>
                  <a:lnTo>
                    <a:pt x="113"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3" y="439"/>
                  </a:lnTo>
                  <a:lnTo>
                    <a:pt x="128" y="455"/>
                  </a:lnTo>
                  <a:lnTo>
                    <a:pt x="146" y="471"/>
                  </a:lnTo>
                  <a:lnTo>
                    <a:pt x="163" y="484"/>
                  </a:lnTo>
                  <a:lnTo>
                    <a:pt x="182" y="496"/>
                  </a:lnTo>
                  <a:lnTo>
                    <a:pt x="202" y="505"/>
                  </a:lnTo>
                  <a:lnTo>
                    <a:pt x="223" y="513"/>
                  </a:lnTo>
                  <a:lnTo>
                    <a:pt x="247" y="519"/>
                  </a:lnTo>
                  <a:lnTo>
                    <a:pt x="269" y="522"/>
                  </a:lnTo>
                  <a:lnTo>
                    <a:pt x="281" y="523"/>
                  </a:lnTo>
                  <a:lnTo>
                    <a:pt x="293" y="524"/>
                  </a:lnTo>
                  <a:lnTo>
                    <a:pt x="293" y="524"/>
                  </a:lnTo>
                  <a:lnTo>
                    <a:pt x="305" y="523"/>
                  </a:lnTo>
                  <a:lnTo>
                    <a:pt x="316" y="522"/>
                  </a:lnTo>
                  <a:lnTo>
                    <a:pt x="340" y="519"/>
                  </a:lnTo>
                  <a:lnTo>
                    <a:pt x="362" y="513"/>
                  </a:lnTo>
                  <a:lnTo>
                    <a:pt x="383" y="505"/>
                  </a:lnTo>
                  <a:lnTo>
                    <a:pt x="403" y="496"/>
                  </a:lnTo>
                  <a:lnTo>
                    <a:pt x="422" y="484"/>
                  </a:lnTo>
                  <a:lnTo>
                    <a:pt x="441" y="471"/>
                  </a:lnTo>
                  <a:lnTo>
                    <a:pt x="457" y="455"/>
                  </a:lnTo>
                  <a:lnTo>
                    <a:pt x="472" y="439"/>
                  </a:lnTo>
                  <a:lnTo>
                    <a:pt x="485" y="421"/>
                  </a:lnTo>
                  <a:lnTo>
                    <a:pt x="497" y="402"/>
                  </a:lnTo>
                  <a:lnTo>
                    <a:pt x="507" y="382"/>
                  </a:lnTo>
                  <a:lnTo>
                    <a:pt x="514" y="361"/>
                  </a:lnTo>
                  <a:lnTo>
                    <a:pt x="520" y="338"/>
                  </a:lnTo>
                  <a:lnTo>
                    <a:pt x="524" y="315"/>
                  </a:lnTo>
                  <a:lnTo>
                    <a:pt x="524" y="303"/>
                  </a:lnTo>
                  <a:lnTo>
                    <a:pt x="525" y="292"/>
                  </a:lnTo>
                  <a:lnTo>
                    <a:pt x="525" y="292"/>
                  </a:lnTo>
                  <a:lnTo>
                    <a:pt x="524" y="280"/>
                  </a:lnTo>
                  <a:lnTo>
                    <a:pt x="524" y="268"/>
                  </a:lnTo>
                  <a:lnTo>
                    <a:pt x="520" y="245"/>
                  </a:lnTo>
                  <a:lnTo>
                    <a:pt x="514" y="222"/>
                  </a:lnTo>
                  <a:lnTo>
                    <a:pt x="507" y="201"/>
                  </a:lnTo>
                  <a:lnTo>
                    <a:pt x="497" y="181"/>
                  </a:lnTo>
                  <a:lnTo>
                    <a:pt x="485" y="162"/>
                  </a:lnTo>
                  <a:lnTo>
                    <a:pt x="472" y="144"/>
                  </a:lnTo>
                  <a:lnTo>
                    <a:pt x="457" y="128"/>
                  </a:lnTo>
                  <a:lnTo>
                    <a:pt x="441" y="113"/>
                  </a:lnTo>
                  <a:lnTo>
                    <a:pt x="422" y="99"/>
                  </a:lnTo>
                  <a:lnTo>
                    <a:pt x="403" y="88"/>
                  </a:lnTo>
                  <a:lnTo>
                    <a:pt x="383" y="78"/>
                  </a:lnTo>
                  <a:lnTo>
                    <a:pt x="362" y="70"/>
                  </a:lnTo>
                  <a:lnTo>
                    <a:pt x="340"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4" name="Freeform 147">
              <a:extLst>
                <a:ext uri="{FF2B5EF4-FFF2-40B4-BE49-F238E27FC236}">
                  <a16:creationId xmlns:a16="http://schemas.microsoft.com/office/drawing/2014/main" xmlns="" id="{C3C8EFB9-BD5B-4688-A5E4-68929A129AEB}"/>
                </a:ext>
              </a:extLst>
            </p:cNvPr>
            <p:cNvSpPr>
              <a:spLocks noEditPoints="1"/>
            </p:cNvSpPr>
            <p:nvPr/>
          </p:nvSpPr>
          <p:spPr bwMode="auto">
            <a:xfrm>
              <a:off x="1693911" y="3318326"/>
              <a:ext cx="412028" cy="412029"/>
            </a:xfrm>
            <a:custGeom>
              <a:avLst/>
              <a:gdLst>
                <a:gd name="T0" fmla="*/ 332 w 782"/>
                <a:gd name="T1" fmla="*/ 775 h 780"/>
                <a:gd name="T2" fmla="*/ 239 w 782"/>
                <a:gd name="T3" fmla="*/ 749 h 780"/>
                <a:gd name="T4" fmla="*/ 157 w 782"/>
                <a:gd name="T5" fmla="*/ 702 h 780"/>
                <a:gd name="T6" fmla="*/ 90 w 782"/>
                <a:gd name="T7" fmla="*/ 638 h 780"/>
                <a:gd name="T8" fmla="*/ 39 w 782"/>
                <a:gd name="T9" fmla="*/ 559 h 780"/>
                <a:gd name="T10" fmla="*/ 9 w 782"/>
                <a:gd name="T11" fmla="*/ 468 h 780"/>
                <a:gd name="T12" fmla="*/ 0 w 782"/>
                <a:gd name="T13" fmla="*/ 389 h 780"/>
                <a:gd name="T14" fmla="*/ 13 w 782"/>
                <a:gd name="T15" fmla="*/ 293 h 780"/>
                <a:gd name="T16" fmla="*/ 48 w 782"/>
                <a:gd name="T17" fmla="*/ 204 h 780"/>
                <a:gd name="T18" fmla="*/ 103 w 782"/>
                <a:gd name="T19" fmla="*/ 128 h 780"/>
                <a:gd name="T20" fmla="*/ 173 w 782"/>
                <a:gd name="T21" fmla="*/ 67 h 780"/>
                <a:gd name="T22" fmla="*/ 257 w 782"/>
                <a:gd name="T23" fmla="*/ 24 h 780"/>
                <a:gd name="T24" fmla="*/ 351 w 782"/>
                <a:gd name="T25" fmla="*/ 2 h 780"/>
                <a:gd name="T26" fmla="*/ 431 w 782"/>
                <a:gd name="T27" fmla="*/ 2 h 780"/>
                <a:gd name="T28" fmla="*/ 525 w 782"/>
                <a:gd name="T29" fmla="*/ 24 h 780"/>
                <a:gd name="T30" fmla="*/ 609 w 782"/>
                <a:gd name="T31" fmla="*/ 67 h 780"/>
                <a:gd name="T32" fmla="*/ 679 w 782"/>
                <a:gd name="T33" fmla="*/ 128 h 780"/>
                <a:gd name="T34" fmla="*/ 734 w 782"/>
                <a:gd name="T35" fmla="*/ 204 h 780"/>
                <a:gd name="T36" fmla="*/ 768 w 782"/>
                <a:gd name="T37" fmla="*/ 293 h 780"/>
                <a:gd name="T38" fmla="*/ 782 w 782"/>
                <a:gd name="T39" fmla="*/ 389 h 780"/>
                <a:gd name="T40" fmla="*/ 773 w 782"/>
                <a:gd name="T41" fmla="*/ 468 h 780"/>
                <a:gd name="T42" fmla="*/ 742 w 782"/>
                <a:gd name="T43" fmla="*/ 559 h 780"/>
                <a:gd name="T44" fmla="*/ 692 w 782"/>
                <a:gd name="T45" fmla="*/ 638 h 780"/>
                <a:gd name="T46" fmla="*/ 624 w 782"/>
                <a:gd name="T47" fmla="*/ 702 h 780"/>
                <a:gd name="T48" fmla="*/ 543 w 782"/>
                <a:gd name="T49" fmla="*/ 749 h 780"/>
                <a:gd name="T50" fmla="*/ 450 w 782"/>
                <a:gd name="T51" fmla="*/ 775 h 780"/>
                <a:gd name="T52" fmla="*/ 390 w 782"/>
                <a:gd name="T53" fmla="*/ 61 h 780"/>
                <a:gd name="T54" fmla="*/ 325 w 782"/>
                <a:gd name="T55" fmla="*/ 68 h 780"/>
                <a:gd name="T56" fmla="*/ 248 w 782"/>
                <a:gd name="T57" fmla="*/ 93 h 780"/>
                <a:gd name="T58" fmla="*/ 181 w 782"/>
                <a:gd name="T59" fmla="*/ 136 h 780"/>
                <a:gd name="T60" fmla="*/ 127 w 782"/>
                <a:gd name="T61" fmla="*/ 193 h 780"/>
                <a:gd name="T62" fmla="*/ 87 w 782"/>
                <a:gd name="T63" fmla="*/ 262 h 780"/>
                <a:gd name="T64" fmla="*/ 65 w 782"/>
                <a:gd name="T65" fmla="*/ 340 h 780"/>
                <a:gd name="T66" fmla="*/ 62 w 782"/>
                <a:gd name="T67" fmla="*/ 407 h 780"/>
                <a:gd name="T68" fmla="*/ 76 w 782"/>
                <a:gd name="T69" fmla="*/ 487 h 780"/>
                <a:gd name="T70" fmla="*/ 110 w 782"/>
                <a:gd name="T71" fmla="*/ 560 h 780"/>
                <a:gd name="T72" fmla="*/ 158 w 782"/>
                <a:gd name="T73" fmla="*/ 622 h 780"/>
                <a:gd name="T74" fmla="*/ 220 w 782"/>
                <a:gd name="T75" fmla="*/ 671 h 780"/>
                <a:gd name="T76" fmla="*/ 293 w 782"/>
                <a:gd name="T77" fmla="*/ 704 h 780"/>
                <a:gd name="T78" fmla="*/ 374 w 782"/>
                <a:gd name="T79" fmla="*/ 718 h 780"/>
                <a:gd name="T80" fmla="*/ 441 w 782"/>
                <a:gd name="T81" fmla="*/ 715 h 780"/>
                <a:gd name="T82" fmla="*/ 519 w 782"/>
                <a:gd name="T83" fmla="*/ 693 h 780"/>
                <a:gd name="T84" fmla="*/ 588 w 782"/>
                <a:gd name="T85" fmla="*/ 654 h 780"/>
                <a:gd name="T86" fmla="*/ 645 w 782"/>
                <a:gd name="T87" fmla="*/ 599 h 780"/>
                <a:gd name="T88" fmla="*/ 688 w 782"/>
                <a:gd name="T89" fmla="*/ 533 h 780"/>
                <a:gd name="T90" fmla="*/ 714 w 782"/>
                <a:gd name="T91" fmla="*/ 456 h 780"/>
                <a:gd name="T92" fmla="*/ 721 w 782"/>
                <a:gd name="T93" fmla="*/ 389 h 780"/>
                <a:gd name="T94" fmla="*/ 710 w 782"/>
                <a:gd name="T95" fmla="*/ 308 h 780"/>
                <a:gd name="T96" fmla="*/ 680 w 782"/>
                <a:gd name="T97" fmla="*/ 233 h 780"/>
                <a:gd name="T98" fmla="*/ 635 w 782"/>
                <a:gd name="T99" fmla="*/ 169 h 780"/>
                <a:gd name="T100" fmla="*/ 575 w 782"/>
                <a:gd name="T101" fmla="*/ 117 h 780"/>
                <a:gd name="T102" fmla="*/ 504 w 782"/>
                <a:gd name="T103" fmla="*/ 81 h 780"/>
                <a:gd name="T104" fmla="*/ 425 w 782"/>
                <a:gd name="T105" fmla="*/ 6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2" h="780">
                  <a:moveTo>
                    <a:pt x="390" y="780"/>
                  </a:moveTo>
                  <a:lnTo>
                    <a:pt x="390" y="780"/>
                  </a:lnTo>
                  <a:lnTo>
                    <a:pt x="371" y="779"/>
                  </a:lnTo>
                  <a:lnTo>
                    <a:pt x="351" y="778"/>
                  </a:lnTo>
                  <a:lnTo>
                    <a:pt x="332" y="775"/>
                  </a:lnTo>
                  <a:lnTo>
                    <a:pt x="313" y="772"/>
                  </a:lnTo>
                  <a:lnTo>
                    <a:pt x="293" y="767"/>
                  </a:lnTo>
                  <a:lnTo>
                    <a:pt x="275" y="762"/>
                  </a:lnTo>
                  <a:lnTo>
                    <a:pt x="257" y="756"/>
                  </a:lnTo>
                  <a:lnTo>
                    <a:pt x="239" y="749"/>
                  </a:lnTo>
                  <a:lnTo>
                    <a:pt x="222" y="740"/>
                  </a:lnTo>
                  <a:lnTo>
                    <a:pt x="205" y="732"/>
                  </a:lnTo>
                  <a:lnTo>
                    <a:pt x="188" y="723"/>
                  </a:lnTo>
                  <a:lnTo>
                    <a:pt x="173" y="712"/>
                  </a:lnTo>
                  <a:lnTo>
                    <a:pt x="157" y="702"/>
                  </a:lnTo>
                  <a:lnTo>
                    <a:pt x="143" y="690"/>
                  </a:lnTo>
                  <a:lnTo>
                    <a:pt x="129" y="678"/>
                  </a:lnTo>
                  <a:lnTo>
                    <a:pt x="115" y="665"/>
                  </a:lnTo>
                  <a:lnTo>
                    <a:pt x="103" y="652"/>
                  </a:lnTo>
                  <a:lnTo>
                    <a:pt x="90" y="638"/>
                  </a:lnTo>
                  <a:lnTo>
                    <a:pt x="78" y="622"/>
                  </a:lnTo>
                  <a:lnTo>
                    <a:pt x="67" y="607"/>
                  </a:lnTo>
                  <a:lnTo>
                    <a:pt x="57" y="591"/>
                  </a:lnTo>
                  <a:lnTo>
                    <a:pt x="48" y="575"/>
                  </a:lnTo>
                  <a:lnTo>
                    <a:pt x="39" y="559"/>
                  </a:lnTo>
                  <a:lnTo>
                    <a:pt x="32" y="542"/>
                  </a:lnTo>
                  <a:lnTo>
                    <a:pt x="25" y="524"/>
                  </a:lnTo>
                  <a:lnTo>
                    <a:pt x="19" y="505"/>
                  </a:lnTo>
                  <a:lnTo>
                    <a:pt x="13" y="487"/>
                  </a:lnTo>
                  <a:lnTo>
                    <a:pt x="9" y="468"/>
                  </a:lnTo>
                  <a:lnTo>
                    <a:pt x="6" y="449"/>
                  </a:lnTo>
                  <a:lnTo>
                    <a:pt x="2" y="430"/>
                  </a:lnTo>
                  <a:lnTo>
                    <a:pt x="1" y="410"/>
                  </a:lnTo>
                  <a:lnTo>
                    <a:pt x="0" y="389"/>
                  </a:lnTo>
                  <a:lnTo>
                    <a:pt x="0" y="389"/>
                  </a:lnTo>
                  <a:lnTo>
                    <a:pt x="1" y="370"/>
                  </a:lnTo>
                  <a:lnTo>
                    <a:pt x="2" y="350"/>
                  </a:lnTo>
                  <a:lnTo>
                    <a:pt x="6" y="331"/>
                  </a:lnTo>
                  <a:lnTo>
                    <a:pt x="9" y="312"/>
                  </a:lnTo>
                  <a:lnTo>
                    <a:pt x="13" y="293"/>
                  </a:lnTo>
                  <a:lnTo>
                    <a:pt x="19" y="275"/>
                  </a:lnTo>
                  <a:lnTo>
                    <a:pt x="25" y="256"/>
                  </a:lnTo>
                  <a:lnTo>
                    <a:pt x="32" y="238"/>
                  </a:lnTo>
                  <a:lnTo>
                    <a:pt x="39" y="221"/>
                  </a:lnTo>
                  <a:lnTo>
                    <a:pt x="48" y="204"/>
                  </a:lnTo>
                  <a:lnTo>
                    <a:pt x="57" y="188"/>
                  </a:lnTo>
                  <a:lnTo>
                    <a:pt x="67" y="173"/>
                  </a:lnTo>
                  <a:lnTo>
                    <a:pt x="78" y="157"/>
                  </a:lnTo>
                  <a:lnTo>
                    <a:pt x="90" y="142"/>
                  </a:lnTo>
                  <a:lnTo>
                    <a:pt x="103" y="128"/>
                  </a:lnTo>
                  <a:lnTo>
                    <a:pt x="115" y="114"/>
                  </a:lnTo>
                  <a:lnTo>
                    <a:pt x="129" y="102"/>
                  </a:lnTo>
                  <a:lnTo>
                    <a:pt x="143" y="90"/>
                  </a:lnTo>
                  <a:lnTo>
                    <a:pt x="157" y="78"/>
                  </a:lnTo>
                  <a:lnTo>
                    <a:pt x="173" y="67"/>
                  </a:lnTo>
                  <a:lnTo>
                    <a:pt x="188" y="57"/>
                  </a:lnTo>
                  <a:lnTo>
                    <a:pt x="205" y="48"/>
                  </a:lnTo>
                  <a:lnTo>
                    <a:pt x="222" y="39"/>
                  </a:lnTo>
                  <a:lnTo>
                    <a:pt x="239" y="31"/>
                  </a:lnTo>
                  <a:lnTo>
                    <a:pt x="257" y="24"/>
                  </a:lnTo>
                  <a:lnTo>
                    <a:pt x="275" y="18"/>
                  </a:lnTo>
                  <a:lnTo>
                    <a:pt x="293" y="12"/>
                  </a:lnTo>
                  <a:lnTo>
                    <a:pt x="313" y="8"/>
                  </a:lnTo>
                  <a:lnTo>
                    <a:pt x="332" y="5"/>
                  </a:lnTo>
                  <a:lnTo>
                    <a:pt x="351" y="2"/>
                  </a:lnTo>
                  <a:lnTo>
                    <a:pt x="371" y="1"/>
                  </a:lnTo>
                  <a:lnTo>
                    <a:pt x="390" y="0"/>
                  </a:lnTo>
                  <a:lnTo>
                    <a:pt x="390" y="0"/>
                  </a:lnTo>
                  <a:lnTo>
                    <a:pt x="411" y="1"/>
                  </a:lnTo>
                  <a:lnTo>
                    <a:pt x="431" y="2"/>
                  </a:lnTo>
                  <a:lnTo>
                    <a:pt x="450" y="5"/>
                  </a:lnTo>
                  <a:lnTo>
                    <a:pt x="469" y="8"/>
                  </a:lnTo>
                  <a:lnTo>
                    <a:pt x="489" y="12"/>
                  </a:lnTo>
                  <a:lnTo>
                    <a:pt x="507" y="18"/>
                  </a:lnTo>
                  <a:lnTo>
                    <a:pt x="525" y="24"/>
                  </a:lnTo>
                  <a:lnTo>
                    <a:pt x="543" y="31"/>
                  </a:lnTo>
                  <a:lnTo>
                    <a:pt x="560" y="39"/>
                  </a:lnTo>
                  <a:lnTo>
                    <a:pt x="576" y="48"/>
                  </a:lnTo>
                  <a:lnTo>
                    <a:pt x="593" y="57"/>
                  </a:lnTo>
                  <a:lnTo>
                    <a:pt x="609" y="67"/>
                  </a:lnTo>
                  <a:lnTo>
                    <a:pt x="624" y="78"/>
                  </a:lnTo>
                  <a:lnTo>
                    <a:pt x="639" y="90"/>
                  </a:lnTo>
                  <a:lnTo>
                    <a:pt x="653" y="102"/>
                  </a:lnTo>
                  <a:lnTo>
                    <a:pt x="666" y="114"/>
                  </a:lnTo>
                  <a:lnTo>
                    <a:pt x="679" y="128"/>
                  </a:lnTo>
                  <a:lnTo>
                    <a:pt x="692" y="142"/>
                  </a:lnTo>
                  <a:lnTo>
                    <a:pt x="704" y="157"/>
                  </a:lnTo>
                  <a:lnTo>
                    <a:pt x="714" y="173"/>
                  </a:lnTo>
                  <a:lnTo>
                    <a:pt x="725" y="188"/>
                  </a:lnTo>
                  <a:lnTo>
                    <a:pt x="734" y="204"/>
                  </a:lnTo>
                  <a:lnTo>
                    <a:pt x="742" y="221"/>
                  </a:lnTo>
                  <a:lnTo>
                    <a:pt x="750" y="238"/>
                  </a:lnTo>
                  <a:lnTo>
                    <a:pt x="757" y="256"/>
                  </a:lnTo>
                  <a:lnTo>
                    <a:pt x="763" y="275"/>
                  </a:lnTo>
                  <a:lnTo>
                    <a:pt x="768" y="293"/>
                  </a:lnTo>
                  <a:lnTo>
                    <a:pt x="773" y="312"/>
                  </a:lnTo>
                  <a:lnTo>
                    <a:pt x="776" y="331"/>
                  </a:lnTo>
                  <a:lnTo>
                    <a:pt x="780" y="350"/>
                  </a:lnTo>
                  <a:lnTo>
                    <a:pt x="781" y="370"/>
                  </a:lnTo>
                  <a:lnTo>
                    <a:pt x="782" y="389"/>
                  </a:lnTo>
                  <a:lnTo>
                    <a:pt x="782" y="389"/>
                  </a:lnTo>
                  <a:lnTo>
                    <a:pt x="781" y="410"/>
                  </a:lnTo>
                  <a:lnTo>
                    <a:pt x="780" y="430"/>
                  </a:lnTo>
                  <a:lnTo>
                    <a:pt x="776" y="449"/>
                  </a:lnTo>
                  <a:lnTo>
                    <a:pt x="773" y="468"/>
                  </a:lnTo>
                  <a:lnTo>
                    <a:pt x="768" y="487"/>
                  </a:lnTo>
                  <a:lnTo>
                    <a:pt x="763" y="505"/>
                  </a:lnTo>
                  <a:lnTo>
                    <a:pt x="757" y="524"/>
                  </a:lnTo>
                  <a:lnTo>
                    <a:pt x="750" y="542"/>
                  </a:lnTo>
                  <a:lnTo>
                    <a:pt x="742" y="559"/>
                  </a:lnTo>
                  <a:lnTo>
                    <a:pt x="734" y="575"/>
                  </a:lnTo>
                  <a:lnTo>
                    <a:pt x="725" y="591"/>
                  </a:lnTo>
                  <a:lnTo>
                    <a:pt x="714" y="607"/>
                  </a:lnTo>
                  <a:lnTo>
                    <a:pt x="704" y="622"/>
                  </a:lnTo>
                  <a:lnTo>
                    <a:pt x="692" y="638"/>
                  </a:lnTo>
                  <a:lnTo>
                    <a:pt x="679" y="652"/>
                  </a:lnTo>
                  <a:lnTo>
                    <a:pt x="666" y="665"/>
                  </a:lnTo>
                  <a:lnTo>
                    <a:pt x="653" y="678"/>
                  </a:lnTo>
                  <a:lnTo>
                    <a:pt x="639" y="690"/>
                  </a:lnTo>
                  <a:lnTo>
                    <a:pt x="624" y="702"/>
                  </a:lnTo>
                  <a:lnTo>
                    <a:pt x="609" y="712"/>
                  </a:lnTo>
                  <a:lnTo>
                    <a:pt x="593" y="723"/>
                  </a:lnTo>
                  <a:lnTo>
                    <a:pt x="576" y="732"/>
                  </a:lnTo>
                  <a:lnTo>
                    <a:pt x="560" y="740"/>
                  </a:lnTo>
                  <a:lnTo>
                    <a:pt x="543" y="749"/>
                  </a:lnTo>
                  <a:lnTo>
                    <a:pt x="525" y="756"/>
                  </a:lnTo>
                  <a:lnTo>
                    <a:pt x="507" y="762"/>
                  </a:lnTo>
                  <a:lnTo>
                    <a:pt x="489" y="767"/>
                  </a:lnTo>
                  <a:lnTo>
                    <a:pt x="469" y="772"/>
                  </a:lnTo>
                  <a:lnTo>
                    <a:pt x="450" y="775"/>
                  </a:lnTo>
                  <a:lnTo>
                    <a:pt x="431" y="778"/>
                  </a:lnTo>
                  <a:lnTo>
                    <a:pt x="411" y="779"/>
                  </a:lnTo>
                  <a:lnTo>
                    <a:pt x="390" y="780"/>
                  </a:lnTo>
                  <a:lnTo>
                    <a:pt x="390" y="780"/>
                  </a:lnTo>
                  <a:close/>
                  <a:moveTo>
                    <a:pt x="390" y="61"/>
                  </a:moveTo>
                  <a:lnTo>
                    <a:pt x="390" y="61"/>
                  </a:lnTo>
                  <a:lnTo>
                    <a:pt x="374" y="62"/>
                  </a:lnTo>
                  <a:lnTo>
                    <a:pt x="357" y="63"/>
                  </a:lnTo>
                  <a:lnTo>
                    <a:pt x="341" y="65"/>
                  </a:lnTo>
                  <a:lnTo>
                    <a:pt x="325" y="68"/>
                  </a:lnTo>
                  <a:lnTo>
                    <a:pt x="309" y="72"/>
                  </a:lnTo>
                  <a:lnTo>
                    <a:pt x="293" y="76"/>
                  </a:lnTo>
                  <a:lnTo>
                    <a:pt x="277" y="81"/>
                  </a:lnTo>
                  <a:lnTo>
                    <a:pt x="263" y="87"/>
                  </a:lnTo>
                  <a:lnTo>
                    <a:pt x="248" y="93"/>
                  </a:lnTo>
                  <a:lnTo>
                    <a:pt x="234" y="101"/>
                  </a:lnTo>
                  <a:lnTo>
                    <a:pt x="220" y="109"/>
                  </a:lnTo>
                  <a:lnTo>
                    <a:pt x="207" y="117"/>
                  </a:lnTo>
                  <a:lnTo>
                    <a:pt x="193" y="126"/>
                  </a:lnTo>
                  <a:lnTo>
                    <a:pt x="181" y="136"/>
                  </a:lnTo>
                  <a:lnTo>
                    <a:pt x="169" y="146"/>
                  </a:lnTo>
                  <a:lnTo>
                    <a:pt x="158" y="158"/>
                  </a:lnTo>
                  <a:lnTo>
                    <a:pt x="147" y="169"/>
                  </a:lnTo>
                  <a:lnTo>
                    <a:pt x="137" y="181"/>
                  </a:lnTo>
                  <a:lnTo>
                    <a:pt x="127" y="193"/>
                  </a:lnTo>
                  <a:lnTo>
                    <a:pt x="118" y="206"/>
                  </a:lnTo>
                  <a:lnTo>
                    <a:pt x="110" y="219"/>
                  </a:lnTo>
                  <a:lnTo>
                    <a:pt x="102" y="233"/>
                  </a:lnTo>
                  <a:lnTo>
                    <a:pt x="93" y="247"/>
                  </a:lnTo>
                  <a:lnTo>
                    <a:pt x="87" y="262"/>
                  </a:lnTo>
                  <a:lnTo>
                    <a:pt x="81" y="277"/>
                  </a:lnTo>
                  <a:lnTo>
                    <a:pt x="76" y="293"/>
                  </a:lnTo>
                  <a:lnTo>
                    <a:pt x="72" y="308"/>
                  </a:lnTo>
                  <a:lnTo>
                    <a:pt x="68" y="324"/>
                  </a:lnTo>
                  <a:lnTo>
                    <a:pt x="65" y="340"/>
                  </a:lnTo>
                  <a:lnTo>
                    <a:pt x="63" y="356"/>
                  </a:lnTo>
                  <a:lnTo>
                    <a:pt x="62" y="373"/>
                  </a:lnTo>
                  <a:lnTo>
                    <a:pt x="61" y="389"/>
                  </a:lnTo>
                  <a:lnTo>
                    <a:pt x="61" y="389"/>
                  </a:lnTo>
                  <a:lnTo>
                    <a:pt x="62" y="407"/>
                  </a:lnTo>
                  <a:lnTo>
                    <a:pt x="63" y="424"/>
                  </a:lnTo>
                  <a:lnTo>
                    <a:pt x="65" y="440"/>
                  </a:lnTo>
                  <a:lnTo>
                    <a:pt x="68" y="456"/>
                  </a:lnTo>
                  <a:lnTo>
                    <a:pt x="72" y="472"/>
                  </a:lnTo>
                  <a:lnTo>
                    <a:pt x="76" y="487"/>
                  </a:lnTo>
                  <a:lnTo>
                    <a:pt x="81" y="502"/>
                  </a:lnTo>
                  <a:lnTo>
                    <a:pt x="87" y="518"/>
                  </a:lnTo>
                  <a:lnTo>
                    <a:pt x="93" y="533"/>
                  </a:lnTo>
                  <a:lnTo>
                    <a:pt x="102" y="547"/>
                  </a:lnTo>
                  <a:lnTo>
                    <a:pt x="110" y="560"/>
                  </a:lnTo>
                  <a:lnTo>
                    <a:pt x="118" y="574"/>
                  </a:lnTo>
                  <a:lnTo>
                    <a:pt x="127" y="586"/>
                  </a:lnTo>
                  <a:lnTo>
                    <a:pt x="137" y="599"/>
                  </a:lnTo>
                  <a:lnTo>
                    <a:pt x="147" y="611"/>
                  </a:lnTo>
                  <a:lnTo>
                    <a:pt x="158" y="622"/>
                  </a:lnTo>
                  <a:lnTo>
                    <a:pt x="169" y="634"/>
                  </a:lnTo>
                  <a:lnTo>
                    <a:pt x="181" y="644"/>
                  </a:lnTo>
                  <a:lnTo>
                    <a:pt x="193" y="654"/>
                  </a:lnTo>
                  <a:lnTo>
                    <a:pt x="207" y="663"/>
                  </a:lnTo>
                  <a:lnTo>
                    <a:pt x="220" y="671"/>
                  </a:lnTo>
                  <a:lnTo>
                    <a:pt x="234" y="679"/>
                  </a:lnTo>
                  <a:lnTo>
                    <a:pt x="248" y="686"/>
                  </a:lnTo>
                  <a:lnTo>
                    <a:pt x="263" y="693"/>
                  </a:lnTo>
                  <a:lnTo>
                    <a:pt x="277" y="699"/>
                  </a:lnTo>
                  <a:lnTo>
                    <a:pt x="293" y="704"/>
                  </a:lnTo>
                  <a:lnTo>
                    <a:pt x="309" y="708"/>
                  </a:lnTo>
                  <a:lnTo>
                    <a:pt x="325" y="712"/>
                  </a:lnTo>
                  <a:lnTo>
                    <a:pt x="341" y="715"/>
                  </a:lnTo>
                  <a:lnTo>
                    <a:pt x="357" y="717"/>
                  </a:lnTo>
                  <a:lnTo>
                    <a:pt x="374" y="718"/>
                  </a:lnTo>
                  <a:lnTo>
                    <a:pt x="390" y="719"/>
                  </a:lnTo>
                  <a:lnTo>
                    <a:pt x="390" y="719"/>
                  </a:lnTo>
                  <a:lnTo>
                    <a:pt x="408" y="718"/>
                  </a:lnTo>
                  <a:lnTo>
                    <a:pt x="425" y="717"/>
                  </a:lnTo>
                  <a:lnTo>
                    <a:pt x="441" y="715"/>
                  </a:lnTo>
                  <a:lnTo>
                    <a:pt x="457" y="712"/>
                  </a:lnTo>
                  <a:lnTo>
                    <a:pt x="473" y="708"/>
                  </a:lnTo>
                  <a:lnTo>
                    <a:pt x="489" y="704"/>
                  </a:lnTo>
                  <a:lnTo>
                    <a:pt x="504" y="699"/>
                  </a:lnTo>
                  <a:lnTo>
                    <a:pt x="519" y="693"/>
                  </a:lnTo>
                  <a:lnTo>
                    <a:pt x="534" y="686"/>
                  </a:lnTo>
                  <a:lnTo>
                    <a:pt x="548" y="679"/>
                  </a:lnTo>
                  <a:lnTo>
                    <a:pt x="561" y="671"/>
                  </a:lnTo>
                  <a:lnTo>
                    <a:pt x="575" y="663"/>
                  </a:lnTo>
                  <a:lnTo>
                    <a:pt x="588" y="654"/>
                  </a:lnTo>
                  <a:lnTo>
                    <a:pt x="601" y="644"/>
                  </a:lnTo>
                  <a:lnTo>
                    <a:pt x="613" y="634"/>
                  </a:lnTo>
                  <a:lnTo>
                    <a:pt x="624" y="622"/>
                  </a:lnTo>
                  <a:lnTo>
                    <a:pt x="635" y="611"/>
                  </a:lnTo>
                  <a:lnTo>
                    <a:pt x="645" y="599"/>
                  </a:lnTo>
                  <a:lnTo>
                    <a:pt x="655" y="586"/>
                  </a:lnTo>
                  <a:lnTo>
                    <a:pt x="664" y="574"/>
                  </a:lnTo>
                  <a:lnTo>
                    <a:pt x="672" y="560"/>
                  </a:lnTo>
                  <a:lnTo>
                    <a:pt x="680" y="547"/>
                  </a:lnTo>
                  <a:lnTo>
                    <a:pt x="688" y="533"/>
                  </a:lnTo>
                  <a:lnTo>
                    <a:pt x="695" y="518"/>
                  </a:lnTo>
                  <a:lnTo>
                    <a:pt x="701" y="502"/>
                  </a:lnTo>
                  <a:lnTo>
                    <a:pt x="706" y="487"/>
                  </a:lnTo>
                  <a:lnTo>
                    <a:pt x="710" y="472"/>
                  </a:lnTo>
                  <a:lnTo>
                    <a:pt x="714" y="456"/>
                  </a:lnTo>
                  <a:lnTo>
                    <a:pt x="717" y="440"/>
                  </a:lnTo>
                  <a:lnTo>
                    <a:pt x="719" y="424"/>
                  </a:lnTo>
                  <a:lnTo>
                    <a:pt x="720" y="407"/>
                  </a:lnTo>
                  <a:lnTo>
                    <a:pt x="721" y="389"/>
                  </a:lnTo>
                  <a:lnTo>
                    <a:pt x="721" y="389"/>
                  </a:lnTo>
                  <a:lnTo>
                    <a:pt x="720" y="373"/>
                  </a:lnTo>
                  <a:lnTo>
                    <a:pt x="719" y="356"/>
                  </a:lnTo>
                  <a:lnTo>
                    <a:pt x="717" y="340"/>
                  </a:lnTo>
                  <a:lnTo>
                    <a:pt x="714" y="324"/>
                  </a:lnTo>
                  <a:lnTo>
                    <a:pt x="710" y="308"/>
                  </a:lnTo>
                  <a:lnTo>
                    <a:pt x="706" y="293"/>
                  </a:lnTo>
                  <a:lnTo>
                    <a:pt x="701" y="277"/>
                  </a:lnTo>
                  <a:lnTo>
                    <a:pt x="695" y="262"/>
                  </a:lnTo>
                  <a:lnTo>
                    <a:pt x="688" y="247"/>
                  </a:lnTo>
                  <a:lnTo>
                    <a:pt x="680" y="233"/>
                  </a:lnTo>
                  <a:lnTo>
                    <a:pt x="672" y="219"/>
                  </a:lnTo>
                  <a:lnTo>
                    <a:pt x="664" y="206"/>
                  </a:lnTo>
                  <a:lnTo>
                    <a:pt x="655" y="193"/>
                  </a:lnTo>
                  <a:lnTo>
                    <a:pt x="645" y="181"/>
                  </a:lnTo>
                  <a:lnTo>
                    <a:pt x="635" y="169"/>
                  </a:lnTo>
                  <a:lnTo>
                    <a:pt x="624" y="158"/>
                  </a:lnTo>
                  <a:lnTo>
                    <a:pt x="613" y="146"/>
                  </a:lnTo>
                  <a:lnTo>
                    <a:pt x="601" y="136"/>
                  </a:lnTo>
                  <a:lnTo>
                    <a:pt x="588" y="126"/>
                  </a:lnTo>
                  <a:lnTo>
                    <a:pt x="575" y="117"/>
                  </a:lnTo>
                  <a:lnTo>
                    <a:pt x="561" y="109"/>
                  </a:lnTo>
                  <a:lnTo>
                    <a:pt x="548" y="101"/>
                  </a:lnTo>
                  <a:lnTo>
                    <a:pt x="534" y="93"/>
                  </a:lnTo>
                  <a:lnTo>
                    <a:pt x="519" y="87"/>
                  </a:lnTo>
                  <a:lnTo>
                    <a:pt x="504" y="81"/>
                  </a:lnTo>
                  <a:lnTo>
                    <a:pt x="489" y="76"/>
                  </a:lnTo>
                  <a:lnTo>
                    <a:pt x="473" y="72"/>
                  </a:lnTo>
                  <a:lnTo>
                    <a:pt x="457" y="68"/>
                  </a:lnTo>
                  <a:lnTo>
                    <a:pt x="441" y="65"/>
                  </a:lnTo>
                  <a:lnTo>
                    <a:pt x="425" y="63"/>
                  </a:lnTo>
                  <a:lnTo>
                    <a:pt x="408" y="62"/>
                  </a:lnTo>
                  <a:lnTo>
                    <a:pt x="390" y="61"/>
                  </a:lnTo>
                  <a:lnTo>
                    <a:pt x="39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5" name="Freeform 114">
              <a:extLst>
                <a:ext uri="{FF2B5EF4-FFF2-40B4-BE49-F238E27FC236}">
                  <a16:creationId xmlns:a16="http://schemas.microsoft.com/office/drawing/2014/main" xmlns="" id="{456E5B96-6379-4918-A685-E12DFBDEF21A}"/>
                </a:ext>
              </a:extLst>
            </p:cNvPr>
            <p:cNvSpPr>
              <a:spLocks/>
            </p:cNvSpPr>
            <p:nvPr/>
          </p:nvSpPr>
          <p:spPr bwMode="auto">
            <a:xfrm rot="19792476">
              <a:off x="1581910" y="3644904"/>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6" name="Freeform 114">
              <a:extLst>
                <a:ext uri="{FF2B5EF4-FFF2-40B4-BE49-F238E27FC236}">
                  <a16:creationId xmlns:a16="http://schemas.microsoft.com/office/drawing/2014/main" xmlns="" id="{550B92A8-4420-45C3-A0C1-32B87176D7C8}"/>
                </a:ext>
              </a:extLst>
            </p:cNvPr>
            <p:cNvSpPr>
              <a:spLocks/>
            </p:cNvSpPr>
            <p:nvPr/>
          </p:nvSpPr>
          <p:spPr bwMode="auto">
            <a:xfrm rot="12571446">
              <a:off x="2133217" y="364211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7" name="Freeform 114">
              <a:extLst>
                <a:ext uri="{FF2B5EF4-FFF2-40B4-BE49-F238E27FC236}">
                  <a16:creationId xmlns:a16="http://schemas.microsoft.com/office/drawing/2014/main" xmlns="" id="{C878ABE8-555E-42C3-A558-115291B6E54F}"/>
                </a:ext>
              </a:extLst>
            </p:cNvPr>
            <p:cNvSpPr>
              <a:spLocks/>
            </p:cNvSpPr>
            <p:nvPr/>
          </p:nvSpPr>
          <p:spPr bwMode="auto">
            <a:xfrm rot="5400000">
              <a:off x="1860828" y="315708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148" name="Group 147">
              <a:extLst>
                <a:ext uri="{FF2B5EF4-FFF2-40B4-BE49-F238E27FC236}">
                  <a16:creationId xmlns:a16="http://schemas.microsoft.com/office/drawing/2014/main" xmlns="" id="{56492A9F-59B5-4F78-9020-064E442AD096}"/>
                </a:ext>
              </a:extLst>
            </p:cNvPr>
            <p:cNvGrpSpPr/>
            <p:nvPr/>
          </p:nvGrpSpPr>
          <p:grpSpPr>
            <a:xfrm rot="17965016">
              <a:off x="1509236" y="3201881"/>
              <a:ext cx="631353" cy="568647"/>
              <a:chOff x="1444061" y="4341905"/>
              <a:chExt cx="474345" cy="427233"/>
            </a:xfrm>
            <a:grpFill/>
          </p:grpSpPr>
          <p:sp>
            <p:nvSpPr>
              <p:cNvPr id="166" name="Freeform 114">
                <a:extLst>
                  <a:ext uri="{FF2B5EF4-FFF2-40B4-BE49-F238E27FC236}">
                    <a16:creationId xmlns:a16="http://schemas.microsoft.com/office/drawing/2014/main" xmlns="" id="{D7B1C184-7EBC-4F85-9A19-D1E855DADBD0}"/>
                  </a:ext>
                </a:extLst>
              </p:cNvPr>
              <p:cNvSpPr>
                <a:spLocks/>
              </p:cNvSpPr>
              <p:nvPr/>
            </p:nvSpPr>
            <p:spPr bwMode="auto">
              <a:xfrm rot="19792476">
                <a:off x="1444061" y="4707826"/>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7" name="Freeform 114">
                <a:extLst>
                  <a:ext uri="{FF2B5EF4-FFF2-40B4-BE49-F238E27FC236}">
                    <a16:creationId xmlns:a16="http://schemas.microsoft.com/office/drawing/2014/main" xmlns="" id="{658B8F90-C106-45C2-A2C4-5688DE31BEC3}"/>
                  </a:ext>
                </a:extLst>
              </p:cNvPr>
              <p:cNvSpPr>
                <a:spLocks/>
              </p:cNvSpPr>
              <p:nvPr/>
            </p:nvSpPr>
            <p:spPr bwMode="auto">
              <a:xfrm rot="12571446">
                <a:off x="1858266" y="470572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8" name="Freeform 114">
                <a:extLst>
                  <a:ext uri="{FF2B5EF4-FFF2-40B4-BE49-F238E27FC236}">
                    <a16:creationId xmlns:a16="http://schemas.microsoft.com/office/drawing/2014/main" xmlns="" id="{B2310E43-4A09-40DB-9D82-008833327133}"/>
                  </a:ext>
                </a:extLst>
              </p:cNvPr>
              <p:cNvSpPr>
                <a:spLocks/>
              </p:cNvSpPr>
              <p:nvPr/>
            </p:nvSpPr>
            <p:spPr bwMode="auto">
              <a:xfrm rot="5400000">
                <a:off x="1653616" y="434131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149" name="Freeform 114">
              <a:extLst>
                <a:ext uri="{FF2B5EF4-FFF2-40B4-BE49-F238E27FC236}">
                  <a16:creationId xmlns:a16="http://schemas.microsoft.com/office/drawing/2014/main" xmlns="" id="{D8CC97DA-A4B2-4B37-B207-281D056CD6A2}"/>
                </a:ext>
              </a:extLst>
            </p:cNvPr>
            <p:cNvSpPr>
              <a:spLocks/>
            </p:cNvSpPr>
            <p:nvPr/>
          </p:nvSpPr>
          <p:spPr bwMode="auto">
            <a:xfrm rot="16200000">
              <a:off x="1376028" y="355158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0" name="Freeform 114">
              <a:extLst>
                <a:ext uri="{FF2B5EF4-FFF2-40B4-BE49-F238E27FC236}">
                  <a16:creationId xmlns:a16="http://schemas.microsoft.com/office/drawing/2014/main" xmlns="" id="{68B96133-D131-437D-AA68-CC5601E1A69C}"/>
                </a:ext>
              </a:extLst>
            </p:cNvPr>
            <p:cNvSpPr>
              <a:spLocks/>
            </p:cNvSpPr>
            <p:nvPr/>
          </p:nvSpPr>
          <p:spPr bwMode="auto">
            <a:xfrm rot="5400000">
              <a:off x="1376355" y="340176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151" name="Group 150">
              <a:extLst>
                <a:ext uri="{FF2B5EF4-FFF2-40B4-BE49-F238E27FC236}">
                  <a16:creationId xmlns:a16="http://schemas.microsoft.com/office/drawing/2014/main" xmlns="" id="{BF0C387A-D7B7-42F8-9C56-465DE2A0F85D}"/>
                </a:ext>
              </a:extLst>
            </p:cNvPr>
            <p:cNvGrpSpPr/>
            <p:nvPr/>
          </p:nvGrpSpPr>
          <p:grpSpPr>
            <a:xfrm rot="3480978">
              <a:off x="1608614" y="2962001"/>
              <a:ext cx="81932" cy="229866"/>
              <a:chOff x="1288793" y="4525734"/>
              <a:chExt cx="61557" cy="172702"/>
            </a:xfrm>
            <a:grpFill/>
          </p:grpSpPr>
          <p:sp>
            <p:nvSpPr>
              <p:cNvPr id="164" name="Freeform 114">
                <a:extLst>
                  <a:ext uri="{FF2B5EF4-FFF2-40B4-BE49-F238E27FC236}">
                    <a16:creationId xmlns:a16="http://schemas.microsoft.com/office/drawing/2014/main" xmlns="" id="{9177A5BF-A616-4D7C-86FA-7F45E79C6B39}"/>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5" name="Freeform 114">
                <a:extLst>
                  <a:ext uri="{FF2B5EF4-FFF2-40B4-BE49-F238E27FC236}">
                    <a16:creationId xmlns:a16="http://schemas.microsoft.com/office/drawing/2014/main" xmlns="" id="{8D0E1F08-47CF-4730-882A-5F098507359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52" name="Group 151">
              <a:extLst>
                <a:ext uri="{FF2B5EF4-FFF2-40B4-BE49-F238E27FC236}">
                  <a16:creationId xmlns:a16="http://schemas.microsoft.com/office/drawing/2014/main" xmlns="" id="{C84D6AAD-82FE-46B0-8AD7-7E360329A767}"/>
                </a:ext>
              </a:extLst>
            </p:cNvPr>
            <p:cNvGrpSpPr/>
            <p:nvPr/>
          </p:nvGrpSpPr>
          <p:grpSpPr>
            <a:xfrm rot="7205188">
              <a:off x="2121773" y="2976343"/>
              <a:ext cx="81932" cy="229866"/>
              <a:chOff x="1288793" y="4525734"/>
              <a:chExt cx="61557" cy="172702"/>
            </a:xfrm>
            <a:grpFill/>
          </p:grpSpPr>
          <p:sp>
            <p:nvSpPr>
              <p:cNvPr id="162" name="Freeform 114">
                <a:extLst>
                  <a:ext uri="{FF2B5EF4-FFF2-40B4-BE49-F238E27FC236}">
                    <a16:creationId xmlns:a16="http://schemas.microsoft.com/office/drawing/2014/main" xmlns="" id="{2685C730-325B-4CD7-9AD5-1FA8E41271C9}"/>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3" name="Freeform 114">
                <a:extLst>
                  <a:ext uri="{FF2B5EF4-FFF2-40B4-BE49-F238E27FC236}">
                    <a16:creationId xmlns:a16="http://schemas.microsoft.com/office/drawing/2014/main" xmlns="" id="{071EE469-60C7-41E6-80E8-36B6DFE312F8}"/>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53" name="Group 152">
              <a:extLst>
                <a:ext uri="{FF2B5EF4-FFF2-40B4-BE49-F238E27FC236}">
                  <a16:creationId xmlns:a16="http://schemas.microsoft.com/office/drawing/2014/main" xmlns="" id="{2980577C-CFCA-402F-8E32-D1E470DEF401}"/>
                </a:ext>
              </a:extLst>
            </p:cNvPr>
            <p:cNvGrpSpPr/>
            <p:nvPr/>
          </p:nvGrpSpPr>
          <p:grpSpPr>
            <a:xfrm rot="10800000">
              <a:off x="2338907" y="3418082"/>
              <a:ext cx="81932" cy="229866"/>
              <a:chOff x="1288793" y="4525734"/>
              <a:chExt cx="61557" cy="172702"/>
            </a:xfrm>
            <a:grpFill/>
          </p:grpSpPr>
          <p:sp>
            <p:nvSpPr>
              <p:cNvPr id="160" name="Freeform 114">
                <a:extLst>
                  <a:ext uri="{FF2B5EF4-FFF2-40B4-BE49-F238E27FC236}">
                    <a16:creationId xmlns:a16="http://schemas.microsoft.com/office/drawing/2014/main" xmlns="" id="{E711201B-939E-4421-8D95-D55A1C11BE6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1" name="Freeform 114">
                <a:extLst>
                  <a:ext uri="{FF2B5EF4-FFF2-40B4-BE49-F238E27FC236}">
                    <a16:creationId xmlns:a16="http://schemas.microsoft.com/office/drawing/2014/main" xmlns="" id="{0006AACF-DA02-413F-923E-0116C986363A}"/>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54" name="Group 153">
              <a:extLst>
                <a:ext uri="{FF2B5EF4-FFF2-40B4-BE49-F238E27FC236}">
                  <a16:creationId xmlns:a16="http://schemas.microsoft.com/office/drawing/2014/main" xmlns="" id="{C432230C-0A90-4401-9008-9D9BCF4DF217}"/>
                </a:ext>
              </a:extLst>
            </p:cNvPr>
            <p:cNvGrpSpPr/>
            <p:nvPr/>
          </p:nvGrpSpPr>
          <p:grpSpPr>
            <a:xfrm rot="14354219">
              <a:off x="2097654" y="3849892"/>
              <a:ext cx="81932" cy="229866"/>
              <a:chOff x="1288793" y="4525734"/>
              <a:chExt cx="61557" cy="172702"/>
            </a:xfrm>
            <a:grpFill/>
          </p:grpSpPr>
          <p:sp>
            <p:nvSpPr>
              <p:cNvPr id="158" name="Freeform 114">
                <a:extLst>
                  <a:ext uri="{FF2B5EF4-FFF2-40B4-BE49-F238E27FC236}">
                    <a16:creationId xmlns:a16="http://schemas.microsoft.com/office/drawing/2014/main" xmlns="" id="{F02E385A-8354-481C-828C-B14D20D6061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9" name="Freeform 114">
                <a:extLst>
                  <a:ext uri="{FF2B5EF4-FFF2-40B4-BE49-F238E27FC236}">
                    <a16:creationId xmlns:a16="http://schemas.microsoft.com/office/drawing/2014/main" xmlns="" id="{76BC6F17-2335-47E0-9E83-09074FE2612F}"/>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55" name="Group 154">
              <a:extLst>
                <a:ext uri="{FF2B5EF4-FFF2-40B4-BE49-F238E27FC236}">
                  <a16:creationId xmlns:a16="http://schemas.microsoft.com/office/drawing/2014/main" xmlns="" id="{369EFA35-FAE0-40B1-95D2-5F13E52A4C34}"/>
                </a:ext>
              </a:extLst>
            </p:cNvPr>
            <p:cNvGrpSpPr/>
            <p:nvPr/>
          </p:nvGrpSpPr>
          <p:grpSpPr>
            <a:xfrm rot="17725233">
              <a:off x="1596809" y="3857855"/>
              <a:ext cx="81932" cy="229866"/>
              <a:chOff x="1288793" y="4525734"/>
              <a:chExt cx="61557" cy="172702"/>
            </a:xfrm>
            <a:grpFill/>
          </p:grpSpPr>
          <p:sp>
            <p:nvSpPr>
              <p:cNvPr id="156" name="Freeform 114">
                <a:extLst>
                  <a:ext uri="{FF2B5EF4-FFF2-40B4-BE49-F238E27FC236}">
                    <a16:creationId xmlns:a16="http://schemas.microsoft.com/office/drawing/2014/main" xmlns="" id="{A5B890E5-2FC6-4D5D-A8F3-F68CF2E42AD3}"/>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7" name="Freeform 114">
                <a:extLst>
                  <a:ext uri="{FF2B5EF4-FFF2-40B4-BE49-F238E27FC236}">
                    <a16:creationId xmlns:a16="http://schemas.microsoft.com/office/drawing/2014/main" xmlns="" id="{165B03C9-C679-4F4C-80CC-E300561A839F}"/>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cxnSp>
        <p:nvCxnSpPr>
          <p:cNvPr id="169" name="Straight Connector 168">
            <a:extLst>
              <a:ext uri="{FF2B5EF4-FFF2-40B4-BE49-F238E27FC236}">
                <a16:creationId xmlns:a16="http://schemas.microsoft.com/office/drawing/2014/main" xmlns="" id="{7B285FD4-8B75-4211-A3BD-0E859EBF4963}"/>
              </a:ext>
            </a:extLst>
          </p:cNvPr>
          <p:cNvCxnSpPr/>
          <p:nvPr/>
        </p:nvCxnSpPr>
        <p:spPr bwMode="auto">
          <a:xfrm>
            <a:off x="8979837" y="2336137"/>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D855AF3A-7E7D-4C57-8BB5-14453D557919}"/>
              </a:ext>
            </a:extLst>
          </p:cNvPr>
          <p:cNvCxnSpPr/>
          <p:nvPr/>
        </p:nvCxnSpPr>
        <p:spPr bwMode="auto">
          <a:xfrm>
            <a:off x="3286139" y="2341356"/>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E78F5FE6-574D-45DF-AA43-E39DD5CEC4A7}"/>
              </a:ext>
            </a:extLst>
          </p:cNvPr>
          <p:cNvCxnSpPr/>
          <p:nvPr/>
        </p:nvCxnSpPr>
        <p:spPr bwMode="auto">
          <a:xfrm>
            <a:off x="6132988" y="2306754"/>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172" name="Group 54">
            <a:extLst>
              <a:ext uri="{FF2B5EF4-FFF2-40B4-BE49-F238E27FC236}">
                <a16:creationId xmlns:a16="http://schemas.microsoft.com/office/drawing/2014/main" xmlns="" id="{FDEBAC90-9786-42B6-A7C8-FCFA2A97546B}"/>
              </a:ext>
            </a:extLst>
          </p:cNvPr>
          <p:cNvGrpSpPr>
            <a:grpSpLocks noChangeAspect="1"/>
          </p:cNvGrpSpPr>
          <p:nvPr/>
        </p:nvGrpSpPr>
        <p:grpSpPr bwMode="auto">
          <a:xfrm>
            <a:off x="4163922" y="2827063"/>
            <a:ext cx="1088544" cy="1422453"/>
            <a:chOff x="1455" y="3136"/>
            <a:chExt cx="326" cy="426"/>
          </a:xfrm>
        </p:grpSpPr>
        <p:sp>
          <p:nvSpPr>
            <p:cNvPr id="173" name="AutoShape 53">
              <a:extLst>
                <a:ext uri="{FF2B5EF4-FFF2-40B4-BE49-F238E27FC236}">
                  <a16:creationId xmlns:a16="http://schemas.microsoft.com/office/drawing/2014/main" xmlns="" id="{5707E189-31B6-4D98-950E-386F5C4C35F3}"/>
                </a:ext>
              </a:extLst>
            </p:cNvPr>
            <p:cNvSpPr>
              <a:spLocks noChangeAspect="1" noChangeArrowheads="1" noTextEdit="1"/>
            </p:cNvSpPr>
            <p:nvPr/>
          </p:nvSpPr>
          <p:spPr bwMode="auto">
            <a:xfrm>
              <a:off x="1455" y="3136"/>
              <a:ext cx="32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74" name="Freeform 55">
              <a:extLst>
                <a:ext uri="{FF2B5EF4-FFF2-40B4-BE49-F238E27FC236}">
                  <a16:creationId xmlns:a16="http://schemas.microsoft.com/office/drawing/2014/main" xmlns="" id="{C8D84493-81E2-4E72-AAC3-6894FB1AF361}"/>
                </a:ext>
              </a:extLst>
            </p:cNvPr>
            <p:cNvSpPr>
              <a:spLocks/>
            </p:cNvSpPr>
            <p:nvPr/>
          </p:nvSpPr>
          <p:spPr bwMode="auto">
            <a:xfrm>
              <a:off x="1545" y="3144"/>
              <a:ext cx="144" cy="145"/>
            </a:xfrm>
            <a:custGeom>
              <a:avLst/>
              <a:gdLst>
                <a:gd name="T0" fmla="*/ 38 w 76"/>
                <a:gd name="T1" fmla="*/ 76 h 77"/>
                <a:gd name="T2" fmla="*/ 76 w 76"/>
                <a:gd name="T3" fmla="*/ 38 h 77"/>
                <a:gd name="T4" fmla="*/ 38 w 76"/>
                <a:gd name="T5" fmla="*/ 0 h 77"/>
                <a:gd name="T6" fmla="*/ 0 w 76"/>
                <a:gd name="T7" fmla="*/ 38 h 77"/>
                <a:gd name="T8" fmla="*/ 38 w 76"/>
                <a:gd name="T9" fmla="*/ 76 h 77"/>
              </a:gdLst>
              <a:ahLst/>
              <a:cxnLst>
                <a:cxn ang="0">
                  <a:pos x="T0" y="T1"/>
                </a:cxn>
                <a:cxn ang="0">
                  <a:pos x="T2" y="T3"/>
                </a:cxn>
                <a:cxn ang="0">
                  <a:pos x="T4" y="T5"/>
                </a:cxn>
                <a:cxn ang="0">
                  <a:pos x="T6" y="T7"/>
                </a:cxn>
                <a:cxn ang="0">
                  <a:pos x="T8" y="T9"/>
                </a:cxn>
              </a:cxnLst>
              <a:rect l="0" t="0" r="r" b="b"/>
              <a:pathLst>
                <a:path w="76" h="77">
                  <a:moveTo>
                    <a:pt x="38" y="76"/>
                  </a:moveTo>
                  <a:cubicBezTo>
                    <a:pt x="59" y="76"/>
                    <a:pt x="76" y="59"/>
                    <a:pt x="76" y="38"/>
                  </a:cubicBezTo>
                  <a:cubicBezTo>
                    <a:pt x="76" y="17"/>
                    <a:pt x="59" y="0"/>
                    <a:pt x="38" y="0"/>
                  </a:cubicBezTo>
                  <a:cubicBezTo>
                    <a:pt x="17" y="0"/>
                    <a:pt x="0" y="17"/>
                    <a:pt x="0" y="38"/>
                  </a:cubicBezTo>
                  <a:cubicBezTo>
                    <a:pt x="0" y="59"/>
                    <a:pt x="17" y="77"/>
                    <a:pt x="38" y="76"/>
                  </a:cubicBezTo>
                  <a:close/>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75" name="Line 56">
              <a:extLst>
                <a:ext uri="{FF2B5EF4-FFF2-40B4-BE49-F238E27FC236}">
                  <a16:creationId xmlns:a16="http://schemas.microsoft.com/office/drawing/2014/main" xmlns="" id="{0DE2A810-7988-4792-B8FE-2D1F9221C297}"/>
                </a:ext>
              </a:extLst>
            </p:cNvPr>
            <p:cNvSpPr>
              <a:spLocks noChangeShapeType="1"/>
            </p:cNvSpPr>
            <p:nvPr/>
          </p:nvSpPr>
          <p:spPr bwMode="auto">
            <a:xfrm flipV="1">
              <a:off x="1709"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76" name="Line 57">
              <a:extLst>
                <a:ext uri="{FF2B5EF4-FFF2-40B4-BE49-F238E27FC236}">
                  <a16:creationId xmlns:a16="http://schemas.microsoft.com/office/drawing/2014/main" xmlns="" id="{ED1E12FE-1738-4E89-A6E0-45DFBA5D5B8D}"/>
                </a:ext>
              </a:extLst>
            </p:cNvPr>
            <p:cNvSpPr>
              <a:spLocks noChangeShapeType="1"/>
            </p:cNvSpPr>
            <p:nvPr/>
          </p:nvSpPr>
          <p:spPr bwMode="auto">
            <a:xfrm>
              <a:off x="1524"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77" name="Freeform 58">
              <a:extLst>
                <a:ext uri="{FF2B5EF4-FFF2-40B4-BE49-F238E27FC236}">
                  <a16:creationId xmlns:a16="http://schemas.microsoft.com/office/drawing/2014/main" xmlns="" id="{10E4C3A0-1C92-4D9D-8672-12A19D52B189}"/>
                </a:ext>
              </a:extLst>
            </p:cNvPr>
            <p:cNvSpPr>
              <a:spLocks/>
            </p:cNvSpPr>
            <p:nvPr/>
          </p:nvSpPr>
          <p:spPr bwMode="auto">
            <a:xfrm>
              <a:off x="1459" y="3331"/>
              <a:ext cx="316" cy="229"/>
            </a:xfrm>
            <a:custGeom>
              <a:avLst/>
              <a:gdLst>
                <a:gd name="T0" fmla="*/ 166 w 166"/>
                <a:gd name="T1" fmla="*/ 121 h 121"/>
                <a:gd name="T2" fmla="*/ 166 w 166"/>
                <a:gd name="T3" fmla="*/ 44 h 121"/>
                <a:gd name="T4" fmla="*/ 122 w 166"/>
                <a:gd name="T5" fmla="*/ 0 h 121"/>
                <a:gd name="T6" fmla="*/ 44 w 166"/>
                <a:gd name="T7" fmla="*/ 0 h 121"/>
                <a:gd name="T8" fmla="*/ 0 w 166"/>
                <a:gd name="T9" fmla="*/ 44 h 121"/>
                <a:gd name="T10" fmla="*/ 0 w 166"/>
                <a:gd name="T11" fmla="*/ 121 h 121"/>
              </a:gdLst>
              <a:ahLst/>
              <a:cxnLst>
                <a:cxn ang="0">
                  <a:pos x="T0" y="T1"/>
                </a:cxn>
                <a:cxn ang="0">
                  <a:pos x="T2" y="T3"/>
                </a:cxn>
                <a:cxn ang="0">
                  <a:pos x="T4" y="T5"/>
                </a:cxn>
                <a:cxn ang="0">
                  <a:pos x="T6" y="T7"/>
                </a:cxn>
                <a:cxn ang="0">
                  <a:pos x="T8" y="T9"/>
                </a:cxn>
                <a:cxn ang="0">
                  <a:pos x="T10" y="T11"/>
                </a:cxn>
              </a:cxnLst>
              <a:rect l="0" t="0" r="r" b="b"/>
              <a:pathLst>
                <a:path w="166" h="121">
                  <a:moveTo>
                    <a:pt x="166" y="121"/>
                  </a:moveTo>
                  <a:cubicBezTo>
                    <a:pt x="166" y="44"/>
                    <a:pt x="166" y="44"/>
                    <a:pt x="166" y="44"/>
                  </a:cubicBezTo>
                  <a:cubicBezTo>
                    <a:pt x="166" y="20"/>
                    <a:pt x="146" y="0"/>
                    <a:pt x="122" y="0"/>
                  </a:cubicBezTo>
                  <a:cubicBezTo>
                    <a:pt x="44" y="0"/>
                    <a:pt x="44" y="0"/>
                    <a:pt x="44" y="0"/>
                  </a:cubicBezTo>
                  <a:cubicBezTo>
                    <a:pt x="20" y="0"/>
                    <a:pt x="0" y="20"/>
                    <a:pt x="0" y="44"/>
                  </a:cubicBezTo>
                  <a:cubicBezTo>
                    <a:pt x="0" y="121"/>
                    <a:pt x="0" y="121"/>
                    <a:pt x="0" y="121"/>
                  </a:cubicBezTo>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78" name="Freeform 59">
              <a:extLst>
                <a:ext uri="{FF2B5EF4-FFF2-40B4-BE49-F238E27FC236}">
                  <a16:creationId xmlns:a16="http://schemas.microsoft.com/office/drawing/2014/main" xmlns="" id="{FBF561E7-CCF8-41D2-8680-3E5B4B749233}"/>
                </a:ext>
              </a:extLst>
            </p:cNvPr>
            <p:cNvSpPr>
              <a:spLocks/>
            </p:cNvSpPr>
            <p:nvPr/>
          </p:nvSpPr>
          <p:spPr bwMode="auto">
            <a:xfrm>
              <a:off x="1594" y="3333"/>
              <a:ext cx="46" cy="220"/>
            </a:xfrm>
            <a:custGeom>
              <a:avLst/>
              <a:gdLst>
                <a:gd name="T0" fmla="*/ 44 w 46"/>
                <a:gd name="T1" fmla="*/ 10 h 220"/>
                <a:gd name="T2" fmla="*/ 38 w 46"/>
                <a:gd name="T3" fmla="*/ 0 h 220"/>
                <a:gd name="T4" fmla="*/ 38 w 46"/>
                <a:gd name="T5" fmla="*/ 0 h 220"/>
                <a:gd name="T6" fmla="*/ 6 w 46"/>
                <a:gd name="T7" fmla="*/ 0 h 220"/>
                <a:gd name="T8" fmla="*/ 6 w 46"/>
                <a:gd name="T9" fmla="*/ 0 h 220"/>
                <a:gd name="T10" fmla="*/ 2 w 46"/>
                <a:gd name="T11" fmla="*/ 10 h 220"/>
                <a:gd name="T12" fmla="*/ 19 w 46"/>
                <a:gd name="T13" fmla="*/ 44 h 220"/>
                <a:gd name="T14" fmla="*/ 0 w 46"/>
                <a:gd name="T15" fmla="*/ 182 h 220"/>
                <a:gd name="T16" fmla="*/ 23 w 46"/>
                <a:gd name="T17" fmla="*/ 220 h 220"/>
                <a:gd name="T18" fmla="*/ 46 w 46"/>
                <a:gd name="T19" fmla="*/ 182 h 220"/>
                <a:gd name="T20" fmla="*/ 25 w 46"/>
                <a:gd name="T21" fmla="*/ 44 h 220"/>
                <a:gd name="T22" fmla="*/ 44 w 46"/>
                <a:gd name="T23"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20">
                  <a:moveTo>
                    <a:pt x="44" y="10"/>
                  </a:moveTo>
                  <a:lnTo>
                    <a:pt x="38" y="0"/>
                  </a:lnTo>
                  <a:lnTo>
                    <a:pt x="38" y="0"/>
                  </a:lnTo>
                  <a:lnTo>
                    <a:pt x="6" y="0"/>
                  </a:lnTo>
                  <a:lnTo>
                    <a:pt x="6" y="0"/>
                  </a:lnTo>
                  <a:lnTo>
                    <a:pt x="2" y="10"/>
                  </a:lnTo>
                  <a:lnTo>
                    <a:pt x="19" y="44"/>
                  </a:lnTo>
                  <a:lnTo>
                    <a:pt x="0" y="182"/>
                  </a:lnTo>
                  <a:lnTo>
                    <a:pt x="23" y="220"/>
                  </a:lnTo>
                  <a:lnTo>
                    <a:pt x="46" y="182"/>
                  </a:lnTo>
                  <a:lnTo>
                    <a:pt x="25" y="44"/>
                  </a:lnTo>
                  <a:lnTo>
                    <a:pt x="44"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79" name="Group 178">
            <a:extLst>
              <a:ext uri="{FF2B5EF4-FFF2-40B4-BE49-F238E27FC236}">
                <a16:creationId xmlns:a16="http://schemas.microsoft.com/office/drawing/2014/main" xmlns="" id="{231E829C-00EE-4313-9A94-2F86183A77DF}"/>
              </a:ext>
            </a:extLst>
          </p:cNvPr>
          <p:cNvGrpSpPr/>
          <p:nvPr/>
        </p:nvGrpSpPr>
        <p:grpSpPr>
          <a:xfrm>
            <a:off x="6762511" y="2975473"/>
            <a:ext cx="1552740" cy="1159021"/>
            <a:chOff x="6589713" y="3354388"/>
            <a:chExt cx="1205880" cy="900112"/>
          </a:xfrm>
          <a:solidFill>
            <a:schemeClr val="accent3"/>
          </a:solidFill>
        </p:grpSpPr>
        <p:grpSp>
          <p:nvGrpSpPr>
            <p:cNvPr id="180" name="Group 223">
              <a:extLst>
                <a:ext uri="{FF2B5EF4-FFF2-40B4-BE49-F238E27FC236}">
                  <a16:creationId xmlns:a16="http://schemas.microsoft.com/office/drawing/2014/main" xmlns="" id="{761864F7-C444-48CD-B374-4C7FAD359C46}"/>
                </a:ext>
              </a:extLst>
            </p:cNvPr>
            <p:cNvGrpSpPr>
              <a:grpSpLocks noChangeAspect="1"/>
            </p:cNvGrpSpPr>
            <p:nvPr/>
          </p:nvGrpSpPr>
          <p:grpSpPr bwMode="auto">
            <a:xfrm>
              <a:off x="7163768" y="3354388"/>
              <a:ext cx="631825" cy="900112"/>
              <a:chOff x="4977" y="2113"/>
              <a:chExt cx="398" cy="567"/>
            </a:xfrm>
            <a:grpFill/>
          </p:grpSpPr>
          <p:sp>
            <p:nvSpPr>
              <p:cNvPr id="185" name="Freeform 224">
                <a:extLst>
                  <a:ext uri="{FF2B5EF4-FFF2-40B4-BE49-F238E27FC236}">
                    <a16:creationId xmlns:a16="http://schemas.microsoft.com/office/drawing/2014/main" xmlns="" id="{42B72C04-6DD6-42C0-AB39-519C42D2DE55}"/>
                  </a:ext>
                </a:extLst>
              </p:cNvPr>
              <p:cNvSpPr>
                <a:spLocks noEditPoints="1"/>
              </p:cNvSpPr>
              <p:nvPr/>
            </p:nvSpPr>
            <p:spPr bwMode="auto">
              <a:xfrm>
                <a:off x="4977" y="2113"/>
                <a:ext cx="398" cy="56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6" name="Freeform 225">
                <a:extLst>
                  <a:ext uri="{FF2B5EF4-FFF2-40B4-BE49-F238E27FC236}">
                    <a16:creationId xmlns:a16="http://schemas.microsoft.com/office/drawing/2014/main" xmlns="" id="{E02C7D8E-9DD4-4884-A534-8169E59E33BB}"/>
                  </a:ext>
                </a:extLst>
              </p:cNvPr>
              <p:cNvSpPr>
                <a:spLocks noEditPoints="1"/>
              </p:cNvSpPr>
              <p:nvPr/>
            </p:nvSpPr>
            <p:spPr bwMode="auto">
              <a:xfrm>
                <a:off x="5017" y="2148"/>
                <a:ext cx="318" cy="436"/>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7" name="Freeform 226">
                <a:extLst>
                  <a:ext uri="{FF2B5EF4-FFF2-40B4-BE49-F238E27FC236}">
                    <a16:creationId xmlns:a16="http://schemas.microsoft.com/office/drawing/2014/main" xmlns="" id="{08F1E374-02AA-40CD-B310-D0B403750586}"/>
                  </a:ext>
                </a:extLst>
              </p:cNvPr>
              <p:cNvSpPr>
                <a:spLocks noEditPoints="1"/>
              </p:cNvSpPr>
              <p:nvPr/>
            </p:nvSpPr>
            <p:spPr bwMode="auto">
              <a:xfrm>
                <a:off x="5150" y="2601"/>
                <a:ext cx="52" cy="48"/>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81" name="Group 195">
              <a:extLst>
                <a:ext uri="{FF2B5EF4-FFF2-40B4-BE49-F238E27FC236}">
                  <a16:creationId xmlns:a16="http://schemas.microsoft.com/office/drawing/2014/main" xmlns="" id="{B4E3ADBA-5AA1-4881-84A1-76ECBC095D30}"/>
                </a:ext>
              </a:extLst>
            </p:cNvPr>
            <p:cNvGrpSpPr>
              <a:grpSpLocks noChangeAspect="1"/>
            </p:cNvGrpSpPr>
            <p:nvPr/>
          </p:nvGrpSpPr>
          <p:grpSpPr bwMode="auto">
            <a:xfrm>
              <a:off x="6589713" y="3354388"/>
              <a:ext cx="458787" cy="900112"/>
              <a:chOff x="4151" y="2113"/>
              <a:chExt cx="289" cy="567"/>
            </a:xfrm>
            <a:grpFill/>
          </p:grpSpPr>
          <p:sp>
            <p:nvSpPr>
              <p:cNvPr id="182" name="Freeform 196">
                <a:extLst>
                  <a:ext uri="{FF2B5EF4-FFF2-40B4-BE49-F238E27FC236}">
                    <a16:creationId xmlns:a16="http://schemas.microsoft.com/office/drawing/2014/main" xmlns="" id="{045E99EE-F67F-4477-AC76-AF55D8B616C1}"/>
                  </a:ext>
                </a:extLst>
              </p:cNvPr>
              <p:cNvSpPr>
                <a:spLocks noEditPoints="1"/>
              </p:cNvSpPr>
              <p:nvPr/>
            </p:nvSpPr>
            <p:spPr bwMode="auto">
              <a:xfrm>
                <a:off x="4151" y="2113"/>
                <a:ext cx="289" cy="567"/>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3" name="Freeform 197">
                <a:extLst>
                  <a:ext uri="{FF2B5EF4-FFF2-40B4-BE49-F238E27FC236}">
                    <a16:creationId xmlns:a16="http://schemas.microsoft.com/office/drawing/2014/main" xmlns="" id="{2D3C286A-D9C0-4A47-ADDB-E7A3689F873A}"/>
                  </a:ext>
                </a:extLst>
              </p:cNvPr>
              <p:cNvSpPr>
                <a:spLocks noEditPoints="1"/>
              </p:cNvSpPr>
              <p:nvPr/>
            </p:nvSpPr>
            <p:spPr bwMode="auto">
              <a:xfrm>
                <a:off x="4183" y="2148"/>
                <a:ext cx="225" cy="436"/>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4" name="Freeform 198">
                <a:extLst>
                  <a:ext uri="{FF2B5EF4-FFF2-40B4-BE49-F238E27FC236}">
                    <a16:creationId xmlns:a16="http://schemas.microsoft.com/office/drawing/2014/main" xmlns="" id="{FF4F33BC-E696-47D5-A0EA-8B51C535490A}"/>
                  </a:ext>
                </a:extLst>
              </p:cNvPr>
              <p:cNvSpPr>
                <a:spLocks noEditPoints="1"/>
              </p:cNvSpPr>
              <p:nvPr/>
            </p:nvSpPr>
            <p:spPr bwMode="auto">
              <a:xfrm>
                <a:off x="4271" y="2601"/>
                <a:ext cx="48" cy="48"/>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sp>
        <p:nvSpPr>
          <p:cNvPr id="89" name="Rectangle 88">
            <a:hlinkClick r:id="rId4" action="ppaction://hlinksldjump"/>
            <a:extLst>
              <a:ext uri="{FF2B5EF4-FFF2-40B4-BE49-F238E27FC236}">
                <a16:creationId xmlns:a16="http://schemas.microsoft.com/office/drawing/2014/main" xmlns="" id="{32C19F2C-87BD-411E-9E30-8C6D13332107}"/>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6434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up)">
                                          <p:cBhvr>
                                            <p:cTn id="7" dur="500"/>
                                            <p:tgtEl>
                                              <p:spTgt spid="170"/>
                                            </p:tgtEl>
                                          </p:cBhvr>
                                        </p:animEffect>
                                      </p:childTnLst>
                                    </p:cTn>
                                  </p:par>
                                  <p:par>
                                    <p:cTn id="8" presetID="22" presetClass="entr" presetSubtype="1"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wipe(up)">
                                          <p:cBhvr>
                                            <p:cTn id="10" dur="500"/>
                                            <p:tgtEl>
                                              <p:spTgt spid="171"/>
                                            </p:tgtEl>
                                          </p:cBhvr>
                                        </p:animEffect>
                                      </p:childTnLst>
                                    </p:cTn>
                                  </p:par>
                                  <p:par>
                                    <p:cTn id="11" presetID="22" presetClass="entr" presetSubtype="1"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wipe(up)">
                                          <p:cBhvr>
                                            <p:cTn id="13" dur="500"/>
                                            <p:tgtEl>
                                              <p:spTgt spid="169"/>
                                            </p:tgtEl>
                                          </p:cBhvr>
                                        </p:animEffect>
                                      </p:childTnLst>
                                    </p:cTn>
                                  </p:par>
                                  <p:par>
                                    <p:cTn id="14" presetID="23" presetClass="entr" presetSubtype="16" fill="hold" nodeType="withEffect">
                                      <p:stCondLst>
                                        <p:cond delay="0"/>
                                      </p:stCondLst>
                                      <p:childTnLst>
                                        <p:set>
                                          <p:cBhvr>
                                            <p:cTn id="15" dur="1" fill="hold">
                                              <p:stCondLst>
                                                <p:cond delay="0"/>
                                              </p:stCondLst>
                                            </p:cTn>
                                            <p:tgtEl>
                                              <p:spTgt spid="125"/>
                                            </p:tgtEl>
                                            <p:attrNameLst>
                                              <p:attrName>style.visibility</p:attrName>
                                            </p:attrNameLst>
                                          </p:cBhvr>
                                          <p:to>
                                            <p:strVal val="visible"/>
                                          </p:to>
                                        </p:set>
                                        <p:anim calcmode="lin" valueType="num">
                                          <p:cBhvr>
                                            <p:cTn id="16" dur="200" fill="hold"/>
                                            <p:tgtEl>
                                              <p:spTgt spid="125"/>
                                            </p:tgtEl>
                                            <p:attrNameLst>
                                              <p:attrName>ppt_w</p:attrName>
                                            </p:attrNameLst>
                                          </p:cBhvr>
                                          <p:tavLst>
                                            <p:tav tm="0">
                                              <p:val>
                                                <p:fltVal val="0"/>
                                              </p:val>
                                            </p:tav>
                                            <p:tav tm="100000">
                                              <p:val>
                                                <p:strVal val="#ppt_w"/>
                                              </p:val>
                                            </p:tav>
                                          </p:tavLst>
                                        </p:anim>
                                        <p:anim calcmode="lin" valueType="num">
                                          <p:cBhvr>
                                            <p:cTn id="17" dur="200" fill="hold"/>
                                            <p:tgtEl>
                                              <p:spTgt spid="125"/>
                                            </p:tgtEl>
                                            <p:attrNameLst>
                                              <p:attrName>ppt_h</p:attrName>
                                            </p:attrNameLst>
                                          </p:cBhvr>
                                          <p:tavLst>
                                            <p:tav tm="0">
                                              <p:val>
                                                <p:fltVal val="0"/>
                                              </p:val>
                                            </p:tav>
                                            <p:tav tm="100000">
                                              <p:val>
                                                <p:strVal val="#ppt_h"/>
                                              </p:val>
                                            </p:tav>
                                          </p:tavLst>
                                        </p:anim>
                                      </p:childTnLst>
                                    </p:cTn>
                                  </p:par>
                                  <p:par>
                                    <p:cTn id="18" presetID="6" presetClass="emph" presetSubtype="0" fill="hold" nodeType="withEffect" p14:presetBounceEnd="99000">
                                      <p:stCondLst>
                                        <p:cond delay="0"/>
                                      </p:stCondLst>
                                      <p:childTnLst>
                                        <p:animScale p14:bounceEnd="99000">
                                          <p:cBhvr>
                                            <p:cTn id="19" dur="1000" fill="hold"/>
                                            <p:tgtEl>
                                              <p:spTgt spid="125"/>
                                            </p:tgtEl>
                                          </p:cBhvr>
                                          <p:by x="110000" y="110000"/>
                                        </p:animScale>
                                      </p:childTnLst>
                                    </p:cTn>
                                  </p:par>
                                  <p:par>
                                    <p:cTn id="20" presetID="6" presetClass="emph" presetSubtype="0" accel="50000" decel="50000" fill="hold" nodeType="withEffect">
                                      <p:stCondLst>
                                        <p:cond delay="0"/>
                                      </p:stCondLst>
                                      <p:childTnLst>
                                        <p:animScale>
                                          <p:cBhvr>
                                            <p:cTn id="21" dur="250" fill="hold"/>
                                            <p:tgtEl>
                                              <p:spTgt spid="125"/>
                                            </p:tgtEl>
                                          </p:cBhvr>
                                          <p:by x="91000" y="91000"/>
                                        </p:animScale>
                                      </p:childTnLst>
                                    </p:cTn>
                                  </p:par>
                                  <p:par>
                                    <p:cTn id="22" presetID="10" presetClass="entr" presetSubtype="0"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childTnLst>
                                    </p:cTn>
                                  </p:par>
                                  <p:par>
                                    <p:cTn id="25" presetID="42" presetClass="path" presetSubtype="0" decel="100000" fill="hold" grpId="1" nodeType="withEffect">
                                      <p:stCondLst>
                                        <p:cond delay="0"/>
                                      </p:stCondLst>
                                      <p:childTnLst>
                                        <p:animMotion origin="layout" path="M 3.61111E-6 -0.08102 L 3.61111E-6 3.7037E-7 " pathEditMode="relative" rAng="0" ptsTypes="AA">
                                          <p:cBhvr>
                                            <p:cTn id="26" dur="500" fill="hold"/>
                                            <p:tgtEl>
                                              <p:spTgt spid="124"/>
                                            </p:tgtEl>
                                            <p:attrNameLst>
                                              <p:attrName>ppt_x</p:attrName>
                                              <p:attrName>ppt_y</p:attrName>
                                            </p:attrNameLst>
                                          </p:cBhvr>
                                          <p:rCtr x="0" y="4051"/>
                                        </p:animMotion>
                                      </p:childTnLst>
                                    </p:cTn>
                                  </p:par>
                                  <p:par>
                                    <p:cTn id="27" presetID="23" presetClass="entr" presetSubtype="16" fill="hold" nodeType="withEffect">
                                      <p:stCondLst>
                                        <p:cond delay="250"/>
                                      </p:stCondLst>
                                      <p:childTnLst>
                                        <p:set>
                                          <p:cBhvr>
                                            <p:cTn id="28" dur="1" fill="hold">
                                              <p:stCondLst>
                                                <p:cond delay="0"/>
                                              </p:stCondLst>
                                            </p:cTn>
                                            <p:tgtEl>
                                              <p:spTgt spid="172"/>
                                            </p:tgtEl>
                                            <p:attrNameLst>
                                              <p:attrName>style.visibility</p:attrName>
                                            </p:attrNameLst>
                                          </p:cBhvr>
                                          <p:to>
                                            <p:strVal val="visible"/>
                                          </p:to>
                                        </p:set>
                                        <p:anim calcmode="lin" valueType="num">
                                          <p:cBhvr>
                                            <p:cTn id="29" dur="200" fill="hold"/>
                                            <p:tgtEl>
                                              <p:spTgt spid="172"/>
                                            </p:tgtEl>
                                            <p:attrNameLst>
                                              <p:attrName>ppt_w</p:attrName>
                                            </p:attrNameLst>
                                          </p:cBhvr>
                                          <p:tavLst>
                                            <p:tav tm="0">
                                              <p:val>
                                                <p:fltVal val="0"/>
                                              </p:val>
                                            </p:tav>
                                            <p:tav tm="100000">
                                              <p:val>
                                                <p:strVal val="#ppt_w"/>
                                              </p:val>
                                            </p:tav>
                                          </p:tavLst>
                                        </p:anim>
                                        <p:anim calcmode="lin" valueType="num">
                                          <p:cBhvr>
                                            <p:cTn id="30" dur="200" fill="hold"/>
                                            <p:tgtEl>
                                              <p:spTgt spid="172"/>
                                            </p:tgtEl>
                                            <p:attrNameLst>
                                              <p:attrName>ppt_h</p:attrName>
                                            </p:attrNameLst>
                                          </p:cBhvr>
                                          <p:tavLst>
                                            <p:tav tm="0">
                                              <p:val>
                                                <p:fltVal val="0"/>
                                              </p:val>
                                            </p:tav>
                                            <p:tav tm="100000">
                                              <p:val>
                                                <p:strVal val="#ppt_h"/>
                                              </p:val>
                                            </p:tav>
                                          </p:tavLst>
                                        </p:anim>
                                      </p:childTnLst>
                                    </p:cTn>
                                  </p:par>
                                  <p:par>
                                    <p:cTn id="31" presetID="6" presetClass="emph" presetSubtype="0" fill="hold" nodeType="withEffect" p14:presetBounceEnd="99000">
                                      <p:stCondLst>
                                        <p:cond delay="250"/>
                                      </p:stCondLst>
                                      <p:childTnLst>
                                        <p:animScale p14:bounceEnd="99000">
                                          <p:cBhvr>
                                            <p:cTn id="32" dur="1000" fill="hold"/>
                                            <p:tgtEl>
                                              <p:spTgt spid="172"/>
                                            </p:tgtEl>
                                          </p:cBhvr>
                                          <p:by x="110000" y="110000"/>
                                        </p:animScale>
                                      </p:childTnLst>
                                    </p:cTn>
                                  </p:par>
                                  <p:par>
                                    <p:cTn id="33" presetID="6" presetClass="emph" presetSubtype="0" accel="50000" decel="50000" fill="hold" nodeType="withEffect">
                                      <p:stCondLst>
                                        <p:cond delay="250"/>
                                      </p:stCondLst>
                                      <p:childTnLst>
                                        <p:animScale>
                                          <p:cBhvr>
                                            <p:cTn id="34" dur="250" fill="hold"/>
                                            <p:tgtEl>
                                              <p:spTgt spid="172"/>
                                            </p:tgtEl>
                                          </p:cBhvr>
                                          <p:by x="91000" y="91000"/>
                                        </p:animScale>
                                      </p:childTnLst>
                                    </p:cTn>
                                  </p:par>
                                  <p:par>
                                    <p:cTn id="35" presetID="10" presetClass="entr" presetSubtype="0" fill="hold" grpId="0" nodeType="withEffect">
                                      <p:stCondLst>
                                        <p:cond delay="250"/>
                                      </p:stCondLst>
                                      <p:childTnLst>
                                        <p:set>
                                          <p:cBhvr>
                                            <p:cTn id="36" dur="1" fill="hold">
                                              <p:stCondLst>
                                                <p:cond delay="0"/>
                                              </p:stCondLst>
                                            </p:cTn>
                                            <p:tgtEl>
                                              <p:spTgt spid="105"/>
                                            </p:tgtEl>
                                            <p:attrNameLst>
                                              <p:attrName>style.visibility</p:attrName>
                                            </p:attrNameLst>
                                          </p:cBhvr>
                                          <p:to>
                                            <p:strVal val="visible"/>
                                          </p:to>
                                        </p:set>
                                        <p:animEffect transition="in" filter="fade">
                                          <p:cBhvr>
                                            <p:cTn id="37" dur="500"/>
                                            <p:tgtEl>
                                              <p:spTgt spid="105"/>
                                            </p:tgtEl>
                                          </p:cBhvr>
                                        </p:animEffect>
                                      </p:childTnLst>
                                    </p:cTn>
                                  </p:par>
                                  <p:par>
                                    <p:cTn id="38" presetID="42" presetClass="path" presetSubtype="0" decel="100000" fill="hold" grpId="1" nodeType="withEffect">
                                      <p:stCondLst>
                                        <p:cond delay="250"/>
                                      </p:stCondLst>
                                      <p:childTnLst>
                                        <p:animMotion origin="layout" path="M 3.61111E-6 -0.08102 L 3.61111E-6 3.7037E-7 " pathEditMode="relative" rAng="0" ptsTypes="AA">
                                          <p:cBhvr>
                                            <p:cTn id="39" dur="500" fill="hold"/>
                                            <p:tgtEl>
                                              <p:spTgt spid="105"/>
                                            </p:tgtEl>
                                            <p:attrNameLst>
                                              <p:attrName>ppt_x</p:attrName>
                                              <p:attrName>ppt_y</p:attrName>
                                            </p:attrNameLst>
                                          </p:cBhvr>
                                          <p:rCtr x="0" y="4051"/>
                                        </p:animMotion>
                                      </p:childTnLst>
                                    </p:cTn>
                                  </p:par>
                                  <p:par>
                                    <p:cTn id="40" presetID="23" presetClass="entr" presetSubtype="16" fill="hold" nodeType="withEffect">
                                      <p:stCondLst>
                                        <p:cond delay="500"/>
                                      </p:stCondLst>
                                      <p:childTnLst>
                                        <p:set>
                                          <p:cBhvr>
                                            <p:cTn id="41" dur="1" fill="hold">
                                              <p:stCondLst>
                                                <p:cond delay="0"/>
                                              </p:stCondLst>
                                            </p:cTn>
                                            <p:tgtEl>
                                              <p:spTgt spid="179"/>
                                            </p:tgtEl>
                                            <p:attrNameLst>
                                              <p:attrName>style.visibility</p:attrName>
                                            </p:attrNameLst>
                                          </p:cBhvr>
                                          <p:to>
                                            <p:strVal val="visible"/>
                                          </p:to>
                                        </p:set>
                                        <p:anim calcmode="lin" valueType="num">
                                          <p:cBhvr>
                                            <p:cTn id="42" dur="200" fill="hold"/>
                                            <p:tgtEl>
                                              <p:spTgt spid="179"/>
                                            </p:tgtEl>
                                            <p:attrNameLst>
                                              <p:attrName>ppt_w</p:attrName>
                                            </p:attrNameLst>
                                          </p:cBhvr>
                                          <p:tavLst>
                                            <p:tav tm="0">
                                              <p:val>
                                                <p:fltVal val="0"/>
                                              </p:val>
                                            </p:tav>
                                            <p:tav tm="100000">
                                              <p:val>
                                                <p:strVal val="#ppt_w"/>
                                              </p:val>
                                            </p:tav>
                                          </p:tavLst>
                                        </p:anim>
                                        <p:anim calcmode="lin" valueType="num">
                                          <p:cBhvr>
                                            <p:cTn id="43" dur="200" fill="hold"/>
                                            <p:tgtEl>
                                              <p:spTgt spid="179"/>
                                            </p:tgtEl>
                                            <p:attrNameLst>
                                              <p:attrName>ppt_h</p:attrName>
                                            </p:attrNameLst>
                                          </p:cBhvr>
                                          <p:tavLst>
                                            <p:tav tm="0">
                                              <p:val>
                                                <p:fltVal val="0"/>
                                              </p:val>
                                            </p:tav>
                                            <p:tav tm="100000">
                                              <p:val>
                                                <p:strVal val="#ppt_h"/>
                                              </p:val>
                                            </p:tav>
                                          </p:tavLst>
                                        </p:anim>
                                      </p:childTnLst>
                                    </p:cTn>
                                  </p:par>
                                  <p:par>
                                    <p:cTn id="44" presetID="6" presetClass="emph" presetSubtype="0" fill="hold" nodeType="withEffect" p14:presetBounceEnd="99000">
                                      <p:stCondLst>
                                        <p:cond delay="500"/>
                                      </p:stCondLst>
                                      <p:childTnLst>
                                        <p:animScale p14:bounceEnd="99000">
                                          <p:cBhvr>
                                            <p:cTn id="45" dur="1000" fill="hold"/>
                                            <p:tgtEl>
                                              <p:spTgt spid="179"/>
                                            </p:tgtEl>
                                          </p:cBhvr>
                                          <p:by x="110000" y="110000"/>
                                        </p:animScale>
                                      </p:childTnLst>
                                    </p:cTn>
                                  </p:par>
                                  <p:par>
                                    <p:cTn id="46" presetID="6" presetClass="emph" presetSubtype="0" accel="50000" decel="50000" fill="hold" nodeType="withEffect">
                                      <p:stCondLst>
                                        <p:cond delay="500"/>
                                      </p:stCondLst>
                                      <p:childTnLst>
                                        <p:animScale>
                                          <p:cBhvr>
                                            <p:cTn id="47" dur="250" fill="hold"/>
                                            <p:tgtEl>
                                              <p:spTgt spid="179"/>
                                            </p:tgtEl>
                                          </p:cBhvr>
                                          <p:by x="91000" y="91000"/>
                                        </p:animScale>
                                      </p:childTnLst>
                                    </p:cTn>
                                  </p:par>
                                  <p:par>
                                    <p:cTn id="48" presetID="10" presetClass="entr" presetSubtype="0" fill="hold" grpId="0" nodeType="withEffect">
                                      <p:stCondLst>
                                        <p:cond delay="500"/>
                                      </p:stCondLst>
                                      <p:childTnLst>
                                        <p:set>
                                          <p:cBhvr>
                                            <p:cTn id="49" dur="1" fill="hold">
                                              <p:stCondLst>
                                                <p:cond delay="0"/>
                                              </p:stCondLst>
                                            </p:cTn>
                                            <p:tgtEl>
                                              <p:spTgt spid="104"/>
                                            </p:tgtEl>
                                            <p:attrNameLst>
                                              <p:attrName>style.visibility</p:attrName>
                                            </p:attrNameLst>
                                          </p:cBhvr>
                                          <p:to>
                                            <p:strVal val="visible"/>
                                          </p:to>
                                        </p:set>
                                        <p:animEffect transition="in" filter="fade">
                                          <p:cBhvr>
                                            <p:cTn id="50" dur="500"/>
                                            <p:tgtEl>
                                              <p:spTgt spid="104"/>
                                            </p:tgtEl>
                                          </p:cBhvr>
                                        </p:animEffect>
                                      </p:childTnLst>
                                    </p:cTn>
                                  </p:par>
                                  <p:par>
                                    <p:cTn id="51" presetID="42" presetClass="path" presetSubtype="0" decel="100000" fill="hold" grpId="1" nodeType="withEffect">
                                      <p:stCondLst>
                                        <p:cond delay="500"/>
                                      </p:stCondLst>
                                      <p:childTnLst>
                                        <p:animMotion origin="layout" path="M 3.61111E-6 -0.08102 L 3.61111E-6 3.7037E-7 " pathEditMode="relative" rAng="0" ptsTypes="AA">
                                          <p:cBhvr>
                                            <p:cTn id="52" dur="500" fill="hold"/>
                                            <p:tgtEl>
                                              <p:spTgt spid="104"/>
                                            </p:tgtEl>
                                            <p:attrNameLst>
                                              <p:attrName>ppt_x</p:attrName>
                                              <p:attrName>ppt_y</p:attrName>
                                            </p:attrNameLst>
                                          </p:cBhvr>
                                          <p:rCtr x="0" y="4051"/>
                                        </p:animMotion>
                                      </p:childTnLst>
                                    </p:cTn>
                                  </p:par>
                                  <p:par>
                                    <p:cTn id="53" presetID="23" presetClass="entr" presetSubtype="16" fill="hold" nodeType="withEffect">
                                      <p:stCondLst>
                                        <p:cond delay="750"/>
                                      </p:stCondLst>
                                      <p:childTnLst>
                                        <p:set>
                                          <p:cBhvr>
                                            <p:cTn id="54" dur="1" fill="hold">
                                              <p:stCondLst>
                                                <p:cond delay="0"/>
                                              </p:stCondLst>
                                            </p:cTn>
                                            <p:tgtEl>
                                              <p:spTgt spid="107"/>
                                            </p:tgtEl>
                                            <p:attrNameLst>
                                              <p:attrName>style.visibility</p:attrName>
                                            </p:attrNameLst>
                                          </p:cBhvr>
                                          <p:to>
                                            <p:strVal val="visible"/>
                                          </p:to>
                                        </p:set>
                                        <p:anim calcmode="lin" valueType="num">
                                          <p:cBhvr>
                                            <p:cTn id="55" dur="200" fill="hold"/>
                                            <p:tgtEl>
                                              <p:spTgt spid="107"/>
                                            </p:tgtEl>
                                            <p:attrNameLst>
                                              <p:attrName>ppt_w</p:attrName>
                                            </p:attrNameLst>
                                          </p:cBhvr>
                                          <p:tavLst>
                                            <p:tav tm="0">
                                              <p:val>
                                                <p:fltVal val="0"/>
                                              </p:val>
                                            </p:tav>
                                            <p:tav tm="100000">
                                              <p:val>
                                                <p:strVal val="#ppt_w"/>
                                              </p:val>
                                            </p:tav>
                                          </p:tavLst>
                                        </p:anim>
                                        <p:anim calcmode="lin" valueType="num">
                                          <p:cBhvr>
                                            <p:cTn id="56" dur="200" fill="hold"/>
                                            <p:tgtEl>
                                              <p:spTgt spid="107"/>
                                            </p:tgtEl>
                                            <p:attrNameLst>
                                              <p:attrName>ppt_h</p:attrName>
                                            </p:attrNameLst>
                                          </p:cBhvr>
                                          <p:tavLst>
                                            <p:tav tm="0">
                                              <p:val>
                                                <p:fltVal val="0"/>
                                              </p:val>
                                            </p:tav>
                                            <p:tav tm="100000">
                                              <p:val>
                                                <p:strVal val="#ppt_h"/>
                                              </p:val>
                                            </p:tav>
                                          </p:tavLst>
                                        </p:anim>
                                      </p:childTnLst>
                                    </p:cTn>
                                  </p:par>
                                  <p:par>
                                    <p:cTn id="57" presetID="6" presetClass="emph" presetSubtype="0" fill="hold" nodeType="withEffect" p14:presetBounceEnd="99000">
                                      <p:stCondLst>
                                        <p:cond delay="750"/>
                                      </p:stCondLst>
                                      <p:childTnLst>
                                        <p:animScale p14:bounceEnd="99000">
                                          <p:cBhvr>
                                            <p:cTn id="58" dur="1000" fill="hold"/>
                                            <p:tgtEl>
                                              <p:spTgt spid="107"/>
                                            </p:tgtEl>
                                          </p:cBhvr>
                                          <p:by x="110000" y="110000"/>
                                        </p:animScale>
                                      </p:childTnLst>
                                    </p:cTn>
                                  </p:par>
                                  <p:par>
                                    <p:cTn id="59" presetID="6" presetClass="emph" presetSubtype="0" accel="50000" decel="50000" fill="hold" nodeType="withEffect">
                                      <p:stCondLst>
                                        <p:cond delay="750"/>
                                      </p:stCondLst>
                                      <p:childTnLst>
                                        <p:animScale>
                                          <p:cBhvr>
                                            <p:cTn id="60" dur="250" fill="hold"/>
                                            <p:tgtEl>
                                              <p:spTgt spid="107"/>
                                            </p:tgtEl>
                                          </p:cBhvr>
                                          <p:by x="91000" y="91000"/>
                                        </p:animScale>
                                      </p:childTnLst>
                                    </p:cTn>
                                  </p:par>
                                  <p:par>
                                    <p:cTn id="61" presetID="10" presetClass="entr" presetSubtype="0" fill="hold" grpId="0" nodeType="withEffect">
                                      <p:stCondLst>
                                        <p:cond delay="750"/>
                                      </p:stCondLst>
                                      <p:childTnLst>
                                        <p:set>
                                          <p:cBhvr>
                                            <p:cTn id="62" dur="1" fill="hold">
                                              <p:stCondLst>
                                                <p:cond delay="0"/>
                                              </p:stCondLst>
                                            </p:cTn>
                                            <p:tgtEl>
                                              <p:spTgt spid="106"/>
                                            </p:tgtEl>
                                            <p:attrNameLst>
                                              <p:attrName>style.visibility</p:attrName>
                                            </p:attrNameLst>
                                          </p:cBhvr>
                                          <p:to>
                                            <p:strVal val="visible"/>
                                          </p:to>
                                        </p:set>
                                        <p:animEffect transition="in" filter="fade">
                                          <p:cBhvr>
                                            <p:cTn id="63" dur="500"/>
                                            <p:tgtEl>
                                              <p:spTgt spid="106"/>
                                            </p:tgtEl>
                                          </p:cBhvr>
                                        </p:animEffect>
                                      </p:childTnLst>
                                    </p:cTn>
                                  </p:par>
                                  <p:par>
                                    <p:cTn id="64" presetID="42" presetClass="path" presetSubtype="0" decel="100000" fill="hold" grpId="1" nodeType="withEffect">
                                      <p:stCondLst>
                                        <p:cond delay="750"/>
                                      </p:stCondLst>
                                      <p:childTnLst>
                                        <p:animMotion origin="layout" path="M 3.61111E-6 -0.08102 L 3.61111E-6 3.7037E-7 " pathEditMode="relative" rAng="0" ptsTypes="AA">
                                          <p:cBhvr>
                                            <p:cTn id="65" dur="500" fill="hold"/>
                                            <p:tgtEl>
                                              <p:spTgt spid="106"/>
                                            </p:tgtEl>
                                            <p:attrNameLst>
                                              <p:attrName>ppt_x</p:attrName>
                                              <p:attrName>ppt_y</p:attrName>
                                            </p:attrNameLst>
                                          </p:cBhvr>
                                          <p:rCtr x="0"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105" grpId="0"/>
          <p:bldP spid="105" grpId="1"/>
          <p:bldP spid="106" grpId="0"/>
          <p:bldP spid="106" grpId="1"/>
          <p:bldP spid="124" grpId="0"/>
          <p:bldP spid="12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up)">
                                          <p:cBhvr>
                                            <p:cTn id="7" dur="500"/>
                                            <p:tgtEl>
                                              <p:spTgt spid="170"/>
                                            </p:tgtEl>
                                          </p:cBhvr>
                                        </p:animEffect>
                                      </p:childTnLst>
                                    </p:cTn>
                                  </p:par>
                                  <p:par>
                                    <p:cTn id="8" presetID="22" presetClass="entr" presetSubtype="1"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wipe(up)">
                                          <p:cBhvr>
                                            <p:cTn id="10" dur="500"/>
                                            <p:tgtEl>
                                              <p:spTgt spid="171"/>
                                            </p:tgtEl>
                                          </p:cBhvr>
                                        </p:animEffect>
                                      </p:childTnLst>
                                    </p:cTn>
                                  </p:par>
                                  <p:par>
                                    <p:cTn id="11" presetID="22" presetClass="entr" presetSubtype="1" fill="hold"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wipe(up)">
                                          <p:cBhvr>
                                            <p:cTn id="13" dur="500"/>
                                            <p:tgtEl>
                                              <p:spTgt spid="169"/>
                                            </p:tgtEl>
                                          </p:cBhvr>
                                        </p:animEffect>
                                      </p:childTnLst>
                                    </p:cTn>
                                  </p:par>
                                  <p:par>
                                    <p:cTn id="14" presetID="23" presetClass="entr" presetSubtype="16" fill="hold" nodeType="withEffect">
                                      <p:stCondLst>
                                        <p:cond delay="0"/>
                                      </p:stCondLst>
                                      <p:childTnLst>
                                        <p:set>
                                          <p:cBhvr>
                                            <p:cTn id="15" dur="1" fill="hold">
                                              <p:stCondLst>
                                                <p:cond delay="0"/>
                                              </p:stCondLst>
                                            </p:cTn>
                                            <p:tgtEl>
                                              <p:spTgt spid="125"/>
                                            </p:tgtEl>
                                            <p:attrNameLst>
                                              <p:attrName>style.visibility</p:attrName>
                                            </p:attrNameLst>
                                          </p:cBhvr>
                                          <p:to>
                                            <p:strVal val="visible"/>
                                          </p:to>
                                        </p:set>
                                        <p:anim calcmode="lin" valueType="num">
                                          <p:cBhvr>
                                            <p:cTn id="16" dur="200" fill="hold"/>
                                            <p:tgtEl>
                                              <p:spTgt spid="125"/>
                                            </p:tgtEl>
                                            <p:attrNameLst>
                                              <p:attrName>ppt_w</p:attrName>
                                            </p:attrNameLst>
                                          </p:cBhvr>
                                          <p:tavLst>
                                            <p:tav tm="0">
                                              <p:val>
                                                <p:fltVal val="0"/>
                                              </p:val>
                                            </p:tav>
                                            <p:tav tm="100000">
                                              <p:val>
                                                <p:strVal val="#ppt_w"/>
                                              </p:val>
                                            </p:tav>
                                          </p:tavLst>
                                        </p:anim>
                                        <p:anim calcmode="lin" valueType="num">
                                          <p:cBhvr>
                                            <p:cTn id="17" dur="200" fill="hold"/>
                                            <p:tgtEl>
                                              <p:spTgt spid="125"/>
                                            </p:tgtEl>
                                            <p:attrNameLst>
                                              <p:attrName>ppt_h</p:attrName>
                                            </p:attrNameLst>
                                          </p:cBhvr>
                                          <p:tavLst>
                                            <p:tav tm="0">
                                              <p:val>
                                                <p:fltVal val="0"/>
                                              </p:val>
                                            </p:tav>
                                            <p:tav tm="100000">
                                              <p:val>
                                                <p:strVal val="#ppt_h"/>
                                              </p:val>
                                            </p:tav>
                                          </p:tavLst>
                                        </p:anim>
                                      </p:childTnLst>
                                    </p:cTn>
                                  </p:par>
                                  <p:par>
                                    <p:cTn id="18" presetID="6" presetClass="emph" presetSubtype="0" fill="hold" nodeType="withEffect">
                                      <p:stCondLst>
                                        <p:cond delay="0"/>
                                      </p:stCondLst>
                                      <p:childTnLst>
                                        <p:animScale>
                                          <p:cBhvr>
                                            <p:cTn id="19" dur="1000" fill="hold"/>
                                            <p:tgtEl>
                                              <p:spTgt spid="125"/>
                                            </p:tgtEl>
                                          </p:cBhvr>
                                          <p:by x="110000" y="110000"/>
                                        </p:animScale>
                                      </p:childTnLst>
                                    </p:cTn>
                                  </p:par>
                                  <p:par>
                                    <p:cTn id="20" presetID="6" presetClass="emph" presetSubtype="0" accel="50000" decel="50000" fill="hold" nodeType="withEffect">
                                      <p:stCondLst>
                                        <p:cond delay="0"/>
                                      </p:stCondLst>
                                      <p:childTnLst>
                                        <p:animScale>
                                          <p:cBhvr>
                                            <p:cTn id="21" dur="250" fill="hold"/>
                                            <p:tgtEl>
                                              <p:spTgt spid="125"/>
                                            </p:tgtEl>
                                          </p:cBhvr>
                                          <p:by x="91000" y="91000"/>
                                        </p:animScale>
                                      </p:childTnLst>
                                    </p:cTn>
                                  </p:par>
                                  <p:par>
                                    <p:cTn id="22" presetID="10" presetClass="entr" presetSubtype="0" fill="hold" grpId="0" nodeType="with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fade">
                                          <p:cBhvr>
                                            <p:cTn id="24" dur="500"/>
                                            <p:tgtEl>
                                              <p:spTgt spid="124"/>
                                            </p:tgtEl>
                                          </p:cBhvr>
                                        </p:animEffect>
                                      </p:childTnLst>
                                    </p:cTn>
                                  </p:par>
                                  <p:par>
                                    <p:cTn id="25" presetID="42" presetClass="path" presetSubtype="0" decel="100000" fill="hold" grpId="1" nodeType="withEffect">
                                      <p:stCondLst>
                                        <p:cond delay="0"/>
                                      </p:stCondLst>
                                      <p:childTnLst>
                                        <p:animMotion origin="layout" path="M 3.61111E-6 -0.08102 L 3.61111E-6 3.7037E-7 " pathEditMode="relative" rAng="0" ptsTypes="AA">
                                          <p:cBhvr>
                                            <p:cTn id="26" dur="500" fill="hold"/>
                                            <p:tgtEl>
                                              <p:spTgt spid="124"/>
                                            </p:tgtEl>
                                            <p:attrNameLst>
                                              <p:attrName>ppt_x</p:attrName>
                                              <p:attrName>ppt_y</p:attrName>
                                            </p:attrNameLst>
                                          </p:cBhvr>
                                          <p:rCtr x="0" y="4051"/>
                                        </p:animMotion>
                                      </p:childTnLst>
                                    </p:cTn>
                                  </p:par>
                                  <p:par>
                                    <p:cTn id="27" presetID="23" presetClass="entr" presetSubtype="16" fill="hold" nodeType="withEffect">
                                      <p:stCondLst>
                                        <p:cond delay="250"/>
                                      </p:stCondLst>
                                      <p:childTnLst>
                                        <p:set>
                                          <p:cBhvr>
                                            <p:cTn id="28" dur="1" fill="hold">
                                              <p:stCondLst>
                                                <p:cond delay="0"/>
                                              </p:stCondLst>
                                            </p:cTn>
                                            <p:tgtEl>
                                              <p:spTgt spid="172"/>
                                            </p:tgtEl>
                                            <p:attrNameLst>
                                              <p:attrName>style.visibility</p:attrName>
                                            </p:attrNameLst>
                                          </p:cBhvr>
                                          <p:to>
                                            <p:strVal val="visible"/>
                                          </p:to>
                                        </p:set>
                                        <p:anim calcmode="lin" valueType="num">
                                          <p:cBhvr>
                                            <p:cTn id="29" dur="200" fill="hold"/>
                                            <p:tgtEl>
                                              <p:spTgt spid="172"/>
                                            </p:tgtEl>
                                            <p:attrNameLst>
                                              <p:attrName>ppt_w</p:attrName>
                                            </p:attrNameLst>
                                          </p:cBhvr>
                                          <p:tavLst>
                                            <p:tav tm="0">
                                              <p:val>
                                                <p:fltVal val="0"/>
                                              </p:val>
                                            </p:tav>
                                            <p:tav tm="100000">
                                              <p:val>
                                                <p:strVal val="#ppt_w"/>
                                              </p:val>
                                            </p:tav>
                                          </p:tavLst>
                                        </p:anim>
                                        <p:anim calcmode="lin" valueType="num">
                                          <p:cBhvr>
                                            <p:cTn id="30" dur="200" fill="hold"/>
                                            <p:tgtEl>
                                              <p:spTgt spid="172"/>
                                            </p:tgtEl>
                                            <p:attrNameLst>
                                              <p:attrName>ppt_h</p:attrName>
                                            </p:attrNameLst>
                                          </p:cBhvr>
                                          <p:tavLst>
                                            <p:tav tm="0">
                                              <p:val>
                                                <p:fltVal val="0"/>
                                              </p:val>
                                            </p:tav>
                                            <p:tav tm="100000">
                                              <p:val>
                                                <p:strVal val="#ppt_h"/>
                                              </p:val>
                                            </p:tav>
                                          </p:tavLst>
                                        </p:anim>
                                      </p:childTnLst>
                                    </p:cTn>
                                  </p:par>
                                  <p:par>
                                    <p:cTn id="31" presetID="6" presetClass="emph" presetSubtype="0" fill="hold" nodeType="withEffect">
                                      <p:stCondLst>
                                        <p:cond delay="250"/>
                                      </p:stCondLst>
                                      <p:childTnLst>
                                        <p:animScale>
                                          <p:cBhvr>
                                            <p:cTn id="32" dur="1000" fill="hold"/>
                                            <p:tgtEl>
                                              <p:spTgt spid="172"/>
                                            </p:tgtEl>
                                          </p:cBhvr>
                                          <p:by x="110000" y="110000"/>
                                        </p:animScale>
                                      </p:childTnLst>
                                    </p:cTn>
                                  </p:par>
                                  <p:par>
                                    <p:cTn id="33" presetID="6" presetClass="emph" presetSubtype="0" accel="50000" decel="50000" fill="hold" nodeType="withEffect">
                                      <p:stCondLst>
                                        <p:cond delay="250"/>
                                      </p:stCondLst>
                                      <p:childTnLst>
                                        <p:animScale>
                                          <p:cBhvr>
                                            <p:cTn id="34" dur="250" fill="hold"/>
                                            <p:tgtEl>
                                              <p:spTgt spid="172"/>
                                            </p:tgtEl>
                                          </p:cBhvr>
                                          <p:by x="91000" y="91000"/>
                                        </p:animScale>
                                      </p:childTnLst>
                                    </p:cTn>
                                  </p:par>
                                  <p:par>
                                    <p:cTn id="35" presetID="10" presetClass="entr" presetSubtype="0" fill="hold" grpId="0" nodeType="withEffect">
                                      <p:stCondLst>
                                        <p:cond delay="250"/>
                                      </p:stCondLst>
                                      <p:childTnLst>
                                        <p:set>
                                          <p:cBhvr>
                                            <p:cTn id="36" dur="1" fill="hold">
                                              <p:stCondLst>
                                                <p:cond delay="0"/>
                                              </p:stCondLst>
                                            </p:cTn>
                                            <p:tgtEl>
                                              <p:spTgt spid="105"/>
                                            </p:tgtEl>
                                            <p:attrNameLst>
                                              <p:attrName>style.visibility</p:attrName>
                                            </p:attrNameLst>
                                          </p:cBhvr>
                                          <p:to>
                                            <p:strVal val="visible"/>
                                          </p:to>
                                        </p:set>
                                        <p:animEffect transition="in" filter="fade">
                                          <p:cBhvr>
                                            <p:cTn id="37" dur="500"/>
                                            <p:tgtEl>
                                              <p:spTgt spid="105"/>
                                            </p:tgtEl>
                                          </p:cBhvr>
                                        </p:animEffect>
                                      </p:childTnLst>
                                    </p:cTn>
                                  </p:par>
                                  <p:par>
                                    <p:cTn id="38" presetID="42" presetClass="path" presetSubtype="0" decel="100000" fill="hold" grpId="1" nodeType="withEffect">
                                      <p:stCondLst>
                                        <p:cond delay="250"/>
                                      </p:stCondLst>
                                      <p:childTnLst>
                                        <p:animMotion origin="layout" path="M 3.61111E-6 -0.08102 L 3.61111E-6 3.7037E-7 " pathEditMode="relative" rAng="0" ptsTypes="AA">
                                          <p:cBhvr>
                                            <p:cTn id="39" dur="500" fill="hold"/>
                                            <p:tgtEl>
                                              <p:spTgt spid="105"/>
                                            </p:tgtEl>
                                            <p:attrNameLst>
                                              <p:attrName>ppt_x</p:attrName>
                                              <p:attrName>ppt_y</p:attrName>
                                            </p:attrNameLst>
                                          </p:cBhvr>
                                          <p:rCtr x="0" y="4051"/>
                                        </p:animMotion>
                                      </p:childTnLst>
                                    </p:cTn>
                                  </p:par>
                                  <p:par>
                                    <p:cTn id="40" presetID="23" presetClass="entr" presetSubtype="16" fill="hold" nodeType="withEffect">
                                      <p:stCondLst>
                                        <p:cond delay="500"/>
                                      </p:stCondLst>
                                      <p:childTnLst>
                                        <p:set>
                                          <p:cBhvr>
                                            <p:cTn id="41" dur="1" fill="hold">
                                              <p:stCondLst>
                                                <p:cond delay="0"/>
                                              </p:stCondLst>
                                            </p:cTn>
                                            <p:tgtEl>
                                              <p:spTgt spid="179"/>
                                            </p:tgtEl>
                                            <p:attrNameLst>
                                              <p:attrName>style.visibility</p:attrName>
                                            </p:attrNameLst>
                                          </p:cBhvr>
                                          <p:to>
                                            <p:strVal val="visible"/>
                                          </p:to>
                                        </p:set>
                                        <p:anim calcmode="lin" valueType="num">
                                          <p:cBhvr>
                                            <p:cTn id="42" dur="200" fill="hold"/>
                                            <p:tgtEl>
                                              <p:spTgt spid="179"/>
                                            </p:tgtEl>
                                            <p:attrNameLst>
                                              <p:attrName>ppt_w</p:attrName>
                                            </p:attrNameLst>
                                          </p:cBhvr>
                                          <p:tavLst>
                                            <p:tav tm="0">
                                              <p:val>
                                                <p:fltVal val="0"/>
                                              </p:val>
                                            </p:tav>
                                            <p:tav tm="100000">
                                              <p:val>
                                                <p:strVal val="#ppt_w"/>
                                              </p:val>
                                            </p:tav>
                                          </p:tavLst>
                                        </p:anim>
                                        <p:anim calcmode="lin" valueType="num">
                                          <p:cBhvr>
                                            <p:cTn id="43" dur="200" fill="hold"/>
                                            <p:tgtEl>
                                              <p:spTgt spid="179"/>
                                            </p:tgtEl>
                                            <p:attrNameLst>
                                              <p:attrName>ppt_h</p:attrName>
                                            </p:attrNameLst>
                                          </p:cBhvr>
                                          <p:tavLst>
                                            <p:tav tm="0">
                                              <p:val>
                                                <p:fltVal val="0"/>
                                              </p:val>
                                            </p:tav>
                                            <p:tav tm="100000">
                                              <p:val>
                                                <p:strVal val="#ppt_h"/>
                                              </p:val>
                                            </p:tav>
                                          </p:tavLst>
                                        </p:anim>
                                      </p:childTnLst>
                                    </p:cTn>
                                  </p:par>
                                  <p:par>
                                    <p:cTn id="44" presetID="6" presetClass="emph" presetSubtype="0" fill="hold" nodeType="withEffect">
                                      <p:stCondLst>
                                        <p:cond delay="500"/>
                                      </p:stCondLst>
                                      <p:childTnLst>
                                        <p:animScale>
                                          <p:cBhvr>
                                            <p:cTn id="45" dur="1000" fill="hold"/>
                                            <p:tgtEl>
                                              <p:spTgt spid="179"/>
                                            </p:tgtEl>
                                          </p:cBhvr>
                                          <p:by x="110000" y="110000"/>
                                        </p:animScale>
                                      </p:childTnLst>
                                    </p:cTn>
                                  </p:par>
                                  <p:par>
                                    <p:cTn id="46" presetID="6" presetClass="emph" presetSubtype="0" accel="50000" decel="50000" fill="hold" nodeType="withEffect">
                                      <p:stCondLst>
                                        <p:cond delay="500"/>
                                      </p:stCondLst>
                                      <p:childTnLst>
                                        <p:animScale>
                                          <p:cBhvr>
                                            <p:cTn id="47" dur="250" fill="hold"/>
                                            <p:tgtEl>
                                              <p:spTgt spid="179"/>
                                            </p:tgtEl>
                                          </p:cBhvr>
                                          <p:by x="91000" y="91000"/>
                                        </p:animScale>
                                      </p:childTnLst>
                                    </p:cTn>
                                  </p:par>
                                  <p:par>
                                    <p:cTn id="48" presetID="10" presetClass="entr" presetSubtype="0" fill="hold" grpId="0" nodeType="withEffect">
                                      <p:stCondLst>
                                        <p:cond delay="500"/>
                                      </p:stCondLst>
                                      <p:childTnLst>
                                        <p:set>
                                          <p:cBhvr>
                                            <p:cTn id="49" dur="1" fill="hold">
                                              <p:stCondLst>
                                                <p:cond delay="0"/>
                                              </p:stCondLst>
                                            </p:cTn>
                                            <p:tgtEl>
                                              <p:spTgt spid="104"/>
                                            </p:tgtEl>
                                            <p:attrNameLst>
                                              <p:attrName>style.visibility</p:attrName>
                                            </p:attrNameLst>
                                          </p:cBhvr>
                                          <p:to>
                                            <p:strVal val="visible"/>
                                          </p:to>
                                        </p:set>
                                        <p:animEffect transition="in" filter="fade">
                                          <p:cBhvr>
                                            <p:cTn id="50" dur="500"/>
                                            <p:tgtEl>
                                              <p:spTgt spid="104"/>
                                            </p:tgtEl>
                                          </p:cBhvr>
                                        </p:animEffect>
                                      </p:childTnLst>
                                    </p:cTn>
                                  </p:par>
                                  <p:par>
                                    <p:cTn id="51" presetID="42" presetClass="path" presetSubtype="0" decel="100000" fill="hold" grpId="1" nodeType="withEffect">
                                      <p:stCondLst>
                                        <p:cond delay="500"/>
                                      </p:stCondLst>
                                      <p:childTnLst>
                                        <p:animMotion origin="layout" path="M 3.61111E-6 -0.08102 L 3.61111E-6 3.7037E-7 " pathEditMode="relative" rAng="0" ptsTypes="AA">
                                          <p:cBhvr>
                                            <p:cTn id="52" dur="500" fill="hold"/>
                                            <p:tgtEl>
                                              <p:spTgt spid="104"/>
                                            </p:tgtEl>
                                            <p:attrNameLst>
                                              <p:attrName>ppt_x</p:attrName>
                                              <p:attrName>ppt_y</p:attrName>
                                            </p:attrNameLst>
                                          </p:cBhvr>
                                          <p:rCtr x="0" y="4051"/>
                                        </p:animMotion>
                                      </p:childTnLst>
                                    </p:cTn>
                                  </p:par>
                                  <p:par>
                                    <p:cTn id="53" presetID="23" presetClass="entr" presetSubtype="16" fill="hold" nodeType="withEffect">
                                      <p:stCondLst>
                                        <p:cond delay="750"/>
                                      </p:stCondLst>
                                      <p:childTnLst>
                                        <p:set>
                                          <p:cBhvr>
                                            <p:cTn id="54" dur="1" fill="hold">
                                              <p:stCondLst>
                                                <p:cond delay="0"/>
                                              </p:stCondLst>
                                            </p:cTn>
                                            <p:tgtEl>
                                              <p:spTgt spid="107"/>
                                            </p:tgtEl>
                                            <p:attrNameLst>
                                              <p:attrName>style.visibility</p:attrName>
                                            </p:attrNameLst>
                                          </p:cBhvr>
                                          <p:to>
                                            <p:strVal val="visible"/>
                                          </p:to>
                                        </p:set>
                                        <p:anim calcmode="lin" valueType="num">
                                          <p:cBhvr>
                                            <p:cTn id="55" dur="200" fill="hold"/>
                                            <p:tgtEl>
                                              <p:spTgt spid="107"/>
                                            </p:tgtEl>
                                            <p:attrNameLst>
                                              <p:attrName>ppt_w</p:attrName>
                                            </p:attrNameLst>
                                          </p:cBhvr>
                                          <p:tavLst>
                                            <p:tav tm="0">
                                              <p:val>
                                                <p:fltVal val="0"/>
                                              </p:val>
                                            </p:tav>
                                            <p:tav tm="100000">
                                              <p:val>
                                                <p:strVal val="#ppt_w"/>
                                              </p:val>
                                            </p:tav>
                                          </p:tavLst>
                                        </p:anim>
                                        <p:anim calcmode="lin" valueType="num">
                                          <p:cBhvr>
                                            <p:cTn id="56" dur="200" fill="hold"/>
                                            <p:tgtEl>
                                              <p:spTgt spid="107"/>
                                            </p:tgtEl>
                                            <p:attrNameLst>
                                              <p:attrName>ppt_h</p:attrName>
                                            </p:attrNameLst>
                                          </p:cBhvr>
                                          <p:tavLst>
                                            <p:tav tm="0">
                                              <p:val>
                                                <p:fltVal val="0"/>
                                              </p:val>
                                            </p:tav>
                                            <p:tav tm="100000">
                                              <p:val>
                                                <p:strVal val="#ppt_h"/>
                                              </p:val>
                                            </p:tav>
                                          </p:tavLst>
                                        </p:anim>
                                      </p:childTnLst>
                                    </p:cTn>
                                  </p:par>
                                  <p:par>
                                    <p:cTn id="57" presetID="6" presetClass="emph" presetSubtype="0" fill="hold" nodeType="withEffect">
                                      <p:stCondLst>
                                        <p:cond delay="750"/>
                                      </p:stCondLst>
                                      <p:childTnLst>
                                        <p:animScale>
                                          <p:cBhvr>
                                            <p:cTn id="58" dur="1000" fill="hold"/>
                                            <p:tgtEl>
                                              <p:spTgt spid="107"/>
                                            </p:tgtEl>
                                          </p:cBhvr>
                                          <p:by x="110000" y="110000"/>
                                        </p:animScale>
                                      </p:childTnLst>
                                    </p:cTn>
                                  </p:par>
                                  <p:par>
                                    <p:cTn id="59" presetID="6" presetClass="emph" presetSubtype="0" accel="50000" decel="50000" fill="hold" nodeType="withEffect">
                                      <p:stCondLst>
                                        <p:cond delay="750"/>
                                      </p:stCondLst>
                                      <p:childTnLst>
                                        <p:animScale>
                                          <p:cBhvr>
                                            <p:cTn id="60" dur="250" fill="hold"/>
                                            <p:tgtEl>
                                              <p:spTgt spid="107"/>
                                            </p:tgtEl>
                                          </p:cBhvr>
                                          <p:by x="91000" y="91000"/>
                                        </p:animScale>
                                      </p:childTnLst>
                                    </p:cTn>
                                  </p:par>
                                  <p:par>
                                    <p:cTn id="61" presetID="10" presetClass="entr" presetSubtype="0" fill="hold" grpId="0" nodeType="withEffect">
                                      <p:stCondLst>
                                        <p:cond delay="750"/>
                                      </p:stCondLst>
                                      <p:childTnLst>
                                        <p:set>
                                          <p:cBhvr>
                                            <p:cTn id="62" dur="1" fill="hold">
                                              <p:stCondLst>
                                                <p:cond delay="0"/>
                                              </p:stCondLst>
                                            </p:cTn>
                                            <p:tgtEl>
                                              <p:spTgt spid="106"/>
                                            </p:tgtEl>
                                            <p:attrNameLst>
                                              <p:attrName>style.visibility</p:attrName>
                                            </p:attrNameLst>
                                          </p:cBhvr>
                                          <p:to>
                                            <p:strVal val="visible"/>
                                          </p:to>
                                        </p:set>
                                        <p:animEffect transition="in" filter="fade">
                                          <p:cBhvr>
                                            <p:cTn id="63" dur="500"/>
                                            <p:tgtEl>
                                              <p:spTgt spid="106"/>
                                            </p:tgtEl>
                                          </p:cBhvr>
                                        </p:animEffect>
                                      </p:childTnLst>
                                    </p:cTn>
                                  </p:par>
                                  <p:par>
                                    <p:cTn id="64" presetID="42" presetClass="path" presetSubtype="0" decel="100000" fill="hold" grpId="1" nodeType="withEffect">
                                      <p:stCondLst>
                                        <p:cond delay="750"/>
                                      </p:stCondLst>
                                      <p:childTnLst>
                                        <p:animMotion origin="layout" path="M 3.61111E-6 -0.08102 L 3.61111E-6 3.7037E-7 " pathEditMode="relative" rAng="0" ptsTypes="AA">
                                          <p:cBhvr>
                                            <p:cTn id="65" dur="500" fill="hold"/>
                                            <p:tgtEl>
                                              <p:spTgt spid="106"/>
                                            </p:tgtEl>
                                            <p:attrNameLst>
                                              <p:attrName>ppt_x</p:attrName>
                                              <p:attrName>ppt_y</p:attrName>
                                            </p:attrNameLst>
                                          </p:cBhvr>
                                          <p:rCtr x="0" y="40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4" grpId="1"/>
          <p:bldP spid="105" grpId="0"/>
          <p:bldP spid="105" grpId="1"/>
          <p:bldP spid="106" grpId="0"/>
          <p:bldP spid="106" grpId="1"/>
          <p:bldP spid="124" grpId="0"/>
          <p:bldP spid="124"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hidden="1"/>
          <p:cNvSpPr/>
          <p:nvPr/>
        </p:nvSpPr>
        <p:spPr bwMode="auto">
          <a:xfrm>
            <a:off x="1912802" y="1888754"/>
            <a:ext cx="8443938" cy="3821538"/>
          </a:xfrm>
          <a:prstGeom prst="rect">
            <a:avLst/>
          </a:prstGeom>
          <a:noFill/>
          <a:ln w="25400">
            <a:solidFill>
              <a:srgbClr val="FF0000"/>
            </a:solidFill>
          </a:ln>
          <a:effectLst/>
          <a:extLst/>
        </p:spPr>
        <p:txBody>
          <a:bodyPr vert="horz" wrap="square" lIns="84406" tIns="42203" rIns="84406" bIns="42203" numCol="1" rtlCol="0" anchor="ctr" anchorCtr="0" compatLnSpc="1">
            <a:prstTxWarp prst="textNoShape">
              <a:avLst/>
            </a:prstTxWarp>
            <a:noAutofit/>
          </a:bodyPr>
          <a:lstStyle/>
          <a:p>
            <a:pPr algn="ctr"/>
            <a:endParaRPr lang="en-US" sz="1846" dirty="0">
              <a:solidFill>
                <a:srgbClr val="FFFFFF"/>
              </a:solidFill>
              <a:cs typeface="Arial" pitchFamily="34" charset="0"/>
            </a:endParaRPr>
          </a:p>
        </p:txBody>
      </p:sp>
      <p:sp>
        <p:nvSpPr>
          <p:cNvPr id="13"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SG" b="0" i="1" dirty="0">
              <a:latin typeface="Minion"/>
              <a:ea typeface="ＭＳ Ｐゴシック" charset="0"/>
            </a:endParaRPr>
          </a:p>
        </p:txBody>
      </p:sp>
      <p:sp>
        <p:nvSpPr>
          <p:cNvPr id="2" name="Text Placeholder 1">
            <a:extLst>
              <a:ext uri="{FF2B5EF4-FFF2-40B4-BE49-F238E27FC236}">
                <a16:creationId xmlns:a16="http://schemas.microsoft.com/office/drawing/2014/main" xmlns="" id="{D236F897-F049-4977-BA8D-798EDFD9023A}"/>
              </a:ext>
            </a:extLst>
          </p:cNvPr>
          <p:cNvSpPr>
            <a:spLocks noGrp="1"/>
          </p:cNvSpPr>
          <p:nvPr>
            <p:ph type="body" sz="quarter" idx="12"/>
          </p:nvPr>
        </p:nvSpPr>
        <p:spPr/>
        <p:txBody>
          <a:bodyPr>
            <a:noAutofit/>
          </a:bodyPr>
          <a:lstStyle/>
          <a:p>
            <a:r>
              <a:rPr lang="en-SG" dirty="0">
                <a:latin typeface="Minion"/>
                <a:ea typeface="ＭＳ Ｐゴシック" charset="0"/>
              </a:rPr>
              <a:t>Designed with your expertise in mind to manage POC traffic</a:t>
            </a:r>
            <a:endParaRPr lang="en-GB" dirty="0"/>
          </a:p>
        </p:txBody>
      </p:sp>
      <p:sp>
        <p:nvSpPr>
          <p:cNvPr id="19" name="TextBox 18"/>
          <p:cNvSpPr txBox="1"/>
          <p:nvPr/>
        </p:nvSpPr>
        <p:spPr>
          <a:xfrm>
            <a:off x="6132982" y="4575211"/>
            <a:ext cx="2846855" cy="646331"/>
          </a:xfrm>
          <a:prstGeom prst="rect">
            <a:avLst/>
          </a:prstGeom>
          <a:noFill/>
        </p:spPr>
        <p:txBody>
          <a:bodyPr wrap="square" rtlCol="0">
            <a:spAutoFit/>
          </a:bodyPr>
          <a:lstStyle/>
          <a:p>
            <a:pPr algn="ctr"/>
            <a:r>
              <a:rPr lang="en-SG" b="1" dirty="0">
                <a:solidFill>
                  <a:schemeClr val="accent3"/>
                </a:solidFill>
                <a:cs typeface="Arial" charset="0"/>
              </a:rPr>
              <a:t>Enable work </a:t>
            </a:r>
            <a:br>
              <a:rPr lang="en-SG" b="1" dirty="0">
                <a:solidFill>
                  <a:schemeClr val="accent3"/>
                </a:solidFill>
                <a:cs typeface="Arial" charset="0"/>
              </a:rPr>
            </a:br>
            <a:r>
              <a:rPr lang="en-SG" b="1" dirty="0">
                <a:solidFill>
                  <a:schemeClr val="accent3"/>
                </a:solidFill>
                <a:cs typeface="Arial" charset="0"/>
              </a:rPr>
              <a:t>on-the-go</a:t>
            </a:r>
          </a:p>
        </p:txBody>
      </p:sp>
      <p:sp>
        <p:nvSpPr>
          <p:cNvPr id="18" name="TextBox 17"/>
          <p:cNvSpPr txBox="1"/>
          <p:nvPr/>
        </p:nvSpPr>
        <p:spPr>
          <a:xfrm>
            <a:off x="3286135" y="4575211"/>
            <a:ext cx="2846853" cy="646331"/>
          </a:xfrm>
          <a:prstGeom prst="rect">
            <a:avLst/>
          </a:prstGeom>
          <a:noFill/>
        </p:spPr>
        <p:txBody>
          <a:bodyPr wrap="square" rtlCol="0">
            <a:spAutoFit/>
          </a:bodyPr>
          <a:lstStyle/>
          <a:p>
            <a:pPr algn="ctr"/>
            <a:r>
              <a:rPr lang="fr-CH" b="1" dirty="0">
                <a:solidFill>
                  <a:schemeClr val="accent2"/>
                </a:solidFill>
                <a:cs typeface="Arial" charset="0"/>
              </a:rPr>
              <a:t>Coordinate operator management</a:t>
            </a:r>
            <a:endParaRPr lang="en-SG" b="1" dirty="0">
              <a:solidFill>
                <a:schemeClr val="accent2"/>
              </a:solidFill>
              <a:cs typeface="Arial" charset="0"/>
            </a:endParaRPr>
          </a:p>
        </p:txBody>
      </p:sp>
      <p:sp>
        <p:nvSpPr>
          <p:cNvPr id="20" name="TextBox 19"/>
          <p:cNvSpPr txBox="1"/>
          <p:nvPr/>
        </p:nvSpPr>
        <p:spPr>
          <a:xfrm>
            <a:off x="8979830" y="4575211"/>
            <a:ext cx="2777195" cy="646331"/>
          </a:xfrm>
          <a:prstGeom prst="rect">
            <a:avLst/>
          </a:prstGeom>
          <a:noFill/>
        </p:spPr>
        <p:txBody>
          <a:bodyPr wrap="square" rtlCol="0">
            <a:spAutoFit/>
          </a:bodyPr>
          <a:lstStyle/>
          <a:p>
            <a:pPr algn="ctr"/>
            <a:r>
              <a:rPr lang="en-SG" b="1" dirty="0">
                <a:solidFill>
                  <a:srgbClr val="782177"/>
                </a:solidFill>
                <a:cs typeface="Arial" charset="0"/>
              </a:rPr>
              <a:t>Support continuous improvement</a:t>
            </a:r>
          </a:p>
        </p:txBody>
      </p:sp>
      <p:grpSp>
        <p:nvGrpSpPr>
          <p:cNvPr id="17" name="Group 16">
            <a:extLst>
              <a:ext uri="{FF2B5EF4-FFF2-40B4-BE49-F238E27FC236}">
                <a16:creationId xmlns:a16="http://schemas.microsoft.com/office/drawing/2014/main" xmlns="" id="{45959289-CFAD-4495-99FA-5A7AF412A2B6}"/>
              </a:ext>
            </a:extLst>
          </p:cNvPr>
          <p:cNvGrpSpPr/>
          <p:nvPr/>
        </p:nvGrpSpPr>
        <p:grpSpPr>
          <a:xfrm>
            <a:off x="9819540" y="2951183"/>
            <a:ext cx="1032716" cy="1291655"/>
            <a:chOff x="7105434" y="5014344"/>
            <a:chExt cx="938833" cy="1174232"/>
          </a:xfrm>
        </p:grpSpPr>
        <p:grpSp>
          <p:nvGrpSpPr>
            <p:cNvPr id="30" name="Group 174">
              <a:extLst>
                <a:ext uri="{FF2B5EF4-FFF2-40B4-BE49-F238E27FC236}">
                  <a16:creationId xmlns:a16="http://schemas.microsoft.com/office/drawing/2014/main" xmlns="" id="{BF4FE633-7F6E-4104-AEB3-DE0599E4FECE}"/>
                </a:ext>
              </a:extLst>
            </p:cNvPr>
            <p:cNvGrpSpPr>
              <a:grpSpLocks noChangeAspect="1"/>
            </p:cNvGrpSpPr>
            <p:nvPr/>
          </p:nvGrpSpPr>
          <p:grpSpPr bwMode="auto">
            <a:xfrm>
              <a:off x="7398562" y="5014344"/>
              <a:ext cx="645705" cy="900113"/>
              <a:chOff x="5882" y="2108"/>
              <a:chExt cx="407" cy="567"/>
            </a:xfrm>
            <a:solidFill>
              <a:schemeClr val="accent2"/>
            </a:solidFill>
          </p:grpSpPr>
          <p:sp>
            <p:nvSpPr>
              <p:cNvPr id="31" name="Rectangle 175">
                <a:extLst>
                  <a:ext uri="{FF2B5EF4-FFF2-40B4-BE49-F238E27FC236}">
                    <a16:creationId xmlns:a16="http://schemas.microsoft.com/office/drawing/2014/main" xmlns="" id="{E03A09D8-B2EB-4AAE-AA82-431D0FF92E92}"/>
                  </a:ext>
                </a:extLst>
              </p:cNvPr>
              <p:cNvSpPr>
                <a:spLocks noChangeArrowheads="1"/>
              </p:cNvSpPr>
              <p:nvPr/>
            </p:nvSpPr>
            <p:spPr bwMode="auto">
              <a:xfrm>
                <a:off x="5934" y="2258"/>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2" name="Rectangle 176">
                <a:extLst>
                  <a:ext uri="{FF2B5EF4-FFF2-40B4-BE49-F238E27FC236}">
                    <a16:creationId xmlns:a16="http://schemas.microsoft.com/office/drawing/2014/main" xmlns="" id="{3CA1F9A0-827C-40C5-9E56-7CA7E158372E}"/>
                  </a:ext>
                </a:extLst>
              </p:cNvPr>
              <p:cNvSpPr>
                <a:spLocks noChangeArrowheads="1"/>
              </p:cNvSpPr>
              <p:nvPr/>
            </p:nvSpPr>
            <p:spPr bwMode="auto">
              <a:xfrm>
                <a:off x="5934" y="2325"/>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3" name="Rectangle 177">
                <a:extLst>
                  <a:ext uri="{FF2B5EF4-FFF2-40B4-BE49-F238E27FC236}">
                    <a16:creationId xmlns:a16="http://schemas.microsoft.com/office/drawing/2014/main" xmlns="" id="{3074F89B-7D3B-4C54-A51E-4F748848B56C}"/>
                  </a:ext>
                </a:extLst>
              </p:cNvPr>
              <p:cNvSpPr>
                <a:spLocks noChangeArrowheads="1"/>
              </p:cNvSpPr>
              <p:nvPr/>
            </p:nvSpPr>
            <p:spPr bwMode="auto">
              <a:xfrm>
                <a:off x="5934" y="2391"/>
                <a:ext cx="303" cy="15"/>
              </a:xfrm>
              <a:prstGeom prst="rect">
                <a:avLst/>
              </a:prstGeom>
              <a:solidFill>
                <a:srgbClr val="782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4" name="Freeform 178">
                <a:extLst>
                  <a:ext uri="{FF2B5EF4-FFF2-40B4-BE49-F238E27FC236}">
                    <a16:creationId xmlns:a16="http://schemas.microsoft.com/office/drawing/2014/main" xmlns="" id="{DECD8623-6F74-4F7A-B8B1-6A37782EFEAF}"/>
                  </a:ext>
                </a:extLst>
              </p:cNvPr>
              <p:cNvSpPr>
                <a:spLocks/>
              </p:cNvSpPr>
              <p:nvPr/>
            </p:nvSpPr>
            <p:spPr bwMode="auto">
              <a:xfrm>
                <a:off x="5882" y="2143"/>
                <a:ext cx="407" cy="532"/>
              </a:xfrm>
              <a:custGeom>
                <a:avLst/>
                <a:gdLst>
                  <a:gd name="T0" fmla="*/ 97 w 1628"/>
                  <a:gd name="T1" fmla="*/ 2130 h 2130"/>
                  <a:gd name="T2" fmla="*/ 87 w 1628"/>
                  <a:gd name="T3" fmla="*/ 2129 h 2130"/>
                  <a:gd name="T4" fmla="*/ 68 w 1628"/>
                  <a:gd name="T5" fmla="*/ 2125 h 2130"/>
                  <a:gd name="T6" fmla="*/ 50 w 1628"/>
                  <a:gd name="T7" fmla="*/ 2118 h 2130"/>
                  <a:gd name="T8" fmla="*/ 35 w 1628"/>
                  <a:gd name="T9" fmla="*/ 2108 h 2130"/>
                  <a:gd name="T10" fmla="*/ 22 w 1628"/>
                  <a:gd name="T11" fmla="*/ 2095 h 2130"/>
                  <a:gd name="T12" fmla="*/ 12 w 1628"/>
                  <a:gd name="T13" fmla="*/ 2080 h 2130"/>
                  <a:gd name="T14" fmla="*/ 4 w 1628"/>
                  <a:gd name="T15" fmla="*/ 2061 h 2130"/>
                  <a:gd name="T16" fmla="*/ 1 w 1628"/>
                  <a:gd name="T17" fmla="*/ 2043 h 2130"/>
                  <a:gd name="T18" fmla="*/ 0 w 1628"/>
                  <a:gd name="T19" fmla="*/ 97 h 2130"/>
                  <a:gd name="T20" fmla="*/ 1 w 1628"/>
                  <a:gd name="T21" fmla="*/ 87 h 2130"/>
                  <a:gd name="T22" fmla="*/ 4 w 1628"/>
                  <a:gd name="T23" fmla="*/ 68 h 2130"/>
                  <a:gd name="T24" fmla="*/ 12 w 1628"/>
                  <a:gd name="T25" fmla="*/ 51 h 2130"/>
                  <a:gd name="T26" fmla="*/ 22 w 1628"/>
                  <a:gd name="T27" fmla="*/ 35 h 2130"/>
                  <a:gd name="T28" fmla="*/ 35 w 1628"/>
                  <a:gd name="T29" fmla="*/ 22 h 2130"/>
                  <a:gd name="T30" fmla="*/ 50 w 1628"/>
                  <a:gd name="T31" fmla="*/ 12 h 2130"/>
                  <a:gd name="T32" fmla="*/ 68 w 1628"/>
                  <a:gd name="T33" fmla="*/ 4 h 2130"/>
                  <a:gd name="T34" fmla="*/ 87 w 1628"/>
                  <a:gd name="T35" fmla="*/ 1 h 2130"/>
                  <a:gd name="T36" fmla="*/ 336 w 1628"/>
                  <a:gd name="T37" fmla="*/ 0 h 2130"/>
                  <a:gd name="T38" fmla="*/ 97 w 1628"/>
                  <a:gd name="T39" fmla="*/ 61 h 2130"/>
                  <a:gd name="T40" fmla="*/ 89 w 1628"/>
                  <a:gd name="T41" fmla="*/ 62 h 2130"/>
                  <a:gd name="T42" fmla="*/ 77 w 1628"/>
                  <a:gd name="T43" fmla="*/ 67 h 2130"/>
                  <a:gd name="T44" fmla="*/ 67 w 1628"/>
                  <a:gd name="T45" fmla="*/ 77 h 2130"/>
                  <a:gd name="T46" fmla="*/ 61 w 1628"/>
                  <a:gd name="T47" fmla="*/ 89 h 2130"/>
                  <a:gd name="T48" fmla="*/ 60 w 1628"/>
                  <a:gd name="T49" fmla="*/ 2033 h 2130"/>
                  <a:gd name="T50" fmla="*/ 61 w 1628"/>
                  <a:gd name="T51" fmla="*/ 2040 h 2130"/>
                  <a:gd name="T52" fmla="*/ 67 w 1628"/>
                  <a:gd name="T53" fmla="*/ 2053 h 2130"/>
                  <a:gd name="T54" fmla="*/ 77 w 1628"/>
                  <a:gd name="T55" fmla="*/ 2062 h 2130"/>
                  <a:gd name="T56" fmla="*/ 89 w 1628"/>
                  <a:gd name="T57" fmla="*/ 2068 h 2130"/>
                  <a:gd name="T58" fmla="*/ 1531 w 1628"/>
                  <a:gd name="T59" fmla="*/ 2069 h 2130"/>
                  <a:gd name="T60" fmla="*/ 1538 w 1628"/>
                  <a:gd name="T61" fmla="*/ 2068 h 2130"/>
                  <a:gd name="T62" fmla="*/ 1551 w 1628"/>
                  <a:gd name="T63" fmla="*/ 2062 h 2130"/>
                  <a:gd name="T64" fmla="*/ 1561 w 1628"/>
                  <a:gd name="T65" fmla="*/ 2053 h 2130"/>
                  <a:gd name="T66" fmla="*/ 1567 w 1628"/>
                  <a:gd name="T67" fmla="*/ 2040 h 2130"/>
                  <a:gd name="T68" fmla="*/ 1568 w 1628"/>
                  <a:gd name="T69" fmla="*/ 97 h 2130"/>
                  <a:gd name="T70" fmla="*/ 1567 w 1628"/>
                  <a:gd name="T71" fmla="*/ 89 h 2130"/>
                  <a:gd name="T72" fmla="*/ 1561 w 1628"/>
                  <a:gd name="T73" fmla="*/ 77 h 2130"/>
                  <a:gd name="T74" fmla="*/ 1551 w 1628"/>
                  <a:gd name="T75" fmla="*/ 67 h 2130"/>
                  <a:gd name="T76" fmla="*/ 1538 w 1628"/>
                  <a:gd name="T77" fmla="*/ 62 h 2130"/>
                  <a:gd name="T78" fmla="*/ 1291 w 1628"/>
                  <a:gd name="T79" fmla="*/ 61 h 2130"/>
                  <a:gd name="T80" fmla="*/ 1531 w 1628"/>
                  <a:gd name="T81" fmla="*/ 0 h 2130"/>
                  <a:gd name="T82" fmla="*/ 1541 w 1628"/>
                  <a:gd name="T83" fmla="*/ 1 h 2130"/>
                  <a:gd name="T84" fmla="*/ 1560 w 1628"/>
                  <a:gd name="T85" fmla="*/ 4 h 2130"/>
                  <a:gd name="T86" fmla="*/ 1578 w 1628"/>
                  <a:gd name="T87" fmla="*/ 12 h 2130"/>
                  <a:gd name="T88" fmla="*/ 1593 w 1628"/>
                  <a:gd name="T89" fmla="*/ 22 h 2130"/>
                  <a:gd name="T90" fmla="*/ 1606 w 1628"/>
                  <a:gd name="T91" fmla="*/ 35 h 2130"/>
                  <a:gd name="T92" fmla="*/ 1616 w 1628"/>
                  <a:gd name="T93" fmla="*/ 51 h 2130"/>
                  <a:gd name="T94" fmla="*/ 1623 w 1628"/>
                  <a:gd name="T95" fmla="*/ 68 h 2130"/>
                  <a:gd name="T96" fmla="*/ 1627 w 1628"/>
                  <a:gd name="T97" fmla="*/ 87 h 2130"/>
                  <a:gd name="T98" fmla="*/ 1628 w 1628"/>
                  <a:gd name="T99" fmla="*/ 2033 h 2130"/>
                  <a:gd name="T100" fmla="*/ 1627 w 1628"/>
                  <a:gd name="T101" fmla="*/ 2043 h 2130"/>
                  <a:gd name="T102" fmla="*/ 1623 w 1628"/>
                  <a:gd name="T103" fmla="*/ 2061 h 2130"/>
                  <a:gd name="T104" fmla="*/ 1616 w 1628"/>
                  <a:gd name="T105" fmla="*/ 2080 h 2130"/>
                  <a:gd name="T106" fmla="*/ 1606 w 1628"/>
                  <a:gd name="T107" fmla="*/ 2095 h 2130"/>
                  <a:gd name="T108" fmla="*/ 1593 w 1628"/>
                  <a:gd name="T109" fmla="*/ 2108 h 2130"/>
                  <a:gd name="T110" fmla="*/ 1578 w 1628"/>
                  <a:gd name="T111" fmla="*/ 2118 h 2130"/>
                  <a:gd name="T112" fmla="*/ 1560 w 1628"/>
                  <a:gd name="T113" fmla="*/ 2125 h 2130"/>
                  <a:gd name="T114" fmla="*/ 1541 w 1628"/>
                  <a:gd name="T115" fmla="*/ 2129 h 2130"/>
                  <a:gd name="T116" fmla="*/ 1531 w 1628"/>
                  <a:gd name="T117" fmla="*/ 2130 h 2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28" h="2130">
                    <a:moveTo>
                      <a:pt x="1531" y="2130"/>
                    </a:moveTo>
                    <a:lnTo>
                      <a:pt x="97" y="2130"/>
                    </a:lnTo>
                    <a:lnTo>
                      <a:pt x="97" y="2130"/>
                    </a:lnTo>
                    <a:lnTo>
                      <a:pt x="87" y="2129"/>
                    </a:lnTo>
                    <a:lnTo>
                      <a:pt x="77" y="2128"/>
                    </a:lnTo>
                    <a:lnTo>
                      <a:pt x="68" y="2125"/>
                    </a:lnTo>
                    <a:lnTo>
                      <a:pt x="58" y="2122"/>
                    </a:lnTo>
                    <a:lnTo>
                      <a:pt x="50" y="2118"/>
                    </a:lnTo>
                    <a:lnTo>
                      <a:pt x="42" y="2113"/>
                    </a:lnTo>
                    <a:lnTo>
                      <a:pt x="35" y="2108"/>
                    </a:lnTo>
                    <a:lnTo>
                      <a:pt x="28" y="2102"/>
                    </a:lnTo>
                    <a:lnTo>
                      <a:pt x="22" y="2095"/>
                    </a:lnTo>
                    <a:lnTo>
                      <a:pt x="16" y="2087"/>
                    </a:lnTo>
                    <a:lnTo>
                      <a:pt x="12" y="2080"/>
                    </a:lnTo>
                    <a:lnTo>
                      <a:pt x="8" y="2071"/>
                    </a:lnTo>
                    <a:lnTo>
                      <a:pt x="4" y="2061"/>
                    </a:lnTo>
                    <a:lnTo>
                      <a:pt x="2" y="2052"/>
                    </a:lnTo>
                    <a:lnTo>
                      <a:pt x="1" y="2043"/>
                    </a:lnTo>
                    <a:lnTo>
                      <a:pt x="0" y="2033"/>
                    </a:lnTo>
                    <a:lnTo>
                      <a:pt x="0" y="97"/>
                    </a:lnTo>
                    <a:lnTo>
                      <a:pt x="0" y="97"/>
                    </a:lnTo>
                    <a:lnTo>
                      <a:pt x="1" y="87"/>
                    </a:lnTo>
                    <a:lnTo>
                      <a:pt x="2" y="77"/>
                    </a:lnTo>
                    <a:lnTo>
                      <a:pt x="4" y="68"/>
                    </a:lnTo>
                    <a:lnTo>
                      <a:pt x="8" y="59"/>
                    </a:lnTo>
                    <a:lnTo>
                      <a:pt x="12" y="51"/>
                    </a:lnTo>
                    <a:lnTo>
                      <a:pt x="16" y="43"/>
                    </a:lnTo>
                    <a:lnTo>
                      <a:pt x="22" y="35"/>
                    </a:lnTo>
                    <a:lnTo>
                      <a:pt x="28" y="28"/>
                    </a:lnTo>
                    <a:lnTo>
                      <a:pt x="35" y="22"/>
                    </a:lnTo>
                    <a:lnTo>
                      <a:pt x="42" y="16"/>
                    </a:lnTo>
                    <a:lnTo>
                      <a:pt x="50" y="12"/>
                    </a:lnTo>
                    <a:lnTo>
                      <a:pt x="58" y="8"/>
                    </a:lnTo>
                    <a:lnTo>
                      <a:pt x="68" y="4"/>
                    </a:lnTo>
                    <a:lnTo>
                      <a:pt x="77" y="2"/>
                    </a:lnTo>
                    <a:lnTo>
                      <a:pt x="87" y="1"/>
                    </a:lnTo>
                    <a:lnTo>
                      <a:pt x="97" y="0"/>
                    </a:lnTo>
                    <a:lnTo>
                      <a:pt x="336" y="0"/>
                    </a:lnTo>
                    <a:lnTo>
                      <a:pt x="336" y="61"/>
                    </a:lnTo>
                    <a:lnTo>
                      <a:pt x="97" y="61"/>
                    </a:lnTo>
                    <a:lnTo>
                      <a:pt x="97" y="61"/>
                    </a:lnTo>
                    <a:lnTo>
                      <a:pt x="89" y="62"/>
                    </a:lnTo>
                    <a:lnTo>
                      <a:pt x="83" y="64"/>
                    </a:lnTo>
                    <a:lnTo>
                      <a:pt x="77" y="67"/>
                    </a:lnTo>
                    <a:lnTo>
                      <a:pt x="71" y="71"/>
                    </a:lnTo>
                    <a:lnTo>
                      <a:pt x="67" y="77"/>
                    </a:lnTo>
                    <a:lnTo>
                      <a:pt x="64" y="83"/>
                    </a:lnTo>
                    <a:lnTo>
                      <a:pt x="61" y="89"/>
                    </a:lnTo>
                    <a:lnTo>
                      <a:pt x="60" y="97"/>
                    </a:lnTo>
                    <a:lnTo>
                      <a:pt x="60" y="2033"/>
                    </a:lnTo>
                    <a:lnTo>
                      <a:pt x="60" y="2033"/>
                    </a:lnTo>
                    <a:lnTo>
                      <a:pt x="61" y="2040"/>
                    </a:lnTo>
                    <a:lnTo>
                      <a:pt x="64" y="2047"/>
                    </a:lnTo>
                    <a:lnTo>
                      <a:pt x="67" y="2053"/>
                    </a:lnTo>
                    <a:lnTo>
                      <a:pt x="71" y="2058"/>
                    </a:lnTo>
                    <a:lnTo>
                      <a:pt x="77" y="2062"/>
                    </a:lnTo>
                    <a:lnTo>
                      <a:pt x="83" y="2066"/>
                    </a:lnTo>
                    <a:lnTo>
                      <a:pt x="89" y="2068"/>
                    </a:lnTo>
                    <a:lnTo>
                      <a:pt x="97" y="2069"/>
                    </a:lnTo>
                    <a:lnTo>
                      <a:pt x="1531" y="2069"/>
                    </a:lnTo>
                    <a:lnTo>
                      <a:pt x="1531" y="2069"/>
                    </a:lnTo>
                    <a:lnTo>
                      <a:pt x="1538" y="2068"/>
                    </a:lnTo>
                    <a:lnTo>
                      <a:pt x="1545" y="2066"/>
                    </a:lnTo>
                    <a:lnTo>
                      <a:pt x="1551" y="2062"/>
                    </a:lnTo>
                    <a:lnTo>
                      <a:pt x="1556" y="2058"/>
                    </a:lnTo>
                    <a:lnTo>
                      <a:pt x="1561" y="2053"/>
                    </a:lnTo>
                    <a:lnTo>
                      <a:pt x="1564" y="2047"/>
                    </a:lnTo>
                    <a:lnTo>
                      <a:pt x="1567" y="2040"/>
                    </a:lnTo>
                    <a:lnTo>
                      <a:pt x="1568" y="2033"/>
                    </a:lnTo>
                    <a:lnTo>
                      <a:pt x="1568" y="97"/>
                    </a:lnTo>
                    <a:lnTo>
                      <a:pt x="1568" y="97"/>
                    </a:lnTo>
                    <a:lnTo>
                      <a:pt x="1567" y="89"/>
                    </a:lnTo>
                    <a:lnTo>
                      <a:pt x="1564" y="83"/>
                    </a:lnTo>
                    <a:lnTo>
                      <a:pt x="1561" y="77"/>
                    </a:lnTo>
                    <a:lnTo>
                      <a:pt x="1556" y="71"/>
                    </a:lnTo>
                    <a:lnTo>
                      <a:pt x="1551" y="67"/>
                    </a:lnTo>
                    <a:lnTo>
                      <a:pt x="1545" y="64"/>
                    </a:lnTo>
                    <a:lnTo>
                      <a:pt x="1538" y="62"/>
                    </a:lnTo>
                    <a:lnTo>
                      <a:pt x="1531" y="61"/>
                    </a:lnTo>
                    <a:lnTo>
                      <a:pt x="1291" y="61"/>
                    </a:lnTo>
                    <a:lnTo>
                      <a:pt x="1291" y="0"/>
                    </a:lnTo>
                    <a:lnTo>
                      <a:pt x="1531" y="0"/>
                    </a:lnTo>
                    <a:lnTo>
                      <a:pt x="1531" y="0"/>
                    </a:lnTo>
                    <a:lnTo>
                      <a:pt x="1541" y="1"/>
                    </a:lnTo>
                    <a:lnTo>
                      <a:pt x="1550" y="2"/>
                    </a:lnTo>
                    <a:lnTo>
                      <a:pt x="1560" y="4"/>
                    </a:lnTo>
                    <a:lnTo>
                      <a:pt x="1569" y="8"/>
                    </a:lnTo>
                    <a:lnTo>
                      <a:pt x="1578" y="12"/>
                    </a:lnTo>
                    <a:lnTo>
                      <a:pt x="1586" y="16"/>
                    </a:lnTo>
                    <a:lnTo>
                      <a:pt x="1593" y="22"/>
                    </a:lnTo>
                    <a:lnTo>
                      <a:pt x="1600" y="28"/>
                    </a:lnTo>
                    <a:lnTo>
                      <a:pt x="1606" y="35"/>
                    </a:lnTo>
                    <a:lnTo>
                      <a:pt x="1611" y="43"/>
                    </a:lnTo>
                    <a:lnTo>
                      <a:pt x="1616" y="51"/>
                    </a:lnTo>
                    <a:lnTo>
                      <a:pt x="1620" y="59"/>
                    </a:lnTo>
                    <a:lnTo>
                      <a:pt x="1623" y="68"/>
                    </a:lnTo>
                    <a:lnTo>
                      <a:pt x="1626" y="77"/>
                    </a:lnTo>
                    <a:lnTo>
                      <a:pt x="1627" y="87"/>
                    </a:lnTo>
                    <a:lnTo>
                      <a:pt x="1628" y="97"/>
                    </a:lnTo>
                    <a:lnTo>
                      <a:pt x="1628" y="2033"/>
                    </a:lnTo>
                    <a:lnTo>
                      <a:pt x="1628" y="2033"/>
                    </a:lnTo>
                    <a:lnTo>
                      <a:pt x="1627" y="2043"/>
                    </a:lnTo>
                    <a:lnTo>
                      <a:pt x="1626" y="2052"/>
                    </a:lnTo>
                    <a:lnTo>
                      <a:pt x="1623" y="2061"/>
                    </a:lnTo>
                    <a:lnTo>
                      <a:pt x="1620" y="2071"/>
                    </a:lnTo>
                    <a:lnTo>
                      <a:pt x="1616" y="2080"/>
                    </a:lnTo>
                    <a:lnTo>
                      <a:pt x="1611" y="2087"/>
                    </a:lnTo>
                    <a:lnTo>
                      <a:pt x="1606" y="2095"/>
                    </a:lnTo>
                    <a:lnTo>
                      <a:pt x="1600" y="2102"/>
                    </a:lnTo>
                    <a:lnTo>
                      <a:pt x="1593" y="2108"/>
                    </a:lnTo>
                    <a:lnTo>
                      <a:pt x="1586" y="2113"/>
                    </a:lnTo>
                    <a:lnTo>
                      <a:pt x="1578" y="2118"/>
                    </a:lnTo>
                    <a:lnTo>
                      <a:pt x="1569" y="2122"/>
                    </a:lnTo>
                    <a:lnTo>
                      <a:pt x="1560" y="2125"/>
                    </a:lnTo>
                    <a:lnTo>
                      <a:pt x="1550" y="2128"/>
                    </a:lnTo>
                    <a:lnTo>
                      <a:pt x="1541" y="2129"/>
                    </a:lnTo>
                    <a:lnTo>
                      <a:pt x="1531" y="2130"/>
                    </a:lnTo>
                    <a:lnTo>
                      <a:pt x="1531" y="213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5" name="Freeform 179">
                <a:extLst>
                  <a:ext uri="{FF2B5EF4-FFF2-40B4-BE49-F238E27FC236}">
                    <a16:creationId xmlns:a16="http://schemas.microsoft.com/office/drawing/2014/main" xmlns="" id="{02023B77-1BDA-4257-997E-412F8E00C4CE}"/>
                  </a:ext>
                </a:extLst>
              </p:cNvPr>
              <p:cNvSpPr>
                <a:spLocks noEditPoints="1"/>
              </p:cNvSpPr>
              <p:nvPr/>
            </p:nvSpPr>
            <p:spPr bwMode="auto">
              <a:xfrm>
                <a:off x="5959" y="2108"/>
                <a:ext cx="253" cy="84"/>
              </a:xfrm>
              <a:custGeom>
                <a:avLst/>
                <a:gdLst>
                  <a:gd name="T0" fmla="*/ 968 w 1016"/>
                  <a:gd name="T1" fmla="*/ 338 h 338"/>
                  <a:gd name="T2" fmla="*/ 48 w 1016"/>
                  <a:gd name="T3" fmla="*/ 338 h 338"/>
                  <a:gd name="T4" fmla="*/ 48 w 1016"/>
                  <a:gd name="T5" fmla="*/ 338 h 338"/>
                  <a:gd name="T6" fmla="*/ 38 w 1016"/>
                  <a:gd name="T7" fmla="*/ 337 h 338"/>
                  <a:gd name="T8" fmla="*/ 29 w 1016"/>
                  <a:gd name="T9" fmla="*/ 334 h 338"/>
                  <a:gd name="T10" fmla="*/ 21 w 1016"/>
                  <a:gd name="T11" fmla="*/ 330 h 338"/>
                  <a:gd name="T12" fmla="*/ 14 w 1016"/>
                  <a:gd name="T13" fmla="*/ 324 h 338"/>
                  <a:gd name="T14" fmla="*/ 9 w 1016"/>
                  <a:gd name="T15" fmla="*/ 317 h 338"/>
                  <a:gd name="T16" fmla="*/ 3 w 1016"/>
                  <a:gd name="T17" fmla="*/ 309 h 338"/>
                  <a:gd name="T18" fmla="*/ 0 w 1016"/>
                  <a:gd name="T19" fmla="*/ 300 h 338"/>
                  <a:gd name="T20" fmla="*/ 0 w 1016"/>
                  <a:gd name="T21" fmla="*/ 290 h 338"/>
                  <a:gd name="T22" fmla="*/ 0 w 1016"/>
                  <a:gd name="T23" fmla="*/ 47 h 338"/>
                  <a:gd name="T24" fmla="*/ 0 w 1016"/>
                  <a:gd name="T25" fmla="*/ 47 h 338"/>
                  <a:gd name="T26" fmla="*/ 0 w 1016"/>
                  <a:gd name="T27" fmla="*/ 38 h 338"/>
                  <a:gd name="T28" fmla="*/ 3 w 1016"/>
                  <a:gd name="T29" fmla="*/ 29 h 338"/>
                  <a:gd name="T30" fmla="*/ 9 w 1016"/>
                  <a:gd name="T31" fmla="*/ 21 h 338"/>
                  <a:gd name="T32" fmla="*/ 14 w 1016"/>
                  <a:gd name="T33" fmla="*/ 14 h 338"/>
                  <a:gd name="T34" fmla="*/ 21 w 1016"/>
                  <a:gd name="T35" fmla="*/ 8 h 338"/>
                  <a:gd name="T36" fmla="*/ 29 w 1016"/>
                  <a:gd name="T37" fmla="*/ 4 h 338"/>
                  <a:gd name="T38" fmla="*/ 38 w 1016"/>
                  <a:gd name="T39" fmla="*/ 1 h 338"/>
                  <a:gd name="T40" fmla="*/ 48 w 1016"/>
                  <a:gd name="T41" fmla="*/ 0 h 338"/>
                  <a:gd name="T42" fmla="*/ 968 w 1016"/>
                  <a:gd name="T43" fmla="*/ 0 h 338"/>
                  <a:gd name="T44" fmla="*/ 968 w 1016"/>
                  <a:gd name="T45" fmla="*/ 0 h 338"/>
                  <a:gd name="T46" fmla="*/ 978 w 1016"/>
                  <a:gd name="T47" fmla="*/ 1 h 338"/>
                  <a:gd name="T48" fmla="*/ 987 w 1016"/>
                  <a:gd name="T49" fmla="*/ 4 h 338"/>
                  <a:gd name="T50" fmla="*/ 994 w 1016"/>
                  <a:gd name="T51" fmla="*/ 8 h 338"/>
                  <a:gd name="T52" fmla="*/ 1001 w 1016"/>
                  <a:gd name="T53" fmla="*/ 14 h 338"/>
                  <a:gd name="T54" fmla="*/ 1007 w 1016"/>
                  <a:gd name="T55" fmla="*/ 21 h 338"/>
                  <a:gd name="T56" fmla="*/ 1013 w 1016"/>
                  <a:gd name="T57" fmla="*/ 29 h 338"/>
                  <a:gd name="T58" fmla="*/ 1015 w 1016"/>
                  <a:gd name="T59" fmla="*/ 38 h 338"/>
                  <a:gd name="T60" fmla="*/ 1016 w 1016"/>
                  <a:gd name="T61" fmla="*/ 47 h 338"/>
                  <a:gd name="T62" fmla="*/ 1016 w 1016"/>
                  <a:gd name="T63" fmla="*/ 290 h 338"/>
                  <a:gd name="T64" fmla="*/ 1016 w 1016"/>
                  <a:gd name="T65" fmla="*/ 290 h 338"/>
                  <a:gd name="T66" fmla="*/ 1015 w 1016"/>
                  <a:gd name="T67" fmla="*/ 300 h 338"/>
                  <a:gd name="T68" fmla="*/ 1013 w 1016"/>
                  <a:gd name="T69" fmla="*/ 309 h 338"/>
                  <a:gd name="T70" fmla="*/ 1007 w 1016"/>
                  <a:gd name="T71" fmla="*/ 317 h 338"/>
                  <a:gd name="T72" fmla="*/ 1001 w 1016"/>
                  <a:gd name="T73" fmla="*/ 324 h 338"/>
                  <a:gd name="T74" fmla="*/ 994 w 1016"/>
                  <a:gd name="T75" fmla="*/ 330 h 338"/>
                  <a:gd name="T76" fmla="*/ 987 w 1016"/>
                  <a:gd name="T77" fmla="*/ 334 h 338"/>
                  <a:gd name="T78" fmla="*/ 978 w 1016"/>
                  <a:gd name="T79" fmla="*/ 337 h 338"/>
                  <a:gd name="T80" fmla="*/ 968 w 1016"/>
                  <a:gd name="T81" fmla="*/ 338 h 338"/>
                  <a:gd name="T82" fmla="*/ 968 w 1016"/>
                  <a:gd name="T83" fmla="*/ 338 h 338"/>
                  <a:gd name="T84" fmla="*/ 61 w 1016"/>
                  <a:gd name="T85" fmla="*/ 277 h 338"/>
                  <a:gd name="T86" fmla="*/ 955 w 1016"/>
                  <a:gd name="T87" fmla="*/ 277 h 338"/>
                  <a:gd name="T88" fmla="*/ 955 w 1016"/>
                  <a:gd name="T89" fmla="*/ 61 h 338"/>
                  <a:gd name="T90" fmla="*/ 61 w 1016"/>
                  <a:gd name="T91" fmla="*/ 61 h 338"/>
                  <a:gd name="T92" fmla="*/ 61 w 1016"/>
                  <a:gd name="T93" fmla="*/ 27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6" h="338">
                    <a:moveTo>
                      <a:pt x="968" y="338"/>
                    </a:moveTo>
                    <a:lnTo>
                      <a:pt x="48" y="338"/>
                    </a:lnTo>
                    <a:lnTo>
                      <a:pt x="48" y="338"/>
                    </a:lnTo>
                    <a:lnTo>
                      <a:pt x="38" y="337"/>
                    </a:lnTo>
                    <a:lnTo>
                      <a:pt x="29" y="334"/>
                    </a:lnTo>
                    <a:lnTo>
                      <a:pt x="21" y="330"/>
                    </a:lnTo>
                    <a:lnTo>
                      <a:pt x="14" y="324"/>
                    </a:lnTo>
                    <a:lnTo>
                      <a:pt x="9" y="317"/>
                    </a:lnTo>
                    <a:lnTo>
                      <a:pt x="3" y="309"/>
                    </a:lnTo>
                    <a:lnTo>
                      <a:pt x="0" y="300"/>
                    </a:lnTo>
                    <a:lnTo>
                      <a:pt x="0" y="290"/>
                    </a:lnTo>
                    <a:lnTo>
                      <a:pt x="0" y="47"/>
                    </a:lnTo>
                    <a:lnTo>
                      <a:pt x="0" y="47"/>
                    </a:lnTo>
                    <a:lnTo>
                      <a:pt x="0" y="38"/>
                    </a:lnTo>
                    <a:lnTo>
                      <a:pt x="3" y="29"/>
                    </a:lnTo>
                    <a:lnTo>
                      <a:pt x="9" y="21"/>
                    </a:lnTo>
                    <a:lnTo>
                      <a:pt x="14" y="14"/>
                    </a:lnTo>
                    <a:lnTo>
                      <a:pt x="21" y="8"/>
                    </a:lnTo>
                    <a:lnTo>
                      <a:pt x="29" y="4"/>
                    </a:lnTo>
                    <a:lnTo>
                      <a:pt x="38" y="1"/>
                    </a:lnTo>
                    <a:lnTo>
                      <a:pt x="48" y="0"/>
                    </a:lnTo>
                    <a:lnTo>
                      <a:pt x="968" y="0"/>
                    </a:lnTo>
                    <a:lnTo>
                      <a:pt x="968" y="0"/>
                    </a:lnTo>
                    <a:lnTo>
                      <a:pt x="978" y="1"/>
                    </a:lnTo>
                    <a:lnTo>
                      <a:pt x="987" y="4"/>
                    </a:lnTo>
                    <a:lnTo>
                      <a:pt x="994" y="8"/>
                    </a:lnTo>
                    <a:lnTo>
                      <a:pt x="1001" y="14"/>
                    </a:lnTo>
                    <a:lnTo>
                      <a:pt x="1007" y="21"/>
                    </a:lnTo>
                    <a:lnTo>
                      <a:pt x="1013" y="29"/>
                    </a:lnTo>
                    <a:lnTo>
                      <a:pt x="1015" y="38"/>
                    </a:lnTo>
                    <a:lnTo>
                      <a:pt x="1016" y="47"/>
                    </a:lnTo>
                    <a:lnTo>
                      <a:pt x="1016" y="290"/>
                    </a:lnTo>
                    <a:lnTo>
                      <a:pt x="1016" y="290"/>
                    </a:lnTo>
                    <a:lnTo>
                      <a:pt x="1015" y="300"/>
                    </a:lnTo>
                    <a:lnTo>
                      <a:pt x="1013" y="309"/>
                    </a:lnTo>
                    <a:lnTo>
                      <a:pt x="1007" y="317"/>
                    </a:lnTo>
                    <a:lnTo>
                      <a:pt x="1001" y="324"/>
                    </a:lnTo>
                    <a:lnTo>
                      <a:pt x="994" y="330"/>
                    </a:lnTo>
                    <a:lnTo>
                      <a:pt x="987" y="334"/>
                    </a:lnTo>
                    <a:lnTo>
                      <a:pt x="978" y="337"/>
                    </a:lnTo>
                    <a:lnTo>
                      <a:pt x="968" y="338"/>
                    </a:lnTo>
                    <a:lnTo>
                      <a:pt x="968" y="338"/>
                    </a:lnTo>
                    <a:close/>
                    <a:moveTo>
                      <a:pt x="61" y="277"/>
                    </a:moveTo>
                    <a:lnTo>
                      <a:pt x="955" y="277"/>
                    </a:lnTo>
                    <a:lnTo>
                      <a:pt x="955" y="61"/>
                    </a:lnTo>
                    <a:lnTo>
                      <a:pt x="61" y="61"/>
                    </a:lnTo>
                    <a:lnTo>
                      <a:pt x="61" y="2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36" name="Freeform 180">
                <a:extLst>
                  <a:ext uri="{FF2B5EF4-FFF2-40B4-BE49-F238E27FC236}">
                    <a16:creationId xmlns:a16="http://schemas.microsoft.com/office/drawing/2014/main" xmlns="" id="{6282D046-55DE-4B97-B3A5-A7B22333ECBA}"/>
                  </a:ext>
                </a:extLst>
              </p:cNvPr>
              <p:cNvSpPr>
                <a:spLocks/>
              </p:cNvSpPr>
              <p:nvPr/>
            </p:nvSpPr>
            <p:spPr bwMode="auto">
              <a:xfrm>
                <a:off x="6092" y="2493"/>
                <a:ext cx="148" cy="110"/>
              </a:xfrm>
              <a:custGeom>
                <a:avLst/>
                <a:gdLst>
                  <a:gd name="T0" fmla="*/ 213 w 592"/>
                  <a:gd name="T1" fmla="*/ 439 h 439"/>
                  <a:gd name="T2" fmla="*/ 0 w 592"/>
                  <a:gd name="T3" fmla="*/ 240 h 439"/>
                  <a:gd name="T4" fmla="*/ 41 w 592"/>
                  <a:gd name="T5" fmla="*/ 196 h 439"/>
                  <a:gd name="T6" fmla="*/ 211 w 592"/>
                  <a:gd name="T7" fmla="*/ 354 h 439"/>
                  <a:gd name="T8" fmla="*/ 548 w 592"/>
                  <a:gd name="T9" fmla="*/ 0 h 439"/>
                  <a:gd name="T10" fmla="*/ 592 w 592"/>
                  <a:gd name="T11" fmla="*/ 42 h 439"/>
                  <a:gd name="T12" fmla="*/ 213 w 592"/>
                  <a:gd name="T13" fmla="*/ 439 h 439"/>
                </a:gdLst>
                <a:ahLst/>
                <a:cxnLst>
                  <a:cxn ang="0">
                    <a:pos x="T0" y="T1"/>
                  </a:cxn>
                  <a:cxn ang="0">
                    <a:pos x="T2" y="T3"/>
                  </a:cxn>
                  <a:cxn ang="0">
                    <a:pos x="T4" y="T5"/>
                  </a:cxn>
                  <a:cxn ang="0">
                    <a:pos x="T6" y="T7"/>
                  </a:cxn>
                  <a:cxn ang="0">
                    <a:pos x="T8" y="T9"/>
                  </a:cxn>
                  <a:cxn ang="0">
                    <a:pos x="T10" y="T11"/>
                  </a:cxn>
                  <a:cxn ang="0">
                    <a:pos x="T12" y="T13"/>
                  </a:cxn>
                </a:cxnLst>
                <a:rect l="0" t="0" r="r" b="b"/>
                <a:pathLst>
                  <a:path w="592" h="439">
                    <a:moveTo>
                      <a:pt x="213" y="439"/>
                    </a:moveTo>
                    <a:lnTo>
                      <a:pt x="0" y="240"/>
                    </a:lnTo>
                    <a:lnTo>
                      <a:pt x="41" y="196"/>
                    </a:lnTo>
                    <a:lnTo>
                      <a:pt x="211" y="354"/>
                    </a:lnTo>
                    <a:lnTo>
                      <a:pt x="548" y="0"/>
                    </a:lnTo>
                    <a:lnTo>
                      <a:pt x="592" y="42"/>
                    </a:lnTo>
                    <a:lnTo>
                      <a:pt x="213" y="439"/>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44" name="Group 72">
              <a:extLst>
                <a:ext uri="{FF2B5EF4-FFF2-40B4-BE49-F238E27FC236}">
                  <a16:creationId xmlns:a16="http://schemas.microsoft.com/office/drawing/2014/main" xmlns="" id="{A65F3D64-4251-4223-B359-AA512BFE537D}"/>
                </a:ext>
              </a:extLst>
            </p:cNvPr>
            <p:cNvGrpSpPr>
              <a:grpSpLocks noChangeAspect="1"/>
            </p:cNvGrpSpPr>
            <p:nvPr/>
          </p:nvGrpSpPr>
          <p:grpSpPr bwMode="auto">
            <a:xfrm>
              <a:off x="7105434" y="5611682"/>
              <a:ext cx="578351" cy="576894"/>
              <a:chOff x="1450" y="2244"/>
              <a:chExt cx="397" cy="396"/>
            </a:xfrm>
          </p:grpSpPr>
          <p:sp>
            <p:nvSpPr>
              <p:cNvPr id="45" name="AutoShape 71">
                <a:extLst>
                  <a:ext uri="{FF2B5EF4-FFF2-40B4-BE49-F238E27FC236}">
                    <a16:creationId xmlns:a16="http://schemas.microsoft.com/office/drawing/2014/main" xmlns="" id="{C57F6A16-6A7F-48D5-9568-1ACCF258DD9E}"/>
                  </a:ext>
                </a:extLst>
              </p:cNvPr>
              <p:cNvSpPr>
                <a:spLocks noChangeAspect="1" noChangeArrowheads="1" noTextEdit="1"/>
              </p:cNvSpPr>
              <p:nvPr/>
            </p:nvSpPr>
            <p:spPr bwMode="auto">
              <a:xfrm>
                <a:off x="1450" y="2244"/>
                <a:ext cx="39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6" name="Oval 73">
                <a:extLst>
                  <a:ext uri="{FF2B5EF4-FFF2-40B4-BE49-F238E27FC236}">
                    <a16:creationId xmlns:a16="http://schemas.microsoft.com/office/drawing/2014/main" xmlns="" id="{A602BD4B-57CB-4FAF-A077-D6B9A18ACC80}"/>
                  </a:ext>
                </a:extLst>
              </p:cNvPr>
              <p:cNvSpPr>
                <a:spLocks noChangeArrowheads="1"/>
              </p:cNvSpPr>
              <p:nvPr/>
            </p:nvSpPr>
            <p:spPr bwMode="auto">
              <a:xfrm>
                <a:off x="1454" y="2253"/>
                <a:ext cx="384" cy="38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7" name="Freeform 74">
                <a:extLst>
                  <a:ext uri="{FF2B5EF4-FFF2-40B4-BE49-F238E27FC236}">
                    <a16:creationId xmlns:a16="http://schemas.microsoft.com/office/drawing/2014/main" xmlns="" id="{17089276-68F7-4841-B817-9FE4F840DC51}"/>
                  </a:ext>
                </a:extLst>
              </p:cNvPr>
              <p:cNvSpPr>
                <a:spLocks/>
              </p:cNvSpPr>
              <p:nvPr/>
            </p:nvSpPr>
            <p:spPr bwMode="auto">
              <a:xfrm>
                <a:off x="1523" y="2272"/>
                <a:ext cx="292" cy="232"/>
              </a:xfrm>
              <a:custGeom>
                <a:avLst/>
                <a:gdLst>
                  <a:gd name="T0" fmla="*/ 126 w 137"/>
                  <a:gd name="T1" fmla="*/ 109 h 109"/>
                  <a:gd name="T2" fmla="*/ 110 w 137"/>
                  <a:gd name="T3" fmla="*/ 29 h 109"/>
                  <a:gd name="T4" fmla="*/ 6 w 137"/>
                  <a:gd name="T5" fmla="*/ 29 h 109"/>
                  <a:gd name="T6" fmla="*/ 0 w 137"/>
                  <a:gd name="T7" fmla="*/ 35 h 109"/>
                </a:gdLst>
                <a:ahLst/>
                <a:cxnLst>
                  <a:cxn ang="0">
                    <a:pos x="T0" y="T1"/>
                  </a:cxn>
                  <a:cxn ang="0">
                    <a:pos x="T2" y="T3"/>
                  </a:cxn>
                  <a:cxn ang="0">
                    <a:pos x="T4" y="T5"/>
                  </a:cxn>
                  <a:cxn ang="0">
                    <a:pos x="T6" y="T7"/>
                  </a:cxn>
                </a:cxnLst>
                <a:rect l="0" t="0" r="r" b="b"/>
                <a:pathLst>
                  <a:path w="137" h="109">
                    <a:moveTo>
                      <a:pt x="126" y="109"/>
                    </a:moveTo>
                    <a:cubicBezTo>
                      <a:pt x="137" y="83"/>
                      <a:pt x="132" y="50"/>
                      <a:pt x="110" y="29"/>
                    </a:cubicBezTo>
                    <a:cubicBezTo>
                      <a:pt x="82" y="0"/>
                      <a:pt x="35" y="0"/>
                      <a:pt x="6" y="29"/>
                    </a:cubicBezTo>
                    <a:cubicBezTo>
                      <a:pt x="0" y="35"/>
                      <a:pt x="0" y="35"/>
                      <a:pt x="0" y="35"/>
                    </a:cubicBezTo>
                  </a:path>
                </a:pathLst>
              </a:custGeom>
              <a:solidFill>
                <a:srgbClr val="FFFFFF"/>
              </a:solidFill>
              <a:ln w="20638" cap="flat">
                <a:solidFill>
                  <a:srgbClr val="782177"/>
                </a:solidFill>
                <a:prstDash val="solid"/>
                <a:round/>
                <a:headEnd/>
                <a:tailEnd/>
              </a:ln>
              <a:extLst/>
            </p:spPr>
            <p:txBody>
              <a:bodyPr vert="horz" wrap="square" lIns="91440" tIns="45720" rIns="91440" bIns="45720" numCol="1" anchor="t" anchorCtr="0" compatLnSpc="1">
                <a:prstTxWarp prst="textNoShape">
                  <a:avLst/>
                </a:prstTxWarp>
                <a:noAutofit/>
              </a:bodyPr>
              <a:lstStyle/>
              <a:p>
                <a:endParaRPr lang="en-GB"/>
              </a:p>
            </p:txBody>
          </p:sp>
          <p:sp>
            <p:nvSpPr>
              <p:cNvPr id="48" name="Freeform 75">
                <a:extLst>
                  <a:ext uri="{FF2B5EF4-FFF2-40B4-BE49-F238E27FC236}">
                    <a16:creationId xmlns:a16="http://schemas.microsoft.com/office/drawing/2014/main" xmlns="" id="{AFF6F60E-8B5F-4C4A-A359-0AE6E0BBB1EC}"/>
                  </a:ext>
                </a:extLst>
              </p:cNvPr>
              <p:cNvSpPr>
                <a:spLocks/>
              </p:cNvSpPr>
              <p:nvPr/>
            </p:nvSpPr>
            <p:spPr bwMode="auto">
              <a:xfrm>
                <a:off x="1512" y="2280"/>
                <a:ext cx="77" cy="77"/>
              </a:xfrm>
              <a:custGeom>
                <a:avLst/>
                <a:gdLst>
                  <a:gd name="T0" fmla="*/ 4 w 77"/>
                  <a:gd name="T1" fmla="*/ 0 h 77"/>
                  <a:gd name="T2" fmla="*/ 17 w 77"/>
                  <a:gd name="T3" fmla="*/ 0 h 77"/>
                  <a:gd name="T4" fmla="*/ 13 w 77"/>
                  <a:gd name="T5" fmla="*/ 64 h 77"/>
                  <a:gd name="T6" fmla="*/ 77 w 77"/>
                  <a:gd name="T7" fmla="*/ 62 h 77"/>
                  <a:gd name="T8" fmla="*/ 77 w 77"/>
                  <a:gd name="T9" fmla="*/ 75 h 77"/>
                  <a:gd name="T10" fmla="*/ 0 w 77"/>
                  <a:gd name="T11" fmla="*/ 77 h 77"/>
                  <a:gd name="T12" fmla="*/ 4 w 7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4" y="0"/>
                    </a:moveTo>
                    <a:lnTo>
                      <a:pt x="17" y="0"/>
                    </a:lnTo>
                    <a:lnTo>
                      <a:pt x="13" y="64"/>
                    </a:lnTo>
                    <a:lnTo>
                      <a:pt x="77" y="62"/>
                    </a:lnTo>
                    <a:lnTo>
                      <a:pt x="77" y="75"/>
                    </a:lnTo>
                    <a:lnTo>
                      <a:pt x="0" y="77"/>
                    </a:lnTo>
                    <a:lnTo>
                      <a:pt x="4" y="0"/>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49" name="Freeform 76">
                <a:extLst>
                  <a:ext uri="{FF2B5EF4-FFF2-40B4-BE49-F238E27FC236}">
                    <a16:creationId xmlns:a16="http://schemas.microsoft.com/office/drawing/2014/main" xmlns="" id="{57AD0E4A-683F-4544-A8E0-1CDB48883BC8}"/>
                  </a:ext>
                </a:extLst>
              </p:cNvPr>
              <p:cNvSpPr>
                <a:spLocks/>
              </p:cNvSpPr>
              <p:nvPr/>
            </p:nvSpPr>
            <p:spPr bwMode="auto">
              <a:xfrm>
                <a:off x="1478" y="2382"/>
                <a:ext cx="294" cy="232"/>
              </a:xfrm>
              <a:custGeom>
                <a:avLst/>
                <a:gdLst>
                  <a:gd name="T0" fmla="*/ 12 w 138"/>
                  <a:gd name="T1" fmla="*/ 0 h 109"/>
                  <a:gd name="T2" fmla="*/ 27 w 138"/>
                  <a:gd name="T3" fmla="*/ 81 h 109"/>
                  <a:gd name="T4" fmla="*/ 131 w 138"/>
                  <a:gd name="T5" fmla="*/ 81 h 109"/>
                  <a:gd name="T6" fmla="*/ 138 w 138"/>
                  <a:gd name="T7" fmla="*/ 74 h 109"/>
                </a:gdLst>
                <a:ahLst/>
                <a:cxnLst>
                  <a:cxn ang="0">
                    <a:pos x="T0" y="T1"/>
                  </a:cxn>
                  <a:cxn ang="0">
                    <a:pos x="T2" y="T3"/>
                  </a:cxn>
                  <a:cxn ang="0">
                    <a:pos x="T4" y="T5"/>
                  </a:cxn>
                  <a:cxn ang="0">
                    <a:pos x="T6" y="T7"/>
                  </a:cxn>
                </a:cxnLst>
                <a:rect l="0" t="0" r="r" b="b"/>
                <a:pathLst>
                  <a:path w="138" h="109">
                    <a:moveTo>
                      <a:pt x="12" y="0"/>
                    </a:moveTo>
                    <a:cubicBezTo>
                      <a:pt x="0" y="27"/>
                      <a:pt x="6" y="59"/>
                      <a:pt x="27" y="81"/>
                    </a:cubicBezTo>
                    <a:cubicBezTo>
                      <a:pt x="56" y="109"/>
                      <a:pt x="103" y="109"/>
                      <a:pt x="131" y="81"/>
                    </a:cubicBezTo>
                    <a:cubicBezTo>
                      <a:pt x="138" y="74"/>
                      <a:pt x="138" y="74"/>
                      <a:pt x="138" y="74"/>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0" name="Freeform 77">
                <a:extLst>
                  <a:ext uri="{FF2B5EF4-FFF2-40B4-BE49-F238E27FC236}">
                    <a16:creationId xmlns:a16="http://schemas.microsoft.com/office/drawing/2014/main" xmlns="" id="{C5149750-4078-4617-BF6D-121DE62FD61A}"/>
                  </a:ext>
                </a:extLst>
              </p:cNvPr>
              <p:cNvSpPr>
                <a:spLocks/>
              </p:cNvSpPr>
              <p:nvPr/>
            </p:nvSpPr>
            <p:spPr bwMode="auto">
              <a:xfrm>
                <a:off x="1706" y="2529"/>
                <a:ext cx="77" cy="77"/>
              </a:xfrm>
              <a:custGeom>
                <a:avLst/>
                <a:gdLst>
                  <a:gd name="T0" fmla="*/ 73 w 77"/>
                  <a:gd name="T1" fmla="*/ 77 h 77"/>
                  <a:gd name="T2" fmla="*/ 60 w 77"/>
                  <a:gd name="T3" fmla="*/ 77 h 77"/>
                  <a:gd name="T4" fmla="*/ 62 w 77"/>
                  <a:gd name="T5" fmla="*/ 13 h 77"/>
                  <a:gd name="T6" fmla="*/ 0 w 77"/>
                  <a:gd name="T7" fmla="*/ 15 h 77"/>
                  <a:gd name="T8" fmla="*/ 0 w 77"/>
                  <a:gd name="T9" fmla="*/ 2 h 77"/>
                  <a:gd name="T10" fmla="*/ 77 w 77"/>
                  <a:gd name="T11" fmla="*/ 0 h 77"/>
                  <a:gd name="T12" fmla="*/ 73 w 77"/>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7" h="77">
                    <a:moveTo>
                      <a:pt x="73" y="77"/>
                    </a:moveTo>
                    <a:lnTo>
                      <a:pt x="60" y="77"/>
                    </a:lnTo>
                    <a:lnTo>
                      <a:pt x="62" y="13"/>
                    </a:lnTo>
                    <a:lnTo>
                      <a:pt x="0" y="15"/>
                    </a:lnTo>
                    <a:lnTo>
                      <a:pt x="0" y="2"/>
                    </a:lnTo>
                    <a:lnTo>
                      <a:pt x="77" y="0"/>
                    </a:lnTo>
                    <a:lnTo>
                      <a:pt x="73" y="77"/>
                    </a:lnTo>
                    <a:close/>
                  </a:path>
                </a:pathLst>
              </a:custGeom>
              <a:solidFill>
                <a:srgbClr val="7821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51" name="Freeform 78">
                <a:extLst>
                  <a:ext uri="{FF2B5EF4-FFF2-40B4-BE49-F238E27FC236}">
                    <a16:creationId xmlns:a16="http://schemas.microsoft.com/office/drawing/2014/main" xmlns="" id="{170AC29F-7C28-4BAD-A076-91ED6DAD9067}"/>
                  </a:ext>
                </a:extLst>
              </p:cNvPr>
              <p:cNvSpPr>
                <a:spLocks/>
              </p:cNvSpPr>
              <p:nvPr/>
            </p:nvSpPr>
            <p:spPr bwMode="auto">
              <a:xfrm>
                <a:off x="1548" y="2253"/>
                <a:ext cx="290" cy="295"/>
              </a:xfrm>
              <a:custGeom>
                <a:avLst/>
                <a:gdLst>
                  <a:gd name="T0" fmla="*/ 0 w 136"/>
                  <a:gd name="T1" fmla="*/ 13 h 139"/>
                  <a:gd name="T2" fmla="*/ 46 w 136"/>
                  <a:gd name="T3" fmla="*/ 0 h 139"/>
                  <a:gd name="T4" fmla="*/ 136 w 136"/>
                  <a:gd name="T5" fmla="*/ 90 h 139"/>
                  <a:gd name="T6" fmla="*/ 121 w 136"/>
                  <a:gd name="T7" fmla="*/ 139 h 139"/>
                </a:gdLst>
                <a:ahLst/>
                <a:cxnLst>
                  <a:cxn ang="0">
                    <a:pos x="T0" y="T1"/>
                  </a:cxn>
                  <a:cxn ang="0">
                    <a:pos x="T2" y="T3"/>
                  </a:cxn>
                  <a:cxn ang="0">
                    <a:pos x="T4" y="T5"/>
                  </a:cxn>
                  <a:cxn ang="0">
                    <a:pos x="T6" y="T7"/>
                  </a:cxn>
                </a:cxnLst>
                <a:rect l="0" t="0" r="r" b="b"/>
                <a:pathLst>
                  <a:path w="136" h="139">
                    <a:moveTo>
                      <a:pt x="0" y="13"/>
                    </a:moveTo>
                    <a:cubicBezTo>
                      <a:pt x="13" y="4"/>
                      <a:pt x="29" y="0"/>
                      <a:pt x="46" y="0"/>
                    </a:cubicBezTo>
                    <a:cubicBezTo>
                      <a:pt x="96" y="0"/>
                      <a:pt x="136" y="40"/>
                      <a:pt x="136" y="90"/>
                    </a:cubicBezTo>
                    <a:cubicBezTo>
                      <a:pt x="136" y="108"/>
                      <a:pt x="131" y="125"/>
                      <a:pt x="121" y="139"/>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52" name="Freeform 79">
                <a:extLst>
                  <a:ext uri="{FF2B5EF4-FFF2-40B4-BE49-F238E27FC236}">
                    <a16:creationId xmlns:a16="http://schemas.microsoft.com/office/drawing/2014/main" xmlns="" id="{B2017C63-9288-4C1B-B7D0-A018C297B795}"/>
                  </a:ext>
                </a:extLst>
              </p:cNvPr>
              <p:cNvSpPr>
                <a:spLocks/>
              </p:cNvSpPr>
              <p:nvPr/>
            </p:nvSpPr>
            <p:spPr bwMode="auto">
              <a:xfrm>
                <a:off x="1454" y="2336"/>
                <a:ext cx="293" cy="300"/>
              </a:xfrm>
              <a:custGeom>
                <a:avLst/>
                <a:gdLst>
                  <a:gd name="T0" fmla="*/ 137 w 137"/>
                  <a:gd name="T1" fmla="*/ 128 h 141"/>
                  <a:gd name="T2" fmla="*/ 90 w 137"/>
                  <a:gd name="T3" fmla="*/ 141 h 141"/>
                  <a:gd name="T4" fmla="*/ 0 w 137"/>
                  <a:gd name="T5" fmla="*/ 51 h 141"/>
                  <a:gd name="T6" fmla="*/ 16 w 137"/>
                  <a:gd name="T7" fmla="*/ 0 h 141"/>
                </a:gdLst>
                <a:ahLst/>
                <a:cxnLst>
                  <a:cxn ang="0">
                    <a:pos x="T0" y="T1"/>
                  </a:cxn>
                  <a:cxn ang="0">
                    <a:pos x="T2" y="T3"/>
                  </a:cxn>
                  <a:cxn ang="0">
                    <a:pos x="T4" y="T5"/>
                  </a:cxn>
                  <a:cxn ang="0">
                    <a:pos x="T6" y="T7"/>
                  </a:cxn>
                </a:cxnLst>
                <a:rect l="0" t="0" r="r" b="b"/>
                <a:pathLst>
                  <a:path w="137" h="141">
                    <a:moveTo>
                      <a:pt x="137" y="128"/>
                    </a:moveTo>
                    <a:cubicBezTo>
                      <a:pt x="123" y="136"/>
                      <a:pt x="107" y="141"/>
                      <a:pt x="90" y="141"/>
                    </a:cubicBezTo>
                    <a:cubicBezTo>
                      <a:pt x="41" y="141"/>
                      <a:pt x="0" y="100"/>
                      <a:pt x="0" y="51"/>
                    </a:cubicBezTo>
                    <a:cubicBezTo>
                      <a:pt x="0" y="32"/>
                      <a:pt x="6" y="15"/>
                      <a:pt x="16" y="0"/>
                    </a:cubicBezTo>
                  </a:path>
                </a:pathLst>
              </a:custGeom>
              <a:noFill/>
              <a:ln w="20638" cap="flat">
                <a:solidFill>
                  <a:srgbClr val="7821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grpSp>
      </p:grpSp>
      <p:sp>
        <p:nvSpPr>
          <p:cNvPr id="43" name="TextBox 42">
            <a:extLst>
              <a:ext uri="{FF2B5EF4-FFF2-40B4-BE49-F238E27FC236}">
                <a16:creationId xmlns:a16="http://schemas.microsoft.com/office/drawing/2014/main" xmlns="" id="{1684CEE2-9834-48BF-AFF7-B6D956B84D7D}"/>
              </a:ext>
            </a:extLst>
          </p:cNvPr>
          <p:cNvSpPr txBox="1"/>
          <p:nvPr/>
        </p:nvSpPr>
        <p:spPr>
          <a:xfrm>
            <a:off x="511176" y="4575211"/>
            <a:ext cx="2774958" cy="646331"/>
          </a:xfrm>
          <a:prstGeom prst="rect">
            <a:avLst/>
          </a:prstGeom>
          <a:noFill/>
        </p:spPr>
        <p:txBody>
          <a:bodyPr wrap="square" rtlCol="0">
            <a:spAutoFit/>
          </a:bodyPr>
          <a:lstStyle/>
          <a:p>
            <a:pPr algn="ctr"/>
            <a:r>
              <a:rPr lang="en-SG" b="1" dirty="0">
                <a:solidFill>
                  <a:schemeClr val="accent1"/>
                </a:solidFill>
                <a:cs typeface="Arial" charset="0"/>
              </a:rPr>
              <a:t>Enable maximum integration</a:t>
            </a:r>
          </a:p>
        </p:txBody>
      </p:sp>
      <p:grpSp>
        <p:nvGrpSpPr>
          <p:cNvPr id="21" name="Group 20">
            <a:extLst>
              <a:ext uri="{FF2B5EF4-FFF2-40B4-BE49-F238E27FC236}">
                <a16:creationId xmlns:a16="http://schemas.microsoft.com/office/drawing/2014/main" xmlns="" id="{772FE35A-6DDD-4050-8E8D-536461F7CEA4}"/>
              </a:ext>
            </a:extLst>
          </p:cNvPr>
          <p:cNvGrpSpPr/>
          <p:nvPr/>
        </p:nvGrpSpPr>
        <p:grpSpPr>
          <a:xfrm>
            <a:off x="1260752" y="2827063"/>
            <a:ext cx="1275804" cy="1435757"/>
            <a:chOff x="1260752" y="2827063"/>
            <a:chExt cx="1275804" cy="1435757"/>
          </a:xfrm>
          <a:solidFill>
            <a:schemeClr val="accent1"/>
          </a:solidFill>
        </p:grpSpPr>
        <p:sp>
          <p:nvSpPr>
            <p:cNvPr id="54" name="Freeform 129">
              <a:extLst>
                <a:ext uri="{FF2B5EF4-FFF2-40B4-BE49-F238E27FC236}">
                  <a16:creationId xmlns:a16="http://schemas.microsoft.com/office/drawing/2014/main" xmlns="" id="{6D2E376B-4FBF-44C3-93E9-BB9FC577C92D}"/>
                </a:ext>
              </a:extLst>
            </p:cNvPr>
            <p:cNvSpPr>
              <a:spLocks/>
            </p:cNvSpPr>
            <p:nvPr/>
          </p:nvSpPr>
          <p:spPr bwMode="auto">
            <a:xfrm>
              <a:off x="1567035" y="3027428"/>
              <a:ext cx="154247" cy="109874"/>
            </a:xfrm>
            <a:custGeom>
              <a:avLst/>
              <a:gdLst>
                <a:gd name="T0" fmla="*/ 31 w 291"/>
                <a:gd name="T1" fmla="*/ 209 h 209"/>
                <a:gd name="T2" fmla="*/ 0 w 291"/>
                <a:gd name="T3" fmla="*/ 158 h 209"/>
                <a:gd name="T4" fmla="*/ 259 w 291"/>
                <a:gd name="T5" fmla="*/ 0 h 209"/>
                <a:gd name="T6" fmla="*/ 291 w 291"/>
                <a:gd name="T7" fmla="*/ 52 h 209"/>
                <a:gd name="T8" fmla="*/ 31 w 291"/>
                <a:gd name="T9" fmla="*/ 209 h 209"/>
              </a:gdLst>
              <a:ahLst/>
              <a:cxnLst>
                <a:cxn ang="0">
                  <a:pos x="T0" y="T1"/>
                </a:cxn>
                <a:cxn ang="0">
                  <a:pos x="T2" y="T3"/>
                </a:cxn>
                <a:cxn ang="0">
                  <a:pos x="T4" y="T5"/>
                </a:cxn>
                <a:cxn ang="0">
                  <a:pos x="T6" y="T7"/>
                </a:cxn>
                <a:cxn ang="0">
                  <a:pos x="T8" y="T9"/>
                </a:cxn>
              </a:cxnLst>
              <a:rect l="0" t="0" r="r" b="b"/>
              <a:pathLst>
                <a:path w="291" h="209">
                  <a:moveTo>
                    <a:pt x="31" y="209"/>
                  </a:moveTo>
                  <a:lnTo>
                    <a:pt x="0" y="158"/>
                  </a:lnTo>
                  <a:lnTo>
                    <a:pt x="259" y="0"/>
                  </a:lnTo>
                  <a:lnTo>
                    <a:pt x="291" y="52"/>
                  </a:lnTo>
                  <a:lnTo>
                    <a:pt x="31"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5" name="Freeform 130">
              <a:extLst>
                <a:ext uri="{FF2B5EF4-FFF2-40B4-BE49-F238E27FC236}">
                  <a16:creationId xmlns:a16="http://schemas.microsoft.com/office/drawing/2014/main" xmlns="" id="{4F67C38B-EA71-426F-9763-02E517AB687D}"/>
                </a:ext>
              </a:extLst>
            </p:cNvPr>
            <p:cNvSpPr>
              <a:spLocks/>
            </p:cNvSpPr>
            <p:nvPr/>
          </p:nvSpPr>
          <p:spPr bwMode="auto">
            <a:xfrm>
              <a:off x="2089517" y="3036117"/>
              <a:ext cx="152133" cy="109874"/>
            </a:xfrm>
            <a:custGeom>
              <a:avLst/>
              <a:gdLst>
                <a:gd name="T0" fmla="*/ 252 w 285"/>
                <a:gd name="T1" fmla="*/ 209 h 209"/>
                <a:gd name="T2" fmla="*/ 0 w 285"/>
                <a:gd name="T3" fmla="*/ 52 h 209"/>
                <a:gd name="T4" fmla="*/ 32 w 285"/>
                <a:gd name="T5" fmla="*/ 0 h 209"/>
                <a:gd name="T6" fmla="*/ 285 w 285"/>
                <a:gd name="T7" fmla="*/ 158 h 209"/>
                <a:gd name="T8" fmla="*/ 252 w 285"/>
                <a:gd name="T9" fmla="*/ 209 h 209"/>
              </a:gdLst>
              <a:ahLst/>
              <a:cxnLst>
                <a:cxn ang="0">
                  <a:pos x="T0" y="T1"/>
                </a:cxn>
                <a:cxn ang="0">
                  <a:pos x="T2" y="T3"/>
                </a:cxn>
                <a:cxn ang="0">
                  <a:pos x="T4" y="T5"/>
                </a:cxn>
                <a:cxn ang="0">
                  <a:pos x="T6" y="T7"/>
                </a:cxn>
                <a:cxn ang="0">
                  <a:pos x="T8" y="T9"/>
                </a:cxn>
              </a:cxnLst>
              <a:rect l="0" t="0" r="r" b="b"/>
              <a:pathLst>
                <a:path w="285" h="209">
                  <a:moveTo>
                    <a:pt x="252" y="209"/>
                  </a:moveTo>
                  <a:lnTo>
                    <a:pt x="0" y="52"/>
                  </a:lnTo>
                  <a:lnTo>
                    <a:pt x="32" y="0"/>
                  </a:lnTo>
                  <a:lnTo>
                    <a:pt x="285" y="158"/>
                  </a:lnTo>
                  <a:lnTo>
                    <a:pt x="252" y="2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6" name="Freeform 131">
              <a:extLst>
                <a:ext uri="{FF2B5EF4-FFF2-40B4-BE49-F238E27FC236}">
                  <a16:creationId xmlns:a16="http://schemas.microsoft.com/office/drawing/2014/main" xmlns="" id="{128F85A1-346F-45E2-8931-D51453845967}"/>
                </a:ext>
              </a:extLst>
            </p:cNvPr>
            <p:cNvSpPr>
              <a:spLocks/>
            </p:cNvSpPr>
            <p:nvPr/>
          </p:nvSpPr>
          <p:spPr bwMode="auto">
            <a:xfrm>
              <a:off x="1566361" y="3920322"/>
              <a:ext cx="150021" cy="103536"/>
            </a:xfrm>
            <a:custGeom>
              <a:avLst/>
              <a:gdLst>
                <a:gd name="T0" fmla="*/ 253 w 283"/>
                <a:gd name="T1" fmla="*/ 195 h 195"/>
                <a:gd name="T2" fmla="*/ 0 w 283"/>
                <a:gd name="T3" fmla="*/ 52 h 195"/>
                <a:gd name="T4" fmla="*/ 31 w 283"/>
                <a:gd name="T5" fmla="*/ 0 h 195"/>
                <a:gd name="T6" fmla="*/ 283 w 283"/>
                <a:gd name="T7" fmla="*/ 142 h 195"/>
                <a:gd name="T8" fmla="*/ 253 w 283"/>
                <a:gd name="T9" fmla="*/ 195 h 195"/>
              </a:gdLst>
              <a:ahLst/>
              <a:cxnLst>
                <a:cxn ang="0">
                  <a:pos x="T0" y="T1"/>
                </a:cxn>
                <a:cxn ang="0">
                  <a:pos x="T2" y="T3"/>
                </a:cxn>
                <a:cxn ang="0">
                  <a:pos x="T4" y="T5"/>
                </a:cxn>
                <a:cxn ang="0">
                  <a:pos x="T6" y="T7"/>
                </a:cxn>
                <a:cxn ang="0">
                  <a:pos x="T8" y="T9"/>
                </a:cxn>
              </a:cxnLst>
              <a:rect l="0" t="0" r="r" b="b"/>
              <a:pathLst>
                <a:path w="283" h="195">
                  <a:moveTo>
                    <a:pt x="253" y="195"/>
                  </a:moveTo>
                  <a:lnTo>
                    <a:pt x="0" y="52"/>
                  </a:lnTo>
                  <a:lnTo>
                    <a:pt x="31" y="0"/>
                  </a:lnTo>
                  <a:lnTo>
                    <a:pt x="283" y="142"/>
                  </a:lnTo>
                  <a:lnTo>
                    <a:pt x="25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7" name="Freeform 132">
              <a:extLst>
                <a:ext uri="{FF2B5EF4-FFF2-40B4-BE49-F238E27FC236}">
                  <a16:creationId xmlns:a16="http://schemas.microsoft.com/office/drawing/2014/main" xmlns="" id="{8D230F27-ECE5-45E2-BF0D-CD8A10C000BF}"/>
                </a:ext>
              </a:extLst>
            </p:cNvPr>
            <p:cNvSpPr>
              <a:spLocks/>
            </p:cNvSpPr>
            <p:nvPr/>
          </p:nvSpPr>
          <p:spPr bwMode="auto">
            <a:xfrm>
              <a:off x="2066917" y="3908118"/>
              <a:ext cx="147907" cy="103536"/>
            </a:xfrm>
            <a:custGeom>
              <a:avLst/>
              <a:gdLst>
                <a:gd name="T0" fmla="*/ 30 w 283"/>
                <a:gd name="T1" fmla="*/ 195 h 195"/>
                <a:gd name="T2" fmla="*/ 0 w 283"/>
                <a:gd name="T3" fmla="*/ 142 h 195"/>
                <a:gd name="T4" fmla="*/ 253 w 283"/>
                <a:gd name="T5" fmla="*/ 0 h 195"/>
                <a:gd name="T6" fmla="*/ 283 w 283"/>
                <a:gd name="T7" fmla="*/ 52 h 195"/>
                <a:gd name="T8" fmla="*/ 30 w 283"/>
                <a:gd name="T9" fmla="*/ 195 h 195"/>
              </a:gdLst>
              <a:ahLst/>
              <a:cxnLst>
                <a:cxn ang="0">
                  <a:pos x="T0" y="T1"/>
                </a:cxn>
                <a:cxn ang="0">
                  <a:pos x="T2" y="T3"/>
                </a:cxn>
                <a:cxn ang="0">
                  <a:pos x="T4" y="T5"/>
                </a:cxn>
                <a:cxn ang="0">
                  <a:pos x="T6" y="T7"/>
                </a:cxn>
                <a:cxn ang="0">
                  <a:pos x="T8" y="T9"/>
                </a:cxn>
              </a:cxnLst>
              <a:rect l="0" t="0" r="r" b="b"/>
              <a:pathLst>
                <a:path w="283" h="195">
                  <a:moveTo>
                    <a:pt x="30" y="195"/>
                  </a:moveTo>
                  <a:lnTo>
                    <a:pt x="0" y="142"/>
                  </a:lnTo>
                  <a:lnTo>
                    <a:pt x="253" y="0"/>
                  </a:lnTo>
                  <a:lnTo>
                    <a:pt x="283" y="52"/>
                  </a:lnTo>
                  <a:lnTo>
                    <a:pt x="30"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8" name="Freeform 133">
              <a:extLst>
                <a:ext uri="{FF2B5EF4-FFF2-40B4-BE49-F238E27FC236}">
                  <a16:creationId xmlns:a16="http://schemas.microsoft.com/office/drawing/2014/main" xmlns="" id="{61FE866E-98D2-4CFF-9A38-775B9A9A4764}"/>
                </a:ext>
              </a:extLst>
            </p:cNvPr>
            <p:cNvSpPr>
              <a:spLocks/>
            </p:cNvSpPr>
            <p:nvPr/>
          </p:nvSpPr>
          <p:spPr bwMode="auto">
            <a:xfrm>
              <a:off x="1884078" y="3713451"/>
              <a:ext cx="31695" cy="116214"/>
            </a:xfrm>
            <a:custGeom>
              <a:avLst/>
              <a:gdLst>
                <a:gd name="T0" fmla="*/ 61 w 64"/>
                <a:gd name="T1" fmla="*/ 220 h 220"/>
                <a:gd name="T2" fmla="*/ 0 w 64"/>
                <a:gd name="T3" fmla="*/ 219 h 220"/>
                <a:gd name="T4" fmla="*/ 3 w 64"/>
                <a:gd name="T5" fmla="*/ 0 h 220"/>
                <a:gd name="T6" fmla="*/ 64 w 64"/>
                <a:gd name="T7" fmla="*/ 1 h 220"/>
                <a:gd name="T8" fmla="*/ 61 w 64"/>
                <a:gd name="T9" fmla="*/ 220 h 220"/>
              </a:gdLst>
              <a:ahLst/>
              <a:cxnLst>
                <a:cxn ang="0">
                  <a:pos x="T0" y="T1"/>
                </a:cxn>
                <a:cxn ang="0">
                  <a:pos x="T2" y="T3"/>
                </a:cxn>
                <a:cxn ang="0">
                  <a:pos x="T4" y="T5"/>
                </a:cxn>
                <a:cxn ang="0">
                  <a:pos x="T6" y="T7"/>
                </a:cxn>
                <a:cxn ang="0">
                  <a:pos x="T8" y="T9"/>
                </a:cxn>
              </a:cxnLst>
              <a:rect l="0" t="0" r="r" b="b"/>
              <a:pathLst>
                <a:path w="64" h="220">
                  <a:moveTo>
                    <a:pt x="61" y="220"/>
                  </a:moveTo>
                  <a:lnTo>
                    <a:pt x="0" y="219"/>
                  </a:lnTo>
                  <a:lnTo>
                    <a:pt x="3" y="0"/>
                  </a:lnTo>
                  <a:lnTo>
                    <a:pt x="64" y="1"/>
                  </a:lnTo>
                  <a:lnTo>
                    <a:pt x="61"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Rectangle 134">
              <a:extLst>
                <a:ext uri="{FF2B5EF4-FFF2-40B4-BE49-F238E27FC236}">
                  <a16:creationId xmlns:a16="http://schemas.microsoft.com/office/drawing/2014/main" xmlns="" id="{0853732E-8137-4839-8793-F57AFD09F8AF}"/>
                </a:ext>
              </a:extLst>
            </p:cNvPr>
            <p:cNvSpPr>
              <a:spLocks noChangeArrowheads="1"/>
            </p:cNvSpPr>
            <p:nvPr/>
          </p:nvSpPr>
          <p:spPr bwMode="auto">
            <a:xfrm>
              <a:off x="1884078" y="3219017"/>
              <a:ext cx="31695" cy="1162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Rectangle 135">
              <a:extLst>
                <a:ext uri="{FF2B5EF4-FFF2-40B4-BE49-F238E27FC236}">
                  <a16:creationId xmlns:a16="http://schemas.microsoft.com/office/drawing/2014/main" xmlns="" id="{ECFCBB1C-2984-49AD-BE71-B55281D17295}"/>
                </a:ext>
              </a:extLst>
            </p:cNvPr>
            <p:cNvSpPr>
              <a:spLocks noChangeArrowheads="1"/>
            </p:cNvSpPr>
            <p:nvPr/>
          </p:nvSpPr>
          <p:spPr bwMode="auto">
            <a:xfrm>
              <a:off x="1400206" y="3439870"/>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1" name="Rectangle 136">
              <a:extLst>
                <a:ext uri="{FF2B5EF4-FFF2-40B4-BE49-F238E27FC236}">
                  <a16:creationId xmlns:a16="http://schemas.microsoft.com/office/drawing/2014/main" xmlns="" id="{1A82140A-CA49-4D27-AFEF-A393FA8583BB}"/>
                </a:ext>
              </a:extLst>
            </p:cNvPr>
            <p:cNvSpPr>
              <a:spLocks noChangeArrowheads="1"/>
            </p:cNvSpPr>
            <p:nvPr/>
          </p:nvSpPr>
          <p:spPr bwMode="auto">
            <a:xfrm>
              <a:off x="2365115" y="3445948"/>
              <a:ext cx="31695" cy="1605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2" name="Freeform 137">
              <a:extLst>
                <a:ext uri="{FF2B5EF4-FFF2-40B4-BE49-F238E27FC236}">
                  <a16:creationId xmlns:a16="http://schemas.microsoft.com/office/drawing/2014/main" xmlns="" id="{EA8D4B51-08DB-4F2A-8C2F-84B0189F92BA}"/>
                </a:ext>
              </a:extLst>
            </p:cNvPr>
            <p:cNvSpPr>
              <a:spLocks/>
            </p:cNvSpPr>
            <p:nvPr/>
          </p:nvSpPr>
          <p:spPr bwMode="auto">
            <a:xfrm>
              <a:off x="1628409" y="3358473"/>
              <a:ext cx="114100" cy="84519"/>
            </a:xfrm>
            <a:custGeom>
              <a:avLst/>
              <a:gdLst>
                <a:gd name="T0" fmla="*/ 185 w 215"/>
                <a:gd name="T1" fmla="*/ 158 h 158"/>
                <a:gd name="T2" fmla="*/ 0 w 215"/>
                <a:gd name="T3" fmla="*/ 51 h 158"/>
                <a:gd name="T4" fmla="*/ 32 w 215"/>
                <a:gd name="T5" fmla="*/ 0 h 158"/>
                <a:gd name="T6" fmla="*/ 215 w 215"/>
                <a:gd name="T7" fmla="*/ 106 h 158"/>
                <a:gd name="T8" fmla="*/ 185 w 215"/>
                <a:gd name="T9" fmla="*/ 158 h 158"/>
              </a:gdLst>
              <a:ahLst/>
              <a:cxnLst>
                <a:cxn ang="0">
                  <a:pos x="T0" y="T1"/>
                </a:cxn>
                <a:cxn ang="0">
                  <a:pos x="T2" y="T3"/>
                </a:cxn>
                <a:cxn ang="0">
                  <a:pos x="T4" y="T5"/>
                </a:cxn>
                <a:cxn ang="0">
                  <a:pos x="T6" y="T7"/>
                </a:cxn>
                <a:cxn ang="0">
                  <a:pos x="T8" y="T9"/>
                </a:cxn>
              </a:cxnLst>
              <a:rect l="0" t="0" r="r" b="b"/>
              <a:pathLst>
                <a:path w="215" h="158">
                  <a:moveTo>
                    <a:pt x="185" y="158"/>
                  </a:moveTo>
                  <a:lnTo>
                    <a:pt x="0" y="51"/>
                  </a:lnTo>
                  <a:lnTo>
                    <a:pt x="32" y="0"/>
                  </a:lnTo>
                  <a:lnTo>
                    <a:pt x="215" y="106"/>
                  </a:lnTo>
                  <a:lnTo>
                    <a:pt x="185"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3" name="Freeform 138">
              <a:extLst>
                <a:ext uri="{FF2B5EF4-FFF2-40B4-BE49-F238E27FC236}">
                  <a16:creationId xmlns:a16="http://schemas.microsoft.com/office/drawing/2014/main" xmlns="" id="{9A0F0593-7785-4B20-BA62-37511A323FB2}"/>
                </a:ext>
              </a:extLst>
            </p:cNvPr>
            <p:cNvSpPr>
              <a:spLocks/>
            </p:cNvSpPr>
            <p:nvPr/>
          </p:nvSpPr>
          <p:spPr bwMode="auto">
            <a:xfrm>
              <a:off x="2055227" y="3358473"/>
              <a:ext cx="116214" cy="84519"/>
            </a:xfrm>
            <a:custGeom>
              <a:avLst/>
              <a:gdLst>
                <a:gd name="T0" fmla="*/ 30 w 219"/>
                <a:gd name="T1" fmla="*/ 162 h 162"/>
                <a:gd name="T2" fmla="*/ 0 w 219"/>
                <a:gd name="T3" fmla="*/ 110 h 162"/>
                <a:gd name="T4" fmla="*/ 188 w 219"/>
                <a:gd name="T5" fmla="*/ 0 h 162"/>
                <a:gd name="T6" fmla="*/ 219 w 219"/>
                <a:gd name="T7" fmla="*/ 52 h 162"/>
                <a:gd name="T8" fmla="*/ 30 w 219"/>
                <a:gd name="T9" fmla="*/ 162 h 162"/>
              </a:gdLst>
              <a:ahLst/>
              <a:cxnLst>
                <a:cxn ang="0">
                  <a:pos x="T0" y="T1"/>
                </a:cxn>
                <a:cxn ang="0">
                  <a:pos x="T2" y="T3"/>
                </a:cxn>
                <a:cxn ang="0">
                  <a:pos x="T4" y="T5"/>
                </a:cxn>
                <a:cxn ang="0">
                  <a:pos x="T6" y="T7"/>
                </a:cxn>
                <a:cxn ang="0">
                  <a:pos x="T8" y="T9"/>
                </a:cxn>
              </a:cxnLst>
              <a:rect l="0" t="0" r="r" b="b"/>
              <a:pathLst>
                <a:path w="219" h="162">
                  <a:moveTo>
                    <a:pt x="30" y="162"/>
                  </a:moveTo>
                  <a:lnTo>
                    <a:pt x="0" y="110"/>
                  </a:lnTo>
                  <a:lnTo>
                    <a:pt x="188" y="0"/>
                  </a:lnTo>
                  <a:lnTo>
                    <a:pt x="219" y="52"/>
                  </a:lnTo>
                  <a:lnTo>
                    <a:pt x="30" y="1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4" name="Freeform 139">
              <a:extLst>
                <a:ext uri="{FF2B5EF4-FFF2-40B4-BE49-F238E27FC236}">
                  <a16:creationId xmlns:a16="http://schemas.microsoft.com/office/drawing/2014/main" xmlns="" id="{C1554383-B60C-41DF-A6F2-B8751239770B}"/>
                </a:ext>
              </a:extLst>
            </p:cNvPr>
            <p:cNvSpPr>
              <a:spLocks/>
            </p:cNvSpPr>
            <p:nvPr/>
          </p:nvSpPr>
          <p:spPr bwMode="auto">
            <a:xfrm>
              <a:off x="1628409" y="3605689"/>
              <a:ext cx="114100" cy="84519"/>
            </a:xfrm>
            <a:custGeom>
              <a:avLst/>
              <a:gdLst>
                <a:gd name="T0" fmla="*/ 30 w 217"/>
                <a:gd name="T1" fmla="*/ 160 h 160"/>
                <a:gd name="T2" fmla="*/ 0 w 217"/>
                <a:gd name="T3" fmla="*/ 109 h 160"/>
                <a:gd name="T4" fmla="*/ 187 w 217"/>
                <a:gd name="T5" fmla="*/ 0 h 160"/>
                <a:gd name="T6" fmla="*/ 217 w 217"/>
                <a:gd name="T7" fmla="*/ 52 h 160"/>
                <a:gd name="T8" fmla="*/ 30 w 217"/>
                <a:gd name="T9" fmla="*/ 160 h 160"/>
              </a:gdLst>
              <a:ahLst/>
              <a:cxnLst>
                <a:cxn ang="0">
                  <a:pos x="T0" y="T1"/>
                </a:cxn>
                <a:cxn ang="0">
                  <a:pos x="T2" y="T3"/>
                </a:cxn>
                <a:cxn ang="0">
                  <a:pos x="T4" y="T5"/>
                </a:cxn>
                <a:cxn ang="0">
                  <a:pos x="T6" y="T7"/>
                </a:cxn>
                <a:cxn ang="0">
                  <a:pos x="T8" y="T9"/>
                </a:cxn>
              </a:cxnLst>
              <a:rect l="0" t="0" r="r" b="b"/>
              <a:pathLst>
                <a:path w="217" h="160">
                  <a:moveTo>
                    <a:pt x="30" y="160"/>
                  </a:moveTo>
                  <a:lnTo>
                    <a:pt x="0" y="109"/>
                  </a:lnTo>
                  <a:lnTo>
                    <a:pt x="187" y="0"/>
                  </a:lnTo>
                  <a:lnTo>
                    <a:pt x="217" y="52"/>
                  </a:lnTo>
                  <a:lnTo>
                    <a:pt x="3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5" name="Freeform 140">
              <a:extLst>
                <a:ext uri="{FF2B5EF4-FFF2-40B4-BE49-F238E27FC236}">
                  <a16:creationId xmlns:a16="http://schemas.microsoft.com/office/drawing/2014/main" xmlns="" id="{DA65C1A8-C027-4A39-A958-296AE133ADE7}"/>
                </a:ext>
              </a:extLst>
            </p:cNvPr>
            <p:cNvSpPr>
              <a:spLocks/>
            </p:cNvSpPr>
            <p:nvPr/>
          </p:nvSpPr>
          <p:spPr bwMode="auto">
            <a:xfrm>
              <a:off x="2055227" y="3605689"/>
              <a:ext cx="116214" cy="84519"/>
            </a:xfrm>
            <a:custGeom>
              <a:avLst/>
              <a:gdLst>
                <a:gd name="T0" fmla="*/ 188 w 219"/>
                <a:gd name="T1" fmla="*/ 161 h 161"/>
                <a:gd name="T2" fmla="*/ 0 w 219"/>
                <a:gd name="T3" fmla="*/ 52 h 161"/>
                <a:gd name="T4" fmla="*/ 30 w 219"/>
                <a:gd name="T5" fmla="*/ 0 h 161"/>
                <a:gd name="T6" fmla="*/ 219 w 219"/>
                <a:gd name="T7" fmla="*/ 109 h 161"/>
                <a:gd name="T8" fmla="*/ 188 w 219"/>
                <a:gd name="T9" fmla="*/ 161 h 161"/>
              </a:gdLst>
              <a:ahLst/>
              <a:cxnLst>
                <a:cxn ang="0">
                  <a:pos x="T0" y="T1"/>
                </a:cxn>
                <a:cxn ang="0">
                  <a:pos x="T2" y="T3"/>
                </a:cxn>
                <a:cxn ang="0">
                  <a:pos x="T4" y="T5"/>
                </a:cxn>
                <a:cxn ang="0">
                  <a:pos x="T6" y="T7"/>
                </a:cxn>
                <a:cxn ang="0">
                  <a:pos x="T8" y="T9"/>
                </a:cxn>
              </a:cxnLst>
              <a:rect l="0" t="0" r="r" b="b"/>
              <a:pathLst>
                <a:path w="219" h="161">
                  <a:moveTo>
                    <a:pt x="188" y="161"/>
                  </a:moveTo>
                  <a:lnTo>
                    <a:pt x="0" y="52"/>
                  </a:lnTo>
                  <a:lnTo>
                    <a:pt x="30" y="0"/>
                  </a:lnTo>
                  <a:lnTo>
                    <a:pt x="219" y="109"/>
                  </a:lnTo>
                  <a:lnTo>
                    <a:pt x="188"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6" name="Freeform 141">
              <a:extLst>
                <a:ext uri="{FF2B5EF4-FFF2-40B4-BE49-F238E27FC236}">
                  <a16:creationId xmlns:a16="http://schemas.microsoft.com/office/drawing/2014/main" xmlns="" id="{161964EA-BD81-4591-B90E-EF9B895A1D19}"/>
                </a:ext>
              </a:extLst>
            </p:cNvPr>
            <p:cNvSpPr>
              <a:spLocks noEditPoints="1"/>
            </p:cNvSpPr>
            <p:nvPr/>
          </p:nvSpPr>
          <p:spPr bwMode="auto">
            <a:xfrm>
              <a:off x="1756311" y="2827063"/>
              <a:ext cx="310606" cy="308493"/>
            </a:xfrm>
            <a:custGeom>
              <a:avLst/>
              <a:gdLst>
                <a:gd name="T0" fmla="*/ 264 w 587"/>
                <a:gd name="T1" fmla="*/ 584 h 585"/>
                <a:gd name="T2" fmla="*/ 207 w 587"/>
                <a:gd name="T3" fmla="*/ 572 h 585"/>
                <a:gd name="T4" fmla="*/ 154 w 587"/>
                <a:gd name="T5" fmla="*/ 550 h 585"/>
                <a:gd name="T6" fmla="*/ 108 w 587"/>
                <a:gd name="T7" fmla="*/ 518 h 585"/>
                <a:gd name="T8" fmla="*/ 68 w 587"/>
                <a:gd name="T9" fmla="*/ 478 h 585"/>
                <a:gd name="T10" fmla="*/ 36 w 587"/>
                <a:gd name="T11" fmla="*/ 432 h 585"/>
                <a:gd name="T12" fmla="*/ 15 w 587"/>
                <a:gd name="T13" fmla="*/ 379 h 585"/>
                <a:gd name="T14" fmla="*/ 2 w 587"/>
                <a:gd name="T15" fmla="*/ 323 h 585"/>
                <a:gd name="T16" fmla="*/ 1 w 587"/>
                <a:gd name="T17" fmla="*/ 277 h 585"/>
                <a:gd name="T18" fmla="*/ 11 w 587"/>
                <a:gd name="T19" fmla="*/ 220 h 585"/>
                <a:gd name="T20" fmla="*/ 30 w 587"/>
                <a:gd name="T21" fmla="*/ 166 h 585"/>
                <a:gd name="T22" fmla="*/ 59 w 587"/>
                <a:gd name="T23" fmla="*/ 118 h 585"/>
                <a:gd name="T24" fmla="*/ 97 w 587"/>
                <a:gd name="T25" fmla="*/ 77 h 585"/>
                <a:gd name="T26" fmla="*/ 142 w 587"/>
                <a:gd name="T27" fmla="*/ 42 h 585"/>
                <a:gd name="T28" fmla="*/ 193 w 587"/>
                <a:gd name="T29" fmla="*/ 18 h 585"/>
                <a:gd name="T30" fmla="*/ 249 w 587"/>
                <a:gd name="T31" fmla="*/ 4 h 585"/>
                <a:gd name="T32" fmla="*/ 293 w 587"/>
                <a:gd name="T33" fmla="*/ 0 h 585"/>
                <a:gd name="T34" fmla="*/ 353 w 587"/>
                <a:gd name="T35" fmla="*/ 6 h 585"/>
                <a:gd name="T36" fmla="*/ 408 w 587"/>
                <a:gd name="T37" fmla="*/ 23 h 585"/>
                <a:gd name="T38" fmla="*/ 457 w 587"/>
                <a:gd name="T39" fmla="*/ 50 h 585"/>
                <a:gd name="T40" fmla="*/ 501 w 587"/>
                <a:gd name="T41" fmla="*/ 86 h 585"/>
                <a:gd name="T42" fmla="*/ 537 w 587"/>
                <a:gd name="T43" fmla="*/ 129 h 585"/>
                <a:gd name="T44" fmla="*/ 564 w 587"/>
                <a:gd name="T45" fmla="*/ 178 h 585"/>
                <a:gd name="T46" fmla="*/ 580 w 587"/>
                <a:gd name="T47" fmla="*/ 234 h 585"/>
                <a:gd name="T48" fmla="*/ 587 w 587"/>
                <a:gd name="T49" fmla="*/ 292 h 585"/>
                <a:gd name="T50" fmla="*/ 583 w 587"/>
                <a:gd name="T51" fmla="*/ 337 h 585"/>
                <a:gd name="T52" fmla="*/ 569 w 587"/>
                <a:gd name="T53" fmla="*/ 393 h 585"/>
                <a:gd name="T54" fmla="*/ 544 w 587"/>
                <a:gd name="T55" fmla="*/ 444 h 585"/>
                <a:gd name="T56" fmla="*/ 511 w 587"/>
                <a:gd name="T57" fmla="*/ 489 h 585"/>
                <a:gd name="T58" fmla="*/ 469 w 587"/>
                <a:gd name="T59" fmla="*/ 526 h 585"/>
                <a:gd name="T60" fmla="*/ 421 w 587"/>
                <a:gd name="T61" fmla="*/ 556 h 585"/>
                <a:gd name="T62" fmla="*/ 367 w 587"/>
                <a:gd name="T63" fmla="*/ 576 h 585"/>
                <a:gd name="T64" fmla="*/ 309 w 587"/>
                <a:gd name="T65" fmla="*/ 585 h 585"/>
                <a:gd name="T66" fmla="*/ 293 w 587"/>
                <a:gd name="T67" fmla="*/ 61 h 585"/>
                <a:gd name="T68" fmla="*/ 225 w 587"/>
                <a:gd name="T69" fmla="*/ 72 h 585"/>
                <a:gd name="T70" fmla="*/ 146 w 587"/>
                <a:gd name="T71" fmla="*/ 114 h 585"/>
                <a:gd name="T72" fmla="*/ 89 w 587"/>
                <a:gd name="T73" fmla="*/ 183 h 585"/>
                <a:gd name="T74" fmla="*/ 63 w 587"/>
                <a:gd name="T75" fmla="*/ 269 h 585"/>
                <a:gd name="T76" fmla="*/ 62 w 587"/>
                <a:gd name="T77" fmla="*/ 305 h 585"/>
                <a:gd name="T78" fmla="*/ 80 w 587"/>
                <a:gd name="T79" fmla="*/ 383 h 585"/>
                <a:gd name="T80" fmla="*/ 130 w 587"/>
                <a:gd name="T81" fmla="*/ 457 h 585"/>
                <a:gd name="T82" fmla="*/ 204 w 587"/>
                <a:gd name="T83" fmla="*/ 506 h 585"/>
                <a:gd name="T84" fmla="*/ 282 w 587"/>
                <a:gd name="T85" fmla="*/ 524 h 585"/>
                <a:gd name="T86" fmla="*/ 318 w 587"/>
                <a:gd name="T87" fmla="*/ 523 h 585"/>
                <a:gd name="T88" fmla="*/ 405 w 587"/>
                <a:gd name="T89" fmla="*/ 496 h 585"/>
                <a:gd name="T90" fmla="*/ 473 w 587"/>
                <a:gd name="T91" fmla="*/ 440 h 585"/>
                <a:gd name="T92" fmla="*/ 516 w 587"/>
                <a:gd name="T93" fmla="*/ 361 h 585"/>
                <a:gd name="T94" fmla="*/ 526 w 587"/>
                <a:gd name="T95" fmla="*/ 292 h 585"/>
                <a:gd name="T96" fmla="*/ 522 w 587"/>
                <a:gd name="T97" fmla="*/ 246 h 585"/>
                <a:gd name="T98" fmla="*/ 486 w 587"/>
                <a:gd name="T99" fmla="*/ 163 h 585"/>
                <a:gd name="T100" fmla="*/ 424 w 587"/>
                <a:gd name="T101" fmla="*/ 101 h 585"/>
                <a:gd name="T102" fmla="*/ 341 w 587"/>
                <a:gd name="T103" fmla="*/ 66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5"/>
                  </a:lnTo>
                  <a:lnTo>
                    <a:pt x="264" y="584"/>
                  </a:lnTo>
                  <a:lnTo>
                    <a:pt x="249" y="582"/>
                  </a:lnTo>
                  <a:lnTo>
                    <a:pt x="235" y="579"/>
                  </a:lnTo>
                  <a:lnTo>
                    <a:pt x="221" y="576"/>
                  </a:lnTo>
                  <a:lnTo>
                    <a:pt x="207" y="572"/>
                  </a:lnTo>
                  <a:lnTo>
                    <a:pt x="193" y="567"/>
                  </a:lnTo>
                  <a:lnTo>
                    <a:pt x="180" y="562"/>
                  </a:lnTo>
                  <a:lnTo>
                    <a:pt x="167" y="556"/>
                  </a:lnTo>
                  <a:lnTo>
                    <a:pt x="154" y="550"/>
                  </a:lnTo>
                  <a:lnTo>
                    <a:pt x="142" y="543"/>
                  </a:lnTo>
                  <a:lnTo>
                    <a:pt x="130" y="535"/>
                  </a:lnTo>
                  <a:lnTo>
                    <a:pt x="119" y="526"/>
                  </a:lnTo>
                  <a:lnTo>
                    <a:pt x="108" y="518"/>
                  </a:lnTo>
                  <a:lnTo>
                    <a:pt x="97" y="509"/>
                  </a:lnTo>
                  <a:lnTo>
                    <a:pt x="86" y="499"/>
                  </a:lnTo>
                  <a:lnTo>
                    <a:pt x="77" y="489"/>
                  </a:lnTo>
                  <a:lnTo>
                    <a:pt x="68" y="478"/>
                  </a:lnTo>
                  <a:lnTo>
                    <a:pt x="59" y="468"/>
                  </a:lnTo>
                  <a:lnTo>
                    <a:pt x="51" y="456"/>
                  </a:lnTo>
                  <a:lnTo>
                    <a:pt x="43" y="444"/>
                  </a:lnTo>
                  <a:lnTo>
                    <a:pt x="36" y="432"/>
                  </a:lnTo>
                  <a:lnTo>
                    <a:pt x="30" y="420"/>
                  </a:lnTo>
                  <a:lnTo>
                    <a:pt x="24" y="406"/>
                  </a:lnTo>
                  <a:lnTo>
                    <a:pt x="19" y="393"/>
                  </a:lnTo>
                  <a:lnTo>
                    <a:pt x="15" y="379"/>
                  </a:lnTo>
                  <a:lnTo>
                    <a:pt x="11" y="366"/>
                  </a:lnTo>
                  <a:lnTo>
                    <a:pt x="7" y="352"/>
                  </a:lnTo>
                  <a:lnTo>
                    <a:pt x="5" y="337"/>
                  </a:lnTo>
                  <a:lnTo>
                    <a:pt x="2" y="323"/>
                  </a:lnTo>
                  <a:lnTo>
                    <a:pt x="1" y="308"/>
                  </a:lnTo>
                  <a:lnTo>
                    <a:pt x="0" y="292"/>
                  </a:lnTo>
                  <a:lnTo>
                    <a:pt x="0" y="292"/>
                  </a:lnTo>
                  <a:lnTo>
                    <a:pt x="1" y="277"/>
                  </a:lnTo>
                  <a:lnTo>
                    <a:pt x="2" y="263"/>
                  </a:lnTo>
                  <a:lnTo>
                    <a:pt x="5" y="248"/>
                  </a:lnTo>
                  <a:lnTo>
                    <a:pt x="7" y="234"/>
                  </a:lnTo>
                  <a:lnTo>
                    <a:pt x="11" y="220"/>
                  </a:lnTo>
                  <a:lnTo>
                    <a:pt x="15" y="206"/>
                  </a:lnTo>
                  <a:lnTo>
                    <a:pt x="19" y="193"/>
                  </a:lnTo>
                  <a:lnTo>
                    <a:pt x="24" y="178"/>
                  </a:lnTo>
                  <a:lnTo>
                    <a:pt x="30" y="166"/>
                  </a:lnTo>
                  <a:lnTo>
                    <a:pt x="36" y="153"/>
                  </a:lnTo>
                  <a:lnTo>
                    <a:pt x="43" y="141"/>
                  </a:lnTo>
                  <a:lnTo>
                    <a:pt x="51" y="129"/>
                  </a:lnTo>
                  <a:lnTo>
                    <a:pt x="59" y="118"/>
                  </a:lnTo>
                  <a:lnTo>
                    <a:pt x="68" y="107"/>
                  </a:lnTo>
                  <a:lnTo>
                    <a:pt x="77" y="96"/>
                  </a:lnTo>
                  <a:lnTo>
                    <a:pt x="86" y="86"/>
                  </a:lnTo>
                  <a:lnTo>
                    <a:pt x="97" y="77"/>
                  </a:lnTo>
                  <a:lnTo>
                    <a:pt x="108" y="67"/>
                  </a:lnTo>
                  <a:lnTo>
                    <a:pt x="119" y="58"/>
                  </a:lnTo>
                  <a:lnTo>
                    <a:pt x="130" y="50"/>
                  </a:lnTo>
                  <a:lnTo>
                    <a:pt x="142" y="42"/>
                  </a:lnTo>
                  <a:lnTo>
                    <a:pt x="154" y="35"/>
                  </a:lnTo>
                  <a:lnTo>
                    <a:pt x="167" y="29"/>
                  </a:lnTo>
                  <a:lnTo>
                    <a:pt x="180" y="23"/>
                  </a:lnTo>
                  <a:lnTo>
                    <a:pt x="193" y="18"/>
                  </a:lnTo>
                  <a:lnTo>
                    <a:pt x="207" y="13"/>
                  </a:lnTo>
                  <a:lnTo>
                    <a:pt x="221" y="9"/>
                  </a:lnTo>
                  <a:lnTo>
                    <a:pt x="235" y="6"/>
                  </a:lnTo>
                  <a:lnTo>
                    <a:pt x="249" y="4"/>
                  </a:lnTo>
                  <a:lnTo>
                    <a:pt x="264" y="2"/>
                  </a:lnTo>
                  <a:lnTo>
                    <a:pt x="278" y="1"/>
                  </a:lnTo>
                  <a:lnTo>
                    <a:pt x="293" y="0"/>
                  </a:lnTo>
                  <a:lnTo>
                    <a:pt x="293" y="0"/>
                  </a:lnTo>
                  <a:lnTo>
                    <a:pt x="309" y="1"/>
                  </a:lnTo>
                  <a:lnTo>
                    <a:pt x="324" y="2"/>
                  </a:lnTo>
                  <a:lnTo>
                    <a:pt x="338" y="4"/>
                  </a:lnTo>
                  <a:lnTo>
                    <a:pt x="353" y="6"/>
                  </a:lnTo>
                  <a:lnTo>
                    <a:pt x="367" y="9"/>
                  </a:lnTo>
                  <a:lnTo>
                    <a:pt x="381" y="13"/>
                  </a:lnTo>
                  <a:lnTo>
                    <a:pt x="395" y="18"/>
                  </a:lnTo>
                  <a:lnTo>
                    <a:pt x="408" y="23"/>
                  </a:lnTo>
                  <a:lnTo>
                    <a:pt x="421" y="29"/>
                  </a:lnTo>
                  <a:lnTo>
                    <a:pt x="433" y="35"/>
                  </a:lnTo>
                  <a:lnTo>
                    <a:pt x="446" y="42"/>
                  </a:lnTo>
                  <a:lnTo>
                    <a:pt x="457" y="50"/>
                  </a:lnTo>
                  <a:lnTo>
                    <a:pt x="469" y="58"/>
                  </a:lnTo>
                  <a:lnTo>
                    <a:pt x="480" y="67"/>
                  </a:lnTo>
                  <a:lnTo>
                    <a:pt x="491" y="77"/>
                  </a:lnTo>
                  <a:lnTo>
                    <a:pt x="501" y="86"/>
                  </a:lnTo>
                  <a:lnTo>
                    <a:pt x="511" y="96"/>
                  </a:lnTo>
                  <a:lnTo>
                    <a:pt x="520" y="107"/>
                  </a:lnTo>
                  <a:lnTo>
                    <a:pt x="529" y="118"/>
                  </a:lnTo>
                  <a:lnTo>
                    <a:pt x="537" y="129"/>
                  </a:lnTo>
                  <a:lnTo>
                    <a:pt x="544" y="141"/>
                  </a:lnTo>
                  <a:lnTo>
                    <a:pt x="551" y="153"/>
                  </a:lnTo>
                  <a:lnTo>
                    <a:pt x="558" y="166"/>
                  </a:lnTo>
                  <a:lnTo>
                    <a:pt x="564" y="178"/>
                  </a:lnTo>
                  <a:lnTo>
                    <a:pt x="569" y="193"/>
                  </a:lnTo>
                  <a:lnTo>
                    <a:pt x="573" y="206"/>
                  </a:lnTo>
                  <a:lnTo>
                    <a:pt x="577" y="220"/>
                  </a:lnTo>
                  <a:lnTo>
                    <a:pt x="580" y="234"/>
                  </a:lnTo>
                  <a:lnTo>
                    <a:pt x="583" y="248"/>
                  </a:lnTo>
                  <a:lnTo>
                    <a:pt x="586" y="263"/>
                  </a:lnTo>
                  <a:lnTo>
                    <a:pt x="587" y="277"/>
                  </a:lnTo>
                  <a:lnTo>
                    <a:pt x="587" y="292"/>
                  </a:lnTo>
                  <a:lnTo>
                    <a:pt x="587" y="292"/>
                  </a:lnTo>
                  <a:lnTo>
                    <a:pt x="587" y="308"/>
                  </a:lnTo>
                  <a:lnTo>
                    <a:pt x="586" y="323"/>
                  </a:lnTo>
                  <a:lnTo>
                    <a:pt x="583" y="337"/>
                  </a:lnTo>
                  <a:lnTo>
                    <a:pt x="580" y="352"/>
                  </a:lnTo>
                  <a:lnTo>
                    <a:pt x="577" y="366"/>
                  </a:lnTo>
                  <a:lnTo>
                    <a:pt x="573" y="379"/>
                  </a:lnTo>
                  <a:lnTo>
                    <a:pt x="569" y="393"/>
                  </a:lnTo>
                  <a:lnTo>
                    <a:pt x="564" y="406"/>
                  </a:lnTo>
                  <a:lnTo>
                    <a:pt x="558" y="420"/>
                  </a:lnTo>
                  <a:lnTo>
                    <a:pt x="551" y="432"/>
                  </a:lnTo>
                  <a:lnTo>
                    <a:pt x="544" y="444"/>
                  </a:lnTo>
                  <a:lnTo>
                    <a:pt x="537" y="456"/>
                  </a:lnTo>
                  <a:lnTo>
                    <a:pt x="529" y="468"/>
                  </a:lnTo>
                  <a:lnTo>
                    <a:pt x="520" y="478"/>
                  </a:lnTo>
                  <a:lnTo>
                    <a:pt x="511" y="489"/>
                  </a:lnTo>
                  <a:lnTo>
                    <a:pt x="501" y="499"/>
                  </a:lnTo>
                  <a:lnTo>
                    <a:pt x="491" y="509"/>
                  </a:lnTo>
                  <a:lnTo>
                    <a:pt x="480" y="518"/>
                  </a:lnTo>
                  <a:lnTo>
                    <a:pt x="469" y="526"/>
                  </a:lnTo>
                  <a:lnTo>
                    <a:pt x="457" y="535"/>
                  </a:lnTo>
                  <a:lnTo>
                    <a:pt x="446" y="543"/>
                  </a:lnTo>
                  <a:lnTo>
                    <a:pt x="433" y="550"/>
                  </a:lnTo>
                  <a:lnTo>
                    <a:pt x="421" y="556"/>
                  </a:lnTo>
                  <a:lnTo>
                    <a:pt x="408" y="562"/>
                  </a:lnTo>
                  <a:lnTo>
                    <a:pt x="395" y="567"/>
                  </a:lnTo>
                  <a:lnTo>
                    <a:pt x="381" y="572"/>
                  </a:lnTo>
                  <a:lnTo>
                    <a:pt x="367" y="576"/>
                  </a:lnTo>
                  <a:lnTo>
                    <a:pt x="353" y="579"/>
                  </a:lnTo>
                  <a:lnTo>
                    <a:pt x="338" y="582"/>
                  </a:lnTo>
                  <a:lnTo>
                    <a:pt x="324" y="584"/>
                  </a:lnTo>
                  <a:lnTo>
                    <a:pt x="309" y="585"/>
                  </a:lnTo>
                  <a:lnTo>
                    <a:pt x="293" y="585"/>
                  </a:lnTo>
                  <a:lnTo>
                    <a:pt x="293" y="585"/>
                  </a:lnTo>
                  <a:close/>
                  <a:moveTo>
                    <a:pt x="293" y="61"/>
                  </a:moveTo>
                  <a:lnTo>
                    <a:pt x="293" y="61"/>
                  </a:lnTo>
                  <a:lnTo>
                    <a:pt x="282" y="62"/>
                  </a:lnTo>
                  <a:lnTo>
                    <a:pt x="270" y="62"/>
                  </a:lnTo>
                  <a:lnTo>
                    <a:pt x="247" y="66"/>
                  </a:lnTo>
                  <a:lnTo>
                    <a:pt x="225" y="72"/>
                  </a:lnTo>
                  <a:lnTo>
                    <a:pt x="204" y="79"/>
                  </a:lnTo>
                  <a:lnTo>
                    <a:pt x="183" y="89"/>
                  </a:lnTo>
                  <a:lnTo>
                    <a:pt x="164" y="101"/>
                  </a:lnTo>
                  <a:lnTo>
                    <a:pt x="146" y="114"/>
                  </a:lnTo>
                  <a:lnTo>
                    <a:pt x="130" y="129"/>
                  </a:lnTo>
                  <a:lnTo>
                    <a:pt x="115" y="145"/>
                  </a:lnTo>
                  <a:lnTo>
                    <a:pt x="102" y="163"/>
                  </a:lnTo>
                  <a:lnTo>
                    <a:pt x="89" y="183"/>
                  </a:lnTo>
                  <a:lnTo>
                    <a:pt x="80" y="203"/>
                  </a:lnTo>
                  <a:lnTo>
                    <a:pt x="72" y="224"/>
                  </a:lnTo>
                  <a:lnTo>
                    <a:pt x="66" y="246"/>
                  </a:lnTo>
                  <a:lnTo>
                    <a:pt x="63" y="269"/>
                  </a:lnTo>
                  <a:lnTo>
                    <a:pt x="62" y="280"/>
                  </a:lnTo>
                  <a:lnTo>
                    <a:pt x="61" y="292"/>
                  </a:lnTo>
                  <a:lnTo>
                    <a:pt x="61" y="292"/>
                  </a:lnTo>
                  <a:lnTo>
                    <a:pt x="62" y="305"/>
                  </a:lnTo>
                  <a:lnTo>
                    <a:pt x="63" y="317"/>
                  </a:lnTo>
                  <a:lnTo>
                    <a:pt x="66" y="339"/>
                  </a:lnTo>
                  <a:lnTo>
                    <a:pt x="72" y="361"/>
                  </a:lnTo>
                  <a:lnTo>
                    <a:pt x="80" y="383"/>
                  </a:lnTo>
                  <a:lnTo>
                    <a:pt x="89" y="403"/>
                  </a:lnTo>
                  <a:lnTo>
                    <a:pt x="102" y="423"/>
                  </a:lnTo>
                  <a:lnTo>
                    <a:pt x="115" y="440"/>
                  </a:lnTo>
                  <a:lnTo>
                    <a:pt x="130" y="457"/>
                  </a:lnTo>
                  <a:lnTo>
                    <a:pt x="146" y="472"/>
                  </a:lnTo>
                  <a:lnTo>
                    <a:pt x="164" y="485"/>
                  </a:lnTo>
                  <a:lnTo>
                    <a:pt x="183" y="496"/>
                  </a:lnTo>
                  <a:lnTo>
                    <a:pt x="204" y="506"/>
                  </a:lnTo>
                  <a:lnTo>
                    <a:pt x="225" y="514"/>
                  </a:lnTo>
                  <a:lnTo>
                    <a:pt x="247" y="519"/>
                  </a:lnTo>
                  <a:lnTo>
                    <a:pt x="270" y="523"/>
                  </a:lnTo>
                  <a:lnTo>
                    <a:pt x="282" y="524"/>
                  </a:lnTo>
                  <a:lnTo>
                    <a:pt x="293" y="524"/>
                  </a:lnTo>
                  <a:lnTo>
                    <a:pt x="293" y="524"/>
                  </a:lnTo>
                  <a:lnTo>
                    <a:pt x="306" y="524"/>
                  </a:lnTo>
                  <a:lnTo>
                    <a:pt x="318" y="523"/>
                  </a:lnTo>
                  <a:lnTo>
                    <a:pt x="341" y="519"/>
                  </a:lnTo>
                  <a:lnTo>
                    <a:pt x="363" y="514"/>
                  </a:lnTo>
                  <a:lnTo>
                    <a:pt x="384" y="506"/>
                  </a:lnTo>
                  <a:lnTo>
                    <a:pt x="405" y="496"/>
                  </a:lnTo>
                  <a:lnTo>
                    <a:pt x="424" y="485"/>
                  </a:lnTo>
                  <a:lnTo>
                    <a:pt x="442" y="472"/>
                  </a:lnTo>
                  <a:lnTo>
                    <a:pt x="458" y="457"/>
                  </a:lnTo>
                  <a:lnTo>
                    <a:pt x="473" y="440"/>
                  </a:lnTo>
                  <a:lnTo>
                    <a:pt x="486" y="423"/>
                  </a:lnTo>
                  <a:lnTo>
                    <a:pt x="499" y="403"/>
                  </a:lnTo>
                  <a:lnTo>
                    <a:pt x="508" y="383"/>
                  </a:lnTo>
                  <a:lnTo>
                    <a:pt x="516" y="361"/>
                  </a:lnTo>
                  <a:lnTo>
                    <a:pt x="522" y="339"/>
                  </a:lnTo>
                  <a:lnTo>
                    <a:pt x="525" y="317"/>
                  </a:lnTo>
                  <a:lnTo>
                    <a:pt x="526" y="305"/>
                  </a:lnTo>
                  <a:lnTo>
                    <a:pt x="526" y="292"/>
                  </a:lnTo>
                  <a:lnTo>
                    <a:pt x="526" y="292"/>
                  </a:lnTo>
                  <a:lnTo>
                    <a:pt x="526" y="280"/>
                  </a:lnTo>
                  <a:lnTo>
                    <a:pt x="525" y="269"/>
                  </a:lnTo>
                  <a:lnTo>
                    <a:pt x="522" y="246"/>
                  </a:lnTo>
                  <a:lnTo>
                    <a:pt x="516" y="224"/>
                  </a:lnTo>
                  <a:lnTo>
                    <a:pt x="508" y="203"/>
                  </a:lnTo>
                  <a:lnTo>
                    <a:pt x="499" y="183"/>
                  </a:lnTo>
                  <a:lnTo>
                    <a:pt x="486" y="163"/>
                  </a:lnTo>
                  <a:lnTo>
                    <a:pt x="473" y="145"/>
                  </a:lnTo>
                  <a:lnTo>
                    <a:pt x="458" y="129"/>
                  </a:lnTo>
                  <a:lnTo>
                    <a:pt x="442" y="114"/>
                  </a:lnTo>
                  <a:lnTo>
                    <a:pt x="424" y="101"/>
                  </a:lnTo>
                  <a:lnTo>
                    <a:pt x="405" y="89"/>
                  </a:lnTo>
                  <a:lnTo>
                    <a:pt x="384" y="79"/>
                  </a:lnTo>
                  <a:lnTo>
                    <a:pt x="363" y="72"/>
                  </a:lnTo>
                  <a:lnTo>
                    <a:pt x="341" y="66"/>
                  </a:lnTo>
                  <a:lnTo>
                    <a:pt x="318" y="62"/>
                  </a:lnTo>
                  <a:lnTo>
                    <a:pt x="306" y="62"/>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7" name="Freeform 142">
              <a:extLst>
                <a:ext uri="{FF2B5EF4-FFF2-40B4-BE49-F238E27FC236}">
                  <a16:creationId xmlns:a16="http://schemas.microsoft.com/office/drawing/2014/main" xmlns="" id="{78F2CB5F-016C-45CA-87BB-FFAC9CEB8406}"/>
                </a:ext>
              </a:extLst>
            </p:cNvPr>
            <p:cNvSpPr>
              <a:spLocks noEditPoints="1"/>
            </p:cNvSpPr>
            <p:nvPr/>
          </p:nvSpPr>
          <p:spPr bwMode="auto">
            <a:xfrm>
              <a:off x="1745185" y="3954327"/>
              <a:ext cx="310606" cy="308493"/>
            </a:xfrm>
            <a:custGeom>
              <a:avLst/>
              <a:gdLst>
                <a:gd name="T0" fmla="*/ 264 w 587"/>
                <a:gd name="T1" fmla="*/ 583 h 585"/>
                <a:gd name="T2" fmla="*/ 207 w 587"/>
                <a:gd name="T3" fmla="*/ 571 h 585"/>
                <a:gd name="T4" fmla="*/ 154 w 587"/>
                <a:gd name="T5" fmla="*/ 550 h 585"/>
                <a:gd name="T6" fmla="*/ 108 w 587"/>
                <a:gd name="T7" fmla="*/ 517 h 585"/>
                <a:gd name="T8" fmla="*/ 68 w 587"/>
                <a:gd name="T9" fmla="*/ 478 h 585"/>
                <a:gd name="T10" fmla="*/ 36 w 587"/>
                <a:gd name="T11" fmla="*/ 432 h 585"/>
                <a:gd name="T12" fmla="*/ 15 w 587"/>
                <a:gd name="T13" fmla="*/ 379 h 585"/>
                <a:gd name="T14" fmla="*/ 2 w 587"/>
                <a:gd name="T15" fmla="*/ 322 h 585"/>
                <a:gd name="T16" fmla="*/ 1 w 587"/>
                <a:gd name="T17" fmla="*/ 277 h 585"/>
                <a:gd name="T18" fmla="*/ 11 w 587"/>
                <a:gd name="T19" fmla="*/ 219 h 585"/>
                <a:gd name="T20" fmla="*/ 30 w 587"/>
                <a:gd name="T21" fmla="*/ 165 h 585"/>
                <a:gd name="T22" fmla="*/ 59 w 587"/>
                <a:gd name="T23" fmla="*/ 117 h 585"/>
                <a:gd name="T24" fmla="*/ 97 w 587"/>
                <a:gd name="T25" fmla="*/ 76 h 585"/>
                <a:gd name="T26" fmla="*/ 142 w 587"/>
                <a:gd name="T27" fmla="*/ 42 h 585"/>
                <a:gd name="T28" fmla="*/ 193 w 587"/>
                <a:gd name="T29" fmla="*/ 17 h 585"/>
                <a:gd name="T30" fmla="*/ 249 w 587"/>
                <a:gd name="T31" fmla="*/ 3 h 585"/>
                <a:gd name="T32" fmla="*/ 293 w 587"/>
                <a:gd name="T33" fmla="*/ 0 h 585"/>
                <a:gd name="T34" fmla="*/ 353 w 587"/>
                <a:gd name="T35" fmla="*/ 6 h 585"/>
                <a:gd name="T36" fmla="*/ 408 w 587"/>
                <a:gd name="T37" fmla="*/ 22 h 585"/>
                <a:gd name="T38" fmla="*/ 457 w 587"/>
                <a:gd name="T39" fmla="*/ 50 h 585"/>
                <a:gd name="T40" fmla="*/ 501 w 587"/>
                <a:gd name="T41" fmla="*/ 86 h 585"/>
                <a:gd name="T42" fmla="*/ 537 w 587"/>
                <a:gd name="T43" fmla="*/ 129 h 585"/>
                <a:gd name="T44" fmla="*/ 564 w 587"/>
                <a:gd name="T45" fmla="*/ 179 h 585"/>
                <a:gd name="T46" fmla="*/ 580 w 587"/>
                <a:gd name="T47" fmla="*/ 233 h 585"/>
                <a:gd name="T48" fmla="*/ 587 w 587"/>
                <a:gd name="T49" fmla="*/ 293 h 585"/>
                <a:gd name="T50" fmla="*/ 583 w 587"/>
                <a:gd name="T51" fmla="*/ 337 h 585"/>
                <a:gd name="T52" fmla="*/ 569 w 587"/>
                <a:gd name="T53" fmla="*/ 392 h 585"/>
                <a:gd name="T54" fmla="*/ 544 w 587"/>
                <a:gd name="T55" fmla="*/ 444 h 585"/>
                <a:gd name="T56" fmla="*/ 511 w 587"/>
                <a:gd name="T57" fmla="*/ 488 h 585"/>
                <a:gd name="T58" fmla="*/ 469 w 587"/>
                <a:gd name="T59" fmla="*/ 527 h 585"/>
                <a:gd name="T60" fmla="*/ 421 w 587"/>
                <a:gd name="T61" fmla="*/ 556 h 585"/>
                <a:gd name="T62" fmla="*/ 367 w 587"/>
                <a:gd name="T63" fmla="*/ 575 h 585"/>
                <a:gd name="T64" fmla="*/ 309 w 587"/>
                <a:gd name="T65" fmla="*/ 584 h 585"/>
                <a:gd name="T66" fmla="*/ 293 w 587"/>
                <a:gd name="T67" fmla="*/ 61 h 585"/>
                <a:gd name="T68" fmla="*/ 225 w 587"/>
                <a:gd name="T69" fmla="*/ 71 h 585"/>
                <a:gd name="T70" fmla="*/ 146 w 587"/>
                <a:gd name="T71" fmla="*/ 113 h 585"/>
                <a:gd name="T72" fmla="*/ 89 w 587"/>
                <a:gd name="T73" fmla="*/ 182 h 585"/>
                <a:gd name="T74" fmla="*/ 63 w 587"/>
                <a:gd name="T75" fmla="*/ 268 h 585"/>
                <a:gd name="T76" fmla="*/ 62 w 587"/>
                <a:gd name="T77" fmla="*/ 304 h 585"/>
                <a:gd name="T78" fmla="*/ 80 w 587"/>
                <a:gd name="T79" fmla="*/ 382 h 585"/>
                <a:gd name="T80" fmla="*/ 130 w 587"/>
                <a:gd name="T81" fmla="*/ 456 h 585"/>
                <a:gd name="T82" fmla="*/ 204 w 587"/>
                <a:gd name="T83" fmla="*/ 505 h 585"/>
                <a:gd name="T84" fmla="*/ 282 w 587"/>
                <a:gd name="T85" fmla="*/ 523 h 585"/>
                <a:gd name="T86" fmla="*/ 318 w 587"/>
                <a:gd name="T87" fmla="*/ 522 h 585"/>
                <a:gd name="T88" fmla="*/ 405 w 587"/>
                <a:gd name="T89" fmla="*/ 496 h 585"/>
                <a:gd name="T90" fmla="*/ 473 w 587"/>
                <a:gd name="T91" fmla="*/ 440 h 585"/>
                <a:gd name="T92" fmla="*/ 516 w 587"/>
                <a:gd name="T93" fmla="*/ 361 h 585"/>
                <a:gd name="T94" fmla="*/ 526 w 587"/>
                <a:gd name="T95" fmla="*/ 293 h 585"/>
                <a:gd name="T96" fmla="*/ 522 w 587"/>
                <a:gd name="T97" fmla="*/ 245 h 585"/>
                <a:gd name="T98" fmla="*/ 486 w 587"/>
                <a:gd name="T99" fmla="*/ 162 h 585"/>
                <a:gd name="T100" fmla="*/ 424 w 587"/>
                <a:gd name="T101" fmla="*/ 100 h 585"/>
                <a:gd name="T102" fmla="*/ 341 w 587"/>
                <a:gd name="T103" fmla="*/ 65 h 585"/>
                <a:gd name="T104" fmla="*/ 293 w 587"/>
                <a:gd name="T105" fmla="*/ 6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7" h="585">
                  <a:moveTo>
                    <a:pt x="293" y="585"/>
                  </a:moveTo>
                  <a:lnTo>
                    <a:pt x="293" y="585"/>
                  </a:lnTo>
                  <a:lnTo>
                    <a:pt x="278" y="584"/>
                  </a:lnTo>
                  <a:lnTo>
                    <a:pt x="264" y="583"/>
                  </a:lnTo>
                  <a:lnTo>
                    <a:pt x="249" y="581"/>
                  </a:lnTo>
                  <a:lnTo>
                    <a:pt x="235" y="579"/>
                  </a:lnTo>
                  <a:lnTo>
                    <a:pt x="221" y="575"/>
                  </a:lnTo>
                  <a:lnTo>
                    <a:pt x="207" y="571"/>
                  </a:lnTo>
                  <a:lnTo>
                    <a:pt x="193" y="567"/>
                  </a:lnTo>
                  <a:lnTo>
                    <a:pt x="180" y="562"/>
                  </a:lnTo>
                  <a:lnTo>
                    <a:pt x="167" y="556"/>
                  </a:lnTo>
                  <a:lnTo>
                    <a:pt x="154" y="550"/>
                  </a:lnTo>
                  <a:lnTo>
                    <a:pt x="142" y="543"/>
                  </a:lnTo>
                  <a:lnTo>
                    <a:pt x="130" y="535"/>
                  </a:lnTo>
                  <a:lnTo>
                    <a:pt x="119" y="527"/>
                  </a:lnTo>
                  <a:lnTo>
                    <a:pt x="108" y="517"/>
                  </a:lnTo>
                  <a:lnTo>
                    <a:pt x="97" y="508"/>
                  </a:lnTo>
                  <a:lnTo>
                    <a:pt x="86" y="499"/>
                  </a:lnTo>
                  <a:lnTo>
                    <a:pt x="77" y="488"/>
                  </a:lnTo>
                  <a:lnTo>
                    <a:pt x="68" y="478"/>
                  </a:lnTo>
                  <a:lnTo>
                    <a:pt x="59" y="467"/>
                  </a:lnTo>
                  <a:lnTo>
                    <a:pt x="51" y="456"/>
                  </a:lnTo>
                  <a:lnTo>
                    <a:pt x="43" y="444"/>
                  </a:lnTo>
                  <a:lnTo>
                    <a:pt x="36" y="432"/>
                  </a:lnTo>
                  <a:lnTo>
                    <a:pt x="30" y="419"/>
                  </a:lnTo>
                  <a:lnTo>
                    <a:pt x="24" y="405"/>
                  </a:lnTo>
                  <a:lnTo>
                    <a:pt x="19" y="392"/>
                  </a:lnTo>
                  <a:lnTo>
                    <a:pt x="15" y="379"/>
                  </a:lnTo>
                  <a:lnTo>
                    <a:pt x="11" y="365"/>
                  </a:lnTo>
                  <a:lnTo>
                    <a:pt x="7" y="351"/>
                  </a:lnTo>
                  <a:lnTo>
                    <a:pt x="5" y="337"/>
                  </a:lnTo>
                  <a:lnTo>
                    <a:pt x="2" y="322"/>
                  </a:lnTo>
                  <a:lnTo>
                    <a:pt x="1" y="308"/>
                  </a:lnTo>
                  <a:lnTo>
                    <a:pt x="0" y="293"/>
                  </a:lnTo>
                  <a:lnTo>
                    <a:pt x="0" y="293"/>
                  </a:lnTo>
                  <a:lnTo>
                    <a:pt x="1" y="277"/>
                  </a:lnTo>
                  <a:lnTo>
                    <a:pt x="2" y="262"/>
                  </a:lnTo>
                  <a:lnTo>
                    <a:pt x="5" y="248"/>
                  </a:lnTo>
                  <a:lnTo>
                    <a:pt x="7" y="233"/>
                  </a:lnTo>
                  <a:lnTo>
                    <a:pt x="11" y="219"/>
                  </a:lnTo>
                  <a:lnTo>
                    <a:pt x="15" y="205"/>
                  </a:lnTo>
                  <a:lnTo>
                    <a:pt x="19" y="192"/>
                  </a:lnTo>
                  <a:lnTo>
                    <a:pt x="24" y="179"/>
                  </a:lnTo>
                  <a:lnTo>
                    <a:pt x="30" y="165"/>
                  </a:lnTo>
                  <a:lnTo>
                    <a:pt x="36" y="153"/>
                  </a:lnTo>
                  <a:lnTo>
                    <a:pt x="43" y="140"/>
                  </a:lnTo>
                  <a:lnTo>
                    <a:pt x="51" y="129"/>
                  </a:lnTo>
                  <a:lnTo>
                    <a:pt x="59" y="117"/>
                  </a:lnTo>
                  <a:lnTo>
                    <a:pt x="68" y="106"/>
                  </a:lnTo>
                  <a:lnTo>
                    <a:pt x="77" y="96"/>
                  </a:lnTo>
                  <a:lnTo>
                    <a:pt x="86" y="86"/>
                  </a:lnTo>
                  <a:lnTo>
                    <a:pt x="97" y="76"/>
                  </a:lnTo>
                  <a:lnTo>
                    <a:pt x="108" y="67"/>
                  </a:lnTo>
                  <a:lnTo>
                    <a:pt x="119" y="58"/>
                  </a:lnTo>
                  <a:lnTo>
                    <a:pt x="130" y="50"/>
                  </a:lnTo>
                  <a:lnTo>
                    <a:pt x="142" y="42"/>
                  </a:lnTo>
                  <a:lnTo>
                    <a:pt x="154" y="35"/>
                  </a:lnTo>
                  <a:lnTo>
                    <a:pt x="167" y="28"/>
                  </a:lnTo>
                  <a:lnTo>
                    <a:pt x="180" y="22"/>
                  </a:lnTo>
                  <a:lnTo>
                    <a:pt x="193" y="17"/>
                  </a:lnTo>
                  <a:lnTo>
                    <a:pt x="207" y="13"/>
                  </a:lnTo>
                  <a:lnTo>
                    <a:pt x="221" y="9"/>
                  </a:lnTo>
                  <a:lnTo>
                    <a:pt x="235" y="6"/>
                  </a:lnTo>
                  <a:lnTo>
                    <a:pt x="249" y="3"/>
                  </a:lnTo>
                  <a:lnTo>
                    <a:pt x="264" y="1"/>
                  </a:lnTo>
                  <a:lnTo>
                    <a:pt x="278" y="0"/>
                  </a:lnTo>
                  <a:lnTo>
                    <a:pt x="293" y="0"/>
                  </a:lnTo>
                  <a:lnTo>
                    <a:pt x="293" y="0"/>
                  </a:lnTo>
                  <a:lnTo>
                    <a:pt x="309" y="0"/>
                  </a:lnTo>
                  <a:lnTo>
                    <a:pt x="324" y="1"/>
                  </a:lnTo>
                  <a:lnTo>
                    <a:pt x="338" y="3"/>
                  </a:lnTo>
                  <a:lnTo>
                    <a:pt x="353" y="6"/>
                  </a:lnTo>
                  <a:lnTo>
                    <a:pt x="367" y="9"/>
                  </a:lnTo>
                  <a:lnTo>
                    <a:pt x="381" y="13"/>
                  </a:lnTo>
                  <a:lnTo>
                    <a:pt x="395" y="17"/>
                  </a:lnTo>
                  <a:lnTo>
                    <a:pt x="408" y="22"/>
                  </a:lnTo>
                  <a:lnTo>
                    <a:pt x="421" y="28"/>
                  </a:lnTo>
                  <a:lnTo>
                    <a:pt x="433" y="35"/>
                  </a:lnTo>
                  <a:lnTo>
                    <a:pt x="446" y="42"/>
                  </a:lnTo>
                  <a:lnTo>
                    <a:pt x="457" y="50"/>
                  </a:lnTo>
                  <a:lnTo>
                    <a:pt x="469" y="58"/>
                  </a:lnTo>
                  <a:lnTo>
                    <a:pt x="480" y="67"/>
                  </a:lnTo>
                  <a:lnTo>
                    <a:pt x="491" y="76"/>
                  </a:lnTo>
                  <a:lnTo>
                    <a:pt x="501" y="86"/>
                  </a:lnTo>
                  <a:lnTo>
                    <a:pt x="511" y="96"/>
                  </a:lnTo>
                  <a:lnTo>
                    <a:pt x="520" y="106"/>
                  </a:lnTo>
                  <a:lnTo>
                    <a:pt x="529" y="117"/>
                  </a:lnTo>
                  <a:lnTo>
                    <a:pt x="537" y="129"/>
                  </a:lnTo>
                  <a:lnTo>
                    <a:pt x="544" y="140"/>
                  </a:lnTo>
                  <a:lnTo>
                    <a:pt x="551" y="153"/>
                  </a:lnTo>
                  <a:lnTo>
                    <a:pt x="558" y="165"/>
                  </a:lnTo>
                  <a:lnTo>
                    <a:pt x="564" y="179"/>
                  </a:lnTo>
                  <a:lnTo>
                    <a:pt x="569" y="192"/>
                  </a:lnTo>
                  <a:lnTo>
                    <a:pt x="573" y="205"/>
                  </a:lnTo>
                  <a:lnTo>
                    <a:pt x="577" y="219"/>
                  </a:lnTo>
                  <a:lnTo>
                    <a:pt x="580" y="233"/>
                  </a:lnTo>
                  <a:lnTo>
                    <a:pt x="583" y="248"/>
                  </a:lnTo>
                  <a:lnTo>
                    <a:pt x="586" y="262"/>
                  </a:lnTo>
                  <a:lnTo>
                    <a:pt x="587" y="277"/>
                  </a:lnTo>
                  <a:lnTo>
                    <a:pt x="587" y="293"/>
                  </a:lnTo>
                  <a:lnTo>
                    <a:pt x="587" y="293"/>
                  </a:lnTo>
                  <a:lnTo>
                    <a:pt x="587" y="308"/>
                  </a:lnTo>
                  <a:lnTo>
                    <a:pt x="586" y="322"/>
                  </a:lnTo>
                  <a:lnTo>
                    <a:pt x="583" y="337"/>
                  </a:lnTo>
                  <a:lnTo>
                    <a:pt x="580" y="351"/>
                  </a:lnTo>
                  <a:lnTo>
                    <a:pt x="577" y="365"/>
                  </a:lnTo>
                  <a:lnTo>
                    <a:pt x="573" y="379"/>
                  </a:lnTo>
                  <a:lnTo>
                    <a:pt x="569" y="392"/>
                  </a:lnTo>
                  <a:lnTo>
                    <a:pt x="564" y="405"/>
                  </a:lnTo>
                  <a:lnTo>
                    <a:pt x="558" y="419"/>
                  </a:lnTo>
                  <a:lnTo>
                    <a:pt x="551" y="432"/>
                  </a:lnTo>
                  <a:lnTo>
                    <a:pt x="544" y="444"/>
                  </a:lnTo>
                  <a:lnTo>
                    <a:pt x="537" y="456"/>
                  </a:lnTo>
                  <a:lnTo>
                    <a:pt x="529" y="467"/>
                  </a:lnTo>
                  <a:lnTo>
                    <a:pt x="520" y="478"/>
                  </a:lnTo>
                  <a:lnTo>
                    <a:pt x="511" y="488"/>
                  </a:lnTo>
                  <a:lnTo>
                    <a:pt x="501" y="499"/>
                  </a:lnTo>
                  <a:lnTo>
                    <a:pt x="491" y="508"/>
                  </a:lnTo>
                  <a:lnTo>
                    <a:pt x="480" y="517"/>
                  </a:lnTo>
                  <a:lnTo>
                    <a:pt x="469" y="527"/>
                  </a:lnTo>
                  <a:lnTo>
                    <a:pt x="457" y="535"/>
                  </a:lnTo>
                  <a:lnTo>
                    <a:pt x="446" y="543"/>
                  </a:lnTo>
                  <a:lnTo>
                    <a:pt x="433" y="550"/>
                  </a:lnTo>
                  <a:lnTo>
                    <a:pt x="421" y="556"/>
                  </a:lnTo>
                  <a:lnTo>
                    <a:pt x="408" y="562"/>
                  </a:lnTo>
                  <a:lnTo>
                    <a:pt x="395" y="567"/>
                  </a:lnTo>
                  <a:lnTo>
                    <a:pt x="381" y="571"/>
                  </a:lnTo>
                  <a:lnTo>
                    <a:pt x="367" y="575"/>
                  </a:lnTo>
                  <a:lnTo>
                    <a:pt x="353" y="579"/>
                  </a:lnTo>
                  <a:lnTo>
                    <a:pt x="338" y="581"/>
                  </a:lnTo>
                  <a:lnTo>
                    <a:pt x="324" y="583"/>
                  </a:lnTo>
                  <a:lnTo>
                    <a:pt x="309" y="584"/>
                  </a:lnTo>
                  <a:lnTo>
                    <a:pt x="293" y="585"/>
                  </a:lnTo>
                  <a:lnTo>
                    <a:pt x="293" y="585"/>
                  </a:lnTo>
                  <a:close/>
                  <a:moveTo>
                    <a:pt x="293" y="61"/>
                  </a:moveTo>
                  <a:lnTo>
                    <a:pt x="293" y="61"/>
                  </a:lnTo>
                  <a:lnTo>
                    <a:pt x="282" y="61"/>
                  </a:lnTo>
                  <a:lnTo>
                    <a:pt x="270" y="62"/>
                  </a:lnTo>
                  <a:lnTo>
                    <a:pt x="247" y="65"/>
                  </a:lnTo>
                  <a:lnTo>
                    <a:pt x="225" y="71"/>
                  </a:lnTo>
                  <a:lnTo>
                    <a:pt x="204" y="79"/>
                  </a:lnTo>
                  <a:lnTo>
                    <a:pt x="183" y="88"/>
                  </a:lnTo>
                  <a:lnTo>
                    <a:pt x="164" y="100"/>
                  </a:lnTo>
                  <a:lnTo>
                    <a:pt x="146" y="113"/>
                  </a:lnTo>
                  <a:lnTo>
                    <a:pt x="130" y="128"/>
                  </a:lnTo>
                  <a:lnTo>
                    <a:pt x="115" y="144"/>
                  </a:lnTo>
                  <a:lnTo>
                    <a:pt x="102" y="162"/>
                  </a:lnTo>
                  <a:lnTo>
                    <a:pt x="89" y="182"/>
                  </a:lnTo>
                  <a:lnTo>
                    <a:pt x="80" y="202"/>
                  </a:lnTo>
                  <a:lnTo>
                    <a:pt x="72" y="223"/>
                  </a:lnTo>
                  <a:lnTo>
                    <a:pt x="66" y="245"/>
                  </a:lnTo>
                  <a:lnTo>
                    <a:pt x="63" y="268"/>
                  </a:lnTo>
                  <a:lnTo>
                    <a:pt x="62" y="280"/>
                  </a:lnTo>
                  <a:lnTo>
                    <a:pt x="61" y="293"/>
                  </a:lnTo>
                  <a:lnTo>
                    <a:pt x="61" y="293"/>
                  </a:lnTo>
                  <a:lnTo>
                    <a:pt x="62" y="304"/>
                  </a:lnTo>
                  <a:lnTo>
                    <a:pt x="63" y="316"/>
                  </a:lnTo>
                  <a:lnTo>
                    <a:pt x="66" y="339"/>
                  </a:lnTo>
                  <a:lnTo>
                    <a:pt x="72" y="361"/>
                  </a:lnTo>
                  <a:lnTo>
                    <a:pt x="80" y="382"/>
                  </a:lnTo>
                  <a:lnTo>
                    <a:pt x="89" y="402"/>
                  </a:lnTo>
                  <a:lnTo>
                    <a:pt x="102" y="422"/>
                  </a:lnTo>
                  <a:lnTo>
                    <a:pt x="115" y="440"/>
                  </a:lnTo>
                  <a:lnTo>
                    <a:pt x="130" y="456"/>
                  </a:lnTo>
                  <a:lnTo>
                    <a:pt x="146" y="471"/>
                  </a:lnTo>
                  <a:lnTo>
                    <a:pt x="164" y="484"/>
                  </a:lnTo>
                  <a:lnTo>
                    <a:pt x="183" y="496"/>
                  </a:lnTo>
                  <a:lnTo>
                    <a:pt x="204" y="505"/>
                  </a:lnTo>
                  <a:lnTo>
                    <a:pt x="225" y="513"/>
                  </a:lnTo>
                  <a:lnTo>
                    <a:pt x="247" y="519"/>
                  </a:lnTo>
                  <a:lnTo>
                    <a:pt x="270" y="522"/>
                  </a:lnTo>
                  <a:lnTo>
                    <a:pt x="282" y="523"/>
                  </a:lnTo>
                  <a:lnTo>
                    <a:pt x="293" y="524"/>
                  </a:lnTo>
                  <a:lnTo>
                    <a:pt x="293" y="524"/>
                  </a:lnTo>
                  <a:lnTo>
                    <a:pt x="306" y="523"/>
                  </a:lnTo>
                  <a:lnTo>
                    <a:pt x="318" y="522"/>
                  </a:lnTo>
                  <a:lnTo>
                    <a:pt x="341" y="519"/>
                  </a:lnTo>
                  <a:lnTo>
                    <a:pt x="363" y="513"/>
                  </a:lnTo>
                  <a:lnTo>
                    <a:pt x="384" y="505"/>
                  </a:lnTo>
                  <a:lnTo>
                    <a:pt x="405" y="496"/>
                  </a:lnTo>
                  <a:lnTo>
                    <a:pt x="424" y="484"/>
                  </a:lnTo>
                  <a:lnTo>
                    <a:pt x="442" y="471"/>
                  </a:lnTo>
                  <a:lnTo>
                    <a:pt x="458" y="456"/>
                  </a:lnTo>
                  <a:lnTo>
                    <a:pt x="473" y="440"/>
                  </a:lnTo>
                  <a:lnTo>
                    <a:pt x="486" y="422"/>
                  </a:lnTo>
                  <a:lnTo>
                    <a:pt x="499" y="402"/>
                  </a:lnTo>
                  <a:lnTo>
                    <a:pt x="508" y="382"/>
                  </a:lnTo>
                  <a:lnTo>
                    <a:pt x="516" y="361"/>
                  </a:lnTo>
                  <a:lnTo>
                    <a:pt x="522" y="339"/>
                  </a:lnTo>
                  <a:lnTo>
                    <a:pt x="525" y="316"/>
                  </a:lnTo>
                  <a:lnTo>
                    <a:pt x="526" y="304"/>
                  </a:lnTo>
                  <a:lnTo>
                    <a:pt x="526" y="293"/>
                  </a:lnTo>
                  <a:lnTo>
                    <a:pt x="526" y="293"/>
                  </a:lnTo>
                  <a:lnTo>
                    <a:pt x="526" y="280"/>
                  </a:lnTo>
                  <a:lnTo>
                    <a:pt x="525" y="268"/>
                  </a:lnTo>
                  <a:lnTo>
                    <a:pt x="522" y="245"/>
                  </a:lnTo>
                  <a:lnTo>
                    <a:pt x="516" y="223"/>
                  </a:lnTo>
                  <a:lnTo>
                    <a:pt x="508" y="202"/>
                  </a:lnTo>
                  <a:lnTo>
                    <a:pt x="499" y="182"/>
                  </a:lnTo>
                  <a:lnTo>
                    <a:pt x="486" y="162"/>
                  </a:lnTo>
                  <a:lnTo>
                    <a:pt x="473" y="144"/>
                  </a:lnTo>
                  <a:lnTo>
                    <a:pt x="458" y="128"/>
                  </a:lnTo>
                  <a:lnTo>
                    <a:pt x="442" y="113"/>
                  </a:lnTo>
                  <a:lnTo>
                    <a:pt x="424" y="100"/>
                  </a:lnTo>
                  <a:lnTo>
                    <a:pt x="405" y="88"/>
                  </a:lnTo>
                  <a:lnTo>
                    <a:pt x="384" y="79"/>
                  </a:lnTo>
                  <a:lnTo>
                    <a:pt x="363" y="71"/>
                  </a:lnTo>
                  <a:lnTo>
                    <a:pt x="341" y="65"/>
                  </a:lnTo>
                  <a:lnTo>
                    <a:pt x="318" y="62"/>
                  </a:lnTo>
                  <a:lnTo>
                    <a:pt x="306" y="61"/>
                  </a:lnTo>
                  <a:lnTo>
                    <a:pt x="293" y="61"/>
                  </a:lnTo>
                  <a:lnTo>
                    <a:pt x="293"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8" name="Freeform 143">
              <a:extLst>
                <a:ext uri="{FF2B5EF4-FFF2-40B4-BE49-F238E27FC236}">
                  <a16:creationId xmlns:a16="http://schemas.microsoft.com/office/drawing/2014/main" xmlns="" id="{8BCE167B-D411-4075-8FA0-178F814B2F45}"/>
                </a:ext>
              </a:extLst>
            </p:cNvPr>
            <p:cNvSpPr>
              <a:spLocks noEditPoints="1"/>
            </p:cNvSpPr>
            <p:nvPr/>
          </p:nvSpPr>
          <p:spPr bwMode="auto">
            <a:xfrm>
              <a:off x="2221872" y="3107374"/>
              <a:ext cx="310606" cy="310606"/>
            </a:xfrm>
            <a:custGeom>
              <a:avLst/>
              <a:gdLst>
                <a:gd name="T0" fmla="*/ 263 w 586"/>
                <a:gd name="T1" fmla="*/ 583 h 584"/>
                <a:gd name="T2" fmla="*/ 206 w 586"/>
                <a:gd name="T3" fmla="*/ 571 h 584"/>
                <a:gd name="T4" fmla="*/ 154 w 586"/>
                <a:gd name="T5" fmla="*/ 549 h 584"/>
                <a:gd name="T6" fmla="*/ 107 w 586"/>
                <a:gd name="T7" fmla="*/ 518 h 584"/>
                <a:gd name="T8" fmla="*/ 67 w 586"/>
                <a:gd name="T9" fmla="*/ 478 h 584"/>
                <a:gd name="T10" fmla="*/ 35 w 586"/>
                <a:gd name="T11" fmla="*/ 431 h 584"/>
                <a:gd name="T12" fmla="*/ 13 w 586"/>
                <a:gd name="T13" fmla="*/ 379 h 584"/>
                <a:gd name="T14" fmla="*/ 2 w 586"/>
                <a:gd name="T15" fmla="*/ 322 h 584"/>
                <a:gd name="T16" fmla="*/ 0 w 586"/>
                <a:gd name="T17" fmla="*/ 277 h 584"/>
                <a:gd name="T18" fmla="*/ 9 w 586"/>
                <a:gd name="T19" fmla="*/ 219 h 584"/>
                <a:gd name="T20" fmla="*/ 29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3 h 584"/>
                <a:gd name="T54" fmla="*/ 544 w 586"/>
                <a:gd name="T55" fmla="*/ 443 h 584"/>
                <a:gd name="T56" fmla="*/ 510 w 586"/>
                <a:gd name="T57" fmla="*/ 489 h 584"/>
                <a:gd name="T58" fmla="*/ 468 w 586"/>
                <a:gd name="T59" fmla="*/ 526 h 584"/>
                <a:gd name="T60" fmla="*/ 420 w 586"/>
                <a:gd name="T61" fmla="*/ 555 h 584"/>
                <a:gd name="T62" fmla="*/ 366 w 586"/>
                <a:gd name="T63" fmla="*/ 575 h 584"/>
                <a:gd name="T64" fmla="*/ 308 w 586"/>
                <a:gd name="T65" fmla="*/ 584 h 584"/>
                <a:gd name="T66" fmla="*/ 293 w 586"/>
                <a:gd name="T67" fmla="*/ 60 h 584"/>
                <a:gd name="T68" fmla="*/ 224 w 586"/>
                <a:gd name="T69" fmla="*/ 71 h 584"/>
                <a:gd name="T70" fmla="*/ 145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3 w 586"/>
                <a:gd name="T83" fmla="*/ 506 h 584"/>
                <a:gd name="T84" fmla="*/ 281 w 586"/>
                <a:gd name="T85" fmla="*/ 524 h 584"/>
                <a:gd name="T86" fmla="*/ 316 w 586"/>
                <a:gd name="T87" fmla="*/ 523 h 584"/>
                <a:gd name="T88" fmla="*/ 403 w 586"/>
                <a:gd name="T89" fmla="*/ 496 h 584"/>
                <a:gd name="T90" fmla="*/ 472 w 586"/>
                <a:gd name="T91" fmla="*/ 439 h 584"/>
                <a:gd name="T92" fmla="*/ 515 w 586"/>
                <a:gd name="T93" fmla="*/ 361 h 584"/>
                <a:gd name="T94" fmla="*/ 525 w 586"/>
                <a:gd name="T95" fmla="*/ 292 h 584"/>
                <a:gd name="T96" fmla="*/ 520 w 586"/>
                <a:gd name="T97" fmla="*/ 246 h 584"/>
                <a:gd name="T98" fmla="*/ 486 w 586"/>
                <a:gd name="T99" fmla="*/ 163 h 584"/>
                <a:gd name="T100" fmla="*/ 422 w 586"/>
                <a:gd name="T101" fmla="*/ 99 h 584"/>
                <a:gd name="T102" fmla="*/ 339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4" y="578"/>
                  </a:lnTo>
                  <a:lnTo>
                    <a:pt x="220" y="575"/>
                  </a:lnTo>
                  <a:lnTo>
                    <a:pt x="206" y="571"/>
                  </a:lnTo>
                  <a:lnTo>
                    <a:pt x="192" y="566"/>
                  </a:lnTo>
                  <a:lnTo>
                    <a:pt x="179" y="561"/>
                  </a:lnTo>
                  <a:lnTo>
                    <a:pt x="166" y="555"/>
                  </a:lnTo>
                  <a:lnTo>
                    <a:pt x="154" y="549"/>
                  </a:lnTo>
                  <a:lnTo>
                    <a:pt x="141" y="542"/>
                  </a:lnTo>
                  <a:lnTo>
                    <a:pt x="129" y="534"/>
                  </a:lnTo>
                  <a:lnTo>
                    <a:pt x="118" y="526"/>
                  </a:lnTo>
                  <a:lnTo>
                    <a:pt x="107" y="518"/>
                  </a:lnTo>
                  <a:lnTo>
                    <a:pt x="96" y="509"/>
                  </a:lnTo>
                  <a:lnTo>
                    <a:pt x="86" y="499"/>
                  </a:lnTo>
                  <a:lnTo>
                    <a:pt x="76" y="489"/>
                  </a:lnTo>
                  <a:lnTo>
                    <a:pt x="67" y="478"/>
                  </a:lnTo>
                  <a:lnTo>
                    <a:pt x="59" y="466"/>
                  </a:lnTo>
                  <a:lnTo>
                    <a:pt x="50" y="455"/>
                  </a:lnTo>
                  <a:lnTo>
                    <a:pt x="42" y="443"/>
                  </a:lnTo>
                  <a:lnTo>
                    <a:pt x="35" y="431"/>
                  </a:lnTo>
                  <a:lnTo>
                    <a:pt x="29" y="419"/>
                  </a:lnTo>
                  <a:lnTo>
                    <a:pt x="23" y="406"/>
                  </a:lnTo>
                  <a:lnTo>
                    <a:pt x="18" y="393"/>
                  </a:lnTo>
                  <a:lnTo>
                    <a:pt x="13" y="379"/>
                  </a:lnTo>
                  <a:lnTo>
                    <a:pt x="9" y="365"/>
                  </a:lnTo>
                  <a:lnTo>
                    <a:pt x="6" y="350"/>
                  </a:lnTo>
                  <a:lnTo>
                    <a:pt x="3" y="336"/>
                  </a:lnTo>
                  <a:lnTo>
                    <a:pt x="2" y="322"/>
                  </a:lnTo>
                  <a:lnTo>
                    <a:pt x="0" y="307"/>
                  </a:lnTo>
                  <a:lnTo>
                    <a:pt x="0" y="292"/>
                  </a:lnTo>
                  <a:lnTo>
                    <a:pt x="0" y="292"/>
                  </a:lnTo>
                  <a:lnTo>
                    <a:pt x="0" y="277"/>
                  </a:lnTo>
                  <a:lnTo>
                    <a:pt x="2" y="262"/>
                  </a:lnTo>
                  <a:lnTo>
                    <a:pt x="3" y="248"/>
                  </a:lnTo>
                  <a:lnTo>
                    <a:pt x="6" y="233"/>
                  </a:lnTo>
                  <a:lnTo>
                    <a:pt x="9" y="219"/>
                  </a:lnTo>
                  <a:lnTo>
                    <a:pt x="13" y="205"/>
                  </a:lnTo>
                  <a:lnTo>
                    <a:pt x="18" y="192"/>
                  </a:lnTo>
                  <a:lnTo>
                    <a:pt x="23" y="178"/>
                  </a:lnTo>
                  <a:lnTo>
                    <a:pt x="29" y="166"/>
                  </a:lnTo>
                  <a:lnTo>
                    <a:pt x="35" y="153"/>
                  </a:lnTo>
                  <a:lnTo>
                    <a:pt x="42" y="141"/>
                  </a:lnTo>
                  <a:lnTo>
                    <a:pt x="50" y="129"/>
                  </a:lnTo>
                  <a:lnTo>
                    <a:pt x="59" y="118"/>
                  </a:lnTo>
                  <a:lnTo>
                    <a:pt x="67" y="106"/>
                  </a:lnTo>
                  <a:lnTo>
                    <a:pt x="76" y="95"/>
                  </a:lnTo>
                  <a:lnTo>
                    <a:pt x="86" y="85"/>
                  </a:lnTo>
                  <a:lnTo>
                    <a:pt x="96" y="76"/>
                  </a:lnTo>
                  <a:lnTo>
                    <a:pt x="107" y="66"/>
                  </a:lnTo>
                  <a:lnTo>
                    <a:pt x="118" y="58"/>
                  </a:lnTo>
                  <a:lnTo>
                    <a:pt x="129" y="50"/>
                  </a:lnTo>
                  <a:lnTo>
                    <a:pt x="141" y="42"/>
                  </a:lnTo>
                  <a:lnTo>
                    <a:pt x="154" y="35"/>
                  </a:lnTo>
                  <a:lnTo>
                    <a:pt x="166" y="29"/>
                  </a:lnTo>
                  <a:lnTo>
                    <a:pt x="179" y="23"/>
                  </a:lnTo>
                  <a:lnTo>
                    <a:pt x="192" y="18"/>
                  </a:lnTo>
                  <a:lnTo>
                    <a:pt x="206" y="13"/>
                  </a:lnTo>
                  <a:lnTo>
                    <a:pt x="220" y="9"/>
                  </a:lnTo>
                  <a:lnTo>
                    <a:pt x="234" y="6"/>
                  </a:lnTo>
                  <a:lnTo>
                    <a:pt x="249" y="4"/>
                  </a:lnTo>
                  <a:lnTo>
                    <a:pt x="263" y="2"/>
                  </a:lnTo>
                  <a:lnTo>
                    <a:pt x="278" y="1"/>
                  </a:lnTo>
                  <a:lnTo>
                    <a:pt x="293" y="0"/>
                  </a:lnTo>
                  <a:lnTo>
                    <a:pt x="293" y="0"/>
                  </a:lnTo>
                  <a:lnTo>
                    <a:pt x="308" y="1"/>
                  </a:lnTo>
                  <a:lnTo>
                    <a:pt x="323" y="2"/>
                  </a:lnTo>
                  <a:lnTo>
                    <a:pt x="337" y="4"/>
                  </a:lnTo>
                  <a:lnTo>
                    <a:pt x="352" y="6"/>
                  </a:lnTo>
                  <a:lnTo>
                    <a:pt x="366" y="9"/>
                  </a:lnTo>
                  <a:lnTo>
                    <a:pt x="380" y="13"/>
                  </a:lnTo>
                  <a:lnTo>
                    <a:pt x="394" y="18"/>
                  </a:lnTo>
                  <a:lnTo>
                    <a:pt x="407" y="23"/>
                  </a:lnTo>
                  <a:lnTo>
                    <a:pt x="420" y="29"/>
                  </a:lnTo>
                  <a:lnTo>
                    <a:pt x="432" y="35"/>
                  </a:lnTo>
                  <a:lnTo>
                    <a:pt x="445" y="42"/>
                  </a:lnTo>
                  <a:lnTo>
                    <a:pt x="457" y="50"/>
                  </a:lnTo>
                  <a:lnTo>
                    <a:pt x="468" y="58"/>
                  </a:lnTo>
                  <a:lnTo>
                    <a:pt x="479" y="66"/>
                  </a:lnTo>
                  <a:lnTo>
                    <a:pt x="490" y="76"/>
                  </a:lnTo>
                  <a:lnTo>
                    <a:pt x="500" y="85"/>
                  </a:lnTo>
                  <a:lnTo>
                    <a:pt x="510" y="95"/>
                  </a:lnTo>
                  <a:lnTo>
                    <a:pt x="519" y="106"/>
                  </a:lnTo>
                  <a:lnTo>
                    <a:pt x="527" y="118"/>
                  </a:lnTo>
                  <a:lnTo>
                    <a:pt x="535" y="129"/>
                  </a:lnTo>
                  <a:lnTo>
                    <a:pt x="544" y="141"/>
                  </a:lnTo>
                  <a:lnTo>
                    <a:pt x="551" y="153"/>
                  </a:lnTo>
                  <a:lnTo>
                    <a:pt x="557" y="166"/>
                  </a:lnTo>
                  <a:lnTo>
                    <a:pt x="563" y="178"/>
                  </a:lnTo>
                  <a:lnTo>
                    <a:pt x="568" y="192"/>
                  </a:lnTo>
                  <a:lnTo>
                    <a:pt x="573" y="205"/>
                  </a:lnTo>
                  <a:lnTo>
                    <a:pt x="577" y="219"/>
                  </a:lnTo>
                  <a:lnTo>
                    <a:pt x="580" y="233"/>
                  </a:lnTo>
                  <a:lnTo>
                    <a:pt x="583" y="248"/>
                  </a:lnTo>
                  <a:lnTo>
                    <a:pt x="584" y="262"/>
                  </a:lnTo>
                  <a:lnTo>
                    <a:pt x="586" y="277"/>
                  </a:lnTo>
                  <a:lnTo>
                    <a:pt x="586" y="292"/>
                  </a:lnTo>
                  <a:lnTo>
                    <a:pt x="586" y="292"/>
                  </a:lnTo>
                  <a:lnTo>
                    <a:pt x="586" y="307"/>
                  </a:lnTo>
                  <a:lnTo>
                    <a:pt x="584" y="322"/>
                  </a:lnTo>
                  <a:lnTo>
                    <a:pt x="583" y="336"/>
                  </a:lnTo>
                  <a:lnTo>
                    <a:pt x="580" y="350"/>
                  </a:lnTo>
                  <a:lnTo>
                    <a:pt x="577" y="365"/>
                  </a:lnTo>
                  <a:lnTo>
                    <a:pt x="573" y="379"/>
                  </a:lnTo>
                  <a:lnTo>
                    <a:pt x="568" y="393"/>
                  </a:lnTo>
                  <a:lnTo>
                    <a:pt x="563" y="406"/>
                  </a:lnTo>
                  <a:lnTo>
                    <a:pt x="557" y="419"/>
                  </a:lnTo>
                  <a:lnTo>
                    <a:pt x="551" y="431"/>
                  </a:lnTo>
                  <a:lnTo>
                    <a:pt x="544" y="443"/>
                  </a:lnTo>
                  <a:lnTo>
                    <a:pt x="535" y="455"/>
                  </a:lnTo>
                  <a:lnTo>
                    <a:pt x="527" y="466"/>
                  </a:lnTo>
                  <a:lnTo>
                    <a:pt x="519" y="478"/>
                  </a:lnTo>
                  <a:lnTo>
                    <a:pt x="510" y="489"/>
                  </a:lnTo>
                  <a:lnTo>
                    <a:pt x="500" y="499"/>
                  </a:lnTo>
                  <a:lnTo>
                    <a:pt x="490" y="509"/>
                  </a:lnTo>
                  <a:lnTo>
                    <a:pt x="479" y="518"/>
                  </a:lnTo>
                  <a:lnTo>
                    <a:pt x="468" y="526"/>
                  </a:lnTo>
                  <a:lnTo>
                    <a:pt x="457" y="534"/>
                  </a:lnTo>
                  <a:lnTo>
                    <a:pt x="445" y="542"/>
                  </a:lnTo>
                  <a:lnTo>
                    <a:pt x="432" y="549"/>
                  </a:lnTo>
                  <a:lnTo>
                    <a:pt x="420" y="555"/>
                  </a:lnTo>
                  <a:lnTo>
                    <a:pt x="407" y="561"/>
                  </a:lnTo>
                  <a:lnTo>
                    <a:pt x="394" y="566"/>
                  </a:lnTo>
                  <a:lnTo>
                    <a:pt x="380" y="571"/>
                  </a:lnTo>
                  <a:lnTo>
                    <a:pt x="366" y="575"/>
                  </a:lnTo>
                  <a:lnTo>
                    <a:pt x="352" y="578"/>
                  </a:lnTo>
                  <a:lnTo>
                    <a:pt x="337" y="581"/>
                  </a:lnTo>
                  <a:lnTo>
                    <a:pt x="323" y="583"/>
                  </a:lnTo>
                  <a:lnTo>
                    <a:pt x="308" y="584"/>
                  </a:lnTo>
                  <a:lnTo>
                    <a:pt x="293" y="584"/>
                  </a:lnTo>
                  <a:lnTo>
                    <a:pt x="293" y="584"/>
                  </a:lnTo>
                  <a:close/>
                  <a:moveTo>
                    <a:pt x="293" y="60"/>
                  </a:moveTo>
                  <a:lnTo>
                    <a:pt x="293" y="60"/>
                  </a:lnTo>
                  <a:lnTo>
                    <a:pt x="281" y="60"/>
                  </a:lnTo>
                  <a:lnTo>
                    <a:pt x="270" y="61"/>
                  </a:lnTo>
                  <a:lnTo>
                    <a:pt x="246" y="65"/>
                  </a:lnTo>
                  <a:lnTo>
                    <a:pt x="224" y="71"/>
                  </a:lnTo>
                  <a:lnTo>
                    <a:pt x="203" y="78"/>
                  </a:lnTo>
                  <a:lnTo>
                    <a:pt x="182" y="88"/>
                  </a:lnTo>
                  <a:lnTo>
                    <a:pt x="164" y="99"/>
                  </a:lnTo>
                  <a:lnTo>
                    <a:pt x="145" y="113"/>
                  </a:lnTo>
                  <a:lnTo>
                    <a:pt x="128" y="129"/>
                  </a:lnTo>
                  <a:lnTo>
                    <a:pt x="114"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4" y="439"/>
                  </a:lnTo>
                  <a:lnTo>
                    <a:pt x="128" y="456"/>
                  </a:lnTo>
                  <a:lnTo>
                    <a:pt x="145" y="470"/>
                  </a:lnTo>
                  <a:lnTo>
                    <a:pt x="164" y="485"/>
                  </a:lnTo>
                  <a:lnTo>
                    <a:pt x="182" y="496"/>
                  </a:lnTo>
                  <a:lnTo>
                    <a:pt x="203" y="506"/>
                  </a:lnTo>
                  <a:lnTo>
                    <a:pt x="224" y="514"/>
                  </a:lnTo>
                  <a:lnTo>
                    <a:pt x="246" y="519"/>
                  </a:lnTo>
                  <a:lnTo>
                    <a:pt x="270" y="523"/>
                  </a:lnTo>
                  <a:lnTo>
                    <a:pt x="281" y="524"/>
                  </a:lnTo>
                  <a:lnTo>
                    <a:pt x="293" y="524"/>
                  </a:lnTo>
                  <a:lnTo>
                    <a:pt x="293" y="524"/>
                  </a:lnTo>
                  <a:lnTo>
                    <a:pt x="305" y="524"/>
                  </a:lnTo>
                  <a:lnTo>
                    <a:pt x="316" y="523"/>
                  </a:lnTo>
                  <a:lnTo>
                    <a:pt x="339" y="519"/>
                  </a:lnTo>
                  <a:lnTo>
                    <a:pt x="362" y="514"/>
                  </a:lnTo>
                  <a:lnTo>
                    <a:pt x="383" y="506"/>
                  </a:lnTo>
                  <a:lnTo>
                    <a:pt x="403" y="496"/>
                  </a:lnTo>
                  <a:lnTo>
                    <a:pt x="422" y="485"/>
                  </a:lnTo>
                  <a:lnTo>
                    <a:pt x="440" y="470"/>
                  </a:lnTo>
                  <a:lnTo>
                    <a:pt x="457" y="456"/>
                  </a:lnTo>
                  <a:lnTo>
                    <a:pt x="472" y="439"/>
                  </a:lnTo>
                  <a:lnTo>
                    <a:pt x="486" y="422"/>
                  </a:lnTo>
                  <a:lnTo>
                    <a:pt x="497" y="403"/>
                  </a:lnTo>
                  <a:lnTo>
                    <a:pt x="507" y="383"/>
                  </a:lnTo>
                  <a:lnTo>
                    <a:pt x="515" y="361"/>
                  </a:lnTo>
                  <a:lnTo>
                    <a:pt x="520" y="338"/>
                  </a:lnTo>
                  <a:lnTo>
                    <a:pt x="524" y="316"/>
                  </a:lnTo>
                  <a:lnTo>
                    <a:pt x="525" y="304"/>
                  </a:lnTo>
                  <a:lnTo>
                    <a:pt x="525" y="292"/>
                  </a:lnTo>
                  <a:lnTo>
                    <a:pt x="525" y="292"/>
                  </a:lnTo>
                  <a:lnTo>
                    <a:pt x="525" y="280"/>
                  </a:lnTo>
                  <a:lnTo>
                    <a:pt x="524" y="269"/>
                  </a:lnTo>
                  <a:lnTo>
                    <a:pt x="520" y="246"/>
                  </a:lnTo>
                  <a:lnTo>
                    <a:pt x="515" y="223"/>
                  </a:lnTo>
                  <a:lnTo>
                    <a:pt x="507" y="202"/>
                  </a:lnTo>
                  <a:lnTo>
                    <a:pt x="497" y="182"/>
                  </a:lnTo>
                  <a:lnTo>
                    <a:pt x="486" y="163"/>
                  </a:lnTo>
                  <a:lnTo>
                    <a:pt x="472" y="145"/>
                  </a:lnTo>
                  <a:lnTo>
                    <a:pt x="457" y="129"/>
                  </a:lnTo>
                  <a:lnTo>
                    <a:pt x="440" y="113"/>
                  </a:lnTo>
                  <a:lnTo>
                    <a:pt x="422" y="99"/>
                  </a:lnTo>
                  <a:lnTo>
                    <a:pt x="403" y="88"/>
                  </a:lnTo>
                  <a:lnTo>
                    <a:pt x="383" y="78"/>
                  </a:lnTo>
                  <a:lnTo>
                    <a:pt x="362" y="71"/>
                  </a:lnTo>
                  <a:lnTo>
                    <a:pt x="339"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9" name="Freeform 144">
              <a:extLst>
                <a:ext uri="{FF2B5EF4-FFF2-40B4-BE49-F238E27FC236}">
                  <a16:creationId xmlns:a16="http://schemas.microsoft.com/office/drawing/2014/main" xmlns="" id="{E94A5074-4766-4A5B-A826-37EF359D66F1}"/>
                </a:ext>
              </a:extLst>
            </p:cNvPr>
            <p:cNvSpPr>
              <a:spLocks noEditPoints="1"/>
            </p:cNvSpPr>
            <p:nvPr/>
          </p:nvSpPr>
          <p:spPr bwMode="auto">
            <a:xfrm>
              <a:off x="2225950" y="3661483"/>
              <a:ext cx="310606" cy="310606"/>
            </a:xfrm>
            <a:custGeom>
              <a:avLst/>
              <a:gdLst>
                <a:gd name="T0" fmla="*/ 263 w 586"/>
                <a:gd name="T1" fmla="*/ 582 h 584"/>
                <a:gd name="T2" fmla="*/ 206 w 586"/>
                <a:gd name="T3" fmla="*/ 571 h 584"/>
                <a:gd name="T4" fmla="*/ 154 w 586"/>
                <a:gd name="T5" fmla="*/ 549 h 584"/>
                <a:gd name="T6" fmla="*/ 107 w 586"/>
                <a:gd name="T7" fmla="*/ 517 h 584"/>
                <a:gd name="T8" fmla="*/ 67 w 586"/>
                <a:gd name="T9" fmla="*/ 478 h 584"/>
                <a:gd name="T10" fmla="*/ 35 w 586"/>
                <a:gd name="T11" fmla="*/ 431 h 584"/>
                <a:gd name="T12" fmla="*/ 13 w 586"/>
                <a:gd name="T13" fmla="*/ 379 h 584"/>
                <a:gd name="T14" fmla="*/ 2 w 586"/>
                <a:gd name="T15" fmla="*/ 321 h 584"/>
                <a:gd name="T16" fmla="*/ 0 w 586"/>
                <a:gd name="T17" fmla="*/ 277 h 584"/>
                <a:gd name="T18" fmla="*/ 9 w 586"/>
                <a:gd name="T19" fmla="*/ 218 h 584"/>
                <a:gd name="T20" fmla="*/ 29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5 w 586"/>
                <a:gd name="T43" fmla="*/ 129 h 584"/>
                <a:gd name="T44" fmla="*/ 563 w 586"/>
                <a:gd name="T45" fmla="*/ 178 h 584"/>
                <a:gd name="T46" fmla="*/ 580 w 586"/>
                <a:gd name="T47" fmla="*/ 233 h 584"/>
                <a:gd name="T48" fmla="*/ 586 w 586"/>
                <a:gd name="T49" fmla="*/ 292 h 584"/>
                <a:gd name="T50" fmla="*/ 583 w 586"/>
                <a:gd name="T51" fmla="*/ 336 h 584"/>
                <a:gd name="T52" fmla="*/ 568 w 586"/>
                <a:gd name="T53" fmla="*/ 392 h 584"/>
                <a:gd name="T54" fmla="*/ 544 w 586"/>
                <a:gd name="T55" fmla="*/ 443 h 584"/>
                <a:gd name="T56" fmla="*/ 510 w 586"/>
                <a:gd name="T57" fmla="*/ 489 h 584"/>
                <a:gd name="T58" fmla="*/ 468 w 586"/>
                <a:gd name="T59" fmla="*/ 526 h 584"/>
                <a:gd name="T60" fmla="*/ 420 w 586"/>
                <a:gd name="T61" fmla="*/ 555 h 584"/>
                <a:gd name="T62" fmla="*/ 366 w 586"/>
                <a:gd name="T63" fmla="*/ 574 h 584"/>
                <a:gd name="T64" fmla="*/ 308 w 586"/>
                <a:gd name="T65" fmla="*/ 583 h 584"/>
                <a:gd name="T66" fmla="*/ 293 w 586"/>
                <a:gd name="T67" fmla="*/ 60 h 584"/>
                <a:gd name="T68" fmla="*/ 224 w 586"/>
                <a:gd name="T69" fmla="*/ 70 h 584"/>
                <a:gd name="T70" fmla="*/ 145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3 w 586"/>
                <a:gd name="T83" fmla="*/ 505 h 584"/>
                <a:gd name="T84" fmla="*/ 281 w 586"/>
                <a:gd name="T85" fmla="*/ 523 h 584"/>
                <a:gd name="T86" fmla="*/ 316 w 586"/>
                <a:gd name="T87" fmla="*/ 522 h 584"/>
                <a:gd name="T88" fmla="*/ 403 w 586"/>
                <a:gd name="T89" fmla="*/ 496 h 584"/>
                <a:gd name="T90" fmla="*/ 472 w 586"/>
                <a:gd name="T91" fmla="*/ 439 h 584"/>
                <a:gd name="T92" fmla="*/ 515 w 586"/>
                <a:gd name="T93" fmla="*/ 361 h 584"/>
                <a:gd name="T94" fmla="*/ 525 w 586"/>
                <a:gd name="T95" fmla="*/ 292 h 584"/>
                <a:gd name="T96" fmla="*/ 520 w 586"/>
                <a:gd name="T97" fmla="*/ 245 h 584"/>
                <a:gd name="T98" fmla="*/ 486 w 586"/>
                <a:gd name="T99" fmla="*/ 162 h 584"/>
                <a:gd name="T100" fmla="*/ 422 w 586"/>
                <a:gd name="T101" fmla="*/ 99 h 584"/>
                <a:gd name="T102" fmla="*/ 339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4" y="578"/>
                  </a:lnTo>
                  <a:lnTo>
                    <a:pt x="220" y="574"/>
                  </a:lnTo>
                  <a:lnTo>
                    <a:pt x="206" y="571"/>
                  </a:lnTo>
                  <a:lnTo>
                    <a:pt x="192" y="566"/>
                  </a:lnTo>
                  <a:lnTo>
                    <a:pt x="179" y="561"/>
                  </a:lnTo>
                  <a:lnTo>
                    <a:pt x="166" y="555"/>
                  </a:lnTo>
                  <a:lnTo>
                    <a:pt x="154" y="549"/>
                  </a:lnTo>
                  <a:lnTo>
                    <a:pt x="141" y="542"/>
                  </a:lnTo>
                  <a:lnTo>
                    <a:pt x="129" y="534"/>
                  </a:lnTo>
                  <a:lnTo>
                    <a:pt x="118" y="526"/>
                  </a:lnTo>
                  <a:lnTo>
                    <a:pt x="107" y="517"/>
                  </a:lnTo>
                  <a:lnTo>
                    <a:pt x="96" y="508"/>
                  </a:lnTo>
                  <a:lnTo>
                    <a:pt x="86" y="499"/>
                  </a:lnTo>
                  <a:lnTo>
                    <a:pt x="76" y="489"/>
                  </a:lnTo>
                  <a:lnTo>
                    <a:pt x="67" y="478"/>
                  </a:lnTo>
                  <a:lnTo>
                    <a:pt x="59" y="466"/>
                  </a:lnTo>
                  <a:lnTo>
                    <a:pt x="50" y="455"/>
                  </a:lnTo>
                  <a:lnTo>
                    <a:pt x="42" y="443"/>
                  </a:lnTo>
                  <a:lnTo>
                    <a:pt x="35" y="431"/>
                  </a:lnTo>
                  <a:lnTo>
                    <a:pt x="29" y="418"/>
                  </a:lnTo>
                  <a:lnTo>
                    <a:pt x="23" y="405"/>
                  </a:lnTo>
                  <a:lnTo>
                    <a:pt x="18" y="392"/>
                  </a:lnTo>
                  <a:lnTo>
                    <a:pt x="13" y="379"/>
                  </a:lnTo>
                  <a:lnTo>
                    <a:pt x="9" y="365"/>
                  </a:lnTo>
                  <a:lnTo>
                    <a:pt x="6" y="351"/>
                  </a:lnTo>
                  <a:lnTo>
                    <a:pt x="3" y="336"/>
                  </a:lnTo>
                  <a:lnTo>
                    <a:pt x="2" y="321"/>
                  </a:lnTo>
                  <a:lnTo>
                    <a:pt x="0" y="307"/>
                  </a:lnTo>
                  <a:lnTo>
                    <a:pt x="0" y="292"/>
                  </a:lnTo>
                  <a:lnTo>
                    <a:pt x="0" y="292"/>
                  </a:lnTo>
                  <a:lnTo>
                    <a:pt x="0" y="277"/>
                  </a:lnTo>
                  <a:lnTo>
                    <a:pt x="2" y="262"/>
                  </a:lnTo>
                  <a:lnTo>
                    <a:pt x="3" y="248"/>
                  </a:lnTo>
                  <a:lnTo>
                    <a:pt x="6" y="233"/>
                  </a:lnTo>
                  <a:lnTo>
                    <a:pt x="9" y="218"/>
                  </a:lnTo>
                  <a:lnTo>
                    <a:pt x="13" y="205"/>
                  </a:lnTo>
                  <a:lnTo>
                    <a:pt x="18" y="191"/>
                  </a:lnTo>
                  <a:lnTo>
                    <a:pt x="23" y="178"/>
                  </a:lnTo>
                  <a:lnTo>
                    <a:pt x="29" y="165"/>
                  </a:lnTo>
                  <a:lnTo>
                    <a:pt x="35" y="153"/>
                  </a:lnTo>
                  <a:lnTo>
                    <a:pt x="42" y="140"/>
                  </a:lnTo>
                  <a:lnTo>
                    <a:pt x="50" y="129"/>
                  </a:lnTo>
                  <a:lnTo>
                    <a:pt x="59" y="117"/>
                  </a:lnTo>
                  <a:lnTo>
                    <a:pt x="67" y="105"/>
                  </a:lnTo>
                  <a:lnTo>
                    <a:pt x="76" y="95"/>
                  </a:lnTo>
                  <a:lnTo>
                    <a:pt x="86" y="85"/>
                  </a:lnTo>
                  <a:lnTo>
                    <a:pt x="96" y="75"/>
                  </a:lnTo>
                  <a:lnTo>
                    <a:pt x="107" y="66"/>
                  </a:lnTo>
                  <a:lnTo>
                    <a:pt x="118" y="57"/>
                  </a:lnTo>
                  <a:lnTo>
                    <a:pt x="129" y="49"/>
                  </a:lnTo>
                  <a:lnTo>
                    <a:pt x="141" y="42"/>
                  </a:lnTo>
                  <a:lnTo>
                    <a:pt x="154" y="35"/>
                  </a:lnTo>
                  <a:lnTo>
                    <a:pt x="166" y="28"/>
                  </a:lnTo>
                  <a:lnTo>
                    <a:pt x="179" y="23"/>
                  </a:lnTo>
                  <a:lnTo>
                    <a:pt x="192" y="17"/>
                  </a:lnTo>
                  <a:lnTo>
                    <a:pt x="206" y="13"/>
                  </a:lnTo>
                  <a:lnTo>
                    <a:pt x="220" y="9"/>
                  </a:lnTo>
                  <a:lnTo>
                    <a:pt x="234" y="6"/>
                  </a:lnTo>
                  <a:lnTo>
                    <a:pt x="249" y="3"/>
                  </a:lnTo>
                  <a:lnTo>
                    <a:pt x="263" y="1"/>
                  </a:lnTo>
                  <a:lnTo>
                    <a:pt x="278" y="0"/>
                  </a:lnTo>
                  <a:lnTo>
                    <a:pt x="293" y="0"/>
                  </a:lnTo>
                  <a:lnTo>
                    <a:pt x="293" y="0"/>
                  </a:lnTo>
                  <a:lnTo>
                    <a:pt x="308" y="0"/>
                  </a:lnTo>
                  <a:lnTo>
                    <a:pt x="323" y="1"/>
                  </a:lnTo>
                  <a:lnTo>
                    <a:pt x="337" y="3"/>
                  </a:lnTo>
                  <a:lnTo>
                    <a:pt x="352" y="6"/>
                  </a:lnTo>
                  <a:lnTo>
                    <a:pt x="366" y="9"/>
                  </a:lnTo>
                  <a:lnTo>
                    <a:pt x="380" y="13"/>
                  </a:lnTo>
                  <a:lnTo>
                    <a:pt x="394" y="17"/>
                  </a:lnTo>
                  <a:lnTo>
                    <a:pt x="407" y="23"/>
                  </a:lnTo>
                  <a:lnTo>
                    <a:pt x="420" y="28"/>
                  </a:lnTo>
                  <a:lnTo>
                    <a:pt x="432" y="35"/>
                  </a:lnTo>
                  <a:lnTo>
                    <a:pt x="445" y="42"/>
                  </a:lnTo>
                  <a:lnTo>
                    <a:pt x="457" y="49"/>
                  </a:lnTo>
                  <a:lnTo>
                    <a:pt x="468" y="57"/>
                  </a:lnTo>
                  <a:lnTo>
                    <a:pt x="479" y="66"/>
                  </a:lnTo>
                  <a:lnTo>
                    <a:pt x="490" y="75"/>
                  </a:lnTo>
                  <a:lnTo>
                    <a:pt x="500" y="85"/>
                  </a:lnTo>
                  <a:lnTo>
                    <a:pt x="510" y="95"/>
                  </a:lnTo>
                  <a:lnTo>
                    <a:pt x="519" y="105"/>
                  </a:lnTo>
                  <a:lnTo>
                    <a:pt x="527" y="117"/>
                  </a:lnTo>
                  <a:lnTo>
                    <a:pt x="535" y="129"/>
                  </a:lnTo>
                  <a:lnTo>
                    <a:pt x="544" y="140"/>
                  </a:lnTo>
                  <a:lnTo>
                    <a:pt x="551" y="153"/>
                  </a:lnTo>
                  <a:lnTo>
                    <a:pt x="557" y="165"/>
                  </a:lnTo>
                  <a:lnTo>
                    <a:pt x="563" y="178"/>
                  </a:lnTo>
                  <a:lnTo>
                    <a:pt x="568" y="191"/>
                  </a:lnTo>
                  <a:lnTo>
                    <a:pt x="573" y="205"/>
                  </a:lnTo>
                  <a:lnTo>
                    <a:pt x="577" y="218"/>
                  </a:lnTo>
                  <a:lnTo>
                    <a:pt x="580" y="233"/>
                  </a:lnTo>
                  <a:lnTo>
                    <a:pt x="583" y="248"/>
                  </a:lnTo>
                  <a:lnTo>
                    <a:pt x="584" y="262"/>
                  </a:lnTo>
                  <a:lnTo>
                    <a:pt x="586" y="277"/>
                  </a:lnTo>
                  <a:lnTo>
                    <a:pt x="586" y="292"/>
                  </a:lnTo>
                  <a:lnTo>
                    <a:pt x="586" y="292"/>
                  </a:lnTo>
                  <a:lnTo>
                    <a:pt x="586" y="307"/>
                  </a:lnTo>
                  <a:lnTo>
                    <a:pt x="584" y="321"/>
                  </a:lnTo>
                  <a:lnTo>
                    <a:pt x="583" y="336"/>
                  </a:lnTo>
                  <a:lnTo>
                    <a:pt x="580" y="351"/>
                  </a:lnTo>
                  <a:lnTo>
                    <a:pt x="577" y="365"/>
                  </a:lnTo>
                  <a:lnTo>
                    <a:pt x="573" y="379"/>
                  </a:lnTo>
                  <a:lnTo>
                    <a:pt x="568" y="392"/>
                  </a:lnTo>
                  <a:lnTo>
                    <a:pt x="563" y="405"/>
                  </a:lnTo>
                  <a:lnTo>
                    <a:pt x="557" y="418"/>
                  </a:lnTo>
                  <a:lnTo>
                    <a:pt x="551" y="431"/>
                  </a:lnTo>
                  <a:lnTo>
                    <a:pt x="544" y="443"/>
                  </a:lnTo>
                  <a:lnTo>
                    <a:pt x="535" y="455"/>
                  </a:lnTo>
                  <a:lnTo>
                    <a:pt x="527" y="466"/>
                  </a:lnTo>
                  <a:lnTo>
                    <a:pt x="519" y="478"/>
                  </a:lnTo>
                  <a:lnTo>
                    <a:pt x="510" y="489"/>
                  </a:lnTo>
                  <a:lnTo>
                    <a:pt x="500" y="499"/>
                  </a:lnTo>
                  <a:lnTo>
                    <a:pt x="490" y="508"/>
                  </a:lnTo>
                  <a:lnTo>
                    <a:pt x="479" y="517"/>
                  </a:lnTo>
                  <a:lnTo>
                    <a:pt x="468" y="526"/>
                  </a:lnTo>
                  <a:lnTo>
                    <a:pt x="457" y="534"/>
                  </a:lnTo>
                  <a:lnTo>
                    <a:pt x="445" y="542"/>
                  </a:lnTo>
                  <a:lnTo>
                    <a:pt x="432" y="549"/>
                  </a:lnTo>
                  <a:lnTo>
                    <a:pt x="420" y="555"/>
                  </a:lnTo>
                  <a:lnTo>
                    <a:pt x="407" y="561"/>
                  </a:lnTo>
                  <a:lnTo>
                    <a:pt x="394" y="566"/>
                  </a:lnTo>
                  <a:lnTo>
                    <a:pt x="380" y="571"/>
                  </a:lnTo>
                  <a:lnTo>
                    <a:pt x="366" y="574"/>
                  </a:lnTo>
                  <a:lnTo>
                    <a:pt x="352" y="578"/>
                  </a:lnTo>
                  <a:lnTo>
                    <a:pt x="337" y="580"/>
                  </a:lnTo>
                  <a:lnTo>
                    <a:pt x="323" y="582"/>
                  </a:lnTo>
                  <a:lnTo>
                    <a:pt x="308" y="583"/>
                  </a:lnTo>
                  <a:lnTo>
                    <a:pt x="293" y="584"/>
                  </a:lnTo>
                  <a:lnTo>
                    <a:pt x="293" y="584"/>
                  </a:lnTo>
                  <a:close/>
                  <a:moveTo>
                    <a:pt x="293" y="60"/>
                  </a:moveTo>
                  <a:lnTo>
                    <a:pt x="293" y="60"/>
                  </a:lnTo>
                  <a:lnTo>
                    <a:pt x="281" y="60"/>
                  </a:lnTo>
                  <a:lnTo>
                    <a:pt x="270" y="61"/>
                  </a:lnTo>
                  <a:lnTo>
                    <a:pt x="246" y="64"/>
                  </a:lnTo>
                  <a:lnTo>
                    <a:pt x="224" y="70"/>
                  </a:lnTo>
                  <a:lnTo>
                    <a:pt x="203" y="78"/>
                  </a:lnTo>
                  <a:lnTo>
                    <a:pt x="182" y="88"/>
                  </a:lnTo>
                  <a:lnTo>
                    <a:pt x="164" y="99"/>
                  </a:lnTo>
                  <a:lnTo>
                    <a:pt x="145" y="113"/>
                  </a:lnTo>
                  <a:lnTo>
                    <a:pt x="128" y="128"/>
                  </a:lnTo>
                  <a:lnTo>
                    <a:pt x="114"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4" y="439"/>
                  </a:lnTo>
                  <a:lnTo>
                    <a:pt x="128" y="455"/>
                  </a:lnTo>
                  <a:lnTo>
                    <a:pt x="145" y="471"/>
                  </a:lnTo>
                  <a:lnTo>
                    <a:pt x="164" y="484"/>
                  </a:lnTo>
                  <a:lnTo>
                    <a:pt x="182" y="496"/>
                  </a:lnTo>
                  <a:lnTo>
                    <a:pt x="203" y="505"/>
                  </a:lnTo>
                  <a:lnTo>
                    <a:pt x="224" y="513"/>
                  </a:lnTo>
                  <a:lnTo>
                    <a:pt x="246" y="519"/>
                  </a:lnTo>
                  <a:lnTo>
                    <a:pt x="270" y="522"/>
                  </a:lnTo>
                  <a:lnTo>
                    <a:pt x="281" y="523"/>
                  </a:lnTo>
                  <a:lnTo>
                    <a:pt x="293" y="524"/>
                  </a:lnTo>
                  <a:lnTo>
                    <a:pt x="293" y="524"/>
                  </a:lnTo>
                  <a:lnTo>
                    <a:pt x="305" y="523"/>
                  </a:lnTo>
                  <a:lnTo>
                    <a:pt x="316" y="522"/>
                  </a:lnTo>
                  <a:lnTo>
                    <a:pt x="339" y="519"/>
                  </a:lnTo>
                  <a:lnTo>
                    <a:pt x="362" y="513"/>
                  </a:lnTo>
                  <a:lnTo>
                    <a:pt x="383" y="505"/>
                  </a:lnTo>
                  <a:lnTo>
                    <a:pt x="403" y="496"/>
                  </a:lnTo>
                  <a:lnTo>
                    <a:pt x="422" y="484"/>
                  </a:lnTo>
                  <a:lnTo>
                    <a:pt x="440" y="471"/>
                  </a:lnTo>
                  <a:lnTo>
                    <a:pt x="457" y="455"/>
                  </a:lnTo>
                  <a:lnTo>
                    <a:pt x="472" y="439"/>
                  </a:lnTo>
                  <a:lnTo>
                    <a:pt x="486" y="421"/>
                  </a:lnTo>
                  <a:lnTo>
                    <a:pt x="497" y="402"/>
                  </a:lnTo>
                  <a:lnTo>
                    <a:pt x="507" y="382"/>
                  </a:lnTo>
                  <a:lnTo>
                    <a:pt x="515" y="361"/>
                  </a:lnTo>
                  <a:lnTo>
                    <a:pt x="520" y="338"/>
                  </a:lnTo>
                  <a:lnTo>
                    <a:pt x="524" y="315"/>
                  </a:lnTo>
                  <a:lnTo>
                    <a:pt x="525" y="303"/>
                  </a:lnTo>
                  <a:lnTo>
                    <a:pt x="525" y="292"/>
                  </a:lnTo>
                  <a:lnTo>
                    <a:pt x="525" y="292"/>
                  </a:lnTo>
                  <a:lnTo>
                    <a:pt x="525" y="280"/>
                  </a:lnTo>
                  <a:lnTo>
                    <a:pt x="524" y="268"/>
                  </a:lnTo>
                  <a:lnTo>
                    <a:pt x="520" y="245"/>
                  </a:lnTo>
                  <a:lnTo>
                    <a:pt x="515" y="222"/>
                  </a:lnTo>
                  <a:lnTo>
                    <a:pt x="507" y="201"/>
                  </a:lnTo>
                  <a:lnTo>
                    <a:pt x="497" y="181"/>
                  </a:lnTo>
                  <a:lnTo>
                    <a:pt x="486" y="162"/>
                  </a:lnTo>
                  <a:lnTo>
                    <a:pt x="472" y="144"/>
                  </a:lnTo>
                  <a:lnTo>
                    <a:pt x="457" y="128"/>
                  </a:lnTo>
                  <a:lnTo>
                    <a:pt x="440" y="113"/>
                  </a:lnTo>
                  <a:lnTo>
                    <a:pt x="422" y="99"/>
                  </a:lnTo>
                  <a:lnTo>
                    <a:pt x="403" y="88"/>
                  </a:lnTo>
                  <a:lnTo>
                    <a:pt x="383" y="78"/>
                  </a:lnTo>
                  <a:lnTo>
                    <a:pt x="362" y="70"/>
                  </a:lnTo>
                  <a:lnTo>
                    <a:pt x="339"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0" name="Freeform 145">
              <a:extLst>
                <a:ext uri="{FF2B5EF4-FFF2-40B4-BE49-F238E27FC236}">
                  <a16:creationId xmlns:a16="http://schemas.microsoft.com/office/drawing/2014/main" xmlns="" id="{822F2E6F-B458-46C9-96E4-5A995EB22B15}"/>
                </a:ext>
              </a:extLst>
            </p:cNvPr>
            <p:cNvSpPr>
              <a:spLocks noEditPoints="1"/>
            </p:cNvSpPr>
            <p:nvPr/>
          </p:nvSpPr>
          <p:spPr bwMode="auto">
            <a:xfrm>
              <a:off x="1260752" y="3078504"/>
              <a:ext cx="310606" cy="310606"/>
            </a:xfrm>
            <a:custGeom>
              <a:avLst/>
              <a:gdLst>
                <a:gd name="T0" fmla="*/ 263 w 586"/>
                <a:gd name="T1" fmla="*/ 583 h 584"/>
                <a:gd name="T2" fmla="*/ 206 w 586"/>
                <a:gd name="T3" fmla="*/ 571 h 584"/>
                <a:gd name="T4" fmla="*/ 154 w 586"/>
                <a:gd name="T5" fmla="*/ 549 h 584"/>
                <a:gd name="T6" fmla="*/ 106 w 586"/>
                <a:gd name="T7" fmla="*/ 518 h 584"/>
                <a:gd name="T8" fmla="*/ 67 w 586"/>
                <a:gd name="T9" fmla="*/ 478 h 584"/>
                <a:gd name="T10" fmla="*/ 35 w 586"/>
                <a:gd name="T11" fmla="*/ 431 h 584"/>
                <a:gd name="T12" fmla="*/ 13 w 586"/>
                <a:gd name="T13" fmla="*/ 379 h 584"/>
                <a:gd name="T14" fmla="*/ 1 w 586"/>
                <a:gd name="T15" fmla="*/ 322 h 584"/>
                <a:gd name="T16" fmla="*/ 0 w 586"/>
                <a:gd name="T17" fmla="*/ 277 h 584"/>
                <a:gd name="T18" fmla="*/ 9 w 586"/>
                <a:gd name="T19" fmla="*/ 219 h 584"/>
                <a:gd name="T20" fmla="*/ 28 w 586"/>
                <a:gd name="T21" fmla="*/ 166 h 584"/>
                <a:gd name="T22" fmla="*/ 59 w 586"/>
                <a:gd name="T23" fmla="*/ 118 h 584"/>
                <a:gd name="T24" fmla="*/ 96 w 586"/>
                <a:gd name="T25" fmla="*/ 76 h 584"/>
                <a:gd name="T26" fmla="*/ 141 w 586"/>
                <a:gd name="T27" fmla="*/ 42 h 584"/>
                <a:gd name="T28" fmla="*/ 192 w 586"/>
                <a:gd name="T29" fmla="*/ 18 h 584"/>
                <a:gd name="T30" fmla="*/ 249 w 586"/>
                <a:gd name="T31" fmla="*/ 4 h 584"/>
                <a:gd name="T32" fmla="*/ 293 w 586"/>
                <a:gd name="T33" fmla="*/ 0 h 584"/>
                <a:gd name="T34" fmla="*/ 352 w 586"/>
                <a:gd name="T35" fmla="*/ 6 h 584"/>
                <a:gd name="T36" fmla="*/ 407 w 586"/>
                <a:gd name="T37" fmla="*/ 23 h 584"/>
                <a:gd name="T38" fmla="*/ 457 w 586"/>
                <a:gd name="T39" fmla="*/ 50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3 h 584"/>
                <a:gd name="T54" fmla="*/ 544 w 586"/>
                <a:gd name="T55" fmla="*/ 443 h 584"/>
                <a:gd name="T56" fmla="*/ 509 w 586"/>
                <a:gd name="T57" fmla="*/ 489 h 584"/>
                <a:gd name="T58" fmla="*/ 468 w 586"/>
                <a:gd name="T59" fmla="*/ 526 h 584"/>
                <a:gd name="T60" fmla="*/ 419 w 586"/>
                <a:gd name="T61" fmla="*/ 555 h 584"/>
                <a:gd name="T62" fmla="*/ 366 w 586"/>
                <a:gd name="T63" fmla="*/ 575 h 584"/>
                <a:gd name="T64" fmla="*/ 308 w 586"/>
                <a:gd name="T65" fmla="*/ 584 h 584"/>
                <a:gd name="T66" fmla="*/ 293 w 586"/>
                <a:gd name="T67" fmla="*/ 60 h 584"/>
                <a:gd name="T68" fmla="*/ 223 w 586"/>
                <a:gd name="T69" fmla="*/ 71 h 584"/>
                <a:gd name="T70" fmla="*/ 146 w 586"/>
                <a:gd name="T71" fmla="*/ 113 h 584"/>
                <a:gd name="T72" fmla="*/ 89 w 586"/>
                <a:gd name="T73" fmla="*/ 182 h 584"/>
                <a:gd name="T74" fmla="*/ 62 w 586"/>
                <a:gd name="T75" fmla="*/ 269 h 584"/>
                <a:gd name="T76" fmla="*/ 61 w 586"/>
                <a:gd name="T77" fmla="*/ 304 h 584"/>
                <a:gd name="T78" fmla="*/ 79 w 586"/>
                <a:gd name="T79" fmla="*/ 383 h 584"/>
                <a:gd name="T80" fmla="*/ 128 w 586"/>
                <a:gd name="T81" fmla="*/ 456 h 584"/>
                <a:gd name="T82" fmla="*/ 202 w 586"/>
                <a:gd name="T83" fmla="*/ 506 h 584"/>
                <a:gd name="T84" fmla="*/ 281 w 586"/>
                <a:gd name="T85" fmla="*/ 524 h 584"/>
                <a:gd name="T86" fmla="*/ 316 w 586"/>
                <a:gd name="T87" fmla="*/ 523 h 584"/>
                <a:gd name="T88" fmla="*/ 403 w 586"/>
                <a:gd name="T89" fmla="*/ 496 h 584"/>
                <a:gd name="T90" fmla="*/ 472 w 586"/>
                <a:gd name="T91" fmla="*/ 439 h 584"/>
                <a:gd name="T92" fmla="*/ 514 w 586"/>
                <a:gd name="T93" fmla="*/ 361 h 584"/>
                <a:gd name="T94" fmla="*/ 525 w 586"/>
                <a:gd name="T95" fmla="*/ 292 h 584"/>
                <a:gd name="T96" fmla="*/ 520 w 586"/>
                <a:gd name="T97" fmla="*/ 246 h 584"/>
                <a:gd name="T98" fmla="*/ 485 w 586"/>
                <a:gd name="T99" fmla="*/ 163 h 584"/>
                <a:gd name="T100" fmla="*/ 422 w 586"/>
                <a:gd name="T101" fmla="*/ 99 h 584"/>
                <a:gd name="T102" fmla="*/ 340 w 586"/>
                <a:gd name="T103" fmla="*/ 65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4"/>
                  </a:lnTo>
                  <a:lnTo>
                    <a:pt x="263" y="583"/>
                  </a:lnTo>
                  <a:lnTo>
                    <a:pt x="249" y="581"/>
                  </a:lnTo>
                  <a:lnTo>
                    <a:pt x="233" y="578"/>
                  </a:lnTo>
                  <a:lnTo>
                    <a:pt x="219" y="575"/>
                  </a:lnTo>
                  <a:lnTo>
                    <a:pt x="206" y="571"/>
                  </a:lnTo>
                  <a:lnTo>
                    <a:pt x="192" y="566"/>
                  </a:lnTo>
                  <a:lnTo>
                    <a:pt x="179" y="561"/>
                  </a:lnTo>
                  <a:lnTo>
                    <a:pt x="166" y="555"/>
                  </a:lnTo>
                  <a:lnTo>
                    <a:pt x="154" y="549"/>
                  </a:lnTo>
                  <a:lnTo>
                    <a:pt x="141" y="542"/>
                  </a:lnTo>
                  <a:lnTo>
                    <a:pt x="129" y="534"/>
                  </a:lnTo>
                  <a:lnTo>
                    <a:pt x="117" y="526"/>
                  </a:lnTo>
                  <a:lnTo>
                    <a:pt x="106" y="518"/>
                  </a:lnTo>
                  <a:lnTo>
                    <a:pt x="96" y="509"/>
                  </a:lnTo>
                  <a:lnTo>
                    <a:pt x="86" y="499"/>
                  </a:lnTo>
                  <a:lnTo>
                    <a:pt x="76" y="489"/>
                  </a:lnTo>
                  <a:lnTo>
                    <a:pt x="67" y="478"/>
                  </a:lnTo>
                  <a:lnTo>
                    <a:pt x="59" y="466"/>
                  </a:lnTo>
                  <a:lnTo>
                    <a:pt x="50" y="455"/>
                  </a:lnTo>
                  <a:lnTo>
                    <a:pt x="42" y="443"/>
                  </a:lnTo>
                  <a:lnTo>
                    <a:pt x="35" y="431"/>
                  </a:lnTo>
                  <a:lnTo>
                    <a:pt x="28" y="419"/>
                  </a:lnTo>
                  <a:lnTo>
                    <a:pt x="23" y="406"/>
                  </a:lnTo>
                  <a:lnTo>
                    <a:pt x="17" y="393"/>
                  </a:lnTo>
                  <a:lnTo>
                    <a:pt x="13" y="379"/>
                  </a:lnTo>
                  <a:lnTo>
                    <a:pt x="9" y="365"/>
                  </a:lnTo>
                  <a:lnTo>
                    <a:pt x="6" y="350"/>
                  </a:lnTo>
                  <a:lnTo>
                    <a:pt x="3" y="336"/>
                  </a:lnTo>
                  <a:lnTo>
                    <a:pt x="1" y="322"/>
                  </a:lnTo>
                  <a:lnTo>
                    <a:pt x="0" y="307"/>
                  </a:lnTo>
                  <a:lnTo>
                    <a:pt x="0" y="292"/>
                  </a:lnTo>
                  <a:lnTo>
                    <a:pt x="0" y="292"/>
                  </a:lnTo>
                  <a:lnTo>
                    <a:pt x="0" y="277"/>
                  </a:lnTo>
                  <a:lnTo>
                    <a:pt x="1" y="262"/>
                  </a:lnTo>
                  <a:lnTo>
                    <a:pt x="3" y="248"/>
                  </a:lnTo>
                  <a:lnTo>
                    <a:pt x="6" y="233"/>
                  </a:lnTo>
                  <a:lnTo>
                    <a:pt x="9" y="219"/>
                  </a:lnTo>
                  <a:lnTo>
                    <a:pt x="13" y="205"/>
                  </a:lnTo>
                  <a:lnTo>
                    <a:pt x="17" y="192"/>
                  </a:lnTo>
                  <a:lnTo>
                    <a:pt x="23" y="178"/>
                  </a:lnTo>
                  <a:lnTo>
                    <a:pt x="28" y="166"/>
                  </a:lnTo>
                  <a:lnTo>
                    <a:pt x="35" y="153"/>
                  </a:lnTo>
                  <a:lnTo>
                    <a:pt x="42" y="141"/>
                  </a:lnTo>
                  <a:lnTo>
                    <a:pt x="50" y="129"/>
                  </a:lnTo>
                  <a:lnTo>
                    <a:pt x="59" y="118"/>
                  </a:lnTo>
                  <a:lnTo>
                    <a:pt x="67" y="106"/>
                  </a:lnTo>
                  <a:lnTo>
                    <a:pt x="76" y="95"/>
                  </a:lnTo>
                  <a:lnTo>
                    <a:pt x="86" y="85"/>
                  </a:lnTo>
                  <a:lnTo>
                    <a:pt x="96" y="76"/>
                  </a:lnTo>
                  <a:lnTo>
                    <a:pt x="106" y="66"/>
                  </a:lnTo>
                  <a:lnTo>
                    <a:pt x="117" y="58"/>
                  </a:lnTo>
                  <a:lnTo>
                    <a:pt x="129" y="50"/>
                  </a:lnTo>
                  <a:lnTo>
                    <a:pt x="141" y="42"/>
                  </a:lnTo>
                  <a:lnTo>
                    <a:pt x="154" y="35"/>
                  </a:lnTo>
                  <a:lnTo>
                    <a:pt x="166" y="29"/>
                  </a:lnTo>
                  <a:lnTo>
                    <a:pt x="179" y="23"/>
                  </a:lnTo>
                  <a:lnTo>
                    <a:pt x="192" y="18"/>
                  </a:lnTo>
                  <a:lnTo>
                    <a:pt x="206" y="13"/>
                  </a:lnTo>
                  <a:lnTo>
                    <a:pt x="219" y="9"/>
                  </a:lnTo>
                  <a:lnTo>
                    <a:pt x="233" y="6"/>
                  </a:lnTo>
                  <a:lnTo>
                    <a:pt x="249" y="4"/>
                  </a:lnTo>
                  <a:lnTo>
                    <a:pt x="263" y="2"/>
                  </a:lnTo>
                  <a:lnTo>
                    <a:pt x="278" y="1"/>
                  </a:lnTo>
                  <a:lnTo>
                    <a:pt x="293" y="0"/>
                  </a:lnTo>
                  <a:lnTo>
                    <a:pt x="293" y="0"/>
                  </a:lnTo>
                  <a:lnTo>
                    <a:pt x="308" y="1"/>
                  </a:lnTo>
                  <a:lnTo>
                    <a:pt x="322" y="2"/>
                  </a:lnTo>
                  <a:lnTo>
                    <a:pt x="337" y="4"/>
                  </a:lnTo>
                  <a:lnTo>
                    <a:pt x="352" y="6"/>
                  </a:lnTo>
                  <a:lnTo>
                    <a:pt x="366" y="9"/>
                  </a:lnTo>
                  <a:lnTo>
                    <a:pt x="380" y="13"/>
                  </a:lnTo>
                  <a:lnTo>
                    <a:pt x="393" y="18"/>
                  </a:lnTo>
                  <a:lnTo>
                    <a:pt x="407" y="23"/>
                  </a:lnTo>
                  <a:lnTo>
                    <a:pt x="419" y="29"/>
                  </a:lnTo>
                  <a:lnTo>
                    <a:pt x="432" y="35"/>
                  </a:lnTo>
                  <a:lnTo>
                    <a:pt x="445" y="42"/>
                  </a:lnTo>
                  <a:lnTo>
                    <a:pt x="457" y="50"/>
                  </a:lnTo>
                  <a:lnTo>
                    <a:pt x="468" y="58"/>
                  </a:lnTo>
                  <a:lnTo>
                    <a:pt x="479" y="66"/>
                  </a:lnTo>
                  <a:lnTo>
                    <a:pt x="490" y="76"/>
                  </a:lnTo>
                  <a:lnTo>
                    <a:pt x="500" y="85"/>
                  </a:lnTo>
                  <a:lnTo>
                    <a:pt x="509" y="95"/>
                  </a:lnTo>
                  <a:lnTo>
                    <a:pt x="518" y="106"/>
                  </a:lnTo>
                  <a:lnTo>
                    <a:pt x="527" y="118"/>
                  </a:lnTo>
                  <a:lnTo>
                    <a:pt x="536" y="129"/>
                  </a:lnTo>
                  <a:lnTo>
                    <a:pt x="544" y="141"/>
                  </a:lnTo>
                  <a:lnTo>
                    <a:pt x="551" y="153"/>
                  </a:lnTo>
                  <a:lnTo>
                    <a:pt x="557" y="166"/>
                  </a:lnTo>
                  <a:lnTo>
                    <a:pt x="563" y="178"/>
                  </a:lnTo>
                  <a:lnTo>
                    <a:pt x="568" y="192"/>
                  </a:lnTo>
                  <a:lnTo>
                    <a:pt x="573" y="205"/>
                  </a:lnTo>
                  <a:lnTo>
                    <a:pt x="577" y="219"/>
                  </a:lnTo>
                  <a:lnTo>
                    <a:pt x="580" y="233"/>
                  </a:lnTo>
                  <a:lnTo>
                    <a:pt x="582" y="248"/>
                  </a:lnTo>
                  <a:lnTo>
                    <a:pt x="584" y="262"/>
                  </a:lnTo>
                  <a:lnTo>
                    <a:pt x="585" y="277"/>
                  </a:lnTo>
                  <a:lnTo>
                    <a:pt x="586" y="292"/>
                  </a:lnTo>
                  <a:lnTo>
                    <a:pt x="586" y="292"/>
                  </a:lnTo>
                  <a:lnTo>
                    <a:pt x="585" y="307"/>
                  </a:lnTo>
                  <a:lnTo>
                    <a:pt x="584" y="322"/>
                  </a:lnTo>
                  <a:lnTo>
                    <a:pt x="582" y="336"/>
                  </a:lnTo>
                  <a:lnTo>
                    <a:pt x="580" y="350"/>
                  </a:lnTo>
                  <a:lnTo>
                    <a:pt x="577" y="365"/>
                  </a:lnTo>
                  <a:lnTo>
                    <a:pt x="573" y="379"/>
                  </a:lnTo>
                  <a:lnTo>
                    <a:pt x="568" y="393"/>
                  </a:lnTo>
                  <a:lnTo>
                    <a:pt x="563" y="406"/>
                  </a:lnTo>
                  <a:lnTo>
                    <a:pt x="557" y="419"/>
                  </a:lnTo>
                  <a:lnTo>
                    <a:pt x="551" y="431"/>
                  </a:lnTo>
                  <a:lnTo>
                    <a:pt x="544" y="443"/>
                  </a:lnTo>
                  <a:lnTo>
                    <a:pt x="536" y="455"/>
                  </a:lnTo>
                  <a:lnTo>
                    <a:pt x="527" y="466"/>
                  </a:lnTo>
                  <a:lnTo>
                    <a:pt x="518" y="478"/>
                  </a:lnTo>
                  <a:lnTo>
                    <a:pt x="509" y="489"/>
                  </a:lnTo>
                  <a:lnTo>
                    <a:pt x="500" y="499"/>
                  </a:lnTo>
                  <a:lnTo>
                    <a:pt x="490" y="509"/>
                  </a:lnTo>
                  <a:lnTo>
                    <a:pt x="479" y="518"/>
                  </a:lnTo>
                  <a:lnTo>
                    <a:pt x="468" y="526"/>
                  </a:lnTo>
                  <a:lnTo>
                    <a:pt x="457" y="534"/>
                  </a:lnTo>
                  <a:lnTo>
                    <a:pt x="445" y="542"/>
                  </a:lnTo>
                  <a:lnTo>
                    <a:pt x="432" y="549"/>
                  </a:lnTo>
                  <a:lnTo>
                    <a:pt x="419" y="555"/>
                  </a:lnTo>
                  <a:lnTo>
                    <a:pt x="407" y="561"/>
                  </a:lnTo>
                  <a:lnTo>
                    <a:pt x="393" y="566"/>
                  </a:lnTo>
                  <a:lnTo>
                    <a:pt x="380" y="571"/>
                  </a:lnTo>
                  <a:lnTo>
                    <a:pt x="366" y="575"/>
                  </a:lnTo>
                  <a:lnTo>
                    <a:pt x="352" y="578"/>
                  </a:lnTo>
                  <a:lnTo>
                    <a:pt x="337" y="581"/>
                  </a:lnTo>
                  <a:lnTo>
                    <a:pt x="322" y="583"/>
                  </a:lnTo>
                  <a:lnTo>
                    <a:pt x="308" y="584"/>
                  </a:lnTo>
                  <a:lnTo>
                    <a:pt x="293" y="584"/>
                  </a:lnTo>
                  <a:lnTo>
                    <a:pt x="293" y="584"/>
                  </a:lnTo>
                  <a:close/>
                  <a:moveTo>
                    <a:pt x="293" y="60"/>
                  </a:moveTo>
                  <a:lnTo>
                    <a:pt x="293" y="60"/>
                  </a:lnTo>
                  <a:lnTo>
                    <a:pt x="281" y="60"/>
                  </a:lnTo>
                  <a:lnTo>
                    <a:pt x="269" y="61"/>
                  </a:lnTo>
                  <a:lnTo>
                    <a:pt x="247" y="65"/>
                  </a:lnTo>
                  <a:lnTo>
                    <a:pt x="223" y="71"/>
                  </a:lnTo>
                  <a:lnTo>
                    <a:pt x="202" y="78"/>
                  </a:lnTo>
                  <a:lnTo>
                    <a:pt x="182" y="88"/>
                  </a:lnTo>
                  <a:lnTo>
                    <a:pt x="163" y="99"/>
                  </a:lnTo>
                  <a:lnTo>
                    <a:pt x="146" y="113"/>
                  </a:lnTo>
                  <a:lnTo>
                    <a:pt x="128" y="129"/>
                  </a:lnTo>
                  <a:lnTo>
                    <a:pt x="113" y="145"/>
                  </a:lnTo>
                  <a:lnTo>
                    <a:pt x="100" y="163"/>
                  </a:lnTo>
                  <a:lnTo>
                    <a:pt x="89" y="182"/>
                  </a:lnTo>
                  <a:lnTo>
                    <a:pt x="79" y="202"/>
                  </a:lnTo>
                  <a:lnTo>
                    <a:pt x="71" y="223"/>
                  </a:lnTo>
                  <a:lnTo>
                    <a:pt x="66" y="246"/>
                  </a:lnTo>
                  <a:lnTo>
                    <a:pt x="62" y="269"/>
                  </a:lnTo>
                  <a:lnTo>
                    <a:pt x="61" y="280"/>
                  </a:lnTo>
                  <a:lnTo>
                    <a:pt x="61" y="292"/>
                  </a:lnTo>
                  <a:lnTo>
                    <a:pt x="61" y="292"/>
                  </a:lnTo>
                  <a:lnTo>
                    <a:pt x="61" y="304"/>
                  </a:lnTo>
                  <a:lnTo>
                    <a:pt x="62" y="316"/>
                  </a:lnTo>
                  <a:lnTo>
                    <a:pt x="66" y="338"/>
                  </a:lnTo>
                  <a:lnTo>
                    <a:pt x="71" y="361"/>
                  </a:lnTo>
                  <a:lnTo>
                    <a:pt x="79" y="383"/>
                  </a:lnTo>
                  <a:lnTo>
                    <a:pt x="89" y="403"/>
                  </a:lnTo>
                  <a:lnTo>
                    <a:pt x="100" y="422"/>
                  </a:lnTo>
                  <a:lnTo>
                    <a:pt x="113" y="439"/>
                  </a:lnTo>
                  <a:lnTo>
                    <a:pt x="128" y="456"/>
                  </a:lnTo>
                  <a:lnTo>
                    <a:pt x="146" y="470"/>
                  </a:lnTo>
                  <a:lnTo>
                    <a:pt x="163" y="485"/>
                  </a:lnTo>
                  <a:lnTo>
                    <a:pt x="182" y="496"/>
                  </a:lnTo>
                  <a:lnTo>
                    <a:pt x="202" y="506"/>
                  </a:lnTo>
                  <a:lnTo>
                    <a:pt x="223" y="514"/>
                  </a:lnTo>
                  <a:lnTo>
                    <a:pt x="247" y="519"/>
                  </a:lnTo>
                  <a:lnTo>
                    <a:pt x="269" y="523"/>
                  </a:lnTo>
                  <a:lnTo>
                    <a:pt x="281" y="524"/>
                  </a:lnTo>
                  <a:lnTo>
                    <a:pt x="293" y="524"/>
                  </a:lnTo>
                  <a:lnTo>
                    <a:pt x="293" y="524"/>
                  </a:lnTo>
                  <a:lnTo>
                    <a:pt x="305" y="524"/>
                  </a:lnTo>
                  <a:lnTo>
                    <a:pt x="316" y="523"/>
                  </a:lnTo>
                  <a:lnTo>
                    <a:pt x="340" y="519"/>
                  </a:lnTo>
                  <a:lnTo>
                    <a:pt x="362" y="514"/>
                  </a:lnTo>
                  <a:lnTo>
                    <a:pt x="383" y="506"/>
                  </a:lnTo>
                  <a:lnTo>
                    <a:pt x="403" y="496"/>
                  </a:lnTo>
                  <a:lnTo>
                    <a:pt x="422" y="485"/>
                  </a:lnTo>
                  <a:lnTo>
                    <a:pt x="441" y="470"/>
                  </a:lnTo>
                  <a:lnTo>
                    <a:pt x="457" y="456"/>
                  </a:lnTo>
                  <a:lnTo>
                    <a:pt x="472" y="439"/>
                  </a:lnTo>
                  <a:lnTo>
                    <a:pt x="485" y="422"/>
                  </a:lnTo>
                  <a:lnTo>
                    <a:pt x="497" y="403"/>
                  </a:lnTo>
                  <a:lnTo>
                    <a:pt x="507" y="383"/>
                  </a:lnTo>
                  <a:lnTo>
                    <a:pt x="514" y="361"/>
                  </a:lnTo>
                  <a:lnTo>
                    <a:pt x="520" y="338"/>
                  </a:lnTo>
                  <a:lnTo>
                    <a:pt x="524" y="316"/>
                  </a:lnTo>
                  <a:lnTo>
                    <a:pt x="524" y="304"/>
                  </a:lnTo>
                  <a:lnTo>
                    <a:pt x="525" y="292"/>
                  </a:lnTo>
                  <a:lnTo>
                    <a:pt x="525" y="292"/>
                  </a:lnTo>
                  <a:lnTo>
                    <a:pt x="524" y="280"/>
                  </a:lnTo>
                  <a:lnTo>
                    <a:pt x="524" y="269"/>
                  </a:lnTo>
                  <a:lnTo>
                    <a:pt x="520" y="246"/>
                  </a:lnTo>
                  <a:lnTo>
                    <a:pt x="514" y="223"/>
                  </a:lnTo>
                  <a:lnTo>
                    <a:pt x="507" y="202"/>
                  </a:lnTo>
                  <a:lnTo>
                    <a:pt x="497" y="182"/>
                  </a:lnTo>
                  <a:lnTo>
                    <a:pt x="485" y="163"/>
                  </a:lnTo>
                  <a:lnTo>
                    <a:pt x="472" y="145"/>
                  </a:lnTo>
                  <a:lnTo>
                    <a:pt x="457" y="129"/>
                  </a:lnTo>
                  <a:lnTo>
                    <a:pt x="441" y="113"/>
                  </a:lnTo>
                  <a:lnTo>
                    <a:pt x="422" y="99"/>
                  </a:lnTo>
                  <a:lnTo>
                    <a:pt x="403" y="88"/>
                  </a:lnTo>
                  <a:lnTo>
                    <a:pt x="383" y="78"/>
                  </a:lnTo>
                  <a:lnTo>
                    <a:pt x="362" y="71"/>
                  </a:lnTo>
                  <a:lnTo>
                    <a:pt x="340" y="65"/>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1" name="Freeform 146">
              <a:extLst>
                <a:ext uri="{FF2B5EF4-FFF2-40B4-BE49-F238E27FC236}">
                  <a16:creationId xmlns:a16="http://schemas.microsoft.com/office/drawing/2014/main" xmlns="" id="{BA02EA30-D4B8-4C87-BB44-F80DA329459E}"/>
                </a:ext>
              </a:extLst>
            </p:cNvPr>
            <p:cNvSpPr>
              <a:spLocks noEditPoints="1"/>
            </p:cNvSpPr>
            <p:nvPr/>
          </p:nvSpPr>
          <p:spPr bwMode="auto">
            <a:xfrm>
              <a:off x="1261810" y="3645627"/>
              <a:ext cx="310606" cy="310606"/>
            </a:xfrm>
            <a:custGeom>
              <a:avLst/>
              <a:gdLst>
                <a:gd name="T0" fmla="*/ 263 w 586"/>
                <a:gd name="T1" fmla="*/ 582 h 584"/>
                <a:gd name="T2" fmla="*/ 206 w 586"/>
                <a:gd name="T3" fmla="*/ 571 h 584"/>
                <a:gd name="T4" fmla="*/ 154 w 586"/>
                <a:gd name="T5" fmla="*/ 549 h 584"/>
                <a:gd name="T6" fmla="*/ 106 w 586"/>
                <a:gd name="T7" fmla="*/ 517 h 584"/>
                <a:gd name="T8" fmla="*/ 67 w 586"/>
                <a:gd name="T9" fmla="*/ 478 h 584"/>
                <a:gd name="T10" fmla="*/ 35 w 586"/>
                <a:gd name="T11" fmla="*/ 431 h 584"/>
                <a:gd name="T12" fmla="*/ 13 w 586"/>
                <a:gd name="T13" fmla="*/ 379 h 584"/>
                <a:gd name="T14" fmla="*/ 1 w 586"/>
                <a:gd name="T15" fmla="*/ 321 h 584"/>
                <a:gd name="T16" fmla="*/ 0 w 586"/>
                <a:gd name="T17" fmla="*/ 277 h 584"/>
                <a:gd name="T18" fmla="*/ 9 w 586"/>
                <a:gd name="T19" fmla="*/ 218 h 584"/>
                <a:gd name="T20" fmla="*/ 28 w 586"/>
                <a:gd name="T21" fmla="*/ 165 h 584"/>
                <a:gd name="T22" fmla="*/ 59 w 586"/>
                <a:gd name="T23" fmla="*/ 117 h 584"/>
                <a:gd name="T24" fmla="*/ 96 w 586"/>
                <a:gd name="T25" fmla="*/ 75 h 584"/>
                <a:gd name="T26" fmla="*/ 141 w 586"/>
                <a:gd name="T27" fmla="*/ 42 h 584"/>
                <a:gd name="T28" fmla="*/ 192 w 586"/>
                <a:gd name="T29" fmla="*/ 17 h 584"/>
                <a:gd name="T30" fmla="*/ 249 w 586"/>
                <a:gd name="T31" fmla="*/ 3 h 584"/>
                <a:gd name="T32" fmla="*/ 293 w 586"/>
                <a:gd name="T33" fmla="*/ 0 h 584"/>
                <a:gd name="T34" fmla="*/ 352 w 586"/>
                <a:gd name="T35" fmla="*/ 6 h 584"/>
                <a:gd name="T36" fmla="*/ 407 w 586"/>
                <a:gd name="T37" fmla="*/ 23 h 584"/>
                <a:gd name="T38" fmla="*/ 457 w 586"/>
                <a:gd name="T39" fmla="*/ 49 h 584"/>
                <a:gd name="T40" fmla="*/ 500 w 586"/>
                <a:gd name="T41" fmla="*/ 85 h 584"/>
                <a:gd name="T42" fmla="*/ 536 w 586"/>
                <a:gd name="T43" fmla="*/ 129 h 584"/>
                <a:gd name="T44" fmla="*/ 563 w 586"/>
                <a:gd name="T45" fmla="*/ 178 h 584"/>
                <a:gd name="T46" fmla="*/ 580 w 586"/>
                <a:gd name="T47" fmla="*/ 233 h 584"/>
                <a:gd name="T48" fmla="*/ 586 w 586"/>
                <a:gd name="T49" fmla="*/ 292 h 584"/>
                <a:gd name="T50" fmla="*/ 582 w 586"/>
                <a:gd name="T51" fmla="*/ 336 h 584"/>
                <a:gd name="T52" fmla="*/ 568 w 586"/>
                <a:gd name="T53" fmla="*/ 392 h 584"/>
                <a:gd name="T54" fmla="*/ 544 w 586"/>
                <a:gd name="T55" fmla="*/ 443 h 584"/>
                <a:gd name="T56" fmla="*/ 509 w 586"/>
                <a:gd name="T57" fmla="*/ 489 h 584"/>
                <a:gd name="T58" fmla="*/ 468 w 586"/>
                <a:gd name="T59" fmla="*/ 526 h 584"/>
                <a:gd name="T60" fmla="*/ 419 w 586"/>
                <a:gd name="T61" fmla="*/ 555 h 584"/>
                <a:gd name="T62" fmla="*/ 366 w 586"/>
                <a:gd name="T63" fmla="*/ 574 h 584"/>
                <a:gd name="T64" fmla="*/ 308 w 586"/>
                <a:gd name="T65" fmla="*/ 583 h 584"/>
                <a:gd name="T66" fmla="*/ 293 w 586"/>
                <a:gd name="T67" fmla="*/ 60 h 584"/>
                <a:gd name="T68" fmla="*/ 223 w 586"/>
                <a:gd name="T69" fmla="*/ 70 h 584"/>
                <a:gd name="T70" fmla="*/ 146 w 586"/>
                <a:gd name="T71" fmla="*/ 113 h 584"/>
                <a:gd name="T72" fmla="*/ 89 w 586"/>
                <a:gd name="T73" fmla="*/ 181 h 584"/>
                <a:gd name="T74" fmla="*/ 62 w 586"/>
                <a:gd name="T75" fmla="*/ 268 h 584"/>
                <a:gd name="T76" fmla="*/ 61 w 586"/>
                <a:gd name="T77" fmla="*/ 303 h 584"/>
                <a:gd name="T78" fmla="*/ 79 w 586"/>
                <a:gd name="T79" fmla="*/ 382 h 584"/>
                <a:gd name="T80" fmla="*/ 128 w 586"/>
                <a:gd name="T81" fmla="*/ 455 h 584"/>
                <a:gd name="T82" fmla="*/ 202 w 586"/>
                <a:gd name="T83" fmla="*/ 505 h 584"/>
                <a:gd name="T84" fmla="*/ 281 w 586"/>
                <a:gd name="T85" fmla="*/ 523 h 584"/>
                <a:gd name="T86" fmla="*/ 316 w 586"/>
                <a:gd name="T87" fmla="*/ 522 h 584"/>
                <a:gd name="T88" fmla="*/ 403 w 586"/>
                <a:gd name="T89" fmla="*/ 496 h 584"/>
                <a:gd name="T90" fmla="*/ 472 w 586"/>
                <a:gd name="T91" fmla="*/ 439 h 584"/>
                <a:gd name="T92" fmla="*/ 514 w 586"/>
                <a:gd name="T93" fmla="*/ 361 h 584"/>
                <a:gd name="T94" fmla="*/ 525 w 586"/>
                <a:gd name="T95" fmla="*/ 292 h 584"/>
                <a:gd name="T96" fmla="*/ 520 w 586"/>
                <a:gd name="T97" fmla="*/ 245 h 584"/>
                <a:gd name="T98" fmla="*/ 485 w 586"/>
                <a:gd name="T99" fmla="*/ 162 h 584"/>
                <a:gd name="T100" fmla="*/ 422 w 586"/>
                <a:gd name="T101" fmla="*/ 99 h 584"/>
                <a:gd name="T102" fmla="*/ 340 w 586"/>
                <a:gd name="T103" fmla="*/ 64 h 584"/>
                <a:gd name="T104" fmla="*/ 293 w 586"/>
                <a:gd name="T105" fmla="*/ 6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6" h="584">
                  <a:moveTo>
                    <a:pt x="293" y="584"/>
                  </a:moveTo>
                  <a:lnTo>
                    <a:pt x="293" y="584"/>
                  </a:lnTo>
                  <a:lnTo>
                    <a:pt x="278" y="583"/>
                  </a:lnTo>
                  <a:lnTo>
                    <a:pt x="263" y="582"/>
                  </a:lnTo>
                  <a:lnTo>
                    <a:pt x="249" y="580"/>
                  </a:lnTo>
                  <a:lnTo>
                    <a:pt x="233" y="578"/>
                  </a:lnTo>
                  <a:lnTo>
                    <a:pt x="219" y="574"/>
                  </a:lnTo>
                  <a:lnTo>
                    <a:pt x="206" y="571"/>
                  </a:lnTo>
                  <a:lnTo>
                    <a:pt x="192" y="566"/>
                  </a:lnTo>
                  <a:lnTo>
                    <a:pt x="179" y="561"/>
                  </a:lnTo>
                  <a:lnTo>
                    <a:pt x="166" y="555"/>
                  </a:lnTo>
                  <a:lnTo>
                    <a:pt x="154" y="549"/>
                  </a:lnTo>
                  <a:lnTo>
                    <a:pt x="141" y="542"/>
                  </a:lnTo>
                  <a:lnTo>
                    <a:pt x="129" y="534"/>
                  </a:lnTo>
                  <a:lnTo>
                    <a:pt x="117" y="526"/>
                  </a:lnTo>
                  <a:lnTo>
                    <a:pt x="106" y="517"/>
                  </a:lnTo>
                  <a:lnTo>
                    <a:pt x="96" y="508"/>
                  </a:lnTo>
                  <a:lnTo>
                    <a:pt x="86" y="499"/>
                  </a:lnTo>
                  <a:lnTo>
                    <a:pt x="76" y="489"/>
                  </a:lnTo>
                  <a:lnTo>
                    <a:pt x="67" y="478"/>
                  </a:lnTo>
                  <a:lnTo>
                    <a:pt x="59" y="466"/>
                  </a:lnTo>
                  <a:lnTo>
                    <a:pt x="50" y="455"/>
                  </a:lnTo>
                  <a:lnTo>
                    <a:pt x="42" y="443"/>
                  </a:lnTo>
                  <a:lnTo>
                    <a:pt x="35" y="431"/>
                  </a:lnTo>
                  <a:lnTo>
                    <a:pt x="28" y="418"/>
                  </a:lnTo>
                  <a:lnTo>
                    <a:pt x="23" y="405"/>
                  </a:lnTo>
                  <a:lnTo>
                    <a:pt x="17" y="392"/>
                  </a:lnTo>
                  <a:lnTo>
                    <a:pt x="13" y="379"/>
                  </a:lnTo>
                  <a:lnTo>
                    <a:pt x="9" y="365"/>
                  </a:lnTo>
                  <a:lnTo>
                    <a:pt x="6" y="351"/>
                  </a:lnTo>
                  <a:lnTo>
                    <a:pt x="3" y="336"/>
                  </a:lnTo>
                  <a:lnTo>
                    <a:pt x="1" y="321"/>
                  </a:lnTo>
                  <a:lnTo>
                    <a:pt x="0" y="307"/>
                  </a:lnTo>
                  <a:lnTo>
                    <a:pt x="0" y="292"/>
                  </a:lnTo>
                  <a:lnTo>
                    <a:pt x="0" y="292"/>
                  </a:lnTo>
                  <a:lnTo>
                    <a:pt x="0" y="277"/>
                  </a:lnTo>
                  <a:lnTo>
                    <a:pt x="1" y="262"/>
                  </a:lnTo>
                  <a:lnTo>
                    <a:pt x="3" y="248"/>
                  </a:lnTo>
                  <a:lnTo>
                    <a:pt x="6" y="233"/>
                  </a:lnTo>
                  <a:lnTo>
                    <a:pt x="9" y="218"/>
                  </a:lnTo>
                  <a:lnTo>
                    <a:pt x="13" y="205"/>
                  </a:lnTo>
                  <a:lnTo>
                    <a:pt x="17" y="191"/>
                  </a:lnTo>
                  <a:lnTo>
                    <a:pt x="23" y="178"/>
                  </a:lnTo>
                  <a:lnTo>
                    <a:pt x="28" y="165"/>
                  </a:lnTo>
                  <a:lnTo>
                    <a:pt x="35" y="153"/>
                  </a:lnTo>
                  <a:lnTo>
                    <a:pt x="42" y="140"/>
                  </a:lnTo>
                  <a:lnTo>
                    <a:pt x="50" y="129"/>
                  </a:lnTo>
                  <a:lnTo>
                    <a:pt x="59" y="117"/>
                  </a:lnTo>
                  <a:lnTo>
                    <a:pt x="67" y="105"/>
                  </a:lnTo>
                  <a:lnTo>
                    <a:pt x="76" y="95"/>
                  </a:lnTo>
                  <a:lnTo>
                    <a:pt x="86" y="85"/>
                  </a:lnTo>
                  <a:lnTo>
                    <a:pt x="96" y="75"/>
                  </a:lnTo>
                  <a:lnTo>
                    <a:pt x="106" y="66"/>
                  </a:lnTo>
                  <a:lnTo>
                    <a:pt x="117" y="57"/>
                  </a:lnTo>
                  <a:lnTo>
                    <a:pt x="129" y="49"/>
                  </a:lnTo>
                  <a:lnTo>
                    <a:pt x="141" y="42"/>
                  </a:lnTo>
                  <a:lnTo>
                    <a:pt x="154" y="35"/>
                  </a:lnTo>
                  <a:lnTo>
                    <a:pt x="166" y="28"/>
                  </a:lnTo>
                  <a:lnTo>
                    <a:pt x="179" y="23"/>
                  </a:lnTo>
                  <a:lnTo>
                    <a:pt x="192" y="17"/>
                  </a:lnTo>
                  <a:lnTo>
                    <a:pt x="206" y="13"/>
                  </a:lnTo>
                  <a:lnTo>
                    <a:pt x="219" y="9"/>
                  </a:lnTo>
                  <a:lnTo>
                    <a:pt x="233" y="6"/>
                  </a:lnTo>
                  <a:lnTo>
                    <a:pt x="249" y="3"/>
                  </a:lnTo>
                  <a:lnTo>
                    <a:pt x="263" y="1"/>
                  </a:lnTo>
                  <a:lnTo>
                    <a:pt x="278" y="0"/>
                  </a:lnTo>
                  <a:lnTo>
                    <a:pt x="293" y="0"/>
                  </a:lnTo>
                  <a:lnTo>
                    <a:pt x="293" y="0"/>
                  </a:lnTo>
                  <a:lnTo>
                    <a:pt x="308" y="0"/>
                  </a:lnTo>
                  <a:lnTo>
                    <a:pt x="322" y="1"/>
                  </a:lnTo>
                  <a:lnTo>
                    <a:pt x="337" y="3"/>
                  </a:lnTo>
                  <a:lnTo>
                    <a:pt x="352" y="6"/>
                  </a:lnTo>
                  <a:lnTo>
                    <a:pt x="366" y="9"/>
                  </a:lnTo>
                  <a:lnTo>
                    <a:pt x="380" y="13"/>
                  </a:lnTo>
                  <a:lnTo>
                    <a:pt x="393" y="17"/>
                  </a:lnTo>
                  <a:lnTo>
                    <a:pt x="407" y="23"/>
                  </a:lnTo>
                  <a:lnTo>
                    <a:pt x="419" y="28"/>
                  </a:lnTo>
                  <a:lnTo>
                    <a:pt x="432" y="35"/>
                  </a:lnTo>
                  <a:lnTo>
                    <a:pt x="445" y="42"/>
                  </a:lnTo>
                  <a:lnTo>
                    <a:pt x="457" y="49"/>
                  </a:lnTo>
                  <a:lnTo>
                    <a:pt x="468" y="57"/>
                  </a:lnTo>
                  <a:lnTo>
                    <a:pt x="479" y="66"/>
                  </a:lnTo>
                  <a:lnTo>
                    <a:pt x="490" y="75"/>
                  </a:lnTo>
                  <a:lnTo>
                    <a:pt x="500" y="85"/>
                  </a:lnTo>
                  <a:lnTo>
                    <a:pt x="509" y="95"/>
                  </a:lnTo>
                  <a:lnTo>
                    <a:pt x="518" y="105"/>
                  </a:lnTo>
                  <a:lnTo>
                    <a:pt x="527" y="117"/>
                  </a:lnTo>
                  <a:lnTo>
                    <a:pt x="536" y="129"/>
                  </a:lnTo>
                  <a:lnTo>
                    <a:pt x="544" y="140"/>
                  </a:lnTo>
                  <a:lnTo>
                    <a:pt x="551" y="153"/>
                  </a:lnTo>
                  <a:lnTo>
                    <a:pt x="557" y="165"/>
                  </a:lnTo>
                  <a:lnTo>
                    <a:pt x="563" y="178"/>
                  </a:lnTo>
                  <a:lnTo>
                    <a:pt x="568" y="191"/>
                  </a:lnTo>
                  <a:lnTo>
                    <a:pt x="573" y="205"/>
                  </a:lnTo>
                  <a:lnTo>
                    <a:pt x="577" y="218"/>
                  </a:lnTo>
                  <a:lnTo>
                    <a:pt x="580" y="233"/>
                  </a:lnTo>
                  <a:lnTo>
                    <a:pt x="582" y="248"/>
                  </a:lnTo>
                  <a:lnTo>
                    <a:pt x="584" y="262"/>
                  </a:lnTo>
                  <a:lnTo>
                    <a:pt x="585" y="277"/>
                  </a:lnTo>
                  <a:lnTo>
                    <a:pt x="586" y="292"/>
                  </a:lnTo>
                  <a:lnTo>
                    <a:pt x="586" y="292"/>
                  </a:lnTo>
                  <a:lnTo>
                    <a:pt x="585" y="307"/>
                  </a:lnTo>
                  <a:lnTo>
                    <a:pt x="584" y="321"/>
                  </a:lnTo>
                  <a:lnTo>
                    <a:pt x="582" y="336"/>
                  </a:lnTo>
                  <a:lnTo>
                    <a:pt x="580" y="351"/>
                  </a:lnTo>
                  <a:lnTo>
                    <a:pt x="577" y="365"/>
                  </a:lnTo>
                  <a:lnTo>
                    <a:pt x="573" y="379"/>
                  </a:lnTo>
                  <a:lnTo>
                    <a:pt x="568" y="392"/>
                  </a:lnTo>
                  <a:lnTo>
                    <a:pt x="563" y="405"/>
                  </a:lnTo>
                  <a:lnTo>
                    <a:pt x="557" y="418"/>
                  </a:lnTo>
                  <a:lnTo>
                    <a:pt x="551" y="431"/>
                  </a:lnTo>
                  <a:lnTo>
                    <a:pt x="544" y="443"/>
                  </a:lnTo>
                  <a:lnTo>
                    <a:pt x="536" y="455"/>
                  </a:lnTo>
                  <a:lnTo>
                    <a:pt x="527" y="466"/>
                  </a:lnTo>
                  <a:lnTo>
                    <a:pt x="518" y="478"/>
                  </a:lnTo>
                  <a:lnTo>
                    <a:pt x="509" y="489"/>
                  </a:lnTo>
                  <a:lnTo>
                    <a:pt x="500" y="499"/>
                  </a:lnTo>
                  <a:lnTo>
                    <a:pt x="490" y="508"/>
                  </a:lnTo>
                  <a:lnTo>
                    <a:pt x="479" y="517"/>
                  </a:lnTo>
                  <a:lnTo>
                    <a:pt x="468" y="526"/>
                  </a:lnTo>
                  <a:lnTo>
                    <a:pt x="457" y="534"/>
                  </a:lnTo>
                  <a:lnTo>
                    <a:pt x="445" y="542"/>
                  </a:lnTo>
                  <a:lnTo>
                    <a:pt x="432" y="549"/>
                  </a:lnTo>
                  <a:lnTo>
                    <a:pt x="419" y="555"/>
                  </a:lnTo>
                  <a:lnTo>
                    <a:pt x="407" y="561"/>
                  </a:lnTo>
                  <a:lnTo>
                    <a:pt x="393" y="566"/>
                  </a:lnTo>
                  <a:lnTo>
                    <a:pt x="380" y="571"/>
                  </a:lnTo>
                  <a:lnTo>
                    <a:pt x="366" y="574"/>
                  </a:lnTo>
                  <a:lnTo>
                    <a:pt x="352" y="578"/>
                  </a:lnTo>
                  <a:lnTo>
                    <a:pt x="337" y="580"/>
                  </a:lnTo>
                  <a:lnTo>
                    <a:pt x="322" y="582"/>
                  </a:lnTo>
                  <a:lnTo>
                    <a:pt x="308" y="583"/>
                  </a:lnTo>
                  <a:lnTo>
                    <a:pt x="293" y="584"/>
                  </a:lnTo>
                  <a:lnTo>
                    <a:pt x="293" y="584"/>
                  </a:lnTo>
                  <a:close/>
                  <a:moveTo>
                    <a:pt x="293" y="60"/>
                  </a:moveTo>
                  <a:lnTo>
                    <a:pt x="293" y="60"/>
                  </a:lnTo>
                  <a:lnTo>
                    <a:pt x="281" y="60"/>
                  </a:lnTo>
                  <a:lnTo>
                    <a:pt x="269" y="61"/>
                  </a:lnTo>
                  <a:lnTo>
                    <a:pt x="247" y="64"/>
                  </a:lnTo>
                  <a:lnTo>
                    <a:pt x="223" y="70"/>
                  </a:lnTo>
                  <a:lnTo>
                    <a:pt x="202" y="78"/>
                  </a:lnTo>
                  <a:lnTo>
                    <a:pt x="182" y="88"/>
                  </a:lnTo>
                  <a:lnTo>
                    <a:pt x="163" y="99"/>
                  </a:lnTo>
                  <a:lnTo>
                    <a:pt x="146" y="113"/>
                  </a:lnTo>
                  <a:lnTo>
                    <a:pt x="128" y="128"/>
                  </a:lnTo>
                  <a:lnTo>
                    <a:pt x="113" y="144"/>
                  </a:lnTo>
                  <a:lnTo>
                    <a:pt x="100" y="162"/>
                  </a:lnTo>
                  <a:lnTo>
                    <a:pt x="89" y="181"/>
                  </a:lnTo>
                  <a:lnTo>
                    <a:pt x="79" y="201"/>
                  </a:lnTo>
                  <a:lnTo>
                    <a:pt x="71" y="222"/>
                  </a:lnTo>
                  <a:lnTo>
                    <a:pt x="66" y="245"/>
                  </a:lnTo>
                  <a:lnTo>
                    <a:pt x="62" y="268"/>
                  </a:lnTo>
                  <a:lnTo>
                    <a:pt x="61" y="280"/>
                  </a:lnTo>
                  <a:lnTo>
                    <a:pt x="61" y="292"/>
                  </a:lnTo>
                  <a:lnTo>
                    <a:pt x="61" y="292"/>
                  </a:lnTo>
                  <a:lnTo>
                    <a:pt x="61" y="303"/>
                  </a:lnTo>
                  <a:lnTo>
                    <a:pt x="62" y="315"/>
                  </a:lnTo>
                  <a:lnTo>
                    <a:pt x="66" y="338"/>
                  </a:lnTo>
                  <a:lnTo>
                    <a:pt x="71" y="361"/>
                  </a:lnTo>
                  <a:lnTo>
                    <a:pt x="79" y="382"/>
                  </a:lnTo>
                  <a:lnTo>
                    <a:pt x="89" y="402"/>
                  </a:lnTo>
                  <a:lnTo>
                    <a:pt x="100" y="421"/>
                  </a:lnTo>
                  <a:lnTo>
                    <a:pt x="113" y="439"/>
                  </a:lnTo>
                  <a:lnTo>
                    <a:pt x="128" y="455"/>
                  </a:lnTo>
                  <a:lnTo>
                    <a:pt x="146" y="471"/>
                  </a:lnTo>
                  <a:lnTo>
                    <a:pt x="163" y="484"/>
                  </a:lnTo>
                  <a:lnTo>
                    <a:pt x="182" y="496"/>
                  </a:lnTo>
                  <a:lnTo>
                    <a:pt x="202" y="505"/>
                  </a:lnTo>
                  <a:lnTo>
                    <a:pt x="223" y="513"/>
                  </a:lnTo>
                  <a:lnTo>
                    <a:pt x="247" y="519"/>
                  </a:lnTo>
                  <a:lnTo>
                    <a:pt x="269" y="522"/>
                  </a:lnTo>
                  <a:lnTo>
                    <a:pt x="281" y="523"/>
                  </a:lnTo>
                  <a:lnTo>
                    <a:pt x="293" y="524"/>
                  </a:lnTo>
                  <a:lnTo>
                    <a:pt x="293" y="524"/>
                  </a:lnTo>
                  <a:lnTo>
                    <a:pt x="305" y="523"/>
                  </a:lnTo>
                  <a:lnTo>
                    <a:pt x="316" y="522"/>
                  </a:lnTo>
                  <a:lnTo>
                    <a:pt x="340" y="519"/>
                  </a:lnTo>
                  <a:lnTo>
                    <a:pt x="362" y="513"/>
                  </a:lnTo>
                  <a:lnTo>
                    <a:pt x="383" y="505"/>
                  </a:lnTo>
                  <a:lnTo>
                    <a:pt x="403" y="496"/>
                  </a:lnTo>
                  <a:lnTo>
                    <a:pt x="422" y="484"/>
                  </a:lnTo>
                  <a:lnTo>
                    <a:pt x="441" y="471"/>
                  </a:lnTo>
                  <a:lnTo>
                    <a:pt x="457" y="455"/>
                  </a:lnTo>
                  <a:lnTo>
                    <a:pt x="472" y="439"/>
                  </a:lnTo>
                  <a:lnTo>
                    <a:pt x="485" y="421"/>
                  </a:lnTo>
                  <a:lnTo>
                    <a:pt x="497" y="402"/>
                  </a:lnTo>
                  <a:lnTo>
                    <a:pt x="507" y="382"/>
                  </a:lnTo>
                  <a:lnTo>
                    <a:pt x="514" y="361"/>
                  </a:lnTo>
                  <a:lnTo>
                    <a:pt x="520" y="338"/>
                  </a:lnTo>
                  <a:lnTo>
                    <a:pt x="524" y="315"/>
                  </a:lnTo>
                  <a:lnTo>
                    <a:pt x="524" y="303"/>
                  </a:lnTo>
                  <a:lnTo>
                    <a:pt x="525" y="292"/>
                  </a:lnTo>
                  <a:lnTo>
                    <a:pt x="525" y="292"/>
                  </a:lnTo>
                  <a:lnTo>
                    <a:pt x="524" y="280"/>
                  </a:lnTo>
                  <a:lnTo>
                    <a:pt x="524" y="268"/>
                  </a:lnTo>
                  <a:lnTo>
                    <a:pt x="520" y="245"/>
                  </a:lnTo>
                  <a:lnTo>
                    <a:pt x="514" y="222"/>
                  </a:lnTo>
                  <a:lnTo>
                    <a:pt x="507" y="201"/>
                  </a:lnTo>
                  <a:lnTo>
                    <a:pt x="497" y="181"/>
                  </a:lnTo>
                  <a:lnTo>
                    <a:pt x="485" y="162"/>
                  </a:lnTo>
                  <a:lnTo>
                    <a:pt x="472" y="144"/>
                  </a:lnTo>
                  <a:lnTo>
                    <a:pt x="457" y="128"/>
                  </a:lnTo>
                  <a:lnTo>
                    <a:pt x="441" y="113"/>
                  </a:lnTo>
                  <a:lnTo>
                    <a:pt x="422" y="99"/>
                  </a:lnTo>
                  <a:lnTo>
                    <a:pt x="403" y="88"/>
                  </a:lnTo>
                  <a:lnTo>
                    <a:pt x="383" y="78"/>
                  </a:lnTo>
                  <a:lnTo>
                    <a:pt x="362" y="70"/>
                  </a:lnTo>
                  <a:lnTo>
                    <a:pt x="340" y="64"/>
                  </a:lnTo>
                  <a:lnTo>
                    <a:pt x="316" y="61"/>
                  </a:lnTo>
                  <a:lnTo>
                    <a:pt x="305" y="60"/>
                  </a:lnTo>
                  <a:lnTo>
                    <a:pt x="293" y="60"/>
                  </a:lnTo>
                  <a:lnTo>
                    <a:pt x="293"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2" name="Freeform 147">
              <a:extLst>
                <a:ext uri="{FF2B5EF4-FFF2-40B4-BE49-F238E27FC236}">
                  <a16:creationId xmlns:a16="http://schemas.microsoft.com/office/drawing/2014/main" xmlns="" id="{FE30DD82-ABA6-48FA-9726-8FDA47C0EBCD}"/>
                </a:ext>
              </a:extLst>
            </p:cNvPr>
            <p:cNvSpPr>
              <a:spLocks noEditPoints="1"/>
            </p:cNvSpPr>
            <p:nvPr/>
          </p:nvSpPr>
          <p:spPr bwMode="auto">
            <a:xfrm>
              <a:off x="1693911" y="3318326"/>
              <a:ext cx="412028" cy="412029"/>
            </a:xfrm>
            <a:custGeom>
              <a:avLst/>
              <a:gdLst>
                <a:gd name="T0" fmla="*/ 332 w 782"/>
                <a:gd name="T1" fmla="*/ 775 h 780"/>
                <a:gd name="T2" fmla="*/ 239 w 782"/>
                <a:gd name="T3" fmla="*/ 749 h 780"/>
                <a:gd name="T4" fmla="*/ 157 w 782"/>
                <a:gd name="T5" fmla="*/ 702 h 780"/>
                <a:gd name="T6" fmla="*/ 90 w 782"/>
                <a:gd name="T7" fmla="*/ 638 h 780"/>
                <a:gd name="T8" fmla="*/ 39 w 782"/>
                <a:gd name="T9" fmla="*/ 559 h 780"/>
                <a:gd name="T10" fmla="*/ 9 w 782"/>
                <a:gd name="T11" fmla="*/ 468 h 780"/>
                <a:gd name="T12" fmla="*/ 0 w 782"/>
                <a:gd name="T13" fmla="*/ 389 h 780"/>
                <a:gd name="T14" fmla="*/ 13 w 782"/>
                <a:gd name="T15" fmla="*/ 293 h 780"/>
                <a:gd name="T16" fmla="*/ 48 w 782"/>
                <a:gd name="T17" fmla="*/ 204 h 780"/>
                <a:gd name="T18" fmla="*/ 103 w 782"/>
                <a:gd name="T19" fmla="*/ 128 h 780"/>
                <a:gd name="T20" fmla="*/ 173 w 782"/>
                <a:gd name="T21" fmla="*/ 67 h 780"/>
                <a:gd name="T22" fmla="*/ 257 w 782"/>
                <a:gd name="T23" fmla="*/ 24 h 780"/>
                <a:gd name="T24" fmla="*/ 351 w 782"/>
                <a:gd name="T25" fmla="*/ 2 h 780"/>
                <a:gd name="T26" fmla="*/ 431 w 782"/>
                <a:gd name="T27" fmla="*/ 2 h 780"/>
                <a:gd name="T28" fmla="*/ 525 w 782"/>
                <a:gd name="T29" fmla="*/ 24 h 780"/>
                <a:gd name="T30" fmla="*/ 609 w 782"/>
                <a:gd name="T31" fmla="*/ 67 h 780"/>
                <a:gd name="T32" fmla="*/ 679 w 782"/>
                <a:gd name="T33" fmla="*/ 128 h 780"/>
                <a:gd name="T34" fmla="*/ 734 w 782"/>
                <a:gd name="T35" fmla="*/ 204 h 780"/>
                <a:gd name="T36" fmla="*/ 768 w 782"/>
                <a:gd name="T37" fmla="*/ 293 h 780"/>
                <a:gd name="T38" fmla="*/ 782 w 782"/>
                <a:gd name="T39" fmla="*/ 389 h 780"/>
                <a:gd name="T40" fmla="*/ 773 w 782"/>
                <a:gd name="T41" fmla="*/ 468 h 780"/>
                <a:gd name="T42" fmla="*/ 742 w 782"/>
                <a:gd name="T43" fmla="*/ 559 h 780"/>
                <a:gd name="T44" fmla="*/ 692 w 782"/>
                <a:gd name="T45" fmla="*/ 638 h 780"/>
                <a:gd name="T46" fmla="*/ 624 w 782"/>
                <a:gd name="T47" fmla="*/ 702 h 780"/>
                <a:gd name="T48" fmla="*/ 543 w 782"/>
                <a:gd name="T49" fmla="*/ 749 h 780"/>
                <a:gd name="T50" fmla="*/ 450 w 782"/>
                <a:gd name="T51" fmla="*/ 775 h 780"/>
                <a:gd name="T52" fmla="*/ 390 w 782"/>
                <a:gd name="T53" fmla="*/ 61 h 780"/>
                <a:gd name="T54" fmla="*/ 325 w 782"/>
                <a:gd name="T55" fmla="*/ 68 h 780"/>
                <a:gd name="T56" fmla="*/ 248 w 782"/>
                <a:gd name="T57" fmla="*/ 93 h 780"/>
                <a:gd name="T58" fmla="*/ 181 w 782"/>
                <a:gd name="T59" fmla="*/ 136 h 780"/>
                <a:gd name="T60" fmla="*/ 127 w 782"/>
                <a:gd name="T61" fmla="*/ 193 h 780"/>
                <a:gd name="T62" fmla="*/ 87 w 782"/>
                <a:gd name="T63" fmla="*/ 262 h 780"/>
                <a:gd name="T64" fmla="*/ 65 w 782"/>
                <a:gd name="T65" fmla="*/ 340 h 780"/>
                <a:gd name="T66" fmla="*/ 62 w 782"/>
                <a:gd name="T67" fmla="*/ 407 h 780"/>
                <a:gd name="T68" fmla="*/ 76 w 782"/>
                <a:gd name="T69" fmla="*/ 487 h 780"/>
                <a:gd name="T70" fmla="*/ 110 w 782"/>
                <a:gd name="T71" fmla="*/ 560 h 780"/>
                <a:gd name="T72" fmla="*/ 158 w 782"/>
                <a:gd name="T73" fmla="*/ 622 h 780"/>
                <a:gd name="T74" fmla="*/ 220 w 782"/>
                <a:gd name="T75" fmla="*/ 671 h 780"/>
                <a:gd name="T76" fmla="*/ 293 w 782"/>
                <a:gd name="T77" fmla="*/ 704 h 780"/>
                <a:gd name="T78" fmla="*/ 374 w 782"/>
                <a:gd name="T79" fmla="*/ 718 h 780"/>
                <a:gd name="T80" fmla="*/ 441 w 782"/>
                <a:gd name="T81" fmla="*/ 715 h 780"/>
                <a:gd name="T82" fmla="*/ 519 w 782"/>
                <a:gd name="T83" fmla="*/ 693 h 780"/>
                <a:gd name="T84" fmla="*/ 588 w 782"/>
                <a:gd name="T85" fmla="*/ 654 h 780"/>
                <a:gd name="T86" fmla="*/ 645 w 782"/>
                <a:gd name="T87" fmla="*/ 599 h 780"/>
                <a:gd name="T88" fmla="*/ 688 w 782"/>
                <a:gd name="T89" fmla="*/ 533 h 780"/>
                <a:gd name="T90" fmla="*/ 714 w 782"/>
                <a:gd name="T91" fmla="*/ 456 h 780"/>
                <a:gd name="T92" fmla="*/ 721 w 782"/>
                <a:gd name="T93" fmla="*/ 389 h 780"/>
                <a:gd name="T94" fmla="*/ 710 w 782"/>
                <a:gd name="T95" fmla="*/ 308 h 780"/>
                <a:gd name="T96" fmla="*/ 680 w 782"/>
                <a:gd name="T97" fmla="*/ 233 h 780"/>
                <a:gd name="T98" fmla="*/ 635 w 782"/>
                <a:gd name="T99" fmla="*/ 169 h 780"/>
                <a:gd name="T100" fmla="*/ 575 w 782"/>
                <a:gd name="T101" fmla="*/ 117 h 780"/>
                <a:gd name="T102" fmla="*/ 504 w 782"/>
                <a:gd name="T103" fmla="*/ 81 h 780"/>
                <a:gd name="T104" fmla="*/ 425 w 782"/>
                <a:gd name="T105" fmla="*/ 63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2" h="780">
                  <a:moveTo>
                    <a:pt x="390" y="780"/>
                  </a:moveTo>
                  <a:lnTo>
                    <a:pt x="390" y="780"/>
                  </a:lnTo>
                  <a:lnTo>
                    <a:pt x="371" y="779"/>
                  </a:lnTo>
                  <a:lnTo>
                    <a:pt x="351" y="778"/>
                  </a:lnTo>
                  <a:lnTo>
                    <a:pt x="332" y="775"/>
                  </a:lnTo>
                  <a:lnTo>
                    <a:pt x="313" y="772"/>
                  </a:lnTo>
                  <a:lnTo>
                    <a:pt x="293" y="767"/>
                  </a:lnTo>
                  <a:lnTo>
                    <a:pt x="275" y="762"/>
                  </a:lnTo>
                  <a:lnTo>
                    <a:pt x="257" y="756"/>
                  </a:lnTo>
                  <a:lnTo>
                    <a:pt x="239" y="749"/>
                  </a:lnTo>
                  <a:lnTo>
                    <a:pt x="222" y="740"/>
                  </a:lnTo>
                  <a:lnTo>
                    <a:pt x="205" y="732"/>
                  </a:lnTo>
                  <a:lnTo>
                    <a:pt x="188" y="723"/>
                  </a:lnTo>
                  <a:lnTo>
                    <a:pt x="173" y="712"/>
                  </a:lnTo>
                  <a:lnTo>
                    <a:pt x="157" y="702"/>
                  </a:lnTo>
                  <a:lnTo>
                    <a:pt x="143" y="690"/>
                  </a:lnTo>
                  <a:lnTo>
                    <a:pt x="129" y="678"/>
                  </a:lnTo>
                  <a:lnTo>
                    <a:pt x="115" y="665"/>
                  </a:lnTo>
                  <a:lnTo>
                    <a:pt x="103" y="652"/>
                  </a:lnTo>
                  <a:lnTo>
                    <a:pt x="90" y="638"/>
                  </a:lnTo>
                  <a:lnTo>
                    <a:pt x="78" y="622"/>
                  </a:lnTo>
                  <a:lnTo>
                    <a:pt x="67" y="607"/>
                  </a:lnTo>
                  <a:lnTo>
                    <a:pt x="57" y="591"/>
                  </a:lnTo>
                  <a:lnTo>
                    <a:pt x="48" y="575"/>
                  </a:lnTo>
                  <a:lnTo>
                    <a:pt x="39" y="559"/>
                  </a:lnTo>
                  <a:lnTo>
                    <a:pt x="32" y="542"/>
                  </a:lnTo>
                  <a:lnTo>
                    <a:pt x="25" y="524"/>
                  </a:lnTo>
                  <a:lnTo>
                    <a:pt x="19" y="505"/>
                  </a:lnTo>
                  <a:lnTo>
                    <a:pt x="13" y="487"/>
                  </a:lnTo>
                  <a:lnTo>
                    <a:pt x="9" y="468"/>
                  </a:lnTo>
                  <a:lnTo>
                    <a:pt x="6" y="449"/>
                  </a:lnTo>
                  <a:lnTo>
                    <a:pt x="2" y="430"/>
                  </a:lnTo>
                  <a:lnTo>
                    <a:pt x="1" y="410"/>
                  </a:lnTo>
                  <a:lnTo>
                    <a:pt x="0" y="389"/>
                  </a:lnTo>
                  <a:lnTo>
                    <a:pt x="0" y="389"/>
                  </a:lnTo>
                  <a:lnTo>
                    <a:pt x="1" y="370"/>
                  </a:lnTo>
                  <a:lnTo>
                    <a:pt x="2" y="350"/>
                  </a:lnTo>
                  <a:lnTo>
                    <a:pt x="6" y="331"/>
                  </a:lnTo>
                  <a:lnTo>
                    <a:pt x="9" y="312"/>
                  </a:lnTo>
                  <a:lnTo>
                    <a:pt x="13" y="293"/>
                  </a:lnTo>
                  <a:lnTo>
                    <a:pt x="19" y="275"/>
                  </a:lnTo>
                  <a:lnTo>
                    <a:pt x="25" y="256"/>
                  </a:lnTo>
                  <a:lnTo>
                    <a:pt x="32" y="238"/>
                  </a:lnTo>
                  <a:lnTo>
                    <a:pt x="39" y="221"/>
                  </a:lnTo>
                  <a:lnTo>
                    <a:pt x="48" y="204"/>
                  </a:lnTo>
                  <a:lnTo>
                    <a:pt x="57" y="188"/>
                  </a:lnTo>
                  <a:lnTo>
                    <a:pt x="67" y="173"/>
                  </a:lnTo>
                  <a:lnTo>
                    <a:pt x="78" y="157"/>
                  </a:lnTo>
                  <a:lnTo>
                    <a:pt x="90" y="142"/>
                  </a:lnTo>
                  <a:lnTo>
                    <a:pt x="103" y="128"/>
                  </a:lnTo>
                  <a:lnTo>
                    <a:pt x="115" y="114"/>
                  </a:lnTo>
                  <a:lnTo>
                    <a:pt x="129" y="102"/>
                  </a:lnTo>
                  <a:lnTo>
                    <a:pt x="143" y="90"/>
                  </a:lnTo>
                  <a:lnTo>
                    <a:pt x="157" y="78"/>
                  </a:lnTo>
                  <a:lnTo>
                    <a:pt x="173" y="67"/>
                  </a:lnTo>
                  <a:lnTo>
                    <a:pt x="188" y="57"/>
                  </a:lnTo>
                  <a:lnTo>
                    <a:pt x="205" y="48"/>
                  </a:lnTo>
                  <a:lnTo>
                    <a:pt x="222" y="39"/>
                  </a:lnTo>
                  <a:lnTo>
                    <a:pt x="239" y="31"/>
                  </a:lnTo>
                  <a:lnTo>
                    <a:pt x="257" y="24"/>
                  </a:lnTo>
                  <a:lnTo>
                    <a:pt x="275" y="18"/>
                  </a:lnTo>
                  <a:lnTo>
                    <a:pt x="293" y="12"/>
                  </a:lnTo>
                  <a:lnTo>
                    <a:pt x="313" y="8"/>
                  </a:lnTo>
                  <a:lnTo>
                    <a:pt x="332" y="5"/>
                  </a:lnTo>
                  <a:lnTo>
                    <a:pt x="351" y="2"/>
                  </a:lnTo>
                  <a:lnTo>
                    <a:pt x="371" y="1"/>
                  </a:lnTo>
                  <a:lnTo>
                    <a:pt x="390" y="0"/>
                  </a:lnTo>
                  <a:lnTo>
                    <a:pt x="390" y="0"/>
                  </a:lnTo>
                  <a:lnTo>
                    <a:pt x="411" y="1"/>
                  </a:lnTo>
                  <a:lnTo>
                    <a:pt x="431" y="2"/>
                  </a:lnTo>
                  <a:lnTo>
                    <a:pt x="450" y="5"/>
                  </a:lnTo>
                  <a:lnTo>
                    <a:pt x="469" y="8"/>
                  </a:lnTo>
                  <a:lnTo>
                    <a:pt x="489" y="12"/>
                  </a:lnTo>
                  <a:lnTo>
                    <a:pt x="507" y="18"/>
                  </a:lnTo>
                  <a:lnTo>
                    <a:pt x="525" y="24"/>
                  </a:lnTo>
                  <a:lnTo>
                    <a:pt x="543" y="31"/>
                  </a:lnTo>
                  <a:lnTo>
                    <a:pt x="560" y="39"/>
                  </a:lnTo>
                  <a:lnTo>
                    <a:pt x="576" y="48"/>
                  </a:lnTo>
                  <a:lnTo>
                    <a:pt x="593" y="57"/>
                  </a:lnTo>
                  <a:lnTo>
                    <a:pt x="609" y="67"/>
                  </a:lnTo>
                  <a:lnTo>
                    <a:pt x="624" y="78"/>
                  </a:lnTo>
                  <a:lnTo>
                    <a:pt x="639" y="90"/>
                  </a:lnTo>
                  <a:lnTo>
                    <a:pt x="653" y="102"/>
                  </a:lnTo>
                  <a:lnTo>
                    <a:pt x="666" y="114"/>
                  </a:lnTo>
                  <a:lnTo>
                    <a:pt x="679" y="128"/>
                  </a:lnTo>
                  <a:lnTo>
                    <a:pt x="692" y="142"/>
                  </a:lnTo>
                  <a:lnTo>
                    <a:pt x="704" y="157"/>
                  </a:lnTo>
                  <a:lnTo>
                    <a:pt x="714" y="173"/>
                  </a:lnTo>
                  <a:lnTo>
                    <a:pt x="725" y="188"/>
                  </a:lnTo>
                  <a:lnTo>
                    <a:pt x="734" y="204"/>
                  </a:lnTo>
                  <a:lnTo>
                    <a:pt x="742" y="221"/>
                  </a:lnTo>
                  <a:lnTo>
                    <a:pt x="750" y="238"/>
                  </a:lnTo>
                  <a:lnTo>
                    <a:pt x="757" y="256"/>
                  </a:lnTo>
                  <a:lnTo>
                    <a:pt x="763" y="275"/>
                  </a:lnTo>
                  <a:lnTo>
                    <a:pt x="768" y="293"/>
                  </a:lnTo>
                  <a:lnTo>
                    <a:pt x="773" y="312"/>
                  </a:lnTo>
                  <a:lnTo>
                    <a:pt x="776" y="331"/>
                  </a:lnTo>
                  <a:lnTo>
                    <a:pt x="780" y="350"/>
                  </a:lnTo>
                  <a:lnTo>
                    <a:pt x="781" y="370"/>
                  </a:lnTo>
                  <a:lnTo>
                    <a:pt x="782" y="389"/>
                  </a:lnTo>
                  <a:lnTo>
                    <a:pt x="782" y="389"/>
                  </a:lnTo>
                  <a:lnTo>
                    <a:pt x="781" y="410"/>
                  </a:lnTo>
                  <a:lnTo>
                    <a:pt x="780" y="430"/>
                  </a:lnTo>
                  <a:lnTo>
                    <a:pt x="776" y="449"/>
                  </a:lnTo>
                  <a:lnTo>
                    <a:pt x="773" y="468"/>
                  </a:lnTo>
                  <a:lnTo>
                    <a:pt x="768" y="487"/>
                  </a:lnTo>
                  <a:lnTo>
                    <a:pt x="763" y="505"/>
                  </a:lnTo>
                  <a:lnTo>
                    <a:pt x="757" y="524"/>
                  </a:lnTo>
                  <a:lnTo>
                    <a:pt x="750" y="542"/>
                  </a:lnTo>
                  <a:lnTo>
                    <a:pt x="742" y="559"/>
                  </a:lnTo>
                  <a:lnTo>
                    <a:pt x="734" y="575"/>
                  </a:lnTo>
                  <a:lnTo>
                    <a:pt x="725" y="591"/>
                  </a:lnTo>
                  <a:lnTo>
                    <a:pt x="714" y="607"/>
                  </a:lnTo>
                  <a:lnTo>
                    <a:pt x="704" y="622"/>
                  </a:lnTo>
                  <a:lnTo>
                    <a:pt x="692" y="638"/>
                  </a:lnTo>
                  <a:lnTo>
                    <a:pt x="679" y="652"/>
                  </a:lnTo>
                  <a:lnTo>
                    <a:pt x="666" y="665"/>
                  </a:lnTo>
                  <a:lnTo>
                    <a:pt x="653" y="678"/>
                  </a:lnTo>
                  <a:lnTo>
                    <a:pt x="639" y="690"/>
                  </a:lnTo>
                  <a:lnTo>
                    <a:pt x="624" y="702"/>
                  </a:lnTo>
                  <a:lnTo>
                    <a:pt x="609" y="712"/>
                  </a:lnTo>
                  <a:lnTo>
                    <a:pt x="593" y="723"/>
                  </a:lnTo>
                  <a:lnTo>
                    <a:pt x="576" y="732"/>
                  </a:lnTo>
                  <a:lnTo>
                    <a:pt x="560" y="740"/>
                  </a:lnTo>
                  <a:lnTo>
                    <a:pt x="543" y="749"/>
                  </a:lnTo>
                  <a:lnTo>
                    <a:pt x="525" y="756"/>
                  </a:lnTo>
                  <a:lnTo>
                    <a:pt x="507" y="762"/>
                  </a:lnTo>
                  <a:lnTo>
                    <a:pt x="489" y="767"/>
                  </a:lnTo>
                  <a:lnTo>
                    <a:pt x="469" y="772"/>
                  </a:lnTo>
                  <a:lnTo>
                    <a:pt x="450" y="775"/>
                  </a:lnTo>
                  <a:lnTo>
                    <a:pt x="431" y="778"/>
                  </a:lnTo>
                  <a:lnTo>
                    <a:pt x="411" y="779"/>
                  </a:lnTo>
                  <a:lnTo>
                    <a:pt x="390" y="780"/>
                  </a:lnTo>
                  <a:lnTo>
                    <a:pt x="390" y="780"/>
                  </a:lnTo>
                  <a:close/>
                  <a:moveTo>
                    <a:pt x="390" y="61"/>
                  </a:moveTo>
                  <a:lnTo>
                    <a:pt x="390" y="61"/>
                  </a:lnTo>
                  <a:lnTo>
                    <a:pt x="374" y="62"/>
                  </a:lnTo>
                  <a:lnTo>
                    <a:pt x="357" y="63"/>
                  </a:lnTo>
                  <a:lnTo>
                    <a:pt x="341" y="65"/>
                  </a:lnTo>
                  <a:lnTo>
                    <a:pt x="325" y="68"/>
                  </a:lnTo>
                  <a:lnTo>
                    <a:pt x="309" y="72"/>
                  </a:lnTo>
                  <a:lnTo>
                    <a:pt x="293" y="76"/>
                  </a:lnTo>
                  <a:lnTo>
                    <a:pt x="277" y="81"/>
                  </a:lnTo>
                  <a:lnTo>
                    <a:pt x="263" y="87"/>
                  </a:lnTo>
                  <a:lnTo>
                    <a:pt x="248" y="93"/>
                  </a:lnTo>
                  <a:lnTo>
                    <a:pt x="234" y="101"/>
                  </a:lnTo>
                  <a:lnTo>
                    <a:pt x="220" y="109"/>
                  </a:lnTo>
                  <a:lnTo>
                    <a:pt x="207" y="117"/>
                  </a:lnTo>
                  <a:lnTo>
                    <a:pt x="193" y="126"/>
                  </a:lnTo>
                  <a:lnTo>
                    <a:pt x="181" y="136"/>
                  </a:lnTo>
                  <a:lnTo>
                    <a:pt x="169" y="146"/>
                  </a:lnTo>
                  <a:lnTo>
                    <a:pt x="158" y="158"/>
                  </a:lnTo>
                  <a:lnTo>
                    <a:pt x="147" y="169"/>
                  </a:lnTo>
                  <a:lnTo>
                    <a:pt x="137" y="181"/>
                  </a:lnTo>
                  <a:lnTo>
                    <a:pt x="127" y="193"/>
                  </a:lnTo>
                  <a:lnTo>
                    <a:pt x="118" y="206"/>
                  </a:lnTo>
                  <a:lnTo>
                    <a:pt x="110" y="219"/>
                  </a:lnTo>
                  <a:lnTo>
                    <a:pt x="102" y="233"/>
                  </a:lnTo>
                  <a:lnTo>
                    <a:pt x="93" y="247"/>
                  </a:lnTo>
                  <a:lnTo>
                    <a:pt x="87" y="262"/>
                  </a:lnTo>
                  <a:lnTo>
                    <a:pt x="81" y="277"/>
                  </a:lnTo>
                  <a:lnTo>
                    <a:pt x="76" y="293"/>
                  </a:lnTo>
                  <a:lnTo>
                    <a:pt x="72" y="308"/>
                  </a:lnTo>
                  <a:lnTo>
                    <a:pt x="68" y="324"/>
                  </a:lnTo>
                  <a:lnTo>
                    <a:pt x="65" y="340"/>
                  </a:lnTo>
                  <a:lnTo>
                    <a:pt x="63" y="356"/>
                  </a:lnTo>
                  <a:lnTo>
                    <a:pt x="62" y="373"/>
                  </a:lnTo>
                  <a:lnTo>
                    <a:pt x="61" y="389"/>
                  </a:lnTo>
                  <a:lnTo>
                    <a:pt x="61" y="389"/>
                  </a:lnTo>
                  <a:lnTo>
                    <a:pt x="62" y="407"/>
                  </a:lnTo>
                  <a:lnTo>
                    <a:pt x="63" y="424"/>
                  </a:lnTo>
                  <a:lnTo>
                    <a:pt x="65" y="440"/>
                  </a:lnTo>
                  <a:lnTo>
                    <a:pt x="68" y="456"/>
                  </a:lnTo>
                  <a:lnTo>
                    <a:pt x="72" y="472"/>
                  </a:lnTo>
                  <a:lnTo>
                    <a:pt x="76" y="487"/>
                  </a:lnTo>
                  <a:lnTo>
                    <a:pt x="81" y="502"/>
                  </a:lnTo>
                  <a:lnTo>
                    <a:pt x="87" y="518"/>
                  </a:lnTo>
                  <a:lnTo>
                    <a:pt x="93" y="533"/>
                  </a:lnTo>
                  <a:lnTo>
                    <a:pt x="102" y="547"/>
                  </a:lnTo>
                  <a:lnTo>
                    <a:pt x="110" y="560"/>
                  </a:lnTo>
                  <a:lnTo>
                    <a:pt x="118" y="574"/>
                  </a:lnTo>
                  <a:lnTo>
                    <a:pt x="127" y="586"/>
                  </a:lnTo>
                  <a:lnTo>
                    <a:pt x="137" y="599"/>
                  </a:lnTo>
                  <a:lnTo>
                    <a:pt x="147" y="611"/>
                  </a:lnTo>
                  <a:lnTo>
                    <a:pt x="158" y="622"/>
                  </a:lnTo>
                  <a:lnTo>
                    <a:pt x="169" y="634"/>
                  </a:lnTo>
                  <a:lnTo>
                    <a:pt x="181" y="644"/>
                  </a:lnTo>
                  <a:lnTo>
                    <a:pt x="193" y="654"/>
                  </a:lnTo>
                  <a:lnTo>
                    <a:pt x="207" y="663"/>
                  </a:lnTo>
                  <a:lnTo>
                    <a:pt x="220" y="671"/>
                  </a:lnTo>
                  <a:lnTo>
                    <a:pt x="234" y="679"/>
                  </a:lnTo>
                  <a:lnTo>
                    <a:pt x="248" y="686"/>
                  </a:lnTo>
                  <a:lnTo>
                    <a:pt x="263" y="693"/>
                  </a:lnTo>
                  <a:lnTo>
                    <a:pt x="277" y="699"/>
                  </a:lnTo>
                  <a:lnTo>
                    <a:pt x="293" y="704"/>
                  </a:lnTo>
                  <a:lnTo>
                    <a:pt x="309" y="708"/>
                  </a:lnTo>
                  <a:lnTo>
                    <a:pt x="325" y="712"/>
                  </a:lnTo>
                  <a:lnTo>
                    <a:pt x="341" y="715"/>
                  </a:lnTo>
                  <a:lnTo>
                    <a:pt x="357" y="717"/>
                  </a:lnTo>
                  <a:lnTo>
                    <a:pt x="374" y="718"/>
                  </a:lnTo>
                  <a:lnTo>
                    <a:pt x="390" y="719"/>
                  </a:lnTo>
                  <a:lnTo>
                    <a:pt x="390" y="719"/>
                  </a:lnTo>
                  <a:lnTo>
                    <a:pt x="408" y="718"/>
                  </a:lnTo>
                  <a:lnTo>
                    <a:pt x="425" y="717"/>
                  </a:lnTo>
                  <a:lnTo>
                    <a:pt x="441" y="715"/>
                  </a:lnTo>
                  <a:lnTo>
                    <a:pt x="457" y="712"/>
                  </a:lnTo>
                  <a:lnTo>
                    <a:pt x="473" y="708"/>
                  </a:lnTo>
                  <a:lnTo>
                    <a:pt x="489" y="704"/>
                  </a:lnTo>
                  <a:lnTo>
                    <a:pt x="504" y="699"/>
                  </a:lnTo>
                  <a:lnTo>
                    <a:pt x="519" y="693"/>
                  </a:lnTo>
                  <a:lnTo>
                    <a:pt x="534" y="686"/>
                  </a:lnTo>
                  <a:lnTo>
                    <a:pt x="548" y="679"/>
                  </a:lnTo>
                  <a:lnTo>
                    <a:pt x="561" y="671"/>
                  </a:lnTo>
                  <a:lnTo>
                    <a:pt x="575" y="663"/>
                  </a:lnTo>
                  <a:lnTo>
                    <a:pt x="588" y="654"/>
                  </a:lnTo>
                  <a:lnTo>
                    <a:pt x="601" y="644"/>
                  </a:lnTo>
                  <a:lnTo>
                    <a:pt x="613" y="634"/>
                  </a:lnTo>
                  <a:lnTo>
                    <a:pt x="624" y="622"/>
                  </a:lnTo>
                  <a:lnTo>
                    <a:pt x="635" y="611"/>
                  </a:lnTo>
                  <a:lnTo>
                    <a:pt x="645" y="599"/>
                  </a:lnTo>
                  <a:lnTo>
                    <a:pt x="655" y="586"/>
                  </a:lnTo>
                  <a:lnTo>
                    <a:pt x="664" y="574"/>
                  </a:lnTo>
                  <a:lnTo>
                    <a:pt x="672" y="560"/>
                  </a:lnTo>
                  <a:lnTo>
                    <a:pt x="680" y="547"/>
                  </a:lnTo>
                  <a:lnTo>
                    <a:pt x="688" y="533"/>
                  </a:lnTo>
                  <a:lnTo>
                    <a:pt x="695" y="518"/>
                  </a:lnTo>
                  <a:lnTo>
                    <a:pt x="701" y="502"/>
                  </a:lnTo>
                  <a:lnTo>
                    <a:pt x="706" y="487"/>
                  </a:lnTo>
                  <a:lnTo>
                    <a:pt x="710" y="472"/>
                  </a:lnTo>
                  <a:lnTo>
                    <a:pt x="714" y="456"/>
                  </a:lnTo>
                  <a:lnTo>
                    <a:pt x="717" y="440"/>
                  </a:lnTo>
                  <a:lnTo>
                    <a:pt x="719" y="424"/>
                  </a:lnTo>
                  <a:lnTo>
                    <a:pt x="720" y="407"/>
                  </a:lnTo>
                  <a:lnTo>
                    <a:pt x="721" y="389"/>
                  </a:lnTo>
                  <a:lnTo>
                    <a:pt x="721" y="389"/>
                  </a:lnTo>
                  <a:lnTo>
                    <a:pt x="720" y="373"/>
                  </a:lnTo>
                  <a:lnTo>
                    <a:pt x="719" y="356"/>
                  </a:lnTo>
                  <a:lnTo>
                    <a:pt x="717" y="340"/>
                  </a:lnTo>
                  <a:lnTo>
                    <a:pt x="714" y="324"/>
                  </a:lnTo>
                  <a:lnTo>
                    <a:pt x="710" y="308"/>
                  </a:lnTo>
                  <a:lnTo>
                    <a:pt x="706" y="293"/>
                  </a:lnTo>
                  <a:lnTo>
                    <a:pt x="701" y="277"/>
                  </a:lnTo>
                  <a:lnTo>
                    <a:pt x="695" y="262"/>
                  </a:lnTo>
                  <a:lnTo>
                    <a:pt x="688" y="247"/>
                  </a:lnTo>
                  <a:lnTo>
                    <a:pt x="680" y="233"/>
                  </a:lnTo>
                  <a:lnTo>
                    <a:pt x="672" y="219"/>
                  </a:lnTo>
                  <a:lnTo>
                    <a:pt x="664" y="206"/>
                  </a:lnTo>
                  <a:lnTo>
                    <a:pt x="655" y="193"/>
                  </a:lnTo>
                  <a:lnTo>
                    <a:pt x="645" y="181"/>
                  </a:lnTo>
                  <a:lnTo>
                    <a:pt x="635" y="169"/>
                  </a:lnTo>
                  <a:lnTo>
                    <a:pt x="624" y="158"/>
                  </a:lnTo>
                  <a:lnTo>
                    <a:pt x="613" y="146"/>
                  </a:lnTo>
                  <a:lnTo>
                    <a:pt x="601" y="136"/>
                  </a:lnTo>
                  <a:lnTo>
                    <a:pt x="588" y="126"/>
                  </a:lnTo>
                  <a:lnTo>
                    <a:pt x="575" y="117"/>
                  </a:lnTo>
                  <a:lnTo>
                    <a:pt x="561" y="109"/>
                  </a:lnTo>
                  <a:lnTo>
                    <a:pt x="548" y="101"/>
                  </a:lnTo>
                  <a:lnTo>
                    <a:pt x="534" y="93"/>
                  </a:lnTo>
                  <a:lnTo>
                    <a:pt x="519" y="87"/>
                  </a:lnTo>
                  <a:lnTo>
                    <a:pt x="504" y="81"/>
                  </a:lnTo>
                  <a:lnTo>
                    <a:pt x="489" y="76"/>
                  </a:lnTo>
                  <a:lnTo>
                    <a:pt x="473" y="72"/>
                  </a:lnTo>
                  <a:lnTo>
                    <a:pt x="457" y="68"/>
                  </a:lnTo>
                  <a:lnTo>
                    <a:pt x="441" y="65"/>
                  </a:lnTo>
                  <a:lnTo>
                    <a:pt x="425" y="63"/>
                  </a:lnTo>
                  <a:lnTo>
                    <a:pt x="408" y="62"/>
                  </a:lnTo>
                  <a:lnTo>
                    <a:pt x="390" y="61"/>
                  </a:lnTo>
                  <a:lnTo>
                    <a:pt x="39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7" name="Freeform 114">
              <a:extLst>
                <a:ext uri="{FF2B5EF4-FFF2-40B4-BE49-F238E27FC236}">
                  <a16:creationId xmlns:a16="http://schemas.microsoft.com/office/drawing/2014/main" xmlns="" id="{FEF1D75A-1174-4650-9084-846427499992}"/>
                </a:ext>
              </a:extLst>
            </p:cNvPr>
            <p:cNvSpPr>
              <a:spLocks/>
            </p:cNvSpPr>
            <p:nvPr/>
          </p:nvSpPr>
          <p:spPr bwMode="auto">
            <a:xfrm rot="19792476">
              <a:off x="1581910" y="3644904"/>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1" name="Freeform 114">
              <a:extLst>
                <a:ext uri="{FF2B5EF4-FFF2-40B4-BE49-F238E27FC236}">
                  <a16:creationId xmlns:a16="http://schemas.microsoft.com/office/drawing/2014/main" xmlns="" id="{9C4A98BA-63DD-4378-8639-BB1C8A7CAA4A}"/>
                </a:ext>
              </a:extLst>
            </p:cNvPr>
            <p:cNvSpPr>
              <a:spLocks/>
            </p:cNvSpPr>
            <p:nvPr/>
          </p:nvSpPr>
          <p:spPr bwMode="auto">
            <a:xfrm rot="12571446">
              <a:off x="2133217" y="364211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2" name="Freeform 114">
              <a:extLst>
                <a:ext uri="{FF2B5EF4-FFF2-40B4-BE49-F238E27FC236}">
                  <a16:creationId xmlns:a16="http://schemas.microsoft.com/office/drawing/2014/main" xmlns="" id="{603B3244-0512-46D4-81AD-A24ED21DE373}"/>
                </a:ext>
              </a:extLst>
            </p:cNvPr>
            <p:cNvSpPr>
              <a:spLocks/>
            </p:cNvSpPr>
            <p:nvPr/>
          </p:nvSpPr>
          <p:spPr bwMode="auto">
            <a:xfrm rot="5400000">
              <a:off x="1860828" y="3157083"/>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4" name="Group 3">
              <a:extLst>
                <a:ext uri="{FF2B5EF4-FFF2-40B4-BE49-F238E27FC236}">
                  <a16:creationId xmlns:a16="http://schemas.microsoft.com/office/drawing/2014/main" xmlns="" id="{0214A83F-585C-4B33-8C43-A274B5C1B0DA}"/>
                </a:ext>
              </a:extLst>
            </p:cNvPr>
            <p:cNvGrpSpPr/>
            <p:nvPr/>
          </p:nvGrpSpPr>
          <p:grpSpPr>
            <a:xfrm rot="17965016">
              <a:off x="1509236" y="3201881"/>
              <a:ext cx="631353" cy="568647"/>
              <a:chOff x="1444061" y="4341905"/>
              <a:chExt cx="474345" cy="427233"/>
            </a:xfrm>
            <a:grpFill/>
          </p:grpSpPr>
          <p:sp>
            <p:nvSpPr>
              <p:cNvPr id="83" name="Freeform 114">
                <a:extLst>
                  <a:ext uri="{FF2B5EF4-FFF2-40B4-BE49-F238E27FC236}">
                    <a16:creationId xmlns:a16="http://schemas.microsoft.com/office/drawing/2014/main" xmlns="" id="{2D33E929-9E64-4AF6-B1D2-8E80D9626D8E}"/>
                  </a:ext>
                </a:extLst>
              </p:cNvPr>
              <p:cNvSpPr>
                <a:spLocks/>
              </p:cNvSpPr>
              <p:nvPr/>
            </p:nvSpPr>
            <p:spPr bwMode="auto">
              <a:xfrm rot="19792476">
                <a:off x="1444061" y="4707826"/>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4" name="Freeform 114">
                <a:extLst>
                  <a:ext uri="{FF2B5EF4-FFF2-40B4-BE49-F238E27FC236}">
                    <a16:creationId xmlns:a16="http://schemas.microsoft.com/office/drawing/2014/main" xmlns="" id="{A5509A6F-AF14-4B28-8902-AA3D15A0BE54}"/>
                  </a:ext>
                </a:extLst>
              </p:cNvPr>
              <p:cNvSpPr>
                <a:spLocks/>
              </p:cNvSpPr>
              <p:nvPr/>
            </p:nvSpPr>
            <p:spPr bwMode="auto">
              <a:xfrm rot="12571446">
                <a:off x="1858266" y="470572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114">
                <a:extLst>
                  <a:ext uri="{FF2B5EF4-FFF2-40B4-BE49-F238E27FC236}">
                    <a16:creationId xmlns:a16="http://schemas.microsoft.com/office/drawing/2014/main" xmlns="" id="{61A94AA5-FFF6-4B24-B3CB-75B5343F6213}"/>
                  </a:ext>
                </a:extLst>
              </p:cNvPr>
              <p:cNvSpPr>
                <a:spLocks/>
              </p:cNvSpPr>
              <p:nvPr/>
            </p:nvSpPr>
            <p:spPr bwMode="auto">
              <a:xfrm rot="5400000">
                <a:off x="1653616" y="4341319"/>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sp>
          <p:nvSpPr>
            <p:cNvPr id="86" name="Freeform 114">
              <a:extLst>
                <a:ext uri="{FF2B5EF4-FFF2-40B4-BE49-F238E27FC236}">
                  <a16:creationId xmlns:a16="http://schemas.microsoft.com/office/drawing/2014/main" xmlns="" id="{F3CD3288-EFB8-4C69-9409-133047283111}"/>
                </a:ext>
              </a:extLst>
            </p:cNvPr>
            <p:cNvSpPr>
              <a:spLocks/>
            </p:cNvSpPr>
            <p:nvPr/>
          </p:nvSpPr>
          <p:spPr bwMode="auto">
            <a:xfrm rot="16200000">
              <a:off x="1376028" y="355158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7" name="Freeform 114">
              <a:extLst>
                <a:ext uri="{FF2B5EF4-FFF2-40B4-BE49-F238E27FC236}">
                  <a16:creationId xmlns:a16="http://schemas.microsoft.com/office/drawing/2014/main" xmlns="" id="{3FEAC6A6-C753-4890-A659-23CD9F02E147}"/>
                </a:ext>
              </a:extLst>
            </p:cNvPr>
            <p:cNvSpPr>
              <a:spLocks/>
            </p:cNvSpPr>
            <p:nvPr/>
          </p:nvSpPr>
          <p:spPr bwMode="auto">
            <a:xfrm rot="5400000">
              <a:off x="1376355" y="3401760"/>
              <a:ext cx="80046" cy="81606"/>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5" name="Group 4">
              <a:extLst>
                <a:ext uri="{FF2B5EF4-FFF2-40B4-BE49-F238E27FC236}">
                  <a16:creationId xmlns:a16="http://schemas.microsoft.com/office/drawing/2014/main" xmlns="" id="{7DF38B3C-75D9-4D6E-B0EF-8C83183ECBFC}"/>
                </a:ext>
              </a:extLst>
            </p:cNvPr>
            <p:cNvGrpSpPr/>
            <p:nvPr/>
          </p:nvGrpSpPr>
          <p:grpSpPr>
            <a:xfrm rot="3480978">
              <a:off x="1608614" y="2962001"/>
              <a:ext cx="81932" cy="229866"/>
              <a:chOff x="1288793" y="4525734"/>
              <a:chExt cx="61557" cy="172702"/>
            </a:xfrm>
            <a:grpFill/>
          </p:grpSpPr>
          <p:sp>
            <p:nvSpPr>
              <p:cNvPr id="88" name="Freeform 114">
                <a:extLst>
                  <a:ext uri="{FF2B5EF4-FFF2-40B4-BE49-F238E27FC236}">
                    <a16:creationId xmlns:a16="http://schemas.microsoft.com/office/drawing/2014/main" xmlns="" id="{16B700A9-6950-4395-AE36-767F3604F2D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9" name="Freeform 114">
                <a:extLst>
                  <a:ext uri="{FF2B5EF4-FFF2-40B4-BE49-F238E27FC236}">
                    <a16:creationId xmlns:a16="http://schemas.microsoft.com/office/drawing/2014/main" xmlns="" id="{37B0C589-9760-496D-8F6F-33837E02A8D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0" name="Group 89">
              <a:extLst>
                <a:ext uri="{FF2B5EF4-FFF2-40B4-BE49-F238E27FC236}">
                  <a16:creationId xmlns:a16="http://schemas.microsoft.com/office/drawing/2014/main" xmlns="" id="{426B3277-5847-4EFE-917B-D90D49F48506}"/>
                </a:ext>
              </a:extLst>
            </p:cNvPr>
            <p:cNvGrpSpPr/>
            <p:nvPr/>
          </p:nvGrpSpPr>
          <p:grpSpPr>
            <a:xfrm rot="7205188">
              <a:off x="2121773" y="2976343"/>
              <a:ext cx="81932" cy="229866"/>
              <a:chOff x="1288793" y="4525734"/>
              <a:chExt cx="61557" cy="172702"/>
            </a:xfrm>
            <a:grpFill/>
          </p:grpSpPr>
          <p:sp>
            <p:nvSpPr>
              <p:cNvPr id="91" name="Freeform 114">
                <a:extLst>
                  <a:ext uri="{FF2B5EF4-FFF2-40B4-BE49-F238E27FC236}">
                    <a16:creationId xmlns:a16="http://schemas.microsoft.com/office/drawing/2014/main" xmlns="" id="{1A9B5A6C-2300-4A8D-9A86-390646B8927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2" name="Freeform 114">
                <a:extLst>
                  <a:ext uri="{FF2B5EF4-FFF2-40B4-BE49-F238E27FC236}">
                    <a16:creationId xmlns:a16="http://schemas.microsoft.com/office/drawing/2014/main" xmlns="" id="{5695ED03-11F2-4C7C-AFFB-181FAA998F56}"/>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3" name="Group 92">
              <a:extLst>
                <a:ext uri="{FF2B5EF4-FFF2-40B4-BE49-F238E27FC236}">
                  <a16:creationId xmlns:a16="http://schemas.microsoft.com/office/drawing/2014/main" xmlns="" id="{02210D9D-B958-4F31-9FF6-B80E20C24658}"/>
                </a:ext>
              </a:extLst>
            </p:cNvPr>
            <p:cNvGrpSpPr/>
            <p:nvPr/>
          </p:nvGrpSpPr>
          <p:grpSpPr>
            <a:xfrm rot="10800000">
              <a:off x="2338907" y="3418082"/>
              <a:ext cx="81932" cy="229866"/>
              <a:chOff x="1288793" y="4525734"/>
              <a:chExt cx="61557" cy="172702"/>
            </a:xfrm>
            <a:grpFill/>
          </p:grpSpPr>
          <p:sp>
            <p:nvSpPr>
              <p:cNvPr id="94" name="Freeform 114">
                <a:extLst>
                  <a:ext uri="{FF2B5EF4-FFF2-40B4-BE49-F238E27FC236}">
                    <a16:creationId xmlns:a16="http://schemas.microsoft.com/office/drawing/2014/main" xmlns="" id="{3304304B-BE7F-4FC0-BA77-C159227BBD8B}"/>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5" name="Freeform 114">
                <a:extLst>
                  <a:ext uri="{FF2B5EF4-FFF2-40B4-BE49-F238E27FC236}">
                    <a16:creationId xmlns:a16="http://schemas.microsoft.com/office/drawing/2014/main" xmlns="" id="{C29CFA64-6DBD-412A-9C7F-1634BC809145}"/>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6" name="Group 95">
              <a:extLst>
                <a:ext uri="{FF2B5EF4-FFF2-40B4-BE49-F238E27FC236}">
                  <a16:creationId xmlns:a16="http://schemas.microsoft.com/office/drawing/2014/main" xmlns="" id="{47E07352-3184-4344-B5F0-58CD028CA5CE}"/>
                </a:ext>
              </a:extLst>
            </p:cNvPr>
            <p:cNvGrpSpPr/>
            <p:nvPr/>
          </p:nvGrpSpPr>
          <p:grpSpPr>
            <a:xfrm rot="14354219">
              <a:off x="2097654" y="3849892"/>
              <a:ext cx="81932" cy="229866"/>
              <a:chOff x="1288793" y="4525734"/>
              <a:chExt cx="61557" cy="172702"/>
            </a:xfrm>
            <a:grpFill/>
          </p:grpSpPr>
          <p:sp>
            <p:nvSpPr>
              <p:cNvPr id="97" name="Freeform 114">
                <a:extLst>
                  <a:ext uri="{FF2B5EF4-FFF2-40B4-BE49-F238E27FC236}">
                    <a16:creationId xmlns:a16="http://schemas.microsoft.com/office/drawing/2014/main" xmlns="" id="{5634FAD9-FB6A-4B02-A6E7-54508288BFDF}"/>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98" name="Freeform 114">
                <a:extLst>
                  <a:ext uri="{FF2B5EF4-FFF2-40B4-BE49-F238E27FC236}">
                    <a16:creationId xmlns:a16="http://schemas.microsoft.com/office/drawing/2014/main" xmlns="" id="{32E1BA86-906D-47F9-A796-9ACDF11ECD1F}"/>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99" name="Group 98">
              <a:extLst>
                <a:ext uri="{FF2B5EF4-FFF2-40B4-BE49-F238E27FC236}">
                  <a16:creationId xmlns:a16="http://schemas.microsoft.com/office/drawing/2014/main" xmlns="" id="{4DF652C2-690E-4025-9D91-2F8809DB2008}"/>
                </a:ext>
              </a:extLst>
            </p:cNvPr>
            <p:cNvGrpSpPr/>
            <p:nvPr/>
          </p:nvGrpSpPr>
          <p:grpSpPr>
            <a:xfrm rot="17725233">
              <a:off x="1596809" y="3857855"/>
              <a:ext cx="81932" cy="229866"/>
              <a:chOff x="1288793" y="4525734"/>
              <a:chExt cx="61557" cy="172702"/>
            </a:xfrm>
            <a:grpFill/>
          </p:grpSpPr>
          <p:sp>
            <p:nvSpPr>
              <p:cNvPr id="100" name="Freeform 114">
                <a:extLst>
                  <a:ext uri="{FF2B5EF4-FFF2-40B4-BE49-F238E27FC236}">
                    <a16:creationId xmlns:a16="http://schemas.microsoft.com/office/drawing/2014/main" xmlns="" id="{88781E4B-591D-431B-AD0D-DA6D2B109334}"/>
                  </a:ext>
                </a:extLst>
              </p:cNvPr>
              <p:cNvSpPr>
                <a:spLocks/>
              </p:cNvSpPr>
              <p:nvPr/>
            </p:nvSpPr>
            <p:spPr bwMode="auto">
              <a:xfrm rot="16200000">
                <a:off x="1289379" y="4637710"/>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Freeform 114">
                <a:extLst>
                  <a:ext uri="{FF2B5EF4-FFF2-40B4-BE49-F238E27FC236}">
                    <a16:creationId xmlns:a16="http://schemas.microsoft.com/office/drawing/2014/main" xmlns="" id="{9DFA3B1D-C13E-42B3-99FD-C1A29C1D1581}"/>
                  </a:ext>
                </a:extLst>
              </p:cNvPr>
              <p:cNvSpPr>
                <a:spLocks/>
              </p:cNvSpPr>
              <p:nvPr/>
            </p:nvSpPr>
            <p:spPr bwMode="auto">
              <a:xfrm rot="5400000">
                <a:off x="1289624" y="4525148"/>
                <a:ext cx="60140" cy="61312"/>
              </a:xfrm>
              <a:custGeom>
                <a:avLst/>
                <a:gdLst>
                  <a:gd name="T0" fmla="*/ 202 w 202"/>
                  <a:gd name="T1" fmla="*/ 114 h 230"/>
                  <a:gd name="T2" fmla="*/ 202 w 202"/>
                  <a:gd name="T3" fmla="*/ 223 h 230"/>
                  <a:gd name="T4" fmla="*/ 202 w 202"/>
                  <a:gd name="T5" fmla="*/ 223 h 230"/>
                  <a:gd name="T6" fmla="*/ 201 w 202"/>
                  <a:gd name="T7" fmla="*/ 226 h 230"/>
                  <a:gd name="T8" fmla="*/ 199 w 202"/>
                  <a:gd name="T9" fmla="*/ 229 h 230"/>
                  <a:gd name="T10" fmla="*/ 196 w 202"/>
                  <a:gd name="T11" fmla="*/ 230 h 230"/>
                  <a:gd name="T12" fmla="*/ 191 w 202"/>
                  <a:gd name="T13" fmla="*/ 229 h 230"/>
                  <a:gd name="T14" fmla="*/ 98 w 202"/>
                  <a:gd name="T15" fmla="*/ 175 h 230"/>
                  <a:gd name="T16" fmla="*/ 4 w 202"/>
                  <a:gd name="T17" fmla="*/ 121 h 230"/>
                  <a:gd name="T18" fmla="*/ 4 w 202"/>
                  <a:gd name="T19" fmla="*/ 121 h 230"/>
                  <a:gd name="T20" fmla="*/ 1 w 202"/>
                  <a:gd name="T21" fmla="*/ 119 h 230"/>
                  <a:gd name="T22" fmla="*/ 0 w 202"/>
                  <a:gd name="T23" fmla="*/ 114 h 230"/>
                  <a:gd name="T24" fmla="*/ 1 w 202"/>
                  <a:gd name="T25" fmla="*/ 111 h 230"/>
                  <a:gd name="T26" fmla="*/ 4 w 202"/>
                  <a:gd name="T27" fmla="*/ 108 h 230"/>
                  <a:gd name="T28" fmla="*/ 98 w 202"/>
                  <a:gd name="T29" fmla="*/ 55 h 230"/>
                  <a:gd name="T30" fmla="*/ 191 w 202"/>
                  <a:gd name="T31" fmla="*/ 1 h 230"/>
                  <a:gd name="T32" fmla="*/ 191 w 202"/>
                  <a:gd name="T33" fmla="*/ 1 h 230"/>
                  <a:gd name="T34" fmla="*/ 196 w 202"/>
                  <a:gd name="T35" fmla="*/ 0 h 230"/>
                  <a:gd name="T36" fmla="*/ 199 w 202"/>
                  <a:gd name="T37" fmla="*/ 1 h 230"/>
                  <a:gd name="T38" fmla="*/ 201 w 202"/>
                  <a:gd name="T39" fmla="*/ 3 h 230"/>
                  <a:gd name="T40" fmla="*/ 202 w 202"/>
                  <a:gd name="T41" fmla="*/ 7 h 230"/>
                  <a:gd name="T42" fmla="*/ 202 w 202"/>
                  <a:gd name="T43" fmla="*/ 11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30">
                    <a:moveTo>
                      <a:pt x="202" y="114"/>
                    </a:moveTo>
                    <a:lnTo>
                      <a:pt x="202" y="223"/>
                    </a:lnTo>
                    <a:lnTo>
                      <a:pt x="202" y="223"/>
                    </a:lnTo>
                    <a:lnTo>
                      <a:pt x="201" y="226"/>
                    </a:lnTo>
                    <a:lnTo>
                      <a:pt x="199" y="229"/>
                    </a:lnTo>
                    <a:lnTo>
                      <a:pt x="196" y="230"/>
                    </a:lnTo>
                    <a:lnTo>
                      <a:pt x="191" y="229"/>
                    </a:lnTo>
                    <a:lnTo>
                      <a:pt x="98" y="175"/>
                    </a:lnTo>
                    <a:lnTo>
                      <a:pt x="4" y="121"/>
                    </a:lnTo>
                    <a:lnTo>
                      <a:pt x="4" y="121"/>
                    </a:lnTo>
                    <a:lnTo>
                      <a:pt x="1" y="119"/>
                    </a:lnTo>
                    <a:lnTo>
                      <a:pt x="0" y="114"/>
                    </a:lnTo>
                    <a:lnTo>
                      <a:pt x="1" y="111"/>
                    </a:lnTo>
                    <a:lnTo>
                      <a:pt x="4" y="108"/>
                    </a:lnTo>
                    <a:lnTo>
                      <a:pt x="98" y="55"/>
                    </a:lnTo>
                    <a:lnTo>
                      <a:pt x="191" y="1"/>
                    </a:lnTo>
                    <a:lnTo>
                      <a:pt x="191" y="1"/>
                    </a:lnTo>
                    <a:lnTo>
                      <a:pt x="196" y="0"/>
                    </a:lnTo>
                    <a:lnTo>
                      <a:pt x="199" y="1"/>
                    </a:lnTo>
                    <a:lnTo>
                      <a:pt x="201" y="3"/>
                    </a:lnTo>
                    <a:lnTo>
                      <a:pt x="202" y="7"/>
                    </a:lnTo>
                    <a:lnTo>
                      <a:pt x="202"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cxnSp>
        <p:nvCxnSpPr>
          <p:cNvPr id="9" name="Straight Connector 8">
            <a:extLst>
              <a:ext uri="{FF2B5EF4-FFF2-40B4-BE49-F238E27FC236}">
                <a16:creationId xmlns:a16="http://schemas.microsoft.com/office/drawing/2014/main" xmlns="" id="{C49E5DF9-2169-46D1-8202-BAE39DF2A9A4}"/>
              </a:ext>
            </a:extLst>
          </p:cNvPr>
          <p:cNvCxnSpPr/>
          <p:nvPr/>
        </p:nvCxnSpPr>
        <p:spPr bwMode="auto">
          <a:xfrm>
            <a:off x="8979837" y="2336137"/>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D3127C51-2843-41EF-BDFA-6D08E3A2313E}"/>
              </a:ext>
            </a:extLst>
          </p:cNvPr>
          <p:cNvCxnSpPr/>
          <p:nvPr/>
        </p:nvCxnSpPr>
        <p:spPr bwMode="auto">
          <a:xfrm>
            <a:off x="3286139" y="2341356"/>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D36622E1-357A-44D8-BF7F-85E417FCAD1B}"/>
              </a:ext>
            </a:extLst>
          </p:cNvPr>
          <p:cNvCxnSpPr/>
          <p:nvPr/>
        </p:nvCxnSpPr>
        <p:spPr bwMode="auto">
          <a:xfrm>
            <a:off x="6132988" y="2306754"/>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nvGrpSpPr>
          <p:cNvPr id="138" name="Group 54">
            <a:extLst>
              <a:ext uri="{FF2B5EF4-FFF2-40B4-BE49-F238E27FC236}">
                <a16:creationId xmlns:a16="http://schemas.microsoft.com/office/drawing/2014/main" xmlns="" id="{78D03A24-0DA6-4177-BC4E-F61405B259E4}"/>
              </a:ext>
            </a:extLst>
          </p:cNvPr>
          <p:cNvGrpSpPr>
            <a:grpSpLocks noChangeAspect="1"/>
          </p:cNvGrpSpPr>
          <p:nvPr/>
        </p:nvGrpSpPr>
        <p:grpSpPr bwMode="auto">
          <a:xfrm>
            <a:off x="4163922" y="2827063"/>
            <a:ext cx="1088544" cy="1422453"/>
            <a:chOff x="1455" y="3136"/>
            <a:chExt cx="326" cy="426"/>
          </a:xfrm>
        </p:grpSpPr>
        <p:sp>
          <p:nvSpPr>
            <p:cNvPr id="139" name="AutoShape 53">
              <a:extLst>
                <a:ext uri="{FF2B5EF4-FFF2-40B4-BE49-F238E27FC236}">
                  <a16:creationId xmlns:a16="http://schemas.microsoft.com/office/drawing/2014/main" xmlns="" id="{361DF509-7230-4B84-B5E9-B6C4A05FD730}"/>
                </a:ext>
              </a:extLst>
            </p:cNvPr>
            <p:cNvSpPr>
              <a:spLocks noChangeAspect="1" noChangeArrowheads="1" noTextEdit="1"/>
            </p:cNvSpPr>
            <p:nvPr/>
          </p:nvSpPr>
          <p:spPr bwMode="auto">
            <a:xfrm>
              <a:off x="1455" y="3136"/>
              <a:ext cx="326"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40" name="Freeform 55">
              <a:extLst>
                <a:ext uri="{FF2B5EF4-FFF2-40B4-BE49-F238E27FC236}">
                  <a16:creationId xmlns:a16="http://schemas.microsoft.com/office/drawing/2014/main" xmlns="" id="{B7369B95-BA2C-410C-9FF5-1EA3385B5E70}"/>
                </a:ext>
              </a:extLst>
            </p:cNvPr>
            <p:cNvSpPr>
              <a:spLocks/>
            </p:cNvSpPr>
            <p:nvPr/>
          </p:nvSpPr>
          <p:spPr bwMode="auto">
            <a:xfrm>
              <a:off x="1545" y="3144"/>
              <a:ext cx="144" cy="145"/>
            </a:xfrm>
            <a:custGeom>
              <a:avLst/>
              <a:gdLst>
                <a:gd name="T0" fmla="*/ 38 w 76"/>
                <a:gd name="T1" fmla="*/ 76 h 77"/>
                <a:gd name="T2" fmla="*/ 76 w 76"/>
                <a:gd name="T3" fmla="*/ 38 h 77"/>
                <a:gd name="T4" fmla="*/ 38 w 76"/>
                <a:gd name="T5" fmla="*/ 0 h 77"/>
                <a:gd name="T6" fmla="*/ 0 w 76"/>
                <a:gd name="T7" fmla="*/ 38 h 77"/>
                <a:gd name="T8" fmla="*/ 38 w 76"/>
                <a:gd name="T9" fmla="*/ 76 h 77"/>
              </a:gdLst>
              <a:ahLst/>
              <a:cxnLst>
                <a:cxn ang="0">
                  <a:pos x="T0" y="T1"/>
                </a:cxn>
                <a:cxn ang="0">
                  <a:pos x="T2" y="T3"/>
                </a:cxn>
                <a:cxn ang="0">
                  <a:pos x="T4" y="T5"/>
                </a:cxn>
                <a:cxn ang="0">
                  <a:pos x="T6" y="T7"/>
                </a:cxn>
                <a:cxn ang="0">
                  <a:pos x="T8" y="T9"/>
                </a:cxn>
              </a:cxnLst>
              <a:rect l="0" t="0" r="r" b="b"/>
              <a:pathLst>
                <a:path w="76" h="77">
                  <a:moveTo>
                    <a:pt x="38" y="76"/>
                  </a:moveTo>
                  <a:cubicBezTo>
                    <a:pt x="59" y="76"/>
                    <a:pt x="76" y="59"/>
                    <a:pt x="76" y="38"/>
                  </a:cubicBezTo>
                  <a:cubicBezTo>
                    <a:pt x="76" y="17"/>
                    <a:pt x="59" y="0"/>
                    <a:pt x="38" y="0"/>
                  </a:cubicBezTo>
                  <a:cubicBezTo>
                    <a:pt x="17" y="0"/>
                    <a:pt x="0" y="17"/>
                    <a:pt x="0" y="38"/>
                  </a:cubicBezTo>
                  <a:cubicBezTo>
                    <a:pt x="0" y="59"/>
                    <a:pt x="17" y="77"/>
                    <a:pt x="38" y="76"/>
                  </a:cubicBezTo>
                  <a:close/>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1" name="Line 56">
              <a:extLst>
                <a:ext uri="{FF2B5EF4-FFF2-40B4-BE49-F238E27FC236}">
                  <a16:creationId xmlns:a16="http://schemas.microsoft.com/office/drawing/2014/main" xmlns="" id="{03804EDE-065B-403F-AE60-2972E2871EFC}"/>
                </a:ext>
              </a:extLst>
            </p:cNvPr>
            <p:cNvSpPr>
              <a:spLocks noChangeShapeType="1"/>
            </p:cNvSpPr>
            <p:nvPr/>
          </p:nvSpPr>
          <p:spPr bwMode="auto">
            <a:xfrm flipV="1">
              <a:off x="1709"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2" name="Line 57">
              <a:extLst>
                <a:ext uri="{FF2B5EF4-FFF2-40B4-BE49-F238E27FC236}">
                  <a16:creationId xmlns:a16="http://schemas.microsoft.com/office/drawing/2014/main" xmlns="" id="{0D992A18-2AC6-4E3F-BBD5-E4E0D5BAA952}"/>
                </a:ext>
              </a:extLst>
            </p:cNvPr>
            <p:cNvSpPr>
              <a:spLocks noChangeShapeType="1"/>
            </p:cNvSpPr>
            <p:nvPr/>
          </p:nvSpPr>
          <p:spPr bwMode="auto">
            <a:xfrm>
              <a:off x="1524" y="3486"/>
              <a:ext cx="0" cy="74"/>
            </a:xfrm>
            <a:prstGeom prst="line">
              <a:avLst/>
            </a:prstGeom>
            <a:noFill/>
            <a:ln w="28575"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3" name="Freeform 58">
              <a:extLst>
                <a:ext uri="{FF2B5EF4-FFF2-40B4-BE49-F238E27FC236}">
                  <a16:creationId xmlns:a16="http://schemas.microsoft.com/office/drawing/2014/main" xmlns="" id="{329E64C8-F75F-44B2-8E35-51CED2371B72}"/>
                </a:ext>
              </a:extLst>
            </p:cNvPr>
            <p:cNvSpPr>
              <a:spLocks/>
            </p:cNvSpPr>
            <p:nvPr/>
          </p:nvSpPr>
          <p:spPr bwMode="auto">
            <a:xfrm>
              <a:off x="1459" y="3331"/>
              <a:ext cx="316" cy="229"/>
            </a:xfrm>
            <a:custGeom>
              <a:avLst/>
              <a:gdLst>
                <a:gd name="T0" fmla="*/ 166 w 166"/>
                <a:gd name="T1" fmla="*/ 121 h 121"/>
                <a:gd name="T2" fmla="*/ 166 w 166"/>
                <a:gd name="T3" fmla="*/ 44 h 121"/>
                <a:gd name="T4" fmla="*/ 122 w 166"/>
                <a:gd name="T5" fmla="*/ 0 h 121"/>
                <a:gd name="T6" fmla="*/ 44 w 166"/>
                <a:gd name="T7" fmla="*/ 0 h 121"/>
                <a:gd name="T8" fmla="*/ 0 w 166"/>
                <a:gd name="T9" fmla="*/ 44 h 121"/>
                <a:gd name="T10" fmla="*/ 0 w 166"/>
                <a:gd name="T11" fmla="*/ 121 h 121"/>
              </a:gdLst>
              <a:ahLst/>
              <a:cxnLst>
                <a:cxn ang="0">
                  <a:pos x="T0" y="T1"/>
                </a:cxn>
                <a:cxn ang="0">
                  <a:pos x="T2" y="T3"/>
                </a:cxn>
                <a:cxn ang="0">
                  <a:pos x="T4" y="T5"/>
                </a:cxn>
                <a:cxn ang="0">
                  <a:pos x="T6" y="T7"/>
                </a:cxn>
                <a:cxn ang="0">
                  <a:pos x="T8" y="T9"/>
                </a:cxn>
                <a:cxn ang="0">
                  <a:pos x="T10" y="T11"/>
                </a:cxn>
              </a:cxnLst>
              <a:rect l="0" t="0" r="r" b="b"/>
              <a:pathLst>
                <a:path w="166" h="121">
                  <a:moveTo>
                    <a:pt x="166" y="121"/>
                  </a:moveTo>
                  <a:cubicBezTo>
                    <a:pt x="166" y="44"/>
                    <a:pt x="166" y="44"/>
                    <a:pt x="166" y="44"/>
                  </a:cubicBezTo>
                  <a:cubicBezTo>
                    <a:pt x="166" y="20"/>
                    <a:pt x="146" y="0"/>
                    <a:pt x="122" y="0"/>
                  </a:cubicBezTo>
                  <a:cubicBezTo>
                    <a:pt x="44" y="0"/>
                    <a:pt x="44" y="0"/>
                    <a:pt x="44" y="0"/>
                  </a:cubicBezTo>
                  <a:cubicBezTo>
                    <a:pt x="20" y="0"/>
                    <a:pt x="0" y="20"/>
                    <a:pt x="0" y="44"/>
                  </a:cubicBezTo>
                  <a:cubicBezTo>
                    <a:pt x="0" y="121"/>
                    <a:pt x="0" y="121"/>
                    <a:pt x="0" y="121"/>
                  </a:cubicBezTo>
                </a:path>
              </a:pathLst>
            </a:custGeom>
            <a:noFill/>
            <a:ln w="28575" cap="flat">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endParaRPr lang="en-GB"/>
            </a:p>
          </p:txBody>
        </p:sp>
        <p:sp>
          <p:nvSpPr>
            <p:cNvPr id="144" name="Freeform 59">
              <a:extLst>
                <a:ext uri="{FF2B5EF4-FFF2-40B4-BE49-F238E27FC236}">
                  <a16:creationId xmlns:a16="http://schemas.microsoft.com/office/drawing/2014/main" xmlns="" id="{5A8A5E14-1623-403B-9618-C32BDE8ED01D}"/>
                </a:ext>
              </a:extLst>
            </p:cNvPr>
            <p:cNvSpPr>
              <a:spLocks/>
            </p:cNvSpPr>
            <p:nvPr/>
          </p:nvSpPr>
          <p:spPr bwMode="auto">
            <a:xfrm>
              <a:off x="1594" y="3333"/>
              <a:ext cx="46" cy="220"/>
            </a:xfrm>
            <a:custGeom>
              <a:avLst/>
              <a:gdLst>
                <a:gd name="T0" fmla="*/ 44 w 46"/>
                <a:gd name="T1" fmla="*/ 10 h 220"/>
                <a:gd name="T2" fmla="*/ 38 w 46"/>
                <a:gd name="T3" fmla="*/ 0 h 220"/>
                <a:gd name="T4" fmla="*/ 38 w 46"/>
                <a:gd name="T5" fmla="*/ 0 h 220"/>
                <a:gd name="T6" fmla="*/ 6 w 46"/>
                <a:gd name="T7" fmla="*/ 0 h 220"/>
                <a:gd name="T8" fmla="*/ 6 w 46"/>
                <a:gd name="T9" fmla="*/ 0 h 220"/>
                <a:gd name="T10" fmla="*/ 2 w 46"/>
                <a:gd name="T11" fmla="*/ 10 h 220"/>
                <a:gd name="T12" fmla="*/ 19 w 46"/>
                <a:gd name="T13" fmla="*/ 44 h 220"/>
                <a:gd name="T14" fmla="*/ 0 w 46"/>
                <a:gd name="T15" fmla="*/ 182 h 220"/>
                <a:gd name="T16" fmla="*/ 23 w 46"/>
                <a:gd name="T17" fmla="*/ 220 h 220"/>
                <a:gd name="T18" fmla="*/ 46 w 46"/>
                <a:gd name="T19" fmla="*/ 182 h 220"/>
                <a:gd name="T20" fmla="*/ 25 w 46"/>
                <a:gd name="T21" fmla="*/ 44 h 220"/>
                <a:gd name="T22" fmla="*/ 44 w 46"/>
                <a:gd name="T23" fmla="*/ 1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220">
                  <a:moveTo>
                    <a:pt x="44" y="10"/>
                  </a:moveTo>
                  <a:lnTo>
                    <a:pt x="38" y="0"/>
                  </a:lnTo>
                  <a:lnTo>
                    <a:pt x="38" y="0"/>
                  </a:lnTo>
                  <a:lnTo>
                    <a:pt x="6" y="0"/>
                  </a:lnTo>
                  <a:lnTo>
                    <a:pt x="6" y="0"/>
                  </a:lnTo>
                  <a:lnTo>
                    <a:pt x="2" y="10"/>
                  </a:lnTo>
                  <a:lnTo>
                    <a:pt x="19" y="44"/>
                  </a:lnTo>
                  <a:lnTo>
                    <a:pt x="0" y="182"/>
                  </a:lnTo>
                  <a:lnTo>
                    <a:pt x="23" y="220"/>
                  </a:lnTo>
                  <a:lnTo>
                    <a:pt x="46" y="182"/>
                  </a:lnTo>
                  <a:lnTo>
                    <a:pt x="25" y="44"/>
                  </a:lnTo>
                  <a:lnTo>
                    <a:pt x="44"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6" name="Group 15">
            <a:extLst>
              <a:ext uri="{FF2B5EF4-FFF2-40B4-BE49-F238E27FC236}">
                <a16:creationId xmlns:a16="http://schemas.microsoft.com/office/drawing/2014/main" xmlns="" id="{E808ABC1-F652-4E1F-AA3C-4E405087E60D}"/>
              </a:ext>
            </a:extLst>
          </p:cNvPr>
          <p:cNvGrpSpPr/>
          <p:nvPr/>
        </p:nvGrpSpPr>
        <p:grpSpPr>
          <a:xfrm>
            <a:off x="6762511" y="2975473"/>
            <a:ext cx="1552740" cy="1159021"/>
            <a:chOff x="6589713" y="3354388"/>
            <a:chExt cx="1205880" cy="900112"/>
          </a:xfrm>
          <a:solidFill>
            <a:schemeClr val="accent3"/>
          </a:solidFill>
        </p:grpSpPr>
        <p:grpSp>
          <p:nvGrpSpPr>
            <p:cNvPr id="145" name="Group 223">
              <a:extLst>
                <a:ext uri="{FF2B5EF4-FFF2-40B4-BE49-F238E27FC236}">
                  <a16:creationId xmlns:a16="http://schemas.microsoft.com/office/drawing/2014/main" xmlns="" id="{2B5B99AD-6D17-46B4-B511-31B01E911DE0}"/>
                </a:ext>
              </a:extLst>
            </p:cNvPr>
            <p:cNvGrpSpPr>
              <a:grpSpLocks noChangeAspect="1"/>
            </p:cNvGrpSpPr>
            <p:nvPr/>
          </p:nvGrpSpPr>
          <p:grpSpPr bwMode="auto">
            <a:xfrm>
              <a:off x="7163768" y="3354388"/>
              <a:ext cx="631825" cy="900112"/>
              <a:chOff x="4977" y="2113"/>
              <a:chExt cx="398" cy="567"/>
            </a:xfrm>
            <a:grpFill/>
          </p:grpSpPr>
          <p:sp>
            <p:nvSpPr>
              <p:cNvPr id="146" name="Freeform 224">
                <a:extLst>
                  <a:ext uri="{FF2B5EF4-FFF2-40B4-BE49-F238E27FC236}">
                    <a16:creationId xmlns:a16="http://schemas.microsoft.com/office/drawing/2014/main" xmlns="" id="{12239E71-D2D6-454B-8383-ADA2298E67C6}"/>
                  </a:ext>
                </a:extLst>
              </p:cNvPr>
              <p:cNvSpPr>
                <a:spLocks noEditPoints="1"/>
              </p:cNvSpPr>
              <p:nvPr/>
            </p:nvSpPr>
            <p:spPr bwMode="auto">
              <a:xfrm>
                <a:off x="4977" y="2113"/>
                <a:ext cx="398" cy="56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7" name="Freeform 225">
                <a:extLst>
                  <a:ext uri="{FF2B5EF4-FFF2-40B4-BE49-F238E27FC236}">
                    <a16:creationId xmlns:a16="http://schemas.microsoft.com/office/drawing/2014/main" xmlns="" id="{00C25A60-81A2-4C1D-8473-0B63B7842971}"/>
                  </a:ext>
                </a:extLst>
              </p:cNvPr>
              <p:cNvSpPr>
                <a:spLocks noEditPoints="1"/>
              </p:cNvSpPr>
              <p:nvPr/>
            </p:nvSpPr>
            <p:spPr bwMode="auto">
              <a:xfrm>
                <a:off x="5017" y="2148"/>
                <a:ext cx="318" cy="436"/>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48" name="Freeform 226">
                <a:extLst>
                  <a:ext uri="{FF2B5EF4-FFF2-40B4-BE49-F238E27FC236}">
                    <a16:creationId xmlns:a16="http://schemas.microsoft.com/office/drawing/2014/main" xmlns="" id="{5B4480BE-776D-4355-A11E-71882F2A7571}"/>
                  </a:ext>
                </a:extLst>
              </p:cNvPr>
              <p:cNvSpPr>
                <a:spLocks noEditPoints="1"/>
              </p:cNvSpPr>
              <p:nvPr/>
            </p:nvSpPr>
            <p:spPr bwMode="auto">
              <a:xfrm>
                <a:off x="5150" y="2601"/>
                <a:ext cx="52" cy="48"/>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nvGrpSpPr>
            <p:cNvPr id="149" name="Group 195">
              <a:extLst>
                <a:ext uri="{FF2B5EF4-FFF2-40B4-BE49-F238E27FC236}">
                  <a16:creationId xmlns:a16="http://schemas.microsoft.com/office/drawing/2014/main" xmlns="" id="{6FC97309-A748-4140-B585-A493AF793DF4}"/>
                </a:ext>
              </a:extLst>
            </p:cNvPr>
            <p:cNvGrpSpPr>
              <a:grpSpLocks noChangeAspect="1"/>
            </p:cNvGrpSpPr>
            <p:nvPr/>
          </p:nvGrpSpPr>
          <p:grpSpPr bwMode="auto">
            <a:xfrm>
              <a:off x="6589713" y="3354388"/>
              <a:ext cx="458787" cy="900112"/>
              <a:chOff x="4151" y="2113"/>
              <a:chExt cx="289" cy="567"/>
            </a:xfrm>
            <a:grpFill/>
          </p:grpSpPr>
          <p:sp>
            <p:nvSpPr>
              <p:cNvPr id="150" name="Freeform 196">
                <a:extLst>
                  <a:ext uri="{FF2B5EF4-FFF2-40B4-BE49-F238E27FC236}">
                    <a16:creationId xmlns:a16="http://schemas.microsoft.com/office/drawing/2014/main" xmlns="" id="{6E9D2B54-A4D7-4683-86D6-9F2107CD8ADD}"/>
                  </a:ext>
                </a:extLst>
              </p:cNvPr>
              <p:cNvSpPr>
                <a:spLocks noEditPoints="1"/>
              </p:cNvSpPr>
              <p:nvPr/>
            </p:nvSpPr>
            <p:spPr bwMode="auto">
              <a:xfrm>
                <a:off x="4151" y="2113"/>
                <a:ext cx="289" cy="567"/>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1" name="Freeform 197">
                <a:extLst>
                  <a:ext uri="{FF2B5EF4-FFF2-40B4-BE49-F238E27FC236}">
                    <a16:creationId xmlns:a16="http://schemas.microsoft.com/office/drawing/2014/main" xmlns="" id="{7D7A20E5-8D80-49F3-BE69-2C60319D7EC9}"/>
                  </a:ext>
                </a:extLst>
              </p:cNvPr>
              <p:cNvSpPr>
                <a:spLocks noEditPoints="1"/>
              </p:cNvSpPr>
              <p:nvPr/>
            </p:nvSpPr>
            <p:spPr bwMode="auto">
              <a:xfrm>
                <a:off x="4183" y="2148"/>
                <a:ext cx="225" cy="436"/>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2" name="Freeform 198">
                <a:extLst>
                  <a:ext uri="{FF2B5EF4-FFF2-40B4-BE49-F238E27FC236}">
                    <a16:creationId xmlns:a16="http://schemas.microsoft.com/office/drawing/2014/main" xmlns="" id="{4495275F-DCEB-4D2E-AC87-F30AF5EFDD07}"/>
                  </a:ext>
                </a:extLst>
              </p:cNvPr>
              <p:cNvSpPr>
                <a:spLocks noEditPoints="1"/>
              </p:cNvSpPr>
              <p:nvPr/>
            </p:nvSpPr>
            <p:spPr bwMode="auto">
              <a:xfrm>
                <a:off x="4271" y="2601"/>
                <a:ext cx="48" cy="48"/>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grpSp>
      <p:grpSp>
        <p:nvGrpSpPr>
          <p:cNvPr id="23" name="Group 22">
            <a:extLst>
              <a:ext uri="{FF2B5EF4-FFF2-40B4-BE49-F238E27FC236}">
                <a16:creationId xmlns:a16="http://schemas.microsoft.com/office/drawing/2014/main" xmlns="" id="{B8E39CF7-91BD-4416-8B72-906AC54BF5AC}"/>
              </a:ext>
            </a:extLst>
          </p:cNvPr>
          <p:cNvGrpSpPr/>
          <p:nvPr/>
        </p:nvGrpSpPr>
        <p:grpSpPr>
          <a:xfrm>
            <a:off x="3565236" y="2558473"/>
            <a:ext cx="7934645" cy="3094182"/>
            <a:chOff x="3565236" y="2558473"/>
            <a:chExt cx="7934645" cy="3094182"/>
          </a:xfrm>
        </p:grpSpPr>
        <p:sp>
          <p:nvSpPr>
            <p:cNvPr id="22" name="Rectangle 21">
              <a:extLst>
                <a:ext uri="{FF2B5EF4-FFF2-40B4-BE49-F238E27FC236}">
                  <a16:creationId xmlns:a16="http://schemas.microsoft.com/office/drawing/2014/main" xmlns="" id="{3EFBB36C-E2CD-4C41-AA87-A4425B5B4343}"/>
                </a:ext>
              </a:extLst>
            </p:cNvPr>
            <p:cNvSpPr/>
            <p:nvPr/>
          </p:nvSpPr>
          <p:spPr>
            <a:xfrm>
              <a:off x="3565236" y="2558473"/>
              <a:ext cx="2262909" cy="3094182"/>
            </a:xfrm>
            <a:prstGeom prst="rect">
              <a:avLst/>
            </a:prstGeom>
            <a:solidFill>
              <a:schemeClr val="bg1">
                <a:alpha val="90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53" name="Rectangle 152">
              <a:extLst>
                <a:ext uri="{FF2B5EF4-FFF2-40B4-BE49-F238E27FC236}">
                  <a16:creationId xmlns:a16="http://schemas.microsoft.com/office/drawing/2014/main" xmlns="" id="{287D9253-FB9B-41C6-BE9F-FB3E7B4ED614}"/>
                </a:ext>
              </a:extLst>
            </p:cNvPr>
            <p:cNvSpPr/>
            <p:nvPr/>
          </p:nvSpPr>
          <p:spPr>
            <a:xfrm>
              <a:off x="6394730" y="2558473"/>
              <a:ext cx="2262909" cy="3094182"/>
            </a:xfrm>
            <a:prstGeom prst="rect">
              <a:avLst/>
            </a:prstGeom>
            <a:solidFill>
              <a:schemeClr val="bg1">
                <a:alpha val="90000"/>
              </a:schemeClr>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sz="2000" dirty="0" err="1"/>
            </a:p>
          </p:txBody>
        </p:sp>
        <p:sp>
          <p:nvSpPr>
            <p:cNvPr id="154" name="Rectangle 153">
              <a:extLst>
                <a:ext uri="{FF2B5EF4-FFF2-40B4-BE49-F238E27FC236}">
                  <a16:creationId xmlns:a16="http://schemas.microsoft.com/office/drawing/2014/main" xmlns="" id="{92FED2B6-EE13-40CE-8F5B-BF808B83896E}"/>
                </a:ext>
              </a:extLst>
            </p:cNvPr>
            <p:cNvSpPr/>
            <p:nvPr/>
          </p:nvSpPr>
          <p:spPr>
            <a:xfrm>
              <a:off x="9236972" y="2558473"/>
              <a:ext cx="2262909" cy="3094182"/>
            </a:xfrm>
            <a:prstGeom prst="rect">
              <a:avLst/>
            </a:prstGeom>
            <a:solidFill>
              <a:schemeClr val="bg1">
                <a:alpha val="90000"/>
              </a:schemeClr>
            </a:solidFill>
            <a:ln>
              <a:noFill/>
            </a:ln>
          </p:spPr>
          <p:txBody>
            <a:bodyPr rot="0" spcFirstLastPara="0" vertOverflow="overflow" horzOverflow="overflow" vert="horz" wrap="square" lIns="91440" tIns="90000" rIns="91440" bIns="90000" numCol="1" spcCol="0" rtlCol="0" fromWordArt="0" anchor="t" anchorCtr="0" forceAA="0" compatLnSpc="1">
              <a:prstTxWarp prst="textNoShape">
                <a:avLst/>
              </a:prstTxWarp>
              <a:noAutofit/>
            </a:bodyPr>
            <a:lstStyle/>
            <a:p>
              <a:endParaRPr lang="en-GB" sz="2000" dirty="0" err="1"/>
            </a:p>
          </p:txBody>
        </p:sp>
      </p:grpSp>
      <p:sp>
        <p:nvSpPr>
          <p:cNvPr id="104" name="Rectangle 103">
            <a:hlinkClick r:id="rId4" action="ppaction://hlinksldjump"/>
            <a:extLst>
              <a:ext uri="{FF2B5EF4-FFF2-40B4-BE49-F238E27FC236}">
                <a16:creationId xmlns:a16="http://schemas.microsoft.com/office/drawing/2014/main" xmlns="" id="{A5551772-1D7C-4E46-9E5A-8D6AB0A765DA}"/>
              </a:ext>
            </a:extLst>
          </p:cNvPr>
          <p:cNvSpPr/>
          <p:nvPr/>
        </p:nvSpPr>
        <p:spPr>
          <a:xfrm>
            <a:off x="623392"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5" name="Rectangle 104">
            <a:hlinkClick r:id="rId5" action="ppaction://hlinksldjump"/>
            <a:extLst>
              <a:ext uri="{FF2B5EF4-FFF2-40B4-BE49-F238E27FC236}">
                <a16:creationId xmlns:a16="http://schemas.microsoft.com/office/drawing/2014/main" xmlns="" id="{A41897A1-F052-4B34-8450-420E4B687E64}"/>
              </a:ext>
            </a:extLst>
          </p:cNvPr>
          <p:cNvSpPr/>
          <p:nvPr/>
        </p:nvSpPr>
        <p:spPr>
          <a:xfrm>
            <a:off x="3421363"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6" name="Rectangle 105">
            <a:hlinkClick r:id="rId6" action="ppaction://hlinksldjump"/>
            <a:extLst>
              <a:ext uri="{FF2B5EF4-FFF2-40B4-BE49-F238E27FC236}">
                <a16:creationId xmlns:a16="http://schemas.microsoft.com/office/drawing/2014/main" xmlns="" id="{814957AA-5237-408F-8DD7-6B799A6139D2}"/>
              </a:ext>
            </a:extLst>
          </p:cNvPr>
          <p:cNvSpPr/>
          <p:nvPr/>
        </p:nvSpPr>
        <p:spPr>
          <a:xfrm>
            <a:off x="6268204"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7" name="Rectangle 106">
            <a:hlinkClick r:id="rId7" action="ppaction://hlinksldjump"/>
            <a:extLst>
              <a:ext uri="{FF2B5EF4-FFF2-40B4-BE49-F238E27FC236}">
                <a16:creationId xmlns:a16="http://schemas.microsoft.com/office/drawing/2014/main" xmlns="" id="{A124D94E-409A-497A-A818-E1D6608536A1}"/>
              </a:ext>
            </a:extLst>
          </p:cNvPr>
          <p:cNvSpPr/>
          <p:nvPr/>
        </p:nvSpPr>
        <p:spPr>
          <a:xfrm>
            <a:off x="9102271" y="2133600"/>
            <a:ext cx="2588772" cy="3836988"/>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
        <p:nvSpPr>
          <p:cNvPr id="108" name="Rectangle 107">
            <a:hlinkClick r:id="rId8" action="ppaction://hlinksldjump"/>
            <a:extLst>
              <a:ext uri="{FF2B5EF4-FFF2-40B4-BE49-F238E27FC236}">
                <a16:creationId xmlns:a16="http://schemas.microsoft.com/office/drawing/2014/main" xmlns="" id="{1DD8991C-7FFB-4A2B-9D3A-7666768AEF36}"/>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2846839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
          <p:cNvSpPr>
            <a:spLocks noGrp="1"/>
          </p:cNvSpPr>
          <p:nvPr>
            <p:ph type="title"/>
          </p:nvPr>
        </p:nvSpPr>
        <p:spPr/>
        <p:txBody>
          <a:bodyPr>
            <a:noAutofit/>
          </a:bodyPr>
          <a:lstStyle/>
          <a:p>
            <a:r>
              <a:rPr lang="en-US" dirty="0" err="1"/>
              <a:t>cobas</a:t>
            </a:r>
            <a:r>
              <a:rPr lang="en-US" baseline="30000" dirty="0">
                <a:ea typeface="ＭＳ Ｐゴシック" charset="0"/>
                <a:cs typeface="Minion"/>
              </a:rPr>
              <a:t>®</a:t>
            </a:r>
            <a:r>
              <a:rPr lang="en-US" dirty="0"/>
              <a:t> infinity POC IT solutions</a:t>
            </a:r>
            <a:endParaRPr lang="en-GB" b="0" i="1" dirty="0">
              <a:latin typeface="Minion"/>
              <a:ea typeface="ＭＳ Ｐゴシック" charset="0"/>
            </a:endParaRPr>
          </a:p>
        </p:txBody>
      </p:sp>
      <p:sp>
        <p:nvSpPr>
          <p:cNvPr id="3" name="Text Placeholder 2"/>
          <p:cNvSpPr>
            <a:spLocks noGrp="1"/>
          </p:cNvSpPr>
          <p:nvPr>
            <p:ph type="body" sz="quarter" idx="12"/>
          </p:nvPr>
        </p:nvSpPr>
        <p:spPr/>
        <p:txBody>
          <a:bodyPr>
            <a:noAutofit/>
          </a:bodyPr>
          <a:lstStyle/>
          <a:p>
            <a:r>
              <a:rPr lang="de-DE" dirty="0">
                <a:latin typeface="Minion"/>
                <a:ea typeface="ＭＳ Ｐゴシック" charset="0"/>
              </a:rPr>
              <a:t>Customer </a:t>
            </a:r>
            <a:r>
              <a:rPr lang="de-DE" dirty="0" err="1">
                <a:latin typeface="Minion"/>
                <a:ea typeface="ＭＳ Ｐゴシック" charset="0"/>
              </a:rPr>
              <a:t>statement</a:t>
            </a:r>
            <a:r>
              <a:rPr lang="de-DE" dirty="0">
                <a:latin typeface="Minion"/>
                <a:ea typeface="ＭＳ Ｐゴシック" charset="0"/>
              </a:rPr>
              <a:t> </a:t>
            </a:r>
            <a:r>
              <a:rPr lang="de-DE" dirty="0" err="1" smtClean="0">
                <a:latin typeface="Minion"/>
                <a:ea typeface="ＭＳ Ｐゴシック" charset="0"/>
              </a:rPr>
              <a:t>from</a:t>
            </a:r>
            <a:r>
              <a:rPr lang="de-DE" dirty="0">
                <a:latin typeface="Minion"/>
                <a:ea typeface="ＭＳ Ｐゴシック" charset="0"/>
              </a:rPr>
              <a:t> </a:t>
            </a:r>
            <a:r>
              <a:rPr lang="de-DE" dirty="0" err="1" smtClean="0">
                <a:latin typeface="Minion"/>
                <a:ea typeface="ＭＳ Ｐゴシック" charset="0"/>
              </a:rPr>
              <a:t>Belgium</a:t>
            </a:r>
            <a:endParaRPr lang="en-GB" dirty="0"/>
          </a:p>
        </p:txBody>
      </p:sp>
      <p:sp>
        <p:nvSpPr>
          <p:cNvPr id="4" name="Rectangle 3"/>
          <p:cNvSpPr/>
          <p:nvPr/>
        </p:nvSpPr>
        <p:spPr>
          <a:xfrm>
            <a:off x="578747" y="4524038"/>
            <a:ext cx="3025985" cy="1015663"/>
          </a:xfrm>
          <a:prstGeom prst="rect">
            <a:avLst/>
          </a:prstGeom>
        </p:spPr>
        <p:txBody>
          <a:bodyPr wrap="square">
            <a:spAutoFit/>
          </a:bodyPr>
          <a:lstStyle/>
          <a:p>
            <a:pPr hangingPunct="1">
              <a:spcBef>
                <a:spcPts val="1000"/>
              </a:spcBef>
            </a:pPr>
            <a:r>
              <a:rPr lang="en-US" b="1" dirty="0" err="1"/>
              <a:t>Liesbeth</a:t>
            </a:r>
            <a:r>
              <a:rPr lang="en-US" b="1" dirty="0"/>
              <a:t> </a:t>
            </a:r>
            <a:r>
              <a:rPr lang="en-US" b="1" dirty="0" err="1"/>
              <a:t>Verbanck</a:t>
            </a:r>
            <a:endParaRPr lang="en-GB" b="1" dirty="0"/>
          </a:p>
          <a:p>
            <a:r>
              <a:rPr lang="en-US" sz="1400" dirty="0"/>
              <a:t>Quality manager e-Learning, </a:t>
            </a:r>
          </a:p>
          <a:p>
            <a:r>
              <a:rPr lang="en-US" sz="1400" dirty="0"/>
              <a:t>Jan </a:t>
            </a:r>
            <a:r>
              <a:rPr lang="en-US" sz="1400" dirty="0" err="1"/>
              <a:t>Yperman</a:t>
            </a:r>
            <a:r>
              <a:rPr lang="en-US" sz="1400" dirty="0"/>
              <a:t> Hospital</a:t>
            </a:r>
            <a:endParaRPr lang="en-GB" sz="1400" dirty="0"/>
          </a:p>
        </p:txBody>
      </p:sp>
      <p:sp>
        <p:nvSpPr>
          <p:cNvPr id="62" name="Rectangle 61"/>
          <p:cNvSpPr/>
          <p:nvPr/>
        </p:nvSpPr>
        <p:spPr>
          <a:xfrm>
            <a:off x="6274617" y="1988840"/>
            <a:ext cx="5310688" cy="3939540"/>
          </a:xfrm>
          <a:prstGeom prst="rect">
            <a:avLst/>
          </a:prstGeom>
        </p:spPr>
        <p:txBody>
          <a:bodyPr wrap="square">
            <a:spAutoFit/>
          </a:bodyPr>
          <a:lstStyle/>
          <a:p>
            <a:pPr algn="ctr">
              <a:spcAft>
                <a:spcPts val="600"/>
              </a:spcAft>
            </a:pPr>
            <a:r>
              <a:rPr lang="en-US" sz="2000" i="1" dirty="0">
                <a:solidFill>
                  <a:schemeClr val="bg2"/>
                </a:solidFill>
                <a:latin typeface="Minion" pitchFamily="2" charset="0"/>
              </a:rPr>
              <a:t>‘’When you work with a learning management system you can better monitor if the nurses have done the training's on the system and if they are qualified to use the devices.</a:t>
            </a:r>
          </a:p>
          <a:p>
            <a:pPr algn="ctr">
              <a:spcAft>
                <a:spcPts val="600"/>
              </a:spcAft>
            </a:pPr>
            <a:r>
              <a:rPr lang="en-US" sz="2000" i="1" dirty="0">
                <a:solidFill>
                  <a:schemeClr val="bg2"/>
                </a:solidFill>
                <a:latin typeface="Minion" pitchFamily="2" charset="0"/>
              </a:rPr>
              <a:t> We reach 80% of all the nurses. In the old days, 20%, 30%. You were never sure, have they been there? Have they signed it off? Can we put it in their personal records? That took a lot of time. </a:t>
            </a:r>
          </a:p>
          <a:p>
            <a:pPr algn="ctr">
              <a:spcAft>
                <a:spcPts val="600"/>
              </a:spcAft>
            </a:pPr>
            <a:r>
              <a:rPr lang="en-US" sz="2000" i="1" dirty="0">
                <a:solidFill>
                  <a:schemeClr val="bg2"/>
                </a:solidFill>
                <a:latin typeface="Minion" pitchFamily="2" charset="0"/>
              </a:rPr>
              <a:t>Now it's the other way around. We have more time to work with the content and less time on the administrative tasks.’’</a:t>
            </a:r>
            <a:endParaRPr lang="en-GB" sz="2000" i="1" dirty="0">
              <a:solidFill>
                <a:schemeClr val="bg2"/>
              </a:solidFill>
              <a:latin typeface="Minion" pitchFamily="2" charset="0"/>
            </a:endParaRPr>
          </a:p>
        </p:txBody>
      </p:sp>
      <p:sp>
        <p:nvSpPr>
          <p:cNvPr id="43" name="Rectangle 42">
            <a:hlinkClick r:id="" action="ppaction://noaction"/>
            <a:extLst>
              <a:ext uri="{FF2B5EF4-FFF2-40B4-BE49-F238E27FC236}">
                <a16:creationId xmlns:a16="http://schemas.microsoft.com/office/drawing/2014/main" xmlns="" id="{C33C287F-F62A-4681-BAE7-FD4970783874}"/>
              </a:ext>
            </a:extLst>
          </p:cNvPr>
          <p:cNvSpPr/>
          <p:nvPr/>
        </p:nvSpPr>
        <p:spPr>
          <a:xfrm>
            <a:off x="10610608" y="6203292"/>
            <a:ext cx="1371385" cy="483666"/>
          </a:xfrm>
          <a:prstGeom prst="rect">
            <a:avLst/>
          </a:prstGeom>
          <a:solidFill>
            <a:schemeClr val="accent2">
              <a:alpha val="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pic>
        <p:nvPicPr>
          <p:cNvPr id="1026" name="Picture 2"/>
          <p:cNvPicPr>
            <a:picLocks noChangeArrowheads="1"/>
          </p:cNvPicPr>
          <p:nvPr/>
        </p:nvPicPr>
        <p:blipFill rotWithShape="1">
          <a:blip r:embed="rId3"/>
          <a:srcRect l="37994" t="3191" r="10516" b="8525"/>
          <a:stretch/>
        </p:blipFill>
        <p:spPr bwMode="auto">
          <a:xfrm>
            <a:off x="526955" y="2051943"/>
            <a:ext cx="2283868" cy="228240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20000"/>
              </a:prstClr>
            </a:outerShdw>
          </a:effectLst>
          <a:extLst/>
        </p:spPr>
      </p:pic>
      <p:grpSp>
        <p:nvGrpSpPr>
          <p:cNvPr id="5" name="Group 4">
            <a:extLst>
              <a:ext uri="{FF2B5EF4-FFF2-40B4-BE49-F238E27FC236}">
                <a16:creationId xmlns:a16="http://schemas.microsoft.com/office/drawing/2014/main" xmlns="" id="{EC827BFB-7E70-4EC2-8583-E5EB8A4AF060}"/>
              </a:ext>
            </a:extLst>
          </p:cNvPr>
          <p:cNvGrpSpPr>
            <a:grpSpLocks noChangeAspect="1"/>
          </p:cNvGrpSpPr>
          <p:nvPr/>
        </p:nvGrpSpPr>
        <p:grpSpPr bwMode="auto">
          <a:xfrm>
            <a:off x="2949124" y="2169475"/>
            <a:ext cx="2996451" cy="2246768"/>
            <a:chOff x="2271" y="1864"/>
            <a:chExt cx="1315" cy="986"/>
          </a:xfrm>
          <a:solidFill>
            <a:srgbClr val="999999"/>
          </a:solidFill>
        </p:grpSpPr>
        <p:sp>
          <p:nvSpPr>
            <p:cNvPr id="7" name="Freeform 5">
              <a:extLst>
                <a:ext uri="{FF2B5EF4-FFF2-40B4-BE49-F238E27FC236}">
                  <a16:creationId xmlns:a16="http://schemas.microsoft.com/office/drawing/2014/main" xmlns="" id="{0CC10AB3-F735-4473-8576-2E5645085F25}"/>
                </a:ext>
              </a:extLst>
            </p:cNvPr>
            <p:cNvSpPr>
              <a:spLocks noEditPoints="1"/>
            </p:cNvSpPr>
            <p:nvPr/>
          </p:nvSpPr>
          <p:spPr bwMode="auto">
            <a:xfrm>
              <a:off x="2271" y="1864"/>
              <a:ext cx="1315" cy="986"/>
            </a:xfrm>
            <a:custGeom>
              <a:avLst/>
              <a:gdLst>
                <a:gd name="T0" fmla="*/ 354 w 962"/>
                <a:gd name="T1" fmla="*/ 522 h 723"/>
                <a:gd name="T2" fmla="*/ 453 w 962"/>
                <a:gd name="T3" fmla="*/ 473 h 723"/>
                <a:gd name="T4" fmla="*/ 283 w 962"/>
                <a:gd name="T5" fmla="*/ 432 h 723"/>
                <a:gd name="T6" fmla="*/ 524 w 962"/>
                <a:gd name="T7" fmla="*/ 97 h 723"/>
                <a:gd name="T8" fmla="*/ 710 w 962"/>
                <a:gd name="T9" fmla="*/ 62 h 723"/>
                <a:gd name="T10" fmla="*/ 666 w 962"/>
                <a:gd name="T11" fmla="*/ 100 h 723"/>
                <a:gd name="T12" fmla="*/ 641 w 962"/>
                <a:gd name="T13" fmla="*/ 151 h 723"/>
                <a:gd name="T14" fmla="*/ 602 w 962"/>
                <a:gd name="T15" fmla="*/ 175 h 723"/>
                <a:gd name="T16" fmla="*/ 612 w 962"/>
                <a:gd name="T17" fmla="*/ 135 h 723"/>
                <a:gd name="T18" fmla="*/ 539 w 962"/>
                <a:gd name="T19" fmla="*/ 83 h 723"/>
                <a:gd name="T20" fmla="*/ 502 w 962"/>
                <a:gd name="T21" fmla="*/ 60 h 723"/>
                <a:gd name="T22" fmla="*/ 467 w 962"/>
                <a:gd name="T23" fmla="*/ 86 h 723"/>
                <a:gd name="T24" fmla="*/ 430 w 962"/>
                <a:gd name="T25" fmla="*/ 114 h 723"/>
                <a:gd name="T26" fmla="*/ 391 w 962"/>
                <a:gd name="T27" fmla="*/ 178 h 723"/>
                <a:gd name="T28" fmla="*/ 321 w 962"/>
                <a:gd name="T29" fmla="*/ 216 h 723"/>
                <a:gd name="T30" fmla="*/ 318 w 962"/>
                <a:gd name="T31" fmla="*/ 269 h 723"/>
                <a:gd name="T32" fmla="*/ 373 w 962"/>
                <a:gd name="T33" fmla="*/ 267 h 723"/>
                <a:gd name="T34" fmla="*/ 419 w 962"/>
                <a:gd name="T35" fmla="*/ 338 h 723"/>
                <a:gd name="T36" fmla="*/ 439 w 962"/>
                <a:gd name="T37" fmla="*/ 228 h 723"/>
                <a:gd name="T38" fmla="*/ 479 w 962"/>
                <a:gd name="T39" fmla="*/ 156 h 723"/>
                <a:gd name="T40" fmla="*/ 479 w 962"/>
                <a:gd name="T41" fmla="*/ 257 h 723"/>
                <a:gd name="T42" fmla="*/ 571 w 962"/>
                <a:gd name="T43" fmla="*/ 265 h 723"/>
                <a:gd name="T44" fmla="*/ 513 w 962"/>
                <a:gd name="T45" fmla="*/ 298 h 723"/>
                <a:gd name="T46" fmla="*/ 477 w 962"/>
                <a:gd name="T47" fmla="*/ 363 h 723"/>
                <a:gd name="T48" fmla="*/ 429 w 962"/>
                <a:gd name="T49" fmla="*/ 373 h 723"/>
                <a:gd name="T50" fmla="*/ 333 w 962"/>
                <a:gd name="T51" fmla="*/ 361 h 723"/>
                <a:gd name="T52" fmla="*/ 306 w 962"/>
                <a:gd name="T53" fmla="*/ 404 h 723"/>
                <a:gd name="T54" fmla="*/ 280 w 962"/>
                <a:gd name="T55" fmla="*/ 393 h 723"/>
                <a:gd name="T56" fmla="*/ 226 w 962"/>
                <a:gd name="T57" fmla="*/ 434 h 723"/>
                <a:gd name="T58" fmla="*/ 153 w 962"/>
                <a:gd name="T59" fmla="*/ 442 h 723"/>
                <a:gd name="T60" fmla="*/ 161 w 962"/>
                <a:gd name="T61" fmla="*/ 526 h 723"/>
                <a:gd name="T62" fmla="*/ 34 w 962"/>
                <a:gd name="T63" fmla="*/ 538 h 723"/>
                <a:gd name="T64" fmla="*/ 22 w 962"/>
                <a:gd name="T65" fmla="*/ 635 h 723"/>
                <a:gd name="T66" fmla="*/ 62 w 962"/>
                <a:gd name="T67" fmla="*/ 660 h 723"/>
                <a:gd name="T68" fmla="*/ 149 w 962"/>
                <a:gd name="T69" fmla="*/ 620 h 723"/>
                <a:gd name="T70" fmla="*/ 242 w 962"/>
                <a:gd name="T71" fmla="*/ 568 h 723"/>
                <a:gd name="T72" fmla="*/ 382 w 962"/>
                <a:gd name="T73" fmla="*/ 648 h 723"/>
                <a:gd name="T74" fmla="*/ 419 w 962"/>
                <a:gd name="T75" fmla="*/ 649 h 723"/>
                <a:gd name="T76" fmla="*/ 392 w 962"/>
                <a:gd name="T77" fmla="*/ 620 h 723"/>
                <a:gd name="T78" fmla="*/ 383 w 962"/>
                <a:gd name="T79" fmla="*/ 550 h 723"/>
                <a:gd name="T80" fmla="*/ 457 w 962"/>
                <a:gd name="T81" fmla="*/ 625 h 723"/>
                <a:gd name="T82" fmla="*/ 498 w 962"/>
                <a:gd name="T83" fmla="*/ 690 h 723"/>
                <a:gd name="T84" fmla="*/ 504 w 962"/>
                <a:gd name="T85" fmla="*/ 702 h 723"/>
                <a:gd name="T86" fmla="*/ 500 w 962"/>
                <a:gd name="T87" fmla="*/ 645 h 723"/>
                <a:gd name="T88" fmla="*/ 538 w 962"/>
                <a:gd name="T89" fmla="*/ 637 h 723"/>
                <a:gd name="T90" fmla="*/ 571 w 962"/>
                <a:gd name="T91" fmla="*/ 606 h 723"/>
                <a:gd name="T92" fmla="*/ 600 w 962"/>
                <a:gd name="T93" fmla="*/ 525 h 723"/>
                <a:gd name="T94" fmla="*/ 638 w 962"/>
                <a:gd name="T95" fmla="*/ 521 h 723"/>
                <a:gd name="T96" fmla="*/ 716 w 962"/>
                <a:gd name="T97" fmla="*/ 486 h 723"/>
                <a:gd name="T98" fmla="*/ 709 w 962"/>
                <a:gd name="T99" fmla="*/ 522 h 723"/>
                <a:gd name="T100" fmla="*/ 807 w 962"/>
                <a:gd name="T101" fmla="*/ 583 h 723"/>
                <a:gd name="T102" fmla="*/ 887 w 962"/>
                <a:gd name="T103" fmla="*/ 584 h 723"/>
                <a:gd name="T104" fmla="*/ 875 w 962"/>
                <a:gd name="T105" fmla="*/ 544 h 723"/>
                <a:gd name="T106" fmla="*/ 825 w 962"/>
                <a:gd name="T107" fmla="*/ 444 h 723"/>
                <a:gd name="T108" fmla="*/ 827 w 962"/>
                <a:gd name="T109" fmla="*/ 371 h 723"/>
                <a:gd name="T110" fmla="*/ 900 w 962"/>
                <a:gd name="T111" fmla="*/ 349 h 723"/>
                <a:gd name="T112" fmla="*/ 951 w 962"/>
                <a:gd name="T113" fmla="*/ 318 h 723"/>
                <a:gd name="T114" fmla="*/ 904 w 962"/>
                <a:gd name="T115" fmla="*/ 265 h 723"/>
                <a:gd name="T116" fmla="*/ 856 w 962"/>
                <a:gd name="T117" fmla="*/ 236 h 723"/>
                <a:gd name="T118" fmla="*/ 792 w 962"/>
                <a:gd name="T119" fmla="*/ 86 h 723"/>
                <a:gd name="T120" fmla="*/ 768 w 962"/>
                <a:gd name="T121"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2" h="723">
                  <a:moveTo>
                    <a:pt x="329" y="520"/>
                  </a:moveTo>
                  <a:cubicBezTo>
                    <a:pt x="326" y="518"/>
                    <a:pt x="323" y="516"/>
                    <a:pt x="319" y="514"/>
                  </a:cubicBezTo>
                  <a:cubicBezTo>
                    <a:pt x="319" y="513"/>
                    <a:pt x="319" y="513"/>
                    <a:pt x="319" y="513"/>
                  </a:cubicBezTo>
                  <a:cubicBezTo>
                    <a:pt x="326" y="515"/>
                    <a:pt x="332" y="518"/>
                    <a:pt x="339" y="520"/>
                  </a:cubicBezTo>
                  <a:cubicBezTo>
                    <a:pt x="339" y="520"/>
                    <a:pt x="339" y="520"/>
                    <a:pt x="339" y="520"/>
                  </a:cubicBezTo>
                  <a:cubicBezTo>
                    <a:pt x="339" y="520"/>
                    <a:pt x="339" y="520"/>
                    <a:pt x="339" y="520"/>
                  </a:cubicBezTo>
                  <a:cubicBezTo>
                    <a:pt x="339" y="518"/>
                    <a:pt x="339" y="516"/>
                    <a:pt x="341" y="516"/>
                  </a:cubicBezTo>
                  <a:cubicBezTo>
                    <a:pt x="341" y="516"/>
                    <a:pt x="342" y="516"/>
                    <a:pt x="343" y="517"/>
                  </a:cubicBezTo>
                  <a:cubicBezTo>
                    <a:pt x="345" y="518"/>
                    <a:pt x="348" y="517"/>
                    <a:pt x="350" y="518"/>
                  </a:cubicBezTo>
                  <a:cubicBezTo>
                    <a:pt x="352" y="519"/>
                    <a:pt x="354" y="520"/>
                    <a:pt x="356" y="521"/>
                  </a:cubicBezTo>
                  <a:cubicBezTo>
                    <a:pt x="359" y="523"/>
                    <a:pt x="362" y="526"/>
                    <a:pt x="365" y="527"/>
                  </a:cubicBezTo>
                  <a:cubicBezTo>
                    <a:pt x="364" y="528"/>
                    <a:pt x="363" y="528"/>
                    <a:pt x="363" y="528"/>
                  </a:cubicBezTo>
                  <a:cubicBezTo>
                    <a:pt x="360" y="528"/>
                    <a:pt x="357" y="526"/>
                    <a:pt x="354" y="522"/>
                  </a:cubicBezTo>
                  <a:cubicBezTo>
                    <a:pt x="353" y="519"/>
                    <a:pt x="349" y="518"/>
                    <a:pt x="345" y="518"/>
                  </a:cubicBezTo>
                  <a:cubicBezTo>
                    <a:pt x="343" y="518"/>
                    <a:pt x="340" y="519"/>
                    <a:pt x="339" y="520"/>
                  </a:cubicBezTo>
                  <a:cubicBezTo>
                    <a:pt x="339" y="520"/>
                    <a:pt x="339" y="520"/>
                    <a:pt x="339" y="520"/>
                  </a:cubicBezTo>
                  <a:cubicBezTo>
                    <a:pt x="339" y="520"/>
                    <a:pt x="339" y="520"/>
                    <a:pt x="339" y="520"/>
                  </a:cubicBezTo>
                  <a:cubicBezTo>
                    <a:pt x="336" y="519"/>
                    <a:pt x="333" y="519"/>
                    <a:pt x="330" y="519"/>
                  </a:cubicBezTo>
                  <a:cubicBezTo>
                    <a:pt x="329" y="520"/>
                    <a:pt x="329" y="520"/>
                    <a:pt x="329" y="520"/>
                  </a:cubicBezTo>
                  <a:moveTo>
                    <a:pt x="453" y="473"/>
                  </a:moveTo>
                  <a:cubicBezTo>
                    <a:pt x="448" y="473"/>
                    <a:pt x="445" y="468"/>
                    <a:pt x="441" y="466"/>
                  </a:cubicBezTo>
                  <a:cubicBezTo>
                    <a:pt x="445" y="467"/>
                    <a:pt x="449" y="472"/>
                    <a:pt x="454" y="472"/>
                  </a:cubicBezTo>
                  <a:cubicBezTo>
                    <a:pt x="455" y="472"/>
                    <a:pt x="457" y="472"/>
                    <a:pt x="459" y="470"/>
                  </a:cubicBezTo>
                  <a:cubicBezTo>
                    <a:pt x="459" y="470"/>
                    <a:pt x="459" y="470"/>
                    <a:pt x="459" y="470"/>
                  </a:cubicBezTo>
                  <a:cubicBezTo>
                    <a:pt x="459" y="470"/>
                    <a:pt x="459" y="470"/>
                    <a:pt x="459" y="470"/>
                  </a:cubicBezTo>
                  <a:cubicBezTo>
                    <a:pt x="457" y="472"/>
                    <a:pt x="455" y="473"/>
                    <a:pt x="453" y="473"/>
                  </a:cubicBezTo>
                  <a:moveTo>
                    <a:pt x="285" y="460"/>
                  </a:moveTo>
                  <a:cubicBezTo>
                    <a:pt x="275" y="460"/>
                    <a:pt x="272" y="456"/>
                    <a:pt x="277" y="448"/>
                  </a:cubicBezTo>
                  <a:cubicBezTo>
                    <a:pt x="278" y="447"/>
                    <a:pt x="279" y="447"/>
                    <a:pt x="279" y="447"/>
                  </a:cubicBezTo>
                  <a:cubicBezTo>
                    <a:pt x="280" y="447"/>
                    <a:pt x="281" y="448"/>
                    <a:pt x="281" y="449"/>
                  </a:cubicBezTo>
                  <a:cubicBezTo>
                    <a:pt x="281" y="450"/>
                    <a:pt x="282" y="451"/>
                    <a:pt x="283" y="451"/>
                  </a:cubicBezTo>
                  <a:cubicBezTo>
                    <a:pt x="283" y="451"/>
                    <a:pt x="283" y="451"/>
                    <a:pt x="283" y="451"/>
                  </a:cubicBezTo>
                  <a:cubicBezTo>
                    <a:pt x="283" y="454"/>
                    <a:pt x="284" y="457"/>
                    <a:pt x="285" y="460"/>
                  </a:cubicBezTo>
                  <a:cubicBezTo>
                    <a:pt x="285" y="460"/>
                    <a:pt x="285" y="460"/>
                    <a:pt x="285" y="460"/>
                  </a:cubicBezTo>
                  <a:moveTo>
                    <a:pt x="283" y="432"/>
                  </a:moveTo>
                  <a:cubicBezTo>
                    <a:pt x="283" y="432"/>
                    <a:pt x="282" y="432"/>
                    <a:pt x="282" y="432"/>
                  </a:cubicBezTo>
                  <a:cubicBezTo>
                    <a:pt x="283" y="427"/>
                    <a:pt x="284" y="423"/>
                    <a:pt x="286" y="419"/>
                  </a:cubicBezTo>
                  <a:cubicBezTo>
                    <a:pt x="286" y="419"/>
                    <a:pt x="287" y="419"/>
                    <a:pt x="287" y="420"/>
                  </a:cubicBezTo>
                  <a:cubicBezTo>
                    <a:pt x="286" y="424"/>
                    <a:pt x="285" y="428"/>
                    <a:pt x="283" y="432"/>
                  </a:cubicBezTo>
                  <a:moveTo>
                    <a:pt x="550" y="348"/>
                  </a:moveTo>
                  <a:cubicBezTo>
                    <a:pt x="550" y="346"/>
                    <a:pt x="551" y="344"/>
                    <a:pt x="551" y="342"/>
                  </a:cubicBezTo>
                  <a:cubicBezTo>
                    <a:pt x="551" y="341"/>
                    <a:pt x="550" y="341"/>
                    <a:pt x="550" y="341"/>
                  </a:cubicBezTo>
                  <a:cubicBezTo>
                    <a:pt x="552" y="339"/>
                    <a:pt x="555" y="338"/>
                    <a:pt x="557" y="336"/>
                  </a:cubicBezTo>
                  <a:cubicBezTo>
                    <a:pt x="557" y="336"/>
                    <a:pt x="558" y="337"/>
                    <a:pt x="558" y="337"/>
                  </a:cubicBezTo>
                  <a:cubicBezTo>
                    <a:pt x="556" y="338"/>
                    <a:pt x="555" y="340"/>
                    <a:pt x="553" y="341"/>
                  </a:cubicBezTo>
                  <a:cubicBezTo>
                    <a:pt x="554" y="345"/>
                    <a:pt x="554" y="348"/>
                    <a:pt x="550" y="348"/>
                  </a:cubicBezTo>
                  <a:moveTo>
                    <a:pt x="524" y="97"/>
                  </a:moveTo>
                  <a:cubicBezTo>
                    <a:pt x="523" y="97"/>
                    <a:pt x="523" y="97"/>
                    <a:pt x="522" y="97"/>
                  </a:cubicBezTo>
                  <a:cubicBezTo>
                    <a:pt x="522" y="94"/>
                    <a:pt x="522" y="91"/>
                    <a:pt x="523" y="88"/>
                  </a:cubicBezTo>
                  <a:cubicBezTo>
                    <a:pt x="525" y="83"/>
                    <a:pt x="523" y="81"/>
                    <a:pt x="519" y="79"/>
                  </a:cubicBezTo>
                  <a:cubicBezTo>
                    <a:pt x="523" y="80"/>
                    <a:pt x="526" y="81"/>
                    <a:pt x="524" y="87"/>
                  </a:cubicBezTo>
                  <a:cubicBezTo>
                    <a:pt x="523" y="90"/>
                    <a:pt x="524" y="93"/>
                    <a:pt x="524" y="97"/>
                  </a:cubicBezTo>
                  <a:moveTo>
                    <a:pt x="768" y="0"/>
                  </a:moveTo>
                  <a:cubicBezTo>
                    <a:pt x="759" y="3"/>
                    <a:pt x="752" y="5"/>
                    <a:pt x="743" y="8"/>
                  </a:cubicBezTo>
                  <a:cubicBezTo>
                    <a:pt x="741" y="15"/>
                    <a:pt x="744" y="21"/>
                    <a:pt x="750" y="23"/>
                  </a:cubicBezTo>
                  <a:cubicBezTo>
                    <a:pt x="750" y="27"/>
                    <a:pt x="749" y="31"/>
                    <a:pt x="748" y="35"/>
                  </a:cubicBezTo>
                  <a:cubicBezTo>
                    <a:pt x="746" y="38"/>
                    <a:pt x="744" y="39"/>
                    <a:pt x="743" y="39"/>
                  </a:cubicBezTo>
                  <a:cubicBezTo>
                    <a:pt x="740" y="39"/>
                    <a:pt x="739" y="32"/>
                    <a:pt x="737" y="29"/>
                  </a:cubicBezTo>
                  <a:cubicBezTo>
                    <a:pt x="735" y="32"/>
                    <a:pt x="735" y="35"/>
                    <a:pt x="735" y="37"/>
                  </a:cubicBezTo>
                  <a:cubicBezTo>
                    <a:pt x="734" y="42"/>
                    <a:pt x="733" y="45"/>
                    <a:pt x="728" y="45"/>
                  </a:cubicBezTo>
                  <a:cubicBezTo>
                    <a:pt x="728" y="45"/>
                    <a:pt x="728" y="45"/>
                    <a:pt x="727" y="45"/>
                  </a:cubicBezTo>
                  <a:cubicBezTo>
                    <a:pt x="727" y="45"/>
                    <a:pt x="727" y="45"/>
                    <a:pt x="727" y="45"/>
                  </a:cubicBezTo>
                  <a:cubicBezTo>
                    <a:pt x="726" y="45"/>
                    <a:pt x="724" y="46"/>
                    <a:pt x="723" y="47"/>
                  </a:cubicBezTo>
                  <a:cubicBezTo>
                    <a:pt x="721" y="52"/>
                    <a:pt x="720" y="57"/>
                    <a:pt x="718" y="60"/>
                  </a:cubicBezTo>
                  <a:cubicBezTo>
                    <a:pt x="715" y="61"/>
                    <a:pt x="713" y="61"/>
                    <a:pt x="710" y="62"/>
                  </a:cubicBezTo>
                  <a:cubicBezTo>
                    <a:pt x="710" y="60"/>
                    <a:pt x="711" y="57"/>
                    <a:pt x="711" y="54"/>
                  </a:cubicBezTo>
                  <a:cubicBezTo>
                    <a:pt x="711" y="52"/>
                    <a:pt x="709" y="50"/>
                    <a:pt x="707" y="50"/>
                  </a:cubicBezTo>
                  <a:cubicBezTo>
                    <a:pt x="706" y="50"/>
                    <a:pt x="705" y="50"/>
                    <a:pt x="705" y="50"/>
                  </a:cubicBezTo>
                  <a:cubicBezTo>
                    <a:pt x="705" y="53"/>
                    <a:pt x="708" y="57"/>
                    <a:pt x="702" y="57"/>
                  </a:cubicBezTo>
                  <a:cubicBezTo>
                    <a:pt x="702" y="57"/>
                    <a:pt x="702" y="57"/>
                    <a:pt x="702" y="57"/>
                  </a:cubicBezTo>
                  <a:cubicBezTo>
                    <a:pt x="703" y="59"/>
                    <a:pt x="704" y="61"/>
                    <a:pt x="706" y="65"/>
                  </a:cubicBezTo>
                  <a:cubicBezTo>
                    <a:pt x="703" y="63"/>
                    <a:pt x="701" y="63"/>
                    <a:pt x="698" y="62"/>
                  </a:cubicBezTo>
                  <a:cubicBezTo>
                    <a:pt x="695" y="66"/>
                    <a:pt x="692" y="71"/>
                    <a:pt x="689" y="76"/>
                  </a:cubicBezTo>
                  <a:cubicBezTo>
                    <a:pt x="694" y="80"/>
                    <a:pt x="688" y="82"/>
                    <a:pt x="686" y="85"/>
                  </a:cubicBezTo>
                  <a:cubicBezTo>
                    <a:pt x="688" y="90"/>
                    <a:pt x="691" y="95"/>
                    <a:pt x="685" y="99"/>
                  </a:cubicBezTo>
                  <a:cubicBezTo>
                    <a:pt x="682" y="101"/>
                    <a:pt x="679" y="104"/>
                    <a:pt x="675" y="104"/>
                  </a:cubicBezTo>
                  <a:cubicBezTo>
                    <a:pt x="673" y="104"/>
                    <a:pt x="670" y="103"/>
                    <a:pt x="668" y="101"/>
                  </a:cubicBezTo>
                  <a:cubicBezTo>
                    <a:pt x="668" y="100"/>
                    <a:pt x="667" y="100"/>
                    <a:pt x="666" y="100"/>
                  </a:cubicBezTo>
                  <a:cubicBezTo>
                    <a:pt x="663" y="99"/>
                    <a:pt x="659" y="100"/>
                    <a:pt x="658" y="95"/>
                  </a:cubicBezTo>
                  <a:cubicBezTo>
                    <a:pt x="657" y="89"/>
                    <a:pt x="662" y="89"/>
                    <a:pt x="664" y="87"/>
                  </a:cubicBezTo>
                  <a:cubicBezTo>
                    <a:pt x="665" y="86"/>
                    <a:pt x="666" y="86"/>
                    <a:pt x="668" y="85"/>
                  </a:cubicBezTo>
                  <a:cubicBezTo>
                    <a:pt x="661" y="79"/>
                    <a:pt x="657" y="77"/>
                    <a:pt x="653" y="77"/>
                  </a:cubicBezTo>
                  <a:cubicBezTo>
                    <a:pt x="651" y="77"/>
                    <a:pt x="650" y="78"/>
                    <a:pt x="648" y="79"/>
                  </a:cubicBezTo>
                  <a:cubicBezTo>
                    <a:pt x="650" y="87"/>
                    <a:pt x="652" y="95"/>
                    <a:pt x="654" y="103"/>
                  </a:cubicBezTo>
                  <a:cubicBezTo>
                    <a:pt x="662" y="104"/>
                    <a:pt x="666" y="110"/>
                    <a:pt x="662" y="118"/>
                  </a:cubicBezTo>
                  <a:cubicBezTo>
                    <a:pt x="663" y="120"/>
                    <a:pt x="665" y="122"/>
                    <a:pt x="667" y="125"/>
                  </a:cubicBezTo>
                  <a:cubicBezTo>
                    <a:pt x="662" y="125"/>
                    <a:pt x="658" y="126"/>
                    <a:pt x="654" y="126"/>
                  </a:cubicBezTo>
                  <a:cubicBezTo>
                    <a:pt x="654" y="124"/>
                    <a:pt x="654" y="122"/>
                    <a:pt x="654" y="121"/>
                  </a:cubicBezTo>
                  <a:cubicBezTo>
                    <a:pt x="651" y="121"/>
                    <a:pt x="648" y="121"/>
                    <a:pt x="645" y="121"/>
                  </a:cubicBezTo>
                  <a:cubicBezTo>
                    <a:pt x="641" y="128"/>
                    <a:pt x="636" y="136"/>
                    <a:pt x="631" y="144"/>
                  </a:cubicBezTo>
                  <a:cubicBezTo>
                    <a:pt x="635" y="146"/>
                    <a:pt x="639" y="148"/>
                    <a:pt x="641" y="151"/>
                  </a:cubicBezTo>
                  <a:cubicBezTo>
                    <a:pt x="644" y="154"/>
                    <a:pt x="646" y="158"/>
                    <a:pt x="648" y="162"/>
                  </a:cubicBezTo>
                  <a:cubicBezTo>
                    <a:pt x="651" y="161"/>
                    <a:pt x="653" y="161"/>
                    <a:pt x="654" y="161"/>
                  </a:cubicBezTo>
                  <a:cubicBezTo>
                    <a:pt x="657" y="161"/>
                    <a:pt x="657" y="162"/>
                    <a:pt x="658" y="167"/>
                  </a:cubicBezTo>
                  <a:cubicBezTo>
                    <a:pt x="643" y="164"/>
                    <a:pt x="627" y="161"/>
                    <a:pt x="612" y="157"/>
                  </a:cubicBezTo>
                  <a:cubicBezTo>
                    <a:pt x="611" y="159"/>
                    <a:pt x="610" y="161"/>
                    <a:pt x="609" y="164"/>
                  </a:cubicBezTo>
                  <a:cubicBezTo>
                    <a:pt x="613" y="165"/>
                    <a:pt x="617" y="166"/>
                    <a:pt x="620" y="166"/>
                  </a:cubicBezTo>
                  <a:cubicBezTo>
                    <a:pt x="624" y="167"/>
                    <a:pt x="628" y="172"/>
                    <a:pt x="627" y="176"/>
                  </a:cubicBezTo>
                  <a:cubicBezTo>
                    <a:pt x="626" y="178"/>
                    <a:pt x="622" y="180"/>
                    <a:pt x="619" y="180"/>
                  </a:cubicBezTo>
                  <a:cubicBezTo>
                    <a:pt x="619" y="180"/>
                    <a:pt x="619" y="180"/>
                    <a:pt x="618" y="180"/>
                  </a:cubicBezTo>
                  <a:cubicBezTo>
                    <a:pt x="614" y="180"/>
                    <a:pt x="610" y="179"/>
                    <a:pt x="607" y="175"/>
                  </a:cubicBezTo>
                  <a:cubicBezTo>
                    <a:pt x="607" y="174"/>
                    <a:pt x="606" y="174"/>
                    <a:pt x="606" y="174"/>
                  </a:cubicBezTo>
                  <a:cubicBezTo>
                    <a:pt x="605" y="174"/>
                    <a:pt x="605" y="174"/>
                    <a:pt x="605" y="174"/>
                  </a:cubicBezTo>
                  <a:cubicBezTo>
                    <a:pt x="604" y="174"/>
                    <a:pt x="603" y="175"/>
                    <a:pt x="602" y="175"/>
                  </a:cubicBezTo>
                  <a:cubicBezTo>
                    <a:pt x="598" y="175"/>
                    <a:pt x="596" y="171"/>
                    <a:pt x="594" y="168"/>
                  </a:cubicBezTo>
                  <a:cubicBezTo>
                    <a:pt x="593" y="165"/>
                    <a:pt x="592" y="162"/>
                    <a:pt x="591" y="159"/>
                  </a:cubicBezTo>
                  <a:cubicBezTo>
                    <a:pt x="590" y="157"/>
                    <a:pt x="590" y="154"/>
                    <a:pt x="590" y="152"/>
                  </a:cubicBezTo>
                  <a:cubicBezTo>
                    <a:pt x="591" y="148"/>
                    <a:pt x="587" y="143"/>
                    <a:pt x="583" y="142"/>
                  </a:cubicBezTo>
                  <a:cubicBezTo>
                    <a:pt x="572" y="141"/>
                    <a:pt x="568" y="136"/>
                    <a:pt x="565" y="125"/>
                  </a:cubicBezTo>
                  <a:cubicBezTo>
                    <a:pt x="565" y="125"/>
                    <a:pt x="565" y="125"/>
                    <a:pt x="565" y="125"/>
                  </a:cubicBezTo>
                  <a:cubicBezTo>
                    <a:pt x="566" y="125"/>
                    <a:pt x="566" y="125"/>
                    <a:pt x="567" y="125"/>
                  </a:cubicBezTo>
                  <a:cubicBezTo>
                    <a:pt x="567" y="125"/>
                    <a:pt x="567" y="125"/>
                    <a:pt x="568" y="125"/>
                  </a:cubicBezTo>
                  <a:cubicBezTo>
                    <a:pt x="569" y="125"/>
                    <a:pt x="569" y="125"/>
                    <a:pt x="570" y="126"/>
                  </a:cubicBezTo>
                  <a:cubicBezTo>
                    <a:pt x="575" y="131"/>
                    <a:pt x="583" y="131"/>
                    <a:pt x="590" y="133"/>
                  </a:cubicBezTo>
                  <a:cubicBezTo>
                    <a:pt x="593" y="134"/>
                    <a:pt x="596" y="135"/>
                    <a:pt x="599" y="135"/>
                  </a:cubicBezTo>
                  <a:cubicBezTo>
                    <a:pt x="601" y="135"/>
                    <a:pt x="603" y="135"/>
                    <a:pt x="605" y="133"/>
                  </a:cubicBezTo>
                  <a:cubicBezTo>
                    <a:pt x="608" y="134"/>
                    <a:pt x="610" y="135"/>
                    <a:pt x="612" y="135"/>
                  </a:cubicBezTo>
                  <a:cubicBezTo>
                    <a:pt x="612" y="135"/>
                    <a:pt x="612" y="135"/>
                    <a:pt x="612" y="135"/>
                  </a:cubicBezTo>
                  <a:cubicBezTo>
                    <a:pt x="621" y="135"/>
                    <a:pt x="627" y="130"/>
                    <a:pt x="632" y="123"/>
                  </a:cubicBezTo>
                  <a:cubicBezTo>
                    <a:pt x="636" y="115"/>
                    <a:pt x="633" y="105"/>
                    <a:pt x="625" y="101"/>
                  </a:cubicBezTo>
                  <a:cubicBezTo>
                    <a:pt x="621" y="100"/>
                    <a:pt x="616" y="100"/>
                    <a:pt x="613" y="98"/>
                  </a:cubicBezTo>
                  <a:cubicBezTo>
                    <a:pt x="605" y="95"/>
                    <a:pt x="597" y="90"/>
                    <a:pt x="589" y="87"/>
                  </a:cubicBezTo>
                  <a:cubicBezTo>
                    <a:pt x="588" y="86"/>
                    <a:pt x="588" y="86"/>
                    <a:pt x="587" y="86"/>
                  </a:cubicBezTo>
                  <a:cubicBezTo>
                    <a:pt x="586" y="86"/>
                    <a:pt x="584" y="86"/>
                    <a:pt x="583" y="87"/>
                  </a:cubicBezTo>
                  <a:cubicBezTo>
                    <a:pt x="580" y="87"/>
                    <a:pt x="576" y="87"/>
                    <a:pt x="573" y="87"/>
                  </a:cubicBezTo>
                  <a:cubicBezTo>
                    <a:pt x="565" y="87"/>
                    <a:pt x="558" y="86"/>
                    <a:pt x="552" y="78"/>
                  </a:cubicBezTo>
                  <a:cubicBezTo>
                    <a:pt x="552" y="80"/>
                    <a:pt x="551" y="82"/>
                    <a:pt x="549" y="82"/>
                  </a:cubicBezTo>
                  <a:cubicBezTo>
                    <a:pt x="548" y="82"/>
                    <a:pt x="547" y="81"/>
                    <a:pt x="546" y="78"/>
                  </a:cubicBezTo>
                  <a:cubicBezTo>
                    <a:pt x="545" y="82"/>
                    <a:pt x="545" y="83"/>
                    <a:pt x="543" y="83"/>
                  </a:cubicBezTo>
                  <a:cubicBezTo>
                    <a:pt x="542" y="83"/>
                    <a:pt x="541" y="83"/>
                    <a:pt x="539" y="83"/>
                  </a:cubicBezTo>
                  <a:cubicBezTo>
                    <a:pt x="535" y="82"/>
                    <a:pt x="537" y="77"/>
                    <a:pt x="535" y="77"/>
                  </a:cubicBezTo>
                  <a:cubicBezTo>
                    <a:pt x="529" y="76"/>
                    <a:pt x="532" y="70"/>
                    <a:pt x="533" y="69"/>
                  </a:cubicBezTo>
                  <a:cubicBezTo>
                    <a:pt x="534" y="64"/>
                    <a:pt x="535" y="63"/>
                    <a:pt x="531" y="63"/>
                  </a:cubicBezTo>
                  <a:cubicBezTo>
                    <a:pt x="531" y="63"/>
                    <a:pt x="530" y="63"/>
                    <a:pt x="528" y="63"/>
                  </a:cubicBezTo>
                  <a:cubicBezTo>
                    <a:pt x="528" y="63"/>
                    <a:pt x="528" y="63"/>
                    <a:pt x="527" y="63"/>
                  </a:cubicBezTo>
                  <a:cubicBezTo>
                    <a:pt x="527" y="63"/>
                    <a:pt x="527" y="63"/>
                    <a:pt x="527" y="63"/>
                  </a:cubicBezTo>
                  <a:cubicBezTo>
                    <a:pt x="525" y="60"/>
                    <a:pt x="523" y="59"/>
                    <a:pt x="522" y="59"/>
                  </a:cubicBezTo>
                  <a:cubicBezTo>
                    <a:pt x="520" y="59"/>
                    <a:pt x="518" y="63"/>
                    <a:pt x="516" y="66"/>
                  </a:cubicBezTo>
                  <a:cubicBezTo>
                    <a:pt x="516" y="65"/>
                    <a:pt x="515" y="65"/>
                    <a:pt x="515" y="65"/>
                  </a:cubicBezTo>
                  <a:cubicBezTo>
                    <a:pt x="515" y="61"/>
                    <a:pt x="515" y="58"/>
                    <a:pt x="515" y="54"/>
                  </a:cubicBezTo>
                  <a:cubicBezTo>
                    <a:pt x="514" y="54"/>
                    <a:pt x="514" y="53"/>
                    <a:pt x="513" y="53"/>
                  </a:cubicBezTo>
                  <a:cubicBezTo>
                    <a:pt x="511" y="58"/>
                    <a:pt x="508" y="62"/>
                    <a:pt x="505" y="67"/>
                  </a:cubicBezTo>
                  <a:cubicBezTo>
                    <a:pt x="504" y="65"/>
                    <a:pt x="503" y="63"/>
                    <a:pt x="502" y="60"/>
                  </a:cubicBezTo>
                  <a:cubicBezTo>
                    <a:pt x="500" y="64"/>
                    <a:pt x="498" y="67"/>
                    <a:pt x="496" y="70"/>
                  </a:cubicBezTo>
                  <a:cubicBezTo>
                    <a:pt x="496" y="69"/>
                    <a:pt x="495" y="69"/>
                    <a:pt x="494" y="69"/>
                  </a:cubicBezTo>
                  <a:cubicBezTo>
                    <a:pt x="497" y="64"/>
                    <a:pt x="499" y="59"/>
                    <a:pt x="502" y="54"/>
                  </a:cubicBezTo>
                  <a:cubicBezTo>
                    <a:pt x="499" y="55"/>
                    <a:pt x="496" y="56"/>
                    <a:pt x="493" y="57"/>
                  </a:cubicBezTo>
                  <a:cubicBezTo>
                    <a:pt x="494" y="58"/>
                    <a:pt x="495" y="59"/>
                    <a:pt x="496" y="61"/>
                  </a:cubicBezTo>
                  <a:cubicBezTo>
                    <a:pt x="493" y="61"/>
                    <a:pt x="491" y="61"/>
                    <a:pt x="488" y="62"/>
                  </a:cubicBezTo>
                  <a:cubicBezTo>
                    <a:pt x="486" y="64"/>
                    <a:pt x="488" y="70"/>
                    <a:pt x="483" y="70"/>
                  </a:cubicBezTo>
                  <a:cubicBezTo>
                    <a:pt x="482" y="70"/>
                    <a:pt x="482" y="70"/>
                    <a:pt x="481" y="70"/>
                  </a:cubicBezTo>
                  <a:cubicBezTo>
                    <a:pt x="481" y="73"/>
                    <a:pt x="479" y="74"/>
                    <a:pt x="476" y="74"/>
                  </a:cubicBezTo>
                  <a:cubicBezTo>
                    <a:pt x="476" y="74"/>
                    <a:pt x="475" y="74"/>
                    <a:pt x="474" y="74"/>
                  </a:cubicBezTo>
                  <a:cubicBezTo>
                    <a:pt x="474" y="74"/>
                    <a:pt x="474" y="74"/>
                    <a:pt x="474" y="74"/>
                  </a:cubicBezTo>
                  <a:cubicBezTo>
                    <a:pt x="468" y="74"/>
                    <a:pt x="466" y="77"/>
                    <a:pt x="467" y="83"/>
                  </a:cubicBezTo>
                  <a:cubicBezTo>
                    <a:pt x="467" y="84"/>
                    <a:pt x="467" y="85"/>
                    <a:pt x="467" y="86"/>
                  </a:cubicBezTo>
                  <a:cubicBezTo>
                    <a:pt x="466" y="84"/>
                    <a:pt x="465" y="84"/>
                    <a:pt x="464" y="84"/>
                  </a:cubicBezTo>
                  <a:cubicBezTo>
                    <a:pt x="463" y="84"/>
                    <a:pt x="462" y="84"/>
                    <a:pt x="461" y="85"/>
                  </a:cubicBezTo>
                  <a:cubicBezTo>
                    <a:pt x="460" y="86"/>
                    <a:pt x="459" y="86"/>
                    <a:pt x="458" y="86"/>
                  </a:cubicBezTo>
                  <a:cubicBezTo>
                    <a:pt x="458" y="86"/>
                    <a:pt x="457" y="86"/>
                    <a:pt x="457" y="86"/>
                  </a:cubicBezTo>
                  <a:cubicBezTo>
                    <a:pt x="457" y="88"/>
                    <a:pt x="458" y="91"/>
                    <a:pt x="458" y="92"/>
                  </a:cubicBezTo>
                  <a:cubicBezTo>
                    <a:pt x="456" y="94"/>
                    <a:pt x="454" y="95"/>
                    <a:pt x="452" y="96"/>
                  </a:cubicBezTo>
                  <a:cubicBezTo>
                    <a:pt x="450" y="96"/>
                    <a:pt x="446" y="99"/>
                    <a:pt x="445" y="101"/>
                  </a:cubicBezTo>
                  <a:cubicBezTo>
                    <a:pt x="445" y="103"/>
                    <a:pt x="445" y="107"/>
                    <a:pt x="443" y="108"/>
                  </a:cubicBezTo>
                  <a:cubicBezTo>
                    <a:pt x="442" y="110"/>
                    <a:pt x="438" y="111"/>
                    <a:pt x="435" y="112"/>
                  </a:cubicBezTo>
                  <a:cubicBezTo>
                    <a:pt x="435" y="114"/>
                    <a:pt x="435" y="117"/>
                    <a:pt x="434" y="120"/>
                  </a:cubicBezTo>
                  <a:cubicBezTo>
                    <a:pt x="433" y="120"/>
                    <a:pt x="433" y="120"/>
                    <a:pt x="432" y="120"/>
                  </a:cubicBezTo>
                  <a:cubicBezTo>
                    <a:pt x="432" y="118"/>
                    <a:pt x="432" y="116"/>
                    <a:pt x="432" y="114"/>
                  </a:cubicBezTo>
                  <a:cubicBezTo>
                    <a:pt x="431" y="114"/>
                    <a:pt x="430" y="114"/>
                    <a:pt x="430" y="114"/>
                  </a:cubicBezTo>
                  <a:cubicBezTo>
                    <a:pt x="430" y="116"/>
                    <a:pt x="429" y="117"/>
                    <a:pt x="429" y="119"/>
                  </a:cubicBezTo>
                  <a:cubicBezTo>
                    <a:pt x="427" y="119"/>
                    <a:pt x="425" y="119"/>
                    <a:pt x="422" y="119"/>
                  </a:cubicBezTo>
                  <a:cubicBezTo>
                    <a:pt x="424" y="121"/>
                    <a:pt x="426" y="122"/>
                    <a:pt x="429" y="124"/>
                  </a:cubicBezTo>
                  <a:cubicBezTo>
                    <a:pt x="425" y="125"/>
                    <a:pt x="423" y="125"/>
                    <a:pt x="422" y="126"/>
                  </a:cubicBezTo>
                  <a:cubicBezTo>
                    <a:pt x="423" y="128"/>
                    <a:pt x="424" y="131"/>
                    <a:pt x="423" y="132"/>
                  </a:cubicBezTo>
                  <a:cubicBezTo>
                    <a:pt x="420" y="134"/>
                    <a:pt x="416" y="135"/>
                    <a:pt x="412" y="136"/>
                  </a:cubicBezTo>
                  <a:cubicBezTo>
                    <a:pt x="412" y="137"/>
                    <a:pt x="410" y="139"/>
                    <a:pt x="409" y="140"/>
                  </a:cubicBezTo>
                  <a:cubicBezTo>
                    <a:pt x="409" y="142"/>
                    <a:pt x="408" y="144"/>
                    <a:pt x="407" y="146"/>
                  </a:cubicBezTo>
                  <a:cubicBezTo>
                    <a:pt x="408" y="146"/>
                    <a:pt x="409" y="147"/>
                    <a:pt x="410" y="148"/>
                  </a:cubicBezTo>
                  <a:cubicBezTo>
                    <a:pt x="408" y="149"/>
                    <a:pt x="407" y="150"/>
                    <a:pt x="407" y="150"/>
                  </a:cubicBezTo>
                  <a:cubicBezTo>
                    <a:pt x="403" y="156"/>
                    <a:pt x="400" y="160"/>
                    <a:pt x="398" y="164"/>
                  </a:cubicBezTo>
                  <a:cubicBezTo>
                    <a:pt x="397" y="167"/>
                    <a:pt x="396" y="169"/>
                    <a:pt x="395" y="172"/>
                  </a:cubicBezTo>
                  <a:cubicBezTo>
                    <a:pt x="394" y="174"/>
                    <a:pt x="392" y="176"/>
                    <a:pt x="391" y="178"/>
                  </a:cubicBezTo>
                  <a:cubicBezTo>
                    <a:pt x="391" y="180"/>
                    <a:pt x="390" y="182"/>
                    <a:pt x="390" y="184"/>
                  </a:cubicBezTo>
                  <a:cubicBezTo>
                    <a:pt x="388" y="183"/>
                    <a:pt x="386" y="182"/>
                    <a:pt x="383" y="180"/>
                  </a:cubicBezTo>
                  <a:cubicBezTo>
                    <a:pt x="380" y="182"/>
                    <a:pt x="378" y="186"/>
                    <a:pt x="375" y="189"/>
                  </a:cubicBezTo>
                  <a:cubicBezTo>
                    <a:pt x="371" y="192"/>
                    <a:pt x="369" y="198"/>
                    <a:pt x="363" y="198"/>
                  </a:cubicBezTo>
                  <a:cubicBezTo>
                    <a:pt x="362" y="198"/>
                    <a:pt x="362" y="198"/>
                    <a:pt x="362" y="198"/>
                  </a:cubicBezTo>
                  <a:cubicBezTo>
                    <a:pt x="362" y="198"/>
                    <a:pt x="362" y="198"/>
                    <a:pt x="362" y="198"/>
                  </a:cubicBezTo>
                  <a:cubicBezTo>
                    <a:pt x="361" y="198"/>
                    <a:pt x="359" y="199"/>
                    <a:pt x="359" y="200"/>
                  </a:cubicBezTo>
                  <a:cubicBezTo>
                    <a:pt x="357" y="206"/>
                    <a:pt x="352" y="206"/>
                    <a:pt x="347" y="206"/>
                  </a:cubicBezTo>
                  <a:cubicBezTo>
                    <a:pt x="347" y="206"/>
                    <a:pt x="346" y="206"/>
                    <a:pt x="345" y="206"/>
                  </a:cubicBezTo>
                  <a:cubicBezTo>
                    <a:pt x="346" y="208"/>
                    <a:pt x="346" y="209"/>
                    <a:pt x="346" y="212"/>
                  </a:cubicBezTo>
                  <a:cubicBezTo>
                    <a:pt x="343" y="211"/>
                    <a:pt x="340" y="210"/>
                    <a:pt x="337" y="210"/>
                  </a:cubicBezTo>
                  <a:cubicBezTo>
                    <a:pt x="337" y="212"/>
                    <a:pt x="337" y="213"/>
                    <a:pt x="338" y="215"/>
                  </a:cubicBezTo>
                  <a:cubicBezTo>
                    <a:pt x="332" y="216"/>
                    <a:pt x="327" y="216"/>
                    <a:pt x="321" y="216"/>
                  </a:cubicBezTo>
                  <a:cubicBezTo>
                    <a:pt x="323" y="218"/>
                    <a:pt x="324" y="219"/>
                    <a:pt x="325" y="221"/>
                  </a:cubicBezTo>
                  <a:cubicBezTo>
                    <a:pt x="323" y="222"/>
                    <a:pt x="321" y="224"/>
                    <a:pt x="320" y="224"/>
                  </a:cubicBezTo>
                  <a:cubicBezTo>
                    <a:pt x="319" y="227"/>
                    <a:pt x="318" y="228"/>
                    <a:pt x="317" y="231"/>
                  </a:cubicBezTo>
                  <a:cubicBezTo>
                    <a:pt x="318" y="232"/>
                    <a:pt x="320" y="234"/>
                    <a:pt x="322" y="236"/>
                  </a:cubicBezTo>
                  <a:cubicBezTo>
                    <a:pt x="320" y="236"/>
                    <a:pt x="318" y="236"/>
                    <a:pt x="316" y="236"/>
                  </a:cubicBezTo>
                  <a:cubicBezTo>
                    <a:pt x="316" y="237"/>
                    <a:pt x="316" y="237"/>
                    <a:pt x="316" y="238"/>
                  </a:cubicBezTo>
                  <a:cubicBezTo>
                    <a:pt x="317" y="240"/>
                    <a:pt x="318" y="242"/>
                    <a:pt x="319" y="244"/>
                  </a:cubicBezTo>
                  <a:cubicBezTo>
                    <a:pt x="318" y="244"/>
                    <a:pt x="316" y="245"/>
                    <a:pt x="315" y="245"/>
                  </a:cubicBezTo>
                  <a:cubicBezTo>
                    <a:pt x="319" y="252"/>
                    <a:pt x="320" y="253"/>
                    <a:pt x="324" y="253"/>
                  </a:cubicBezTo>
                  <a:cubicBezTo>
                    <a:pt x="322" y="256"/>
                    <a:pt x="316" y="258"/>
                    <a:pt x="321" y="263"/>
                  </a:cubicBezTo>
                  <a:cubicBezTo>
                    <a:pt x="311" y="266"/>
                    <a:pt x="311" y="266"/>
                    <a:pt x="310" y="271"/>
                  </a:cubicBezTo>
                  <a:cubicBezTo>
                    <a:pt x="312" y="270"/>
                    <a:pt x="314" y="269"/>
                    <a:pt x="316" y="267"/>
                  </a:cubicBezTo>
                  <a:cubicBezTo>
                    <a:pt x="317" y="268"/>
                    <a:pt x="318" y="268"/>
                    <a:pt x="318" y="269"/>
                  </a:cubicBezTo>
                  <a:cubicBezTo>
                    <a:pt x="317" y="272"/>
                    <a:pt x="316" y="275"/>
                    <a:pt x="315" y="279"/>
                  </a:cubicBezTo>
                  <a:cubicBezTo>
                    <a:pt x="314" y="280"/>
                    <a:pt x="312" y="283"/>
                    <a:pt x="313" y="284"/>
                  </a:cubicBezTo>
                  <a:cubicBezTo>
                    <a:pt x="315" y="287"/>
                    <a:pt x="317" y="289"/>
                    <a:pt x="320" y="293"/>
                  </a:cubicBezTo>
                  <a:cubicBezTo>
                    <a:pt x="320" y="293"/>
                    <a:pt x="320" y="294"/>
                    <a:pt x="319" y="295"/>
                  </a:cubicBezTo>
                  <a:cubicBezTo>
                    <a:pt x="321" y="296"/>
                    <a:pt x="322" y="296"/>
                    <a:pt x="323" y="296"/>
                  </a:cubicBezTo>
                  <a:cubicBezTo>
                    <a:pt x="325" y="298"/>
                    <a:pt x="327" y="298"/>
                    <a:pt x="330" y="298"/>
                  </a:cubicBezTo>
                  <a:cubicBezTo>
                    <a:pt x="334" y="298"/>
                    <a:pt x="338" y="297"/>
                    <a:pt x="341" y="294"/>
                  </a:cubicBezTo>
                  <a:cubicBezTo>
                    <a:pt x="344" y="291"/>
                    <a:pt x="347" y="285"/>
                    <a:pt x="352" y="285"/>
                  </a:cubicBezTo>
                  <a:cubicBezTo>
                    <a:pt x="353" y="285"/>
                    <a:pt x="355" y="285"/>
                    <a:pt x="357" y="287"/>
                  </a:cubicBezTo>
                  <a:cubicBezTo>
                    <a:pt x="359" y="286"/>
                    <a:pt x="359" y="286"/>
                    <a:pt x="359" y="286"/>
                  </a:cubicBezTo>
                  <a:cubicBezTo>
                    <a:pt x="361" y="283"/>
                    <a:pt x="363" y="280"/>
                    <a:pt x="363" y="277"/>
                  </a:cubicBezTo>
                  <a:cubicBezTo>
                    <a:pt x="362" y="270"/>
                    <a:pt x="367" y="269"/>
                    <a:pt x="371" y="266"/>
                  </a:cubicBezTo>
                  <a:cubicBezTo>
                    <a:pt x="371" y="266"/>
                    <a:pt x="372" y="267"/>
                    <a:pt x="373" y="267"/>
                  </a:cubicBezTo>
                  <a:cubicBezTo>
                    <a:pt x="371" y="269"/>
                    <a:pt x="370" y="272"/>
                    <a:pt x="369" y="274"/>
                  </a:cubicBezTo>
                  <a:cubicBezTo>
                    <a:pt x="371" y="275"/>
                    <a:pt x="373" y="277"/>
                    <a:pt x="375" y="278"/>
                  </a:cubicBezTo>
                  <a:cubicBezTo>
                    <a:pt x="372" y="286"/>
                    <a:pt x="369" y="294"/>
                    <a:pt x="376" y="301"/>
                  </a:cubicBezTo>
                  <a:cubicBezTo>
                    <a:pt x="377" y="302"/>
                    <a:pt x="376" y="304"/>
                    <a:pt x="376" y="305"/>
                  </a:cubicBezTo>
                  <a:cubicBezTo>
                    <a:pt x="376" y="311"/>
                    <a:pt x="375" y="317"/>
                    <a:pt x="376" y="323"/>
                  </a:cubicBezTo>
                  <a:cubicBezTo>
                    <a:pt x="376" y="326"/>
                    <a:pt x="380" y="329"/>
                    <a:pt x="381" y="332"/>
                  </a:cubicBezTo>
                  <a:cubicBezTo>
                    <a:pt x="382" y="333"/>
                    <a:pt x="383" y="336"/>
                    <a:pt x="382" y="337"/>
                  </a:cubicBezTo>
                  <a:cubicBezTo>
                    <a:pt x="378" y="340"/>
                    <a:pt x="380" y="344"/>
                    <a:pt x="382" y="348"/>
                  </a:cubicBezTo>
                  <a:cubicBezTo>
                    <a:pt x="383" y="350"/>
                    <a:pt x="383" y="354"/>
                    <a:pt x="383" y="356"/>
                  </a:cubicBezTo>
                  <a:cubicBezTo>
                    <a:pt x="387" y="357"/>
                    <a:pt x="391" y="357"/>
                    <a:pt x="395" y="357"/>
                  </a:cubicBezTo>
                  <a:cubicBezTo>
                    <a:pt x="396" y="347"/>
                    <a:pt x="401" y="343"/>
                    <a:pt x="407" y="343"/>
                  </a:cubicBezTo>
                  <a:cubicBezTo>
                    <a:pt x="410" y="343"/>
                    <a:pt x="413" y="343"/>
                    <a:pt x="417" y="345"/>
                  </a:cubicBezTo>
                  <a:cubicBezTo>
                    <a:pt x="418" y="342"/>
                    <a:pt x="418" y="340"/>
                    <a:pt x="419" y="338"/>
                  </a:cubicBezTo>
                  <a:cubicBezTo>
                    <a:pt x="421" y="334"/>
                    <a:pt x="422" y="329"/>
                    <a:pt x="424" y="324"/>
                  </a:cubicBezTo>
                  <a:cubicBezTo>
                    <a:pt x="425" y="321"/>
                    <a:pt x="425" y="317"/>
                    <a:pt x="426" y="314"/>
                  </a:cubicBezTo>
                  <a:cubicBezTo>
                    <a:pt x="429" y="307"/>
                    <a:pt x="429" y="302"/>
                    <a:pt x="425" y="294"/>
                  </a:cubicBezTo>
                  <a:cubicBezTo>
                    <a:pt x="427" y="295"/>
                    <a:pt x="429" y="296"/>
                    <a:pt x="431" y="296"/>
                  </a:cubicBezTo>
                  <a:cubicBezTo>
                    <a:pt x="434" y="296"/>
                    <a:pt x="436" y="293"/>
                    <a:pt x="437" y="289"/>
                  </a:cubicBezTo>
                  <a:cubicBezTo>
                    <a:pt x="437" y="289"/>
                    <a:pt x="438" y="290"/>
                    <a:pt x="438" y="291"/>
                  </a:cubicBezTo>
                  <a:cubicBezTo>
                    <a:pt x="441" y="289"/>
                    <a:pt x="444" y="287"/>
                    <a:pt x="446" y="285"/>
                  </a:cubicBezTo>
                  <a:cubicBezTo>
                    <a:pt x="442" y="280"/>
                    <a:pt x="448" y="279"/>
                    <a:pt x="450" y="276"/>
                  </a:cubicBezTo>
                  <a:cubicBezTo>
                    <a:pt x="451" y="275"/>
                    <a:pt x="450" y="272"/>
                    <a:pt x="449" y="270"/>
                  </a:cubicBezTo>
                  <a:cubicBezTo>
                    <a:pt x="449" y="269"/>
                    <a:pt x="447" y="268"/>
                    <a:pt x="446" y="266"/>
                  </a:cubicBezTo>
                  <a:cubicBezTo>
                    <a:pt x="444" y="265"/>
                    <a:pt x="441" y="263"/>
                    <a:pt x="439" y="261"/>
                  </a:cubicBezTo>
                  <a:cubicBezTo>
                    <a:pt x="437" y="257"/>
                    <a:pt x="433" y="253"/>
                    <a:pt x="433" y="249"/>
                  </a:cubicBezTo>
                  <a:cubicBezTo>
                    <a:pt x="434" y="241"/>
                    <a:pt x="437" y="234"/>
                    <a:pt x="439" y="228"/>
                  </a:cubicBezTo>
                  <a:cubicBezTo>
                    <a:pt x="437" y="225"/>
                    <a:pt x="434" y="224"/>
                    <a:pt x="434" y="223"/>
                  </a:cubicBezTo>
                  <a:cubicBezTo>
                    <a:pt x="434" y="220"/>
                    <a:pt x="435" y="220"/>
                    <a:pt x="436" y="220"/>
                  </a:cubicBezTo>
                  <a:cubicBezTo>
                    <a:pt x="437" y="220"/>
                    <a:pt x="437" y="220"/>
                    <a:pt x="437" y="220"/>
                  </a:cubicBezTo>
                  <a:cubicBezTo>
                    <a:pt x="438" y="220"/>
                    <a:pt x="438" y="220"/>
                    <a:pt x="438" y="220"/>
                  </a:cubicBezTo>
                  <a:cubicBezTo>
                    <a:pt x="439" y="220"/>
                    <a:pt x="439" y="220"/>
                    <a:pt x="439" y="220"/>
                  </a:cubicBezTo>
                  <a:cubicBezTo>
                    <a:pt x="444" y="219"/>
                    <a:pt x="449" y="217"/>
                    <a:pt x="451" y="212"/>
                  </a:cubicBezTo>
                  <a:cubicBezTo>
                    <a:pt x="452" y="210"/>
                    <a:pt x="453" y="209"/>
                    <a:pt x="454" y="208"/>
                  </a:cubicBezTo>
                  <a:cubicBezTo>
                    <a:pt x="457" y="205"/>
                    <a:pt x="461" y="203"/>
                    <a:pt x="464" y="200"/>
                  </a:cubicBezTo>
                  <a:cubicBezTo>
                    <a:pt x="465" y="200"/>
                    <a:pt x="466" y="199"/>
                    <a:pt x="466" y="198"/>
                  </a:cubicBezTo>
                  <a:cubicBezTo>
                    <a:pt x="468" y="194"/>
                    <a:pt x="469" y="191"/>
                    <a:pt x="471" y="187"/>
                  </a:cubicBezTo>
                  <a:cubicBezTo>
                    <a:pt x="471" y="185"/>
                    <a:pt x="472" y="183"/>
                    <a:pt x="472" y="181"/>
                  </a:cubicBezTo>
                  <a:cubicBezTo>
                    <a:pt x="472" y="174"/>
                    <a:pt x="472" y="168"/>
                    <a:pt x="479" y="164"/>
                  </a:cubicBezTo>
                  <a:cubicBezTo>
                    <a:pt x="479" y="162"/>
                    <a:pt x="479" y="159"/>
                    <a:pt x="479" y="156"/>
                  </a:cubicBezTo>
                  <a:cubicBezTo>
                    <a:pt x="485" y="156"/>
                    <a:pt x="490" y="156"/>
                    <a:pt x="495" y="156"/>
                  </a:cubicBezTo>
                  <a:cubicBezTo>
                    <a:pt x="495" y="155"/>
                    <a:pt x="495" y="154"/>
                    <a:pt x="495" y="153"/>
                  </a:cubicBezTo>
                  <a:cubicBezTo>
                    <a:pt x="498" y="156"/>
                    <a:pt x="503" y="158"/>
                    <a:pt x="504" y="162"/>
                  </a:cubicBezTo>
                  <a:cubicBezTo>
                    <a:pt x="506" y="165"/>
                    <a:pt x="506" y="170"/>
                    <a:pt x="507" y="175"/>
                  </a:cubicBezTo>
                  <a:cubicBezTo>
                    <a:pt x="506" y="174"/>
                    <a:pt x="506" y="174"/>
                    <a:pt x="505" y="174"/>
                  </a:cubicBezTo>
                  <a:cubicBezTo>
                    <a:pt x="503" y="177"/>
                    <a:pt x="500" y="180"/>
                    <a:pt x="498" y="183"/>
                  </a:cubicBezTo>
                  <a:cubicBezTo>
                    <a:pt x="495" y="188"/>
                    <a:pt x="493" y="195"/>
                    <a:pt x="489" y="197"/>
                  </a:cubicBezTo>
                  <a:cubicBezTo>
                    <a:pt x="484" y="200"/>
                    <a:pt x="486" y="209"/>
                    <a:pt x="478" y="209"/>
                  </a:cubicBezTo>
                  <a:cubicBezTo>
                    <a:pt x="478" y="209"/>
                    <a:pt x="477" y="209"/>
                    <a:pt x="477" y="209"/>
                  </a:cubicBezTo>
                  <a:cubicBezTo>
                    <a:pt x="477" y="210"/>
                    <a:pt x="477" y="210"/>
                    <a:pt x="477" y="210"/>
                  </a:cubicBezTo>
                  <a:cubicBezTo>
                    <a:pt x="473" y="216"/>
                    <a:pt x="474" y="224"/>
                    <a:pt x="476" y="231"/>
                  </a:cubicBezTo>
                  <a:cubicBezTo>
                    <a:pt x="477" y="235"/>
                    <a:pt x="476" y="241"/>
                    <a:pt x="475" y="246"/>
                  </a:cubicBezTo>
                  <a:cubicBezTo>
                    <a:pt x="473" y="251"/>
                    <a:pt x="474" y="255"/>
                    <a:pt x="479" y="257"/>
                  </a:cubicBezTo>
                  <a:cubicBezTo>
                    <a:pt x="483" y="258"/>
                    <a:pt x="489" y="257"/>
                    <a:pt x="491" y="263"/>
                  </a:cubicBezTo>
                  <a:cubicBezTo>
                    <a:pt x="492" y="265"/>
                    <a:pt x="494" y="269"/>
                    <a:pt x="496" y="269"/>
                  </a:cubicBezTo>
                  <a:cubicBezTo>
                    <a:pt x="496" y="269"/>
                    <a:pt x="496" y="269"/>
                    <a:pt x="497" y="269"/>
                  </a:cubicBezTo>
                  <a:cubicBezTo>
                    <a:pt x="499" y="269"/>
                    <a:pt x="502" y="267"/>
                    <a:pt x="504" y="266"/>
                  </a:cubicBezTo>
                  <a:cubicBezTo>
                    <a:pt x="504" y="266"/>
                    <a:pt x="504" y="266"/>
                    <a:pt x="504" y="266"/>
                  </a:cubicBezTo>
                  <a:cubicBezTo>
                    <a:pt x="508" y="266"/>
                    <a:pt x="522" y="260"/>
                    <a:pt x="524" y="257"/>
                  </a:cubicBezTo>
                  <a:cubicBezTo>
                    <a:pt x="527" y="256"/>
                    <a:pt x="530" y="255"/>
                    <a:pt x="532" y="254"/>
                  </a:cubicBezTo>
                  <a:cubicBezTo>
                    <a:pt x="533" y="253"/>
                    <a:pt x="534" y="253"/>
                    <a:pt x="535" y="253"/>
                  </a:cubicBezTo>
                  <a:cubicBezTo>
                    <a:pt x="538" y="252"/>
                    <a:pt x="541" y="251"/>
                    <a:pt x="546" y="250"/>
                  </a:cubicBezTo>
                  <a:cubicBezTo>
                    <a:pt x="547" y="250"/>
                    <a:pt x="550" y="250"/>
                    <a:pt x="554" y="250"/>
                  </a:cubicBezTo>
                  <a:cubicBezTo>
                    <a:pt x="553" y="252"/>
                    <a:pt x="553" y="254"/>
                    <a:pt x="553" y="258"/>
                  </a:cubicBezTo>
                  <a:cubicBezTo>
                    <a:pt x="557" y="258"/>
                    <a:pt x="561" y="259"/>
                    <a:pt x="566" y="259"/>
                  </a:cubicBezTo>
                  <a:cubicBezTo>
                    <a:pt x="570" y="259"/>
                    <a:pt x="571" y="260"/>
                    <a:pt x="571" y="265"/>
                  </a:cubicBezTo>
                  <a:cubicBezTo>
                    <a:pt x="570" y="265"/>
                    <a:pt x="569" y="265"/>
                    <a:pt x="567" y="265"/>
                  </a:cubicBezTo>
                  <a:cubicBezTo>
                    <a:pt x="566" y="265"/>
                    <a:pt x="565" y="265"/>
                    <a:pt x="564" y="265"/>
                  </a:cubicBezTo>
                  <a:cubicBezTo>
                    <a:pt x="563" y="265"/>
                    <a:pt x="562" y="265"/>
                    <a:pt x="561" y="265"/>
                  </a:cubicBezTo>
                  <a:cubicBezTo>
                    <a:pt x="558" y="265"/>
                    <a:pt x="554" y="266"/>
                    <a:pt x="553" y="272"/>
                  </a:cubicBezTo>
                  <a:cubicBezTo>
                    <a:pt x="552" y="272"/>
                    <a:pt x="550" y="271"/>
                    <a:pt x="549" y="270"/>
                  </a:cubicBezTo>
                  <a:cubicBezTo>
                    <a:pt x="549" y="273"/>
                    <a:pt x="549" y="275"/>
                    <a:pt x="549" y="278"/>
                  </a:cubicBezTo>
                  <a:cubicBezTo>
                    <a:pt x="542" y="278"/>
                    <a:pt x="536" y="278"/>
                    <a:pt x="530" y="278"/>
                  </a:cubicBezTo>
                  <a:cubicBezTo>
                    <a:pt x="525" y="278"/>
                    <a:pt x="520" y="278"/>
                    <a:pt x="516" y="278"/>
                  </a:cubicBezTo>
                  <a:cubicBezTo>
                    <a:pt x="512" y="278"/>
                    <a:pt x="508" y="281"/>
                    <a:pt x="504" y="282"/>
                  </a:cubicBezTo>
                  <a:cubicBezTo>
                    <a:pt x="503" y="283"/>
                    <a:pt x="502" y="285"/>
                    <a:pt x="503" y="285"/>
                  </a:cubicBezTo>
                  <a:cubicBezTo>
                    <a:pt x="508" y="288"/>
                    <a:pt x="504" y="292"/>
                    <a:pt x="504" y="296"/>
                  </a:cubicBezTo>
                  <a:cubicBezTo>
                    <a:pt x="505" y="298"/>
                    <a:pt x="506" y="299"/>
                    <a:pt x="506" y="300"/>
                  </a:cubicBezTo>
                  <a:cubicBezTo>
                    <a:pt x="510" y="299"/>
                    <a:pt x="511" y="299"/>
                    <a:pt x="513" y="298"/>
                  </a:cubicBezTo>
                  <a:cubicBezTo>
                    <a:pt x="513" y="300"/>
                    <a:pt x="514" y="302"/>
                    <a:pt x="514" y="304"/>
                  </a:cubicBezTo>
                  <a:cubicBezTo>
                    <a:pt x="513" y="309"/>
                    <a:pt x="512" y="314"/>
                    <a:pt x="511" y="319"/>
                  </a:cubicBezTo>
                  <a:cubicBezTo>
                    <a:pt x="510" y="322"/>
                    <a:pt x="508" y="325"/>
                    <a:pt x="507" y="327"/>
                  </a:cubicBezTo>
                  <a:cubicBezTo>
                    <a:pt x="505" y="325"/>
                    <a:pt x="502" y="323"/>
                    <a:pt x="500" y="321"/>
                  </a:cubicBezTo>
                  <a:cubicBezTo>
                    <a:pt x="499" y="321"/>
                    <a:pt x="500" y="319"/>
                    <a:pt x="499" y="319"/>
                  </a:cubicBezTo>
                  <a:cubicBezTo>
                    <a:pt x="496" y="316"/>
                    <a:pt x="494" y="313"/>
                    <a:pt x="490" y="312"/>
                  </a:cubicBezTo>
                  <a:cubicBezTo>
                    <a:pt x="490" y="312"/>
                    <a:pt x="490" y="312"/>
                    <a:pt x="490" y="312"/>
                  </a:cubicBezTo>
                  <a:cubicBezTo>
                    <a:pt x="487" y="312"/>
                    <a:pt x="483" y="314"/>
                    <a:pt x="482" y="317"/>
                  </a:cubicBezTo>
                  <a:cubicBezTo>
                    <a:pt x="480" y="322"/>
                    <a:pt x="478" y="329"/>
                    <a:pt x="476" y="335"/>
                  </a:cubicBezTo>
                  <a:cubicBezTo>
                    <a:pt x="476" y="336"/>
                    <a:pt x="478" y="337"/>
                    <a:pt x="478" y="338"/>
                  </a:cubicBezTo>
                  <a:cubicBezTo>
                    <a:pt x="473" y="349"/>
                    <a:pt x="476" y="358"/>
                    <a:pt x="487" y="365"/>
                  </a:cubicBezTo>
                  <a:cubicBezTo>
                    <a:pt x="487" y="365"/>
                    <a:pt x="486" y="366"/>
                    <a:pt x="486" y="366"/>
                  </a:cubicBezTo>
                  <a:cubicBezTo>
                    <a:pt x="483" y="365"/>
                    <a:pt x="479" y="364"/>
                    <a:pt x="477" y="363"/>
                  </a:cubicBezTo>
                  <a:cubicBezTo>
                    <a:pt x="475" y="366"/>
                    <a:pt x="473" y="368"/>
                    <a:pt x="470" y="370"/>
                  </a:cubicBezTo>
                  <a:cubicBezTo>
                    <a:pt x="470" y="370"/>
                    <a:pt x="470" y="370"/>
                    <a:pt x="470" y="370"/>
                  </a:cubicBezTo>
                  <a:cubicBezTo>
                    <a:pt x="470" y="370"/>
                    <a:pt x="467" y="367"/>
                    <a:pt x="465" y="365"/>
                  </a:cubicBezTo>
                  <a:cubicBezTo>
                    <a:pt x="464" y="368"/>
                    <a:pt x="463" y="371"/>
                    <a:pt x="463" y="373"/>
                  </a:cubicBezTo>
                  <a:cubicBezTo>
                    <a:pt x="463" y="378"/>
                    <a:pt x="459" y="382"/>
                    <a:pt x="454" y="382"/>
                  </a:cubicBezTo>
                  <a:cubicBezTo>
                    <a:pt x="454" y="382"/>
                    <a:pt x="453" y="382"/>
                    <a:pt x="453" y="381"/>
                  </a:cubicBezTo>
                  <a:cubicBezTo>
                    <a:pt x="452" y="381"/>
                    <a:pt x="452" y="381"/>
                    <a:pt x="451" y="381"/>
                  </a:cubicBezTo>
                  <a:cubicBezTo>
                    <a:pt x="451" y="381"/>
                    <a:pt x="450" y="381"/>
                    <a:pt x="450" y="381"/>
                  </a:cubicBezTo>
                  <a:cubicBezTo>
                    <a:pt x="449" y="382"/>
                    <a:pt x="448" y="382"/>
                    <a:pt x="447" y="382"/>
                  </a:cubicBezTo>
                  <a:cubicBezTo>
                    <a:pt x="445" y="382"/>
                    <a:pt x="444" y="380"/>
                    <a:pt x="444" y="377"/>
                  </a:cubicBezTo>
                  <a:cubicBezTo>
                    <a:pt x="444" y="375"/>
                    <a:pt x="442" y="372"/>
                    <a:pt x="440" y="372"/>
                  </a:cubicBezTo>
                  <a:cubicBezTo>
                    <a:pt x="439" y="372"/>
                    <a:pt x="438" y="372"/>
                    <a:pt x="438" y="372"/>
                  </a:cubicBezTo>
                  <a:cubicBezTo>
                    <a:pt x="434" y="372"/>
                    <a:pt x="431" y="372"/>
                    <a:pt x="429" y="373"/>
                  </a:cubicBezTo>
                  <a:cubicBezTo>
                    <a:pt x="423" y="376"/>
                    <a:pt x="417" y="379"/>
                    <a:pt x="412" y="383"/>
                  </a:cubicBezTo>
                  <a:cubicBezTo>
                    <a:pt x="410" y="383"/>
                    <a:pt x="409" y="384"/>
                    <a:pt x="407" y="384"/>
                  </a:cubicBezTo>
                  <a:cubicBezTo>
                    <a:pt x="400" y="385"/>
                    <a:pt x="398" y="387"/>
                    <a:pt x="398" y="394"/>
                  </a:cubicBezTo>
                  <a:cubicBezTo>
                    <a:pt x="392" y="394"/>
                    <a:pt x="387" y="389"/>
                    <a:pt x="386" y="384"/>
                  </a:cubicBezTo>
                  <a:cubicBezTo>
                    <a:pt x="383" y="382"/>
                    <a:pt x="380" y="380"/>
                    <a:pt x="378" y="378"/>
                  </a:cubicBezTo>
                  <a:cubicBezTo>
                    <a:pt x="372" y="379"/>
                    <a:pt x="366" y="383"/>
                    <a:pt x="360" y="383"/>
                  </a:cubicBezTo>
                  <a:cubicBezTo>
                    <a:pt x="358" y="383"/>
                    <a:pt x="355" y="382"/>
                    <a:pt x="353" y="381"/>
                  </a:cubicBezTo>
                  <a:cubicBezTo>
                    <a:pt x="354" y="379"/>
                    <a:pt x="355" y="377"/>
                    <a:pt x="356" y="376"/>
                  </a:cubicBezTo>
                  <a:cubicBezTo>
                    <a:pt x="356" y="376"/>
                    <a:pt x="355" y="376"/>
                    <a:pt x="355" y="376"/>
                  </a:cubicBezTo>
                  <a:cubicBezTo>
                    <a:pt x="348" y="376"/>
                    <a:pt x="345" y="373"/>
                    <a:pt x="342" y="367"/>
                  </a:cubicBezTo>
                  <a:cubicBezTo>
                    <a:pt x="341" y="365"/>
                    <a:pt x="338" y="364"/>
                    <a:pt x="336" y="363"/>
                  </a:cubicBezTo>
                  <a:cubicBezTo>
                    <a:pt x="335" y="362"/>
                    <a:pt x="334" y="361"/>
                    <a:pt x="333" y="361"/>
                  </a:cubicBezTo>
                  <a:cubicBezTo>
                    <a:pt x="333" y="361"/>
                    <a:pt x="333" y="361"/>
                    <a:pt x="333" y="361"/>
                  </a:cubicBezTo>
                  <a:cubicBezTo>
                    <a:pt x="333" y="361"/>
                    <a:pt x="333" y="361"/>
                    <a:pt x="333" y="361"/>
                  </a:cubicBezTo>
                  <a:cubicBezTo>
                    <a:pt x="333" y="363"/>
                    <a:pt x="333" y="364"/>
                    <a:pt x="333" y="366"/>
                  </a:cubicBezTo>
                  <a:cubicBezTo>
                    <a:pt x="332" y="368"/>
                    <a:pt x="332" y="370"/>
                    <a:pt x="332" y="370"/>
                  </a:cubicBezTo>
                  <a:cubicBezTo>
                    <a:pt x="328" y="372"/>
                    <a:pt x="329" y="374"/>
                    <a:pt x="331" y="377"/>
                  </a:cubicBezTo>
                  <a:cubicBezTo>
                    <a:pt x="333" y="380"/>
                    <a:pt x="335" y="383"/>
                    <a:pt x="337" y="386"/>
                  </a:cubicBezTo>
                  <a:cubicBezTo>
                    <a:pt x="334" y="384"/>
                    <a:pt x="330" y="383"/>
                    <a:pt x="327" y="382"/>
                  </a:cubicBezTo>
                  <a:cubicBezTo>
                    <a:pt x="326" y="386"/>
                    <a:pt x="325" y="389"/>
                    <a:pt x="324" y="394"/>
                  </a:cubicBezTo>
                  <a:cubicBezTo>
                    <a:pt x="321" y="389"/>
                    <a:pt x="320" y="386"/>
                    <a:pt x="318" y="384"/>
                  </a:cubicBezTo>
                  <a:cubicBezTo>
                    <a:pt x="317" y="383"/>
                    <a:pt x="315" y="383"/>
                    <a:pt x="313" y="383"/>
                  </a:cubicBezTo>
                  <a:cubicBezTo>
                    <a:pt x="311" y="383"/>
                    <a:pt x="310" y="383"/>
                    <a:pt x="309" y="383"/>
                  </a:cubicBezTo>
                  <a:cubicBezTo>
                    <a:pt x="309" y="383"/>
                    <a:pt x="308" y="386"/>
                    <a:pt x="308" y="388"/>
                  </a:cubicBezTo>
                  <a:cubicBezTo>
                    <a:pt x="308" y="390"/>
                    <a:pt x="309" y="392"/>
                    <a:pt x="309" y="393"/>
                  </a:cubicBezTo>
                  <a:cubicBezTo>
                    <a:pt x="308" y="397"/>
                    <a:pt x="307" y="400"/>
                    <a:pt x="306" y="404"/>
                  </a:cubicBezTo>
                  <a:cubicBezTo>
                    <a:pt x="305" y="404"/>
                    <a:pt x="305" y="404"/>
                    <a:pt x="305" y="404"/>
                  </a:cubicBezTo>
                  <a:cubicBezTo>
                    <a:pt x="306" y="400"/>
                    <a:pt x="306" y="396"/>
                    <a:pt x="307" y="392"/>
                  </a:cubicBezTo>
                  <a:cubicBezTo>
                    <a:pt x="307" y="392"/>
                    <a:pt x="306" y="392"/>
                    <a:pt x="306" y="392"/>
                  </a:cubicBezTo>
                  <a:cubicBezTo>
                    <a:pt x="304" y="390"/>
                    <a:pt x="303" y="388"/>
                    <a:pt x="302" y="385"/>
                  </a:cubicBezTo>
                  <a:cubicBezTo>
                    <a:pt x="300" y="386"/>
                    <a:pt x="297" y="387"/>
                    <a:pt x="295" y="387"/>
                  </a:cubicBezTo>
                  <a:cubicBezTo>
                    <a:pt x="295" y="387"/>
                    <a:pt x="294" y="387"/>
                    <a:pt x="294" y="387"/>
                  </a:cubicBezTo>
                  <a:cubicBezTo>
                    <a:pt x="293" y="387"/>
                    <a:pt x="292" y="386"/>
                    <a:pt x="291" y="386"/>
                  </a:cubicBezTo>
                  <a:cubicBezTo>
                    <a:pt x="287" y="386"/>
                    <a:pt x="285" y="389"/>
                    <a:pt x="285" y="394"/>
                  </a:cubicBezTo>
                  <a:cubicBezTo>
                    <a:pt x="284" y="397"/>
                    <a:pt x="283" y="400"/>
                    <a:pt x="282" y="403"/>
                  </a:cubicBezTo>
                  <a:cubicBezTo>
                    <a:pt x="281" y="404"/>
                    <a:pt x="280" y="404"/>
                    <a:pt x="279" y="404"/>
                  </a:cubicBezTo>
                  <a:cubicBezTo>
                    <a:pt x="278" y="404"/>
                    <a:pt x="278" y="404"/>
                    <a:pt x="277" y="404"/>
                  </a:cubicBezTo>
                  <a:cubicBezTo>
                    <a:pt x="277" y="403"/>
                    <a:pt x="276" y="401"/>
                    <a:pt x="276" y="400"/>
                  </a:cubicBezTo>
                  <a:cubicBezTo>
                    <a:pt x="277" y="397"/>
                    <a:pt x="278" y="396"/>
                    <a:pt x="280" y="393"/>
                  </a:cubicBezTo>
                  <a:cubicBezTo>
                    <a:pt x="278" y="393"/>
                    <a:pt x="277" y="392"/>
                    <a:pt x="276" y="392"/>
                  </a:cubicBezTo>
                  <a:cubicBezTo>
                    <a:pt x="275" y="392"/>
                    <a:pt x="275" y="393"/>
                    <a:pt x="274" y="396"/>
                  </a:cubicBezTo>
                  <a:cubicBezTo>
                    <a:pt x="272" y="400"/>
                    <a:pt x="269" y="404"/>
                    <a:pt x="266" y="409"/>
                  </a:cubicBezTo>
                  <a:cubicBezTo>
                    <a:pt x="269" y="412"/>
                    <a:pt x="263" y="412"/>
                    <a:pt x="261" y="414"/>
                  </a:cubicBezTo>
                  <a:cubicBezTo>
                    <a:pt x="263" y="416"/>
                    <a:pt x="265" y="418"/>
                    <a:pt x="266" y="419"/>
                  </a:cubicBezTo>
                  <a:cubicBezTo>
                    <a:pt x="265" y="419"/>
                    <a:pt x="263" y="421"/>
                    <a:pt x="261" y="421"/>
                  </a:cubicBezTo>
                  <a:cubicBezTo>
                    <a:pt x="260" y="421"/>
                    <a:pt x="258" y="422"/>
                    <a:pt x="256" y="422"/>
                  </a:cubicBezTo>
                  <a:cubicBezTo>
                    <a:pt x="255" y="422"/>
                    <a:pt x="254" y="421"/>
                    <a:pt x="253" y="421"/>
                  </a:cubicBezTo>
                  <a:cubicBezTo>
                    <a:pt x="250" y="419"/>
                    <a:pt x="248" y="418"/>
                    <a:pt x="246" y="418"/>
                  </a:cubicBezTo>
                  <a:cubicBezTo>
                    <a:pt x="245" y="418"/>
                    <a:pt x="243" y="419"/>
                    <a:pt x="242" y="421"/>
                  </a:cubicBezTo>
                  <a:cubicBezTo>
                    <a:pt x="239" y="421"/>
                    <a:pt x="236" y="420"/>
                    <a:pt x="234" y="420"/>
                  </a:cubicBezTo>
                  <a:cubicBezTo>
                    <a:pt x="233" y="420"/>
                    <a:pt x="233" y="420"/>
                    <a:pt x="232" y="420"/>
                  </a:cubicBezTo>
                  <a:cubicBezTo>
                    <a:pt x="226" y="422"/>
                    <a:pt x="228" y="429"/>
                    <a:pt x="226" y="434"/>
                  </a:cubicBezTo>
                  <a:cubicBezTo>
                    <a:pt x="220" y="436"/>
                    <a:pt x="213" y="438"/>
                    <a:pt x="207" y="440"/>
                  </a:cubicBezTo>
                  <a:cubicBezTo>
                    <a:pt x="208" y="441"/>
                    <a:pt x="210" y="443"/>
                    <a:pt x="212" y="444"/>
                  </a:cubicBezTo>
                  <a:cubicBezTo>
                    <a:pt x="212" y="444"/>
                    <a:pt x="212" y="445"/>
                    <a:pt x="212" y="446"/>
                  </a:cubicBezTo>
                  <a:cubicBezTo>
                    <a:pt x="211" y="446"/>
                    <a:pt x="211" y="446"/>
                    <a:pt x="211" y="446"/>
                  </a:cubicBezTo>
                  <a:cubicBezTo>
                    <a:pt x="210" y="446"/>
                    <a:pt x="209" y="446"/>
                    <a:pt x="209" y="446"/>
                  </a:cubicBezTo>
                  <a:cubicBezTo>
                    <a:pt x="208" y="446"/>
                    <a:pt x="208" y="446"/>
                    <a:pt x="207" y="446"/>
                  </a:cubicBezTo>
                  <a:cubicBezTo>
                    <a:pt x="206" y="446"/>
                    <a:pt x="204" y="446"/>
                    <a:pt x="203" y="445"/>
                  </a:cubicBezTo>
                  <a:cubicBezTo>
                    <a:pt x="197" y="441"/>
                    <a:pt x="185" y="446"/>
                    <a:pt x="184" y="433"/>
                  </a:cubicBezTo>
                  <a:cubicBezTo>
                    <a:pt x="184" y="432"/>
                    <a:pt x="182" y="432"/>
                    <a:pt x="179" y="430"/>
                  </a:cubicBezTo>
                  <a:cubicBezTo>
                    <a:pt x="179" y="438"/>
                    <a:pt x="179" y="445"/>
                    <a:pt x="179" y="452"/>
                  </a:cubicBezTo>
                  <a:cubicBezTo>
                    <a:pt x="173" y="451"/>
                    <a:pt x="166" y="449"/>
                    <a:pt x="161" y="448"/>
                  </a:cubicBezTo>
                  <a:cubicBezTo>
                    <a:pt x="158" y="445"/>
                    <a:pt x="156" y="442"/>
                    <a:pt x="154" y="440"/>
                  </a:cubicBezTo>
                  <a:cubicBezTo>
                    <a:pt x="153" y="441"/>
                    <a:pt x="153" y="441"/>
                    <a:pt x="153" y="442"/>
                  </a:cubicBezTo>
                  <a:cubicBezTo>
                    <a:pt x="148" y="442"/>
                    <a:pt x="144" y="442"/>
                    <a:pt x="140" y="441"/>
                  </a:cubicBezTo>
                  <a:cubicBezTo>
                    <a:pt x="138" y="444"/>
                    <a:pt x="136" y="447"/>
                    <a:pt x="134" y="451"/>
                  </a:cubicBezTo>
                  <a:cubicBezTo>
                    <a:pt x="135" y="452"/>
                    <a:pt x="138" y="452"/>
                    <a:pt x="140" y="453"/>
                  </a:cubicBezTo>
                  <a:cubicBezTo>
                    <a:pt x="142" y="455"/>
                    <a:pt x="144" y="457"/>
                    <a:pt x="146" y="458"/>
                  </a:cubicBezTo>
                  <a:cubicBezTo>
                    <a:pt x="148" y="460"/>
                    <a:pt x="150" y="462"/>
                    <a:pt x="153" y="464"/>
                  </a:cubicBezTo>
                  <a:cubicBezTo>
                    <a:pt x="155" y="465"/>
                    <a:pt x="162" y="474"/>
                    <a:pt x="162" y="477"/>
                  </a:cubicBezTo>
                  <a:cubicBezTo>
                    <a:pt x="162" y="477"/>
                    <a:pt x="161" y="478"/>
                    <a:pt x="161" y="478"/>
                  </a:cubicBezTo>
                  <a:cubicBezTo>
                    <a:pt x="158" y="484"/>
                    <a:pt x="162" y="493"/>
                    <a:pt x="170" y="494"/>
                  </a:cubicBezTo>
                  <a:cubicBezTo>
                    <a:pt x="165" y="503"/>
                    <a:pt x="168" y="512"/>
                    <a:pt x="169" y="521"/>
                  </a:cubicBezTo>
                  <a:cubicBezTo>
                    <a:pt x="169" y="521"/>
                    <a:pt x="168" y="521"/>
                    <a:pt x="168" y="521"/>
                  </a:cubicBezTo>
                  <a:cubicBezTo>
                    <a:pt x="166" y="518"/>
                    <a:pt x="165" y="515"/>
                    <a:pt x="163" y="512"/>
                  </a:cubicBezTo>
                  <a:cubicBezTo>
                    <a:pt x="162" y="512"/>
                    <a:pt x="162" y="512"/>
                    <a:pt x="162" y="512"/>
                  </a:cubicBezTo>
                  <a:cubicBezTo>
                    <a:pt x="162" y="517"/>
                    <a:pt x="161" y="522"/>
                    <a:pt x="161" y="526"/>
                  </a:cubicBezTo>
                  <a:cubicBezTo>
                    <a:pt x="154" y="534"/>
                    <a:pt x="148" y="542"/>
                    <a:pt x="143" y="549"/>
                  </a:cubicBezTo>
                  <a:cubicBezTo>
                    <a:pt x="136" y="547"/>
                    <a:pt x="131" y="545"/>
                    <a:pt x="125" y="544"/>
                  </a:cubicBezTo>
                  <a:cubicBezTo>
                    <a:pt x="124" y="543"/>
                    <a:pt x="122" y="542"/>
                    <a:pt x="121" y="542"/>
                  </a:cubicBezTo>
                  <a:cubicBezTo>
                    <a:pt x="118" y="540"/>
                    <a:pt x="114" y="538"/>
                    <a:pt x="110" y="537"/>
                  </a:cubicBezTo>
                  <a:cubicBezTo>
                    <a:pt x="107" y="535"/>
                    <a:pt x="103" y="534"/>
                    <a:pt x="99" y="532"/>
                  </a:cubicBezTo>
                  <a:cubicBezTo>
                    <a:pt x="92" y="530"/>
                    <a:pt x="85" y="527"/>
                    <a:pt x="78" y="524"/>
                  </a:cubicBezTo>
                  <a:cubicBezTo>
                    <a:pt x="74" y="522"/>
                    <a:pt x="69" y="523"/>
                    <a:pt x="66" y="518"/>
                  </a:cubicBezTo>
                  <a:cubicBezTo>
                    <a:pt x="65" y="516"/>
                    <a:pt x="64" y="514"/>
                    <a:pt x="62" y="514"/>
                  </a:cubicBezTo>
                  <a:cubicBezTo>
                    <a:pt x="61" y="514"/>
                    <a:pt x="61" y="515"/>
                    <a:pt x="60" y="515"/>
                  </a:cubicBezTo>
                  <a:cubicBezTo>
                    <a:pt x="57" y="516"/>
                    <a:pt x="54" y="517"/>
                    <a:pt x="51" y="519"/>
                  </a:cubicBezTo>
                  <a:cubicBezTo>
                    <a:pt x="50" y="517"/>
                    <a:pt x="48" y="516"/>
                    <a:pt x="46" y="516"/>
                  </a:cubicBezTo>
                  <a:cubicBezTo>
                    <a:pt x="44" y="516"/>
                    <a:pt x="41" y="518"/>
                    <a:pt x="38" y="519"/>
                  </a:cubicBezTo>
                  <a:cubicBezTo>
                    <a:pt x="44" y="526"/>
                    <a:pt x="42" y="534"/>
                    <a:pt x="34" y="538"/>
                  </a:cubicBezTo>
                  <a:cubicBezTo>
                    <a:pt x="38" y="538"/>
                    <a:pt x="39" y="538"/>
                    <a:pt x="42" y="538"/>
                  </a:cubicBezTo>
                  <a:cubicBezTo>
                    <a:pt x="39" y="540"/>
                    <a:pt x="37" y="540"/>
                    <a:pt x="36" y="542"/>
                  </a:cubicBezTo>
                  <a:cubicBezTo>
                    <a:pt x="34" y="547"/>
                    <a:pt x="32" y="552"/>
                    <a:pt x="30" y="558"/>
                  </a:cubicBezTo>
                  <a:cubicBezTo>
                    <a:pt x="29" y="561"/>
                    <a:pt x="29" y="564"/>
                    <a:pt x="26" y="566"/>
                  </a:cubicBezTo>
                  <a:cubicBezTo>
                    <a:pt x="21" y="572"/>
                    <a:pt x="21" y="582"/>
                    <a:pt x="11" y="584"/>
                  </a:cubicBezTo>
                  <a:cubicBezTo>
                    <a:pt x="10" y="584"/>
                    <a:pt x="9" y="585"/>
                    <a:pt x="9" y="585"/>
                  </a:cubicBezTo>
                  <a:cubicBezTo>
                    <a:pt x="8" y="589"/>
                    <a:pt x="7" y="592"/>
                    <a:pt x="6" y="596"/>
                  </a:cubicBezTo>
                  <a:cubicBezTo>
                    <a:pt x="14" y="599"/>
                    <a:pt x="14" y="600"/>
                    <a:pt x="9" y="608"/>
                  </a:cubicBezTo>
                  <a:cubicBezTo>
                    <a:pt x="9" y="609"/>
                    <a:pt x="9" y="611"/>
                    <a:pt x="8" y="613"/>
                  </a:cubicBezTo>
                  <a:cubicBezTo>
                    <a:pt x="8" y="614"/>
                    <a:pt x="8" y="616"/>
                    <a:pt x="7" y="618"/>
                  </a:cubicBezTo>
                  <a:cubicBezTo>
                    <a:pt x="5" y="621"/>
                    <a:pt x="2" y="625"/>
                    <a:pt x="0" y="627"/>
                  </a:cubicBezTo>
                  <a:cubicBezTo>
                    <a:pt x="3" y="628"/>
                    <a:pt x="5" y="629"/>
                    <a:pt x="8" y="630"/>
                  </a:cubicBezTo>
                  <a:cubicBezTo>
                    <a:pt x="13" y="632"/>
                    <a:pt x="18" y="635"/>
                    <a:pt x="22" y="635"/>
                  </a:cubicBezTo>
                  <a:cubicBezTo>
                    <a:pt x="23" y="635"/>
                    <a:pt x="23" y="635"/>
                    <a:pt x="23" y="635"/>
                  </a:cubicBezTo>
                  <a:cubicBezTo>
                    <a:pt x="23" y="635"/>
                    <a:pt x="24" y="635"/>
                    <a:pt x="24" y="635"/>
                  </a:cubicBezTo>
                  <a:cubicBezTo>
                    <a:pt x="27" y="635"/>
                    <a:pt x="29" y="635"/>
                    <a:pt x="31" y="637"/>
                  </a:cubicBezTo>
                  <a:cubicBezTo>
                    <a:pt x="32" y="639"/>
                    <a:pt x="33" y="641"/>
                    <a:pt x="35" y="642"/>
                  </a:cubicBezTo>
                  <a:cubicBezTo>
                    <a:pt x="40" y="645"/>
                    <a:pt x="41" y="650"/>
                    <a:pt x="38" y="655"/>
                  </a:cubicBezTo>
                  <a:cubicBezTo>
                    <a:pt x="38" y="657"/>
                    <a:pt x="39" y="660"/>
                    <a:pt x="40" y="661"/>
                  </a:cubicBezTo>
                  <a:cubicBezTo>
                    <a:pt x="41" y="663"/>
                    <a:pt x="43" y="664"/>
                    <a:pt x="44" y="665"/>
                  </a:cubicBezTo>
                  <a:cubicBezTo>
                    <a:pt x="44" y="664"/>
                    <a:pt x="44" y="664"/>
                    <a:pt x="44" y="663"/>
                  </a:cubicBezTo>
                  <a:cubicBezTo>
                    <a:pt x="49" y="662"/>
                    <a:pt x="54" y="661"/>
                    <a:pt x="58" y="660"/>
                  </a:cubicBezTo>
                  <a:cubicBezTo>
                    <a:pt x="59" y="660"/>
                    <a:pt x="59" y="660"/>
                    <a:pt x="60" y="660"/>
                  </a:cubicBezTo>
                  <a:cubicBezTo>
                    <a:pt x="60" y="660"/>
                    <a:pt x="60" y="660"/>
                    <a:pt x="60" y="660"/>
                  </a:cubicBezTo>
                  <a:cubicBezTo>
                    <a:pt x="60" y="660"/>
                    <a:pt x="60" y="660"/>
                    <a:pt x="60" y="660"/>
                  </a:cubicBezTo>
                  <a:cubicBezTo>
                    <a:pt x="61" y="660"/>
                    <a:pt x="62" y="660"/>
                    <a:pt x="62" y="660"/>
                  </a:cubicBezTo>
                  <a:cubicBezTo>
                    <a:pt x="63" y="658"/>
                    <a:pt x="65" y="658"/>
                    <a:pt x="66" y="658"/>
                  </a:cubicBezTo>
                  <a:cubicBezTo>
                    <a:pt x="67" y="658"/>
                    <a:pt x="69" y="658"/>
                    <a:pt x="71" y="659"/>
                  </a:cubicBezTo>
                  <a:cubicBezTo>
                    <a:pt x="76" y="662"/>
                    <a:pt x="80" y="665"/>
                    <a:pt x="87" y="665"/>
                  </a:cubicBezTo>
                  <a:cubicBezTo>
                    <a:pt x="87" y="665"/>
                    <a:pt x="87" y="665"/>
                    <a:pt x="88" y="665"/>
                  </a:cubicBezTo>
                  <a:cubicBezTo>
                    <a:pt x="88" y="665"/>
                    <a:pt x="89" y="665"/>
                    <a:pt x="89" y="665"/>
                  </a:cubicBezTo>
                  <a:cubicBezTo>
                    <a:pt x="94" y="665"/>
                    <a:pt x="99" y="666"/>
                    <a:pt x="104" y="667"/>
                  </a:cubicBezTo>
                  <a:cubicBezTo>
                    <a:pt x="107" y="660"/>
                    <a:pt x="111" y="658"/>
                    <a:pt x="118" y="658"/>
                  </a:cubicBezTo>
                  <a:cubicBezTo>
                    <a:pt x="119" y="658"/>
                    <a:pt x="120" y="658"/>
                    <a:pt x="121" y="658"/>
                  </a:cubicBezTo>
                  <a:cubicBezTo>
                    <a:pt x="121" y="658"/>
                    <a:pt x="121" y="658"/>
                    <a:pt x="122" y="658"/>
                  </a:cubicBezTo>
                  <a:cubicBezTo>
                    <a:pt x="124" y="658"/>
                    <a:pt x="126" y="656"/>
                    <a:pt x="128" y="654"/>
                  </a:cubicBezTo>
                  <a:cubicBezTo>
                    <a:pt x="132" y="650"/>
                    <a:pt x="134" y="645"/>
                    <a:pt x="140" y="645"/>
                  </a:cubicBezTo>
                  <a:cubicBezTo>
                    <a:pt x="145" y="645"/>
                    <a:pt x="146" y="642"/>
                    <a:pt x="144" y="638"/>
                  </a:cubicBezTo>
                  <a:cubicBezTo>
                    <a:pt x="140" y="631"/>
                    <a:pt x="142" y="625"/>
                    <a:pt x="149" y="620"/>
                  </a:cubicBezTo>
                  <a:cubicBezTo>
                    <a:pt x="153" y="617"/>
                    <a:pt x="157" y="614"/>
                    <a:pt x="161" y="611"/>
                  </a:cubicBezTo>
                  <a:cubicBezTo>
                    <a:pt x="165" y="608"/>
                    <a:pt x="169" y="603"/>
                    <a:pt x="174" y="602"/>
                  </a:cubicBezTo>
                  <a:cubicBezTo>
                    <a:pt x="182" y="600"/>
                    <a:pt x="191" y="600"/>
                    <a:pt x="200" y="598"/>
                  </a:cubicBezTo>
                  <a:cubicBezTo>
                    <a:pt x="206" y="597"/>
                    <a:pt x="209" y="592"/>
                    <a:pt x="208" y="586"/>
                  </a:cubicBezTo>
                  <a:cubicBezTo>
                    <a:pt x="207" y="586"/>
                    <a:pt x="205" y="585"/>
                    <a:pt x="203" y="585"/>
                  </a:cubicBezTo>
                  <a:cubicBezTo>
                    <a:pt x="205" y="585"/>
                    <a:pt x="206" y="584"/>
                    <a:pt x="208" y="584"/>
                  </a:cubicBezTo>
                  <a:cubicBezTo>
                    <a:pt x="208" y="582"/>
                    <a:pt x="208" y="580"/>
                    <a:pt x="208" y="578"/>
                  </a:cubicBezTo>
                  <a:cubicBezTo>
                    <a:pt x="209" y="575"/>
                    <a:pt x="210" y="572"/>
                    <a:pt x="213" y="570"/>
                  </a:cubicBezTo>
                  <a:cubicBezTo>
                    <a:pt x="216" y="568"/>
                    <a:pt x="221" y="566"/>
                    <a:pt x="225" y="565"/>
                  </a:cubicBezTo>
                  <a:cubicBezTo>
                    <a:pt x="225" y="565"/>
                    <a:pt x="225" y="565"/>
                    <a:pt x="225" y="565"/>
                  </a:cubicBezTo>
                  <a:cubicBezTo>
                    <a:pt x="226" y="565"/>
                    <a:pt x="227" y="566"/>
                    <a:pt x="228" y="566"/>
                  </a:cubicBezTo>
                  <a:cubicBezTo>
                    <a:pt x="233" y="567"/>
                    <a:pt x="237" y="569"/>
                    <a:pt x="241" y="570"/>
                  </a:cubicBezTo>
                  <a:cubicBezTo>
                    <a:pt x="242" y="569"/>
                    <a:pt x="242" y="569"/>
                    <a:pt x="242" y="568"/>
                  </a:cubicBezTo>
                  <a:cubicBezTo>
                    <a:pt x="246" y="572"/>
                    <a:pt x="249" y="577"/>
                    <a:pt x="254" y="580"/>
                  </a:cubicBezTo>
                  <a:cubicBezTo>
                    <a:pt x="254" y="580"/>
                    <a:pt x="256" y="581"/>
                    <a:pt x="258" y="581"/>
                  </a:cubicBezTo>
                  <a:cubicBezTo>
                    <a:pt x="260" y="581"/>
                    <a:pt x="262" y="580"/>
                    <a:pt x="263" y="579"/>
                  </a:cubicBezTo>
                  <a:cubicBezTo>
                    <a:pt x="268" y="573"/>
                    <a:pt x="276" y="573"/>
                    <a:pt x="282" y="569"/>
                  </a:cubicBezTo>
                  <a:cubicBezTo>
                    <a:pt x="284" y="568"/>
                    <a:pt x="287" y="567"/>
                    <a:pt x="288" y="564"/>
                  </a:cubicBezTo>
                  <a:cubicBezTo>
                    <a:pt x="290" y="562"/>
                    <a:pt x="292" y="560"/>
                    <a:pt x="295" y="560"/>
                  </a:cubicBezTo>
                  <a:cubicBezTo>
                    <a:pt x="296" y="560"/>
                    <a:pt x="296" y="560"/>
                    <a:pt x="297" y="560"/>
                  </a:cubicBezTo>
                  <a:cubicBezTo>
                    <a:pt x="301" y="562"/>
                    <a:pt x="304" y="564"/>
                    <a:pt x="308" y="564"/>
                  </a:cubicBezTo>
                  <a:cubicBezTo>
                    <a:pt x="309" y="564"/>
                    <a:pt x="311" y="563"/>
                    <a:pt x="312" y="563"/>
                  </a:cubicBezTo>
                  <a:cubicBezTo>
                    <a:pt x="314" y="567"/>
                    <a:pt x="316" y="572"/>
                    <a:pt x="317" y="576"/>
                  </a:cubicBezTo>
                  <a:cubicBezTo>
                    <a:pt x="319" y="589"/>
                    <a:pt x="327" y="598"/>
                    <a:pt x="335" y="608"/>
                  </a:cubicBezTo>
                  <a:cubicBezTo>
                    <a:pt x="346" y="621"/>
                    <a:pt x="360" y="629"/>
                    <a:pt x="374" y="640"/>
                  </a:cubicBezTo>
                  <a:cubicBezTo>
                    <a:pt x="377" y="642"/>
                    <a:pt x="382" y="643"/>
                    <a:pt x="382" y="648"/>
                  </a:cubicBezTo>
                  <a:cubicBezTo>
                    <a:pt x="381" y="652"/>
                    <a:pt x="383" y="653"/>
                    <a:pt x="386" y="654"/>
                  </a:cubicBezTo>
                  <a:cubicBezTo>
                    <a:pt x="389" y="655"/>
                    <a:pt x="393" y="658"/>
                    <a:pt x="395" y="660"/>
                  </a:cubicBezTo>
                  <a:cubicBezTo>
                    <a:pt x="397" y="664"/>
                    <a:pt x="398" y="668"/>
                    <a:pt x="399" y="671"/>
                  </a:cubicBezTo>
                  <a:cubicBezTo>
                    <a:pt x="401" y="676"/>
                    <a:pt x="400" y="680"/>
                    <a:pt x="395" y="681"/>
                  </a:cubicBezTo>
                  <a:cubicBezTo>
                    <a:pt x="394" y="685"/>
                    <a:pt x="392" y="689"/>
                    <a:pt x="391" y="692"/>
                  </a:cubicBezTo>
                  <a:cubicBezTo>
                    <a:pt x="392" y="692"/>
                    <a:pt x="393" y="693"/>
                    <a:pt x="395" y="693"/>
                  </a:cubicBezTo>
                  <a:cubicBezTo>
                    <a:pt x="399" y="693"/>
                    <a:pt x="403" y="690"/>
                    <a:pt x="404" y="687"/>
                  </a:cubicBezTo>
                  <a:cubicBezTo>
                    <a:pt x="405" y="680"/>
                    <a:pt x="409" y="678"/>
                    <a:pt x="414" y="677"/>
                  </a:cubicBezTo>
                  <a:cubicBezTo>
                    <a:pt x="414" y="672"/>
                    <a:pt x="414" y="669"/>
                    <a:pt x="414" y="665"/>
                  </a:cubicBezTo>
                  <a:cubicBezTo>
                    <a:pt x="412" y="665"/>
                    <a:pt x="410" y="665"/>
                    <a:pt x="409" y="664"/>
                  </a:cubicBezTo>
                  <a:cubicBezTo>
                    <a:pt x="406" y="662"/>
                    <a:pt x="407" y="655"/>
                    <a:pt x="410" y="650"/>
                  </a:cubicBezTo>
                  <a:cubicBezTo>
                    <a:pt x="412" y="648"/>
                    <a:pt x="413" y="647"/>
                    <a:pt x="415" y="647"/>
                  </a:cubicBezTo>
                  <a:cubicBezTo>
                    <a:pt x="416" y="647"/>
                    <a:pt x="417" y="647"/>
                    <a:pt x="419" y="649"/>
                  </a:cubicBezTo>
                  <a:cubicBezTo>
                    <a:pt x="420" y="650"/>
                    <a:pt x="422" y="650"/>
                    <a:pt x="423" y="650"/>
                  </a:cubicBezTo>
                  <a:cubicBezTo>
                    <a:pt x="423" y="650"/>
                    <a:pt x="423" y="650"/>
                    <a:pt x="423" y="650"/>
                  </a:cubicBezTo>
                  <a:cubicBezTo>
                    <a:pt x="424" y="650"/>
                    <a:pt x="424" y="650"/>
                    <a:pt x="424" y="650"/>
                  </a:cubicBezTo>
                  <a:cubicBezTo>
                    <a:pt x="427" y="650"/>
                    <a:pt x="428" y="651"/>
                    <a:pt x="429" y="655"/>
                  </a:cubicBezTo>
                  <a:cubicBezTo>
                    <a:pt x="430" y="656"/>
                    <a:pt x="432" y="658"/>
                    <a:pt x="434" y="659"/>
                  </a:cubicBezTo>
                  <a:cubicBezTo>
                    <a:pt x="435" y="657"/>
                    <a:pt x="436" y="655"/>
                    <a:pt x="436" y="653"/>
                  </a:cubicBezTo>
                  <a:cubicBezTo>
                    <a:pt x="436" y="651"/>
                    <a:pt x="435" y="650"/>
                    <a:pt x="434" y="648"/>
                  </a:cubicBezTo>
                  <a:cubicBezTo>
                    <a:pt x="431" y="641"/>
                    <a:pt x="422" y="640"/>
                    <a:pt x="416" y="636"/>
                  </a:cubicBezTo>
                  <a:cubicBezTo>
                    <a:pt x="410" y="633"/>
                    <a:pt x="404" y="630"/>
                    <a:pt x="398" y="627"/>
                  </a:cubicBezTo>
                  <a:cubicBezTo>
                    <a:pt x="399" y="625"/>
                    <a:pt x="400" y="624"/>
                    <a:pt x="402" y="622"/>
                  </a:cubicBezTo>
                  <a:cubicBezTo>
                    <a:pt x="400" y="621"/>
                    <a:pt x="398" y="619"/>
                    <a:pt x="397" y="619"/>
                  </a:cubicBezTo>
                  <a:cubicBezTo>
                    <a:pt x="396" y="619"/>
                    <a:pt x="396" y="619"/>
                    <a:pt x="396" y="619"/>
                  </a:cubicBezTo>
                  <a:cubicBezTo>
                    <a:pt x="395" y="620"/>
                    <a:pt x="394" y="620"/>
                    <a:pt x="392" y="620"/>
                  </a:cubicBezTo>
                  <a:cubicBezTo>
                    <a:pt x="383" y="620"/>
                    <a:pt x="379" y="613"/>
                    <a:pt x="374" y="606"/>
                  </a:cubicBezTo>
                  <a:cubicBezTo>
                    <a:pt x="372" y="604"/>
                    <a:pt x="370" y="600"/>
                    <a:pt x="370" y="597"/>
                  </a:cubicBezTo>
                  <a:cubicBezTo>
                    <a:pt x="370" y="589"/>
                    <a:pt x="366" y="581"/>
                    <a:pt x="358" y="578"/>
                  </a:cubicBezTo>
                  <a:cubicBezTo>
                    <a:pt x="348" y="574"/>
                    <a:pt x="346" y="565"/>
                    <a:pt x="353" y="557"/>
                  </a:cubicBezTo>
                  <a:cubicBezTo>
                    <a:pt x="351" y="555"/>
                    <a:pt x="350" y="553"/>
                    <a:pt x="349" y="552"/>
                  </a:cubicBezTo>
                  <a:cubicBezTo>
                    <a:pt x="351" y="548"/>
                    <a:pt x="353" y="546"/>
                    <a:pt x="357" y="546"/>
                  </a:cubicBezTo>
                  <a:cubicBezTo>
                    <a:pt x="358" y="546"/>
                    <a:pt x="358" y="546"/>
                    <a:pt x="359" y="546"/>
                  </a:cubicBezTo>
                  <a:cubicBezTo>
                    <a:pt x="359" y="546"/>
                    <a:pt x="359" y="546"/>
                    <a:pt x="359" y="546"/>
                  </a:cubicBezTo>
                  <a:cubicBezTo>
                    <a:pt x="360" y="546"/>
                    <a:pt x="361" y="545"/>
                    <a:pt x="362" y="545"/>
                  </a:cubicBezTo>
                  <a:cubicBezTo>
                    <a:pt x="367" y="543"/>
                    <a:pt x="371" y="542"/>
                    <a:pt x="377" y="541"/>
                  </a:cubicBezTo>
                  <a:cubicBezTo>
                    <a:pt x="376" y="544"/>
                    <a:pt x="377" y="547"/>
                    <a:pt x="375" y="547"/>
                  </a:cubicBezTo>
                  <a:cubicBezTo>
                    <a:pt x="369" y="552"/>
                    <a:pt x="374" y="556"/>
                    <a:pt x="375" y="562"/>
                  </a:cubicBezTo>
                  <a:cubicBezTo>
                    <a:pt x="378" y="558"/>
                    <a:pt x="380" y="555"/>
                    <a:pt x="383" y="550"/>
                  </a:cubicBezTo>
                  <a:cubicBezTo>
                    <a:pt x="385" y="554"/>
                    <a:pt x="391" y="559"/>
                    <a:pt x="390" y="561"/>
                  </a:cubicBezTo>
                  <a:cubicBezTo>
                    <a:pt x="387" y="568"/>
                    <a:pt x="392" y="570"/>
                    <a:pt x="396" y="573"/>
                  </a:cubicBezTo>
                  <a:cubicBezTo>
                    <a:pt x="396" y="574"/>
                    <a:pt x="397" y="574"/>
                    <a:pt x="397" y="575"/>
                  </a:cubicBezTo>
                  <a:cubicBezTo>
                    <a:pt x="396" y="576"/>
                    <a:pt x="395" y="576"/>
                    <a:pt x="394" y="577"/>
                  </a:cubicBezTo>
                  <a:cubicBezTo>
                    <a:pt x="395" y="578"/>
                    <a:pt x="396" y="579"/>
                    <a:pt x="396" y="580"/>
                  </a:cubicBezTo>
                  <a:cubicBezTo>
                    <a:pt x="400" y="583"/>
                    <a:pt x="404" y="588"/>
                    <a:pt x="406" y="588"/>
                  </a:cubicBezTo>
                  <a:cubicBezTo>
                    <a:pt x="406" y="588"/>
                    <a:pt x="406" y="588"/>
                    <a:pt x="406" y="588"/>
                  </a:cubicBezTo>
                  <a:cubicBezTo>
                    <a:pt x="407" y="588"/>
                    <a:pt x="408" y="588"/>
                    <a:pt x="409" y="588"/>
                  </a:cubicBezTo>
                  <a:cubicBezTo>
                    <a:pt x="414" y="588"/>
                    <a:pt x="416" y="593"/>
                    <a:pt x="419" y="595"/>
                  </a:cubicBezTo>
                  <a:cubicBezTo>
                    <a:pt x="425" y="600"/>
                    <a:pt x="431" y="605"/>
                    <a:pt x="437" y="608"/>
                  </a:cubicBezTo>
                  <a:cubicBezTo>
                    <a:pt x="441" y="610"/>
                    <a:pt x="444" y="611"/>
                    <a:pt x="447" y="614"/>
                  </a:cubicBezTo>
                  <a:cubicBezTo>
                    <a:pt x="449" y="617"/>
                    <a:pt x="452" y="618"/>
                    <a:pt x="454" y="620"/>
                  </a:cubicBezTo>
                  <a:cubicBezTo>
                    <a:pt x="456" y="621"/>
                    <a:pt x="457" y="623"/>
                    <a:pt x="457" y="625"/>
                  </a:cubicBezTo>
                  <a:cubicBezTo>
                    <a:pt x="457" y="632"/>
                    <a:pt x="455" y="640"/>
                    <a:pt x="455" y="647"/>
                  </a:cubicBezTo>
                  <a:cubicBezTo>
                    <a:pt x="454" y="649"/>
                    <a:pt x="455" y="651"/>
                    <a:pt x="455" y="653"/>
                  </a:cubicBezTo>
                  <a:cubicBezTo>
                    <a:pt x="465" y="656"/>
                    <a:pt x="466" y="666"/>
                    <a:pt x="472" y="671"/>
                  </a:cubicBezTo>
                  <a:cubicBezTo>
                    <a:pt x="475" y="672"/>
                    <a:pt x="478" y="673"/>
                    <a:pt x="481" y="674"/>
                  </a:cubicBezTo>
                  <a:cubicBezTo>
                    <a:pt x="479" y="675"/>
                    <a:pt x="477" y="677"/>
                    <a:pt x="474" y="679"/>
                  </a:cubicBezTo>
                  <a:cubicBezTo>
                    <a:pt x="476" y="680"/>
                    <a:pt x="477" y="683"/>
                    <a:pt x="479" y="683"/>
                  </a:cubicBezTo>
                  <a:cubicBezTo>
                    <a:pt x="480" y="684"/>
                    <a:pt x="481" y="684"/>
                    <a:pt x="482" y="684"/>
                  </a:cubicBezTo>
                  <a:cubicBezTo>
                    <a:pt x="484" y="684"/>
                    <a:pt x="486" y="683"/>
                    <a:pt x="488" y="683"/>
                  </a:cubicBezTo>
                  <a:cubicBezTo>
                    <a:pt x="490" y="683"/>
                    <a:pt x="491" y="683"/>
                    <a:pt x="492" y="683"/>
                  </a:cubicBezTo>
                  <a:cubicBezTo>
                    <a:pt x="499" y="683"/>
                    <a:pt x="505" y="685"/>
                    <a:pt x="511" y="691"/>
                  </a:cubicBezTo>
                  <a:cubicBezTo>
                    <a:pt x="509" y="692"/>
                    <a:pt x="507" y="693"/>
                    <a:pt x="505" y="694"/>
                  </a:cubicBezTo>
                  <a:cubicBezTo>
                    <a:pt x="505" y="694"/>
                    <a:pt x="505" y="693"/>
                    <a:pt x="505" y="693"/>
                  </a:cubicBezTo>
                  <a:cubicBezTo>
                    <a:pt x="502" y="692"/>
                    <a:pt x="500" y="690"/>
                    <a:pt x="498" y="690"/>
                  </a:cubicBezTo>
                  <a:cubicBezTo>
                    <a:pt x="497" y="690"/>
                    <a:pt x="497" y="690"/>
                    <a:pt x="496" y="690"/>
                  </a:cubicBezTo>
                  <a:cubicBezTo>
                    <a:pt x="492" y="690"/>
                    <a:pt x="488" y="691"/>
                    <a:pt x="485" y="691"/>
                  </a:cubicBezTo>
                  <a:cubicBezTo>
                    <a:pt x="483" y="691"/>
                    <a:pt x="481" y="692"/>
                    <a:pt x="481" y="693"/>
                  </a:cubicBezTo>
                  <a:cubicBezTo>
                    <a:pt x="481" y="694"/>
                    <a:pt x="482" y="696"/>
                    <a:pt x="483" y="697"/>
                  </a:cubicBezTo>
                  <a:cubicBezTo>
                    <a:pt x="488" y="699"/>
                    <a:pt x="488" y="703"/>
                    <a:pt x="487" y="708"/>
                  </a:cubicBezTo>
                  <a:cubicBezTo>
                    <a:pt x="487" y="710"/>
                    <a:pt x="486" y="716"/>
                    <a:pt x="492" y="717"/>
                  </a:cubicBezTo>
                  <a:cubicBezTo>
                    <a:pt x="493" y="714"/>
                    <a:pt x="493" y="712"/>
                    <a:pt x="494" y="710"/>
                  </a:cubicBezTo>
                  <a:cubicBezTo>
                    <a:pt x="495" y="711"/>
                    <a:pt x="496" y="712"/>
                    <a:pt x="497" y="713"/>
                  </a:cubicBezTo>
                  <a:cubicBezTo>
                    <a:pt x="498" y="716"/>
                    <a:pt x="500" y="719"/>
                    <a:pt x="502" y="723"/>
                  </a:cubicBezTo>
                  <a:cubicBezTo>
                    <a:pt x="503" y="719"/>
                    <a:pt x="503" y="716"/>
                    <a:pt x="504" y="713"/>
                  </a:cubicBezTo>
                  <a:cubicBezTo>
                    <a:pt x="508" y="718"/>
                    <a:pt x="509" y="720"/>
                    <a:pt x="511" y="720"/>
                  </a:cubicBezTo>
                  <a:cubicBezTo>
                    <a:pt x="511" y="720"/>
                    <a:pt x="512" y="720"/>
                    <a:pt x="514" y="719"/>
                  </a:cubicBezTo>
                  <a:cubicBezTo>
                    <a:pt x="510" y="714"/>
                    <a:pt x="507" y="708"/>
                    <a:pt x="504" y="702"/>
                  </a:cubicBezTo>
                  <a:cubicBezTo>
                    <a:pt x="505" y="701"/>
                    <a:pt x="505" y="701"/>
                    <a:pt x="506" y="700"/>
                  </a:cubicBezTo>
                  <a:cubicBezTo>
                    <a:pt x="508" y="702"/>
                    <a:pt x="510" y="704"/>
                    <a:pt x="512" y="706"/>
                  </a:cubicBezTo>
                  <a:cubicBezTo>
                    <a:pt x="514" y="705"/>
                    <a:pt x="517" y="704"/>
                    <a:pt x="519" y="702"/>
                  </a:cubicBezTo>
                  <a:cubicBezTo>
                    <a:pt x="516" y="701"/>
                    <a:pt x="514" y="700"/>
                    <a:pt x="512" y="699"/>
                  </a:cubicBezTo>
                  <a:cubicBezTo>
                    <a:pt x="513" y="698"/>
                    <a:pt x="514" y="695"/>
                    <a:pt x="516" y="694"/>
                  </a:cubicBezTo>
                  <a:cubicBezTo>
                    <a:pt x="517" y="692"/>
                    <a:pt x="518" y="692"/>
                    <a:pt x="518" y="692"/>
                  </a:cubicBezTo>
                  <a:cubicBezTo>
                    <a:pt x="521" y="692"/>
                    <a:pt x="522" y="696"/>
                    <a:pt x="525" y="696"/>
                  </a:cubicBezTo>
                  <a:cubicBezTo>
                    <a:pt x="524" y="693"/>
                    <a:pt x="525" y="689"/>
                    <a:pt x="523" y="688"/>
                  </a:cubicBezTo>
                  <a:cubicBezTo>
                    <a:pt x="521" y="685"/>
                    <a:pt x="516" y="683"/>
                    <a:pt x="513" y="681"/>
                  </a:cubicBezTo>
                  <a:cubicBezTo>
                    <a:pt x="511" y="678"/>
                    <a:pt x="500" y="682"/>
                    <a:pt x="506" y="672"/>
                  </a:cubicBezTo>
                  <a:cubicBezTo>
                    <a:pt x="500" y="666"/>
                    <a:pt x="505" y="665"/>
                    <a:pt x="511" y="664"/>
                  </a:cubicBezTo>
                  <a:cubicBezTo>
                    <a:pt x="508" y="661"/>
                    <a:pt x="505" y="659"/>
                    <a:pt x="503" y="656"/>
                  </a:cubicBezTo>
                  <a:cubicBezTo>
                    <a:pt x="501" y="653"/>
                    <a:pt x="500" y="649"/>
                    <a:pt x="500" y="645"/>
                  </a:cubicBezTo>
                  <a:cubicBezTo>
                    <a:pt x="500" y="643"/>
                    <a:pt x="504" y="642"/>
                    <a:pt x="506" y="641"/>
                  </a:cubicBezTo>
                  <a:cubicBezTo>
                    <a:pt x="509" y="646"/>
                    <a:pt x="511" y="650"/>
                    <a:pt x="514" y="656"/>
                  </a:cubicBezTo>
                  <a:cubicBezTo>
                    <a:pt x="514" y="652"/>
                    <a:pt x="514" y="651"/>
                    <a:pt x="514" y="648"/>
                  </a:cubicBezTo>
                  <a:cubicBezTo>
                    <a:pt x="517" y="651"/>
                    <a:pt x="519" y="653"/>
                    <a:pt x="521" y="654"/>
                  </a:cubicBezTo>
                  <a:cubicBezTo>
                    <a:pt x="522" y="654"/>
                    <a:pt x="522" y="654"/>
                    <a:pt x="522" y="654"/>
                  </a:cubicBezTo>
                  <a:cubicBezTo>
                    <a:pt x="521" y="652"/>
                    <a:pt x="521" y="651"/>
                    <a:pt x="520" y="649"/>
                  </a:cubicBezTo>
                  <a:cubicBezTo>
                    <a:pt x="520" y="649"/>
                    <a:pt x="521" y="649"/>
                    <a:pt x="521" y="649"/>
                  </a:cubicBezTo>
                  <a:cubicBezTo>
                    <a:pt x="522" y="649"/>
                    <a:pt x="523" y="650"/>
                    <a:pt x="524" y="650"/>
                  </a:cubicBezTo>
                  <a:cubicBezTo>
                    <a:pt x="525" y="651"/>
                    <a:pt x="526" y="652"/>
                    <a:pt x="527" y="652"/>
                  </a:cubicBezTo>
                  <a:cubicBezTo>
                    <a:pt x="528" y="652"/>
                    <a:pt x="529" y="652"/>
                    <a:pt x="529" y="650"/>
                  </a:cubicBezTo>
                  <a:cubicBezTo>
                    <a:pt x="526" y="647"/>
                    <a:pt x="522" y="644"/>
                    <a:pt x="518" y="642"/>
                  </a:cubicBezTo>
                  <a:cubicBezTo>
                    <a:pt x="524" y="639"/>
                    <a:pt x="527" y="637"/>
                    <a:pt x="531" y="635"/>
                  </a:cubicBezTo>
                  <a:cubicBezTo>
                    <a:pt x="533" y="636"/>
                    <a:pt x="535" y="636"/>
                    <a:pt x="538" y="637"/>
                  </a:cubicBezTo>
                  <a:cubicBezTo>
                    <a:pt x="538" y="634"/>
                    <a:pt x="539" y="634"/>
                    <a:pt x="541" y="634"/>
                  </a:cubicBezTo>
                  <a:cubicBezTo>
                    <a:pt x="542" y="634"/>
                    <a:pt x="544" y="635"/>
                    <a:pt x="545" y="635"/>
                  </a:cubicBezTo>
                  <a:cubicBezTo>
                    <a:pt x="552" y="637"/>
                    <a:pt x="558" y="638"/>
                    <a:pt x="565" y="640"/>
                  </a:cubicBezTo>
                  <a:cubicBezTo>
                    <a:pt x="564" y="642"/>
                    <a:pt x="563" y="643"/>
                    <a:pt x="561" y="645"/>
                  </a:cubicBezTo>
                  <a:cubicBezTo>
                    <a:pt x="565" y="644"/>
                    <a:pt x="570" y="642"/>
                    <a:pt x="573" y="639"/>
                  </a:cubicBezTo>
                  <a:cubicBezTo>
                    <a:pt x="578" y="634"/>
                    <a:pt x="583" y="629"/>
                    <a:pt x="591" y="629"/>
                  </a:cubicBezTo>
                  <a:cubicBezTo>
                    <a:pt x="592" y="629"/>
                    <a:pt x="593" y="629"/>
                    <a:pt x="593" y="629"/>
                  </a:cubicBezTo>
                  <a:cubicBezTo>
                    <a:pt x="594" y="629"/>
                    <a:pt x="594" y="629"/>
                    <a:pt x="594" y="629"/>
                  </a:cubicBezTo>
                  <a:cubicBezTo>
                    <a:pt x="595" y="629"/>
                    <a:pt x="597" y="628"/>
                    <a:pt x="598" y="627"/>
                  </a:cubicBezTo>
                  <a:cubicBezTo>
                    <a:pt x="597" y="626"/>
                    <a:pt x="596" y="624"/>
                    <a:pt x="594" y="624"/>
                  </a:cubicBezTo>
                  <a:cubicBezTo>
                    <a:pt x="589" y="621"/>
                    <a:pt x="583" y="619"/>
                    <a:pt x="581" y="612"/>
                  </a:cubicBezTo>
                  <a:cubicBezTo>
                    <a:pt x="580" y="608"/>
                    <a:pt x="578" y="606"/>
                    <a:pt x="573" y="606"/>
                  </a:cubicBezTo>
                  <a:cubicBezTo>
                    <a:pt x="573" y="606"/>
                    <a:pt x="572" y="606"/>
                    <a:pt x="571" y="606"/>
                  </a:cubicBezTo>
                  <a:cubicBezTo>
                    <a:pt x="573" y="603"/>
                    <a:pt x="574" y="601"/>
                    <a:pt x="575" y="599"/>
                  </a:cubicBezTo>
                  <a:cubicBezTo>
                    <a:pt x="576" y="597"/>
                    <a:pt x="576" y="596"/>
                    <a:pt x="576" y="594"/>
                  </a:cubicBezTo>
                  <a:cubicBezTo>
                    <a:pt x="576" y="586"/>
                    <a:pt x="578" y="583"/>
                    <a:pt x="585" y="582"/>
                  </a:cubicBezTo>
                  <a:cubicBezTo>
                    <a:pt x="588" y="572"/>
                    <a:pt x="583" y="561"/>
                    <a:pt x="590" y="551"/>
                  </a:cubicBezTo>
                  <a:cubicBezTo>
                    <a:pt x="591" y="553"/>
                    <a:pt x="592" y="555"/>
                    <a:pt x="593" y="556"/>
                  </a:cubicBezTo>
                  <a:cubicBezTo>
                    <a:pt x="599" y="550"/>
                    <a:pt x="599" y="549"/>
                    <a:pt x="596" y="545"/>
                  </a:cubicBezTo>
                  <a:cubicBezTo>
                    <a:pt x="594" y="543"/>
                    <a:pt x="593" y="540"/>
                    <a:pt x="593" y="537"/>
                  </a:cubicBezTo>
                  <a:cubicBezTo>
                    <a:pt x="592" y="534"/>
                    <a:pt x="594" y="533"/>
                    <a:pt x="596" y="533"/>
                  </a:cubicBezTo>
                  <a:cubicBezTo>
                    <a:pt x="596" y="533"/>
                    <a:pt x="597" y="533"/>
                    <a:pt x="597" y="533"/>
                  </a:cubicBezTo>
                  <a:cubicBezTo>
                    <a:pt x="597" y="533"/>
                    <a:pt x="598" y="533"/>
                    <a:pt x="598" y="533"/>
                  </a:cubicBezTo>
                  <a:cubicBezTo>
                    <a:pt x="599" y="533"/>
                    <a:pt x="600" y="533"/>
                    <a:pt x="600" y="533"/>
                  </a:cubicBezTo>
                  <a:cubicBezTo>
                    <a:pt x="602" y="532"/>
                    <a:pt x="604" y="531"/>
                    <a:pt x="608" y="530"/>
                  </a:cubicBezTo>
                  <a:cubicBezTo>
                    <a:pt x="604" y="528"/>
                    <a:pt x="602" y="526"/>
                    <a:pt x="600" y="525"/>
                  </a:cubicBezTo>
                  <a:cubicBezTo>
                    <a:pt x="601" y="522"/>
                    <a:pt x="602" y="521"/>
                    <a:pt x="603" y="521"/>
                  </a:cubicBezTo>
                  <a:cubicBezTo>
                    <a:pt x="604" y="521"/>
                    <a:pt x="605" y="522"/>
                    <a:pt x="608" y="524"/>
                  </a:cubicBezTo>
                  <a:cubicBezTo>
                    <a:pt x="608" y="520"/>
                    <a:pt x="608" y="516"/>
                    <a:pt x="612" y="516"/>
                  </a:cubicBezTo>
                  <a:cubicBezTo>
                    <a:pt x="613" y="516"/>
                    <a:pt x="614" y="516"/>
                    <a:pt x="615" y="516"/>
                  </a:cubicBezTo>
                  <a:cubicBezTo>
                    <a:pt x="615" y="516"/>
                    <a:pt x="616" y="516"/>
                    <a:pt x="616" y="516"/>
                  </a:cubicBezTo>
                  <a:cubicBezTo>
                    <a:pt x="616" y="516"/>
                    <a:pt x="618" y="514"/>
                    <a:pt x="619" y="514"/>
                  </a:cubicBezTo>
                  <a:cubicBezTo>
                    <a:pt x="621" y="513"/>
                    <a:pt x="622" y="512"/>
                    <a:pt x="624" y="511"/>
                  </a:cubicBezTo>
                  <a:cubicBezTo>
                    <a:pt x="624" y="510"/>
                    <a:pt x="625" y="508"/>
                    <a:pt x="625" y="506"/>
                  </a:cubicBezTo>
                  <a:cubicBezTo>
                    <a:pt x="625" y="506"/>
                    <a:pt x="625" y="506"/>
                    <a:pt x="626" y="506"/>
                  </a:cubicBezTo>
                  <a:cubicBezTo>
                    <a:pt x="627" y="509"/>
                    <a:pt x="629" y="512"/>
                    <a:pt x="631" y="515"/>
                  </a:cubicBezTo>
                  <a:cubicBezTo>
                    <a:pt x="626" y="518"/>
                    <a:pt x="626" y="520"/>
                    <a:pt x="630" y="522"/>
                  </a:cubicBezTo>
                  <a:cubicBezTo>
                    <a:pt x="631" y="523"/>
                    <a:pt x="632" y="523"/>
                    <a:pt x="633" y="523"/>
                  </a:cubicBezTo>
                  <a:cubicBezTo>
                    <a:pt x="635" y="523"/>
                    <a:pt x="636" y="522"/>
                    <a:pt x="638" y="521"/>
                  </a:cubicBezTo>
                  <a:cubicBezTo>
                    <a:pt x="640" y="520"/>
                    <a:pt x="643" y="518"/>
                    <a:pt x="645" y="518"/>
                  </a:cubicBezTo>
                  <a:cubicBezTo>
                    <a:pt x="646" y="518"/>
                    <a:pt x="648" y="519"/>
                    <a:pt x="649" y="521"/>
                  </a:cubicBezTo>
                  <a:cubicBezTo>
                    <a:pt x="650" y="519"/>
                    <a:pt x="651" y="517"/>
                    <a:pt x="652" y="516"/>
                  </a:cubicBezTo>
                  <a:cubicBezTo>
                    <a:pt x="655" y="516"/>
                    <a:pt x="657" y="515"/>
                    <a:pt x="660" y="515"/>
                  </a:cubicBezTo>
                  <a:cubicBezTo>
                    <a:pt x="660" y="515"/>
                    <a:pt x="661" y="515"/>
                    <a:pt x="661" y="515"/>
                  </a:cubicBezTo>
                  <a:cubicBezTo>
                    <a:pt x="662" y="515"/>
                    <a:pt x="663" y="515"/>
                    <a:pt x="664" y="515"/>
                  </a:cubicBezTo>
                  <a:cubicBezTo>
                    <a:pt x="666" y="515"/>
                    <a:pt x="668" y="515"/>
                    <a:pt x="669" y="511"/>
                  </a:cubicBezTo>
                  <a:cubicBezTo>
                    <a:pt x="669" y="510"/>
                    <a:pt x="672" y="510"/>
                    <a:pt x="674" y="510"/>
                  </a:cubicBezTo>
                  <a:cubicBezTo>
                    <a:pt x="680" y="508"/>
                    <a:pt x="683" y="501"/>
                    <a:pt x="690" y="501"/>
                  </a:cubicBezTo>
                  <a:cubicBezTo>
                    <a:pt x="691" y="501"/>
                    <a:pt x="692" y="501"/>
                    <a:pt x="693" y="502"/>
                  </a:cubicBezTo>
                  <a:cubicBezTo>
                    <a:pt x="694" y="495"/>
                    <a:pt x="705" y="487"/>
                    <a:pt x="711" y="487"/>
                  </a:cubicBezTo>
                  <a:cubicBezTo>
                    <a:pt x="712" y="487"/>
                    <a:pt x="713" y="487"/>
                    <a:pt x="714" y="488"/>
                  </a:cubicBezTo>
                  <a:cubicBezTo>
                    <a:pt x="715" y="487"/>
                    <a:pt x="715" y="487"/>
                    <a:pt x="716" y="486"/>
                  </a:cubicBezTo>
                  <a:cubicBezTo>
                    <a:pt x="718" y="485"/>
                    <a:pt x="720" y="484"/>
                    <a:pt x="722" y="484"/>
                  </a:cubicBezTo>
                  <a:cubicBezTo>
                    <a:pt x="722" y="484"/>
                    <a:pt x="722" y="484"/>
                    <a:pt x="722" y="484"/>
                  </a:cubicBezTo>
                  <a:cubicBezTo>
                    <a:pt x="722" y="484"/>
                    <a:pt x="724" y="486"/>
                    <a:pt x="723" y="486"/>
                  </a:cubicBezTo>
                  <a:cubicBezTo>
                    <a:pt x="722" y="488"/>
                    <a:pt x="721" y="490"/>
                    <a:pt x="719" y="492"/>
                  </a:cubicBezTo>
                  <a:cubicBezTo>
                    <a:pt x="718" y="493"/>
                    <a:pt x="717" y="493"/>
                    <a:pt x="715" y="494"/>
                  </a:cubicBezTo>
                  <a:cubicBezTo>
                    <a:pt x="716" y="496"/>
                    <a:pt x="717" y="497"/>
                    <a:pt x="719" y="499"/>
                  </a:cubicBezTo>
                  <a:cubicBezTo>
                    <a:pt x="717" y="499"/>
                    <a:pt x="715" y="499"/>
                    <a:pt x="714" y="499"/>
                  </a:cubicBezTo>
                  <a:cubicBezTo>
                    <a:pt x="713" y="499"/>
                    <a:pt x="713" y="499"/>
                    <a:pt x="712" y="499"/>
                  </a:cubicBezTo>
                  <a:cubicBezTo>
                    <a:pt x="710" y="499"/>
                    <a:pt x="708" y="500"/>
                    <a:pt x="706" y="501"/>
                  </a:cubicBezTo>
                  <a:cubicBezTo>
                    <a:pt x="711" y="503"/>
                    <a:pt x="715" y="506"/>
                    <a:pt x="718" y="507"/>
                  </a:cubicBezTo>
                  <a:cubicBezTo>
                    <a:pt x="717" y="511"/>
                    <a:pt x="716" y="513"/>
                    <a:pt x="714" y="516"/>
                  </a:cubicBezTo>
                  <a:cubicBezTo>
                    <a:pt x="713" y="515"/>
                    <a:pt x="712" y="514"/>
                    <a:pt x="709" y="513"/>
                  </a:cubicBezTo>
                  <a:cubicBezTo>
                    <a:pt x="709" y="517"/>
                    <a:pt x="709" y="519"/>
                    <a:pt x="709" y="522"/>
                  </a:cubicBezTo>
                  <a:cubicBezTo>
                    <a:pt x="709" y="523"/>
                    <a:pt x="709" y="524"/>
                    <a:pt x="708" y="525"/>
                  </a:cubicBezTo>
                  <a:cubicBezTo>
                    <a:pt x="707" y="527"/>
                    <a:pt x="706" y="529"/>
                    <a:pt x="704" y="530"/>
                  </a:cubicBezTo>
                  <a:cubicBezTo>
                    <a:pt x="707" y="532"/>
                    <a:pt x="708" y="534"/>
                    <a:pt x="711" y="534"/>
                  </a:cubicBezTo>
                  <a:cubicBezTo>
                    <a:pt x="715" y="536"/>
                    <a:pt x="721" y="536"/>
                    <a:pt x="725" y="538"/>
                  </a:cubicBezTo>
                  <a:cubicBezTo>
                    <a:pt x="733" y="542"/>
                    <a:pt x="741" y="543"/>
                    <a:pt x="747" y="550"/>
                  </a:cubicBezTo>
                  <a:cubicBezTo>
                    <a:pt x="748" y="552"/>
                    <a:pt x="752" y="553"/>
                    <a:pt x="754" y="554"/>
                  </a:cubicBezTo>
                  <a:cubicBezTo>
                    <a:pt x="758" y="555"/>
                    <a:pt x="762" y="555"/>
                    <a:pt x="765" y="556"/>
                  </a:cubicBezTo>
                  <a:cubicBezTo>
                    <a:pt x="772" y="558"/>
                    <a:pt x="777" y="563"/>
                    <a:pt x="781" y="569"/>
                  </a:cubicBezTo>
                  <a:cubicBezTo>
                    <a:pt x="784" y="573"/>
                    <a:pt x="788" y="575"/>
                    <a:pt x="782" y="581"/>
                  </a:cubicBezTo>
                  <a:cubicBezTo>
                    <a:pt x="785" y="581"/>
                    <a:pt x="787" y="581"/>
                    <a:pt x="789" y="581"/>
                  </a:cubicBezTo>
                  <a:cubicBezTo>
                    <a:pt x="790" y="581"/>
                    <a:pt x="791" y="581"/>
                    <a:pt x="792" y="581"/>
                  </a:cubicBezTo>
                  <a:cubicBezTo>
                    <a:pt x="795" y="580"/>
                    <a:pt x="798" y="579"/>
                    <a:pt x="801" y="579"/>
                  </a:cubicBezTo>
                  <a:cubicBezTo>
                    <a:pt x="803" y="579"/>
                    <a:pt x="805" y="580"/>
                    <a:pt x="807" y="583"/>
                  </a:cubicBezTo>
                  <a:cubicBezTo>
                    <a:pt x="807" y="583"/>
                    <a:pt x="808" y="583"/>
                    <a:pt x="808" y="583"/>
                  </a:cubicBezTo>
                  <a:cubicBezTo>
                    <a:pt x="808" y="583"/>
                    <a:pt x="809" y="583"/>
                    <a:pt x="810" y="583"/>
                  </a:cubicBezTo>
                  <a:cubicBezTo>
                    <a:pt x="810" y="583"/>
                    <a:pt x="810" y="583"/>
                    <a:pt x="810" y="583"/>
                  </a:cubicBezTo>
                  <a:cubicBezTo>
                    <a:pt x="814" y="583"/>
                    <a:pt x="818" y="586"/>
                    <a:pt x="817" y="590"/>
                  </a:cubicBezTo>
                  <a:cubicBezTo>
                    <a:pt x="817" y="597"/>
                    <a:pt x="818" y="599"/>
                    <a:pt x="823" y="599"/>
                  </a:cubicBezTo>
                  <a:cubicBezTo>
                    <a:pt x="824" y="599"/>
                    <a:pt x="825" y="599"/>
                    <a:pt x="827" y="599"/>
                  </a:cubicBezTo>
                  <a:cubicBezTo>
                    <a:pt x="828" y="599"/>
                    <a:pt x="829" y="598"/>
                    <a:pt x="830" y="598"/>
                  </a:cubicBezTo>
                  <a:cubicBezTo>
                    <a:pt x="831" y="598"/>
                    <a:pt x="831" y="599"/>
                    <a:pt x="831" y="599"/>
                  </a:cubicBezTo>
                  <a:cubicBezTo>
                    <a:pt x="837" y="602"/>
                    <a:pt x="843" y="606"/>
                    <a:pt x="849" y="609"/>
                  </a:cubicBezTo>
                  <a:cubicBezTo>
                    <a:pt x="851" y="610"/>
                    <a:pt x="853" y="611"/>
                    <a:pt x="856" y="611"/>
                  </a:cubicBezTo>
                  <a:cubicBezTo>
                    <a:pt x="857" y="611"/>
                    <a:pt x="858" y="611"/>
                    <a:pt x="859" y="611"/>
                  </a:cubicBezTo>
                  <a:cubicBezTo>
                    <a:pt x="868" y="611"/>
                    <a:pt x="871" y="603"/>
                    <a:pt x="877" y="597"/>
                  </a:cubicBezTo>
                  <a:cubicBezTo>
                    <a:pt x="881" y="593"/>
                    <a:pt x="884" y="588"/>
                    <a:pt x="887" y="584"/>
                  </a:cubicBezTo>
                  <a:cubicBezTo>
                    <a:pt x="895" y="590"/>
                    <a:pt x="898" y="598"/>
                    <a:pt x="894" y="605"/>
                  </a:cubicBezTo>
                  <a:cubicBezTo>
                    <a:pt x="898" y="605"/>
                    <a:pt x="902" y="605"/>
                    <a:pt x="906" y="605"/>
                  </a:cubicBezTo>
                  <a:cubicBezTo>
                    <a:pt x="905" y="602"/>
                    <a:pt x="903" y="599"/>
                    <a:pt x="903" y="598"/>
                  </a:cubicBezTo>
                  <a:cubicBezTo>
                    <a:pt x="905" y="592"/>
                    <a:pt x="909" y="588"/>
                    <a:pt x="905" y="581"/>
                  </a:cubicBezTo>
                  <a:cubicBezTo>
                    <a:pt x="904" y="579"/>
                    <a:pt x="905" y="576"/>
                    <a:pt x="905" y="573"/>
                  </a:cubicBezTo>
                  <a:cubicBezTo>
                    <a:pt x="905" y="572"/>
                    <a:pt x="905" y="571"/>
                    <a:pt x="905" y="570"/>
                  </a:cubicBezTo>
                  <a:cubicBezTo>
                    <a:pt x="907" y="567"/>
                    <a:pt x="910" y="564"/>
                    <a:pt x="912" y="562"/>
                  </a:cubicBezTo>
                  <a:cubicBezTo>
                    <a:pt x="910" y="563"/>
                    <a:pt x="908" y="563"/>
                    <a:pt x="906" y="563"/>
                  </a:cubicBezTo>
                  <a:cubicBezTo>
                    <a:pt x="900" y="563"/>
                    <a:pt x="895" y="559"/>
                    <a:pt x="891" y="553"/>
                  </a:cubicBezTo>
                  <a:cubicBezTo>
                    <a:pt x="889" y="551"/>
                    <a:pt x="886" y="549"/>
                    <a:pt x="883" y="547"/>
                  </a:cubicBezTo>
                  <a:cubicBezTo>
                    <a:pt x="880" y="551"/>
                    <a:pt x="878" y="554"/>
                    <a:pt x="876" y="557"/>
                  </a:cubicBezTo>
                  <a:cubicBezTo>
                    <a:pt x="875" y="555"/>
                    <a:pt x="875" y="554"/>
                    <a:pt x="876" y="553"/>
                  </a:cubicBezTo>
                  <a:cubicBezTo>
                    <a:pt x="881" y="549"/>
                    <a:pt x="881" y="547"/>
                    <a:pt x="875" y="544"/>
                  </a:cubicBezTo>
                  <a:cubicBezTo>
                    <a:pt x="864" y="539"/>
                    <a:pt x="856" y="531"/>
                    <a:pt x="854" y="518"/>
                  </a:cubicBezTo>
                  <a:cubicBezTo>
                    <a:pt x="853" y="513"/>
                    <a:pt x="847" y="510"/>
                    <a:pt x="841" y="510"/>
                  </a:cubicBezTo>
                  <a:cubicBezTo>
                    <a:pt x="838" y="510"/>
                    <a:pt x="835" y="509"/>
                    <a:pt x="835" y="504"/>
                  </a:cubicBezTo>
                  <a:cubicBezTo>
                    <a:pt x="837" y="495"/>
                    <a:pt x="839" y="486"/>
                    <a:pt x="840" y="478"/>
                  </a:cubicBezTo>
                  <a:cubicBezTo>
                    <a:pt x="844" y="476"/>
                    <a:pt x="846" y="475"/>
                    <a:pt x="848" y="474"/>
                  </a:cubicBezTo>
                  <a:cubicBezTo>
                    <a:pt x="850" y="472"/>
                    <a:pt x="852" y="470"/>
                    <a:pt x="853" y="468"/>
                  </a:cubicBezTo>
                  <a:cubicBezTo>
                    <a:pt x="854" y="467"/>
                    <a:pt x="855" y="465"/>
                    <a:pt x="855" y="464"/>
                  </a:cubicBezTo>
                  <a:cubicBezTo>
                    <a:pt x="855" y="463"/>
                    <a:pt x="853" y="462"/>
                    <a:pt x="852" y="461"/>
                  </a:cubicBezTo>
                  <a:cubicBezTo>
                    <a:pt x="850" y="460"/>
                    <a:pt x="848" y="460"/>
                    <a:pt x="845" y="459"/>
                  </a:cubicBezTo>
                  <a:cubicBezTo>
                    <a:pt x="847" y="456"/>
                    <a:pt x="848" y="454"/>
                    <a:pt x="849" y="452"/>
                  </a:cubicBezTo>
                  <a:cubicBezTo>
                    <a:pt x="844" y="448"/>
                    <a:pt x="839" y="445"/>
                    <a:pt x="833" y="441"/>
                  </a:cubicBezTo>
                  <a:cubicBezTo>
                    <a:pt x="832" y="441"/>
                    <a:pt x="830" y="442"/>
                    <a:pt x="828" y="443"/>
                  </a:cubicBezTo>
                  <a:cubicBezTo>
                    <a:pt x="827" y="444"/>
                    <a:pt x="826" y="444"/>
                    <a:pt x="825" y="444"/>
                  </a:cubicBezTo>
                  <a:cubicBezTo>
                    <a:pt x="823" y="444"/>
                    <a:pt x="821" y="443"/>
                    <a:pt x="821" y="440"/>
                  </a:cubicBezTo>
                  <a:cubicBezTo>
                    <a:pt x="821" y="436"/>
                    <a:pt x="819" y="435"/>
                    <a:pt x="816" y="435"/>
                  </a:cubicBezTo>
                  <a:cubicBezTo>
                    <a:pt x="815" y="435"/>
                    <a:pt x="813" y="435"/>
                    <a:pt x="811" y="435"/>
                  </a:cubicBezTo>
                  <a:cubicBezTo>
                    <a:pt x="812" y="430"/>
                    <a:pt x="813" y="426"/>
                    <a:pt x="813" y="421"/>
                  </a:cubicBezTo>
                  <a:cubicBezTo>
                    <a:pt x="809" y="421"/>
                    <a:pt x="808" y="419"/>
                    <a:pt x="810" y="414"/>
                  </a:cubicBezTo>
                  <a:cubicBezTo>
                    <a:pt x="810" y="413"/>
                    <a:pt x="809" y="411"/>
                    <a:pt x="809" y="410"/>
                  </a:cubicBezTo>
                  <a:cubicBezTo>
                    <a:pt x="807" y="407"/>
                    <a:pt x="806" y="404"/>
                    <a:pt x="809" y="401"/>
                  </a:cubicBezTo>
                  <a:cubicBezTo>
                    <a:pt x="809" y="401"/>
                    <a:pt x="809" y="399"/>
                    <a:pt x="810" y="398"/>
                  </a:cubicBezTo>
                  <a:cubicBezTo>
                    <a:pt x="810" y="396"/>
                    <a:pt x="811" y="393"/>
                    <a:pt x="811" y="389"/>
                  </a:cubicBezTo>
                  <a:cubicBezTo>
                    <a:pt x="816" y="393"/>
                    <a:pt x="820" y="396"/>
                    <a:pt x="824" y="400"/>
                  </a:cubicBezTo>
                  <a:cubicBezTo>
                    <a:pt x="826" y="392"/>
                    <a:pt x="823" y="388"/>
                    <a:pt x="819" y="383"/>
                  </a:cubicBezTo>
                  <a:cubicBezTo>
                    <a:pt x="822" y="382"/>
                    <a:pt x="824" y="381"/>
                    <a:pt x="825" y="381"/>
                  </a:cubicBezTo>
                  <a:cubicBezTo>
                    <a:pt x="826" y="377"/>
                    <a:pt x="825" y="372"/>
                    <a:pt x="827" y="371"/>
                  </a:cubicBezTo>
                  <a:cubicBezTo>
                    <a:pt x="834" y="368"/>
                    <a:pt x="837" y="362"/>
                    <a:pt x="839" y="354"/>
                  </a:cubicBezTo>
                  <a:cubicBezTo>
                    <a:pt x="842" y="356"/>
                    <a:pt x="843" y="357"/>
                    <a:pt x="845" y="358"/>
                  </a:cubicBezTo>
                  <a:cubicBezTo>
                    <a:pt x="846" y="357"/>
                    <a:pt x="847" y="357"/>
                    <a:pt x="847" y="356"/>
                  </a:cubicBezTo>
                  <a:cubicBezTo>
                    <a:pt x="850" y="353"/>
                    <a:pt x="851" y="348"/>
                    <a:pt x="855" y="348"/>
                  </a:cubicBezTo>
                  <a:cubicBezTo>
                    <a:pt x="856" y="348"/>
                    <a:pt x="858" y="348"/>
                    <a:pt x="859" y="349"/>
                  </a:cubicBezTo>
                  <a:cubicBezTo>
                    <a:pt x="859" y="349"/>
                    <a:pt x="859" y="349"/>
                    <a:pt x="859" y="349"/>
                  </a:cubicBezTo>
                  <a:cubicBezTo>
                    <a:pt x="860" y="349"/>
                    <a:pt x="860" y="348"/>
                    <a:pt x="861" y="348"/>
                  </a:cubicBezTo>
                  <a:cubicBezTo>
                    <a:pt x="862" y="346"/>
                    <a:pt x="863" y="346"/>
                    <a:pt x="864" y="346"/>
                  </a:cubicBezTo>
                  <a:cubicBezTo>
                    <a:pt x="866" y="346"/>
                    <a:pt x="868" y="347"/>
                    <a:pt x="870" y="347"/>
                  </a:cubicBezTo>
                  <a:cubicBezTo>
                    <a:pt x="875" y="349"/>
                    <a:pt x="880" y="351"/>
                    <a:pt x="886" y="352"/>
                  </a:cubicBezTo>
                  <a:cubicBezTo>
                    <a:pt x="885" y="350"/>
                    <a:pt x="885" y="348"/>
                    <a:pt x="885" y="346"/>
                  </a:cubicBezTo>
                  <a:cubicBezTo>
                    <a:pt x="889" y="347"/>
                    <a:pt x="894" y="347"/>
                    <a:pt x="898" y="348"/>
                  </a:cubicBezTo>
                  <a:cubicBezTo>
                    <a:pt x="898" y="348"/>
                    <a:pt x="899" y="349"/>
                    <a:pt x="900" y="349"/>
                  </a:cubicBezTo>
                  <a:cubicBezTo>
                    <a:pt x="901" y="349"/>
                    <a:pt x="902" y="348"/>
                    <a:pt x="903" y="345"/>
                  </a:cubicBezTo>
                  <a:cubicBezTo>
                    <a:pt x="903" y="343"/>
                    <a:pt x="903" y="341"/>
                    <a:pt x="904" y="339"/>
                  </a:cubicBezTo>
                  <a:cubicBezTo>
                    <a:pt x="906" y="338"/>
                    <a:pt x="908" y="336"/>
                    <a:pt x="910" y="335"/>
                  </a:cubicBezTo>
                  <a:cubicBezTo>
                    <a:pt x="912" y="334"/>
                    <a:pt x="915" y="335"/>
                    <a:pt x="918" y="334"/>
                  </a:cubicBezTo>
                  <a:cubicBezTo>
                    <a:pt x="918" y="334"/>
                    <a:pt x="919" y="333"/>
                    <a:pt x="919" y="332"/>
                  </a:cubicBezTo>
                  <a:cubicBezTo>
                    <a:pt x="920" y="331"/>
                    <a:pt x="920" y="330"/>
                    <a:pt x="921" y="328"/>
                  </a:cubicBezTo>
                  <a:cubicBezTo>
                    <a:pt x="922" y="326"/>
                    <a:pt x="924" y="324"/>
                    <a:pt x="926" y="324"/>
                  </a:cubicBezTo>
                  <a:cubicBezTo>
                    <a:pt x="928" y="324"/>
                    <a:pt x="930" y="325"/>
                    <a:pt x="931" y="326"/>
                  </a:cubicBezTo>
                  <a:cubicBezTo>
                    <a:pt x="932" y="327"/>
                    <a:pt x="934" y="328"/>
                    <a:pt x="936" y="328"/>
                  </a:cubicBezTo>
                  <a:cubicBezTo>
                    <a:pt x="936" y="328"/>
                    <a:pt x="936" y="328"/>
                    <a:pt x="936" y="328"/>
                  </a:cubicBezTo>
                  <a:cubicBezTo>
                    <a:pt x="939" y="327"/>
                    <a:pt x="942" y="327"/>
                    <a:pt x="944" y="326"/>
                  </a:cubicBezTo>
                  <a:cubicBezTo>
                    <a:pt x="944" y="326"/>
                    <a:pt x="944" y="325"/>
                    <a:pt x="943" y="325"/>
                  </a:cubicBezTo>
                  <a:cubicBezTo>
                    <a:pt x="946" y="323"/>
                    <a:pt x="949" y="321"/>
                    <a:pt x="951" y="318"/>
                  </a:cubicBezTo>
                  <a:cubicBezTo>
                    <a:pt x="953" y="317"/>
                    <a:pt x="956" y="316"/>
                    <a:pt x="958" y="314"/>
                  </a:cubicBezTo>
                  <a:cubicBezTo>
                    <a:pt x="961" y="312"/>
                    <a:pt x="962" y="308"/>
                    <a:pt x="960" y="305"/>
                  </a:cubicBezTo>
                  <a:cubicBezTo>
                    <a:pt x="958" y="303"/>
                    <a:pt x="957" y="302"/>
                    <a:pt x="956" y="302"/>
                  </a:cubicBezTo>
                  <a:cubicBezTo>
                    <a:pt x="954" y="302"/>
                    <a:pt x="953" y="303"/>
                    <a:pt x="951" y="303"/>
                  </a:cubicBezTo>
                  <a:cubicBezTo>
                    <a:pt x="949" y="304"/>
                    <a:pt x="947" y="305"/>
                    <a:pt x="945" y="305"/>
                  </a:cubicBezTo>
                  <a:cubicBezTo>
                    <a:pt x="940" y="305"/>
                    <a:pt x="935" y="303"/>
                    <a:pt x="932" y="299"/>
                  </a:cubicBezTo>
                  <a:cubicBezTo>
                    <a:pt x="931" y="298"/>
                    <a:pt x="931" y="298"/>
                    <a:pt x="930" y="298"/>
                  </a:cubicBezTo>
                  <a:cubicBezTo>
                    <a:pt x="929" y="298"/>
                    <a:pt x="927" y="299"/>
                    <a:pt x="927" y="299"/>
                  </a:cubicBezTo>
                  <a:cubicBezTo>
                    <a:pt x="924" y="301"/>
                    <a:pt x="922" y="302"/>
                    <a:pt x="920" y="302"/>
                  </a:cubicBezTo>
                  <a:cubicBezTo>
                    <a:pt x="918" y="302"/>
                    <a:pt x="916" y="301"/>
                    <a:pt x="914" y="296"/>
                  </a:cubicBezTo>
                  <a:cubicBezTo>
                    <a:pt x="911" y="292"/>
                    <a:pt x="910" y="288"/>
                    <a:pt x="908" y="284"/>
                  </a:cubicBezTo>
                  <a:cubicBezTo>
                    <a:pt x="904" y="279"/>
                    <a:pt x="903" y="275"/>
                    <a:pt x="905" y="269"/>
                  </a:cubicBezTo>
                  <a:cubicBezTo>
                    <a:pt x="905" y="268"/>
                    <a:pt x="905" y="266"/>
                    <a:pt x="904" y="265"/>
                  </a:cubicBezTo>
                  <a:cubicBezTo>
                    <a:pt x="903" y="263"/>
                    <a:pt x="901" y="261"/>
                    <a:pt x="899" y="259"/>
                  </a:cubicBezTo>
                  <a:cubicBezTo>
                    <a:pt x="897" y="271"/>
                    <a:pt x="887" y="273"/>
                    <a:pt x="878" y="275"/>
                  </a:cubicBezTo>
                  <a:cubicBezTo>
                    <a:pt x="875" y="272"/>
                    <a:pt x="869" y="268"/>
                    <a:pt x="873" y="263"/>
                  </a:cubicBezTo>
                  <a:cubicBezTo>
                    <a:pt x="875" y="261"/>
                    <a:pt x="877" y="259"/>
                    <a:pt x="880" y="259"/>
                  </a:cubicBezTo>
                  <a:cubicBezTo>
                    <a:pt x="882" y="259"/>
                    <a:pt x="883" y="260"/>
                    <a:pt x="885" y="261"/>
                  </a:cubicBezTo>
                  <a:cubicBezTo>
                    <a:pt x="886" y="258"/>
                    <a:pt x="888" y="254"/>
                    <a:pt x="889" y="251"/>
                  </a:cubicBezTo>
                  <a:cubicBezTo>
                    <a:pt x="889" y="249"/>
                    <a:pt x="889" y="247"/>
                    <a:pt x="888" y="246"/>
                  </a:cubicBezTo>
                  <a:cubicBezTo>
                    <a:pt x="886" y="245"/>
                    <a:pt x="884" y="244"/>
                    <a:pt x="883" y="244"/>
                  </a:cubicBezTo>
                  <a:cubicBezTo>
                    <a:pt x="882" y="244"/>
                    <a:pt x="882" y="244"/>
                    <a:pt x="882" y="244"/>
                  </a:cubicBezTo>
                  <a:cubicBezTo>
                    <a:pt x="878" y="245"/>
                    <a:pt x="875" y="246"/>
                    <a:pt x="871" y="247"/>
                  </a:cubicBezTo>
                  <a:cubicBezTo>
                    <a:pt x="869" y="248"/>
                    <a:pt x="868" y="249"/>
                    <a:pt x="866" y="249"/>
                  </a:cubicBezTo>
                  <a:cubicBezTo>
                    <a:pt x="864" y="249"/>
                    <a:pt x="862" y="248"/>
                    <a:pt x="861" y="244"/>
                  </a:cubicBezTo>
                  <a:cubicBezTo>
                    <a:pt x="860" y="241"/>
                    <a:pt x="858" y="239"/>
                    <a:pt x="856" y="236"/>
                  </a:cubicBezTo>
                  <a:cubicBezTo>
                    <a:pt x="862" y="232"/>
                    <a:pt x="860" y="227"/>
                    <a:pt x="857" y="223"/>
                  </a:cubicBezTo>
                  <a:cubicBezTo>
                    <a:pt x="854" y="219"/>
                    <a:pt x="854" y="216"/>
                    <a:pt x="858" y="213"/>
                  </a:cubicBezTo>
                  <a:cubicBezTo>
                    <a:pt x="858" y="212"/>
                    <a:pt x="859" y="211"/>
                    <a:pt x="859" y="210"/>
                  </a:cubicBezTo>
                  <a:cubicBezTo>
                    <a:pt x="859" y="203"/>
                    <a:pt x="855" y="197"/>
                    <a:pt x="851" y="191"/>
                  </a:cubicBezTo>
                  <a:cubicBezTo>
                    <a:pt x="849" y="188"/>
                    <a:pt x="845" y="186"/>
                    <a:pt x="843" y="183"/>
                  </a:cubicBezTo>
                  <a:cubicBezTo>
                    <a:pt x="841" y="178"/>
                    <a:pt x="839" y="173"/>
                    <a:pt x="837" y="168"/>
                  </a:cubicBezTo>
                  <a:cubicBezTo>
                    <a:pt x="836" y="166"/>
                    <a:pt x="835" y="163"/>
                    <a:pt x="834" y="161"/>
                  </a:cubicBezTo>
                  <a:cubicBezTo>
                    <a:pt x="831" y="156"/>
                    <a:pt x="827" y="152"/>
                    <a:pt x="824" y="146"/>
                  </a:cubicBezTo>
                  <a:cubicBezTo>
                    <a:pt x="821" y="138"/>
                    <a:pt x="817" y="131"/>
                    <a:pt x="811" y="124"/>
                  </a:cubicBezTo>
                  <a:cubicBezTo>
                    <a:pt x="809" y="123"/>
                    <a:pt x="807" y="122"/>
                    <a:pt x="806" y="120"/>
                  </a:cubicBezTo>
                  <a:cubicBezTo>
                    <a:pt x="804" y="113"/>
                    <a:pt x="802" y="106"/>
                    <a:pt x="799" y="100"/>
                  </a:cubicBezTo>
                  <a:cubicBezTo>
                    <a:pt x="797" y="96"/>
                    <a:pt x="794" y="94"/>
                    <a:pt x="792" y="91"/>
                  </a:cubicBezTo>
                  <a:cubicBezTo>
                    <a:pt x="791" y="90"/>
                    <a:pt x="792" y="86"/>
                    <a:pt x="792" y="86"/>
                  </a:cubicBezTo>
                  <a:cubicBezTo>
                    <a:pt x="796" y="86"/>
                    <a:pt x="795" y="82"/>
                    <a:pt x="795" y="80"/>
                  </a:cubicBezTo>
                  <a:cubicBezTo>
                    <a:pt x="796" y="76"/>
                    <a:pt x="795" y="72"/>
                    <a:pt x="796" y="69"/>
                  </a:cubicBezTo>
                  <a:cubicBezTo>
                    <a:pt x="800" y="63"/>
                    <a:pt x="799" y="57"/>
                    <a:pt x="797" y="51"/>
                  </a:cubicBezTo>
                  <a:cubicBezTo>
                    <a:pt x="796" y="49"/>
                    <a:pt x="796" y="45"/>
                    <a:pt x="797" y="44"/>
                  </a:cubicBezTo>
                  <a:cubicBezTo>
                    <a:pt x="803" y="39"/>
                    <a:pt x="802" y="33"/>
                    <a:pt x="801" y="27"/>
                  </a:cubicBezTo>
                  <a:cubicBezTo>
                    <a:pt x="800" y="24"/>
                    <a:pt x="797" y="20"/>
                    <a:pt x="795" y="17"/>
                  </a:cubicBezTo>
                  <a:cubicBezTo>
                    <a:pt x="795" y="17"/>
                    <a:pt x="794" y="17"/>
                    <a:pt x="794" y="17"/>
                  </a:cubicBezTo>
                  <a:cubicBezTo>
                    <a:pt x="794" y="17"/>
                    <a:pt x="791" y="18"/>
                    <a:pt x="789" y="19"/>
                  </a:cubicBezTo>
                  <a:cubicBezTo>
                    <a:pt x="789" y="18"/>
                    <a:pt x="788" y="17"/>
                    <a:pt x="787" y="16"/>
                  </a:cubicBezTo>
                  <a:cubicBezTo>
                    <a:pt x="784" y="15"/>
                    <a:pt x="782" y="9"/>
                    <a:pt x="778" y="9"/>
                  </a:cubicBezTo>
                  <a:cubicBezTo>
                    <a:pt x="778" y="9"/>
                    <a:pt x="777" y="9"/>
                    <a:pt x="777" y="9"/>
                  </a:cubicBezTo>
                  <a:cubicBezTo>
                    <a:pt x="776" y="9"/>
                    <a:pt x="775" y="10"/>
                    <a:pt x="774" y="10"/>
                  </a:cubicBezTo>
                  <a:cubicBezTo>
                    <a:pt x="770" y="10"/>
                    <a:pt x="768" y="7"/>
                    <a:pt x="7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4" name="Freeform 6">
              <a:extLst>
                <a:ext uri="{FF2B5EF4-FFF2-40B4-BE49-F238E27FC236}">
                  <a16:creationId xmlns:a16="http://schemas.microsoft.com/office/drawing/2014/main" xmlns="" id="{88F31E07-D117-48FF-8471-544CA9B4A731}"/>
                </a:ext>
              </a:extLst>
            </p:cNvPr>
            <p:cNvSpPr>
              <a:spLocks/>
            </p:cNvSpPr>
            <p:nvPr/>
          </p:nvSpPr>
          <p:spPr bwMode="auto">
            <a:xfrm>
              <a:off x="2462" y="2217"/>
              <a:ext cx="140" cy="214"/>
            </a:xfrm>
            <a:custGeom>
              <a:avLst/>
              <a:gdLst>
                <a:gd name="T0" fmla="*/ 60 w 102"/>
                <a:gd name="T1" fmla="*/ 7 h 157"/>
                <a:gd name="T2" fmla="*/ 59 w 102"/>
                <a:gd name="T3" fmla="*/ 11 h 157"/>
                <a:gd name="T4" fmla="*/ 51 w 102"/>
                <a:gd name="T5" fmla="*/ 18 h 157"/>
                <a:gd name="T6" fmla="*/ 43 w 102"/>
                <a:gd name="T7" fmla="*/ 31 h 157"/>
                <a:gd name="T8" fmla="*/ 52 w 102"/>
                <a:gd name="T9" fmla="*/ 29 h 157"/>
                <a:gd name="T10" fmla="*/ 47 w 102"/>
                <a:gd name="T11" fmla="*/ 39 h 157"/>
                <a:gd name="T12" fmla="*/ 55 w 102"/>
                <a:gd name="T13" fmla="*/ 50 h 157"/>
                <a:gd name="T14" fmla="*/ 44 w 102"/>
                <a:gd name="T15" fmla="*/ 68 h 157"/>
                <a:gd name="T16" fmla="*/ 60 w 102"/>
                <a:gd name="T17" fmla="*/ 68 h 157"/>
                <a:gd name="T18" fmla="*/ 53 w 102"/>
                <a:gd name="T19" fmla="*/ 75 h 157"/>
                <a:gd name="T20" fmla="*/ 51 w 102"/>
                <a:gd name="T21" fmla="*/ 96 h 157"/>
                <a:gd name="T22" fmla="*/ 52 w 102"/>
                <a:gd name="T23" fmla="*/ 102 h 157"/>
                <a:gd name="T24" fmla="*/ 41 w 102"/>
                <a:gd name="T25" fmla="*/ 125 h 157"/>
                <a:gd name="T26" fmla="*/ 46 w 102"/>
                <a:gd name="T27" fmla="*/ 133 h 157"/>
                <a:gd name="T28" fmla="*/ 22 w 102"/>
                <a:gd name="T29" fmla="*/ 136 h 157"/>
                <a:gd name="T30" fmla="*/ 11 w 102"/>
                <a:gd name="T31" fmla="*/ 148 h 157"/>
                <a:gd name="T32" fmla="*/ 20 w 102"/>
                <a:gd name="T33" fmla="*/ 152 h 157"/>
                <a:gd name="T34" fmla="*/ 25 w 102"/>
                <a:gd name="T35" fmla="*/ 145 h 157"/>
                <a:gd name="T36" fmla="*/ 40 w 102"/>
                <a:gd name="T37" fmla="*/ 152 h 157"/>
                <a:gd name="T38" fmla="*/ 54 w 102"/>
                <a:gd name="T39" fmla="*/ 151 h 157"/>
                <a:gd name="T40" fmla="*/ 75 w 102"/>
                <a:gd name="T41" fmla="*/ 157 h 157"/>
                <a:gd name="T42" fmla="*/ 90 w 102"/>
                <a:gd name="T43" fmla="*/ 151 h 157"/>
                <a:gd name="T44" fmla="*/ 78 w 102"/>
                <a:gd name="T45" fmla="*/ 144 h 157"/>
                <a:gd name="T46" fmla="*/ 87 w 102"/>
                <a:gd name="T47" fmla="*/ 140 h 157"/>
                <a:gd name="T48" fmla="*/ 99 w 102"/>
                <a:gd name="T49" fmla="*/ 126 h 157"/>
                <a:gd name="T50" fmla="*/ 88 w 102"/>
                <a:gd name="T51" fmla="*/ 121 h 157"/>
                <a:gd name="T52" fmla="*/ 84 w 102"/>
                <a:gd name="T53" fmla="*/ 116 h 157"/>
                <a:gd name="T54" fmla="*/ 79 w 102"/>
                <a:gd name="T55" fmla="*/ 102 h 157"/>
                <a:gd name="T56" fmla="*/ 79 w 102"/>
                <a:gd name="T57" fmla="*/ 83 h 157"/>
                <a:gd name="T58" fmla="*/ 78 w 102"/>
                <a:gd name="T59" fmla="*/ 67 h 157"/>
                <a:gd name="T60" fmla="*/ 60 w 102"/>
                <a:gd name="T61" fmla="*/ 50 h 157"/>
                <a:gd name="T62" fmla="*/ 71 w 102"/>
                <a:gd name="T63" fmla="*/ 47 h 157"/>
                <a:gd name="T64" fmla="*/ 74 w 102"/>
                <a:gd name="T65" fmla="*/ 42 h 157"/>
                <a:gd name="T66" fmla="*/ 83 w 102"/>
                <a:gd name="T67" fmla="*/ 35 h 157"/>
                <a:gd name="T68" fmla="*/ 89 w 102"/>
                <a:gd name="T69" fmla="*/ 27 h 157"/>
                <a:gd name="T70" fmla="*/ 65 w 102"/>
                <a:gd name="T71" fmla="*/ 23 h 157"/>
                <a:gd name="T72" fmla="*/ 84 w 102"/>
                <a:gd name="T73" fmla="*/ 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57">
                  <a:moveTo>
                    <a:pt x="65" y="0"/>
                  </a:moveTo>
                  <a:cubicBezTo>
                    <a:pt x="64" y="2"/>
                    <a:pt x="62" y="4"/>
                    <a:pt x="60" y="7"/>
                  </a:cubicBezTo>
                  <a:cubicBezTo>
                    <a:pt x="59" y="6"/>
                    <a:pt x="59" y="6"/>
                    <a:pt x="59" y="6"/>
                  </a:cubicBezTo>
                  <a:cubicBezTo>
                    <a:pt x="59" y="8"/>
                    <a:pt x="59" y="10"/>
                    <a:pt x="59" y="11"/>
                  </a:cubicBezTo>
                  <a:cubicBezTo>
                    <a:pt x="56" y="11"/>
                    <a:pt x="54" y="10"/>
                    <a:pt x="51" y="10"/>
                  </a:cubicBezTo>
                  <a:cubicBezTo>
                    <a:pt x="51" y="13"/>
                    <a:pt x="51" y="16"/>
                    <a:pt x="51" y="18"/>
                  </a:cubicBezTo>
                  <a:cubicBezTo>
                    <a:pt x="48" y="22"/>
                    <a:pt x="45" y="26"/>
                    <a:pt x="42" y="31"/>
                  </a:cubicBezTo>
                  <a:cubicBezTo>
                    <a:pt x="43" y="31"/>
                    <a:pt x="43" y="31"/>
                    <a:pt x="43" y="31"/>
                  </a:cubicBezTo>
                  <a:cubicBezTo>
                    <a:pt x="46" y="30"/>
                    <a:pt x="48" y="29"/>
                    <a:pt x="51" y="28"/>
                  </a:cubicBezTo>
                  <a:cubicBezTo>
                    <a:pt x="51" y="28"/>
                    <a:pt x="51" y="29"/>
                    <a:pt x="52" y="29"/>
                  </a:cubicBezTo>
                  <a:cubicBezTo>
                    <a:pt x="48" y="33"/>
                    <a:pt x="45" y="37"/>
                    <a:pt x="41" y="41"/>
                  </a:cubicBezTo>
                  <a:cubicBezTo>
                    <a:pt x="44" y="40"/>
                    <a:pt x="45" y="40"/>
                    <a:pt x="47" y="39"/>
                  </a:cubicBezTo>
                  <a:cubicBezTo>
                    <a:pt x="47" y="41"/>
                    <a:pt x="47" y="43"/>
                    <a:pt x="48" y="45"/>
                  </a:cubicBezTo>
                  <a:cubicBezTo>
                    <a:pt x="49" y="46"/>
                    <a:pt x="50" y="47"/>
                    <a:pt x="55" y="50"/>
                  </a:cubicBezTo>
                  <a:cubicBezTo>
                    <a:pt x="48" y="55"/>
                    <a:pt x="43" y="59"/>
                    <a:pt x="37" y="63"/>
                  </a:cubicBezTo>
                  <a:cubicBezTo>
                    <a:pt x="40" y="66"/>
                    <a:pt x="42" y="67"/>
                    <a:pt x="44" y="68"/>
                  </a:cubicBezTo>
                  <a:cubicBezTo>
                    <a:pt x="46" y="68"/>
                    <a:pt x="48" y="68"/>
                    <a:pt x="51" y="68"/>
                  </a:cubicBezTo>
                  <a:cubicBezTo>
                    <a:pt x="54" y="68"/>
                    <a:pt x="57" y="68"/>
                    <a:pt x="60" y="68"/>
                  </a:cubicBezTo>
                  <a:cubicBezTo>
                    <a:pt x="61" y="68"/>
                    <a:pt x="61" y="70"/>
                    <a:pt x="61" y="70"/>
                  </a:cubicBezTo>
                  <a:cubicBezTo>
                    <a:pt x="58" y="72"/>
                    <a:pt x="54" y="73"/>
                    <a:pt x="53" y="75"/>
                  </a:cubicBezTo>
                  <a:cubicBezTo>
                    <a:pt x="50" y="81"/>
                    <a:pt x="56" y="84"/>
                    <a:pt x="56" y="85"/>
                  </a:cubicBezTo>
                  <a:cubicBezTo>
                    <a:pt x="55" y="89"/>
                    <a:pt x="53" y="93"/>
                    <a:pt x="51" y="96"/>
                  </a:cubicBezTo>
                  <a:cubicBezTo>
                    <a:pt x="52" y="98"/>
                    <a:pt x="53" y="100"/>
                    <a:pt x="53" y="102"/>
                  </a:cubicBezTo>
                  <a:cubicBezTo>
                    <a:pt x="53" y="102"/>
                    <a:pt x="53" y="102"/>
                    <a:pt x="52" y="102"/>
                  </a:cubicBezTo>
                  <a:cubicBezTo>
                    <a:pt x="52" y="104"/>
                    <a:pt x="51" y="105"/>
                    <a:pt x="50" y="107"/>
                  </a:cubicBezTo>
                  <a:cubicBezTo>
                    <a:pt x="47" y="113"/>
                    <a:pt x="44" y="119"/>
                    <a:pt x="41" y="125"/>
                  </a:cubicBezTo>
                  <a:cubicBezTo>
                    <a:pt x="41" y="125"/>
                    <a:pt x="41" y="125"/>
                    <a:pt x="41" y="125"/>
                  </a:cubicBezTo>
                  <a:cubicBezTo>
                    <a:pt x="43" y="127"/>
                    <a:pt x="44" y="130"/>
                    <a:pt x="46" y="133"/>
                  </a:cubicBezTo>
                  <a:cubicBezTo>
                    <a:pt x="41" y="137"/>
                    <a:pt x="37" y="140"/>
                    <a:pt x="33" y="140"/>
                  </a:cubicBezTo>
                  <a:cubicBezTo>
                    <a:pt x="30" y="140"/>
                    <a:pt x="26" y="138"/>
                    <a:pt x="22" y="136"/>
                  </a:cubicBezTo>
                  <a:cubicBezTo>
                    <a:pt x="16" y="142"/>
                    <a:pt x="6" y="143"/>
                    <a:pt x="0" y="150"/>
                  </a:cubicBezTo>
                  <a:cubicBezTo>
                    <a:pt x="4" y="149"/>
                    <a:pt x="7" y="148"/>
                    <a:pt x="11" y="148"/>
                  </a:cubicBezTo>
                  <a:cubicBezTo>
                    <a:pt x="14" y="148"/>
                    <a:pt x="17" y="149"/>
                    <a:pt x="19" y="152"/>
                  </a:cubicBezTo>
                  <a:cubicBezTo>
                    <a:pt x="19" y="152"/>
                    <a:pt x="19" y="152"/>
                    <a:pt x="20" y="152"/>
                  </a:cubicBezTo>
                  <a:cubicBezTo>
                    <a:pt x="20" y="152"/>
                    <a:pt x="23" y="151"/>
                    <a:pt x="24" y="150"/>
                  </a:cubicBezTo>
                  <a:cubicBezTo>
                    <a:pt x="25" y="149"/>
                    <a:pt x="25" y="147"/>
                    <a:pt x="25" y="145"/>
                  </a:cubicBezTo>
                  <a:cubicBezTo>
                    <a:pt x="31" y="147"/>
                    <a:pt x="36" y="149"/>
                    <a:pt x="40" y="151"/>
                  </a:cubicBezTo>
                  <a:cubicBezTo>
                    <a:pt x="40" y="151"/>
                    <a:pt x="40" y="151"/>
                    <a:pt x="40" y="152"/>
                  </a:cubicBezTo>
                  <a:cubicBezTo>
                    <a:pt x="45" y="152"/>
                    <a:pt x="49" y="151"/>
                    <a:pt x="53" y="151"/>
                  </a:cubicBezTo>
                  <a:cubicBezTo>
                    <a:pt x="54" y="151"/>
                    <a:pt x="54" y="151"/>
                    <a:pt x="54" y="151"/>
                  </a:cubicBezTo>
                  <a:cubicBezTo>
                    <a:pt x="55" y="151"/>
                    <a:pt x="57" y="152"/>
                    <a:pt x="58" y="152"/>
                  </a:cubicBezTo>
                  <a:cubicBezTo>
                    <a:pt x="64" y="154"/>
                    <a:pt x="69" y="156"/>
                    <a:pt x="75" y="157"/>
                  </a:cubicBezTo>
                  <a:cubicBezTo>
                    <a:pt x="76" y="157"/>
                    <a:pt x="77" y="157"/>
                    <a:pt x="78" y="157"/>
                  </a:cubicBezTo>
                  <a:cubicBezTo>
                    <a:pt x="82" y="157"/>
                    <a:pt x="87" y="155"/>
                    <a:pt x="90" y="151"/>
                  </a:cubicBezTo>
                  <a:cubicBezTo>
                    <a:pt x="89" y="151"/>
                    <a:pt x="87" y="151"/>
                    <a:pt x="86" y="151"/>
                  </a:cubicBezTo>
                  <a:cubicBezTo>
                    <a:pt x="82" y="151"/>
                    <a:pt x="80" y="149"/>
                    <a:pt x="78" y="144"/>
                  </a:cubicBezTo>
                  <a:cubicBezTo>
                    <a:pt x="80" y="144"/>
                    <a:pt x="82" y="144"/>
                    <a:pt x="83" y="144"/>
                  </a:cubicBezTo>
                  <a:cubicBezTo>
                    <a:pt x="85" y="142"/>
                    <a:pt x="86" y="141"/>
                    <a:pt x="87" y="140"/>
                  </a:cubicBezTo>
                  <a:cubicBezTo>
                    <a:pt x="89" y="139"/>
                    <a:pt x="92" y="139"/>
                    <a:pt x="94" y="138"/>
                  </a:cubicBezTo>
                  <a:cubicBezTo>
                    <a:pt x="98" y="136"/>
                    <a:pt x="102" y="129"/>
                    <a:pt x="99" y="126"/>
                  </a:cubicBezTo>
                  <a:cubicBezTo>
                    <a:pt x="97" y="123"/>
                    <a:pt x="93" y="122"/>
                    <a:pt x="89" y="121"/>
                  </a:cubicBezTo>
                  <a:cubicBezTo>
                    <a:pt x="89" y="121"/>
                    <a:pt x="89" y="121"/>
                    <a:pt x="88" y="121"/>
                  </a:cubicBezTo>
                  <a:cubicBezTo>
                    <a:pt x="87" y="121"/>
                    <a:pt x="85" y="122"/>
                    <a:pt x="84" y="123"/>
                  </a:cubicBezTo>
                  <a:cubicBezTo>
                    <a:pt x="81" y="119"/>
                    <a:pt x="81" y="119"/>
                    <a:pt x="84" y="116"/>
                  </a:cubicBezTo>
                  <a:cubicBezTo>
                    <a:pt x="89" y="112"/>
                    <a:pt x="88" y="108"/>
                    <a:pt x="83" y="104"/>
                  </a:cubicBezTo>
                  <a:cubicBezTo>
                    <a:pt x="82" y="104"/>
                    <a:pt x="81" y="103"/>
                    <a:pt x="79" y="102"/>
                  </a:cubicBezTo>
                  <a:cubicBezTo>
                    <a:pt x="82" y="101"/>
                    <a:pt x="84" y="100"/>
                    <a:pt x="85" y="100"/>
                  </a:cubicBezTo>
                  <a:cubicBezTo>
                    <a:pt x="85" y="93"/>
                    <a:pt x="87" y="86"/>
                    <a:pt x="79" y="83"/>
                  </a:cubicBezTo>
                  <a:cubicBezTo>
                    <a:pt x="78" y="83"/>
                    <a:pt x="78" y="82"/>
                    <a:pt x="78" y="81"/>
                  </a:cubicBezTo>
                  <a:cubicBezTo>
                    <a:pt x="78" y="76"/>
                    <a:pt x="78" y="71"/>
                    <a:pt x="78" y="67"/>
                  </a:cubicBezTo>
                  <a:cubicBezTo>
                    <a:pt x="79" y="60"/>
                    <a:pt x="74" y="53"/>
                    <a:pt x="67" y="52"/>
                  </a:cubicBezTo>
                  <a:cubicBezTo>
                    <a:pt x="65" y="52"/>
                    <a:pt x="62" y="50"/>
                    <a:pt x="60" y="50"/>
                  </a:cubicBezTo>
                  <a:cubicBezTo>
                    <a:pt x="60" y="49"/>
                    <a:pt x="60" y="49"/>
                    <a:pt x="60" y="48"/>
                  </a:cubicBezTo>
                  <a:cubicBezTo>
                    <a:pt x="64" y="48"/>
                    <a:pt x="67" y="48"/>
                    <a:pt x="71" y="47"/>
                  </a:cubicBezTo>
                  <a:cubicBezTo>
                    <a:pt x="70" y="45"/>
                    <a:pt x="69" y="44"/>
                    <a:pt x="66" y="42"/>
                  </a:cubicBezTo>
                  <a:cubicBezTo>
                    <a:pt x="70" y="42"/>
                    <a:pt x="72" y="42"/>
                    <a:pt x="74" y="42"/>
                  </a:cubicBezTo>
                  <a:cubicBezTo>
                    <a:pt x="74" y="42"/>
                    <a:pt x="74" y="42"/>
                    <a:pt x="74" y="42"/>
                  </a:cubicBezTo>
                  <a:cubicBezTo>
                    <a:pt x="78" y="42"/>
                    <a:pt x="82" y="38"/>
                    <a:pt x="83" y="35"/>
                  </a:cubicBezTo>
                  <a:cubicBezTo>
                    <a:pt x="83" y="33"/>
                    <a:pt x="84" y="32"/>
                    <a:pt x="85" y="31"/>
                  </a:cubicBezTo>
                  <a:cubicBezTo>
                    <a:pt x="86" y="30"/>
                    <a:pt x="88" y="28"/>
                    <a:pt x="89" y="27"/>
                  </a:cubicBezTo>
                  <a:cubicBezTo>
                    <a:pt x="84" y="23"/>
                    <a:pt x="80" y="21"/>
                    <a:pt x="75" y="21"/>
                  </a:cubicBezTo>
                  <a:cubicBezTo>
                    <a:pt x="71" y="21"/>
                    <a:pt x="68" y="22"/>
                    <a:pt x="65" y="23"/>
                  </a:cubicBezTo>
                  <a:cubicBezTo>
                    <a:pt x="61" y="16"/>
                    <a:pt x="68" y="15"/>
                    <a:pt x="71" y="12"/>
                  </a:cubicBezTo>
                  <a:cubicBezTo>
                    <a:pt x="74" y="9"/>
                    <a:pt x="79" y="8"/>
                    <a:pt x="84" y="5"/>
                  </a:cubicBezTo>
                  <a:cubicBezTo>
                    <a:pt x="76" y="3"/>
                    <a:pt x="71" y="1"/>
                    <a:pt x="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5" name="Freeform 7">
              <a:extLst>
                <a:ext uri="{FF2B5EF4-FFF2-40B4-BE49-F238E27FC236}">
                  <a16:creationId xmlns:a16="http://schemas.microsoft.com/office/drawing/2014/main" xmlns="" id="{0CC77C87-B8F9-4061-A895-7F8FCA51EB3B}"/>
                </a:ext>
              </a:extLst>
            </p:cNvPr>
            <p:cNvSpPr>
              <a:spLocks/>
            </p:cNvSpPr>
            <p:nvPr/>
          </p:nvSpPr>
          <p:spPr bwMode="auto">
            <a:xfrm>
              <a:off x="2413" y="1932"/>
              <a:ext cx="114" cy="90"/>
            </a:xfrm>
            <a:custGeom>
              <a:avLst/>
              <a:gdLst>
                <a:gd name="T0" fmla="*/ 32 w 83"/>
                <a:gd name="T1" fmla="*/ 0 h 66"/>
                <a:gd name="T2" fmla="*/ 30 w 83"/>
                <a:gd name="T3" fmla="*/ 11 h 66"/>
                <a:gd name="T4" fmla="*/ 28 w 83"/>
                <a:gd name="T5" fmla="*/ 11 h 66"/>
                <a:gd name="T6" fmla="*/ 23 w 83"/>
                <a:gd name="T7" fmla="*/ 3 h 66"/>
                <a:gd name="T8" fmla="*/ 19 w 83"/>
                <a:gd name="T9" fmla="*/ 10 h 66"/>
                <a:gd name="T10" fmla="*/ 28 w 83"/>
                <a:gd name="T11" fmla="*/ 19 h 66"/>
                <a:gd name="T12" fmla="*/ 26 w 83"/>
                <a:gd name="T13" fmla="*/ 20 h 66"/>
                <a:gd name="T14" fmla="*/ 20 w 83"/>
                <a:gd name="T15" fmla="*/ 19 h 66"/>
                <a:gd name="T16" fmla="*/ 23 w 83"/>
                <a:gd name="T17" fmla="*/ 24 h 66"/>
                <a:gd name="T18" fmla="*/ 23 w 83"/>
                <a:gd name="T19" fmla="*/ 26 h 66"/>
                <a:gd name="T20" fmla="*/ 14 w 83"/>
                <a:gd name="T21" fmla="*/ 23 h 66"/>
                <a:gd name="T22" fmla="*/ 13 w 83"/>
                <a:gd name="T23" fmla="*/ 35 h 66"/>
                <a:gd name="T24" fmla="*/ 0 w 83"/>
                <a:gd name="T25" fmla="*/ 41 h 66"/>
                <a:gd name="T26" fmla="*/ 13 w 83"/>
                <a:gd name="T27" fmla="*/ 50 h 66"/>
                <a:gd name="T28" fmla="*/ 24 w 83"/>
                <a:gd name="T29" fmla="*/ 66 h 66"/>
                <a:gd name="T30" fmla="*/ 25 w 83"/>
                <a:gd name="T31" fmla="*/ 66 h 66"/>
                <a:gd name="T32" fmla="*/ 26 w 83"/>
                <a:gd name="T33" fmla="*/ 66 h 66"/>
                <a:gd name="T34" fmla="*/ 27 w 83"/>
                <a:gd name="T35" fmla="*/ 66 h 66"/>
                <a:gd name="T36" fmla="*/ 27 w 83"/>
                <a:gd name="T37" fmla="*/ 66 h 66"/>
                <a:gd name="T38" fmla="*/ 46 w 83"/>
                <a:gd name="T39" fmla="*/ 66 h 66"/>
                <a:gd name="T40" fmla="*/ 56 w 83"/>
                <a:gd name="T41" fmla="*/ 66 h 66"/>
                <a:gd name="T42" fmla="*/ 56 w 83"/>
                <a:gd name="T43" fmla="*/ 66 h 66"/>
                <a:gd name="T44" fmla="*/ 59 w 83"/>
                <a:gd name="T45" fmla="*/ 66 h 66"/>
                <a:gd name="T46" fmla="*/ 63 w 83"/>
                <a:gd name="T47" fmla="*/ 66 h 66"/>
                <a:gd name="T48" fmla="*/ 70 w 83"/>
                <a:gd name="T49" fmla="*/ 61 h 66"/>
                <a:gd name="T50" fmla="*/ 74 w 83"/>
                <a:gd name="T51" fmla="*/ 63 h 66"/>
                <a:gd name="T52" fmla="*/ 80 w 83"/>
                <a:gd name="T53" fmla="*/ 56 h 66"/>
                <a:gd name="T54" fmla="*/ 78 w 83"/>
                <a:gd name="T55" fmla="*/ 45 h 66"/>
                <a:gd name="T56" fmla="*/ 78 w 83"/>
                <a:gd name="T57" fmla="*/ 35 h 66"/>
                <a:gd name="T58" fmla="*/ 77 w 83"/>
                <a:gd name="T59" fmla="*/ 28 h 66"/>
                <a:gd name="T60" fmla="*/ 70 w 83"/>
                <a:gd name="T61" fmla="*/ 31 h 66"/>
                <a:gd name="T62" fmla="*/ 70 w 83"/>
                <a:gd name="T63" fmla="*/ 31 h 66"/>
                <a:gd name="T64" fmla="*/ 67 w 83"/>
                <a:gd name="T65" fmla="*/ 30 h 66"/>
                <a:gd name="T66" fmla="*/ 63 w 83"/>
                <a:gd name="T67" fmla="*/ 31 h 66"/>
                <a:gd name="T68" fmla="*/ 54 w 83"/>
                <a:gd name="T69" fmla="*/ 32 h 66"/>
                <a:gd name="T70" fmla="*/ 55 w 83"/>
                <a:gd name="T71" fmla="*/ 24 h 66"/>
                <a:gd name="T72" fmla="*/ 54 w 83"/>
                <a:gd name="T73" fmla="*/ 21 h 66"/>
                <a:gd name="T74" fmla="*/ 45 w 83"/>
                <a:gd name="T75" fmla="*/ 26 h 66"/>
                <a:gd name="T76" fmla="*/ 43 w 83"/>
                <a:gd name="T77" fmla="*/ 18 h 66"/>
                <a:gd name="T78" fmla="*/ 40 w 83"/>
                <a:gd name="T79" fmla="*/ 24 h 66"/>
                <a:gd name="T80" fmla="*/ 39 w 83"/>
                <a:gd name="T81" fmla="*/ 23 h 66"/>
                <a:gd name="T82" fmla="*/ 30 w 83"/>
                <a:gd name="T83" fmla="*/ 26 h 66"/>
                <a:gd name="T84" fmla="*/ 28 w 83"/>
                <a:gd name="T85" fmla="*/ 24 h 66"/>
                <a:gd name="T86" fmla="*/ 32 w 83"/>
                <a:gd name="T87" fmla="*/ 14 h 66"/>
                <a:gd name="T88" fmla="*/ 32 w 83"/>
                <a:gd name="T8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 h="66">
                  <a:moveTo>
                    <a:pt x="32" y="0"/>
                  </a:moveTo>
                  <a:cubicBezTo>
                    <a:pt x="32" y="4"/>
                    <a:pt x="31" y="7"/>
                    <a:pt x="30" y="11"/>
                  </a:cubicBezTo>
                  <a:cubicBezTo>
                    <a:pt x="29" y="11"/>
                    <a:pt x="28" y="11"/>
                    <a:pt x="28" y="11"/>
                  </a:cubicBezTo>
                  <a:cubicBezTo>
                    <a:pt x="26" y="9"/>
                    <a:pt x="25" y="6"/>
                    <a:pt x="23" y="3"/>
                  </a:cubicBezTo>
                  <a:cubicBezTo>
                    <a:pt x="22" y="5"/>
                    <a:pt x="20" y="8"/>
                    <a:pt x="19" y="10"/>
                  </a:cubicBezTo>
                  <a:cubicBezTo>
                    <a:pt x="22" y="13"/>
                    <a:pt x="25" y="16"/>
                    <a:pt x="28" y="19"/>
                  </a:cubicBezTo>
                  <a:cubicBezTo>
                    <a:pt x="27" y="19"/>
                    <a:pt x="27" y="20"/>
                    <a:pt x="26" y="20"/>
                  </a:cubicBezTo>
                  <a:cubicBezTo>
                    <a:pt x="25" y="20"/>
                    <a:pt x="23" y="20"/>
                    <a:pt x="20" y="19"/>
                  </a:cubicBezTo>
                  <a:cubicBezTo>
                    <a:pt x="22" y="21"/>
                    <a:pt x="23" y="23"/>
                    <a:pt x="23" y="24"/>
                  </a:cubicBezTo>
                  <a:cubicBezTo>
                    <a:pt x="23" y="25"/>
                    <a:pt x="23" y="25"/>
                    <a:pt x="23" y="26"/>
                  </a:cubicBezTo>
                  <a:cubicBezTo>
                    <a:pt x="19" y="25"/>
                    <a:pt x="16" y="23"/>
                    <a:pt x="14" y="23"/>
                  </a:cubicBezTo>
                  <a:cubicBezTo>
                    <a:pt x="14" y="27"/>
                    <a:pt x="15" y="33"/>
                    <a:pt x="13" y="35"/>
                  </a:cubicBezTo>
                  <a:cubicBezTo>
                    <a:pt x="11" y="39"/>
                    <a:pt x="5" y="39"/>
                    <a:pt x="0" y="41"/>
                  </a:cubicBezTo>
                  <a:cubicBezTo>
                    <a:pt x="5" y="44"/>
                    <a:pt x="9" y="47"/>
                    <a:pt x="13" y="50"/>
                  </a:cubicBezTo>
                  <a:cubicBezTo>
                    <a:pt x="10" y="59"/>
                    <a:pt x="21" y="60"/>
                    <a:pt x="24" y="66"/>
                  </a:cubicBezTo>
                  <a:cubicBezTo>
                    <a:pt x="24" y="66"/>
                    <a:pt x="25" y="66"/>
                    <a:pt x="25" y="66"/>
                  </a:cubicBezTo>
                  <a:cubicBezTo>
                    <a:pt x="25" y="66"/>
                    <a:pt x="25" y="66"/>
                    <a:pt x="26" y="66"/>
                  </a:cubicBezTo>
                  <a:cubicBezTo>
                    <a:pt x="26" y="66"/>
                    <a:pt x="27" y="66"/>
                    <a:pt x="27" y="66"/>
                  </a:cubicBezTo>
                  <a:cubicBezTo>
                    <a:pt x="27" y="66"/>
                    <a:pt x="27" y="66"/>
                    <a:pt x="27" y="66"/>
                  </a:cubicBezTo>
                  <a:cubicBezTo>
                    <a:pt x="33" y="66"/>
                    <a:pt x="40" y="66"/>
                    <a:pt x="46" y="66"/>
                  </a:cubicBezTo>
                  <a:cubicBezTo>
                    <a:pt x="49" y="66"/>
                    <a:pt x="52" y="66"/>
                    <a:pt x="56" y="66"/>
                  </a:cubicBezTo>
                  <a:cubicBezTo>
                    <a:pt x="56" y="66"/>
                    <a:pt x="56" y="66"/>
                    <a:pt x="56" y="66"/>
                  </a:cubicBezTo>
                  <a:cubicBezTo>
                    <a:pt x="57" y="66"/>
                    <a:pt x="58" y="66"/>
                    <a:pt x="59" y="66"/>
                  </a:cubicBezTo>
                  <a:cubicBezTo>
                    <a:pt x="61" y="66"/>
                    <a:pt x="62" y="66"/>
                    <a:pt x="63" y="66"/>
                  </a:cubicBezTo>
                  <a:cubicBezTo>
                    <a:pt x="65" y="66"/>
                    <a:pt x="68" y="65"/>
                    <a:pt x="70" y="61"/>
                  </a:cubicBezTo>
                  <a:cubicBezTo>
                    <a:pt x="71" y="62"/>
                    <a:pt x="73" y="63"/>
                    <a:pt x="74" y="63"/>
                  </a:cubicBezTo>
                  <a:cubicBezTo>
                    <a:pt x="77" y="63"/>
                    <a:pt x="78" y="58"/>
                    <a:pt x="80" y="56"/>
                  </a:cubicBezTo>
                  <a:cubicBezTo>
                    <a:pt x="83" y="52"/>
                    <a:pt x="81" y="47"/>
                    <a:pt x="78" y="45"/>
                  </a:cubicBezTo>
                  <a:cubicBezTo>
                    <a:pt x="78" y="41"/>
                    <a:pt x="79" y="38"/>
                    <a:pt x="78" y="35"/>
                  </a:cubicBezTo>
                  <a:cubicBezTo>
                    <a:pt x="78" y="33"/>
                    <a:pt x="78" y="30"/>
                    <a:pt x="77" y="28"/>
                  </a:cubicBezTo>
                  <a:cubicBezTo>
                    <a:pt x="75" y="28"/>
                    <a:pt x="72" y="31"/>
                    <a:pt x="70" y="31"/>
                  </a:cubicBezTo>
                  <a:cubicBezTo>
                    <a:pt x="70" y="31"/>
                    <a:pt x="70" y="31"/>
                    <a:pt x="70" y="31"/>
                  </a:cubicBezTo>
                  <a:cubicBezTo>
                    <a:pt x="69" y="30"/>
                    <a:pt x="68" y="30"/>
                    <a:pt x="67" y="30"/>
                  </a:cubicBezTo>
                  <a:cubicBezTo>
                    <a:pt x="65" y="30"/>
                    <a:pt x="64" y="30"/>
                    <a:pt x="63" y="31"/>
                  </a:cubicBezTo>
                  <a:cubicBezTo>
                    <a:pt x="60" y="32"/>
                    <a:pt x="57" y="32"/>
                    <a:pt x="54" y="32"/>
                  </a:cubicBezTo>
                  <a:cubicBezTo>
                    <a:pt x="54" y="29"/>
                    <a:pt x="55" y="26"/>
                    <a:pt x="55" y="24"/>
                  </a:cubicBezTo>
                  <a:cubicBezTo>
                    <a:pt x="55" y="23"/>
                    <a:pt x="55" y="22"/>
                    <a:pt x="54" y="21"/>
                  </a:cubicBezTo>
                  <a:cubicBezTo>
                    <a:pt x="51" y="23"/>
                    <a:pt x="48" y="24"/>
                    <a:pt x="45" y="26"/>
                  </a:cubicBezTo>
                  <a:cubicBezTo>
                    <a:pt x="44" y="23"/>
                    <a:pt x="44" y="21"/>
                    <a:pt x="43" y="18"/>
                  </a:cubicBezTo>
                  <a:cubicBezTo>
                    <a:pt x="42" y="21"/>
                    <a:pt x="41" y="22"/>
                    <a:pt x="40" y="24"/>
                  </a:cubicBezTo>
                  <a:cubicBezTo>
                    <a:pt x="39" y="23"/>
                    <a:pt x="39" y="23"/>
                    <a:pt x="39" y="23"/>
                  </a:cubicBezTo>
                  <a:cubicBezTo>
                    <a:pt x="36" y="24"/>
                    <a:pt x="33" y="25"/>
                    <a:pt x="30" y="26"/>
                  </a:cubicBezTo>
                  <a:cubicBezTo>
                    <a:pt x="30" y="26"/>
                    <a:pt x="28" y="25"/>
                    <a:pt x="28" y="24"/>
                  </a:cubicBezTo>
                  <a:cubicBezTo>
                    <a:pt x="29" y="21"/>
                    <a:pt x="30" y="17"/>
                    <a:pt x="32" y="14"/>
                  </a:cubicBezTo>
                  <a:cubicBezTo>
                    <a:pt x="35" y="10"/>
                    <a:pt x="36" y="3"/>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7" name="Freeform 8">
              <a:extLst>
                <a:ext uri="{FF2B5EF4-FFF2-40B4-BE49-F238E27FC236}">
                  <a16:creationId xmlns:a16="http://schemas.microsoft.com/office/drawing/2014/main" xmlns="" id="{CA9D2335-2B0E-4AFD-9409-545F2D47773D}"/>
                </a:ext>
              </a:extLst>
            </p:cNvPr>
            <p:cNvSpPr>
              <a:spLocks/>
            </p:cNvSpPr>
            <p:nvPr/>
          </p:nvSpPr>
          <p:spPr bwMode="auto">
            <a:xfrm>
              <a:off x="2397" y="2283"/>
              <a:ext cx="104" cy="82"/>
            </a:xfrm>
            <a:custGeom>
              <a:avLst/>
              <a:gdLst>
                <a:gd name="T0" fmla="*/ 55 w 76"/>
                <a:gd name="T1" fmla="*/ 0 h 60"/>
                <a:gd name="T2" fmla="*/ 41 w 76"/>
                <a:gd name="T3" fmla="*/ 6 h 60"/>
                <a:gd name="T4" fmla="*/ 46 w 76"/>
                <a:gd name="T5" fmla="*/ 9 h 60"/>
                <a:gd name="T6" fmla="*/ 41 w 76"/>
                <a:gd name="T7" fmla="*/ 13 h 60"/>
                <a:gd name="T8" fmla="*/ 38 w 76"/>
                <a:gd name="T9" fmla="*/ 16 h 60"/>
                <a:gd name="T10" fmla="*/ 34 w 76"/>
                <a:gd name="T11" fmla="*/ 14 h 60"/>
                <a:gd name="T12" fmla="*/ 29 w 76"/>
                <a:gd name="T13" fmla="*/ 9 h 60"/>
                <a:gd name="T14" fmla="*/ 26 w 76"/>
                <a:gd name="T15" fmla="*/ 8 h 60"/>
                <a:gd name="T16" fmla="*/ 26 w 76"/>
                <a:gd name="T17" fmla="*/ 8 h 60"/>
                <a:gd name="T18" fmla="*/ 23 w 76"/>
                <a:gd name="T19" fmla="*/ 11 h 60"/>
                <a:gd name="T20" fmla="*/ 17 w 76"/>
                <a:gd name="T21" fmla="*/ 21 h 60"/>
                <a:gd name="T22" fmla="*/ 25 w 76"/>
                <a:gd name="T23" fmla="*/ 28 h 60"/>
                <a:gd name="T24" fmla="*/ 26 w 76"/>
                <a:gd name="T25" fmla="*/ 28 h 60"/>
                <a:gd name="T26" fmla="*/ 27 w 76"/>
                <a:gd name="T27" fmla="*/ 30 h 60"/>
                <a:gd name="T28" fmla="*/ 15 w 76"/>
                <a:gd name="T29" fmla="*/ 37 h 60"/>
                <a:gd name="T30" fmla="*/ 23 w 76"/>
                <a:gd name="T31" fmla="*/ 41 h 60"/>
                <a:gd name="T32" fmla="*/ 2 w 76"/>
                <a:gd name="T33" fmla="*/ 42 h 60"/>
                <a:gd name="T34" fmla="*/ 2 w 76"/>
                <a:gd name="T35" fmla="*/ 43 h 60"/>
                <a:gd name="T36" fmla="*/ 9 w 76"/>
                <a:gd name="T37" fmla="*/ 46 h 60"/>
                <a:gd name="T38" fmla="*/ 0 w 76"/>
                <a:gd name="T39" fmla="*/ 49 h 60"/>
                <a:gd name="T40" fmla="*/ 1 w 76"/>
                <a:gd name="T41" fmla="*/ 49 h 60"/>
                <a:gd name="T42" fmla="*/ 5 w 76"/>
                <a:gd name="T43" fmla="*/ 55 h 60"/>
                <a:gd name="T44" fmla="*/ 22 w 76"/>
                <a:gd name="T45" fmla="*/ 60 h 60"/>
                <a:gd name="T46" fmla="*/ 25 w 76"/>
                <a:gd name="T47" fmla="*/ 60 h 60"/>
                <a:gd name="T48" fmla="*/ 45 w 76"/>
                <a:gd name="T49" fmla="*/ 57 h 60"/>
                <a:gd name="T50" fmla="*/ 58 w 76"/>
                <a:gd name="T51" fmla="*/ 48 h 60"/>
                <a:gd name="T52" fmla="*/ 63 w 76"/>
                <a:gd name="T53" fmla="*/ 31 h 60"/>
                <a:gd name="T54" fmla="*/ 64 w 76"/>
                <a:gd name="T55" fmla="*/ 28 h 60"/>
                <a:gd name="T56" fmla="*/ 71 w 76"/>
                <a:gd name="T57" fmla="*/ 18 h 60"/>
                <a:gd name="T58" fmla="*/ 72 w 76"/>
                <a:gd name="T59" fmla="*/ 16 h 60"/>
                <a:gd name="T60" fmla="*/ 72 w 76"/>
                <a:gd name="T61" fmla="*/ 8 h 60"/>
                <a:gd name="T62" fmla="*/ 66 w 76"/>
                <a:gd name="T63" fmla="*/ 5 h 60"/>
                <a:gd name="T64" fmla="*/ 66 w 76"/>
                <a:gd name="T65" fmla="*/ 5 h 60"/>
                <a:gd name="T66" fmla="*/ 53 w 76"/>
                <a:gd name="T67" fmla="*/ 8 h 60"/>
                <a:gd name="T68" fmla="*/ 52 w 76"/>
                <a:gd name="T69" fmla="*/ 8 h 60"/>
                <a:gd name="T70" fmla="*/ 64 w 76"/>
                <a:gd name="T71" fmla="*/ 1 h 60"/>
                <a:gd name="T72" fmla="*/ 55 w 76"/>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60">
                  <a:moveTo>
                    <a:pt x="55" y="0"/>
                  </a:moveTo>
                  <a:cubicBezTo>
                    <a:pt x="51" y="0"/>
                    <a:pt x="48" y="1"/>
                    <a:pt x="41" y="6"/>
                  </a:cubicBezTo>
                  <a:cubicBezTo>
                    <a:pt x="43" y="7"/>
                    <a:pt x="44" y="8"/>
                    <a:pt x="46" y="9"/>
                  </a:cubicBezTo>
                  <a:cubicBezTo>
                    <a:pt x="44" y="11"/>
                    <a:pt x="42" y="12"/>
                    <a:pt x="41" y="13"/>
                  </a:cubicBezTo>
                  <a:cubicBezTo>
                    <a:pt x="40" y="15"/>
                    <a:pt x="39" y="16"/>
                    <a:pt x="38" y="16"/>
                  </a:cubicBezTo>
                  <a:cubicBezTo>
                    <a:pt x="36" y="16"/>
                    <a:pt x="35" y="15"/>
                    <a:pt x="34" y="14"/>
                  </a:cubicBezTo>
                  <a:cubicBezTo>
                    <a:pt x="32" y="13"/>
                    <a:pt x="31" y="11"/>
                    <a:pt x="29" y="9"/>
                  </a:cubicBezTo>
                  <a:cubicBezTo>
                    <a:pt x="28" y="9"/>
                    <a:pt x="27" y="8"/>
                    <a:pt x="26" y="8"/>
                  </a:cubicBezTo>
                  <a:cubicBezTo>
                    <a:pt x="26" y="8"/>
                    <a:pt x="26" y="8"/>
                    <a:pt x="26" y="8"/>
                  </a:cubicBezTo>
                  <a:cubicBezTo>
                    <a:pt x="25" y="9"/>
                    <a:pt x="23" y="10"/>
                    <a:pt x="23" y="11"/>
                  </a:cubicBezTo>
                  <a:cubicBezTo>
                    <a:pt x="24" y="17"/>
                    <a:pt x="20" y="19"/>
                    <a:pt x="17" y="21"/>
                  </a:cubicBezTo>
                  <a:cubicBezTo>
                    <a:pt x="17" y="27"/>
                    <a:pt x="21" y="28"/>
                    <a:pt x="25" y="28"/>
                  </a:cubicBezTo>
                  <a:cubicBezTo>
                    <a:pt x="26" y="28"/>
                    <a:pt x="26" y="28"/>
                    <a:pt x="26" y="28"/>
                  </a:cubicBezTo>
                  <a:cubicBezTo>
                    <a:pt x="27" y="29"/>
                    <a:pt x="27" y="30"/>
                    <a:pt x="27" y="30"/>
                  </a:cubicBezTo>
                  <a:cubicBezTo>
                    <a:pt x="23" y="32"/>
                    <a:pt x="19" y="34"/>
                    <a:pt x="15" y="37"/>
                  </a:cubicBezTo>
                  <a:cubicBezTo>
                    <a:pt x="18" y="38"/>
                    <a:pt x="20" y="39"/>
                    <a:pt x="23" y="41"/>
                  </a:cubicBezTo>
                  <a:cubicBezTo>
                    <a:pt x="15" y="41"/>
                    <a:pt x="9" y="42"/>
                    <a:pt x="2" y="42"/>
                  </a:cubicBezTo>
                  <a:cubicBezTo>
                    <a:pt x="2" y="42"/>
                    <a:pt x="2" y="43"/>
                    <a:pt x="2" y="43"/>
                  </a:cubicBezTo>
                  <a:cubicBezTo>
                    <a:pt x="4" y="44"/>
                    <a:pt x="6" y="45"/>
                    <a:pt x="9" y="46"/>
                  </a:cubicBezTo>
                  <a:cubicBezTo>
                    <a:pt x="5" y="47"/>
                    <a:pt x="3" y="48"/>
                    <a:pt x="0" y="49"/>
                  </a:cubicBezTo>
                  <a:cubicBezTo>
                    <a:pt x="1" y="49"/>
                    <a:pt x="1" y="49"/>
                    <a:pt x="1" y="49"/>
                  </a:cubicBezTo>
                  <a:cubicBezTo>
                    <a:pt x="5" y="49"/>
                    <a:pt x="4" y="53"/>
                    <a:pt x="5" y="55"/>
                  </a:cubicBezTo>
                  <a:cubicBezTo>
                    <a:pt x="7" y="58"/>
                    <a:pt x="16" y="60"/>
                    <a:pt x="22" y="60"/>
                  </a:cubicBezTo>
                  <a:cubicBezTo>
                    <a:pt x="23" y="60"/>
                    <a:pt x="25" y="60"/>
                    <a:pt x="25" y="60"/>
                  </a:cubicBezTo>
                  <a:cubicBezTo>
                    <a:pt x="32" y="58"/>
                    <a:pt x="38" y="57"/>
                    <a:pt x="45" y="57"/>
                  </a:cubicBezTo>
                  <a:cubicBezTo>
                    <a:pt x="50" y="57"/>
                    <a:pt x="56" y="53"/>
                    <a:pt x="58" y="48"/>
                  </a:cubicBezTo>
                  <a:cubicBezTo>
                    <a:pt x="59" y="42"/>
                    <a:pt x="61" y="36"/>
                    <a:pt x="63" y="31"/>
                  </a:cubicBezTo>
                  <a:cubicBezTo>
                    <a:pt x="63" y="30"/>
                    <a:pt x="63" y="29"/>
                    <a:pt x="64" y="28"/>
                  </a:cubicBezTo>
                  <a:cubicBezTo>
                    <a:pt x="67" y="25"/>
                    <a:pt x="75" y="25"/>
                    <a:pt x="71" y="18"/>
                  </a:cubicBezTo>
                  <a:cubicBezTo>
                    <a:pt x="71" y="17"/>
                    <a:pt x="71" y="16"/>
                    <a:pt x="72" y="16"/>
                  </a:cubicBezTo>
                  <a:cubicBezTo>
                    <a:pt x="76" y="13"/>
                    <a:pt x="73" y="10"/>
                    <a:pt x="72" y="8"/>
                  </a:cubicBezTo>
                  <a:cubicBezTo>
                    <a:pt x="71" y="6"/>
                    <a:pt x="68" y="5"/>
                    <a:pt x="66" y="5"/>
                  </a:cubicBezTo>
                  <a:cubicBezTo>
                    <a:pt x="66" y="5"/>
                    <a:pt x="66" y="5"/>
                    <a:pt x="66" y="5"/>
                  </a:cubicBezTo>
                  <a:cubicBezTo>
                    <a:pt x="61" y="5"/>
                    <a:pt x="57" y="7"/>
                    <a:pt x="53" y="8"/>
                  </a:cubicBezTo>
                  <a:cubicBezTo>
                    <a:pt x="52" y="8"/>
                    <a:pt x="52" y="8"/>
                    <a:pt x="52" y="8"/>
                  </a:cubicBezTo>
                  <a:cubicBezTo>
                    <a:pt x="56" y="6"/>
                    <a:pt x="60" y="4"/>
                    <a:pt x="64" y="1"/>
                  </a:cubicBezTo>
                  <a:cubicBezTo>
                    <a:pt x="60" y="0"/>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8" name="Freeform 9">
              <a:extLst>
                <a:ext uri="{FF2B5EF4-FFF2-40B4-BE49-F238E27FC236}">
                  <a16:creationId xmlns:a16="http://schemas.microsoft.com/office/drawing/2014/main" xmlns="" id="{E5E11BD7-4372-4753-A77B-CAB0457BE3C1}"/>
                </a:ext>
              </a:extLst>
            </p:cNvPr>
            <p:cNvSpPr>
              <a:spLocks/>
            </p:cNvSpPr>
            <p:nvPr/>
          </p:nvSpPr>
          <p:spPr bwMode="auto">
            <a:xfrm>
              <a:off x="2734" y="2801"/>
              <a:ext cx="67" cy="39"/>
            </a:xfrm>
            <a:custGeom>
              <a:avLst/>
              <a:gdLst>
                <a:gd name="T0" fmla="*/ 9 w 49"/>
                <a:gd name="T1" fmla="*/ 0 h 29"/>
                <a:gd name="T2" fmla="*/ 0 w 49"/>
                <a:gd name="T3" fmla="*/ 7 h 29"/>
                <a:gd name="T4" fmla="*/ 8 w 49"/>
                <a:gd name="T5" fmla="*/ 11 h 29"/>
                <a:gd name="T6" fmla="*/ 24 w 49"/>
                <a:gd name="T7" fmla="*/ 20 h 29"/>
                <a:gd name="T8" fmla="*/ 31 w 49"/>
                <a:gd name="T9" fmla="*/ 26 h 29"/>
                <a:gd name="T10" fmla="*/ 35 w 49"/>
                <a:gd name="T11" fmla="*/ 29 h 29"/>
                <a:gd name="T12" fmla="*/ 39 w 49"/>
                <a:gd name="T13" fmla="*/ 28 h 29"/>
                <a:gd name="T14" fmla="*/ 43 w 49"/>
                <a:gd name="T15" fmla="*/ 21 h 29"/>
                <a:gd name="T16" fmla="*/ 43 w 49"/>
                <a:gd name="T17" fmla="*/ 14 h 29"/>
                <a:gd name="T18" fmla="*/ 49 w 49"/>
                <a:gd name="T19" fmla="*/ 1 h 29"/>
                <a:gd name="T20" fmla="*/ 34 w 49"/>
                <a:gd name="T21" fmla="*/ 4 h 29"/>
                <a:gd name="T22" fmla="*/ 25 w 49"/>
                <a:gd name="T23" fmla="*/ 5 h 29"/>
                <a:gd name="T24" fmla="*/ 14 w 49"/>
                <a:gd name="T25" fmla="*/ 1 h 29"/>
                <a:gd name="T26" fmla="*/ 9 w 49"/>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29">
                  <a:moveTo>
                    <a:pt x="9" y="0"/>
                  </a:moveTo>
                  <a:cubicBezTo>
                    <a:pt x="5" y="0"/>
                    <a:pt x="1" y="3"/>
                    <a:pt x="0" y="7"/>
                  </a:cubicBezTo>
                  <a:cubicBezTo>
                    <a:pt x="3" y="8"/>
                    <a:pt x="6" y="10"/>
                    <a:pt x="8" y="11"/>
                  </a:cubicBezTo>
                  <a:cubicBezTo>
                    <a:pt x="13" y="14"/>
                    <a:pt x="18" y="18"/>
                    <a:pt x="24" y="20"/>
                  </a:cubicBezTo>
                  <a:cubicBezTo>
                    <a:pt x="27" y="21"/>
                    <a:pt x="30" y="22"/>
                    <a:pt x="31" y="26"/>
                  </a:cubicBezTo>
                  <a:cubicBezTo>
                    <a:pt x="32" y="28"/>
                    <a:pt x="34" y="29"/>
                    <a:pt x="35" y="29"/>
                  </a:cubicBezTo>
                  <a:cubicBezTo>
                    <a:pt x="36" y="29"/>
                    <a:pt x="38" y="28"/>
                    <a:pt x="39" y="28"/>
                  </a:cubicBezTo>
                  <a:cubicBezTo>
                    <a:pt x="41" y="27"/>
                    <a:pt x="42" y="24"/>
                    <a:pt x="43" y="21"/>
                  </a:cubicBezTo>
                  <a:cubicBezTo>
                    <a:pt x="43" y="19"/>
                    <a:pt x="43" y="16"/>
                    <a:pt x="43" y="14"/>
                  </a:cubicBezTo>
                  <a:cubicBezTo>
                    <a:pt x="45" y="10"/>
                    <a:pt x="47" y="6"/>
                    <a:pt x="49" y="1"/>
                  </a:cubicBezTo>
                  <a:cubicBezTo>
                    <a:pt x="44" y="2"/>
                    <a:pt x="39" y="3"/>
                    <a:pt x="34" y="4"/>
                  </a:cubicBezTo>
                  <a:cubicBezTo>
                    <a:pt x="31" y="4"/>
                    <a:pt x="28" y="5"/>
                    <a:pt x="25" y="5"/>
                  </a:cubicBezTo>
                  <a:cubicBezTo>
                    <a:pt x="22" y="5"/>
                    <a:pt x="18" y="4"/>
                    <a:pt x="14" y="1"/>
                  </a:cubicBezTo>
                  <a:cubicBezTo>
                    <a:pt x="13" y="0"/>
                    <a:pt x="11"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9" name="Freeform 10">
              <a:extLst>
                <a:ext uri="{FF2B5EF4-FFF2-40B4-BE49-F238E27FC236}">
                  <a16:creationId xmlns:a16="http://schemas.microsoft.com/office/drawing/2014/main" xmlns="" id="{8F1534BE-588A-4D9E-8B78-59FE1AFF65E4}"/>
                </a:ext>
              </a:extLst>
            </p:cNvPr>
            <p:cNvSpPr>
              <a:spLocks/>
            </p:cNvSpPr>
            <p:nvPr/>
          </p:nvSpPr>
          <p:spPr bwMode="auto">
            <a:xfrm>
              <a:off x="2648" y="2715"/>
              <a:ext cx="36" cy="55"/>
            </a:xfrm>
            <a:custGeom>
              <a:avLst/>
              <a:gdLst>
                <a:gd name="T0" fmla="*/ 19 w 26"/>
                <a:gd name="T1" fmla="*/ 0 h 40"/>
                <a:gd name="T2" fmla="*/ 17 w 26"/>
                <a:gd name="T3" fmla="*/ 1 h 40"/>
                <a:gd name="T4" fmla="*/ 14 w 26"/>
                <a:gd name="T5" fmla="*/ 2 h 40"/>
                <a:gd name="T6" fmla="*/ 14 w 26"/>
                <a:gd name="T7" fmla="*/ 2 h 40"/>
                <a:gd name="T8" fmla="*/ 13 w 26"/>
                <a:gd name="T9" fmla="*/ 2 h 40"/>
                <a:gd name="T10" fmla="*/ 9 w 26"/>
                <a:gd name="T11" fmla="*/ 4 h 40"/>
                <a:gd name="T12" fmla="*/ 2 w 26"/>
                <a:gd name="T13" fmla="*/ 8 h 40"/>
                <a:gd name="T14" fmla="*/ 8 w 26"/>
                <a:gd name="T15" fmla="*/ 19 h 40"/>
                <a:gd name="T16" fmla="*/ 8 w 26"/>
                <a:gd name="T17" fmla="*/ 40 h 40"/>
                <a:gd name="T18" fmla="*/ 12 w 26"/>
                <a:gd name="T19" fmla="*/ 36 h 40"/>
                <a:gd name="T20" fmla="*/ 20 w 26"/>
                <a:gd name="T21" fmla="*/ 37 h 40"/>
                <a:gd name="T22" fmla="*/ 20 w 26"/>
                <a:gd name="T23" fmla="*/ 32 h 40"/>
                <a:gd name="T24" fmla="*/ 23 w 26"/>
                <a:gd name="T25" fmla="*/ 15 h 40"/>
                <a:gd name="T26" fmla="*/ 22 w 26"/>
                <a:gd name="T27" fmla="*/ 2 h 40"/>
                <a:gd name="T28" fmla="*/ 19 w 26"/>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0">
                  <a:moveTo>
                    <a:pt x="19" y="0"/>
                  </a:moveTo>
                  <a:cubicBezTo>
                    <a:pt x="19" y="0"/>
                    <a:pt x="18" y="1"/>
                    <a:pt x="17" y="1"/>
                  </a:cubicBezTo>
                  <a:cubicBezTo>
                    <a:pt x="16" y="2"/>
                    <a:pt x="15" y="2"/>
                    <a:pt x="14" y="2"/>
                  </a:cubicBezTo>
                  <a:cubicBezTo>
                    <a:pt x="14" y="2"/>
                    <a:pt x="14" y="2"/>
                    <a:pt x="14" y="2"/>
                  </a:cubicBezTo>
                  <a:cubicBezTo>
                    <a:pt x="13" y="2"/>
                    <a:pt x="13" y="2"/>
                    <a:pt x="13" y="2"/>
                  </a:cubicBezTo>
                  <a:cubicBezTo>
                    <a:pt x="12" y="2"/>
                    <a:pt x="10" y="3"/>
                    <a:pt x="9" y="4"/>
                  </a:cubicBezTo>
                  <a:cubicBezTo>
                    <a:pt x="6" y="5"/>
                    <a:pt x="2" y="7"/>
                    <a:pt x="2" y="8"/>
                  </a:cubicBezTo>
                  <a:cubicBezTo>
                    <a:pt x="3" y="12"/>
                    <a:pt x="1" y="18"/>
                    <a:pt x="8" y="19"/>
                  </a:cubicBezTo>
                  <a:cubicBezTo>
                    <a:pt x="0" y="31"/>
                    <a:pt x="1" y="39"/>
                    <a:pt x="8" y="40"/>
                  </a:cubicBezTo>
                  <a:cubicBezTo>
                    <a:pt x="10" y="37"/>
                    <a:pt x="10" y="36"/>
                    <a:pt x="12" y="36"/>
                  </a:cubicBezTo>
                  <a:cubicBezTo>
                    <a:pt x="14" y="36"/>
                    <a:pt x="16" y="37"/>
                    <a:pt x="20" y="37"/>
                  </a:cubicBezTo>
                  <a:cubicBezTo>
                    <a:pt x="20" y="35"/>
                    <a:pt x="20" y="33"/>
                    <a:pt x="20" y="32"/>
                  </a:cubicBezTo>
                  <a:cubicBezTo>
                    <a:pt x="21" y="26"/>
                    <a:pt x="21" y="20"/>
                    <a:pt x="23" y="15"/>
                  </a:cubicBezTo>
                  <a:cubicBezTo>
                    <a:pt x="26" y="10"/>
                    <a:pt x="24" y="6"/>
                    <a:pt x="22" y="2"/>
                  </a:cubicBezTo>
                  <a:cubicBezTo>
                    <a:pt x="21" y="1"/>
                    <a:pt x="20"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0" name="Freeform 11">
              <a:extLst>
                <a:ext uri="{FF2B5EF4-FFF2-40B4-BE49-F238E27FC236}">
                  <a16:creationId xmlns:a16="http://schemas.microsoft.com/office/drawing/2014/main" xmlns="" id="{868684B9-8D39-44B9-BC57-0B97B41625FE}"/>
                </a:ext>
              </a:extLst>
            </p:cNvPr>
            <p:cNvSpPr>
              <a:spLocks/>
            </p:cNvSpPr>
            <p:nvPr/>
          </p:nvSpPr>
          <p:spPr bwMode="auto">
            <a:xfrm>
              <a:off x="3147" y="2576"/>
              <a:ext cx="73" cy="41"/>
            </a:xfrm>
            <a:custGeom>
              <a:avLst/>
              <a:gdLst>
                <a:gd name="T0" fmla="*/ 14 w 53"/>
                <a:gd name="T1" fmla="*/ 0 h 30"/>
                <a:gd name="T2" fmla="*/ 0 w 53"/>
                <a:gd name="T3" fmla="*/ 12 h 30"/>
                <a:gd name="T4" fmla="*/ 12 w 53"/>
                <a:gd name="T5" fmla="*/ 28 h 30"/>
                <a:gd name="T6" fmla="*/ 18 w 53"/>
                <a:gd name="T7" fmla="*/ 30 h 30"/>
                <a:gd name="T8" fmla="*/ 25 w 53"/>
                <a:gd name="T9" fmla="*/ 23 h 30"/>
                <a:gd name="T10" fmla="*/ 33 w 53"/>
                <a:gd name="T11" fmla="*/ 18 h 30"/>
                <a:gd name="T12" fmla="*/ 40 w 53"/>
                <a:gd name="T13" fmla="*/ 12 h 30"/>
                <a:gd name="T14" fmla="*/ 45 w 53"/>
                <a:gd name="T15" fmla="*/ 13 h 30"/>
                <a:gd name="T16" fmla="*/ 46 w 53"/>
                <a:gd name="T17" fmla="*/ 13 h 30"/>
                <a:gd name="T18" fmla="*/ 53 w 53"/>
                <a:gd name="T19" fmla="*/ 12 h 30"/>
                <a:gd name="T20" fmla="*/ 51 w 53"/>
                <a:gd name="T21" fmla="*/ 5 h 30"/>
                <a:gd name="T22" fmla="*/ 50 w 53"/>
                <a:gd name="T23" fmla="*/ 5 h 30"/>
                <a:gd name="T24" fmla="*/ 44 w 53"/>
                <a:gd name="T25" fmla="*/ 8 h 30"/>
                <a:gd name="T26" fmla="*/ 38 w 53"/>
                <a:gd name="T27" fmla="*/ 11 h 30"/>
                <a:gd name="T28" fmla="*/ 34 w 53"/>
                <a:gd name="T29" fmla="*/ 10 h 30"/>
                <a:gd name="T30" fmla="*/ 19 w 53"/>
                <a:gd name="T31" fmla="*/ 0 h 30"/>
                <a:gd name="T32" fmla="*/ 19 w 53"/>
                <a:gd name="T33" fmla="*/ 0 h 30"/>
                <a:gd name="T34" fmla="*/ 17 w 53"/>
                <a:gd name="T35" fmla="*/ 3 h 30"/>
                <a:gd name="T36" fmla="*/ 14 w 53"/>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0">
                  <a:moveTo>
                    <a:pt x="14" y="0"/>
                  </a:moveTo>
                  <a:cubicBezTo>
                    <a:pt x="9" y="4"/>
                    <a:pt x="4" y="8"/>
                    <a:pt x="0" y="12"/>
                  </a:cubicBezTo>
                  <a:cubicBezTo>
                    <a:pt x="13" y="16"/>
                    <a:pt x="13" y="17"/>
                    <a:pt x="12" y="28"/>
                  </a:cubicBezTo>
                  <a:cubicBezTo>
                    <a:pt x="14" y="29"/>
                    <a:pt x="16" y="30"/>
                    <a:pt x="18" y="30"/>
                  </a:cubicBezTo>
                  <a:cubicBezTo>
                    <a:pt x="21" y="30"/>
                    <a:pt x="24" y="28"/>
                    <a:pt x="25" y="23"/>
                  </a:cubicBezTo>
                  <a:cubicBezTo>
                    <a:pt x="26" y="21"/>
                    <a:pt x="30" y="20"/>
                    <a:pt x="33" y="18"/>
                  </a:cubicBezTo>
                  <a:cubicBezTo>
                    <a:pt x="35" y="13"/>
                    <a:pt x="36" y="12"/>
                    <a:pt x="40" y="12"/>
                  </a:cubicBezTo>
                  <a:cubicBezTo>
                    <a:pt x="41" y="12"/>
                    <a:pt x="43" y="12"/>
                    <a:pt x="45" y="13"/>
                  </a:cubicBezTo>
                  <a:cubicBezTo>
                    <a:pt x="46" y="13"/>
                    <a:pt x="46" y="13"/>
                    <a:pt x="46" y="13"/>
                  </a:cubicBezTo>
                  <a:cubicBezTo>
                    <a:pt x="48" y="13"/>
                    <a:pt x="50" y="12"/>
                    <a:pt x="53" y="12"/>
                  </a:cubicBezTo>
                  <a:cubicBezTo>
                    <a:pt x="52" y="9"/>
                    <a:pt x="51" y="7"/>
                    <a:pt x="51" y="5"/>
                  </a:cubicBezTo>
                  <a:cubicBezTo>
                    <a:pt x="51" y="5"/>
                    <a:pt x="50" y="5"/>
                    <a:pt x="50" y="5"/>
                  </a:cubicBezTo>
                  <a:cubicBezTo>
                    <a:pt x="47" y="5"/>
                    <a:pt x="46" y="6"/>
                    <a:pt x="44" y="8"/>
                  </a:cubicBezTo>
                  <a:cubicBezTo>
                    <a:pt x="42" y="9"/>
                    <a:pt x="40" y="11"/>
                    <a:pt x="38" y="11"/>
                  </a:cubicBezTo>
                  <a:cubicBezTo>
                    <a:pt x="36" y="11"/>
                    <a:pt x="35" y="11"/>
                    <a:pt x="34" y="10"/>
                  </a:cubicBezTo>
                  <a:cubicBezTo>
                    <a:pt x="29" y="7"/>
                    <a:pt x="24" y="4"/>
                    <a:pt x="19" y="0"/>
                  </a:cubicBezTo>
                  <a:cubicBezTo>
                    <a:pt x="19" y="0"/>
                    <a:pt x="19" y="0"/>
                    <a:pt x="19" y="0"/>
                  </a:cubicBezTo>
                  <a:cubicBezTo>
                    <a:pt x="19" y="0"/>
                    <a:pt x="18" y="2"/>
                    <a:pt x="17" y="3"/>
                  </a:cubicBezTo>
                  <a:cubicBezTo>
                    <a:pt x="15" y="2"/>
                    <a:pt x="14"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1" name="Freeform 12">
              <a:extLst>
                <a:ext uri="{FF2B5EF4-FFF2-40B4-BE49-F238E27FC236}">
                  <a16:creationId xmlns:a16="http://schemas.microsoft.com/office/drawing/2014/main" xmlns="" id="{4D5E0150-8E08-405C-B9B1-12D4023CB7D2}"/>
                </a:ext>
              </a:extLst>
            </p:cNvPr>
            <p:cNvSpPr>
              <a:spLocks noEditPoints="1"/>
            </p:cNvSpPr>
            <p:nvPr/>
          </p:nvSpPr>
          <p:spPr bwMode="auto">
            <a:xfrm>
              <a:off x="2715" y="2306"/>
              <a:ext cx="48" cy="52"/>
            </a:xfrm>
            <a:custGeom>
              <a:avLst/>
              <a:gdLst>
                <a:gd name="T0" fmla="*/ 8 w 35"/>
                <a:gd name="T1" fmla="*/ 37 h 38"/>
                <a:gd name="T2" fmla="*/ 8 w 35"/>
                <a:gd name="T3" fmla="*/ 37 h 38"/>
                <a:gd name="T4" fmla="*/ 8 w 35"/>
                <a:gd name="T5" fmla="*/ 37 h 38"/>
                <a:gd name="T6" fmla="*/ 8 w 35"/>
                <a:gd name="T7" fmla="*/ 37 h 38"/>
                <a:gd name="T8" fmla="*/ 8 w 35"/>
                <a:gd name="T9" fmla="*/ 37 h 38"/>
                <a:gd name="T10" fmla="*/ 27 w 35"/>
                <a:gd name="T11" fmla="*/ 0 h 38"/>
                <a:gd name="T12" fmla="*/ 19 w 35"/>
                <a:gd name="T13" fmla="*/ 2 h 38"/>
                <a:gd name="T14" fmla="*/ 20 w 35"/>
                <a:gd name="T15" fmla="*/ 7 h 38"/>
                <a:gd name="T16" fmla="*/ 14 w 35"/>
                <a:gd name="T17" fmla="*/ 4 h 38"/>
                <a:gd name="T18" fmla="*/ 11 w 35"/>
                <a:gd name="T19" fmla="*/ 7 h 38"/>
                <a:gd name="T20" fmla="*/ 5 w 35"/>
                <a:gd name="T21" fmla="*/ 4 h 38"/>
                <a:gd name="T22" fmla="*/ 8 w 35"/>
                <a:gd name="T23" fmla="*/ 37 h 38"/>
                <a:gd name="T24" fmla="*/ 14 w 35"/>
                <a:gd name="T25" fmla="*/ 38 h 38"/>
                <a:gd name="T26" fmla="*/ 19 w 35"/>
                <a:gd name="T27" fmla="*/ 24 h 38"/>
                <a:gd name="T28" fmla="*/ 27 w 35"/>
                <a:gd name="T29" fmla="*/ 17 h 38"/>
                <a:gd name="T30" fmla="*/ 28 w 35"/>
                <a:gd name="T31" fmla="*/ 13 h 38"/>
                <a:gd name="T32" fmla="*/ 30 w 35"/>
                <a:gd name="T33" fmla="*/ 13 h 38"/>
                <a:gd name="T34" fmla="*/ 32 w 35"/>
                <a:gd name="T35" fmla="*/ 14 h 38"/>
                <a:gd name="T36" fmla="*/ 32 w 35"/>
                <a:gd name="T37" fmla="*/ 14 h 38"/>
                <a:gd name="T38" fmla="*/ 28 w 35"/>
                <a:gd name="T39" fmla="*/ 7 h 38"/>
                <a:gd name="T40" fmla="*/ 27 w 35"/>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8">
                  <a:moveTo>
                    <a:pt x="8" y="37"/>
                  </a:moveTo>
                  <a:cubicBezTo>
                    <a:pt x="8" y="37"/>
                    <a:pt x="8" y="37"/>
                    <a:pt x="8" y="37"/>
                  </a:cubicBezTo>
                  <a:cubicBezTo>
                    <a:pt x="8" y="37"/>
                    <a:pt x="8" y="37"/>
                    <a:pt x="8" y="37"/>
                  </a:cubicBezTo>
                  <a:cubicBezTo>
                    <a:pt x="8" y="37"/>
                    <a:pt x="8" y="37"/>
                    <a:pt x="8" y="37"/>
                  </a:cubicBezTo>
                  <a:cubicBezTo>
                    <a:pt x="8" y="37"/>
                    <a:pt x="8" y="37"/>
                    <a:pt x="8" y="37"/>
                  </a:cubicBezTo>
                  <a:moveTo>
                    <a:pt x="27" y="0"/>
                  </a:moveTo>
                  <a:cubicBezTo>
                    <a:pt x="24" y="0"/>
                    <a:pt x="22" y="1"/>
                    <a:pt x="19" y="2"/>
                  </a:cubicBezTo>
                  <a:cubicBezTo>
                    <a:pt x="19" y="3"/>
                    <a:pt x="20" y="5"/>
                    <a:pt x="20" y="7"/>
                  </a:cubicBezTo>
                  <a:cubicBezTo>
                    <a:pt x="18" y="6"/>
                    <a:pt x="16" y="5"/>
                    <a:pt x="14" y="4"/>
                  </a:cubicBezTo>
                  <a:cubicBezTo>
                    <a:pt x="13" y="4"/>
                    <a:pt x="12" y="6"/>
                    <a:pt x="11" y="7"/>
                  </a:cubicBezTo>
                  <a:cubicBezTo>
                    <a:pt x="9" y="6"/>
                    <a:pt x="7" y="5"/>
                    <a:pt x="5" y="4"/>
                  </a:cubicBezTo>
                  <a:cubicBezTo>
                    <a:pt x="0" y="16"/>
                    <a:pt x="7" y="26"/>
                    <a:pt x="8" y="37"/>
                  </a:cubicBezTo>
                  <a:cubicBezTo>
                    <a:pt x="10" y="37"/>
                    <a:pt x="12" y="38"/>
                    <a:pt x="14" y="38"/>
                  </a:cubicBezTo>
                  <a:cubicBezTo>
                    <a:pt x="14" y="32"/>
                    <a:pt x="15" y="28"/>
                    <a:pt x="19" y="24"/>
                  </a:cubicBezTo>
                  <a:cubicBezTo>
                    <a:pt x="22" y="22"/>
                    <a:pt x="27" y="19"/>
                    <a:pt x="27" y="17"/>
                  </a:cubicBezTo>
                  <a:cubicBezTo>
                    <a:pt x="26" y="14"/>
                    <a:pt x="27" y="13"/>
                    <a:pt x="28" y="13"/>
                  </a:cubicBezTo>
                  <a:cubicBezTo>
                    <a:pt x="29" y="13"/>
                    <a:pt x="30" y="13"/>
                    <a:pt x="30" y="13"/>
                  </a:cubicBezTo>
                  <a:cubicBezTo>
                    <a:pt x="31" y="13"/>
                    <a:pt x="32" y="14"/>
                    <a:pt x="32" y="14"/>
                  </a:cubicBezTo>
                  <a:cubicBezTo>
                    <a:pt x="32" y="14"/>
                    <a:pt x="32" y="14"/>
                    <a:pt x="32" y="14"/>
                  </a:cubicBezTo>
                  <a:cubicBezTo>
                    <a:pt x="35" y="9"/>
                    <a:pt x="29" y="9"/>
                    <a:pt x="28" y="7"/>
                  </a:cubicBezTo>
                  <a:cubicBezTo>
                    <a:pt x="27" y="5"/>
                    <a:pt x="27" y="2"/>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2" name="Freeform 13">
              <a:extLst>
                <a:ext uri="{FF2B5EF4-FFF2-40B4-BE49-F238E27FC236}">
                  <a16:creationId xmlns:a16="http://schemas.microsoft.com/office/drawing/2014/main" xmlns="" id="{5A4BF058-CAFC-4618-BBBC-E1C01E765720}"/>
                </a:ext>
              </a:extLst>
            </p:cNvPr>
            <p:cNvSpPr>
              <a:spLocks/>
            </p:cNvSpPr>
            <p:nvPr/>
          </p:nvSpPr>
          <p:spPr bwMode="auto">
            <a:xfrm>
              <a:off x="2483" y="2352"/>
              <a:ext cx="48" cy="47"/>
            </a:xfrm>
            <a:custGeom>
              <a:avLst/>
              <a:gdLst>
                <a:gd name="T0" fmla="*/ 27 w 35"/>
                <a:gd name="T1" fmla="*/ 0 h 34"/>
                <a:gd name="T2" fmla="*/ 17 w 35"/>
                <a:gd name="T3" fmla="*/ 3 h 34"/>
                <a:gd name="T4" fmla="*/ 17 w 35"/>
                <a:gd name="T5" fmla="*/ 4 h 34"/>
                <a:gd name="T6" fmla="*/ 22 w 35"/>
                <a:gd name="T7" fmla="*/ 4 h 34"/>
                <a:gd name="T8" fmla="*/ 15 w 35"/>
                <a:gd name="T9" fmla="*/ 17 h 34"/>
                <a:gd name="T10" fmla="*/ 0 w 35"/>
                <a:gd name="T11" fmla="*/ 20 h 34"/>
                <a:gd name="T12" fmla="*/ 4 w 35"/>
                <a:gd name="T13" fmla="*/ 25 h 34"/>
                <a:gd name="T14" fmla="*/ 8 w 35"/>
                <a:gd name="T15" fmla="*/ 24 h 34"/>
                <a:gd name="T16" fmla="*/ 10 w 35"/>
                <a:gd name="T17" fmla="*/ 24 h 34"/>
                <a:gd name="T18" fmla="*/ 15 w 35"/>
                <a:gd name="T19" fmla="*/ 30 h 34"/>
                <a:gd name="T20" fmla="*/ 20 w 35"/>
                <a:gd name="T21" fmla="*/ 34 h 34"/>
                <a:gd name="T22" fmla="*/ 24 w 35"/>
                <a:gd name="T23" fmla="*/ 34 h 34"/>
                <a:gd name="T24" fmla="*/ 26 w 35"/>
                <a:gd name="T25" fmla="*/ 26 h 34"/>
                <a:gd name="T26" fmla="*/ 26 w 35"/>
                <a:gd name="T27" fmla="*/ 26 h 34"/>
                <a:gd name="T28" fmla="*/ 26 w 35"/>
                <a:gd name="T29" fmla="*/ 26 h 34"/>
                <a:gd name="T30" fmla="*/ 35 w 35"/>
                <a:gd name="T31" fmla="*/ 8 h 34"/>
                <a:gd name="T32" fmla="*/ 27 w 35"/>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27" y="0"/>
                  </a:moveTo>
                  <a:cubicBezTo>
                    <a:pt x="25" y="0"/>
                    <a:pt x="22" y="1"/>
                    <a:pt x="17" y="3"/>
                  </a:cubicBezTo>
                  <a:cubicBezTo>
                    <a:pt x="17" y="3"/>
                    <a:pt x="17" y="4"/>
                    <a:pt x="17" y="4"/>
                  </a:cubicBezTo>
                  <a:cubicBezTo>
                    <a:pt x="19" y="4"/>
                    <a:pt x="20" y="4"/>
                    <a:pt x="22" y="4"/>
                  </a:cubicBezTo>
                  <a:cubicBezTo>
                    <a:pt x="19" y="9"/>
                    <a:pt x="21" y="15"/>
                    <a:pt x="15" y="17"/>
                  </a:cubicBezTo>
                  <a:cubicBezTo>
                    <a:pt x="10" y="18"/>
                    <a:pt x="5" y="19"/>
                    <a:pt x="0" y="20"/>
                  </a:cubicBezTo>
                  <a:cubicBezTo>
                    <a:pt x="1" y="21"/>
                    <a:pt x="2" y="23"/>
                    <a:pt x="4" y="25"/>
                  </a:cubicBezTo>
                  <a:cubicBezTo>
                    <a:pt x="5" y="24"/>
                    <a:pt x="7" y="24"/>
                    <a:pt x="8" y="24"/>
                  </a:cubicBezTo>
                  <a:cubicBezTo>
                    <a:pt x="9" y="24"/>
                    <a:pt x="9" y="24"/>
                    <a:pt x="10" y="24"/>
                  </a:cubicBezTo>
                  <a:cubicBezTo>
                    <a:pt x="12" y="25"/>
                    <a:pt x="14" y="28"/>
                    <a:pt x="15" y="30"/>
                  </a:cubicBezTo>
                  <a:cubicBezTo>
                    <a:pt x="16" y="34"/>
                    <a:pt x="18" y="34"/>
                    <a:pt x="20" y="34"/>
                  </a:cubicBezTo>
                  <a:cubicBezTo>
                    <a:pt x="21" y="34"/>
                    <a:pt x="23" y="34"/>
                    <a:pt x="24" y="34"/>
                  </a:cubicBezTo>
                  <a:cubicBezTo>
                    <a:pt x="28" y="32"/>
                    <a:pt x="28" y="29"/>
                    <a:pt x="26" y="26"/>
                  </a:cubicBezTo>
                  <a:cubicBezTo>
                    <a:pt x="26" y="26"/>
                    <a:pt x="26" y="26"/>
                    <a:pt x="26" y="26"/>
                  </a:cubicBezTo>
                  <a:cubicBezTo>
                    <a:pt x="26" y="26"/>
                    <a:pt x="26" y="26"/>
                    <a:pt x="26" y="26"/>
                  </a:cubicBezTo>
                  <a:cubicBezTo>
                    <a:pt x="29" y="20"/>
                    <a:pt x="32" y="14"/>
                    <a:pt x="35" y="8"/>
                  </a:cubicBezTo>
                  <a:cubicBezTo>
                    <a:pt x="32" y="3"/>
                    <a:pt x="30"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3" name="Freeform 14">
              <a:extLst>
                <a:ext uri="{FF2B5EF4-FFF2-40B4-BE49-F238E27FC236}">
                  <a16:creationId xmlns:a16="http://schemas.microsoft.com/office/drawing/2014/main" xmlns="" id="{D9659BD1-B800-4932-91B8-2B7184ED08D0}"/>
                </a:ext>
              </a:extLst>
            </p:cNvPr>
            <p:cNvSpPr>
              <a:spLocks/>
            </p:cNvSpPr>
            <p:nvPr/>
          </p:nvSpPr>
          <p:spPr bwMode="auto">
            <a:xfrm>
              <a:off x="2667" y="2675"/>
              <a:ext cx="22" cy="33"/>
            </a:xfrm>
            <a:custGeom>
              <a:avLst/>
              <a:gdLst>
                <a:gd name="T0" fmla="*/ 12 w 16"/>
                <a:gd name="T1" fmla="*/ 0 h 24"/>
                <a:gd name="T2" fmla="*/ 1 w 16"/>
                <a:gd name="T3" fmla="*/ 6 h 24"/>
                <a:gd name="T4" fmla="*/ 7 w 16"/>
                <a:gd name="T5" fmla="*/ 24 h 24"/>
                <a:gd name="T6" fmla="*/ 12 w 16"/>
                <a:gd name="T7" fmla="*/ 0 h 24"/>
              </a:gdLst>
              <a:ahLst/>
              <a:cxnLst>
                <a:cxn ang="0">
                  <a:pos x="T0" y="T1"/>
                </a:cxn>
                <a:cxn ang="0">
                  <a:pos x="T2" y="T3"/>
                </a:cxn>
                <a:cxn ang="0">
                  <a:pos x="T4" y="T5"/>
                </a:cxn>
                <a:cxn ang="0">
                  <a:pos x="T6" y="T7"/>
                </a:cxn>
              </a:cxnLst>
              <a:rect l="0" t="0" r="r" b="b"/>
              <a:pathLst>
                <a:path w="16" h="24">
                  <a:moveTo>
                    <a:pt x="12" y="0"/>
                  </a:moveTo>
                  <a:cubicBezTo>
                    <a:pt x="7" y="0"/>
                    <a:pt x="3" y="1"/>
                    <a:pt x="1" y="6"/>
                  </a:cubicBezTo>
                  <a:cubicBezTo>
                    <a:pt x="0" y="9"/>
                    <a:pt x="3" y="20"/>
                    <a:pt x="7" y="24"/>
                  </a:cubicBezTo>
                  <a:cubicBezTo>
                    <a:pt x="7" y="15"/>
                    <a:pt x="16" y="9"/>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4" name="Freeform 15">
              <a:extLst>
                <a:ext uri="{FF2B5EF4-FFF2-40B4-BE49-F238E27FC236}">
                  <a16:creationId xmlns:a16="http://schemas.microsoft.com/office/drawing/2014/main" xmlns="" id="{3143669D-DFA7-4756-917C-F3C292588953}"/>
                </a:ext>
              </a:extLst>
            </p:cNvPr>
            <p:cNvSpPr>
              <a:spLocks/>
            </p:cNvSpPr>
            <p:nvPr/>
          </p:nvSpPr>
          <p:spPr bwMode="auto">
            <a:xfrm>
              <a:off x="2760" y="2332"/>
              <a:ext cx="22" cy="23"/>
            </a:xfrm>
            <a:custGeom>
              <a:avLst/>
              <a:gdLst>
                <a:gd name="T0" fmla="*/ 14 w 16"/>
                <a:gd name="T1" fmla="*/ 0 h 17"/>
                <a:gd name="T2" fmla="*/ 7 w 16"/>
                <a:gd name="T3" fmla="*/ 7 h 17"/>
                <a:gd name="T4" fmla="*/ 5 w 16"/>
                <a:gd name="T5" fmla="*/ 7 h 17"/>
                <a:gd name="T6" fmla="*/ 3 w 16"/>
                <a:gd name="T7" fmla="*/ 6 h 17"/>
                <a:gd name="T8" fmla="*/ 1 w 16"/>
                <a:gd name="T9" fmla="*/ 10 h 17"/>
                <a:gd name="T10" fmla="*/ 1 w 16"/>
                <a:gd name="T11" fmla="*/ 14 h 17"/>
                <a:gd name="T12" fmla="*/ 7 w 16"/>
                <a:gd name="T13" fmla="*/ 17 h 17"/>
                <a:gd name="T14" fmla="*/ 15 w 16"/>
                <a:gd name="T15" fmla="*/ 8 h 17"/>
                <a:gd name="T16" fmla="*/ 16 w 16"/>
                <a:gd name="T17" fmla="*/ 0 h 17"/>
                <a:gd name="T18" fmla="*/ 14 w 16"/>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4" y="0"/>
                  </a:moveTo>
                  <a:cubicBezTo>
                    <a:pt x="14" y="4"/>
                    <a:pt x="11" y="7"/>
                    <a:pt x="7" y="7"/>
                  </a:cubicBezTo>
                  <a:cubicBezTo>
                    <a:pt x="6" y="7"/>
                    <a:pt x="6" y="7"/>
                    <a:pt x="5" y="7"/>
                  </a:cubicBezTo>
                  <a:cubicBezTo>
                    <a:pt x="5" y="7"/>
                    <a:pt x="4" y="6"/>
                    <a:pt x="3" y="6"/>
                  </a:cubicBezTo>
                  <a:cubicBezTo>
                    <a:pt x="1" y="6"/>
                    <a:pt x="0" y="7"/>
                    <a:pt x="1" y="10"/>
                  </a:cubicBezTo>
                  <a:cubicBezTo>
                    <a:pt x="2" y="12"/>
                    <a:pt x="1" y="13"/>
                    <a:pt x="1" y="14"/>
                  </a:cubicBezTo>
                  <a:cubicBezTo>
                    <a:pt x="4" y="16"/>
                    <a:pt x="6" y="17"/>
                    <a:pt x="7" y="17"/>
                  </a:cubicBezTo>
                  <a:cubicBezTo>
                    <a:pt x="12" y="17"/>
                    <a:pt x="14" y="13"/>
                    <a:pt x="15" y="8"/>
                  </a:cubicBezTo>
                  <a:cubicBezTo>
                    <a:pt x="16" y="5"/>
                    <a:pt x="16" y="2"/>
                    <a:pt x="16" y="0"/>
                  </a:cubicBezTo>
                  <a:cubicBezTo>
                    <a:pt x="16" y="0"/>
                    <a:pt x="15"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5" name="Freeform 16">
              <a:extLst>
                <a:ext uri="{FF2B5EF4-FFF2-40B4-BE49-F238E27FC236}">
                  <a16:creationId xmlns:a16="http://schemas.microsoft.com/office/drawing/2014/main" xmlns="" id="{CDBCC623-C32E-43AA-AABA-D036B0085206}"/>
                </a:ext>
              </a:extLst>
            </p:cNvPr>
            <p:cNvSpPr>
              <a:spLocks/>
            </p:cNvSpPr>
            <p:nvPr/>
          </p:nvSpPr>
          <p:spPr bwMode="auto">
            <a:xfrm>
              <a:off x="3183" y="1931"/>
              <a:ext cx="17" cy="20"/>
            </a:xfrm>
            <a:custGeom>
              <a:avLst/>
              <a:gdLst>
                <a:gd name="T0" fmla="*/ 4 w 13"/>
                <a:gd name="T1" fmla="*/ 0 h 15"/>
                <a:gd name="T2" fmla="*/ 11 w 13"/>
                <a:gd name="T3" fmla="*/ 15 h 15"/>
                <a:gd name="T4" fmla="*/ 12 w 13"/>
                <a:gd name="T5" fmla="*/ 6 h 15"/>
                <a:gd name="T6" fmla="*/ 4 w 13"/>
                <a:gd name="T7" fmla="*/ 0 h 15"/>
              </a:gdLst>
              <a:ahLst/>
              <a:cxnLst>
                <a:cxn ang="0">
                  <a:pos x="T0" y="T1"/>
                </a:cxn>
                <a:cxn ang="0">
                  <a:pos x="T2" y="T3"/>
                </a:cxn>
                <a:cxn ang="0">
                  <a:pos x="T4" y="T5"/>
                </a:cxn>
                <a:cxn ang="0">
                  <a:pos x="T6" y="T7"/>
                </a:cxn>
              </a:cxnLst>
              <a:rect l="0" t="0" r="r" b="b"/>
              <a:pathLst>
                <a:path w="13" h="15">
                  <a:moveTo>
                    <a:pt x="4" y="0"/>
                  </a:moveTo>
                  <a:cubicBezTo>
                    <a:pt x="0" y="8"/>
                    <a:pt x="2" y="11"/>
                    <a:pt x="11" y="15"/>
                  </a:cubicBezTo>
                  <a:cubicBezTo>
                    <a:pt x="12" y="12"/>
                    <a:pt x="13" y="8"/>
                    <a:pt x="12" y="6"/>
                  </a:cubicBezTo>
                  <a:cubicBezTo>
                    <a:pt x="11" y="3"/>
                    <a:pt x="7" y="2"/>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6" name="Freeform 17">
              <a:extLst>
                <a:ext uri="{FF2B5EF4-FFF2-40B4-BE49-F238E27FC236}">
                  <a16:creationId xmlns:a16="http://schemas.microsoft.com/office/drawing/2014/main" xmlns="" id="{EC03ABB8-2E3F-45A9-AC5C-EB368FFE1D68}"/>
                </a:ext>
              </a:extLst>
            </p:cNvPr>
            <p:cNvSpPr>
              <a:spLocks/>
            </p:cNvSpPr>
            <p:nvPr/>
          </p:nvSpPr>
          <p:spPr bwMode="auto">
            <a:xfrm>
              <a:off x="2747" y="2284"/>
              <a:ext cx="15" cy="14"/>
            </a:xfrm>
            <a:custGeom>
              <a:avLst/>
              <a:gdLst>
                <a:gd name="T0" fmla="*/ 10 w 11"/>
                <a:gd name="T1" fmla="*/ 0 h 10"/>
                <a:gd name="T2" fmla="*/ 0 w 11"/>
                <a:gd name="T3" fmla="*/ 8 h 10"/>
                <a:gd name="T4" fmla="*/ 1 w 11"/>
                <a:gd name="T5" fmla="*/ 10 h 10"/>
                <a:gd name="T6" fmla="*/ 11 w 11"/>
                <a:gd name="T7" fmla="*/ 9 h 10"/>
                <a:gd name="T8" fmla="*/ 10 w 11"/>
                <a:gd name="T9" fmla="*/ 0 h 10"/>
              </a:gdLst>
              <a:ahLst/>
              <a:cxnLst>
                <a:cxn ang="0">
                  <a:pos x="T0" y="T1"/>
                </a:cxn>
                <a:cxn ang="0">
                  <a:pos x="T2" y="T3"/>
                </a:cxn>
                <a:cxn ang="0">
                  <a:pos x="T4" y="T5"/>
                </a:cxn>
                <a:cxn ang="0">
                  <a:pos x="T6" y="T7"/>
                </a:cxn>
                <a:cxn ang="0">
                  <a:pos x="T8" y="T9"/>
                </a:cxn>
              </a:cxnLst>
              <a:rect l="0" t="0" r="r" b="b"/>
              <a:pathLst>
                <a:path w="11" h="10">
                  <a:moveTo>
                    <a:pt x="10" y="0"/>
                  </a:moveTo>
                  <a:cubicBezTo>
                    <a:pt x="5" y="4"/>
                    <a:pt x="3" y="6"/>
                    <a:pt x="0" y="8"/>
                  </a:cubicBezTo>
                  <a:cubicBezTo>
                    <a:pt x="0" y="9"/>
                    <a:pt x="1" y="9"/>
                    <a:pt x="1" y="10"/>
                  </a:cubicBezTo>
                  <a:cubicBezTo>
                    <a:pt x="4" y="10"/>
                    <a:pt x="8" y="10"/>
                    <a:pt x="11" y="9"/>
                  </a:cubicBezTo>
                  <a:cubicBezTo>
                    <a:pt x="11" y="7"/>
                    <a:pt x="10" y="4"/>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7" name="Freeform 18">
              <a:extLst>
                <a:ext uri="{FF2B5EF4-FFF2-40B4-BE49-F238E27FC236}">
                  <a16:creationId xmlns:a16="http://schemas.microsoft.com/office/drawing/2014/main" xmlns="" id="{AB52D0B1-0E2D-4418-84E7-7A298457A617}"/>
                </a:ext>
              </a:extLst>
            </p:cNvPr>
            <p:cNvSpPr>
              <a:spLocks/>
            </p:cNvSpPr>
            <p:nvPr/>
          </p:nvSpPr>
          <p:spPr bwMode="auto">
            <a:xfrm>
              <a:off x="2745" y="2344"/>
              <a:ext cx="11" cy="11"/>
            </a:xfrm>
            <a:custGeom>
              <a:avLst/>
              <a:gdLst>
                <a:gd name="T0" fmla="*/ 4 w 8"/>
                <a:gd name="T1" fmla="*/ 0 h 8"/>
                <a:gd name="T2" fmla="*/ 0 w 8"/>
                <a:gd name="T3" fmla="*/ 3 h 8"/>
                <a:gd name="T4" fmla="*/ 6 w 8"/>
                <a:gd name="T5" fmla="*/ 8 h 8"/>
                <a:gd name="T6" fmla="*/ 8 w 8"/>
                <a:gd name="T7" fmla="*/ 6 h 8"/>
                <a:gd name="T8" fmla="*/ 5 w 8"/>
                <a:gd name="T9" fmla="*/ 1 h 8"/>
                <a:gd name="T10" fmla="*/ 4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4" y="0"/>
                  </a:moveTo>
                  <a:cubicBezTo>
                    <a:pt x="3" y="0"/>
                    <a:pt x="1" y="2"/>
                    <a:pt x="0" y="3"/>
                  </a:cubicBezTo>
                  <a:cubicBezTo>
                    <a:pt x="2" y="4"/>
                    <a:pt x="4" y="6"/>
                    <a:pt x="6" y="8"/>
                  </a:cubicBezTo>
                  <a:cubicBezTo>
                    <a:pt x="6" y="7"/>
                    <a:pt x="7" y="7"/>
                    <a:pt x="8" y="6"/>
                  </a:cubicBezTo>
                  <a:cubicBezTo>
                    <a:pt x="7" y="4"/>
                    <a:pt x="6" y="2"/>
                    <a:pt x="5"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8" name="Freeform 19">
              <a:extLst>
                <a:ext uri="{FF2B5EF4-FFF2-40B4-BE49-F238E27FC236}">
                  <a16:creationId xmlns:a16="http://schemas.microsoft.com/office/drawing/2014/main" xmlns="" id="{94FA5279-8178-4C1A-AD97-39D5BB3B74DD}"/>
                </a:ext>
              </a:extLst>
            </p:cNvPr>
            <p:cNvSpPr>
              <a:spLocks/>
            </p:cNvSpPr>
            <p:nvPr/>
          </p:nvSpPr>
          <p:spPr bwMode="auto">
            <a:xfrm>
              <a:off x="2937" y="2268"/>
              <a:ext cx="13" cy="11"/>
            </a:xfrm>
            <a:custGeom>
              <a:avLst/>
              <a:gdLst>
                <a:gd name="T0" fmla="*/ 9 w 10"/>
                <a:gd name="T1" fmla="*/ 0 h 8"/>
                <a:gd name="T2" fmla="*/ 0 w 10"/>
                <a:gd name="T3" fmla="*/ 2 h 8"/>
                <a:gd name="T4" fmla="*/ 0 w 10"/>
                <a:gd name="T5" fmla="*/ 8 h 8"/>
                <a:gd name="T6" fmla="*/ 10 w 10"/>
                <a:gd name="T7" fmla="*/ 2 h 8"/>
                <a:gd name="T8" fmla="*/ 9 w 10"/>
                <a:gd name="T9" fmla="*/ 0 h 8"/>
              </a:gdLst>
              <a:ahLst/>
              <a:cxnLst>
                <a:cxn ang="0">
                  <a:pos x="T0" y="T1"/>
                </a:cxn>
                <a:cxn ang="0">
                  <a:pos x="T2" y="T3"/>
                </a:cxn>
                <a:cxn ang="0">
                  <a:pos x="T4" y="T5"/>
                </a:cxn>
                <a:cxn ang="0">
                  <a:pos x="T6" y="T7"/>
                </a:cxn>
                <a:cxn ang="0">
                  <a:pos x="T8" y="T9"/>
                </a:cxn>
              </a:cxnLst>
              <a:rect l="0" t="0" r="r" b="b"/>
              <a:pathLst>
                <a:path w="10" h="8">
                  <a:moveTo>
                    <a:pt x="9" y="0"/>
                  </a:moveTo>
                  <a:cubicBezTo>
                    <a:pt x="6" y="1"/>
                    <a:pt x="3" y="1"/>
                    <a:pt x="0" y="2"/>
                  </a:cubicBezTo>
                  <a:cubicBezTo>
                    <a:pt x="0" y="3"/>
                    <a:pt x="0" y="5"/>
                    <a:pt x="0" y="8"/>
                  </a:cubicBezTo>
                  <a:cubicBezTo>
                    <a:pt x="4" y="5"/>
                    <a:pt x="7" y="4"/>
                    <a:pt x="10" y="2"/>
                  </a:cubicBezTo>
                  <a:cubicBezTo>
                    <a:pt x="10" y="1"/>
                    <a:pt x="9" y="1"/>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9" name="Freeform 20">
              <a:extLst>
                <a:ext uri="{FF2B5EF4-FFF2-40B4-BE49-F238E27FC236}">
                  <a16:creationId xmlns:a16="http://schemas.microsoft.com/office/drawing/2014/main" xmlns="" id="{DC53E710-C551-453A-BBBC-DAD0B8B01880}"/>
                </a:ext>
              </a:extLst>
            </p:cNvPr>
            <p:cNvSpPr>
              <a:spLocks/>
            </p:cNvSpPr>
            <p:nvPr/>
          </p:nvSpPr>
          <p:spPr bwMode="auto">
            <a:xfrm>
              <a:off x="2980" y="2789"/>
              <a:ext cx="19" cy="15"/>
            </a:xfrm>
            <a:custGeom>
              <a:avLst/>
              <a:gdLst>
                <a:gd name="T0" fmla="*/ 0 w 14"/>
                <a:gd name="T1" fmla="*/ 0 h 11"/>
                <a:gd name="T2" fmla="*/ 14 w 14"/>
                <a:gd name="T3" fmla="*/ 11 h 11"/>
                <a:gd name="T4" fmla="*/ 0 w 14"/>
                <a:gd name="T5" fmla="*/ 0 h 11"/>
              </a:gdLst>
              <a:ahLst/>
              <a:cxnLst>
                <a:cxn ang="0">
                  <a:pos x="T0" y="T1"/>
                </a:cxn>
                <a:cxn ang="0">
                  <a:pos x="T2" y="T3"/>
                </a:cxn>
                <a:cxn ang="0">
                  <a:pos x="T4" y="T5"/>
                </a:cxn>
              </a:cxnLst>
              <a:rect l="0" t="0" r="r" b="b"/>
              <a:pathLst>
                <a:path w="14" h="11">
                  <a:moveTo>
                    <a:pt x="0" y="0"/>
                  </a:moveTo>
                  <a:cubicBezTo>
                    <a:pt x="5" y="4"/>
                    <a:pt x="10" y="8"/>
                    <a:pt x="14" y="11"/>
                  </a:cubicBezTo>
                  <a:cubicBezTo>
                    <a:pt x="13" y="6"/>
                    <a:pt x="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66" name="Group 387">
            <a:extLst>
              <a:ext uri="{FF2B5EF4-FFF2-40B4-BE49-F238E27FC236}">
                <a16:creationId xmlns:a16="http://schemas.microsoft.com/office/drawing/2014/main" xmlns="" id="{A5414E68-CC71-4EAA-9C0E-FEACA154196D}"/>
              </a:ext>
            </a:extLst>
          </p:cNvPr>
          <p:cNvGrpSpPr>
            <a:grpSpLocks noChangeAspect="1"/>
          </p:cNvGrpSpPr>
          <p:nvPr/>
        </p:nvGrpSpPr>
        <p:grpSpPr bwMode="auto">
          <a:xfrm>
            <a:off x="3758287" y="3079160"/>
            <a:ext cx="227396" cy="349840"/>
            <a:chOff x="2436" y="0"/>
            <a:chExt cx="2808" cy="4320"/>
          </a:xfrm>
        </p:grpSpPr>
        <p:sp>
          <p:nvSpPr>
            <p:cNvPr id="167" name="Freeform 388">
              <a:extLst>
                <a:ext uri="{FF2B5EF4-FFF2-40B4-BE49-F238E27FC236}">
                  <a16:creationId xmlns:a16="http://schemas.microsoft.com/office/drawing/2014/main" xmlns="" id="{60903AB5-AB1A-4A24-B042-656A04BF3D65}"/>
                </a:ext>
              </a:extLst>
            </p:cNvPr>
            <p:cNvSpPr>
              <a:spLocks noEditPoints="1"/>
            </p:cNvSpPr>
            <p:nvPr/>
          </p:nvSpPr>
          <p:spPr bwMode="auto">
            <a:xfrm>
              <a:off x="2436" y="0"/>
              <a:ext cx="2808" cy="4320"/>
            </a:xfrm>
            <a:custGeom>
              <a:avLst/>
              <a:gdLst>
                <a:gd name="T0" fmla="*/ 1277 w 2808"/>
                <a:gd name="T1" fmla="*/ 2228 h 4320"/>
                <a:gd name="T2" fmla="*/ 1078 w 2808"/>
                <a:gd name="T3" fmla="*/ 2172 h 4320"/>
                <a:gd name="T4" fmla="*/ 902 w 2808"/>
                <a:gd name="T5" fmla="*/ 2071 h 4320"/>
                <a:gd name="T6" fmla="*/ 758 w 2808"/>
                <a:gd name="T7" fmla="*/ 1933 h 4320"/>
                <a:gd name="T8" fmla="*/ 649 w 2808"/>
                <a:gd name="T9" fmla="*/ 1764 h 4320"/>
                <a:gd name="T10" fmla="*/ 582 w 2808"/>
                <a:gd name="T11" fmla="*/ 1570 h 4320"/>
                <a:gd name="T12" fmla="*/ 565 w 2808"/>
                <a:gd name="T13" fmla="*/ 1401 h 4320"/>
                <a:gd name="T14" fmla="*/ 592 w 2808"/>
                <a:gd name="T15" fmla="*/ 1191 h 4320"/>
                <a:gd name="T16" fmla="*/ 666 w 2808"/>
                <a:gd name="T17" fmla="*/ 1002 h 4320"/>
                <a:gd name="T18" fmla="*/ 783 w 2808"/>
                <a:gd name="T19" fmla="*/ 837 h 4320"/>
                <a:gd name="T20" fmla="*/ 935 w 2808"/>
                <a:gd name="T21" fmla="*/ 707 h 4320"/>
                <a:gd name="T22" fmla="*/ 1115 w 2808"/>
                <a:gd name="T23" fmla="*/ 613 h 4320"/>
                <a:gd name="T24" fmla="*/ 1317 w 2808"/>
                <a:gd name="T25" fmla="*/ 567 h 4320"/>
                <a:gd name="T26" fmla="*/ 1489 w 2808"/>
                <a:gd name="T27" fmla="*/ 567 h 4320"/>
                <a:gd name="T28" fmla="*/ 1691 w 2808"/>
                <a:gd name="T29" fmla="*/ 613 h 4320"/>
                <a:gd name="T30" fmla="*/ 1871 w 2808"/>
                <a:gd name="T31" fmla="*/ 707 h 4320"/>
                <a:gd name="T32" fmla="*/ 2024 w 2808"/>
                <a:gd name="T33" fmla="*/ 837 h 4320"/>
                <a:gd name="T34" fmla="*/ 2140 w 2808"/>
                <a:gd name="T35" fmla="*/ 1002 h 4320"/>
                <a:gd name="T36" fmla="*/ 2215 w 2808"/>
                <a:gd name="T37" fmla="*/ 1191 h 4320"/>
                <a:gd name="T38" fmla="*/ 2241 w 2808"/>
                <a:gd name="T39" fmla="*/ 1401 h 4320"/>
                <a:gd name="T40" fmla="*/ 2224 w 2808"/>
                <a:gd name="T41" fmla="*/ 1570 h 4320"/>
                <a:gd name="T42" fmla="*/ 2159 w 2808"/>
                <a:gd name="T43" fmla="*/ 1764 h 4320"/>
                <a:gd name="T44" fmla="*/ 2050 w 2808"/>
                <a:gd name="T45" fmla="*/ 1933 h 4320"/>
                <a:gd name="T46" fmla="*/ 1904 w 2808"/>
                <a:gd name="T47" fmla="*/ 2071 h 4320"/>
                <a:gd name="T48" fmla="*/ 1730 w 2808"/>
                <a:gd name="T49" fmla="*/ 2172 h 4320"/>
                <a:gd name="T50" fmla="*/ 1531 w 2808"/>
                <a:gd name="T51" fmla="*/ 2228 h 4320"/>
                <a:gd name="T52" fmla="*/ 0 w 2808"/>
                <a:gd name="T53" fmla="*/ 1500 h 4320"/>
                <a:gd name="T54" fmla="*/ 23 w 2808"/>
                <a:gd name="T55" fmla="*/ 1764 h 4320"/>
                <a:gd name="T56" fmla="*/ 92 w 2808"/>
                <a:gd name="T57" fmla="*/ 2045 h 4320"/>
                <a:gd name="T58" fmla="*/ 194 w 2808"/>
                <a:gd name="T59" fmla="*/ 2337 h 4320"/>
                <a:gd name="T60" fmla="*/ 444 w 2808"/>
                <a:gd name="T61" fmla="*/ 2867 h 4320"/>
                <a:gd name="T62" fmla="*/ 767 w 2808"/>
                <a:gd name="T63" fmla="*/ 3421 h 4320"/>
                <a:gd name="T64" fmla="*/ 1078 w 2808"/>
                <a:gd name="T65" fmla="*/ 3884 h 4320"/>
                <a:gd name="T66" fmla="*/ 1404 w 2808"/>
                <a:gd name="T67" fmla="*/ 4320 h 4320"/>
                <a:gd name="T68" fmla="*/ 1788 w 2808"/>
                <a:gd name="T69" fmla="*/ 3801 h 4320"/>
                <a:gd name="T70" fmla="*/ 2106 w 2808"/>
                <a:gd name="T71" fmla="*/ 3315 h 4320"/>
                <a:gd name="T72" fmla="*/ 2424 w 2808"/>
                <a:gd name="T73" fmla="*/ 2750 h 4320"/>
                <a:gd name="T74" fmla="*/ 2636 w 2808"/>
                <a:gd name="T75" fmla="*/ 2278 h 4320"/>
                <a:gd name="T76" fmla="*/ 2732 w 2808"/>
                <a:gd name="T77" fmla="*/ 1988 h 4320"/>
                <a:gd name="T78" fmla="*/ 2792 w 2808"/>
                <a:gd name="T79" fmla="*/ 1710 h 4320"/>
                <a:gd name="T80" fmla="*/ 2808 w 2808"/>
                <a:gd name="T81" fmla="*/ 1500 h 4320"/>
                <a:gd name="T82" fmla="*/ 2796 w 2808"/>
                <a:gd name="T83" fmla="*/ 1275 h 4320"/>
                <a:gd name="T84" fmla="*/ 2758 w 2808"/>
                <a:gd name="T85" fmla="*/ 1068 h 4320"/>
                <a:gd name="T86" fmla="*/ 2701 w 2808"/>
                <a:gd name="T87" fmla="*/ 879 h 4320"/>
                <a:gd name="T88" fmla="*/ 2623 w 2808"/>
                <a:gd name="T89" fmla="*/ 710 h 4320"/>
                <a:gd name="T90" fmla="*/ 2528 w 2808"/>
                <a:gd name="T91" fmla="*/ 557 h 4320"/>
                <a:gd name="T92" fmla="*/ 2319 w 2808"/>
                <a:gd name="T93" fmla="*/ 329 h 4320"/>
                <a:gd name="T94" fmla="*/ 2041 w 2808"/>
                <a:gd name="T95" fmla="*/ 146 h 4320"/>
                <a:gd name="T96" fmla="*/ 1730 w 2808"/>
                <a:gd name="T97" fmla="*/ 36 h 4320"/>
                <a:gd name="T98" fmla="*/ 1404 w 2808"/>
                <a:gd name="T99" fmla="*/ 0 h 4320"/>
                <a:gd name="T100" fmla="*/ 1078 w 2808"/>
                <a:gd name="T101" fmla="*/ 36 h 4320"/>
                <a:gd name="T102" fmla="*/ 767 w 2808"/>
                <a:gd name="T103" fmla="*/ 146 h 4320"/>
                <a:gd name="T104" fmla="*/ 489 w 2808"/>
                <a:gd name="T105" fmla="*/ 329 h 4320"/>
                <a:gd name="T106" fmla="*/ 280 w 2808"/>
                <a:gd name="T107" fmla="*/ 557 h 4320"/>
                <a:gd name="T108" fmla="*/ 183 w 2808"/>
                <a:gd name="T109" fmla="*/ 710 h 4320"/>
                <a:gd name="T110" fmla="*/ 106 w 2808"/>
                <a:gd name="T111" fmla="*/ 879 h 4320"/>
                <a:gd name="T112" fmla="*/ 48 w 2808"/>
                <a:gd name="T113" fmla="*/ 1068 h 4320"/>
                <a:gd name="T114" fmla="*/ 12 w 2808"/>
                <a:gd name="T115" fmla="*/ 1275 h 4320"/>
                <a:gd name="T116" fmla="*/ 0 w 2808"/>
                <a:gd name="T117" fmla="*/ 150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8" h="4320">
                  <a:moveTo>
                    <a:pt x="1404" y="2238"/>
                  </a:moveTo>
                  <a:lnTo>
                    <a:pt x="1404" y="2238"/>
                  </a:lnTo>
                  <a:lnTo>
                    <a:pt x="1361" y="2238"/>
                  </a:lnTo>
                  <a:lnTo>
                    <a:pt x="1317" y="2235"/>
                  </a:lnTo>
                  <a:lnTo>
                    <a:pt x="1277" y="2228"/>
                  </a:lnTo>
                  <a:lnTo>
                    <a:pt x="1235" y="2221"/>
                  </a:lnTo>
                  <a:lnTo>
                    <a:pt x="1194" y="2211"/>
                  </a:lnTo>
                  <a:lnTo>
                    <a:pt x="1154" y="2200"/>
                  </a:lnTo>
                  <a:lnTo>
                    <a:pt x="1115" y="2188"/>
                  </a:lnTo>
                  <a:lnTo>
                    <a:pt x="1078" y="2172"/>
                  </a:lnTo>
                  <a:lnTo>
                    <a:pt x="1041" y="2155"/>
                  </a:lnTo>
                  <a:lnTo>
                    <a:pt x="1005" y="2137"/>
                  </a:lnTo>
                  <a:lnTo>
                    <a:pt x="969" y="2117"/>
                  </a:lnTo>
                  <a:lnTo>
                    <a:pt x="935" y="2095"/>
                  </a:lnTo>
                  <a:lnTo>
                    <a:pt x="902" y="2071"/>
                  </a:lnTo>
                  <a:lnTo>
                    <a:pt x="871" y="2047"/>
                  </a:lnTo>
                  <a:lnTo>
                    <a:pt x="840" y="2020"/>
                  </a:lnTo>
                  <a:lnTo>
                    <a:pt x="811" y="1992"/>
                  </a:lnTo>
                  <a:lnTo>
                    <a:pt x="783" y="1964"/>
                  </a:lnTo>
                  <a:lnTo>
                    <a:pt x="758" y="1933"/>
                  </a:lnTo>
                  <a:lnTo>
                    <a:pt x="733" y="1902"/>
                  </a:lnTo>
                  <a:lnTo>
                    <a:pt x="708" y="1870"/>
                  </a:lnTo>
                  <a:lnTo>
                    <a:pt x="686" y="1835"/>
                  </a:lnTo>
                  <a:lnTo>
                    <a:pt x="666" y="1800"/>
                  </a:lnTo>
                  <a:lnTo>
                    <a:pt x="649" y="1764"/>
                  </a:lnTo>
                  <a:lnTo>
                    <a:pt x="632" y="1727"/>
                  </a:lnTo>
                  <a:lnTo>
                    <a:pt x="617" y="1689"/>
                  </a:lnTo>
                  <a:lnTo>
                    <a:pt x="604" y="1649"/>
                  </a:lnTo>
                  <a:lnTo>
                    <a:pt x="592" y="1610"/>
                  </a:lnTo>
                  <a:lnTo>
                    <a:pt x="582" y="1570"/>
                  </a:lnTo>
                  <a:lnTo>
                    <a:pt x="576" y="1528"/>
                  </a:lnTo>
                  <a:lnTo>
                    <a:pt x="570" y="1486"/>
                  </a:lnTo>
                  <a:lnTo>
                    <a:pt x="567" y="1444"/>
                  </a:lnTo>
                  <a:lnTo>
                    <a:pt x="565" y="1401"/>
                  </a:lnTo>
                  <a:lnTo>
                    <a:pt x="565" y="1401"/>
                  </a:lnTo>
                  <a:lnTo>
                    <a:pt x="567" y="1357"/>
                  </a:lnTo>
                  <a:lnTo>
                    <a:pt x="570" y="1315"/>
                  </a:lnTo>
                  <a:lnTo>
                    <a:pt x="576" y="1273"/>
                  </a:lnTo>
                  <a:lnTo>
                    <a:pt x="582" y="1231"/>
                  </a:lnTo>
                  <a:lnTo>
                    <a:pt x="592" y="1191"/>
                  </a:lnTo>
                  <a:lnTo>
                    <a:pt x="604" y="1152"/>
                  </a:lnTo>
                  <a:lnTo>
                    <a:pt x="617" y="1113"/>
                  </a:lnTo>
                  <a:lnTo>
                    <a:pt x="632" y="1075"/>
                  </a:lnTo>
                  <a:lnTo>
                    <a:pt x="649" y="1037"/>
                  </a:lnTo>
                  <a:lnTo>
                    <a:pt x="666" y="1002"/>
                  </a:lnTo>
                  <a:lnTo>
                    <a:pt x="686" y="966"/>
                  </a:lnTo>
                  <a:lnTo>
                    <a:pt x="708" y="932"/>
                  </a:lnTo>
                  <a:lnTo>
                    <a:pt x="733" y="899"/>
                  </a:lnTo>
                  <a:lnTo>
                    <a:pt x="758" y="868"/>
                  </a:lnTo>
                  <a:lnTo>
                    <a:pt x="783" y="837"/>
                  </a:lnTo>
                  <a:lnTo>
                    <a:pt x="811" y="809"/>
                  </a:lnTo>
                  <a:lnTo>
                    <a:pt x="840" y="781"/>
                  </a:lnTo>
                  <a:lnTo>
                    <a:pt x="871" y="755"/>
                  </a:lnTo>
                  <a:lnTo>
                    <a:pt x="902" y="730"/>
                  </a:lnTo>
                  <a:lnTo>
                    <a:pt x="935" y="707"/>
                  </a:lnTo>
                  <a:lnTo>
                    <a:pt x="969" y="685"/>
                  </a:lnTo>
                  <a:lnTo>
                    <a:pt x="1005" y="665"/>
                  </a:lnTo>
                  <a:lnTo>
                    <a:pt x="1041" y="646"/>
                  </a:lnTo>
                  <a:lnTo>
                    <a:pt x="1078" y="629"/>
                  </a:lnTo>
                  <a:lnTo>
                    <a:pt x="1115" y="613"/>
                  </a:lnTo>
                  <a:lnTo>
                    <a:pt x="1154" y="601"/>
                  </a:lnTo>
                  <a:lnTo>
                    <a:pt x="1194" y="590"/>
                  </a:lnTo>
                  <a:lnTo>
                    <a:pt x="1235" y="581"/>
                  </a:lnTo>
                  <a:lnTo>
                    <a:pt x="1277" y="573"/>
                  </a:lnTo>
                  <a:lnTo>
                    <a:pt x="1317" y="567"/>
                  </a:lnTo>
                  <a:lnTo>
                    <a:pt x="1361" y="564"/>
                  </a:lnTo>
                  <a:lnTo>
                    <a:pt x="1404" y="564"/>
                  </a:lnTo>
                  <a:lnTo>
                    <a:pt x="1404" y="564"/>
                  </a:lnTo>
                  <a:lnTo>
                    <a:pt x="1446" y="564"/>
                  </a:lnTo>
                  <a:lnTo>
                    <a:pt x="1489" y="567"/>
                  </a:lnTo>
                  <a:lnTo>
                    <a:pt x="1531" y="573"/>
                  </a:lnTo>
                  <a:lnTo>
                    <a:pt x="1572" y="581"/>
                  </a:lnTo>
                  <a:lnTo>
                    <a:pt x="1612" y="590"/>
                  </a:lnTo>
                  <a:lnTo>
                    <a:pt x="1652" y="601"/>
                  </a:lnTo>
                  <a:lnTo>
                    <a:pt x="1691" y="613"/>
                  </a:lnTo>
                  <a:lnTo>
                    <a:pt x="1730" y="629"/>
                  </a:lnTo>
                  <a:lnTo>
                    <a:pt x="1766" y="646"/>
                  </a:lnTo>
                  <a:lnTo>
                    <a:pt x="1803" y="665"/>
                  </a:lnTo>
                  <a:lnTo>
                    <a:pt x="1837" y="685"/>
                  </a:lnTo>
                  <a:lnTo>
                    <a:pt x="1871" y="707"/>
                  </a:lnTo>
                  <a:lnTo>
                    <a:pt x="1904" y="730"/>
                  </a:lnTo>
                  <a:lnTo>
                    <a:pt x="1937" y="755"/>
                  </a:lnTo>
                  <a:lnTo>
                    <a:pt x="1966" y="781"/>
                  </a:lnTo>
                  <a:lnTo>
                    <a:pt x="1996" y="809"/>
                  </a:lnTo>
                  <a:lnTo>
                    <a:pt x="2024" y="837"/>
                  </a:lnTo>
                  <a:lnTo>
                    <a:pt x="2050" y="868"/>
                  </a:lnTo>
                  <a:lnTo>
                    <a:pt x="2075" y="899"/>
                  </a:lnTo>
                  <a:lnTo>
                    <a:pt x="2098" y="932"/>
                  </a:lnTo>
                  <a:lnTo>
                    <a:pt x="2120" y="966"/>
                  </a:lnTo>
                  <a:lnTo>
                    <a:pt x="2140" y="1002"/>
                  </a:lnTo>
                  <a:lnTo>
                    <a:pt x="2159" y="1037"/>
                  </a:lnTo>
                  <a:lnTo>
                    <a:pt x="2176" y="1075"/>
                  </a:lnTo>
                  <a:lnTo>
                    <a:pt x="2190" y="1113"/>
                  </a:lnTo>
                  <a:lnTo>
                    <a:pt x="2204" y="1152"/>
                  </a:lnTo>
                  <a:lnTo>
                    <a:pt x="2215" y="1191"/>
                  </a:lnTo>
                  <a:lnTo>
                    <a:pt x="2224" y="1231"/>
                  </a:lnTo>
                  <a:lnTo>
                    <a:pt x="2232" y="1273"/>
                  </a:lnTo>
                  <a:lnTo>
                    <a:pt x="2236" y="1315"/>
                  </a:lnTo>
                  <a:lnTo>
                    <a:pt x="2240" y="1357"/>
                  </a:lnTo>
                  <a:lnTo>
                    <a:pt x="2241" y="1401"/>
                  </a:lnTo>
                  <a:lnTo>
                    <a:pt x="2241" y="1401"/>
                  </a:lnTo>
                  <a:lnTo>
                    <a:pt x="2240" y="1444"/>
                  </a:lnTo>
                  <a:lnTo>
                    <a:pt x="2236" y="1486"/>
                  </a:lnTo>
                  <a:lnTo>
                    <a:pt x="2232" y="1528"/>
                  </a:lnTo>
                  <a:lnTo>
                    <a:pt x="2224" y="1570"/>
                  </a:lnTo>
                  <a:lnTo>
                    <a:pt x="2215" y="1610"/>
                  </a:lnTo>
                  <a:lnTo>
                    <a:pt x="2204" y="1649"/>
                  </a:lnTo>
                  <a:lnTo>
                    <a:pt x="2190" y="1689"/>
                  </a:lnTo>
                  <a:lnTo>
                    <a:pt x="2176" y="1727"/>
                  </a:lnTo>
                  <a:lnTo>
                    <a:pt x="2159" y="1764"/>
                  </a:lnTo>
                  <a:lnTo>
                    <a:pt x="2140" y="1800"/>
                  </a:lnTo>
                  <a:lnTo>
                    <a:pt x="2120" y="1835"/>
                  </a:lnTo>
                  <a:lnTo>
                    <a:pt x="2098" y="1870"/>
                  </a:lnTo>
                  <a:lnTo>
                    <a:pt x="2075" y="1902"/>
                  </a:lnTo>
                  <a:lnTo>
                    <a:pt x="2050" y="1933"/>
                  </a:lnTo>
                  <a:lnTo>
                    <a:pt x="2024" y="1964"/>
                  </a:lnTo>
                  <a:lnTo>
                    <a:pt x="1996" y="1992"/>
                  </a:lnTo>
                  <a:lnTo>
                    <a:pt x="1966" y="2020"/>
                  </a:lnTo>
                  <a:lnTo>
                    <a:pt x="1937" y="2047"/>
                  </a:lnTo>
                  <a:lnTo>
                    <a:pt x="1904" y="2071"/>
                  </a:lnTo>
                  <a:lnTo>
                    <a:pt x="1871" y="2095"/>
                  </a:lnTo>
                  <a:lnTo>
                    <a:pt x="1837" y="2117"/>
                  </a:lnTo>
                  <a:lnTo>
                    <a:pt x="1803" y="2137"/>
                  </a:lnTo>
                  <a:lnTo>
                    <a:pt x="1766" y="2155"/>
                  </a:lnTo>
                  <a:lnTo>
                    <a:pt x="1730" y="2172"/>
                  </a:lnTo>
                  <a:lnTo>
                    <a:pt x="1691" y="2188"/>
                  </a:lnTo>
                  <a:lnTo>
                    <a:pt x="1652" y="2200"/>
                  </a:lnTo>
                  <a:lnTo>
                    <a:pt x="1612" y="2211"/>
                  </a:lnTo>
                  <a:lnTo>
                    <a:pt x="1572" y="2221"/>
                  </a:lnTo>
                  <a:lnTo>
                    <a:pt x="1531" y="2228"/>
                  </a:lnTo>
                  <a:lnTo>
                    <a:pt x="1489" y="2235"/>
                  </a:lnTo>
                  <a:lnTo>
                    <a:pt x="1446" y="2238"/>
                  </a:lnTo>
                  <a:lnTo>
                    <a:pt x="1404" y="2238"/>
                  </a:lnTo>
                  <a:close/>
                  <a:moveTo>
                    <a:pt x="0" y="1500"/>
                  </a:moveTo>
                  <a:lnTo>
                    <a:pt x="0" y="1500"/>
                  </a:lnTo>
                  <a:lnTo>
                    <a:pt x="0" y="1551"/>
                  </a:lnTo>
                  <a:lnTo>
                    <a:pt x="3" y="1604"/>
                  </a:lnTo>
                  <a:lnTo>
                    <a:pt x="8" y="1657"/>
                  </a:lnTo>
                  <a:lnTo>
                    <a:pt x="16" y="1710"/>
                  </a:lnTo>
                  <a:lnTo>
                    <a:pt x="23" y="1764"/>
                  </a:lnTo>
                  <a:lnTo>
                    <a:pt x="34" y="1820"/>
                  </a:lnTo>
                  <a:lnTo>
                    <a:pt x="47" y="1876"/>
                  </a:lnTo>
                  <a:lnTo>
                    <a:pt x="59" y="1932"/>
                  </a:lnTo>
                  <a:lnTo>
                    <a:pt x="75" y="1988"/>
                  </a:lnTo>
                  <a:lnTo>
                    <a:pt x="92" y="2045"/>
                  </a:lnTo>
                  <a:lnTo>
                    <a:pt x="110" y="2104"/>
                  </a:lnTo>
                  <a:lnTo>
                    <a:pt x="129" y="2162"/>
                  </a:lnTo>
                  <a:lnTo>
                    <a:pt x="149" y="2221"/>
                  </a:lnTo>
                  <a:lnTo>
                    <a:pt x="171" y="2278"/>
                  </a:lnTo>
                  <a:lnTo>
                    <a:pt x="194" y="2337"/>
                  </a:lnTo>
                  <a:lnTo>
                    <a:pt x="219" y="2396"/>
                  </a:lnTo>
                  <a:lnTo>
                    <a:pt x="270" y="2514"/>
                  </a:lnTo>
                  <a:lnTo>
                    <a:pt x="325" y="2632"/>
                  </a:lnTo>
                  <a:lnTo>
                    <a:pt x="384" y="2750"/>
                  </a:lnTo>
                  <a:lnTo>
                    <a:pt x="444" y="2867"/>
                  </a:lnTo>
                  <a:lnTo>
                    <a:pt x="506" y="2983"/>
                  </a:lnTo>
                  <a:lnTo>
                    <a:pt x="570" y="3096"/>
                  </a:lnTo>
                  <a:lnTo>
                    <a:pt x="635" y="3207"/>
                  </a:lnTo>
                  <a:lnTo>
                    <a:pt x="702" y="3315"/>
                  </a:lnTo>
                  <a:lnTo>
                    <a:pt x="767" y="3421"/>
                  </a:lnTo>
                  <a:lnTo>
                    <a:pt x="832" y="3522"/>
                  </a:lnTo>
                  <a:lnTo>
                    <a:pt x="896" y="3620"/>
                  </a:lnTo>
                  <a:lnTo>
                    <a:pt x="960" y="3713"/>
                  </a:lnTo>
                  <a:lnTo>
                    <a:pt x="1020" y="3801"/>
                  </a:lnTo>
                  <a:lnTo>
                    <a:pt x="1078" y="3884"/>
                  </a:lnTo>
                  <a:lnTo>
                    <a:pt x="1183" y="4031"/>
                  </a:lnTo>
                  <a:lnTo>
                    <a:pt x="1274" y="4152"/>
                  </a:lnTo>
                  <a:lnTo>
                    <a:pt x="1343" y="4244"/>
                  </a:lnTo>
                  <a:lnTo>
                    <a:pt x="1404" y="4320"/>
                  </a:lnTo>
                  <a:lnTo>
                    <a:pt x="1404" y="4320"/>
                  </a:lnTo>
                  <a:lnTo>
                    <a:pt x="1463" y="4244"/>
                  </a:lnTo>
                  <a:lnTo>
                    <a:pt x="1533" y="4152"/>
                  </a:lnTo>
                  <a:lnTo>
                    <a:pt x="1623" y="4031"/>
                  </a:lnTo>
                  <a:lnTo>
                    <a:pt x="1729" y="3884"/>
                  </a:lnTo>
                  <a:lnTo>
                    <a:pt x="1788" y="3801"/>
                  </a:lnTo>
                  <a:lnTo>
                    <a:pt x="1848" y="3713"/>
                  </a:lnTo>
                  <a:lnTo>
                    <a:pt x="1910" y="3620"/>
                  </a:lnTo>
                  <a:lnTo>
                    <a:pt x="1974" y="3522"/>
                  </a:lnTo>
                  <a:lnTo>
                    <a:pt x="2039" y="3421"/>
                  </a:lnTo>
                  <a:lnTo>
                    <a:pt x="2106" y="3315"/>
                  </a:lnTo>
                  <a:lnTo>
                    <a:pt x="2171" y="3207"/>
                  </a:lnTo>
                  <a:lnTo>
                    <a:pt x="2236" y="3096"/>
                  </a:lnTo>
                  <a:lnTo>
                    <a:pt x="2300" y="2983"/>
                  </a:lnTo>
                  <a:lnTo>
                    <a:pt x="2364" y="2867"/>
                  </a:lnTo>
                  <a:lnTo>
                    <a:pt x="2424" y="2750"/>
                  </a:lnTo>
                  <a:lnTo>
                    <a:pt x="2482" y="2632"/>
                  </a:lnTo>
                  <a:lnTo>
                    <a:pt x="2536" y="2514"/>
                  </a:lnTo>
                  <a:lnTo>
                    <a:pt x="2589" y="2396"/>
                  </a:lnTo>
                  <a:lnTo>
                    <a:pt x="2612" y="2337"/>
                  </a:lnTo>
                  <a:lnTo>
                    <a:pt x="2636" y="2278"/>
                  </a:lnTo>
                  <a:lnTo>
                    <a:pt x="2657" y="2221"/>
                  </a:lnTo>
                  <a:lnTo>
                    <a:pt x="2678" y="2162"/>
                  </a:lnTo>
                  <a:lnTo>
                    <a:pt x="2698" y="2104"/>
                  </a:lnTo>
                  <a:lnTo>
                    <a:pt x="2715" y="2045"/>
                  </a:lnTo>
                  <a:lnTo>
                    <a:pt x="2732" y="1988"/>
                  </a:lnTo>
                  <a:lnTo>
                    <a:pt x="2747" y="1932"/>
                  </a:lnTo>
                  <a:lnTo>
                    <a:pt x="2761" y="1876"/>
                  </a:lnTo>
                  <a:lnTo>
                    <a:pt x="2772" y="1820"/>
                  </a:lnTo>
                  <a:lnTo>
                    <a:pt x="2783" y="1764"/>
                  </a:lnTo>
                  <a:lnTo>
                    <a:pt x="2792" y="1710"/>
                  </a:lnTo>
                  <a:lnTo>
                    <a:pt x="2799" y="1657"/>
                  </a:lnTo>
                  <a:lnTo>
                    <a:pt x="2803" y="1604"/>
                  </a:lnTo>
                  <a:lnTo>
                    <a:pt x="2806" y="1551"/>
                  </a:lnTo>
                  <a:lnTo>
                    <a:pt x="2808" y="1500"/>
                  </a:lnTo>
                  <a:lnTo>
                    <a:pt x="2808" y="1500"/>
                  </a:lnTo>
                  <a:lnTo>
                    <a:pt x="2806" y="1453"/>
                  </a:lnTo>
                  <a:lnTo>
                    <a:pt x="2805" y="1408"/>
                  </a:lnTo>
                  <a:lnTo>
                    <a:pt x="2803" y="1363"/>
                  </a:lnTo>
                  <a:lnTo>
                    <a:pt x="2800" y="1318"/>
                  </a:lnTo>
                  <a:lnTo>
                    <a:pt x="2796" y="1275"/>
                  </a:lnTo>
                  <a:lnTo>
                    <a:pt x="2789" y="1231"/>
                  </a:lnTo>
                  <a:lnTo>
                    <a:pt x="2783" y="1189"/>
                  </a:lnTo>
                  <a:lnTo>
                    <a:pt x="2775" y="1149"/>
                  </a:lnTo>
                  <a:lnTo>
                    <a:pt x="2768" y="1107"/>
                  </a:lnTo>
                  <a:lnTo>
                    <a:pt x="2758" y="1068"/>
                  </a:lnTo>
                  <a:lnTo>
                    <a:pt x="2749" y="1030"/>
                  </a:lnTo>
                  <a:lnTo>
                    <a:pt x="2738" y="991"/>
                  </a:lnTo>
                  <a:lnTo>
                    <a:pt x="2727" y="952"/>
                  </a:lnTo>
                  <a:lnTo>
                    <a:pt x="2715" y="916"/>
                  </a:lnTo>
                  <a:lnTo>
                    <a:pt x="2701" y="879"/>
                  </a:lnTo>
                  <a:lnTo>
                    <a:pt x="2687" y="843"/>
                  </a:lnTo>
                  <a:lnTo>
                    <a:pt x="2673" y="809"/>
                  </a:lnTo>
                  <a:lnTo>
                    <a:pt x="2657" y="775"/>
                  </a:lnTo>
                  <a:lnTo>
                    <a:pt x="2640" y="742"/>
                  </a:lnTo>
                  <a:lnTo>
                    <a:pt x="2623" y="710"/>
                  </a:lnTo>
                  <a:lnTo>
                    <a:pt x="2606" y="677"/>
                  </a:lnTo>
                  <a:lnTo>
                    <a:pt x="2587" y="646"/>
                  </a:lnTo>
                  <a:lnTo>
                    <a:pt x="2569" y="615"/>
                  </a:lnTo>
                  <a:lnTo>
                    <a:pt x="2549" y="585"/>
                  </a:lnTo>
                  <a:lnTo>
                    <a:pt x="2528" y="557"/>
                  </a:lnTo>
                  <a:lnTo>
                    <a:pt x="2507" y="528"/>
                  </a:lnTo>
                  <a:lnTo>
                    <a:pt x="2463" y="475"/>
                  </a:lnTo>
                  <a:lnTo>
                    <a:pt x="2417" y="424"/>
                  </a:lnTo>
                  <a:lnTo>
                    <a:pt x="2368" y="374"/>
                  </a:lnTo>
                  <a:lnTo>
                    <a:pt x="2319" y="329"/>
                  </a:lnTo>
                  <a:lnTo>
                    <a:pt x="2266" y="287"/>
                  </a:lnTo>
                  <a:lnTo>
                    <a:pt x="2212" y="247"/>
                  </a:lnTo>
                  <a:lnTo>
                    <a:pt x="2156" y="211"/>
                  </a:lnTo>
                  <a:lnTo>
                    <a:pt x="2100" y="177"/>
                  </a:lnTo>
                  <a:lnTo>
                    <a:pt x="2041" y="146"/>
                  </a:lnTo>
                  <a:lnTo>
                    <a:pt x="1980" y="118"/>
                  </a:lnTo>
                  <a:lnTo>
                    <a:pt x="1920" y="93"/>
                  </a:lnTo>
                  <a:lnTo>
                    <a:pt x="1858" y="71"/>
                  </a:lnTo>
                  <a:lnTo>
                    <a:pt x="1794" y="53"/>
                  </a:lnTo>
                  <a:lnTo>
                    <a:pt x="1730" y="36"/>
                  </a:lnTo>
                  <a:lnTo>
                    <a:pt x="1665" y="23"/>
                  </a:lnTo>
                  <a:lnTo>
                    <a:pt x="1600" y="12"/>
                  </a:lnTo>
                  <a:lnTo>
                    <a:pt x="1534" y="6"/>
                  </a:lnTo>
                  <a:lnTo>
                    <a:pt x="1469" y="2"/>
                  </a:lnTo>
                  <a:lnTo>
                    <a:pt x="1404" y="0"/>
                  </a:lnTo>
                  <a:lnTo>
                    <a:pt x="1337" y="2"/>
                  </a:lnTo>
                  <a:lnTo>
                    <a:pt x="1272" y="6"/>
                  </a:lnTo>
                  <a:lnTo>
                    <a:pt x="1207" y="12"/>
                  </a:lnTo>
                  <a:lnTo>
                    <a:pt x="1142" y="23"/>
                  </a:lnTo>
                  <a:lnTo>
                    <a:pt x="1078" y="36"/>
                  </a:lnTo>
                  <a:lnTo>
                    <a:pt x="1013" y="53"/>
                  </a:lnTo>
                  <a:lnTo>
                    <a:pt x="950" y="71"/>
                  </a:lnTo>
                  <a:lnTo>
                    <a:pt x="888" y="93"/>
                  </a:lnTo>
                  <a:lnTo>
                    <a:pt x="826" y="118"/>
                  </a:lnTo>
                  <a:lnTo>
                    <a:pt x="767" y="146"/>
                  </a:lnTo>
                  <a:lnTo>
                    <a:pt x="708" y="177"/>
                  </a:lnTo>
                  <a:lnTo>
                    <a:pt x="651" y="211"/>
                  </a:lnTo>
                  <a:lnTo>
                    <a:pt x="595" y="247"/>
                  </a:lnTo>
                  <a:lnTo>
                    <a:pt x="540" y="287"/>
                  </a:lnTo>
                  <a:lnTo>
                    <a:pt x="489" y="329"/>
                  </a:lnTo>
                  <a:lnTo>
                    <a:pt x="438" y="374"/>
                  </a:lnTo>
                  <a:lnTo>
                    <a:pt x="390" y="424"/>
                  </a:lnTo>
                  <a:lnTo>
                    <a:pt x="343" y="475"/>
                  </a:lnTo>
                  <a:lnTo>
                    <a:pt x="300" y="528"/>
                  </a:lnTo>
                  <a:lnTo>
                    <a:pt x="280" y="557"/>
                  </a:lnTo>
                  <a:lnTo>
                    <a:pt x="258" y="585"/>
                  </a:lnTo>
                  <a:lnTo>
                    <a:pt x="239" y="615"/>
                  </a:lnTo>
                  <a:lnTo>
                    <a:pt x="219" y="646"/>
                  </a:lnTo>
                  <a:lnTo>
                    <a:pt x="202" y="677"/>
                  </a:lnTo>
                  <a:lnTo>
                    <a:pt x="183" y="710"/>
                  </a:lnTo>
                  <a:lnTo>
                    <a:pt x="166" y="742"/>
                  </a:lnTo>
                  <a:lnTo>
                    <a:pt x="151" y="775"/>
                  </a:lnTo>
                  <a:lnTo>
                    <a:pt x="135" y="809"/>
                  </a:lnTo>
                  <a:lnTo>
                    <a:pt x="120" y="843"/>
                  </a:lnTo>
                  <a:lnTo>
                    <a:pt x="106" y="879"/>
                  </a:lnTo>
                  <a:lnTo>
                    <a:pt x="93" y="916"/>
                  </a:lnTo>
                  <a:lnTo>
                    <a:pt x="81" y="952"/>
                  </a:lnTo>
                  <a:lnTo>
                    <a:pt x="68" y="991"/>
                  </a:lnTo>
                  <a:lnTo>
                    <a:pt x="57" y="1030"/>
                  </a:lnTo>
                  <a:lnTo>
                    <a:pt x="48" y="1068"/>
                  </a:lnTo>
                  <a:lnTo>
                    <a:pt x="39" y="1107"/>
                  </a:lnTo>
                  <a:lnTo>
                    <a:pt x="31" y="1149"/>
                  </a:lnTo>
                  <a:lnTo>
                    <a:pt x="23" y="1189"/>
                  </a:lnTo>
                  <a:lnTo>
                    <a:pt x="17" y="1231"/>
                  </a:lnTo>
                  <a:lnTo>
                    <a:pt x="12" y="1275"/>
                  </a:lnTo>
                  <a:lnTo>
                    <a:pt x="8" y="1318"/>
                  </a:lnTo>
                  <a:lnTo>
                    <a:pt x="5" y="1363"/>
                  </a:lnTo>
                  <a:lnTo>
                    <a:pt x="2" y="1408"/>
                  </a:lnTo>
                  <a:lnTo>
                    <a:pt x="0" y="1453"/>
                  </a:lnTo>
                  <a:lnTo>
                    <a:pt x="0" y="15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ZA"/>
            </a:p>
          </p:txBody>
        </p:sp>
        <p:sp>
          <p:nvSpPr>
            <p:cNvPr id="168" name="Freeform 389">
              <a:extLst>
                <a:ext uri="{FF2B5EF4-FFF2-40B4-BE49-F238E27FC236}">
                  <a16:creationId xmlns:a16="http://schemas.microsoft.com/office/drawing/2014/main" xmlns="" id="{4AD599B6-D75A-4CA5-9FCA-59C664A86670}"/>
                </a:ext>
              </a:extLst>
            </p:cNvPr>
            <p:cNvSpPr>
              <a:spLocks/>
            </p:cNvSpPr>
            <p:nvPr/>
          </p:nvSpPr>
          <p:spPr bwMode="auto">
            <a:xfrm>
              <a:off x="3001" y="564"/>
              <a:ext cx="1676" cy="1674"/>
            </a:xfrm>
            <a:custGeom>
              <a:avLst/>
              <a:gdLst>
                <a:gd name="T0" fmla="*/ 796 w 1676"/>
                <a:gd name="T1" fmla="*/ 1674 h 1674"/>
                <a:gd name="T2" fmla="*/ 670 w 1676"/>
                <a:gd name="T3" fmla="*/ 1657 h 1674"/>
                <a:gd name="T4" fmla="*/ 550 w 1676"/>
                <a:gd name="T5" fmla="*/ 1624 h 1674"/>
                <a:gd name="T6" fmla="*/ 440 w 1676"/>
                <a:gd name="T7" fmla="*/ 1573 h 1674"/>
                <a:gd name="T8" fmla="*/ 337 w 1676"/>
                <a:gd name="T9" fmla="*/ 1507 h 1674"/>
                <a:gd name="T10" fmla="*/ 246 w 1676"/>
                <a:gd name="T11" fmla="*/ 1428 h 1674"/>
                <a:gd name="T12" fmla="*/ 168 w 1676"/>
                <a:gd name="T13" fmla="*/ 1338 h 1674"/>
                <a:gd name="T14" fmla="*/ 101 w 1676"/>
                <a:gd name="T15" fmla="*/ 1236 h 1674"/>
                <a:gd name="T16" fmla="*/ 52 w 1676"/>
                <a:gd name="T17" fmla="*/ 1125 h 1674"/>
                <a:gd name="T18" fmla="*/ 17 w 1676"/>
                <a:gd name="T19" fmla="*/ 1006 h 1674"/>
                <a:gd name="T20" fmla="*/ 2 w 1676"/>
                <a:gd name="T21" fmla="*/ 880 h 1674"/>
                <a:gd name="T22" fmla="*/ 2 w 1676"/>
                <a:gd name="T23" fmla="*/ 793 h 1674"/>
                <a:gd name="T24" fmla="*/ 17 w 1676"/>
                <a:gd name="T25" fmla="*/ 667 h 1674"/>
                <a:gd name="T26" fmla="*/ 52 w 1676"/>
                <a:gd name="T27" fmla="*/ 549 h 1674"/>
                <a:gd name="T28" fmla="*/ 101 w 1676"/>
                <a:gd name="T29" fmla="*/ 438 h 1674"/>
                <a:gd name="T30" fmla="*/ 168 w 1676"/>
                <a:gd name="T31" fmla="*/ 335 h 1674"/>
                <a:gd name="T32" fmla="*/ 246 w 1676"/>
                <a:gd name="T33" fmla="*/ 245 h 1674"/>
                <a:gd name="T34" fmla="*/ 337 w 1676"/>
                <a:gd name="T35" fmla="*/ 166 h 1674"/>
                <a:gd name="T36" fmla="*/ 440 w 1676"/>
                <a:gd name="T37" fmla="*/ 101 h 1674"/>
                <a:gd name="T38" fmla="*/ 550 w 1676"/>
                <a:gd name="T39" fmla="*/ 49 h 1674"/>
                <a:gd name="T40" fmla="*/ 670 w 1676"/>
                <a:gd name="T41" fmla="*/ 17 h 1674"/>
                <a:gd name="T42" fmla="*/ 796 w 1676"/>
                <a:gd name="T43" fmla="*/ 0 h 1674"/>
                <a:gd name="T44" fmla="*/ 881 w 1676"/>
                <a:gd name="T45" fmla="*/ 0 h 1674"/>
                <a:gd name="T46" fmla="*/ 1007 w 1676"/>
                <a:gd name="T47" fmla="*/ 17 h 1674"/>
                <a:gd name="T48" fmla="*/ 1126 w 1676"/>
                <a:gd name="T49" fmla="*/ 49 h 1674"/>
                <a:gd name="T50" fmla="*/ 1238 w 1676"/>
                <a:gd name="T51" fmla="*/ 101 h 1674"/>
                <a:gd name="T52" fmla="*/ 1339 w 1676"/>
                <a:gd name="T53" fmla="*/ 166 h 1674"/>
                <a:gd name="T54" fmla="*/ 1431 w 1676"/>
                <a:gd name="T55" fmla="*/ 245 h 1674"/>
                <a:gd name="T56" fmla="*/ 1510 w 1676"/>
                <a:gd name="T57" fmla="*/ 335 h 1674"/>
                <a:gd name="T58" fmla="*/ 1575 w 1676"/>
                <a:gd name="T59" fmla="*/ 438 h 1674"/>
                <a:gd name="T60" fmla="*/ 1625 w 1676"/>
                <a:gd name="T61" fmla="*/ 549 h 1674"/>
                <a:gd name="T62" fmla="*/ 1659 w 1676"/>
                <a:gd name="T63" fmla="*/ 667 h 1674"/>
                <a:gd name="T64" fmla="*/ 1675 w 1676"/>
                <a:gd name="T65" fmla="*/ 793 h 1674"/>
                <a:gd name="T66" fmla="*/ 1675 w 1676"/>
                <a:gd name="T67" fmla="*/ 880 h 1674"/>
                <a:gd name="T68" fmla="*/ 1659 w 1676"/>
                <a:gd name="T69" fmla="*/ 1006 h 1674"/>
                <a:gd name="T70" fmla="*/ 1625 w 1676"/>
                <a:gd name="T71" fmla="*/ 1125 h 1674"/>
                <a:gd name="T72" fmla="*/ 1575 w 1676"/>
                <a:gd name="T73" fmla="*/ 1236 h 1674"/>
                <a:gd name="T74" fmla="*/ 1510 w 1676"/>
                <a:gd name="T75" fmla="*/ 1338 h 1674"/>
                <a:gd name="T76" fmla="*/ 1431 w 1676"/>
                <a:gd name="T77" fmla="*/ 1428 h 1674"/>
                <a:gd name="T78" fmla="*/ 1339 w 1676"/>
                <a:gd name="T79" fmla="*/ 1507 h 1674"/>
                <a:gd name="T80" fmla="*/ 1238 w 1676"/>
                <a:gd name="T81" fmla="*/ 1573 h 1674"/>
                <a:gd name="T82" fmla="*/ 1126 w 1676"/>
                <a:gd name="T83" fmla="*/ 1624 h 1674"/>
                <a:gd name="T84" fmla="*/ 1007 w 1676"/>
                <a:gd name="T85" fmla="*/ 1657 h 1674"/>
                <a:gd name="T86" fmla="*/ 881 w 1676"/>
                <a:gd name="T87" fmla="*/ 1674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6" h="1674">
                  <a:moveTo>
                    <a:pt x="839" y="1674"/>
                  </a:moveTo>
                  <a:lnTo>
                    <a:pt x="839" y="1674"/>
                  </a:lnTo>
                  <a:lnTo>
                    <a:pt x="796" y="1674"/>
                  </a:lnTo>
                  <a:lnTo>
                    <a:pt x="752" y="1671"/>
                  </a:lnTo>
                  <a:lnTo>
                    <a:pt x="712" y="1664"/>
                  </a:lnTo>
                  <a:lnTo>
                    <a:pt x="670" y="1657"/>
                  </a:lnTo>
                  <a:lnTo>
                    <a:pt x="629" y="1647"/>
                  </a:lnTo>
                  <a:lnTo>
                    <a:pt x="589" y="1636"/>
                  </a:lnTo>
                  <a:lnTo>
                    <a:pt x="550" y="1624"/>
                  </a:lnTo>
                  <a:lnTo>
                    <a:pt x="513" y="1608"/>
                  </a:lnTo>
                  <a:lnTo>
                    <a:pt x="476" y="1591"/>
                  </a:lnTo>
                  <a:lnTo>
                    <a:pt x="440" y="1573"/>
                  </a:lnTo>
                  <a:lnTo>
                    <a:pt x="404" y="1553"/>
                  </a:lnTo>
                  <a:lnTo>
                    <a:pt x="370" y="1531"/>
                  </a:lnTo>
                  <a:lnTo>
                    <a:pt x="337" y="1507"/>
                  </a:lnTo>
                  <a:lnTo>
                    <a:pt x="306" y="1483"/>
                  </a:lnTo>
                  <a:lnTo>
                    <a:pt x="275" y="1456"/>
                  </a:lnTo>
                  <a:lnTo>
                    <a:pt x="246" y="1428"/>
                  </a:lnTo>
                  <a:lnTo>
                    <a:pt x="218" y="1400"/>
                  </a:lnTo>
                  <a:lnTo>
                    <a:pt x="193" y="1369"/>
                  </a:lnTo>
                  <a:lnTo>
                    <a:pt x="168" y="1338"/>
                  </a:lnTo>
                  <a:lnTo>
                    <a:pt x="143" y="1306"/>
                  </a:lnTo>
                  <a:lnTo>
                    <a:pt x="121" y="1271"/>
                  </a:lnTo>
                  <a:lnTo>
                    <a:pt x="101" y="1236"/>
                  </a:lnTo>
                  <a:lnTo>
                    <a:pt x="84" y="1200"/>
                  </a:lnTo>
                  <a:lnTo>
                    <a:pt x="67" y="1163"/>
                  </a:lnTo>
                  <a:lnTo>
                    <a:pt x="52" y="1125"/>
                  </a:lnTo>
                  <a:lnTo>
                    <a:pt x="39" y="1085"/>
                  </a:lnTo>
                  <a:lnTo>
                    <a:pt x="27" y="1046"/>
                  </a:lnTo>
                  <a:lnTo>
                    <a:pt x="17" y="1006"/>
                  </a:lnTo>
                  <a:lnTo>
                    <a:pt x="11" y="964"/>
                  </a:lnTo>
                  <a:lnTo>
                    <a:pt x="5" y="922"/>
                  </a:lnTo>
                  <a:lnTo>
                    <a:pt x="2" y="880"/>
                  </a:lnTo>
                  <a:lnTo>
                    <a:pt x="0" y="837"/>
                  </a:lnTo>
                  <a:lnTo>
                    <a:pt x="0" y="837"/>
                  </a:lnTo>
                  <a:lnTo>
                    <a:pt x="2" y="793"/>
                  </a:lnTo>
                  <a:lnTo>
                    <a:pt x="5" y="751"/>
                  </a:lnTo>
                  <a:lnTo>
                    <a:pt x="11" y="709"/>
                  </a:lnTo>
                  <a:lnTo>
                    <a:pt x="17" y="667"/>
                  </a:lnTo>
                  <a:lnTo>
                    <a:pt x="27" y="627"/>
                  </a:lnTo>
                  <a:lnTo>
                    <a:pt x="39" y="588"/>
                  </a:lnTo>
                  <a:lnTo>
                    <a:pt x="52" y="549"/>
                  </a:lnTo>
                  <a:lnTo>
                    <a:pt x="67" y="511"/>
                  </a:lnTo>
                  <a:lnTo>
                    <a:pt x="84" y="473"/>
                  </a:lnTo>
                  <a:lnTo>
                    <a:pt x="101" y="438"/>
                  </a:lnTo>
                  <a:lnTo>
                    <a:pt x="121" y="402"/>
                  </a:lnTo>
                  <a:lnTo>
                    <a:pt x="143" y="368"/>
                  </a:lnTo>
                  <a:lnTo>
                    <a:pt x="168" y="335"/>
                  </a:lnTo>
                  <a:lnTo>
                    <a:pt x="193" y="304"/>
                  </a:lnTo>
                  <a:lnTo>
                    <a:pt x="218" y="273"/>
                  </a:lnTo>
                  <a:lnTo>
                    <a:pt x="246" y="245"/>
                  </a:lnTo>
                  <a:lnTo>
                    <a:pt x="275" y="217"/>
                  </a:lnTo>
                  <a:lnTo>
                    <a:pt x="306" y="191"/>
                  </a:lnTo>
                  <a:lnTo>
                    <a:pt x="337" y="166"/>
                  </a:lnTo>
                  <a:lnTo>
                    <a:pt x="370" y="143"/>
                  </a:lnTo>
                  <a:lnTo>
                    <a:pt x="404" y="121"/>
                  </a:lnTo>
                  <a:lnTo>
                    <a:pt x="440" y="101"/>
                  </a:lnTo>
                  <a:lnTo>
                    <a:pt x="476" y="82"/>
                  </a:lnTo>
                  <a:lnTo>
                    <a:pt x="513" y="65"/>
                  </a:lnTo>
                  <a:lnTo>
                    <a:pt x="550" y="49"/>
                  </a:lnTo>
                  <a:lnTo>
                    <a:pt x="589" y="37"/>
                  </a:lnTo>
                  <a:lnTo>
                    <a:pt x="629" y="26"/>
                  </a:lnTo>
                  <a:lnTo>
                    <a:pt x="670" y="17"/>
                  </a:lnTo>
                  <a:lnTo>
                    <a:pt x="712" y="9"/>
                  </a:lnTo>
                  <a:lnTo>
                    <a:pt x="752" y="3"/>
                  </a:lnTo>
                  <a:lnTo>
                    <a:pt x="796" y="0"/>
                  </a:lnTo>
                  <a:lnTo>
                    <a:pt x="839" y="0"/>
                  </a:lnTo>
                  <a:lnTo>
                    <a:pt x="839" y="0"/>
                  </a:lnTo>
                  <a:lnTo>
                    <a:pt x="881" y="0"/>
                  </a:lnTo>
                  <a:lnTo>
                    <a:pt x="924" y="3"/>
                  </a:lnTo>
                  <a:lnTo>
                    <a:pt x="966" y="9"/>
                  </a:lnTo>
                  <a:lnTo>
                    <a:pt x="1007" y="17"/>
                  </a:lnTo>
                  <a:lnTo>
                    <a:pt x="1047" y="26"/>
                  </a:lnTo>
                  <a:lnTo>
                    <a:pt x="1087" y="37"/>
                  </a:lnTo>
                  <a:lnTo>
                    <a:pt x="1126" y="49"/>
                  </a:lnTo>
                  <a:lnTo>
                    <a:pt x="1165" y="65"/>
                  </a:lnTo>
                  <a:lnTo>
                    <a:pt x="1201" y="82"/>
                  </a:lnTo>
                  <a:lnTo>
                    <a:pt x="1238" y="101"/>
                  </a:lnTo>
                  <a:lnTo>
                    <a:pt x="1272" y="121"/>
                  </a:lnTo>
                  <a:lnTo>
                    <a:pt x="1306" y="143"/>
                  </a:lnTo>
                  <a:lnTo>
                    <a:pt x="1339" y="166"/>
                  </a:lnTo>
                  <a:lnTo>
                    <a:pt x="1372" y="191"/>
                  </a:lnTo>
                  <a:lnTo>
                    <a:pt x="1401" y="217"/>
                  </a:lnTo>
                  <a:lnTo>
                    <a:pt x="1431" y="245"/>
                  </a:lnTo>
                  <a:lnTo>
                    <a:pt x="1459" y="273"/>
                  </a:lnTo>
                  <a:lnTo>
                    <a:pt x="1485" y="304"/>
                  </a:lnTo>
                  <a:lnTo>
                    <a:pt x="1510" y="335"/>
                  </a:lnTo>
                  <a:lnTo>
                    <a:pt x="1533" y="368"/>
                  </a:lnTo>
                  <a:lnTo>
                    <a:pt x="1555" y="402"/>
                  </a:lnTo>
                  <a:lnTo>
                    <a:pt x="1575" y="438"/>
                  </a:lnTo>
                  <a:lnTo>
                    <a:pt x="1594" y="473"/>
                  </a:lnTo>
                  <a:lnTo>
                    <a:pt x="1611" y="511"/>
                  </a:lnTo>
                  <a:lnTo>
                    <a:pt x="1625" y="549"/>
                  </a:lnTo>
                  <a:lnTo>
                    <a:pt x="1639" y="588"/>
                  </a:lnTo>
                  <a:lnTo>
                    <a:pt x="1650" y="627"/>
                  </a:lnTo>
                  <a:lnTo>
                    <a:pt x="1659" y="667"/>
                  </a:lnTo>
                  <a:lnTo>
                    <a:pt x="1667" y="709"/>
                  </a:lnTo>
                  <a:lnTo>
                    <a:pt x="1671" y="751"/>
                  </a:lnTo>
                  <a:lnTo>
                    <a:pt x="1675" y="793"/>
                  </a:lnTo>
                  <a:lnTo>
                    <a:pt x="1676" y="837"/>
                  </a:lnTo>
                  <a:lnTo>
                    <a:pt x="1676" y="837"/>
                  </a:lnTo>
                  <a:lnTo>
                    <a:pt x="1675" y="880"/>
                  </a:lnTo>
                  <a:lnTo>
                    <a:pt x="1671" y="922"/>
                  </a:lnTo>
                  <a:lnTo>
                    <a:pt x="1667" y="964"/>
                  </a:lnTo>
                  <a:lnTo>
                    <a:pt x="1659" y="1006"/>
                  </a:lnTo>
                  <a:lnTo>
                    <a:pt x="1650" y="1046"/>
                  </a:lnTo>
                  <a:lnTo>
                    <a:pt x="1639" y="1085"/>
                  </a:lnTo>
                  <a:lnTo>
                    <a:pt x="1625" y="1125"/>
                  </a:lnTo>
                  <a:lnTo>
                    <a:pt x="1611" y="1163"/>
                  </a:lnTo>
                  <a:lnTo>
                    <a:pt x="1594" y="1200"/>
                  </a:lnTo>
                  <a:lnTo>
                    <a:pt x="1575" y="1236"/>
                  </a:lnTo>
                  <a:lnTo>
                    <a:pt x="1555" y="1271"/>
                  </a:lnTo>
                  <a:lnTo>
                    <a:pt x="1533" y="1306"/>
                  </a:lnTo>
                  <a:lnTo>
                    <a:pt x="1510" y="1338"/>
                  </a:lnTo>
                  <a:lnTo>
                    <a:pt x="1485" y="1369"/>
                  </a:lnTo>
                  <a:lnTo>
                    <a:pt x="1459" y="1400"/>
                  </a:lnTo>
                  <a:lnTo>
                    <a:pt x="1431" y="1428"/>
                  </a:lnTo>
                  <a:lnTo>
                    <a:pt x="1401" y="1456"/>
                  </a:lnTo>
                  <a:lnTo>
                    <a:pt x="1372" y="1483"/>
                  </a:lnTo>
                  <a:lnTo>
                    <a:pt x="1339" y="1507"/>
                  </a:lnTo>
                  <a:lnTo>
                    <a:pt x="1306" y="1531"/>
                  </a:lnTo>
                  <a:lnTo>
                    <a:pt x="1272" y="1553"/>
                  </a:lnTo>
                  <a:lnTo>
                    <a:pt x="1238" y="1573"/>
                  </a:lnTo>
                  <a:lnTo>
                    <a:pt x="1201" y="1591"/>
                  </a:lnTo>
                  <a:lnTo>
                    <a:pt x="1165" y="1608"/>
                  </a:lnTo>
                  <a:lnTo>
                    <a:pt x="1126" y="1624"/>
                  </a:lnTo>
                  <a:lnTo>
                    <a:pt x="1087" y="1636"/>
                  </a:lnTo>
                  <a:lnTo>
                    <a:pt x="1047" y="1647"/>
                  </a:lnTo>
                  <a:lnTo>
                    <a:pt x="1007" y="1657"/>
                  </a:lnTo>
                  <a:lnTo>
                    <a:pt x="966" y="1664"/>
                  </a:lnTo>
                  <a:lnTo>
                    <a:pt x="924" y="1671"/>
                  </a:lnTo>
                  <a:lnTo>
                    <a:pt x="881" y="1674"/>
                  </a:lnTo>
                  <a:lnTo>
                    <a:pt x="839" y="1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ZA"/>
            </a:p>
          </p:txBody>
        </p:sp>
        <p:sp>
          <p:nvSpPr>
            <p:cNvPr id="169" name="Freeform 390">
              <a:extLst>
                <a:ext uri="{FF2B5EF4-FFF2-40B4-BE49-F238E27FC236}">
                  <a16:creationId xmlns:a16="http://schemas.microsoft.com/office/drawing/2014/main" xmlns="" id="{8E0DABFA-E176-42B2-86E8-BF44C90962F7}"/>
                </a:ext>
              </a:extLst>
            </p:cNvPr>
            <p:cNvSpPr>
              <a:spLocks/>
            </p:cNvSpPr>
            <p:nvPr/>
          </p:nvSpPr>
          <p:spPr bwMode="auto">
            <a:xfrm>
              <a:off x="2436" y="0"/>
              <a:ext cx="2808" cy="4320"/>
            </a:xfrm>
            <a:custGeom>
              <a:avLst/>
              <a:gdLst>
                <a:gd name="T0" fmla="*/ 0 w 2808"/>
                <a:gd name="T1" fmla="*/ 1551 h 4320"/>
                <a:gd name="T2" fmla="*/ 16 w 2808"/>
                <a:gd name="T3" fmla="*/ 1710 h 4320"/>
                <a:gd name="T4" fmla="*/ 47 w 2808"/>
                <a:gd name="T5" fmla="*/ 1876 h 4320"/>
                <a:gd name="T6" fmla="*/ 92 w 2808"/>
                <a:gd name="T7" fmla="*/ 2045 h 4320"/>
                <a:gd name="T8" fmla="*/ 149 w 2808"/>
                <a:gd name="T9" fmla="*/ 2221 h 4320"/>
                <a:gd name="T10" fmla="*/ 219 w 2808"/>
                <a:gd name="T11" fmla="*/ 2396 h 4320"/>
                <a:gd name="T12" fmla="*/ 384 w 2808"/>
                <a:gd name="T13" fmla="*/ 2750 h 4320"/>
                <a:gd name="T14" fmla="*/ 570 w 2808"/>
                <a:gd name="T15" fmla="*/ 3096 h 4320"/>
                <a:gd name="T16" fmla="*/ 767 w 2808"/>
                <a:gd name="T17" fmla="*/ 3421 h 4320"/>
                <a:gd name="T18" fmla="*/ 960 w 2808"/>
                <a:gd name="T19" fmla="*/ 3713 h 4320"/>
                <a:gd name="T20" fmla="*/ 1183 w 2808"/>
                <a:gd name="T21" fmla="*/ 4031 h 4320"/>
                <a:gd name="T22" fmla="*/ 1404 w 2808"/>
                <a:gd name="T23" fmla="*/ 4320 h 4320"/>
                <a:gd name="T24" fmla="*/ 1533 w 2808"/>
                <a:gd name="T25" fmla="*/ 4152 h 4320"/>
                <a:gd name="T26" fmla="*/ 1788 w 2808"/>
                <a:gd name="T27" fmla="*/ 3801 h 4320"/>
                <a:gd name="T28" fmla="*/ 1974 w 2808"/>
                <a:gd name="T29" fmla="*/ 3522 h 4320"/>
                <a:gd name="T30" fmla="*/ 2171 w 2808"/>
                <a:gd name="T31" fmla="*/ 3207 h 4320"/>
                <a:gd name="T32" fmla="*/ 2364 w 2808"/>
                <a:gd name="T33" fmla="*/ 2867 h 4320"/>
                <a:gd name="T34" fmla="*/ 2536 w 2808"/>
                <a:gd name="T35" fmla="*/ 2514 h 4320"/>
                <a:gd name="T36" fmla="*/ 2636 w 2808"/>
                <a:gd name="T37" fmla="*/ 2278 h 4320"/>
                <a:gd name="T38" fmla="*/ 2698 w 2808"/>
                <a:gd name="T39" fmla="*/ 2104 h 4320"/>
                <a:gd name="T40" fmla="*/ 2747 w 2808"/>
                <a:gd name="T41" fmla="*/ 1932 h 4320"/>
                <a:gd name="T42" fmla="*/ 2783 w 2808"/>
                <a:gd name="T43" fmla="*/ 1764 h 4320"/>
                <a:gd name="T44" fmla="*/ 2803 w 2808"/>
                <a:gd name="T45" fmla="*/ 1604 h 4320"/>
                <a:gd name="T46" fmla="*/ 2808 w 2808"/>
                <a:gd name="T47" fmla="*/ 1500 h 4320"/>
                <a:gd name="T48" fmla="*/ 2803 w 2808"/>
                <a:gd name="T49" fmla="*/ 1363 h 4320"/>
                <a:gd name="T50" fmla="*/ 2789 w 2808"/>
                <a:gd name="T51" fmla="*/ 1231 h 4320"/>
                <a:gd name="T52" fmla="*/ 2768 w 2808"/>
                <a:gd name="T53" fmla="*/ 1107 h 4320"/>
                <a:gd name="T54" fmla="*/ 2738 w 2808"/>
                <a:gd name="T55" fmla="*/ 991 h 4320"/>
                <a:gd name="T56" fmla="*/ 2701 w 2808"/>
                <a:gd name="T57" fmla="*/ 879 h 4320"/>
                <a:gd name="T58" fmla="*/ 2657 w 2808"/>
                <a:gd name="T59" fmla="*/ 775 h 4320"/>
                <a:gd name="T60" fmla="*/ 2606 w 2808"/>
                <a:gd name="T61" fmla="*/ 677 h 4320"/>
                <a:gd name="T62" fmla="*/ 2549 w 2808"/>
                <a:gd name="T63" fmla="*/ 585 h 4320"/>
                <a:gd name="T64" fmla="*/ 2463 w 2808"/>
                <a:gd name="T65" fmla="*/ 475 h 4320"/>
                <a:gd name="T66" fmla="*/ 2319 w 2808"/>
                <a:gd name="T67" fmla="*/ 329 h 4320"/>
                <a:gd name="T68" fmla="*/ 2156 w 2808"/>
                <a:gd name="T69" fmla="*/ 211 h 4320"/>
                <a:gd name="T70" fmla="*/ 1980 w 2808"/>
                <a:gd name="T71" fmla="*/ 118 h 4320"/>
                <a:gd name="T72" fmla="*/ 1794 w 2808"/>
                <a:gd name="T73" fmla="*/ 53 h 4320"/>
                <a:gd name="T74" fmla="*/ 1600 w 2808"/>
                <a:gd name="T75" fmla="*/ 12 h 4320"/>
                <a:gd name="T76" fmla="*/ 1404 w 2808"/>
                <a:gd name="T77" fmla="*/ 0 h 4320"/>
                <a:gd name="T78" fmla="*/ 1207 w 2808"/>
                <a:gd name="T79" fmla="*/ 12 h 4320"/>
                <a:gd name="T80" fmla="*/ 1013 w 2808"/>
                <a:gd name="T81" fmla="*/ 53 h 4320"/>
                <a:gd name="T82" fmla="*/ 826 w 2808"/>
                <a:gd name="T83" fmla="*/ 118 h 4320"/>
                <a:gd name="T84" fmla="*/ 651 w 2808"/>
                <a:gd name="T85" fmla="*/ 211 h 4320"/>
                <a:gd name="T86" fmla="*/ 489 w 2808"/>
                <a:gd name="T87" fmla="*/ 329 h 4320"/>
                <a:gd name="T88" fmla="*/ 343 w 2808"/>
                <a:gd name="T89" fmla="*/ 475 h 4320"/>
                <a:gd name="T90" fmla="*/ 258 w 2808"/>
                <a:gd name="T91" fmla="*/ 585 h 4320"/>
                <a:gd name="T92" fmla="*/ 202 w 2808"/>
                <a:gd name="T93" fmla="*/ 677 h 4320"/>
                <a:gd name="T94" fmla="*/ 151 w 2808"/>
                <a:gd name="T95" fmla="*/ 775 h 4320"/>
                <a:gd name="T96" fmla="*/ 106 w 2808"/>
                <a:gd name="T97" fmla="*/ 879 h 4320"/>
                <a:gd name="T98" fmla="*/ 68 w 2808"/>
                <a:gd name="T99" fmla="*/ 991 h 4320"/>
                <a:gd name="T100" fmla="*/ 39 w 2808"/>
                <a:gd name="T101" fmla="*/ 1107 h 4320"/>
                <a:gd name="T102" fmla="*/ 17 w 2808"/>
                <a:gd name="T103" fmla="*/ 1231 h 4320"/>
                <a:gd name="T104" fmla="*/ 5 w 2808"/>
                <a:gd name="T105" fmla="*/ 1363 h 4320"/>
                <a:gd name="T106" fmla="*/ 0 w 2808"/>
                <a:gd name="T107" fmla="*/ 150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08" h="4320">
                  <a:moveTo>
                    <a:pt x="0" y="1500"/>
                  </a:moveTo>
                  <a:lnTo>
                    <a:pt x="0" y="1500"/>
                  </a:lnTo>
                  <a:lnTo>
                    <a:pt x="0" y="1551"/>
                  </a:lnTo>
                  <a:lnTo>
                    <a:pt x="3" y="1604"/>
                  </a:lnTo>
                  <a:lnTo>
                    <a:pt x="8" y="1657"/>
                  </a:lnTo>
                  <a:lnTo>
                    <a:pt x="16" y="1710"/>
                  </a:lnTo>
                  <a:lnTo>
                    <a:pt x="23" y="1764"/>
                  </a:lnTo>
                  <a:lnTo>
                    <a:pt x="34" y="1820"/>
                  </a:lnTo>
                  <a:lnTo>
                    <a:pt x="47" y="1876"/>
                  </a:lnTo>
                  <a:lnTo>
                    <a:pt x="59" y="1932"/>
                  </a:lnTo>
                  <a:lnTo>
                    <a:pt x="75" y="1988"/>
                  </a:lnTo>
                  <a:lnTo>
                    <a:pt x="92" y="2045"/>
                  </a:lnTo>
                  <a:lnTo>
                    <a:pt x="110" y="2104"/>
                  </a:lnTo>
                  <a:lnTo>
                    <a:pt x="129" y="2162"/>
                  </a:lnTo>
                  <a:lnTo>
                    <a:pt x="149" y="2221"/>
                  </a:lnTo>
                  <a:lnTo>
                    <a:pt x="171" y="2278"/>
                  </a:lnTo>
                  <a:lnTo>
                    <a:pt x="194" y="2337"/>
                  </a:lnTo>
                  <a:lnTo>
                    <a:pt x="219" y="2396"/>
                  </a:lnTo>
                  <a:lnTo>
                    <a:pt x="270" y="2514"/>
                  </a:lnTo>
                  <a:lnTo>
                    <a:pt x="325" y="2632"/>
                  </a:lnTo>
                  <a:lnTo>
                    <a:pt x="384" y="2750"/>
                  </a:lnTo>
                  <a:lnTo>
                    <a:pt x="444" y="2867"/>
                  </a:lnTo>
                  <a:lnTo>
                    <a:pt x="506" y="2983"/>
                  </a:lnTo>
                  <a:lnTo>
                    <a:pt x="570" y="3096"/>
                  </a:lnTo>
                  <a:lnTo>
                    <a:pt x="635" y="3207"/>
                  </a:lnTo>
                  <a:lnTo>
                    <a:pt x="702" y="3315"/>
                  </a:lnTo>
                  <a:lnTo>
                    <a:pt x="767" y="3421"/>
                  </a:lnTo>
                  <a:lnTo>
                    <a:pt x="832" y="3522"/>
                  </a:lnTo>
                  <a:lnTo>
                    <a:pt x="896" y="3620"/>
                  </a:lnTo>
                  <a:lnTo>
                    <a:pt x="960" y="3713"/>
                  </a:lnTo>
                  <a:lnTo>
                    <a:pt x="1020" y="3801"/>
                  </a:lnTo>
                  <a:lnTo>
                    <a:pt x="1078" y="3884"/>
                  </a:lnTo>
                  <a:lnTo>
                    <a:pt x="1183" y="4031"/>
                  </a:lnTo>
                  <a:lnTo>
                    <a:pt x="1274" y="4152"/>
                  </a:lnTo>
                  <a:lnTo>
                    <a:pt x="1343" y="4244"/>
                  </a:lnTo>
                  <a:lnTo>
                    <a:pt x="1404" y="4320"/>
                  </a:lnTo>
                  <a:lnTo>
                    <a:pt x="1404" y="4320"/>
                  </a:lnTo>
                  <a:lnTo>
                    <a:pt x="1463" y="4244"/>
                  </a:lnTo>
                  <a:lnTo>
                    <a:pt x="1533" y="4152"/>
                  </a:lnTo>
                  <a:lnTo>
                    <a:pt x="1623" y="4031"/>
                  </a:lnTo>
                  <a:lnTo>
                    <a:pt x="1729" y="3884"/>
                  </a:lnTo>
                  <a:lnTo>
                    <a:pt x="1788" y="3801"/>
                  </a:lnTo>
                  <a:lnTo>
                    <a:pt x="1848" y="3713"/>
                  </a:lnTo>
                  <a:lnTo>
                    <a:pt x="1910" y="3620"/>
                  </a:lnTo>
                  <a:lnTo>
                    <a:pt x="1974" y="3522"/>
                  </a:lnTo>
                  <a:lnTo>
                    <a:pt x="2039" y="3421"/>
                  </a:lnTo>
                  <a:lnTo>
                    <a:pt x="2106" y="3315"/>
                  </a:lnTo>
                  <a:lnTo>
                    <a:pt x="2171" y="3207"/>
                  </a:lnTo>
                  <a:lnTo>
                    <a:pt x="2236" y="3096"/>
                  </a:lnTo>
                  <a:lnTo>
                    <a:pt x="2300" y="2983"/>
                  </a:lnTo>
                  <a:lnTo>
                    <a:pt x="2364" y="2867"/>
                  </a:lnTo>
                  <a:lnTo>
                    <a:pt x="2424" y="2750"/>
                  </a:lnTo>
                  <a:lnTo>
                    <a:pt x="2482" y="2632"/>
                  </a:lnTo>
                  <a:lnTo>
                    <a:pt x="2536" y="2514"/>
                  </a:lnTo>
                  <a:lnTo>
                    <a:pt x="2589" y="2396"/>
                  </a:lnTo>
                  <a:lnTo>
                    <a:pt x="2612" y="2337"/>
                  </a:lnTo>
                  <a:lnTo>
                    <a:pt x="2636" y="2278"/>
                  </a:lnTo>
                  <a:lnTo>
                    <a:pt x="2657" y="2221"/>
                  </a:lnTo>
                  <a:lnTo>
                    <a:pt x="2678" y="2162"/>
                  </a:lnTo>
                  <a:lnTo>
                    <a:pt x="2698" y="2104"/>
                  </a:lnTo>
                  <a:lnTo>
                    <a:pt x="2715" y="2045"/>
                  </a:lnTo>
                  <a:lnTo>
                    <a:pt x="2732" y="1988"/>
                  </a:lnTo>
                  <a:lnTo>
                    <a:pt x="2747" y="1932"/>
                  </a:lnTo>
                  <a:lnTo>
                    <a:pt x="2761" y="1876"/>
                  </a:lnTo>
                  <a:lnTo>
                    <a:pt x="2772" y="1820"/>
                  </a:lnTo>
                  <a:lnTo>
                    <a:pt x="2783" y="1764"/>
                  </a:lnTo>
                  <a:lnTo>
                    <a:pt x="2792" y="1710"/>
                  </a:lnTo>
                  <a:lnTo>
                    <a:pt x="2799" y="1657"/>
                  </a:lnTo>
                  <a:lnTo>
                    <a:pt x="2803" y="1604"/>
                  </a:lnTo>
                  <a:lnTo>
                    <a:pt x="2806" y="1551"/>
                  </a:lnTo>
                  <a:lnTo>
                    <a:pt x="2808" y="1500"/>
                  </a:lnTo>
                  <a:lnTo>
                    <a:pt x="2808" y="1500"/>
                  </a:lnTo>
                  <a:lnTo>
                    <a:pt x="2806" y="1453"/>
                  </a:lnTo>
                  <a:lnTo>
                    <a:pt x="2805" y="1408"/>
                  </a:lnTo>
                  <a:lnTo>
                    <a:pt x="2803" y="1363"/>
                  </a:lnTo>
                  <a:lnTo>
                    <a:pt x="2800" y="1318"/>
                  </a:lnTo>
                  <a:lnTo>
                    <a:pt x="2796" y="1275"/>
                  </a:lnTo>
                  <a:lnTo>
                    <a:pt x="2789" y="1231"/>
                  </a:lnTo>
                  <a:lnTo>
                    <a:pt x="2783" y="1189"/>
                  </a:lnTo>
                  <a:lnTo>
                    <a:pt x="2775" y="1149"/>
                  </a:lnTo>
                  <a:lnTo>
                    <a:pt x="2768" y="1107"/>
                  </a:lnTo>
                  <a:lnTo>
                    <a:pt x="2758" y="1068"/>
                  </a:lnTo>
                  <a:lnTo>
                    <a:pt x="2749" y="1030"/>
                  </a:lnTo>
                  <a:lnTo>
                    <a:pt x="2738" y="991"/>
                  </a:lnTo>
                  <a:lnTo>
                    <a:pt x="2727" y="952"/>
                  </a:lnTo>
                  <a:lnTo>
                    <a:pt x="2715" y="916"/>
                  </a:lnTo>
                  <a:lnTo>
                    <a:pt x="2701" y="879"/>
                  </a:lnTo>
                  <a:lnTo>
                    <a:pt x="2687" y="843"/>
                  </a:lnTo>
                  <a:lnTo>
                    <a:pt x="2673" y="809"/>
                  </a:lnTo>
                  <a:lnTo>
                    <a:pt x="2657" y="775"/>
                  </a:lnTo>
                  <a:lnTo>
                    <a:pt x="2640" y="742"/>
                  </a:lnTo>
                  <a:lnTo>
                    <a:pt x="2623" y="710"/>
                  </a:lnTo>
                  <a:lnTo>
                    <a:pt x="2606" y="677"/>
                  </a:lnTo>
                  <a:lnTo>
                    <a:pt x="2587" y="646"/>
                  </a:lnTo>
                  <a:lnTo>
                    <a:pt x="2569" y="615"/>
                  </a:lnTo>
                  <a:lnTo>
                    <a:pt x="2549" y="585"/>
                  </a:lnTo>
                  <a:lnTo>
                    <a:pt x="2528" y="557"/>
                  </a:lnTo>
                  <a:lnTo>
                    <a:pt x="2507" y="528"/>
                  </a:lnTo>
                  <a:lnTo>
                    <a:pt x="2463" y="475"/>
                  </a:lnTo>
                  <a:lnTo>
                    <a:pt x="2417" y="424"/>
                  </a:lnTo>
                  <a:lnTo>
                    <a:pt x="2368" y="374"/>
                  </a:lnTo>
                  <a:lnTo>
                    <a:pt x="2319" y="329"/>
                  </a:lnTo>
                  <a:lnTo>
                    <a:pt x="2266" y="287"/>
                  </a:lnTo>
                  <a:lnTo>
                    <a:pt x="2212" y="247"/>
                  </a:lnTo>
                  <a:lnTo>
                    <a:pt x="2156" y="211"/>
                  </a:lnTo>
                  <a:lnTo>
                    <a:pt x="2100" y="177"/>
                  </a:lnTo>
                  <a:lnTo>
                    <a:pt x="2041" y="146"/>
                  </a:lnTo>
                  <a:lnTo>
                    <a:pt x="1980" y="118"/>
                  </a:lnTo>
                  <a:lnTo>
                    <a:pt x="1920" y="93"/>
                  </a:lnTo>
                  <a:lnTo>
                    <a:pt x="1858" y="71"/>
                  </a:lnTo>
                  <a:lnTo>
                    <a:pt x="1794" y="53"/>
                  </a:lnTo>
                  <a:lnTo>
                    <a:pt x="1730" y="36"/>
                  </a:lnTo>
                  <a:lnTo>
                    <a:pt x="1665" y="23"/>
                  </a:lnTo>
                  <a:lnTo>
                    <a:pt x="1600" y="12"/>
                  </a:lnTo>
                  <a:lnTo>
                    <a:pt x="1534" y="6"/>
                  </a:lnTo>
                  <a:lnTo>
                    <a:pt x="1469" y="2"/>
                  </a:lnTo>
                  <a:lnTo>
                    <a:pt x="1404" y="0"/>
                  </a:lnTo>
                  <a:lnTo>
                    <a:pt x="1337" y="2"/>
                  </a:lnTo>
                  <a:lnTo>
                    <a:pt x="1272" y="6"/>
                  </a:lnTo>
                  <a:lnTo>
                    <a:pt x="1207" y="12"/>
                  </a:lnTo>
                  <a:lnTo>
                    <a:pt x="1142" y="23"/>
                  </a:lnTo>
                  <a:lnTo>
                    <a:pt x="1078" y="36"/>
                  </a:lnTo>
                  <a:lnTo>
                    <a:pt x="1013" y="53"/>
                  </a:lnTo>
                  <a:lnTo>
                    <a:pt x="950" y="71"/>
                  </a:lnTo>
                  <a:lnTo>
                    <a:pt x="888" y="93"/>
                  </a:lnTo>
                  <a:lnTo>
                    <a:pt x="826" y="118"/>
                  </a:lnTo>
                  <a:lnTo>
                    <a:pt x="767" y="146"/>
                  </a:lnTo>
                  <a:lnTo>
                    <a:pt x="708" y="177"/>
                  </a:lnTo>
                  <a:lnTo>
                    <a:pt x="651" y="211"/>
                  </a:lnTo>
                  <a:lnTo>
                    <a:pt x="595" y="247"/>
                  </a:lnTo>
                  <a:lnTo>
                    <a:pt x="540" y="287"/>
                  </a:lnTo>
                  <a:lnTo>
                    <a:pt x="489" y="329"/>
                  </a:lnTo>
                  <a:lnTo>
                    <a:pt x="438" y="374"/>
                  </a:lnTo>
                  <a:lnTo>
                    <a:pt x="390" y="424"/>
                  </a:lnTo>
                  <a:lnTo>
                    <a:pt x="343" y="475"/>
                  </a:lnTo>
                  <a:lnTo>
                    <a:pt x="300" y="528"/>
                  </a:lnTo>
                  <a:lnTo>
                    <a:pt x="280" y="557"/>
                  </a:lnTo>
                  <a:lnTo>
                    <a:pt x="258" y="585"/>
                  </a:lnTo>
                  <a:lnTo>
                    <a:pt x="239" y="615"/>
                  </a:lnTo>
                  <a:lnTo>
                    <a:pt x="219" y="646"/>
                  </a:lnTo>
                  <a:lnTo>
                    <a:pt x="202" y="677"/>
                  </a:lnTo>
                  <a:lnTo>
                    <a:pt x="183" y="710"/>
                  </a:lnTo>
                  <a:lnTo>
                    <a:pt x="166" y="742"/>
                  </a:lnTo>
                  <a:lnTo>
                    <a:pt x="151" y="775"/>
                  </a:lnTo>
                  <a:lnTo>
                    <a:pt x="135" y="809"/>
                  </a:lnTo>
                  <a:lnTo>
                    <a:pt x="120" y="843"/>
                  </a:lnTo>
                  <a:lnTo>
                    <a:pt x="106" y="879"/>
                  </a:lnTo>
                  <a:lnTo>
                    <a:pt x="93" y="916"/>
                  </a:lnTo>
                  <a:lnTo>
                    <a:pt x="81" y="952"/>
                  </a:lnTo>
                  <a:lnTo>
                    <a:pt x="68" y="991"/>
                  </a:lnTo>
                  <a:lnTo>
                    <a:pt x="57" y="1030"/>
                  </a:lnTo>
                  <a:lnTo>
                    <a:pt x="48" y="1068"/>
                  </a:lnTo>
                  <a:lnTo>
                    <a:pt x="39" y="1107"/>
                  </a:lnTo>
                  <a:lnTo>
                    <a:pt x="31" y="1149"/>
                  </a:lnTo>
                  <a:lnTo>
                    <a:pt x="23" y="1189"/>
                  </a:lnTo>
                  <a:lnTo>
                    <a:pt x="17" y="1231"/>
                  </a:lnTo>
                  <a:lnTo>
                    <a:pt x="12" y="1275"/>
                  </a:lnTo>
                  <a:lnTo>
                    <a:pt x="8" y="1318"/>
                  </a:lnTo>
                  <a:lnTo>
                    <a:pt x="5" y="1363"/>
                  </a:lnTo>
                  <a:lnTo>
                    <a:pt x="2" y="1408"/>
                  </a:lnTo>
                  <a:lnTo>
                    <a:pt x="0" y="1453"/>
                  </a:lnTo>
                  <a:lnTo>
                    <a:pt x="0" y="15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ZA"/>
            </a:p>
          </p:txBody>
        </p:sp>
      </p:grpSp>
      <p:sp>
        <p:nvSpPr>
          <p:cNvPr id="33" name="Rectangle 32">
            <a:hlinkClick r:id="rId5" action="ppaction://hlinksldjump"/>
            <a:extLst>
              <a:ext uri="{FF2B5EF4-FFF2-40B4-BE49-F238E27FC236}">
                <a16:creationId xmlns:a16="http://schemas.microsoft.com/office/drawing/2014/main" xmlns="" id="{42778D13-B3B7-41A6-A833-48C4E6290E13}"/>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extLst>
      <p:ext uri="{BB962C8B-B14F-4D97-AF65-F5344CB8AC3E}">
        <p14:creationId xmlns:p14="http://schemas.microsoft.com/office/powerpoint/2010/main" val="20443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500"/>
                                        <p:tgtEl>
                                          <p:spTgt spid="166"/>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64" presetClass="path" presetSubtype="0" decel="100000" fill="hold" nodeType="withEffect">
                                  <p:stCondLst>
                                    <p:cond delay="0"/>
                                  </p:stCondLst>
                                  <p:childTnLst>
                                    <p:animMotion origin="layout" path="M 1.04167E-6 0.06643 L 1.04167E-6 7.40741E-7 " pathEditMode="relative" rAng="0" ptsTypes="AA">
                                      <p:cBhvr>
                                        <p:cTn id="18" dur="500" fill="hold"/>
                                        <p:tgtEl>
                                          <p:spTgt spid="1026"/>
                                        </p:tgtEl>
                                        <p:attrNameLst>
                                          <p:attrName>ppt_x</p:attrName>
                                          <p:attrName>ppt_y</p:attrName>
                                        </p:attrNameLst>
                                      </p:cBhvr>
                                      <p:rCtr x="0" y="-3333"/>
                                    </p:animMotion>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2">
                                            <p:txEl>
                                              <p:pRg st="0" end="0"/>
                                            </p:txEl>
                                          </p:spTgt>
                                        </p:tgtEl>
                                        <p:attrNameLst>
                                          <p:attrName>style.visibility</p:attrName>
                                        </p:attrNameLst>
                                      </p:cBhvr>
                                      <p:to>
                                        <p:strVal val="visible"/>
                                      </p:to>
                                    </p:set>
                                    <p:animEffect transition="in" filter="fade">
                                      <p:cBhvr>
                                        <p:cTn id="22" dur="1000"/>
                                        <p:tgtEl>
                                          <p:spTgt spid="62">
                                            <p:txEl>
                                              <p:pRg st="0" end="0"/>
                                            </p:txEl>
                                          </p:spTgt>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2">
                                            <p:txEl>
                                              <p:pRg st="1" end="1"/>
                                            </p:txEl>
                                          </p:spTgt>
                                        </p:tgtEl>
                                        <p:attrNameLst>
                                          <p:attrName>style.visibility</p:attrName>
                                        </p:attrNameLst>
                                      </p:cBhvr>
                                      <p:to>
                                        <p:strVal val="visible"/>
                                      </p:to>
                                    </p:set>
                                    <p:animEffect transition="in" filter="fade">
                                      <p:cBhvr>
                                        <p:cTn id="26" dur="1000"/>
                                        <p:tgtEl>
                                          <p:spTgt spid="62">
                                            <p:txEl>
                                              <p:pRg st="1" end="1"/>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62">
                                            <p:txEl>
                                              <p:pRg st="2" end="2"/>
                                            </p:txEl>
                                          </p:spTgt>
                                        </p:tgtEl>
                                        <p:attrNameLst>
                                          <p:attrName>style.visibility</p:attrName>
                                        </p:attrNameLst>
                                      </p:cBhvr>
                                      <p:to>
                                        <p:strVal val="visible"/>
                                      </p:to>
                                    </p:set>
                                    <p:animEffect transition="in" filter="fade">
                                      <p:cBhvr>
                                        <p:cTn id="30" dur="1000"/>
                                        <p:tgtEl>
                                          <p:spTgt spid="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
          <p:cNvSpPr>
            <a:spLocks noGrp="1"/>
          </p:cNvSpPr>
          <p:nvPr>
            <p:ph type="title"/>
          </p:nvPr>
        </p:nvSpPr>
        <p:spPr/>
        <p:txBody>
          <a:bodyPr>
            <a:noAutofit/>
          </a:bodyPr>
          <a:lstStyle/>
          <a:p>
            <a:r>
              <a:rPr lang="en-US" dirty="0" err="1"/>
              <a:t>cobas</a:t>
            </a:r>
            <a:r>
              <a:rPr lang="en-US" baseline="30000" dirty="0">
                <a:ea typeface="ＭＳ Ｐゴシック" charset="0"/>
                <a:cs typeface="Minion"/>
              </a:rPr>
              <a:t>®</a:t>
            </a:r>
            <a:r>
              <a:rPr lang="en-US" dirty="0"/>
              <a:t> infinity POC IT solutions</a:t>
            </a:r>
            <a:endParaRPr lang="en-GB" b="0" i="1" dirty="0">
              <a:latin typeface="Minion"/>
              <a:ea typeface="ＭＳ Ｐゴシック" charset="0"/>
            </a:endParaRPr>
          </a:p>
        </p:txBody>
      </p:sp>
      <p:sp>
        <p:nvSpPr>
          <p:cNvPr id="3" name="Text Placeholder 2"/>
          <p:cNvSpPr>
            <a:spLocks noGrp="1"/>
          </p:cNvSpPr>
          <p:nvPr>
            <p:ph type="body" sz="quarter" idx="12"/>
          </p:nvPr>
        </p:nvSpPr>
        <p:spPr/>
        <p:txBody>
          <a:bodyPr>
            <a:noAutofit/>
          </a:bodyPr>
          <a:lstStyle/>
          <a:p>
            <a:r>
              <a:rPr lang="de-DE">
                <a:latin typeface="Minion"/>
                <a:ea typeface="ＭＳ Ｐゴシック" charset="0"/>
              </a:rPr>
              <a:t>Customer </a:t>
            </a:r>
            <a:r>
              <a:rPr lang="en-US" dirty="0" smtClean="0">
                <a:latin typeface="Minion"/>
                <a:ea typeface="ＭＳ Ｐゴシック" charset="0"/>
              </a:rPr>
              <a:t>statement</a:t>
            </a:r>
            <a:r>
              <a:rPr lang="de-DE" dirty="0" smtClean="0">
                <a:latin typeface="Minion"/>
                <a:ea typeface="ＭＳ Ｐゴシック" charset="0"/>
              </a:rPr>
              <a:t> </a:t>
            </a:r>
            <a:r>
              <a:rPr lang="en-US" dirty="0" smtClean="0">
                <a:latin typeface="Minion"/>
                <a:ea typeface="ＭＳ Ｐゴシック" charset="0"/>
              </a:rPr>
              <a:t>from</a:t>
            </a:r>
            <a:r>
              <a:rPr lang="de-DE" dirty="0" smtClean="0">
                <a:latin typeface="Minion"/>
                <a:ea typeface="ＭＳ Ｐゴシック" charset="0"/>
              </a:rPr>
              <a:t> </a:t>
            </a:r>
            <a:r>
              <a:rPr lang="en-US" dirty="0" smtClean="0">
                <a:latin typeface="Minion"/>
                <a:ea typeface="ＭＳ Ｐゴシック" charset="0"/>
              </a:rPr>
              <a:t>the</a:t>
            </a:r>
            <a:r>
              <a:rPr lang="de-DE" dirty="0" smtClean="0">
                <a:latin typeface="Minion"/>
                <a:ea typeface="ＭＳ Ｐゴシック" charset="0"/>
              </a:rPr>
              <a:t> </a:t>
            </a:r>
            <a:r>
              <a:rPr lang="en-US" dirty="0">
                <a:latin typeface="Minion"/>
                <a:ea typeface="ＭＳ Ｐゴシック" charset="0"/>
              </a:rPr>
              <a:t>Netherlands</a:t>
            </a:r>
            <a:r>
              <a:rPr lang="de-DE" dirty="0">
                <a:latin typeface="Minion"/>
                <a:ea typeface="ＭＳ Ｐゴシック" charset="0"/>
              </a:rPr>
              <a:t> </a:t>
            </a:r>
            <a:endParaRPr lang="en-GB" dirty="0"/>
          </a:p>
        </p:txBody>
      </p:sp>
      <p:sp>
        <p:nvSpPr>
          <p:cNvPr id="4" name="Rectangle 3"/>
          <p:cNvSpPr/>
          <p:nvPr/>
        </p:nvSpPr>
        <p:spPr>
          <a:xfrm>
            <a:off x="578747" y="4524038"/>
            <a:ext cx="3025985" cy="1359346"/>
          </a:xfrm>
          <a:prstGeom prst="rect">
            <a:avLst/>
          </a:prstGeom>
        </p:spPr>
        <p:txBody>
          <a:bodyPr wrap="square">
            <a:spAutoFit/>
          </a:bodyPr>
          <a:lstStyle/>
          <a:p>
            <a:pPr hangingPunct="1">
              <a:spcBef>
                <a:spcPts val="1000"/>
              </a:spcBef>
            </a:pPr>
            <a:r>
              <a:rPr lang="en-US" b="1" dirty="0" err="1"/>
              <a:t>Dianda</a:t>
            </a:r>
            <a:r>
              <a:rPr lang="en-US" b="1" dirty="0"/>
              <a:t> </a:t>
            </a:r>
            <a:r>
              <a:rPr lang="en-US" b="1" dirty="0" err="1"/>
              <a:t>Hemme-ter</a:t>
            </a:r>
            <a:r>
              <a:rPr lang="en-US" b="1" dirty="0"/>
              <a:t> </a:t>
            </a:r>
            <a:r>
              <a:rPr lang="en-US" b="1" dirty="0" err="1"/>
              <a:t>Haar</a:t>
            </a:r>
            <a:endParaRPr lang="en-US" sz="1400" dirty="0"/>
          </a:p>
          <a:p>
            <a:pPr eaLnBrk="1" fontAlgn="auto" hangingPunct="1">
              <a:spcBef>
                <a:spcPts val="1000"/>
              </a:spcBef>
              <a:spcAft>
                <a:spcPts val="0"/>
              </a:spcAft>
              <a:defRPr/>
            </a:pPr>
            <a:r>
              <a:rPr lang="en-US" sz="1400" dirty="0" err="1"/>
              <a:t>POC</a:t>
            </a:r>
            <a:r>
              <a:rPr lang="en-US" sz="1400" dirty="0"/>
              <a:t> Co-</a:t>
            </a:r>
            <a:r>
              <a:rPr lang="en-US" sz="1400" dirty="0" err="1"/>
              <a:t>ordinator</a:t>
            </a:r>
            <a:r>
              <a:rPr lang="en-US" sz="1400" dirty="0"/>
              <a:t>  </a:t>
            </a:r>
          </a:p>
          <a:p>
            <a:pPr eaLnBrk="1" hangingPunct="1"/>
            <a:r>
              <a:rPr lang="en-US" sz="1400" dirty="0" err="1"/>
              <a:t>Treant</a:t>
            </a:r>
            <a:r>
              <a:rPr lang="en-US" sz="1400" dirty="0"/>
              <a:t> </a:t>
            </a:r>
            <a:r>
              <a:rPr lang="en-US" sz="1400" dirty="0" err="1"/>
              <a:t>Zorggroep</a:t>
            </a:r>
            <a:r>
              <a:rPr lang="en-US" sz="1400" dirty="0"/>
              <a:t>, </a:t>
            </a:r>
          </a:p>
          <a:p>
            <a:pPr eaLnBrk="1" hangingPunct="1"/>
            <a:r>
              <a:rPr lang="en-US" sz="1400" dirty="0" err="1"/>
              <a:t>Emmen</a:t>
            </a:r>
            <a:r>
              <a:rPr lang="en-US" sz="1400" dirty="0"/>
              <a:t>, The Netherlands</a:t>
            </a:r>
            <a:endParaRPr lang="en-US" sz="1400" dirty="0">
              <a:solidFill>
                <a:schemeClr val="dk1"/>
              </a:solidFill>
            </a:endParaRPr>
          </a:p>
        </p:txBody>
      </p:sp>
      <p:sp>
        <p:nvSpPr>
          <p:cNvPr id="62" name="Rectangle 61"/>
          <p:cNvSpPr/>
          <p:nvPr/>
        </p:nvSpPr>
        <p:spPr>
          <a:xfrm>
            <a:off x="6302565" y="2872838"/>
            <a:ext cx="5310688" cy="2246769"/>
          </a:xfrm>
          <a:prstGeom prst="rect">
            <a:avLst/>
          </a:prstGeom>
        </p:spPr>
        <p:txBody>
          <a:bodyPr wrap="square">
            <a:spAutoFit/>
          </a:bodyPr>
          <a:lstStyle/>
          <a:p>
            <a:pPr algn="ctr">
              <a:spcAft>
                <a:spcPts val="600"/>
              </a:spcAft>
            </a:pPr>
            <a:r>
              <a:rPr lang="en-GB" i="1" dirty="0">
                <a:solidFill>
                  <a:schemeClr val="bg2"/>
                </a:solidFill>
                <a:latin typeface="Minion" pitchFamily="2" charset="0"/>
              </a:rPr>
              <a:t>“</a:t>
            </a:r>
            <a:r>
              <a:rPr lang="en-US" i="1" dirty="0">
                <a:solidFill>
                  <a:schemeClr val="bg2"/>
                </a:solidFill>
                <a:latin typeface="Minion" pitchFamily="2" charset="0"/>
              </a:rPr>
              <a:t>Before POC Tablet I couldn’t be completely mobile. Now I have the freedom to move around the hospital and perform the tasks efficiently at every location.  </a:t>
            </a:r>
          </a:p>
          <a:p>
            <a:pPr algn="ctr">
              <a:spcAft>
                <a:spcPts val="600"/>
              </a:spcAft>
            </a:pPr>
            <a:r>
              <a:rPr lang="en-US" i="1" dirty="0">
                <a:solidFill>
                  <a:schemeClr val="bg2"/>
                </a:solidFill>
                <a:latin typeface="Minion" pitchFamily="2" charset="0"/>
              </a:rPr>
              <a:t> There is no need of paper any more to write things down like when replacing an instrument or when we have to train a user.  It is so easy to use that I never again want to work without it</a:t>
            </a:r>
            <a:r>
              <a:rPr lang="en-GB" i="1" dirty="0">
                <a:solidFill>
                  <a:schemeClr val="bg2"/>
                </a:solidFill>
                <a:latin typeface="Minion" pitchFamily="2" charset="0"/>
              </a:rPr>
              <a:t>.” </a:t>
            </a:r>
          </a:p>
        </p:txBody>
      </p:sp>
      <p:sp>
        <p:nvSpPr>
          <p:cNvPr id="43" name="Rectangle 42">
            <a:hlinkClick r:id="" action="ppaction://noaction"/>
            <a:extLst>
              <a:ext uri="{FF2B5EF4-FFF2-40B4-BE49-F238E27FC236}">
                <a16:creationId xmlns:a16="http://schemas.microsoft.com/office/drawing/2014/main" xmlns="" id="{C33C287F-F62A-4681-BAE7-FD4970783874}"/>
              </a:ext>
            </a:extLst>
          </p:cNvPr>
          <p:cNvSpPr/>
          <p:nvPr/>
        </p:nvSpPr>
        <p:spPr>
          <a:xfrm>
            <a:off x="10610608" y="6203292"/>
            <a:ext cx="1371385" cy="483666"/>
          </a:xfrm>
          <a:prstGeom prst="rect">
            <a:avLst/>
          </a:prstGeom>
          <a:solidFill>
            <a:schemeClr val="accent2">
              <a:alpha val="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pic>
        <p:nvPicPr>
          <p:cNvPr id="1026" name="Picture 2" descr="C:\Users\BOAMAHA\Google Drive\_Moved Files\My Documents\Marketing docs\Lunch and Learn\20171020-POC-lunchNlearn\20171020-POC-lunchNlearn-465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7997" t="4037" r="17445" b="843"/>
          <a:stretch/>
        </p:blipFill>
        <p:spPr bwMode="auto">
          <a:xfrm>
            <a:off x="549872" y="2061678"/>
            <a:ext cx="2283868" cy="2246769"/>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20000"/>
              </a:prstClr>
            </a:outerShdw>
          </a:effectLst>
          <a:extLst/>
        </p:spPr>
      </p:pic>
      <p:grpSp>
        <p:nvGrpSpPr>
          <p:cNvPr id="5" name="Group 4">
            <a:extLst>
              <a:ext uri="{FF2B5EF4-FFF2-40B4-BE49-F238E27FC236}">
                <a16:creationId xmlns:a16="http://schemas.microsoft.com/office/drawing/2014/main" xmlns="" id="{EC827BFB-7E70-4EC2-8583-E5EB8A4AF060}"/>
              </a:ext>
            </a:extLst>
          </p:cNvPr>
          <p:cNvGrpSpPr>
            <a:grpSpLocks noChangeAspect="1"/>
          </p:cNvGrpSpPr>
          <p:nvPr/>
        </p:nvGrpSpPr>
        <p:grpSpPr bwMode="auto">
          <a:xfrm>
            <a:off x="2949124" y="2169475"/>
            <a:ext cx="2996451" cy="2246768"/>
            <a:chOff x="2271" y="1864"/>
            <a:chExt cx="1315" cy="986"/>
          </a:xfrm>
          <a:solidFill>
            <a:srgbClr val="999999"/>
          </a:solidFill>
        </p:grpSpPr>
        <p:sp>
          <p:nvSpPr>
            <p:cNvPr id="7" name="Freeform 5">
              <a:extLst>
                <a:ext uri="{FF2B5EF4-FFF2-40B4-BE49-F238E27FC236}">
                  <a16:creationId xmlns:a16="http://schemas.microsoft.com/office/drawing/2014/main" xmlns="" id="{0CC10AB3-F735-4473-8576-2E5645085F25}"/>
                </a:ext>
              </a:extLst>
            </p:cNvPr>
            <p:cNvSpPr>
              <a:spLocks noEditPoints="1"/>
            </p:cNvSpPr>
            <p:nvPr/>
          </p:nvSpPr>
          <p:spPr bwMode="auto">
            <a:xfrm>
              <a:off x="2271" y="1864"/>
              <a:ext cx="1315" cy="986"/>
            </a:xfrm>
            <a:custGeom>
              <a:avLst/>
              <a:gdLst>
                <a:gd name="T0" fmla="*/ 354 w 962"/>
                <a:gd name="T1" fmla="*/ 522 h 723"/>
                <a:gd name="T2" fmla="*/ 453 w 962"/>
                <a:gd name="T3" fmla="*/ 473 h 723"/>
                <a:gd name="T4" fmla="*/ 283 w 962"/>
                <a:gd name="T5" fmla="*/ 432 h 723"/>
                <a:gd name="T6" fmla="*/ 524 w 962"/>
                <a:gd name="T7" fmla="*/ 97 h 723"/>
                <a:gd name="T8" fmla="*/ 710 w 962"/>
                <a:gd name="T9" fmla="*/ 62 h 723"/>
                <a:gd name="T10" fmla="*/ 666 w 962"/>
                <a:gd name="T11" fmla="*/ 100 h 723"/>
                <a:gd name="T12" fmla="*/ 641 w 962"/>
                <a:gd name="T13" fmla="*/ 151 h 723"/>
                <a:gd name="T14" fmla="*/ 602 w 962"/>
                <a:gd name="T15" fmla="*/ 175 h 723"/>
                <a:gd name="T16" fmla="*/ 612 w 962"/>
                <a:gd name="T17" fmla="*/ 135 h 723"/>
                <a:gd name="T18" fmla="*/ 539 w 962"/>
                <a:gd name="T19" fmla="*/ 83 h 723"/>
                <a:gd name="T20" fmla="*/ 502 w 962"/>
                <a:gd name="T21" fmla="*/ 60 h 723"/>
                <a:gd name="T22" fmla="*/ 467 w 962"/>
                <a:gd name="T23" fmla="*/ 86 h 723"/>
                <a:gd name="T24" fmla="*/ 430 w 962"/>
                <a:gd name="T25" fmla="*/ 114 h 723"/>
                <a:gd name="T26" fmla="*/ 391 w 962"/>
                <a:gd name="T27" fmla="*/ 178 h 723"/>
                <a:gd name="T28" fmla="*/ 321 w 962"/>
                <a:gd name="T29" fmla="*/ 216 h 723"/>
                <a:gd name="T30" fmla="*/ 318 w 962"/>
                <a:gd name="T31" fmla="*/ 269 h 723"/>
                <a:gd name="T32" fmla="*/ 373 w 962"/>
                <a:gd name="T33" fmla="*/ 267 h 723"/>
                <a:gd name="T34" fmla="*/ 419 w 962"/>
                <a:gd name="T35" fmla="*/ 338 h 723"/>
                <a:gd name="T36" fmla="*/ 439 w 962"/>
                <a:gd name="T37" fmla="*/ 228 h 723"/>
                <a:gd name="T38" fmla="*/ 479 w 962"/>
                <a:gd name="T39" fmla="*/ 156 h 723"/>
                <a:gd name="T40" fmla="*/ 479 w 962"/>
                <a:gd name="T41" fmla="*/ 257 h 723"/>
                <a:gd name="T42" fmla="*/ 571 w 962"/>
                <a:gd name="T43" fmla="*/ 265 h 723"/>
                <a:gd name="T44" fmla="*/ 513 w 962"/>
                <a:gd name="T45" fmla="*/ 298 h 723"/>
                <a:gd name="T46" fmla="*/ 477 w 962"/>
                <a:gd name="T47" fmla="*/ 363 h 723"/>
                <a:gd name="T48" fmla="*/ 429 w 962"/>
                <a:gd name="T49" fmla="*/ 373 h 723"/>
                <a:gd name="T50" fmla="*/ 333 w 962"/>
                <a:gd name="T51" fmla="*/ 361 h 723"/>
                <a:gd name="T52" fmla="*/ 306 w 962"/>
                <a:gd name="T53" fmla="*/ 404 h 723"/>
                <a:gd name="T54" fmla="*/ 280 w 962"/>
                <a:gd name="T55" fmla="*/ 393 h 723"/>
                <a:gd name="T56" fmla="*/ 226 w 962"/>
                <a:gd name="T57" fmla="*/ 434 h 723"/>
                <a:gd name="T58" fmla="*/ 153 w 962"/>
                <a:gd name="T59" fmla="*/ 442 h 723"/>
                <a:gd name="T60" fmla="*/ 161 w 962"/>
                <a:gd name="T61" fmla="*/ 526 h 723"/>
                <a:gd name="T62" fmla="*/ 34 w 962"/>
                <a:gd name="T63" fmla="*/ 538 h 723"/>
                <a:gd name="T64" fmla="*/ 22 w 962"/>
                <a:gd name="T65" fmla="*/ 635 h 723"/>
                <a:gd name="T66" fmla="*/ 62 w 962"/>
                <a:gd name="T67" fmla="*/ 660 h 723"/>
                <a:gd name="T68" fmla="*/ 149 w 962"/>
                <a:gd name="T69" fmla="*/ 620 h 723"/>
                <a:gd name="T70" fmla="*/ 242 w 962"/>
                <a:gd name="T71" fmla="*/ 568 h 723"/>
                <a:gd name="T72" fmla="*/ 382 w 962"/>
                <a:gd name="T73" fmla="*/ 648 h 723"/>
                <a:gd name="T74" fmla="*/ 419 w 962"/>
                <a:gd name="T75" fmla="*/ 649 h 723"/>
                <a:gd name="T76" fmla="*/ 392 w 962"/>
                <a:gd name="T77" fmla="*/ 620 h 723"/>
                <a:gd name="T78" fmla="*/ 383 w 962"/>
                <a:gd name="T79" fmla="*/ 550 h 723"/>
                <a:gd name="T80" fmla="*/ 457 w 962"/>
                <a:gd name="T81" fmla="*/ 625 h 723"/>
                <a:gd name="T82" fmla="*/ 498 w 962"/>
                <a:gd name="T83" fmla="*/ 690 h 723"/>
                <a:gd name="T84" fmla="*/ 504 w 962"/>
                <a:gd name="T85" fmla="*/ 702 h 723"/>
                <a:gd name="T86" fmla="*/ 500 w 962"/>
                <a:gd name="T87" fmla="*/ 645 h 723"/>
                <a:gd name="T88" fmla="*/ 538 w 962"/>
                <a:gd name="T89" fmla="*/ 637 h 723"/>
                <a:gd name="T90" fmla="*/ 571 w 962"/>
                <a:gd name="T91" fmla="*/ 606 h 723"/>
                <a:gd name="T92" fmla="*/ 600 w 962"/>
                <a:gd name="T93" fmla="*/ 525 h 723"/>
                <a:gd name="T94" fmla="*/ 638 w 962"/>
                <a:gd name="T95" fmla="*/ 521 h 723"/>
                <a:gd name="T96" fmla="*/ 716 w 962"/>
                <a:gd name="T97" fmla="*/ 486 h 723"/>
                <a:gd name="T98" fmla="*/ 709 w 962"/>
                <a:gd name="T99" fmla="*/ 522 h 723"/>
                <a:gd name="T100" fmla="*/ 807 w 962"/>
                <a:gd name="T101" fmla="*/ 583 h 723"/>
                <a:gd name="T102" fmla="*/ 887 w 962"/>
                <a:gd name="T103" fmla="*/ 584 h 723"/>
                <a:gd name="T104" fmla="*/ 875 w 962"/>
                <a:gd name="T105" fmla="*/ 544 h 723"/>
                <a:gd name="T106" fmla="*/ 825 w 962"/>
                <a:gd name="T107" fmla="*/ 444 h 723"/>
                <a:gd name="T108" fmla="*/ 827 w 962"/>
                <a:gd name="T109" fmla="*/ 371 h 723"/>
                <a:gd name="T110" fmla="*/ 900 w 962"/>
                <a:gd name="T111" fmla="*/ 349 h 723"/>
                <a:gd name="T112" fmla="*/ 951 w 962"/>
                <a:gd name="T113" fmla="*/ 318 h 723"/>
                <a:gd name="T114" fmla="*/ 904 w 962"/>
                <a:gd name="T115" fmla="*/ 265 h 723"/>
                <a:gd name="T116" fmla="*/ 856 w 962"/>
                <a:gd name="T117" fmla="*/ 236 h 723"/>
                <a:gd name="T118" fmla="*/ 792 w 962"/>
                <a:gd name="T119" fmla="*/ 86 h 723"/>
                <a:gd name="T120" fmla="*/ 768 w 962"/>
                <a:gd name="T121"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62" h="723">
                  <a:moveTo>
                    <a:pt x="329" y="520"/>
                  </a:moveTo>
                  <a:cubicBezTo>
                    <a:pt x="326" y="518"/>
                    <a:pt x="323" y="516"/>
                    <a:pt x="319" y="514"/>
                  </a:cubicBezTo>
                  <a:cubicBezTo>
                    <a:pt x="319" y="513"/>
                    <a:pt x="319" y="513"/>
                    <a:pt x="319" y="513"/>
                  </a:cubicBezTo>
                  <a:cubicBezTo>
                    <a:pt x="326" y="515"/>
                    <a:pt x="332" y="518"/>
                    <a:pt x="339" y="520"/>
                  </a:cubicBezTo>
                  <a:cubicBezTo>
                    <a:pt x="339" y="520"/>
                    <a:pt x="339" y="520"/>
                    <a:pt x="339" y="520"/>
                  </a:cubicBezTo>
                  <a:cubicBezTo>
                    <a:pt x="339" y="520"/>
                    <a:pt x="339" y="520"/>
                    <a:pt x="339" y="520"/>
                  </a:cubicBezTo>
                  <a:cubicBezTo>
                    <a:pt x="339" y="518"/>
                    <a:pt x="339" y="516"/>
                    <a:pt x="341" y="516"/>
                  </a:cubicBezTo>
                  <a:cubicBezTo>
                    <a:pt x="341" y="516"/>
                    <a:pt x="342" y="516"/>
                    <a:pt x="343" y="517"/>
                  </a:cubicBezTo>
                  <a:cubicBezTo>
                    <a:pt x="345" y="518"/>
                    <a:pt x="348" y="517"/>
                    <a:pt x="350" y="518"/>
                  </a:cubicBezTo>
                  <a:cubicBezTo>
                    <a:pt x="352" y="519"/>
                    <a:pt x="354" y="520"/>
                    <a:pt x="356" y="521"/>
                  </a:cubicBezTo>
                  <a:cubicBezTo>
                    <a:pt x="359" y="523"/>
                    <a:pt x="362" y="526"/>
                    <a:pt x="365" y="527"/>
                  </a:cubicBezTo>
                  <a:cubicBezTo>
                    <a:pt x="364" y="528"/>
                    <a:pt x="363" y="528"/>
                    <a:pt x="363" y="528"/>
                  </a:cubicBezTo>
                  <a:cubicBezTo>
                    <a:pt x="360" y="528"/>
                    <a:pt x="357" y="526"/>
                    <a:pt x="354" y="522"/>
                  </a:cubicBezTo>
                  <a:cubicBezTo>
                    <a:pt x="353" y="519"/>
                    <a:pt x="349" y="518"/>
                    <a:pt x="345" y="518"/>
                  </a:cubicBezTo>
                  <a:cubicBezTo>
                    <a:pt x="343" y="518"/>
                    <a:pt x="340" y="519"/>
                    <a:pt x="339" y="520"/>
                  </a:cubicBezTo>
                  <a:cubicBezTo>
                    <a:pt x="339" y="520"/>
                    <a:pt x="339" y="520"/>
                    <a:pt x="339" y="520"/>
                  </a:cubicBezTo>
                  <a:cubicBezTo>
                    <a:pt x="339" y="520"/>
                    <a:pt x="339" y="520"/>
                    <a:pt x="339" y="520"/>
                  </a:cubicBezTo>
                  <a:cubicBezTo>
                    <a:pt x="336" y="519"/>
                    <a:pt x="333" y="519"/>
                    <a:pt x="330" y="519"/>
                  </a:cubicBezTo>
                  <a:cubicBezTo>
                    <a:pt x="329" y="520"/>
                    <a:pt x="329" y="520"/>
                    <a:pt x="329" y="520"/>
                  </a:cubicBezTo>
                  <a:moveTo>
                    <a:pt x="453" y="473"/>
                  </a:moveTo>
                  <a:cubicBezTo>
                    <a:pt x="448" y="473"/>
                    <a:pt x="445" y="468"/>
                    <a:pt x="441" y="466"/>
                  </a:cubicBezTo>
                  <a:cubicBezTo>
                    <a:pt x="445" y="467"/>
                    <a:pt x="449" y="472"/>
                    <a:pt x="454" y="472"/>
                  </a:cubicBezTo>
                  <a:cubicBezTo>
                    <a:pt x="455" y="472"/>
                    <a:pt x="457" y="472"/>
                    <a:pt x="459" y="470"/>
                  </a:cubicBezTo>
                  <a:cubicBezTo>
                    <a:pt x="459" y="470"/>
                    <a:pt x="459" y="470"/>
                    <a:pt x="459" y="470"/>
                  </a:cubicBezTo>
                  <a:cubicBezTo>
                    <a:pt x="459" y="470"/>
                    <a:pt x="459" y="470"/>
                    <a:pt x="459" y="470"/>
                  </a:cubicBezTo>
                  <a:cubicBezTo>
                    <a:pt x="457" y="472"/>
                    <a:pt x="455" y="473"/>
                    <a:pt x="453" y="473"/>
                  </a:cubicBezTo>
                  <a:moveTo>
                    <a:pt x="285" y="460"/>
                  </a:moveTo>
                  <a:cubicBezTo>
                    <a:pt x="275" y="460"/>
                    <a:pt x="272" y="456"/>
                    <a:pt x="277" y="448"/>
                  </a:cubicBezTo>
                  <a:cubicBezTo>
                    <a:pt x="278" y="447"/>
                    <a:pt x="279" y="447"/>
                    <a:pt x="279" y="447"/>
                  </a:cubicBezTo>
                  <a:cubicBezTo>
                    <a:pt x="280" y="447"/>
                    <a:pt x="281" y="448"/>
                    <a:pt x="281" y="449"/>
                  </a:cubicBezTo>
                  <a:cubicBezTo>
                    <a:pt x="281" y="450"/>
                    <a:pt x="282" y="451"/>
                    <a:pt x="283" y="451"/>
                  </a:cubicBezTo>
                  <a:cubicBezTo>
                    <a:pt x="283" y="451"/>
                    <a:pt x="283" y="451"/>
                    <a:pt x="283" y="451"/>
                  </a:cubicBezTo>
                  <a:cubicBezTo>
                    <a:pt x="283" y="454"/>
                    <a:pt x="284" y="457"/>
                    <a:pt x="285" y="460"/>
                  </a:cubicBezTo>
                  <a:cubicBezTo>
                    <a:pt x="285" y="460"/>
                    <a:pt x="285" y="460"/>
                    <a:pt x="285" y="460"/>
                  </a:cubicBezTo>
                  <a:moveTo>
                    <a:pt x="283" y="432"/>
                  </a:moveTo>
                  <a:cubicBezTo>
                    <a:pt x="283" y="432"/>
                    <a:pt x="282" y="432"/>
                    <a:pt x="282" y="432"/>
                  </a:cubicBezTo>
                  <a:cubicBezTo>
                    <a:pt x="283" y="427"/>
                    <a:pt x="284" y="423"/>
                    <a:pt x="286" y="419"/>
                  </a:cubicBezTo>
                  <a:cubicBezTo>
                    <a:pt x="286" y="419"/>
                    <a:pt x="287" y="419"/>
                    <a:pt x="287" y="420"/>
                  </a:cubicBezTo>
                  <a:cubicBezTo>
                    <a:pt x="286" y="424"/>
                    <a:pt x="285" y="428"/>
                    <a:pt x="283" y="432"/>
                  </a:cubicBezTo>
                  <a:moveTo>
                    <a:pt x="550" y="348"/>
                  </a:moveTo>
                  <a:cubicBezTo>
                    <a:pt x="550" y="346"/>
                    <a:pt x="551" y="344"/>
                    <a:pt x="551" y="342"/>
                  </a:cubicBezTo>
                  <a:cubicBezTo>
                    <a:pt x="551" y="341"/>
                    <a:pt x="550" y="341"/>
                    <a:pt x="550" y="341"/>
                  </a:cubicBezTo>
                  <a:cubicBezTo>
                    <a:pt x="552" y="339"/>
                    <a:pt x="555" y="338"/>
                    <a:pt x="557" y="336"/>
                  </a:cubicBezTo>
                  <a:cubicBezTo>
                    <a:pt x="557" y="336"/>
                    <a:pt x="558" y="337"/>
                    <a:pt x="558" y="337"/>
                  </a:cubicBezTo>
                  <a:cubicBezTo>
                    <a:pt x="556" y="338"/>
                    <a:pt x="555" y="340"/>
                    <a:pt x="553" y="341"/>
                  </a:cubicBezTo>
                  <a:cubicBezTo>
                    <a:pt x="554" y="345"/>
                    <a:pt x="554" y="348"/>
                    <a:pt x="550" y="348"/>
                  </a:cubicBezTo>
                  <a:moveTo>
                    <a:pt x="524" y="97"/>
                  </a:moveTo>
                  <a:cubicBezTo>
                    <a:pt x="523" y="97"/>
                    <a:pt x="523" y="97"/>
                    <a:pt x="522" y="97"/>
                  </a:cubicBezTo>
                  <a:cubicBezTo>
                    <a:pt x="522" y="94"/>
                    <a:pt x="522" y="91"/>
                    <a:pt x="523" y="88"/>
                  </a:cubicBezTo>
                  <a:cubicBezTo>
                    <a:pt x="525" y="83"/>
                    <a:pt x="523" y="81"/>
                    <a:pt x="519" y="79"/>
                  </a:cubicBezTo>
                  <a:cubicBezTo>
                    <a:pt x="523" y="80"/>
                    <a:pt x="526" y="81"/>
                    <a:pt x="524" y="87"/>
                  </a:cubicBezTo>
                  <a:cubicBezTo>
                    <a:pt x="523" y="90"/>
                    <a:pt x="524" y="93"/>
                    <a:pt x="524" y="97"/>
                  </a:cubicBezTo>
                  <a:moveTo>
                    <a:pt x="768" y="0"/>
                  </a:moveTo>
                  <a:cubicBezTo>
                    <a:pt x="759" y="3"/>
                    <a:pt x="752" y="5"/>
                    <a:pt x="743" y="8"/>
                  </a:cubicBezTo>
                  <a:cubicBezTo>
                    <a:pt x="741" y="15"/>
                    <a:pt x="744" y="21"/>
                    <a:pt x="750" y="23"/>
                  </a:cubicBezTo>
                  <a:cubicBezTo>
                    <a:pt x="750" y="27"/>
                    <a:pt x="749" y="31"/>
                    <a:pt x="748" y="35"/>
                  </a:cubicBezTo>
                  <a:cubicBezTo>
                    <a:pt x="746" y="38"/>
                    <a:pt x="744" y="39"/>
                    <a:pt x="743" y="39"/>
                  </a:cubicBezTo>
                  <a:cubicBezTo>
                    <a:pt x="740" y="39"/>
                    <a:pt x="739" y="32"/>
                    <a:pt x="737" y="29"/>
                  </a:cubicBezTo>
                  <a:cubicBezTo>
                    <a:pt x="735" y="32"/>
                    <a:pt x="735" y="35"/>
                    <a:pt x="735" y="37"/>
                  </a:cubicBezTo>
                  <a:cubicBezTo>
                    <a:pt x="734" y="42"/>
                    <a:pt x="733" y="45"/>
                    <a:pt x="728" y="45"/>
                  </a:cubicBezTo>
                  <a:cubicBezTo>
                    <a:pt x="728" y="45"/>
                    <a:pt x="728" y="45"/>
                    <a:pt x="727" y="45"/>
                  </a:cubicBezTo>
                  <a:cubicBezTo>
                    <a:pt x="727" y="45"/>
                    <a:pt x="727" y="45"/>
                    <a:pt x="727" y="45"/>
                  </a:cubicBezTo>
                  <a:cubicBezTo>
                    <a:pt x="726" y="45"/>
                    <a:pt x="724" y="46"/>
                    <a:pt x="723" y="47"/>
                  </a:cubicBezTo>
                  <a:cubicBezTo>
                    <a:pt x="721" y="52"/>
                    <a:pt x="720" y="57"/>
                    <a:pt x="718" y="60"/>
                  </a:cubicBezTo>
                  <a:cubicBezTo>
                    <a:pt x="715" y="61"/>
                    <a:pt x="713" y="61"/>
                    <a:pt x="710" y="62"/>
                  </a:cubicBezTo>
                  <a:cubicBezTo>
                    <a:pt x="710" y="60"/>
                    <a:pt x="711" y="57"/>
                    <a:pt x="711" y="54"/>
                  </a:cubicBezTo>
                  <a:cubicBezTo>
                    <a:pt x="711" y="52"/>
                    <a:pt x="709" y="50"/>
                    <a:pt x="707" y="50"/>
                  </a:cubicBezTo>
                  <a:cubicBezTo>
                    <a:pt x="706" y="50"/>
                    <a:pt x="705" y="50"/>
                    <a:pt x="705" y="50"/>
                  </a:cubicBezTo>
                  <a:cubicBezTo>
                    <a:pt x="705" y="53"/>
                    <a:pt x="708" y="57"/>
                    <a:pt x="702" y="57"/>
                  </a:cubicBezTo>
                  <a:cubicBezTo>
                    <a:pt x="702" y="57"/>
                    <a:pt x="702" y="57"/>
                    <a:pt x="702" y="57"/>
                  </a:cubicBezTo>
                  <a:cubicBezTo>
                    <a:pt x="703" y="59"/>
                    <a:pt x="704" y="61"/>
                    <a:pt x="706" y="65"/>
                  </a:cubicBezTo>
                  <a:cubicBezTo>
                    <a:pt x="703" y="63"/>
                    <a:pt x="701" y="63"/>
                    <a:pt x="698" y="62"/>
                  </a:cubicBezTo>
                  <a:cubicBezTo>
                    <a:pt x="695" y="66"/>
                    <a:pt x="692" y="71"/>
                    <a:pt x="689" y="76"/>
                  </a:cubicBezTo>
                  <a:cubicBezTo>
                    <a:pt x="694" y="80"/>
                    <a:pt x="688" y="82"/>
                    <a:pt x="686" y="85"/>
                  </a:cubicBezTo>
                  <a:cubicBezTo>
                    <a:pt x="688" y="90"/>
                    <a:pt x="691" y="95"/>
                    <a:pt x="685" y="99"/>
                  </a:cubicBezTo>
                  <a:cubicBezTo>
                    <a:pt x="682" y="101"/>
                    <a:pt x="679" y="104"/>
                    <a:pt x="675" y="104"/>
                  </a:cubicBezTo>
                  <a:cubicBezTo>
                    <a:pt x="673" y="104"/>
                    <a:pt x="670" y="103"/>
                    <a:pt x="668" y="101"/>
                  </a:cubicBezTo>
                  <a:cubicBezTo>
                    <a:pt x="668" y="100"/>
                    <a:pt x="667" y="100"/>
                    <a:pt x="666" y="100"/>
                  </a:cubicBezTo>
                  <a:cubicBezTo>
                    <a:pt x="663" y="99"/>
                    <a:pt x="659" y="100"/>
                    <a:pt x="658" y="95"/>
                  </a:cubicBezTo>
                  <a:cubicBezTo>
                    <a:pt x="657" y="89"/>
                    <a:pt x="662" y="89"/>
                    <a:pt x="664" y="87"/>
                  </a:cubicBezTo>
                  <a:cubicBezTo>
                    <a:pt x="665" y="86"/>
                    <a:pt x="666" y="86"/>
                    <a:pt x="668" y="85"/>
                  </a:cubicBezTo>
                  <a:cubicBezTo>
                    <a:pt x="661" y="79"/>
                    <a:pt x="657" y="77"/>
                    <a:pt x="653" y="77"/>
                  </a:cubicBezTo>
                  <a:cubicBezTo>
                    <a:pt x="651" y="77"/>
                    <a:pt x="650" y="78"/>
                    <a:pt x="648" y="79"/>
                  </a:cubicBezTo>
                  <a:cubicBezTo>
                    <a:pt x="650" y="87"/>
                    <a:pt x="652" y="95"/>
                    <a:pt x="654" y="103"/>
                  </a:cubicBezTo>
                  <a:cubicBezTo>
                    <a:pt x="662" y="104"/>
                    <a:pt x="666" y="110"/>
                    <a:pt x="662" y="118"/>
                  </a:cubicBezTo>
                  <a:cubicBezTo>
                    <a:pt x="663" y="120"/>
                    <a:pt x="665" y="122"/>
                    <a:pt x="667" y="125"/>
                  </a:cubicBezTo>
                  <a:cubicBezTo>
                    <a:pt x="662" y="125"/>
                    <a:pt x="658" y="126"/>
                    <a:pt x="654" y="126"/>
                  </a:cubicBezTo>
                  <a:cubicBezTo>
                    <a:pt x="654" y="124"/>
                    <a:pt x="654" y="122"/>
                    <a:pt x="654" y="121"/>
                  </a:cubicBezTo>
                  <a:cubicBezTo>
                    <a:pt x="651" y="121"/>
                    <a:pt x="648" y="121"/>
                    <a:pt x="645" y="121"/>
                  </a:cubicBezTo>
                  <a:cubicBezTo>
                    <a:pt x="641" y="128"/>
                    <a:pt x="636" y="136"/>
                    <a:pt x="631" y="144"/>
                  </a:cubicBezTo>
                  <a:cubicBezTo>
                    <a:pt x="635" y="146"/>
                    <a:pt x="639" y="148"/>
                    <a:pt x="641" y="151"/>
                  </a:cubicBezTo>
                  <a:cubicBezTo>
                    <a:pt x="644" y="154"/>
                    <a:pt x="646" y="158"/>
                    <a:pt x="648" y="162"/>
                  </a:cubicBezTo>
                  <a:cubicBezTo>
                    <a:pt x="651" y="161"/>
                    <a:pt x="653" y="161"/>
                    <a:pt x="654" y="161"/>
                  </a:cubicBezTo>
                  <a:cubicBezTo>
                    <a:pt x="657" y="161"/>
                    <a:pt x="657" y="162"/>
                    <a:pt x="658" y="167"/>
                  </a:cubicBezTo>
                  <a:cubicBezTo>
                    <a:pt x="643" y="164"/>
                    <a:pt x="627" y="161"/>
                    <a:pt x="612" y="157"/>
                  </a:cubicBezTo>
                  <a:cubicBezTo>
                    <a:pt x="611" y="159"/>
                    <a:pt x="610" y="161"/>
                    <a:pt x="609" y="164"/>
                  </a:cubicBezTo>
                  <a:cubicBezTo>
                    <a:pt x="613" y="165"/>
                    <a:pt x="617" y="166"/>
                    <a:pt x="620" y="166"/>
                  </a:cubicBezTo>
                  <a:cubicBezTo>
                    <a:pt x="624" y="167"/>
                    <a:pt x="628" y="172"/>
                    <a:pt x="627" y="176"/>
                  </a:cubicBezTo>
                  <a:cubicBezTo>
                    <a:pt x="626" y="178"/>
                    <a:pt x="622" y="180"/>
                    <a:pt x="619" y="180"/>
                  </a:cubicBezTo>
                  <a:cubicBezTo>
                    <a:pt x="619" y="180"/>
                    <a:pt x="619" y="180"/>
                    <a:pt x="618" y="180"/>
                  </a:cubicBezTo>
                  <a:cubicBezTo>
                    <a:pt x="614" y="180"/>
                    <a:pt x="610" y="179"/>
                    <a:pt x="607" y="175"/>
                  </a:cubicBezTo>
                  <a:cubicBezTo>
                    <a:pt x="607" y="174"/>
                    <a:pt x="606" y="174"/>
                    <a:pt x="606" y="174"/>
                  </a:cubicBezTo>
                  <a:cubicBezTo>
                    <a:pt x="605" y="174"/>
                    <a:pt x="605" y="174"/>
                    <a:pt x="605" y="174"/>
                  </a:cubicBezTo>
                  <a:cubicBezTo>
                    <a:pt x="604" y="174"/>
                    <a:pt x="603" y="175"/>
                    <a:pt x="602" y="175"/>
                  </a:cubicBezTo>
                  <a:cubicBezTo>
                    <a:pt x="598" y="175"/>
                    <a:pt x="596" y="171"/>
                    <a:pt x="594" y="168"/>
                  </a:cubicBezTo>
                  <a:cubicBezTo>
                    <a:pt x="593" y="165"/>
                    <a:pt x="592" y="162"/>
                    <a:pt x="591" y="159"/>
                  </a:cubicBezTo>
                  <a:cubicBezTo>
                    <a:pt x="590" y="157"/>
                    <a:pt x="590" y="154"/>
                    <a:pt x="590" y="152"/>
                  </a:cubicBezTo>
                  <a:cubicBezTo>
                    <a:pt x="591" y="148"/>
                    <a:pt x="587" y="143"/>
                    <a:pt x="583" y="142"/>
                  </a:cubicBezTo>
                  <a:cubicBezTo>
                    <a:pt x="572" y="141"/>
                    <a:pt x="568" y="136"/>
                    <a:pt x="565" y="125"/>
                  </a:cubicBezTo>
                  <a:cubicBezTo>
                    <a:pt x="565" y="125"/>
                    <a:pt x="565" y="125"/>
                    <a:pt x="565" y="125"/>
                  </a:cubicBezTo>
                  <a:cubicBezTo>
                    <a:pt x="566" y="125"/>
                    <a:pt x="566" y="125"/>
                    <a:pt x="567" y="125"/>
                  </a:cubicBezTo>
                  <a:cubicBezTo>
                    <a:pt x="567" y="125"/>
                    <a:pt x="567" y="125"/>
                    <a:pt x="568" y="125"/>
                  </a:cubicBezTo>
                  <a:cubicBezTo>
                    <a:pt x="569" y="125"/>
                    <a:pt x="569" y="125"/>
                    <a:pt x="570" y="126"/>
                  </a:cubicBezTo>
                  <a:cubicBezTo>
                    <a:pt x="575" y="131"/>
                    <a:pt x="583" y="131"/>
                    <a:pt x="590" y="133"/>
                  </a:cubicBezTo>
                  <a:cubicBezTo>
                    <a:pt x="593" y="134"/>
                    <a:pt x="596" y="135"/>
                    <a:pt x="599" y="135"/>
                  </a:cubicBezTo>
                  <a:cubicBezTo>
                    <a:pt x="601" y="135"/>
                    <a:pt x="603" y="135"/>
                    <a:pt x="605" y="133"/>
                  </a:cubicBezTo>
                  <a:cubicBezTo>
                    <a:pt x="608" y="134"/>
                    <a:pt x="610" y="135"/>
                    <a:pt x="612" y="135"/>
                  </a:cubicBezTo>
                  <a:cubicBezTo>
                    <a:pt x="612" y="135"/>
                    <a:pt x="612" y="135"/>
                    <a:pt x="612" y="135"/>
                  </a:cubicBezTo>
                  <a:cubicBezTo>
                    <a:pt x="621" y="135"/>
                    <a:pt x="627" y="130"/>
                    <a:pt x="632" y="123"/>
                  </a:cubicBezTo>
                  <a:cubicBezTo>
                    <a:pt x="636" y="115"/>
                    <a:pt x="633" y="105"/>
                    <a:pt x="625" y="101"/>
                  </a:cubicBezTo>
                  <a:cubicBezTo>
                    <a:pt x="621" y="100"/>
                    <a:pt x="616" y="100"/>
                    <a:pt x="613" y="98"/>
                  </a:cubicBezTo>
                  <a:cubicBezTo>
                    <a:pt x="605" y="95"/>
                    <a:pt x="597" y="90"/>
                    <a:pt x="589" y="87"/>
                  </a:cubicBezTo>
                  <a:cubicBezTo>
                    <a:pt x="588" y="86"/>
                    <a:pt x="588" y="86"/>
                    <a:pt x="587" y="86"/>
                  </a:cubicBezTo>
                  <a:cubicBezTo>
                    <a:pt x="586" y="86"/>
                    <a:pt x="584" y="86"/>
                    <a:pt x="583" y="87"/>
                  </a:cubicBezTo>
                  <a:cubicBezTo>
                    <a:pt x="580" y="87"/>
                    <a:pt x="576" y="87"/>
                    <a:pt x="573" y="87"/>
                  </a:cubicBezTo>
                  <a:cubicBezTo>
                    <a:pt x="565" y="87"/>
                    <a:pt x="558" y="86"/>
                    <a:pt x="552" y="78"/>
                  </a:cubicBezTo>
                  <a:cubicBezTo>
                    <a:pt x="552" y="80"/>
                    <a:pt x="551" y="82"/>
                    <a:pt x="549" y="82"/>
                  </a:cubicBezTo>
                  <a:cubicBezTo>
                    <a:pt x="548" y="82"/>
                    <a:pt x="547" y="81"/>
                    <a:pt x="546" y="78"/>
                  </a:cubicBezTo>
                  <a:cubicBezTo>
                    <a:pt x="545" y="82"/>
                    <a:pt x="545" y="83"/>
                    <a:pt x="543" y="83"/>
                  </a:cubicBezTo>
                  <a:cubicBezTo>
                    <a:pt x="542" y="83"/>
                    <a:pt x="541" y="83"/>
                    <a:pt x="539" y="83"/>
                  </a:cubicBezTo>
                  <a:cubicBezTo>
                    <a:pt x="535" y="82"/>
                    <a:pt x="537" y="77"/>
                    <a:pt x="535" y="77"/>
                  </a:cubicBezTo>
                  <a:cubicBezTo>
                    <a:pt x="529" y="76"/>
                    <a:pt x="532" y="70"/>
                    <a:pt x="533" y="69"/>
                  </a:cubicBezTo>
                  <a:cubicBezTo>
                    <a:pt x="534" y="64"/>
                    <a:pt x="535" y="63"/>
                    <a:pt x="531" y="63"/>
                  </a:cubicBezTo>
                  <a:cubicBezTo>
                    <a:pt x="531" y="63"/>
                    <a:pt x="530" y="63"/>
                    <a:pt x="528" y="63"/>
                  </a:cubicBezTo>
                  <a:cubicBezTo>
                    <a:pt x="528" y="63"/>
                    <a:pt x="528" y="63"/>
                    <a:pt x="527" y="63"/>
                  </a:cubicBezTo>
                  <a:cubicBezTo>
                    <a:pt x="527" y="63"/>
                    <a:pt x="527" y="63"/>
                    <a:pt x="527" y="63"/>
                  </a:cubicBezTo>
                  <a:cubicBezTo>
                    <a:pt x="525" y="60"/>
                    <a:pt x="523" y="59"/>
                    <a:pt x="522" y="59"/>
                  </a:cubicBezTo>
                  <a:cubicBezTo>
                    <a:pt x="520" y="59"/>
                    <a:pt x="518" y="63"/>
                    <a:pt x="516" y="66"/>
                  </a:cubicBezTo>
                  <a:cubicBezTo>
                    <a:pt x="516" y="65"/>
                    <a:pt x="515" y="65"/>
                    <a:pt x="515" y="65"/>
                  </a:cubicBezTo>
                  <a:cubicBezTo>
                    <a:pt x="515" y="61"/>
                    <a:pt x="515" y="58"/>
                    <a:pt x="515" y="54"/>
                  </a:cubicBezTo>
                  <a:cubicBezTo>
                    <a:pt x="514" y="54"/>
                    <a:pt x="514" y="53"/>
                    <a:pt x="513" y="53"/>
                  </a:cubicBezTo>
                  <a:cubicBezTo>
                    <a:pt x="511" y="58"/>
                    <a:pt x="508" y="62"/>
                    <a:pt x="505" y="67"/>
                  </a:cubicBezTo>
                  <a:cubicBezTo>
                    <a:pt x="504" y="65"/>
                    <a:pt x="503" y="63"/>
                    <a:pt x="502" y="60"/>
                  </a:cubicBezTo>
                  <a:cubicBezTo>
                    <a:pt x="500" y="64"/>
                    <a:pt x="498" y="67"/>
                    <a:pt x="496" y="70"/>
                  </a:cubicBezTo>
                  <a:cubicBezTo>
                    <a:pt x="496" y="69"/>
                    <a:pt x="495" y="69"/>
                    <a:pt x="494" y="69"/>
                  </a:cubicBezTo>
                  <a:cubicBezTo>
                    <a:pt x="497" y="64"/>
                    <a:pt x="499" y="59"/>
                    <a:pt x="502" y="54"/>
                  </a:cubicBezTo>
                  <a:cubicBezTo>
                    <a:pt x="499" y="55"/>
                    <a:pt x="496" y="56"/>
                    <a:pt x="493" y="57"/>
                  </a:cubicBezTo>
                  <a:cubicBezTo>
                    <a:pt x="494" y="58"/>
                    <a:pt x="495" y="59"/>
                    <a:pt x="496" y="61"/>
                  </a:cubicBezTo>
                  <a:cubicBezTo>
                    <a:pt x="493" y="61"/>
                    <a:pt x="491" y="61"/>
                    <a:pt x="488" y="62"/>
                  </a:cubicBezTo>
                  <a:cubicBezTo>
                    <a:pt x="486" y="64"/>
                    <a:pt x="488" y="70"/>
                    <a:pt x="483" y="70"/>
                  </a:cubicBezTo>
                  <a:cubicBezTo>
                    <a:pt x="482" y="70"/>
                    <a:pt x="482" y="70"/>
                    <a:pt x="481" y="70"/>
                  </a:cubicBezTo>
                  <a:cubicBezTo>
                    <a:pt x="481" y="73"/>
                    <a:pt x="479" y="74"/>
                    <a:pt x="476" y="74"/>
                  </a:cubicBezTo>
                  <a:cubicBezTo>
                    <a:pt x="476" y="74"/>
                    <a:pt x="475" y="74"/>
                    <a:pt x="474" y="74"/>
                  </a:cubicBezTo>
                  <a:cubicBezTo>
                    <a:pt x="474" y="74"/>
                    <a:pt x="474" y="74"/>
                    <a:pt x="474" y="74"/>
                  </a:cubicBezTo>
                  <a:cubicBezTo>
                    <a:pt x="468" y="74"/>
                    <a:pt x="466" y="77"/>
                    <a:pt x="467" y="83"/>
                  </a:cubicBezTo>
                  <a:cubicBezTo>
                    <a:pt x="467" y="84"/>
                    <a:pt x="467" y="85"/>
                    <a:pt x="467" y="86"/>
                  </a:cubicBezTo>
                  <a:cubicBezTo>
                    <a:pt x="466" y="84"/>
                    <a:pt x="465" y="84"/>
                    <a:pt x="464" y="84"/>
                  </a:cubicBezTo>
                  <a:cubicBezTo>
                    <a:pt x="463" y="84"/>
                    <a:pt x="462" y="84"/>
                    <a:pt x="461" y="85"/>
                  </a:cubicBezTo>
                  <a:cubicBezTo>
                    <a:pt x="460" y="86"/>
                    <a:pt x="459" y="86"/>
                    <a:pt x="458" y="86"/>
                  </a:cubicBezTo>
                  <a:cubicBezTo>
                    <a:pt x="458" y="86"/>
                    <a:pt x="457" y="86"/>
                    <a:pt x="457" y="86"/>
                  </a:cubicBezTo>
                  <a:cubicBezTo>
                    <a:pt x="457" y="88"/>
                    <a:pt x="458" y="91"/>
                    <a:pt x="458" y="92"/>
                  </a:cubicBezTo>
                  <a:cubicBezTo>
                    <a:pt x="456" y="94"/>
                    <a:pt x="454" y="95"/>
                    <a:pt x="452" y="96"/>
                  </a:cubicBezTo>
                  <a:cubicBezTo>
                    <a:pt x="450" y="96"/>
                    <a:pt x="446" y="99"/>
                    <a:pt x="445" y="101"/>
                  </a:cubicBezTo>
                  <a:cubicBezTo>
                    <a:pt x="445" y="103"/>
                    <a:pt x="445" y="107"/>
                    <a:pt x="443" y="108"/>
                  </a:cubicBezTo>
                  <a:cubicBezTo>
                    <a:pt x="442" y="110"/>
                    <a:pt x="438" y="111"/>
                    <a:pt x="435" y="112"/>
                  </a:cubicBezTo>
                  <a:cubicBezTo>
                    <a:pt x="435" y="114"/>
                    <a:pt x="435" y="117"/>
                    <a:pt x="434" y="120"/>
                  </a:cubicBezTo>
                  <a:cubicBezTo>
                    <a:pt x="433" y="120"/>
                    <a:pt x="433" y="120"/>
                    <a:pt x="432" y="120"/>
                  </a:cubicBezTo>
                  <a:cubicBezTo>
                    <a:pt x="432" y="118"/>
                    <a:pt x="432" y="116"/>
                    <a:pt x="432" y="114"/>
                  </a:cubicBezTo>
                  <a:cubicBezTo>
                    <a:pt x="431" y="114"/>
                    <a:pt x="430" y="114"/>
                    <a:pt x="430" y="114"/>
                  </a:cubicBezTo>
                  <a:cubicBezTo>
                    <a:pt x="430" y="116"/>
                    <a:pt x="429" y="117"/>
                    <a:pt x="429" y="119"/>
                  </a:cubicBezTo>
                  <a:cubicBezTo>
                    <a:pt x="427" y="119"/>
                    <a:pt x="425" y="119"/>
                    <a:pt x="422" y="119"/>
                  </a:cubicBezTo>
                  <a:cubicBezTo>
                    <a:pt x="424" y="121"/>
                    <a:pt x="426" y="122"/>
                    <a:pt x="429" y="124"/>
                  </a:cubicBezTo>
                  <a:cubicBezTo>
                    <a:pt x="425" y="125"/>
                    <a:pt x="423" y="125"/>
                    <a:pt x="422" y="126"/>
                  </a:cubicBezTo>
                  <a:cubicBezTo>
                    <a:pt x="423" y="128"/>
                    <a:pt x="424" y="131"/>
                    <a:pt x="423" y="132"/>
                  </a:cubicBezTo>
                  <a:cubicBezTo>
                    <a:pt x="420" y="134"/>
                    <a:pt x="416" y="135"/>
                    <a:pt x="412" y="136"/>
                  </a:cubicBezTo>
                  <a:cubicBezTo>
                    <a:pt x="412" y="137"/>
                    <a:pt x="410" y="139"/>
                    <a:pt x="409" y="140"/>
                  </a:cubicBezTo>
                  <a:cubicBezTo>
                    <a:pt x="409" y="142"/>
                    <a:pt x="408" y="144"/>
                    <a:pt x="407" y="146"/>
                  </a:cubicBezTo>
                  <a:cubicBezTo>
                    <a:pt x="408" y="146"/>
                    <a:pt x="409" y="147"/>
                    <a:pt x="410" y="148"/>
                  </a:cubicBezTo>
                  <a:cubicBezTo>
                    <a:pt x="408" y="149"/>
                    <a:pt x="407" y="150"/>
                    <a:pt x="407" y="150"/>
                  </a:cubicBezTo>
                  <a:cubicBezTo>
                    <a:pt x="403" y="156"/>
                    <a:pt x="400" y="160"/>
                    <a:pt x="398" y="164"/>
                  </a:cubicBezTo>
                  <a:cubicBezTo>
                    <a:pt x="397" y="167"/>
                    <a:pt x="396" y="169"/>
                    <a:pt x="395" y="172"/>
                  </a:cubicBezTo>
                  <a:cubicBezTo>
                    <a:pt x="394" y="174"/>
                    <a:pt x="392" y="176"/>
                    <a:pt x="391" y="178"/>
                  </a:cubicBezTo>
                  <a:cubicBezTo>
                    <a:pt x="391" y="180"/>
                    <a:pt x="390" y="182"/>
                    <a:pt x="390" y="184"/>
                  </a:cubicBezTo>
                  <a:cubicBezTo>
                    <a:pt x="388" y="183"/>
                    <a:pt x="386" y="182"/>
                    <a:pt x="383" y="180"/>
                  </a:cubicBezTo>
                  <a:cubicBezTo>
                    <a:pt x="380" y="182"/>
                    <a:pt x="378" y="186"/>
                    <a:pt x="375" y="189"/>
                  </a:cubicBezTo>
                  <a:cubicBezTo>
                    <a:pt x="371" y="192"/>
                    <a:pt x="369" y="198"/>
                    <a:pt x="363" y="198"/>
                  </a:cubicBezTo>
                  <a:cubicBezTo>
                    <a:pt x="362" y="198"/>
                    <a:pt x="362" y="198"/>
                    <a:pt x="362" y="198"/>
                  </a:cubicBezTo>
                  <a:cubicBezTo>
                    <a:pt x="362" y="198"/>
                    <a:pt x="362" y="198"/>
                    <a:pt x="362" y="198"/>
                  </a:cubicBezTo>
                  <a:cubicBezTo>
                    <a:pt x="361" y="198"/>
                    <a:pt x="359" y="199"/>
                    <a:pt x="359" y="200"/>
                  </a:cubicBezTo>
                  <a:cubicBezTo>
                    <a:pt x="357" y="206"/>
                    <a:pt x="352" y="206"/>
                    <a:pt x="347" y="206"/>
                  </a:cubicBezTo>
                  <a:cubicBezTo>
                    <a:pt x="347" y="206"/>
                    <a:pt x="346" y="206"/>
                    <a:pt x="345" y="206"/>
                  </a:cubicBezTo>
                  <a:cubicBezTo>
                    <a:pt x="346" y="208"/>
                    <a:pt x="346" y="209"/>
                    <a:pt x="346" y="212"/>
                  </a:cubicBezTo>
                  <a:cubicBezTo>
                    <a:pt x="343" y="211"/>
                    <a:pt x="340" y="210"/>
                    <a:pt x="337" y="210"/>
                  </a:cubicBezTo>
                  <a:cubicBezTo>
                    <a:pt x="337" y="212"/>
                    <a:pt x="337" y="213"/>
                    <a:pt x="338" y="215"/>
                  </a:cubicBezTo>
                  <a:cubicBezTo>
                    <a:pt x="332" y="216"/>
                    <a:pt x="327" y="216"/>
                    <a:pt x="321" y="216"/>
                  </a:cubicBezTo>
                  <a:cubicBezTo>
                    <a:pt x="323" y="218"/>
                    <a:pt x="324" y="219"/>
                    <a:pt x="325" y="221"/>
                  </a:cubicBezTo>
                  <a:cubicBezTo>
                    <a:pt x="323" y="222"/>
                    <a:pt x="321" y="224"/>
                    <a:pt x="320" y="224"/>
                  </a:cubicBezTo>
                  <a:cubicBezTo>
                    <a:pt x="319" y="227"/>
                    <a:pt x="318" y="228"/>
                    <a:pt x="317" y="231"/>
                  </a:cubicBezTo>
                  <a:cubicBezTo>
                    <a:pt x="318" y="232"/>
                    <a:pt x="320" y="234"/>
                    <a:pt x="322" y="236"/>
                  </a:cubicBezTo>
                  <a:cubicBezTo>
                    <a:pt x="320" y="236"/>
                    <a:pt x="318" y="236"/>
                    <a:pt x="316" y="236"/>
                  </a:cubicBezTo>
                  <a:cubicBezTo>
                    <a:pt x="316" y="237"/>
                    <a:pt x="316" y="237"/>
                    <a:pt x="316" y="238"/>
                  </a:cubicBezTo>
                  <a:cubicBezTo>
                    <a:pt x="317" y="240"/>
                    <a:pt x="318" y="242"/>
                    <a:pt x="319" y="244"/>
                  </a:cubicBezTo>
                  <a:cubicBezTo>
                    <a:pt x="318" y="244"/>
                    <a:pt x="316" y="245"/>
                    <a:pt x="315" y="245"/>
                  </a:cubicBezTo>
                  <a:cubicBezTo>
                    <a:pt x="319" y="252"/>
                    <a:pt x="320" y="253"/>
                    <a:pt x="324" y="253"/>
                  </a:cubicBezTo>
                  <a:cubicBezTo>
                    <a:pt x="322" y="256"/>
                    <a:pt x="316" y="258"/>
                    <a:pt x="321" y="263"/>
                  </a:cubicBezTo>
                  <a:cubicBezTo>
                    <a:pt x="311" y="266"/>
                    <a:pt x="311" y="266"/>
                    <a:pt x="310" y="271"/>
                  </a:cubicBezTo>
                  <a:cubicBezTo>
                    <a:pt x="312" y="270"/>
                    <a:pt x="314" y="269"/>
                    <a:pt x="316" y="267"/>
                  </a:cubicBezTo>
                  <a:cubicBezTo>
                    <a:pt x="317" y="268"/>
                    <a:pt x="318" y="268"/>
                    <a:pt x="318" y="269"/>
                  </a:cubicBezTo>
                  <a:cubicBezTo>
                    <a:pt x="317" y="272"/>
                    <a:pt x="316" y="275"/>
                    <a:pt x="315" y="279"/>
                  </a:cubicBezTo>
                  <a:cubicBezTo>
                    <a:pt x="314" y="280"/>
                    <a:pt x="312" y="283"/>
                    <a:pt x="313" y="284"/>
                  </a:cubicBezTo>
                  <a:cubicBezTo>
                    <a:pt x="315" y="287"/>
                    <a:pt x="317" y="289"/>
                    <a:pt x="320" y="293"/>
                  </a:cubicBezTo>
                  <a:cubicBezTo>
                    <a:pt x="320" y="293"/>
                    <a:pt x="320" y="294"/>
                    <a:pt x="319" y="295"/>
                  </a:cubicBezTo>
                  <a:cubicBezTo>
                    <a:pt x="321" y="296"/>
                    <a:pt x="322" y="296"/>
                    <a:pt x="323" y="296"/>
                  </a:cubicBezTo>
                  <a:cubicBezTo>
                    <a:pt x="325" y="298"/>
                    <a:pt x="327" y="298"/>
                    <a:pt x="330" y="298"/>
                  </a:cubicBezTo>
                  <a:cubicBezTo>
                    <a:pt x="334" y="298"/>
                    <a:pt x="338" y="297"/>
                    <a:pt x="341" y="294"/>
                  </a:cubicBezTo>
                  <a:cubicBezTo>
                    <a:pt x="344" y="291"/>
                    <a:pt x="347" y="285"/>
                    <a:pt x="352" y="285"/>
                  </a:cubicBezTo>
                  <a:cubicBezTo>
                    <a:pt x="353" y="285"/>
                    <a:pt x="355" y="285"/>
                    <a:pt x="357" y="287"/>
                  </a:cubicBezTo>
                  <a:cubicBezTo>
                    <a:pt x="359" y="286"/>
                    <a:pt x="359" y="286"/>
                    <a:pt x="359" y="286"/>
                  </a:cubicBezTo>
                  <a:cubicBezTo>
                    <a:pt x="361" y="283"/>
                    <a:pt x="363" y="280"/>
                    <a:pt x="363" y="277"/>
                  </a:cubicBezTo>
                  <a:cubicBezTo>
                    <a:pt x="362" y="270"/>
                    <a:pt x="367" y="269"/>
                    <a:pt x="371" y="266"/>
                  </a:cubicBezTo>
                  <a:cubicBezTo>
                    <a:pt x="371" y="266"/>
                    <a:pt x="372" y="267"/>
                    <a:pt x="373" y="267"/>
                  </a:cubicBezTo>
                  <a:cubicBezTo>
                    <a:pt x="371" y="269"/>
                    <a:pt x="370" y="272"/>
                    <a:pt x="369" y="274"/>
                  </a:cubicBezTo>
                  <a:cubicBezTo>
                    <a:pt x="371" y="275"/>
                    <a:pt x="373" y="277"/>
                    <a:pt x="375" y="278"/>
                  </a:cubicBezTo>
                  <a:cubicBezTo>
                    <a:pt x="372" y="286"/>
                    <a:pt x="369" y="294"/>
                    <a:pt x="376" y="301"/>
                  </a:cubicBezTo>
                  <a:cubicBezTo>
                    <a:pt x="377" y="302"/>
                    <a:pt x="376" y="304"/>
                    <a:pt x="376" y="305"/>
                  </a:cubicBezTo>
                  <a:cubicBezTo>
                    <a:pt x="376" y="311"/>
                    <a:pt x="375" y="317"/>
                    <a:pt x="376" y="323"/>
                  </a:cubicBezTo>
                  <a:cubicBezTo>
                    <a:pt x="376" y="326"/>
                    <a:pt x="380" y="329"/>
                    <a:pt x="381" y="332"/>
                  </a:cubicBezTo>
                  <a:cubicBezTo>
                    <a:pt x="382" y="333"/>
                    <a:pt x="383" y="336"/>
                    <a:pt x="382" y="337"/>
                  </a:cubicBezTo>
                  <a:cubicBezTo>
                    <a:pt x="378" y="340"/>
                    <a:pt x="380" y="344"/>
                    <a:pt x="382" y="348"/>
                  </a:cubicBezTo>
                  <a:cubicBezTo>
                    <a:pt x="383" y="350"/>
                    <a:pt x="383" y="354"/>
                    <a:pt x="383" y="356"/>
                  </a:cubicBezTo>
                  <a:cubicBezTo>
                    <a:pt x="387" y="357"/>
                    <a:pt x="391" y="357"/>
                    <a:pt x="395" y="357"/>
                  </a:cubicBezTo>
                  <a:cubicBezTo>
                    <a:pt x="396" y="347"/>
                    <a:pt x="401" y="343"/>
                    <a:pt x="407" y="343"/>
                  </a:cubicBezTo>
                  <a:cubicBezTo>
                    <a:pt x="410" y="343"/>
                    <a:pt x="413" y="343"/>
                    <a:pt x="417" y="345"/>
                  </a:cubicBezTo>
                  <a:cubicBezTo>
                    <a:pt x="418" y="342"/>
                    <a:pt x="418" y="340"/>
                    <a:pt x="419" y="338"/>
                  </a:cubicBezTo>
                  <a:cubicBezTo>
                    <a:pt x="421" y="334"/>
                    <a:pt x="422" y="329"/>
                    <a:pt x="424" y="324"/>
                  </a:cubicBezTo>
                  <a:cubicBezTo>
                    <a:pt x="425" y="321"/>
                    <a:pt x="425" y="317"/>
                    <a:pt x="426" y="314"/>
                  </a:cubicBezTo>
                  <a:cubicBezTo>
                    <a:pt x="429" y="307"/>
                    <a:pt x="429" y="302"/>
                    <a:pt x="425" y="294"/>
                  </a:cubicBezTo>
                  <a:cubicBezTo>
                    <a:pt x="427" y="295"/>
                    <a:pt x="429" y="296"/>
                    <a:pt x="431" y="296"/>
                  </a:cubicBezTo>
                  <a:cubicBezTo>
                    <a:pt x="434" y="296"/>
                    <a:pt x="436" y="293"/>
                    <a:pt x="437" y="289"/>
                  </a:cubicBezTo>
                  <a:cubicBezTo>
                    <a:pt x="437" y="289"/>
                    <a:pt x="438" y="290"/>
                    <a:pt x="438" y="291"/>
                  </a:cubicBezTo>
                  <a:cubicBezTo>
                    <a:pt x="441" y="289"/>
                    <a:pt x="444" y="287"/>
                    <a:pt x="446" y="285"/>
                  </a:cubicBezTo>
                  <a:cubicBezTo>
                    <a:pt x="442" y="280"/>
                    <a:pt x="448" y="279"/>
                    <a:pt x="450" y="276"/>
                  </a:cubicBezTo>
                  <a:cubicBezTo>
                    <a:pt x="451" y="275"/>
                    <a:pt x="450" y="272"/>
                    <a:pt x="449" y="270"/>
                  </a:cubicBezTo>
                  <a:cubicBezTo>
                    <a:pt x="449" y="269"/>
                    <a:pt x="447" y="268"/>
                    <a:pt x="446" y="266"/>
                  </a:cubicBezTo>
                  <a:cubicBezTo>
                    <a:pt x="444" y="265"/>
                    <a:pt x="441" y="263"/>
                    <a:pt x="439" y="261"/>
                  </a:cubicBezTo>
                  <a:cubicBezTo>
                    <a:pt x="437" y="257"/>
                    <a:pt x="433" y="253"/>
                    <a:pt x="433" y="249"/>
                  </a:cubicBezTo>
                  <a:cubicBezTo>
                    <a:pt x="434" y="241"/>
                    <a:pt x="437" y="234"/>
                    <a:pt x="439" y="228"/>
                  </a:cubicBezTo>
                  <a:cubicBezTo>
                    <a:pt x="437" y="225"/>
                    <a:pt x="434" y="224"/>
                    <a:pt x="434" y="223"/>
                  </a:cubicBezTo>
                  <a:cubicBezTo>
                    <a:pt x="434" y="220"/>
                    <a:pt x="435" y="220"/>
                    <a:pt x="436" y="220"/>
                  </a:cubicBezTo>
                  <a:cubicBezTo>
                    <a:pt x="437" y="220"/>
                    <a:pt x="437" y="220"/>
                    <a:pt x="437" y="220"/>
                  </a:cubicBezTo>
                  <a:cubicBezTo>
                    <a:pt x="438" y="220"/>
                    <a:pt x="438" y="220"/>
                    <a:pt x="438" y="220"/>
                  </a:cubicBezTo>
                  <a:cubicBezTo>
                    <a:pt x="439" y="220"/>
                    <a:pt x="439" y="220"/>
                    <a:pt x="439" y="220"/>
                  </a:cubicBezTo>
                  <a:cubicBezTo>
                    <a:pt x="444" y="219"/>
                    <a:pt x="449" y="217"/>
                    <a:pt x="451" y="212"/>
                  </a:cubicBezTo>
                  <a:cubicBezTo>
                    <a:pt x="452" y="210"/>
                    <a:pt x="453" y="209"/>
                    <a:pt x="454" y="208"/>
                  </a:cubicBezTo>
                  <a:cubicBezTo>
                    <a:pt x="457" y="205"/>
                    <a:pt x="461" y="203"/>
                    <a:pt x="464" y="200"/>
                  </a:cubicBezTo>
                  <a:cubicBezTo>
                    <a:pt x="465" y="200"/>
                    <a:pt x="466" y="199"/>
                    <a:pt x="466" y="198"/>
                  </a:cubicBezTo>
                  <a:cubicBezTo>
                    <a:pt x="468" y="194"/>
                    <a:pt x="469" y="191"/>
                    <a:pt x="471" y="187"/>
                  </a:cubicBezTo>
                  <a:cubicBezTo>
                    <a:pt x="471" y="185"/>
                    <a:pt x="472" y="183"/>
                    <a:pt x="472" y="181"/>
                  </a:cubicBezTo>
                  <a:cubicBezTo>
                    <a:pt x="472" y="174"/>
                    <a:pt x="472" y="168"/>
                    <a:pt x="479" y="164"/>
                  </a:cubicBezTo>
                  <a:cubicBezTo>
                    <a:pt x="479" y="162"/>
                    <a:pt x="479" y="159"/>
                    <a:pt x="479" y="156"/>
                  </a:cubicBezTo>
                  <a:cubicBezTo>
                    <a:pt x="485" y="156"/>
                    <a:pt x="490" y="156"/>
                    <a:pt x="495" y="156"/>
                  </a:cubicBezTo>
                  <a:cubicBezTo>
                    <a:pt x="495" y="155"/>
                    <a:pt x="495" y="154"/>
                    <a:pt x="495" y="153"/>
                  </a:cubicBezTo>
                  <a:cubicBezTo>
                    <a:pt x="498" y="156"/>
                    <a:pt x="503" y="158"/>
                    <a:pt x="504" y="162"/>
                  </a:cubicBezTo>
                  <a:cubicBezTo>
                    <a:pt x="506" y="165"/>
                    <a:pt x="506" y="170"/>
                    <a:pt x="507" y="175"/>
                  </a:cubicBezTo>
                  <a:cubicBezTo>
                    <a:pt x="506" y="174"/>
                    <a:pt x="506" y="174"/>
                    <a:pt x="505" y="174"/>
                  </a:cubicBezTo>
                  <a:cubicBezTo>
                    <a:pt x="503" y="177"/>
                    <a:pt x="500" y="180"/>
                    <a:pt x="498" y="183"/>
                  </a:cubicBezTo>
                  <a:cubicBezTo>
                    <a:pt x="495" y="188"/>
                    <a:pt x="493" y="195"/>
                    <a:pt x="489" y="197"/>
                  </a:cubicBezTo>
                  <a:cubicBezTo>
                    <a:pt x="484" y="200"/>
                    <a:pt x="486" y="209"/>
                    <a:pt x="478" y="209"/>
                  </a:cubicBezTo>
                  <a:cubicBezTo>
                    <a:pt x="478" y="209"/>
                    <a:pt x="477" y="209"/>
                    <a:pt x="477" y="209"/>
                  </a:cubicBezTo>
                  <a:cubicBezTo>
                    <a:pt x="477" y="210"/>
                    <a:pt x="477" y="210"/>
                    <a:pt x="477" y="210"/>
                  </a:cubicBezTo>
                  <a:cubicBezTo>
                    <a:pt x="473" y="216"/>
                    <a:pt x="474" y="224"/>
                    <a:pt x="476" y="231"/>
                  </a:cubicBezTo>
                  <a:cubicBezTo>
                    <a:pt x="477" y="235"/>
                    <a:pt x="476" y="241"/>
                    <a:pt x="475" y="246"/>
                  </a:cubicBezTo>
                  <a:cubicBezTo>
                    <a:pt x="473" y="251"/>
                    <a:pt x="474" y="255"/>
                    <a:pt x="479" y="257"/>
                  </a:cubicBezTo>
                  <a:cubicBezTo>
                    <a:pt x="483" y="258"/>
                    <a:pt x="489" y="257"/>
                    <a:pt x="491" y="263"/>
                  </a:cubicBezTo>
                  <a:cubicBezTo>
                    <a:pt x="492" y="265"/>
                    <a:pt x="494" y="269"/>
                    <a:pt x="496" y="269"/>
                  </a:cubicBezTo>
                  <a:cubicBezTo>
                    <a:pt x="496" y="269"/>
                    <a:pt x="496" y="269"/>
                    <a:pt x="497" y="269"/>
                  </a:cubicBezTo>
                  <a:cubicBezTo>
                    <a:pt x="499" y="269"/>
                    <a:pt x="502" y="267"/>
                    <a:pt x="504" y="266"/>
                  </a:cubicBezTo>
                  <a:cubicBezTo>
                    <a:pt x="504" y="266"/>
                    <a:pt x="504" y="266"/>
                    <a:pt x="504" y="266"/>
                  </a:cubicBezTo>
                  <a:cubicBezTo>
                    <a:pt x="508" y="266"/>
                    <a:pt x="522" y="260"/>
                    <a:pt x="524" y="257"/>
                  </a:cubicBezTo>
                  <a:cubicBezTo>
                    <a:pt x="527" y="256"/>
                    <a:pt x="530" y="255"/>
                    <a:pt x="532" y="254"/>
                  </a:cubicBezTo>
                  <a:cubicBezTo>
                    <a:pt x="533" y="253"/>
                    <a:pt x="534" y="253"/>
                    <a:pt x="535" y="253"/>
                  </a:cubicBezTo>
                  <a:cubicBezTo>
                    <a:pt x="538" y="252"/>
                    <a:pt x="541" y="251"/>
                    <a:pt x="546" y="250"/>
                  </a:cubicBezTo>
                  <a:cubicBezTo>
                    <a:pt x="547" y="250"/>
                    <a:pt x="550" y="250"/>
                    <a:pt x="554" y="250"/>
                  </a:cubicBezTo>
                  <a:cubicBezTo>
                    <a:pt x="553" y="252"/>
                    <a:pt x="553" y="254"/>
                    <a:pt x="553" y="258"/>
                  </a:cubicBezTo>
                  <a:cubicBezTo>
                    <a:pt x="557" y="258"/>
                    <a:pt x="561" y="259"/>
                    <a:pt x="566" y="259"/>
                  </a:cubicBezTo>
                  <a:cubicBezTo>
                    <a:pt x="570" y="259"/>
                    <a:pt x="571" y="260"/>
                    <a:pt x="571" y="265"/>
                  </a:cubicBezTo>
                  <a:cubicBezTo>
                    <a:pt x="570" y="265"/>
                    <a:pt x="569" y="265"/>
                    <a:pt x="567" y="265"/>
                  </a:cubicBezTo>
                  <a:cubicBezTo>
                    <a:pt x="566" y="265"/>
                    <a:pt x="565" y="265"/>
                    <a:pt x="564" y="265"/>
                  </a:cubicBezTo>
                  <a:cubicBezTo>
                    <a:pt x="563" y="265"/>
                    <a:pt x="562" y="265"/>
                    <a:pt x="561" y="265"/>
                  </a:cubicBezTo>
                  <a:cubicBezTo>
                    <a:pt x="558" y="265"/>
                    <a:pt x="554" y="266"/>
                    <a:pt x="553" y="272"/>
                  </a:cubicBezTo>
                  <a:cubicBezTo>
                    <a:pt x="552" y="272"/>
                    <a:pt x="550" y="271"/>
                    <a:pt x="549" y="270"/>
                  </a:cubicBezTo>
                  <a:cubicBezTo>
                    <a:pt x="549" y="273"/>
                    <a:pt x="549" y="275"/>
                    <a:pt x="549" y="278"/>
                  </a:cubicBezTo>
                  <a:cubicBezTo>
                    <a:pt x="542" y="278"/>
                    <a:pt x="536" y="278"/>
                    <a:pt x="530" y="278"/>
                  </a:cubicBezTo>
                  <a:cubicBezTo>
                    <a:pt x="525" y="278"/>
                    <a:pt x="520" y="278"/>
                    <a:pt x="516" y="278"/>
                  </a:cubicBezTo>
                  <a:cubicBezTo>
                    <a:pt x="512" y="278"/>
                    <a:pt x="508" y="281"/>
                    <a:pt x="504" y="282"/>
                  </a:cubicBezTo>
                  <a:cubicBezTo>
                    <a:pt x="503" y="283"/>
                    <a:pt x="502" y="285"/>
                    <a:pt x="503" y="285"/>
                  </a:cubicBezTo>
                  <a:cubicBezTo>
                    <a:pt x="508" y="288"/>
                    <a:pt x="504" y="292"/>
                    <a:pt x="504" y="296"/>
                  </a:cubicBezTo>
                  <a:cubicBezTo>
                    <a:pt x="505" y="298"/>
                    <a:pt x="506" y="299"/>
                    <a:pt x="506" y="300"/>
                  </a:cubicBezTo>
                  <a:cubicBezTo>
                    <a:pt x="510" y="299"/>
                    <a:pt x="511" y="299"/>
                    <a:pt x="513" y="298"/>
                  </a:cubicBezTo>
                  <a:cubicBezTo>
                    <a:pt x="513" y="300"/>
                    <a:pt x="514" y="302"/>
                    <a:pt x="514" y="304"/>
                  </a:cubicBezTo>
                  <a:cubicBezTo>
                    <a:pt x="513" y="309"/>
                    <a:pt x="512" y="314"/>
                    <a:pt x="511" y="319"/>
                  </a:cubicBezTo>
                  <a:cubicBezTo>
                    <a:pt x="510" y="322"/>
                    <a:pt x="508" y="325"/>
                    <a:pt x="507" y="327"/>
                  </a:cubicBezTo>
                  <a:cubicBezTo>
                    <a:pt x="505" y="325"/>
                    <a:pt x="502" y="323"/>
                    <a:pt x="500" y="321"/>
                  </a:cubicBezTo>
                  <a:cubicBezTo>
                    <a:pt x="499" y="321"/>
                    <a:pt x="500" y="319"/>
                    <a:pt x="499" y="319"/>
                  </a:cubicBezTo>
                  <a:cubicBezTo>
                    <a:pt x="496" y="316"/>
                    <a:pt x="494" y="313"/>
                    <a:pt x="490" y="312"/>
                  </a:cubicBezTo>
                  <a:cubicBezTo>
                    <a:pt x="490" y="312"/>
                    <a:pt x="490" y="312"/>
                    <a:pt x="490" y="312"/>
                  </a:cubicBezTo>
                  <a:cubicBezTo>
                    <a:pt x="487" y="312"/>
                    <a:pt x="483" y="314"/>
                    <a:pt x="482" y="317"/>
                  </a:cubicBezTo>
                  <a:cubicBezTo>
                    <a:pt x="480" y="322"/>
                    <a:pt x="478" y="329"/>
                    <a:pt x="476" y="335"/>
                  </a:cubicBezTo>
                  <a:cubicBezTo>
                    <a:pt x="476" y="336"/>
                    <a:pt x="478" y="337"/>
                    <a:pt x="478" y="338"/>
                  </a:cubicBezTo>
                  <a:cubicBezTo>
                    <a:pt x="473" y="349"/>
                    <a:pt x="476" y="358"/>
                    <a:pt x="487" y="365"/>
                  </a:cubicBezTo>
                  <a:cubicBezTo>
                    <a:pt x="487" y="365"/>
                    <a:pt x="486" y="366"/>
                    <a:pt x="486" y="366"/>
                  </a:cubicBezTo>
                  <a:cubicBezTo>
                    <a:pt x="483" y="365"/>
                    <a:pt x="479" y="364"/>
                    <a:pt x="477" y="363"/>
                  </a:cubicBezTo>
                  <a:cubicBezTo>
                    <a:pt x="475" y="366"/>
                    <a:pt x="473" y="368"/>
                    <a:pt x="470" y="370"/>
                  </a:cubicBezTo>
                  <a:cubicBezTo>
                    <a:pt x="470" y="370"/>
                    <a:pt x="470" y="370"/>
                    <a:pt x="470" y="370"/>
                  </a:cubicBezTo>
                  <a:cubicBezTo>
                    <a:pt x="470" y="370"/>
                    <a:pt x="467" y="367"/>
                    <a:pt x="465" y="365"/>
                  </a:cubicBezTo>
                  <a:cubicBezTo>
                    <a:pt x="464" y="368"/>
                    <a:pt x="463" y="371"/>
                    <a:pt x="463" y="373"/>
                  </a:cubicBezTo>
                  <a:cubicBezTo>
                    <a:pt x="463" y="378"/>
                    <a:pt x="459" y="382"/>
                    <a:pt x="454" y="382"/>
                  </a:cubicBezTo>
                  <a:cubicBezTo>
                    <a:pt x="454" y="382"/>
                    <a:pt x="453" y="382"/>
                    <a:pt x="453" y="381"/>
                  </a:cubicBezTo>
                  <a:cubicBezTo>
                    <a:pt x="452" y="381"/>
                    <a:pt x="452" y="381"/>
                    <a:pt x="451" y="381"/>
                  </a:cubicBezTo>
                  <a:cubicBezTo>
                    <a:pt x="451" y="381"/>
                    <a:pt x="450" y="381"/>
                    <a:pt x="450" y="381"/>
                  </a:cubicBezTo>
                  <a:cubicBezTo>
                    <a:pt x="449" y="382"/>
                    <a:pt x="448" y="382"/>
                    <a:pt x="447" y="382"/>
                  </a:cubicBezTo>
                  <a:cubicBezTo>
                    <a:pt x="445" y="382"/>
                    <a:pt x="444" y="380"/>
                    <a:pt x="444" y="377"/>
                  </a:cubicBezTo>
                  <a:cubicBezTo>
                    <a:pt x="444" y="375"/>
                    <a:pt x="442" y="372"/>
                    <a:pt x="440" y="372"/>
                  </a:cubicBezTo>
                  <a:cubicBezTo>
                    <a:pt x="439" y="372"/>
                    <a:pt x="438" y="372"/>
                    <a:pt x="438" y="372"/>
                  </a:cubicBezTo>
                  <a:cubicBezTo>
                    <a:pt x="434" y="372"/>
                    <a:pt x="431" y="372"/>
                    <a:pt x="429" y="373"/>
                  </a:cubicBezTo>
                  <a:cubicBezTo>
                    <a:pt x="423" y="376"/>
                    <a:pt x="417" y="379"/>
                    <a:pt x="412" y="383"/>
                  </a:cubicBezTo>
                  <a:cubicBezTo>
                    <a:pt x="410" y="383"/>
                    <a:pt x="409" y="384"/>
                    <a:pt x="407" y="384"/>
                  </a:cubicBezTo>
                  <a:cubicBezTo>
                    <a:pt x="400" y="385"/>
                    <a:pt x="398" y="387"/>
                    <a:pt x="398" y="394"/>
                  </a:cubicBezTo>
                  <a:cubicBezTo>
                    <a:pt x="392" y="394"/>
                    <a:pt x="387" y="389"/>
                    <a:pt x="386" y="384"/>
                  </a:cubicBezTo>
                  <a:cubicBezTo>
                    <a:pt x="383" y="382"/>
                    <a:pt x="380" y="380"/>
                    <a:pt x="378" y="378"/>
                  </a:cubicBezTo>
                  <a:cubicBezTo>
                    <a:pt x="372" y="379"/>
                    <a:pt x="366" y="383"/>
                    <a:pt x="360" y="383"/>
                  </a:cubicBezTo>
                  <a:cubicBezTo>
                    <a:pt x="358" y="383"/>
                    <a:pt x="355" y="382"/>
                    <a:pt x="353" y="381"/>
                  </a:cubicBezTo>
                  <a:cubicBezTo>
                    <a:pt x="354" y="379"/>
                    <a:pt x="355" y="377"/>
                    <a:pt x="356" y="376"/>
                  </a:cubicBezTo>
                  <a:cubicBezTo>
                    <a:pt x="356" y="376"/>
                    <a:pt x="355" y="376"/>
                    <a:pt x="355" y="376"/>
                  </a:cubicBezTo>
                  <a:cubicBezTo>
                    <a:pt x="348" y="376"/>
                    <a:pt x="345" y="373"/>
                    <a:pt x="342" y="367"/>
                  </a:cubicBezTo>
                  <a:cubicBezTo>
                    <a:pt x="341" y="365"/>
                    <a:pt x="338" y="364"/>
                    <a:pt x="336" y="363"/>
                  </a:cubicBezTo>
                  <a:cubicBezTo>
                    <a:pt x="335" y="362"/>
                    <a:pt x="334" y="361"/>
                    <a:pt x="333" y="361"/>
                  </a:cubicBezTo>
                  <a:cubicBezTo>
                    <a:pt x="333" y="361"/>
                    <a:pt x="333" y="361"/>
                    <a:pt x="333" y="361"/>
                  </a:cubicBezTo>
                  <a:cubicBezTo>
                    <a:pt x="333" y="361"/>
                    <a:pt x="333" y="361"/>
                    <a:pt x="333" y="361"/>
                  </a:cubicBezTo>
                  <a:cubicBezTo>
                    <a:pt x="333" y="363"/>
                    <a:pt x="333" y="364"/>
                    <a:pt x="333" y="366"/>
                  </a:cubicBezTo>
                  <a:cubicBezTo>
                    <a:pt x="332" y="368"/>
                    <a:pt x="332" y="370"/>
                    <a:pt x="332" y="370"/>
                  </a:cubicBezTo>
                  <a:cubicBezTo>
                    <a:pt x="328" y="372"/>
                    <a:pt x="329" y="374"/>
                    <a:pt x="331" y="377"/>
                  </a:cubicBezTo>
                  <a:cubicBezTo>
                    <a:pt x="333" y="380"/>
                    <a:pt x="335" y="383"/>
                    <a:pt x="337" y="386"/>
                  </a:cubicBezTo>
                  <a:cubicBezTo>
                    <a:pt x="334" y="384"/>
                    <a:pt x="330" y="383"/>
                    <a:pt x="327" y="382"/>
                  </a:cubicBezTo>
                  <a:cubicBezTo>
                    <a:pt x="326" y="386"/>
                    <a:pt x="325" y="389"/>
                    <a:pt x="324" y="394"/>
                  </a:cubicBezTo>
                  <a:cubicBezTo>
                    <a:pt x="321" y="389"/>
                    <a:pt x="320" y="386"/>
                    <a:pt x="318" y="384"/>
                  </a:cubicBezTo>
                  <a:cubicBezTo>
                    <a:pt x="317" y="383"/>
                    <a:pt x="315" y="383"/>
                    <a:pt x="313" y="383"/>
                  </a:cubicBezTo>
                  <a:cubicBezTo>
                    <a:pt x="311" y="383"/>
                    <a:pt x="310" y="383"/>
                    <a:pt x="309" y="383"/>
                  </a:cubicBezTo>
                  <a:cubicBezTo>
                    <a:pt x="309" y="383"/>
                    <a:pt x="308" y="386"/>
                    <a:pt x="308" y="388"/>
                  </a:cubicBezTo>
                  <a:cubicBezTo>
                    <a:pt x="308" y="390"/>
                    <a:pt x="309" y="392"/>
                    <a:pt x="309" y="393"/>
                  </a:cubicBezTo>
                  <a:cubicBezTo>
                    <a:pt x="308" y="397"/>
                    <a:pt x="307" y="400"/>
                    <a:pt x="306" y="404"/>
                  </a:cubicBezTo>
                  <a:cubicBezTo>
                    <a:pt x="305" y="404"/>
                    <a:pt x="305" y="404"/>
                    <a:pt x="305" y="404"/>
                  </a:cubicBezTo>
                  <a:cubicBezTo>
                    <a:pt x="306" y="400"/>
                    <a:pt x="306" y="396"/>
                    <a:pt x="307" y="392"/>
                  </a:cubicBezTo>
                  <a:cubicBezTo>
                    <a:pt x="307" y="392"/>
                    <a:pt x="306" y="392"/>
                    <a:pt x="306" y="392"/>
                  </a:cubicBezTo>
                  <a:cubicBezTo>
                    <a:pt x="304" y="390"/>
                    <a:pt x="303" y="388"/>
                    <a:pt x="302" y="385"/>
                  </a:cubicBezTo>
                  <a:cubicBezTo>
                    <a:pt x="300" y="386"/>
                    <a:pt x="297" y="387"/>
                    <a:pt x="295" y="387"/>
                  </a:cubicBezTo>
                  <a:cubicBezTo>
                    <a:pt x="295" y="387"/>
                    <a:pt x="294" y="387"/>
                    <a:pt x="294" y="387"/>
                  </a:cubicBezTo>
                  <a:cubicBezTo>
                    <a:pt x="293" y="387"/>
                    <a:pt x="292" y="386"/>
                    <a:pt x="291" y="386"/>
                  </a:cubicBezTo>
                  <a:cubicBezTo>
                    <a:pt x="287" y="386"/>
                    <a:pt x="285" y="389"/>
                    <a:pt x="285" y="394"/>
                  </a:cubicBezTo>
                  <a:cubicBezTo>
                    <a:pt x="284" y="397"/>
                    <a:pt x="283" y="400"/>
                    <a:pt x="282" y="403"/>
                  </a:cubicBezTo>
                  <a:cubicBezTo>
                    <a:pt x="281" y="404"/>
                    <a:pt x="280" y="404"/>
                    <a:pt x="279" y="404"/>
                  </a:cubicBezTo>
                  <a:cubicBezTo>
                    <a:pt x="278" y="404"/>
                    <a:pt x="278" y="404"/>
                    <a:pt x="277" y="404"/>
                  </a:cubicBezTo>
                  <a:cubicBezTo>
                    <a:pt x="277" y="403"/>
                    <a:pt x="276" y="401"/>
                    <a:pt x="276" y="400"/>
                  </a:cubicBezTo>
                  <a:cubicBezTo>
                    <a:pt x="277" y="397"/>
                    <a:pt x="278" y="396"/>
                    <a:pt x="280" y="393"/>
                  </a:cubicBezTo>
                  <a:cubicBezTo>
                    <a:pt x="278" y="393"/>
                    <a:pt x="277" y="392"/>
                    <a:pt x="276" y="392"/>
                  </a:cubicBezTo>
                  <a:cubicBezTo>
                    <a:pt x="275" y="392"/>
                    <a:pt x="275" y="393"/>
                    <a:pt x="274" y="396"/>
                  </a:cubicBezTo>
                  <a:cubicBezTo>
                    <a:pt x="272" y="400"/>
                    <a:pt x="269" y="404"/>
                    <a:pt x="266" y="409"/>
                  </a:cubicBezTo>
                  <a:cubicBezTo>
                    <a:pt x="269" y="412"/>
                    <a:pt x="263" y="412"/>
                    <a:pt x="261" y="414"/>
                  </a:cubicBezTo>
                  <a:cubicBezTo>
                    <a:pt x="263" y="416"/>
                    <a:pt x="265" y="418"/>
                    <a:pt x="266" y="419"/>
                  </a:cubicBezTo>
                  <a:cubicBezTo>
                    <a:pt x="265" y="419"/>
                    <a:pt x="263" y="421"/>
                    <a:pt x="261" y="421"/>
                  </a:cubicBezTo>
                  <a:cubicBezTo>
                    <a:pt x="260" y="421"/>
                    <a:pt x="258" y="422"/>
                    <a:pt x="256" y="422"/>
                  </a:cubicBezTo>
                  <a:cubicBezTo>
                    <a:pt x="255" y="422"/>
                    <a:pt x="254" y="421"/>
                    <a:pt x="253" y="421"/>
                  </a:cubicBezTo>
                  <a:cubicBezTo>
                    <a:pt x="250" y="419"/>
                    <a:pt x="248" y="418"/>
                    <a:pt x="246" y="418"/>
                  </a:cubicBezTo>
                  <a:cubicBezTo>
                    <a:pt x="245" y="418"/>
                    <a:pt x="243" y="419"/>
                    <a:pt x="242" y="421"/>
                  </a:cubicBezTo>
                  <a:cubicBezTo>
                    <a:pt x="239" y="421"/>
                    <a:pt x="236" y="420"/>
                    <a:pt x="234" y="420"/>
                  </a:cubicBezTo>
                  <a:cubicBezTo>
                    <a:pt x="233" y="420"/>
                    <a:pt x="233" y="420"/>
                    <a:pt x="232" y="420"/>
                  </a:cubicBezTo>
                  <a:cubicBezTo>
                    <a:pt x="226" y="422"/>
                    <a:pt x="228" y="429"/>
                    <a:pt x="226" y="434"/>
                  </a:cubicBezTo>
                  <a:cubicBezTo>
                    <a:pt x="220" y="436"/>
                    <a:pt x="213" y="438"/>
                    <a:pt x="207" y="440"/>
                  </a:cubicBezTo>
                  <a:cubicBezTo>
                    <a:pt x="208" y="441"/>
                    <a:pt x="210" y="443"/>
                    <a:pt x="212" y="444"/>
                  </a:cubicBezTo>
                  <a:cubicBezTo>
                    <a:pt x="212" y="444"/>
                    <a:pt x="212" y="445"/>
                    <a:pt x="212" y="446"/>
                  </a:cubicBezTo>
                  <a:cubicBezTo>
                    <a:pt x="211" y="446"/>
                    <a:pt x="211" y="446"/>
                    <a:pt x="211" y="446"/>
                  </a:cubicBezTo>
                  <a:cubicBezTo>
                    <a:pt x="210" y="446"/>
                    <a:pt x="209" y="446"/>
                    <a:pt x="209" y="446"/>
                  </a:cubicBezTo>
                  <a:cubicBezTo>
                    <a:pt x="208" y="446"/>
                    <a:pt x="208" y="446"/>
                    <a:pt x="207" y="446"/>
                  </a:cubicBezTo>
                  <a:cubicBezTo>
                    <a:pt x="206" y="446"/>
                    <a:pt x="204" y="446"/>
                    <a:pt x="203" y="445"/>
                  </a:cubicBezTo>
                  <a:cubicBezTo>
                    <a:pt x="197" y="441"/>
                    <a:pt x="185" y="446"/>
                    <a:pt x="184" y="433"/>
                  </a:cubicBezTo>
                  <a:cubicBezTo>
                    <a:pt x="184" y="432"/>
                    <a:pt x="182" y="432"/>
                    <a:pt x="179" y="430"/>
                  </a:cubicBezTo>
                  <a:cubicBezTo>
                    <a:pt x="179" y="438"/>
                    <a:pt x="179" y="445"/>
                    <a:pt x="179" y="452"/>
                  </a:cubicBezTo>
                  <a:cubicBezTo>
                    <a:pt x="173" y="451"/>
                    <a:pt x="166" y="449"/>
                    <a:pt x="161" y="448"/>
                  </a:cubicBezTo>
                  <a:cubicBezTo>
                    <a:pt x="158" y="445"/>
                    <a:pt x="156" y="442"/>
                    <a:pt x="154" y="440"/>
                  </a:cubicBezTo>
                  <a:cubicBezTo>
                    <a:pt x="153" y="441"/>
                    <a:pt x="153" y="441"/>
                    <a:pt x="153" y="442"/>
                  </a:cubicBezTo>
                  <a:cubicBezTo>
                    <a:pt x="148" y="442"/>
                    <a:pt x="144" y="442"/>
                    <a:pt x="140" y="441"/>
                  </a:cubicBezTo>
                  <a:cubicBezTo>
                    <a:pt x="138" y="444"/>
                    <a:pt x="136" y="447"/>
                    <a:pt x="134" y="451"/>
                  </a:cubicBezTo>
                  <a:cubicBezTo>
                    <a:pt x="135" y="452"/>
                    <a:pt x="138" y="452"/>
                    <a:pt x="140" y="453"/>
                  </a:cubicBezTo>
                  <a:cubicBezTo>
                    <a:pt x="142" y="455"/>
                    <a:pt x="144" y="457"/>
                    <a:pt x="146" y="458"/>
                  </a:cubicBezTo>
                  <a:cubicBezTo>
                    <a:pt x="148" y="460"/>
                    <a:pt x="150" y="462"/>
                    <a:pt x="153" y="464"/>
                  </a:cubicBezTo>
                  <a:cubicBezTo>
                    <a:pt x="155" y="465"/>
                    <a:pt x="162" y="474"/>
                    <a:pt x="162" y="477"/>
                  </a:cubicBezTo>
                  <a:cubicBezTo>
                    <a:pt x="162" y="477"/>
                    <a:pt x="161" y="478"/>
                    <a:pt x="161" y="478"/>
                  </a:cubicBezTo>
                  <a:cubicBezTo>
                    <a:pt x="158" y="484"/>
                    <a:pt x="162" y="493"/>
                    <a:pt x="170" y="494"/>
                  </a:cubicBezTo>
                  <a:cubicBezTo>
                    <a:pt x="165" y="503"/>
                    <a:pt x="168" y="512"/>
                    <a:pt x="169" y="521"/>
                  </a:cubicBezTo>
                  <a:cubicBezTo>
                    <a:pt x="169" y="521"/>
                    <a:pt x="168" y="521"/>
                    <a:pt x="168" y="521"/>
                  </a:cubicBezTo>
                  <a:cubicBezTo>
                    <a:pt x="166" y="518"/>
                    <a:pt x="165" y="515"/>
                    <a:pt x="163" y="512"/>
                  </a:cubicBezTo>
                  <a:cubicBezTo>
                    <a:pt x="162" y="512"/>
                    <a:pt x="162" y="512"/>
                    <a:pt x="162" y="512"/>
                  </a:cubicBezTo>
                  <a:cubicBezTo>
                    <a:pt x="162" y="517"/>
                    <a:pt x="161" y="522"/>
                    <a:pt x="161" y="526"/>
                  </a:cubicBezTo>
                  <a:cubicBezTo>
                    <a:pt x="154" y="534"/>
                    <a:pt x="148" y="542"/>
                    <a:pt x="143" y="549"/>
                  </a:cubicBezTo>
                  <a:cubicBezTo>
                    <a:pt x="136" y="547"/>
                    <a:pt x="131" y="545"/>
                    <a:pt x="125" y="544"/>
                  </a:cubicBezTo>
                  <a:cubicBezTo>
                    <a:pt x="124" y="543"/>
                    <a:pt x="122" y="542"/>
                    <a:pt x="121" y="542"/>
                  </a:cubicBezTo>
                  <a:cubicBezTo>
                    <a:pt x="118" y="540"/>
                    <a:pt x="114" y="538"/>
                    <a:pt x="110" y="537"/>
                  </a:cubicBezTo>
                  <a:cubicBezTo>
                    <a:pt x="107" y="535"/>
                    <a:pt x="103" y="534"/>
                    <a:pt x="99" y="532"/>
                  </a:cubicBezTo>
                  <a:cubicBezTo>
                    <a:pt x="92" y="530"/>
                    <a:pt x="85" y="527"/>
                    <a:pt x="78" y="524"/>
                  </a:cubicBezTo>
                  <a:cubicBezTo>
                    <a:pt x="74" y="522"/>
                    <a:pt x="69" y="523"/>
                    <a:pt x="66" y="518"/>
                  </a:cubicBezTo>
                  <a:cubicBezTo>
                    <a:pt x="65" y="516"/>
                    <a:pt x="64" y="514"/>
                    <a:pt x="62" y="514"/>
                  </a:cubicBezTo>
                  <a:cubicBezTo>
                    <a:pt x="61" y="514"/>
                    <a:pt x="61" y="515"/>
                    <a:pt x="60" y="515"/>
                  </a:cubicBezTo>
                  <a:cubicBezTo>
                    <a:pt x="57" y="516"/>
                    <a:pt x="54" y="517"/>
                    <a:pt x="51" y="519"/>
                  </a:cubicBezTo>
                  <a:cubicBezTo>
                    <a:pt x="50" y="517"/>
                    <a:pt x="48" y="516"/>
                    <a:pt x="46" y="516"/>
                  </a:cubicBezTo>
                  <a:cubicBezTo>
                    <a:pt x="44" y="516"/>
                    <a:pt x="41" y="518"/>
                    <a:pt x="38" y="519"/>
                  </a:cubicBezTo>
                  <a:cubicBezTo>
                    <a:pt x="44" y="526"/>
                    <a:pt x="42" y="534"/>
                    <a:pt x="34" y="538"/>
                  </a:cubicBezTo>
                  <a:cubicBezTo>
                    <a:pt x="38" y="538"/>
                    <a:pt x="39" y="538"/>
                    <a:pt x="42" y="538"/>
                  </a:cubicBezTo>
                  <a:cubicBezTo>
                    <a:pt x="39" y="540"/>
                    <a:pt x="37" y="540"/>
                    <a:pt x="36" y="542"/>
                  </a:cubicBezTo>
                  <a:cubicBezTo>
                    <a:pt x="34" y="547"/>
                    <a:pt x="32" y="552"/>
                    <a:pt x="30" y="558"/>
                  </a:cubicBezTo>
                  <a:cubicBezTo>
                    <a:pt x="29" y="561"/>
                    <a:pt x="29" y="564"/>
                    <a:pt x="26" y="566"/>
                  </a:cubicBezTo>
                  <a:cubicBezTo>
                    <a:pt x="21" y="572"/>
                    <a:pt x="21" y="582"/>
                    <a:pt x="11" y="584"/>
                  </a:cubicBezTo>
                  <a:cubicBezTo>
                    <a:pt x="10" y="584"/>
                    <a:pt x="9" y="585"/>
                    <a:pt x="9" y="585"/>
                  </a:cubicBezTo>
                  <a:cubicBezTo>
                    <a:pt x="8" y="589"/>
                    <a:pt x="7" y="592"/>
                    <a:pt x="6" y="596"/>
                  </a:cubicBezTo>
                  <a:cubicBezTo>
                    <a:pt x="14" y="599"/>
                    <a:pt x="14" y="600"/>
                    <a:pt x="9" y="608"/>
                  </a:cubicBezTo>
                  <a:cubicBezTo>
                    <a:pt x="9" y="609"/>
                    <a:pt x="9" y="611"/>
                    <a:pt x="8" y="613"/>
                  </a:cubicBezTo>
                  <a:cubicBezTo>
                    <a:pt x="8" y="614"/>
                    <a:pt x="8" y="616"/>
                    <a:pt x="7" y="618"/>
                  </a:cubicBezTo>
                  <a:cubicBezTo>
                    <a:pt x="5" y="621"/>
                    <a:pt x="2" y="625"/>
                    <a:pt x="0" y="627"/>
                  </a:cubicBezTo>
                  <a:cubicBezTo>
                    <a:pt x="3" y="628"/>
                    <a:pt x="5" y="629"/>
                    <a:pt x="8" y="630"/>
                  </a:cubicBezTo>
                  <a:cubicBezTo>
                    <a:pt x="13" y="632"/>
                    <a:pt x="18" y="635"/>
                    <a:pt x="22" y="635"/>
                  </a:cubicBezTo>
                  <a:cubicBezTo>
                    <a:pt x="23" y="635"/>
                    <a:pt x="23" y="635"/>
                    <a:pt x="23" y="635"/>
                  </a:cubicBezTo>
                  <a:cubicBezTo>
                    <a:pt x="23" y="635"/>
                    <a:pt x="24" y="635"/>
                    <a:pt x="24" y="635"/>
                  </a:cubicBezTo>
                  <a:cubicBezTo>
                    <a:pt x="27" y="635"/>
                    <a:pt x="29" y="635"/>
                    <a:pt x="31" y="637"/>
                  </a:cubicBezTo>
                  <a:cubicBezTo>
                    <a:pt x="32" y="639"/>
                    <a:pt x="33" y="641"/>
                    <a:pt x="35" y="642"/>
                  </a:cubicBezTo>
                  <a:cubicBezTo>
                    <a:pt x="40" y="645"/>
                    <a:pt x="41" y="650"/>
                    <a:pt x="38" y="655"/>
                  </a:cubicBezTo>
                  <a:cubicBezTo>
                    <a:pt x="38" y="657"/>
                    <a:pt x="39" y="660"/>
                    <a:pt x="40" y="661"/>
                  </a:cubicBezTo>
                  <a:cubicBezTo>
                    <a:pt x="41" y="663"/>
                    <a:pt x="43" y="664"/>
                    <a:pt x="44" y="665"/>
                  </a:cubicBezTo>
                  <a:cubicBezTo>
                    <a:pt x="44" y="664"/>
                    <a:pt x="44" y="664"/>
                    <a:pt x="44" y="663"/>
                  </a:cubicBezTo>
                  <a:cubicBezTo>
                    <a:pt x="49" y="662"/>
                    <a:pt x="54" y="661"/>
                    <a:pt x="58" y="660"/>
                  </a:cubicBezTo>
                  <a:cubicBezTo>
                    <a:pt x="59" y="660"/>
                    <a:pt x="59" y="660"/>
                    <a:pt x="60" y="660"/>
                  </a:cubicBezTo>
                  <a:cubicBezTo>
                    <a:pt x="60" y="660"/>
                    <a:pt x="60" y="660"/>
                    <a:pt x="60" y="660"/>
                  </a:cubicBezTo>
                  <a:cubicBezTo>
                    <a:pt x="60" y="660"/>
                    <a:pt x="60" y="660"/>
                    <a:pt x="60" y="660"/>
                  </a:cubicBezTo>
                  <a:cubicBezTo>
                    <a:pt x="61" y="660"/>
                    <a:pt x="62" y="660"/>
                    <a:pt x="62" y="660"/>
                  </a:cubicBezTo>
                  <a:cubicBezTo>
                    <a:pt x="63" y="658"/>
                    <a:pt x="65" y="658"/>
                    <a:pt x="66" y="658"/>
                  </a:cubicBezTo>
                  <a:cubicBezTo>
                    <a:pt x="67" y="658"/>
                    <a:pt x="69" y="658"/>
                    <a:pt x="71" y="659"/>
                  </a:cubicBezTo>
                  <a:cubicBezTo>
                    <a:pt x="76" y="662"/>
                    <a:pt x="80" y="665"/>
                    <a:pt x="87" y="665"/>
                  </a:cubicBezTo>
                  <a:cubicBezTo>
                    <a:pt x="87" y="665"/>
                    <a:pt x="87" y="665"/>
                    <a:pt x="88" y="665"/>
                  </a:cubicBezTo>
                  <a:cubicBezTo>
                    <a:pt x="88" y="665"/>
                    <a:pt x="89" y="665"/>
                    <a:pt x="89" y="665"/>
                  </a:cubicBezTo>
                  <a:cubicBezTo>
                    <a:pt x="94" y="665"/>
                    <a:pt x="99" y="666"/>
                    <a:pt x="104" y="667"/>
                  </a:cubicBezTo>
                  <a:cubicBezTo>
                    <a:pt x="107" y="660"/>
                    <a:pt x="111" y="658"/>
                    <a:pt x="118" y="658"/>
                  </a:cubicBezTo>
                  <a:cubicBezTo>
                    <a:pt x="119" y="658"/>
                    <a:pt x="120" y="658"/>
                    <a:pt x="121" y="658"/>
                  </a:cubicBezTo>
                  <a:cubicBezTo>
                    <a:pt x="121" y="658"/>
                    <a:pt x="121" y="658"/>
                    <a:pt x="122" y="658"/>
                  </a:cubicBezTo>
                  <a:cubicBezTo>
                    <a:pt x="124" y="658"/>
                    <a:pt x="126" y="656"/>
                    <a:pt x="128" y="654"/>
                  </a:cubicBezTo>
                  <a:cubicBezTo>
                    <a:pt x="132" y="650"/>
                    <a:pt x="134" y="645"/>
                    <a:pt x="140" y="645"/>
                  </a:cubicBezTo>
                  <a:cubicBezTo>
                    <a:pt x="145" y="645"/>
                    <a:pt x="146" y="642"/>
                    <a:pt x="144" y="638"/>
                  </a:cubicBezTo>
                  <a:cubicBezTo>
                    <a:pt x="140" y="631"/>
                    <a:pt x="142" y="625"/>
                    <a:pt x="149" y="620"/>
                  </a:cubicBezTo>
                  <a:cubicBezTo>
                    <a:pt x="153" y="617"/>
                    <a:pt x="157" y="614"/>
                    <a:pt x="161" y="611"/>
                  </a:cubicBezTo>
                  <a:cubicBezTo>
                    <a:pt x="165" y="608"/>
                    <a:pt x="169" y="603"/>
                    <a:pt x="174" y="602"/>
                  </a:cubicBezTo>
                  <a:cubicBezTo>
                    <a:pt x="182" y="600"/>
                    <a:pt x="191" y="600"/>
                    <a:pt x="200" y="598"/>
                  </a:cubicBezTo>
                  <a:cubicBezTo>
                    <a:pt x="206" y="597"/>
                    <a:pt x="209" y="592"/>
                    <a:pt x="208" y="586"/>
                  </a:cubicBezTo>
                  <a:cubicBezTo>
                    <a:pt x="207" y="586"/>
                    <a:pt x="205" y="585"/>
                    <a:pt x="203" y="585"/>
                  </a:cubicBezTo>
                  <a:cubicBezTo>
                    <a:pt x="205" y="585"/>
                    <a:pt x="206" y="584"/>
                    <a:pt x="208" y="584"/>
                  </a:cubicBezTo>
                  <a:cubicBezTo>
                    <a:pt x="208" y="582"/>
                    <a:pt x="208" y="580"/>
                    <a:pt x="208" y="578"/>
                  </a:cubicBezTo>
                  <a:cubicBezTo>
                    <a:pt x="209" y="575"/>
                    <a:pt x="210" y="572"/>
                    <a:pt x="213" y="570"/>
                  </a:cubicBezTo>
                  <a:cubicBezTo>
                    <a:pt x="216" y="568"/>
                    <a:pt x="221" y="566"/>
                    <a:pt x="225" y="565"/>
                  </a:cubicBezTo>
                  <a:cubicBezTo>
                    <a:pt x="225" y="565"/>
                    <a:pt x="225" y="565"/>
                    <a:pt x="225" y="565"/>
                  </a:cubicBezTo>
                  <a:cubicBezTo>
                    <a:pt x="226" y="565"/>
                    <a:pt x="227" y="566"/>
                    <a:pt x="228" y="566"/>
                  </a:cubicBezTo>
                  <a:cubicBezTo>
                    <a:pt x="233" y="567"/>
                    <a:pt x="237" y="569"/>
                    <a:pt x="241" y="570"/>
                  </a:cubicBezTo>
                  <a:cubicBezTo>
                    <a:pt x="242" y="569"/>
                    <a:pt x="242" y="569"/>
                    <a:pt x="242" y="568"/>
                  </a:cubicBezTo>
                  <a:cubicBezTo>
                    <a:pt x="246" y="572"/>
                    <a:pt x="249" y="577"/>
                    <a:pt x="254" y="580"/>
                  </a:cubicBezTo>
                  <a:cubicBezTo>
                    <a:pt x="254" y="580"/>
                    <a:pt x="256" y="581"/>
                    <a:pt x="258" y="581"/>
                  </a:cubicBezTo>
                  <a:cubicBezTo>
                    <a:pt x="260" y="581"/>
                    <a:pt x="262" y="580"/>
                    <a:pt x="263" y="579"/>
                  </a:cubicBezTo>
                  <a:cubicBezTo>
                    <a:pt x="268" y="573"/>
                    <a:pt x="276" y="573"/>
                    <a:pt x="282" y="569"/>
                  </a:cubicBezTo>
                  <a:cubicBezTo>
                    <a:pt x="284" y="568"/>
                    <a:pt x="287" y="567"/>
                    <a:pt x="288" y="564"/>
                  </a:cubicBezTo>
                  <a:cubicBezTo>
                    <a:pt x="290" y="562"/>
                    <a:pt x="292" y="560"/>
                    <a:pt x="295" y="560"/>
                  </a:cubicBezTo>
                  <a:cubicBezTo>
                    <a:pt x="296" y="560"/>
                    <a:pt x="296" y="560"/>
                    <a:pt x="297" y="560"/>
                  </a:cubicBezTo>
                  <a:cubicBezTo>
                    <a:pt x="301" y="562"/>
                    <a:pt x="304" y="564"/>
                    <a:pt x="308" y="564"/>
                  </a:cubicBezTo>
                  <a:cubicBezTo>
                    <a:pt x="309" y="564"/>
                    <a:pt x="311" y="563"/>
                    <a:pt x="312" y="563"/>
                  </a:cubicBezTo>
                  <a:cubicBezTo>
                    <a:pt x="314" y="567"/>
                    <a:pt x="316" y="572"/>
                    <a:pt x="317" y="576"/>
                  </a:cubicBezTo>
                  <a:cubicBezTo>
                    <a:pt x="319" y="589"/>
                    <a:pt x="327" y="598"/>
                    <a:pt x="335" y="608"/>
                  </a:cubicBezTo>
                  <a:cubicBezTo>
                    <a:pt x="346" y="621"/>
                    <a:pt x="360" y="629"/>
                    <a:pt x="374" y="640"/>
                  </a:cubicBezTo>
                  <a:cubicBezTo>
                    <a:pt x="377" y="642"/>
                    <a:pt x="382" y="643"/>
                    <a:pt x="382" y="648"/>
                  </a:cubicBezTo>
                  <a:cubicBezTo>
                    <a:pt x="381" y="652"/>
                    <a:pt x="383" y="653"/>
                    <a:pt x="386" y="654"/>
                  </a:cubicBezTo>
                  <a:cubicBezTo>
                    <a:pt x="389" y="655"/>
                    <a:pt x="393" y="658"/>
                    <a:pt x="395" y="660"/>
                  </a:cubicBezTo>
                  <a:cubicBezTo>
                    <a:pt x="397" y="664"/>
                    <a:pt x="398" y="668"/>
                    <a:pt x="399" y="671"/>
                  </a:cubicBezTo>
                  <a:cubicBezTo>
                    <a:pt x="401" y="676"/>
                    <a:pt x="400" y="680"/>
                    <a:pt x="395" y="681"/>
                  </a:cubicBezTo>
                  <a:cubicBezTo>
                    <a:pt x="394" y="685"/>
                    <a:pt x="392" y="689"/>
                    <a:pt x="391" y="692"/>
                  </a:cubicBezTo>
                  <a:cubicBezTo>
                    <a:pt x="392" y="692"/>
                    <a:pt x="393" y="693"/>
                    <a:pt x="395" y="693"/>
                  </a:cubicBezTo>
                  <a:cubicBezTo>
                    <a:pt x="399" y="693"/>
                    <a:pt x="403" y="690"/>
                    <a:pt x="404" y="687"/>
                  </a:cubicBezTo>
                  <a:cubicBezTo>
                    <a:pt x="405" y="680"/>
                    <a:pt x="409" y="678"/>
                    <a:pt x="414" y="677"/>
                  </a:cubicBezTo>
                  <a:cubicBezTo>
                    <a:pt x="414" y="672"/>
                    <a:pt x="414" y="669"/>
                    <a:pt x="414" y="665"/>
                  </a:cubicBezTo>
                  <a:cubicBezTo>
                    <a:pt x="412" y="665"/>
                    <a:pt x="410" y="665"/>
                    <a:pt x="409" y="664"/>
                  </a:cubicBezTo>
                  <a:cubicBezTo>
                    <a:pt x="406" y="662"/>
                    <a:pt x="407" y="655"/>
                    <a:pt x="410" y="650"/>
                  </a:cubicBezTo>
                  <a:cubicBezTo>
                    <a:pt x="412" y="648"/>
                    <a:pt x="413" y="647"/>
                    <a:pt x="415" y="647"/>
                  </a:cubicBezTo>
                  <a:cubicBezTo>
                    <a:pt x="416" y="647"/>
                    <a:pt x="417" y="647"/>
                    <a:pt x="419" y="649"/>
                  </a:cubicBezTo>
                  <a:cubicBezTo>
                    <a:pt x="420" y="650"/>
                    <a:pt x="422" y="650"/>
                    <a:pt x="423" y="650"/>
                  </a:cubicBezTo>
                  <a:cubicBezTo>
                    <a:pt x="423" y="650"/>
                    <a:pt x="423" y="650"/>
                    <a:pt x="423" y="650"/>
                  </a:cubicBezTo>
                  <a:cubicBezTo>
                    <a:pt x="424" y="650"/>
                    <a:pt x="424" y="650"/>
                    <a:pt x="424" y="650"/>
                  </a:cubicBezTo>
                  <a:cubicBezTo>
                    <a:pt x="427" y="650"/>
                    <a:pt x="428" y="651"/>
                    <a:pt x="429" y="655"/>
                  </a:cubicBezTo>
                  <a:cubicBezTo>
                    <a:pt x="430" y="656"/>
                    <a:pt x="432" y="658"/>
                    <a:pt x="434" y="659"/>
                  </a:cubicBezTo>
                  <a:cubicBezTo>
                    <a:pt x="435" y="657"/>
                    <a:pt x="436" y="655"/>
                    <a:pt x="436" y="653"/>
                  </a:cubicBezTo>
                  <a:cubicBezTo>
                    <a:pt x="436" y="651"/>
                    <a:pt x="435" y="650"/>
                    <a:pt x="434" y="648"/>
                  </a:cubicBezTo>
                  <a:cubicBezTo>
                    <a:pt x="431" y="641"/>
                    <a:pt x="422" y="640"/>
                    <a:pt x="416" y="636"/>
                  </a:cubicBezTo>
                  <a:cubicBezTo>
                    <a:pt x="410" y="633"/>
                    <a:pt x="404" y="630"/>
                    <a:pt x="398" y="627"/>
                  </a:cubicBezTo>
                  <a:cubicBezTo>
                    <a:pt x="399" y="625"/>
                    <a:pt x="400" y="624"/>
                    <a:pt x="402" y="622"/>
                  </a:cubicBezTo>
                  <a:cubicBezTo>
                    <a:pt x="400" y="621"/>
                    <a:pt x="398" y="619"/>
                    <a:pt x="397" y="619"/>
                  </a:cubicBezTo>
                  <a:cubicBezTo>
                    <a:pt x="396" y="619"/>
                    <a:pt x="396" y="619"/>
                    <a:pt x="396" y="619"/>
                  </a:cubicBezTo>
                  <a:cubicBezTo>
                    <a:pt x="395" y="620"/>
                    <a:pt x="394" y="620"/>
                    <a:pt x="392" y="620"/>
                  </a:cubicBezTo>
                  <a:cubicBezTo>
                    <a:pt x="383" y="620"/>
                    <a:pt x="379" y="613"/>
                    <a:pt x="374" y="606"/>
                  </a:cubicBezTo>
                  <a:cubicBezTo>
                    <a:pt x="372" y="604"/>
                    <a:pt x="370" y="600"/>
                    <a:pt x="370" y="597"/>
                  </a:cubicBezTo>
                  <a:cubicBezTo>
                    <a:pt x="370" y="589"/>
                    <a:pt x="366" y="581"/>
                    <a:pt x="358" y="578"/>
                  </a:cubicBezTo>
                  <a:cubicBezTo>
                    <a:pt x="348" y="574"/>
                    <a:pt x="346" y="565"/>
                    <a:pt x="353" y="557"/>
                  </a:cubicBezTo>
                  <a:cubicBezTo>
                    <a:pt x="351" y="555"/>
                    <a:pt x="350" y="553"/>
                    <a:pt x="349" y="552"/>
                  </a:cubicBezTo>
                  <a:cubicBezTo>
                    <a:pt x="351" y="548"/>
                    <a:pt x="353" y="546"/>
                    <a:pt x="357" y="546"/>
                  </a:cubicBezTo>
                  <a:cubicBezTo>
                    <a:pt x="358" y="546"/>
                    <a:pt x="358" y="546"/>
                    <a:pt x="359" y="546"/>
                  </a:cubicBezTo>
                  <a:cubicBezTo>
                    <a:pt x="359" y="546"/>
                    <a:pt x="359" y="546"/>
                    <a:pt x="359" y="546"/>
                  </a:cubicBezTo>
                  <a:cubicBezTo>
                    <a:pt x="360" y="546"/>
                    <a:pt x="361" y="545"/>
                    <a:pt x="362" y="545"/>
                  </a:cubicBezTo>
                  <a:cubicBezTo>
                    <a:pt x="367" y="543"/>
                    <a:pt x="371" y="542"/>
                    <a:pt x="377" y="541"/>
                  </a:cubicBezTo>
                  <a:cubicBezTo>
                    <a:pt x="376" y="544"/>
                    <a:pt x="377" y="547"/>
                    <a:pt x="375" y="547"/>
                  </a:cubicBezTo>
                  <a:cubicBezTo>
                    <a:pt x="369" y="552"/>
                    <a:pt x="374" y="556"/>
                    <a:pt x="375" y="562"/>
                  </a:cubicBezTo>
                  <a:cubicBezTo>
                    <a:pt x="378" y="558"/>
                    <a:pt x="380" y="555"/>
                    <a:pt x="383" y="550"/>
                  </a:cubicBezTo>
                  <a:cubicBezTo>
                    <a:pt x="385" y="554"/>
                    <a:pt x="391" y="559"/>
                    <a:pt x="390" y="561"/>
                  </a:cubicBezTo>
                  <a:cubicBezTo>
                    <a:pt x="387" y="568"/>
                    <a:pt x="392" y="570"/>
                    <a:pt x="396" y="573"/>
                  </a:cubicBezTo>
                  <a:cubicBezTo>
                    <a:pt x="396" y="574"/>
                    <a:pt x="397" y="574"/>
                    <a:pt x="397" y="575"/>
                  </a:cubicBezTo>
                  <a:cubicBezTo>
                    <a:pt x="396" y="576"/>
                    <a:pt x="395" y="576"/>
                    <a:pt x="394" y="577"/>
                  </a:cubicBezTo>
                  <a:cubicBezTo>
                    <a:pt x="395" y="578"/>
                    <a:pt x="396" y="579"/>
                    <a:pt x="396" y="580"/>
                  </a:cubicBezTo>
                  <a:cubicBezTo>
                    <a:pt x="400" y="583"/>
                    <a:pt x="404" y="588"/>
                    <a:pt x="406" y="588"/>
                  </a:cubicBezTo>
                  <a:cubicBezTo>
                    <a:pt x="406" y="588"/>
                    <a:pt x="406" y="588"/>
                    <a:pt x="406" y="588"/>
                  </a:cubicBezTo>
                  <a:cubicBezTo>
                    <a:pt x="407" y="588"/>
                    <a:pt x="408" y="588"/>
                    <a:pt x="409" y="588"/>
                  </a:cubicBezTo>
                  <a:cubicBezTo>
                    <a:pt x="414" y="588"/>
                    <a:pt x="416" y="593"/>
                    <a:pt x="419" y="595"/>
                  </a:cubicBezTo>
                  <a:cubicBezTo>
                    <a:pt x="425" y="600"/>
                    <a:pt x="431" y="605"/>
                    <a:pt x="437" y="608"/>
                  </a:cubicBezTo>
                  <a:cubicBezTo>
                    <a:pt x="441" y="610"/>
                    <a:pt x="444" y="611"/>
                    <a:pt x="447" y="614"/>
                  </a:cubicBezTo>
                  <a:cubicBezTo>
                    <a:pt x="449" y="617"/>
                    <a:pt x="452" y="618"/>
                    <a:pt x="454" y="620"/>
                  </a:cubicBezTo>
                  <a:cubicBezTo>
                    <a:pt x="456" y="621"/>
                    <a:pt x="457" y="623"/>
                    <a:pt x="457" y="625"/>
                  </a:cubicBezTo>
                  <a:cubicBezTo>
                    <a:pt x="457" y="632"/>
                    <a:pt x="455" y="640"/>
                    <a:pt x="455" y="647"/>
                  </a:cubicBezTo>
                  <a:cubicBezTo>
                    <a:pt x="454" y="649"/>
                    <a:pt x="455" y="651"/>
                    <a:pt x="455" y="653"/>
                  </a:cubicBezTo>
                  <a:cubicBezTo>
                    <a:pt x="465" y="656"/>
                    <a:pt x="466" y="666"/>
                    <a:pt x="472" y="671"/>
                  </a:cubicBezTo>
                  <a:cubicBezTo>
                    <a:pt x="475" y="672"/>
                    <a:pt x="478" y="673"/>
                    <a:pt x="481" y="674"/>
                  </a:cubicBezTo>
                  <a:cubicBezTo>
                    <a:pt x="479" y="675"/>
                    <a:pt x="477" y="677"/>
                    <a:pt x="474" y="679"/>
                  </a:cubicBezTo>
                  <a:cubicBezTo>
                    <a:pt x="476" y="680"/>
                    <a:pt x="477" y="683"/>
                    <a:pt x="479" y="683"/>
                  </a:cubicBezTo>
                  <a:cubicBezTo>
                    <a:pt x="480" y="684"/>
                    <a:pt x="481" y="684"/>
                    <a:pt x="482" y="684"/>
                  </a:cubicBezTo>
                  <a:cubicBezTo>
                    <a:pt x="484" y="684"/>
                    <a:pt x="486" y="683"/>
                    <a:pt x="488" y="683"/>
                  </a:cubicBezTo>
                  <a:cubicBezTo>
                    <a:pt x="490" y="683"/>
                    <a:pt x="491" y="683"/>
                    <a:pt x="492" y="683"/>
                  </a:cubicBezTo>
                  <a:cubicBezTo>
                    <a:pt x="499" y="683"/>
                    <a:pt x="505" y="685"/>
                    <a:pt x="511" y="691"/>
                  </a:cubicBezTo>
                  <a:cubicBezTo>
                    <a:pt x="509" y="692"/>
                    <a:pt x="507" y="693"/>
                    <a:pt x="505" y="694"/>
                  </a:cubicBezTo>
                  <a:cubicBezTo>
                    <a:pt x="505" y="694"/>
                    <a:pt x="505" y="693"/>
                    <a:pt x="505" y="693"/>
                  </a:cubicBezTo>
                  <a:cubicBezTo>
                    <a:pt x="502" y="692"/>
                    <a:pt x="500" y="690"/>
                    <a:pt x="498" y="690"/>
                  </a:cubicBezTo>
                  <a:cubicBezTo>
                    <a:pt x="497" y="690"/>
                    <a:pt x="497" y="690"/>
                    <a:pt x="496" y="690"/>
                  </a:cubicBezTo>
                  <a:cubicBezTo>
                    <a:pt x="492" y="690"/>
                    <a:pt x="488" y="691"/>
                    <a:pt x="485" y="691"/>
                  </a:cubicBezTo>
                  <a:cubicBezTo>
                    <a:pt x="483" y="691"/>
                    <a:pt x="481" y="692"/>
                    <a:pt x="481" y="693"/>
                  </a:cubicBezTo>
                  <a:cubicBezTo>
                    <a:pt x="481" y="694"/>
                    <a:pt x="482" y="696"/>
                    <a:pt x="483" y="697"/>
                  </a:cubicBezTo>
                  <a:cubicBezTo>
                    <a:pt x="488" y="699"/>
                    <a:pt x="488" y="703"/>
                    <a:pt x="487" y="708"/>
                  </a:cubicBezTo>
                  <a:cubicBezTo>
                    <a:pt x="487" y="710"/>
                    <a:pt x="486" y="716"/>
                    <a:pt x="492" y="717"/>
                  </a:cubicBezTo>
                  <a:cubicBezTo>
                    <a:pt x="493" y="714"/>
                    <a:pt x="493" y="712"/>
                    <a:pt x="494" y="710"/>
                  </a:cubicBezTo>
                  <a:cubicBezTo>
                    <a:pt x="495" y="711"/>
                    <a:pt x="496" y="712"/>
                    <a:pt x="497" y="713"/>
                  </a:cubicBezTo>
                  <a:cubicBezTo>
                    <a:pt x="498" y="716"/>
                    <a:pt x="500" y="719"/>
                    <a:pt x="502" y="723"/>
                  </a:cubicBezTo>
                  <a:cubicBezTo>
                    <a:pt x="503" y="719"/>
                    <a:pt x="503" y="716"/>
                    <a:pt x="504" y="713"/>
                  </a:cubicBezTo>
                  <a:cubicBezTo>
                    <a:pt x="508" y="718"/>
                    <a:pt x="509" y="720"/>
                    <a:pt x="511" y="720"/>
                  </a:cubicBezTo>
                  <a:cubicBezTo>
                    <a:pt x="511" y="720"/>
                    <a:pt x="512" y="720"/>
                    <a:pt x="514" y="719"/>
                  </a:cubicBezTo>
                  <a:cubicBezTo>
                    <a:pt x="510" y="714"/>
                    <a:pt x="507" y="708"/>
                    <a:pt x="504" y="702"/>
                  </a:cubicBezTo>
                  <a:cubicBezTo>
                    <a:pt x="505" y="701"/>
                    <a:pt x="505" y="701"/>
                    <a:pt x="506" y="700"/>
                  </a:cubicBezTo>
                  <a:cubicBezTo>
                    <a:pt x="508" y="702"/>
                    <a:pt x="510" y="704"/>
                    <a:pt x="512" y="706"/>
                  </a:cubicBezTo>
                  <a:cubicBezTo>
                    <a:pt x="514" y="705"/>
                    <a:pt x="517" y="704"/>
                    <a:pt x="519" y="702"/>
                  </a:cubicBezTo>
                  <a:cubicBezTo>
                    <a:pt x="516" y="701"/>
                    <a:pt x="514" y="700"/>
                    <a:pt x="512" y="699"/>
                  </a:cubicBezTo>
                  <a:cubicBezTo>
                    <a:pt x="513" y="698"/>
                    <a:pt x="514" y="695"/>
                    <a:pt x="516" y="694"/>
                  </a:cubicBezTo>
                  <a:cubicBezTo>
                    <a:pt x="517" y="692"/>
                    <a:pt x="518" y="692"/>
                    <a:pt x="518" y="692"/>
                  </a:cubicBezTo>
                  <a:cubicBezTo>
                    <a:pt x="521" y="692"/>
                    <a:pt x="522" y="696"/>
                    <a:pt x="525" y="696"/>
                  </a:cubicBezTo>
                  <a:cubicBezTo>
                    <a:pt x="524" y="693"/>
                    <a:pt x="525" y="689"/>
                    <a:pt x="523" y="688"/>
                  </a:cubicBezTo>
                  <a:cubicBezTo>
                    <a:pt x="521" y="685"/>
                    <a:pt x="516" y="683"/>
                    <a:pt x="513" y="681"/>
                  </a:cubicBezTo>
                  <a:cubicBezTo>
                    <a:pt x="511" y="678"/>
                    <a:pt x="500" y="682"/>
                    <a:pt x="506" y="672"/>
                  </a:cubicBezTo>
                  <a:cubicBezTo>
                    <a:pt x="500" y="666"/>
                    <a:pt x="505" y="665"/>
                    <a:pt x="511" y="664"/>
                  </a:cubicBezTo>
                  <a:cubicBezTo>
                    <a:pt x="508" y="661"/>
                    <a:pt x="505" y="659"/>
                    <a:pt x="503" y="656"/>
                  </a:cubicBezTo>
                  <a:cubicBezTo>
                    <a:pt x="501" y="653"/>
                    <a:pt x="500" y="649"/>
                    <a:pt x="500" y="645"/>
                  </a:cubicBezTo>
                  <a:cubicBezTo>
                    <a:pt x="500" y="643"/>
                    <a:pt x="504" y="642"/>
                    <a:pt x="506" y="641"/>
                  </a:cubicBezTo>
                  <a:cubicBezTo>
                    <a:pt x="509" y="646"/>
                    <a:pt x="511" y="650"/>
                    <a:pt x="514" y="656"/>
                  </a:cubicBezTo>
                  <a:cubicBezTo>
                    <a:pt x="514" y="652"/>
                    <a:pt x="514" y="651"/>
                    <a:pt x="514" y="648"/>
                  </a:cubicBezTo>
                  <a:cubicBezTo>
                    <a:pt x="517" y="651"/>
                    <a:pt x="519" y="653"/>
                    <a:pt x="521" y="654"/>
                  </a:cubicBezTo>
                  <a:cubicBezTo>
                    <a:pt x="522" y="654"/>
                    <a:pt x="522" y="654"/>
                    <a:pt x="522" y="654"/>
                  </a:cubicBezTo>
                  <a:cubicBezTo>
                    <a:pt x="521" y="652"/>
                    <a:pt x="521" y="651"/>
                    <a:pt x="520" y="649"/>
                  </a:cubicBezTo>
                  <a:cubicBezTo>
                    <a:pt x="520" y="649"/>
                    <a:pt x="521" y="649"/>
                    <a:pt x="521" y="649"/>
                  </a:cubicBezTo>
                  <a:cubicBezTo>
                    <a:pt x="522" y="649"/>
                    <a:pt x="523" y="650"/>
                    <a:pt x="524" y="650"/>
                  </a:cubicBezTo>
                  <a:cubicBezTo>
                    <a:pt x="525" y="651"/>
                    <a:pt x="526" y="652"/>
                    <a:pt x="527" y="652"/>
                  </a:cubicBezTo>
                  <a:cubicBezTo>
                    <a:pt x="528" y="652"/>
                    <a:pt x="529" y="652"/>
                    <a:pt x="529" y="650"/>
                  </a:cubicBezTo>
                  <a:cubicBezTo>
                    <a:pt x="526" y="647"/>
                    <a:pt x="522" y="644"/>
                    <a:pt x="518" y="642"/>
                  </a:cubicBezTo>
                  <a:cubicBezTo>
                    <a:pt x="524" y="639"/>
                    <a:pt x="527" y="637"/>
                    <a:pt x="531" y="635"/>
                  </a:cubicBezTo>
                  <a:cubicBezTo>
                    <a:pt x="533" y="636"/>
                    <a:pt x="535" y="636"/>
                    <a:pt x="538" y="637"/>
                  </a:cubicBezTo>
                  <a:cubicBezTo>
                    <a:pt x="538" y="634"/>
                    <a:pt x="539" y="634"/>
                    <a:pt x="541" y="634"/>
                  </a:cubicBezTo>
                  <a:cubicBezTo>
                    <a:pt x="542" y="634"/>
                    <a:pt x="544" y="635"/>
                    <a:pt x="545" y="635"/>
                  </a:cubicBezTo>
                  <a:cubicBezTo>
                    <a:pt x="552" y="637"/>
                    <a:pt x="558" y="638"/>
                    <a:pt x="565" y="640"/>
                  </a:cubicBezTo>
                  <a:cubicBezTo>
                    <a:pt x="564" y="642"/>
                    <a:pt x="563" y="643"/>
                    <a:pt x="561" y="645"/>
                  </a:cubicBezTo>
                  <a:cubicBezTo>
                    <a:pt x="565" y="644"/>
                    <a:pt x="570" y="642"/>
                    <a:pt x="573" y="639"/>
                  </a:cubicBezTo>
                  <a:cubicBezTo>
                    <a:pt x="578" y="634"/>
                    <a:pt x="583" y="629"/>
                    <a:pt x="591" y="629"/>
                  </a:cubicBezTo>
                  <a:cubicBezTo>
                    <a:pt x="592" y="629"/>
                    <a:pt x="593" y="629"/>
                    <a:pt x="593" y="629"/>
                  </a:cubicBezTo>
                  <a:cubicBezTo>
                    <a:pt x="594" y="629"/>
                    <a:pt x="594" y="629"/>
                    <a:pt x="594" y="629"/>
                  </a:cubicBezTo>
                  <a:cubicBezTo>
                    <a:pt x="595" y="629"/>
                    <a:pt x="597" y="628"/>
                    <a:pt x="598" y="627"/>
                  </a:cubicBezTo>
                  <a:cubicBezTo>
                    <a:pt x="597" y="626"/>
                    <a:pt x="596" y="624"/>
                    <a:pt x="594" y="624"/>
                  </a:cubicBezTo>
                  <a:cubicBezTo>
                    <a:pt x="589" y="621"/>
                    <a:pt x="583" y="619"/>
                    <a:pt x="581" y="612"/>
                  </a:cubicBezTo>
                  <a:cubicBezTo>
                    <a:pt x="580" y="608"/>
                    <a:pt x="578" y="606"/>
                    <a:pt x="573" y="606"/>
                  </a:cubicBezTo>
                  <a:cubicBezTo>
                    <a:pt x="573" y="606"/>
                    <a:pt x="572" y="606"/>
                    <a:pt x="571" y="606"/>
                  </a:cubicBezTo>
                  <a:cubicBezTo>
                    <a:pt x="573" y="603"/>
                    <a:pt x="574" y="601"/>
                    <a:pt x="575" y="599"/>
                  </a:cubicBezTo>
                  <a:cubicBezTo>
                    <a:pt x="576" y="597"/>
                    <a:pt x="576" y="596"/>
                    <a:pt x="576" y="594"/>
                  </a:cubicBezTo>
                  <a:cubicBezTo>
                    <a:pt x="576" y="586"/>
                    <a:pt x="578" y="583"/>
                    <a:pt x="585" y="582"/>
                  </a:cubicBezTo>
                  <a:cubicBezTo>
                    <a:pt x="588" y="572"/>
                    <a:pt x="583" y="561"/>
                    <a:pt x="590" y="551"/>
                  </a:cubicBezTo>
                  <a:cubicBezTo>
                    <a:pt x="591" y="553"/>
                    <a:pt x="592" y="555"/>
                    <a:pt x="593" y="556"/>
                  </a:cubicBezTo>
                  <a:cubicBezTo>
                    <a:pt x="599" y="550"/>
                    <a:pt x="599" y="549"/>
                    <a:pt x="596" y="545"/>
                  </a:cubicBezTo>
                  <a:cubicBezTo>
                    <a:pt x="594" y="543"/>
                    <a:pt x="593" y="540"/>
                    <a:pt x="593" y="537"/>
                  </a:cubicBezTo>
                  <a:cubicBezTo>
                    <a:pt x="592" y="534"/>
                    <a:pt x="594" y="533"/>
                    <a:pt x="596" y="533"/>
                  </a:cubicBezTo>
                  <a:cubicBezTo>
                    <a:pt x="596" y="533"/>
                    <a:pt x="597" y="533"/>
                    <a:pt x="597" y="533"/>
                  </a:cubicBezTo>
                  <a:cubicBezTo>
                    <a:pt x="597" y="533"/>
                    <a:pt x="598" y="533"/>
                    <a:pt x="598" y="533"/>
                  </a:cubicBezTo>
                  <a:cubicBezTo>
                    <a:pt x="599" y="533"/>
                    <a:pt x="600" y="533"/>
                    <a:pt x="600" y="533"/>
                  </a:cubicBezTo>
                  <a:cubicBezTo>
                    <a:pt x="602" y="532"/>
                    <a:pt x="604" y="531"/>
                    <a:pt x="608" y="530"/>
                  </a:cubicBezTo>
                  <a:cubicBezTo>
                    <a:pt x="604" y="528"/>
                    <a:pt x="602" y="526"/>
                    <a:pt x="600" y="525"/>
                  </a:cubicBezTo>
                  <a:cubicBezTo>
                    <a:pt x="601" y="522"/>
                    <a:pt x="602" y="521"/>
                    <a:pt x="603" y="521"/>
                  </a:cubicBezTo>
                  <a:cubicBezTo>
                    <a:pt x="604" y="521"/>
                    <a:pt x="605" y="522"/>
                    <a:pt x="608" y="524"/>
                  </a:cubicBezTo>
                  <a:cubicBezTo>
                    <a:pt x="608" y="520"/>
                    <a:pt x="608" y="516"/>
                    <a:pt x="612" y="516"/>
                  </a:cubicBezTo>
                  <a:cubicBezTo>
                    <a:pt x="613" y="516"/>
                    <a:pt x="614" y="516"/>
                    <a:pt x="615" y="516"/>
                  </a:cubicBezTo>
                  <a:cubicBezTo>
                    <a:pt x="615" y="516"/>
                    <a:pt x="616" y="516"/>
                    <a:pt x="616" y="516"/>
                  </a:cubicBezTo>
                  <a:cubicBezTo>
                    <a:pt x="616" y="516"/>
                    <a:pt x="618" y="514"/>
                    <a:pt x="619" y="514"/>
                  </a:cubicBezTo>
                  <a:cubicBezTo>
                    <a:pt x="621" y="513"/>
                    <a:pt x="622" y="512"/>
                    <a:pt x="624" y="511"/>
                  </a:cubicBezTo>
                  <a:cubicBezTo>
                    <a:pt x="624" y="510"/>
                    <a:pt x="625" y="508"/>
                    <a:pt x="625" y="506"/>
                  </a:cubicBezTo>
                  <a:cubicBezTo>
                    <a:pt x="625" y="506"/>
                    <a:pt x="625" y="506"/>
                    <a:pt x="626" y="506"/>
                  </a:cubicBezTo>
                  <a:cubicBezTo>
                    <a:pt x="627" y="509"/>
                    <a:pt x="629" y="512"/>
                    <a:pt x="631" y="515"/>
                  </a:cubicBezTo>
                  <a:cubicBezTo>
                    <a:pt x="626" y="518"/>
                    <a:pt x="626" y="520"/>
                    <a:pt x="630" y="522"/>
                  </a:cubicBezTo>
                  <a:cubicBezTo>
                    <a:pt x="631" y="523"/>
                    <a:pt x="632" y="523"/>
                    <a:pt x="633" y="523"/>
                  </a:cubicBezTo>
                  <a:cubicBezTo>
                    <a:pt x="635" y="523"/>
                    <a:pt x="636" y="522"/>
                    <a:pt x="638" y="521"/>
                  </a:cubicBezTo>
                  <a:cubicBezTo>
                    <a:pt x="640" y="520"/>
                    <a:pt x="643" y="518"/>
                    <a:pt x="645" y="518"/>
                  </a:cubicBezTo>
                  <a:cubicBezTo>
                    <a:pt x="646" y="518"/>
                    <a:pt x="648" y="519"/>
                    <a:pt x="649" y="521"/>
                  </a:cubicBezTo>
                  <a:cubicBezTo>
                    <a:pt x="650" y="519"/>
                    <a:pt x="651" y="517"/>
                    <a:pt x="652" y="516"/>
                  </a:cubicBezTo>
                  <a:cubicBezTo>
                    <a:pt x="655" y="516"/>
                    <a:pt x="657" y="515"/>
                    <a:pt x="660" y="515"/>
                  </a:cubicBezTo>
                  <a:cubicBezTo>
                    <a:pt x="660" y="515"/>
                    <a:pt x="661" y="515"/>
                    <a:pt x="661" y="515"/>
                  </a:cubicBezTo>
                  <a:cubicBezTo>
                    <a:pt x="662" y="515"/>
                    <a:pt x="663" y="515"/>
                    <a:pt x="664" y="515"/>
                  </a:cubicBezTo>
                  <a:cubicBezTo>
                    <a:pt x="666" y="515"/>
                    <a:pt x="668" y="515"/>
                    <a:pt x="669" y="511"/>
                  </a:cubicBezTo>
                  <a:cubicBezTo>
                    <a:pt x="669" y="510"/>
                    <a:pt x="672" y="510"/>
                    <a:pt x="674" y="510"/>
                  </a:cubicBezTo>
                  <a:cubicBezTo>
                    <a:pt x="680" y="508"/>
                    <a:pt x="683" y="501"/>
                    <a:pt x="690" y="501"/>
                  </a:cubicBezTo>
                  <a:cubicBezTo>
                    <a:pt x="691" y="501"/>
                    <a:pt x="692" y="501"/>
                    <a:pt x="693" y="502"/>
                  </a:cubicBezTo>
                  <a:cubicBezTo>
                    <a:pt x="694" y="495"/>
                    <a:pt x="705" y="487"/>
                    <a:pt x="711" y="487"/>
                  </a:cubicBezTo>
                  <a:cubicBezTo>
                    <a:pt x="712" y="487"/>
                    <a:pt x="713" y="487"/>
                    <a:pt x="714" y="488"/>
                  </a:cubicBezTo>
                  <a:cubicBezTo>
                    <a:pt x="715" y="487"/>
                    <a:pt x="715" y="487"/>
                    <a:pt x="716" y="486"/>
                  </a:cubicBezTo>
                  <a:cubicBezTo>
                    <a:pt x="718" y="485"/>
                    <a:pt x="720" y="484"/>
                    <a:pt x="722" y="484"/>
                  </a:cubicBezTo>
                  <a:cubicBezTo>
                    <a:pt x="722" y="484"/>
                    <a:pt x="722" y="484"/>
                    <a:pt x="722" y="484"/>
                  </a:cubicBezTo>
                  <a:cubicBezTo>
                    <a:pt x="722" y="484"/>
                    <a:pt x="724" y="486"/>
                    <a:pt x="723" y="486"/>
                  </a:cubicBezTo>
                  <a:cubicBezTo>
                    <a:pt x="722" y="488"/>
                    <a:pt x="721" y="490"/>
                    <a:pt x="719" y="492"/>
                  </a:cubicBezTo>
                  <a:cubicBezTo>
                    <a:pt x="718" y="493"/>
                    <a:pt x="717" y="493"/>
                    <a:pt x="715" y="494"/>
                  </a:cubicBezTo>
                  <a:cubicBezTo>
                    <a:pt x="716" y="496"/>
                    <a:pt x="717" y="497"/>
                    <a:pt x="719" y="499"/>
                  </a:cubicBezTo>
                  <a:cubicBezTo>
                    <a:pt x="717" y="499"/>
                    <a:pt x="715" y="499"/>
                    <a:pt x="714" y="499"/>
                  </a:cubicBezTo>
                  <a:cubicBezTo>
                    <a:pt x="713" y="499"/>
                    <a:pt x="713" y="499"/>
                    <a:pt x="712" y="499"/>
                  </a:cubicBezTo>
                  <a:cubicBezTo>
                    <a:pt x="710" y="499"/>
                    <a:pt x="708" y="500"/>
                    <a:pt x="706" y="501"/>
                  </a:cubicBezTo>
                  <a:cubicBezTo>
                    <a:pt x="711" y="503"/>
                    <a:pt x="715" y="506"/>
                    <a:pt x="718" y="507"/>
                  </a:cubicBezTo>
                  <a:cubicBezTo>
                    <a:pt x="717" y="511"/>
                    <a:pt x="716" y="513"/>
                    <a:pt x="714" y="516"/>
                  </a:cubicBezTo>
                  <a:cubicBezTo>
                    <a:pt x="713" y="515"/>
                    <a:pt x="712" y="514"/>
                    <a:pt x="709" y="513"/>
                  </a:cubicBezTo>
                  <a:cubicBezTo>
                    <a:pt x="709" y="517"/>
                    <a:pt x="709" y="519"/>
                    <a:pt x="709" y="522"/>
                  </a:cubicBezTo>
                  <a:cubicBezTo>
                    <a:pt x="709" y="523"/>
                    <a:pt x="709" y="524"/>
                    <a:pt x="708" y="525"/>
                  </a:cubicBezTo>
                  <a:cubicBezTo>
                    <a:pt x="707" y="527"/>
                    <a:pt x="706" y="529"/>
                    <a:pt x="704" y="530"/>
                  </a:cubicBezTo>
                  <a:cubicBezTo>
                    <a:pt x="707" y="532"/>
                    <a:pt x="708" y="534"/>
                    <a:pt x="711" y="534"/>
                  </a:cubicBezTo>
                  <a:cubicBezTo>
                    <a:pt x="715" y="536"/>
                    <a:pt x="721" y="536"/>
                    <a:pt x="725" y="538"/>
                  </a:cubicBezTo>
                  <a:cubicBezTo>
                    <a:pt x="733" y="542"/>
                    <a:pt x="741" y="543"/>
                    <a:pt x="747" y="550"/>
                  </a:cubicBezTo>
                  <a:cubicBezTo>
                    <a:pt x="748" y="552"/>
                    <a:pt x="752" y="553"/>
                    <a:pt x="754" y="554"/>
                  </a:cubicBezTo>
                  <a:cubicBezTo>
                    <a:pt x="758" y="555"/>
                    <a:pt x="762" y="555"/>
                    <a:pt x="765" y="556"/>
                  </a:cubicBezTo>
                  <a:cubicBezTo>
                    <a:pt x="772" y="558"/>
                    <a:pt x="777" y="563"/>
                    <a:pt x="781" y="569"/>
                  </a:cubicBezTo>
                  <a:cubicBezTo>
                    <a:pt x="784" y="573"/>
                    <a:pt x="788" y="575"/>
                    <a:pt x="782" y="581"/>
                  </a:cubicBezTo>
                  <a:cubicBezTo>
                    <a:pt x="785" y="581"/>
                    <a:pt x="787" y="581"/>
                    <a:pt x="789" y="581"/>
                  </a:cubicBezTo>
                  <a:cubicBezTo>
                    <a:pt x="790" y="581"/>
                    <a:pt x="791" y="581"/>
                    <a:pt x="792" y="581"/>
                  </a:cubicBezTo>
                  <a:cubicBezTo>
                    <a:pt x="795" y="580"/>
                    <a:pt x="798" y="579"/>
                    <a:pt x="801" y="579"/>
                  </a:cubicBezTo>
                  <a:cubicBezTo>
                    <a:pt x="803" y="579"/>
                    <a:pt x="805" y="580"/>
                    <a:pt x="807" y="583"/>
                  </a:cubicBezTo>
                  <a:cubicBezTo>
                    <a:pt x="807" y="583"/>
                    <a:pt x="808" y="583"/>
                    <a:pt x="808" y="583"/>
                  </a:cubicBezTo>
                  <a:cubicBezTo>
                    <a:pt x="808" y="583"/>
                    <a:pt x="809" y="583"/>
                    <a:pt x="810" y="583"/>
                  </a:cubicBezTo>
                  <a:cubicBezTo>
                    <a:pt x="810" y="583"/>
                    <a:pt x="810" y="583"/>
                    <a:pt x="810" y="583"/>
                  </a:cubicBezTo>
                  <a:cubicBezTo>
                    <a:pt x="814" y="583"/>
                    <a:pt x="818" y="586"/>
                    <a:pt x="817" y="590"/>
                  </a:cubicBezTo>
                  <a:cubicBezTo>
                    <a:pt x="817" y="597"/>
                    <a:pt x="818" y="599"/>
                    <a:pt x="823" y="599"/>
                  </a:cubicBezTo>
                  <a:cubicBezTo>
                    <a:pt x="824" y="599"/>
                    <a:pt x="825" y="599"/>
                    <a:pt x="827" y="599"/>
                  </a:cubicBezTo>
                  <a:cubicBezTo>
                    <a:pt x="828" y="599"/>
                    <a:pt x="829" y="598"/>
                    <a:pt x="830" y="598"/>
                  </a:cubicBezTo>
                  <a:cubicBezTo>
                    <a:pt x="831" y="598"/>
                    <a:pt x="831" y="599"/>
                    <a:pt x="831" y="599"/>
                  </a:cubicBezTo>
                  <a:cubicBezTo>
                    <a:pt x="837" y="602"/>
                    <a:pt x="843" y="606"/>
                    <a:pt x="849" y="609"/>
                  </a:cubicBezTo>
                  <a:cubicBezTo>
                    <a:pt x="851" y="610"/>
                    <a:pt x="853" y="611"/>
                    <a:pt x="856" y="611"/>
                  </a:cubicBezTo>
                  <a:cubicBezTo>
                    <a:pt x="857" y="611"/>
                    <a:pt x="858" y="611"/>
                    <a:pt x="859" y="611"/>
                  </a:cubicBezTo>
                  <a:cubicBezTo>
                    <a:pt x="868" y="611"/>
                    <a:pt x="871" y="603"/>
                    <a:pt x="877" y="597"/>
                  </a:cubicBezTo>
                  <a:cubicBezTo>
                    <a:pt x="881" y="593"/>
                    <a:pt x="884" y="588"/>
                    <a:pt x="887" y="584"/>
                  </a:cubicBezTo>
                  <a:cubicBezTo>
                    <a:pt x="895" y="590"/>
                    <a:pt x="898" y="598"/>
                    <a:pt x="894" y="605"/>
                  </a:cubicBezTo>
                  <a:cubicBezTo>
                    <a:pt x="898" y="605"/>
                    <a:pt x="902" y="605"/>
                    <a:pt x="906" y="605"/>
                  </a:cubicBezTo>
                  <a:cubicBezTo>
                    <a:pt x="905" y="602"/>
                    <a:pt x="903" y="599"/>
                    <a:pt x="903" y="598"/>
                  </a:cubicBezTo>
                  <a:cubicBezTo>
                    <a:pt x="905" y="592"/>
                    <a:pt x="909" y="588"/>
                    <a:pt x="905" y="581"/>
                  </a:cubicBezTo>
                  <a:cubicBezTo>
                    <a:pt x="904" y="579"/>
                    <a:pt x="905" y="576"/>
                    <a:pt x="905" y="573"/>
                  </a:cubicBezTo>
                  <a:cubicBezTo>
                    <a:pt x="905" y="572"/>
                    <a:pt x="905" y="571"/>
                    <a:pt x="905" y="570"/>
                  </a:cubicBezTo>
                  <a:cubicBezTo>
                    <a:pt x="907" y="567"/>
                    <a:pt x="910" y="564"/>
                    <a:pt x="912" y="562"/>
                  </a:cubicBezTo>
                  <a:cubicBezTo>
                    <a:pt x="910" y="563"/>
                    <a:pt x="908" y="563"/>
                    <a:pt x="906" y="563"/>
                  </a:cubicBezTo>
                  <a:cubicBezTo>
                    <a:pt x="900" y="563"/>
                    <a:pt x="895" y="559"/>
                    <a:pt x="891" y="553"/>
                  </a:cubicBezTo>
                  <a:cubicBezTo>
                    <a:pt x="889" y="551"/>
                    <a:pt x="886" y="549"/>
                    <a:pt x="883" y="547"/>
                  </a:cubicBezTo>
                  <a:cubicBezTo>
                    <a:pt x="880" y="551"/>
                    <a:pt x="878" y="554"/>
                    <a:pt x="876" y="557"/>
                  </a:cubicBezTo>
                  <a:cubicBezTo>
                    <a:pt x="875" y="555"/>
                    <a:pt x="875" y="554"/>
                    <a:pt x="876" y="553"/>
                  </a:cubicBezTo>
                  <a:cubicBezTo>
                    <a:pt x="881" y="549"/>
                    <a:pt x="881" y="547"/>
                    <a:pt x="875" y="544"/>
                  </a:cubicBezTo>
                  <a:cubicBezTo>
                    <a:pt x="864" y="539"/>
                    <a:pt x="856" y="531"/>
                    <a:pt x="854" y="518"/>
                  </a:cubicBezTo>
                  <a:cubicBezTo>
                    <a:pt x="853" y="513"/>
                    <a:pt x="847" y="510"/>
                    <a:pt x="841" y="510"/>
                  </a:cubicBezTo>
                  <a:cubicBezTo>
                    <a:pt x="838" y="510"/>
                    <a:pt x="835" y="509"/>
                    <a:pt x="835" y="504"/>
                  </a:cubicBezTo>
                  <a:cubicBezTo>
                    <a:pt x="837" y="495"/>
                    <a:pt x="839" y="486"/>
                    <a:pt x="840" y="478"/>
                  </a:cubicBezTo>
                  <a:cubicBezTo>
                    <a:pt x="844" y="476"/>
                    <a:pt x="846" y="475"/>
                    <a:pt x="848" y="474"/>
                  </a:cubicBezTo>
                  <a:cubicBezTo>
                    <a:pt x="850" y="472"/>
                    <a:pt x="852" y="470"/>
                    <a:pt x="853" y="468"/>
                  </a:cubicBezTo>
                  <a:cubicBezTo>
                    <a:pt x="854" y="467"/>
                    <a:pt x="855" y="465"/>
                    <a:pt x="855" y="464"/>
                  </a:cubicBezTo>
                  <a:cubicBezTo>
                    <a:pt x="855" y="463"/>
                    <a:pt x="853" y="462"/>
                    <a:pt x="852" y="461"/>
                  </a:cubicBezTo>
                  <a:cubicBezTo>
                    <a:pt x="850" y="460"/>
                    <a:pt x="848" y="460"/>
                    <a:pt x="845" y="459"/>
                  </a:cubicBezTo>
                  <a:cubicBezTo>
                    <a:pt x="847" y="456"/>
                    <a:pt x="848" y="454"/>
                    <a:pt x="849" y="452"/>
                  </a:cubicBezTo>
                  <a:cubicBezTo>
                    <a:pt x="844" y="448"/>
                    <a:pt x="839" y="445"/>
                    <a:pt x="833" y="441"/>
                  </a:cubicBezTo>
                  <a:cubicBezTo>
                    <a:pt x="832" y="441"/>
                    <a:pt x="830" y="442"/>
                    <a:pt x="828" y="443"/>
                  </a:cubicBezTo>
                  <a:cubicBezTo>
                    <a:pt x="827" y="444"/>
                    <a:pt x="826" y="444"/>
                    <a:pt x="825" y="444"/>
                  </a:cubicBezTo>
                  <a:cubicBezTo>
                    <a:pt x="823" y="444"/>
                    <a:pt x="821" y="443"/>
                    <a:pt x="821" y="440"/>
                  </a:cubicBezTo>
                  <a:cubicBezTo>
                    <a:pt x="821" y="436"/>
                    <a:pt x="819" y="435"/>
                    <a:pt x="816" y="435"/>
                  </a:cubicBezTo>
                  <a:cubicBezTo>
                    <a:pt x="815" y="435"/>
                    <a:pt x="813" y="435"/>
                    <a:pt x="811" y="435"/>
                  </a:cubicBezTo>
                  <a:cubicBezTo>
                    <a:pt x="812" y="430"/>
                    <a:pt x="813" y="426"/>
                    <a:pt x="813" y="421"/>
                  </a:cubicBezTo>
                  <a:cubicBezTo>
                    <a:pt x="809" y="421"/>
                    <a:pt x="808" y="419"/>
                    <a:pt x="810" y="414"/>
                  </a:cubicBezTo>
                  <a:cubicBezTo>
                    <a:pt x="810" y="413"/>
                    <a:pt x="809" y="411"/>
                    <a:pt x="809" y="410"/>
                  </a:cubicBezTo>
                  <a:cubicBezTo>
                    <a:pt x="807" y="407"/>
                    <a:pt x="806" y="404"/>
                    <a:pt x="809" y="401"/>
                  </a:cubicBezTo>
                  <a:cubicBezTo>
                    <a:pt x="809" y="401"/>
                    <a:pt x="809" y="399"/>
                    <a:pt x="810" y="398"/>
                  </a:cubicBezTo>
                  <a:cubicBezTo>
                    <a:pt x="810" y="396"/>
                    <a:pt x="811" y="393"/>
                    <a:pt x="811" y="389"/>
                  </a:cubicBezTo>
                  <a:cubicBezTo>
                    <a:pt x="816" y="393"/>
                    <a:pt x="820" y="396"/>
                    <a:pt x="824" y="400"/>
                  </a:cubicBezTo>
                  <a:cubicBezTo>
                    <a:pt x="826" y="392"/>
                    <a:pt x="823" y="388"/>
                    <a:pt x="819" y="383"/>
                  </a:cubicBezTo>
                  <a:cubicBezTo>
                    <a:pt x="822" y="382"/>
                    <a:pt x="824" y="381"/>
                    <a:pt x="825" y="381"/>
                  </a:cubicBezTo>
                  <a:cubicBezTo>
                    <a:pt x="826" y="377"/>
                    <a:pt x="825" y="372"/>
                    <a:pt x="827" y="371"/>
                  </a:cubicBezTo>
                  <a:cubicBezTo>
                    <a:pt x="834" y="368"/>
                    <a:pt x="837" y="362"/>
                    <a:pt x="839" y="354"/>
                  </a:cubicBezTo>
                  <a:cubicBezTo>
                    <a:pt x="842" y="356"/>
                    <a:pt x="843" y="357"/>
                    <a:pt x="845" y="358"/>
                  </a:cubicBezTo>
                  <a:cubicBezTo>
                    <a:pt x="846" y="357"/>
                    <a:pt x="847" y="357"/>
                    <a:pt x="847" y="356"/>
                  </a:cubicBezTo>
                  <a:cubicBezTo>
                    <a:pt x="850" y="353"/>
                    <a:pt x="851" y="348"/>
                    <a:pt x="855" y="348"/>
                  </a:cubicBezTo>
                  <a:cubicBezTo>
                    <a:pt x="856" y="348"/>
                    <a:pt x="858" y="348"/>
                    <a:pt x="859" y="349"/>
                  </a:cubicBezTo>
                  <a:cubicBezTo>
                    <a:pt x="859" y="349"/>
                    <a:pt x="859" y="349"/>
                    <a:pt x="859" y="349"/>
                  </a:cubicBezTo>
                  <a:cubicBezTo>
                    <a:pt x="860" y="349"/>
                    <a:pt x="860" y="348"/>
                    <a:pt x="861" y="348"/>
                  </a:cubicBezTo>
                  <a:cubicBezTo>
                    <a:pt x="862" y="346"/>
                    <a:pt x="863" y="346"/>
                    <a:pt x="864" y="346"/>
                  </a:cubicBezTo>
                  <a:cubicBezTo>
                    <a:pt x="866" y="346"/>
                    <a:pt x="868" y="347"/>
                    <a:pt x="870" y="347"/>
                  </a:cubicBezTo>
                  <a:cubicBezTo>
                    <a:pt x="875" y="349"/>
                    <a:pt x="880" y="351"/>
                    <a:pt x="886" y="352"/>
                  </a:cubicBezTo>
                  <a:cubicBezTo>
                    <a:pt x="885" y="350"/>
                    <a:pt x="885" y="348"/>
                    <a:pt x="885" y="346"/>
                  </a:cubicBezTo>
                  <a:cubicBezTo>
                    <a:pt x="889" y="347"/>
                    <a:pt x="894" y="347"/>
                    <a:pt x="898" y="348"/>
                  </a:cubicBezTo>
                  <a:cubicBezTo>
                    <a:pt x="898" y="348"/>
                    <a:pt x="899" y="349"/>
                    <a:pt x="900" y="349"/>
                  </a:cubicBezTo>
                  <a:cubicBezTo>
                    <a:pt x="901" y="349"/>
                    <a:pt x="902" y="348"/>
                    <a:pt x="903" y="345"/>
                  </a:cubicBezTo>
                  <a:cubicBezTo>
                    <a:pt x="903" y="343"/>
                    <a:pt x="903" y="341"/>
                    <a:pt x="904" y="339"/>
                  </a:cubicBezTo>
                  <a:cubicBezTo>
                    <a:pt x="906" y="338"/>
                    <a:pt x="908" y="336"/>
                    <a:pt x="910" y="335"/>
                  </a:cubicBezTo>
                  <a:cubicBezTo>
                    <a:pt x="912" y="334"/>
                    <a:pt x="915" y="335"/>
                    <a:pt x="918" y="334"/>
                  </a:cubicBezTo>
                  <a:cubicBezTo>
                    <a:pt x="918" y="334"/>
                    <a:pt x="919" y="333"/>
                    <a:pt x="919" y="332"/>
                  </a:cubicBezTo>
                  <a:cubicBezTo>
                    <a:pt x="920" y="331"/>
                    <a:pt x="920" y="330"/>
                    <a:pt x="921" y="328"/>
                  </a:cubicBezTo>
                  <a:cubicBezTo>
                    <a:pt x="922" y="326"/>
                    <a:pt x="924" y="324"/>
                    <a:pt x="926" y="324"/>
                  </a:cubicBezTo>
                  <a:cubicBezTo>
                    <a:pt x="928" y="324"/>
                    <a:pt x="930" y="325"/>
                    <a:pt x="931" y="326"/>
                  </a:cubicBezTo>
                  <a:cubicBezTo>
                    <a:pt x="932" y="327"/>
                    <a:pt x="934" y="328"/>
                    <a:pt x="936" y="328"/>
                  </a:cubicBezTo>
                  <a:cubicBezTo>
                    <a:pt x="936" y="328"/>
                    <a:pt x="936" y="328"/>
                    <a:pt x="936" y="328"/>
                  </a:cubicBezTo>
                  <a:cubicBezTo>
                    <a:pt x="939" y="327"/>
                    <a:pt x="942" y="327"/>
                    <a:pt x="944" y="326"/>
                  </a:cubicBezTo>
                  <a:cubicBezTo>
                    <a:pt x="944" y="326"/>
                    <a:pt x="944" y="325"/>
                    <a:pt x="943" y="325"/>
                  </a:cubicBezTo>
                  <a:cubicBezTo>
                    <a:pt x="946" y="323"/>
                    <a:pt x="949" y="321"/>
                    <a:pt x="951" y="318"/>
                  </a:cubicBezTo>
                  <a:cubicBezTo>
                    <a:pt x="953" y="317"/>
                    <a:pt x="956" y="316"/>
                    <a:pt x="958" y="314"/>
                  </a:cubicBezTo>
                  <a:cubicBezTo>
                    <a:pt x="961" y="312"/>
                    <a:pt x="962" y="308"/>
                    <a:pt x="960" y="305"/>
                  </a:cubicBezTo>
                  <a:cubicBezTo>
                    <a:pt x="958" y="303"/>
                    <a:pt x="957" y="302"/>
                    <a:pt x="956" y="302"/>
                  </a:cubicBezTo>
                  <a:cubicBezTo>
                    <a:pt x="954" y="302"/>
                    <a:pt x="953" y="303"/>
                    <a:pt x="951" y="303"/>
                  </a:cubicBezTo>
                  <a:cubicBezTo>
                    <a:pt x="949" y="304"/>
                    <a:pt x="947" y="305"/>
                    <a:pt x="945" y="305"/>
                  </a:cubicBezTo>
                  <a:cubicBezTo>
                    <a:pt x="940" y="305"/>
                    <a:pt x="935" y="303"/>
                    <a:pt x="932" y="299"/>
                  </a:cubicBezTo>
                  <a:cubicBezTo>
                    <a:pt x="931" y="298"/>
                    <a:pt x="931" y="298"/>
                    <a:pt x="930" y="298"/>
                  </a:cubicBezTo>
                  <a:cubicBezTo>
                    <a:pt x="929" y="298"/>
                    <a:pt x="927" y="299"/>
                    <a:pt x="927" y="299"/>
                  </a:cubicBezTo>
                  <a:cubicBezTo>
                    <a:pt x="924" y="301"/>
                    <a:pt x="922" y="302"/>
                    <a:pt x="920" y="302"/>
                  </a:cubicBezTo>
                  <a:cubicBezTo>
                    <a:pt x="918" y="302"/>
                    <a:pt x="916" y="301"/>
                    <a:pt x="914" y="296"/>
                  </a:cubicBezTo>
                  <a:cubicBezTo>
                    <a:pt x="911" y="292"/>
                    <a:pt x="910" y="288"/>
                    <a:pt x="908" y="284"/>
                  </a:cubicBezTo>
                  <a:cubicBezTo>
                    <a:pt x="904" y="279"/>
                    <a:pt x="903" y="275"/>
                    <a:pt x="905" y="269"/>
                  </a:cubicBezTo>
                  <a:cubicBezTo>
                    <a:pt x="905" y="268"/>
                    <a:pt x="905" y="266"/>
                    <a:pt x="904" y="265"/>
                  </a:cubicBezTo>
                  <a:cubicBezTo>
                    <a:pt x="903" y="263"/>
                    <a:pt x="901" y="261"/>
                    <a:pt x="899" y="259"/>
                  </a:cubicBezTo>
                  <a:cubicBezTo>
                    <a:pt x="897" y="271"/>
                    <a:pt x="887" y="273"/>
                    <a:pt x="878" y="275"/>
                  </a:cubicBezTo>
                  <a:cubicBezTo>
                    <a:pt x="875" y="272"/>
                    <a:pt x="869" y="268"/>
                    <a:pt x="873" y="263"/>
                  </a:cubicBezTo>
                  <a:cubicBezTo>
                    <a:pt x="875" y="261"/>
                    <a:pt x="877" y="259"/>
                    <a:pt x="880" y="259"/>
                  </a:cubicBezTo>
                  <a:cubicBezTo>
                    <a:pt x="882" y="259"/>
                    <a:pt x="883" y="260"/>
                    <a:pt x="885" y="261"/>
                  </a:cubicBezTo>
                  <a:cubicBezTo>
                    <a:pt x="886" y="258"/>
                    <a:pt x="888" y="254"/>
                    <a:pt x="889" y="251"/>
                  </a:cubicBezTo>
                  <a:cubicBezTo>
                    <a:pt x="889" y="249"/>
                    <a:pt x="889" y="247"/>
                    <a:pt x="888" y="246"/>
                  </a:cubicBezTo>
                  <a:cubicBezTo>
                    <a:pt x="886" y="245"/>
                    <a:pt x="884" y="244"/>
                    <a:pt x="883" y="244"/>
                  </a:cubicBezTo>
                  <a:cubicBezTo>
                    <a:pt x="882" y="244"/>
                    <a:pt x="882" y="244"/>
                    <a:pt x="882" y="244"/>
                  </a:cubicBezTo>
                  <a:cubicBezTo>
                    <a:pt x="878" y="245"/>
                    <a:pt x="875" y="246"/>
                    <a:pt x="871" y="247"/>
                  </a:cubicBezTo>
                  <a:cubicBezTo>
                    <a:pt x="869" y="248"/>
                    <a:pt x="868" y="249"/>
                    <a:pt x="866" y="249"/>
                  </a:cubicBezTo>
                  <a:cubicBezTo>
                    <a:pt x="864" y="249"/>
                    <a:pt x="862" y="248"/>
                    <a:pt x="861" y="244"/>
                  </a:cubicBezTo>
                  <a:cubicBezTo>
                    <a:pt x="860" y="241"/>
                    <a:pt x="858" y="239"/>
                    <a:pt x="856" y="236"/>
                  </a:cubicBezTo>
                  <a:cubicBezTo>
                    <a:pt x="862" y="232"/>
                    <a:pt x="860" y="227"/>
                    <a:pt x="857" y="223"/>
                  </a:cubicBezTo>
                  <a:cubicBezTo>
                    <a:pt x="854" y="219"/>
                    <a:pt x="854" y="216"/>
                    <a:pt x="858" y="213"/>
                  </a:cubicBezTo>
                  <a:cubicBezTo>
                    <a:pt x="858" y="212"/>
                    <a:pt x="859" y="211"/>
                    <a:pt x="859" y="210"/>
                  </a:cubicBezTo>
                  <a:cubicBezTo>
                    <a:pt x="859" y="203"/>
                    <a:pt x="855" y="197"/>
                    <a:pt x="851" y="191"/>
                  </a:cubicBezTo>
                  <a:cubicBezTo>
                    <a:pt x="849" y="188"/>
                    <a:pt x="845" y="186"/>
                    <a:pt x="843" y="183"/>
                  </a:cubicBezTo>
                  <a:cubicBezTo>
                    <a:pt x="841" y="178"/>
                    <a:pt x="839" y="173"/>
                    <a:pt x="837" y="168"/>
                  </a:cubicBezTo>
                  <a:cubicBezTo>
                    <a:pt x="836" y="166"/>
                    <a:pt x="835" y="163"/>
                    <a:pt x="834" y="161"/>
                  </a:cubicBezTo>
                  <a:cubicBezTo>
                    <a:pt x="831" y="156"/>
                    <a:pt x="827" y="152"/>
                    <a:pt x="824" y="146"/>
                  </a:cubicBezTo>
                  <a:cubicBezTo>
                    <a:pt x="821" y="138"/>
                    <a:pt x="817" y="131"/>
                    <a:pt x="811" y="124"/>
                  </a:cubicBezTo>
                  <a:cubicBezTo>
                    <a:pt x="809" y="123"/>
                    <a:pt x="807" y="122"/>
                    <a:pt x="806" y="120"/>
                  </a:cubicBezTo>
                  <a:cubicBezTo>
                    <a:pt x="804" y="113"/>
                    <a:pt x="802" y="106"/>
                    <a:pt x="799" y="100"/>
                  </a:cubicBezTo>
                  <a:cubicBezTo>
                    <a:pt x="797" y="96"/>
                    <a:pt x="794" y="94"/>
                    <a:pt x="792" y="91"/>
                  </a:cubicBezTo>
                  <a:cubicBezTo>
                    <a:pt x="791" y="90"/>
                    <a:pt x="792" y="86"/>
                    <a:pt x="792" y="86"/>
                  </a:cubicBezTo>
                  <a:cubicBezTo>
                    <a:pt x="796" y="86"/>
                    <a:pt x="795" y="82"/>
                    <a:pt x="795" y="80"/>
                  </a:cubicBezTo>
                  <a:cubicBezTo>
                    <a:pt x="796" y="76"/>
                    <a:pt x="795" y="72"/>
                    <a:pt x="796" y="69"/>
                  </a:cubicBezTo>
                  <a:cubicBezTo>
                    <a:pt x="800" y="63"/>
                    <a:pt x="799" y="57"/>
                    <a:pt x="797" y="51"/>
                  </a:cubicBezTo>
                  <a:cubicBezTo>
                    <a:pt x="796" y="49"/>
                    <a:pt x="796" y="45"/>
                    <a:pt x="797" y="44"/>
                  </a:cubicBezTo>
                  <a:cubicBezTo>
                    <a:pt x="803" y="39"/>
                    <a:pt x="802" y="33"/>
                    <a:pt x="801" y="27"/>
                  </a:cubicBezTo>
                  <a:cubicBezTo>
                    <a:pt x="800" y="24"/>
                    <a:pt x="797" y="20"/>
                    <a:pt x="795" y="17"/>
                  </a:cubicBezTo>
                  <a:cubicBezTo>
                    <a:pt x="795" y="17"/>
                    <a:pt x="794" y="17"/>
                    <a:pt x="794" y="17"/>
                  </a:cubicBezTo>
                  <a:cubicBezTo>
                    <a:pt x="794" y="17"/>
                    <a:pt x="791" y="18"/>
                    <a:pt x="789" y="19"/>
                  </a:cubicBezTo>
                  <a:cubicBezTo>
                    <a:pt x="789" y="18"/>
                    <a:pt x="788" y="17"/>
                    <a:pt x="787" y="16"/>
                  </a:cubicBezTo>
                  <a:cubicBezTo>
                    <a:pt x="784" y="15"/>
                    <a:pt x="782" y="9"/>
                    <a:pt x="778" y="9"/>
                  </a:cubicBezTo>
                  <a:cubicBezTo>
                    <a:pt x="778" y="9"/>
                    <a:pt x="777" y="9"/>
                    <a:pt x="777" y="9"/>
                  </a:cubicBezTo>
                  <a:cubicBezTo>
                    <a:pt x="776" y="9"/>
                    <a:pt x="775" y="10"/>
                    <a:pt x="774" y="10"/>
                  </a:cubicBezTo>
                  <a:cubicBezTo>
                    <a:pt x="770" y="10"/>
                    <a:pt x="768" y="7"/>
                    <a:pt x="76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4" name="Freeform 6">
              <a:extLst>
                <a:ext uri="{FF2B5EF4-FFF2-40B4-BE49-F238E27FC236}">
                  <a16:creationId xmlns:a16="http://schemas.microsoft.com/office/drawing/2014/main" xmlns="" id="{88F31E07-D117-48FF-8471-544CA9B4A731}"/>
                </a:ext>
              </a:extLst>
            </p:cNvPr>
            <p:cNvSpPr>
              <a:spLocks/>
            </p:cNvSpPr>
            <p:nvPr/>
          </p:nvSpPr>
          <p:spPr bwMode="auto">
            <a:xfrm>
              <a:off x="2462" y="2217"/>
              <a:ext cx="140" cy="214"/>
            </a:xfrm>
            <a:custGeom>
              <a:avLst/>
              <a:gdLst>
                <a:gd name="T0" fmla="*/ 60 w 102"/>
                <a:gd name="T1" fmla="*/ 7 h 157"/>
                <a:gd name="T2" fmla="*/ 59 w 102"/>
                <a:gd name="T3" fmla="*/ 11 h 157"/>
                <a:gd name="T4" fmla="*/ 51 w 102"/>
                <a:gd name="T5" fmla="*/ 18 h 157"/>
                <a:gd name="T6" fmla="*/ 43 w 102"/>
                <a:gd name="T7" fmla="*/ 31 h 157"/>
                <a:gd name="T8" fmla="*/ 52 w 102"/>
                <a:gd name="T9" fmla="*/ 29 h 157"/>
                <a:gd name="T10" fmla="*/ 47 w 102"/>
                <a:gd name="T11" fmla="*/ 39 h 157"/>
                <a:gd name="T12" fmla="*/ 55 w 102"/>
                <a:gd name="T13" fmla="*/ 50 h 157"/>
                <a:gd name="T14" fmla="*/ 44 w 102"/>
                <a:gd name="T15" fmla="*/ 68 h 157"/>
                <a:gd name="T16" fmla="*/ 60 w 102"/>
                <a:gd name="T17" fmla="*/ 68 h 157"/>
                <a:gd name="T18" fmla="*/ 53 w 102"/>
                <a:gd name="T19" fmla="*/ 75 h 157"/>
                <a:gd name="T20" fmla="*/ 51 w 102"/>
                <a:gd name="T21" fmla="*/ 96 h 157"/>
                <a:gd name="T22" fmla="*/ 52 w 102"/>
                <a:gd name="T23" fmla="*/ 102 h 157"/>
                <a:gd name="T24" fmla="*/ 41 w 102"/>
                <a:gd name="T25" fmla="*/ 125 h 157"/>
                <a:gd name="T26" fmla="*/ 46 w 102"/>
                <a:gd name="T27" fmla="*/ 133 h 157"/>
                <a:gd name="T28" fmla="*/ 22 w 102"/>
                <a:gd name="T29" fmla="*/ 136 h 157"/>
                <a:gd name="T30" fmla="*/ 11 w 102"/>
                <a:gd name="T31" fmla="*/ 148 h 157"/>
                <a:gd name="T32" fmla="*/ 20 w 102"/>
                <a:gd name="T33" fmla="*/ 152 h 157"/>
                <a:gd name="T34" fmla="*/ 25 w 102"/>
                <a:gd name="T35" fmla="*/ 145 h 157"/>
                <a:gd name="T36" fmla="*/ 40 w 102"/>
                <a:gd name="T37" fmla="*/ 152 h 157"/>
                <a:gd name="T38" fmla="*/ 54 w 102"/>
                <a:gd name="T39" fmla="*/ 151 h 157"/>
                <a:gd name="T40" fmla="*/ 75 w 102"/>
                <a:gd name="T41" fmla="*/ 157 h 157"/>
                <a:gd name="T42" fmla="*/ 90 w 102"/>
                <a:gd name="T43" fmla="*/ 151 h 157"/>
                <a:gd name="T44" fmla="*/ 78 w 102"/>
                <a:gd name="T45" fmla="*/ 144 h 157"/>
                <a:gd name="T46" fmla="*/ 87 w 102"/>
                <a:gd name="T47" fmla="*/ 140 h 157"/>
                <a:gd name="T48" fmla="*/ 99 w 102"/>
                <a:gd name="T49" fmla="*/ 126 h 157"/>
                <a:gd name="T50" fmla="*/ 88 w 102"/>
                <a:gd name="T51" fmla="*/ 121 h 157"/>
                <a:gd name="T52" fmla="*/ 84 w 102"/>
                <a:gd name="T53" fmla="*/ 116 h 157"/>
                <a:gd name="T54" fmla="*/ 79 w 102"/>
                <a:gd name="T55" fmla="*/ 102 h 157"/>
                <a:gd name="T56" fmla="*/ 79 w 102"/>
                <a:gd name="T57" fmla="*/ 83 h 157"/>
                <a:gd name="T58" fmla="*/ 78 w 102"/>
                <a:gd name="T59" fmla="*/ 67 h 157"/>
                <a:gd name="T60" fmla="*/ 60 w 102"/>
                <a:gd name="T61" fmla="*/ 50 h 157"/>
                <a:gd name="T62" fmla="*/ 71 w 102"/>
                <a:gd name="T63" fmla="*/ 47 h 157"/>
                <a:gd name="T64" fmla="*/ 74 w 102"/>
                <a:gd name="T65" fmla="*/ 42 h 157"/>
                <a:gd name="T66" fmla="*/ 83 w 102"/>
                <a:gd name="T67" fmla="*/ 35 h 157"/>
                <a:gd name="T68" fmla="*/ 89 w 102"/>
                <a:gd name="T69" fmla="*/ 27 h 157"/>
                <a:gd name="T70" fmla="*/ 65 w 102"/>
                <a:gd name="T71" fmla="*/ 23 h 157"/>
                <a:gd name="T72" fmla="*/ 84 w 102"/>
                <a:gd name="T73" fmla="*/ 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 h="157">
                  <a:moveTo>
                    <a:pt x="65" y="0"/>
                  </a:moveTo>
                  <a:cubicBezTo>
                    <a:pt x="64" y="2"/>
                    <a:pt x="62" y="4"/>
                    <a:pt x="60" y="7"/>
                  </a:cubicBezTo>
                  <a:cubicBezTo>
                    <a:pt x="59" y="6"/>
                    <a:pt x="59" y="6"/>
                    <a:pt x="59" y="6"/>
                  </a:cubicBezTo>
                  <a:cubicBezTo>
                    <a:pt x="59" y="8"/>
                    <a:pt x="59" y="10"/>
                    <a:pt x="59" y="11"/>
                  </a:cubicBezTo>
                  <a:cubicBezTo>
                    <a:pt x="56" y="11"/>
                    <a:pt x="54" y="10"/>
                    <a:pt x="51" y="10"/>
                  </a:cubicBezTo>
                  <a:cubicBezTo>
                    <a:pt x="51" y="13"/>
                    <a:pt x="51" y="16"/>
                    <a:pt x="51" y="18"/>
                  </a:cubicBezTo>
                  <a:cubicBezTo>
                    <a:pt x="48" y="22"/>
                    <a:pt x="45" y="26"/>
                    <a:pt x="42" y="31"/>
                  </a:cubicBezTo>
                  <a:cubicBezTo>
                    <a:pt x="43" y="31"/>
                    <a:pt x="43" y="31"/>
                    <a:pt x="43" y="31"/>
                  </a:cubicBezTo>
                  <a:cubicBezTo>
                    <a:pt x="46" y="30"/>
                    <a:pt x="48" y="29"/>
                    <a:pt x="51" y="28"/>
                  </a:cubicBezTo>
                  <a:cubicBezTo>
                    <a:pt x="51" y="28"/>
                    <a:pt x="51" y="29"/>
                    <a:pt x="52" y="29"/>
                  </a:cubicBezTo>
                  <a:cubicBezTo>
                    <a:pt x="48" y="33"/>
                    <a:pt x="45" y="37"/>
                    <a:pt x="41" y="41"/>
                  </a:cubicBezTo>
                  <a:cubicBezTo>
                    <a:pt x="44" y="40"/>
                    <a:pt x="45" y="40"/>
                    <a:pt x="47" y="39"/>
                  </a:cubicBezTo>
                  <a:cubicBezTo>
                    <a:pt x="47" y="41"/>
                    <a:pt x="47" y="43"/>
                    <a:pt x="48" y="45"/>
                  </a:cubicBezTo>
                  <a:cubicBezTo>
                    <a:pt x="49" y="46"/>
                    <a:pt x="50" y="47"/>
                    <a:pt x="55" y="50"/>
                  </a:cubicBezTo>
                  <a:cubicBezTo>
                    <a:pt x="48" y="55"/>
                    <a:pt x="43" y="59"/>
                    <a:pt x="37" y="63"/>
                  </a:cubicBezTo>
                  <a:cubicBezTo>
                    <a:pt x="40" y="66"/>
                    <a:pt x="42" y="67"/>
                    <a:pt x="44" y="68"/>
                  </a:cubicBezTo>
                  <a:cubicBezTo>
                    <a:pt x="46" y="68"/>
                    <a:pt x="48" y="68"/>
                    <a:pt x="51" y="68"/>
                  </a:cubicBezTo>
                  <a:cubicBezTo>
                    <a:pt x="54" y="68"/>
                    <a:pt x="57" y="68"/>
                    <a:pt x="60" y="68"/>
                  </a:cubicBezTo>
                  <a:cubicBezTo>
                    <a:pt x="61" y="68"/>
                    <a:pt x="61" y="70"/>
                    <a:pt x="61" y="70"/>
                  </a:cubicBezTo>
                  <a:cubicBezTo>
                    <a:pt x="58" y="72"/>
                    <a:pt x="54" y="73"/>
                    <a:pt x="53" y="75"/>
                  </a:cubicBezTo>
                  <a:cubicBezTo>
                    <a:pt x="50" y="81"/>
                    <a:pt x="56" y="84"/>
                    <a:pt x="56" y="85"/>
                  </a:cubicBezTo>
                  <a:cubicBezTo>
                    <a:pt x="55" y="89"/>
                    <a:pt x="53" y="93"/>
                    <a:pt x="51" y="96"/>
                  </a:cubicBezTo>
                  <a:cubicBezTo>
                    <a:pt x="52" y="98"/>
                    <a:pt x="53" y="100"/>
                    <a:pt x="53" y="102"/>
                  </a:cubicBezTo>
                  <a:cubicBezTo>
                    <a:pt x="53" y="102"/>
                    <a:pt x="53" y="102"/>
                    <a:pt x="52" y="102"/>
                  </a:cubicBezTo>
                  <a:cubicBezTo>
                    <a:pt x="52" y="104"/>
                    <a:pt x="51" y="105"/>
                    <a:pt x="50" y="107"/>
                  </a:cubicBezTo>
                  <a:cubicBezTo>
                    <a:pt x="47" y="113"/>
                    <a:pt x="44" y="119"/>
                    <a:pt x="41" y="125"/>
                  </a:cubicBezTo>
                  <a:cubicBezTo>
                    <a:pt x="41" y="125"/>
                    <a:pt x="41" y="125"/>
                    <a:pt x="41" y="125"/>
                  </a:cubicBezTo>
                  <a:cubicBezTo>
                    <a:pt x="43" y="127"/>
                    <a:pt x="44" y="130"/>
                    <a:pt x="46" y="133"/>
                  </a:cubicBezTo>
                  <a:cubicBezTo>
                    <a:pt x="41" y="137"/>
                    <a:pt x="37" y="140"/>
                    <a:pt x="33" y="140"/>
                  </a:cubicBezTo>
                  <a:cubicBezTo>
                    <a:pt x="30" y="140"/>
                    <a:pt x="26" y="138"/>
                    <a:pt x="22" y="136"/>
                  </a:cubicBezTo>
                  <a:cubicBezTo>
                    <a:pt x="16" y="142"/>
                    <a:pt x="6" y="143"/>
                    <a:pt x="0" y="150"/>
                  </a:cubicBezTo>
                  <a:cubicBezTo>
                    <a:pt x="4" y="149"/>
                    <a:pt x="7" y="148"/>
                    <a:pt x="11" y="148"/>
                  </a:cubicBezTo>
                  <a:cubicBezTo>
                    <a:pt x="14" y="148"/>
                    <a:pt x="17" y="149"/>
                    <a:pt x="19" y="152"/>
                  </a:cubicBezTo>
                  <a:cubicBezTo>
                    <a:pt x="19" y="152"/>
                    <a:pt x="19" y="152"/>
                    <a:pt x="20" y="152"/>
                  </a:cubicBezTo>
                  <a:cubicBezTo>
                    <a:pt x="20" y="152"/>
                    <a:pt x="23" y="151"/>
                    <a:pt x="24" y="150"/>
                  </a:cubicBezTo>
                  <a:cubicBezTo>
                    <a:pt x="25" y="149"/>
                    <a:pt x="25" y="147"/>
                    <a:pt x="25" y="145"/>
                  </a:cubicBezTo>
                  <a:cubicBezTo>
                    <a:pt x="31" y="147"/>
                    <a:pt x="36" y="149"/>
                    <a:pt x="40" y="151"/>
                  </a:cubicBezTo>
                  <a:cubicBezTo>
                    <a:pt x="40" y="151"/>
                    <a:pt x="40" y="151"/>
                    <a:pt x="40" y="152"/>
                  </a:cubicBezTo>
                  <a:cubicBezTo>
                    <a:pt x="45" y="152"/>
                    <a:pt x="49" y="151"/>
                    <a:pt x="53" y="151"/>
                  </a:cubicBezTo>
                  <a:cubicBezTo>
                    <a:pt x="54" y="151"/>
                    <a:pt x="54" y="151"/>
                    <a:pt x="54" y="151"/>
                  </a:cubicBezTo>
                  <a:cubicBezTo>
                    <a:pt x="55" y="151"/>
                    <a:pt x="57" y="152"/>
                    <a:pt x="58" y="152"/>
                  </a:cubicBezTo>
                  <a:cubicBezTo>
                    <a:pt x="64" y="154"/>
                    <a:pt x="69" y="156"/>
                    <a:pt x="75" y="157"/>
                  </a:cubicBezTo>
                  <a:cubicBezTo>
                    <a:pt x="76" y="157"/>
                    <a:pt x="77" y="157"/>
                    <a:pt x="78" y="157"/>
                  </a:cubicBezTo>
                  <a:cubicBezTo>
                    <a:pt x="82" y="157"/>
                    <a:pt x="87" y="155"/>
                    <a:pt x="90" y="151"/>
                  </a:cubicBezTo>
                  <a:cubicBezTo>
                    <a:pt x="89" y="151"/>
                    <a:pt x="87" y="151"/>
                    <a:pt x="86" y="151"/>
                  </a:cubicBezTo>
                  <a:cubicBezTo>
                    <a:pt x="82" y="151"/>
                    <a:pt x="80" y="149"/>
                    <a:pt x="78" y="144"/>
                  </a:cubicBezTo>
                  <a:cubicBezTo>
                    <a:pt x="80" y="144"/>
                    <a:pt x="82" y="144"/>
                    <a:pt x="83" y="144"/>
                  </a:cubicBezTo>
                  <a:cubicBezTo>
                    <a:pt x="85" y="142"/>
                    <a:pt x="86" y="141"/>
                    <a:pt x="87" y="140"/>
                  </a:cubicBezTo>
                  <a:cubicBezTo>
                    <a:pt x="89" y="139"/>
                    <a:pt x="92" y="139"/>
                    <a:pt x="94" y="138"/>
                  </a:cubicBezTo>
                  <a:cubicBezTo>
                    <a:pt x="98" y="136"/>
                    <a:pt x="102" y="129"/>
                    <a:pt x="99" y="126"/>
                  </a:cubicBezTo>
                  <a:cubicBezTo>
                    <a:pt x="97" y="123"/>
                    <a:pt x="93" y="122"/>
                    <a:pt x="89" y="121"/>
                  </a:cubicBezTo>
                  <a:cubicBezTo>
                    <a:pt x="89" y="121"/>
                    <a:pt x="89" y="121"/>
                    <a:pt x="88" y="121"/>
                  </a:cubicBezTo>
                  <a:cubicBezTo>
                    <a:pt x="87" y="121"/>
                    <a:pt x="85" y="122"/>
                    <a:pt x="84" y="123"/>
                  </a:cubicBezTo>
                  <a:cubicBezTo>
                    <a:pt x="81" y="119"/>
                    <a:pt x="81" y="119"/>
                    <a:pt x="84" y="116"/>
                  </a:cubicBezTo>
                  <a:cubicBezTo>
                    <a:pt x="89" y="112"/>
                    <a:pt x="88" y="108"/>
                    <a:pt x="83" y="104"/>
                  </a:cubicBezTo>
                  <a:cubicBezTo>
                    <a:pt x="82" y="104"/>
                    <a:pt x="81" y="103"/>
                    <a:pt x="79" y="102"/>
                  </a:cubicBezTo>
                  <a:cubicBezTo>
                    <a:pt x="82" y="101"/>
                    <a:pt x="84" y="100"/>
                    <a:pt x="85" y="100"/>
                  </a:cubicBezTo>
                  <a:cubicBezTo>
                    <a:pt x="85" y="93"/>
                    <a:pt x="87" y="86"/>
                    <a:pt x="79" y="83"/>
                  </a:cubicBezTo>
                  <a:cubicBezTo>
                    <a:pt x="78" y="83"/>
                    <a:pt x="78" y="82"/>
                    <a:pt x="78" y="81"/>
                  </a:cubicBezTo>
                  <a:cubicBezTo>
                    <a:pt x="78" y="76"/>
                    <a:pt x="78" y="71"/>
                    <a:pt x="78" y="67"/>
                  </a:cubicBezTo>
                  <a:cubicBezTo>
                    <a:pt x="79" y="60"/>
                    <a:pt x="74" y="53"/>
                    <a:pt x="67" y="52"/>
                  </a:cubicBezTo>
                  <a:cubicBezTo>
                    <a:pt x="65" y="52"/>
                    <a:pt x="62" y="50"/>
                    <a:pt x="60" y="50"/>
                  </a:cubicBezTo>
                  <a:cubicBezTo>
                    <a:pt x="60" y="49"/>
                    <a:pt x="60" y="49"/>
                    <a:pt x="60" y="48"/>
                  </a:cubicBezTo>
                  <a:cubicBezTo>
                    <a:pt x="64" y="48"/>
                    <a:pt x="67" y="48"/>
                    <a:pt x="71" y="47"/>
                  </a:cubicBezTo>
                  <a:cubicBezTo>
                    <a:pt x="70" y="45"/>
                    <a:pt x="69" y="44"/>
                    <a:pt x="66" y="42"/>
                  </a:cubicBezTo>
                  <a:cubicBezTo>
                    <a:pt x="70" y="42"/>
                    <a:pt x="72" y="42"/>
                    <a:pt x="74" y="42"/>
                  </a:cubicBezTo>
                  <a:cubicBezTo>
                    <a:pt x="74" y="42"/>
                    <a:pt x="74" y="42"/>
                    <a:pt x="74" y="42"/>
                  </a:cubicBezTo>
                  <a:cubicBezTo>
                    <a:pt x="78" y="42"/>
                    <a:pt x="82" y="38"/>
                    <a:pt x="83" y="35"/>
                  </a:cubicBezTo>
                  <a:cubicBezTo>
                    <a:pt x="83" y="33"/>
                    <a:pt x="84" y="32"/>
                    <a:pt x="85" y="31"/>
                  </a:cubicBezTo>
                  <a:cubicBezTo>
                    <a:pt x="86" y="30"/>
                    <a:pt x="88" y="28"/>
                    <a:pt x="89" y="27"/>
                  </a:cubicBezTo>
                  <a:cubicBezTo>
                    <a:pt x="84" y="23"/>
                    <a:pt x="80" y="21"/>
                    <a:pt x="75" y="21"/>
                  </a:cubicBezTo>
                  <a:cubicBezTo>
                    <a:pt x="71" y="21"/>
                    <a:pt x="68" y="22"/>
                    <a:pt x="65" y="23"/>
                  </a:cubicBezTo>
                  <a:cubicBezTo>
                    <a:pt x="61" y="16"/>
                    <a:pt x="68" y="15"/>
                    <a:pt x="71" y="12"/>
                  </a:cubicBezTo>
                  <a:cubicBezTo>
                    <a:pt x="74" y="9"/>
                    <a:pt x="79" y="8"/>
                    <a:pt x="84" y="5"/>
                  </a:cubicBezTo>
                  <a:cubicBezTo>
                    <a:pt x="76" y="3"/>
                    <a:pt x="71" y="1"/>
                    <a:pt x="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5" name="Freeform 7">
              <a:extLst>
                <a:ext uri="{FF2B5EF4-FFF2-40B4-BE49-F238E27FC236}">
                  <a16:creationId xmlns:a16="http://schemas.microsoft.com/office/drawing/2014/main" xmlns="" id="{0CC77C87-B8F9-4061-A895-7F8FCA51EB3B}"/>
                </a:ext>
              </a:extLst>
            </p:cNvPr>
            <p:cNvSpPr>
              <a:spLocks/>
            </p:cNvSpPr>
            <p:nvPr/>
          </p:nvSpPr>
          <p:spPr bwMode="auto">
            <a:xfrm>
              <a:off x="2413" y="1932"/>
              <a:ext cx="114" cy="90"/>
            </a:xfrm>
            <a:custGeom>
              <a:avLst/>
              <a:gdLst>
                <a:gd name="T0" fmla="*/ 32 w 83"/>
                <a:gd name="T1" fmla="*/ 0 h 66"/>
                <a:gd name="T2" fmla="*/ 30 w 83"/>
                <a:gd name="T3" fmla="*/ 11 h 66"/>
                <a:gd name="T4" fmla="*/ 28 w 83"/>
                <a:gd name="T5" fmla="*/ 11 h 66"/>
                <a:gd name="T6" fmla="*/ 23 w 83"/>
                <a:gd name="T7" fmla="*/ 3 h 66"/>
                <a:gd name="T8" fmla="*/ 19 w 83"/>
                <a:gd name="T9" fmla="*/ 10 h 66"/>
                <a:gd name="T10" fmla="*/ 28 w 83"/>
                <a:gd name="T11" fmla="*/ 19 h 66"/>
                <a:gd name="T12" fmla="*/ 26 w 83"/>
                <a:gd name="T13" fmla="*/ 20 h 66"/>
                <a:gd name="T14" fmla="*/ 20 w 83"/>
                <a:gd name="T15" fmla="*/ 19 h 66"/>
                <a:gd name="T16" fmla="*/ 23 w 83"/>
                <a:gd name="T17" fmla="*/ 24 h 66"/>
                <a:gd name="T18" fmla="*/ 23 w 83"/>
                <a:gd name="T19" fmla="*/ 26 h 66"/>
                <a:gd name="T20" fmla="*/ 14 w 83"/>
                <a:gd name="T21" fmla="*/ 23 h 66"/>
                <a:gd name="T22" fmla="*/ 13 w 83"/>
                <a:gd name="T23" fmla="*/ 35 h 66"/>
                <a:gd name="T24" fmla="*/ 0 w 83"/>
                <a:gd name="T25" fmla="*/ 41 h 66"/>
                <a:gd name="T26" fmla="*/ 13 w 83"/>
                <a:gd name="T27" fmla="*/ 50 h 66"/>
                <a:gd name="T28" fmla="*/ 24 w 83"/>
                <a:gd name="T29" fmla="*/ 66 h 66"/>
                <a:gd name="T30" fmla="*/ 25 w 83"/>
                <a:gd name="T31" fmla="*/ 66 h 66"/>
                <a:gd name="T32" fmla="*/ 26 w 83"/>
                <a:gd name="T33" fmla="*/ 66 h 66"/>
                <a:gd name="T34" fmla="*/ 27 w 83"/>
                <a:gd name="T35" fmla="*/ 66 h 66"/>
                <a:gd name="T36" fmla="*/ 27 w 83"/>
                <a:gd name="T37" fmla="*/ 66 h 66"/>
                <a:gd name="T38" fmla="*/ 46 w 83"/>
                <a:gd name="T39" fmla="*/ 66 h 66"/>
                <a:gd name="T40" fmla="*/ 56 w 83"/>
                <a:gd name="T41" fmla="*/ 66 h 66"/>
                <a:gd name="T42" fmla="*/ 56 w 83"/>
                <a:gd name="T43" fmla="*/ 66 h 66"/>
                <a:gd name="T44" fmla="*/ 59 w 83"/>
                <a:gd name="T45" fmla="*/ 66 h 66"/>
                <a:gd name="T46" fmla="*/ 63 w 83"/>
                <a:gd name="T47" fmla="*/ 66 h 66"/>
                <a:gd name="T48" fmla="*/ 70 w 83"/>
                <a:gd name="T49" fmla="*/ 61 h 66"/>
                <a:gd name="T50" fmla="*/ 74 w 83"/>
                <a:gd name="T51" fmla="*/ 63 h 66"/>
                <a:gd name="T52" fmla="*/ 80 w 83"/>
                <a:gd name="T53" fmla="*/ 56 h 66"/>
                <a:gd name="T54" fmla="*/ 78 w 83"/>
                <a:gd name="T55" fmla="*/ 45 h 66"/>
                <a:gd name="T56" fmla="*/ 78 w 83"/>
                <a:gd name="T57" fmla="*/ 35 h 66"/>
                <a:gd name="T58" fmla="*/ 77 w 83"/>
                <a:gd name="T59" fmla="*/ 28 h 66"/>
                <a:gd name="T60" fmla="*/ 70 w 83"/>
                <a:gd name="T61" fmla="*/ 31 h 66"/>
                <a:gd name="T62" fmla="*/ 70 w 83"/>
                <a:gd name="T63" fmla="*/ 31 h 66"/>
                <a:gd name="T64" fmla="*/ 67 w 83"/>
                <a:gd name="T65" fmla="*/ 30 h 66"/>
                <a:gd name="T66" fmla="*/ 63 w 83"/>
                <a:gd name="T67" fmla="*/ 31 h 66"/>
                <a:gd name="T68" fmla="*/ 54 w 83"/>
                <a:gd name="T69" fmla="*/ 32 h 66"/>
                <a:gd name="T70" fmla="*/ 55 w 83"/>
                <a:gd name="T71" fmla="*/ 24 h 66"/>
                <a:gd name="T72" fmla="*/ 54 w 83"/>
                <a:gd name="T73" fmla="*/ 21 h 66"/>
                <a:gd name="T74" fmla="*/ 45 w 83"/>
                <a:gd name="T75" fmla="*/ 26 h 66"/>
                <a:gd name="T76" fmla="*/ 43 w 83"/>
                <a:gd name="T77" fmla="*/ 18 h 66"/>
                <a:gd name="T78" fmla="*/ 40 w 83"/>
                <a:gd name="T79" fmla="*/ 24 h 66"/>
                <a:gd name="T80" fmla="*/ 39 w 83"/>
                <a:gd name="T81" fmla="*/ 23 h 66"/>
                <a:gd name="T82" fmla="*/ 30 w 83"/>
                <a:gd name="T83" fmla="*/ 26 h 66"/>
                <a:gd name="T84" fmla="*/ 28 w 83"/>
                <a:gd name="T85" fmla="*/ 24 h 66"/>
                <a:gd name="T86" fmla="*/ 32 w 83"/>
                <a:gd name="T87" fmla="*/ 14 h 66"/>
                <a:gd name="T88" fmla="*/ 32 w 83"/>
                <a:gd name="T8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 h="66">
                  <a:moveTo>
                    <a:pt x="32" y="0"/>
                  </a:moveTo>
                  <a:cubicBezTo>
                    <a:pt x="32" y="4"/>
                    <a:pt x="31" y="7"/>
                    <a:pt x="30" y="11"/>
                  </a:cubicBezTo>
                  <a:cubicBezTo>
                    <a:pt x="29" y="11"/>
                    <a:pt x="28" y="11"/>
                    <a:pt x="28" y="11"/>
                  </a:cubicBezTo>
                  <a:cubicBezTo>
                    <a:pt x="26" y="9"/>
                    <a:pt x="25" y="6"/>
                    <a:pt x="23" y="3"/>
                  </a:cubicBezTo>
                  <a:cubicBezTo>
                    <a:pt x="22" y="5"/>
                    <a:pt x="20" y="8"/>
                    <a:pt x="19" y="10"/>
                  </a:cubicBezTo>
                  <a:cubicBezTo>
                    <a:pt x="22" y="13"/>
                    <a:pt x="25" y="16"/>
                    <a:pt x="28" y="19"/>
                  </a:cubicBezTo>
                  <a:cubicBezTo>
                    <a:pt x="27" y="19"/>
                    <a:pt x="27" y="20"/>
                    <a:pt x="26" y="20"/>
                  </a:cubicBezTo>
                  <a:cubicBezTo>
                    <a:pt x="25" y="20"/>
                    <a:pt x="23" y="20"/>
                    <a:pt x="20" y="19"/>
                  </a:cubicBezTo>
                  <a:cubicBezTo>
                    <a:pt x="22" y="21"/>
                    <a:pt x="23" y="23"/>
                    <a:pt x="23" y="24"/>
                  </a:cubicBezTo>
                  <a:cubicBezTo>
                    <a:pt x="23" y="25"/>
                    <a:pt x="23" y="25"/>
                    <a:pt x="23" y="26"/>
                  </a:cubicBezTo>
                  <a:cubicBezTo>
                    <a:pt x="19" y="25"/>
                    <a:pt x="16" y="23"/>
                    <a:pt x="14" y="23"/>
                  </a:cubicBezTo>
                  <a:cubicBezTo>
                    <a:pt x="14" y="27"/>
                    <a:pt x="15" y="33"/>
                    <a:pt x="13" y="35"/>
                  </a:cubicBezTo>
                  <a:cubicBezTo>
                    <a:pt x="11" y="39"/>
                    <a:pt x="5" y="39"/>
                    <a:pt x="0" y="41"/>
                  </a:cubicBezTo>
                  <a:cubicBezTo>
                    <a:pt x="5" y="44"/>
                    <a:pt x="9" y="47"/>
                    <a:pt x="13" y="50"/>
                  </a:cubicBezTo>
                  <a:cubicBezTo>
                    <a:pt x="10" y="59"/>
                    <a:pt x="21" y="60"/>
                    <a:pt x="24" y="66"/>
                  </a:cubicBezTo>
                  <a:cubicBezTo>
                    <a:pt x="24" y="66"/>
                    <a:pt x="25" y="66"/>
                    <a:pt x="25" y="66"/>
                  </a:cubicBezTo>
                  <a:cubicBezTo>
                    <a:pt x="25" y="66"/>
                    <a:pt x="25" y="66"/>
                    <a:pt x="26" y="66"/>
                  </a:cubicBezTo>
                  <a:cubicBezTo>
                    <a:pt x="26" y="66"/>
                    <a:pt x="27" y="66"/>
                    <a:pt x="27" y="66"/>
                  </a:cubicBezTo>
                  <a:cubicBezTo>
                    <a:pt x="27" y="66"/>
                    <a:pt x="27" y="66"/>
                    <a:pt x="27" y="66"/>
                  </a:cubicBezTo>
                  <a:cubicBezTo>
                    <a:pt x="33" y="66"/>
                    <a:pt x="40" y="66"/>
                    <a:pt x="46" y="66"/>
                  </a:cubicBezTo>
                  <a:cubicBezTo>
                    <a:pt x="49" y="66"/>
                    <a:pt x="52" y="66"/>
                    <a:pt x="56" y="66"/>
                  </a:cubicBezTo>
                  <a:cubicBezTo>
                    <a:pt x="56" y="66"/>
                    <a:pt x="56" y="66"/>
                    <a:pt x="56" y="66"/>
                  </a:cubicBezTo>
                  <a:cubicBezTo>
                    <a:pt x="57" y="66"/>
                    <a:pt x="58" y="66"/>
                    <a:pt x="59" y="66"/>
                  </a:cubicBezTo>
                  <a:cubicBezTo>
                    <a:pt x="61" y="66"/>
                    <a:pt x="62" y="66"/>
                    <a:pt x="63" y="66"/>
                  </a:cubicBezTo>
                  <a:cubicBezTo>
                    <a:pt x="65" y="66"/>
                    <a:pt x="68" y="65"/>
                    <a:pt x="70" y="61"/>
                  </a:cubicBezTo>
                  <a:cubicBezTo>
                    <a:pt x="71" y="62"/>
                    <a:pt x="73" y="63"/>
                    <a:pt x="74" y="63"/>
                  </a:cubicBezTo>
                  <a:cubicBezTo>
                    <a:pt x="77" y="63"/>
                    <a:pt x="78" y="58"/>
                    <a:pt x="80" y="56"/>
                  </a:cubicBezTo>
                  <a:cubicBezTo>
                    <a:pt x="83" y="52"/>
                    <a:pt x="81" y="47"/>
                    <a:pt x="78" y="45"/>
                  </a:cubicBezTo>
                  <a:cubicBezTo>
                    <a:pt x="78" y="41"/>
                    <a:pt x="79" y="38"/>
                    <a:pt x="78" y="35"/>
                  </a:cubicBezTo>
                  <a:cubicBezTo>
                    <a:pt x="78" y="33"/>
                    <a:pt x="78" y="30"/>
                    <a:pt x="77" y="28"/>
                  </a:cubicBezTo>
                  <a:cubicBezTo>
                    <a:pt x="75" y="28"/>
                    <a:pt x="72" y="31"/>
                    <a:pt x="70" y="31"/>
                  </a:cubicBezTo>
                  <a:cubicBezTo>
                    <a:pt x="70" y="31"/>
                    <a:pt x="70" y="31"/>
                    <a:pt x="70" y="31"/>
                  </a:cubicBezTo>
                  <a:cubicBezTo>
                    <a:pt x="69" y="30"/>
                    <a:pt x="68" y="30"/>
                    <a:pt x="67" y="30"/>
                  </a:cubicBezTo>
                  <a:cubicBezTo>
                    <a:pt x="65" y="30"/>
                    <a:pt x="64" y="30"/>
                    <a:pt x="63" y="31"/>
                  </a:cubicBezTo>
                  <a:cubicBezTo>
                    <a:pt x="60" y="32"/>
                    <a:pt x="57" y="32"/>
                    <a:pt x="54" y="32"/>
                  </a:cubicBezTo>
                  <a:cubicBezTo>
                    <a:pt x="54" y="29"/>
                    <a:pt x="55" y="26"/>
                    <a:pt x="55" y="24"/>
                  </a:cubicBezTo>
                  <a:cubicBezTo>
                    <a:pt x="55" y="23"/>
                    <a:pt x="55" y="22"/>
                    <a:pt x="54" y="21"/>
                  </a:cubicBezTo>
                  <a:cubicBezTo>
                    <a:pt x="51" y="23"/>
                    <a:pt x="48" y="24"/>
                    <a:pt x="45" y="26"/>
                  </a:cubicBezTo>
                  <a:cubicBezTo>
                    <a:pt x="44" y="23"/>
                    <a:pt x="44" y="21"/>
                    <a:pt x="43" y="18"/>
                  </a:cubicBezTo>
                  <a:cubicBezTo>
                    <a:pt x="42" y="21"/>
                    <a:pt x="41" y="22"/>
                    <a:pt x="40" y="24"/>
                  </a:cubicBezTo>
                  <a:cubicBezTo>
                    <a:pt x="39" y="23"/>
                    <a:pt x="39" y="23"/>
                    <a:pt x="39" y="23"/>
                  </a:cubicBezTo>
                  <a:cubicBezTo>
                    <a:pt x="36" y="24"/>
                    <a:pt x="33" y="25"/>
                    <a:pt x="30" y="26"/>
                  </a:cubicBezTo>
                  <a:cubicBezTo>
                    <a:pt x="30" y="26"/>
                    <a:pt x="28" y="25"/>
                    <a:pt x="28" y="24"/>
                  </a:cubicBezTo>
                  <a:cubicBezTo>
                    <a:pt x="29" y="21"/>
                    <a:pt x="30" y="17"/>
                    <a:pt x="32" y="14"/>
                  </a:cubicBezTo>
                  <a:cubicBezTo>
                    <a:pt x="35" y="10"/>
                    <a:pt x="36" y="3"/>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7" name="Freeform 8">
              <a:extLst>
                <a:ext uri="{FF2B5EF4-FFF2-40B4-BE49-F238E27FC236}">
                  <a16:creationId xmlns:a16="http://schemas.microsoft.com/office/drawing/2014/main" xmlns="" id="{CA9D2335-2B0E-4AFD-9409-545F2D47773D}"/>
                </a:ext>
              </a:extLst>
            </p:cNvPr>
            <p:cNvSpPr>
              <a:spLocks/>
            </p:cNvSpPr>
            <p:nvPr/>
          </p:nvSpPr>
          <p:spPr bwMode="auto">
            <a:xfrm>
              <a:off x="2397" y="2283"/>
              <a:ext cx="104" cy="82"/>
            </a:xfrm>
            <a:custGeom>
              <a:avLst/>
              <a:gdLst>
                <a:gd name="T0" fmla="*/ 55 w 76"/>
                <a:gd name="T1" fmla="*/ 0 h 60"/>
                <a:gd name="T2" fmla="*/ 41 w 76"/>
                <a:gd name="T3" fmla="*/ 6 h 60"/>
                <a:gd name="T4" fmla="*/ 46 w 76"/>
                <a:gd name="T5" fmla="*/ 9 h 60"/>
                <a:gd name="T6" fmla="*/ 41 w 76"/>
                <a:gd name="T7" fmla="*/ 13 h 60"/>
                <a:gd name="T8" fmla="*/ 38 w 76"/>
                <a:gd name="T9" fmla="*/ 16 h 60"/>
                <a:gd name="T10" fmla="*/ 34 w 76"/>
                <a:gd name="T11" fmla="*/ 14 h 60"/>
                <a:gd name="T12" fmla="*/ 29 w 76"/>
                <a:gd name="T13" fmla="*/ 9 h 60"/>
                <a:gd name="T14" fmla="*/ 26 w 76"/>
                <a:gd name="T15" fmla="*/ 8 h 60"/>
                <a:gd name="T16" fmla="*/ 26 w 76"/>
                <a:gd name="T17" fmla="*/ 8 h 60"/>
                <a:gd name="T18" fmla="*/ 23 w 76"/>
                <a:gd name="T19" fmla="*/ 11 h 60"/>
                <a:gd name="T20" fmla="*/ 17 w 76"/>
                <a:gd name="T21" fmla="*/ 21 h 60"/>
                <a:gd name="T22" fmla="*/ 25 w 76"/>
                <a:gd name="T23" fmla="*/ 28 h 60"/>
                <a:gd name="T24" fmla="*/ 26 w 76"/>
                <a:gd name="T25" fmla="*/ 28 h 60"/>
                <a:gd name="T26" fmla="*/ 27 w 76"/>
                <a:gd name="T27" fmla="*/ 30 h 60"/>
                <a:gd name="T28" fmla="*/ 15 w 76"/>
                <a:gd name="T29" fmla="*/ 37 h 60"/>
                <a:gd name="T30" fmla="*/ 23 w 76"/>
                <a:gd name="T31" fmla="*/ 41 h 60"/>
                <a:gd name="T32" fmla="*/ 2 w 76"/>
                <a:gd name="T33" fmla="*/ 42 h 60"/>
                <a:gd name="T34" fmla="*/ 2 w 76"/>
                <a:gd name="T35" fmla="*/ 43 h 60"/>
                <a:gd name="T36" fmla="*/ 9 w 76"/>
                <a:gd name="T37" fmla="*/ 46 h 60"/>
                <a:gd name="T38" fmla="*/ 0 w 76"/>
                <a:gd name="T39" fmla="*/ 49 h 60"/>
                <a:gd name="T40" fmla="*/ 1 w 76"/>
                <a:gd name="T41" fmla="*/ 49 h 60"/>
                <a:gd name="T42" fmla="*/ 5 w 76"/>
                <a:gd name="T43" fmla="*/ 55 h 60"/>
                <a:gd name="T44" fmla="*/ 22 w 76"/>
                <a:gd name="T45" fmla="*/ 60 h 60"/>
                <a:gd name="T46" fmla="*/ 25 w 76"/>
                <a:gd name="T47" fmla="*/ 60 h 60"/>
                <a:gd name="T48" fmla="*/ 45 w 76"/>
                <a:gd name="T49" fmla="*/ 57 h 60"/>
                <a:gd name="T50" fmla="*/ 58 w 76"/>
                <a:gd name="T51" fmla="*/ 48 h 60"/>
                <a:gd name="T52" fmla="*/ 63 w 76"/>
                <a:gd name="T53" fmla="*/ 31 h 60"/>
                <a:gd name="T54" fmla="*/ 64 w 76"/>
                <a:gd name="T55" fmla="*/ 28 h 60"/>
                <a:gd name="T56" fmla="*/ 71 w 76"/>
                <a:gd name="T57" fmla="*/ 18 h 60"/>
                <a:gd name="T58" fmla="*/ 72 w 76"/>
                <a:gd name="T59" fmla="*/ 16 h 60"/>
                <a:gd name="T60" fmla="*/ 72 w 76"/>
                <a:gd name="T61" fmla="*/ 8 h 60"/>
                <a:gd name="T62" fmla="*/ 66 w 76"/>
                <a:gd name="T63" fmla="*/ 5 h 60"/>
                <a:gd name="T64" fmla="*/ 66 w 76"/>
                <a:gd name="T65" fmla="*/ 5 h 60"/>
                <a:gd name="T66" fmla="*/ 53 w 76"/>
                <a:gd name="T67" fmla="*/ 8 h 60"/>
                <a:gd name="T68" fmla="*/ 52 w 76"/>
                <a:gd name="T69" fmla="*/ 8 h 60"/>
                <a:gd name="T70" fmla="*/ 64 w 76"/>
                <a:gd name="T71" fmla="*/ 1 h 60"/>
                <a:gd name="T72" fmla="*/ 55 w 76"/>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60">
                  <a:moveTo>
                    <a:pt x="55" y="0"/>
                  </a:moveTo>
                  <a:cubicBezTo>
                    <a:pt x="51" y="0"/>
                    <a:pt x="48" y="1"/>
                    <a:pt x="41" y="6"/>
                  </a:cubicBezTo>
                  <a:cubicBezTo>
                    <a:pt x="43" y="7"/>
                    <a:pt x="44" y="8"/>
                    <a:pt x="46" y="9"/>
                  </a:cubicBezTo>
                  <a:cubicBezTo>
                    <a:pt x="44" y="11"/>
                    <a:pt x="42" y="12"/>
                    <a:pt x="41" y="13"/>
                  </a:cubicBezTo>
                  <a:cubicBezTo>
                    <a:pt x="40" y="15"/>
                    <a:pt x="39" y="16"/>
                    <a:pt x="38" y="16"/>
                  </a:cubicBezTo>
                  <a:cubicBezTo>
                    <a:pt x="36" y="16"/>
                    <a:pt x="35" y="15"/>
                    <a:pt x="34" y="14"/>
                  </a:cubicBezTo>
                  <a:cubicBezTo>
                    <a:pt x="32" y="13"/>
                    <a:pt x="31" y="11"/>
                    <a:pt x="29" y="9"/>
                  </a:cubicBezTo>
                  <a:cubicBezTo>
                    <a:pt x="28" y="9"/>
                    <a:pt x="27" y="8"/>
                    <a:pt x="26" y="8"/>
                  </a:cubicBezTo>
                  <a:cubicBezTo>
                    <a:pt x="26" y="8"/>
                    <a:pt x="26" y="8"/>
                    <a:pt x="26" y="8"/>
                  </a:cubicBezTo>
                  <a:cubicBezTo>
                    <a:pt x="25" y="9"/>
                    <a:pt x="23" y="10"/>
                    <a:pt x="23" y="11"/>
                  </a:cubicBezTo>
                  <a:cubicBezTo>
                    <a:pt x="24" y="17"/>
                    <a:pt x="20" y="19"/>
                    <a:pt x="17" y="21"/>
                  </a:cubicBezTo>
                  <a:cubicBezTo>
                    <a:pt x="17" y="27"/>
                    <a:pt x="21" y="28"/>
                    <a:pt x="25" y="28"/>
                  </a:cubicBezTo>
                  <a:cubicBezTo>
                    <a:pt x="26" y="28"/>
                    <a:pt x="26" y="28"/>
                    <a:pt x="26" y="28"/>
                  </a:cubicBezTo>
                  <a:cubicBezTo>
                    <a:pt x="27" y="29"/>
                    <a:pt x="27" y="30"/>
                    <a:pt x="27" y="30"/>
                  </a:cubicBezTo>
                  <a:cubicBezTo>
                    <a:pt x="23" y="32"/>
                    <a:pt x="19" y="34"/>
                    <a:pt x="15" y="37"/>
                  </a:cubicBezTo>
                  <a:cubicBezTo>
                    <a:pt x="18" y="38"/>
                    <a:pt x="20" y="39"/>
                    <a:pt x="23" y="41"/>
                  </a:cubicBezTo>
                  <a:cubicBezTo>
                    <a:pt x="15" y="41"/>
                    <a:pt x="9" y="42"/>
                    <a:pt x="2" y="42"/>
                  </a:cubicBezTo>
                  <a:cubicBezTo>
                    <a:pt x="2" y="42"/>
                    <a:pt x="2" y="43"/>
                    <a:pt x="2" y="43"/>
                  </a:cubicBezTo>
                  <a:cubicBezTo>
                    <a:pt x="4" y="44"/>
                    <a:pt x="6" y="45"/>
                    <a:pt x="9" y="46"/>
                  </a:cubicBezTo>
                  <a:cubicBezTo>
                    <a:pt x="5" y="47"/>
                    <a:pt x="3" y="48"/>
                    <a:pt x="0" y="49"/>
                  </a:cubicBezTo>
                  <a:cubicBezTo>
                    <a:pt x="1" y="49"/>
                    <a:pt x="1" y="49"/>
                    <a:pt x="1" y="49"/>
                  </a:cubicBezTo>
                  <a:cubicBezTo>
                    <a:pt x="5" y="49"/>
                    <a:pt x="4" y="53"/>
                    <a:pt x="5" y="55"/>
                  </a:cubicBezTo>
                  <a:cubicBezTo>
                    <a:pt x="7" y="58"/>
                    <a:pt x="16" y="60"/>
                    <a:pt x="22" y="60"/>
                  </a:cubicBezTo>
                  <a:cubicBezTo>
                    <a:pt x="23" y="60"/>
                    <a:pt x="25" y="60"/>
                    <a:pt x="25" y="60"/>
                  </a:cubicBezTo>
                  <a:cubicBezTo>
                    <a:pt x="32" y="58"/>
                    <a:pt x="38" y="57"/>
                    <a:pt x="45" y="57"/>
                  </a:cubicBezTo>
                  <a:cubicBezTo>
                    <a:pt x="50" y="57"/>
                    <a:pt x="56" y="53"/>
                    <a:pt x="58" y="48"/>
                  </a:cubicBezTo>
                  <a:cubicBezTo>
                    <a:pt x="59" y="42"/>
                    <a:pt x="61" y="36"/>
                    <a:pt x="63" y="31"/>
                  </a:cubicBezTo>
                  <a:cubicBezTo>
                    <a:pt x="63" y="30"/>
                    <a:pt x="63" y="29"/>
                    <a:pt x="64" y="28"/>
                  </a:cubicBezTo>
                  <a:cubicBezTo>
                    <a:pt x="67" y="25"/>
                    <a:pt x="75" y="25"/>
                    <a:pt x="71" y="18"/>
                  </a:cubicBezTo>
                  <a:cubicBezTo>
                    <a:pt x="71" y="17"/>
                    <a:pt x="71" y="16"/>
                    <a:pt x="72" y="16"/>
                  </a:cubicBezTo>
                  <a:cubicBezTo>
                    <a:pt x="76" y="13"/>
                    <a:pt x="73" y="10"/>
                    <a:pt x="72" y="8"/>
                  </a:cubicBezTo>
                  <a:cubicBezTo>
                    <a:pt x="71" y="6"/>
                    <a:pt x="68" y="5"/>
                    <a:pt x="66" y="5"/>
                  </a:cubicBezTo>
                  <a:cubicBezTo>
                    <a:pt x="66" y="5"/>
                    <a:pt x="66" y="5"/>
                    <a:pt x="66" y="5"/>
                  </a:cubicBezTo>
                  <a:cubicBezTo>
                    <a:pt x="61" y="5"/>
                    <a:pt x="57" y="7"/>
                    <a:pt x="53" y="8"/>
                  </a:cubicBezTo>
                  <a:cubicBezTo>
                    <a:pt x="52" y="8"/>
                    <a:pt x="52" y="8"/>
                    <a:pt x="52" y="8"/>
                  </a:cubicBezTo>
                  <a:cubicBezTo>
                    <a:pt x="56" y="6"/>
                    <a:pt x="60" y="4"/>
                    <a:pt x="64" y="1"/>
                  </a:cubicBezTo>
                  <a:cubicBezTo>
                    <a:pt x="60" y="0"/>
                    <a:pt x="57" y="0"/>
                    <a:pt x="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8" name="Freeform 9">
              <a:extLst>
                <a:ext uri="{FF2B5EF4-FFF2-40B4-BE49-F238E27FC236}">
                  <a16:creationId xmlns:a16="http://schemas.microsoft.com/office/drawing/2014/main" xmlns="" id="{E5E11BD7-4372-4753-A77B-CAB0457BE3C1}"/>
                </a:ext>
              </a:extLst>
            </p:cNvPr>
            <p:cNvSpPr>
              <a:spLocks/>
            </p:cNvSpPr>
            <p:nvPr/>
          </p:nvSpPr>
          <p:spPr bwMode="auto">
            <a:xfrm>
              <a:off x="2734" y="2801"/>
              <a:ext cx="67" cy="39"/>
            </a:xfrm>
            <a:custGeom>
              <a:avLst/>
              <a:gdLst>
                <a:gd name="T0" fmla="*/ 9 w 49"/>
                <a:gd name="T1" fmla="*/ 0 h 29"/>
                <a:gd name="T2" fmla="*/ 0 w 49"/>
                <a:gd name="T3" fmla="*/ 7 h 29"/>
                <a:gd name="T4" fmla="*/ 8 w 49"/>
                <a:gd name="T5" fmla="*/ 11 h 29"/>
                <a:gd name="T6" fmla="*/ 24 w 49"/>
                <a:gd name="T7" fmla="*/ 20 h 29"/>
                <a:gd name="T8" fmla="*/ 31 w 49"/>
                <a:gd name="T9" fmla="*/ 26 h 29"/>
                <a:gd name="T10" fmla="*/ 35 w 49"/>
                <a:gd name="T11" fmla="*/ 29 h 29"/>
                <a:gd name="T12" fmla="*/ 39 w 49"/>
                <a:gd name="T13" fmla="*/ 28 h 29"/>
                <a:gd name="T14" fmla="*/ 43 w 49"/>
                <a:gd name="T15" fmla="*/ 21 h 29"/>
                <a:gd name="T16" fmla="*/ 43 w 49"/>
                <a:gd name="T17" fmla="*/ 14 h 29"/>
                <a:gd name="T18" fmla="*/ 49 w 49"/>
                <a:gd name="T19" fmla="*/ 1 h 29"/>
                <a:gd name="T20" fmla="*/ 34 w 49"/>
                <a:gd name="T21" fmla="*/ 4 h 29"/>
                <a:gd name="T22" fmla="*/ 25 w 49"/>
                <a:gd name="T23" fmla="*/ 5 h 29"/>
                <a:gd name="T24" fmla="*/ 14 w 49"/>
                <a:gd name="T25" fmla="*/ 1 h 29"/>
                <a:gd name="T26" fmla="*/ 9 w 49"/>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29">
                  <a:moveTo>
                    <a:pt x="9" y="0"/>
                  </a:moveTo>
                  <a:cubicBezTo>
                    <a:pt x="5" y="0"/>
                    <a:pt x="1" y="3"/>
                    <a:pt x="0" y="7"/>
                  </a:cubicBezTo>
                  <a:cubicBezTo>
                    <a:pt x="3" y="8"/>
                    <a:pt x="6" y="10"/>
                    <a:pt x="8" y="11"/>
                  </a:cubicBezTo>
                  <a:cubicBezTo>
                    <a:pt x="13" y="14"/>
                    <a:pt x="18" y="18"/>
                    <a:pt x="24" y="20"/>
                  </a:cubicBezTo>
                  <a:cubicBezTo>
                    <a:pt x="27" y="21"/>
                    <a:pt x="30" y="22"/>
                    <a:pt x="31" y="26"/>
                  </a:cubicBezTo>
                  <a:cubicBezTo>
                    <a:pt x="32" y="28"/>
                    <a:pt x="34" y="29"/>
                    <a:pt x="35" y="29"/>
                  </a:cubicBezTo>
                  <a:cubicBezTo>
                    <a:pt x="36" y="29"/>
                    <a:pt x="38" y="28"/>
                    <a:pt x="39" y="28"/>
                  </a:cubicBezTo>
                  <a:cubicBezTo>
                    <a:pt x="41" y="27"/>
                    <a:pt x="42" y="24"/>
                    <a:pt x="43" y="21"/>
                  </a:cubicBezTo>
                  <a:cubicBezTo>
                    <a:pt x="43" y="19"/>
                    <a:pt x="43" y="16"/>
                    <a:pt x="43" y="14"/>
                  </a:cubicBezTo>
                  <a:cubicBezTo>
                    <a:pt x="45" y="10"/>
                    <a:pt x="47" y="6"/>
                    <a:pt x="49" y="1"/>
                  </a:cubicBezTo>
                  <a:cubicBezTo>
                    <a:pt x="44" y="2"/>
                    <a:pt x="39" y="3"/>
                    <a:pt x="34" y="4"/>
                  </a:cubicBezTo>
                  <a:cubicBezTo>
                    <a:pt x="31" y="4"/>
                    <a:pt x="28" y="5"/>
                    <a:pt x="25" y="5"/>
                  </a:cubicBezTo>
                  <a:cubicBezTo>
                    <a:pt x="22" y="5"/>
                    <a:pt x="18" y="4"/>
                    <a:pt x="14" y="1"/>
                  </a:cubicBezTo>
                  <a:cubicBezTo>
                    <a:pt x="13" y="0"/>
                    <a:pt x="11"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29" name="Freeform 10">
              <a:extLst>
                <a:ext uri="{FF2B5EF4-FFF2-40B4-BE49-F238E27FC236}">
                  <a16:creationId xmlns:a16="http://schemas.microsoft.com/office/drawing/2014/main" xmlns="" id="{8F1534BE-588A-4D9E-8B78-59FE1AFF65E4}"/>
                </a:ext>
              </a:extLst>
            </p:cNvPr>
            <p:cNvSpPr>
              <a:spLocks/>
            </p:cNvSpPr>
            <p:nvPr/>
          </p:nvSpPr>
          <p:spPr bwMode="auto">
            <a:xfrm>
              <a:off x="2648" y="2715"/>
              <a:ext cx="36" cy="55"/>
            </a:xfrm>
            <a:custGeom>
              <a:avLst/>
              <a:gdLst>
                <a:gd name="T0" fmla="*/ 19 w 26"/>
                <a:gd name="T1" fmla="*/ 0 h 40"/>
                <a:gd name="T2" fmla="*/ 17 w 26"/>
                <a:gd name="T3" fmla="*/ 1 h 40"/>
                <a:gd name="T4" fmla="*/ 14 w 26"/>
                <a:gd name="T5" fmla="*/ 2 h 40"/>
                <a:gd name="T6" fmla="*/ 14 w 26"/>
                <a:gd name="T7" fmla="*/ 2 h 40"/>
                <a:gd name="T8" fmla="*/ 13 w 26"/>
                <a:gd name="T9" fmla="*/ 2 h 40"/>
                <a:gd name="T10" fmla="*/ 9 w 26"/>
                <a:gd name="T11" fmla="*/ 4 h 40"/>
                <a:gd name="T12" fmla="*/ 2 w 26"/>
                <a:gd name="T13" fmla="*/ 8 h 40"/>
                <a:gd name="T14" fmla="*/ 8 w 26"/>
                <a:gd name="T15" fmla="*/ 19 h 40"/>
                <a:gd name="T16" fmla="*/ 8 w 26"/>
                <a:gd name="T17" fmla="*/ 40 h 40"/>
                <a:gd name="T18" fmla="*/ 12 w 26"/>
                <a:gd name="T19" fmla="*/ 36 h 40"/>
                <a:gd name="T20" fmla="*/ 20 w 26"/>
                <a:gd name="T21" fmla="*/ 37 h 40"/>
                <a:gd name="T22" fmla="*/ 20 w 26"/>
                <a:gd name="T23" fmla="*/ 32 h 40"/>
                <a:gd name="T24" fmla="*/ 23 w 26"/>
                <a:gd name="T25" fmla="*/ 15 h 40"/>
                <a:gd name="T26" fmla="*/ 22 w 26"/>
                <a:gd name="T27" fmla="*/ 2 h 40"/>
                <a:gd name="T28" fmla="*/ 19 w 26"/>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0">
                  <a:moveTo>
                    <a:pt x="19" y="0"/>
                  </a:moveTo>
                  <a:cubicBezTo>
                    <a:pt x="19" y="0"/>
                    <a:pt x="18" y="1"/>
                    <a:pt x="17" y="1"/>
                  </a:cubicBezTo>
                  <a:cubicBezTo>
                    <a:pt x="16" y="2"/>
                    <a:pt x="15" y="2"/>
                    <a:pt x="14" y="2"/>
                  </a:cubicBezTo>
                  <a:cubicBezTo>
                    <a:pt x="14" y="2"/>
                    <a:pt x="14" y="2"/>
                    <a:pt x="14" y="2"/>
                  </a:cubicBezTo>
                  <a:cubicBezTo>
                    <a:pt x="13" y="2"/>
                    <a:pt x="13" y="2"/>
                    <a:pt x="13" y="2"/>
                  </a:cubicBezTo>
                  <a:cubicBezTo>
                    <a:pt x="12" y="2"/>
                    <a:pt x="10" y="3"/>
                    <a:pt x="9" y="4"/>
                  </a:cubicBezTo>
                  <a:cubicBezTo>
                    <a:pt x="6" y="5"/>
                    <a:pt x="2" y="7"/>
                    <a:pt x="2" y="8"/>
                  </a:cubicBezTo>
                  <a:cubicBezTo>
                    <a:pt x="3" y="12"/>
                    <a:pt x="1" y="18"/>
                    <a:pt x="8" y="19"/>
                  </a:cubicBezTo>
                  <a:cubicBezTo>
                    <a:pt x="0" y="31"/>
                    <a:pt x="1" y="39"/>
                    <a:pt x="8" y="40"/>
                  </a:cubicBezTo>
                  <a:cubicBezTo>
                    <a:pt x="10" y="37"/>
                    <a:pt x="10" y="36"/>
                    <a:pt x="12" y="36"/>
                  </a:cubicBezTo>
                  <a:cubicBezTo>
                    <a:pt x="14" y="36"/>
                    <a:pt x="16" y="37"/>
                    <a:pt x="20" y="37"/>
                  </a:cubicBezTo>
                  <a:cubicBezTo>
                    <a:pt x="20" y="35"/>
                    <a:pt x="20" y="33"/>
                    <a:pt x="20" y="32"/>
                  </a:cubicBezTo>
                  <a:cubicBezTo>
                    <a:pt x="21" y="26"/>
                    <a:pt x="21" y="20"/>
                    <a:pt x="23" y="15"/>
                  </a:cubicBezTo>
                  <a:cubicBezTo>
                    <a:pt x="26" y="10"/>
                    <a:pt x="24" y="6"/>
                    <a:pt x="22" y="2"/>
                  </a:cubicBezTo>
                  <a:cubicBezTo>
                    <a:pt x="21" y="1"/>
                    <a:pt x="20"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0" name="Freeform 11">
              <a:extLst>
                <a:ext uri="{FF2B5EF4-FFF2-40B4-BE49-F238E27FC236}">
                  <a16:creationId xmlns:a16="http://schemas.microsoft.com/office/drawing/2014/main" xmlns="" id="{868684B9-8D39-44B9-BC57-0B97B41625FE}"/>
                </a:ext>
              </a:extLst>
            </p:cNvPr>
            <p:cNvSpPr>
              <a:spLocks/>
            </p:cNvSpPr>
            <p:nvPr/>
          </p:nvSpPr>
          <p:spPr bwMode="auto">
            <a:xfrm>
              <a:off x="3147" y="2576"/>
              <a:ext cx="73" cy="41"/>
            </a:xfrm>
            <a:custGeom>
              <a:avLst/>
              <a:gdLst>
                <a:gd name="T0" fmla="*/ 14 w 53"/>
                <a:gd name="T1" fmla="*/ 0 h 30"/>
                <a:gd name="T2" fmla="*/ 0 w 53"/>
                <a:gd name="T3" fmla="*/ 12 h 30"/>
                <a:gd name="T4" fmla="*/ 12 w 53"/>
                <a:gd name="T5" fmla="*/ 28 h 30"/>
                <a:gd name="T6" fmla="*/ 18 w 53"/>
                <a:gd name="T7" fmla="*/ 30 h 30"/>
                <a:gd name="T8" fmla="*/ 25 w 53"/>
                <a:gd name="T9" fmla="*/ 23 h 30"/>
                <a:gd name="T10" fmla="*/ 33 w 53"/>
                <a:gd name="T11" fmla="*/ 18 h 30"/>
                <a:gd name="T12" fmla="*/ 40 w 53"/>
                <a:gd name="T13" fmla="*/ 12 h 30"/>
                <a:gd name="T14" fmla="*/ 45 w 53"/>
                <a:gd name="T15" fmla="*/ 13 h 30"/>
                <a:gd name="T16" fmla="*/ 46 w 53"/>
                <a:gd name="T17" fmla="*/ 13 h 30"/>
                <a:gd name="T18" fmla="*/ 53 w 53"/>
                <a:gd name="T19" fmla="*/ 12 h 30"/>
                <a:gd name="T20" fmla="*/ 51 w 53"/>
                <a:gd name="T21" fmla="*/ 5 h 30"/>
                <a:gd name="T22" fmla="*/ 50 w 53"/>
                <a:gd name="T23" fmla="*/ 5 h 30"/>
                <a:gd name="T24" fmla="*/ 44 w 53"/>
                <a:gd name="T25" fmla="*/ 8 h 30"/>
                <a:gd name="T26" fmla="*/ 38 w 53"/>
                <a:gd name="T27" fmla="*/ 11 h 30"/>
                <a:gd name="T28" fmla="*/ 34 w 53"/>
                <a:gd name="T29" fmla="*/ 10 h 30"/>
                <a:gd name="T30" fmla="*/ 19 w 53"/>
                <a:gd name="T31" fmla="*/ 0 h 30"/>
                <a:gd name="T32" fmla="*/ 19 w 53"/>
                <a:gd name="T33" fmla="*/ 0 h 30"/>
                <a:gd name="T34" fmla="*/ 17 w 53"/>
                <a:gd name="T35" fmla="*/ 3 h 30"/>
                <a:gd name="T36" fmla="*/ 14 w 53"/>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 h="30">
                  <a:moveTo>
                    <a:pt x="14" y="0"/>
                  </a:moveTo>
                  <a:cubicBezTo>
                    <a:pt x="9" y="4"/>
                    <a:pt x="4" y="8"/>
                    <a:pt x="0" y="12"/>
                  </a:cubicBezTo>
                  <a:cubicBezTo>
                    <a:pt x="13" y="16"/>
                    <a:pt x="13" y="17"/>
                    <a:pt x="12" y="28"/>
                  </a:cubicBezTo>
                  <a:cubicBezTo>
                    <a:pt x="14" y="29"/>
                    <a:pt x="16" y="30"/>
                    <a:pt x="18" y="30"/>
                  </a:cubicBezTo>
                  <a:cubicBezTo>
                    <a:pt x="21" y="30"/>
                    <a:pt x="24" y="28"/>
                    <a:pt x="25" y="23"/>
                  </a:cubicBezTo>
                  <a:cubicBezTo>
                    <a:pt x="26" y="21"/>
                    <a:pt x="30" y="20"/>
                    <a:pt x="33" y="18"/>
                  </a:cubicBezTo>
                  <a:cubicBezTo>
                    <a:pt x="35" y="13"/>
                    <a:pt x="36" y="12"/>
                    <a:pt x="40" y="12"/>
                  </a:cubicBezTo>
                  <a:cubicBezTo>
                    <a:pt x="41" y="12"/>
                    <a:pt x="43" y="12"/>
                    <a:pt x="45" y="13"/>
                  </a:cubicBezTo>
                  <a:cubicBezTo>
                    <a:pt x="46" y="13"/>
                    <a:pt x="46" y="13"/>
                    <a:pt x="46" y="13"/>
                  </a:cubicBezTo>
                  <a:cubicBezTo>
                    <a:pt x="48" y="13"/>
                    <a:pt x="50" y="12"/>
                    <a:pt x="53" y="12"/>
                  </a:cubicBezTo>
                  <a:cubicBezTo>
                    <a:pt x="52" y="9"/>
                    <a:pt x="51" y="7"/>
                    <a:pt x="51" y="5"/>
                  </a:cubicBezTo>
                  <a:cubicBezTo>
                    <a:pt x="51" y="5"/>
                    <a:pt x="50" y="5"/>
                    <a:pt x="50" y="5"/>
                  </a:cubicBezTo>
                  <a:cubicBezTo>
                    <a:pt x="47" y="5"/>
                    <a:pt x="46" y="6"/>
                    <a:pt x="44" y="8"/>
                  </a:cubicBezTo>
                  <a:cubicBezTo>
                    <a:pt x="42" y="9"/>
                    <a:pt x="40" y="11"/>
                    <a:pt x="38" y="11"/>
                  </a:cubicBezTo>
                  <a:cubicBezTo>
                    <a:pt x="36" y="11"/>
                    <a:pt x="35" y="11"/>
                    <a:pt x="34" y="10"/>
                  </a:cubicBezTo>
                  <a:cubicBezTo>
                    <a:pt x="29" y="7"/>
                    <a:pt x="24" y="4"/>
                    <a:pt x="19" y="0"/>
                  </a:cubicBezTo>
                  <a:cubicBezTo>
                    <a:pt x="19" y="0"/>
                    <a:pt x="19" y="0"/>
                    <a:pt x="19" y="0"/>
                  </a:cubicBezTo>
                  <a:cubicBezTo>
                    <a:pt x="19" y="0"/>
                    <a:pt x="18" y="2"/>
                    <a:pt x="17" y="3"/>
                  </a:cubicBezTo>
                  <a:cubicBezTo>
                    <a:pt x="15" y="2"/>
                    <a:pt x="14"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1" name="Freeform 12">
              <a:extLst>
                <a:ext uri="{FF2B5EF4-FFF2-40B4-BE49-F238E27FC236}">
                  <a16:creationId xmlns:a16="http://schemas.microsoft.com/office/drawing/2014/main" xmlns="" id="{4D5E0150-8E08-405C-B9B1-12D4023CB7D2}"/>
                </a:ext>
              </a:extLst>
            </p:cNvPr>
            <p:cNvSpPr>
              <a:spLocks noEditPoints="1"/>
            </p:cNvSpPr>
            <p:nvPr/>
          </p:nvSpPr>
          <p:spPr bwMode="auto">
            <a:xfrm>
              <a:off x="2715" y="2306"/>
              <a:ext cx="48" cy="52"/>
            </a:xfrm>
            <a:custGeom>
              <a:avLst/>
              <a:gdLst>
                <a:gd name="T0" fmla="*/ 8 w 35"/>
                <a:gd name="T1" fmla="*/ 37 h 38"/>
                <a:gd name="T2" fmla="*/ 8 w 35"/>
                <a:gd name="T3" fmla="*/ 37 h 38"/>
                <a:gd name="T4" fmla="*/ 8 w 35"/>
                <a:gd name="T5" fmla="*/ 37 h 38"/>
                <a:gd name="T6" fmla="*/ 8 w 35"/>
                <a:gd name="T7" fmla="*/ 37 h 38"/>
                <a:gd name="T8" fmla="*/ 8 w 35"/>
                <a:gd name="T9" fmla="*/ 37 h 38"/>
                <a:gd name="T10" fmla="*/ 27 w 35"/>
                <a:gd name="T11" fmla="*/ 0 h 38"/>
                <a:gd name="T12" fmla="*/ 19 w 35"/>
                <a:gd name="T13" fmla="*/ 2 h 38"/>
                <a:gd name="T14" fmla="*/ 20 w 35"/>
                <a:gd name="T15" fmla="*/ 7 h 38"/>
                <a:gd name="T16" fmla="*/ 14 w 35"/>
                <a:gd name="T17" fmla="*/ 4 h 38"/>
                <a:gd name="T18" fmla="*/ 11 w 35"/>
                <a:gd name="T19" fmla="*/ 7 h 38"/>
                <a:gd name="T20" fmla="*/ 5 w 35"/>
                <a:gd name="T21" fmla="*/ 4 h 38"/>
                <a:gd name="T22" fmla="*/ 8 w 35"/>
                <a:gd name="T23" fmla="*/ 37 h 38"/>
                <a:gd name="T24" fmla="*/ 14 w 35"/>
                <a:gd name="T25" fmla="*/ 38 h 38"/>
                <a:gd name="T26" fmla="*/ 19 w 35"/>
                <a:gd name="T27" fmla="*/ 24 h 38"/>
                <a:gd name="T28" fmla="*/ 27 w 35"/>
                <a:gd name="T29" fmla="*/ 17 h 38"/>
                <a:gd name="T30" fmla="*/ 28 w 35"/>
                <a:gd name="T31" fmla="*/ 13 h 38"/>
                <a:gd name="T32" fmla="*/ 30 w 35"/>
                <a:gd name="T33" fmla="*/ 13 h 38"/>
                <a:gd name="T34" fmla="*/ 32 w 35"/>
                <a:gd name="T35" fmla="*/ 14 h 38"/>
                <a:gd name="T36" fmla="*/ 32 w 35"/>
                <a:gd name="T37" fmla="*/ 14 h 38"/>
                <a:gd name="T38" fmla="*/ 28 w 35"/>
                <a:gd name="T39" fmla="*/ 7 h 38"/>
                <a:gd name="T40" fmla="*/ 27 w 35"/>
                <a:gd name="T4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 h="38">
                  <a:moveTo>
                    <a:pt x="8" y="37"/>
                  </a:moveTo>
                  <a:cubicBezTo>
                    <a:pt x="8" y="37"/>
                    <a:pt x="8" y="37"/>
                    <a:pt x="8" y="37"/>
                  </a:cubicBezTo>
                  <a:cubicBezTo>
                    <a:pt x="8" y="37"/>
                    <a:pt x="8" y="37"/>
                    <a:pt x="8" y="37"/>
                  </a:cubicBezTo>
                  <a:cubicBezTo>
                    <a:pt x="8" y="37"/>
                    <a:pt x="8" y="37"/>
                    <a:pt x="8" y="37"/>
                  </a:cubicBezTo>
                  <a:cubicBezTo>
                    <a:pt x="8" y="37"/>
                    <a:pt x="8" y="37"/>
                    <a:pt x="8" y="37"/>
                  </a:cubicBezTo>
                  <a:moveTo>
                    <a:pt x="27" y="0"/>
                  </a:moveTo>
                  <a:cubicBezTo>
                    <a:pt x="24" y="0"/>
                    <a:pt x="22" y="1"/>
                    <a:pt x="19" y="2"/>
                  </a:cubicBezTo>
                  <a:cubicBezTo>
                    <a:pt x="19" y="3"/>
                    <a:pt x="20" y="5"/>
                    <a:pt x="20" y="7"/>
                  </a:cubicBezTo>
                  <a:cubicBezTo>
                    <a:pt x="18" y="6"/>
                    <a:pt x="16" y="5"/>
                    <a:pt x="14" y="4"/>
                  </a:cubicBezTo>
                  <a:cubicBezTo>
                    <a:pt x="13" y="4"/>
                    <a:pt x="12" y="6"/>
                    <a:pt x="11" y="7"/>
                  </a:cubicBezTo>
                  <a:cubicBezTo>
                    <a:pt x="9" y="6"/>
                    <a:pt x="7" y="5"/>
                    <a:pt x="5" y="4"/>
                  </a:cubicBezTo>
                  <a:cubicBezTo>
                    <a:pt x="0" y="16"/>
                    <a:pt x="7" y="26"/>
                    <a:pt x="8" y="37"/>
                  </a:cubicBezTo>
                  <a:cubicBezTo>
                    <a:pt x="10" y="37"/>
                    <a:pt x="12" y="38"/>
                    <a:pt x="14" y="38"/>
                  </a:cubicBezTo>
                  <a:cubicBezTo>
                    <a:pt x="14" y="32"/>
                    <a:pt x="15" y="28"/>
                    <a:pt x="19" y="24"/>
                  </a:cubicBezTo>
                  <a:cubicBezTo>
                    <a:pt x="22" y="22"/>
                    <a:pt x="27" y="19"/>
                    <a:pt x="27" y="17"/>
                  </a:cubicBezTo>
                  <a:cubicBezTo>
                    <a:pt x="26" y="14"/>
                    <a:pt x="27" y="13"/>
                    <a:pt x="28" y="13"/>
                  </a:cubicBezTo>
                  <a:cubicBezTo>
                    <a:pt x="29" y="13"/>
                    <a:pt x="30" y="13"/>
                    <a:pt x="30" y="13"/>
                  </a:cubicBezTo>
                  <a:cubicBezTo>
                    <a:pt x="31" y="13"/>
                    <a:pt x="32" y="14"/>
                    <a:pt x="32" y="14"/>
                  </a:cubicBezTo>
                  <a:cubicBezTo>
                    <a:pt x="32" y="14"/>
                    <a:pt x="32" y="14"/>
                    <a:pt x="32" y="14"/>
                  </a:cubicBezTo>
                  <a:cubicBezTo>
                    <a:pt x="35" y="9"/>
                    <a:pt x="29" y="9"/>
                    <a:pt x="28" y="7"/>
                  </a:cubicBezTo>
                  <a:cubicBezTo>
                    <a:pt x="27" y="5"/>
                    <a:pt x="27" y="2"/>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2" name="Freeform 13">
              <a:extLst>
                <a:ext uri="{FF2B5EF4-FFF2-40B4-BE49-F238E27FC236}">
                  <a16:creationId xmlns:a16="http://schemas.microsoft.com/office/drawing/2014/main" xmlns="" id="{5A4BF058-CAFC-4618-BBBC-E1C01E765720}"/>
                </a:ext>
              </a:extLst>
            </p:cNvPr>
            <p:cNvSpPr>
              <a:spLocks/>
            </p:cNvSpPr>
            <p:nvPr/>
          </p:nvSpPr>
          <p:spPr bwMode="auto">
            <a:xfrm>
              <a:off x="2483" y="2352"/>
              <a:ext cx="48" cy="47"/>
            </a:xfrm>
            <a:custGeom>
              <a:avLst/>
              <a:gdLst>
                <a:gd name="T0" fmla="*/ 27 w 35"/>
                <a:gd name="T1" fmla="*/ 0 h 34"/>
                <a:gd name="T2" fmla="*/ 17 w 35"/>
                <a:gd name="T3" fmla="*/ 3 h 34"/>
                <a:gd name="T4" fmla="*/ 17 w 35"/>
                <a:gd name="T5" fmla="*/ 4 h 34"/>
                <a:gd name="T6" fmla="*/ 22 w 35"/>
                <a:gd name="T7" fmla="*/ 4 h 34"/>
                <a:gd name="T8" fmla="*/ 15 w 35"/>
                <a:gd name="T9" fmla="*/ 17 h 34"/>
                <a:gd name="T10" fmla="*/ 0 w 35"/>
                <a:gd name="T11" fmla="*/ 20 h 34"/>
                <a:gd name="T12" fmla="*/ 4 w 35"/>
                <a:gd name="T13" fmla="*/ 25 h 34"/>
                <a:gd name="T14" fmla="*/ 8 w 35"/>
                <a:gd name="T15" fmla="*/ 24 h 34"/>
                <a:gd name="T16" fmla="*/ 10 w 35"/>
                <a:gd name="T17" fmla="*/ 24 h 34"/>
                <a:gd name="T18" fmla="*/ 15 w 35"/>
                <a:gd name="T19" fmla="*/ 30 h 34"/>
                <a:gd name="T20" fmla="*/ 20 w 35"/>
                <a:gd name="T21" fmla="*/ 34 h 34"/>
                <a:gd name="T22" fmla="*/ 24 w 35"/>
                <a:gd name="T23" fmla="*/ 34 h 34"/>
                <a:gd name="T24" fmla="*/ 26 w 35"/>
                <a:gd name="T25" fmla="*/ 26 h 34"/>
                <a:gd name="T26" fmla="*/ 26 w 35"/>
                <a:gd name="T27" fmla="*/ 26 h 34"/>
                <a:gd name="T28" fmla="*/ 26 w 35"/>
                <a:gd name="T29" fmla="*/ 26 h 34"/>
                <a:gd name="T30" fmla="*/ 35 w 35"/>
                <a:gd name="T31" fmla="*/ 8 h 34"/>
                <a:gd name="T32" fmla="*/ 27 w 35"/>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4">
                  <a:moveTo>
                    <a:pt x="27" y="0"/>
                  </a:moveTo>
                  <a:cubicBezTo>
                    <a:pt x="25" y="0"/>
                    <a:pt x="22" y="1"/>
                    <a:pt x="17" y="3"/>
                  </a:cubicBezTo>
                  <a:cubicBezTo>
                    <a:pt x="17" y="3"/>
                    <a:pt x="17" y="4"/>
                    <a:pt x="17" y="4"/>
                  </a:cubicBezTo>
                  <a:cubicBezTo>
                    <a:pt x="19" y="4"/>
                    <a:pt x="20" y="4"/>
                    <a:pt x="22" y="4"/>
                  </a:cubicBezTo>
                  <a:cubicBezTo>
                    <a:pt x="19" y="9"/>
                    <a:pt x="21" y="15"/>
                    <a:pt x="15" y="17"/>
                  </a:cubicBezTo>
                  <a:cubicBezTo>
                    <a:pt x="10" y="18"/>
                    <a:pt x="5" y="19"/>
                    <a:pt x="0" y="20"/>
                  </a:cubicBezTo>
                  <a:cubicBezTo>
                    <a:pt x="1" y="21"/>
                    <a:pt x="2" y="23"/>
                    <a:pt x="4" y="25"/>
                  </a:cubicBezTo>
                  <a:cubicBezTo>
                    <a:pt x="5" y="24"/>
                    <a:pt x="7" y="24"/>
                    <a:pt x="8" y="24"/>
                  </a:cubicBezTo>
                  <a:cubicBezTo>
                    <a:pt x="9" y="24"/>
                    <a:pt x="9" y="24"/>
                    <a:pt x="10" y="24"/>
                  </a:cubicBezTo>
                  <a:cubicBezTo>
                    <a:pt x="12" y="25"/>
                    <a:pt x="14" y="28"/>
                    <a:pt x="15" y="30"/>
                  </a:cubicBezTo>
                  <a:cubicBezTo>
                    <a:pt x="16" y="34"/>
                    <a:pt x="18" y="34"/>
                    <a:pt x="20" y="34"/>
                  </a:cubicBezTo>
                  <a:cubicBezTo>
                    <a:pt x="21" y="34"/>
                    <a:pt x="23" y="34"/>
                    <a:pt x="24" y="34"/>
                  </a:cubicBezTo>
                  <a:cubicBezTo>
                    <a:pt x="28" y="32"/>
                    <a:pt x="28" y="29"/>
                    <a:pt x="26" y="26"/>
                  </a:cubicBezTo>
                  <a:cubicBezTo>
                    <a:pt x="26" y="26"/>
                    <a:pt x="26" y="26"/>
                    <a:pt x="26" y="26"/>
                  </a:cubicBezTo>
                  <a:cubicBezTo>
                    <a:pt x="26" y="26"/>
                    <a:pt x="26" y="26"/>
                    <a:pt x="26" y="26"/>
                  </a:cubicBezTo>
                  <a:cubicBezTo>
                    <a:pt x="29" y="20"/>
                    <a:pt x="32" y="14"/>
                    <a:pt x="35" y="8"/>
                  </a:cubicBezTo>
                  <a:cubicBezTo>
                    <a:pt x="32" y="3"/>
                    <a:pt x="30"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3" name="Freeform 14">
              <a:extLst>
                <a:ext uri="{FF2B5EF4-FFF2-40B4-BE49-F238E27FC236}">
                  <a16:creationId xmlns:a16="http://schemas.microsoft.com/office/drawing/2014/main" xmlns="" id="{D9659BD1-B800-4932-91B8-2B7184ED08D0}"/>
                </a:ext>
              </a:extLst>
            </p:cNvPr>
            <p:cNvSpPr>
              <a:spLocks/>
            </p:cNvSpPr>
            <p:nvPr/>
          </p:nvSpPr>
          <p:spPr bwMode="auto">
            <a:xfrm>
              <a:off x="2667" y="2675"/>
              <a:ext cx="22" cy="33"/>
            </a:xfrm>
            <a:custGeom>
              <a:avLst/>
              <a:gdLst>
                <a:gd name="T0" fmla="*/ 12 w 16"/>
                <a:gd name="T1" fmla="*/ 0 h 24"/>
                <a:gd name="T2" fmla="*/ 1 w 16"/>
                <a:gd name="T3" fmla="*/ 6 h 24"/>
                <a:gd name="T4" fmla="*/ 7 w 16"/>
                <a:gd name="T5" fmla="*/ 24 h 24"/>
                <a:gd name="T6" fmla="*/ 12 w 16"/>
                <a:gd name="T7" fmla="*/ 0 h 24"/>
              </a:gdLst>
              <a:ahLst/>
              <a:cxnLst>
                <a:cxn ang="0">
                  <a:pos x="T0" y="T1"/>
                </a:cxn>
                <a:cxn ang="0">
                  <a:pos x="T2" y="T3"/>
                </a:cxn>
                <a:cxn ang="0">
                  <a:pos x="T4" y="T5"/>
                </a:cxn>
                <a:cxn ang="0">
                  <a:pos x="T6" y="T7"/>
                </a:cxn>
              </a:cxnLst>
              <a:rect l="0" t="0" r="r" b="b"/>
              <a:pathLst>
                <a:path w="16" h="24">
                  <a:moveTo>
                    <a:pt x="12" y="0"/>
                  </a:moveTo>
                  <a:cubicBezTo>
                    <a:pt x="7" y="0"/>
                    <a:pt x="3" y="1"/>
                    <a:pt x="1" y="6"/>
                  </a:cubicBezTo>
                  <a:cubicBezTo>
                    <a:pt x="0" y="9"/>
                    <a:pt x="3" y="20"/>
                    <a:pt x="7" y="24"/>
                  </a:cubicBezTo>
                  <a:cubicBezTo>
                    <a:pt x="7" y="15"/>
                    <a:pt x="16" y="9"/>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4" name="Freeform 15">
              <a:extLst>
                <a:ext uri="{FF2B5EF4-FFF2-40B4-BE49-F238E27FC236}">
                  <a16:creationId xmlns:a16="http://schemas.microsoft.com/office/drawing/2014/main" xmlns="" id="{3143669D-DFA7-4756-917C-F3C292588953}"/>
                </a:ext>
              </a:extLst>
            </p:cNvPr>
            <p:cNvSpPr>
              <a:spLocks/>
            </p:cNvSpPr>
            <p:nvPr/>
          </p:nvSpPr>
          <p:spPr bwMode="auto">
            <a:xfrm>
              <a:off x="2760" y="2332"/>
              <a:ext cx="22" cy="23"/>
            </a:xfrm>
            <a:custGeom>
              <a:avLst/>
              <a:gdLst>
                <a:gd name="T0" fmla="*/ 14 w 16"/>
                <a:gd name="T1" fmla="*/ 0 h 17"/>
                <a:gd name="T2" fmla="*/ 7 w 16"/>
                <a:gd name="T3" fmla="*/ 7 h 17"/>
                <a:gd name="T4" fmla="*/ 5 w 16"/>
                <a:gd name="T5" fmla="*/ 7 h 17"/>
                <a:gd name="T6" fmla="*/ 3 w 16"/>
                <a:gd name="T7" fmla="*/ 6 h 17"/>
                <a:gd name="T8" fmla="*/ 1 w 16"/>
                <a:gd name="T9" fmla="*/ 10 h 17"/>
                <a:gd name="T10" fmla="*/ 1 w 16"/>
                <a:gd name="T11" fmla="*/ 14 h 17"/>
                <a:gd name="T12" fmla="*/ 7 w 16"/>
                <a:gd name="T13" fmla="*/ 17 h 17"/>
                <a:gd name="T14" fmla="*/ 15 w 16"/>
                <a:gd name="T15" fmla="*/ 8 h 17"/>
                <a:gd name="T16" fmla="*/ 16 w 16"/>
                <a:gd name="T17" fmla="*/ 0 h 17"/>
                <a:gd name="T18" fmla="*/ 14 w 16"/>
                <a:gd name="T1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4" y="0"/>
                  </a:moveTo>
                  <a:cubicBezTo>
                    <a:pt x="14" y="4"/>
                    <a:pt x="11" y="7"/>
                    <a:pt x="7" y="7"/>
                  </a:cubicBezTo>
                  <a:cubicBezTo>
                    <a:pt x="6" y="7"/>
                    <a:pt x="6" y="7"/>
                    <a:pt x="5" y="7"/>
                  </a:cubicBezTo>
                  <a:cubicBezTo>
                    <a:pt x="5" y="7"/>
                    <a:pt x="4" y="6"/>
                    <a:pt x="3" y="6"/>
                  </a:cubicBezTo>
                  <a:cubicBezTo>
                    <a:pt x="1" y="6"/>
                    <a:pt x="0" y="7"/>
                    <a:pt x="1" y="10"/>
                  </a:cubicBezTo>
                  <a:cubicBezTo>
                    <a:pt x="2" y="12"/>
                    <a:pt x="1" y="13"/>
                    <a:pt x="1" y="14"/>
                  </a:cubicBezTo>
                  <a:cubicBezTo>
                    <a:pt x="4" y="16"/>
                    <a:pt x="6" y="17"/>
                    <a:pt x="7" y="17"/>
                  </a:cubicBezTo>
                  <a:cubicBezTo>
                    <a:pt x="12" y="17"/>
                    <a:pt x="14" y="13"/>
                    <a:pt x="15" y="8"/>
                  </a:cubicBezTo>
                  <a:cubicBezTo>
                    <a:pt x="16" y="5"/>
                    <a:pt x="16" y="2"/>
                    <a:pt x="16" y="0"/>
                  </a:cubicBezTo>
                  <a:cubicBezTo>
                    <a:pt x="16" y="0"/>
                    <a:pt x="15"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5" name="Freeform 16">
              <a:extLst>
                <a:ext uri="{FF2B5EF4-FFF2-40B4-BE49-F238E27FC236}">
                  <a16:creationId xmlns:a16="http://schemas.microsoft.com/office/drawing/2014/main" xmlns="" id="{CDBCC623-C32E-43AA-AABA-D036B0085206}"/>
                </a:ext>
              </a:extLst>
            </p:cNvPr>
            <p:cNvSpPr>
              <a:spLocks/>
            </p:cNvSpPr>
            <p:nvPr/>
          </p:nvSpPr>
          <p:spPr bwMode="auto">
            <a:xfrm>
              <a:off x="3183" y="1931"/>
              <a:ext cx="17" cy="20"/>
            </a:xfrm>
            <a:custGeom>
              <a:avLst/>
              <a:gdLst>
                <a:gd name="T0" fmla="*/ 4 w 13"/>
                <a:gd name="T1" fmla="*/ 0 h 15"/>
                <a:gd name="T2" fmla="*/ 11 w 13"/>
                <a:gd name="T3" fmla="*/ 15 h 15"/>
                <a:gd name="T4" fmla="*/ 12 w 13"/>
                <a:gd name="T5" fmla="*/ 6 h 15"/>
                <a:gd name="T6" fmla="*/ 4 w 13"/>
                <a:gd name="T7" fmla="*/ 0 h 15"/>
              </a:gdLst>
              <a:ahLst/>
              <a:cxnLst>
                <a:cxn ang="0">
                  <a:pos x="T0" y="T1"/>
                </a:cxn>
                <a:cxn ang="0">
                  <a:pos x="T2" y="T3"/>
                </a:cxn>
                <a:cxn ang="0">
                  <a:pos x="T4" y="T5"/>
                </a:cxn>
                <a:cxn ang="0">
                  <a:pos x="T6" y="T7"/>
                </a:cxn>
              </a:cxnLst>
              <a:rect l="0" t="0" r="r" b="b"/>
              <a:pathLst>
                <a:path w="13" h="15">
                  <a:moveTo>
                    <a:pt x="4" y="0"/>
                  </a:moveTo>
                  <a:cubicBezTo>
                    <a:pt x="0" y="8"/>
                    <a:pt x="2" y="11"/>
                    <a:pt x="11" y="15"/>
                  </a:cubicBezTo>
                  <a:cubicBezTo>
                    <a:pt x="12" y="12"/>
                    <a:pt x="13" y="8"/>
                    <a:pt x="12" y="6"/>
                  </a:cubicBezTo>
                  <a:cubicBezTo>
                    <a:pt x="11" y="3"/>
                    <a:pt x="7" y="2"/>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6" name="Freeform 17">
              <a:extLst>
                <a:ext uri="{FF2B5EF4-FFF2-40B4-BE49-F238E27FC236}">
                  <a16:creationId xmlns:a16="http://schemas.microsoft.com/office/drawing/2014/main" xmlns="" id="{EC03ABB8-2E3F-45A9-AC5C-EB368FFE1D68}"/>
                </a:ext>
              </a:extLst>
            </p:cNvPr>
            <p:cNvSpPr>
              <a:spLocks/>
            </p:cNvSpPr>
            <p:nvPr/>
          </p:nvSpPr>
          <p:spPr bwMode="auto">
            <a:xfrm>
              <a:off x="2747" y="2284"/>
              <a:ext cx="15" cy="14"/>
            </a:xfrm>
            <a:custGeom>
              <a:avLst/>
              <a:gdLst>
                <a:gd name="T0" fmla="*/ 10 w 11"/>
                <a:gd name="T1" fmla="*/ 0 h 10"/>
                <a:gd name="T2" fmla="*/ 0 w 11"/>
                <a:gd name="T3" fmla="*/ 8 h 10"/>
                <a:gd name="T4" fmla="*/ 1 w 11"/>
                <a:gd name="T5" fmla="*/ 10 h 10"/>
                <a:gd name="T6" fmla="*/ 11 w 11"/>
                <a:gd name="T7" fmla="*/ 9 h 10"/>
                <a:gd name="T8" fmla="*/ 10 w 11"/>
                <a:gd name="T9" fmla="*/ 0 h 10"/>
              </a:gdLst>
              <a:ahLst/>
              <a:cxnLst>
                <a:cxn ang="0">
                  <a:pos x="T0" y="T1"/>
                </a:cxn>
                <a:cxn ang="0">
                  <a:pos x="T2" y="T3"/>
                </a:cxn>
                <a:cxn ang="0">
                  <a:pos x="T4" y="T5"/>
                </a:cxn>
                <a:cxn ang="0">
                  <a:pos x="T6" y="T7"/>
                </a:cxn>
                <a:cxn ang="0">
                  <a:pos x="T8" y="T9"/>
                </a:cxn>
              </a:cxnLst>
              <a:rect l="0" t="0" r="r" b="b"/>
              <a:pathLst>
                <a:path w="11" h="10">
                  <a:moveTo>
                    <a:pt x="10" y="0"/>
                  </a:moveTo>
                  <a:cubicBezTo>
                    <a:pt x="5" y="4"/>
                    <a:pt x="3" y="6"/>
                    <a:pt x="0" y="8"/>
                  </a:cubicBezTo>
                  <a:cubicBezTo>
                    <a:pt x="0" y="9"/>
                    <a:pt x="1" y="9"/>
                    <a:pt x="1" y="10"/>
                  </a:cubicBezTo>
                  <a:cubicBezTo>
                    <a:pt x="4" y="10"/>
                    <a:pt x="8" y="10"/>
                    <a:pt x="11" y="9"/>
                  </a:cubicBezTo>
                  <a:cubicBezTo>
                    <a:pt x="11" y="7"/>
                    <a:pt x="10" y="4"/>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7" name="Freeform 18">
              <a:extLst>
                <a:ext uri="{FF2B5EF4-FFF2-40B4-BE49-F238E27FC236}">
                  <a16:creationId xmlns:a16="http://schemas.microsoft.com/office/drawing/2014/main" xmlns="" id="{AB52D0B1-0E2D-4418-84E7-7A298457A617}"/>
                </a:ext>
              </a:extLst>
            </p:cNvPr>
            <p:cNvSpPr>
              <a:spLocks/>
            </p:cNvSpPr>
            <p:nvPr/>
          </p:nvSpPr>
          <p:spPr bwMode="auto">
            <a:xfrm>
              <a:off x="2745" y="2344"/>
              <a:ext cx="11" cy="11"/>
            </a:xfrm>
            <a:custGeom>
              <a:avLst/>
              <a:gdLst>
                <a:gd name="T0" fmla="*/ 4 w 8"/>
                <a:gd name="T1" fmla="*/ 0 h 8"/>
                <a:gd name="T2" fmla="*/ 0 w 8"/>
                <a:gd name="T3" fmla="*/ 3 h 8"/>
                <a:gd name="T4" fmla="*/ 6 w 8"/>
                <a:gd name="T5" fmla="*/ 8 h 8"/>
                <a:gd name="T6" fmla="*/ 8 w 8"/>
                <a:gd name="T7" fmla="*/ 6 h 8"/>
                <a:gd name="T8" fmla="*/ 5 w 8"/>
                <a:gd name="T9" fmla="*/ 1 h 8"/>
                <a:gd name="T10" fmla="*/ 4 w 8"/>
                <a:gd name="T11" fmla="*/ 0 h 8"/>
              </a:gdLst>
              <a:ahLst/>
              <a:cxnLst>
                <a:cxn ang="0">
                  <a:pos x="T0" y="T1"/>
                </a:cxn>
                <a:cxn ang="0">
                  <a:pos x="T2" y="T3"/>
                </a:cxn>
                <a:cxn ang="0">
                  <a:pos x="T4" y="T5"/>
                </a:cxn>
                <a:cxn ang="0">
                  <a:pos x="T6" y="T7"/>
                </a:cxn>
                <a:cxn ang="0">
                  <a:pos x="T8" y="T9"/>
                </a:cxn>
                <a:cxn ang="0">
                  <a:pos x="T10" y="T11"/>
                </a:cxn>
              </a:cxnLst>
              <a:rect l="0" t="0" r="r" b="b"/>
              <a:pathLst>
                <a:path w="8" h="8">
                  <a:moveTo>
                    <a:pt x="4" y="0"/>
                  </a:moveTo>
                  <a:cubicBezTo>
                    <a:pt x="3" y="0"/>
                    <a:pt x="1" y="2"/>
                    <a:pt x="0" y="3"/>
                  </a:cubicBezTo>
                  <a:cubicBezTo>
                    <a:pt x="2" y="4"/>
                    <a:pt x="4" y="6"/>
                    <a:pt x="6" y="8"/>
                  </a:cubicBezTo>
                  <a:cubicBezTo>
                    <a:pt x="6" y="7"/>
                    <a:pt x="7" y="7"/>
                    <a:pt x="8" y="6"/>
                  </a:cubicBezTo>
                  <a:cubicBezTo>
                    <a:pt x="7" y="4"/>
                    <a:pt x="6" y="2"/>
                    <a:pt x="5"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8" name="Freeform 19">
              <a:extLst>
                <a:ext uri="{FF2B5EF4-FFF2-40B4-BE49-F238E27FC236}">
                  <a16:creationId xmlns:a16="http://schemas.microsoft.com/office/drawing/2014/main" xmlns="" id="{94FA5279-8178-4C1A-AD97-39D5BB3B74DD}"/>
                </a:ext>
              </a:extLst>
            </p:cNvPr>
            <p:cNvSpPr>
              <a:spLocks/>
            </p:cNvSpPr>
            <p:nvPr/>
          </p:nvSpPr>
          <p:spPr bwMode="auto">
            <a:xfrm>
              <a:off x="2937" y="2268"/>
              <a:ext cx="13" cy="11"/>
            </a:xfrm>
            <a:custGeom>
              <a:avLst/>
              <a:gdLst>
                <a:gd name="T0" fmla="*/ 9 w 10"/>
                <a:gd name="T1" fmla="*/ 0 h 8"/>
                <a:gd name="T2" fmla="*/ 0 w 10"/>
                <a:gd name="T3" fmla="*/ 2 h 8"/>
                <a:gd name="T4" fmla="*/ 0 w 10"/>
                <a:gd name="T5" fmla="*/ 8 h 8"/>
                <a:gd name="T6" fmla="*/ 10 w 10"/>
                <a:gd name="T7" fmla="*/ 2 h 8"/>
                <a:gd name="T8" fmla="*/ 9 w 10"/>
                <a:gd name="T9" fmla="*/ 0 h 8"/>
              </a:gdLst>
              <a:ahLst/>
              <a:cxnLst>
                <a:cxn ang="0">
                  <a:pos x="T0" y="T1"/>
                </a:cxn>
                <a:cxn ang="0">
                  <a:pos x="T2" y="T3"/>
                </a:cxn>
                <a:cxn ang="0">
                  <a:pos x="T4" y="T5"/>
                </a:cxn>
                <a:cxn ang="0">
                  <a:pos x="T6" y="T7"/>
                </a:cxn>
                <a:cxn ang="0">
                  <a:pos x="T8" y="T9"/>
                </a:cxn>
              </a:cxnLst>
              <a:rect l="0" t="0" r="r" b="b"/>
              <a:pathLst>
                <a:path w="10" h="8">
                  <a:moveTo>
                    <a:pt x="9" y="0"/>
                  </a:moveTo>
                  <a:cubicBezTo>
                    <a:pt x="6" y="1"/>
                    <a:pt x="3" y="1"/>
                    <a:pt x="0" y="2"/>
                  </a:cubicBezTo>
                  <a:cubicBezTo>
                    <a:pt x="0" y="3"/>
                    <a:pt x="0" y="5"/>
                    <a:pt x="0" y="8"/>
                  </a:cubicBezTo>
                  <a:cubicBezTo>
                    <a:pt x="4" y="5"/>
                    <a:pt x="7" y="4"/>
                    <a:pt x="10" y="2"/>
                  </a:cubicBezTo>
                  <a:cubicBezTo>
                    <a:pt x="10" y="1"/>
                    <a:pt x="9" y="1"/>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sp>
          <p:nvSpPr>
            <p:cNvPr id="1039" name="Freeform 20">
              <a:extLst>
                <a:ext uri="{FF2B5EF4-FFF2-40B4-BE49-F238E27FC236}">
                  <a16:creationId xmlns:a16="http://schemas.microsoft.com/office/drawing/2014/main" xmlns="" id="{DC53E710-C551-453A-BBBC-DAD0B8B01880}"/>
                </a:ext>
              </a:extLst>
            </p:cNvPr>
            <p:cNvSpPr>
              <a:spLocks/>
            </p:cNvSpPr>
            <p:nvPr/>
          </p:nvSpPr>
          <p:spPr bwMode="auto">
            <a:xfrm>
              <a:off x="2980" y="2789"/>
              <a:ext cx="19" cy="15"/>
            </a:xfrm>
            <a:custGeom>
              <a:avLst/>
              <a:gdLst>
                <a:gd name="T0" fmla="*/ 0 w 14"/>
                <a:gd name="T1" fmla="*/ 0 h 11"/>
                <a:gd name="T2" fmla="*/ 14 w 14"/>
                <a:gd name="T3" fmla="*/ 11 h 11"/>
                <a:gd name="T4" fmla="*/ 0 w 14"/>
                <a:gd name="T5" fmla="*/ 0 h 11"/>
              </a:gdLst>
              <a:ahLst/>
              <a:cxnLst>
                <a:cxn ang="0">
                  <a:pos x="T0" y="T1"/>
                </a:cxn>
                <a:cxn ang="0">
                  <a:pos x="T2" y="T3"/>
                </a:cxn>
                <a:cxn ang="0">
                  <a:pos x="T4" y="T5"/>
                </a:cxn>
              </a:cxnLst>
              <a:rect l="0" t="0" r="r" b="b"/>
              <a:pathLst>
                <a:path w="14" h="11">
                  <a:moveTo>
                    <a:pt x="0" y="0"/>
                  </a:moveTo>
                  <a:cubicBezTo>
                    <a:pt x="5" y="4"/>
                    <a:pt x="10" y="8"/>
                    <a:pt x="14" y="11"/>
                  </a:cubicBezTo>
                  <a:cubicBezTo>
                    <a:pt x="13" y="6"/>
                    <a:pt x="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GB"/>
            </a:p>
          </p:txBody>
        </p:sp>
      </p:grpSp>
      <p:grpSp>
        <p:nvGrpSpPr>
          <p:cNvPr id="166" name="Group 387">
            <a:extLst>
              <a:ext uri="{FF2B5EF4-FFF2-40B4-BE49-F238E27FC236}">
                <a16:creationId xmlns:a16="http://schemas.microsoft.com/office/drawing/2014/main" xmlns="" id="{A5414E68-CC71-4EAA-9C0E-FEACA154196D}"/>
              </a:ext>
            </a:extLst>
          </p:cNvPr>
          <p:cNvGrpSpPr>
            <a:grpSpLocks noChangeAspect="1"/>
          </p:cNvGrpSpPr>
          <p:nvPr/>
        </p:nvGrpSpPr>
        <p:grpSpPr bwMode="auto">
          <a:xfrm>
            <a:off x="3758287" y="3079160"/>
            <a:ext cx="227396" cy="349840"/>
            <a:chOff x="2436" y="0"/>
            <a:chExt cx="2808" cy="4320"/>
          </a:xfrm>
        </p:grpSpPr>
        <p:sp>
          <p:nvSpPr>
            <p:cNvPr id="167" name="Freeform 388">
              <a:extLst>
                <a:ext uri="{FF2B5EF4-FFF2-40B4-BE49-F238E27FC236}">
                  <a16:creationId xmlns:a16="http://schemas.microsoft.com/office/drawing/2014/main" xmlns="" id="{60903AB5-AB1A-4A24-B042-656A04BF3D65}"/>
                </a:ext>
              </a:extLst>
            </p:cNvPr>
            <p:cNvSpPr>
              <a:spLocks noEditPoints="1"/>
            </p:cNvSpPr>
            <p:nvPr/>
          </p:nvSpPr>
          <p:spPr bwMode="auto">
            <a:xfrm>
              <a:off x="2436" y="0"/>
              <a:ext cx="2808" cy="4320"/>
            </a:xfrm>
            <a:custGeom>
              <a:avLst/>
              <a:gdLst>
                <a:gd name="T0" fmla="*/ 1277 w 2808"/>
                <a:gd name="T1" fmla="*/ 2228 h 4320"/>
                <a:gd name="T2" fmla="*/ 1078 w 2808"/>
                <a:gd name="T3" fmla="*/ 2172 h 4320"/>
                <a:gd name="T4" fmla="*/ 902 w 2808"/>
                <a:gd name="T5" fmla="*/ 2071 h 4320"/>
                <a:gd name="T6" fmla="*/ 758 w 2808"/>
                <a:gd name="T7" fmla="*/ 1933 h 4320"/>
                <a:gd name="T8" fmla="*/ 649 w 2808"/>
                <a:gd name="T9" fmla="*/ 1764 h 4320"/>
                <a:gd name="T10" fmla="*/ 582 w 2808"/>
                <a:gd name="T11" fmla="*/ 1570 h 4320"/>
                <a:gd name="T12" fmla="*/ 565 w 2808"/>
                <a:gd name="T13" fmla="*/ 1401 h 4320"/>
                <a:gd name="T14" fmla="*/ 592 w 2808"/>
                <a:gd name="T15" fmla="*/ 1191 h 4320"/>
                <a:gd name="T16" fmla="*/ 666 w 2808"/>
                <a:gd name="T17" fmla="*/ 1002 h 4320"/>
                <a:gd name="T18" fmla="*/ 783 w 2808"/>
                <a:gd name="T19" fmla="*/ 837 h 4320"/>
                <a:gd name="T20" fmla="*/ 935 w 2808"/>
                <a:gd name="T21" fmla="*/ 707 h 4320"/>
                <a:gd name="T22" fmla="*/ 1115 w 2808"/>
                <a:gd name="T23" fmla="*/ 613 h 4320"/>
                <a:gd name="T24" fmla="*/ 1317 w 2808"/>
                <a:gd name="T25" fmla="*/ 567 h 4320"/>
                <a:gd name="T26" fmla="*/ 1489 w 2808"/>
                <a:gd name="T27" fmla="*/ 567 h 4320"/>
                <a:gd name="T28" fmla="*/ 1691 w 2808"/>
                <a:gd name="T29" fmla="*/ 613 h 4320"/>
                <a:gd name="T30" fmla="*/ 1871 w 2808"/>
                <a:gd name="T31" fmla="*/ 707 h 4320"/>
                <a:gd name="T32" fmla="*/ 2024 w 2808"/>
                <a:gd name="T33" fmla="*/ 837 h 4320"/>
                <a:gd name="T34" fmla="*/ 2140 w 2808"/>
                <a:gd name="T35" fmla="*/ 1002 h 4320"/>
                <a:gd name="T36" fmla="*/ 2215 w 2808"/>
                <a:gd name="T37" fmla="*/ 1191 h 4320"/>
                <a:gd name="T38" fmla="*/ 2241 w 2808"/>
                <a:gd name="T39" fmla="*/ 1401 h 4320"/>
                <a:gd name="T40" fmla="*/ 2224 w 2808"/>
                <a:gd name="T41" fmla="*/ 1570 h 4320"/>
                <a:gd name="T42" fmla="*/ 2159 w 2808"/>
                <a:gd name="T43" fmla="*/ 1764 h 4320"/>
                <a:gd name="T44" fmla="*/ 2050 w 2808"/>
                <a:gd name="T45" fmla="*/ 1933 h 4320"/>
                <a:gd name="T46" fmla="*/ 1904 w 2808"/>
                <a:gd name="T47" fmla="*/ 2071 h 4320"/>
                <a:gd name="T48" fmla="*/ 1730 w 2808"/>
                <a:gd name="T49" fmla="*/ 2172 h 4320"/>
                <a:gd name="T50" fmla="*/ 1531 w 2808"/>
                <a:gd name="T51" fmla="*/ 2228 h 4320"/>
                <a:gd name="T52" fmla="*/ 0 w 2808"/>
                <a:gd name="T53" fmla="*/ 1500 h 4320"/>
                <a:gd name="T54" fmla="*/ 23 w 2808"/>
                <a:gd name="T55" fmla="*/ 1764 h 4320"/>
                <a:gd name="T56" fmla="*/ 92 w 2808"/>
                <a:gd name="T57" fmla="*/ 2045 h 4320"/>
                <a:gd name="T58" fmla="*/ 194 w 2808"/>
                <a:gd name="T59" fmla="*/ 2337 h 4320"/>
                <a:gd name="T60" fmla="*/ 444 w 2808"/>
                <a:gd name="T61" fmla="*/ 2867 h 4320"/>
                <a:gd name="T62" fmla="*/ 767 w 2808"/>
                <a:gd name="T63" fmla="*/ 3421 h 4320"/>
                <a:gd name="T64" fmla="*/ 1078 w 2808"/>
                <a:gd name="T65" fmla="*/ 3884 h 4320"/>
                <a:gd name="T66" fmla="*/ 1404 w 2808"/>
                <a:gd name="T67" fmla="*/ 4320 h 4320"/>
                <a:gd name="T68" fmla="*/ 1788 w 2808"/>
                <a:gd name="T69" fmla="*/ 3801 h 4320"/>
                <a:gd name="T70" fmla="*/ 2106 w 2808"/>
                <a:gd name="T71" fmla="*/ 3315 h 4320"/>
                <a:gd name="T72" fmla="*/ 2424 w 2808"/>
                <a:gd name="T73" fmla="*/ 2750 h 4320"/>
                <a:gd name="T74" fmla="*/ 2636 w 2808"/>
                <a:gd name="T75" fmla="*/ 2278 h 4320"/>
                <a:gd name="T76" fmla="*/ 2732 w 2808"/>
                <a:gd name="T77" fmla="*/ 1988 h 4320"/>
                <a:gd name="T78" fmla="*/ 2792 w 2808"/>
                <a:gd name="T79" fmla="*/ 1710 h 4320"/>
                <a:gd name="T80" fmla="*/ 2808 w 2808"/>
                <a:gd name="T81" fmla="*/ 1500 h 4320"/>
                <a:gd name="T82" fmla="*/ 2796 w 2808"/>
                <a:gd name="T83" fmla="*/ 1275 h 4320"/>
                <a:gd name="T84" fmla="*/ 2758 w 2808"/>
                <a:gd name="T85" fmla="*/ 1068 h 4320"/>
                <a:gd name="T86" fmla="*/ 2701 w 2808"/>
                <a:gd name="T87" fmla="*/ 879 h 4320"/>
                <a:gd name="T88" fmla="*/ 2623 w 2808"/>
                <a:gd name="T89" fmla="*/ 710 h 4320"/>
                <a:gd name="T90" fmla="*/ 2528 w 2808"/>
                <a:gd name="T91" fmla="*/ 557 h 4320"/>
                <a:gd name="T92" fmla="*/ 2319 w 2808"/>
                <a:gd name="T93" fmla="*/ 329 h 4320"/>
                <a:gd name="T94" fmla="*/ 2041 w 2808"/>
                <a:gd name="T95" fmla="*/ 146 h 4320"/>
                <a:gd name="T96" fmla="*/ 1730 w 2808"/>
                <a:gd name="T97" fmla="*/ 36 h 4320"/>
                <a:gd name="T98" fmla="*/ 1404 w 2808"/>
                <a:gd name="T99" fmla="*/ 0 h 4320"/>
                <a:gd name="T100" fmla="*/ 1078 w 2808"/>
                <a:gd name="T101" fmla="*/ 36 h 4320"/>
                <a:gd name="T102" fmla="*/ 767 w 2808"/>
                <a:gd name="T103" fmla="*/ 146 h 4320"/>
                <a:gd name="T104" fmla="*/ 489 w 2808"/>
                <a:gd name="T105" fmla="*/ 329 h 4320"/>
                <a:gd name="T106" fmla="*/ 280 w 2808"/>
                <a:gd name="T107" fmla="*/ 557 h 4320"/>
                <a:gd name="T108" fmla="*/ 183 w 2808"/>
                <a:gd name="T109" fmla="*/ 710 h 4320"/>
                <a:gd name="T110" fmla="*/ 106 w 2808"/>
                <a:gd name="T111" fmla="*/ 879 h 4320"/>
                <a:gd name="T112" fmla="*/ 48 w 2808"/>
                <a:gd name="T113" fmla="*/ 1068 h 4320"/>
                <a:gd name="T114" fmla="*/ 12 w 2808"/>
                <a:gd name="T115" fmla="*/ 1275 h 4320"/>
                <a:gd name="T116" fmla="*/ 0 w 2808"/>
                <a:gd name="T117" fmla="*/ 150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08" h="4320">
                  <a:moveTo>
                    <a:pt x="1404" y="2238"/>
                  </a:moveTo>
                  <a:lnTo>
                    <a:pt x="1404" y="2238"/>
                  </a:lnTo>
                  <a:lnTo>
                    <a:pt x="1361" y="2238"/>
                  </a:lnTo>
                  <a:lnTo>
                    <a:pt x="1317" y="2235"/>
                  </a:lnTo>
                  <a:lnTo>
                    <a:pt x="1277" y="2228"/>
                  </a:lnTo>
                  <a:lnTo>
                    <a:pt x="1235" y="2221"/>
                  </a:lnTo>
                  <a:lnTo>
                    <a:pt x="1194" y="2211"/>
                  </a:lnTo>
                  <a:lnTo>
                    <a:pt x="1154" y="2200"/>
                  </a:lnTo>
                  <a:lnTo>
                    <a:pt x="1115" y="2188"/>
                  </a:lnTo>
                  <a:lnTo>
                    <a:pt x="1078" y="2172"/>
                  </a:lnTo>
                  <a:lnTo>
                    <a:pt x="1041" y="2155"/>
                  </a:lnTo>
                  <a:lnTo>
                    <a:pt x="1005" y="2137"/>
                  </a:lnTo>
                  <a:lnTo>
                    <a:pt x="969" y="2117"/>
                  </a:lnTo>
                  <a:lnTo>
                    <a:pt x="935" y="2095"/>
                  </a:lnTo>
                  <a:lnTo>
                    <a:pt x="902" y="2071"/>
                  </a:lnTo>
                  <a:lnTo>
                    <a:pt x="871" y="2047"/>
                  </a:lnTo>
                  <a:lnTo>
                    <a:pt x="840" y="2020"/>
                  </a:lnTo>
                  <a:lnTo>
                    <a:pt x="811" y="1992"/>
                  </a:lnTo>
                  <a:lnTo>
                    <a:pt x="783" y="1964"/>
                  </a:lnTo>
                  <a:lnTo>
                    <a:pt x="758" y="1933"/>
                  </a:lnTo>
                  <a:lnTo>
                    <a:pt x="733" y="1902"/>
                  </a:lnTo>
                  <a:lnTo>
                    <a:pt x="708" y="1870"/>
                  </a:lnTo>
                  <a:lnTo>
                    <a:pt x="686" y="1835"/>
                  </a:lnTo>
                  <a:lnTo>
                    <a:pt x="666" y="1800"/>
                  </a:lnTo>
                  <a:lnTo>
                    <a:pt x="649" y="1764"/>
                  </a:lnTo>
                  <a:lnTo>
                    <a:pt x="632" y="1727"/>
                  </a:lnTo>
                  <a:lnTo>
                    <a:pt x="617" y="1689"/>
                  </a:lnTo>
                  <a:lnTo>
                    <a:pt x="604" y="1649"/>
                  </a:lnTo>
                  <a:lnTo>
                    <a:pt x="592" y="1610"/>
                  </a:lnTo>
                  <a:lnTo>
                    <a:pt x="582" y="1570"/>
                  </a:lnTo>
                  <a:lnTo>
                    <a:pt x="576" y="1528"/>
                  </a:lnTo>
                  <a:lnTo>
                    <a:pt x="570" y="1486"/>
                  </a:lnTo>
                  <a:lnTo>
                    <a:pt x="567" y="1444"/>
                  </a:lnTo>
                  <a:lnTo>
                    <a:pt x="565" y="1401"/>
                  </a:lnTo>
                  <a:lnTo>
                    <a:pt x="565" y="1401"/>
                  </a:lnTo>
                  <a:lnTo>
                    <a:pt x="567" y="1357"/>
                  </a:lnTo>
                  <a:lnTo>
                    <a:pt x="570" y="1315"/>
                  </a:lnTo>
                  <a:lnTo>
                    <a:pt x="576" y="1273"/>
                  </a:lnTo>
                  <a:lnTo>
                    <a:pt x="582" y="1231"/>
                  </a:lnTo>
                  <a:lnTo>
                    <a:pt x="592" y="1191"/>
                  </a:lnTo>
                  <a:lnTo>
                    <a:pt x="604" y="1152"/>
                  </a:lnTo>
                  <a:lnTo>
                    <a:pt x="617" y="1113"/>
                  </a:lnTo>
                  <a:lnTo>
                    <a:pt x="632" y="1075"/>
                  </a:lnTo>
                  <a:lnTo>
                    <a:pt x="649" y="1037"/>
                  </a:lnTo>
                  <a:lnTo>
                    <a:pt x="666" y="1002"/>
                  </a:lnTo>
                  <a:lnTo>
                    <a:pt x="686" y="966"/>
                  </a:lnTo>
                  <a:lnTo>
                    <a:pt x="708" y="932"/>
                  </a:lnTo>
                  <a:lnTo>
                    <a:pt x="733" y="899"/>
                  </a:lnTo>
                  <a:lnTo>
                    <a:pt x="758" y="868"/>
                  </a:lnTo>
                  <a:lnTo>
                    <a:pt x="783" y="837"/>
                  </a:lnTo>
                  <a:lnTo>
                    <a:pt x="811" y="809"/>
                  </a:lnTo>
                  <a:lnTo>
                    <a:pt x="840" y="781"/>
                  </a:lnTo>
                  <a:lnTo>
                    <a:pt x="871" y="755"/>
                  </a:lnTo>
                  <a:lnTo>
                    <a:pt x="902" y="730"/>
                  </a:lnTo>
                  <a:lnTo>
                    <a:pt x="935" y="707"/>
                  </a:lnTo>
                  <a:lnTo>
                    <a:pt x="969" y="685"/>
                  </a:lnTo>
                  <a:lnTo>
                    <a:pt x="1005" y="665"/>
                  </a:lnTo>
                  <a:lnTo>
                    <a:pt x="1041" y="646"/>
                  </a:lnTo>
                  <a:lnTo>
                    <a:pt x="1078" y="629"/>
                  </a:lnTo>
                  <a:lnTo>
                    <a:pt x="1115" y="613"/>
                  </a:lnTo>
                  <a:lnTo>
                    <a:pt x="1154" y="601"/>
                  </a:lnTo>
                  <a:lnTo>
                    <a:pt x="1194" y="590"/>
                  </a:lnTo>
                  <a:lnTo>
                    <a:pt x="1235" y="581"/>
                  </a:lnTo>
                  <a:lnTo>
                    <a:pt x="1277" y="573"/>
                  </a:lnTo>
                  <a:lnTo>
                    <a:pt x="1317" y="567"/>
                  </a:lnTo>
                  <a:lnTo>
                    <a:pt x="1361" y="564"/>
                  </a:lnTo>
                  <a:lnTo>
                    <a:pt x="1404" y="564"/>
                  </a:lnTo>
                  <a:lnTo>
                    <a:pt x="1404" y="564"/>
                  </a:lnTo>
                  <a:lnTo>
                    <a:pt x="1446" y="564"/>
                  </a:lnTo>
                  <a:lnTo>
                    <a:pt x="1489" y="567"/>
                  </a:lnTo>
                  <a:lnTo>
                    <a:pt x="1531" y="573"/>
                  </a:lnTo>
                  <a:lnTo>
                    <a:pt x="1572" y="581"/>
                  </a:lnTo>
                  <a:lnTo>
                    <a:pt x="1612" y="590"/>
                  </a:lnTo>
                  <a:lnTo>
                    <a:pt x="1652" y="601"/>
                  </a:lnTo>
                  <a:lnTo>
                    <a:pt x="1691" y="613"/>
                  </a:lnTo>
                  <a:lnTo>
                    <a:pt x="1730" y="629"/>
                  </a:lnTo>
                  <a:lnTo>
                    <a:pt x="1766" y="646"/>
                  </a:lnTo>
                  <a:lnTo>
                    <a:pt x="1803" y="665"/>
                  </a:lnTo>
                  <a:lnTo>
                    <a:pt x="1837" y="685"/>
                  </a:lnTo>
                  <a:lnTo>
                    <a:pt x="1871" y="707"/>
                  </a:lnTo>
                  <a:lnTo>
                    <a:pt x="1904" y="730"/>
                  </a:lnTo>
                  <a:lnTo>
                    <a:pt x="1937" y="755"/>
                  </a:lnTo>
                  <a:lnTo>
                    <a:pt x="1966" y="781"/>
                  </a:lnTo>
                  <a:lnTo>
                    <a:pt x="1996" y="809"/>
                  </a:lnTo>
                  <a:lnTo>
                    <a:pt x="2024" y="837"/>
                  </a:lnTo>
                  <a:lnTo>
                    <a:pt x="2050" y="868"/>
                  </a:lnTo>
                  <a:lnTo>
                    <a:pt x="2075" y="899"/>
                  </a:lnTo>
                  <a:lnTo>
                    <a:pt x="2098" y="932"/>
                  </a:lnTo>
                  <a:lnTo>
                    <a:pt x="2120" y="966"/>
                  </a:lnTo>
                  <a:lnTo>
                    <a:pt x="2140" y="1002"/>
                  </a:lnTo>
                  <a:lnTo>
                    <a:pt x="2159" y="1037"/>
                  </a:lnTo>
                  <a:lnTo>
                    <a:pt x="2176" y="1075"/>
                  </a:lnTo>
                  <a:lnTo>
                    <a:pt x="2190" y="1113"/>
                  </a:lnTo>
                  <a:lnTo>
                    <a:pt x="2204" y="1152"/>
                  </a:lnTo>
                  <a:lnTo>
                    <a:pt x="2215" y="1191"/>
                  </a:lnTo>
                  <a:lnTo>
                    <a:pt x="2224" y="1231"/>
                  </a:lnTo>
                  <a:lnTo>
                    <a:pt x="2232" y="1273"/>
                  </a:lnTo>
                  <a:lnTo>
                    <a:pt x="2236" y="1315"/>
                  </a:lnTo>
                  <a:lnTo>
                    <a:pt x="2240" y="1357"/>
                  </a:lnTo>
                  <a:lnTo>
                    <a:pt x="2241" y="1401"/>
                  </a:lnTo>
                  <a:lnTo>
                    <a:pt x="2241" y="1401"/>
                  </a:lnTo>
                  <a:lnTo>
                    <a:pt x="2240" y="1444"/>
                  </a:lnTo>
                  <a:lnTo>
                    <a:pt x="2236" y="1486"/>
                  </a:lnTo>
                  <a:lnTo>
                    <a:pt x="2232" y="1528"/>
                  </a:lnTo>
                  <a:lnTo>
                    <a:pt x="2224" y="1570"/>
                  </a:lnTo>
                  <a:lnTo>
                    <a:pt x="2215" y="1610"/>
                  </a:lnTo>
                  <a:lnTo>
                    <a:pt x="2204" y="1649"/>
                  </a:lnTo>
                  <a:lnTo>
                    <a:pt x="2190" y="1689"/>
                  </a:lnTo>
                  <a:lnTo>
                    <a:pt x="2176" y="1727"/>
                  </a:lnTo>
                  <a:lnTo>
                    <a:pt x="2159" y="1764"/>
                  </a:lnTo>
                  <a:lnTo>
                    <a:pt x="2140" y="1800"/>
                  </a:lnTo>
                  <a:lnTo>
                    <a:pt x="2120" y="1835"/>
                  </a:lnTo>
                  <a:lnTo>
                    <a:pt x="2098" y="1870"/>
                  </a:lnTo>
                  <a:lnTo>
                    <a:pt x="2075" y="1902"/>
                  </a:lnTo>
                  <a:lnTo>
                    <a:pt x="2050" y="1933"/>
                  </a:lnTo>
                  <a:lnTo>
                    <a:pt x="2024" y="1964"/>
                  </a:lnTo>
                  <a:lnTo>
                    <a:pt x="1996" y="1992"/>
                  </a:lnTo>
                  <a:lnTo>
                    <a:pt x="1966" y="2020"/>
                  </a:lnTo>
                  <a:lnTo>
                    <a:pt x="1937" y="2047"/>
                  </a:lnTo>
                  <a:lnTo>
                    <a:pt x="1904" y="2071"/>
                  </a:lnTo>
                  <a:lnTo>
                    <a:pt x="1871" y="2095"/>
                  </a:lnTo>
                  <a:lnTo>
                    <a:pt x="1837" y="2117"/>
                  </a:lnTo>
                  <a:lnTo>
                    <a:pt x="1803" y="2137"/>
                  </a:lnTo>
                  <a:lnTo>
                    <a:pt x="1766" y="2155"/>
                  </a:lnTo>
                  <a:lnTo>
                    <a:pt x="1730" y="2172"/>
                  </a:lnTo>
                  <a:lnTo>
                    <a:pt x="1691" y="2188"/>
                  </a:lnTo>
                  <a:lnTo>
                    <a:pt x="1652" y="2200"/>
                  </a:lnTo>
                  <a:lnTo>
                    <a:pt x="1612" y="2211"/>
                  </a:lnTo>
                  <a:lnTo>
                    <a:pt x="1572" y="2221"/>
                  </a:lnTo>
                  <a:lnTo>
                    <a:pt x="1531" y="2228"/>
                  </a:lnTo>
                  <a:lnTo>
                    <a:pt x="1489" y="2235"/>
                  </a:lnTo>
                  <a:lnTo>
                    <a:pt x="1446" y="2238"/>
                  </a:lnTo>
                  <a:lnTo>
                    <a:pt x="1404" y="2238"/>
                  </a:lnTo>
                  <a:close/>
                  <a:moveTo>
                    <a:pt x="0" y="1500"/>
                  </a:moveTo>
                  <a:lnTo>
                    <a:pt x="0" y="1500"/>
                  </a:lnTo>
                  <a:lnTo>
                    <a:pt x="0" y="1551"/>
                  </a:lnTo>
                  <a:lnTo>
                    <a:pt x="3" y="1604"/>
                  </a:lnTo>
                  <a:lnTo>
                    <a:pt x="8" y="1657"/>
                  </a:lnTo>
                  <a:lnTo>
                    <a:pt x="16" y="1710"/>
                  </a:lnTo>
                  <a:lnTo>
                    <a:pt x="23" y="1764"/>
                  </a:lnTo>
                  <a:lnTo>
                    <a:pt x="34" y="1820"/>
                  </a:lnTo>
                  <a:lnTo>
                    <a:pt x="47" y="1876"/>
                  </a:lnTo>
                  <a:lnTo>
                    <a:pt x="59" y="1932"/>
                  </a:lnTo>
                  <a:lnTo>
                    <a:pt x="75" y="1988"/>
                  </a:lnTo>
                  <a:lnTo>
                    <a:pt x="92" y="2045"/>
                  </a:lnTo>
                  <a:lnTo>
                    <a:pt x="110" y="2104"/>
                  </a:lnTo>
                  <a:lnTo>
                    <a:pt x="129" y="2162"/>
                  </a:lnTo>
                  <a:lnTo>
                    <a:pt x="149" y="2221"/>
                  </a:lnTo>
                  <a:lnTo>
                    <a:pt x="171" y="2278"/>
                  </a:lnTo>
                  <a:lnTo>
                    <a:pt x="194" y="2337"/>
                  </a:lnTo>
                  <a:lnTo>
                    <a:pt x="219" y="2396"/>
                  </a:lnTo>
                  <a:lnTo>
                    <a:pt x="270" y="2514"/>
                  </a:lnTo>
                  <a:lnTo>
                    <a:pt x="325" y="2632"/>
                  </a:lnTo>
                  <a:lnTo>
                    <a:pt x="384" y="2750"/>
                  </a:lnTo>
                  <a:lnTo>
                    <a:pt x="444" y="2867"/>
                  </a:lnTo>
                  <a:lnTo>
                    <a:pt x="506" y="2983"/>
                  </a:lnTo>
                  <a:lnTo>
                    <a:pt x="570" y="3096"/>
                  </a:lnTo>
                  <a:lnTo>
                    <a:pt x="635" y="3207"/>
                  </a:lnTo>
                  <a:lnTo>
                    <a:pt x="702" y="3315"/>
                  </a:lnTo>
                  <a:lnTo>
                    <a:pt x="767" y="3421"/>
                  </a:lnTo>
                  <a:lnTo>
                    <a:pt x="832" y="3522"/>
                  </a:lnTo>
                  <a:lnTo>
                    <a:pt x="896" y="3620"/>
                  </a:lnTo>
                  <a:lnTo>
                    <a:pt x="960" y="3713"/>
                  </a:lnTo>
                  <a:lnTo>
                    <a:pt x="1020" y="3801"/>
                  </a:lnTo>
                  <a:lnTo>
                    <a:pt x="1078" y="3884"/>
                  </a:lnTo>
                  <a:lnTo>
                    <a:pt x="1183" y="4031"/>
                  </a:lnTo>
                  <a:lnTo>
                    <a:pt x="1274" y="4152"/>
                  </a:lnTo>
                  <a:lnTo>
                    <a:pt x="1343" y="4244"/>
                  </a:lnTo>
                  <a:lnTo>
                    <a:pt x="1404" y="4320"/>
                  </a:lnTo>
                  <a:lnTo>
                    <a:pt x="1404" y="4320"/>
                  </a:lnTo>
                  <a:lnTo>
                    <a:pt x="1463" y="4244"/>
                  </a:lnTo>
                  <a:lnTo>
                    <a:pt x="1533" y="4152"/>
                  </a:lnTo>
                  <a:lnTo>
                    <a:pt x="1623" y="4031"/>
                  </a:lnTo>
                  <a:lnTo>
                    <a:pt x="1729" y="3884"/>
                  </a:lnTo>
                  <a:lnTo>
                    <a:pt x="1788" y="3801"/>
                  </a:lnTo>
                  <a:lnTo>
                    <a:pt x="1848" y="3713"/>
                  </a:lnTo>
                  <a:lnTo>
                    <a:pt x="1910" y="3620"/>
                  </a:lnTo>
                  <a:lnTo>
                    <a:pt x="1974" y="3522"/>
                  </a:lnTo>
                  <a:lnTo>
                    <a:pt x="2039" y="3421"/>
                  </a:lnTo>
                  <a:lnTo>
                    <a:pt x="2106" y="3315"/>
                  </a:lnTo>
                  <a:lnTo>
                    <a:pt x="2171" y="3207"/>
                  </a:lnTo>
                  <a:lnTo>
                    <a:pt x="2236" y="3096"/>
                  </a:lnTo>
                  <a:lnTo>
                    <a:pt x="2300" y="2983"/>
                  </a:lnTo>
                  <a:lnTo>
                    <a:pt x="2364" y="2867"/>
                  </a:lnTo>
                  <a:lnTo>
                    <a:pt x="2424" y="2750"/>
                  </a:lnTo>
                  <a:lnTo>
                    <a:pt x="2482" y="2632"/>
                  </a:lnTo>
                  <a:lnTo>
                    <a:pt x="2536" y="2514"/>
                  </a:lnTo>
                  <a:lnTo>
                    <a:pt x="2589" y="2396"/>
                  </a:lnTo>
                  <a:lnTo>
                    <a:pt x="2612" y="2337"/>
                  </a:lnTo>
                  <a:lnTo>
                    <a:pt x="2636" y="2278"/>
                  </a:lnTo>
                  <a:lnTo>
                    <a:pt x="2657" y="2221"/>
                  </a:lnTo>
                  <a:lnTo>
                    <a:pt x="2678" y="2162"/>
                  </a:lnTo>
                  <a:lnTo>
                    <a:pt x="2698" y="2104"/>
                  </a:lnTo>
                  <a:lnTo>
                    <a:pt x="2715" y="2045"/>
                  </a:lnTo>
                  <a:lnTo>
                    <a:pt x="2732" y="1988"/>
                  </a:lnTo>
                  <a:lnTo>
                    <a:pt x="2747" y="1932"/>
                  </a:lnTo>
                  <a:lnTo>
                    <a:pt x="2761" y="1876"/>
                  </a:lnTo>
                  <a:lnTo>
                    <a:pt x="2772" y="1820"/>
                  </a:lnTo>
                  <a:lnTo>
                    <a:pt x="2783" y="1764"/>
                  </a:lnTo>
                  <a:lnTo>
                    <a:pt x="2792" y="1710"/>
                  </a:lnTo>
                  <a:lnTo>
                    <a:pt x="2799" y="1657"/>
                  </a:lnTo>
                  <a:lnTo>
                    <a:pt x="2803" y="1604"/>
                  </a:lnTo>
                  <a:lnTo>
                    <a:pt x="2806" y="1551"/>
                  </a:lnTo>
                  <a:lnTo>
                    <a:pt x="2808" y="1500"/>
                  </a:lnTo>
                  <a:lnTo>
                    <a:pt x="2808" y="1500"/>
                  </a:lnTo>
                  <a:lnTo>
                    <a:pt x="2806" y="1453"/>
                  </a:lnTo>
                  <a:lnTo>
                    <a:pt x="2805" y="1408"/>
                  </a:lnTo>
                  <a:lnTo>
                    <a:pt x="2803" y="1363"/>
                  </a:lnTo>
                  <a:lnTo>
                    <a:pt x="2800" y="1318"/>
                  </a:lnTo>
                  <a:lnTo>
                    <a:pt x="2796" y="1275"/>
                  </a:lnTo>
                  <a:lnTo>
                    <a:pt x="2789" y="1231"/>
                  </a:lnTo>
                  <a:lnTo>
                    <a:pt x="2783" y="1189"/>
                  </a:lnTo>
                  <a:lnTo>
                    <a:pt x="2775" y="1149"/>
                  </a:lnTo>
                  <a:lnTo>
                    <a:pt x="2768" y="1107"/>
                  </a:lnTo>
                  <a:lnTo>
                    <a:pt x="2758" y="1068"/>
                  </a:lnTo>
                  <a:lnTo>
                    <a:pt x="2749" y="1030"/>
                  </a:lnTo>
                  <a:lnTo>
                    <a:pt x="2738" y="991"/>
                  </a:lnTo>
                  <a:lnTo>
                    <a:pt x="2727" y="952"/>
                  </a:lnTo>
                  <a:lnTo>
                    <a:pt x="2715" y="916"/>
                  </a:lnTo>
                  <a:lnTo>
                    <a:pt x="2701" y="879"/>
                  </a:lnTo>
                  <a:lnTo>
                    <a:pt x="2687" y="843"/>
                  </a:lnTo>
                  <a:lnTo>
                    <a:pt x="2673" y="809"/>
                  </a:lnTo>
                  <a:lnTo>
                    <a:pt x="2657" y="775"/>
                  </a:lnTo>
                  <a:lnTo>
                    <a:pt x="2640" y="742"/>
                  </a:lnTo>
                  <a:lnTo>
                    <a:pt x="2623" y="710"/>
                  </a:lnTo>
                  <a:lnTo>
                    <a:pt x="2606" y="677"/>
                  </a:lnTo>
                  <a:lnTo>
                    <a:pt x="2587" y="646"/>
                  </a:lnTo>
                  <a:lnTo>
                    <a:pt x="2569" y="615"/>
                  </a:lnTo>
                  <a:lnTo>
                    <a:pt x="2549" y="585"/>
                  </a:lnTo>
                  <a:lnTo>
                    <a:pt x="2528" y="557"/>
                  </a:lnTo>
                  <a:lnTo>
                    <a:pt x="2507" y="528"/>
                  </a:lnTo>
                  <a:lnTo>
                    <a:pt x="2463" y="475"/>
                  </a:lnTo>
                  <a:lnTo>
                    <a:pt x="2417" y="424"/>
                  </a:lnTo>
                  <a:lnTo>
                    <a:pt x="2368" y="374"/>
                  </a:lnTo>
                  <a:lnTo>
                    <a:pt x="2319" y="329"/>
                  </a:lnTo>
                  <a:lnTo>
                    <a:pt x="2266" y="287"/>
                  </a:lnTo>
                  <a:lnTo>
                    <a:pt x="2212" y="247"/>
                  </a:lnTo>
                  <a:lnTo>
                    <a:pt x="2156" y="211"/>
                  </a:lnTo>
                  <a:lnTo>
                    <a:pt x="2100" y="177"/>
                  </a:lnTo>
                  <a:lnTo>
                    <a:pt x="2041" y="146"/>
                  </a:lnTo>
                  <a:lnTo>
                    <a:pt x="1980" y="118"/>
                  </a:lnTo>
                  <a:lnTo>
                    <a:pt x="1920" y="93"/>
                  </a:lnTo>
                  <a:lnTo>
                    <a:pt x="1858" y="71"/>
                  </a:lnTo>
                  <a:lnTo>
                    <a:pt x="1794" y="53"/>
                  </a:lnTo>
                  <a:lnTo>
                    <a:pt x="1730" y="36"/>
                  </a:lnTo>
                  <a:lnTo>
                    <a:pt x="1665" y="23"/>
                  </a:lnTo>
                  <a:lnTo>
                    <a:pt x="1600" y="12"/>
                  </a:lnTo>
                  <a:lnTo>
                    <a:pt x="1534" y="6"/>
                  </a:lnTo>
                  <a:lnTo>
                    <a:pt x="1469" y="2"/>
                  </a:lnTo>
                  <a:lnTo>
                    <a:pt x="1404" y="0"/>
                  </a:lnTo>
                  <a:lnTo>
                    <a:pt x="1337" y="2"/>
                  </a:lnTo>
                  <a:lnTo>
                    <a:pt x="1272" y="6"/>
                  </a:lnTo>
                  <a:lnTo>
                    <a:pt x="1207" y="12"/>
                  </a:lnTo>
                  <a:lnTo>
                    <a:pt x="1142" y="23"/>
                  </a:lnTo>
                  <a:lnTo>
                    <a:pt x="1078" y="36"/>
                  </a:lnTo>
                  <a:lnTo>
                    <a:pt x="1013" y="53"/>
                  </a:lnTo>
                  <a:lnTo>
                    <a:pt x="950" y="71"/>
                  </a:lnTo>
                  <a:lnTo>
                    <a:pt x="888" y="93"/>
                  </a:lnTo>
                  <a:lnTo>
                    <a:pt x="826" y="118"/>
                  </a:lnTo>
                  <a:lnTo>
                    <a:pt x="767" y="146"/>
                  </a:lnTo>
                  <a:lnTo>
                    <a:pt x="708" y="177"/>
                  </a:lnTo>
                  <a:lnTo>
                    <a:pt x="651" y="211"/>
                  </a:lnTo>
                  <a:lnTo>
                    <a:pt x="595" y="247"/>
                  </a:lnTo>
                  <a:lnTo>
                    <a:pt x="540" y="287"/>
                  </a:lnTo>
                  <a:lnTo>
                    <a:pt x="489" y="329"/>
                  </a:lnTo>
                  <a:lnTo>
                    <a:pt x="438" y="374"/>
                  </a:lnTo>
                  <a:lnTo>
                    <a:pt x="390" y="424"/>
                  </a:lnTo>
                  <a:lnTo>
                    <a:pt x="343" y="475"/>
                  </a:lnTo>
                  <a:lnTo>
                    <a:pt x="300" y="528"/>
                  </a:lnTo>
                  <a:lnTo>
                    <a:pt x="280" y="557"/>
                  </a:lnTo>
                  <a:lnTo>
                    <a:pt x="258" y="585"/>
                  </a:lnTo>
                  <a:lnTo>
                    <a:pt x="239" y="615"/>
                  </a:lnTo>
                  <a:lnTo>
                    <a:pt x="219" y="646"/>
                  </a:lnTo>
                  <a:lnTo>
                    <a:pt x="202" y="677"/>
                  </a:lnTo>
                  <a:lnTo>
                    <a:pt x="183" y="710"/>
                  </a:lnTo>
                  <a:lnTo>
                    <a:pt x="166" y="742"/>
                  </a:lnTo>
                  <a:lnTo>
                    <a:pt x="151" y="775"/>
                  </a:lnTo>
                  <a:lnTo>
                    <a:pt x="135" y="809"/>
                  </a:lnTo>
                  <a:lnTo>
                    <a:pt x="120" y="843"/>
                  </a:lnTo>
                  <a:lnTo>
                    <a:pt x="106" y="879"/>
                  </a:lnTo>
                  <a:lnTo>
                    <a:pt x="93" y="916"/>
                  </a:lnTo>
                  <a:lnTo>
                    <a:pt x="81" y="952"/>
                  </a:lnTo>
                  <a:lnTo>
                    <a:pt x="68" y="991"/>
                  </a:lnTo>
                  <a:lnTo>
                    <a:pt x="57" y="1030"/>
                  </a:lnTo>
                  <a:lnTo>
                    <a:pt x="48" y="1068"/>
                  </a:lnTo>
                  <a:lnTo>
                    <a:pt x="39" y="1107"/>
                  </a:lnTo>
                  <a:lnTo>
                    <a:pt x="31" y="1149"/>
                  </a:lnTo>
                  <a:lnTo>
                    <a:pt x="23" y="1189"/>
                  </a:lnTo>
                  <a:lnTo>
                    <a:pt x="17" y="1231"/>
                  </a:lnTo>
                  <a:lnTo>
                    <a:pt x="12" y="1275"/>
                  </a:lnTo>
                  <a:lnTo>
                    <a:pt x="8" y="1318"/>
                  </a:lnTo>
                  <a:lnTo>
                    <a:pt x="5" y="1363"/>
                  </a:lnTo>
                  <a:lnTo>
                    <a:pt x="2" y="1408"/>
                  </a:lnTo>
                  <a:lnTo>
                    <a:pt x="0" y="1453"/>
                  </a:lnTo>
                  <a:lnTo>
                    <a:pt x="0" y="15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ZA"/>
            </a:p>
          </p:txBody>
        </p:sp>
        <p:sp>
          <p:nvSpPr>
            <p:cNvPr id="168" name="Freeform 389">
              <a:extLst>
                <a:ext uri="{FF2B5EF4-FFF2-40B4-BE49-F238E27FC236}">
                  <a16:creationId xmlns:a16="http://schemas.microsoft.com/office/drawing/2014/main" xmlns="" id="{4AD599B6-D75A-4CA5-9FCA-59C664A86670}"/>
                </a:ext>
              </a:extLst>
            </p:cNvPr>
            <p:cNvSpPr>
              <a:spLocks/>
            </p:cNvSpPr>
            <p:nvPr/>
          </p:nvSpPr>
          <p:spPr bwMode="auto">
            <a:xfrm>
              <a:off x="3001" y="564"/>
              <a:ext cx="1676" cy="1674"/>
            </a:xfrm>
            <a:custGeom>
              <a:avLst/>
              <a:gdLst>
                <a:gd name="T0" fmla="*/ 796 w 1676"/>
                <a:gd name="T1" fmla="*/ 1674 h 1674"/>
                <a:gd name="T2" fmla="*/ 670 w 1676"/>
                <a:gd name="T3" fmla="*/ 1657 h 1674"/>
                <a:gd name="T4" fmla="*/ 550 w 1676"/>
                <a:gd name="T5" fmla="*/ 1624 h 1674"/>
                <a:gd name="T6" fmla="*/ 440 w 1676"/>
                <a:gd name="T7" fmla="*/ 1573 h 1674"/>
                <a:gd name="T8" fmla="*/ 337 w 1676"/>
                <a:gd name="T9" fmla="*/ 1507 h 1674"/>
                <a:gd name="T10" fmla="*/ 246 w 1676"/>
                <a:gd name="T11" fmla="*/ 1428 h 1674"/>
                <a:gd name="T12" fmla="*/ 168 w 1676"/>
                <a:gd name="T13" fmla="*/ 1338 h 1674"/>
                <a:gd name="T14" fmla="*/ 101 w 1676"/>
                <a:gd name="T15" fmla="*/ 1236 h 1674"/>
                <a:gd name="T16" fmla="*/ 52 w 1676"/>
                <a:gd name="T17" fmla="*/ 1125 h 1674"/>
                <a:gd name="T18" fmla="*/ 17 w 1676"/>
                <a:gd name="T19" fmla="*/ 1006 h 1674"/>
                <a:gd name="T20" fmla="*/ 2 w 1676"/>
                <a:gd name="T21" fmla="*/ 880 h 1674"/>
                <a:gd name="T22" fmla="*/ 2 w 1676"/>
                <a:gd name="T23" fmla="*/ 793 h 1674"/>
                <a:gd name="T24" fmla="*/ 17 w 1676"/>
                <a:gd name="T25" fmla="*/ 667 h 1674"/>
                <a:gd name="T26" fmla="*/ 52 w 1676"/>
                <a:gd name="T27" fmla="*/ 549 h 1674"/>
                <a:gd name="T28" fmla="*/ 101 w 1676"/>
                <a:gd name="T29" fmla="*/ 438 h 1674"/>
                <a:gd name="T30" fmla="*/ 168 w 1676"/>
                <a:gd name="T31" fmla="*/ 335 h 1674"/>
                <a:gd name="T32" fmla="*/ 246 w 1676"/>
                <a:gd name="T33" fmla="*/ 245 h 1674"/>
                <a:gd name="T34" fmla="*/ 337 w 1676"/>
                <a:gd name="T35" fmla="*/ 166 h 1674"/>
                <a:gd name="T36" fmla="*/ 440 w 1676"/>
                <a:gd name="T37" fmla="*/ 101 h 1674"/>
                <a:gd name="T38" fmla="*/ 550 w 1676"/>
                <a:gd name="T39" fmla="*/ 49 h 1674"/>
                <a:gd name="T40" fmla="*/ 670 w 1676"/>
                <a:gd name="T41" fmla="*/ 17 h 1674"/>
                <a:gd name="T42" fmla="*/ 796 w 1676"/>
                <a:gd name="T43" fmla="*/ 0 h 1674"/>
                <a:gd name="T44" fmla="*/ 881 w 1676"/>
                <a:gd name="T45" fmla="*/ 0 h 1674"/>
                <a:gd name="T46" fmla="*/ 1007 w 1676"/>
                <a:gd name="T47" fmla="*/ 17 h 1674"/>
                <a:gd name="T48" fmla="*/ 1126 w 1676"/>
                <a:gd name="T49" fmla="*/ 49 h 1674"/>
                <a:gd name="T50" fmla="*/ 1238 w 1676"/>
                <a:gd name="T51" fmla="*/ 101 h 1674"/>
                <a:gd name="T52" fmla="*/ 1339 w 1676"/>
                <a:gd name="T53" fmla="*/ 166 h 1674"/>
                <a:gd name="T54" fmla="*/ 1431 w 1676"/>
                <a:gd name="T55" fmla="*/ 245 h 1674"/>
                <a:gd name="T56" fmla="*/ 1510 w 1676"/>
                <a:gd name="T57" fmla="*/ 335 h 1674"/>
                <a:gd name="T58" fmla="*/ 1575 w 1676"/>
                <a:gd name="T59" fmla="*/ 438 h 1674"/>
                <a:gd name="T60" fmla="*/ 1625 w 1676"/>
                <a:gd name="T61" fmla="*/ 549 h 1674"/>
                <a:gd name="T62" fmla="*/ 1659 w 1676"/>
                <a:gd name="T63" fmla="*/ 667 h 1674"/>
                <a:gd name="T64" fmla="*/ 1675 w 1676"/>
                <a:gd name="T65" fmla="*/ 793 h 1674"/>
                <a:gd name="T66" fmla="*/ 1675 w 1676"/>
                <a:gd name="T67" fmla="*/ 880 h 1674"/>
                <a:gd name="T68" fmla="*/ 1659 w 1676"/>
                <a:gd name="T69" fmla="*/ 1006 h 1674"/>
                <a:gd name="T70" fmla="*/ 1625 w 1676"/>
                <a:gd name="T71" fmla="*/ 1125 h 1674"/>
                <a:gd name="T72" fmla="*/ 1575 w 1676"/>
                <a:gd name="T73" fmla="*/ 1236 h 1674"/>
                <a:gd name="T74" fmla="*/ 1510 w 1676"/>
                <a:gd name="T75" fmla="*/ 1338 h 1674"/>
                <a:gd name="T76" fmla="*/ 1431 w 1676"/>
                <a:gd name="T77" fmla="*/ 1428 h 1674"/>
                <a:gd name="T78" fmla="*/ 1339 w 1676"/>
                <a:gd name="T79" fmla="*/ 1507 h 1674"/>
                <a:gd name="T80" fmla="*/ 1238 w 1676"/>
                <a:gd name="T81" fmla="*/ 1573 h 1674"/>
                <a:gd name="T82" fmla="*/ 1126 w 1676"/>
                <a:gd name="T83" fmla="*/ 1624 h 1674"/>
                <a:gd name="T84" fmla="*/ 1007 w 1676"/>
                <a:gd name="T85" fmla="*/ 1657 h 1674"/>
                <a:gd name="T86" fmla="*/ 881 w 1676"/>
                <a:gd name="T87" fmla="*/ 1674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76" h="1674">
                  <a:moveTo>
                    <a:pt x="839" y="1674"/>
                  </a:moveTo>
                  <a:lnTo>
                    <a:pt x="839" y="1674"/>
                  </a:lnTo>
                  <a:lnTo>
                    <a:pt x="796" y="1674"/>
                  </a:lnTo>
                  <a:lnTo>
                    <a:pt x="752" y="1671"/>
                  </a:lnTo>
                  <a:lnTo>
                    <a:pt x="712" y="1664"/>
                  </a:lnTo>
                  <a:lnTo>
                    <a:pt x="670" y="1657"/>
                  </a:lnTo>
                  <a:lnTo>
                    <a:pt x="629" y="1647"/>
                  </a:lnTo>
                  <a:lnTo>
                    <a:pt x="589" y="1636"/>
                  </a:lnTo>
                  <a:lnTo>
                    <a:pt x="550" y="1624"/>
                  </a:lnTo>
                  <a:lnTo>
                    <a:pt x="513" y="1608"/>
                  </a:lnTo>
                  <a:lnTo>
                    <a:pt x="476" y="1591"/>
                  </a:lnTo>
                  <a:lnTo>
                    <a:pt x="440" y="1573"/>
                  </a:lnTo>
                  <a:lnTo>
                    <a:pt x="404" y="1553"/>
                  </a:lnTo>
                  <a:lnTo>
                    <a:pt x="370" y="1531"/>
                  </a:lnTo>
                  <a:lnTo>
                    <a:pt x="337" y="1507"/>
                  </a:lnTo>
                  <a:lnTo>
                    <a:pt x="306" y="1483"/>
                  </a:lnTo>
                  <a:lnTo>
                    <a:pt x="275" y="1456"/>
                  </a:lnTo>
                  <a:lnTo>
                    <a:pt x="246" y="1428"/>
                  </a:lnTo>
                  <a:lnTo>
                    <a:pt x="218" y="1400"/>
                  </a:lnTo>
                  <a:lnTo>
                    <a:pt x="193" y="1369"/>
                  </a:lnTo>
                  <a:lnTo>
                    <a:pt x="168" y="1338"/>
                  </a:lnTo>
                  <a:lnTo>
                    <a:pt x="143" y="1306"/>
                  </a:lnTo>
                  <a:lnTo>
                    <a:pt x="121" y="1271"/>
                  </a:lnTo>
                  <a:lnTo>
                    <a:pt x="101" y="1236"/>
                  </a:lnTo>
                  <a:lnTo>
                    <a:pt x="84" y="1200"/>
                  </a:lnTo>
                  <a:lnTo>
                    <a:pt x="67" y="1163"/>
                  </a:lnTo>
                  <a:lnTo>
                    <a:pt x="52" y="1125"/>
                  </a:lnTo>
                  <a:lnTo>
                    <a:pt x="39" y="1085"/>
                  </a:lnTo>
                  <a:lnTo>
                    <a:pt x="27" y="1046"/>
                  </a:lnTo>
                  <a:lnTo>
                    <a:pt x="17" y="1006"/>
                  </a:lnTo>
                  <a:lnTo>
                    <a:pt x="11" y="964"/>
                  </a:lnTo>
                  <a:lnTo>
                    <a:pt x="5" y="922"/>
                  </a:lnTo>
                  <a:lnTo>
                    <a:pt x="2" y="880"/>
                  </a:lnTo>
                  <a:lnTo>
                    <a:pt x="0" y="837"/>
                  </a:lnTo>
                  <a:lnTo>
                    <a:pt x="0" y="837"/>
                  </a:lnTo>
                  <a:lnTo>
                    <a:pt x="2" y="793"/>
                  </a:lnTo>
                  <a:lnTo>
                    <a:pt x="5" y="751"/>
                  </a:lnTo>
                  <a:lnTo>
                    <a:pt x="11" y="709"/>
                  </a:lnTo>
                  <a:lnTo>
                    <a:pt x="17" y="667"/>
                  </a:lnTo>
                  <a:lnTo>
                    <a:pt x="27" y="627"/>
                  </a:lnTo>
                  <a:lnTo>
                    <a:pt x="39" y="588"/>
                  </a:lnTo>
                  <a:lnTo>
                    <a:pt x="52" y="549"/>
                  </a:lnTo>
                  <a:lnTo>
                    <a:pt x="67" y="511"/>
                  </a:lnTo>
                  <a:lnTo>
                    <a:pt x="84" y="473"/>
                  </a:lnTo>
                  <a:lnTo>
                    <a:pt x="101" y="438"/>
                  </a:lnTo>
                  <a:lnTo>
                    <a:pt x="121" y="402"/>
                  </a:lnTo>
                  <a:lnTo>
                    <a:pt x="143" y="368"/>
                  </a:lnTo>
                  <a:lnTo>
                    <a:pt x="168" y="335"/>
                  </a:lnTo>
                  <a:lnTo>
                    <a:pt x="193" y="304"/>
                  </a:lnTo>
                  <a:lnTo>
                    <a:pt x="218" y="273"/>
                  </a:lnTo>
                  <a:lnTo>
                    <a:pt x="246" y="245"/>
                  </a:lnTo>
                  <a:lnTo>
                    <a:pt x="275" y="217"/>
                  </a:lnTo>
                  <a:lnTo>
                    <a:pt x="306" y="191"/>
                  </a:lnTo>
                  <a:lnTo>
                    <a:pt x="337" y="166"/>
                  </a:lnTo>
                  <a:lnTo>
                    <a:pt x="370" y="143"/>
                  </a:lnTo>
                  <a:lnTo>
                    <a:pt x="404" y="121"/>
                  </a:lnTo>
                  <a:lnTo>
                    <a:pt x="440" y="101"/>
                  </a:lnTo>
                  <a:lnTo>
                    <a:pt x="476" y="82"/>
                  </a:lnTo>
                  <a:lnTo>
                    <a:pt x="513" y="65"/>
                  </a:lnTo>
                  <a:lnTo>
                    <a:pt x="550" y="49"/>
                  </a:lnTo>
                  <a:lnTo>
                    <a:pt x="589" y="37"/>
                  </a:lnTo>
                  <a:lnTo>
                    <a:pt x="629" y="26"/>
                  </a:lnTo>
                  <a:lnTo>
                    <a:pt x="670" y="17"/>
                  </a:lnTo>
                  <a:lnTo>
                    <a:pt x="712" y="9"/>
                  </a:lnTo>
                  <a:lnTo>
                    <a:pt x="752" y="3"/>
                  </a:lnTo>
                  <a:lnTo>
                    <a:pt x="796" y="0"/>
                  </a:lnTo>
                  <a:lnTo>
                    <a:pt x="839" y="0"/>
                  </a:lnTo>
                  <a:lnTo>
                    <a:pt x="839" y="0"/>
                  </a:lnTo>
                  <a:lnTo>
                    <a:pt x="881" y="0"/>
                  </a:lnTo>
                  <a:lnTo>
                    <a:pt x="924" y="3"/>
                  </a:lnTo>
                  <a:lnTo>
                    <a:pt x="966" y="9"/>
                  </a:lnTo>
                  <a:lnTo>
                    <a:pt x="1007" y="17"/>
                  </a:lnTo>
                  <a:lnTo>
                    <a:pt x="1047" y="26"/>
                  </a:lnTo>
                  <a:lnTo>
                    <a:pt x="1087" y="37"/>
                  </a:lnTo>
                  <a:lnTo>
                    <a:pt x="1126" y="49"/>
                  </a:lnTo>
                  <a:lnTo>
                    <a:pt x="1165" y="65"/>
                  </a:lnTo>
                  <a:lnTo>
                    <a:pt x="1201" y="82"/>
                  </a:lnTo>
                  <a:lnTo>
                    <a:pt x="1238" y="101"/>
                  </a:lnTo>
                  <a:lnTo>
                    <a:pt x="1272" y="121"/>
                  </a:lnTo>
                  <a:lnTo>
                    <a:pt x="1306" y="143"/>
                  </a:lnTo>
                  <a:lnTo>
                    <a:pt x="1339" y="166"/>
                  </a:lnTo>
                  <a:lnTo>
                    <a:pt x="1372" y="191"/>
                  </a:lnTo>
                  <a:lnTo>
                    <a:pt x="1401" y="217"/>
                  </a:lnTo>
                  <a:lnTo>
                    <a:pt x="1431" y="245"/>
                  </a:lnTo>
                  <a:lnTo>
                    <a:pt x="1459" y="273"/>
                  </a:lnTo>
                  <a:lnTo>
                    <a:pt x="1485" y="304"/>
                  </a:lnTo>
                  <a:lnTo>
                    <a:pt x="1510" y="335"/>
                  </a:lnTo>
                  <a:lnTo>
                    <a:pt x="1533" y="368"/>
                  </a:lnTo>
                  <a:lnTo>
                    <a:pt x="1555" y="402"/>
                  </a:lnTo>
                  <a:lnTo>
                    <a:pt x="1575" y="438"/>
                  </a:lnTo>
                  <a:lnTo>
                    <a:pt x="1594" y="473"/>
                  </a:lnTo>
                  <a:lnTo>
                    <a:pt x="1611" y="511"/>
                  </a:lnTo>
                  <a:lnTo>
                    <a:pt x="1625" y="549"/>
                  </a:lnTo>
                  <a:lnTo>
                    <a:pt x="1639" y="588"/>
                  </a:lnTo>
                  <a:lnTo>
                    <a:pt x="1650" y="627"/>
                  </a:lnTo>
                  <a:lnTo>
                    <a:pt x="1659" y="667"/>
                  </a:lnTo>
                  <a:lnTo>
                    <a:pt x="1667" y="709"/>
                  </a:lnTo>
                  <a:lnTo>
                    <a:pt x="1671" y="751"/>
                  </a:lnTo>
                  <a:lnTo>
                    <a:pt x="1675" y="793"/>
                  </a:lnTo>
                  <a:lnTo>
                    <a:pt x="1676" y="837"/>
                  </a:lnTo>
                  <a:lnTo>
                    <a:pt x="1676" y="837"/>
                  </a:lnTo>
                  <a:lnTo>
                    <a:pt x="1675" y="880"/>
                  </a:lnTo>
                  <a:lnTo>
                    <a:pt x="1671" y="922"/>
                  </a:lnTo>
                  <a:lnTo>
                    <a:pt x="1667" y="964"/>
                  </a:lnTo>
                  <a:lnTo>
                    <a:pt x="1659" y="1006"/>
                  </a:lnTo>
                  <a:lnTo>
                    <a:pt x="1650" y="1046"/>
                  </a:lnTo>
                  <a:lnTo>
                    <a:pt x="1639" y="1085"/>
                  </a:lnTo>
                  <a:lnTo>
                    <a:pt x="1625" y="1125"/>
                  </a:lnTo>
                  <a:lnTo>
                    <a:pt x="1611" y="1163"/>
                  </a:lnTo>
                  <a:lnTo>
                    <a:pt x="1594" y="1200"/>
                  </a:lnTo>
                  <a:lnTo>
                    <a:pt x="1575" y="1236"/>
                  </a:lnTo>
                  <a:lnTo>
                    <a:pt x="1555" y="1271"/>
                  </a:lnTo>
                  <a:lnTo>
                    <a:pt x="1533" y="1306"/>
                  </a:lnTo>
                  <a:lnTo>
                    <a:pt x="1510" y="1338"/>
                  </a:lnTo>
                  <a:lnTo>
                    <a:pt x="1485" y="1369"/>
                  </a:lnTo>
                  <a:lnTo>
                    <a:pt x="1459" y="1400"/>
                  </a:lnTo>
                  <a:lnTo>
                    <a:pt x="1431" y="1428"/>
                  </a:lnTo>
                  <a:lnTo>
                    <a:pt x="1401" y="1456"/>
                  </a:lnTo>
                  <a:lnTo>
                    <a:pt x="1372" y="1483"/>
                  </a:lnTo>
                  <a:lnTo>
                    <a:pt x="1339" y="1507"/>
                  </a:lnTo>
                  <a:lnTo>
                    <a:pt x="1306" y="1531"/>
                  </a:lnTo>
                  <a:lnTo>
                    <a:pt x="1272" y="1553"/>
                  </a:lnTo>
                  <a:lnTo>
                    <a:pt x="1238" y="1573"/>
                  </a:lnTo>
                  <a:lnTo>
                    <a:pt x="1201" y="1591"/>
                  </a:lnTo>
                  <a:lnTo>
                    <a:pt x="1165" y="1608"/>
                  </a:lnTo>
                  <a:lnTo>
                    <a:pt x="1126" y="1624"/>
                  </a:lnTo>
                  <a:lnTo>
                    <a:pt x="1087" y="1636"/>
                  </a:lnTo>
                  <a:lnTo>
                    <a:pt x="1047" y="1647"/>
                  </a:lnTo>
                  <a:lnTo>
                    <a:pt x="1007" y="1657"/>
                  </a:lnTo>
                  <a:lnTo>
                    <a:pt x="966" y="1664"/>
                  </a:lnTo>
                  <a:lnTo>
                    <a:pt x="924" y="1671"/>
                  </a:lnTo>
                  <a:lnTo>
                    <a:pt x="881" y="1674"/>
                  </a:lnTo>
                  <a:lnTo>
                    <a:pt x="839" y="16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ZA"/>
            </a:p>
          </p:txBody>
        </p:sp>
        <p:sp>
          <p:nvSpPr>
            <p:cNvPr id="169" name="Freeform 390">
              <a:extLst>
                <a:ext uri="{FF2B5EF4-FFF2-40B4-BE49-F238E27FC236}">
                  <a16:creationId xmlns:a16="http://schemas.microsoft.com/office/drawing/2014/main" xmlns="" id="{8E0DABFA-E176-42B2-86E8-BF44C90962F7}"/>
                </a:ext>
              </a:extLst>
            </p:cNvPr>
            <p:cNvSpPr>
              <a:spLocks/>
            </p:cNvSpPr>
            <p:nvPr/>
          </p:nvSpPr>
          <p:spPr bwMode="auto">
            <a:xfrm>
              <a:off x="2436" y="0"/>
              <a:ext cx="2808" cy="4320"/>
            </a:xfrm>
            <a:custGeom>
              <a:avLst/>
              <a:gdLst>
                <a:gd name="T0" fmla="*/ 0 w 2808"/>
                <a:gd name="T1" fmla="*/ 1551 h 4320"/>
                <a:gd name="T2" fmla="*/ 16 w 2808"/>
                <a:gd name="T3" fmla="*/ 1710 h 4320"/>
                <a:gd name="T4" fmla="*/ 47 w 2808"/>
                <a:gd name="T5" fmla="*/ 1876 h 4320"/>
                <a:gd name="T6" fmla="*/ 92 w 2808"/>
                <a:gd name="T7" fmla="*/ 2045 h 4320"/>
                <a:gd name="T8" fmla="*/ 149 w 2808"/>
                <a:gd name="T9" fmla="*/ 2221 h 4320"/>
                <a:gd name="T10" fmla="*/ 219 w 2808"/>
                <a:gd name="T11" fmla="*/ 2396 h 4320"/>
                <a:gd name="T12" fmla="*/ 384 w 2808"/>
                <a:gd name="T13" fmla="*/ 2750 h 4320"/>
                <a:gd name="T14" fmla="*/ 570 w 2808"/>
                <a:gd name="T15" fmla="*/ 3096 h 4320"/>
                <a:gd name="T16" fmla="*/ 767 w 2808"/>
                <a:gd name="T17" fmla="*/ 3421 h 4320"/>
                <a:gd name="T18" fmla="*/ 960 w 2808"/>
                <a:gd name="T19" fmla="*/ 3713 h 4320"/>
                <a:gd name="T20" fmla="*/ 1183 w 2808"/>
                <a:gd name="T21" fmla="*/ 4031 h 4320"/>
                <a:gd name="T22" fmla="*/ 1404 w 2808"/>
                <a:gd name="T23" fmla="*/ 4320 h 4320"/>
                <a:gd name="T24" fmla="*/ 1533 w 2808"/>
                <a:gd name="T25" fmla="*/ 4152 h 4320"/>
                <a:gd name="T26" fmla="*/ 1788 w 2808"/>
                <a:gd name="T27" fmla="*/ 3801 h 4320"/>
                <a:gd name="T28" fmla="*/ 1974 w 2808"/>
                <a:gd name="T29" fmla="*/ 3522 h 4320"/>
                <a:gd name="T30" fmla="*/ 2171 w 2808"/>
                <a:gd name="T31" fmla="*/ 3207 h 4320"/>
                <a:gd name="T32" fmla="*/ 2364 w 2808"/>
                <a:gd name="T33" fmla="*/ 2867 h 4320"/>
                <a:gd name="T34" fmla="*/ 2536 w 2808"/>
                <a:gd name="T35" fmla="*/ 2514 h 4320"/>
                <a:gd name="T36" fmla="*/ 2636 w 2808"/>
                <a:gd name="T37" fmla="*/ 2278 h 4320"/>
                <a:gd name="T38" fmla="*/ 2698 w 2808"/>
                <a:gd name="T39" fmla="*/ 2104 h 4320"/>
                <a:gd name="T40" fmla="*/ 2747 w 2808"/>
                <a:gd name="T41" fmla="*/ 1932 h 4320"/>
                <a:gd name="T42" fmla="*/ 2783 w 2808"/>
                <a:gd name="T43" fmla="*/ 1764 h 4320"/>
                <a:gd name="T44" fmla="*/ 2803 w 2808"/>
                <a:gd name="T45" fmla="*/ 1604 h 4320"/>
                <a:gd name="T46" fmla="*/ 2808 w 2808"/>
                <a:gd name="T47" fmla="*/ 1500 h 4320"/>
                <a:gd name="T48" fmla="*/ 2803 w 2808"/>
                <a:gd name="T49" fmla="*/ 1363 h 4320"/>
                <a:gd name="T50" fmla="*/ 2789 w 2808"/>
                <a:gd name="T51" fmla="*/ 1231 h 4320"/>
                <a:gd name="T52" fmla="*/ 2768 w 2808"/>
                <a:gd name="T53" fmla="*/ 1107 h 4320"/>
                <a:gd name="T54" fmla="*/ 2738 w 2808"/>
                <a:gd name="T55" fmla="*/ 991 h 4320"/>
                <a:gd name="T56" fmla="*/ 2701 w 2808"/>
                <a:gd name="T57" fmla="*/ 879 h 4320"/>
                <a:gd name="T58" fmla="*/ 2657 w 2808"/>
                <a:gd name="T59" fmla="*/ 775 h 4320"/>
                <a:gd name="T60" fmla="*/ 2606 w 2808"/>
                <a:gd name="T61" fmla="*/ 677 h 4320"/>
                <a:gd name="T62" fmla="*/ 2549 w 2808"/>
                <a:gd name="T63" fmla="*/ 585 h 4320"/>
                <a:gd name="T64" fmla="*/ 2463 w 2808"/>
                <a:gd name="T65" fmla="*/ 475 h 4320"/>
                <a:gd name="T66" fmla="*/ 2319 w 2808"/>
                <a:gd name="T67" fmla="*/ 329 h 4320"/>
                <a:gd name="T68" fmla="*/ 2156 w 2808"/>
                <a:gd name="T69" fmla="*/ 211 h 4320"/>
                <a:gd name="T70" fmla="*/ 1980 w 2808"/>
                <a:gd name="T71" fmla="*/ 118 h 4320"/>
                <a:gd name="T72" fmla="*/ 1794 w 2808"/>
                <a:gd name="T73" fmla="*/ 53 h 4320"/>
                <a:gd name="T74" fmla="*/ 1600 w 2808"/>
                <a:gd name="T75" fmla="*/ 12 h 4320"/>
                <a:gd name="T76" fmla="*/ 1404 w 2808"/>
                <a:gd name="T77" fmla="*/ 0 h 4320"/>
                <a:gd name="T78" fmla="*/ 1207 w 2808"/>
                <a:gd name="T79" fmla="*/ 12 h 4320"/>
                <a:gd name="T80" fmla="*/ 1013 w 2808"/>
                <a:gd name="T81" fmla="*/ 53 h 4320"/>
                <a:gd name="T82" fmla="*/ 826 w 2808"/>
                <a:gd name="T83" fmla="*/ 118 h 4320"/>
                <a:gd name="T84" fmla="*/ 651 w 2808"/>
                <a:gd name="T85" fmla="*/ 211 h 4320"/>
                <a:gd name="T86" fmla="*/ 489 w 2808"/>
                <a:gd name="T87" fmla="*/ 329 h 4320"/>
                <a:gd name="T88" fmla="*/ 343 w 2808"/>
                <a:gd name="T89" fmla="*/ 475 h 4320"/>
                <a:gd name="T90" fmla="*/ 258 w 2808"/>
                <a:gd name="T91" fmla="*/ 585 h 4320"/>
                <a:gd name="T92" fmla="*/ 202 w 2808"/>
                <a:gd name="T93" fmla="*/ 677 h 4320"/>
                <a:gd name="T94" fmla="*/ 151 w 2808"/>
                <a:gd name="T95" fmla="*/ 775 h 4320"/>
                <a:gd name="T96" fmla="*/ 106 w 2808"/>
                <a:gd name="T97" fmla="*/ 879 h 4320"/>
                <a:gd name="T98" fmla="*/ 68 w 2808"/>
                <a:gd name="T99" fmla="*/ 991 h 4320"/>
                <a:gd name="T100" fmla="*/ 39 w 2808"/>
                <a:gd name="T101" fmla="*/ 1107 h 4320"/>
                <a:gd name="T102" fmla="*/ 17 w 2808"/>
                <a:gd name="T103" fmla="*/ 1231 h 4320"/>
                <a:gd name="T104" fmla="*/ 5 w 2808"/>
                <a:gd name="T105" fmla="*/ 1363 h 4320"/>
                <a:gd name="T106" fmla="*/ 0 w 2808"/>
                <a:gd name="T107" fmla="*/ 150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08" h="4320">
                  <a:moveTo>
                    <a:pt x="0" y="1500"/>
                  </a:moveTo>
                  <a:lnTo>
                    <a:pt x="0" y="1500"/>
                  </a:lnTo>
                  <a:lnTo>
                    <a:pt x="0" y="1551"/>
                  </a:lnTo>
                  <a:lnTo>
                    <a:pt x="3" y="1604"/>
                  </a:lnTo>
                  <a:lnTo>
                    <a:pt x="8" y="1657"/>
                  </a:lnTo>
                  <a:lnTo>
                    <a:pt x="16" y="1710"/>
                  </a:lnTo>
                  <a:lnTo>
                    <a:pt x="23" y="1764"/>
                  </a:lnTo>
                  <a:lnTo>
                    <a:pt x="34" y="1820"/>
                  </a:lnTo>
                  <a:lnTo>
                    <a:pt x="47" y="1876"/>
                  </a:lnTo>
                  <a:lnTo>
                    <a:pt x="59" y="1932"/>
                  </a:lnTo>
                  <a:lnTo>
                    <a:pt x="75" y="1988"/>
                  </a:lnTo>
                  <a:lnTo>
                    <a:pt x="92" y="2045"/>
                  </a:lnTo>
                  <a:lnTo>
                    <a:pt x="110" y="2104"/>
                  </a:lnTo>
                  <a:lnTo>
                    <a:pt x="129" y="2162"/>
                  </a:lnTo>
                  <a:lnTo>
                    <a:pt x="149" y="2221"/>
                  </a:lnTo>
                  <a:lnTo>
                    <a:pt x="171" y="2278"/>
                  </a:lnTo>
                  <a:lnTo>
                    <a:pt x="194" y="2337"/>
                  </a:lnTo>
                  <a:lnTo>
                    <a:pt x="219" y="2396"/>
                  </a:lnTo>
                  <a:lnTo>
                    <a:pt x="270" y="2514"/>
                  </a:lnTo>
                  <a:lnTo>
                    <a:pt x="325" y="2632"/>
                  </a:lnTo>
                  <a:lnTo>
                    <a:pt x="384" y="2750"/>
                  </a:lnTo>
                  <a:lnTo>
                    <a:pt x="444" y="2867"/>
                  </a:lnTo>
                  <a:lnTo>
                    <a:pt x="506" y="2983"/>
                  </a:lnTo>
                  <a:lnTo>
                    <a:pt x="570" y="3096"/>
                  </a:lnTo>
                  <a:lnTo>
                    <a:pt x="635" y="3207"/>
                  </a:lnTo>
                  <a:lnTo>
                    <a:pt x="702" y="3315"/>
                  </a:lnTo>
                  <a:lnTo>
                    <a:pt x="767" y="3421"/>
                  </a:lnTo>
                  <a:lnTo>
                    <a:pt x="832" y="3522"/>
                  </a:lnTo>
                  <a:lnTo>
                    <a:pt x="896" y="3620"/>
                  </a:lnTo>
                  <a:lnTo>
                    <a:pt x="960" y="3713"/>
                  </a:lnTo>
                  <a:lnTo>
                    <a:pt x="1020" y="3801"/>
                  </a:lnTo>
                  <a:lnTo>
                    <a:pt x="1078" y="3884"/>
                  </a:lnTo>
                  <a:lnTo>
                    <a:pt x="1183" y="4031"/>
                  </a:lnTo>
                  <a:lnTo>
                    <a:pt x="1274" y="4152"/>
                  </a:lnTo>
                  <a:lnTo>
                    <a:pt x="1343" y="4244"/>
                  </a:lnTo>
                  <a:lnTo>
                    <a:pt x="1404" y="4320"/>
                  </a:lnTo>
                  <a:lnTo>
                    <a:pt x="1404" y="4320"/>
                  </a:lnTo>
                  <a:lnTo>
                    <a:pt x="1463" y="4244"/>
                  </a:lnTo>
                  <a:lnTo>
                    <a:pt x="1533" y="4152"/>
                  </a:lnTo>
                  <a:lnTo>
                    <a:pt x="1623" y="4031"/>
                  </a:lnTo>
                  <a:lnTo>
                    <a:pt x="1729" y="3884"/>
                  </a:lnTo>
                  <a:lnTo>
                    <a:pt x="1788" y="3801"/>
                  </a:lnTo>
                  <a:lnTo>
                    <a:pt x="1848" y="3713"/>
                  </a:lnTo>
                  <a:lnTo>
                    <a:pt x="1910" y="3620"/>
                  </a:lnTo>
                  <a:lnTo>
                    <a:pt x="1974" y="3522"/>
                  </a:lnTo>
                  <a:lnTo>
                    <a:pt x="2039" y="3421"/>
                  </a:lnTo>
                  <a:lnTo>
                    <a:pt x="2106" y="3315"/>
                  </a:lnTo>
                  <a:lnTo>
                    <a:pt x="2171" y="3207"/>
                  </a:lnTo>
                  <a:lnTo>
                    <a:pt x="2236" y="3096"/>
                  </a:lnTo>
                  <a:lnTo>
                    <a:pt x="2300" y="2983"/>
                  </a:lnTo>
                  <a:lnTo>
                    <a:pt x="2364" y="2867"/>
                  </a:lnTo>
                  <a:lnTo>
                    <a:pt x="2424" y="2750"/>
                  </a:lnTo>
                  <a:lnTo>
                    <a:pt x="2482" y="2632"/>
                  </a:lnTo>
                  <a:lnTo>
                    <a:pt x="2536" y="2514"/>
                  </a:lnTo>
                  <a:lnTo>
                    <a:pt x="2589" y="2396"/>
                  </a:lnTo>
                  <a:lnTo>
                    <a:pt x="2612" y="2337"/>
                  </a:lnTo>
                  <a:lnTo>
                    <a:pt x="2636" y="2278"/>
                  </a:lnTo>
                  <a:lnTo>
                    <a:pt x="2657" y="2221"/>
                  </a:lnTo>
                  <a:lnTo>
                    <a:pt x="2678" y="2162"/>
                  </a:lnTo>
                  <a:lnTo>
                    <a:pt x="2698" y="2104"/>
                  </a:lnTo>
                  <a:lnTo>
                    <a:pt x="2715" y="2045"/>
                  </a:lnTo>
                  <a:lnTo>
                    <a:pt x="2732" y="1988"/>
                  </a:lnTo>
                  <a:lnTo>
                    <a:pt x="2747" y="1932"/>
                  </a:lnTo>
                  <a:lnTo>
                    <a:pt x="2761" y="1876"/>
                  </a:lnTo>
                  <a:lnTo>
                    <a:pt x="2772" y="1820"/>
                  </a:lnTo>
                  <a:lnTo>
                    <a:pt x="2783" y="1764"/>
                  </a:lnTo>
                  <a:lnTo>
                    <a:pt x="2792" y="1710"/>
                  </a:lnTo>
                  <a:lnTo>
                    <a:pt x="2799" y="1657"/>
                  </a:lnTo>
                  <a:lnTo>
                    <a:pt x="2803" y="1604"/>
                  </a:lnTo>
                  <a:lnTo>
                    <a:pt x="2806" y="1551"/>
                  </a:lnTo>
                  <a:lnTo>
                    <a:pt x="2808" y="1500"/>
                  </a:lnTo>
                  <a:lnTo>
                    <a:pt x="2808" y="1500"/>
                  </a:lnTo>
                  <a:lnTo>
                    <a:pt x="2806" y="1453"/>
                  </a:lnTo>
                  <a:lnTo>
                    <a:pt x="2805" y="1408"/>
                  </a:lnTo>
                  <a:lnTo>
                    <a:pt x="2803" y="1363"/>
                  </a:lnTo>
                  <a:lnTo>
                    <a:pt x="2800" y="1318"/>
                  </a:lnTo>
                  <a:lnTo>
                    <a:pt x="2796" y="1275"/>
                  </a:lnTo>
                  <a:lnTo>
                    <a:pt x="2789" y="1231"/>
                  </a:lnTo>
                  <a:lnTo>
                    <a:pt x="2783" y="1189"/>
                  </a:lnTo>
                  <a:lnTo>
                    <a:pt x="2775" y="1149"/>
                  </a:lnTo>
                  <a:lnTo>
                    <a:pt x="2768" y="1107"/>
                  </a:lnTo>
                  <a:lnTo>
                    <a:pt x="2758" y="1068"/>
                  </a:lnTo>
                  <a:lnTo>
                    <a:pt x="2749" y="1030"/>
                  </a:lnTo>
                  <a:lnTo>
                    <a:pt x="2738" y="991"/>
                  </a:lnTo>
                  <a:lnTo>
                    <a:pt x="2727" y="952"/>
                  </a:lnTo>
                  <a:lnTo>
                    <a:pt x="2715" y="916"/>
                  </a:lnTo>
                  <a:lnTo>
                    <a:pt x="2701" y="879"/>
                  </a:lnTo>
                  <a:lnTo>
                    <a:pt x="2687" y="843"/>
                  </a:lnTo>
                  <a:lnTo>
                    <a:pt x="2673" y="809"/>
                  </a:lnTo>
                  <a:lnTo>
                    <a:pt x="2657" y="775"/>
                  </a:lnTo>
                  <a:lnTo>
                    <a:pt x="2640" y="742"/>
                  </a:lnTo>
                  <a:lnTo>
                    <a:pt x="2623" y="710"/>
                  </a:lnTo>
                  <a:lnTo>
                    <a:pt x="2606" y="677"/>
                  </a:lnTo>
                  <a:lnTo>
                    <a:pt x="2587" y="646"/>
                  </a:lnTo>
                  <a:lnTo>
                    <a:pt x="2569" y="615"/>
                  </a:lnTo>
                  <a:lnTo>
                    <a:pt x="2549" y="585"/>
                  </a:lnTo>
                  <a:lnTo>
                    <a:pt x="2528" y="557"/>
                  </a:lnTo>
                  <a:lnTo>
                    <a:pt x="2507" y="528"/>
                  </a:lnTo>
                  <a:lnTo>
                    <a:pt x="2463" y="475"/>
                  </a:lnTo>
                  <a:lnTo>
                    <a:pt x="2417" y="424"/>
                  </a:lnTo>
                  <a:lnTo>
                    <a:pt x="2368" y="374"/>
                  </a:lnTo>
                  <a:lnTo>
                    <a:pt x="2319" y="329"/>
                  </a:lnTo>
                  <a:lnTo>
                    <a:pt x="2266" y="287"/>
                  </a:lnTo>
                  <a:lnTo>
                    <a:pt x="2212" y="247"/>
                  </a:lnTo>
                  <a:lnTo>
                    <a:pt x="2156" y="211"/>
                  </a:lnTo>
                  <a:lnTo>
                    <a:pt x="2100" y="177"/>
                  </a:lnTo>
                  <a:lnTo>
                    <a:pt x="2041" y="146"/>
                  </a:lnTo>
                  <a:lnTo>
                    <a:pt x="1980" y="118"/>
                  </a:lnTo>
                  <a:lnTo>
                    <a:pt x="1920" y="93"/>
                  </a:lnTo>
                  <a:lnTo>
                    <a:pt x="1858" y="71"/>
                  </a:lnTo>
                  <a:lnTo>
                    <a:pt x="1794" y="53"/>
                  </a:lnTo>
                  <a:lnTo>
                    <a:pt x="1730" y="36"/>
                  </a:lnTo>
                  <a:lnTo>
                    <a:pt x="1665" y="23"/>
                  </a:lnTo>
                  <a:lnTo>
                    <a:pt x="1600" y="12"/>
                  </a:lnTo>
                  <a:lnTo>
                    <a:pt x="1534" y="6"/>
                  </a:lnTo>
                  <a:lnTo>
                    <a:pt x="1469" y="2"/>
                  </a:lnTo>
                  <a:lnTo>
                    <a:pt x="1404" y="0"/>
                  </a:lnTo>
                  <a:lnTo>
                    <a:pt x="1337" y="2"/>
                  </a:lnTo>
                  <a:lnTo>
                    <a:pt x="1272" y="6"/>
                  </a:lnTo>
                  <a:lnTo>
                    <a:pt x="1207" y="12"/>
                  </a:lnTo>
                  <a:lnTo>
                    <a:pt x="1142" y="23"/>
                  </a:lnTo>
                  <a:lnTo>
                    <a:pt x="1078" y="36"/>
                  </a:lnTo>
                  <a:lnTo>
                    <a:pt x="1013" y="53"/>
                  </a:lnTo>
                  <a:lnTo>
                    <a:pt x="950" y="71"/>
                  </a:lnTo>
                  <a:lnTo>
                    <a:pt x="888" y="93"/>
                  </a:lnTo>
                  <a:lnTo>
                    <a:pt x="826" y="118"/>
                  </a:lnTo>
                  <a:lnTo>
                    <a:pt x="767" y="146"/>
                  </a:lnTo>
                  <a:lnTo>
                    <a:pt x="708" y="177"/>
                  </a:lnTo>
                  <a:lnTo>
                    <a:pt x="651" y="211"/>
                  </a:lnTo>
                  <a:lnTo>
                    <a:pt x="595" y="247"/>
                  </a:lnTo>
                  <a:lnTo>
                    <a:pt x="540" y="287"/>
                  </a:lnTo>
                  <a:lnTo>
                    <a:pt x="489" y="329"/>
                  </a:lnTo>
                  <a:lnTo>
                    <a:pt x="438" y="374"/>
                  </a:lnTo>
                  <a:lnTo>
                    <a:pt x="390" y="424"/>
                  </a:lnTo>
                  <a:lnTo>
                    <a:pt x="343" y="475"/>
                  </a:lnTo>
                  <a:lnTo>
                    <a:pt x="300" y="528"/>
                  </a:lnTo>
                  <a:lnTo>
                    <a:pt x="280" y="557"/>
                  </a:lnTo>
                  <a:lnTo>
                    <a:pt x="258" y="585"/>
                  </a:lnTo>
                  <a:lnTo>
                    <a:pt x="239" y="615"/>
                  </a:lnTo>
                  <a:lnTo>
                    <a:pt x="219" y="646"/>
                  </a:lnTo>
                  <a:lnTo>
                    <a:pt x="202" y="677"/>
                  </a:lnTo>
                  <a:lnTo>
                    <a:pt x="183" y="710"/>
                  </a:lnTo>
                  <a:lnTo>
                    <a:pt x="166" y="742"/>
                  </a:lnTo>
                  <a:lnTo>
                    <a:pt x="151" y="775"/>
                  </a:lnTo>
                  <a:lnTo>
                    <a:pt x="135" y="809"/>
                  </a:lnTo>
                  <a:lnTo>
                    <a:pt x="120" y="843"/>
                  </a:lnTo>
                  <a:lnTo>
                    <a:pt x="106" y="879"/>
                  </a:lnTo>
                  <a:lnTo>
                    <a:pt x="93" y="916"/>
                  </a:lnTo>
                  <a:lnTo>
                    <a:pt x="81" y="952"/>
                  </a:lnTo>
                  <a:lnTo>
                    <a:pt x="68" y="991"/>
                  </a:lnTo>
                  <a:lnTo>
                    <a:pt x="57" y="1030"/>
                  </a:lnTo>
                  <a:lnTo>
                    <a:pt x="48" y="1068"/>
                  </a:lnTo>
                  <a:lnTo>
                    <a:pt x="39" y="1107"/>
                  </a:lnTo>
                  <a:lnTo>
                    <a:pt x="31" y="1149"/>
                  </a:lnTo>
                  <a:lnTo>
                    <a:pt x="23" y="1189"/>
                  </a:lnTo>
                  <a:lnTo>
                    <a:pt x="17" y="1231"/>
                  </a:lnTo>
                  <a:lnTo>
                    <a:pt x="12" y="1275"/>
                  </a:lnTo>
                  <a:lnTo>
                    <a:pt x="8" y="1318"/>
                  </a:lnTo>
                  <a:lnTo>
                    <a:pt x="5" y="1363"/>
                  </a:lnTo>
                  <a:lnTo>
                    <a:pt x="2" y="1408"/>
                  </a:lnTo>
                  <a:lnTo>
                    <a:pt x="0" y="1453"/>
                  </a:lnTo>
                  <a:lnTo>
                    <a:pt x="0" y="150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ZA"/>
            </a:p>
          </p:txBody>
        </p:sp>
      </p:grpSp>
    </p:spTree>
    <p:extLst>
      <p:ext uri="{BB962C8B-B14F-4D97-AF65-F5344CB8AC3E}">
        <p14:creationId xmlns:p14="http://schemas.microsoft.com/office/powerpoint/2010/main" val="19942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66"/>
                                        </p:tgtEl>
                                        <p:attrNameLst>
                                          <p:attrName>style.visibility</p:attrName>
                                        </p:attrNameLst>
                                      </p:cBhvr>
                                      <p:to>
                                        <p:strVal val="visible"/>
                                      </p:to>
                                    </p:set>
                                    <p:animEffect transition="in" filter="fade">
                                      <p:cBhvr>
                                        <p:cTn id="13" dur="500"/>
                                        <p:tgtEl>
                                          <p:spTgt spid="166"/>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64" presetClass="path" presetSubtype="0" decel="100000" fill="hold" nodeType="withEffect">
                                  <p:stCondLst>
                                    <p:cond delay="0"/>
                                  </p:stCondLst>
                                  <p:childTnLst>
                                    <p:animMotion origin="layout" path="M 3.95833E-6 0.06643 L 3.95833E-6 1.85185E-6 " pathEditMode="relative" rAng="0" ptsTypes="AA">
                                      <p:cBhvr>
                                        <p:cTn id="18" dur="500" fill="hold"/>
                                        <p:tgtEl>
                                          <p:spTgt spid="1026"/>
                                        </p:tgtEl>
                                        <p:attrNameLst>
                                          <p:attrName>ppt_x</p:attrName>
                                          <p:attrName>ppt_y</p:attrName>
                                        </p:attrNameLst>
                                      </p:cBhvr>
                                      <p:rCtr x="0" y="-3333"/>
                                    </p:animMotion>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2">
                                            <p:txEl>
                                              <p:pRg st="0" end="0"/>
                                            </p:txEl>
                                          </p:spTgt>
                                        </p:tgtEl>
                                        <p:attrNameLst>
                                          <p:attrName>style.visibility</p:attrName>
                                        </p:attrNameLst>
                                      </p:cBhvr>
                                      <p:to>
                                        <p:strVal val="visible"/>
                                      </p:to>
                                    </p:set>
                                    <p:animEffect transition="in" filter="fade">
                                      <p:cBhvr>
                                        <p:cTn id="22" dur="1000"/>
                                        <p:tgtEl>
                                          <p:spTgt spid="62">
                                            <p:txEl>
                                              <p:pRg st="0" end="0"/>
                                            </p:txEl>
                                          </p:spTgt>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2">
                                            <p:txEl>
                                              <p:pRg st="1" end="1"/>
                                            </p:txEl>
                                          </p:spTgt>
                                        </p:tgtEl>
                                        <p:attrNameLst>
                                          <p:attrName>style.visibility</p:attrName>
                                        </p:attrNameLst>
                                      </p:cBhvr>
                                      <p:to>
                                        <p:strVal val="visible"/>
                                      </p:to>
                                    </p:set>
                                    <p:animEffect transition="in" filter="fade">
                                      <p:cBhvr>
                                        <p:cTn id="26" dur="1000"/>
                                        <p:tgtEl>
                                          <p:spTgt spid="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4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hpEndCoverShape"/>
          <p:cNvSpPr txBox="1">
            <a:spLocks noChangeArrowheads="1"/>
          </p:cNvSpPr>
          <p:nvPr/>
        </p:nvSpPr>
        <p:spPr bwMode="white">
          <a:xfrm>
            <a:off x="-2899" y="6843362"/>
            <a:ext cx="56270" cy="4571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Imago" pitchFamily="2" charset="0"/>
                <a:cs typeface="Arial" pitchFamily="34" charset="0"/>
              </a:defRPr>
            </a:lvl1pPr>
            <a:lvl2pPr marL="742950" indent="-285750" eaLnBrk="0" hangingPunct="0">
              <a:defRPr>
                <a:solidFill>
                  <a:schemeClr val="tx1"/>
                </a:solidFill>
                <a:latin typeface="Imago" pitchFamily="2" charset="0"/>
                <a:cs typeface="Arial" pitchFamily="34" charset="0"/>
              </a:defRPr>
            </a:lvl2pPr>
            <a:lvl3pPr marL="1143000" indent="-228600" eaLnBrk="0" hangingPunct="0">
              <a:defRPr>
                <a:solidFill>
                  <a:schemeClr val="tx1"/>
                </a:solidFill>
                <a:latin typeface="Imago" pitchFamily="2" charset="0"/>
                <a:cs typeface="Arial" pitchFamily="34" charset="0"/>
              </a:defRPr>
            </a:lvl3pPr>
            <a:lvl4pPr marL="1600200" indent="-228600" eaLnBrk="0" hangingPunct="0">
              <a:defRPr>
                <a:solidFill>
                  <a:schemeClr val="tx1"/>
                </a:solidFill>
                <a:latin typeface="Imago" pitchFamily="2" charset="0"/>
                <a:cs typeface="Arial" pitchFamily="34" charset="0"/>
              </a:defRPr>
            </a:lvl4pPr>
            <a:lvl5pPr marL="2057400" indent="-228600" eaLnBrk="0" hangingPunct="0">
              <a:defRPr>
                <a:solidFill>
                  <a:schemeClr val="tx1"/>
                </a:solidFill>
                <a:latin typeface="Imago" pitchFamily="2" charset="0"/>
                <a:cs typeface="Arial" pitchFamily="34" charset="0"/>
              </a:defRPr>
            </a:lvl5pPr>
            <a:lvl6pPr marL="2514600" indent="-228600" eaLnBrk="0" fontAlgn="base" hangingPunct="0">
              <a:spcBef>
                <a:spcPct val="0"/>
              </a:spcBef>
              <a:spcAft>
                <a:spcPct val="0"/>
              </a:spcAft>
              <a:defRPr>
                <a:solidFill>
                  <a:schemeClr val="tx1"/>
                </a:solidFill>
                <a:latin typeface="Imago" pitchFamily="2" charset="0"/>
                <a:cs typeface="Arial" pitchFamily="34" charset="0"/>
              </a:defRPr>
            </a:lvl6pPr>
            <a:lvl7pPr marL="2971800" indent="-228600" eaLnBrk="0" fontAlgn="base" hangingPunct="0">
              <a:spcBef>
                <a:spcPct val="0"/>
              </a:spcBef>
              <a:spcAft>
                <a:spcPct val="0"/>
              </a:spcAft>
              <a:defRPr>
                <a:solidFill>
                  <a:schemeClr val="tx1"/>
                </a:solidFill>
                <a:latin typeface="Imago" pitchFamily="2" charset="0"/>
                <a:cs typeface="Arial" pitchFamily="34" charset="0"/>
              </a:defRPr>
            </a:lvl7pPr>
            <a:lvl8pPr marL="3429000" indent="-228600" eaLnBrk="0" fontAlgn="base" hangingPunct="0">
              <a:spcBef>
                <a:spcPct val="0"/>
              </a:spcBef>
              <a:spcAft>
                <a:spcPct val="0"/>
              </a:spcAft>
              <a:defRPr>
                <a:solidFill>
                  <a:schemeClr val="tx1"/>
                </a:solidFill>
                <a:latin typeface="Imago" pitchFamily="2" charset="0"/>
                <a:cs typeface="Arial" pitchFamily="34" charset="0"/>
              </a:defRPr>
            </a:lvl8pPr>
            <a:lvl9pPr marL="3886200" indent="-228600" eaLnBrk="0" fontAlgn="base" hangingPunct="0">
              <a:spcBef>
                <a:spcPct val="0"/>
              </a:spcBef>
              <a:spcAft>
                <a:spcPct val="0"/>
              </a:spcAft>
              <a:defRPr>
                <a:solidFill>
                  <a:schemeClr val="tx1"/>
                </a:solidFill>
                <a:latin typeface="Imago" pitchFamily="2" charset="0"/>
                <a:cs typeface="Arial" pitchFamily="34" charset="0"/>
              </a:defRPr>
            </a:lvl9pPr>
          </a:lstStyle>
          <a:p>
            <a:pPr eaLnBrk="1" hangingPunct="1"/>
            <a:endParaRPr lang="de-CH"/>
          </a:p>
        </p:txBody>
      </p:sp>
      <p:sp>
        <p:nvSpPr>
          <p:cNvPr id="3" name="Content Placeholder 2"/>
          <p:cNvSpPr>
            <a:spLocks noGrp="1"/>
          </p:cNvSpPr>
          <p:nvPr>
            <p:ph idx="1"/>
          </p:nvPr>
        </p:nvSpPr>
        <p:spPr>
          <a:xfrm>
            <a:off x="529494" y="2924175"/>
            <a:ext cx="11138876" cy="1009650"/>
          </a:xfrm>
        </p:spPr>
        <p:txBody>
          <a:bodyPr anchor="ctr"/>
          <a:lstStyle/>
          <a:p>
            <a:pPr marL="0" indent="0" algn="ctr">
              <a:buFont typeface="Arial" pitchFamily="34" charset="0"/>
              <a:buNone/>
              <a:defRPr/>
            </a:pPr>
            <a:r>
              <a:rPr lang="en-US" sz="4920" b="1" i="1" dirty="0" smtClean="0">
                <a:solidFill>
                  <a:schemeClr val="accent6"/>
                </a:solidFill>
                <a:latin typeface="Minion" pitchFamily="18" charset="0"/>
              </a:rPr>
              <a:t>Doing now what patients need next</a:t>
            </a:r>
            <a:endParaRPr lang="en-US" sz="4920" b="1" dirty="0"/>
          </a:p>
        </p:txBody>
      </p:sp>
      <p:sp>
        <p:nvSpPr>
          <p:cNvPr id="5" name="shpEndTranslation"/>
          <p:cNvSpPr/>
          <p:nvPr/>
        </p:nvSpPr>
        <p:spPr>
          <a:xfrm>
            <a:off x="401393" y="6093296"/>
            <a:ext cx="5627077" cy="261610"/>
          </a:xfrm>
          <a:prstGeom prst="rect">
            <a:avLst/>
          </a:prstGeom>
        </p:spPr>
        <p:txBody>
          <a:bodyPr>
            <a:spAutoFit/>
          </a:bodyPr>
          <a:lstStyle/>
          <a:p>
            <a:endParaRPr lang="en-US" sz="11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4D7620-C19B-4E1D-89FB-787BE1D4A5B9}"/>
              </a:ext>
            </a:extLst>
          </p:cNvPr>
          <p:cNvSpPr>
            <a:spLocks noGrp="1"/>
          </p:cNvSpPr>
          <p:nvPr>
            <p:ph type="title"/>
          </p:nvPr>
        </p:nvSpPr>
        <p:spPr/>
        <p:txBody>
          <a:bodyPr/>
          <a:lstStyle/>
          <a:p>
            <a:r>
              <a:rPr lang="en-US" dirty="0" err="1" smtClean="0"/>
              <a:t>cobas</a:t>
            </a:r>
            <a:r>
              <a:rPr lang="en-US" baseline="30000" dirty="0" smtClean="0"/>
              <a:t>®</a:t>
            </a:r>
            <a:r>
              <a:rPr lang="en-US" dirty="0" smtClean="0"/>
              <a:t> </a:t>
            </a:r>
            <a:r>
              <a:rPr lang="en-US" dirty="0"/>
              <a:t>POC IT solutions</a:t>
            </a:r>
            <a:endParaRPr lang="en-GB" dirty="0"/>
          </a:p>
        </p:txBody>
      </p:sp>
      <p:sp>
        <p:nvSpPr>
          <p:cNvPr id="3" name="Text Placeholder 2">
            <a:extLst>
              <a:ext uri="{FF2B5EF4-FFF2-40B4-BE49-F238E27FC236}">
                <a16:creationId xmlns:a16="http://schemas.microsoft.com/office/drawing/2014/main" xmlns="" id="{9C421289-694F-4740-8C62-BAA226816D23}"/>
              </a:ext>
            </a:extLst>
          </p:cNvPr>
          <p:cNvSpPr>
            <a:spLocks noGrp="1"/>
          </p:cNvSpPr>
          <p:nvPr>
            <p:ph type="body" sz="quarter" idx="12"/>
          </p:nvPr>
        </p:nvSpPr>
        <p:spPr>
          <a:xfrm>
            <a:off x="511174" y="877994"/>
            <a:ext cx="10477810" cy="860400"/>
          </a:xfrm>
        </p:spPr>
        <p:txBody>
          <a:bodyPr/>
          <a:lstStyle/>
          <a:p>
            <a:r>
              <a:rPr lang="en-GB" dirty="0"/>
              <a:t>An integrated solution that keeps you connected as your needs change</a:t>
            </a:r>
          </a:p>
        </p:txBody>
      </p:sp>
      <p:grpSp>
        <p:nvGrpSpPr>
          <p:cNvPr id="5" name="Group 4">
            <a:extLst>
              <a:ext uri="{FF2B5EF4-FFF2-40B4-BE49-F238E27FC236}">
                <a16:creationId xmlns:a16="http://schemas.microsoft.com/office/drawing/2014/main" xmlns="" id="{D1F7D685-3FD8-44EF-B9CF-C2A4CB5DD40F}"/>
              </a:ext>
            </a:extLst>
          </p:cNvPr>
          <p:cNvGrpSpPr/>
          <p:nvPr/>
        </p:nvGrpSpPr>
        <p:grpSpPr>
          <a:xfrm>
            <a:off x="10052860" y="3590465"/>
            <a:ext cx="1442742" cy="1052901"/>
            <a:chOff x="5626948" y="2397703"/>
            <a:chExt cx="933873" cy="681532"/>
          </a:xfrm>
        </p:grpSpPr>
        <p:grpSp>
          <p:nvGrpSpPr>
            <p:cNvPr id="120" name="Group 119">
              <a:extLst>
                <a:ext uri="{FF2B5EF4-FFF2-40B4-BE49-F238E27FC236}">
                  <a16:creationId xmlns:a16="http://schemas.microsoft.com/office/drawing/2014/main" xmlns="" id="{F48F80E8-0D01-44BB-A85F-0133C5F8A19A}"/>
                </a:ext>
              </a:extLst>
            </p:cNvPr>
            <p:cNvGrpSpPr/>
            <p:nvPr/>
          </p:nvGrpSpPr>
          <p:grpSpPr>
            <a:xfrm>
              <a:off x="5626948" y="2397703"/>
              <a:ext cx="933873" cy="681532"/>
              <a:chOff x="4921824" y="3444030"/>
              <a:chExt cx="900113" cy="715220"/>
            </a:xfrm>
          </p:grpSpPr>
          <p:sp>
            <p:nvSpPr>
              <p:cNvPr id="121" name="Desktop Base 3">
                <a:extLst>
                  <a:ext uri="{FF2B5EF4-FFF2-40B4-BE49-F238E27FC236}">
                    <a16:creationId xmlns:a16="http://schemas.microsoft.com/office/drawing/2014/main" xmlns="" id="{461F91D3-CD76-45FA-8B89-199C54314FCA}"/>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Desktop Base 2">
                <a:extLst>
                  <a:ext uri="{FF2B5EF4-FFF2-40B4-BE49-F238E27FC236}">
                    <a16:creationId xmlns:a16="http://schemas.microsoft.com/office/drawing/2014/main" xmlns="" id="{E33865EA-A82D-47D2-A6DC-F5F45C7075EB}"/>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Desktop Screen">
                <a:extLst>
                  <a:ext uri="{FF2B5EF4-FFF2-40B4-BE49-F238E27FC236}">
                    <a16:creationId xmlns:a16="http://schemas.microsoft.com/office/drawing/2014/main" xmlns="" id="{B628AA20-F709-4B4A-8CB8-FB1E8530EEA0}"/>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Desktop Base">
                <a:extLst>
                  <a:ext uri="{FF2B5EF4-FFF2-40B4-BE49-F238E27FC236}">
                    <a16:creationId xmlns:a16="http://schemas.microsoft.com/office/drawing/2014/main" xmlns="" id="{F4C7C2B6-3D13-4970-ACE5-198604420873}"/>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1" name="Freeform 7">
              <a:extLst>
                <a:ext uri="{FF2B5EF4-FFF2-40B4-BE49-F238E27FC236}">
                  <a16:creationId xmlns:a16="http://schemas.microsoft.com/office/drawing/2014/main" xmlns="" id="{2CAC0C4A-8F7C-45CB-B65F-C51EF8EBF53C}"/>
                </a:ext>
              </a:extLst>
            </p:cNvPr>
            <p:cNvSpPr>
              <a:spLocks noEditPoints="1"/>
            </p:cNvSpPr>
            <p:nvPr/>
          </p:nvSpPr>
          <p:spPr bwMode="auto">
            <a:xfrm>
              <a:off x="5842985" y="2531639"/>
              <a:ext cx="520224" cy="269147"/>
            </a:xfrm>
            <a:custGeom>
              <a:avLst/>
              <a:gdLst>
                <a:gd name="T0" fmla="*/ 1516 w 1951"/>
                <a:gd name="T1" fmla="*/ 1015 h 1015"/>
                <a:gd name="T2" fmla="*/ 0 w 1951"/>
                <a:gd name="T3" fmla="*/ 509 h 1015"/>
                <a:gd name="T4" fmla="*/ 1516 w 1951"/>
                <a:gd name="T5" fmla="*/ 0 h 1015"/>
                <a:gd name="T6" fmla="*/ 1884 w 1951"/>
                <a:gd name="T7" fmla="*/ 512 h 1015"/>
                <a:gd name="T8" fmla="*/ 463 w 1951"/>
                <a:gd name="T9" fmla="*/ 51 h 1015"/>
                <a:gd name="T10" fmla="*/ 463 w 1951"/>
                <a:gd name="T11" fmla="*/ 967 h 1015"/>
                <a:gd name="T12" fmla="*/ 1884 w 1951"/>
                <a:gd name="T13" fmla="*/ 512 h 1015"/>
                <a:gd name="T14" fmla="*/ 1461 w 1951"/>
                <a:gd name="T15" fmla="*/ 548 h 1015"/>
                <a:gd name="T16" fmla="*/ 1501 w 1951"/>
                <a:gd name="T17" fmla="*/ 635 h 1015"/>
                <a:gd name="T18" fmla="*/ 1540 w 1951"/>
                <a:gd name="T19" fmla="*/ 579 h 1015"/>
                <a:gd name="T20" fmla="*/ 1571 w 1951"/>
                <a:gd name="T21" fmla="*/ 660 h 1015"/>
                <a:gd name="T22" fmla="*/ 1431 w 1951"/>
                <a:gd name="T23" fmla="*/ 660 h 1015"/>
                <a:gd name="T24" fmla="*/ 1400 w 1951"/>
                <a:gd name="T25" fmla="*/ 533 h 1015"/>
                <a:gd name="T26" fmla="*/ 1501 w 1951"/>
                <a:gd name="T27" fmla="*/ 375 h 1015"/>
                <a:gd name="T28" fmla="*/ 1600 w 1951"/>
                <a:gd name="T29" fmla="*/ 484 h 1015"/>
                <a:gd name="T30" fmla="*/ 1356 w 1951"/>
                <a:gd name="T31" fmla="*/ 488 h 1015"/>
                <a:gd name="T32" fmla="*/ 1293 w 1951"/>
                <a:gd name="T33" fmla="*/ 682 h 1015"/>
                <a:gd name="T34" fmla="*/ 1286 w 1951"/>
                <a:gd name="T35" fmla="*/ 446 h 1015"/>
                <a:gd name="T36" fmla="*/ 1217 w 1951"/>
                <a:gd name="T37" fmla="*/ 464 h 1015"/>
                <a:gd name="T38" fmla="*/ 1154 w 1951"/>
                <a:gd name="T39" fmla="*/ 682 h 1015"/>
                <a:gd name="T40" fmla="*/ 1217 w 1951"/>
                <a:gd name="T41" fmla="*/ 264 h 1015"/>
                <a:gd name="T42" fmla="*/ 1270 w 1951"/>
                <a:gd name="T43" fmla="*/ 375 h 1015"/>
                <a:gd name="T44" fmla="*/ 1352 w 1951"/>
                <a:gd name="T45" fmla="*/ 433 h 1015"/>
                <a:gd name="T46" fmla="*/ 1114 w 1951"/>
                <a:gd name="T47" fmla="*/ 492 h 1015"/>
                <a:gd name="T48" fmla="*/ 1051 w 1951"/>
                <a:gd name="T49" fmla="*/ 474 h 1015"/>
                <a:gd name="T50" fmla="*/ 974 w 1951"/>
                <a:gd name="T51" fmla="*/ 475 h 1015"/>
                <a:gd name="T52" fmla="*/ 974 w 1951"/>
                <a:gd name="T53" fmla="*/ 589 h 1015"/>
                <a:gd name="T54" fmla="*/ 1051 w 1951"/>
                <a:gd name="T55" fmla="*/ 588 h 1015"/>
                <a:gd name="T56" fmla="*/ 1114 w 1951"/>
                <a:gd name="T57" fmla="*/ 576 h 1015"/>
                <a:gd name="T58" fmla="*/ 941 w 1951"/>
                <a:gd name="T59" fmla="*/ 660 h 1015"/>
                <a:gd name="T60" fmla="*/ 910 w 1951"/>
                <a:gd name="T61" fmla="*/ 533 h 1015"/>
                <a:gd name="T62" fmla="*/ 1012 w 1951"/>
                <a:gd name="T63" fmla="*/ 375 h 1015"/>
                <a:gd name="T64" fmla="*/ 869 w 1951"/>
                <a:gd name="T65" fmla="*/ 533 h 1015"/>
                <a:gd name="T66" fmla="*/ 837 w 1951"/>
                <a:gd name="T67" fmla="*/ 660 h 1015"/>
                <a:gd name="T68" fmla="*/ 694 w 1951"/>
                <a:gd name="T69" fmla="*/ 660 h 1015"/>
                <a:gd name="T70" fmla="*/ 662 w 1951"/>
                <a:gd name="T71" fmla="*/ 533 h 1015"/>
                <a:gd name="T72" fmla="*/ 766 w 1951"/>
                <a:gd name="T73" fmla="*/ 375 h 1015"/>
                <a:gd name="T74" fmla="*/ 869 w 1951"/>
                <a:gd name="T75" fmla="*/ 533 h 1015"/>
                <a:gd name="T76" fmla="*/ 566 w 1951"/>
                <a:gd name="T77" fmla="*/ 682 h 1015"/>
                <a:gd name="T78" fmla="*/ 556 w 1951"/>
                <a:gd name="T79" fmla="*/ 560 h 1015"/>
                <a:gd name="T80" fmla="*/ 475 w 1951"/>
                <a:gd name="T81" fmla="*/ 492 h 1015"/>
                <a:gd name="T82" fmla="*/ 413 w 1951"/>
                <a:gd name="T83" fmla="*/ 682 h 1015"/>
                <a:gd name="T84" fmla="*/ 509 w 1951"/>
                <a:gd name="T85" fmla="*/ 268 h 1015"/>
                <a:gd name="T86" fmla="*/ 580 w 1951"/>
                <a:gd name="T87" fmla="*/ 467 h 1015"/>
                <a:gd name="T88" fmla="*/ 625 w 1951"/>
                <a:gd name="T89" fmla="*/ 656 h 1015"/>
                <a:gd name="T90" fmla="*/ 1541 w 1951"/>
                <a:gd name="T91" fmla="*/ 495 h 1015"/>
                <a:gd name="T92" fmla="*/ 1501 w 1951"/>
                <a:gd name="T93" fmla="*/ 428 h 1015"/>
                <a:gd name="T94" fmla="*/ 1462 w 1951"/>
                <a:gd name="T95" fmla="*/ 495 h 1015"/>
                <a:gd name="T96" fmla="*/ 806 w 1951"/>
                <a:gd name="T97" fmla="*/ 533 h 1015"/>
                <a:gd name="T98" fmla="*/ 766 w 1951"/>
                <a:gd name="T99" fmla="*/ 428 h 1015"/>
                <a:gd name="T100" fmla="*/ 726 w 1951"/>
                <a:gd name="T101" fmla="*/ 533 h 1015"/>
                <a:gd name="T102" fmla="*/ 766 w 1951"/>
                <a:gd name="T103" fmla="*/ 635 h 1015"/>
                <a:gd name="T104" fmla="*/ 806 w 1951"/>
                <a:gd name="T105" fmla="*/ 533 h 1015"/>
                <a:gd name="T106" fmla="*/ 505 w 1951"/>
                <a:gd name="T107" fmla="*/ 321 h 1015"/>
                <a:gd name="T108" fmla="*/ 475 w 1951"/>
                <a:gd name="T109" fmla="*/ 439 h 1015"/>
                <a:gd name="T110" fmla="*/ 556 w 1951"/>
                <a:gd name="T111" fmla="*/ 379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51" h="1015">
                  <a:moveTo>
                    <a:pt x="1951" y="511"/>
                  </a:moveTo>
                  <a:cubicBezTo>
                    <a:pt x="1516" y="1015"/>
                    <a:pt x="1516" y="1015"/>
                    <a:pt x="1516" y="1015"/>
                  </a:cubicBezTo>
                  <a:cubicBezTo>
                    <a:pt x="438" y="1015"/>
                    <a:pt x="438" y="1015"/>
                    <a:pt x="438" y="1015"/>
                  </a:cubicBezTo>
                  <a:cubicBezTo>
                    <a:pt x="0" y="509"/>
                    <a:pt x="0" y="509"/>
                    <a:pt x="0" y="509"/>
                  </a:cubicBezTo>
                  <a:cubicBezTo>
                    <a:pt x="438" y="0"/>
                    <a:pt x="438" y="0"/>
                    <a:pt x="438" y="0"/>
                  </a:cubicBezTo>
                  <a:cubicBezTo>
                    <a:pt x="1516" y="0"/>
                    <a:pt x="1516" y="0"/>
                    <a:pt x="1516" y="0"/>
                  </a:cubicBezTo>
                  <a:cubicBezTo>
                    <a:pt x="1951" y="511"/>
                    <a:pt x="1951" y="511"/>
                    <a:pt x="1951" y="511"/>
                  </a:cubicBezTo>
                  <a:close/>
                  <a:moveTo>
                    <a:pt x="1884" y="512"/>
                  </a:moveTo>
                  <a:cubicBezTo>
                    <a:pt x="1491" y="51"/>
                    <a:pt x="1491" y="51"/>
                    <a:pt x="1491" y="51"/>
                  </a:cubicBezTo>
                  <a:cubicBezTo>
                    <a:pt x="463" y="51"/>
                    <a:pt x="463" y="51"/>
                    <a:pt x="463" y="51"/>
                  </a:cubicBezTo>
                  <a:cubicBezTo>
                    <a:pt x="68" y="510"/>
                    <a:pt x="68" y="510"/>
                    <a:pt x="68" y="510"/>
                  </a:cubicBezTo>
                  <a:cubicBezTo>
                    <a:pt x="463" y="967"/>
                    <a:pt x="463" y="967"/>
                    <a:pt x="463" y="967"/>
                  </a:cubicBezTo>
                  <a:cubicBezTo>
                    <a:pt x="1491" y="967"/>
                    <a:pt x="1491" y="967"/>
                    <a:pt x="1491" y="967"/>
                  </a:cubicBezTo>
                  <a:cubicBezTo>
                    <a:pt x="1884" y="512"/>
                    <a:pt x="1884" y="512"/>
                    <a:pt x="1884" y="512"/>
                  </a:cubicBezTo>
                  <a:close/>
                  <a:moveTo>
                    <a:pt x="1603" y="548"/>
                  </a:moveTo>
                  <a:cubicBezTo>
                    <a:pt x="1461" y="548"/>
                    <a:pt x="1461" y="548"/>
                    <a:pt x="1461" y="548"/>
                  </a:cubicBezTo>
                  <a:cubicBezTo>
                    <a:pt x="1461" y="560"/>
                    <a:pt x="1462" y="573"/>
                    <a:pt x="1463" y="588"/>
                  </a:cubicBezTo>
                  <a:cubicBezTo>
                    <a:pt x="1465" y="620"/>
                    <a:pt x="1478" y="635"/>
                    <a:pt x="1501" y="635"/>
                  </a:cubicBezTo>
                  <a:cubicBezTo>
                    <a:pt x="1523" y="635"/>
                    <a:pt x="1536" y="620"/>
                    <a:pt x="1540" y="589"/>
                  </a:cubicBezTo>
                  <a:cubicBezTo>
                    <a:pt x="1540" y="586"/>
                    <a:pt x="1540" y="582"/>
                    <a:pt x="1540" y="579"/>
                  </a:cubicBezTo>
                  <a:cubicBezTo>
                    <a:pt x="1601" y="579"/>
                    <a:pt x="1601" y="579"/>
                    <a:pt x="1601" y="579"/>
                  </a:cubicBezTo>
                  <a:cubicBezTo>
                    <a:pt x="1599" y="613"/>
                    <a:pt x="1589" y="640"/>
                    <a:pt x="1571" y="660"/>
                  </a:cubicBezTo>
                  <a:cubicBezTo>
                    <a:pt x="1553" y="679"/>
                    <a:pt x="1530" y="689"/>
                    <a:pt x="1501" y="689"/>
                  </a:cubicBezTo>
                  <a:cubicBezTo>
                    <a:pt x="1472" y="689"/>
                    <a:pt x="1449" y="680"/>
                    <a:pt x="1431" y="660"/>
                  </a:cubicBezTo>
                  <a:cubicBezTo>
                    <a:pt x="1413" y="641"/>
                    <a:pt x="1403" y="615"/>
                    <a:pt x="1401" y="582"/>
                  </a:cubicBezTo>
                  <a:cubicBezTo>
                    <a:pt x="1400" y="564"/>
                    <a:pt x="1400" y="547"/>
                    <a:pt x="1400" y="533"/>
                  </a:cubicBezTo>
                  <a:cubicBezTo>
                    <a:pt x="1400" y="511"/>
                    <a:pt x="1400" y="495"/>
                    <a:pt x="1402" y="484"/>
                  </a:cubicBezTo>
                  <a:cubicBezTo>
                    <a:pt x="1409" y="411"/>
                    <a:pt x="1442" y="375"/>
                    <a:pt x="1501" y="375"/>
                  </a:cubicBezTo>
                  <a:cubicBezTo>
                    <a:pt x="1531" y="375"/>
                    <a:pt x="1555" y="386"/>
                    <a:pt x="1573" y="408"/>
                  </a:cubicBezTo>
                  <a:cubicBezTo>
                    <a:pt x="1589" y="428"/>
                    <a:pt x="1598" y="453"/>
                    <a:pt x="1600" y="484"/>
                  </a:cubicBezTo>
                  <a:cubicBezTo>
                    <a:pt x="1602" y="494"/>
                    <a:pt x="1602" y="516"/>
                    <a:pt x="1603" y="548"/>
                  </a:cubicBezTo>
                  <a:close/>
                  <a:moveTo>
                    <a:pt x="1356" y="488"/>
                  </a:moveTo>
                  <a:cubicBezTo>
                    <a:pt x="1356" y="682"/>
                    <a:pt x="1356" y="682"/>
                    <a:pt x="1356" y="682"/>
                  </a:cubicBezTo>
                  <a:cubicBezTo>
                    <a:pt x="1293" y="682"/>
                    <a:pt x="1293" y="682"/>
                    <a:pt x="1293" y="682"/>
                  </a:cubicBezTo>
                  <a:cubicBezTo>
                    <a:pt x="1293" y="491"/>
                    <a:pt x="1293" y="491"/>
                    <a:pt x="1293" y="491"/>
                  </a:cubicBezTo>
                  <a:cubicBezTo>
                    <a:pt x="1293" y="469"/>
                    <a:pt x="1290" y="454"/>
                    <a:pt x="1286" y="446"/>
                  </a:cubicBezTo>
                  <a:cubicBezTo>
                    <a:pt x="1279" y="436"/>
                    <a:pt x="1268" y="431"/>
                    <a:pt x="1253" y="431"/>
                  </a:cubicBezTo>
                  <a:cubicBezTo>
                    <a:pt x="1229" y="432"/>
                    <a:pt x="1217" y="443"/>
                    <a:pt x="1217" y="464"/>
                  </a:cubicBezTo>
                  <a:cubicBezTo>
                    <a:pt x="1217" y="682"/>
                    <a:pt x="1217" y="682"/>
                    <a:pt x="1217" y="682"/>
                  </a:cubicBezTo>
                  <a:cubicBezTo>
                    <a:pt x="1154" y="682"/>
                    <a:pt x="1154" y="682"/>
                    <a:pt x="1154" y="682"/>
                  </a:cubicBezTo>
                  <a:cubicBezTo>
                    <a:pt x="1154" y="264"/>
                    <a:pt x="1154" y="264"/>
                    <a:pt x="1154" y="264"/>
                  </a:cubicBezTo>
                  <a:cubicBezTo>
                    <a:pt x="1217" y="264"/>
                    <a:pt x="1217" y="264"/>
                    <a:pt x="1217" y="264"/>
                  </a:cubicBezTo>
                  <a:cubicBezTo>
                    <a:pt x="1217" y="392"/>
                    <a:pt x="1217" y="392"/>
                    <a:pt x="1217" y="392"/>
                  </a:cubicBezTo>
                  <a:cubicBezTo>
                    <a:pt x="1231" y="381"/>
                    <a:pt x="1249" y="375"/>
                    <a:pt x="1270" y="375"/>
                  </a:cubicBezTo>
                  <a:cubicBezTo>
                    <a:pt x="1290" y="375"/>
                    <a:pt x="1307" y="379"/>
                    <a:pt x="1320" y="389"/>
                  </a:cubicBezTo>
                  <a:cubicBezTo>
                    <a:pt x="1336" y="401"/>
                    <a:pt x="1347" y="416"/>
                    <a:pt x="1352" y="433"/>
                  </a:cubicBezTo>
                  <a:cubicBezTo>
                    <a:pt x="1355" y="444"/>
                    <a:pt x="1356" y="462"/>
                    <a:pt x="1356" y="488"/>
                  </a:cubicBezTo>
                  <a:close/>
                  <a:moveTo>
                    <a:pt x="1114" y="492"/>
                  </a:moveTo>
                  <a:cubicBezTo>
                    <a:pt x="1052" y="492"/>
                    <a:pt x="1052" y="492"/>
                    <a:pt x="1052" y="492"/>
                  </a:cubicBezTo>
                  <a:cubicBezTo>
                    <a:pt x="1051" y="485"/>
                    <a:pt x="1051" y="479"/>
                    <a:pt x="1051" y="474"/>
                  </a:cubicBezTo>
                  <a:cubicBezTo>
                    <a:pt x="1050" y="444"/>
                    <a:pt x="1038" y="428"/>
                    <a:pt x="1013" y="428"/>
                  </a:cubicBezTo>
                  <a:cubicBezTo>
                    <a:pt x="990" y="429"/>
                    <a:pt x="977" y="444"/>
                    <a:pt x="974" y="475"/>
                  </a:cubicBezTo>
                  <a:cubicBezTo>
                    <a:pt x="973" y="489"/>
                    <a:pt x="973" y="509"/>
                    <a:pt x="973" y="533"/>
                  </a:cubicBezTo>
                  <a:cubicBezTo>
                    <a:pt x="973" y="548"/>
                    <a:pt x="973" y="566"/>
                    <a:pt x="974" y="589"/>
                  </a:cubicBezTo>
                  <a:cubicBezTo>
                    <a:pt x="977" y="620"/>
                    <a:pt x="990" y="635"/>
                    <a:pt x="1013" y="635"/>
                  </a:cubicBezTo>
                  <a:cubicBezTo>
                    <a:pt x="1036" y="635"/>
                    <a:pt x="1048" y="620"/>
                    <a:pt x="1051" y="588"/>
                  </a:cubicBezTo>
                  <a:cubicBezTo>
                    <a:pt x="1051" y="584"/>
                    <a:pt x="1051" y="580"/>
                    <a:pt x="1051" y="576"/>
                  </a:cubicBezTo>
                  <a:cubicBezTo>
                    <a:pt x="1114" y="576"/>
                    <a:pt x="1114" y="576"/>
                    <a:pt x="1114" y="576"/>
                  </a:cubicBezTo>
                  <a:cubicBezTo>
                    <a:pt x="1109" y="651"/>
                    <a:pt x="1075" y="689"/>
                    <a:pt x="1012" y="689"/>
                  </a:cubicBezTo>
                  <a:cubicBezTo>
                    <a:pt x="983" y="689"/>
                    <a:pt x="959" y="680"/>
                    <a:pt x="941" y="660"/>
                  </a:cubicBezTo>
                  <a:cubicBezTo>
                    <a:pt x="923" y="641"/>
                    <a:pt x="913" y="615"/>
                    <a:pt x="911" y="582"/>
                  </a:cubicBezTo>
                  <a:cubicBezTo>
                    <a:pt x="910" y="562"/>
                    <a:pt x="909" y="546"/>
                    <a:pt x="910" y="533"/>
                  </a:cubicBezTo>
                  <a:cubicBezTo>
                    <a:pt x="910" y="510"/>
                    <a:pt x="910" y="494"/>
                    <a:pt x="911" y="484"/>
                  </a:cubicBezTo>
                  <a:cubicBezTo>
                    <a:pt x="918" y="411"/>
                    <a:pt x="952" y="375"/>
                    <a:pt x="1012" y="375"/>
                  </a:cubicBezTo>
                  <a:cubicBezTo>
                    <a:pt x="1078" y="375"/>
                    <a:pt x="1112" y="414"/>
                    <a:pt x="1114" y="492"/>
                  </a:cubicBezTo>
                  <a:close/>
                  <a:moveTo>
                    <a:pt x="869" y="533"/>
                  </a:moveTo>
                  <a:cubicBezTo>
                    <a:pt x="869" y="549"/>
                    <a:pt x="868" y="565"/>
                    <a:pt x="867" y="582"/>
                  </a:cubicBezTo>
                  <a:cubicBezTo>
                    <a:pt x="865" y="615"/>
                    <a:pt x="855" y="641"/>
                    <a:pt x="837" y="660"/>
                  </a:cubicBezTo>
                  <a:cubicBezTo>
                    <a:pt x="819" y="680"/>
                    <a:pt x="795" y="689"/>
                    <a:pt x="766" y="689"/>
                  </a:cubicBezTo>
                  <a:cubicBezTo>
                    <a:pt x="736" y="689"/>
                    <a:pt x="712" y="680"/>
                    <a:pt x="694" y="660"/>
                  </a:cubicBezTo>
                  <a:cubicBezTo>
                    <a:pt x="676" y="641"/>
                    <a:pt x="666" y="615"/>
                    <a:pt x="665" y="582"/>
                  </a:cubicBezTo>
                  <a:cubicBezTo>
                    <a:pt x="663" y="562"/>
                    <a:pt x="662" y="546"/>
                    <a:pt x="662" y="533"/>
                  </a:cubicBezTo>
                  <a:cubicBezTo>
                    <a:pt x="663" y="510"/>
                    <a:pt x="664" y="494"/>
                    <a:pt x="665" y="484"/>
                  </a:cubicBezTo>
                  <a:cubicBezTo>
                    <a:pt x="671" y="411"/>
                    <a:pt x="705" y="375"/>
                    <a:pt x="766" y="375"/>
                  </a:cubicBezTo>
                  <a:cubicBezTo>
                    <a:pt x="826" y="375"/>
                    <a:pt x="859" y="411"/>
                    <a:pt x="867" y="484"/>
                  </a:cubicBezTo>
                  <a:cubicBezTo>
                    <a:pt x="868" y="496"/>
                    <a:pt x="869" y="512"/>
                    <a:pt x="869" y="533"/>
                  </a:cubicBezTo>
                  <a:close/>
                  <a:moveTo>
                    <a:pt x="628" y="682"/>
                  </a:moveTo>
                  <a:cubicBezTo>
                    <a:pt x="566" y="682"/>
                    <a:pt x="566" y="682"/>
                    <a:pt x="566" y="682"/>
                  </a:cubicBezTo>
                  <a:cubicBezTo>
                    <a:pt x="565" y="678"/>
                    <a:pt x="564" y="670"/>
                    <a:pt x="563" y="657"/>
                  </a:cubicBezTo>
                  <a:cubicBezTo>
                    <a:pt x="556" y="560"/>
                    <a:pt x="556" y="560"/>
                    <a:pt x="556" y="560"/>
                  </a:cubicBezTo>
                  <a:cubicBezTo>
                    <a:pt x="553" y="515"/>
                    <a:pt x="538" y="492"/>
                    <a:pt x="510" y="492"/>
                  </a:cubicBezTo>
                  <a:cubicBezTo>
                    <a:pt x="475" y="492"/>
                    <a:pt x="475" y="492"/>
                    <a:pt x="475" y="492"/>
                  </a:cubicBezTo>
                  <a:cubicBezTo>
                    <a:pt x="475" y="682"/>
                    <a:pt x="475" y="682"/>
                    <a:pt x="475" y="682"/>
                  </a:cubicBezTo>
                  <a:cubicBezTo>
                    <a:pt x="413" y="682"/>
                    <a:pt x="413" y="682"/>
                    <a:pt x="413" y="682"/>
                  </a:cubicBezTo>
                  <a:cubicBezTo>
                    <a:pt x="413" y="268"/>
                    <a:pt x="413" y="268"/>
                    <a:pt x="413" y="268"/>
                  </a:cubicBezTo>
                  <a:cubicBezTo>
                    <a:pt x="509" y="268"/>
                    <a:pt x="509" y="268"/>
                    <a:pt x="509" y="268"/>
                  </a:cubicBezTo>
                  <a:cubicBezTo>
                    <a:pt x="582" y="268"/>
                    <a:pt x="619" y="304"/>
                    <a:pt x="619" y="378"/>
                  </a:cubicBezTo>
                  <a:cubicBezTo>
                    <a:pt x="619" y="421"/>
                    <a:pt x="606" y="451"/>
                    <a:pt x="580" y="467"/>
                  </a:cubicBezTo>
                  <a:cubicBezTo>
                    <a:pt x="603" y="480"/>
                    <a:pt x="616" y="509"/>
                    <a:pt x="619" y="554"/>
                  </a:cubicBezTo>
                  <a:cubicBezTo>
                    <a:pt x="620" y="581"/>
                    <a:pt x="623" y="616"/>
                    <a:pt x="625" y="656"/>
                  </a:cubicBezTo>
                  <a:cubicBezTo>
                    <a:pt x="626" y="666"/>
                    <a:pt x="627" y="675"/>
                    <a:pt x="628" y="682"/>
                  </a:cubicBezTo>
                  <a:close/>
                  <a:moveTo>
                    <a:pt x="1541" y="495"/>
                  </a:moveTo>
                  <a:cubicBezTo>
                    <a:pt x="1541" y="484"/>
                    <a:pt x="1540" y="474"/>
                    <a:pt x="1539" y="465"/>
                  </a:cubicBezTo>
                  <a:cubicBezTo>
                    <a:pt x="1534" y="440"/>
                    <a:pt x="1522" y="428"/>
                    <a:pt x="1501" y="428"/>
                  </a:cubicBezTo>
                  <a:cubicBezTo>
                    <a:pt x="1477" y="429"/>
                    <a:pt x="1465" y="444"/>
                    <a:pt x="1463" y="474"/>
                  </a:cubicBezTo>
                  <a:cubicBezTo>
                    <a:pt x="1462" y="495"/>
                    <a:pt x="1462" y="495"/>
                    <a:pt x="1462" y="495"/>
                  </a:cubicBezTo>
                  <a:cubicBezTo>
                    <a:pt x="1541" y="495"/>
                    <a:pt x="1541" y="495"/>
                    <a:pt x="1541" y="495"/>
                  </a:cubicBezTo>
                  <a:close/>
                  <a:moveTo>
                    <a:pt x="806" y="533"/>
                  </a:moveTo>
                  <a:cubicBezTo>
                    <a:pt x="806" y="518"/>
                    <a:pt x="805" y="498"/>
                    <a:pt x="804" y="474"/>
                  </a:cubicBezTo>
                  <a:cubicBezTo>
                    <a:pt x="803" y="444"/>
                    <a:pt x="790" y="428"/>
                    <a:pt x="766" y="428"/>
                  </a:cubicBezTo>
                  <a:cubicBezTo>
                    <a:pt x="742" y="428"/>
                    <a:pt x="729" y="444"/>
                    <a:pt x="728" y="475"/>
                  </a:cubicBezTo>
                  <a:cubicBezTo>
                    <a:pt x="727" y="493"/>
                    <a:pt x="726" y="513"/>
                    <a:pt x="726" y="533"/>
                  </a:cubicBezTo>
                  <a:cubicBezTo>
                    <a:pt x="726" y="541"/>
                    <a:pt x="727" y="559"/>
                    <a:pt x="728" y="588"/>
                  </a:cubicBezTo>
                  <a:cubicBezTo>
                    <a:pt x="729" y="620"/>
                    <a:pt x="741" y="635"/>
                    <a:pt x="766" y="635"/>
                  </a:cubicBezTo>
                  <a:cubicBezTo>
                    <a:pt x="788" y="635"/>
                    <a:pt x="801" y="620"/>
                    <a:pt x="804" y="589"/>
                  </a:cubicBezTo>
                  <a:cubicBezTo>
                    <a:pt x="805" y="577"/>
                    <a:pt x="806" y="559"/>
                    <a:pt x="806" y="533"/>
                  </a:cubicBezTo>
                  <a:close/>
                  <a:moveTo>
                    <a:pt x="556" y="379"/>
                  </a:moveTo>
                  <a:cubicBezTo>
                    <a:pt x="556" y="340"/>
                    <a:pt x="539" y="321"/>
                    <a:pt x="505" y="321"/>
                  </a:cubicBezTo>
                  <a:cubicBezTo>
                    <a:pt x="475" y="321"/>
                    <a:pt x="475" y="321"/>
                    <a:pt x="475" y="321"/>
                  </a:cubicBezTo>
                  <a:cubicBezTo>
                    <a:pt x="475" y="439"/>
                    <a:pt x="475" y="439"/>
                    <a:pt x="475" y="439"/>
                  </a:cubicBezTo>
                  <a:cubicBezTo>
                    <a:pt x="508" y="439"/>
                    <a:pt x="508" y="439"/>
                    <a:pt x="508" y="439"/>
                  </a:cubicBezTo>
                  <a:cubicBezTo>
                    <a:pt x="540" y="439"/>
                    <a:pt x="556" y="419"/>
                    <a:pt x="556" y="379"/>
                  </a:cubicBezTo>
                  <a:close/>
                </a:path>
              </a:pathLst>
            </a:custGeom>
            <a:solidFill>
              <a:srgbClr val="0066CC"/>
            </a:solidFill>
            <a:ln w="9525">
              <a:noFill/>
              <a:round/>
              <a:headEnd/>
              <a:tailEnd/>
            </a:ln>
            <a:extLst/>
          </p:spPr>
          <p:txBody>
            <a:bodyPr vert="horz" wrap="square" lIns="91440" tIns="45720" rIns="91440" bIns="45720" numCol="1" anchor="t" anchorCtr="0" compatLnSpc="1">
              <a:prstTxWarp prst="textNoShape">
                <a:avLst/>
              </a:prstTxWarp>
            </a:bodyPr>
            <a:lstStyle/>
            <a:p>
              <a:endParaRPr lang="en-GB"/>
            </a:p>
          </p:txBody>
        </p:sp>
      </p:grpSp>
      <p:sp>
        <p:nvSpPr>
          <p:cNvPr id="132" name="Rectangle 131">
            <a:extLst>
              <a:ext uri="{FF2B5EF4-FFF2-40B4-BE49-F238E27FC236}">
                <a16:creationId xmlns:a16="http://schemas.microsoft.com/office/drawing/2014/main" xmlns="" id="{EF8C10F3-B64D-4A83-A7F6-D0F54664CCD3}"/>
              </a:ext>
            </a:extLst>
          </p:cNvPr>
          <p:cNvSpPr/>
          <p:nvPr/>
        </p:nvSpPr>
        <p:spPr>
          <a:xfrm>
            <a:off x="6240017" y="1737221"/>
            <a:ext cx="5517008" cy="400771"/>
          </a:xfrm>
          <a:prstGeom prst="rect">
            <a:avLst/>
          </a:prstGeom>
          <a:solidFill>
            <a:schemeClr val="accent1"/>
          </a:solidFill>
          <a:ln>
            <a:noFill/>
          </a:ln>
        </p:spPr>
        <p:txBody>
          <a:bodyPr vert="horz" wrap="square" lIns="91440" tIns="90000" rIns="91440" bIns="90000" numCol="1" rtlCol="0" anchor="ctr" anchorCtr="0" compatLnSpc="1">
            <a:prstTxWarp prst="textNoShape">
              <a:avLst/>
            </a:prstTxWarp>
            <a:noAutofit/>
          </a:bodyPr>
          <a:lstStyle/>
          <a:p>
            <a:pPr algn="ctr"/>
            <a:r>
              <a:rPr lang="en-GB" b="1" dirty="0">
                <a:solidFill>
                  <a:schemeClr val="bg1"/>
                </a:solidFill>
              </a:rPr>
              <a:t>Open philosophy</a:t>
            </a:r>
          </a:p>
        </p:txBody>
      </p:sp>
      <p:grpSp>
        <p:nvGrpSpPr>
          <p:cNvPr id="64" name="Group 63">
            <a:extLst>
              <a:ext uri="{FF2B5EF4-FFF2-40B4-BE49-F238E27FC236}">
                <a16:creationId xmlns:a16="http://schemas.microsoft.com/office/drawing/2014/main" xmlns="" id="{51EC6327-8C40-431B-AC3C-DFB9E0020E5C}"/>
              </a:ext>
            </a:extLst>
          </p:cNvPr>
          <p:cNvGrpSpPr/>
          <p:nvPr/>
        </p:nvGrpSpPr>
        <p:grpSpPr>
          <a:xfrm>
            <a:off x="8120168" y="2694130"/>
            <a:ext cx="1932692" cy="2749614"/>
            <a:chOff x="1418207" y="2853161"/>
            <a:chExt cx="4917953" cy="2749614"/>
          </a:xfrm>
        </p:grpSpPr>
        <p:cxnSp>
          <p:nvCxnSpPr>
            <p:cNvPr id="12" name="Straight Connector 11">
              <a:extLst>
                <a:ext uri="{FF2B5EF4-FFF2-40B4-BE49-F238E27FC236}">
                  <a16:creationId xmlns:a16="http://schemas.microsoft.com/office/drawing/2014/main" xmlns="" id="{109CC7DA-04EC-4AB5-90A8-CB578FD9DC41}"/>
                </a:ext>
              </a:extLst>
            </p:cNvPr>
            <p:cNvCxnSpPr>
              <a:cxnSpLocks/>
            </p:cNvCxnSpPr>
            <p:nvPr/>
          </p:nvCxnSpPr>
          <p:spPr bwMode="auto">
            <a:xfrm>
              <a:off x="4459243" y="4107595"/>
              <a:ext cx="1876917" cy="0"/>
            </a:xfrm>
            <a:prstGeom prst="line">
              <a:avLst/>
            </a:prstGeom>
            <a:noFill/>
            <a:ln w="19050" cap="rnd" cmpd="sng" algn="ctr">
              <a:solidFill>
                <a:srgbClr val="EF334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839F859D-3F9B-4B6E-BB89-55C558EF2FAD}"/>
                </a:ext>
              </a:extLst>
            </p:cNvPr>
            <p:cNvCxnSpPr>
              <a:cxnSpLocks/>
            </p:cNvCxnSpPr>
            <p:nvPr/>
          </p:nvCxnSpPr>
          <p:spPr bwMode="auto">
            <a:xfrm>
              <a:off x="1418207" y="2853161"/>
              <a:ext cx="3041036" cy="0"/>
            </a:xfrm>
            <a:prstGeom prst="line">
              <a:avLst/>
            </a:prstGeom>
            <a:noFill/>
            <a:ln w="19050" cap="rnd" cmpd="sng" algn="ctr">
              <a:solidFill>
                <a:srgbClr val="EF334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D3ED891F-011E-4B03-9F18-6EB67D705FD1}"/>
                </a:ext>
              </a:extLst>
            </p:cNvPr>
            <p:cNvCxnSpPr>
              <a:cxnSpLocks/>
            </p:cNvCxnSpPr>
            <p:nvPr/>
          </p:nvCxnSpPr>
          <p:spPr bwMode="auto">
            <a:xfrm>
              <a:off x="2157491" y="5602775"/>
              <a:ext cx="2301753" cy="0"/>
            </a:xfrm>
            <a:prstGeom prst="line">
              <a:avLst/>
            </a:prstGeom>
            <a:noFill/>
            <a:ln w="19050" cap="rnd" cmpd="sng" algn="ctr">
              <a:solidFill>
                <a:srgbClr val="EF334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D564F0CE-0006-431C-B12F-A65E3D0F2A24}"/>
                </a:ext>
              </a:extLst>
            </p:cNvPr>
            <p:cNvCxnSpPr/>
            <p:nvPr/>
          </p:nvCxnSpPr>
          <p:spPr bwMode="auto">
            <a:xfrm>
              <a:off x="4459244" y="2853161"/>
              <a:ext cx="0" cy="2749614"/>
            </a:xfrm>
            <a:prstGeom prst="line">
              <a:avLst/>
            </a:prstGeom>
            <a:noFill/>
            <a:ln w="19050" cap="rnd" cmpd="sng" algn="ctr">
              <a:solidFill>
                <a:srgbClr val="EF334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E8ED5387-770D-4A54-904A-B6DA74CFC2DF}"/>
                </a:ext>
              </a:extLst>
            </p:cNvPr>
            <p:cNvCxnSpPr>
              <a:cxnSpLocks/>
            </p:cNvCxnSpPr>
            <p:nvPr/>
          </p:nvCxnSpPr>
          <p:spPr bwMode="auto">
            <a:xfrm>
              <a:off x="1523984" y="3865635"/>
              <a:ext cx="2935260" cy="0"/>
            </a:xfrm>
            <a:prstGeom prst="line">
              <a:avLst/>
            </a:prstGeom>
            <a:noFill/>
            <a:ln w="19050" cap="rnd" cmpd="sng" algn="ctr">
              <a:solidFill>
                <a:srgbClr val="EF334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5E2DF841-6CEC-41B5-8795-A2808BA76701}"/>
                </a:ext>
              </a:extLst>
            </p:cNvPr>
            <p:cNvCxnSpPr>
              <a:cxnSpLocks/>
            </p:cNvCxnSpPr>
            <p:nvPr/>
          </p:nvCxnSpPr>
          <p:spPr bwMode="auto">
            <a:xfrm>
              <a:off x="3387012" y="4754749"/>
              <a:ext cx="1072234" cy="0"/>
            </a:xfrm>
            <a:prstGeom prst="line">
              <a:avLst/>
            </a:prstGeom>
            <a:noFill/>
            <a:ln w="19050" cap="rnd" cmpd="sng" algn="ctr">
              <a:solidFill>
                <a:srgbClr val="EF3340"/>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27A574A2-09A7-40C4-AB68-7D4DABE018A6}"/>
              </a:ext>
            </a:extLst>
          </p:cNvPr>
          <p:cNvGrpSpPr/>
          <p:nvPr/>
        </p:nvGrpSpPr>
        <p:grpSpPr>
          <a:xfrm>
            <a:off x="6859198" y="4293096"/>
            <a:ext cx="1970873" cy="1535333"/>
            <a:chOff x="1873522" y="4527295"/>
            <a:chExt cx="1989159" cy="1549579"/>
          </a:xfrm>
        </p:grpSpPr>
        <p:grpSp>
          <p:nvGrpSpPr>
            <p:cNvPr id="10" name="Group 9">
              <a:extLst>
                <a:ext uri="{FF2B5EF4-FFF2-40B4-BE49-F238E27FC236}">
                  <a16:creationId xmlns:a16="http://schemas.microsoft.com/office/drawing/2014/main" xmlns="" id="{E728CFFA-72A9-45BC-9B65-EF50EADB7290}"/>
                </a:ext>
              </a:extLst>
            </p:cNvPr>
            <p:cNvGrpSpPr/>
            <p:nvPr/>
          </p:nvGrpSpPr>
          <p:grpSpPr>
            <a:xfrm>
              <a:off x="1873522" y="4527295"/>
              <a:ext cx="1989159" cy="633623"/>
              <a:chOff x="1885934" y="4441691"/>
              <a:chExt cx="1989159" cy="633623"/>
            </a:xfrm>
          </p:grpSpPr>
          <p:grpSp>
            <p:nvGrpSpPr>
              <p:cNvPr id="8" name="Group 7">
                <a:extLst>
                  <a:ext uri="{FF2B5EF4-FFF2-40B4-BE49-F238E27FC236}">
                    <a16:creationId xmlns:a16="http://schemas.microsoft.com/office/drawing/2014/main" xmlns="" id="{0D40FE0D-D9D8-4CC5-A434-FE81B782D2DF}"/>
                  </a:ext>
                </a:extLst>
              </p:cNvPr>
              <p:cNvGrpSpPr/>
              <p:nvPr/>
            </p:nvGrpSpPr>
            <p:grpSpPr>
              <a:xfrm>
                <a:off x="1885934" y="4441691"/>
                <a:ext cx="993314" cy="633623"/>
                <a:chOff x="5410915" y="5368992"/>
                <a:chExt cx="993314" cy="633623"/>
              </a:xfrm>
            </p:grpSpPr>
            <p:grpSp>
              <p:nvGrpSpPr>
                <p:cNvPr id="114" name="Group 113">
                  <a:extLst>
                    <a:ext uri="{FF2B5EF4-FFF2-40B4-BE49-F238E27FC236}">
                      <a16:creationId xmlns:a16="http://schemas.microsoft.com/office/drawing/2014/main" xmlns="" id="{0682EE1B-9776-45AB-9CCB-585D9223AB0C}"/>
                    </a:ext>
                  </a:extLst>
                </p:cNvPr>
                <p:cNvGrpSpPr/>
                <p:nvPr/>
              </p:nvGrpSpPr>
              <p:grpSpPr>
                <a:xfrm>
                  <a:off x="5410915" y="5368992"/>
                  <a:ext cx="817702" cy="633623"/>
                  <a:chOff x="4921822" y="3444022"/>
                  <a:chExt cx="900113" cy="715228"/>
                </a:xfrm>
              </p:grpSpPr>
              <p:sp>
                <p:nvSpPr>
                  <p:cNvPr id="116" name="Desktop Base 3">
                    <a:extLst>
                      <a:ext uri="{FF2B5EF4-FFF2-40B4-BE49-F238E27FC236}">
                        <a16:creationId xmlns:a16="http://schemas.microsoft.com/office/drawing/2014/main" xmlns="" id="{C7B32675-AC09-4CCC-95EA-C56DEE083E7F}"/>
                      </a:ext>
                    </a:extLst>
                  </p:cNvPr>
                  <p:cNvSpPr>
                    <a:spLocks noChangeArrowheads="1"/>
                  </p:cNvSpPr>
                  <p:nvPr/>
                </p:nvSpPr>
                <p:spPr bwMode="auto">
                  <a:xfrm>
                    <a:off x="5301704" y="3995731"/>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Desktop Base 2">
                    <a:extLst>
                      <a:ext uri="{FF2B5EF4-FFF2-40B4-BE49-F238E27FC236}">
                        <a16:creationId xmlns:a16="http://schemas.microsoft.com/office/drawing/2014/main" xmlns="" id="{442DCEE4-8DEF-458F-82B1-BD080F90A4BC}"/>
                      </a:ext>
                    </a:extLst>
                  </p:cNvPr>
                  <p:cNvSpPr>
                    <a:spLocks noChangeArrowheads="1"/>
                  </p:cNvSpPr>
                  <p:nvPr/>
                </p:nvSpPr>
                <p:spPr bwMode="auto">
                  <a:xfrm>
                    <a:off x="5428703" y="3995731"/>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Desktop Screen">
                    <a:extLst>
                      <a:ext uri="{FF2B5EF4-FFF2-40B4-BE49-F238E27FC236}">
                        <a16:creationId xmlns:a16="http://schemas.microsoft.com/office/drawing/2014/main" xmlns="" id="{AC307354-654F-482C-9649-A788FD6089E3}"/>
                      </a:ext>
                    </a:extLst>
                  </p:cNvPr>
                  <p:cNvSpPr>
                    <a:spLocks noEditPoints="1"/>
                  </p:cNvSpPr>
                  <p:nvPr/>
                </p:nvSpPr>
                <p:spPr bwMode="auto">
                  <a:xfrm>
                    <a:off x="4921822" y="3444022"/>
                    <a:ext cx="900113" cy="563562"/>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Desktop Base">
                    <a:extLst>
                      <a:ext uri="{FF2B5EF4-FFF2-40B4-BE49-F238E27FC236}">
                        <a16:creationId xmlns:a16="http://schemas.microsoft.com/office/drawing/2014/main" xmlns="" id="{17FB8AA8-E05E-439F-9640-D69B3C1B8FCE}"/>
                      </a:ext>
                    </a:extLst>
                  </p:cNvPr>
                  <p:cNvSpPr>
                    <a:spLocks/>
                  </p:cNvSpPr>
                  <p:nvPr/>
                </p:nvSpPr>
                <p:spPr bwMode="auto">
                  <a:xfrm>
                    <a:off x="5157718"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xmlns="" id="{E762F7FD-9D04-4FCB-98A5-A33EE36CF94D}"/>
                    </a:ext>
                  </a:extLst>
                </p:cNvPr>
                <p:cNvSpPr txBox="1"/>
                <p:nvPr/>
              </p:nvSpPr>
              <p:spPr>
                <a:xfrm>
                  <a:off x="5489829" y="5439517"/>
                  <a:ext cx="914400" cy="184112"/>
                </a:xfrm>
                <a:prstGeom prst="rect">
                  <a:avLst/>
                </a:prstGeom>
                <a:noFill/>
              </p:spPr>
              <p:txBody>
                <a:bodyPr wrap="none" lIns="0" tIns="0" rIns="0" bIns="0" rtlCol="0">
                  <a:noAutofit/>
                </a:bodyPr>
                <a:lstStyle/>
                <a:p>
                  <a:r>
                    <a:rPr lang="en-GB" sz="1050" b="1" dirty="0">
                      <a:solidFill>
                        <a:schemeClr val="accent3"/>
                      </a:solidFill>
                    </a:rPr>
                    <a:t>LMS</a:t>
                  </a:r>
                  <a:endParaRPr lang="en-GB" sz="1600" b="1" dirty="0">
                    <a:solidFill>
                      <a:schemeClr val="accent3"/>
                    </a:solidFill>
                  </a:endParaRPr>
                </a:p>
              </p:txBody>
            </p:sp>
          </p:grpSp>
          <p:grpSp>
            <p:nvGrpSpPr>
              <p:cNvPr id="9" name="Group 8">
                <a:extLst>
                  <a:ext uri="{FF2B5EF4-FFF2-40B4-BE49-F238E27FC236}">
                    <a16:creationId xmlns:a16="http://schemas.microsoft.com/office/drawing/2014/main" xmlns="" id="{51BA788F-E624-42FF-BE0A-3C407E453ED2}"/>
                  </a:ext>
                </a:extLst>
              </p:cNvPr>
              <p:cNvGrpSpPr/>
              <p:nvPr/>
            </p:nvGrpSpPr>
            <p:grpSpPr>
              <a:xfrm>
                <a:off x="3042978" y="4441695"/>
                <a:ext cx="832115" cy="633615"/>
                <a:chOff x="3150773" y="4441699"/>
                <a:chExt cx="832115" cy="633615"/>
              </a:xfrm>
            </p:grpSpPr>
            <p:grpSp>
              <p:nvGrpSpPr>
                <p:cNvPr id="160" name="Group 159">
                  <a:extLst>
                    <a:ext uri="{FF2B5EF4-FFF2-40B4-BE49-F238E27FC236}">
                      <a16:creationId xmlns:a16="http://schemas.microsoft.com/office/drawing/2014/main" xmlns="" id="{229925E4-D7BE-4255-988F-9CC181783569}"/>
                    </a:ext>
                  </a:extLst>
                </p:cNvPr>
                <p:cNvGrpSpPr/>
                <p:nvPr/>
              </p:nvGrpSpPr>
              <p:grpSpPr>
                <a:xfrm>
                  <a:off x="3150773" y="4441699"/>
                  <a:ext cx="817702" cy="633615"/>
                  <a:chOff x="4921824" y="3444030"/>
                  <a:chExt cx="900113" cy="715220"/>
                </a:xfrm>
              </p:grpSpPr>
              <p:sp>
                <p:nvSpPr>
                  <p:cNvPr id="161" name="Desktop Base 3">
                    <a:extLst>
                      <a:ext uri="{FF2B5EF4-FFF2-40B4-BE49-F238E27FC236}">
                        <a16:creationId xmlns:a16="http://schemas.microsoft.com/office/drawing/2014/main" xmlns="" id="{76D468CB-D85B-4A8D-8134-7424CB78D757}"/>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Desktop Base 2">
                    <a:extLst>
                      <a:ext uri="{FF2B5EF4-FFF2-40B4-BE49-F238E27FC236}">
                        <a16:creationId xmlns:a16="http://schemas.microsoft.com/office/drawing/2014/main" xmlns="" id="{0929E668-CF6A-4B4E-958C-70E358D7695E}"/>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Desktop Screen">
                    <a:extLst>
                      <a:ext uri="{FF2B5EF4-FFF2-40B4-BE49-F238E27FC236}">
                        <a16:creationId xmlns:a16="http://schemas.microsoft.com/office/drawing/2014/main" xmlns="" id="{39611394-D6A5-4793-8FF2-45AFB93C8D79}"/>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Desktop Base">
                    <a:extLst>
                      <a:ext uri="{FF2B5EF4-FFF2-40B4-BE49-F238E27FC236}">
                        <a16:creationId xmlns:a16="http://schemas.microsoft.com/office/drawing/2014/main" xmlns="" id="{7024D86F-F207-4478-B1FC-473527B16C10}"/>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7" name="TextBox 166">
                  <a:extLst>
                    <a:ext uri="{FF2B5EF4-FFF2-40B4-BE49-F238E27FC236}">
                      <a16:creationId xmlns:a16="http://schemas.microsoft.com/office/drawing/2014/main" xmlns="" id="{CAC27433-AE7F-45CF-9A58-85ECFF9589E3}"/>
                    </a:ext>
                  </a:extLst>
                </p:cNvPr>
                <p:cNvSpPr txBox="1"/>
                <p:nvPr/>
              </p:nvSpPr>
              <p:spPr>
                <a:xfrm>
                  <a:off x="3232555" y="4464706"/>
                  <a:ext cx="750333" cy="259147"/>
                </a:xfrm>
                <a:prstGeom prst="rect">
                  <a:avLst/>
                </a:prstGeom>
                <a:noFill/>
              </p:spPr>
              <p:txBody>
                <a:bodyPr wrap="square" lIns="0" tIns="0" rIns="0" bIns="0" rtlCol="0">
                  <a:noAutofit/>
                </a:bodyPr>
                <a:lstStyle/>
                <a:p>
                  <a:r>
                    <a:rPr lang="en-GB" sz="1050" b="1" dirty="0">
                      <a:solidFill>
                        <a:schemeClr val="accent1"/>
                      </a:solidFill>
                    </a:rPr>
                    <a:t>HR system</a:t>
                  </a:r>
                  <a:endParaRPr lang="en-GB" sz="1050" dirty="0"/>
                </a:p>
              </p:txBody>
            </p:sp>
          </p:grpSp>
          <p:cxnSp>
            <p:nvCxnSpPr>
              <p:cNvPr id="11" name="Straight Connector 10">
                <a:extLst>
                  <a:ext uri="{FF2B5EF4-FFF2-40B4-BE49-F238E27FC236}">
                    <a16:creationId xmlns:a16="http://schemas.microsoft.com/office/drawing/2014/main" xmlns="" id="{7D02AEB0-AD13-4226-89D5-720A54714549}"/>
                  </a:ext>
                </a:extLst>
              </p:cNvPr>
              <p:cNvCxnSpPr/>
              <p:nvPr/>
            </p:nvCxnSpPr>
            <p:spPr bwMode="auto">
              <a:xfrm>
                <a:off x="2687013" y="4757579"/>
                <a:ext cx="355266" cy="1847"/>
              </a:xfrm>
              <a:prstGeom prst="line">
                <a:avLst/>
              </a:prstGeom>
              <a:noFill/>
              <a:ln w="19050" cap="flat" cmpd="sng" algn="ctr">
                <a:solidFill>
                  <a:schemeClr val="accent2"/>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68" name="Freeform 29">
                <a:extLst>
                  <a:ext uri="{FF2B5EF4-FFF2-40B4-BE49-F238E27FC236}">
                    <a16:creationId xmlns:a16="http://schemas.microsoft.com/office/drawing/2014/main" xmlns="" id="{E1EDBA60-FE2B-43A2-B37C-4577EF483C52}"/>
                  </a:ext>
                </a:extLst>
              </p:cNvPr>
              <p:cNvSpPr>
                <a:spLocks noEditPoints="1"/>
              </p:cNvSpPr>
              <p:nvPr/>
            </p:nvSpPr>
            <p:spPr bwMode="auto">
              <a:xfrm>
                <a:off x="2755287" y="4639035"/>
                <a:ext cx="238546" cy="238935"/>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solidFill>
                <a:schemeClr val="bg1"/>
              </a:solidFill>
              <a:ln w="19050">
                <a:solidFill>
                  <a:schemeClr val="accent3"/>
                </a:solidFill>
              </a:ln>
              <a:effectLst/>
            </p:spPr>
            <p:txBody>
              <a:bodyPr vert="horz" wrap="square" lIns="91440" tIns="45720" rIns="91440" bIns="45720" numCol="1" rtlCol="0" anchor="ctr" anchorCtr="0" compatLnSpc="1">
                <a:prstTxWarp prst="textNoShape">
                  <a:avLst/>
                </a:prstTxWarp>
              </a:bodyPr>
              <a:lstStyle/>
              <a:p>
                <a:pPr algn="ctr">
                  <a:spcBef>
                    <a:spcPct val="0"/>
                  </a:spcBef>
                </a:pPr>
                <a:endParaRPr lang="en-GB" sz="3200">
                  <a:solidFill>
                    <a:schemeClr val="accent2"/>
                  </a:solidFill>
                  <a:latin typeface="Imago" charset="0"/>
                </a:endParaRPr>
              </a:p>
            </p:txBody>
          </p:sp>
        </p:grpSp>
        <p:grpSp>
          <p:nvGrpSpPr>
            <p:cNvPr id="15" name="Group 14">
              <a:extLst>
                <a:ext uri="{FF2B5EF4-FFF2-40B4-BE49-F238E27FC236}">
                  <a16:creationId xmlns:a16="http://schemas.microsoft.com/office/drawing/2014/main" xmlns="" id="{FFD06AF5-2E8B-4F02-8187-D4C689AB9BE0}"/>
                </a:ext>
              </a:extLst>
            </p:cNvPr>
            <p:cNvGrpSpPr/>
            <p:nvPr/>
          </p:nvGrpSpPr>
          <p:grpSpPr>
            <a:xfrm>
              <a:off x="2294926" y="5256737"/>
              <a:ext cx="1062229" cy="820137"/>
              <a:chOff x="2294926" y="5256737"/>
              <a:chExt cx="1062229" cy="820137"/>
            </a:xfrm>
          </p:grpSpPr>
          <p:grpSp>
            <p:nvGrpSpPr>
              <p:cNvPr id="171" name="Group 170">
                <a:extLst>
                  <a:ext uri="{FF2B5EF4-FFF2-40B4-BE49-F238E27FC236}">
                    <a16:creationId xmlns:a16="http://schemas.microsoft.com/office/drawing/2014/main" xmlns="" id="{FD84C1E8-2CBB-4659-B2E6-24C3911DB1DA}"/>
                  </a:ext>
                </a:extLst>
              </p:cNvPr>
              <p:cNvGrpSpPr/>
              <p:nvPr/>
            </p:nvGrpSpPr>
            <p:grpSpPr>
              <a:xfrm>
                <a:off x="2294926" y="5256737"/>
                <a:ext cx="1062229" cy="820137"/>
                <a:chOff x="4921824" y="3444030"/>
                <a:chExt cx="900113" cy="715220"/>
              </a:xfrm>
            </p:grpSpPr>
            <p:sp>
              <p:nvSpPr>
                <p:cNvPr id="173" name="Desktop Base 3">
                  <a:extLst>
                    <a:ext uri="{FF2B5EF4-FFF2-40B4-BE49-F238E27FC236}">
                      <a16:creationId xmlns:a16="http://schemas.microsoft.com/office/drawing/2014/main" xmlns="" id="{E3DA60AF-F918-4D6C-BD51-98F1575AC564}"/>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Desktop Base 2">
                  <a:extLst>
                    <a:ext uri="{FF2B5EF4-FFF2-40B4-BE49-F238E27FC236}">
                      <a16:creationId xmlns:a16="http://schemas.microsoft.com/office/drawing/2014/main" xmlns="" id="{3355A925-CD0C-4A28-BDF6-FF852E66CC1D}"/>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Desktop Screen">
                  <a:extLst>
                    <a:ext uri="{FF2B5EF4-FFF2-40B4-BE49-F238E27FC236}">
                      <a16:creationId xmlns:a16="http://schemas.microsoft.com/office/drawing/2014/main" xmlns="" id="{73182FF0-4FCF-4384-A583-9D285D1EF71F}"/>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Desktop Base">
                  <a:extLst>
                    <a:ext uri="{FF2B5EF4-FFF2-40B4-BE49-F238E27FC236}">
                      <a16:creationId xmlns:a16="http://schemas.microsoft.com/office/drawing/2014/main" xmlns="" id="{BCF7F09D-EF53-423B-81C9-64FBE6BA252A}"/>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77" name="Group 120">
                <a:extLst>
                  <a:ext uri="{FF2B5EF4-FFF2-40B4-BE49-F238E27FC236}">
                    <a16:creationId xmlns:a16="http://schemas.microsoft.com/office/drawing/2014/main" xmlns="" id="{15D45691-C728-48F6-B901-EC4558971569}"/>
                  </a:ext>
                </a:extLst>
              </p:cNvPr>
              <p:cNvGrpSpPr>
                <a:grpSpLocks noChangeAspect="1"/>
              </p:cNvGrpSpPr>
              <p:nvPr/>
            </p:nvGrpSpPr>
            <p:grpSpPr bwMode="auto">
              <a:xfrm>
                <a:off x="2724224" y="5307585"/>
                <a:ext cx="246141" cy="551628"/>
                <a:chOff x="4156" y="1209"/>
                <a:chExt cx="253" cy="567"/>
              </a:xfrm>
            </p:grpSpPr>
            <p:sp>
              <p:nvSpPr>
                <p:cNvPr id="178" name="Rectangle 121">
                  <a:extLst>
                    <a:ext uri="{FF2B5EF4-FFF2-40B4-BE49-F238E27FC236}">
                      <a16:creationId xmlns:a16="http://schemas.microsoft.com/office/drawing/2014/main" xmlns="" id="{BD2CAD9C-0ABE-43F7-AC5C-166E543C5E85}"/>
                    </a:ext>
                  </a:extLst>
                </p:cNvPr>
                <p:cNvSpPr>
                  <a:spLocks noChangeArrowheads="1"/>
                </p:cNvSpPr>
                <p:nvPr/>
              </p:nvSpPr>
              <p:spPr bwMode="auto">
                <a:xfrm>
                  <a:off x="4275" y="1632"/>
                  <a:ext cx="15" cy="136"/>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122">
                  <a:extLst>
                    <a:ext uri="{FF2B5EF4-FFF2-40B4-BE49-F238E27FC236}">
                      <a16:creationId xmlns:a16="http://schemas.microsoft.com/office/drawing/2014/main" xmlns="" id="{6D5307E9-194C-42D3-946F-D4CC05F51E9A}"/>
                    </a:ext>
                  </a:extLst>
                </p:cNvPr>
                <p:cNvSpPr>
                  <a:spLocks/>
                </p:cNvSpPr>
                <p:nvPr/>
              </p:nvSpPr>
              <p:spPr bwMode="auto">
                <a:xfrm>
                  <a:off x="4192" y="1449"/>
                  <a:ext cx="43" cy="127"/>
                </a:xfrm>
                <a:custGeom>
                  <a:avLst/>
                  <a:gdLst>
                    <a:gd name="T0" fmla="*/ 59 w 174"/>
                    <a:gd name="T1" fmla="*/ 508 h 508"/>
                    <a:gd name="T2" fmla="*/ 0 w 174"/>
                    <a:gd name="T3" fmla="*/ 494 h 508"/>
                    <a:gd name="T4" fmla="*/ 115 w 174"/>
                    <a:gd name="T5" fmla="*/ 0 h 508"/>
                    <a:gd name="T6" fmla="*/ 174 w 174"/>
                    <a:gd name="T7" fmla="*/ 13 h 508"/>
                    <a:gd name="T8" fmla="*/ 59 w 174"/>
                    <a:gd name="T9" fmla="*/ 508 h 508"/>
                  </a:gdLst>
                  <a:ahLst/>
                  <a:cxnLst>
                    <a:cxn ang="0">
                      <a:pos x="T0" y="T1"/>
                    </a:cxn>
                    <a:cxn ang="0">
                      <a:pos x="T2" y="T3"/>
                    </a:cxn>
                    <a:cxn ang="0">
                      <a:pos x="T4" y="T5"/>
                    </a:cxn>
                    <a:cxn ang="0">
                      <a:pos x="T6" y="T7"/>
                    </a:cxn>
                    <a:cxn ang="0">
                      <a:pos x="T8" y="T9"/>
                    </a:cxn>
                  </a:cxnLst>
                  <a:rect l="0" t="0" r="r" b="b"/>
                  <a:pathLst>
                    <a:path w="174" h="508">
                      <a:moveTo>
                        <a:pt x="59" y="508"/>
                      </a:moveTo>
                      <a:lnTo>
                        <a:pt x="0" y="494"/>
                      </a:lnTo>
                      <a:lnTo>
                        <a:pt x="115" y="0"/>
                      </a:lnTo>
                      <a:lnTo>
                        <a:pt x="174" y="13"/>
                      </a:lnTo>
                      <a:lnTo>
                        <a:pt x="59" y="508"/>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123">
                  <a:extLst>
                    <a:ext uri="{FF2B5EF4-FFF2-40B4-BE49-F238E27FC236}">
                      <a16:creationId xmlns:a16="http://schemas.microsoft.com/office/drawing/2014/main" xmlns="" id="{1D27DADD-E550-437A-853E-7F776C11D095}"/>
                    </a:ext>
                  </a:extLst>
                </p:cNvPr>
                <p:cNvSpPr>
                  <a:spLocks/>
                </p:cNvSpPr>
                <p:nvPr/>
              </p:nvSpPr>
              <p:spPr bwMode="auto">
                <a:xfrm>
                  <a:off x="4328" y="1449"/>
                  <a:ext cx="45" cy="127"/>
                </a:xfrm>
                <a:custGeom>
                  <a:avLst/>
                  <a:gdLst>
                    <a:gd name="T0" fmla="*/ 122 w 181"/>
                    <a:gd name="T1" fmla="*/ 509 h 509"/>
                    <a:gd name="T2" fmla="*/ 0 w 181"/>
                    <a:gd name="T3" fmla="*/ 14 h 509"/>
                    <a:gd name="T4" fmla="*/ 60 w 181"/>
                    <a:gd name="T5" fmla="*/ 0 h 509"/>
                    <a:gd name="T6" fmla="*/ 181 w 181"/>
                    <a:gd name="T7" fmla="*/ 495 h 509"/>
                    <a:gd name="T8" fmla="*/ 122 w 181"/>
                    <a:gd name="T9" fmla="*/ 509 h 509"/>
                  </a:gdLst>
                  <a:ahLst/>
                  <a:cxnLst>
                    <a:cxn ang="0">
                      <a:pos x="T0" y="T1"/>
                    </a:cxn>
                    <a:cxn ang="0">
                      <a:pos x="T2" y="T3"/>
                    </a:cxn>
                    <a:cxn ang="0">
                      <a:pos x="T4" y="T5"/>
                    </a:cxn>
                    <a:cxn ang="0">
                      <a:pos x="T6" y="T7"/>
                    </a:cxn>
                    <a:cxn ang="0">
                      <a:pos x="T8" y="T9"/>
                    </a:cxn>
                  </a:cxnLst>
                  <a:rect l="0" t="0" r="r" b="b"/>
                  <a:pathLst>
                    <a:path w="181" h="509">
                      <a:moveTo>
                        <a:pt x="122" y="509"/>
                      </a:moveTo>
                      <a:lnTo>
                        <a:pt x="0" y="14"/>
                      </a:lnTo>
                      <a:lnTo>
                        <a:pt x="60" y="0"/>
                      </a:lnTo>
                      <a:lnTo>
                        <a:pt x="181" y="495"/>
                      </a:lnTo>
                      <a:lnTo>
                        <a:pt x="122" y="509"/>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124">
                  <a:extLst>
                    <a:ext uri="{FF2B5EF4-FFF2-40B4-BE49-F238E27FC236}">
                      <a16:creationId xmlns:a16="http://schemas.microsoft.com/office/drawing/2014/main" xmlns="" id="{67FD760D-0A97-4AA2-BFE8-B31B358CE59C}"/>
                    </a:ext>
                  </a:extLst>
                </p:cNvPr>
                <p:cNvSpPr>
                  <a:spLocks noEditPoints="1"/>
                </p:cNvSpPr>
                <p:nvPr/>
              </p:nvSpPr>
              <p:spPr bwMode="auto">
                <a:xfrm>
                  <a:off x="4156" y="1352"/>
                  <a:ext cx="253" cy="424"/>
                </a:xfrm>
                <a:custGeom>
                  <a:avLst/>
                  <a:gdLst>
                    <a:gd name="T0" fmla="*/ 349 w 1012"/>
                    <a:gd name="T1" fmla="*/ 1691 h 1694"/>
                    <a:gd name="T2" fmla="*/ 288 w 1012"/>
                    <a:gd name="T3" fmla="*/ 1662 h 1694"/>
                    <a:gd name="T4" fmla="*/ 247 w 1012"/>
                    <a:gd name="T5" fmla="*/ 1607 h 1694"/>
                    <a:gd name="T6" fmla="*/ 236 w 1012"/>
                    <a:gd name="T7" fmla="*/ 1113 h 1694"/>
                    <a:gd name="T8" fmla="*/ 117 w 1012"/>
                    <a:gd name="T9" fmla="*/ 1103 h 1694"/>
                    <a:gd name="T10" fmla="*/ 104 w 1012"/>
                    <a:gd name="T11" fmla="*/ 1087 h 1694"/>
                    <a:gd name="T12" fmla="*/ 134 w 1012"/>
                    <a:gd name="T13" fmla="*/ 917 h 1694"/>
                    <a:gd name="T14" fmla="*/ 91 w 1012"/>
                    <a:gd name="T15" fmla="*/ 891 h 1694"/>
                    <a:gd name="T16" fmla="*/ 31 w 1012"/>
                    <a:gd name="T17" fmla="*/ 840 h 1694"/>
                    <a:gd name="T18" fmla="*/ 3 w 1012"/>
                    <a:gd name="T19" fmla="*/ 774 h 1694"/>
                    <a:gd name="T20" fmla="*/ 5 w 1012"/>
                    <a:gd name="T21" fmla="*/ 700 h 1694"/>
                    <a:gd name="T22" fmla="*/ 140 w 1012"/>
                    <a:gd name="T23" fmla="*/ 164 h 1694"/>
                    <a:gd name="T24" fmla="*/ 162 w 1012"/>
                    <a:gd name="T25" fmla="*/ 109 h 1694"/>
                    <a:gd name="T26" fmla="*/ 218 w 1012"/>
                    <a:gd name="T27" fmla="*/ 44 h 1694"/>
                    <a:gd name="T28" fmla="*/ 296 w 1012"/>
                    <a:gd name="T29" fmla="*/ 7 h 1694"/>
                    <a:gd name="T30" fmla="*/ 662 w 1012"/>
                    <a:gd name="T31" fmla="*/ 0 h 1694"/>
                    <a:gd name="T32" fmla="*/ 749 w 1012"/>
                    <a:gd name="T33" fmla="*/ 18 h 1694"/>
                    <a:gd name="T34" fmla="*/ 819 w 1012"/>
                    <a:gd name="T35" fmla="*/ 68 h 1694"/>
                    <a:gd name="T36" fmla="*/ 865 w 1012"/>
                    <a:gd name="T37" fmla="*/ 144 h 1694"/>
                    <a:gd name="T38" fmla="*/ 981 w 1012"/>
                    <a:gd name="T39" fmla="*/ 594 h 1694"/>
                    <a:gd name="T40" fmla="*/ 1011 w 1012"/>
                    <a:gd name="T41" fmla="*/ 756 h 1694"/>
                    <a:gd name="T42" fmla="*/ 980 w 1012"/>
                    <a:gd name="T43" fmla="*/ 840 h 1694"/>
                    <a:gd name="T44" fmla="*/ 934 w 1012"/>
                    <a:gd name="T45" fmla="*/ 883 h 1694"/>
                    <a:gd name="T46" fmla="*/ 877 w 1012"/>
                    <a:gd name="T47" fmla="*/ 915 h 1694"/>
                    <a:gd name="T48" fmla="*/ 911 w 1012"/>
                    <a:gd name="T49" fmla="*/ 1077 h 1694"/>
                    <a:gd name="T50" fmla="*/ 899 w 1012"/>
                    <a:gd name="T51" fmla="*/ 1100 h 1694"/>
                    <a:gd name="T52" fmla="*/ 776 w 1012"/>
                    <a:gd name="T53" fmla="*/ 1113 h 1694"/>
                    <a:gd name="T54" fmla="*/ 769 w 1012"/>
                    <a:gd name="T55" fmla="*/ 1594 h 1694"/>
                    <a:gd name="T56" fmla="*/ 734 w 1012"/>
                    <a:gd name="T57" fmla="*/ 1652 h 1694"/>
                    <a:gd name="T58" fmla="*/ 676 w 1012"/>
                    <a:gd name="T59" fmla="*/ 1687 h 1694"/>
                    <a:gd name="T60" fmla="*/ 164 w 1012"/>
                    <a:gd name="T61" fmla="*/ 1053 h 1694"/>
                    <a:gd name="T62" fmla="*/ 299 w 1012"/>
                    <a:gd name="T63" fmla="*/ 1568 h 1694"/>
                    <a:gd name="T64" fmla="*/ 316 w 1012"/>
                    <a:gd name="T65" fmla="*/ 1603 h 1694"/>
                    <a:gd name="T66" fmla="*/ 346 w 1012"/>
                    <a:gd name="T67" fmla="*/ 1627 h 1694"/>
                    <a:gd name="T68" fmla="*/ 634 w 1012"/>
                    <a:gd name="T69" fmla="*/ 1634 h 1694"/>
                    <a:gd name="T70" fmla="*/ 665 w 1012"/>
                    <a:gd name="T71" fmla="*/ 1627 h 1694"/>
                    <a:gd name="T72" fmla="*/ 696 w 1012"/>
                    <a:gd name="T73" fmla="*/ 1603 h 1694"/>
                    <a:gd name="T74" fmla="*/ 713 w 1012"/>
                    <a:gd name="T75" fmla="*/ 1568 h 1694"/>
                    <a:gd name="T76" fmla="*/ 848 w 1012"/>
                    <a:gd name="T77" fmla="*/ 1053 h 1694"/>
                    <a:gd name="T78" fmla="*/ 840 w 1012"/>
                    <a:gd name="T79" fmla="*/ 852 h 1694"/>
                    <a:gd name="T80" fmla="*/ 903 w 1012"/>
                    <a:gd name="T81" fmla="*/ 831 h 1694"/>
                    <a:gd name="T82" fmla="*/ 937 w 1012"/>
                    <a:gd name="T83" fmla="*/ 794 h 1694"/>
                    <a:gd name="T84" fmla="*/ 951 w 1012"/>
                    <a:gd name="T85" fmla="*/ 739 h 1694"/>
                    <a:gd name="T86" fmla="*/ 886 w 1012"/>
                    <a:gd name="T87" fmla="*/ 467 h 1694"/>
                    <a:gd name="T88" fmla="*/ 808 w 1012"/>
                    <a:gd name="T89" fmla="*/ 166 h 1694"/>
                    <a:gd name="T90" fmla="*/ 775 w 1012"/>
                    <a:gd name="T91" fmla="*/ 111 h 1694"/>
                    <a:gd name="T92" fmla="*/ 724 w 1012"/>
                    <a:gd name="T93" fmla="*/ 73 h 1694"/>
                    <a:gd name="T94" fmla="*/ 662 w 1012"/>
                    <a:gd name="T95" fmla="*/ 60 h 1694"/>
                    <a:gd name="T96" fmla="*/ 311 w 1012"/>
                    <a:gd name="T97" fmla="*/ 65 h 1694"/>
                    <a:gd name="T98" fmla="*/ 255 w 1012"/>
                    <a:gd name="T99" fmla="*/ 92 h 1694"/>
                    <a:gd name="T100" fmla="*/ 215 w 1012"/>
                    <a:gd name="T101" fmla="*/ 140 h 1694"/>
                    <a:gd name="T102" fmla="*/ 199 w 1012"/>
                    <a:gd name="T103" fmla="*/ 182 h 1694"/>
                    <a:gd name="T104" fmla="*/ 64 w 1012"/>
                    <a:gd name="T105" fmla="*/ 715 h 1694"/>
                    <a:gd name="T106" fmla="*/ 63 w 1012"/>
                    <a:gd name="T107" fmla="*/ 762 h 1694"/>
                    <a:gd name="T108" fmla="*/ 81 w 1012"/>
                    <a:gd name="T109" fmla="*/ 804 h 1694"/>
                    <a:gd name="T110" fmla="*/ 131 w 1012"/>
                    <a:gd name="T111" fmla="*/ 843 h 1694"/>
                    <a:gd name="T112" fmla="*/ 202 w 1012"/>
                    <a:gd name="T113" fmla="*/ 876 h 1694"/>
                    <a:gd name="T114" fmla="*/ 164 w 1012"/>
                    <a:gd name="T115" fmla="*/ 1053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12" h="1694">
                      <a:moveTo>
                        <a:pt x="634" y="1694"/>
                      </a:moveTo>
                      <a:lnTo>
                        <a:pt x="378" y="1694"/>
                      </a:lnTo>
                      <a:lnTo>
                        <a:pt x="378" y="1694"/>
                      </a:lnTo>
                      <a:lnTo>
                        <a:pt x="363" y="1693"/>
                      </a:lnTo>
                      <a:lnTo>
                        <a:pt x="349" y="1691"/>
                      </a:lnTo>
                      <a:lnTo>
                        <a:pt x="336" y="1687"/>
                      </a:lnTo>
                      <a:lnTo>
                        <a:pt x="323" y="1683"/>
                      </a:lnTo>
                      <a:lnTo>
                        <a:pt x="311" y="1677"/>
                      </a:lnTo>
                      <a:lnTo>
                        <a:pt x="299" y="1670"/>
                      </a:lnTo>
                      <a:lnTo>
                        <a:pt x="288" y="1662"/>
                      </a:lnTo>
                      <a:lnTo>
                        <a:pt x="277" y="1652"/>
                      </a:lnTo>
                      <a:lnTo>
                        <a:pt x="268" y="1642"/>
                      </a:lnTo>
                      <a:lnTo>
                        <a:pt x="260" y="1632"/>
                      </a:lnTo>
                      <a:lnTo>
                        <a:pt x="253" y="1620"/>
                      </a:lnTo>
                      <a:lnTo>
                        <a:pt x="247" y="1607"/>
                      </a:lnTo>
                      <a:lnTo>
                        <a:pt x="243" y="1594"/>
                      </a:lnTo>
                      <a:lnTo>
                        <a:pt x="239" y="1580"/>
                      </a:lnTo>
                      <a:lnTo>
                        <a:pt x="237" y="1566"/>
                      </a:lnTo>
                      <a:lnTo>
                        <a:pt x="236" y="1552"/>
                      </a:lnTo>
                      <a:lnTo>
                        <a:pt x="236" y="1113"/>
                      </a:lnTo>
                      <a:lnTo>
                        <a:pt x="146" y="1113"/>
                      </a:lnTo>
                      <a:lnTo>
                        <a:pt x="146" y="1113"/>
                      </a:lnTo>
                      <a:lnTo>
                        <a:pt x="136" y="1112"/>
                      </a:lnTo>
                      <a:lnTo>
                        <a:pt x="126" y="1109"/>
                      </a:lnTo>
                      <a:lnTo>
                        <a:pt x="117" y="1103"/>
                      </a:lnTo>
                      <a:lnTo>
                        <a:pt x="113" y="1100"/>
                      </a:lnTo>
                      <a:lnTo>
                        <a:pt x="110" y="1096"/>
                      </a:lnTo>
                      <a:lnTo>
                        <a:pt x="110" y="1096"/>
                      </a:lnTo>
                      <a:lnTo>
                        <a:pt x="107" y="1092"/>
                      </a:lnTo>
                      <a:lnTo>
                        <a:pt x="104" y="1087"/>
                      </a:lnTo>
                      <a:lnTo>
                        <a:pt x="101" y="1077"/>
                      </a:lnTo>
                      <a:lnTo>
                        <a:pt x="100" y="1067"/>
                      </a:lnTo>
                      <a:lnTo>
                        <a:pt x="101" y="1056"/>
                      </a:lnTo>
                      <a:lnTo>
                        <a:pt x="101" y="1056"/>
                      </a:lnTo>
                      <a:lnTo>
                        <a:pt x="134" y="917"/>
                      </a:lnTo>
                      <a:lnTo>
                        <a:pt x="136" y="908"/>
                      </a:lnTo>
                      <a:lnTo>
                        <a:pt x="136" y="908"/>
                      </a:lnTo>
                      <a:lnTo>
                        <a:pt x="121" y="904"/>
                      </a:lnTo>
                      <a:lnTo>
                        <a:pt x="105" y="898"/>
                      </a:lnTo>
                      <a:lnTo>
                        <a:pt x="91" y="891"/>
                      </a:lnTo>
                      <a:lnTo>
                        <a:pt x="78" y="883"/>
                      </a:lnTo>
                      <a:lnTo>
                        <a:pt x="65" y="874"/>
                      </a:lnTo>
                      <a:lnTo>
                        <a:pt x="52" y="864"/>
                      </a:lnTo>
                      <a:lnTo>
                        <a:pt x="41" y="852"/>
                      </a:lnTo>
                      <a:lnTo>
                        <a:pt x="31" y="840"/>
                      </a:lnTo>
                      <a:lnTo>
                        <a:pt x="31" y="840"/>
                      </a:lnTo>
                      <a:lnTo>
                        <a:pt x="22" y="824"/>
                      </a:lnTo>
                      <a:lnTo>
                        <a:pt x="13" y="808"/>
                      </a:lnTo>
                      <a:lnTo>
                        <a:pt x="7" y="791"/>
                      </a:lnTo>
                      <a:lnTo>
                        <a:pt x="3" y="774"/>
                      </a:lnTo>
                      <a:lnTo>
                        <a:pt x="0" y="756"/>
                      </a:lnTo>
                      <a:lnTo>
                        <a:pt x="0" y="738"/>
                      </a:lnTo>
                      <a:lnTo>
                        <a:pt x="1" y="720"/>
                      </a:lnTo>
                      <a:lnTo>
                        <a:pt x="5" y="700"/>
                      </a:lnTo>
                      <a:lnTo>
                        <a:pt x="5" y="700"/>
                      </a:lnTo>
                      <a:lnTo>
                        <a:pt x="31" y="594"/>
                      </a:lnTo>
                      <a:lnTo>
                        <a:pt x="68" y="453"/>
                      </a:lnTo>
                      <a:lnTo>
                        <a:pt x="68" y="453"/>
                      </a:lnTo>
                      <a:lnTo>
                        <a:pt x="105" y="307"/>
                      </a:lnTo>
                      <a:lnTo>
                        <a:pt x="140" y="164"/>
                      </a:lnTo>
                      <a:lnTo>
                        <a:pt x="143" y="157"/>
                      </a:lnTo>
                      <a:lnTo>
                        <a:pt x="143" y="157"/>
                      </a:lnTo>
                      <a:lnTo>
                        <a:pt x="148" y="141"/>
                      </a:lnTo>
                      <a:lnTo>
                        <a:pt x="154" y="125"/>
                      </a:lnTo>
                      <a:lnTo>
                        <a:pt x="162" y="109"/>
                      </a:lnTo>
                      <a:lnTo>
                        <a:pt x="172" y="94"/>
                      </a:lnTo>
                      <a:lnTo>
                        <a:pt x="182" y="80"/>
                      </a:lnTo>
                      <a:lnTo>
                        <a:pt x="193" y="67"/>
                      </a:lnTo>
                      <a:lnTo>
                        <a:pt x="205" y="55"/>
                      </a:lnTo>
                      <a:lnTo>
                        <a:pt x="218" y="44"/>
                      </a:lnTo>
                      <a:lnTo>
                        <a:pt x="232" y="35"/>
                      </a:lnTo>
                      <a:lnTo>
                        <a:pt x="247" y="26"/>
                      </a:lnTo>
                      <a:lnTo>
                        <a:pt x="263" y="18"/>
                      </a:lnTo>
                      <a:lnTo>
                        <a:pt x="279" y="12"/>
                      </a:lnTo>
                      <a:lnTo>
                        <a:pt x="296" y="7"/>
                      </a:lnTo>
                      <a:lnTo>
                        <a:pt x="314" y="3"/>
                      </a:lnTo>
                      <a:lnTo>
                        <a:pt x="331" y="1"/>
                      </a:lnTo>
                      <a:lnTo>
                        <a:pt x="349" y="0"/>
                      </a:lnTo>
                      <a:lnTo>
                        <a:pt x="662" y="0"/>
                      </a:lnTo>
                      <a:lnTo>
                        <a:pt x="662" y="0"/>
                      </a:lnTo>
                      <a:lnTo>
                        <a:pt x="680" y="1"/>
                      </a:lnTo>
                      <a:lnTo>
                        <a:pt x="698" y="3"/>
                      </a:lnTo>
                      <a:lnTo>
                        <a:pt x="715" y="7"/>
                      </a:lnTo>
                      <a:lnTo>
                        <a:pt x="733" y="12"/>
                      </a:lnTo>
                      <a:lnTo>
                        <a:pt x="749" y="18"/>
                      </a:lnTo>
                      <a:lnTo>
                        <a:pt x="765" y="26"/>
                      </a:lnTo>
                      <a:lnTo>
                        <a:pt x="780" y="35"/>
                      </a:lnTo>
                      <a:lnTo>
                        <a:pt x="794" y="45"/>
                      </a:lnTo>
                      <a:lnTo>
                        <a:pt x="807" y="56"/>
                      </a:lnTo>
                      <a:lnTo>
                        <a:pt x="819" y="68"/>
                      </a:lnTo>
                      <a:lnTo>
                        <a:pt x="830" y="81"/>
                      </a:lnTo>
                      <a:lnTo>
                        <a:pt x="840" y="95"/>
                      </a:lnTo>
                      <a:lnTo>
                        <a:pt x="850" y="111"/>
                      </a:lnTo>
                      <a:lnTo>
                        <a:pt x="858" y="127"/>
                      </a:lnTo>
                      <a:lnTo>
                        <a:pt x="865" y="144"/>
                      </a:lnTo>
                      <a:lnTo>
                        <a:pt x="870" y="161"/>
                      </a:lnTo>
                      <a:lnTo>
                        <a:pt x="870" y="161"/>
                      </a:lnTo>
                      <a:lnTo>
                        <a:pt x="944" y="453"/>
                      </a:lnTo>
                      <a:lnTo>
                        <a:pt x="944" y="453"/>
                      </a:lnTo>
                      <a:lnTo>
                        <a:pt x="981" y="594"/>
                      </a:lnTo>
                      <a:lnTo>
                        <a:pt x="1007" y="700"/>
                      </a:lnTo>
                      <a:lnTo>
                        <a:pt x="1007" y="700"/>
                      </a:lnTo>
                      <a:lnTo>
                        <a:pt x="1010" y="720"/>
                      </a:lnTo>
                      <a:lnTo>
                        <a:pt x="1012" y="738"/>
                      </a:lnTo>
                      <a:lnTo>
                        <a:pt x="1011" y="756"/>
                      </a:lnTo>
                      <a:lnTo>
                        <a:pt x="1009" y="774"/>
                      </a:lnTo>
                      <a:lnTo>
                        <a:pt x="1005" y="791"/>
                      </a:lnTo>
                      <a:lnTo>
                        <a:pt x="998" y="808"/>
                      </a:lnTo>
                      <a:lnTo>
                        <a:pt x="990" y="824"/>
                      </a:lnTo>
                      <a:lnTo>
                        <a:pt x="980" y="840"/>
                      </a:lnTo>
                      <a:lnTo>
                        <a:pt x="980" y="840"/>
                      </a:lnTo>
                      <a:lnTo>
                        <a:pt x="971" y="852"/>
                      </a:lnTo>
                      <a:lnTo>
                        <a:pt x="960" y="864"/>
                      </a:lnTo>
                      <a:lnTo>
                        <a:pt x="947" y="874"/>
                      </a:lnTo>
                      <a:lnTo>
                        <a:pt x="934" y="883"/>
                      </a:lnTo>
                      <a:lnTo>
                        <a:pt x="921" y="891"/>
                      </a:lnTo>
                      <a:lnTo>
                        <a:pt x="906" y="898"/>
                      </a:lnTo>
                      <a:lnTo>
                        <a:pt x="891" y="904"/>
                      </a:lnTo>
                      <a:lnTo>
                        <a:pt x="876" y="908"/>
                      </a:lnTo>
                      <a:lnTo>
                        <a:pt x="877" y="915"/>
                      </a:lnTo>
                      <a:lnTo>
                        <a:pt x="877" y="915"/>
                      </a:lnTo>
                      <a:lnTo>
                        <a:pt x="910" y="1056"/>
                      </a:lnTo>
                      <a:lnTo>
                        <a:pt x="910" y="1056"/>
                      </a:lnTo>
                      <a:lnTo>
                        <a:pt x="912" y="1067"/>
                      </a:lnTo>
                      <a:lnTo>
                        <a:pt x="911" y="1077"/>
                      </a:lnTo>
                      <a:lnTo>
                        <a:pt x="907" y="1087"/>
                      </a:lnTo>
                      <a:lnTo>
                        <a:pt x="905" y="1092"/>
                      </a:lnTo>
                      <a:lnTo>
                        <a:pt x="902" y="1096"/>
                      </a:lnTo>
                      <a:lnTo>
                        <a:pt x="902" y="1096"/>
                      </a:lnTo>
                      <a:lnTo>
                        <a:pt x="899" y="1100"/>
                      </a:lnTo>
                      <a:lnTo>
                        <a:pt x="895" y="1103"/>
                      </a:lnTo>
                      <a:lnTo>
                        <a:pt x="886" y="1109"/>
                      </a:lnTo>
                      <a:lnTo>
                        <a:pt x="876" y="1112"/>
                      </a:lnTo>
                      <a:lnTo>
                        <a:pt x="865" y="1113"/>
                      </a:lnTo>
                      <a:lnTo>
                        <a:pt x="776" y="1113"/>
                      </a:lnTo>
                      <a:lnTo>
                        <a:pt x="776" y="1552"/>
                      </a:lnTo>
                      <a:lnTo>
                        <a:pt x="776" y="1552"/>
                      </a:lnTo>
                      <a:lnTo>
                        <a:pt x="775" y="1566"/>
                      </a:lnTo>
                      <a:lnTo>
                        <a:pt x="773" y="1580"/>
                      </a:lnTo>
                      <a:lnTo>
                        <a:pt x="769" y="1594"/>
                      </a:lnTo>
                      <a:lnTo>
                        <a:pt x="765" y="1607"/>
                      </a:lnTo>
                      <a:lnTo>
                        <a:pt x="759" y="1620"/>
                      </a:lnTo>
                      <a:lnTo>
                        <a:pt x="752" y="1632"/>
                      </a:lnTo>
                      <a:lnTo>
                        <a:pt x="743" y="1642"/>
                      </a:lnTo>
                      <a:lnTo>
                        <a:pt x="734" y="1652"/>
                      </a:lnTo>
                      <a:lnTo>
                        <a:pt x="723" y="1662"/>
                      </a:lnTo>
                      <a:lnTo>
                        <a:pt x="713" y="1670"/>
                      </a:lnTo>
                      <a:lnTo>
                        <a:pt x="701" y="1677"/>
                      </a:lnTo>
                      <a:lnTo>
                        <a:pt x="689" y="1683"/>
                      </a:lnTo>
                      <a:lnTo>
                        <a:pt x="676" y="1687"/>
                      </a:lnTo>
                      <a:lnTo>
                        <a:pt x="662" y="1691"/>
                      </a:lnTo>
                      <a:lnTo>
                        <a:pt x="648" y="1693"/>
                      </a:lnTo>
                      <a:lnTo>
                        <a:pt x="634" y="1694"/>
                      </a:lnTo>
                      <a:lnTo>
                        <a:pt x="634" y="1694"/>
                      </a:lnTo>
                      <a:close/>
                      <a:moveTo>
                        <a:pt x="164" y="1053"/>
                      </a:moveTo>
                      <a:lnTo>
                        <a:pt x="297" y="1053"/>
                      </a:lnTo>
                      <a:lnTo>
                        <a:pt x="297" y="1552"/>
                      </a:lnTo>
                      <a:lnTo>
                        <a:pt x="297" y="1552"/>
                      </a:lnTo>
                      <a:lnTo>
                        <a:pt x="298" y="1560"/>
                      </a:lnTo>
                      <a:lnTo>
                        <a:pt x="299" y="1568"/>
                      </a:lnTo>
                      <a:lnTo>
                        <a:pt x="301" y="1576"/>
                      </a:lnTo>
                      <a:lnTo>
                        <a:pt x="304" y="1583"/>
                      </a:lnTo>
                      <a:lnTo>
                        <a:pt x="307" y="1590"/>
                      </a:lnTo>
                      <a:lnTo>
                        <a:pt x="311" y="1597"/>
                      </a:lnTo>
                      <a:lnTo>
                        <a:pt x="316" y="1603"/>
                      </a:lnTo>
                      <a:lnTo>
                        <a:pt x="321" y="1609"/>
                      </a:lnTo>
                      <a:lnTo>
                        <a:pt x="327" y="1614"/>
                      </a:lnTo>
                      <a:lnTo>
                        <a:pt x="333" y="1620"/>
                      </a:lnTo>
                      <a:lnTo>
                        <a:pt x="339" y="1624"/>
                      </a:lnTo>
                      <a:lnTo>
                        <a:pt x="346" y="1627"/>
                      </a:lnTo>
                      <a:lnTo>
                        <a:pt x="354" y="1630"/>
                      </a:lnTo>
                      <a:lnTo>
                        <a:pt x="362" y="1632"/>
                      </a:lnTo>
                      <a:lnTo>
                        <a:pt x="370" y="1633"/>
                      </a:lnTo>
                      <a:lnTo>
                        <a:pt x="378" y="1634"/>
                      </a:lnTo>
                      <a:lnTo>
                        <a:pt x="634" y="1634"/>
                      </a:lnTo>
                      <a:lnTo>
                        <a:pt x="634" y="1634"/>
                      </a:lnTo>
                      <a:lnTo>
                        <a:pt x="642" y="1633"/>
                      </a:lnTo>
                      <a:lnTo>
                        <a:pt x="650" y="1632"/>
                      </a:lnTo>
                      <a:lnTo>
                        <a:pt x="658" y="1630"/>
                      </a:lnTo>
                      <a:lnTo>
                        <a:pt x="665" y="1627"/>
                      </a:lnTo>
                      <a:lnTo>
                        <a:pt x="672" y="1624"/>
                      </a:lnTo>
                      <a:lnTo>
                        <a:pt x="679" y="1620"/>
                      </a:lnTo>
                      <a:lnTo>
                        <a:pt x="685" y="1614"/>
                      </a:lnTo>
                      <a:lnTo>
                        <a:pt x="691" y="1609"/>
                      </a:lnTo>
                      <a:lnTo>
                        <a:pt x="696" y="1603"/>
                      </a:lnTo>
                      <a:lnTo>
                        <a:pt x="701" y="1597"/>
                      </a:lnTo>
                      <a:lnTo>
                        <a:pt x="705" y="1590"/>
                      </a:lnTo>
                      <a:lnTo>
                        <a:pt x="708" y="1583"/>
                      </a:lnTo>
                      <a:lnTo>
                        <a:pt x="711" y="1576"/>
                      </a:lnTo>
                      <a:lnTo>
                        <a:pt x="713" y="1568"/>
                      </a:lnTo>
                      <a:lnTo>
                        <a:pt x="714" y="1560"/>
                      </a:lnTo>
                      <a:lnTo>
                        <a:pt x="715" y="1552"/>
                      </a:lnTo>
                      <a:lnTo>
                        <a:pt x="715" y="1053"/>
                      </a:lnTo>
                      <a:lnTo>
                        <a:pt x="848" y="1053"/>
                      </a:lnTo>
                      <a:lnTo>
                        <a:pt x="848" y="1053"/>
                      </a:lnTo>
                      <a:lnTo>
                        <a:pt x="818" y="928"/>
                      </a:lnTo>
                      <a:lnTo>
                        <a:pt x="806" y="880"/>
                      </a:lnTo>
                      <a:lnTo>
                        <a:pt x="823" y="857"/>
                      </a:lnTo>
                      <a:lnTo>
                        <a:pt x="840" y="852"/>
                      </a:lnTo>
                      <a:lnTo>
                        <a:pt x="840" y="852"/>
                      </a:lnTo>
                      <a:lnTo>
                        <a:pt x="855" y="850"/>
                      </a:lnTo>
                      <a:lnTo>
                        <a:pt x="868" y="847"/>
                      </a:lnTo>
                      <a:lnTo>
                        <a:pt x="881" y="843"/>
                      </a:lnTo>
                      <a:lnTo>
                        <a:pt x="892" y="837"/>
                      </a:lnTo>
                      <a:lnTo>
                        <a:pt x="903" y="831"/>
                      </a:lnTo>
                      <a:lnTo>
                        <a:pt x="914" y="823"/>
                      </a:lnTo>
                      <a:lnTo>
                        <a:pt x="923" y="814"/>
                      </a:lnTo>
                      <a:lnTo>
                        <a:pt x="931" y="804"/>
                      </a:lnTo>
                      <a:lnTo>
                        <a:pt x="931" y="804"/>
                      </a:lnTo>
                      <a:lnTo>
                        <a:pt x="937" y="794"/>
                      </a:lnTo>
                      <a:lnTo>
                        <a:pt x="942" y="784"/>
                      </a:lnTo>
                      <a:lnTo>
                        <a:pt x="946" y="773"/>
                      </a:lnTo>
                      <a:lnTo>
                        <a:pt x="949" y="762"/>
                      </a:lnTo>
                      <a:lnTo>
                        <a:pt x="951" y="751"/>
                      </a:lnTo>
                      <a:lnTo>
                        <a:pt x="951" y="739"/>
                      </a:lnTo>
                      <a:lnTo>
                        <a:pt x="950" y="727"/>
                      </a:lnTo>
                      <a:lnTo>
                        <a:pt x="948" y="715"/>
                      </a:lnTo>
                      <a:lnTo>
                        <a:pt x="948" y="715"/>
                      </a:lnTo>
                      <a:lnTo>
                        <a:pt x="921" y="608"/>
                      </a:lnTo>
                      <a:lnTo>
                        <a:pt x="886" y="467"/>
                      </a:lnTo>
                      <a:lnTo>
                        <a:pt x="886" y="467"/>
                      </a:lnTo>
                      <a:lnTo>
                        <a:pt x="849" y="321"/>
                      </a:lnTo>
                      <a:lnTo>
                        <a:pt x="812" y="178"/>
                      </a:lnTo>
                      <a:lnTo>
                        <a:pt x="812" y="178"/>
                      </a:lnTo>
                      <a:lnTo>
                        <a:pt x="808" y="166"/>
                      </a:lnTo>
                      <a:lnTo>
                        <a:pt x="803" y="153"/>
                      </a:lnTo>
                      <a:lnTo>
                        <a:pt x="798" y="142"/>
                      </a:lnTo>
                      <a:lnTo>
                        <a:pt x="791" y="131"/>
                      </a:lnTo>
                      <a:lnTo>
                        <a:pt x="783" y="120"/>
                      </a:lnTo>
                      <a:lnTo>
                        <a:pt x="775" y="111"/>
                      </a:lnTo>
                      <a:lnTo>
                        <a:pt x="766" y="101"/>
                      </a:lnTo>
                      <a:lnTo>
                        <a:pt x="757" y="93"/>
                      </a:lnTo>
                      <a:lnTo>
                        <a:pt x="747" y="85"/>
                      </a:lnTo>
                      <a:lnTo>
                        <a:pt x="736" y="79"/>
                      </a:lnTo>
                      <a:lnTo>
                        <a:pt x="724" y="73"/>
                      </a:lnTo>
                      <a:lnTo>
                        <a:pt x="712" y="69"/>
                      </a:lnTo>
                      <a:lnTo>
                        <a:pt x="700" y="65"/>
                      </a:lnTo>
                      <a:lnTo>
                        <a:pt x="688" y="63"/>
                      </a:lnTo>
                      <a:lnTo>
                        <a:pt x="675" y="61"/>
                      </a:lnTo>
                      <a:lnTo>
                        <a:pt x="662" y="60"/>
                      </a:lnTo>
                      <a:lnTo>
                        <a:pt x="349" y="60"/>
                      </a:lnTo>
                      <a:lnTo>
                        <a:pt x="349" y="60"/>
                      </a:lnTo>
                      <a:lnTo>
                        <a:pt x="336" y="61"/>
                      </a:lnTo>
                      <a:lnTo>
                        <a:pt x="324" y="62"/>
                      </a:lnTo>
                      <a:lnTo>
                        <a:pt x="311" y="65"/>
                      </a:lnTo>
                      <a:lnTo>
                        <a:pt x="299" y="69"/>
                      </a:lnTo>
                      <a:lnTo>
                        <a:pt x="288" y="73"/>
                      </a:lnTo>
                      <a:lnTo>
                        <a:pt x="276" y="79"/>
                      </a:lnTo>
                      <a:lnTo>
                        <a:pt x="265" y="85"/>
                      </a:lnTo>
                      <a:lnTo>
                        <a:pt x="255" y="92"/>
                      </a:lnTo>
                      <a:lnTo>
                        <a:pt x="245" y="100"/>
                      </a:lnTo>
                      <a:lnTo>
                        <a:pt x="237" y="110"/>
                      </a:lnTo>
                      <a:lnTo>
                        <a:pt x="229" y="119"/>
                      </a:lnTo>
                      <a:lnTo>
                        <a:pt x="221" y="129"/>
                      </a:lnTo>
                      <a:lnTo>
                        <a:pt x="215" y="140"/>
                      </a:lnTo>
                      <a:lnTo>
                        <a:pt x="209" y="151"/>
                      </a:lnTo>
                      <a:lnTo>
                        <a:pt x="205" y="163"/>
                      </a:lnTo>
                      <a:lnTo>
                        <a:pt x="201" y="176"/>
                      </a:lnTo>
                      <a:lnTo>
                        <a:pt x="199" y="182"/>
                      </a:lnTo>
                      <a:lnTo>
                        <a:pt x="199" y="182"/>
                      </a:lnTo>
                      <a:lnTo>
                        <a:pt x="163" y="322"/>
                      </a:lnTo>
                      <a:lnTo>
                        <a:pt x="126" y="468"/>
                      </a:lnTo>
                      <a:lnTo>
                        <a:pt x="126" y="468"/>
                      </a:lnTo>
                      <a:lnTo>
                        <a:pt x="90" y="608"/>
                      </a:lnTo>
                      <a:lnTo>
                        <a:pt x="64" y="715"/>
                      </a:lnTo>
                      <a:lnTo>
                        <a:pt x="64" y="715"/>
                      </a:lnTo>
                      <a:lnTo>
                        <a:pt x="62" y="727"/>
                      </a:lnTo>
                      <a:lnTo>
                        <a:pt x="61" y="739"/>
                      </a:lnTo>
                      <a:lnTo>
                        <a:pt x="61" y="751"/>
                      </a:lnTo>
                      <a:lnTo>
                        <a:pt x="63" y="762"/>
                      </a:lnTo>
                      <a:lnTo>
                        <a:pt x="66" y="773"/>
                      </a:lnTo>
                      <a:lnTo>
                        <a:pt x="69" y="784"/>
                      </a:lnTo>
                      <a:lnTo>
                        <a:pt x="75" y="794"/>
                      </a:lnTo>
                      <a:lnTo>
                        <a:pt x="81" y="804"/>
                      </a:lnTo>
                      <a:lnTo>
                        <a:pt x="81" y="804"/>
                      </a:lnTo>
                      <a:lnTo>
                        <a:pt x="89" y="814"/>
                      </a:lnTo>
                      <a:lnTo>
                        <a:pt x="98" y="823"/>
                      </a:lnTo>
                      <a:lnTo>
                        <a:pt x="108" y="831"/>
                      </a:lnTo>
                      <a:lnTo>
                        <a:pt x="119" y="837"/>
                      </a:lnTo>
                      <a:lnTo>
                        <a:pt x="131" y="843"/>
                      </a:lnTo>
                      <a:lnTo>
                        <a:pt x="144" y="847"/>
                      </a:lnTo>
                      <a:lnTo>
                        <a:pt x="157" y="850"/>
                      </a:lnTo>
                      <a:lnTo>
                        <a:pt x="172" y="852"/>
                      </a:lnTo>
                      <a:lnTo>
                        <a:pt x="186" y="853"/>
                      </a:lnTo>
                      <a:lnTo>
                        <a:pt x="202" y="876"/>
                      </a:lnTo>
                      <a:lnTo>
                        <a:pt x="202" y="894"/>
                      </a:lnTo>
                      <a:lnTo>
                        <a:pt x="193" y="931"/>
                      </a:lnTo>
                      <a:lnTo>
                        <a:pt x="193" y="931"/>
                      </a:lnTo>
                      <a:lnTo>
                        <a:pt x="164" y="1053"/>
                      </a:lnTo>
                      <a:lnTo>
                        <a:pt x="164" y="105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125">
                  <a:extLst>
                    <a:ext uri="{FF2B5EF4-FFF2-40B4-BE49-F238E27FC236}">
                      <a16:creationId xmlns:a16="http://schemas.microsoft.com/office/drawing/2014/main" xmlns="" id="{40D8C04C-5CEA-4634-9695-3693677D53A2}"/>
                    </a:ext>
                  </a:extLst>
                </p:cNvPr>
                <p:cNvSpPr>
                  <a:spLocks noEditPoints="1"/>
                </p:cNvSpPr>
                <p:nvPr/>
              </p:nvSpPr>
              <p:spPr bwMode="auto">
                <a:xfrm>
                  <a:off x="4227" y="1209"/>
                  <a:ext cx="111" cy="131"/>
                </a:xfrm>
                <a:custGeom>
                  <a:avLst/>
                  <a:gdLst>
                    <a:gd name="T0" fmla="*/ 416 w 440"/>
                    <a:gd name="T1" fmla="*/ 53 h 523"/>
                    <a:gd name="T2" fmla="*/ 385 w 440"/>
                    <a:gd name="T3" fmla="*/ 37 h 523"/>
                    <a:gd name="T4" fmla="*/ 326 w 440"/>
                    <a:gd name="T5" fmla="*/ 15 h 523"/>
                    <a:gd name="T6" fmla="*/ 259 w 440"/>
                    <a:gd name="T7" fmla="*/ 2 h 523"/>
                    <a:gd name="T8" fmla="*/ 211 w 440"/>
                    <a:gd name="T9" fmla="*/ 0 h 523"/>
                    <a:gd name="T10" fmla="*/ 159 w 440"/>
                    <a:gd name="T11" fmla="*/ 6 h 523"/>
                    <a:gd name="T12" fmla="*/ 103 w 440"/>
                    <a:gd name="T13" fmla="*/ 19 h 523"/>
                    <a:gd name="T14" fmla="*/ 44 w 440"/>
                    <a:gd name="T15" fmla="*/ 43 h 523"/>
                    <a:gd name="T16" fmla="*/ 24 w 440"/>
                    <a:gd name="T17" fmla="*/ 202 h 523"/>
                    <a:gd name="T18" fmla="*/ 10 w 440"/>
                    <a:gd name="T19" fmla="*/ 238 h 523"/>
                    <a:gd name="T20" fmla="*/ 1 w 440"/>
                    <a:gd name="T21" fmla="*/ 276 h 523"/>
                    <a:gd name="T22" fmla="*/ 0 w 440"/>
                    <a:gd name="T23" fmla="*/ 302 h 523"/>
                    <a:gd name="T24" fmla="*/ 9 w 440"/>
                    <a:gd name="T25" fmla="*/ 367 h 523"/>
                    <a:gd name="T26" fmla="*/ 38 w 440"/>
                    <a:gd name="T27" fmla="*/ 427 h 523"/>
                    <a:gd name="T28" fmla="*/ 66 w 440"/>
                    <a:gd name="T29" fmla="*/ 460 h 523"/>
                    <a:gd name="T30" fmla="*/ 117 w 440"/>
                    <a:gd name="T31" fmla="*/ 498 h 523"/>
                    <a:gd name="T32" fmla="*/ 175 w 440"/>
                    <a:gd name="T33" fmla="*/ 518 h 523"/>
                    <a:gd name="T34" fmla="*/ 216 w 440"/>
                    <a:gd name="T35" fmla="*/ 523 h 523"/>
                    <a:gd name="T36" fmla="*/ 242 w 440"/>
                    <a:gd name="T37" fmla="*/ 521 h 523"/>
                    <a:gd name="T38" fmla="*/ 306 w 440"/>
                    <a:gd name="T39" fmla="*/ 504 h 523"/>
                    <a:gd name="T40" fmla="*/ 361 w 440"/>
                    <a:gd name="T41" fmla="*/ 471 h 523"/>
                    <a:gd name="T42" fmla="*/ 403 w 440"/>
                    <a:gd name="T43" fmla="*/ 424 h 523"/>
                    <a:gd name="T44" fmla="*/ 431 w 440"/>
                    <a:gd name="T45" fmla="*/ 366 h 523"/>
                    <a:gd name="T46" fmla="*/ 440 w 440"/>
                    <a:gd name="T47" fmla="*/ 302 h 523"/>
                    <a:gd name="T48" fmla="*/ 438 w 440"/>
                    <a:gd name="T49" fmla="*/ 275 h 523"/>
                    <a:gd name="T50" fmla="*/ 430 w 440"/>
                    <a:gd name="T51" fmla="*/ 238 h 523"/>
                    <a:gd name="T52" fmla="*/ 416 w 440"/>
                    <a:gd name="T53" fmla="*/ 202 h 523"/>
                    <a:gd name="T54" fmla="*/ 203 w 440"/>
                    <a:gd name="T55" fmla="*/ 88 h 523"/>
                    <a:gd name="T56" fmla="*/ 237 w 440"/>
                    <a:gd name="T57" fmla="*/ 88 h 523"/>
                    <a:gd name="T58" fmla="*/ 237 w 440"/>
                    <a:gd name="T59" fmla="*/ 120 h 523"/>
                    <a:gd name="T60" fmla="*/ 203 w 440"/>
                    <a:gd name="T61" fmla="*/ 120 h 523"/>
                    <a:gd name="T62" fmla="*/ 218 w 440"/>
                    <a:gd name="T63" fmla="*/ 462 h 523"/>
                    <a:gd name="T64" fmla="*/ 188 w 440"/>
                    <a:gd name="T65" fmla="*/ 460 h 523"/>
                    <a:gd name="T66" fmla="*/ 146 w 440"/>
                    <a:gd name="T67" fmla="*/ 445 h 523"/>
                    <a:gd name="T68" fmla="*/ 109 w 440"/>
                    <a:gd name="T69" fmla="*/ 418 h 523"/>
                    <a:gd name="T70" fmla="*/ 87 w 440"/>
                    <a:gd name="T71" fmla="*/ 393 h 523"/>
                    <a:gd name="T72" fmla="*/ 67 w 440"/>
                    <a:gd name="T73" fmla="*/ 349 h 523"/>
                    <a:gd name="T74" fmla="*/ 60 w 440"/>
                    <a:gd name="T75" fmla="*/ 302 h 523"/>
                    <a:gd name="T76" fmla="*/ 62 w 440"/>
                    <a:gd name="T77" fmla="*/ 276 h 523"/>
                    <a:gd name="T78" fmla="*/ 73 w 440"/>
                    <a:gd name="T79" fmla="*/ 240 h 523"/>
                    <a:gd name="T80" fmla="*/ 92 w 440"/>
                    <a:gd name="T81" fmla="*/ 207 h 523"/>
                    <a:gd name="T82" fmla="*/ 355 w 440"/>
                    <a:gd name="T83" fmla="*/ 217 h 523"/>
                    <a:gd name="T84" fmla="*/ 371 w 440"/>
                    <a:gd name="T85" fmla="*/ 252 h 523"/>
                    <a:gd name="T86" fmla="*/ 379 w 440"/>
                    <a:gd name="T87" fmla="*/ 289 h 523"/>
                    <a:gd name="T88" fmla="*/ 379 w 440"/>
                    <a:gd name="T89" fmla="*/ 318 h 523"/>
                    <a:gd name="T90" fmla="*/ 368 w 440"/>
                    <a:gd name="T91" fmla="*/ 363 h 523"/>
                    <a:gd name="T92" fmla="*/ 344 w 440"/>
                    <a:gd name="T93" fmla="*/ 403 h 523"/>
                    <a:gd name="T94" fmla="*/ 308 w 440"/>
                    <a:gd name="T95" fmla="*/ 434 h 523"/>
                    <a:gd name="T96" fmla="*/ 266 w 440"/>
                    <a:gd name="T97" fmla="*/ 455 h 523"/>
                    <a:gd name="T98" fmla="*/ 218 w 440"/>
                    <a:gd name="T99" fmla="*/ 462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523">
                      <a:moveTo>
                        <a:pt x="416" y="202"/>
                      </a:moveTo>
                      <a:lnTo>
                        <a:pt x="416" y="53"/>
                      </a:lnTo>
                      <a:lnTo>
                        <a:pt x="416" y="53"/>
                      </a:lnTo>
                      <a:lnTo>
                        <a:pt x="408" y="48"/>
                      </a:lnTo>
                      <a:lnTo>
                        <a:pt x="398" y="43"/>
                      </a:lnTo>
                      <a:lnTo>
                        <a:pt x="385" y="37"/>
                      </a:lnTo>
                      <a:lnTo>
                        <a:pt x="369" y="29"/>
                      </a:lnTo>
                      <a:lnTo>
                        <a:pt x="350" y="22"/>
                      </a:lnTo>
                      <a:lnTo>
                        <a:pt x="326" y="15"/>
                      </a:lnTo>
                      <a:lnTo>
                        <a:pt x="301" y="9"/>
                      </a:lnTo>
                      <a:lnTo>
                        <a:pt x="274" y="4"/>
                      </a:lnTo>
                      <a:lnTo>
                        <a:pt x="259" y="2"/>
                      </a:lnTo>
                      <a:lnTo>
                        <a:pt x="244" y="1"/>
                      </a:lnTo>
                      <a:lnTo>
                        <a:pt x="228" y="0"/>
                      </a:lnTo>
                      <a:lnTo>
                        <a:pt x="211" y="0"/>
                      </a:lnTo>
                      <a:lnTo>
                        <a:pt x="194" y="1"/>
                      </a:lnTo>
                      <a:lnTo>
                        <a:pt x="177" y="3"/>
                      </a:lnTo>
                      <a:lnTo>
                        <a:pt x="159" y="6"/>
                      </a:lnTo>
                      <a:lnTo>
                        <a:pt x="141" y="9"/>
                      </a:lnTo>
                      <a:lnTo>
                        <a:pt x="122" y="13"/>
                      </a:lnTo>
                      <a:lnTo>
                        <a:pt x="103" y="19"/>
                      </a:lnTo>
                      <a:lnTo>
                        <a:pt x="83" y="26"/>
                      </a:lnTo>
                      <a:lnTo>
                        <a:pt x="64" y="34"/>
                      </a:lnTo>
                      <a:lnTo>
                        <a:pt x="44" y="43"/>
                      </a:lnTo>
                      <a:lnTo>
                        <a:pt x="24" y="53"/>
                      </a:lnTo>
                      <a:lnTo>
                        <a:pt x="24" y="202"/>
                      </a:lnTo>
                      <a:lnTo>
                        <a:pt x="24" y="202"/>
                      </a:lnTo>
                      <a:lnTo>
                        <a:pt x="19" y="213"/>
                      </a:lnTo>
                      <a:lnTo>
                        <a:pt x="14" y="225"/>
                      </a:lnTo>
                      <a:lnTo>
                        <a:pt x="10" y="238"/>
                      </a:lnTo>
                      <a:lnTo>
                        <a:pt x="6" y="250"/>
                      </a:lnTo>
                      <a:lnTo>
                        <a:pt x="3" y="263"/>
                      </a:lnTo>
                      <a:lnTo>
                        <a:pt x="1" y="276"/>
                      </a:lnTo>
                      <a:lnTo>
                        <a:pt x="0" y="289"/>
                      </a:lnTo>
                      <a:lnTo>
                        <a:pt x="0" y="302"/>
                      </a:lnTo>
                      <a:lnTo>
                        <a:pt x="0" y="302"/>
                      </a:lnTo>
                      <a:lnTo>
                        <a:pt x="1" y="324"/>
                      </a:lnTo>
                      <a:lnTo>
                        <a:pt x="4" y="346"/>
                      </a:lnTo>
                      <a:lnTo>
                        <a:pt x="9" y="367"/>
                      </a:lnTo>
                      <a:lnTo>
                        <a:pt x="17" y="388"/>
                      </a:lnTo>
                      <a:lnTo>
                        <a:pt x="26" y="408"/>
                      </a:lnTo>
                      <a:lnTo>
                        <a:pt x="38" y="427"/>
                      </a:lnTo>
                      <a:lnTo>
                        <a:pt x="51" y="444"/>
                      </a:lnTo>
                      <a:lnTo>
                        <a:pt x="66" y="460"/>
                      </a:lnTo>
                      <a:lnTo>
                        <a:pt x="66" y="460"/>
                      </a:lnTo>
                      <a:lnTo>
                        <a:pt x="81" y="475"/>
                      </a:lnTo>
                      <a:lnTo>
                        <a:pt x="98" y="487"/>
                      </a:lnTo>
                      <a:lnTo>
                        <a:pt x="117" y="498"/>
                      </a:lnTo>
                      <a:lnTo>
                        <a:pt x="136" y="507"/>
                      </a:lnTo>
                      <a:lnTo>
                        <a:pt x="155" y="513"/>
                      </a:lnTo>
                      <a:lnTo>
                        <a:pt x="175" y="518"/>
                      </a:lnTo>
                      <a:lnTo>
                        <a:pt x="195" y="521"/>
                      </a:lnTo>
                      <a:lnTo>
                        <a:pt x="216" y="523"/>
                      </a:lnTo>
                      <a:lnTo>
                        <a:pt x="216" y="523"/>
                      </a:lnTo>
                      <a:lnTo>
                        <a:pt x="219" y="522"/>
                      </a:lnTo>
                      <a:lnTo>
                        <a:pt x="219" y="522"/>
                      </a:lnTo>
                      <a:lnTo>
                        <a:pt x="242" y="521"/>
                      </a:lnTo>
                      <a:lnTo>
                        <a:pt x="264" y="517"/>
                      </a:lnTo>
                      <a:lnTo>
                        <a:pt x="285" y="512"/>
                      </a:lnTo>
                      <a:lnTo>
                        <a:pt x="306" y="504"/>
                      </a:lnTo>
                      <a:lnTo>
                        <a:pt x="325" y="495"/>
                      </a:lnTo>
                      <a:lnTo>
                        <a:pt x="344" y="484"/>
                      </a:lnTo>
                      <a:lnTo>
                        <a:pt x="361" y="471"/>
                      </a:lnTo>
                      <a:lnTo>
                        <a:pt x="377" y="457"/>
                      </a:lnTo>
                      <a:lnTo>
                        <a:pt x="391" y="441"/>
                      </a:lnTo>
                      <a:lnTo>
                        <a:pt x="403" y="424"/>
                      </a:lnTo>
                      <a:lnTo>
                        <a:pt x="414" y="406"/>
                      </a:lnTo>
                      <a:lnTo>
                        <a:pt x="423" y="387"/>
                      </a:lnTo>
                      <a:lnTo>
                        <a:pt x="431" y="366"/>
                      </a:lnTo>
                      <a:lnTo>
                        <a:pt x="436" y="345"/>
                      </a:lnTo>
                      <a:lnTo>
                        <a:pt x="439" y="324"/>
                      </a:lnTo>
                      <a:lnTo>
                        <a:pt x="440" y="302"/>
                      </a:lnTo>
                      <a:lnTo>
                        <a:pt x="440" y="302"/>
                      </a:lnTo>
                      <a:lnTo>
                        <a:pt x="440" y="288"/>
                      </a:lnTo>
                      <a:lnTo>
                        <a:pt x="438" y="275"/>
                      </a:lnTo>
                      <a:lnTo>
                        <a:pt x="436" y="263"/>
                      </a:lnTo>
                      <a:lnTo>
                        <a:pt x="433" y="250"/>
                      </a:lnTo>
                      <a:lnTo>
                        <a:pt x="430" y="238"/>
                      </a:lnTo>
                      <a:lnTo>
                        <a:pt x="426" y="225"/>
                      </a:lnTo>
                      <a:lnTo>
                        <a:pt x="421" y="214"/>
                      </a:lnTo>
                      <a:lnTo>
                        <a:pt x="416" y="202"/>
                      </a:lnTo>
                      <a:lnTo>
                        <a:pt x="416" y="202"/>
                      </a:lnTo>
                      <a:close/>
                      <a:moveTo>
                        <a:pt x="147" y="88"/>
                      </a:moveTo>
                      <a:lnTo>
                        <a:pt x="203" y="88"/>
                      </a:lnTo>
                      <a:lnTo>
                        <a:pt x="203" y="30"/>
                      </a:lnTo>
                      <a:lnTo>
                        <a:pt x="237" y="30"/>
                      </a:lnTo>
                      <a:lnTo>
                        <a:pt x="237" y="88"/>
                      </a:lnTo>
                      <a:lnTo>
                        <a:pt x="293" y="88"/>
                      </a:lnTo>
                      <a:lnTo>
                        <a:pt x="293" y="120"/>
                      </a:lnTo>
                      <a:lnTo>
                        <a:pt x="237" y="120"/>
                      </a:lnTo>
                      <a:lnTo>
                        <a:pt x="237" y="177"/>
                      </a:lnTo>
                      <a:lnTo>
                        <a:pt x="203" y="177"/>
                      </a:lnTo>
                      <a:lnTo>
                        <a:pt x="203" y="120"/>
                      </a:lnTo>
                      <a:lnTo>
                        <a:pt x="147" y="120"/>
                      </a:lnTo>
                      <a:lnTo>
                        <a:pt x="147" y="88"/>
                      </a:lnTo>
                      <a:close/>
                      <a:moveTo>
                        <a:pt x="218" y="462"/>
                      </a:moveTo>
                      <a:lnTo>
                        <a:pt x="218" y="462"/>
                      </a:lnTo>
                      <a:lnTo>
                        <a:pt x="203" y="462"/>
                      </a:lnTo>
                      <a:lnTo>
                        <a:pt x="188" y="460"/>
                      </a:lnTo>
                      <a:lnTo>
                        <a:pt x="174" y="457"/>
                      </a:lnTo>
                      <a:lnTo>
                        <a:pt x="160" y="452"/>
                      </a:lnTo>
                      <a:lnTo>
                        <a:pt x="146" y="445"/>
                      </a:lnTo>
                      <a:lnTo>
                        <a:pt x="133" y="437"/>
                      </a:lnTo>
                      <a:lnTo>
                        <a:pt x="120" y="428"/>
                      </a:lnTo>
                      <a:lnTo>
                        <a:pt x="109" y="418"/>
                      </a:lnTo>
                      <a:lnTo>
                        <a:pt x="109" y="418"/>
                      </a:lnTo>
                      <a:lnTo>
                        <a:pt x="97" y="406"/>
                      </a:lnTo>
                      <a:lnTo>
                        <a:pt x="87" y="393"/>
                      </a:lnTo>
                      <a:lnTo>
                        <a:pt x="79" y="379"/>
                      </a:lnTo>
                      <a:lnTo>
                        <a:pt x="72" y="364"/>
                      </a:lnTo>
                      <a:lnTo>
                        <a:pt x="67" y="349"/>
                      </a:lnTo>
                      <a:lnTo>
                        <a:pt x="63" y="334"/>
                      </a:lnTo>
                      <a:lnTo>
                        <a:pt x="60" y="318"/>
                      </a:lnTo>
                      <a:lnTo>
                        <a:pt x="60" y="302"/>
                      </a:lnTo>
                      <a:lnTo>
                        <a:pt x="60" y="302"/>
                      </a:lnTo>
                      <a:lnTo>
                        <a:pt x="60" y="289"/>
                      </a:lnTo>
                      <a:lnTo>
                        <a:pt x="62" y="276"/>
                      </a:lnTo>
                      <a:lnTo>
                        <a:pt x="65" y="264"/>
                      </a:lnTo>
                      <a:lnTo>
                        <a:pt x="68" y="252"/>
                      </a:lnTo>
                      <a:lnTo>
                        <a:pt x="73" y="240"/>
                      </a:lnTo>
                      <a:lnTo>
                        <a:pt x="78" y="229"/>
                      </a:lnTo>
                      <a:lnTo>
                        <a:pt x="85" y="217"/>
                      </a:lnTo>
                      <a:lnTo>
                        <a:pt x="92" y="207"/>
                      </a:lnTo>
                      <a:lnTo>
                        <a:pt x="348" y="207"/>
                      </a:lnTo>
                      <a:lnTo>
                        <a:pt x="348" y="207"/>
                      </a:lnTo>
                      <a:lnTo>
                        <a:pt x="355" y="217"/>
                      </a:lnTo>
                      <a:lnTo>
                        <a:pt x="361" y="229"/>
                      </a:lnTo>
                      <a:lnTo>
                        <a:pt x="367" y="240"/>
                      </a:lnTo>
                      <a:lnTo>
                        <a:pt x="371" y="252"/>
                      </a:lnTo>
                      <a:lnTo>
                        <a:pt x="375" y="264"/>
                      </a:lnTo>
                      <a:lnTo>
                        <a:pt x="378" y="276"/>
                      </a:lnTo>
                      <a:lnTo>
                        <a:pt x="379" y="289"/>
                      </a:lnTo>
                      <a:lnTo>
                        <a:pt x="380" y="302"/>
                      </a:lnTo>
                      <a:lnTo>
                        <a:pt x="380" y="302"/>
                      </a:lnTo>
                      <a:lnTo>
                        <a:pt x="379" y="318"/>
                      </a:lnTo>
                      <a:lnTo>
                        <a:pt x="377" y="333"/>
                      </a:lnTo>
                      <a:lnTo>
                        <a:pt x="373" y="348"/>
                      </a:lnTo>
                      <a:lnTo>
                        <a:pt x="368" y="363"/>
                      </a:lnTo>
                      <a:lnTo>
                        <a:pt x="361" y="377"/>
                      </a:lnTo>
                      <a:lnTo>
                        <a:pt x="353" y="391"/>
                      </a:lnTo>
                      <a:lnTo>
                        <a:pt x="344" y="403"/>
                      </a:lnTo>
                      <a:lnTo>
                        <a:pt x="333" y="414"/>
                      </a:lnTo>
                      <a:lnTo>
                        <a:pt x="321" y="425"/>
                      </a:lnTo>
                      <a:lnTo>
                        <a:pt x="308" y="434"/>
                      </a:lnTo>
                      <a:lnTo>
                        <a:pt x="295" y="442"/>
                      </a:lnTo>
                      <a:lnTo>
                        <a:pt x="281" y="449"/>
                      </a:lnTo>
                      <a:lnTo>
                        <a:pt x="266" y="455"/>
                      </a:lnTo>
                      <a:lnTo>
                        <a:pt x="251" y="459"/>
                      </a:lnTo>
                      <a:lnTo>
                        <a:pt x="235" y="461"/>
                      </a:lnTo>
                      <a:lnTo>
                        <a:pt x="218" y="462"/>
                      </a:lnTo>
                      <a:lnTo>
                        <a:pt x="218" y="46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5" name="Group 184">
                <a:extLst>
                  <a:ext uri="{FF2B5EF4-FFF2-40B4-BE49-F238E27FC236}">
                    <a16:creationId xmlns:a16="http://schemas.microsoft.com/office/drawing/2014/main" xmlns="" id="{7D80A652-5AAD-40F5-8F45-1535CFD6D825}"/>
                  </a:ext>
                </a:extLst>
              </p:cNvPr>
              <p:cNvGrpSpPr/>
              <p:nvPr/>
            </p:nvGrpSpPr>
            <p:grpSpPr>
              <a:xfrm rot="18578488">
                <a:off x="2853280" y="5392310"/>
                <a:ext cx="389739" cy="475304"/>
                <a:chOff x="487047" y="3407266"/>
                <a:chExt cx="628650" cy="722313"/>
              </a:xfrm>
            </p:grpSpPr>
            <p:sp>
              <p:nvSpPr>
                <p:cNvPr id="186" name="Circle: Hollow 185">
                  <a:extLst>
                    <a:ext uri="{FF2B5EF4-FFF2-40B4-BE49-F238E27FC236}">
                      <a16:creationId xmlns:a16="http://schemas.microsoft.com/office/drawing/2014/main" xmlns="" id="{7E355F5A-9789-49CE-B4A2-F1AE84CA5341}"/>
                    </a:ext>
                  </a:extLst>
                </p:cNvPr>
                <p:cNvSpPr/>
                <p:nvPr/>
              </p:nvSpPr>
              <p:spPr>
                <a:xfrm>
                  <a:off x="531838" y="3414943"/>
                  <a:ext cx="492062" cy="492062"/>
                </a:xfrm>
                <a:prstGeom prst="donut">
                  <a:avLst>
                    <a:gd name="adj" fmla="val 10290"/>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187" name="Group 186">
                  <a:extLst>
                    <a:ext uri="{FF2B5EF4-FFF2-40B4-BE49-F238E27FC236}">
                      <a16:creationId xmlns:a16="http://schemas.microsoft.com/office/drawing/2014/main" xmlns="" id="{7956712A-6DBC-4618-8405-17952A585CDD}"/>
                    </a:ext>
                  </a:extLst>
                </p:cNvPr>
                <p:cNvGrpSpPr/>
                <p:nvPr/>
              </p:nvGrpSpPr>
              <p:grpSpPr>
                <a:xfrm rot="3039469">
                  <a:off x="440215" y="3454098"/>
                  <a:ext cx="722313" cy="628650"/>
                  <a:chOff x="258763" y="4148623"/>
                  <a:chExt cx="722313" cy="628650"/>
                </a:xfrm>
              </p:grpSpPr>
              <p:sp>
                <p:nvSpPr>
                  <p:cNvPr id="188" name="Line 95">
                    <a:extLst>
                      <a:ext uri="{FF2B5EF4-FFF2-40B4-BE49-F238E27FC236}">
                        <a16:creationId xmlns:a16="http://schemas.microsoft.com/office/drawing/2014/main" xmlns="" id="{59AE5961-0B2D-4A18-BA7F-FDA6F15C9F3D}"/>
                      </a:ext>
                    </a:extLst>
                  </p:cNvPr>
                  <p:cNvSpPr>
                    <a:spLocks noChangeShapeType="1"/>
                  </p:cNvSpPr>
                  <p:nvPr/>
                </p:nvSpPr>
                <p:spPr bwMode="auto">
                  <a:xfrm>
                    <a:off x="857250" y="4604236"/>
                    <a:ext cx="0" cy="0"/>
                  </a:xfrm>
                  <a:prstGeom prst="line">
                    <a:avLst/>
                  </a:prstGeom>
                  <a:noFill/>
                  <a:ln w="25400">
                    <a:solidFill>
                      <a:srgbClr val="0066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9" name="Line 96">
                    <a:extLst>
                      <a:ext uri="{FF2B5EF4-FFF2-40B4-BE49-F238E27FC236}">
                        <a16:creationId xmlns:a16="http://schemas.microsoft.com/office/drawing/2014/main" xmlns="" id="{D0D094F7-D019-442D-8FC1-BE5981A00DAF}"/>
                      </a:ext>
                    </a:extLst>
                  </p:cNvPr>
                  <p:cNvSpPr>
                    <a:spLocks noChangeShapeType="1"/>
                  </p:cNvSpPr>
                  <p:nvPr/>
                </p:nvSpPr>
                <p:spPr bwMode="auto">
                  <a:xfrm>
                    <a:off x="752475" y="4524861"/>
                    <a:ext cx="0" cy="0"/>
                  </a:xfrm>
                  <a:prstGeom prst="line">
                    <a:avLst/>
                  </a:prstGeom>
                  <a:noFill/>
                  <a:ln w="25400">
                    <a:solidFill>
                      <a:srgbClr val="0066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Freeform 100">
                    <a:extLst>
                      <a:ext uri="{FF2B5EF4-FFF2-40B4-BE49-F238E27FC236}">
                        <a16:creationId xmlns:a16="http://schemas.microsoft.com/office/drawing/2014/main" xmlns="" id="{0BE1A9CC-5B33-4886-A446-4B5A10496F6F}"/>
                      </a:ext>
                    </a:extLst>
                  </p:cNvPr>
                  <p:cNvSpPr>
                    <a:spLocks noEditPoints="1"/>
                  </p:cNvSpPr>
                  <p:nvPr/>
                </p:nvSpPr>
                <p:spPr bwMode="auto">
                  <a:xfrm>
                    <a:off x="258763" y="4148623"/>
                    <a:ext cx="722313" cy="628650"/>
                  </a:xfrm>
                  <a:custGeom>
                    <a:avLst/>
                    <a:gdLst>
                      <a:gd name="T0" fmla="*/ 1545 w 1822"/>
                      <a:gd name="T1" fmla="*/ 1573 h 1583"/>
                      <a:gd name="T2" fmla="*/ 1040 w 1822"/>
                      <a:gd name="T3" fmla="*/ 1210 h 1583"/>
                      <a:gd name="T4" fmla="*/ 931 w 1822"/>
                      <a:gd name="T5" fmla="*/ 1270 h 1583"/>
                      <a:gd name="T6" fmla="*/ 696 w 1822"/>
                      <a:gd name="T7" fmla="*/ 1327 h 1583"/>
                      <a:gd name="T8" fmla="*/ 514 w 1822"/>
                      <a:gd name="T9" fmla="*/ 1310 h 1583"/>
                      <a:gd name="T10" fmla="*/ 415 w 1822"/>
                      <a:gd name="T11" fmla="*/ 1280 h 1583"/>
                      <a:gd name="T12" fmla="*/ 248 w 1822"/>
                      <a:gd name="T13" fmla="*/ 1180 h 1583"/>
                      <a:gd name="T14" fmla="*/ 116 w 1822"/>
                      <a:gd name="T15" fmla="*/ 1038 h 1583"/>
                      <a:gd name="T16" fmla="*/ 42 w 1822"/>
                      <a:gd name="T17" fmla="*/ 893 h 1583"/>
                      <a:gd name="T18" fmla="*/ 2 w 1822"/>
                      <a:gd name="T19" fmla="*/ 702 h 1583"/>
                      <a:gd name="T20" fmla="*/ 18 w 1822"/>
                      <a:gd name="T21" fmla="*/ 510 h 1583"/>
                      <a:gd name="T22" fmla="*/ 76 w 1822"/>
                      <a:gd name="T23" fmla="*/ 356 h 1583"/>
                      <a:gd name="T24" fmla="*/ 190 w 1822"/>
                      <a:gd name="T25" fmla="*/ 199 h 1583"/>
                      <a:gd name="T26" fmla="*/ 345 w 1822"/>
                      <a:gd name="T27" fmla="*/ 82 h 1583"/>
                      <a:gd name="T28" fmla="*/ 497 w 1822"/>
                      <a:gd name="T29" fmla="*/ 22 h 1583"/>
                      <a:gd name="T30" fmla="*/ 689 w 1822"/>
                      <a:gd name="T31" fmla="*/ 1 h 1583"/>
                      <a:gd name="T32" fmla="*/ 880 w 1822"/>
                      <a:gd name="T33" fmla="*/ 36 h 1583"/>
                      <a:gd name="T34" fmla="*/ 1027 w 1822"/>
                      <a:gd name="T35" fmla="*/ 109 h 1583"/>
                      <a:gd name="T36" fmla="*/ 1171 w 1822"/>
                      <a:gd name="T37" fmla="*/ 237 h 1583"/>
                      <a:gd name="T38" fmla="*/ 1273 w 1822"/>
                      <a:gd name="T39" fmla="*/ 403 h 1583"/>
                      <a:gd name="T40" fmla="*/ 1316 w 1822"/>
                      <a:gd name="T41" fmla="*/ 548 h 1583"/>
                      <a:gd name="T42" fmla="*/ 1323 w 1822"/>
                      <a:gd name="T43" fmla="*/ 726 h 1583"/>
                      <a:gd name="T44" fmla="*/ 1737 w 1822"/>
                      <a:gd name="T45" fmla="*/ 1203 h 1583"/>
                      <a:gd name="T46" fmla="*/ 1801 w 1822"/>
                      <a:gd name="T47" fmla="*/ 1282 h 1583"/>
                      <a:gd name="T48" fmla="*/ 1822 w 1822"/>
                      <a:gd name="T49" fmla="*/ 1383 h 1583"/>
                      <a:gd name="T50" fmla="*/ 1781 w 1822"/>
                      <a:gd name="T51" fmla="*/ 1498 h 1583"/>
                      <a:gd name="T52" fmla="*/ 1702 w 1822"/>
                      <a:gd name="T53" fmla="*/ 1563 h 1583"/>
                      <a:gd name="T54" fmla="*/ 1610 w 1822"/>
                      <a:gd name="T55" fmla="*/ 1583 h 1583"/>
                      <a:gd name="T56" fmla="*/ 1549 w 1822"/>
                      <a:gd name="T57" fmla="*/ 1506 h 1583"/>
                      <a:gd name="T58" fmla="*/ 1634 w 1822"/>
                      <a:gd name="T59" fmla="*/ 1518 h 1583"/>
                      <a:gd name="T60" fmla="*/ 1699 w 1822"/>
                      <a:gd name="T61" fmla="*/ 1490 h 1583"/>
                      <a:gd name="T62" fmla="*/ 1738 w 1822"/>
                      <a:gd name="T63" fmla="*/ 1448 h 1583"/>
                      <a:gd name="T64" fmla="*/ 1758 w 1822"/>
                      <a:gd name="T65" fmla="*/ 1365 h 1583"/>
                      <a:gd name="T66" fmla="*/ 1737 w 1822"/>
                      <a:gd name="T67" fmla="*/ 1296 h 1583"/>
                      <a:gd name="T68" fmla="*/ 1224 w 1822"/>
                      <a:gd name="T69" fmla="*/ 873 h 1583"/>
                      <a:gd name="T70" fmla="*/ 1258 w 1822"/>
                      <a:gd name="T71" fmla="*/ 734 h 1583"/>
                      <a:gd name="T72" fmla="*/ 1254 w 1822"/>
                      <a:gd name="T73" fmla="*/ 566 h 1583"/>
                      <a:gd name="T74" fmla="*/ 1214 w 1822"/>
                      <a:gd name="T75" fmla="*/ 429 h 1583"/>
                      <a:gd name="T76" fmla="*/ 1123 w 1822"/>
                      <a:gd name="T77" fmla="*/ 278 h 1583"/>
                      <a:gd name="T78" fmla="*/ 992 w 1822"/>
                      <a:gd name="T79" fmla="*/ 162 h 1583"/>
                      <a:gd name="T80" fmla="*/ 860 w 1822"/>
                      <a:gd name="T81" fmla="*/ 97 h 1583"/>
                      <a:gd name="T82" fmla="*/ 687 w 1822"/>
                      <a:gd name="T83" fmla="*/ 64 h 1583"/>
                      <a:gd name="T84" fmla="*/ 513 w 1822"/>
                      <a:gd name="T85" fmla="*/ 83 h 1583"/>
                      <a:gd name="T86" fmla="*/ 375 w 1822"/>
                      <a:gd name="T87" fmla="*/ 138 h 1583"/>
                      <a:gd name="T88" fmla="*/ 235 w 1822"/>
                      <a:gd name="T89" fmla="*/ 243 h 1583"/>
                      <a:gd name="T90" fmla="*/ 133 w 1822"/>
                      <a:gd name="T91" fmla="*/ 385 h 1583"/>
                      <a:gd name="T92" fmla="*/ 80 w 1822"/>
                      <a:gd name="T93" fmla="*/ 525 h 1583"/>
                      <a:gd name="T94" fmla="*/ 65 w 1822"/>
                      <a:gd name="T95" fmla="*/ 699 h 1583"/>
                      <a:gd name="T96" fmla="*/ 102 w 1822"/>
                      <a:gd name="T97" fmla="*/ 870 h 1583"/>
                      <a:gd name="T98" fmla="*/ 169 w 1822"/>
                      <a:gd name="T99" fmla="*/ 1002 h 1583"/>
                      <a:gd name="T100" fmla="*/ 288 w 1822"/>
                      <a:gd name="T101" fmla="*/ 1131 h 1583"/>
                      <a:gd name="T102" fmla="*/ 440 w 1822"/>
                      <a:gd name="T103" fmla="*/ 1221 h 1583"/>
                      <a:gd name="T104" fmla="*/ 627 w 1822"/>
                      <a:gd name="T105" fmla="*/ 1263 h 1583"/>
                      <a:gd name="T106" fmla="*/ 850 w 1822"/>
                      <a:gd name="T107" fmla="*/ 1233 h 1583"/>
                      <a:gd name="T108" fmla="*/ 1040 w 1822"/>
                      <a:gd name="T109" fmla="*/ 1131 h 1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22" h="1583">
                        <a:moveTo>
                          <a:pt x="1610" y="1583"/>
                        </a:moveTo>
                        <a:lnTo>
                          <a:pt x="1610" y="1583"/>
                        </a:lnTo>
                        <a:lnTo>
                          <a:pt x="1595" y="1583"/>
                        </a:lnTo>
                        <a:lnTo>
                          <a:pt x="1578" y="1581"/>
                        </a:lnTo>
                        <a:lnTo>
                          <a:pt x="1562" y="1578"/>
                        </a:lnTo>
                        <a:lnTo>
                          <a:pt x="1545" y="1573"/>
                        </a:lnTo>
                        <a:lnTo>
                          <a:pt x="1530" y="1567"/>
                        </a:lnTo>
                        <a:lnTo>
                          <a:pt x="1515" y="1560"/>
                        </a:lnTo>
                        <a:lnTo>
                          <a:pt x="1500" y="1552"/>
                        </a:lnTo>
                        <a:lnTo>
                          <a:pt x="1486" y="1542"/>
                        </a:lnTo>
                        <a:lnTo>
                          <a:pt x="1040" y="1210"/>
                        </a:lnTo>
                        <a:lnTo>
                          <a:pt x="1040" y="1210"/>
                        </a:lnTo>
                        <a:lnTo>
                          <a:pt x="1022" y="1222"/>
                        </a:lnTo>
                        <a:lnTo>
                          <a:pt x="1004" y="1232"/>
                        </a:lnTo>
                        <a:lnTo>
                          <a:pt x="986" y="1243"/>
                        </a:lnTo>
                        <a:lnTo>
                          <a:pt x="968" y="1252"/>
                        </a:lnTo>
                        <a:lnTo>
                          <a:pt x="950" y="1262"/>
                        </a:lnTo>
                        <a:lnTo>
                          <a:pt x="931" y="1270"/>
                        </a:lnTo>
                        <a:lnTo>
                          <a:pt x="893" y="1286"/>
                        </a:lnTo>
                        <a:lnTo>
                          <a:pt x="855" y="1299"/>
                        </a:lnTo>
                        <a:lnTo>
                          <a:pt x="815" y="1309"/>
                        </a:lnTo>
                        <a:lnTo>
                          <a:pt x="776" y="1318"/>
                        </a:lnTo>
                        <a:lnTo>
                          <a:pt x="736" y="1324"/>
                        </a:lnTo>
                        <a:lnTo>
                          <a:pt x="696" y="1327"/>
                        </a:lnTo>
                        <a:lnTo>
                          <a:pt x="655" y="1327"/>
                        </a:lnTo>
                        <a:lnTo>
                          <a:pt x="615" y="1326"/>
                        </a:lnTo>
                        <a:lnTo>
                          <a:pt x="575" y="1322"/>
                        </a:lnTo>
                        <a:lnTo>
                          <a:pt x="554" y="1319"/>
                        </a:lnTo>
                        <a:lnTo>
                          <a:pt x="534" y="1314"/>
                        </a:lnTo>
                        <a:lnTo>
                          <a:pt x="514" y="1310"/>
                        </a:lnTo>
                        <a:lnTo>
                          <a:pt x="494" y="1305"/>
                        </a:lnTo>
                        <a:lnTo>
                          <a:pt x="474" y="1300"/>
                        </a:lnTo>
                        <a:lnTo>
                          <a:pt x="455" y="1293"/>
                        </a:lnTo>
                        <a:lnTo>
                          <a:pt x="435" y="1287"/>
                        </a:lnTo>
                        <a:lnTo>
                          <a:pt x="415" y="1280"/>
                        </a:lnTo>
                        <a:lnTo>
                          <a:pt x="415" y="1280"/>
                        </a:lnTo>
                        <a:lnTo>
                          <a:pt x="386" y="1266"/>
                        </a:lnTo>
                        <a:lnTo>
                          <a:pt x="356" y="1251"/>
                        </a:lnTo>
                        <a:lnTo>
                          <a:pt x="328" y="1235"/>
                        </a:lnTo>
                        <a:lnTo>
                          <a:pt x="299" y="1218"/>
                        </a:lnTo>
                        <a:lnTo>
                          <a:pt x="273" y="1200"/>
                        </a:lnTo>
                        <a:lnTo>
                          <a:pt x="248" y="1180"/>
                        </a:lnTo>
                        <a:lnTo>
                          <a:pt x="223" y="1159"/>
                        </a:lnTo>
                        <a:lnTo>
                          <a:pt x="199" y="1137"/>
                        </a:lnTo>
                        <a:lnTo>
                          <a:pt x="177" y="1114"/>
                        </a:lnTo>
                        <a:lnTo>
                          <a:pt x="155" y="1090"/>
                        </a:lnTo>
                        <a:lnTo>
                          <a:pt x="135" y="1064"/>
                        </a:lnTo>
                        <a:lnTo>
                          <a:pt x="116" y="1038"/>
                        </a:lnTo>
                        <a:lnTo>
                          <a:pt x="99" y="1011"/>
                        </a:lnTo>
                        <a:lnTo>
                          <a:pt x="83" y="983"/>
                        </a:lnTo>
                        <a:lnTo>
                          <a:pt x="68" y="954"/>
                        </a:lnTo>
                        <a:lnTo>
                          <a:pt x="54" y="923"/>
                        </a:lnTo>
                        <a:lnTo>
                          <a:pt x="54" y="923"/>
                        </a:lnTo>
                        <a:lnTo>
                          <a:pt x="42" y="893"/>
                        </a:lnTo>
                        <a:lnTo>
                          <a:pt x="31" y="861"/>
                        </a:lnTo>
                        <a:lnTo>
                          <a:pt x="22" y="830"/>
                        </a:lnTo>
                        <a:lnTo>
                          <a:pt x="14" y="798"/>
                        </a:lnTo>
                        <a:lnTo>
                          <a:pt x="9" y="766"/>
                        </a:lnTo>
                        <a:lnTo>
                          <a:pt x="5" y="734"/>
                        </a:lnTo>
                        <a:lnTo>
                          <a:pt x="2" y="702"/>
                        </a:lnTo>
                        <a:lnTo>
                          <a:pt x="0" y="670"/>
                        </a:lnTo>
                        <a:lnTo>
                          <a:pt x="2" y="637"/>
                        </a:lnTo>
                        <a:lnTo>
                          <a:pt x="4" y="606"/>
                        </a:lnTo>
                        <a:lnTo>
                          <a:pt x="7" y="573"/>
                        </a:lnTo>
                        <a:lnTo>
                          <a:pt x="12" y="541"/>
                        </a:lnTo>
                        <a:lnTo>
                          <a:pt x="18" y="510"/>
                        </a:lnTo>
                        <a:lnTo>
                          <a:pt x="27" y="478"/>
                        </a:lnTo>
                        <a:lnTo>
                          <a:pt x="37" y="447"/>
                        </a:lnTo>
                        <a:lnTo>
                          <a:pt x="49" y="416"/>
                        </a:lnTo>
                        <a:lnTo>
                          <a:pt x="49" y="416"/>
                        </a:lnTo>
                        <a:lnTo>
                          <a:pt x="62" y="385"/>
                        </a:lnTo>
                        <a:lnTo>
                          <a:pt x="76" y="356"/>
                        </a:lnTo>
                        <a:lnTo>
                          <a:pt x="92" y="327"/>
                        </a:lnTo>
                        <a:lnTo>
                          <a:pt x="109" y="299"/>
                        </a:lnTo>
                        <a:lnTo>
                          <a:pt x="128" y="273"/>
                        </a:lnTo>
                        <a:lnTo>
                          <a:pt x="147" y="247"/>
                        </a:lnTo>
                        <a:lnTo>
                          <a:pt x="168" y="222"/>
                        </a:lnTo>
                        <a:lnTo>
                          <a:pt x="190" y="199"/>
                        </a:lnTo>
                        <a:lnTo>
                          <a:pt x="213" y="177"/>
                        </a:lnTo>
                        <a:lnTo>
                          <a:pt x="237" y="155"/>
                        </a:lnTo>
                        <a:lnTo>
                          <a:pt x="263" y="134"/>
                        </a:lnTo>
                        <a:lnTo>
                          <a:pt x="289" y="116"/>
                        </a:lnTo>
                        <a:lnTo>
                          <a:pt x="316" y="99"/>
                        </a:lnTo>
                        <a:lnTo>
                          <a:pt x="345" y="82"/>
                        </a:lnTo>
                        <a:lnTo>
                          <a:pt x="374" y="67"/>
                        </a:lnTo>
                        <a:lnTo>
                          <a:pt x="404" y="53"/>
                        </a:lnTo>
                        <a:lnTo>
                          <a:pt x="404" y="53"/>
                        </a:lnTo>
                        <a:lnTo>
                          <a:pt x="434" y="41"/>
                        </a:lnTo>
                        <a:lnTo>
                          <a:pt x="466" y="30"/>
                        </a:lnTo>
                        <a:lnTo>
                          <a:pt x="497" y="22"/>
                        </a:lnTo>
                        <a:lnTo>
                          <a:pt x="529" y="13"/>
                        </a:lnTo>
                        <a:lnTo>
                          <a:pt x="561" y="8"/>
                        </a:lnTo>
                        <a:lnTo>
                          <a:pt x="593" y="4"/>
                        </a:lnTo>
                        <a:lnTo>
                          <a:pt x="625" y="1"/>
                        </a:lnTo>
                        <a:lnTo>
                          <a:pt x="657" y="0"/>
                        </a:lnTo>
                        <a:lnTo>
                          <a:pt x="689" y="1"/>
                        </a:lnTo>
                        <a:lnTo>
                          <a:pt x="722" y="3"/>
                        </a:lnTo>
                        <a:lnTo>
                          <a:pt x="753" y="6"/>
                        </a:lnTo>
                        <a:lnTo>
                          <a:pt x="786" y="11"/>
                        </a:lnTo>
                        <a:lnTo>
                          <a:pt x="818" y="19"/>
                        </a:lnTo>
                        <a:lnTo>
                          <a:pt x="849" y="27"/>
                        </a:lnTo>
                        <a:lnTo>
                          <a:pt x="880" y="36"/>
                        </a:lnTo>
                        <a:lnTo>
                          <a:pt x="911" y="48"/>
                        </a:lnTo>
                        <a:lnTo>
                          <a:pt x="911" y="48"/>
                        </a:lnTo>
                        <a:lnTo>
                          <a:pt x="942" y="62"/>
                        </a:lnTo>
                        <a:lnTo>
                          <a:pt x="971" y="75"/>
                        </a:lnTo>
                        <a:lnTo>
                          <a:pt x="1000" y="91"/>
                        </a:lnTo>
                        <a:lnTo>
                          <a:pt x="1027" y="109"/>
                        </a:lnTo>
                        <a:lnTo>
                          <a:pt x="1053" y="127"/>
                        </a:lnTo>
                        <a:lnTo>
                          <a:pt x="1080" y="147"/>
                        </a:lnTo>
                        <a:lnTo>
                          <a:pt x="1104" y="167"/>
                        </a:lnTo>
                        <a:lnTo>
                          <a:pt x="1127" y="189"/>
                        </a:lnTo>
                        <a:lnTo>
                          <a:pt x="1150" y="213"/>
                        </a:lnTo>
                        <a:lnTo>
                          <a:pt x="1171" y="237"/>
                        </a:lnTo>
                        <a:lnTo>
                          <a:pt x="1191" y="262"/>
                        </a:lnTo>
                        <a:lnTo>
                          <a:pt x="1210" y="288"/>
                        </a:lnTo>
                        <a:lnTo>
                          <a:pt x="1228" y="316"/>
                        </a:lnTo>
                        <a:lnTo>
                          <a:pt x="1244" y="344"/>
                        </a:lnTo>
                        <a:lnTo>
                          <a:pt x="1260" y="374"/>
                        </a:lnTo>
                        <a:lnTo>
                          <a:pt x="1273" y="403"/>
                        </a:lnTo>
                        <a:lnTo>
                          <a:pt x="1273" y="403"/>
                        </a:lnTo>
                        <a:lnTo>
                          <a:pt x="1284" y="432"/>
                        </a:lnTo>
                        <a:lnTo>
                          <a:pt x="1294" y="460"/>
                        </a:lnTo>
                        <a:lnTo>
                          <a:pt x="1303" y="490"/>
                        </a:lnTo>
                        <a:lnTo>
                          <a:pt x="1310" y="518"/>
                        </a:lnTo>
                        <a:lnTo>
                          <a:pt x="1316" y="548"/>
                        </a:lnTo>
                        <a:lnTo>
                          <a:pt x="1320" y="577"/>
                        </a:lnTo>
                        <a:lnTo>
                          <a:pt x="1323" y="607"/>
                        </a:lnTo>
                        <a:lnTo>
                          <a:pt x="1325" y="636"/>
                        </a:lnTo>
                        <a:lnTo>
                          <a:pt x="1326" y="666"/>
                        </a:lnTo>
                        <a:lnTo>
                          <a:pt x="1325" y="695"/>
                        </a:lnTo>
                        <a:lnTo>
                          <a:pt x="1323" y="726"/>
                        </a:lnTo>
                        <a:lnTo>
                          <a:pt x="1320" y="756"/>
                        </a:lnTo>
                        <a:lnTo>
                          <a:pt x="1314" y="785"/>
                        </a:lnTo>
                        <a:lnTo>
                          <a:pt x="1308" y="814"/>
                        </a:lnTo>
                        <a:lnTo>
                          <a:pt x="1301" y="843"/>
                        </a:lnTo>
                        <a:lnTo>
                          <a:pt x="1291" y="873"/>
                        </a:lnTo>
                        <a:lnTo>
                          <a:pt x="1737" y="1203"/>
                        </a:lnTo>
                        <a:lnTo>
                          <a:pt x="1737" y="1203"/>
                        </a:lnTo>
                        <a:lnTo>
                          <a:pt x="1753" y="1216"/>
                        </a:lnTo>
                        <a:lnTo>
                          <a:pt x="1767" y="1231"/>
                        </a:lnTo>
                        <a:lnTo>
                          <a:pt x="1780" y="1247"/>
                        </a:lnTo>
                        <a:lnTo>
                          <a:pt x="1791" y="1264"/>
                        </a:lnTo>
                        <a:lnTo>
                          <a:pt x="1801" y="1282"/>
                        </a:lnTo>
                        <a:lnTo>
                          <a:pt x="1809" y="1301"/>
                        </a:lnTo>
                        <a:lnTo>
                          <a:pt x="1816" y="1321"/>
                        </a:lnTo>
                        <a:lnTo>
                          <a:pt x="1819" y="1341"/>
                        </a:lnTo>
                        <a:lnTo>
                          <a:pt x="1819" y="1341"/>
                        </a:lnTo>
                        <a:lnTo>
                          <a:pt x="1821" y="1362"/>
                        </a:lnTo>
                        <a:lnTo>
                          <a:pt x="1822" y="1383"/>
                        </a:lnTo>
                        <a:lnTo>
                          <a:pt x="1820" y="1403"/>
                        </a:lnTo>
                        <a:lnTo>
                          <a:pt x="1816" y="1423"/>
                        </a:lnTo>
                        <a:lnTo>
                          <a:pt x="1809" y="1443"/>
                        </a:lnTo>
                        <a:lnTo>
                          <a:pt x="1802" y="1462"/>
                        </a:lnTo>
                        <a:lnTo>
                          <a:pt x="1793" y="1480"/>
                        </a:lnTo>
                        <a:lnTo>
                          <a:pt x="1781" y="1498"/>
                        </a:lnTo>
                        <a:lnTo>
                          <a:pt x="1781" y="1498"/>
                        </a:lnTo>
                        <a:lnTo>
                          <a:pt x="1767" y="1514"/>
                        </a:lnTo>
                        <a:lnTo>
                          <a:pt x="1753" y="1528"/>
                        </a:lnTo>
                        <a:lnTo>
                          <a:pt x="1737" y="1542"/>
                        </a:lnTo>
                        <a:lnTo>
                          <a:pt x="1720" y="1554"/>
                        </a:lnTo>
                        <a:lnTo>
                          <a:pt x="1702" y="1563"/>
                        </a:lnTo>
                        <a:lnTo>
                          <a:pt x="1683" y="1571"/>
                        </a:lnTo>
                        <a:lnTo>
                          <a:pt x="1663" y="1577"/>
                        </a:lnTo>
                        <a:lnTo>
                          <a:pt x="1643" y="1581"/>
                        </a:lnTo>
                        <a:lnTo>
                          <a:pt x="1643" y="1581"/>
                        </a:lnTo>
                        <a:lnTo>
                          <a:pt x="1627" y="1583"/>
                        </a:lnTo>
                        <a:lnTo>
                          <a:pt x="1610" y="1583"/>
                        </a:lnTo>
                        <a:lnTo>
                          <a:pt x="1610" y="1583"/>
                        </a:lnTo>
                        <a:close/>
                        <a:moveTo>
                          <a:pt x="1040" y="1131"/>
                        </a:moveTo>
                        <a:lnTo>
                          <a:pt x="1524" y="1492"/>
                        </a:lnTo>
                        <a:lnTo>
                          <a:pt x="1524" y="1492"/>
                        </a:lnTo>
                        <a:lnTo>
                          <a:pt x="1537" y="1499"/>
                        </a:lnTo>
                        <a:lnTo>
                          <a:pt x="1549" y="1506"/>
                        </a:lnTo>
                        <a:lnTo>
                          <a:pt x="1562" y="1512"/>
                        </a:lnTo>
                        <a:lnTo>
                          <a:pt x="1576" y="1516"/>
                        </a:lnTo>
                        <a:lnTo>
                          <a:pt x="1590" y="1518"/>
                        </a:lnTo>
                        <a:lnTo>
                          <a:pt x="1604" y="1520"/>
                        </a:lnTo>
                        <a:lnTo>
                          <a:pt x="1619" y="1520"/>
                        </a:lnTo>
                        <a:lnTo>
                          <a:pt x="1634" y="1518"/>
                        </a:lnTo>
                        <a:lnTo>
                          <a:pt x="1634" y="1518"/>
                        </a:lnTo>
                        <a:lnTo>
                          <a:pt x="1647" y="1516"/>
                        </a:lnTo>
                        <a:lnTo>
                          <a:pt x="1662" y="1512"/>
                        </a:lnTo>
                        <a:lnTo>
                          <a:pt x="1675" y="1505"/>
                        </a:lnTo>
                        <a:lnTo>
                          <a:pt x="1687" y="1499"/>
                        </a:lnTo>
                        <a:lnTo>
                          <a:pt x="1699" y="1490"/>
                        </a:lnTo>
                        <a:lnTo>
                          <a:pt x="1710" y="1482"/>
                        </a:lnTo>
                        <a:lnTo>
                          <a:pt x="1720" y="1471"/>
                        </a:lnTo>
                        <a:lnTo>
                          <a:pt x="1729" y="1460"/>
                        </a:lnTo>
                        <a:lnTo>
                          <a:pt x="1729" y="1460"/>
                        </a:lnTo>
                        <a:lnTo>
                          <a:pt x="1729" y="1460"/>
                        </a:lnTo>
                        <a:lnTo>
                          <a:pt x="1738" y="1448"/>
                        </a:lnTo>
                        <a:lnTo>
                          <a:pt x="1744" y="1436"/>
                        </a:lnTo>
                        <a:lnTo>
                          <a:pt x="1749" y="1422"/>
                        </a:lnTo>
                        <a:lnTo>
                          <a:pt x="1754" y="1408"/>
                        </a:lnTo>
                        <a:lnTo>
                          <a:pt x="1757" y="1394"/>
                        </a:lnTo>
                        <a:lnTo>
                          <a:pt x="1758" y="1380"/>
                        </a:lnTo>
                        <a:lnTo>
                          <a:pt x="1758" y="1365"/>
                        </a:lnTo>
                        <a:lnTo>
                          <a:pt x="1757" y="1350"/>
                        </a:lnTo>
                        <a:lnTo>
                          <a:pt x="1757" y="1350"/>
                        </a:lnTo>
                        <a:lnTo>
                          <a:pt x="1754" y="1337"/>
                        </a:lnTo>
                        <a:lnTo>
                          <a:pt x="1749" y="1323"/>
                        </a:lnTo>
                        <a:lnTo>
                          <a:pt x="1744" y="1309"/>
                        </a:lnTo>
                        <a:lnTo>
                          <a:pt x="1737" y="1296"/>
                        </a:lnTo>
                        <a:lnTo>
                          <a:pt x="1729" y="1285"/>
                        </a:lnTo>
                        <a:lnTo>
                          <a:pt x="1720" y="1273"/>
                        </a:lnTo>
                        <a:lnTo>
                          <a:pt x="1709" y="1264"/>
                        </a:lnTo>
                        <a:lnTo>
                          <a:pt x="1699" y="1254"/>
                        </a:lnTo>
                        <a:lnTo>
                          <a:pt x="1216" y="895"/>
                        </a:lnTo>
                        <a:lnTo>
                          <a:pt x="1224" y="873"/>
                        </a:lnTo>
                        <a:lnTo>
                          <a:pt x="1224" y="873"/>
                        </a:lnTo>
                        <a:lnTo>
                          <a:pt x="1233" y="845"/>
                        </a:lnTo>
                        <a:lnTo>
                          <a:pt x="1242" y="818"/>
                        </a:lnTo>
                        <a:lnTo>
                          <a:pt x="1248" y="790"/>
                        </a:lnTo>
                        <a:lnTo>
                          <a:pt x="1253" y="762"/>
                        </a:lnTo>
                        <a:lnTo>
                          <a:pt x="1258" y="734"/>
                        </a:lnTo>
                        <a:lnTo>
                          <a:pt x="1261" y="706"/>
                        </a:lnTo>
                        <a:lnTo>
                          <a:pt x="1262" y="678"/>
                        </a:lnTo>
                        <a:lnTo>
                          <a:pt x="1262" y="649"/>
                        </a:lnTo>
                        <a:lnTo>
                          <a:pt x="1261" y="622"/>
                        </a:lnTo>
                        <a:lnTo>
                          <a:pt x="1259" y="593"/>
                        </a:lnTo>
                        <a:lnTo>
                          <a:pt x="1254" y="566"/>
                        </a:lnTo>
                        <a:lnTo>
                          <a:pt x="1249" y="537"/>
                        </a:lnTo>
                        <a:lnTo>
                          <a:pt x="1242" y="510"/>
                        </a:lnTo>
                        <a:lnTo>
                          <a:pt x="1234" y="482"/>
                        </a:lnTo>
                        <a:lnTo>
                          <a:pt x="1225" y="455"/>
                        </a:lnTo>
                        <a:lnTo>
                          <a:pt x="1214" y="429"/>
                        </a:lnTo>
                        <a:lnTo>
                          <a:pt x="1214" y="429"/>
                        </a:lnTo>
                        <a:lnTo>
                          <a:pt x="1202" y="401"/>
                        </a:lnTo>
                        <a:lnTo>
                          <a:pt x="1188" y="375"/>
                        </a:lnTo>
                        <a:lnTo>
                          <a:pt x="1173" y="350"/>
                        </a:lnTo>
                        <a:lnTo>
                          <a:pt x="1158" y="324"/>
                        </a:lnTo>
                        <a:lnTo>
                          <a:pt x="1141" y="301"/>
                        </a:lnTo>
                        <a:lnTo>
                          <a:pt x="1123" y="278"/>
                        </a:lnTo>
                        <a:lnTo>
                          <a:pt x="1103" y="256"/>
                        </a:lnTo>
                        <a:lnTo>
                          <a:pt x="1083" y="235"/>
                        </a:lnTo>
                        <a:lnTo>
                          <a:pt x="1062" y="216"/>
                        </a:lnTo>
                        <a:lnTo>
                          <a:pt x="1040" y="197"/>
                        </a:lnTo>
                        <a:lnTo>
                          <a:pt x="1017" y="179"/>
                        </a:lnTo>
                        <a:lnTo>
                          <a:pt x="992" y="162"/>
                        </a:lnTo>
                        <a:lnTo>
                          <a:pt x="967" y="146"/>
                        </a:lnTo>
                        <a:lnTo>
                          <a:pt x="942" y="132"/>
                        </a:lnTo>
                        <a:lnTo>
                          <a:pt x="914" y="120"/>
                        </a:lnTo>
                        <a:lnTo>
                          <a:pt x="887" y="107"/>
                        </a:lnTo>
                        <a:lnTo>
                          <a:pt x="887" y="107"/>
                        </a:lnTo>
                        <a:lnTo>
                          <a:pt x="860" y="97"/>
                        </a:lnTo>
                        <a:lnTo>
                          <a:pt x="831" y="88"/>
                        </a:lnTo>
                        <a:lnTo>
                          <a:pt x="803" y="80"/>
                        </a:lnTo>
                        <a:lnTo>
                          <a:pt x="773" y="74"/>
                        </a:lnTo>
                        <a:lnTo>
                          <a:pt x="745" y="69"/>
                        </a:lnTo>
                        <a:lnTo>
                          <a:pt x="715" y="66"/>
                        </a:lnTo>
                        <a:lnTo>
                          <a:pt x="687" y="64"/>
                        </a:lnTo>
                        <a:lnTo>
                          <a:pt x="657" y="64"/>
                        </a:lnTo>
                        <a:lnTo>
                          <a:pt x="629" y="65"/>
                        </a:lnTo>
                        <a:lnTo>
                          <a:pt x="600" y="67"/>
                        </a:lnTo>
                        <a:lnTo>
                          <a:pt x="570" y="71"/>
                        </a:lnTo>
                        <a:lnTo>
                          <a:pt x="542" y="77"/>
                        </a:lnTo>
                        <a:lnTo>
                          <a:pt x="513" y="83"/>
                        </a:lnTo>
                        <a:lnTo>
                          <a:pt x="485" y="91"/>
                        </a:lnTo>
                        <a:lnTo>
                          <a:pt x="456" y="101"/>
                        </a:lnTo>
                        <a:lnTo>
                          <a:pt x="429" y="111"/>
                        </a:lnTo>
                        <a:lnTo>
                          <a:pt x="429" y="111"/>
                        </a:lnTo>
                        <a:lnTo>
                          <a:pt x="402" y="124"/>
                        </a:lnTo>
                        <a:lnTo>
                          <a:pt x="375" y="138"/>
                        </a:lnTo>
                        <a:lnTo>
                          <a:pt x="350" y="152"/>
                        </a:lnTo>
                        <a:lnTo>
                          <a:pt x="325" y="168"/>
                        </a:lnTo>
                        <a:lnTo>
                          <a:pt x="302" y="185"/>
                        </a:lnTo>
                        <a:lnTo>
                          <a:pt x="278" y="204"/>
                        </a:lnTo>
                        <a:lnTo>
                          <a:pt x="256" y="223"/>
                        </a:lnTo>
                        <a:lnTo>
                          <a:pt x="235" y="243"/>
                        </a:lnTo>
                        <a:lnTo>
                          <a:pt x="215" y="264"/>
                        </a:lnTo>
                        <a:lnTo>
                          <a:pt x="196" y="287"/>
                        </a:lnTo>
                        <a:lnTo>
                          <a:pt x="179" y="311"/>
                        </a:lnTo>
                        <a:lnTo>
                          <a:pt x="163" y="335"/>
                        </a:lnTo>
                        <a:lnTo>
                          <a:pt x="147" y="359"/>
                        </a:lnTo>
                        <a:lnTo>
                          <a:pt x="133" y="385"/>
                        </a:lnTo>
                        <a:lnTo>
                          <a:pt x="119" y="412"/>
                        </a:lnTo>
                        <a:lnTo>
                          <a:pt x="108" y="439"/>
                        </a:lnTo>
                        <a:lnTo>
                          <a:pt x="108" y="439"/>
                        </a:lnTo>
                        <a:lnTo>
                          <a:pt x="97" y="468"/>
                        </a:lnTo>
                        <a:lnTo>
                          <a:pt x="88" y="496"/>
                        </a:lnTo>
                        <a:lnTo>
                          <a:pt x="80" y="525"/>
                        </a:lnTo>
                        <a:lnTo>
                          <a:pt x="74" y="553"/>
                        </a:lnTo>
                        <a:lnTo>
                          <a:pt x="70" y="582"/>
                        </a:lnTo>
                        <a:lnTo>
                          <a:pt x="67" y="611"/>
                        </a:lnTo>
                        <a:lnTo>
                          <a:pt x="65" y="640"/>
                        </a:lnTo>
                        <a:lnTo>
                          <a:pt x="64" y="669"/>
                        </a:lnTo>
                        <a:lnTo>
                          <a:pt x="65" y="699"/>
                        </a:lnTo>
                        <a:lnTo>
                          <a:pt x="68" y="727"/>
                        </a:lnTo>
                        <a:lnTo>
                          <a:pt x="71" y="757"/>
                        </a:lnTo>
                        <a:lnTo>
                          <a:pt x="76" y="785"/>
                        </a:lnTo>
                        <a:lnTo>
                          <a:pt x="84" y="814"/>
                        </a:lnTo>
                        <a:lnTo>
                          <a:pt x="92" y="842"/>
                        </a:lnTo>
                        <a:lnTo>
                          <a:pt x="102" y="870"/>
                        </a:lnTo>
                        <a:lnTo>
                          <a:pt x="112" y="899"/>
                        </a:lnTo>
                        <a:lnTo>
                          <a:pt x="112" y="899"/>
                        </a:lnTo>
                        <a:lnTo>
                          <a:pt x="125" y="925"/>
                        </a:lnTo>
                        <a:lnTo>
                          <a:pt x="138" y="953"/>
                        </a:lnTo>
                        <a:lnTo>
                          <a:pt x="153" y="978"/>
                        </a:lnTo>
                        <a:lnTo>
                          <a:pt x="169" y="1002"/>
                        </a:lnTo>
                        <a:lnTo>
                          <a:pt x="186" y="1027"/>
                        </a:lnTo>
                        <a:lnTo>
                          <a:pt x="205" y="1050"/>
                        </a:lnTo>
                        <a:lnTo>
                          <a:pt x="224" y="1071"/>
                        </a:lnTo>
                        <a:lnTo>
                          <a:pt x="244" y="1092"/>
                        </a:lnTo>
                        <a:lnTo>
                          <a:pt x="265" y="1112"/>
                        </a:lnTo>
                        <a:lnTo>
                          <a:pt x="288" y="1131"/>
                        </a:lnTo>
                        <a:lnTo>
                          <a:pt x="311" y="1149"/>
                        </a:lnTo>
                        <a:lnTo>
                          <a:pt x="334" y="1166"/>
                        </a:lnTo>
                        <a:lnTo>
                          <a:pt x="360" y="1180"/>
                        </a:lnTo>
                        <a:lnTo>
                          <a:pt x="386" y="1195"/>
                        </a:lnTo>
                        <a:lnTo>
                          <a:pt x="412" y="1208"/>
                        </a:lnTo>
                        <a:lnTo>
                          <a:pt x="440" y="1221"/>
                        </a:lnTo>
                        <a:lnTo>
                          <a:pt x="440" y="1221"/>
                        </a:lnTo>
                        <a:lnTo>
                          <a:pt x="476" y="1233"/>
                        </a:lnTo>
                        <a:lnTo>
                          <a:pt x="513" y="1245"/>
                        </a:lnTo>
                        <a:lnTo>
                          <a:pt x="551" y="1253"/>
                        </a:lnTo>
                        <a:lnTo>
                          <a:pt x="589" y="1260"/>
                        </a:lnTo>
                        <a:lnTo>
                          <a:pt x="627" y="1263"/>
                        </a:lnTo>
                        <a:lnTo>
                          <a:pt x="664" y="1264"/>
                        </a:lnTo>
                        <a:lnTo>
                          <a:pt x="702" y="1263"/>
                        </a:lnTo>
                        <a:lnTo>
                          <a:pt x="740" y="1258"/>
                        </a:lnTo>
                        <a:lnTo>
                          <a:pt x="776" y="1253"/>
                        </a:lnTo>
                        <a:lnTo>
                          <a:pt x="813" y="1245"/>
                        </a:lnTo>
                        <a:lnTo>
                          <a:pt x="850" y="1233"/>
                        </a:lnTo>
                        <a:lnTo>
                          <a:pt x="886" y="1221"/>
                        </a:lnTo>
                        <a:lnTo>
                          <a:pt x="921" y="1205"/>
                        </a:lnTo>
                        <a:lnTo>
                          <a:pt x="955" y="1187"/>
                        </a:lnTo>
                        <a:lnTo>
                          <a:pt x="988" y="1167"/>
                        </a:lnTo>
                        <a:lnTo>
                          <a:pt x="1021" y="1145"/>
                        </a:lnTo>
                        <a:lnTo>
                          <a:pt x="1040" y="113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101">
                    <a:extLst>
                      <a:ext uri="{FF2B5EF4-FFF2-40B4-BE49-F238E27FC236}">
                        <a16:creationId xmlns:a16="http://schemas.microsoft.com/office/drawing/2014/main" xmlns="" id="{56DE78D5-B835-445E-8AF7-E993EA37B49A}"/>
                      </a:ext>
                    </a:extLst>
                  </p:cNvPr>
                  <p:cNvSpPr>
                    <a:spLocks noEditPoints="1"/>
                  </p:cNvSpPr>
                  <p:nvPr/>
                </p:nvSpPr>
                <p:spPr bwMode="auto">
                  <a:xfrm>
                    <a:off x="315913" y="4205773"/>
                    <a:ext cx="412750" cy="412750"/>
                  </a:xfrm>
                  <a:custGeom>
                    <a:avLst/>
                    <a:gdLst>
                      <a:gd name="T0" fmla="*/ 445 w 1039"/>
                      <a:gd name="T1" fmla="*/ 1035 h 1041"/>
                      <a:gd name="T2" fmla="*/ 325 w 1039"/>
                      <a:gd name="T3" fmla="*/ 1004 h 1041"/>
                      <a:gd name="T4" fmla="*/ 231 w 1039"/>
                      <a:gd name="T5" fmla="*/ 954 h 1041"/>
                      <a:gd name="T6" fmla="*/ 136 w 1039"/>
                      <a:gd name="T7" fmla="*/ 871 h 1041"/>
                      <a:gd name="T8" fmla="*/ 63 w 1039"/>
                      <a:gd name="T9" fmla="*/ 770 h 1041"/>
                      <a:gd name="T10" fmla="*/ 17 w 1039"/>
                      <a:gd name="T11" fmla="*/ 654 h 1041"/>
                      <a:gd name="T12" fmla="*/ 0 w 1039"/>
                      <a:gd name="T13" fmla="*/ 529 h 1041"/>
                      <a:gd name="T14" fmla="*/ 13 w 1039"/>
                      <a:gd name="T15" fmla="*/ 402 h 1041"/>
                      <a:gd name="T16" fmla="*/ 47 w 1039"/>
                      <a:gd name="T17" fmla="*/ 303 h 1041"/>
                      <a:gd name="T18" fmla="*/ 115 w 1039"/>
                      <a:gd name="T19" fmla="*/ 194 h 1041"/>
                      <a:gd name="T20" fmla="*/ 205 w 1039"/>
                      <a:gd name="T21" fmla="*/ 105 h 1041"/>
                      <a:gd name="T22" fmla="*/ 316 w 1039"/>
                      <a:gd name="T23" fmla="*/ 42 h 1041"/>
                      <a:gd name="T24" fmla="*/ 414 w 1039"/>
                      <a:gd name="T25" fmla="*/ 12 h 1041"/>
                      <a:gd name="T26" fmla="*/ 539 w 1039"/>
                      <a:gd name="T27" fmla="*/ 1 h 1041"/>
                      <a:gd name="T28" fmla="*/ 664 w 1039"/>
                      <a:gd name="T29" fmla="*/ 21 h 1041"/>
                      <a:gd name="T30" fmla="*/ 760 w 1039"/>
                      <a:gd name="T31" fmla="*/ 60 h 1041"/>
                      <a:gd name="T32" fmla="*/ 864 w 1039"/>
                      <a:gd name="T33" fmla="*/ 132 h 1041"/>
                      <a:gd name="T34" fmla="*/ 947 w 1039"/>
                      <a:gd name="T35" fmla="*/ 227 h 1041"/>
                      <a:gd name="T36" fmla="*/ 997 w 1039"/>
                      <a:gd name="T37" fmla="*/ 317 h 1041"/>
                      <a:gd name="T38" fmla="*/ 1033 w 1039"/>
                      <a:gd name="T39" fmla="*/ 440 h 1041"/>
                      <a:gd name="T40" fmla="*/ 1037 w 1039"/>
                      <a:gd name="T41" fmla="*/ 566 h 1041"/>
                      <a:gd name="T42" fmla="*/ 1011 w 1039"/>
                      <a:gd name="T43" fmla="*/ 691 h 1041"/>
                      <a:gd name="T44" fmla="*/ 984 w 1039"/>
                      <a:gd name="T45" fmla="*/ 752 h 1041"/>
                      <a:gd name="T46" fmla="*/ 933 w 1039"/>
                      <a:gd name="T47" fmla="*/ 836 h 1041"/>
                      <a:gd name="T48" fmla="*/ 866 w 1039"/>
                      <a:gd name="T49" fmla="*/ 907 h 1041"/>
                      <a:gd name="T50" fmla="*/ 791 w 1039"/>
                      <a:gd name="T51" fmla="*/ 964 h 1041"/>
                      <a:gd name="T52" fmla="*/ 705 w 1039"/>
                      <a:gd name="T53" fmla="*/ 1006 h 1041"/>
                      <a:gd name="T54" fmla="*/ 614 w 1039"/>
                      <a:gd name="T55" fmla="*/ 1032 h 1041"/>
                      <a:gd name="T56" fmla="*/ 518 w 1039"/>
                      <a:gd name="T57" fmla="*/ 1041 h 1041"/>
                      <a:gd name="T58" fmla="*/ 474 w 1039"/>
                      <a:gd name="T59" fmla="*/ 66 h 1041"/>
                      <a:gd name="T60" fmla="*/ 362 w 1039"/>
                      <a:gd name="T61" fmla="*/ 92 h 1041"/>
                      <a:gd name="T62" fmla="*/ 280 w 1039"/>
                      <a:gd name="T63" fmla="*/ 132 h 1041"/>
                      <a:gd name="T64" fmla="*/ 193 w 1039"/>
                      <a:gd name="T65" fmla="*/ 200 h 1041"/>
                      <a:gd name="T66" fmla="*/ 126 w 1039"/>
                      <a:gd name="T67" fmla="*/ 289 h 1041"/>
                      <a:gd name="T68" fmla="*/ 88 w 1039"/>
                      <a:gd name="T69" fmla="*/ 372 h 1041"/>
                      <a:gd name="T70" fmla="*/ 64 w 1039"/>
                      <a:gd name="T71" fmla="*/ 484 h 1041"/>
                      <a:gd name="T72" fmla="*/ 69 w 1039"/>
                      <a:gd name="T73" fmla="*/ 595 h 1041"/>
                      <a:gd name="T74" fmla="*/ 100 w 1039"/>
                      <a:gd name="T75" fmla="*/ 699 h 1041"/>
                      <a:gd name="T76" fmla="*/ 155 w 1039"/>
                      <a:gd name="T77" fmla="*/ 794 h 1041"/>
                      <a:gd name="T78" fmla="*/ 230 w 1039"/>
                      <a:gd name="T79" fmla="*/ 874 h 1041"/>
                      <a:gd name="T80" fmla="*/ 327 w 1039"/>
                      <a:gd name="T81" fmla="*/ 935 h 1041"/>
                      <a:gd name="T82" fmla="*/ 415 w 1039"/>
                      <a:gd name="T83" fmla="*/ 966 h 1041"/>
                      <a:gd name="T84" fmla="*/ 526 w 1039"/>
                      <a:gd name="T85" fmla="*/ 977 h 1041"/>
                      <a:gd name="T86" fmla="*/ 636 w 1039"/>
                      <a:gd name="T87" fmla="*/ 962 h 1041"/>
                      <a:gd name="T88" fmla="*/ 737 w 1039"/>
                      <a:gd name="T89" fmla="*/ 921 h 1041"/>
                      <a:gd name="T90" fmla="*/ 826 w 1039"/>
                      <a:gd name="T91" fmla="*/ 858 h 1041"/>
                      <a:gd name="T92" fmla="*/ 899 w 1039"/>
                      <a:gd name="T93" fmla="*/ 773 h 1041"/>
                      <a:gd name="T94" fmla="*/ 942 w 1039"/>
                      <a:gd name="T95" fmla="*/ 692 h 1041"/>
                      <a:gd name="T96" fmla="*/ 967 w 1039"/>
                      <a:gd name="T97" fmla="*/ 605 h 1041"/>
                      <a:gd name="T98" fmla="*/ 975 w 1039"/>
                      <a:gd name="T99" fmla="*/ 494 h 1041"/>
                      <a:gd name="T100" fmla="*/ 955 w 1039"/>
                      <a:gd name="T101" fmla="*/ 385 h 1041"/>
                      <a:gd name="T102" fmla="*/ 919 w 1039"/>
                      <a:gd name="T103" fmla="*/ 300 h 1041"/>
                      <a:gd name="T104" fmla="*/ 854 w 1039"/>
                      <a:gd name="T105" fmla="*/ 211 h 1041"/>
                      <a:gd name="T106" fmla="*/ 769 w 1039"/>
                      <a:gd name="T107" fmla="*/ 139 h 1041"/>
                      <a:gd name="T108" fmla="*/ 689 w 1039"/>
                      <a:gd name="T109" fmla="*/ 97 h 1041"/>
                      <a:gd name="T110" fmla="*/ 584 w 1039"/>
                      <a:gd name="T111" fmla="*/ 68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9" h="1041">
                        <a:moveTo>
                          <a:pt x="518" y="1041"/>
                        </a:moveTo>
                        <a:lnTo>
                          <a:pt x="518" y="1041"/>
                        </a:lnTo>
                        <a:lnTo>
                          <a:pt x="494" y="1041"/>
                        </a:lnTo>
                        <a:lnTo>
                          <a:pt x="469" y="1039"/>
                        </a:lnTo>
                        <a:lnTo>
                          <a:pt x="445" y="1035"/>
                        </a:lnTo>
                        <a:lnTo>
                          <a:pt x="421" y="1032"/>
                        </a:lnTo>
                        <a:lnTo>
                          <a:pt x="397" y="1027"/>
                        </a:lnTo>
                        <a:lnTo>
                          <a:pt x="372" y="1020"/>
                        </a:lnTo>
                        <a:lnTo>
                          <a:pt x="349" y="1012"/>
                        </a:lnTo>
                        <a:lnTo>
                          <a:pt x="325" y="1004"/>
                        </a:lnTo>
                        <a:lnTo>
                          <a:pt x="325" y="1004"/>
                        </a:lnTo>
                        <a:lnTo>
                          <a:pt x="301" y="992"/>
                        </a:lnTo>
                        <a:lnTo>
                          <a:pt x="277" y="981"/>
                        </a:lnTo>
                        <a:lnTo>
                          <a:pt x="254" y="968"/>
                        </a:lnTo>
                        <a:lnTo>
                          <a:pt x="231" y="954"/>
                        </a:lnTo>
                        <a:lnTo>
                          <a:pt x="210" y="939"/>
                        </a:lnTo>
                        <a:lnTo>
                          <a:pt x="190" y="924"/>
                        </a:lnTo>
                        <a:lnTo>
                          <a:pt x="171" y="907"/>
                        </a:lnTo>
                        <a:lnTo>
                          <a:pt x="152" y="890"/>
                        </a:lnTo>
                        <a:lnTo>
                          <a:pt x="136" y="871"/>
                        </a:lnTo>
                        <a:lnTo>
                          <a:pt x="119" y="852"/>
                        </a:lnTo>
                        <a:lnTo>
                          <a:pt x="103" y="833"/>
                        </a:lnTo>
                        <a:lnTo>
                          <a:pt x="89" y="812"/>
                        </a:lnTo>
                        <a:lnTo>
                          <a:pt x="76" y="791"/>
                        </a:lnTo>
                        <a:lnTo>
                          <a:pt x="63" y="770"/>
                        </a:lnTo>
                        <a:lnTo>
                          <a:pt x="51" y="747"/>
                        </a:lnTo>
                        <a:lnTo>
                          <a:pt x="41" y="724"/>
                        </a:lnTo>
                        <a:lnTo>
                          <a:pt x="32" y="701"/>
                        </a:lnTo>
                        <a:lnTo>
                          <a:pt x="24" y="678"/>
                        </a:lnTo>
                        <a:lnTo>
                          <a:pt x="17" y="654"/>
                        </a:lnTo>
                        <a:lnTo>
                          <a:pt x="11" y="629"/>
                        </a:lnTo>
                        <a:lnTo>
                          <a:pt x="6" y="604"/>
                        </a:lnTo>
                        <a:lnTo>
                          <a:pt x="3" y="580"/>
                        </a:lnTo>
                        <a:lnTo>
                          <a:pt x="1" y="555"/>
                        </a:lnTo>
                        <a:lnTo>
                          <a:pt x="0" y="529"/>
                        </a:lnTo>
                        <a:lnTo>
                          <a:pt x="0" y="504"/>
                        </a:lnTo>
                        <a:lnTo>
                          <a:pt x="1" y="479"/>
                        </a:lnTo>
                        <a:lnTo>
                          <a:pt x="4" y="452"/>
                        </a:lnTo>
                        <a:lnTo>
                          <a:pt x="8" y="427"/>
                        </a:lnTo>
                        <a:lnTo>
                          <a:pt x="13" y="402"/>
                        </a:lnTo>
                        <a:lnTo>
                          <a:pt x="20" y="376"/>
                        </a:lnTo>
                        <a:lnTo>
                          <a:pt x="28" y="351"/>
                        </a:lnTo>
                        <a:lnTo>
                          <a:pt x="37" y="326"/>
                        </a:lnTo>
                        <a:lnTo>
                          <a:pt x="37" y="326"/>
                        </a:lnTo>
                        <a:lnTo>
                          <a:pt x="47" y="303"/>
                        </a:lnTo>
                        <a:lnTo>
                          <a:pt x="59" y="279"/>
                        </a:lnTo>
                        <a:lnTo>
                          <a:pt x="71" y="257"/>
                        </a:lnTo>
                        <a:lnTo>
                          <a:pt x="85" y="235"/>
                        </a:lnTo>
                        <a:lnTo>
                          <a:pt x="99" y="214"/>
                        </a:lnTo>
                        <a:lnTo>
                          <a:pt x="115" y="194"/>
                        </a:lnTo>
                        <a:lnTo>
                          <a:pt x="130" y="175"/>
                        </a:lnTo>
                        <a:lnTo>
                          <a:pt x="148" y="156"/>
                        </a:lnTo>
                        <a:lnTo>
                          <a:pt x="166" y="138"/>
                        </a:lnTo>
                        <a:lnTo>
                          <a:pt x="185" y="121"/>
                        </a:lnTo>
                        <a:lnTo>
                          <a:pt x="205" y="105"/>
                        </a:lnTo>
                        <a:lnTo>
                          <a:pt x="226" y="91"/>
                        </a:lnTo>
                        <a:lnTo>
                          <a:pt x="247" y="77"/>
                        </a:lnTo>
                        <a:lnTo>
                          <a:pt x="269" y="64"/>
                        </a:lnTo>
                        <a:lnTo>
                          <a:pt x="292" y="53"/>
                        </a:lnTo>
                        <a:lnTo>
                          <a:pt x="316" y="42"/>
                        </a:lnTo>
                        <a:lnTo>
                          <a:pt x="316" y="42"/>
                        </a:lnTo>
                        <a:lnTo>
                          <a:pt x="340" y="33"/>
                        </a:lnTo>
                        <a:lnTo>
                          <a:pt x="364" y="24"/>
                        </a:lnTo>
                        <a:lnTo>
                          <a:pt x="389" y="17"/>
                        </a:lnTo>
                        <a:lnTo>
                          <a:pt x="414" y="12"/>
                        </a:lnTo>
                        <a:lnTo>
                          <a:pt x="439" y="6"/>
                        </a:lnTo>
                        <a:lnTo>
                          <a:pt x="464" y="3"/>
                        </a:lnTo>
                        <a:lnTo>
                          <a:pt x="489" y="1"/>
                        </a:lnTo>
                        <a:lnTo>
                          <a:pt x="514" y="0"/>
                        </a:lnTo>
                        <a:lnTo>
                          <a:pt x="539" y="1"/>
                        </a:lnTo>
                        <a:lnTo>
                          <a:pt x="564" y="2"/>
                        </a:lnTo>
                        <a:lnTo>
                          <a:pt x="589" y="5"/>
                        </a:lnTo>
                        <a:lnTo>
                          <a:pt x="615" y="9"/>
                        </a:lnTo>
                        <a:lnTo>
                          <a:pt x="640" y="15"/>
                        </a:lnTo>
                        <a:lnTo>
                          <a:pt x="664" y="21"/>
                        </a:lnTo>
                        <a:lnTo>
                          <a:pt x="688" y="29"/>
                        </a:lnTo>
                        <a:lnTo>
                          <a:pt x="714" y="38"/>
                        </a:lnTo>
                        <a:lnTo>
                          <a:pt x="714" y="38"/>
                        </a:lnTo>
                        <a:lnTo>
                          <a:pt x="737" y="48"/>
                        </a:lnTo>
                        <a:lnTo>
                          <a:pt x="760" y="60"/>
                        </a:lnTo>
                        <a:lnTo>
                          <a:pt x="782" y="72"/>
                        </a:lnTo>
                        <a:lnTo>
                          <a:pt x="804" y="85"/>
                        </a:lnTo>
                        <a:lnTo>
                          <a:pt x="825" y="100"/>
                        </a:lnTo>
                        <a:lnTo>
                          <a:pt x="845" y="115"/>
                        </a:lnTo>
                        <a:lnTo>
                          <a:pt x="864" y="132"/>
                        </a:lnTo>
                        <a:lnTo>
                          <a:pt x="883" y="149"/>
                        </a:lnTo>
                        <a:lnTo>
                          <a:pt x="901" y="168"/>
                        </a:lnTo>
                        <a:lnTo>
                          <a:pt x="917" y="187"/>
                        </a:lnTo>
                        <a:lnTo>
                          <a:pt x="933" y="206"/>
                        </a:lnTo>
                        <a:lnTo>
                          <a:pt x="947" y="227"/>
                        </a:lnTo>
                        <a:lnTo>
                          <a:pt x="962" y="248"/>
                        </a:lnTo>
                        <a:lnTo>
                          <a:pt x="975" y="270"/>
                        </a:lnTo>
                        <a:lnTo>
                          <a:pt x="986" y="293"/>
                        </a:lnTo>
                        <a:lnTo>
                          <a:pt x="997" y="317"/>
                        </a:lnTo>
                        <a:lnTo>
                          <a:pt x="997" y="317"/>
                        </a:lnTo>
                        <a:lnTo>
                          <a:pt x="1006" y="341"/>
                        </a:lnTo>
                        <a:lnTo>
                          <a:pt x="1015" y="366"/>
                        </a:lnTo>
                        <a:lnTo>
                          <a:pt x="1022" y="390"/>
                        </a:lnTo>
                        <a:lnTo>
                          <a:pt x="1028" y="415"/>
                        </a:lnTo>
                        <a:lnTo>
                          <a:pt x="1033" y="440"/>
                        </a:lnTo>
                        <a:lnTo>
                          <a:pt x="1036" y="465"/>
                        </a:lnTo>
                        <a:lnTo>
                          <a:pt x="1038" y="490"/>
                        </a:lnTo>
                        <a:lnTo>
                          <a:pt x="1039" y="516"/>
                        </a:lnTo>
                        <a:lnTo>
                          <a:pt x="1039" y="541"/>
                        </a:lnTo>
                        <a:lnTo>
                          <a:pt x="1037" y="566"/>
                        </a:lnTo>
                        <a:lnTo>
                          <a:pt x="1034" y="591"/>
                        </a:lnTo>
                        <a:lnTo>
                          <a:pt x="1030" y="617"/>
                        </a:lnTo>
                        <a:lnTo>
                          <a:pt x="1024" y="641"/>
                        </a:lnTo>
                        <a:lnTo>
                          <a:pt x="1018" y="666"/>
                        </a:lnTo>
                        <a:lnTo>
                          <a:pt x="1011" y="691"/>
                        </a:lnTo>
                        <a:lnTo>
                          <a:pt x="1001" y="715"/>
                        </a:lnTo>
                        <a:lnTo>
                          <a:pt x="1001" y="715"/>
                        </a:lnTo>
                        <a:lnTo>
                          <a:pt x="1001" y="715"/>
                        </a:lnTo>
                        <a:lnTo>
                          <a:pt x="993" y="734"/>
                        </a:lnTo>
                        <a:lnTo>
                          <a:pt x="984" y="752"/>
                        </a:lnTo>
                        <a:lnTo>
                          <a:pt x="975" y="770"/>
                        </a:lnTo>
                        <a:lnTo>
                          <a:pt x="965" y="788"/>
                        </a:lnTo>
                        <a:lnTo>
                          <a:pt x="955" y="804"/>
                        </a:lnTo>
                        <a:lnTo>
                          <a:pt x="944" y="820"/>
                        </a:lnTo>
                        <a:lnTo>
                          <a:pt x="933" y="836"/>
                        </a:lnTo>
                        <a:lnTo>
                          <a:pt x="920" y="852"/>
                        </a:lnTo>
                        <a:lnTo>
                          <a:pt x="907" y="867"/>
                        </a:lnTo>
                        <a:lnTo>
                          <a:pt x="895" y="880"/>
                        </a:lnTo>
                        <a:lnTo>
                          <a:pt x="881" y="894"/>
                        </a:lnTo>
                        <a:lnTo>
                          <a:pt x="866" y="907"/>
                        </a:lnTo>
                        <a:lnTo>
                          <a:pt x="853" y="919"/>
                        </a:lnTo>
                        <a:lnTo>
                          <a:pt x="837" y="932"/>
                        </a:lnTo>
                        <a:lnTo>
                          <a:pt x="822" y="944"/>
                        </a:lnTo>
                        <a:lnTo>
                          <a:pt x="806" y="954"/>
                        </a:lnTo>
                        <a:lnTo>
                          <a:pt x="791" y="964"/>
                        </a:lnTo>
                        <a:lnTo>
                          <a:pt x="774" y="974"/>
                        </a:lnTo>
                        <a:lnTo>
                          <a:pt x="757" y="983"/>
                        </a:lnTo>
                        <a:lnTo>
                          <a:pt x="740" y="991"/>
                        </a:lnTo>
                        <a:lnTo>
                          <a:pt x="722" y="999"/>
                        </a:lnTo>
                        <a:lnTo>
                          <a:pt x="705" y="1006"/>
                        </a:lnTo>
                        <a:lnTo>
                          <a:pt x="687" y="1012"/>
                        </a:lnTo>
                        <a:lnTo>
                          <a:pt x="669" y="1018"/>
                        </a:lnTo>
                        <a:lnTo>
                          <a:pt x="650" y="1024"/>
                        </a:lnTo>
                        <a:lnTo>
                          <a:pt x="633" y="1028"/>
                        </a:lnTo>
                        <a:lnTo>
                          <a:pt x="614" y="1032"/>
                        </a:lnTo>
                        <a:lnTo>
                          <a:pt x="595" y="1035"/>
                        </a:lnTo>
                        <a:lnTo>
                          <a:pt x="576" y="1037"/>
                        </a:lnTo>
                        <a:lnTo>
                          <a:pt x="557" y="1040"/>
                        </a:lnTo>
                        <a:lnTo>
                          <a:pt x="538" y="1041"/>
                        </a:lnTo>
                        <a:lnTo>
                          <a:pt x="518" y="1041"/>
                        </a:lnTo>
                        <a:lnTo>
                          <a:pt x="518" y="1041"/>
                        </a:lnTo>
                        <a:close/>
                        <a:moveTo>
                          <a:pt x="519" y="63"/>
                        </a:moveTo>
                        <a:lnTo>
                          <a:pt x="519" y="63"/>
                        </a:lnTo>
                        <a:lnTo>
                          <a:pt x="497" y="64"/>
                        </a:lnTo>
                        <a:lnTo>
                          <a:pt x="474" y="66"/>
                        </a:lnTo>
                        <a:lnTo>
                          <a:pt x="451" y="68"/>
                        </a:lnTo>
                        <a:lnTo>
                          <a:pt x="428" y="73"/>
                        </a:lnTo>
                        <a:lnTo>
                          <a:pt x="406" y="78"/>
                        </a:lnTo>
                        <a:lnTo>
                          <a:pt x="384" y="84"/>
                        </a:lnTo>
                        <a:lnTo>
                          <a:pt x="362" y="92"/>
                        </a:lnTo>
                        <a:lnTo>
                          <a:pt x="341" y="100"/>
                        </a:lnTo>
                        <a:lnTo>
                          <a:pt x="341" y="100"/>
                        </a:lnTo>
                        <a:lnTo>
                          <a:pt x="320" y="110"/>
                        </a:lnTo>
                        <a:lnTo>
                          <a:pt x="300" y="120"/>
                        </a:lnTo>
                        <a:lnTo>
                          <a:pt x="280" y="132"/>
                        </a:lnTo>
                        <a:lnTo>
                          <a:pt x="262" y="143"/>
                        </a:lnTo>
                        <a:lnTo>
                          <a:pt x="243" y="157"/>
                        </a:lnTo>
                        <a:lnTo>
                          <a:pt x="226" y="171"/>
                        </a:lnTo>
                        <a:lnTo>
                          <a:pt x="209" y="186"/>
                        </a:lnTo>
                        <a:lnTo>
                          <a:pt x="193" y="200"/>
                        </a:lnTo>
                        <a:lnTo>
                          <a:pt x="179" y="217"/>
                        </a:lnTo>
                        <a:lnTo>
                          <a:pt x="164" y="234"/>
                        </a:lnTo>
                        <a:lnTo>
                          <a:pt x="150" y="252"/>
                        </a:lnTo>
                        <a:lnTo>
                          <a:pt x="138" y="270"/>
                        </a:lnTo>
                        <a:lnTo>
                          <a:pt x="126" y="289"/>
                        </a:lnTo>
                        <a:lnTo>
                          <a:pt x="115" y="309"/>
                        </a:lnTo>
                        <a:lnTo>
                          <a:pt x="105" y="329"/>
                        </a:lnTo>
                        <a:lnTo>
                          <a:pt x="96" y="350"/>
                        </a:lnTo>
                        <a:lnTo>
                          <a:pt x="96" y="350"/>
                        </a:lnTo>
                        <a:lnTo>
                          <a:pt x="88" y="372"/>
                        </a:lnTo>
                        <a:lnTo>
                          <a:pt x="81" y="394"/>
                        </a:lnTo>
                        <a:lnTo>
                          <a:pt x="75" y="416"/>
                        </a:lnTo>
                        <a:lnTo>
                          <a:pt x="70" y="439"/>
                        </a:lnTo>
                        <a:lnTo>
                          <a:pt x="67" y="461"/>
                        </a:lnTo>
                        <a:lnTo>
                          <a:pt x="64" y="484"/>
                        </a:lnTo>
                        <a:lnTo>
                          <a:pt x="63" y="506"/>
                        </a:lnTo>
                        <a:lnTo>
                          <a:pt x="63" y="528"/>
                        </a:lnTo>
                        <a:lnTo>
                          <a:pt x="64" y="550"/>
                        </a:lnTo>
                        <a:lnTo>
                          <a:pt x="66" y="572"/>
                        </a:lnTo>
                        <a:lnTo>
                          <a:pt x="69" y="595"/>
                        </a:lnTo>
                        <a:lnTo>
                          <a:pt x="73" y="616"/>
                        </a:lnTo>
                        <a:lnTo>
                          <a:pt x="79" y="637"/>
                        </a:lnTo>
                        <a:lnTo>
                          <a:pt x="84" y="658"/>
                        </a:lnTo>
                        <a:lnTo>
                          <a:pt x="91" y="679"/>
                        </a:lnTo>
                        <a:lnTo>
                          <a:pt x="100" y="699"/>
                        </a:lnTo>
                        <a:lnTo>
                          <a:pt x="108" y="719"/>
                        </a:lnTo>
                        <a:lnTo>
                          <a:pt x="119" y="739"/>
                        </a:lnTo>
                        <a:lnTo>
                          <a:pt x="129" y="758"/>
                        </a:lnTo>
                        <a:lnTo>
                          <a:pt x="142" y="776"/>
                        </a:lnTo>
                        <a:lnTo>
                          <a:pt x="155" y="794"/>
                        </a:lnTo>
                        <a:lnTo>
                          <a:pt x="168" y="812"/>
                        </a:lnTo>
                        <a:lnTo>
                          <a:pt x="182" y="829"/>
                        </a:lnTo>
                        <a:lnTo>
                          <a:pt x="198" y="845"/>
                        </a:lnTo>
                        <a:lnTo>
                          <a:pt x="214" y="860"/>
                        </a:lnTo>
                        <a:lnTo>
                          <a:pt x="230" y="874"/>
                        </a:lnTo>
                        <a:lnTo>
                          <a:pt x="248" y="889"/>
                        </a:lnTo>
                        <a:lnTo>
                          <a:pt x="267" y="901"/>
                        </a:lnTo>
                        <a:lnTo>
                          <a:pt x="286" y="913"/>
                        </a:lnTo>
                        <a:lnTo>
                          <a:pt x="306" y="925"/>
                        </a:lnTo>
                        <a:lnTo>
                          <a:pt x="327" y="935"/>
                        </a:lnTo>
                        <a:lnTo>
                          <a:pt x="348" y="945"/>
                        </a:lnTo>
                        <a:lnTo>
                          <a:pt x="348" y="945"/>
                        </a:lnTo>
                        <a:lnTo>
                          <a:pt x="370" y="952"/>
                        </a:lnTo>
                        <a:lnTo>
                          <a:pt x="392" y="959"/>
                        </a:lnTo>
                        <a:lnTo>
                          <a:pt x="415" y="966"/>
                        </a:lnTo>
                        <a:lnTo>
                          <a:pt x="437" y="970"/>
                        </a:lnTo>
                        <a:lnTo>
                          <a:pt x="460" y="973"/>
                        </a:lnTo>
                        <a:lnTo>
                          <a:pt x="482" y="976"/>
                        </a:lnTo>
                        <a:lnTo>
                          <a:pt x="504" y="977"/>
                        </a:lnTo>
                        <a:lnTo>
                          <a:pt x="526" y="977"/>
                        </a:lnTo>
                        <a:lnTo>
                          <a:pt x="548" y="976"/>
                        </a:lnTo>
                        <a:lnTo>
                          <a:pt x="570" y="974"/>
                        </a:lnTo>
                        <a:lnTo>
                          <a:pt x="593" y="971"/>
                        </a:lnTo>
                        <a:lnTo>
                          <a:pt x="614" y="967"/>
                        </a:lnTo>
                        <a:lnTo>
                          <a:pt x="636" y="962"/>
                        </a:lnTo>
                        <a:lnTo>
                          <a:pt x="657" y="956"/>
                        </a:lnTo>
                        <a:lnTo>
                          <a:pt x="677" y="949"/>
                        </a:lnTo>
                        <a:lnTo>
                          <a:pt x="698" y="940"/>
                        </a:lnTo>
                        <a:lnTo>
                          <a:pt x="718" y="931"/>
                        </a:lnTo>
                        <a:lnTo>
                          <a:pt x="737" y="921"/>
                        </a:lnTo>
                        <a:lnTo>
                          <a:pt x="756" y="911"/>
                        </a:lnTo>
                        <a:lnTo>
                          <a:pt x="775" y="898"/>
                        </a:lnTo>
                        <a:lnTo>
                          <a:pt x="793" y="886"/>
                        </a:lnTo>
                        <a:lnTo>
                          <a:pt x="809" y="872"/>
                        </a:lnTo>
                        <a:lnTo>
                          <a:pt x="826" y="858"/>
                        </a:lnTo>
                        <a:lnTo>
                          <a:pt x="842" y="842"/>
                        </a:lnTo>
                        <a:lnTo>
                          <a:pt x="858" y="827"/>
                        </a:lnTo>
                        <a:lnTo>
                          <a:pt x="873" y="810"/>
                        </a:lnTo>
                        <a:lnTo>
                          <a:pt x="886" y="792"/>
                        </a:lnTo>
                        <a:lnTo>
                          <a:pt x="899" y="773"/>
                        </a:lnTo>
                        <a:lnTo>
                          <a:pt x="912" y="754"/>
                        </a:lnTo>
                        <a:lnTo>
                          <a:pt x="922" y="734"/>
                        </a:lnTo>
                        <a:lnTo>
                          <a:pt x="933" y="713"/>
                        </a:lnTo>
                        <a:lnTo>
                          <a:pt x="942" y="692"/>
                        </a:lnTo>
                        <a:lnTo>
                          <a:pt x="942" y="692"/>
                        </a:lnTo>
                        <a:lnTo>
                          <a:pt x="942" y="692"/>
                        </a:lnTo>
                        <a:lnTo>
                          <a:pt x="951" y="669"/>
                        </a:lnTo>
                        <a:lnTo>
                          <a:pt x="957" y="648"/>
                        </a:lnTo>
                        <a:lnTo>
                          <a:pt x="963" y="626"/>
                        </a:lnTo>
                        <a:lnTo>
                          <a:pt x="967" y="605"/>
                        </a:lnTo>
                        <a:lnTo>
                          <a:pt x="972" y="583"/>
                        </a:lnTo>
                        <a:lnTo>
                          <a:pt x="974" y="561"/>
                        </a:lnTo>
                        <a:lnTo>
                          <a:pt x="975" y="539"/>
                        </a:lnTo>
                        <a:lnTo>
                          <a:pt x="976" y="517"/>
                        </a:lnTo>
                        <a:lnTo>
                          <a:pt x="975" y="494"/>
                        </a:lnTo>
                        <a:lnTo>
                          <a:pt x="973" y="472"/>
                        </a:lnTo>
                        <a:lnTo>
                          <a:pt x="969" y="450"/>
                        </a:lnTo>
                        <a:lnTo>
                          <a:pt x="965" y="428"/>
                        </a:lnTo>
                        <a:lnTo>
                          <a:pt x="961" y="406"/>
                        </a:lnTo>
                        <a:lnTo>
                          <a:pt x="955" y="385"/>
                        </a:lnTo>
                        <a:lnTo>
                          <a:pt x="947" y="363"/>
                        </a:lnTo>
                        <a:lnTo>
                          <a:pt x="939" y="342"/>
                        </a:lnTo>
                        <a:lnTo>
                          <a:pt x="939" y="342"/>
                        </a:lnTo>
                        <a:lnTo>
                          <a:pt x="929" y="322"/>
                        </a:lnTo>
                        <a:lnTo>
                          <a:pt x="919" y="300"/>
                        </a:lnTo>
                        <a:lnTo>
                          <a:pt x="907" y="281"/>
                        </a:lnTo>
                        <a:lnTo>
                          <a:pt x="896" y="262"/>
                        </a:lnTo>
                        <a:lnTo>
                          <a:pt x="882" y="245"/>
                        </a:lnTo>
                        <a:lnTo>
                          <a:pt x="868" y="227"/>
                        </a:lnTo>
                        <a:lnTo>
                          <a:pt x="854" y="211"/>
                        </a:lnTo>
                        <a:lnTo>
                          <a:pt x="839" y="194"/>
                        </a:lnTo>
                        <a:lnTo>
                          <a:pt x="822" y="179"/>
                        </a:lnTo>
                        <a:lnTo>
                          <a:pt x="805" y="164"/>
                        </a:lnTo>
                        <a:lnTo>
                          <a:pt x="787" y="152"/>
                        </a:lnTo>
                        <a:lnTo>
                          <a:pt x="769" y="139"/>
                        </a:lnTo>
                        <a:lnTo>
                          <a:pt x="750" y="126"/>
                        </a:lnTo>
                        <a:lnTo>
                          <a:pt x="730" y="116"/>
                        </a:lnTo>
                        <a:lnTo>
                          <a:pt x="710" y="106"/>
                        </a:lnTo>
                        <a:lnTo>
                          <a:pt x="689" y="97"/>
                        </a:lnTo>
                        <a:lnTo>
                          <a:pt x="689" y="97"/>
                        </a:lnTo>
                        <a:lnTo>
                          <a:pt x="668" y="90"/>
                        </a:lnTo>
                        <a:lnTo>
                          <a:pt x="647" y="82"/>
                        </a:lnTo>
                        <a:lnTo>
                          <a:pt x="626" y="77"/>
                        </a:lnTo>
                        <a:lnTo>
                          <a:pt x="605" y="72"/>
                        </a:lnTo>
                        <a:lnTo>
                          <a:pt x="584" y="68"/>
                        </a:lnTo>
                        <a:lnTo>
                          <a:pt x="562" y="65"/>
                        </a:lnTo>
                        <a:lnTo>
                          <a:pt x="541" y="64"/>
                        </a:lnTo>
                        <a:lnTo>
                          <a:pt x="519" y="63"/>
                        </a:lnTo>
                        <a:lnTo>
                          <a:pt x="519" y="6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02">
                    <a:extLst>
                      <a:ext uri="{FF2B5EF4-FFF2-40B4-BE49-F238E27FC236}">
                        <a16:creationId xmlns:a16="http://schemas.microsoft.com/office/drawing/2014/main" xmlns="" id="{D4330C70-F0CC-4C98-902E-381386210809}"/>
                      </a:ext>
                    </a:extLst>
                  </p:cNvPr>
                  <p:cNvSpPr>
                    <a:spLocks/>
                  </p:cNvSpPr>
                  <p:nvPr/>
                </p:nvSpPr>
                <p:spPr bwMode="auto">
                  <a:xfrm>
                    <a:off x="769938" y="4566136"/>
                    <a:ext cx="127000" cy="104775"/>
                  </a:xfrm>
                  <a:custGeom>
                    <a:avLst/>
                    <a:gdLst>
                      <a:gd name="T0" fmla="*/ 283 w 321"/>
                      <a:gd name="T1" fmla="*/ 262 h 262"/>
                      <a:gd name="T2" fmla="*/ 0 w 321"/>
                      <a:gd name="T3" fmla="*/ 50 h 262"/>
                      <a:gd name="T4" fmla="*/ 38 w 321"/>
                      <a:gd name="T5" fmla="*/ 0 h 262"/>
                      <a:gd name="T6" fmla="*/ 321 w 321"/>
                      <a:gd name="T7" fmla="*/ 211 h 262"/>
                      <a:gd name="T8" fmla="*/ 283 w 321"/>
                      <a:gd name="T9" fmla="*/ 262 h 262"/>
                    </a:gdLst>
                    <a:ahLst/>
                    <a:cxnLst>
                      <a:cxn ang="0">
                        <a:pos x="T0" y="T1"/>
                      </a:cxn>
                      <a:cxn ang="0">
                        <a:pos x="T2" y="T3"/>
                      </a:cxn>
                      <a:cxn ang="0">
                        <a:pos x="T4" y="T5"/>
                      </a:cxn>
                      <a:cxn ang="0">
                        <a:pos x="T6" y="T7"/>
                      </a:cxn>
                      <a:cxn ang="0">
                        <a:pos x="T8" y="T9"/>
                      </a:cxn>
                    </a:cxnLst>
                    <a:rect l="0" t="0" r="r" b="b"/>
                    <a:pathLst>
                      <a:path w="321" h="262">
                        <a:moveTo>
                          <a:pt x="283" y="262"/>
                        </a:moveTo>
                        <a:lnTo>
                          <a:pt x="0" y="50"/>
                        </a:lnTo>
                        <a:lnTo>
                          <a:pt x="38" y="0"/>
                        </a:lnTo>
                        <a:lnTo>
                          <a:pt x="321" y="211"/>
                        </a:lnTo>
                        <a:lnTo>
                          <a:pt x="283" y="26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Line 103">
                    <a:extLst>
                      <a:ext uri="{FF2B5EF4-FFF2-40B4-BE49-F238E27FC236}">
                        <a16:creationId xmlns:a16="http://schemas.microsoft.com/office/drawing/2014/main" xmlns="" id="{F2C7113A-7FFC-4672-92E6-41132F50C18F}"/>
                      </a:ext>
                    </a:extLst>
                  </p:cNvPr>
                  <p:cNvSpPr>
                    <a:spLocks noChangeShapeType="1"/>
                  </p:cNvSpPr>
                  <p:nvPr/>
                </p:nvSpPr>
                <p:spPr bwMode="auto">
                  <a:xfrm>
                    <a:off x="750888" y="4551848"/>
                    <a:ext cx="0" cy="0"/>
                  </a:xfrm>
                  <a:prstGeom prst="line">
                    <a:avLst/>
                  </a:prstGeom>
                  <a:noFill/>
                  <a:ln w="25400">
                    <a:solidFill>
                      <a:srgbClr val="0066CC"/>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4" name="Group 13">
                <a:extLst>
                  <a:ext uri="{FF2B5EF4-FFF2-40B4-BE49-F238E27FC236}">
                    <a16:creationId xmlns:a16="http://schemas.microsoft.com/office/drawing/2014/main" xmlns="" id="{D229722A-A39D-42B5-9DED-D3B45E054F66}"/>
                  </a:ext>
                </a:extLst>
              </p:cNvPr>
              <p:cNvGrpSpPr/>
              <p:nvPr/>
            </p:nvGrpSpPr>
            <p:grpSpPr>
              <a:xfrm>
                <a:off x="2452540" y="5302059"/>
                <a:ext cx="232496" cy="548445"/>
                <a:chOff x="9478963" y="1919288"/>
                <a:chExt cx="363537" cy="900112"/>
              </a:xfrm>
            </p:grpSpPr>
            <p:grpSp>
              <p:nvGrpSpPr>
                <p:cNvPr id="13" name="Group 12">
                  <a:extLst>
                    <a:ext uri="{FF2B5EF4-FFF2-40B4-BE49-F238E27FC236}">
                      <a16:creationId xmlns:a16="http://schemas.microsoft.com/office/drawing/2014/main" xmlns="" id="{412CCA00-0B32-4297-8138-6B52155C698F}"/>
                    </a:ext>
                  </a:extLst>
                </p:cNvPr>
                <p:cNvGrpSpPr/>
                <p:nvPr/>
              </p:nvGrpSpPr>
              <p:grpSpPr>
                <a:xfrm>
                  <a:off x="9478963" y="2122488"/>
                  <a:ext cx="363537" cy="696912"/>
                  <a:chOff x="9478963" y="2122488"/>
                  <a:chExt cx="363537" cy="696912"/>
                </a:xfrm>
              </p:grpSpPr>
              <p:sp>
                <p:nvSpPr>
                  <p:cNvPr id="200" name="Rectangle 176">
                    <a:extLst>
                      <a:ext uri="{FF2B5EF4-FFF2-40B4-BE49-F238E27FC236}">
                        <a16:creationId xmlns:a16="http://schemas.microsoft.com/office/drawing/2014/main" xmlns="" id="{EDB12251-31BA-464A-B259-4D66218DED3E}"/>
                      </a:ext>
                    </a:extLst>
                  </p:cNvPr>
                  <p:cNvSpPr>
                    <a:spLocks noChangeArrowheads="1"/>
                  </p:cNvSpPr>
                  <p:nvPr/>
                </p:nvSpPr>
                <p:spPr bwMode="auto">
                  <a:xfrm>
                    <a:off x="9648825" y="2513013"/>
                    <a:ext cx="23812" cy="293687"/>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177">
                    <a:extLst>
                      <a:ext uri="{FF2B5EF4-FFF2-40B4-BE49-F238E27FC236}">
                        <a16:creationId xmlns:a16="http://schemas.microsoft.com/office/drawing/2014/main" xmlns="" id="{AE54838D-9889-49A9-8352-E8259D89C27F}"/>
                      </a:ext>
                    </a:extLst>
                  </p:cNvPr>
                  <p:cNvSpPr>
                    <a:spLocks/>
                  </p:cNvSpPr>
                  <p:nvPr/>
                </p:nvSpPr>
                <p:spPr bwMode="auto">
                  <a:xfrm>
                    <a:off x="9548813" y="2303463"/>
                    <a:ext cx="223837" cy="515937"/>
                  </a:xfrm>
                  <a:custGeom>
                    <a:avLst/>
                    <a:gdLst>
                      <a:gd name="T0" fmla="*/ 146 w 560"/>
                      <a:gd name="T1" fmla="*/ 1302 h 1302"/>
                      <a:gd name="T2" fmla="*/ 131 w 560"/>
                      <a:gd name="T3" fmla="*/ 1301 h 1302"/>
                      <a:gd name="T4" fmla="*/ 103 w 560"/>
                      <a:gd name="T5" fmla="*/ 1295 h 1302"/>
                      <a:gd name="T6" fmla="*/ 76 w 560"/>
                      <a:gd name="T7" fmla="*/ 1284 h 1302"/>
                      <a:gd name="T8" fmla="*/ 53 w 560"/>
                      <a:gd name="T9" fmla="*/ 1269 h 1302"/>
                      <a:gd name="T10" fmla="*/ 33 w 560"/>
                      <a:gd name="T11" fmla="*/ 1249 h 1302"/>
                      <a:gd name="T12" fmla="*/ 18 w 560"/>
                      <a:gd name="T13" fmla="*/ 1225 h 1302"/>
                      <a:gd name="T14" fmla="*/ 7 w 560"/>
                      <a:gd name="T15" fmla="*/ 1199 h 1302"/>
                      <a:gd name="T16" fmla="*/ 1 w 560"/>
                      <a:gd name="T17" fmla="*/ 1171 h 1302"/>
                      <a:gd name="T18" fmla="*/ 0 w 560"/>
                      <a:gd name="T19" fmla="*/ 0 h 1302"/>
                      <a:gd name="T20" fmla="*/ 60 w 560"/>
                      <a:gd name="T21" fmla="*/ 1156 h 1302"/>
                      <a:gd name="T22" fmla="*/ 61 w 560"/>
                      <a:gd name="T23" fmla="*/ 1165 h 1302"/>
                      <a:gd name="T24" fmla="*/ 64 w 560"/>
                      <a:gd name="T25" fmla="*/ 1181 h 1302"/>
                      <a:gd name="T26" fmla="*/ 70 w 560"/>
                      <a:gd name="T27" fmla="*/ 1196 h 1302"/>
                      <a:gd name="T28" fmla="*/ 80 w 560"/>
                      <a:gd name="T29" fmla="*/ 1210 h 1302"/>
                      <a:gd name="T30" fmla="*/ 91 w 560"/>
                      <a:gd name="T31" fmla="*/ 1221 h 1302"/>
                      <a:gd name="T32" fmla="*/ 106 w 560"/>
                      <a:gd name="T33" fmla="*/ 1230 h 1302"/>
                      <a:gd name="T34" fmla="*/ 121 w 560"/>
                      <a:gd name="T35" fmla="*/ 1237 h 1302"/>
                      <a:gd name="T36" fmla="*/ 137 w 560"/>
                      <a:gd name="T37" fmla="*/ 1240 h 1302"/>
                      <a:gd name="T38" fmla="*/ 414 w 560"/>
                      <a:gd name="T39" fmla="*/ 1241 h 1302"/>
                      <a:gd name="T40" fmla="*/ 423 w 560"/>
                      <a:gd name="T41" fmla="*/ 1240 h 1302"/>
                      <a:gd name="T42" fmla="*/ 440 w 560"/>
                      <a:gd name="T43" fmla="*/ 1237 h 1302"/>
                      <a:gd name="T44" fmla="*/ 455 w 560"/>
                      <a:gd name="T45" fmla="*/ 1230 h 1302"/>
                      <a:gd name="T46" fmla="*/ 469 w 560"/>
                      <a:gd name="T47" fmla="*/ 1221 h 1302"/>
                      <a:gd name="T48" fmla="*/ 481 w 560"/>
                      <a:gd name="T49" fmla="*/ 1210 h 1302"/>
                      <a:gd name="T50" fmla="*/ 490 w 560"/>
                      <a:gd name="T51" fmla="*/ 1196 h 1302"/>
                      <a:gd name="T52" fmla="*/ 496 w 560"/>
                      <a:gd name="T53" fmla="*/ 1181 h 1302"/>
                      <a:gd name="T54" fmla="*/ 500 w 560"/>
                      <a:gd name="T55" fmla="*/ 1165 h 1302"/>
                      <a:gd name="T56" fmla="*/ 500 w 560"/>
                      <a:gd name="T57" fmla="*/ 0 h 1302"/>
                      <a:gd name="T58" fmla="*/ 560 w 560"/>
                      <a:gd name="T59" fmla="*/ 1156 h 1302"/>
                      <a:gd name="T60" fmla="*/ 559 w 560"/>
                      <a:gd name="T61" fmla="*/ 1171 h 1302"/>
                      <a:gd name="T62" fmla="*/ 554 w 560"/>
                      <a:gd name="T63" fmla="*/ 1199 h 1302"/>
                      <a:gd name="T64" fmla="*/ 543 w 560"/>
                      <a:gd name="T65" fmla="*/ 1225 h 1302"/>
                      <a:gd name="T66" fmla="*/ 527 w 560"/>
                      <a:gd name="T67" fmla="*/ 1249 h 1302"/>
                      <a:gd name="T68" fmla="*/ 507 w 560"/>
                      <a:gd name="T69" fmla="*/ 1269 h 1302"/>
                      <a:gd name="T70" fmla="*/ 484 w 560"/>
                      <a:gd name="T71" fmla="*/ 1284 h 1302"/>
                      <a:gd name="T72" fmla="*/ 457 w 560"/>
                      <a:gd name="T73" fmla="*/ 1295 h 1302"/>
                      <a:gd name="T74" fmla="*/ 429 w 560"/>
                      <a:gd name="T75" fmla="*/ 1301 h 1302"/>
                      <a:gd name="T76" fmla="*/ 414 w 560"/>
                      <a:gd name="T77" fmla="*/ 1302 h 1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0" h="1302">
                        <a:moveTo>
                          <a:pt x="414" y="1302"/>
                        </a:moveTo>
                        <a:lnTo>
                          <a:pt x="146" y="1302"/>
                        </a:lnTo>
                        <a:lnTo>
                          <a:pt x="146" y="1302"/>
                        </a:lnTo>
                        <a:lnTo>
                          <a:pt x="131" y="1301"/>
                        </a:lnTo>
                        <a:lnTo>
                          <a:pt x="117" y="1299"/>
                        </a:lnTo>
                        <a:lnTo>
                          <a:pt x="103" y="1295"/>
                        </a:lnTo>
                        <a:lnTo>
                          <a:pt x="89" y="1290"/>
                        </a:lnTo>
                        <a:lnTo>
                          <a:pt x="76" y="1284"/>
                        </a:lnTo>
                        <a:lnTo>
                          <a:pt x="64" y="1277"/>
                        </a:lnTo>
                        <a:lnTo>
                          <a:pt x="53" y="1269"/>
                        </a:lnTo>
                        <a:lnTo>
                          <a:pt x="43" y="1259"/>
                        </a:lnTo>
                        <a:lnTo>
                          <a:pt x="33" y="1249"/>
                        </a:lnTo>
                        <a:lnTo>
                          <a:pt x="25" y="1237"/>
                        </a:lnTo>
                        <a:lnTo>
                          <a:pt x="18" y="1225"/>
                        </a:lnTo>
                        <a:lnTo>
                          <a:pt x="12" y="1212"/>
                        </a:lnTo>
                        <a:lnTo>
                          <a:pt x="7" y="1199"/>
                        </a:lnTo>
                        <a:lnTo>
                          <a:pt x="3" y="1185"/>
                        </a:lnTo>
                        <a:lnTo>
                          <a:pt x="1" y="1171"/>
                        </a:lnTo>
                        <a:lnTo>
                          <a:pt x="0" y="1156"/>
                        </a:lnTo>
                        <a:lnTo>
                          <a:pt x="0" y="0"/>
                        </a:lnTo>
                        <a:lnTo>
                          <a:pt x="60" y="0"/>
                        </a:lnTo>
                        <a:lnTo>
                          <a:pt x="60" y="1156"/>
                        </a:lnTo>
                        <a:lnTo>
                          <a:pt x="60" y="1156"/>
                        </a:lnTo>
                        <a:lnTo>
                          <a:pt x="61" y="1165"/>
                        </a:lnTo>
                        <a:lnTo>
                          <a:pt x="62" y="1173"/>
                        </a:lnTo>
                        <a:lnTo>
                          <a:pt x="64" y="1181"/>
                        </a:lnTo>
                        <a:lnTo>
                          <a:pt x="67" y="1189"/>
                        </a:lnTo>
                        <a:lnTo>
                          <a:pt x="70" y="1196"/>
                        </a:lnTo>
                        <a:lnTo>
                          <a:pt x="75" y="1203"/>
                        </a:lnTo>
                        <a:lnTo>
                          <a:pt x="80" y="1210"/>
                        </a:lnTo>
                        <a:lnTo>
                          <a:pt x="85" y="1216"/>
                        </a:lnTo>
                        <a:lnTo>
                          <a:pt x="91" y="1221"/>
                        </a:lnTo>
                        <a:lnTo>
                          <a:pt x="99" y="1226"/>
                        </a:lnTo>
                        <a:lnTo>
                          <a:pt x="106" y="1230"/>
                        </a:lnTo>
                        <a:lnTo>
                          <a:pt x="113" y="1234"/>
                        </a:lnTo>
                        <a:lnTo>
                          <a:pt x="121" y="1237"/>
                        </a:lnTo>
                        <a:lnTo>
                          <a:pt x="129" y="1239"/>
                        </a:lnTo>
                        <a:lnTo>
                          <a:pt x="137" y="1240"/>
                        </a:lnTo>
                        <a:lnTo>
                          <a:pt x="146" y="1241"/>
                        </a:lnTo>
                        <a:lnTo>
                          <a:pt x="414" y="1241"/>
                        </a:lnTo>
                        <a:lnTo>
                          <a:pt x="414" y="1241"/>
                        </a:lnTo>
                        <a:lnTo>
                          <a:pt x="423" y="1240"/>
                        </a:lnTo>
                        <a:lnTo>
                          <a:pt x="432" y="1239"/>
                        </a:lnTo>
                        <a:lnTo>
                          <a:pt x="440" y="1237"/>
                        </a:lnTo>
                        <a:lnTo>
                          <a:pt x="447" y="1234"/>
                        </a:lnTo>
                        <a:lnTo>
                          <a:pt x="455" y="1230"/>
                        </a:lnTo>
                        <a:lnTo>
                          <a:pt x="462" y="1226"/>
                        </a:lnTo>
                        <a:lnTo>
                          <a:pt x="469" y="1221"/>
                        </a:lnTo>
                        <a:lnTo>
                          <a:pt x="475" y="1216"/>
                        </a:lnTo>
                        <a:lnTo>
                          <a:pt x="481" y="1210"/>
                        </a:lnTo>
                        <a:lnTo>
                          <a:pt x="486" y="1203"/>
                        </a:lnTo>
                        <a:lnTo>
                          <a:pt x="490" y="1196"/>
                        </a:lnTo>
                        <a:lnTo>
                          <a:pt x="493" y="1189"/>
                        </a:lnTo>
                        <a:lnTo>
                          <a:pt x="496" y="1181"/>
                        </a:lnTo>
                        <a:lnTo>
                          <a:pt x="498" y="1173"/>
                        </a:lnTo>
                        <a:lnTo>
                          <a:pt x="500" y="1165"/>
                        </a:lnTo>
                        <a:lnTo>
                          <a:pt x="500" y="1156"/>
                        </a:lnTo>
                        <a:lnTo>
                          <a:pt x="500" y="0"/>
                        </a:lnTo>
                        <a:lnTo>
                          <a:pt x="560" y="0"/>
                        </a:lnTo>
                        <a:lnTo>
                          <a:pt x="560" y="1156"/>
                        </a:lnTo>
                        <a:lnTo>
                          <a:pt x="560" y="1156"/>
                        </a:lnTo>
                        <a:lnTo>
                          <a:pt x="559" y="1171"/>
                        </a:lnTo>
                        <a:lnTo>
                          <a:pt x="557" y="1185"/>
                        </a:lnTo>
                        <a:lnTo>
                          <a:pt x="554" y="1199"/>
                        </a:lnTo>
                        <a:lnTo>
                          <a:pt x="549" y="1212"/>
                        </a:lnTo>
                        <a:lnTo>
                          <a:pt x="543" y="1225"/>
                        </a:lnTo>
                        <a:lnTo>
                          <a:pt x="535" y="1237"/>
                        </a:lnTo>
                        <a:lnTo>
                          <a:pt x="527" y="1249"/>
                        </a:lnTo>
                        <a:lnTo>
                          <a:pt x="518" y="1259"/>
                        </a:lnTo>
                        <a:lnTo>
                          <a:pt x="507" y="1269"/>
                        </a:lnTo>
                        <a:lnTo>
                          <a:pt x="496" y="1277"/>
                        </a:lnTo>
                        <a:lnTo>
                          <a:pt x="484" y="1284"/>
                        </a:lnTo>
                        <a:lnTo>
                          <a:pt x="472" y="1290"/>
                        </a:lnTo>
                        <a:lnTo>
                          <a:pt x="457" y="1295"/>
                        </a:lnTo>
                        <a:lnTo>
                          <a:pt x="444" y="1299"/>
                        </a:lnTo>
                        <a:lnTo>
                          <a:pt x="429" y="1301"/>
                        </a:lnTo>
                        <a:lnTo>
                          <a:pt x="414" y="1302"/>
                        </a:lnTo>
                        <a:lnTo>
                          <a:pt x="414" y="1302"/>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178">
                    <a:extLst>
                      <a:ext uri="{FF2B5EF4-FFF2-40B4-BE49-F238E27FC236}">
                        <a16:creationId xmlns:a16="http://schemas.microsoft.com/office/drawing/2014/main" xmlns="" id="{E114CECF-DD5E-4247-890C-9F821361A2C8}"/>
                      </a:ext>
                    </a:extLst>
                  </p:cNvPr>
                  <p:cNvSpPr>
                    <a:spLocks/>
                  </p:cNvSpPr>
                  <p:nvPr/>
                </p:nvSpPr>
                <p:spPr bwMode="auto">
                  <a:xfrm>
                    <a:off x="9478963" y="2122488"/>
                    <a:ext cx="363537" cy="409575"/>
                  </a:xfrm>
                  <a:custGeom>
                    <a:avLst/>
                    <a:gdLst>
                      <a:gd name="T0" fmla="*/ 708 w 916"/>
                      <a:gd name="T1" fmla="*/ 972 h 1033"/>
                      <a:gd name="T2" fmla="*/ 751 w 916"/>
                      <a:gd name="T3" fmla="*/ 966 h 1033"/>
                      <a:gd name="T4" fmla="*/ 790 w 916"/>
                      <a:gd name="T5" fmla="*/ 947 h 1033"/>
                      <a:gd name="T6" fmla="*/ 821 w 916"/>
                      <a:gd name="T7" fmla="*/ 919 h 1033"/>
                      <a:gd name="T8" fmla="*/ 844 w 916"/>
                      <a:gd name="T9" fmla="*/ 884 h 1033"/>
                      <a:gd name="T10" fmla="*/ 855 w 916"/>
                      <a:gd name="T11" fmla="*/ 842 h 1033"/>
                      <a:gd name="T12" fmla="*/ 856 w 916"/>
                      <a:gd name="T13" fmla="*/ 258 h 1033"/>
                      <a:gd name="T14" fmla="*/ 847 w 916"/>
                      <a:gd name="T15" fmla="*/ 200 h 1033"/>
                      <a:gd name="T16" fmla="*/ 822 w 916"/>
                      <a:gd name="T17" fmla="*/ 149 h 1033"/>
                      <a:gd name="T18" fmla="*/ 784 w 916"/>
                      <a:gd name="T19" fmla="*/ 106 h 1033"/>
                      <a:gd name="T20" fmla="*/ 735 w 916"/>
                      <a:gd name="T21" fmla="*/ 76 h 1033"/>
                      <a:gd name="T22" fmla="*/ 679 w 916"/>
                      <a:gd name="T23" fmla="*/ 62 h 1033"/>
                      <a:gd name="T24" fmla="*/ 257 w 916"/>
                      <a:gd name="T25" fmla="*/ 61 h 1033"/>
                      <a:gd name="T26" fmla="*/ 199 w 916"/>
                      <a:gd name="T27" fmla="*/ 70 h 1033"/>
                      <a:gd name="T28" fmla="*/ 147 w 916"/>
                      <a:gd name="T29" fmla="*/ 94 h 1033"/>
                      <a:gd name="T30" fmla="*/ 106 w 916"/>
                      <a:gd name="T31" fmla="*/ 132 h 1033"/>
                      <a:gd name="T32" fmla="*/ 75 w 916"/>
                      <a:gd name="T33" fmla="*/ 182 h 1033"/>
                      <a:gd name="T34" fmla="*/ 61 w 916"/>
                      <a:gd name="T35" fmla="*/ 238 h 1033"/>
                      <a:gd name="T36" fmla="*/ 60 w 916"/>
                      <a:gd name="T37" fmla="*/ 828 h 1033"/>
                      <a:gd name="T38" fmla="*/ 66 w 916"/>
                      <a:gd name="T39" fmla="*/ 871 h 1033"/>
                      <a:gd name="T40" fmla="*/ 85 w 916"/>
                      <a:gd name="T41" fmla="*/ 908 h 1033"/>
                      <a:gd name="T42" fmla="*/ 115 w 916"/>
                      <a:gd name="T43" fmla="*/ 939 h 1033"/>
                      <a:gd name="T44" fmla="*/ 151 w 916"/>
                      <a:gd name="T45" fmla="*/ 961 h 1033"/>
                      <a:gd name="T46" fmla="*/ 193 w 916"/>
                      <a:gd name="T47" fmla="*/ 972 h 1033"/>
                      <a:gd name="T48" fmla="*/ 208 w 916"/>
                      <a:gd name="T49" fmla="*/ 1033 h 1033"/>
                      <a:gd name="T50" fmla="*/ 147 w 916"/>
                      <a:gd name="T51" fmla="*/ 1024 h 1033"/>
                      <a:gd name="T52" fmla="*/ 93 w 916"/>
                      <a:gd name="T53" fmla="*/ 998 h 1033"/>
                      <a:gd name="T54" fmla="*/ 48 w 916"/>
                      <a:gd name="T55" fmla="*/ 957 h 1033"/>
                      <a:gd name="T56" fmla="*/ 16 w 916"/>
                      <a:gd name="T57" fmla="*/ 907 h 1033"/>
                      <a:gd name="T58" fmla="*/ 1 w 916"/>
                      <a:gd name="T59" fmla="*/ 848 h 1033"/>
                      <a:gd name="T60" fmla="*/ 0 w 916"/>
                      <a:gd name="T61" fmla="*/ 258 h 1033"/>
                      <a:gd name="T62" fmla="*/ 2 w 916"/>
                      <a:gd name="T63" fmla="*/ 219 h 1033"/>
                      <a:gd name="T64" fmla="*/ 11 w 916"/>
                      <a:gd name="T65" fmla="*/ 182 h 1033"/>
                      <a:gd name="T66" fmla="*/ 25 w 916"/>
                      <a:gd name="T67" fmla="*/ 147 h 1033"/>
                      <a:gd name="T68" fmla="*/ 58 w 916"/>
                      <a:gd name="T69" fmla="*/ 94 h 1033"/>
                      <a:gd name="T70" fmla="*/ 114 w 916"/>
                      <a:gd name="T71" fmla="*/ 45 h 1033"/>
                      <a:gd name="T72" fmla="*/ 157 w 916"/>
                      <a:gd name="T73" fmla="*/ 20 h 1033"/>
                      <a:gd name="T74" fmla="*/ 193 w 916"/>
                      <a:gd name="T75" fmla="*/ 8 h 1033"/>
                      <a:gd name="T76" fmla="*/ 231 w 916"/>
                      <a:gd name="T77" fmla="*/ 1 h 1033"/>
                      <a:gd name="T78" fmla="*/ 658 w 916"/>
                      <a:gd name="T79" fmla="*/ 0 h 1033"/>
                      <a:gd name="T80" fmla="*/ 685 w 916"/>
                      <a:gd name="T81" fmla="*/ 1 h 1033"/>
                      <a:gd name="T82" fmla="*/ 723 w 916"/>
                      <a:gd name="T83" fmla="*/ 8 h 1033"/>
                      <a:gd name="T84" fmla="*/ 758 w 916"/>
                      <a:gd name="T85" fmla="*/ 20 h 1033"/>
                      <a:gd name="T86" fmla="*/ 802 w 916"/>
                      <a:gd name="T87" fmla="*/ 45 h 1033"/>
                      <a:gd name="T88" fmla="*/ 858 w 916"/>
                      <a:gd name="T89" fmla="*/ 94 h 1033"/>
                      <a:gd name="T90" fmla="*/ 891 w 916"/>
                      <a:gd name="T91" fmla="*/ 147 h 1033"/>
                      <a:gd name="T92" fmla="*/ 905 w 916"/>
                      <a:gd name="T93" fmla="*/ 182 h 1033"/>
                      <a:gd name="T94" fmla="*/ 913 w 916"/>
                      <a:gd name="T95" fmla="*/ 219 h 1033"/>
                      <a:gd name="T96" fmla="*/ 916 w 916"/>
                      <a:gd name="T97" fmla="*/ 258 h 1033"/>
                      <a:gd name="T98" fmla="*/ 915 w 916"/>
                      <a:gd name="T99" fmla="*/ 848 h 1033"/>
                      <a:gd name="T100" fmla="*/ 900 w 916"/>
                      <a:gd name="T101" fmla="*/ 907 h 1033"/>
                      <a:gd name="T102" fmla="*/ 868 w 916"/>
                      <a:gd name="T103" fmla="*/ 957 h 1033"/>
                      <a:gd name="T104" fmla="*/ 823 w 916"/>
                      <a:gd name="T105" fmla="*/ 998 h 1033"/>
                      <a:gd name="T106" fmla="*/ 769 w 916"/>
                      <a:gd name="T107" fmla="*/ 1024 h 1033"/>
                      <a:gd name="T108" fmla="*/ 708 w 916"/>
                      <a:gd name="T109" fmla="*/ 1033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16" h="1033">
                        <a:moveTo>
                          <a:pt x="708" y="1033"/>
                        </a:moveTo>
                        <a:lnTo>
                          <a:pt x="708" y="972"/>
                        </a:lnTo>
                        <a:lnTo>
                          <a:pt x="708" y="972"/>
                        </a:lnTo>
                        <a:lnTo>
                          <a:pt x="723" y="972"/>
                        </a:lnTo>
                        <a:lnTo>
                          <a:pt x="737" y="969"/>
                        </a:lnTo>
                        <a:lnTo>
                          <a:pt x="751" y="966"/>
                        </a:lnTo>
                        <a:lnTo>
                          <a:pt x="765" y="961"/>
                        </a:lnTo>
                        <a:lnTo>
                          <a:pt x="777" y="955"/>
                        </a:lnTo>
                        <a:lnTo>
                          <a:pt x="790" y="947"/>
                        </a:lnTo>
                        <a:lnTo>
                          <a:pt x="801" y="939"/>
                        </a:lnTo>
                        <a:lnTo>
                          <a:pt x="811" y="930"/>
                        </a:lnTo>
                        <a:lnTo>
                          <a:pt x="821" y="919"/>
                        </a:lnTo>
                        <a:lnTo>
                          <a:pt x="831" y="908"/>
                        </a:lnTo>
                        <a:lnTo>
                          <a:pt x="838" y="897"/>
                        </a:lnTo>
                        <a:lnTo>
                          <a:pt x="844" y="884"/>
                        </a:lnTo>
                        <a:lnTo>
                          <a:pt x="849" y="871"/>
                        </a:lnTo>
                        <a:lnTo>
                          <a:pt x="853" y="856"/>
                        </a:lnTo>
                        <a:lnTo>
                          <a:pt x="855" y="842"/>
                        </a:lnTo>
                        <a:lnTo>
                          <a:pt x="856" y="828"/>
                        </a:lnTo>
                        <a:lnTo>
                          <a:pt x="856" y="258"/>
                        </a:lnTo>
                        <a:lnTo>
                          <a:pt x="856" y="258"/>
                        </a:lnTo>
                        <a:lnTo>
                          <a:pt x="855" y="238"/>
                        </a:lnTo>
                        <a:lnTo>
                          <a:pt x="852" y="219"/>
                        </a:lnTo>
                        <a:lnTo>
                          <a:pt x="847" y="200"/>
                        </a:lnTo>
                        <a:lnTo>
                          <a:pt x="841" y="182"/>
                        </a:lnTo>
                        <a:lnTo>
                          <a:pt x="832" y="165"/>
                        </a:lnTo>
                        <a:lnTo>
                          <a:pt x="822" y="149"/>
                        </a:lnTo>
                        <a:lnTo>
                          <a:pt x="810" y="132"/>
                        </a:lnTo>
                        <a:lnTo>
                          <a:pt x="798" y="118"/>
                        </a:lnTo>
                        <a:lnTo>
                          <a:pt x="784" y="106"/>
                        </a:lnTo>
                        <a:lnTo>
                          <a:pt x="768" y="94"/>
                        </a:lnTo>
                        <a:lnTo>
                          <a:pt x="752" y="84"/>
                        </a:lnTo>
                        <a:lnTo>
                          <a:pt x="735" y="76"/>
                        </a:lnTo>
                        <a:lnTo>
                          <a:pt x="717" y="70"/>
                        </a:lnTo>
                        <a:lnTo>
                          <a:pt x="698" y="65"/>
                        </a:lnTo>
                        <a:lnTo>
                          <a:pt x="679" y="62"/>
                        </a:lnTo>
                        <a:lnTo>
                          <a:pt x="658" y="61"/>
                        </a:lnTo>
                        <a:lnTo>
                          <a:pt x="257" y="61"/>
                        </a:lnTo>
                        <a:lnTo>
                          <a:pt x="257" y="61"/>
                        </a:lnTo>
                        <a:lnTo>
                          <a:pt x="237" y="62"/>
                        </a:lnTo>
                        <a:lnTo>
                          <a:pt x="218" y="65"/>
                        </a:lnTo>
                        <a:lnTo>
                          <a:pt x="199" y="70"/>
                        </a:lnTo>
                        <a:lnTo>
                          <a:pt x="181" y="76"/>
                        </a:lnTo>
                        <a:lnTo>
                          <a:pt x="164" y="84"/>
                        </a:lnTo>
                        <a:lnTo>
                          <a:pt x="147" y="94"/>
                        </a:lnTo>
                        <a:lnTo>
                          <a:pt x="132" y="106"/>
                        </a:lnTo>
                        <a:lnTo>
                          <a:pt x="118" y="118"/>
                        </a:lnTo>
                        <a:lnTo>
                          <a:pt x="106" y="132"/>
                        </a:lnTo>
                        <a:lnTo>
                          <a:pt x="94" y="149"/>
                        </a:lnTo>
                        <a:lnTo>
                          <a:pt x="83" y="165"/>
                        </a:lnTo>
                        <a:lnTo>
                          <a:pt x="75" y="182"/>
                        </a:lnTo>
                        <a:lnTo>
                          <a:pt x="68" y="200"/>
                        </a:lnTo>
                        <a:lnTo>
                          <a:pt x="64" y="219"/>
                        </a:lnTo>
                        <a:lnTo>
                          <a:pt x="61" y="238"/>
                        </a:lnTo>
                        <a:lnTo>
                          <a:pt x="60" y="258"/>
                        </a:lnTo>
                        <a:lnTo>
                          <a:pt x="60" y="828"/>
                        </a:lnTo>
                        <a:lnTo>
                          <a:pt x="60" y="828"/>
                        </a:lnTo>
                        <a:lnTo>
                          <a:pt x="60" y="842"/>
                        </a:lnTo>
                        <a:lnTo>
                          <a:pt x="63" y="856"/>
                        </a:lnTo>
                        <a:lnTo>
                          <a:pt x="66" y="871"/>
                        </a:lnTo>
                        <a:lnTo>
                          <a:pt x="71" y="884"/>
                        </a:lnTo>
                        <a:lnTo>
                          <a:pt x="78" y="897"/>
                        </a:lnTo>
                        <a:lnTo>
                          <a:pt x="85" y="908"/>
                        </a:lnTo>
                        <a:lnTo>
                          <a:pt x="95" y="919"/>
                        </a:lnTo>
                        <a:lnTo>
                          <a:pt x="104" y="930"/>
                        </a:lnTo>
                        <a:lnTo>
                          <a:pt x="115" y="939"/>
                        </a:lnTo>
                        <a:lnTo>
                          <a:pt x="126" y="947"/>
                        </a:lnTo>
                        <a:lnTo>
                          <a:pt x="138" y="955"/>
                        </a:lnTo>
                        <a:lnTo>
                          <a:pt x="151" y="961"/>
                        </a:lnTo>
                        <a:lnTo>
                          <a:pt x="165" y="966"/>
                        </a:lnTo>
                        <a:lnTo>
                          <a:pt x="179" y="969"/>
                        </a:lnTo>
                        <a:lnTo>
                          <a:pt x="193" y="972"/>
                        </a:lnTo>
                        <a:lnTo>
                          <a:pt x="208" y="972"/>
                        </a:lnTo>
                        <a:lnTo>
                          <a:pt x="208" y="1033"/>
                        </a:lnTo>
                        <a:lnTo>
                          <a:pt x="208" y="1033"/>
                        </a:lnTo>
                        <a:lnTo>
                          <a:pt x="187" y="1032"/>
                        </a:lnTo>
                        <a:lnTo>
                          <a:pt x="167" y="1029"/>
                        </a:lnTo>
                        <a:lnTo>
                          <a:pt x="147" y="1024"/>
                        </a:lnTo>
                        <a:lnTo>
                          <a:pt x="128" y="1017"/>
                        </a:lnTo>
                        <a:lnTo>
                          <a:pt x="110" y="1008"/>
                        </a:lnTo>
                        <a:lnTo>
                          <a:pt x="93" y="998"/>
                        </a:lnTo>
                        <a:lnTo>
                          <a:pt x="76" y="986"/>
                        </a:lnTo>
                        <a:lnTo>
                          <a:pt x="61" y="972"/>
                        </a:lnTo>
                        <a:lnTo>
                          <a:pt x="48" y="957"/>
                        </a:lnTo>
                        <a:lnTo>
                          <a:pt x="36" y="942"/>
                        </a:lnTo>
                        <a:lnTo>
                          <a:pt x="25" y="925"/>
                        </a:lnTo>
                        <a:lnTo>
                          <a:pt x="16" y="907"/>
                        </a:lnTo>
                        <a:lnTo>
                          <a:pt x="9" y="889"/>
                        </a:lnTo>
                        <a:lnTo>
                          <a:pt x="4" y="869"/>
                        </a:lnTo>
                        <a:lnTo>
                          <a:pt x="1" y="848"/>
                        </a:lnTo>
                        <a:lnTo>
                          <a:pt x="0" y="828"/>
                        </a:lnTo>
                        <a:lnTo>
                          <a:pt x="0" y="258"/>
                        </a:lnTo>
                        <a:lnTo>
                          <a:pt x="0" y="258"/>
                        </a:lnTo>
                        <a:lnTo>
                          <a:pt x="0" y="245"/>
                        </a:lnTo>
                        <a:lnTo>
                          <a:pt x="1" y="232"/>
                        </a:lnTo>
                        <a:lnTo>
                          <a:pt x="2" y="219"/>
                        </a:lnTo>
                        <a:lnTo>
                          <a:pt x="5" y="207"/>
                        </a:lnTo>
                        <a:lnTo>
                          <a:pt x="8" y="194"/>
                        </a:lnTo>
                        <a:lnTo>
                          <a:pt x="11" y="182"/>
                        </a:lnTo>
                        <a:lnTo>
                          <a:pt x="15" y="170"/>
                        </a:lnTo>
                        <a:lnTo>
                          <a:pt x="20" y="159"/>
                        </a:lnTo>
                        <a:lnTo>
                          <a:pt x="25" y="147"/>
                        </a:lnTo>
                        <a:lnTo>
                          <a:pt x="31" y="135"/>
                        </a:lnTo>
                        <a:lnTo>
                          <a:pt x="43" y="114"/>
                        </a:lnTo>
                        <a:lnTo>
                          <a:pt x="58" y="94"/>
                        </a:lnTo>
                        <a:lnTo>
                          <a:pt x="75" y="76"/>
                        </a:lnTo>
                        <a:lnTo>
                          <a:pt x="94" y="59"/>
                        </a:lnTo>
                        <a:lnTo>
                          <a:pt x="114" y="45"/>
                        </a:lnTo>
                        <a:lnTo>
                          <a:pt x="135" y="32"/>
                        </a:lnTo>
                        <a:lnTo>
                          <a:pt x="146" y="25"/>
                        </a:lnTo>
                        <a:lnTo>
                          <a:pt x="157" y="20"/>
                        </a:lnTo>
                        <a:lnTo>
                          <a:pt x="169" y="15"/>
                        </a:lnTo>
                        <a:lnTo>
                          <a:pt x="181" y="11"/>
                        </a:lnTo>
                        <a:lnTo>
                          <a:pt x="193" y="8"/>
                        </a:lnTo>
                        <a:lnTo>
                          <a:pt x="206" y="5"/>
                        </a:lnTo>
                        <a:lnTo>
                          <a:pt x="218" y="3"/>
                        </a:lnTo>
                        <a:lnTo>
                          <a:pt x="231" y="1"/>
                        </a:lnTo>
                        <a:lnTo>
                          <a:pt x="244" y="0"/>
                        </a:lnTo>
                        <a:lnTo>
                          <a:pt x="257" y="0"/>
                        </a:lnTo>
                        <a:lnTo>
                          <a:pt x="658" y="0"/>
                        </a:lnTo>
                        <a:lnTo>
                          <a:pt x="658" y="0"/>
                        </a:lnTo>
                        <a:lnTo>
                          <a:pt x="672" y="0"/>
                        </a:lnTo>
                        <a:lnTo>
                          <a:pt x="685" y="1"/>
                        </a:lnTo>
                        <a:lnTo>
                          <a:pt x="697" y="3"/>
                        </a:lnTo>
                        <a:lnTo>
                          <a:pt x="710" y="5"/>
                        </a:lnTo>
                        <a:lnTo>
                          <a:pt x="723" y="8"/>
                        </a:lnTo>
                        <a:lnTo>
                          <a:pt x="735" y="11"/>
                        </a:lnTo>
                        <a:lnTo>
                          <a:pt x="747" y="15"/>
                        </a:lnTo>
                        <a:lnTo>
                          <a:pt x="758" y="20"/>
                        </a:lnTo>
                        <a:lnTo>
                          <a:pt x="770" y="25"/>
                        </a:lnTo>
                        <a:lnTo>
                          <a:pt x="781" y="32"/>
                        </a:lnTo>
                        <a:lnTo>
                          <a:pt x="802" y="45"/>
                        </a:lnTo>
                        <a:lnTo>
                          <a:pt x="822" y="59"/>
                        </a:lnTo>
                        <a:lnTo>
                          <a:pt x="841" y="76"/>
                        </a:lnTo>
                        <a:lnTo>
                          <a:pt x="858" y="94"/>
                        </a:lnTo>
                        <a:lnTo>
                          <a:pt x="872" y="114"/>
                        </a:lnTo>
                        <a:lnTo>
                          <a:pt x="885" y="135"/>
                        </a:lnTo>
                        <a:lnTo>
                          <a:pt x="891" y="147"/>
                        </a:lnTo>
                        <a:lnTo>
                          <a:pt x="896" y="159"/>
                        </a:lnTo>
                        <a:lnTo>
                          <a:pt x="901" y="170"/>
                        </a:lnTo>
                        <a:lnTo>
                          <a:pt x="905" y="182"/>
                        </a:lnTo>
                        <a:lnTo>
                          <a:pt x="908" y="194"/>
                        </a:lnTo>
                        <a:lnTo>
                          <a:pt x="911" y="207"/>
                        </a:lnTo>
                        <a:lnTo>
                          <a:pt x="913" y="219"/>
                        </a:lnTo>
                        <a:lnTo>
                          <a:pt x="915" y="232"/>
                        </a:lnTo>
                        <a:lnTo>
                          <a:pt x="916" y="245"/>
                        </a:lnTo>
                        <a:lnTo>
                          <a:pt x="916" y="258"/>
                        </a:lnTo>
                        <a:lnTo>
                          <a:pt x="916" y="828"/>
                        </a:lnTo>
                        <a:lnTo>
                          <a:pt x="916" y="828"/>
                        </a:lnTo>
                        <a:lnTo>
                          <a:pt x="915" y="848"/>
                        </a:lnTo>
                        <a:lnTo>
                          <a:pt x="912" y="869"/>
                        </a:lnTo>
                        <a:lnTo>
                          <a:pt x="907" y="889"/>
                        </a:lnTo>
                        <a:lnTo>
                          <a:pt x="900" y="907"/>
                        </a:lnTo>
                        <a:lnTo>
                          <a:pt x="891" y="925"/>
                        </a:lnTo>
                        <a:lnTo>
                          <a:pt x="880" y="942"/>
                        </a:lnTo>
                        <a:lnTo>
                          <a:pt x="868" y="957"/>
                        </a:lnTo>
                        <a:lnTo>
                          <a:pt x="855" y="972"/>
                        </a:lnTo>
                        <a:lnTo>
                          <a:pt x="840" y="986"/>
                        </a:lnTo>
                        <a:lnTo>
                          <a:pt x="823" y="998"/>
                        </a:lnTo>
                        <a:lnTo>
                          <a:pt x="806" y="1008"/>
                        </a:lnTo>
                        <a:lnTo>
                          <a:pt x="788" y="1017"/>
                        </a:lnTo>
                        <a:lnTo>
                          <a:pt x="769" y="1024"/>
                        </a:lnTo>
                        <a:lnTo>
                          <a:pt x="749" y="1029"/>
                        </a:lnTo>
                        <a:lnTo>
                          <a:pt x="729" y="1032"/>
                        </a:lnTo>
                        <a:lnTo>
                          <a:pt x="708" y="1033"/>
                        </a:lnTo>
                        <a:lnTo>
                          <a:pt x="708" y="103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79">
                    <a:extLst>
                      <a:ext uri="{FF2B5EF4-FFF2-40B4-BE49-F238E27FC236}">
                        <a16:creationId xmlns:a16="http://schemas.microsoft.com/office/drawing/2014/main" xmlns="" id="{B39EF4AB-5A58-49F3-BCC6-5E9F237241A2}"/>
                      </a:ext>
                    </a:extLst>
                  </p:cNvPr>
                  <p:cNvSpPr>
                    <a:spLocks/>
                  </p:cNvSpPr>
                  <p:nvPr/>
                </p:nvSpPr>
                <p:spPr bwMode="auto">
                  <a:xfrm>
                    <a:off x="9650413" y="2219325"/>
                    <a:ext cx="20637" cy="20637"/>
                  </a:xfrm>
                  <a:custGeom>
                    <a:avLst/>
                    <a:gdLst>
                      <a:gd name="T0" fmla="*/ 52 w 52"/>
                      <a:gd name="T1" fmla="*/ 27 h 52"/>
                      <a:gd name="T2" fmla="*/ 52 w 52"/>
                      <a:gd name="T3" fmla="*/ 27 h 52"/>
                      <a:gd name="T4" fmla="*/ 52 w 52"/>
                      <a:gd name="T5" fmla="*/ 32 h 52"/>
                      <a:gd name="T6" fmla="*/ 50 w 52"/>
                      <a:gd name="T7" fmla="*/ 36 h 52"/>
                      <a:gd name="T8" fmla="*/ 48 w 52"/>
                      <a:gd name="T9" fmla="*/ 41 h 52"/>
                      <a:gd name="T10" fmla="*/ 45 w 52"/>
                      <a:gd name="T11" fmla="*/ 45 h 52"/>
                      <a:gd name="T12" fmla="*/ 41 w 52"/>
                      <a:gd name="T13" fmla="*/ 48 h 52"/>
                      <a:gd name="T14" fmla="*/ 37 w 52"/>
                      <a:gd name="T15" fmla="*/ 50 h 52"/>
                      <a:gd name="T16" fmla="*/ 32 w 52"/>
                      <a:gd name="T17" fmla="*/ 52 h 52"/>
                      <a:gd name="T18" fmla="*/ 27 w 52"/>
                      <a:gd name="T19" fmla="*/ 52 h 52"/>
                      <a:gd name="T20" fmla="*/ 27 w 52"/>
                      <a:gd name="T21" fmla="*/ 52 h 52"/>
                      <a:gd name="T22" fmla="*/ 21 w 52"/>
                      <a:gd name="T23" fmla="*/ 52 h 52"/>
                      <a:gd name="T24" fmla="*/ 16 w 52"/>
                      <a:gd name="T25" fmla="*/ 50 h 52"/>
                      <a:gd name="T26" fmla="*/ 11 w 52"/>
                      <a:gd name="T27" fmla="*/ 48 h 52"/>
                      <a:gd name="T28" fmla="*/ 8 w 52"/>
                      <a:gd name="T29" fmla="*/ 45 h 52"/>
                      <a:gd name="T30" fmla="*/ 5 w 52"/>
                      <a:gd name="T31" fmla="*/ 41 h 52"/>
                      <a:gd name="T32" fmla="*/ 2 w 52"/>
                      <a:gd name="T33" fmla="*/ 36 h 52"/>
                      <a:gd name="T34" fmla="*/ 1 w 52"/>
                      <a:gd name="T35" fmla="*/ 32 h 52"/>
                      <a:gd name="T36" fmla="*/ 0 w 52"/>
                      <a:gd name="T37" fmla="*/ 27 h 52"/>
                      <a:gd name="T38" fmla="*/ 0 w 52"/>
                      <a:gd name="T39" fmla="*/ 27 h 52"/>
                      <a:gd name="T40" fmla="*/ 1 w 52"/>
                      <a:gd name="T41" fmla="*/ 21 h 52"/>
                      <a:gd name="T42" fmla="*/ 2 w 52"/>
                      <a:gd name="T43" fmla="*/ 16 h 52"/>
                      <a:gd name="T44" fmla="*/ 5 w 52"/>
                      <a:gd name="T45" fmla="*/ 11 h 52"/>
                      <a:gd name="T46" fmla="*/ 8 w 52"/>
                      <a:gd name="T47" fmla="*/ 8 h 52"/>
                      <a:gd name="T48" fmla="*/ 11 w 52"/>
                      <a:gd name="T49" fmla="*/ 5 h 52"/>
                      <a:gd name="T50" fmla="*/ 16 w 52"/>
                      <a:gd name="T51" fmla="*/ 2 h 52"/>
                      <a:gd name="T52" fmla="*/ 21 w 52"/>
                      <a:gd name="T53" fmla="*/ 1 h 52"/>
                      <a:gd name="T54" fmla="*/ 27 w 52"/>
                      <a:gd name="T55" fmla="*/ 0 h 52"/>
                      <a:gd name="T56" fmla="*/ 27 w 52"/>
                      <a:gd name="T57" fmla="*/ 0 h 52"/>
                      <a:gd name="T58" fmla="*/ 32 w 52"/>
                      <a:gd name="T59" fmla="*/ 1 h 52"/>
                      <a:gd name="T60" fmla="*/ 37 w 52"/>
                      <a:gd name="T61" fmla="*/ 2 h 52"/>
                      <a:gd name="T62" fmla="*/ 41 w 52"/>
                      <a:gd name="T63" fmla="*/ 5 h 52"/>
                      <a:gd name="T64" fmla="*/ 45 w 52"/>
                      <a:gd name="T65" fmla="*/ 8 h 52"/>
                      <a:gd name="T66" fmla="*/ 48 w 52"/>
                      <a:gd name="T67" fmla="*/ 11 h 52"/>
                      <a:gd name="T68" fmla="*/ 50 w 52"/>
                      <a:gd name="T69" fmla="*/ 16 h 52"/>
                      <a:gd name="T70" fmla="*/ 52 w 52"/>
                      <a:gd name="T71" fmla="*/ 21 h 52"/>
                      <a:gd name="T72" fmla="*/ 52 w 52"/>
                      <a:gd name="T73" fmla="*/ 27 h 52"/>
                      <a:gd name="T74" fmla="*/ 52 w 52"/>
                      <a:gd name="T75"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52" y="27"/>
                        </a:moveTo>
                        <a:lnTo>
                          <a:pt x="52" y="27"/>
                        </a:lnTo>
                        <a:lnTo>
                          <a:pt x="52" y="32"/>
                        </a:lnTo>
                        <a:lnTo>
                          <a:pt x="50" y="36"/>
                        </a:lnTo>
                        <a:lnTo>
                          <a:pt x="48" y="41"/>
                        </a:lnTo>
                        <a:lnTo>
                          <a:pt x="45" y="45"/>
                        </a:lnTo>
                        <a:lnTo>
                          <a:pt x="41" y="48"/>
                        </a:lnTo>
                        <a:lnTo>
                          <a:pt x="37" y="50"/>
                        </a:lnTo>
                        <a:lnTo>
                          <a:pt x="32" y="52"/>
                        </a:lnTo>
                        <a:lnTo>
                          <a:pt x="27" y="52"/>
                        </a:lnTo>
                        <a:lnTo>
                          <a:pt x="27" y="52"/>
                        </a:lnTo>
                        <a:lnTo>
                          <a:pt x="21" y="52"/>
                        </a:lnTo>
                        <a:lnTo>
                          <a:pt x="16" y="50"/>
                        </a:lnTo>
                        <a:lnTo>
                          <a:pt x="11" y="48"/>
                        </a:lnTo>
                        <a:lnTo>
                          <a:pt x="8" y="45"/>
                        </a:lnTo>
                        <a:lnTo>
                          <a:pt x="5" y="41"/>
                        </a:lnTo>
                        <a:lnTo>
                          <a:pt x="2" y="36"/>
                        </a:lnTo>
                        <a:lnTo>
                          <a:pt x="1" y="32"/>
                        </a:lnTo>
                        <a:lnTo>
                          <a:pt x="0" y="27"/>
                        </a:lnTo>
                        <a:lnTo>
                          <a:pt x="0" y="27"/>
                        </a:lnTo>
                        <a:lnTo>
                          <a:pt x="1" y="21"/>
                        </a:lnTo>
                        <a:lnTo>
                          <a:pt x="2" y="16"/>
                        </a:lnTo>
                        <a:lnTo>
                          <a:pt x="5" y="11"/>
                        </a:lnTo>
                        <a:lnTo>
                          <a:pt x="8" y="8"/>
                        </a:lnTo>
                        <a:lnTo>
                          <a:pt x="11" y="5"/>
                        </a:lnTo>
                        <a:lnTo>
                          <a:pt x="16" y="2"/>
                        </a:lnTo>
                        <a:lnTo>
                          <a:pt x="21" y="1"/>
                        </a:lnTo>
                        <a:lnTo>
                          <a:pt x="27" y="0"/>
                        </a:lnTo>
                        <a:lnTo>
                          <a:pt x="27" y="0"/>
                        </a:lnTo>
                        <a:lnTo>
                          <a:pt x="32" y="1"/>
                        </a:lnTo>
                        <a:lnTo>
                          <a:pt x="37" y="2"/>
                        </a:lnTo>
                        <a:lnTo>
                          <a:pt x="41" y="5"/>
                        </a:lnTo>
                        <a:lnTo>
                          <a:pt x="45" y="8"/>
                        </a:lnTo>
                        <a:lnTo>
                          <a:pt x="48" y="11"/>
                        </a:lnTo>
                        <a:lnTo>
                          <a:pt x="50" y="16"/>
                        </a:lnTo>
                        <a:lnTo>
                          <a:pt x="52" y="21"/>
                        </a:lnTo>
                        <a:lnTo>
                          <a:pt x="52" y="27"/>
                        </a:lnTo>
                        <a:lnTo>
                          <a:pt x="52" y="27"/>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180">
                    <a:extLst>
                      <a:ext uri="{FF2B5EF4-FFF2-40B4-BE49-F238E27FC236}">
                        <a16:creationId xmlns:a16="http://schemas.microsoft.com/office/drawing/2014/main" xmlns="" id="{517DA398-D87A-4033-BF37-DFF6B71CCA12}"/>
                      </a:ext>
                    </a:extLst>
                  </p:cNvPr>
                  <p:cNvSpPr>
                    <a:spLocks/>
                  </p:cNvSpPr>
                  <p:nvPr/>
                </p:nvSpPr>
                <p:spPr bwMode="auto">
                  <a:xfrm>
                    <a:off x="9650413" y="2274888"/>
                    <a:ext cx="20637" cy="19050"/>
                  </a:xfrm>
                  <a:custGeom>
                    <a:avLst/>
                    <a:gdLst>
                      <a:gd name="T0" fmla="*/ 8 w 52"/>
                      <a:gd name="T1" fmla="*/ 44 h 52"/>
                      <a:gd name="T2" fmla="*/ 8 w 52"/>
                      <a:gd name="T3" fmla="*/ 44 h 52"/>
                      <a:gd name="T4" fmla="*/ 4 w 52"/>
                      <a:gd name="T5" fmla="*/ 40 h 52"/>
                      <a:gd name="T6" fmla="*/ 2 w 52"/>
                      <a:gd name="T7" fmla="*/ 36 h 52"/>
                      <a:gd name="T8" fmla="*/ 1 w 52"/>
                      <a:gd name="T9" fmla="*/ 31 h 52"/>
                      <a:gd name="T10" fmla="*/ 0 w 52"/>
                      <a:gd name="T11" fmla="*/ 26 h 52"/>
                      <a:gd name="T12" fmla="*/ 1 w 52"/>
                      <a:gd name="T13" fmla="*/ 22 h 52"/>
                      <a:gd name="T14" fmla="*/ 2 w 52"/>
                      <a:gd name="T15" fmla="*/ 17 h 52"/>
                      <a:gd name="T16" fmla="*/ 4 w 52"/>
                      <a:gd name="T17" fmla="*/ 12 h 52"/>
                      <a:gd name="T18" fmla="*/ 8 w 52"/>
                      <a:gd name="T19" fmla="*/ 8 h 52"/>
                      <a:gd name="T20" fmla="*/ 8 w 52"/>
                      <a:gd name="T21" fmla="*/ 8 h 52"/>
                      <a:gd name="T22" fmla="*/ 12 w 52"/>
                      <a:gd name="T23" fmla="*/ 5 h 52"/>
                      <a:gd name="T24" fmla="*/ 16 w 52"/>
                      <a:gd name="T25" fmla="*/ 3 h 52"/>
                      <a:gd name="T26" fmla="*/ 21 w 52"/>
                      <a:gd name="T27" fmla="*/ 0 h 52"/>
                      <a:gd name="T28" fmla="*/ 27 w 52"/>
                      <a:gd name="T29" fmla="*/ 0 h 52"/>
                      <a:gd name="T30" fmla="*/ 31 w 52"/>
                      <a:gd name="T31" fmla="*/ 0 h 52"/>
                      <a:gd name="T32" fmla="*/ 36 w 52"/>
                      <a:gd name="T33" fmla="*/ 3 h 52"/>
                      <a:gd name="T34" fmla="*/ 41 w 52"/>
                      <a:gd name="T35" fmla="*/ 5 h 52"/>
                      <a:gd name="T36" fmla="*/ 45 w 52"/>
                      <a:gd name="T37" fmla="*/ 8 h 52"/>
                      <a:gd name="T38" fmla="*/ 45 w 52"/>
                      <a:gd name="T39" fmla="*/ 8 h 52"/>
                      <a:gd name="T40" fmla="*/ 48 w 52"/>
                      <a:gd name="T41" fmla="*/ 12 h 52"/>
                      <a:gd name="T42" fmla="*/ 50 w 52"/>
                      <a:gd name="T43" fmla="*/ 17 h 52"/>
                      <a:gd name="T44" fmla="*/ 52 w 52"/>
                      <a:gd name="T45" fmla="*/ 22 h 52"/>
                      <a:gd name="T46" fmla="*/ 52 w 52"/>
                      <a:gd name="T47" fmla="*/ 26 h 52"/>
                      <a:gd name="T48" fmla="*/ 52 w 52"/>
                      <a:gd name="T49" fmla="*/ 31 h 52"/>
                      <a:gd name="T50" fmla="*/ 50 w 52"/>
                      <a:gd name="T51" fmla="*/ 36 h 52"/>
                      <a:gd name="T52" fmla="*/ 48 w 52"/>
                      <a:gd name="T53" fmla="*/ 40 h 52"/>
                      <a:gd name="T54" fmla="*/ 45 w 52"/>
                      <a:gd name="T55" fmla="*/ 44 h 52"/>
                      <a:gd name="T56" fmla="*/ 45 w 52"/>
                      <a:gd name="T57" fmla="*/ 44 h 52"/>
                      <a:gd name="T58" fmla="*/ 41 w 52"/>
                      <a:gd name="T59" fmla="*/ 48 h 52"/>
                      <a:gd name="T60" fmla="*/ 36 w 52"/>
                      <a:gd name="T61" fmla="*/ 50 h 52"/>
                      <a:gd name="T62" fmla="*/ 31 w 52"/>
                      <a:gd name="T63" fmla="*/ 51 h 52"/>
                      <a:gd name="T64" fmla="*/ 27 w 52"/>
                      <a:gd name="T65" fmla="*/ 52 h 52"/>
                      <a:gd name="T66" fmla="*/ 21 w 52"/>
                      <a:gd name="T67" fmla="*/ 51 h 52"/>
                      <a:gd name="T68" fmla="*/ 16 w 52"/>
                      <a:gd name="T69" fmla="*/ 50 h 52"/>
                      <a:gd name="T70" fmla="*/ 12 w 52"/>
                      <a:gd name="T71" fmla="*/ 48 h 52"/>
                      <a:gd name="T72" fmla="*/ 8 w 52"/>
                      <a:gd name="T73" fmla="*/ 44 h 52"/>
                      <a:gd name="T74" fmla="*/ 8 w 52"/>
                      <a:gd name="T75" fmla="*/ 4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2">
                        <a:moveTo>
                          <a:pt x="8" y="44"/>
                        </a:moveTo>
                        <a:lnTo>
                          <a:pt x="8" y="44"/>
                        </a:lnTo>
                        <a:lnTo>
                          <a:pt x="4" y="40"/>
                        </a:lnTo>
                        <a:lnTo>
                          <a:pt x="2" y="36"/>
                        </a:lnTo>
                        <a:lnTo>
                          <a:pt x="1" y="31"/>
                        </a:lnTo>
                        <a:lnTo>
                          <a:pt x="0" y="26"/>
                        </a:lnTo>
                        <a:lnTo>
                          <a:pt x="1" y="22"/>
                        </a:lnTo>
                        <a:lnTo>
                          <a:pt x="2" y="17"/>
                        </a:lnTo>
                        <a:lnTo>
                          <a:pt x="4" y="12"/>
                        </a:lnTo>
                        <a:lnTo>
                          <a:pt x="8" y="8"/>
                        </a:lnTo>
                        <a:lnTo>
                          <a:pt x="8" y="8"/>
                        </a:lnTo>
                        <a:lnTo>
                          <a:pt x="12" y="5"/>
                        </a:lnTo>
                        <a:lnTo>
                          <a:pt x="16" y="3"/>
                        </a:lnTo>
                        <a:lnTo>
                          <a:pt x="21" y="0"/>
                        </a:lnTo>
                        <a:lnTo>
                          <a:pt x="27" y="0"/>
                        </a:lnTo>
                        <a:lnTo>
                          <a:pt x="31" y="0"/>
                        </a:lnTo>
                        <a:lnTo>
                          <a:pt x="36" y="3"/>
                        </a:lnTo>
                        <a:lnTo>
                          <a:pt x="41" y="5"/>
                        </a:lnTo>
                        <a:lnTo>
                          <a:pt x="45" y="8"/>
                        </a:lnTo>
                        <a:lnTo>
                          <a:pt x="45" y="8"/>
                        </a:lnTo>
                        <a:lnTo>
                          <a:pt x="48" y="12"/>
                        </a:lnTo>
                        <a:lnTo>
                          <a:pt x="50" y="17"/>
                        </a:lnTo>
                        <a:lnTo>
                          <a:pt x="52" y="22"/>
                        </a:lnTo>
                        <a:lnTo>
                          <a:pt x="52" y="26"/>
                        </a:lnTo>
                        <a:lnTo>
                          <a:pt x="52" y="31"/>
                        </a:lnTo>
                        <a:lnTo>
                          <a:pt x="50" y="36"/>
                        </a:lnTo>
                        <a:lnTo>
                          <a:pt x="48" y="40"/>
                        </a:lnTo>
                        <a:lnTo>
                          <a:pt x="45" y="44"/>
                        </a:lnTo>
                        <a:lnTo>
                          <a:pt x="45" y="44"/>
                        </a:lnTo>
                        <a:lnTo>
                          <a:pt x="41" y="48"/>
                        </a:lnTo>
                        <a:lnTo>
                          <a:pt x="36" y="50"/>
                        </a:lnTo>
                        <a:lnTo>
                          <a:pt x="31" y="51"/>
                        </a:lnTo>
                        <a:lnTo>
                          <a:pt x="27" y="52"/>
                        </a:lnTo>
                        <a:lnTo>
                          <a:pt x="21" y="51"/>
                        </a:lnTo>
                        <a:lnTo>
                          <a:pt x="16" y="50"/>
                        </a:lnTo>
                        <a:lnTo>
                          <a:pt x="12" y="48"/>
                        </a:lnTo>
                        <a:lnTo>
                          <a:pt x="8" y="44"/>
                        </a:lnTo>
                        <a:lnTo>
                          <a:pt x="8" y="4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181">
                    <a:extLst>
                      <a:ext uri="{FF2B5EF4-FFF2-40B4-BE49-F238E27FC236}">
                        <a16:creationId xmlns:a16="http://schemas.microsoft.com/office/drawing/2014/main" xmlns="" id="{DB8980A4-508C-4DF1-B217-E75E3751F407}"/>
                      </a:ext>
                    </a:extLst>
                  </p:cNvPr>
                  <p:cNvSpPr>
                    <a:spLocks/>
                  </p:cNvSpPr>
                  <p:nvPr/>
                </p:nvSpPr>
                <p:spPr bwMode="auto">
                  <a:xfrm>
                    <a:off x="9650413" y="2328863"/>
                    <a:ext cx="20637" cy="20637"/>
                  </a:xfrm>
                  <a:custGeom>
                    <a:avLst/>
                    <a:gdLst>
                      <a:gd name="T0" fmla="*/ 8 w 52"/>
                      <a:gd name="T1" fmla="*/ 43 h 51"/>
                      <a:gd name="T2" fmla="*/ 8 w 52"/>
                      <a:gd name="T3" fmla="*/ 43 h 51"/>
                      <a:gd name="T4" fmla="*/ 4 w 52"/>
                      <a:gd name="T5" fmla="*/ 39 h 51"/>
                      <a:gd name="T6" fmla="*/ 2 w 52"/>
                      <a:gd name="T7" fmla="*/ 35 h 51"/>
                      <a:gd name="T8" fmla="*/ 1 w 52"/>
                      <a:gd name="T9" fmla="*/ 30 h 51"/>
                      <a:gd name="T10" fmla="*/ 0 w 52"/>
                      <a:gd name="T11" fmla="*/ 25 h 51"/>
                      <a:gd name="T12" fmla="*/ 1 w 52"/>
                      <a:gd name="T13" fmla="*/ 20 h 51"/>
                      <a:gd name="T14" fmla="*/ 2 w 52"/>
                      <a:gd name="T15" fmla="*/ 16 h 51"/>
                      <a:gd name="T16" fmla="*/ 4 w 52"/>
                      <a:gd name="T17" fmla="*/ 11 h 51"/>
                      <a:gd name="T18" fmla="*/ 8 w 52"/>
                      <a:gd name="T19" fmla="*/ 7 h 51"/>
                      <a:gd name="T20" fmla="*/ 8 w 52"/>
                      <a:gd name="T21" fmla="*/ 7 h 51"/>
                      <a:gd name="T22" fmla="*/ 12 w 52"/>
                      <a:gd name="T23" fmla="*/ 4 h 51"/>
                      <a:gd name="T24" fmla="*/ 16 w 52"/>
                      <a:gd name="T25" fmla="*/ 2 h 51"/>
                      <a:gd name="T26" fmla="*/ 21 w 52"/>
                      <a:gd name="T27" fmla="*/ 0 h 51"/>
                      <a:gd name="T28" fmla="*/ 27 w 52"/>
                      <a:gd name="T29" fmla="*/ 0 h 51"/>
                      <a:gd name="T30" fmla="*/ 31 w 52"/>
                      <a:gd name="T31" fmla="*/ 0 h 51"/>
                      <a:gd name="T32" fmla="*/ 36 w 52"/>
                      <a:gd name="T33" fmla="*/ 2 h 51"/>
                      <a:gd name="T34" fmla="*/ 41 w 52"/>
                      <a:gd name="T35" fmla="*/ 4 h 51"/>
                      <a:gd name="T36" fmla="*/ 45 w 52"/>
                      <a:gd name="T37" fmla="*/ 7 h 51"/>
                      <a:gd name="T38" fmla="*/ 45 w 52"/>
                      <a:gd name="T39" fmla="*/ 7 h 51"/>
                      <a:gd name="T40" fmla="*/ 48 w 52"/>
                      <a:gd name="T41" fmla="*/ 11 h 51"/>
                      <a:gd name="T42" fmla="*/ 50 w 52"/>
                      <a:gd name="T43" fmla="*/ 16 h 51"/>
                      <a:gd name="T44" fmla="*/ 52 w 52"/>
                      <a:gd name="T45" fmla="*/ 20 h 51"/>
                      <a:gd name="T46" fmla="*/ 52 w 52"/>
                      <a:gd name="T47" fmla="*/ 25 h 51"/>
                      <a:gd name="T48" fmla="*/ 52 w 52"/>
                      <a:gd name="T49" fmla="*/ 30 h 51"/>
                      <a:gd name="T50" fmla="*/ 50 w 52"/>
                      <a:gd name="T51" fmla="*/ 35 h 51"/>
                      <a:gd name="T52" fmla="*/ 48 w 52"/>
                      <a:gd name="T53" fmla="*/ 39 h 51"/>
                      <a:gd name="T54" fmla="*/ 45 w 52"/>
                      <a:gd name="T55" fmla="*/ 43 h 51"/>
                      <a:gd name="T56" fmla="*/ 45 w 52"/>
                      <a:gd name="T57" fmla="*/ 43 h 51"/>
                      <a:gd name="T58" fmla="*/ 41 w 52"/>
                      <a:gd name="T59" fmla="*/ 46 h 51"/>
                      <a:gd name="T60" fmla="*/ 36 w 52"/>
                      <a:gd name="T61" fmla="*/ 49 h 51"/>
                      <a:gd name="T62" fmla="*/ 31 w 52"/>
                      <a:gd name="T63" fmla="*/ 50 h 51"/>
                      <a:gd name="T64" fmla="*/ 27 w 52"/>
                      <a:gd name="T65" fmla="*/ 51 h 51"/>
                      <a:gd name="T66" fmla="*/ 21 w 52"/>
                      <a:gd name="T67" fmla="*/ 50 h 51"/>
                      <a:gd name="T68" fmla="*/ 16 w 52"/>
                      <a:gd name="T69" fmla="*/ 49 h 51"/>
                      <a:gd name="T70" fmla="*/ 12 w 52"/>
                      <a:gd name="T71" fmla="*/ 46 h 51"/>
                      <a:gd name="T72" fmla="*/ 8 w 52"/>
                      <a:gd name="T73" fmla="*/ 43 h 51"/>
                      <a:gd name="T74" fmla="*/ 8 w 52"/>
                      <a:gd name="T75"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1">
                        <a:moveTo>
                          <a:pt x="8" y="43"/>
                        </a:moveTo>
                        <a:lnTo>
                          <a:pt x="8" y="43"/>
                        </a:lnTo>
                        <a:lnTo>
                          <a:pt x="4" y="39"/>
                        </a:lnTo>
                        <a:lnTo>
                          <a:pt x="2" y="35"/>
                        </a:lnTo>
                        <a:lnTo>
                          <a:pt x="1" y="30"/>
                        </a:lnTo>
                        <a:lnTo>
                          <a:pt x="0" y="25"/>
                        </a:lnTo>
                        <a:lnTo>
                          <a:pt x="1" y="20"/>
                        </a:lnTo>
                        <a:lnTo>
                          <a:pt x="2" y="16"/>
                        </a:lnTo>
                        <a:lnTo>
                          <a:pt x="4" y="11"/>
                        </a:lnTo>
                        <a:lnTo>
                          <a:pt x="8" y="7"/>
                        </a:lnTo>
                        <a:lnTo>
                          <a:pt x="8" y="7"/>
                        </a:lnTo>
                        <a:lnTo>
                          <a:pt x="12" y="4"/>
                        </a:lnTo>
                        <a:lnTo>
                          <a:pt x="16" y="2"/>
                        </a:lnTo>
                        <a:lnTo>
                          <a:pt x="21" y="0"/>
                        </a:lnTo>
                        <a:lnTo>
                          <a:pt x="27" y="0"/>
                        </a:lnTo>
                        <a:lnTo>
                          <a:pt x="31" y="0"/>
                        </a:lnTo>
                        <a:lnTo>
                          <a:pt x="36" y="2"/>
                        </a:lnTo>
                        <a:lnTo>
                          <a:pt x="41" y="4"/>
                        </a:lnTo>
                        <a:lnTo>
                          <a:pt x="45" y="7"/>
                        </a:lnTo>
                        <a:lnTo>
                          <a:pt x="45" y="7"/>
                        </a:lnTo>
                        <a:lnTo>
                          <a:pt x="48" y="11"/>
                        </a:lnTo>
                        <a:lnTo>
                          <a:pt x="50" y="16"/>
                        </a:lnTo>
                        <a:lnTo>
                          <a:pt x="52" y="20"/>
                        </a:lnTo>
                        <a:lnTo>
                          <a:pt x="52" y="25"/>
                        </a:lnTo>
                        <a:lnTo>
                          <a:pt x="52" y="30"/>
                        </a:lnTo>
                        <a:lnTo>
                          <a:pt x="50" y="35"/>
                        </a:lnTo>
                        <a:lnTo>
                          <a:pt x="48" y="39"/>
                        </a:lnTo>
                        <a:lnTo>
                          <a:pt x="45" y="43"/>
                        </a:lnTo>
                        <a:lnTo>
                          <a:pt x="45" y="43"/>
                        </a:lnTo>
                        <a:lnTo>
                          <a:pt x="41" y="46"/>
                        </a:lnTo>
                        <a:lnTo>
                          <a:pt x="36" y="49"/>
                        </a:lnTo>
                        <a:lnTo>
                          <a:pt x="31" y="50"/>
                        </a:lnTo>
                        <a:lnTo>
                          <a:pt x="27" y="51"/>
                        </a:lnTo>
                        <a:lnTo>
                          <a:pt x="21" y="50"/>
                        </a:lnTo>
                        <a:lnTo>
                          <a:pt x="16" y="49"/>
                        </a:lnTo>
                        <a:lnTo>
                          <a:pt x="12" y="46"/>
                        </a:lnTo>
                        <a:lnTo>
                          <a:pt x="8" y="43"/>
                        </a:lnTo>
                        <a:lnTo>
                          <a:pt x="8" y="4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182">
                    <a:extLst>
                      <a:ext uri="{FF2B5EF4-FFF2-40B4-BE49-F238E27FC236}">
                        <a16:creationId xmlns:a16="http://schemas.microsoft.com/office/drawing/2014/main" xmlns="" id="{171B3E8D-739A-4136-8248-C710AEB2B192}"/>
                      </a:ext>
                    </a:extLst>
                  </p:cNvPr>
                  <p:cNvSpPr>
                    <a:spLocks/>
                  </p:cNvSpPr>
                  <p:nvPr/>
                </p:nvSpPr>
                <p:spPr bwMode="auto">
                  <a:xfrm>
                    <a:off x="9650413" y="2384425"/>
                    <a:ext cx="20637" cy="19050"/>
                  </a:xfrm>
                  <a:custGeom>
                    <a:avLst/>
                    <a:gdLst>
                      <a:gd name="T0" fmla="*/ 52 w 52"/>
                      <a:gd name="T1" fmla="*/ 25 h 50"/>
                      <a:gd name="T2" fmla="*/ 52 w 52"/>
                      <a:gd name="T3" fmla="*/ 25 h 50"/>
                      <a:gd name="T4" fmla="*/ 52 w 52"/>
                      <a:gd name="T5" fmla="*/ 30 h 50"/>
                      <a:gd name="T6" fmla="*/ 50 w 52"/>
                      <a:gd name="T7" fmla="*/ 35 h 50"/>
                      <a:gd name="T8" fmla="*/ 48 w 52"/>
                      <a:gd name="T9" fmla="*/ 39 h 50"/>
                      <a:gd name="T10" fmla="*/ 45 w 52"/>
                      <a:gd name="T11" fmla="*/ 43 h 50"/>
                      <a:gd name="T12" fmla="*/ 41 w 52"/>
                      <a:gd name="T13" fmla="*/ 46 h 50"/>
                      <a:gd name="T14" fmla="*/ 37 w 52"/>
                      <a:gd name="T15" fmla="*/ 48 h 50"/>
                      <a:gd name="T16" fmla="*/ 32 w 52"/>
                      <a:gd name="T17" fmla="*/ 50 h 50"/>
                      <a:gd name="T18" fmla="*/ 27 w 52"/>
                      <a:gd name="T19" fmla="*/ 50 h 50"/>
                      <a:gd name="T20" fmla="*/ 27 w 52"/>
                      <a:gd name="T21" fmla="*/ 50 h 50"/>
                      <a:gd name="T22" fmla="*/ 21 w 52"/>
                      <a:gd name="T23" fmla="*/ 50 h 50"/>
                      <a:gd name="T24" fmla="*/ 16 w 52"/>
                      <a:gd name="T25" fmla="*/ 48 h 50"/>
                      <a:gd name="T26" fmla="*/ 11 w 52"/>
                      <a:gd name="T27" fmla="*/ 46 h 50"/>
                      <a:gd name="T28" fmla="*/ 8 w 52"/>
                      <a:gd name="T29" fmla="*/ 43 h 50"/>
                      <a:gd name="T30" fmla="*/ 5 w 52"/>
                      <a:gd name="T31" fmla="*/ 39 h 50"/>
                      <a:gd name="T32" fmla="*/ 2 w 52"/>
                      <a:gd name="T33" fmla="*/ 35 h 50"/>
                      <a:gd name="T34" fmla="*/ 1 w 52"/>
                      <a:gd name="T35" fmla="*/ 30 h 50"/>
                      <a:gd name="T36" fmla="*/ 0 w 52"/>
                      <a:gd name="T37" fmla="*/ 25 h 50"/>
                      <a:gd name="T38" fmla="*/ 0 w 52"/>
                      <a:gd name="T39" fmla="*/ 25 h 50"/>
                      <a:gd name="T40" fmla="*/ 1 w 52"/>
                      <a:gd name="T41" fmla="*/ 20 h 50"/>
                      <a:gd name="T42" fmla="*/ 2 w 52"/>
                      <a:gd name="T43" fmla="*/ 15 h 50"/>
                      <a:gd name="T44" fmla="*/ 5 w 52"/>
                      <a:gd name="T45" fmla="*/ 11 h 50"/>
                      <a:gd name="T46" fmla="*/ 8 w 52"/>
                      <a:gd name="T47" fmla="*/ 7 h 50"/>
                      <a:gd name="T48" fmla="*/ 11 w 52"/>
                      <a:gd name="T49" fmla="*/ 4 h 50"/>
                      <a:gd name="T50" fmla="*/ 16 w 52"/>
                      <a:gd name="T51" fmla="*/ 2 h 50"/>
                      <a:gd name="T52" fmla="*/ 21 w 52"/>
                      <a:gd name="T53" fmla="*/ 0 h 50"/>
                      <a:gd name="T54" fmla="*/ 27 w 52"/>
                      <a:gd name="T55" fmla="*/ 0 h 50"/>
                      <a:gd name="T56" fmla="*/ 27 w 52"/>
                      <a:gd name="T57" fmla="*/ 0 h 50"/>
                      <a:gd name="T58" fmla="*/ 32 w 52"/>
                      <a:gd name="T59" fmla="*/ 0 h 50"/>
                      <a:gd name="T60" fmla="*/ 37 w 52"/>
                      <a:gd name="T61" fmla="*/ 2 h 50"/>
                      <a:gd name="T62" fmla="*/ 41 w 52"/>
                      <a:gd name="T63" fmla="*/ 4 h 50"/>
                      <a:gd name="T64" fmla="*/ 45 w 52"/>
                      <a:gd name="T65" fmla="*/ 7 h 50"/>
                      <a:gd name="T66" fmla="*/ 48 w 52"/>
                      <a:gd name="T67" fmla="*/ 11 h 50"/>
                      <a:gd name="T68" fmla="*/ 50 w 52"/>
                      <a:gd name="T69" fmla="*/ 15 h 50"/>
                      <a:gd name="T70" fmla="*/ 52 w 52"/>
                      <a:gd name="T71" fmla="*/ 20 h 50"/>
                      <a:gd name="T72" fmla="*/ 52 w 52"/>
                      <a:gd name="T73" fmla="*/ 25 h 50"/>
                      <a:gd name="T74" fmla="*/ 52 w 52"/>
                      <a:gd name="T75"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0">
                        <a:moveTo>
                          <a:pt x="52" y="25"/>
                        </a:moveTo>
                        <a:lnTo>
                          <a:pt x="52" y="25"/>
                        </a:lnTo>
                        <a:lnTo>
                          <a:pt x="52" y="30"/>
                        </a:lnTo>
                        <a:lnTo>
                          <a:pt x="50" y="35"/>
                        </a:lnTo>
                        <a:lnTo>
                          <a:pt x="48" y="39"/>
                        </a:lnTo>
                        <a:lnTo>
                          <a:pt x="45" y="43"/>
                        </a:lnTo>
                        <a:lnTo>
                          <a:pt x="41" y="46"/>
                        </a:lnTo>
                        <a:lnTo>
                          <a:pt x="37" y="48"/>
                        </a:lnTo>
                        <a:lnTo>
                          <a:pt x="32" y="50"/>
                        </a:lnTo>
                        <a:lnTo>
                          <a:pt x="27" y="50"/>
                        </a:lnTo>
                        <a:lnTo>
                          <a:pt x="27" y="50"/>
                        </a:lnTo>
                        <a:lnTo>
                          <a:pt x="21" y="50"/>
                        </a:lnTo>
                        <a:lnTo>
                          <a:pt x="16" y="48"/>
                        </a:lnTo>
                        <a:lnTo>
                          <a:pt x="11" y="46"/>
                        </a:lnTo>
                        <a:lnTo>
                          <a:pt x="8" y="43"/>
                        </a:lnTo>
                        <a:lnTo>
                          <a:pt x="5" y="39"/>
                        </a:lnTo>
                        <a:lnTo>
                          <a:pt x="2" y="35"/>
                        </a:lnTo>
                        <a:lnTo>
                          <a:pt x="1" y="30"/>
                        </a:lnTo>
                        <a:lnTo>
                          <a:pt x="0" y="25"/>
                        </a:lnTo>
                        <a:lnTo>
                          <a:pt x="0" y="25"/>
                        </a:lnTo>
                        <a:lnTo>
                          <a:pt x="1" y="20"/>
                        </a:lnTo>
                        <a:lnTo>
                          <a:pt x="2" y="15"/>
                        </a:lnTo>
                        <a:lnTo>
                          <a:pt x="5" y="11"/>
                        </a:lnTo>
                        <a:lnTo>
                          <a:pt x="8" y="7"/>
                        </a:lnTo>
                        <a:lnTo>
                          <a:pt x="11" y="4"/>
                        </a:lnTo>
                        <a:lnTo>
                          <a:pt x="16" y="2"/>
                        </a:lnTo>
                        <a:lnTo>
                          <a:pt x="21" y="0"/>
                        </a:lnTo>
                        <a:lnTo>
                          <a:pt x="27" y="0"/>
                        </a:lnTo>
                        <a:lnTo>
                          <a:pt x="27" y="0"/>
                        </a:lnTo>
                        <a:lnTo>
                          <a:pt x="32" y="0"/>
                        </a:lnTo>
                        <a:lnTo>
                          <a:pt x="37" y="2"/>
                        </a:lnTo>
                        <a:lnTo>
                          <a:pt x="41" y="4"/>
                        </a:lnTo>
                        <a:lnTo>
                          <a:pt x="45" y="7"/>
                        </a:lnTo>
                        <a:lnTo>
                          <a:pt x="48" y="11"/>
                        </a:lnTo>
                        <a:lnTo>
                          <a:pt x="50" y="15"/>
                        </a:lnTo>
                        <a:lnTo>
                          <a:pt x="52" y="20"/>
                        </a:lnTo>
                        <a:lnTo>
                          <a:pt x="52" y="25"/>
                        </a:lnTo>
                        <a:lnTo>
                          <a:pt x="52" y="25"/>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183">
                    <a:extLst>
                      <a:ext uri="{FF2B5EF4-FFF2-40B4-BE49-F238E27FC236}">
                        <a16:creationId xmlns:a16="http://schemas.microsoft.com/office/drawing/2014/main" xmlns="" id="{12DF2CC8-6A33-4848-81F3-FD6584CF6A51}"/>
                      </a:ext>
                    </a:extLst>
                  </p:cNvPr>
                  <p:cNvSpPr>
                    <a:spLocks/>
                  </p:cNvSpPr>
                  <p:nvPr/>
                </p:nvSpPr>
                <p:spPr bwMode="auto">
                  <a:xfrm>
                    <a:off x="9650413" y="2438400"/>
                    <a:ext cx="20637" cy="20637"/>
                  </a:xfrm>
                  <a:custGeom>
                    <a:avLst/>
                    <a:gdLst>
                      <a:gd name="T0" fmla="*/ 8 w 52"/>
                      <a:gd name="T1" fmla="*/ 43 h 50"/>
                      <a:gd name="T2" fmla="*/ 8 w 52"/>
                      <a:gd name="T3" fmla="*/ 43 h 50"/>
                      <a:gd name="T4" fmla="*/ 4 w 52"/>
                      <a:gd name="T5" fmla="*/ 39 h 50"/>
                      <a:gd name="T6" fmla="*/ 2 w 52"/>
                      <a:gd name="T7" fmla="*/ 34 h 50"/>
                      <a:gd name="T8" fmla="*/ 1 w 52"/>
                      <a:gd name="T9" fmla="*/ 30 h 50"/>
                      <a:gd name="T10" fmla="*/ 0 w 52"/>
                      <a:gd name="T11" fmla="*/ 25 h 50"/>
                      <a:gd name="T12" fmla="*/ 1 w 52"/>
                      <a:gd name="T13" fmla="*/ 20 h 50"/>
                      <a:gd name="T14" fmla="*/ 2 w 52"/>
                      <a:gd name="T15" fmla="*/ 15 h 50"/>
                      <a:gd name="T16" fmla="*/ 4 w 52"/>
                      <a:gd name="T17" fmla="*/ 11 h 50"/>
                      <a:gd name="T18" fmla="*/ 8 w 52"/>
                      <a:gd name="T19" fmla="*/ 7 h 50"/>
                      <a:gd name="T20" fmla="*/ 8 w 52"/>
                      <a:gd name="T21" fmla="*/ 7 h 50"/>
                      <a:gd name="T22" fmla="*/ 12 w 52"/>
                      <a:gd name="T23" fmla="*/ 4 h 50"/>
                      <a:gd name="T24" fmla="*/ 16 w 52"/>
                      <a:gd name="T25" fmla="*/ 1 h 50"/>
                      <a:gd name="T26" fmla="*/ 21 w 52"/>
                      <a:gd name="T27" fmla="*/ 0 h 50"/>
                      <a:gd name="T28" fmla="*/ 27 w 52"/>
                      <a:gd name="T29" fmla="*/ 0 h 50"/>
                      <a:gd name="T30" fmla="*/ 31 w 52"/>
                      <a:gd name="T31" fmla="*/ 0 h 50"/>
                      <a:gd name="T32" fmla="*/ 36 w 52"/>
                      <a:gd name="T33" fmla="*/ 1 h 50"/>
                      <a:gd name="T34" fmla="*/ 41 w 52"/>
                      <a:gd name="T35" fmla="*/ 4 h 50"/>
                      <a:gd name="T36" fmla="*/ 45 w 52"/>
                      <a:gd name="T37" fmla="*/ 7 h 50"/>
                      <a:gd name="T38" fmla="*/ 45 w 52"/>
                      <a:gd name="T39" fmla="*/ 7 h 50"/>
                      <a:gd name="T40" fmla="*/ 48 w 52"/>
                      <a:gd name="T41" fmla="*/ 11 h 50"/>
                      <a:gd name="T42" fmla="*/ 50 w 52"/>
                      <a:gd name="T43" fmla="*/ 15 h 50"/>
                      <a:gd name="T44" fmla="*/ 52 w 52"/>
                      <a:gd name="T45" fmla="*/ 20 h 50"/>
                      <a:gd name="T46" fmla="*/ 52 w 52"/>
                      <a:gd name="T47" fmla="*/ 25 h 50"/>
                      <a:gd name="T48" fmla="*/ 52 w 52"/>
                      <a:gd name="T49" fmla="*/ 30 h 50"/>
                      <a:gd name="T50" fmla="*/ 50 w 52"/>
                      <a:gd name="T51" fmla="*/ 34 h 50"/>
                      <a:gd name="T52" fmla="*/ 48 w 52"/>
                      <a:gd name="T53" fmla="*/ 39 h 50"/>
                      <a:gd name="T54" fmla="*/ 45 w 52"/>
                      <a:gd name="T55" fmla="*/ 43 h 50"/>
                      <a:gd name="T56" fmla="*/ 45 w 52"/>
                      <a:gd name="T57" fmla="*/ 43 h 50"/>
                      <a:gd name="T58" fmla="*/ 41 w 52"/>
                      <a:gd name="T59" fmla="*/ 46 h 50"/>
                      <a:gd name="T60" fmla="*/ 36 w 52"/>
                      <a:gd name="T61" fmla="*/ 48 h 50"/>
                      <a:gd name="T62" fmla="*/ 31 w 52"/>
                      <a:gd name="T63" fmla="*/ 50 h 50"/>
                      <a:gd name="T64" fmla="*/ 27 w 52"/>
                      <a:gd name="T65" fmla="*/ 50 h 50"/>
                      <a:gd name="T66" fmla="*/ 21 w 52"/>
                      <a:gd name="T67" fmla="*/ 50 h 50"/>
                      <a:gd name="T68" fmla="*/ 16 w 52"/>
                      <a:gd name="T69" fmla="*/ 48 h 50"/>
                      <a:gd name="T70" fmla="*/ 12 w 52"/>
                      <a:gd name="T71" fmla="*/ 46 h 50"/>
                      <a:gd name="T72" fmla="*/ 8 w 52"/>
                      <a:gd name="T73" fmla="*/ 43 h 50"/>
                      <a:gd name="T74" fmla="*/ 8 w 52"/>
                      <a:gd name="T75"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50">
                        <a:moveTo>
                          <a:pt x="8" y="43"/>
                        </a:moveTo>
                        <a:lnTo>
                          <a:pt x="8" y="43"/>
                        </a:lnTo>
                        <a:lnTo>
                          <a:pt x="4" y="39"/>
                        </a:lnTo>
                        <a:lnTo>
                          <a:pt x="2" y="34"/>
                        </a:lnTo>
                        <a:lnTo>
                          <a:pt x="1" y="30"/>
                        </a:lnTo>
                        <a:lnTo>
                          <a:pt x="0" y="25"/>
                        </a:lnTo>
                        <a:lnTo>
                          <a:pt x="1" y="20"/>
                        </a:lnTo>
                        <a:lnTo>
                          <a:pt x="2" y="15"/>
                        </a:lnTo>
                        <a:lnTo>
                          <a:pt x="4" y="11"/>
                        </a:lnTo>
                        <a:lnTo>
                          <a:pt x="8" y="7"/>
                        </a:lnTo>
                        <a:lnTo>
                          <a:pt x="8" y="7"/>
                        </a:lnTo>
                        <a:lnTo>
                          <a:pt x="12" y="4"/>
                        </a:lnTo>
                        <a:lnTo>
                          <a:pt x="16" y="1"/>
                        </a:lnTo>
                        <a:lnTo>
                          <a:pt x="21" y="0"/>
                        </a:lnTo>
                        <a:lnTo>
                          <a:pt x="27" y="0"/>
                        </a:lnTo>
                        <a:lnTo>
                          <a:pt x="31" y="0"/>
                        </a:lnTo>
                        <a:lnTo>
                          <a:pt x="36" y="1"/>
                        </a:lnTo>
                        <a:lnTo>
                          <a:pt x="41" y="4"/>
                        </a:lnTo>
                        <a:lnTo>
                          <a:pt x="45" y="7"/>
                        </a:lnTo>
                        <a:lnTo>
                          <a:pt x="45" y="7"/>
                        </a:lnTo>
                        <a:lnTo>
                          <a:pt x="48" y="11"/>
                        </a:lnTo>
                        <a:lnTo>
                          <a:pt x="50" y="15"/>
                        </a:lnTo>
                        <a:lnTo>
                          <a:pt x="52" y="20"/>
                        </a:lnTo>
                        <a:lnTo>
                          <a:pt x="52" y="25"/>
                        </a:lnTo>
                        <a:lnTo>
                          <a:pt x="52" y="30"/>
                        </a:lnTo>
                        <a:lnTo>
                          <a:pt x="50" y="34"/>
                        </a:lnTo>
                        <a:lnTo>
                          <a:pt x="48" y="39"/>
                        </a:lnTo>
                        <a:lnTo>
                          <a:pt x="45" y="43"/>
                        </a:lnTo>
                        <a:lnTo>
                          <a:pt x="45" y="43"/>
                        </a:lnTo>
                        <a:lnTo>
                          <a:pt x="41" y="46"/>
                        </a:lnTo>
                        <a:lnTo>
                          <a:pt x="36" y="48"/>
                        </a:lnTo>
                        <a:lnTo>
                          <a:pt x="31" y="50"/>
                        </a:lnTo>
                        <a:lnTo>
                          <a:pt x="27" y="50"/>
                        </a:lnTo>
                        <a:lnTo>
                          <a:pt x="21" y="50"/>
                        </a:lnTo>
                        <a:lnTo>
                          <a:pt x="16" y="48"/>
                        </a:lnTo>
                        <a:lnTo>
                          <a:pt x="12" y="46"/>
                        </a:lnTo>
                        <a:lnTo>
                          <a:pt x="8" y="43"/>
                        </a:lnTo>
                        <a:lnTo>
                          <a:pt x="8" y="4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184">
                    <a:extLst>
                      <a:ext uri="{FF2B5EF4-FFF2-40B4-BE49-F238E27FC236}">
                        <a16:creationId xmlns:a16="http://schemas.microsoft.com/office/drawing/2014/main" xmlns="" id="{886BC4BC-7C7E-4A5B-A8B5-BAF52E2DA012}"/>
                      </a:ext>
                    </a:extLst>
                  </p:cNvPr>
                  <p:cNvSpPr>
                    <a:spLocks/>
                  </p:cNvSpPr>
                  <p:nvPr/>
                </p:nvSpPr>
                <p:spPr bwMode="auto">
                  <a:xfrm>
                    <a:off x="9701213" y="2219325"/>
                    <a:ext cx="58737" cy="65087"/>
                  </a:xfrm>
                  <a:custGeom>
                    <a:avLst/>
                    <a:gdLst>
                      <a:gd name="T0" fmla="*/ 130 w 147"/>
                      <a:gd name="T1" fmla="*/ 164 h 164"/>
                      <a:gd name="T2" fmla="*/ 17 w 147"/>
                      <a:gd name="T3" fmla="*/ 164 h 164"/>
                      <a:gd name="T4" fmla="*/ 17 w 147"/>
                      <a:gd name="T5" fmla="*/ 164 h 164"/>
                      <a:gd name="T6" fmla="*/ 13 w 147"/>
                      <a:gd name="T7" fmla="*/ 164 h 164"/>
                      <a:gd name="T8" fmla="*/ 10 w 147"/>
                      <a:gd name="T9" fmla="*/ 163 h 164"/>
                      <a:gd name="T10" fmla="*/ 7 w 147"/>
                      <a:gd name="T11" fmla="*/ 162 h 164"/>
                      <a:gd name="T12" fmla="*/ 5 w 147"/>
                      <a:gd name="T13" fmla="*/ 159 h 164"/>
                      <a:gd name="T14" fmla="*/ 3 w 147"/>
                      <a:gd name="T15" fmla="*/ 157 h 164"/>
                      <a:gd name="T16" fmla="*/ 1 w 147"/>
                      <a:gd name="T17" fmla="*/ 154 h 164"/>
                      <a:gd name="T18" fmla="*/ 0 w 147"/>
                      <a:gd name="T19" fmla="*/ 151 h 164"/>
                      <a:gd name="T20" fmla="*/ 0 w 147"/>
                      <a:gd name="T21" fmla="*/ 147 h 164"/>
                      <a:gd name="T22" fmla="*/ 0 w 147"/>
                      <a:gd name="T23" fmla="*/ 0 h 164"/>
                      <a:gd name="T24" fmla="*/ 147 w 147"/>
                      <a:gd name="T25" fmla="*/ 0 h 164"/>
                      <a:gd name="T26" fmla="*/ 147 w 147"/>
                      <a:gd name="T27" fmla="*/ 147 h 164"/>
                      <a:gd name="T28" fmla="*/ 147 w 147"/>
                      <a:gd name="T29" fmla="*/ 147 h 164"/>
                      <a:gd name="T30" fmla="*/ 147 w 147"/>
                      <a:gd name="T31" fmla="*/ 151 h 164"/>
                      <a:gd name="T32" fmla="*/ 146 w 147"/>
                      <a:gd name="T33" fmla="*/ 154 h 164"/>
                      <a:gd name="T34" fmla="*/ 144 w 147"/>
                      <a:gd name="T35" fmla="*/ 157 h 164"/>
                      <a:gd name="T36" fmla="*/ 142 w 147"/>
                      <a:gd name="T37" fmla="*/ 159 h 164"/>
                      <a:gd name="T38" fmla="*/ 140 w 147"/>
                      <a:gd name="T39" fmla="*/ 162 h 164"/>
                      <a:gd name="T40" fmla="*/ 137 w 147"/>
                      <a:gd name="T41" fmla="*/ 163 h 164"/>
                      <a:gd name="T42" fmla="*/ 134 w 147"/>
                      <a:gd name="T43" fmla="*/ 164 h 164"/>
                      <a:gd name="T44" fmla="*/ 130 w 147"/>
                      <a:gd name="T45" fmla="*/ 164 h 164"/>
                      <a:gd name="T46" fmla="*/ 130 w 147"/>
                      <a:gd name="T47"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164">
                        <a:moveTo>
                          <a:pt x="130" y="164"/>
                        </a:moveTo>
                        <a:lnTo>
                          <a:pt x="17" y="164"/>
                        </a:lnTo>
                        <a:lnTo>
                          <a:pt x="17" y="164"/>
                        </a:lnTo>
                        <a:lnTo>
                          <a:pt x="13" y="164"/>
                        </a:lnTo>
                        <a:lnTo>
                          <a:pt x="10" y="163"/>
                        </a:lnTo>
                        <a:lnTo>
                          <a:pt x="7" y="162"/>
                        </a:lnTo>
                        <a:lnTo>
                          <a:pt x="5" y="159"/>
                        </a:lnTo>
                        <a:lnTo>
                          <a:pt x="3" y="157"/>
                        </a:lnTo>
                        <a:lnTo>
                          <a:pt x="1" y="154"/>
                        </a:lnTo>
                        <a:lnTo>
                          <a:pt x="0" y="151"/>
                        </a:lnTo>
                        <a:lnTo>
                          <a:pt x="0" y="147"/>
                        </a:lnTo>
                        <a:lnTo>
                          <a:pt x="0" y="0"/>
                        </a:lnTo>
                        <a:lnTo>
                          <a:pt x="147" y="0"/>
                        </a:lnTo>
                        <a:lnTo>
                          <a:pt x="147" y="147"/>
                        </a:lnTo>
                        <a:lnTo>
                          <a:pt x="147" y="147"/>
                        </a:lnTo>
                        <a:lnTo>
                          <a:pt x="147" y="151"/>
                        </a:lnTo>
                        <a:lnTo>
                          <a:pt x="146" y="154"/>
                        </a:lnTo>
                        <a:lnTo>
                          <a:pt x="144" y="157"/>
                        </a:lnTo>
                        <a:lnTo>
                          <a:pt x="142" y="159"/>
                        </a:lnTo>
                        <a:lnTo>
                          <a:pt x="140" y="162"/>
                        </a:lnTo>
                        <a:lnTo>
                          <a:pt x="137" y="163"/>
                        </a:lnTo>
                        <a:lnTo>
                          <a:pt x="134" y="164"/>
                        </a:lnTo>
                        <a:lnTo>
                          <a:pt x="130" y="164"/>
                        </a:lnTo>
                        <a:lnTo>
                          <a:pt x="130" y="164"/>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185">
                    <a:extLst>
                      <a:ext uri="{FF2B5EF4-FFF2-40B4-BE49-F238E27FC236}">
                        <a16:creationId xmlns:a16="http://schemas.microsoft.com/office/drawing/2014/main" xmlns="" id="{418826CD-31E4-4FAF-8DA6-BFE296333D88}"/>
                      </a:ext>
                    </a:extLst>
                  </p:cNvPr>
                  <p:cNvSpPr>
                    <a:spLocks/>
                  </p:cNvSpPr>
                  <p:nvPr/>
                </p:nvSpPr>
                <p:spPr bwMode="auto">
                  <a:xfrm>
                    <a:off x="9609138" y="2133600"/>
                    <a:ext cx="103187" cy="53975"/>
                  </a:xfrm>
                  <a:custGeom>
                    <a:avLst/>
                    <a:gdLst>
                      <a:gd name="T0" fmla="*/ 0 w 256"/>
                      <a:gd name="T1" fmla="*/ 0 h 133"/>
                      <a:gd name="T2" fmla="*/ 127 w 256"/>
                      <a:gd name="T3" fmla="*/ 133 h 133"/>
                      <a:gd name="T4" fmla="*/ 256 w 256"/>
                      <a:gd name="T5" fmla="*/ 0 h 133"/>
                      <a:gd name="T6" fmla="*/ 0 w 256"/>
                      <a:gd name="T7" fmla="*/ 0 h 133"/>
                    </a:gdLst>
                    <a:ahLst/>
                    <a:cxnLst>
                      <a:cxn ang="0">
                        <a:pos x="T0" y="T1"/>
                      </a:cxn>
                      <a:cxn ang="0">
                        <a:pos x="T2" y="T3"/>
                      </a:cxn>
                      <a:cxn ang="0">
                        <a:pos x="T4" y="T5"/>
                      </a:cxn>
                      <a:cxn ang="0">
                        <a:pos x="T6" y="T7"/>
                      </a:cxn>
                    </a:cxnLst>
                    <a:rect l="0" t="0" r="r" b="b"/>
                    <a:pathLst>
                      <a:path w="256" h="133">
                        <a:moveTo>
                          <a:pt x="0" y="0"/>
                        </a:moveTo>
                        <a:lnTo>
                          <a:pt x="127" y="133"/>
                        </a:lnTo>
                        <a:lnTo>
                          <a:pt x="256" y="0"/>
                        </a:lnTo>
                        <a:lnTo>
                          <a:pt x="0" y="0"/>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0" name="LT Head">
                  <a:extLst>
                    <a:ext uri="{FF2B5EF4-FFF2-40B4-BE49-F238E27FC236}">
                      <a16:creationId xmlns:a16="http://schemas.microsoft.com/office/drawing/2014/main" xmlns="" id="{45AC8452-49DD-48EB-A221-BEC23A3341B4}"/>
                    </a:ext>
                  </a:extLst>
                </p:cNvPr>
                <p:cNvSpPr>
                  <a:spLocks noEditPoints="1"/>
                </p:cNvSpPr>
                <p:nvPr/>
              </p:nvSpPr>
              <p:spPr bwMode="auto">
                <a:xfrm>
                  <a:off x="9571038" y="1919288"/>
                  <a:ext cx="179387" cy="180975"/>
                </a:xfrm>
                <a:custGeom>
                  <a:avLst/>
                  <a:gdLst>
                    <a:gd name="T0" fmla="*/ 201 w 454"/>
                    <a:gd name="T1" fmla="*/ 455 h 456"/>
                    <a:gd name="T2" fmla="*/ 140 w 454"/>
                    <a:gd name="T3" fmla="*/ 439 h 456"/>
                    <a:gd name="T4" fmla="*/ 85 w 454"/>
                    <a:gd name="T5" fmla="*/ 405 h 456"/>
                    <a:gd name="T6" fmla="*/ 53 w 454"/>
                    <a:gd name="T7" fmla="*/ 374 h 456"/>
                    <a:gd name="T8" fmla="*/ 17 w 454"/>
                    <a:gd name="T9" fmla="*/ 316 h 456"/>
                    <a:gd name="T10" fmla="*/ 1 w 454"/>
                    <a:gd name="T11" fmla="*/ 250 h 456"/>
                    <a:gd name="T12" fmla="*/ 1 w 454"/>
                    <a:gd name="T13" fmla="*/ 205 h 456"/>
                    <a:gd name="T14" fmla="*/ 18 w 454"/>
                    <a:gd name="T15" fmla="*/ 139 h 456"/>
                    <a:gd name="T16" fmla="*/ 52 w 454"/>
                    <a:gd name="T17" fmla="*/ 83 h 456"/>
                    <a:gd name="T18" fmla="*/ 100 w 454"/>
                    <a:gd name="T19" fmla="*/ 39 h 456"/>
                    <a:gd name="T20" fmla="*/ 159 w 454"/>
                    <a:gd name="T21" fmla="*/ 10 h 456"/>
                    <a:gd name="T22" fmla="*/ 226 w 454"/>
                    <a:gd name="T23" fmla="*/ 0 h 456"/>
                    <a:gd name="T24" fmla="*/ 226 w 454"/>
                    <a:gd name="T25" fmla="*/ 0 h 456"/>
                    <a:gd name="T26" fmla="*/ 294 w 454"/>
                    <a:gd name="T27" fmla="*/ 10 h 456"/>
                    <a:gd name="T28" fmla="*/ 353 w 454"/>
                    <a:gd name="T29" fmla="*/ 39 h 456"/>
                    <a:gd name="T30" fmla="*/ 401 w 454"/>
                    <a:gd name="T31" fmla="*/ 83 h 456"/>
                    <a:gd name="T32" fmla="*/ 436 w 454"/>
                    <a:gd name="T33" fmla="*/ 138 h 456"/>
                    <a:gd name="T34" fmla="*/ 453 w 454"/>
                    <a:gd name="T35" fmla="*/ 204 h 456"/>
                    <a:gd name="T36" fmla="*/ 453 w 454"/>
                    <a:gd name="T37" fmla="*/ 250 h 456"/>
                    <a:gd name="T38" fmla="*/ 437 w 454"/>
                    <a:gd name="T39" fmla="*/ 315 h 456"/>
                    <a:gd name="T40" fmla="*/ 402 w 454"/>
                    <a:gd name="T41" fmla="*/ 371 h 456"/>
                    <a:gd name="T42" fmla="*/ 354 w 454"/>
                    <a:gd name="T43" fmla="*/ 415 h 456"/>
                    <a:gd name="T44" fmla="*/ 295 w 454"/>
                    <a:gd name="T45" fmla="*/ 445 h 456"/>
                    <a:gd name="T46" fmla="*/ 226 w 454"/>
                    <a:gd name="T47" fmla="*/ 456 h 456"/>
                    <a:gd name="T48" fmla="*/ 223 w 454"/>
                    <a:gd name="T49" fmla="*/ 456 h 456"/>
                    <a:gd name="T50" fmla="*/ 226 w 454"/>
                    <a:gd name="T51" fmla="*/ 61 h 456"/>
                    <a:gd name="T52" fmla="*/ 209 w 454"/>
                    <a:gd name="T53" fmla="*/ 62 h 456"/>
                    <a:gd name="T54" fmla="*/ 162 w 454"/>
                    <a:gd name="T55" fmla="*/ 74 h 456"/>
                    <a:gd name="T56" fmla="*/ 121 w 454"/>
                    <a:gd name="T57" fmla="*/ 99 h 456"/>
                    <a:gd name="T58" fmla="*/ 89 w 454"/>
                    <a:gd name="T59" fmla="*/ 134 h 456"/>
                    <a:gd name="T60" fmla="*/ 68 w 454"/>
                    <a:gd name="T61" fmla="*/ 177 h 456"/>
                    <a:gd name="T62" fmla="*/ 61 w 454"/>
                    <a:gd name="T63" fmla="*/ 228 h 456"/>
                    <a:gd name="T64" fmla="*/ 64 w 454"/>
                    <a:gd name="T65" fmla="*/ 261 h 456"/>
                    <a:gd name="T66" fmla="*/ 81 w 454"/>
                    <a:gd name="T67" fmla="*/ 308 h 456"/>
                    <a:gd name="T68" fmla="*/ 111 w 454"/>
                    <a:gd name="T69" fmla="*/ 348 h 456"/>
                    <a:gd name="T70" fmla="*/ 136 w 454"/>
                    <a:gd name="T71" fmla="*/ 368 h 456"/>
                    <a:gd name="T72" fmla="*/ 179 w 454"/>
                    <a:gd name="T73" fmla="*/ 388 h 456"/>
                    <a:gd name="T74" fmla="*/ 225 w 454"/>
                    <a:gd name="T75" fmla="*/ 395 h 456"/>
                    <a:gd name="T76" fmla="*/ 243 w 454"/>
                    <a:gd name="T77" fmla="*/ 394 h 456"/>
                    <a:gd name="T78" fmla="*/ 291 w 454"/>
                    <a:gd name="T79" fmla="*/ 381 h 456"/>
                    <a:gd name="T80" fmla="*/ 332 w 454"/>
                    <a:gd name="T81" fmla="*/ 355 h 456"/>
                    <a:gd name="T82" fmla="*/ 365 w 454"/>
                    <a:gd name="T83" fmla="*/ 320 h 456"/>
                    <a:gd name="T84" fmla="*/ 386 w 454"/>
                    <a:gd name="T85" fmla="*/ 276 h 456"/>
                    <a:gd name="T86" fmla="*/ 393 w 454"/>
                    <a:gd name="T87" fmla="*/ 227 h 456"/>
                    <a:gd name="T88" fmla="*/ 389 w 454"/>
                    <a:gd name="T89" fmla="*/ 194 h 456"/>
                    <a:gd name="T90" fmla="*/ 373 w 454"/>
                    <a:gd name="T91" fmla="*/ 148 h 456"/>
                    <a:gd name="T92" fmla="*/ 344 w 454"/>
                    <a:gd name="T93" fmla="*/ 110 h 456"/>
                    <a:gd name="T94" fmla="*/ 306 w 454"/>
                    <a:gd name="T95" fmla="*/ 81 h 456"/>
                    <a:gd name="T96" fmla="*/ 260 w 454"/>
                    <a:gd name="T97" fmla="*/ 65 h 456"/>
                    <a:gd name="T98" fmla="*/ 226 w 454"/>
                    <a:gd name="T99" fmla="*/ 61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4" h="456">
                      <a:moveTo>
                        <a:pt x="223" y="456"/>
                      </a:moveTo>
                      <a:lnTo>
                        <a:pt x="223" y="456"/>
                      </a:lnTo>
                      <a:lnTo>
                        <a:pt x="201" y="455"/>
                      </a:lnTo>
                      <a:lnTo>
                        <a:pt x="180" y="452"/>
                      </a:lnTo>
                      <a:lnTo>
                        <a:pt x="160" y="446"/>
                      </a:lnTo>
                      <a:lnTo>
                        <a:pt x="140" y="439"/>
                      </a:lnTo>
                      <a:lnTo>
                        <a:pt x="121" y="430"/>
                      </a:lnTo>
                      <a:lnTo>
                        <a:pt x="102" y="419"/>
                      </a:lnTo>
                      <a:lnTo>
                        <a:pt x="85" y="405"/>
                      </a:lnTo>
                      <a:lnTo>
                        <a:pt x="69" y="391"/>
                      </a:lnTo>
                      <a:lnTo>
                        <a:pt x="69" y="391"/>
                      </a:lnTo>
                      <a:lnTo>
                        <a:pt x="53" y="374"/>
                      </a:lnTo>
                      <a:lnTo>
                        <a:pt x="39" y="356"/>
                      </a:lnTo>
                      <a:lnTo>
                        <a:pt x="27" y="337"/>
                      </a:lnTo>
                      <a:lnTo>
                        <a:pt x="17" y="316"/>
                      </a:lnTo>
                      <a:lnTo>
                        <a:pt x="10" y="294"/>
                      </a:lnTo>
                      <a:lnTo>
                        <a:pt x="4" y="272"/>
                      </a:lnTo>
                      <a:lnTo>
                        <a:pt x="1" y="250"/>
                      </a:lnTo>
                      <a:lnTo>
                        <a:pt x="0" y="228"/>
                      </a:lnTo>
                      <a:lnTo>
                        <a:pt x="0" y="228"/>
                      </a:lnTo>
                      <a:lnTo>
                        <a:pt x="1" y="205"/>
                      </a:lnTo>
                      <a:lnTo>
                        <a:pt x="4" y="182"/>
                      </a:lnTo>
                      <a:lnTo>
                        <a:pt x="10" y="160"/>
                      </a:lnTo>
                      <a:lnTo>
                        <a:pt x="18" y="139"/>
                      </a:lnTo>
                      <a:lnTo>
                        <a:pt x="27" y="119"/>
                      </a:lnTo>
                      <a:lnTo>
                        <a:pt x="38" y="101"/>
                      </a:lnTo>
                      <a:lnTo>
                        <a:pt x="52" y="83"/>
                      </a:lnTo>
                      <a:lnTo>
                        <a:pt x="67" y="67"/>
                      </a:lnTo>
                      <a:lnTo>
                        <a:pt x="83" y="52"/>
                      </a:lnTo>
                      <a:lnTo>
                        <a:pt x="100" y="39"/>
                      </a:lnTo>
                      <a:lnTo>
                        <a:pt x="119" y="27"/>
                      </a:lnTo>
                      <a:lnTo>
                        <a:pt x="138" y="18"/>
                      </a:lnTo>
                      <a:lnTo>
                        <a:pt x="159" y="10"/>
                      </a:lnTo>
                      <a:lnTo>
                        <a:pt x="181" y="5"/>
                      </a:lnTo>
                      <a:lnTo>
                        <a:pt x="203" y="1"/>
                      </a:lnTo>
                      <a:lnTo>
                        <a:pt x="226" y="0"/>
                      </a:lnTo>
                      <a:lnTo>
                        <a:pt x="226" y="0"/>
                      </a:lnTo>
                      <a:lnTo>
                        <a:pt x="226" y="0"/>
                      </a:lnTo>
                      <a:lnTo>
                        <a:pt x="226" y="0"/>
                      </a:lnTo>
                      <a:lnTo>
                        <a:pt x="250" y="1"/>
                      </a:lnTo>
                      <a:lnTo>
                        <a:pt x="272" y="5"/>
                      </a:lnTo>
                      <a:lnTo>
                        <a:pt x="294" y="10"/>
                      </a:lnTo>
                      <a:lnTo>
                        <a:pt x="314" y="18"/>
                      </a:lnTo>
                      <a:lnTo>
                        <a:pt x="334" y="27"/>
                      </a:lnTo>
                      <a:lnTo>
                        <a:pt x="353" y="39"/>
                      </a:lnTo>
                      <a:lnTo>
                        <a:pt x="370" y="52"/>
                      </a:lnTo>
                      <a:lnTo>
                        <a:pt x="386" y="67"/>
                      </a:lnTo>
                      <a:lnTo>
                        <a:pt x="401" y="83"/>
                      </a:lnTo>
                      <a:lnTo>
                        <a:pt x="415" y="100"/>
                      </a:lnTo>
                      <a:lnTo>
                        <a:pt x="426" y="119"/>
                      </a:lnTo>
                      <a:lnTo>
                        <a:pt x="436" y="138"/>
                      </a:lnTo>
                      <a:lnTo>
                        <a:pt x="443" y="159"/>
                      </a:lnTo>
                      <a:lnTo>
                        <a:pt x="449" y="182"/>
                      </a:lnTo>
                      <a:lnTo>
                        <a:pt x="453" y="204"/>
                      </a:lnTo>
                      <a:lnTo>
                        <a:pt x="454" y="227"/>
                      </a:lnTo>
                      <a:lnTo>
                        <a:pt x="454" y="227"/>
                      </a:lnTo>
                      <a:lnTo>
                        <a:pt x="453" y="250"/>
                      </a:lnTo>
                      <a:lnTo>
                        <a:pt x="450" y="272"/>
                      </a:lnTo>
                      <a:lnTo>
                        <a:pt x="444" y="293"/>
                      </a:lnTo>
                      <a:lnTo>
                        <a:pt x="437" y="315"/>
                      </a:lnTo>
                      <a:lnTo>
                        <a:pt x="427" y="335"/>
                      </a:lnTo>
                      <a:lnTo>
                        <a:pt x="416" y="353"/>
                      </a:lnTo>
                      <a:lnTo>
                        <a:pt x="402" y="371"/>
                      </a:lnTo>
                      <a:lnTo>
                        <a:pt x="387" y="387"/>
                      </a:lnTo>
                      <a:lnTo>
                        <a:pt x="371" y="402"/>
                      </a:lnTo>
                      <a:lnTo>
                        <a:pt x="354" y="415"/>
                      </a:lnTo>
                      <a:lnTo>
                        <a:pt x="335" y="427"/>
                      </a:lnTo>
                      <a:lnTo>
                        <a:pt x="315" y="437"/>
                      </a:lnTo>
                      <a:lnTo>
                        <a:pt x="295" y="445"/>
                      </a:lnTo>
                      <a:lnTo>
                        <a:pt x="273" y="451"/>
                      </a:lnTo>
                      <a:lnTo>
                        <a:pt x="250" y="454"/>
                      </a:lnTo>
                      <a:lnTo>
                        <a:pt x="226" y="456"/>
                      </a:lnTo>
                      <a:lnTo>
                        <a:pt x="226" y="456"/>
                      </a:lnTo>
                      <a:lnTo>
                        <a:pt x="226" y="456"/>
                      </a:lnTo>
                      <a:lnTo>
                        <a:pt x="223" y="456"/>
                      </a:lnTo>
                      <a:lnTo>
                        <a:pt x="223" y="456"/>
                      </a:lnTo>
                      <a:close/>
                      <a:moveTo>
                        <a:pt x="226" y="61"/>
                      </a:moveTo>
                      <a:lnTo>
                        <a:pt x="226" y="61"/>
                      </a:lnTo>
                      <a:lnTo>
                        <a:pt x="226" y="61"/>
                      </a:lnTo>
                      <a:lnTo>
                        <a:pt x="226" y="61"/>
                      </a:lnTo>
                      <a:lnTo>
                        <a:pt x="209" y="62"/>
                      </a:lnTo>
                      <a:lnTo>
                        <a:pt x="193" y="65"/>
                      </a:lnTo>
                      <a:lnTo>
                        <a:pt x="177" y="69"/>
                      </a:lnTo>
                      <a:lnTo>
                        <a:pt x="162" y="74"/>
                      </a:lnTo>
                      <a:lnTo>
                        <a:pt x="147" y="81"/>
                      </a:lnTo>
                      <a:lnTo>
                        <a:pt x="134" y="90"/>
                      </a:lnTo>
                      <a:lnTo>
                        <a:pt x="121" y="99"/>
                      </a:lnTo>
                      <a:lnTo>
                        <a:pt x="109" y="110"/>
                      </a:lnTo>
                      <a:lnTo>
                        <a:pt x="99" y="122"/>
                      </a:lnTo>
                      <a:lnTo>
                        <a:pt x="89" y="134"/>
                      </a:lnTo>
                      <a:lnTo>
                        <a:pt x="81" y="148"/>
                      </a:lnTo>
                      <a:lnTo>
                        <a:pt x="74" y="162"/>
                      </a:lnTo>
                      <a:lnTo>
                        <a:pt x="68" y="177"/>
                      </a:lnTo>
                      <a:lnTo>
                        <a:pt x="64" y="194"/>
                      </a:lnTo>
                      <a:lnTo>
                        <a:pt x="62" y="211"/>
                      </a:lnTo>
                      <a:lnTo>
                        <a:pt x="61" y="228"/>
                      </a:lnTo>
                      <a:lnTo>
                        <a:pt x="61" y="228"/>
                      </a:lnTo>
                      <a:lnTo>
                        <a:pt x="62" y="244"/>
                      </a:lnTo>
                      <a:lnTo>
                        <a:pt x="64" y="261"/>
                      </a:lnTo>
                      <a:lnTo>
                        <a:pt x="68" y="277"/>
                      </a:lnTo>
                      <a:lnTo>
                        <a:pt x="74" y="292"/>
                      </a:lnTo>
                      <a:lnTo>
                        <a:pt x="81" y="308"/>
                      </a:lnTo>
                      <a:lnTo>
                        <a:pt x="90" y="322"/>
                      </a:lnTo>
                      <a:lnTo>
                        <a:pt x="100" y="336"/>
                      </a:lnTo>
                      <a:lnTo>
                        <a:pt x="111" y="348"/>
                      </a:lnTo>
                      <a:lnTo>
                        <a:pt x="111" y="348"/>
                      </a:lnTo>
                      <a:lnTo>
                        <a:pt x="123" y="359"/>
                      </a:lnTo>
                      <a:lnTo>
                        <a:pt x="136" y="368"/>
                      </a:lnTo>
                      <a:lnTo>
                        <a:pt x="150" y="376"/>
                      </a:lnTo>
                      <a:lnTo>
                        <a:pt x="164" y="383"/>
                      </a:lnTo>
                      <a:lnTo>
                        <a:pt x="179" y="388"/>
                      </a:lnTo>
                      <a:lnTo>
                        <a:pt x="194" y="392"/>
                      </a:lnTo>
                      <a:lnTo>
                        <a:pt x="209" y="394"/>
                      </a:lnTo>
                      <a:lnTo>
                        <a:pt x="225" y="395"/>
                      </a:lnTo>
                      <a:lnTo>
                        <a:pt x="225" y="395"/>
                      </a:lnTo>
                      <a:lnTo>
                        <a:pt x="225" y="395"/>
                      </a:lnTo>
                      <a:lnTo>
                        <a:pt x="243" y="394"/>
                      </a:lnTo>
                      <a:lnTo>
                        <a:pt x="259" y="391"/>
                      </a:lnTo>
                      <a:lnTo>
                        <a:pt x="275" y="387"/>
                      </a:lnTo>
                      <a:lnTo>
                        <a:pt x="291" y="381"/>
                      </a:lnTo>
                      <a:lnTo>
                        <a:pt x="305" y="374"/>
                      </a:lnTo>
                      <a:lnTo>
                        <a:pt x="319" y="365"/>
                      </a:lnTo>
                      <a:lnTo>
                        <a:pt x="332" y="355"/>
                      </a:lnTo>
                      <a:lnTo>
                        <a:pt x="344" y="344"/>
                      </a:lnTo>
                      <a:lnTo>
                        <a:pt x="355" y="333"/>
                      </a:lnTo>
                      <a:lnTo>
                        <a:pt x="365" y="320"/>
                      </a:lnTo>
                      <a:lnTo>
                        <a:pt x="373" y="306"/>
                      </a:lnTo>
                      <a:lnTo>
                        <a:pt x="380" y="291"/>
                      </a:lnTo>
                      <a:lnTo>
                        <a:pt x="386" y="276"/>
                      </a:lnTo>
                      <a:lnTo>
                        <a:pt x="390" y="260"/>
                      </a:lnTo>
                      <a:lnTo>
                        <a:pt x="392" y="244"/>
                      </a:lnTo>
                      <a:lnTo>
                        <a:pt x="393" y="227"/>
                      </a:lnTo>
                      <a:lnTo>
                        <a:pt x="393" y="227"/>
                      </a:lnTo>
                      <a:lnTo>
                        <a:pt x="392" y="210"/>
                      </a:lnTo>
                      <a:lnTo>
                        <a:pt x="389" y="194"/>
                      </a:lnTo>
                      <a:lnTo>
                        <a:pt x="385" y="177"/>
                      </a:lnTo>
                      <a:lnTo>
                        <a:pt x="380" y="162"/>
                      </a:lnTo>
                      <a:lnTo>
                        <a:pt x="373" y="148"/>
                      </a:lnTo>
                      <a:lnTo>
                        <a:pt x="364" y="134"/>
                      </a:lnTo>
                      <a:lnTo>
                        <a:pt x="355" y="121"/>
                      </a:lnTo>
                      <a:lnTo>
                        <a:pt x="344" y="110"/>
                      </a:lnTo>
                      <a:lnTo>
                        <a:pt x="332" y="99"/>
                      </a:lnTo>
                      <a:lnTo>
                        <a:pt x="319" y="89"/>
                      </a:lnTo>
                      <a:lnTo>
                        <a:pt x="306" y="81"/>
                      </a:lnTo>
                      <a:lnTo>
                        <a:pt x="291" y="74"/>
                      </a:lnTo>
                      <a:lnTo>
                        <a:pt x="276" y="69"/>
                      </a:lnTo>
                      <a:lnTo>
                        <a:pt x="260" y="65"/>
                      </a:lnTo>
                      <a:lnTo>
                        <a:pt x="244" y="62"/>
                      </a:lnTo>
                      <a:lnTo>
                        <a:pt x="226" y="61"/>
                      </a:lnTo>
                      <a:lnTo>
                        <a:pt x="226"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96" name="Group 105">
            <a:extLst>
              <a:ext uri="{FF2B5EF4-FFF2-40B4-BE49-F238E27FC236}">
                <a16:creationId xmlns:a16="http://schemas.microsoft.com/office/drawing/2014/main" xmlns="" id="{3BF15EE5-572F-4302-A4E9-048F15AA878C}"/>
              </a:ext>
            </a:extLst>
          </p:cNvPr>
          <p:cNvGrpSpPr>
            <a:grpSpLocks noChangeAspect="1"/>
          </p:cNvGrpSpPr>
          <p:nvPr/>
        </p:nvGrpSpPr>
        <p:grpSpPr bwMode="auto">
          <a:xfrm>
            <a:off x="7677721" y="3394100"/>
            <a:ext cx="380312" cy="630513"/>
            <a:chOff x="2762" y="1222"/>
            <a:chExt cx="342" cy="567"/>
          </a:xfrm>
        </p:grpSpPr>
        <p:sp>
          <p:nvSpPr>
            <p:cNvPr id="197" name="Freeform 106">
              <a:extLst>
                <a:ext uri="{FF2B5EF4-FFF2-40B4-BE49-F238E27FC236}">
                  <a16:creationId xmlns:a16="http://schemas.microsoft.com/office/drawing/2014/main" xmlns="" id="{872F4730-421C-419D-854B-348639919F8D}"/>
                </a:ext>
              </a:extLst>
            </p:cNvPr>
            <p:cNvSpPr>
              <a:spLocks/>
            </p:cNvSpPr>
            <p:nvPr/>
          </p:nvSpPr>
          <p:spPr bwMode="auto">
            <a:xfrm>
              <a:off x="2767" y="1521"/>
              <a:ext cx="332" cy="134"/>
            </a:xfrm>
            <a:custGeom>
              <a:avLst/>
              <a:gdLst>
                <a:gd name="T0" fmla="*/ 499 w 996"/>
                <a:gd name="T1" fmla="*/ 402 h 402"/>
                <a:gd name="T2" fmla="*/ 457 w 996"/>
                <a:gd name="T3" fmla="*/ 400 h 402"/>
                <a:gd name="T4" fmla="*/ 418 w 996"/>
                <a:gd name="T5" fmla="*/ 394 h 402"/>
                <a:gd name="T6" fmla="*/ 377 w 996"/>
                <a:gd name="T7" fmla="*/ 385 h 402"/>
                <a:gd name="T8" fmla="*/ 340 w 996"/>
                <a:gd name="T9" fmla="*/ 373 h 402"/>
                <a:gd name="T10" fmla="*/ 304 w 996"/>
                <a:gd name="T11" fmla="*/ 357 h 402"/>
                <a:gd name="T12" fmla="*/ 270 w 996"/>
                <a:gd name="T13" fmla="*/ 339 h 402"/>
                <a:gd name="T14" fmla="*/ 238 w 996"/>
                <a:gd name="T15" fmla="*/ 316 h 402"/>
                <a:gd name="T16" fmla="*/ 210 w 996"/>
                <a:gd name="T17" fmla="*/ 292 h 402"/>
                <a:gd name="T18" fmla="*/ 204 w 996"/>
                <a:gd name="T19" fmla="*/ 286 h 402"/>
                <a:gd name="T20" fmla="*/ 196 w 996"/>
                <a:gd name="T21" fmla="*/ 270 h 402"/>
                <a:gd name="T22" fmla="*/ 193 w 996"/>
                <a:gd name="T23" fmla="*/ 91 h 402"/>
                <a:gd name="T24" fmla="*/ 0 w 996"/>
                <a:gd name="T25" fmla="*/ 0 h 402"/>
                <a:gd name="T26" fmla="*/ 238 w 996"/>
                <a:gd name="T27" fmla="*/ 0 h 402"/>
                <a:gd name="T28" fmla="*/ 256 w 996"/>
                <a:gd name="T29" fmla="*/ 3 h 402"/>
                <a:gd name="T30" fmla="*/ 271 w 996"/>
                <a:gd name="T31" fmla="*/ 12 h 402"/>
                <a:gd name="T32" fmla="*/ 280 w 996"/>
                <a:gd name="T33" fmla="*/ 27 h 402"/>
                <a:gd name="T34" fmla="*/ 285 w 996"/>
                <a:gd name="T35" fmla="*/ 45 h 402"/>
                <a:gd name="T36" fmla="*/ 288 w 996"/>
                <a:gd name="T37" fmla="*/ 238 h 402"/>
                <a:gd name="T38" fmla="*/ 329 w 996"/>
                <a:gd name="T39" fmla="*/ 267 h 402"/>
                <a:gd name="T40" fmla="*/ 379 w 996"/>
                <a:gd name="T41" fmla="*/ 289 h 402"/>
                <a:gd name="T42" fmla="*/ 433 w 996"/>
                <a:gd name="T43" fmla="*/ 303 h 402"/>
                <a:gd name="T44" fmla="*/ 488 w 996"/>
                <a:gd name="T45" fmla="*/ 309 h 402"/>
                <a:gd name="T46" fmla="*/ 545 w 996"/>
                <a:gd name="T47" fmla="*/ 306 h 402"/>
                <a:gd name="T48" fmla="*/ 602 w 996"/>
                <a:gd name="T49" fmla="*/ 294 h 402"/>
                <a:gd name="T50" fmla="*/ 656 w 996"/>
                <a:gd name="T51" fmla="*/ 270 h 402"/>
                <a:gd name="T52" fmla="*/ 705 w 996"/>
                <a:gd name="T53" fmla="*/ 235 h 402"/>
                <a:gd name="T54" fmla="*/ 705 w 996"/>
                <a:gd name="T55" fmla="*/ 45 h 402"/>
                <a:gd name="T56" fmla="*/ 710 w 996"/>
                <a:gd name="T57" fmla="*/ 27 h 402"/>
                <a:gd name="T58" fmla="*/ 719 w 996"/>
                <a:gd name="T59" fmla="*/ 13 h 402"/>
                <a:gd name="T60" fmla="*/ 734 w 996"/>
                <a:gd name="T61" fmla="*/ 3 h 402"/>
                <a:gd name="T62" fmla="*/ 752 w 996"/>
                <a:gd name="T63" fmla="*/ 0 h 402"/>
                <a:gd name="T64" fmla="*/ 996 w 996"/>
                <a:gd name="T65" fmla="*/ 91 h 402"/>
                <a:gd name="T66" fmla="*/ 797 w 996"/>
                <a:gd name="T67" fmla="*/ 256 h 402"/>
                <a:gd name="T68" fmla="*/ 797 w 996"/>
                <a:gd name="T69" fmla="*/ 265 h 402"/>
                <a:gd name="T70" fmla="*/ 789 w 996"/>
                <a:gd name="T71" fmla="*/ 282 h 402"/>
                <a:gd name="T72" fmla="*/ 783 w 996"/>
                <a:gd name="T73" fmla="*/ 289 h 402"/>
                <a:gd name="T74" fmla="*/ 752 w 996"/>
                <a:gd name="T75" fmla="*/ 316 h 402"/>
                <a:gd name="T76" fmla="*/ 719 w 996"/>
                <a:gd name="T77" fmla="*/ 340 h 402"/>
                <a:gd name="T78" fmla="*/ 683 w 996"/>
                <a:gd name="T79" fmla="*/ 360 h 402"/>
                <a:gd name="T80" fmla="*/ 647 w 996"/>
                <a:gd name="T81" fmla="*/ 375 h 402"/>
                <a:gd name="T82" fmla="*/ 611 w 996"/>
                <a:gd name="T83" fmla="*/ 387 h 402"/>
                <a:gd name="T84" fmla="*/ 536 w 996"/>
                <a:gd name="T85" fmla="*/ 400 h 402"/>
                <a:gd name="T86" fmla="*/ 499 w 996"/>
                <a:gd name="T87" fmla="*/ 402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96" h="402">
                  <a:moveTo>
                    <a:pt x="499" y="402"/>
                  </a:moveTo>
                  <a:lnTo>
                    <a:pt x="499" y="402"/>
                  </a:lnTo>
                  <a:lnTo>
                    <a:pt x="478" y="402"/>
                  </a:lnTo>
                  <a:lnTo>
                    <a:pt x="457" y="400"/>
                  </a:lnTo>
                  <a:lnTo>
                    <a:pt x="437" y="397"/>
                  </a:lnTo>
                  <a:lnTo>
                    <a:pt x="418" y="394"/>
                  </a:lnTo>
                  <a:lnTo>
                    <a:pt x="397" y="390"/>
                  </a:lnTo>
                  <a:lnTo>
                    <a:pt x="377" y="385"/>
                  </a:lnTo>
                  <a:lnTo>
                    <a:pt x="359" y="379"/>
                  </a:lnTo>
                  <a:lnTo>
                    <a:pt x="340" y="373"/>
                  </a:lnTo>
                  <a:lnTo>
                    <a:pt x="322" y="366"/>
                  </a:lnTo>
                  <a:lnTo>
                    <a:pt x="304" y="357"/>
                  </a:lnTo>
                  <a:lnTo>
                    <a:pt x="288" y="348"/>
                  </a:lnTo>
                  <a:lnTo>
                    <a:pt x="270" y="339"/>
                  </a:lnTo>
                  <a:lnTo>
                    <a:pt x="255" y="328"/>
                  </a:lnTo>
                  <a:lnTo>
                    <a:pt x="238" y="316"/>
                  </a:lnTo>
                  <a:lnTo>
                    <a:pt x="225" y="306"/>
                  </a:lnTo>
                  <a:lnTo>
                    <a:pt x="210" y="292"/>
                  </a:lnTo>
                  <a:lnTo>
                    <a:pt x="210" y="292"/>
                  </a:lnTo>
                  <a:lnTo>
                    <a:pt x="204" y="286"/>
                  </a:lnTo>
                  <a:lnTo>
                    <a:pt x="199" y="277"/>
                  </a:lnTo>
                  <a:lnTo>
                    <a:pt x="196" y="270"/>
                  </a:lnTo>
                  <a:lnTo>
                    <a:pt x="196" y="261"/>
                  </a:lnTo>
                  <a:lnTo>
                    <a:pt x="193" y="91"/>
                  </a:lnTo>
                  <a:lnTo>
                    <a:pt x="0" y="91"/>
                  </a:lnTo>
                  <a:lnTo>
                    <a:pt x="0" y="0"/>
                  </a:lnTo>
                  <a:lnTo>
                    <a:pt x="238" y="0"/>
                  </a:lnTo>
                  <a:lnTo>
                    <a:pt x="238" y="0"/>
                  </a:lnTo>
                  <a:lnTo>
                    <a:pt x="247" y="0"/>
                  </a:lnTo>
                  <a:lnTo>
                    <a:pt x="256" y="3"/>
                  </a:lnTo>
                  <a:lnTo>
                    <a:pt x="264" y="7"/>
                  </a:lnTo>
                  <a:lnTo>
                    <a:pt x="271" y="12"/>
                  </a:lnTo>
                  <a:lnTo>
                    <a:pt x="276" y="19"/>
                  </a:lnTo>
                  <a:lnTo>
                    <a:pt x="280" y="27"/>
                  </a:lnTo>
                  <a:lnTo>
                    <a:pt x="283" y="36"/>
                  </a:lnTo>
                  <a:lnTo>
                    <a:pt x="285" y="45"/>
                  </a:lnTo>
                  <a:lnTo>
                    <a:pt x="288" y="238"/>
                  </a:lnTo>
                  <a:lnTo>
                    <a:pt x="288" y="238"/>
                  </a:lnTo>
                  <a:lnTo>
                    <a:pt x="307" y="253"/>
                  </a:lnTo>
                  <a:lnTo>
                    <a:pt x="329" y="267"/>
                  </a:lnTo>
                  <a:lnTo>
                    <a:pt x="353" y="279"/>
                  </a:lnTo>
                  <a:lnTo>
                    <a:pt x="379" y="289"/>
                  </a:lnTo>
                  <a:lnTo>
                    <a:pt x="406" y="297"/>
                  </a:lnTo>
                  <a:lnTo>
                    <a:pt x="433" y="303"/>
                  </a:lnTo>
                  <a:lnTo>
                    <a:pt x="460" y="307"/>
                  </a:lnTo>
                  <a:lnTo>
                    <a:pt x="488" y="309"/>
                  </a:lnTo>
                  <a:lnTo>
                    <a:pt x="517" y="309"/>
                  </a:lnTo>
                  <a:lnTo>
                    <a:pt x="545" y="306"/>
                  </a:lnTo>
                  <a:lnTo>
                    <a:pt x="574" y="301"/>
                  </a:lnTo>
                  <a:lnTo>
                    <a:pt x="602" y="294"/>
                  </a:lnTo>
                  <a:lnTo>
                    <a:pt x="629" y="283"/>
                  </a:lnTo>
                  <a:lnTo>
                    <a:pt x="656" y="270"/>
                  </a:lnTo>
                  <a:lnTo>
                    <a:pt x="681" y="255"/>
                  </a:lnTo>
                  <a:lnTo>
                    <a:pt x="705" y="235"/>
                  </a:lnTo>
                  <a:lnTo>
                    <a:pt x="705" y="45"/>
                  </a:lnTo>
                  <a:lnTo>
                    <a:pt x="705" y="45"/>
                  </a:lnTo>
                  <a:lnTo>
                    <a:pt x="707" y="36"/>
                  </a:lnTo>
                  <a:lnTo>
                    <a:pt x="710" y="27"/>
                  </a:lnTo>
                  <a:lnTo>
                    <a:pt x="714" y="19"/>
                  </a:lnTo>
                  <a:lnTo>
                    <a:pt x="719" y="13"/>
                  </a:lnTo>
                  <a:lnTo>
                    <a:pt x="726" y="7"/>
                  </a:lnTo>
                  <a:lnTo>
                    <a:pt x="734" y="3"/>
                  </a:lnTo>
                  <a:lnTo>
                    <a:pt x="743" y="0"/>
                  </a:lnTo>
                  <a:lnTo>
                    <a:pt x="752" y="0"/>
                  </a:lnTo>
                  <a:lnTo>
                    <a:pt x="996" y="0"/>
                  </a:lnTo>
                  <a:lnTo>
                    <a:pt x="996" y="91"/>
                  </a:lnTo>
                  <a:lnTo>
                    <a:pt x="797" y="91"/>
                  </a:lnTo>
                  <a:lnTo>
                    <a:pt x="797" y="256"/>
                  </a:lnTo>
                  <a:lnTo>
                    <a:pt x="797" y="256"/>
                  </a:lnTo>
                  <a:lnTo>
                    <a:pt x="797" y="265"/>
                  </a:lnTo>
                  <a:lnTo>
                    <a:pt x="794" y="274"/>
                  </a:lnTo>
                  <a:lnTo>
                    <a:pt x="789" y="282"/>
                  </a:lnTo>
                  <a:lnTo>
                    <a:pt x="783" y="289"/>
                  </a:lnTo>
                  <a:lnTo>
                    <a:pt x="783" y="289"/>
                  </a:lnTo>
                  <a:lnTo>
                    <a:pt x="768" y="303"/>
                  </a:lnTo>
                  <a:lnTo>
                    <a:pt x="752" y="316"/>
                  </a:lnTo>
                  <a:lnTo>
                    <a:pt x="735" y="328"/>
                  </a:lnTo>
                  <a:lnTo>
                    <a:pt x="719" y="340"/>
                  </a:lnTo>
                  <a:lnTo>
                    <a:pt x="701" y="351"/>
                  </a:lnTo>
                  <a:lnTo>
                    <a:pt x="683" y="360"/>
                  </a:lnTo>
                  <a:lnTo>
                    <a:pt x="667" y="367"/>
                  </a:lnTo>
                  <a:lnTo>
                    <a:pt x="647" y="375"/>
                  </a:lnTo>
                  <a:lnTo>
                    <a:pt x="629" y="381"/>
                  </a:lnTo>
                  <a:lnTo>
                    <a:pt x="611" y="387"/>
                  </a:lnTo>
                  <a:lnTo>
                    <a:pt x="574" y="396"/>
                  </a:lnTo>
                  <a:lnTo>
                    <a:pt x="536" y="400"/>
                  </a:lnTo>
                  <a:lnTo>
                    <a:pt x="499" y="402"/>
                  </a:lnTo>
                  <a:lnTo>
                    <a:pt x="499" y="402"/>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107">
              <a:extLst>
                <a:ext uri="{FF2B5EF4-FFF2-40B4-BE49-F238E27FC236}">
                  <a16:creationId xmlns:a16="http://schemas.microsoft.com/office/drawing/2014/main" xmlns="" id="{08FACCD4-F270-443E-B486-054B6CEFD0AF}"/>
                </a:ext>
              </a:extLst>
            </p:cNvPr>
            <p:cNvSpPr>
              <a:spLocks noEditPoints="1"/>
            </p:cNvSpPr>
            <p:nvPr/>
          </p:nvSpPr>
          <p:spPr bwMode="auto">
            <a:xfrm>
              <a:off x="2762" y="1222"/>
              <a:ext cx="342" cy="567"/>
            </a:xfrm>
            <a:custGeom>
              <a:avLst/>
              <a:gdLst>
                <a:gd name="T0" fmla="*/ 28 w 1026"/>
                <a:gd name="T1" fmla="*/ 1701 h 1701"/>
                <a:gd name="T2" fmla="*/ 22 w 1026"/>
                <a:gd name="T3" fmla="*/ 1701 h 1701"/>
                <a:gd name="T4" fmla="*/ 13 w 1026"/>
                <a:gd name="T5" fmla="*/ 1697 h 1701"/>
                <a:gd name="T6" fmla="*/ 6 w 1026"/>
                <a:gd name="T7" fmla="*/ 1689 h 1701"/>
                <a:gd name="T8" fmla="*/ 1 w 1026"/>
                <a:gd name="T9" fmla="*/ 1679 h 1701"/>
                <a:gd name="T10" fmla="*/ 0 w 1026"/>
                <a:gd name="T11" fmla="*/ 74 h 1701"/>
                <a:gd name="T12" fmla="*/ 1 w 1026"/>
                <a:gd name="T13" fmla="*/ 69 h 1701"/>
                <a:gd name="T14" fmla="*/ 7 w 1026"/>
                <a:gd name="T15" fmla="*/ 56 h 1701"/>
                <a:gd name="T16" fmla="*/ 19 w 1026"/>
                <a:gd name="T17" fmla="*/ 48 h 1701"/>
                <a:gd name="T18" fmla="*/ 24 w 1026"/>
                <a:gd name="T19" fmla="*/ 47 h 1701"/>
                <a:gd name="T20" fmla="*/ 217 w 1026"/>
                <a:gd name="T21" fmla="*/ 18 h 1701"/>
                <a:gd name="T22" fmla="*/ 394 w 1026"/>
                <a:gd name="T23" fmla="*/ 5 h 1701"/>
                <a:gd name="T24" fmla="*/ 551 w 1026"/>
                <a:gd name="T25" fmla="*/ 0 h 1701"/>
                <a:gd name="T26" fmla="*/ 689 w 1026"/>
                <a:gd name="T27" fmla="*/ 5 h 1701"/>
                <a:gd name="T28" fmla="*/ 804 w 1026"/>
                <a:gd name="T29" fmla="*/ 14 h 1701"/>
                <a:gd name="T30" fmla="*/ 897 w 1026"/>
                <a:gd name="T31" fmla="*/ 26 h 1701"/>
                <a:gd name="T32" fmla="*/ 1005 w 1026"/>
                <a:gd name="T33" fmla="*/ 47 h 1701"/>
                <a:gd name="T34" fmla="*/ 1014 w 1026"/>
                <a:gd name="T35" fmla="*/ 50 h 1701"/>
                <a:gd name="T36" fmla="*/ 1025 w 1026"/>
                <a:gd name="T37" fmla="*/ 65 h 1701"/>
                <a:gd name="T38" fmla="*/ 1026 w 1026"/>
                <a:gd name="T39" fmla="*/ 1673 h 1701"/>
                <a:gd name="T40" fmla="*/ 1026 w 1026"/>
                <a:gd name="T41" fmla="*/ 1679 h 1701"/>
                <a:gd name="T42" fmla="*/ 1022 w 1026"/>
                <a:gd name="T43" fmla="*/ 1689 h 1701"/>
                <a:gd name="T44" fmla="*/ 1014 w 1026"/>
                <a:gd name="T45" fmla="*/ 1697 h 1701"/>
                <a:gd name="T46" fmla="*/ 1004 w 1026"/>
                <a:gd name="T47" fmla="*/ 1701 h 1701"/>
                <a:gd name="T48" fmla="*/ 998 w 1026"/>
                <a:gd name="T49" fmla="*/ 1701 h 1701"/>
                <a:gd name="T50" fmla="*/ 996 w 1026"/>
                <a:gd name="T51" fmla="*/ 1671 h 1701"/>
                <a:gd name="T52" fmla="*/ 996 w 1026"/>
                <a:gd name="T53" fmla="*/ 74 h 1701"/>
                <a:gd name="T54" fmla="*/ 891 w 1026"/>
                <a:gd name="T55" fmla="*/ 56 h 1701"/>
                <a:gd name="T56" fmla="*/ 800 w 1026"/>
                <a:gd name="T57" fmla="*/ 44 h 1701"/>
                <a:gd name="T58" fmla="*/ 686 w 1026"/>
                <a:gd name="T59" fmla="*/ 35 h 1701"/>
                <a:gd name="T60" fmla="*/ 550 w 1026"/>
                <a:gd name="T61" fmla="*/ 30 h 1701"/>
                <a:gd name="T62" fmla="*/ 394 w 1026"/>
                <a:gd name="T63" fmla="*/ 35 h 1701"/>
                <a:gd name="T64" fmla="*/ 220 w 1026"/>
                <a:gd name="T65" fmla="*/ 50 h 1701"/>
                <a:gd name="T66" fmla="*/ 30 w 1026"/>
                <a:gd name="T67" fmla="*/ 77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6" h="1701">
                  <a:moveTo>
                    <a:pt x="998" y="1701"/>
                  </a:moveTo>
                  <a:lnTo>
                    <a:pt x="28" y="1701"/>
                  </a:lnTo>
                  <a:lnTo>
                    <a:pt x="28" y="1701"/>
                  </a:lnTo>
                  <a:lnTo>
                    <a:pt x="22" y="1701"/>
                  </a:lnTo>
                  <a:lnTo>
                    <a:pt x="18" y="1700"/>
                  </a:lnTo>
                  <a:lnTo>
                    <a:pt x="13" y="1697"/>
                  </a:lnTo>
                  <a:lnTo>
                    <a:pt x="9" y="1694"/>
                  </a:lnTo>
                  <a:lnTo>
                    <a:pt x="6" y="1689"/>
                  </a:lnTo>
                  <a:lnTo>
                    <a:pt x="3" y="1685"/>
                  </a:lnTo>
                  <a:lnTo>
                    <a:pt x="1" y="1679"/>
                  </a:lnTo>
                  <a:lnTo>
                    <a:pt x="0" y="1673"/>
                  </a:lnTo>
                  <a:lnTo>
                    <a:pt x="0" y="74"/>
                  </a:lnTo>
                  <a:lnTo>
                    <a:pt x="0" y="74"/>
                  </a:lnTo>
                  <a:lnTo>
                    <a:pt x="1" y="69"/>
                  </a:lnTo>
                  <a:lnTo>
                    <a:pt x="3" y="65"/>
                  </a:lnTo>
                  <a:lnTo>
                    <a:pt x="7" y="56"/>
                  </a:lnTo>
                  <a:lnTo>
                    <a:pt x="15" y="50"/>
                  </a:lnTo>
                  <a:lnTo>
                    <a:pt x="19" y="48"/>
                  </a:lnTo>
                  <a:lnTo>
                    <a:pt x="24" y="47"/>
                  </a:lnTo>
                  <a:lnTo>
                    <a:pt x="24" y="47"/>
                  </a:lnTo>
                  <a:lnTo>
                    <a:pt x="123" y="30"/>
                  </a:lnTo>
                  <a:lnTo>
                    <a:pt x="217" y="18"/>
                  </a:lnTo>
                  <a:lnTo>
                    <a:pt x="307" y="11"/>
                  </a:lnTo>
                  <a:lnTo>
                    <a:pt x="394" y="5"/>
                  </a:lnTo>
                  <a:lnTo>
                    <a:pt x="475" y="2"/>
                  </a:lnTo>
                  <a:lnTo>
                    <a:pt x="551" y="0"/>
                  </a:lnTo>
                  <a:lnTo>
                    <a:pt x="623" y="2"/>
                  </a:lnTo>
                  <a:lnTo>
                    <a:pt x="689" y="5"/>
                  </a:lnTo>
                  <a:lnTo>
                    <a:pt x="750" y="9"/>
                  </a:lnTo>
                  <a:lnTo>
                    <a:pt x="804" y="14"/>
                  </a:lnTo>
                  <a:lnTo>
                    <a:pt x="854" y="20"/>
                  </a:lnTo>
                  <a:lnTo>
                    <a:pt x="897" y="26"/>
                  </a:lnTo>
                  <a:lnTo>
                    <a:pt x="965" y="38"/>
                  </a:lnTo>
                  <a:lnTo>
                    <a:pt x="1005" y="47"/>
                  </a:lnTo>
                  <a:lnTo>
                    <a:pt x="1005" y="47"/>
                  </a:lnTo>
                  <a:lnTo>
                    <a:pt x="1014" y="50"/>
                  </a:lnTo>
                  <a:lnTo>
                    <a:pt x="1020" y="56"/>
                  </a:lnTo>
                  <a:lnTo>
                    <a:pt x="1025" y="65"/>
                  </a:lnTo>
                  <a:lnTo>
                    <a:pt x="1026" y="74"/>
                  </a:lnTo>
                  <a:lnTo>
                    <a:pt x="1026" y="1673"/>
                  </a:lnTo>
                  <a:lnTo>
                    <a:pt x="1026" y="1673"/>
                  </a:lnTo>
                  <a:lnTo>
                    <a:pt x="1026" y="1679"/>
                  </a:lnTo>
                  <a:lnTo>
                    <a:pt x="1025" y="1685"/>
                  </a:lnTo>
                  <a:lnTo>
                    <a:pt x="1022" y="1689"/>
                  </a:lnTo>
                  <a:lnTo>
                    <a:pt x="1019" y="1694"/>
                  </a:lnTo>
                  <a:lnTo>
                    <a:pt x="1014" y="1697"/>
                  </a:lnTo>
                  <a:lnTo>
                    <a:pt x="1010" y="1700"/>
                  </a:lnTo>
                  <a:lnTo>
                    <a:pt x="1004" y="1701"/>
                  </a:lnTo>
                  <a:lnTo>
                    <a:pt x="998" y="1701"/>
                  </a:lnTo>
                  <a:lnTo>
                    <a:pt x="998" y="1701"/>
                  </a:lnTo>
                  <a:close/>
                  <a:moveTo>
                    <a:pt x="31" y="1671"/>
                  </a:moveTo>
                  <a:lnTo>
                    <a:pt x="996" y="1671"/>
                  </a:lnTo>
                  <a:lnTo>
                    <a:pt x="996" y="74"/>
                  </a:lnTo>
                  <a:lnTo>
                    <a:pt x="996" y="74"/>
                  </a:lnTo>
                  <a:lnTo>
                    <a:pt x="957" y="66"/>
                  </a:lnTo>
                  <a:lnTo>
                    <a:pt x="891" y="56"/>
                  </a:lnTo>
                  <a:lnTo>
                    <a:pt x="849" y="50"/>
                  </a:lnTo>
                  <a:lnTo>
                    <a:pt x="800" y="44"/>
                  </a:lnTo>
                  <a:lnTo>
                    <a:pt x="746" y="39"/>
                  </a:lnTo>
                  <a:lnTo>
                    <a:pt x="686" y="35"/>
                  </a:lnTo>
                  <a:lnTo>
                    <a:pt x="620" y="32"/>
                  </a:lnTo>
                  <a:lnTo>
                    <a:pt x="550" y="30"/>
                  </a:lnTo>
                  <a:lnTo>
                    <a:pt x="475" y="32"/>
                  </a:lnTo>
                  <a:lnTo>
                    <a:pt x="394" y="35"/>
                  </a:lnTo>
                  <a:lnTo>
                    <a:pt x="310" y="41"/>
                  </a:lnTo>
                  <a:lnTo>
                    <a:pt x="220" y="50"/>
                  </a:lnTo>
                  <a:lnTo>
                    <a:pt x="127" y="60"/>
                  </a:lnTo>
                  <a:lnTo>
                    <a:pt x="30" y="77"/>
                  </a:lnTo>
                  <a:lnTo>
                    <a:pt x="31" y="1671"/>
                  </a:lnTo>
                  <a:close/>
                </a:path>
              </a:pathLst>
            </a:custGeom>
            <a:solidFill>
              <a:srgbClr val="A6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108">
              <a:extLst>
                <a:ext uri="{FF2B5EF4-FFF2-40B4-BE49-F238E27FC236}">
                  <a16:creationId xmlns:a16="http://schemas.microsoft.com/office/drawing/2014/main" xmlns="" id="{A9EED872-F3BC-4D69-9B48-4E3408F6A7CB}"/>
                </a:ext>
              </a:extLst>
            </p:cNvPr>
            <p:cNvSpPr>
              <a:spLocks noEditPoints="1"/>
            </p:cNvSpPr>
            <p:nvPr/>
          </p:nvSpPr>
          <p:spPr bwMode="auto">
            <a:xfrm>
              <a:off x="2785" y="1244"/>
              <a:ext cx="296" cy="383"/>
            </a:xfrm>
            <a:custGeom>
              <a:avLst/>
              <a:gdLst>
                <a:gd name="T0" fmla="*/ 404 w 888"/>
                <a:gd name="T1" fmla="*/ 1146 h 1148"/>
                <a:gd name="T2" fmla="*/ 314 w 888"/>
                <a:gd name="T3" fmla="*/ 1125 h 1148"/>
                <a:gd name="T4" fmla="*/ 240 w 888"/>
                <a:gd name="T5" fmla="*/ 1080 h 1148"/>
                <a:gd name="T6" fmla="*/ 214 w 888"/>
                <a:gd name="T7" fmla="*/ 1058 h 1148"/>
                <a:gd name="T8" fmla="*/ 207 w 888"/>
                <a:gd name="T9" fmla="*/ 1038 h 1148"/>
                <a:gd name="T10" fmla="*/ 28 w 888"/>
                <a:gd name="T11" fmla="*/ 845 h 1148"/>
                <a:gd name="T12" fmla="*/ 13 w 888"/>
                <a:gd name="T13" fmla="*/ 840 h 1148"/>
                <a:gd name="T14" fmla="*/ 6 w 888"/>
                <a:gd name="T15" fmla="*/ 833 h 1148"/>
                <a:gd name="T16" fmla="*/ 0 w 888"/>
                <a:gd name="T17" fmla="*/ 816 h 1148"/>
                <a:gd name="T18" fmla="*/ 3 w 888"/>
                <a:gd name="T19" fmla="*/ 66 h 1148"/>
                <a:gd name="T20" fmla="*/ 22 w 888"/>
                <a:gd name="T21" fmla="*/ 48 h 1148"/>
                <a:gd name="T22" fmla="*/ 124 w 888"/>
                <a:gd name="T23" fmla="*/ 27 h 1148"/>
                <a:gd name="T24" fmla="*/ 278 w 888"/>
                <a:gd name="T25" fmla="*/ 8 h 1148"/>
                <a:gd name="T26" fmla="*/ 437 w 888"/>
                <a:gd name="T27" fmla="*/ 0 h 1148"/>
                <a:gd name="T28" fmla="*/ 598 w 888"/>
                <a:gd name="T29" fmla="*/ 6 h 1148"/>
                <a:gd name="T30" fmla="*/ 759 w 888"/>
                <a:gd name="T31" fmla="*/ 26 h 1148"/>
                <a:gd name="T32" fmla="*/ 866 w 888"/>
                <a:gd name="T33" fmla="*/ 47 h 1148"/>
                <a:gd name="T34" fmla="*/ 887 w 888"/>
                <a:gd name="T35" fmla="*/ 65 h 1148"/>
                <a:gd name="T36" fmla="*/ 888 w 888"/>
                <a:gd name="T37" fmla="*/ 809 h 1148"/>
                <a:gd name="T38" fmla="*/ 884 w 888"/>
                <a:gd name="T39" fmla="*/ 825 h 1148"/>
                <a:gd name="T40" fmla="*/ 872 w 888"/>
                <a:gd name="T41" fmla="*/ 836 h 1148"/>
                <a:gd name="T42" fmla="*/ 675 w 888"/>
                <a:gd name="T43" fmla="*/ 839 h 1148"/>
                <a:gd name="T44" fmla="*/ 674 w 888"/>
                <a:gd name="T45" fmla="*/ 1044 h 1148"/>
                <a:gd name="T46" fmla="*/ 660 w 888"/>
                <a:gd name="T47" fmla="*/ 1062 h 1148"/>
                <a:gd name="T48" fmla="*/ 607 w 888"/>
                <a:gd name="T49" fmla="*/ 1101 h 1148"/>
                <a:gd name="T50" fmla="*/ 521 w 888"/>
                <a:gd name="T51" fmla="*/ 1137 h 1148"/>
                <a:gd name="T52" fmla="*/ 436 w 888"/>
                <a:gd name="T53" fmla="*/ 1148 h 1148"/>
                <a:gd name="T54" fmla="*/ 208 w 888"/>
                <a:gd name="T55" fmla="*/ 813 h 1148"/>
                <a:gd name="T56" fmla="*/ 225 w 888"/>
                <a:gd name="T57" fmla="*/ 818 h 1148"/>
                <a:gd name="T58" fmla="*/ 232 w 888"/>
                <a:gd name="T59" fmla="*/ 825 h 1148"/>
                <a:gd name="T60" fmla="*/ 237 w 888"/>
                <a:gd name="T61" fmla="*/ 840 h 1148"/>
                <a:gd name="T62" fmla="*/ 256 w 888"/>
                <a:gd name="T63" fmla="*/ 1055 h 1148"/>
                <a:gd name="T64" fmla="*/ 319 w 888"/>
                <a:gd name="T65" fmla="*/ 1094 h 1148"/>
                <a:gd name="T66" fmla="*/ 395 w 888"/>
                <a:gd name="T67" fmla="*/ 1115 h 1148"/>
                <a:gd name="T68" fmla="*/ 478 w 888"/>
                <a:gd name="T69" fmla="*/ 1115 h 1148"/>
                <a:gd name="T70" fmla="*/ 562 w 888"/>
                <a:gd name="T71" fmla="*/ 1091 h 1148"/>
                <a:gd name="T72" fmla="*/ 642 w 888"/>
                <a:gd name="T73" fmla="*/ 1038 h 1148"/>
                <a:gd name="T74" fmla="*/ 645 w 888"/>
                <a:gd name="T75" fmla="*/ 837 h 1148"/>
                <a:gd name="T76" fmla="*/ 650 w 888"/>
                <a:gd name="T77" fmla="*/ 821 h 1148"/>
                <a:gd name="T78" fmla="*/ 662 w 888"/>
                <a:gd name="T79" fmla="*/ 810 h 1148"/>
                <a:gd name="T80" fmla="*/ 858 w 888"/>
                <a:gd name="T81" fmla="*/ 807 h 1148"/>
                <a:gd name="T82" fmla="*/ 806 w 888"/>
                <a:gd name="T83" fmla="*/ 65 h 1148"/>
                <a:gd name="T84" fmla="*/ 647 w 888"/>
                <a:gd name="T85" fmla="*/ 42 h 1148"/>
                <a:gd name="T86" fmla="*/ 490 w 888"/>
                <a:gd name="T87" fmla="*/ 32 h 1148"/>
                <a:gd name="T88" fmla="*/ 332 w 888"/>
                <a:gd name="T89" fmla="*/ 35 h 1148"/>
                <a:gd name="T90" fmla="*/ 180 w 888"/>
                <a:gd name="T91" fmla="*/ 50 h 1148"/>
                <a:gd name="T92" fmla="*/ 30 w 888"/>
                <a:gd name="T93" fmla="*/ 78 h 1148"/>
                <a:gd name="T94" fmla="*/ 208 w 888"/>
                <a:gd name="T95" fmla="*/ 813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88" h="1148">
                  <a:moveTo>
                    <a:pt x="436" y="1148"/>
                  </a:moveTo>
                  <a:lnTo>
                    <a:pt x="436" y="1148"/>
                  </a:lnTo>
                  <a:lnTo>
                    <a:pt x="404" y="1146"/>
                  </a:lnTo>
                  <a:lnTo>
                    <a:pt x="373" y="1142"/>
                  </a:lnTo>
                  <a:lnTo>
                    <a:pt x="343" y="1134"/>
                  </a:lnTo>
                  <a:lnTo>
                    <a:pt x="314" y="1125"/>
                  </a:lnTo>
                  <a:lnTo>
                    <a:pt x="287" y="1112"/>
                  </a:lnTo>
                  <a:lnTo>
                    <a:pt x="262" y="1098"/>
                  </a:lnTo>
                  <a:lnTo>
                    <a:pt x="240" y="1080"/>
                  </a:lnTo>
                  <a:lnTo>
                    <a:pt x="219" y="1061"/>
                  </a:lnTo>
                  <a:lnTo>
                    <a:pt x="219" y="1061"/>
                  </a:lnTo>
                  <a:lnTo>
                    <a:pt x="214" y="1058"/>
                  </a:lnTo>
                  <a:lnTo>
                    <a:pt x="210" y="1052"/>
                  </a:lnTo>
                  <a:lnTo>
                    <a:pt x="208" y="1046"/>
                  </a:lnTo>
                  <a:lnTo>
                    <a:pt x="207" y="1038"/>
                  </a:lnTo>
                  <a:lnTo>
                    <a:pt x="207" y="843"/>
                  </a:lnTo>
                  <a:lnTo>
                    <a:pt x="28" y="845"/>
                  </a:lnTo>
                  <a:lnTo>
                    <a:pt x="28" y="845"/>
                  </a:lnTo>
                  <a:lnTo>
                    <a:pt x="24" y="845"/>
                  </a:lnTo>
                  <a:lnTo>
                    <a:pt x="18" y="843"/>
                  </a:lnTo>
                  <a:lnTo>
                    <a:pt x="13" y="840"/>
                  </a:lnTo>
                  <a:lnTo>
                    <a:pt x="9" y="837"/>
                  </a:lnTo>
                  <a:lnTo>
                    <a:pt x="9" y="837"/>
                  </a:lnTo>
                  <a:lnTo>
                    <a:pt x="6" y="833"/>
                  </a:lnTo>
                  <a:lnTo>
                    <a:pt x="3" y="828"/>
                  </a:lnTo>
                  <a:lnTo>
                    <a:pt x="1" y="822"/>
                  </a:lnTo>
                  <a:lnTo>
                    <a:pt x="0" y="816"/>
                  </a:lnTo>
                  <a:lnTo>
                    <a:pt x="0" y="77"/>
                  </a:lnTo>
                  <a:lnTo>
                    <a:pt x="0" y="77"/>
                  </a:lnTo>
                  <a:lnTo>
                    <a:pt x="3" y="66"/>
                  </a:lnTo>
                  <a:lnTo>
                    <a:pt x="7" y="59"/>
                  </a:lnTo>
                  <a:lnTo>
                    <a:pt x="13" y="53"/>
                  </a:lnTo>
                  <a:lnTo>
                    <a:pt x="22" y="48"/>
                  </a:lnTo>
                  <a:lnTo>
                    <a:pt x="22" y="48"/>
                  </a:lnTo>
                  <a:lnTo>
                    <a:pt x="73" y="38"/>
                  </a:lnTo>
                  <a:lnTo>
                    <a:pt x="124" y="27"/>
                  </a:lnTo>
                  <a:lnTo>
                    <a:pt x="175" y="20"/>
                  </a:lnTo>
                  <a:lnTo>
                    <a:pt x="228" y="12"/>
                  </a:lnTo>
                  <a:lnTo>
                    <a:pt x="278" y="8"/>
                  </a:lnTo>
                  <a:lnTo>
                    <a:pt x="331" y="3"/>
                  </a:lnTo>
                  <a:lnTo>
                    <a:pt x="385" y="2"/>
                  </a:lnTo>
                  <a:lnTo>
                    <a:pt x="437" y="0"/>
                  </a:lnTo>
                  <a:lnTo>
                    <a:pt x="491" y="2"/>
                  </a:lnTo>
                  <a:lnTo>
                    <a:pt x="544" y="3"/>
                  </a:lnTo>
                  <a:lnTo>
                    <a:pt x="598" y="6"/>
                  </a:lnTo>
                  <a:lnTo>
                    <a:pt x="651" y="12"/>
                  </a:lnTo>
                  <a:lnTo>
                    <a:pt x="705" y="18"/>
                  </a:lnTo>
                  <a:lnTo>
                    <a:pt x="759" y="26"/>
                  </a:lnTo>
                  <a:lnTo>
                    <a:pt x="813" y="35"/>
                  </a:lnTo>
                  <a:lnTo>
                    <a:pt x="866" y="47"/>
                  </a:lnTo>
                  <a:lnTo>
                    <a:pt x="866" y="47"/>
                  </a:lnTo>
                  <a:lnTo>
                    <a:pt x="875" y="50"/>
                  </a:lnTo>
                  <a:lnTo>
                    <a:pt x="882" y="56"/>
                  </a:lnTo>
                  <a:lnTo>
                    <a:pt x="887" y="65"/>
                  </a:lnTo>
                  <a:lnTo>
                    <a:pt x="888" y="74"/>
                  </a:lnTo>
                  <a:lnTo>
                    <a:pt x="888" y="809"/>
                  </a:lnTo>
                  <a:lnTo>
                    <a:pt x="888" y="809"/>
                  </a:lnTo>
                  <a:lnTo>
                    <a:pt x="888" y="815"/>
                  </a:lnTo>
                  <a:lnTo>
                    <a:pt x="887" y="821"/>
                  </a:lnTo>
                  <a:lnTo>
                    <a:pt x="884" y="825"/>
                  </a:lnTo>
                  <a:lnTo>
                    <a:pt x="881" y="830"/>
                  </a:lnTo>
                  <a:lnTo>
                    <a:pt x="876" y="833"/>
                  </a:lnTo>
                  <a:lnTo>
                    <a:pt x="872" y="836"/>
                  </a:lnTo>
                  <a:lnTo>
                    <a:pt x="866" y="837"/>
                  </a:lnTo>
                  <a:lnTo>
                    <a:pt x="860" y="837"/>
                  </a:lnTo>
                  <a:lnTo>
                    <a:pt x="675" y="839"/>
                  </a:lnTo>
                  <a:lnTo>
                    <a:pt x="675" y="1037"/>
                  </a:lnTo>
                  <a:lnTo>
                    <a:pt x="675" y="1037"/>
                  </a:lnTo>
                  <a:lnTo>
                    <a:pt x="674" y="1044"/>
                  </a:lnTo>
                  <a:lnTo>
                    <a:pt x="671" y="1052"/>
                  </a:lnTo>
                  <a:lnTo>
                    <a:pt x="666" y="1058"/>
                  </a:lnTo>
                  <a:lnTo>
                    <a:pt x="660" y="1062"/>
                  </a:lnTo>
                  <a:lnTo>
                    <a:pt x="660" y="1062"/>
                  </a:lnTo>
                  <a:lnTo>
                    <a:pt x="635" y="1083"/>
                  </a:lnTo>
                  <a:lnTo>
                    <a:pt x="607" y="1101"/>
                  </a:lnTo>
                  <a:lnTo>
                    <a:pt x="578" y="1116"/>
                  </a:lnTo>
                  <a:lnTo>
                    <a:pt x="550" y="1128"/>
                  </a:lnTo>
                  <a:lnTo>
                    <a:pt x="521" y="1137"/>
                  </a:lnTo>
                  <a:lnTo>
                    <a:pt x="493" y="1143"/>
                  </a:lnTo>
                  <a:lnTo>
                    <a:pt x="464" y="1148"/>
                  </a:lnTo>
                  <a:lnTo>
                    <a:pt x="436" y="1148"/>
                  </a:lnTo>
                  <a:lnTo>
                    <a:pt x="436" y="1148"/>
                  </a:lnTo>
                  <a:close/>
                  <a:moveTo>
                    <a:pt x="208" y="813"/>
                  </a:moveTo>
                  <a:lnTo>
                    <a:pt x="208" y="813"/>
                  </a:lnTo>
                  <a:lnTo>
                    <a:pt x="214" y="813"/>
                  </a:lnTo>
                  <a:lnTo>
                    <a:pt x="220" y="815"/>
                  </a:lnTo>
                  <a:lnTo>
                    <a:pt x="225" y="818"/>
                  </a:lnTo>
                  <a:lnTo>
                    <a:pt x="229" y="821"/>
                  </a:lnTo>
                  <a:lnTo>
                    <a:pt x="229" y="821"/>
                  </a:lnTo>
                  <a:lnTo>
                    <a:pt x="232" y="825"/>
                  </a:lnTo>
                  <a:lnTo>
                    <a:pt x="235" y="830"/>
                  </a:lnTo>
                  <a:lnTo>
                    <a:pt x="237" y="836"/>
                  </a:lnTo>
                  <a:lnTo>
                    <a:pt x="237" y="840"/>
                  </a:lnTo>
                  <a:lnTo>
                    <a:pt x="238" y="1038"/>
                  </a:lnTo>
                  <a:lnTo>
                    <a:pt x="238" y="1038"/>
                  </a:lnTo>
                  <a:lnTo>
                    <a:pt x="256" y="1055"/>
                  </a:lnTo>
                  <a:lnTo>
                    <a:pt x="275" y="1070"/>
                  </a:lnTo>
                  <a:lnTo>
                    <a:pt x="296" y="1083"/>
                  </a:lnTo>
                  <a:lnTo>
                    <a:pt x="319" y="1094"/>
                  </a:lnTo>
                  <a:lnTo>
                    <a:pt x="343" y="1103"/>
                  </a:lnTo>
                  <a:lnTo>
                    <a:pt x="368" y="1110"/>
                  </a:lnTo>
                  <a:lnTo>
                    <a:pt x="395" y="1115"/>
                  </a:lnTo>
                  <a:lnTo>
                    <a:pt x="422" y="1118"/>
                  </a:lnTo>
                  <a:lnTo>
                    <a:pt x="449" y="1118"/>
                  </a:lnTo>
                  <a:lnTo>
                    <a:pt x="478" y="1115"/>
                  </a:lnTo>
                  <a:lnTo>
                    <a:pt x="506" y="1109"/>
                  </a:lnTo>
                  <a:lnTo>
                    <a:pt x="535" y="1101"/>
                  </a:lnTo>
                  <a:lnTo>
                    <a:pt x="562" y="1091"/>
                  </a:lnTo>
                  <a:lnTo>
                    <a:pt x="590" y="1076"/>
                  </a:lnTo>
                  <a:lnTo>
                    <a:pt x="615" y="1059"/>
                  </a:lnTo>
                  <a:lnTo>
                    <a:pt x="642" y="1038"/>
                  </a:lnTo>
                  <a:lnTo>
                    <a:pt x="645" y="1035"/>
                  </a:lnTo>
                  <a:lnTo>
                    <a:pt x="645" y="837"/>
                  </a:lnTo>
                  <a:lnTo>
                    <a:pt x="645" y="837"/>
                  </a:lnTo>
                  <a:lnTo>
                    <a:pt x="645" y="831"/>
                  </a:lnTo>
                  <a:lnTo>
                    <a:pt x="647" y="825"/>
                  </a:lnTo>
                  <a:lnTo>
                    <a:pt x="650" y="821"/>
                  </a:lnTo>
                  <a:lnTo>
                    <a:pt x="653" y="818"/>
                  </a:lnTo>
                  <a:lnTo>
                    <a:pt x="657" y="813"/>
                  </a:lnTo>
                  <a:lnTo>
                    <a:pt x="662" y="810"/>
                  </a:lnTo>
                  <a:lnTo>
                    <a:pt x="668" y="809"/>
                  </a:lnTo>
                  <a:lnTo>
                    <a:pt x="672" y="809"/>
                  </a:lnTo>
                  <a:lnTo>
                    <a:pt x="858" y="807"/>
                  </a:lnTo>
                  <a:lnTo>
                    <a:pt x="858" y="75"/>
                  </a:lnTo>
                  <a:lnTo>
                    <a:pt x="858" y="75"/>
                  </a:lnTo>
                  <a:lnTo>
                    <a:pt x="806" y="65"/>
                  </a:lnTo>
                  <a:lnTo>
                    <a:pt x="753" y="56"/>
                  </a:lnTo>
                  <a:lnTo>
                    <a:pt x="699" y="48"/>
                  </a:lnTo>
                  <a:lnTo>
                    <a:pt x="647" y="42"/>
                  </a:lnTo>
                  <a:lnTo>
                    <a:pt x="595" y="38"/>
                  </a:lnTo>
                  <a:lnTo>
                    <a:pt x="542" y="33"/>
                  </a:lnTo>
                  <a:lnTo>
                    <a:pt x="490" y="32"/>
                  </a:lnTo>
                  <a:lnTo>
                    <a:pt x="437" y="32"/>
                  </a:lnTo>
                  <a:lnTo>
                    <a:pt x="385" y="32"/>
                  </a:lnTo>
                  <a:lnTo>
                    <a:pt x="332" y="35"/>
                  </a:lnTo>
                  <a:lnTo>
                    <a:pt x="281" y="38"/>
                  </a:lnTo>
                  <a:lnTo>
                    <a:pt x="231" y="44"/>
                  </a:lnTo>
                  <a:lnTo>
                    <a:pt x="180" y="50"/>
                  </a:lnTo>
                  <a:lnTo>
                    <a:pt x="129" y="57"/>
                  </a:lnTo>
                  <a:lnTo>
                    <a:pt x="79" y="68"/>
                  </a:lnTo>
                  <a:lnTo>
                    <a:pt x="30" y="78"/>
                  </a:lnTo>
                  <a:lnTo>
                    <a:pt x="31" y="815"/>
                  </a:lnTo>
                  <a:lnTo>
                    <a:pt x="208" y="813"/>
                  </a:lnTo>
                  <a:lnTo>
                    <a:pt x="208" y="813"/>
                  </a:lnTo>
                  <a:lnTo>
                    <a:pt x="208" y="813"/>
                  </a:lnTo>
                  <a:lnTo>
                    <a:pt x="208" y="813"/>
                  </a:lnTo>
                  <a:close/>
                </a:path>
              </a:pathLst>
            </a:custGeom>
            <a:solidFill>
              <a:srgbClr val="A6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109">
              <a:extLst>
                <a:ext uri="{FF2B5EF4-FFF2-40B4-BE49-F238E27FC236}">
                  <a16:creationId xmlns:a16="http://schemas.microsoft.com/office/drawing/2014/main" xmlns="" id="{5CE73F5D-A3E2-47A2-9F68-9A5D000D90FE}"/>
                </a:ext>
              </a:extLst>
            </p:cNvPr>
            <p:cNvSpPr>
              <a:spLocks/>
            </p:cNvSpPr>
            <p:nvPr/>
          </p:nvSpPr>
          <p:spPr bwMode="auto">
            <a:xfrm>
              <a:off x="2821" y="1474"/>
              <a:ext cx="44" cy="19"/>
            </a:xfrm>
            <a:custGeom>
              <a:avLst/>
              <a:gdLst>
                <a:gd name="T0" fmla="*/ 104 w 132"/>
                <a:gd name="T1" fmla="*/ 57 h 57"/>
                <a:gd name="T2" fmla="*/ 27 w 132"/>
                <a:gd name="T3" fmla="*/ 57 h 57"/>
                <a:gd name="T4" fmla="*/ 27 w 132"/>
                <a:gd name="T5" fmla="*/ 57 h 57"/>
                <a:gd name="T6" fmla="*/ 21 w 132"/>
                <a:gd name="T7" fmla="*/ 57 h 57"/>
                <a:gd name="T8" fmla="*/ 17 w 132"/>
                <a:gd name="T9" fmla="*/ 56 h 57"/>
                <a:gd name="T10" fmla="*/ 12 w 132"/>
                <a:gd name="T11" fmla="*/ 53 h 57"/>
                <a:gd name="T12" fmla="*/ 8 w 132"/>
                <a:gd name="T13" fmla="*/ 50 h 57"/>
                <a:gd name="T14" fmla="*/ 5 w 132"/>
                <a:gd name="T15" fmla="*/ 45 h 57"/>
                <a:gd name="T16" fmla="*/ 2 w 132"/>
                <a:gd name="T17" fmla="*/ 41 h 57"/>
                <a:gd name="T18" fmla="*/ 0 w 132"/>
                <a:gd name="T19" fmla="*/ 36 h 57"/>
                <a:gd name="T20" fmla="*/ 0 w 132"/>
                <a:gd name="T21" fmla="*/ 30 h 57"/>
                <a:gd name="T22" fmla="*/ 0 w 132"/>
                <a:gd name="T23" fmla="*/ 29 h 57"/>
                <a:gd name="T24" fmla="*/ 0 w 132"/>
                <a:gd name="T25" fmla="*/ 29 h 57"/>
                <a:gd name="T26" fmla="*/ 0 w 132"/>
                <a:gd name="T27" fmla="*/ 23 h 57"/>
                <a:gd name="T28" fmla="*/ 2 w 132"/>
                <a:gd name="T29" fmla="*/ 18 h 57"/>
                <a:gd name="T30" fmla="*/ 5 w 132"/>
                <a:gd name="T31" fmla="*/ 14 h 57"/>
                <a:gd name="T32" fmla="*/ 8 w 132"/>
                <a:gd name="T33" fmla="*/ 9 h 57"/>
                <a:gd name="T34" fmla="*/ 12 w 132"/>
                <a:gd name="T35" fmla="*/ 6 h 57"/>
                <a:gd name="T36" fmla="*/ 17 w 132"/>
                <a:gd name="T37" fmla="*/ 3 h 57"/>
                <a:gd name="T38" fmla="*/ 21 w 132"/>
                <a:gd name="T39" fmla="*/ 2 h 57"/>
                <a:gd name="T40" fmla="*/ 27 w 132"/>
                <a:gd name="T41" fmla="*/ 0 h 57"/>
                <a:gd name="T42" fmla="*/ 104 w 132"/>
                <a:gd name="T43" fmla="*/ 0 h 57"/>
                <a:gd name="T44" fmla="*/ 104 w 132"/>
                <a:gd name="T45" fmla="*/ 0 h 57"/>
                <a:gd name="T46" fmla="*/ 110 w 132"/>
                <a:gd name="T47" fmla="*/ 2 h 57"/>
                <a:gd name="T48" fmla="*/ 114 w 132"/>
                <a:gd name="T49" fmla="*/ 3 h 57"/>
                <a:gd name="T50" fmla="*/ 119 w 132"/>
                <a:gd name="T51" fmla="*/ 6 h 57"/>
                <a:gd name="T52" fmla="*/ 123 w 132"/>
                <a:gd name="T53" fmla="*/ 9 h 57"/>
                <a:gd name="T54" fmla="*/ 126 w 132"/>
                <a:gd name="T55" fmla="*/ 14 h 57"/>
                <a:gd name="T56" fmla="*/ 129 w 132"/>
                <a:gd name="T57" fmla="*/ 18 h 57"/>
                <a:gd name="T58" fmla="*/ 131 w 132"/>
                <a:gd name="T59" fmla="*/ 23 h 57"/>
                <a:gd name="T60" fmla="*/ 132 w 132"/>
                <a:gd name="T61" fmla="*/ 29 h 57"/>
                <a:gd name="T62" fmla="*/ 132 w 132"/>
                <a:gd name="T63" fmla="*/ 30 h 57"/>
                <a:gd name="T64" fmla="*/ 132 w 132"/>
                <a:gd name="T65" fmla="*/ 30 h 57"/>
                <a:gd name="T66" fmla="*/ 131 w 132"/>
                <a:gd name="T67" fmla="*/ 36 h 57"/>
                <a:gd name="T68" fmla="*/ 129 w 132"/>
                <a:gd name="T69" fmla="*/ 41 h 57"/>
                <a:gd name="T70" fmla="*/ 126 w 132"/>
                <a:gd name="T71" fmla="*/ 45 h 57"/>
                <a:gd name="T72" fmla="*/ 123 w 132"/>
                <a:gd name="T73" fmla="*/ 50 h 57"/>
                <a:gd name="T74" fmla="*/ 119 w 132"/>
                <a:gd name="T75" fmla="*/ 53 h 57"/>
                <a:gd name="T76" fmla="*/ 114 w 132"/>
                <a:gd name="T77" fmla="*/ 56 h 57"/>
                <a:gd name="T78" fmla="*/ 110 w 132"/>
                <a:gd name="T79" fmla="*/ 57 h 57"/>
                <a:gd name="T80" fmla="*/ 104 w 132"/>
                <a:gd name="T81" fmla="*/ 57 h 57"/>
                <a:gd name="T82" fmla="*/ 104 w 132"/>
                <a:gd name="T8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 h="57">
                  <a:moveTo>
                    <a:pt x="104" y="57"/>
                  </a:moveTo>
                  <a:lnTo>
                    <a:pt x="27" y="57"/>
                  </a:lnTo>
                  <a:lnTo>
                    <a:pt x="27" y="57"/>
                  </a:lnTo>
                  <a:lnTo>
                    <a:pt x="21" y="57"/>
                  </a:lnTo>
                  <a:lnTo>
                    <a:pt x="17" y="56"/>
                  </a:lnTo>
                  <a:lnTo>
                    <a:pt x="12" y="53"/>
                  </a:lnTo>
                  <a:lnTo>
                    <a:pt x="8" y="50"/>
                  </a:lnTo>
                  <a:lnTo>
                    <a:pt x="5" y="45"/>
                  </a:lnTo>
                  <a:lnTo>
                    <a:pt x="2" y="41"/>
                  </a:lnTo>
                  <a:lnTo>
                    <a:pt x="0" y="36"/>
                  </a:lnTo>
                  <a:lnTo>
                    <a:pt x="0" y="30"/>
                  </a:lnTo>
                  <a:lnTo>
                    <a:pt x="0" y="29"/>
                  </a:lnTo>
                  <a:lnTo>
                    <a:pt x="0" y="29"/>
                  </a:lnTo>
                  <a:lnTo>
                    <a:pt x="0" y="23"/>
                  </a:lnTo>
                  <a:lnTo>
                    <a:pt x="2" y="18"/>
                  </a:lnTo>
                  <a:lnTo>
                    <a:pt x="5" y="14"/>
                  </a:lnTo>
                  <a:lnTo>
                    <a:pt x="8" y="9"/>
                  </a:lnTo>
                  <a:lnTo>
                    <a:pt x="12" y="6"/>
                  </a:lnTo>
                  <a:lnTo>
                    <a:pt x="17" y="3"/>
                  </a:lnTo>
                  <a:lnTo>
                    <a:pt x="21" y="2"/>
                  </a:lnTo>
                  <a:lnTo>
                    <a:pt x="27" y="0"/>
                  </a:lnTo>
                  <a:lnTo>
                    <a:pt x="104" y="0"/>
                  </a:lnTo>
                  <a:lnTo>
                    <a:pt x="104" y="0"/>
                  </a:lnTo>
                  <a:lnTo>
                    <a:pt x="110" y="2"/>
                  </a:lnTo>
                  <a:lnTo>
                    <a:pt x="114" y="3"/>
                  </a:lnTo>
                  <a:lnTo>
                    <a:pt x="119" y="6"/>
                  </a:lnTo>
                  <a:lnTo>
                    <a:pt x="123" y="9"/>
                  </a:lnTo>
                  <a:lnTo>
                    <a:pt x="126" y="14"/>
                  </a:lnTo>
                  <a:lnTo>
                    <a:pt x="129" y="18"/>
                  </a:lnTo>
                  <a:lnTo>
                    <a:pt x="131" y="23"/>
                  </a:lnTo>
                  <a:lnTo>
                    <a:pt x="132" y="29"/>
                  </a:lnTo>
                  <a:lnTo>
                    <a:pt x="132" y="30"/>
                  </a:lnTo>
                  <a:lnTo>
                    <a:pt x="132" y="30"/>
                  </a:lnTo>
                  <a:lnTo>
                    <a:pt x="131" y="36"/>
                  </a:lnTo>
                  <a:lnTo>
                    <a:pt x="129" y="41"/>
                  </a:lnTo>
                  <a:lnTo>
                    <a:pt x="126" y="45"/>
                  </a:lnTo>
                  <a:lnTo>
                    <a:pt x="123" y="50"/>
                  </a:lnTo>
                  <a:lnTo>
                    <a:pt x="119" y="53"/>
                  </a:lnTo>
                  <a:lnTo>
                    <a:pt x="114" y="56"/>
                  </a:lnTo>
                  <a:lnTo>
                    <a:pt x="110" y="57"/>
                  </a:lnTo>
                  <a:lnTo>
                    <a:pt x="104" y="57"/>
                  </a:lnTo>
                  <a:lnTo>
                    <a:pt x="104" y="57"/>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110">
              <a:extLst>
                <a:ext uri="{FF2B5EF4-FFF2-40B4-BE49-F238E27FC236}">
                  <a16:creationId xmlns:a16="http://schemas.microsoft.com/office/drawing/2014/main" xmlns="" id="{3577E4C4-2A14-491A-8FCD-E8B5C4872FB3}"/>
                </a:ext>
              </a:extLst>
            </p:cNvPr>
            <p:cNvSpPr>
              <a:spLocks/>
            </p:cNvSpPr>
            <p:nvPr/>
          </p:nvSpPr>
          <p:spPr bwMode="auto">
            <a:xfrm>
              <a:off x="2880" y="1474"/>
              <a:ext cx="44" cy="19"/>
            </a:xfrm>
            <a:custGeom>
              <a:avLst/>
              <a:gdLst>
                <a:gd name="T0" fmla="*/ 104 w 132"/>
                <a:gd name="T1" fmla="*/ 57 h 57"/>
                <a:gd name="T2" fmla="*/ 27 w 132"/>
                <a:gd name="T3" fmla="*/ 57 h 57"/>
                <a:gd name="T4" fmla="*/ 27 w 132"/>
                <a:gd name="T5" fmla="*/ 57 h 57"/>
                <a:gd name="T6" fmla="*/ 21 w 132"/>
                <a:gd name="T7" fmla="*/ 57 h 57"/>
                <a:gd name="T8" fmla="*/ 17 w 132"/>
                <a:gd name="T9" fmla="*/ 56 h 57"/>
                <a:gd name="T10" fmla="*/ 12 w 132"/>
                <a:gd name="T11" fmla="*/ 53 h 57"/>
                <a:gd name="T12" fmla="*/ 8 w 132"/>
                <a:gd name="T13" fmla="*/ 50 h 57"/>
                <a:gd name="T14" fmla="*/ 5 w 132"/>
                <a:gd name="T15" fmla="*/ 45 h 57"/>
                <a:gd name="T16" fmla="*/ 2 w 132"/>
                <a:gd name="T17" fmla="*/ 41 h 57"/>
                <a:gd name="T18" fmla="*/ 0 w 132"/>
                <a:gd name="T19" fmla="*/ 36 h 57"/>
                <a:gd name="T20" fmla="*/ 0 w 132"/>
                <a:gd name="T21" fmla="*/ 30 h 57"/>
                <a:gd name="T22" fmla="*/ 0 w 132"/>
                <a:gd name="T23" fmla="*/ 29 h 57"/>
                <a:gd name="T24" fmla="*/ 0 w 132"/>
                <a:gd name="T25" fmla="*/ 29 h 57"/>
                <a:gd name="T26" fmla="*/ 0 w 132"/>
                <a:gd name="T27" fmla="*/ 23 h 57"/>
                <a:gd name="T28" fmla="*/ 2 w 132"/>
                <a:gd name="T29" fmla="*/ 18 h 57"/>
                <a:gd name="T30" fmla="*/ 5 w 132"/>
                <a:gd name="T31" fmla="*/ 14 h 57"/>
                <a:gd name="T32" fmla="*/ 8 w 132"/>
                <a:gd name="T33" fmla="*/ 9 h 57"/>
                <a:gd name="T34" fmla="*/ 12 w 132"/>
                <a:gd name="T35" fmla="*/ 6 h 57"/>
                <a:gd name="T36" fmla="*/ 17 w 132"/>
                <a:gd name="T37" fmla="*/ 3 h 57"/>
                <a:gd name="T38" fmla="*/ 21 w 132"/>
                <a:gd name="T39" fmla="*/ 2 h 57"/>
                <a:gd name="T40" fmla="*/ 27 w 132"/>
                <a:gd name="T41" fmla="*/ 0 h 57"/>
                <a:gd name="T42" fmla="*/ 104 w 132"/>
                <a:gd name="T43" fmla="*/ 0 h 57"/>
                <a:gd name="T44" fmla="*/ 104 w 132"/>
                <a:gd name="T45" fmla="*/ 0 h 57"/>
                <a:gd name="T46" fmla="*/ 110 w 132"/>
                <a:gd name="T47" fmla="*/ 2 h 57"/>
                <a:gd name="T48" fmla="*/ 114 w 132"/>
                <a:gd name="T49" fmla="*/ 3 h 57"/>
                <a:gd name="T50" fmla="*/ 120 w 132"/>
                <a:gd name="T51" fmla="*/ 6 h 57"/>
                <a:gd name="T52" fmla="*/ 123 w 132"/>
                <a:gd name="T53" fmla="*/ 9 h 57"/>
                <a:gd name="T54" fmla="*/ 128 w 132"/>
                <a:gd name="T55" fmla="*/ 14 h 57"/>
                <a:gd name="T56" fmla="*/ 129 w 132"/>
                <a:gd name="T57" fmla="*/ 18 h 57"/>
                <a:gd name="T58" fmla="*/ 131 w 132"/>
                <a:gd name="T59" fmla="*/ 23 h 57"/>
                <a:gd name="T60" fmla="*/ 132 w 132"/>
                <a:gd name="T61" fmla="*/ 29 h 57"/>
                <a:gd name="T62" fmla="*/ 132 w 132"/>
                <a:gd name="T63" fmla="*/ 30 h 57"/>
                <a:gd name="T64" fmla="*/ 132 w 132"/>
                <a:gd name="T65" fmla="*/ 30 h 57"/>
                <a:gd name="T66" fmla="*/ 131 w 132"/>
                <a:gd name="T67" fmla="*/ 36 h 57"/>
                <a:gd name="T68" fmla="*/ 129 w 132"/>
                <a:gd name="T69" fmla="*/ 41 h 57"/>
                <a:gd name="T70" fmla="*/ 128 w 132"/>
                <a:gd name="T71" fmla="*/ 45 h 57"/>
                <a:gd name="T72" fmla="*/ 123 w 132"/>
                <a:gd name="T73" fmla="*/ 50 h 57"/>
                <a:gd name="T74" fmla="*/ 120 w 132"/>
                <a:gd name="T75" fmla="*/ 53 h 57"/>
                <a:gd name="T76" fmla="*/ 114 w 132"/>
                <a:gd name="T77" fmla="*/ 56 h 57"/>
                <a:gd name="T78" fmla="*/ 110 w 132"/>
                <a:gd name="T79" fmla="*/ 57 h 57"/>
                <a:gd name="T80" fmla="*/ 104 w 132"/>
                <a:gd name="T81" fmla="*/ 57 h 57"/>
                <a:gd name="T82" fmla="*/ 104 w 132"/>
                <a:gd name="T8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 h="57">
                  <a:moveTo>
                    <a:pt x="104" y="57"/>
                  </a:moveTo>
                  <a:lnTo>
                    <a:pt x="27" y="57"/>
                  </a:lnTo>
                  <a:lnTo>
                    <a:pt x="27" y="57"/>
                  </a:lnTo>
                  <a:lnTo>
                    <a:pt x="21" y="57"/>
                  </a:lnTo>
                  <a:lnTo>
                    <a:pt x="17" y="56"/>
                  </a:lnTo>
                  <a:lnTo>
                    <a:pt x="12" y="53"/>
                  </a:lnTo>
                  <a:lnTo>
                    <a:pt x="8" y="50"/>
                  </a:lnTo>
                  <a:lnTo>
                    <a:pt x="5" y="45"/>
                  </a:lnTo>
                  <a:lnTo>
                    <a:pt x="2" y="41"/>
                  </a:lnTo>
                  <a:lnTo>
                    <a:pt x="0" y="36"/>
                  </a:lnTo>
                  <a:lnTo>
                    <a:pt x="0" y="30"/>
                  </a:lnTo>
                  <a:lnTo>
                    <a:pt x="0" y="29"/>
                  </a:lnTo>
                  <a:lnTo>
                    <a:pt x="0" y="29"/>
                  </a:lnTo>
                  <a:lnTo>
                    <a:pt x="0" y="23"/>
                  </a:lnTo>
                  <a:lnTo>
                    <a:pt x="2" y="18"/>
                  </a:lnTo>
                  <a:lnTo>
                    <a:pt x="5" y="14"/>
                  </a:lnTo>
                  <a:lnTo>
                    <a:pt x="8" y="9"/>
                  </a:lnTo>
                  <a:lnTo>
                    <a:pt x="12" y="6"/>
                  </a:lnTo>
                  <a:lnTo>
                    <a:pt x="17" y="3"/>
                  </a:lnTo>
                  <a:lnTo>
                    <a:pt x="21" y="2"/>
                  </a:lnTo>
                  <a:lnTo>
                    <a:pt x="27" y="0"/>
                  </a:lnTo>
                  <a:lnTo>
                    <a:pt x="104" y="0"/>
                  </a:lnTo>
                  <a:lnTo>
                    <a:pt x="104" y="0"/>
                  </a:lnTo>
                  <a:lnTo>
                    <a:pt x="110" y="2"/>
                  </a:lnTo>
                  <a:lnTo>
                    <a:pt x="114" y="3"/>
                  </a:lnTo>
                  <a:lnTo>
                    <a:pt x="120" y="6"/>
                  </a:lnTo>
                  <a:lnTo>
                    <a:pt x="123" y="9"/>
                  </a:lnTo>
                  <a:lnTo>
                    <a:pt x="128" y="14"/>
                  </a:lnTo>
                  <a:lnTo>
                    <a:pt x="129" y="18"/>
                  </a:lnTo>
                  <a:lnTo>
                    <a:pt x="131" y="23"/>
                  </a:lnTo>
                  <a:lnTo>
                    <a:pt x="132" y="29"/>
                  </a:lnTo>
                  <a:lnTo>
                    <a:pt x="132" y="30"/>
                  </a:lnTo>
                  <a:lnTo>
                    <a:pt x="132" y="30"/>
                  </a:lnTo>
                  <a:lnTo>
                    <a:pt x="131" y="36"/>
                  </a:lnTo>
                  <a:lnTo>
                    <a:pt x="129" y="41"/>
                  </a:lnTo>
                  <a:lnTo>
                    <a:pt x="128" y="45"/>
                  </a:lnTo>
                  <a:lnTo>
                    <a:pt x="123" y="50"/>
                  </a:lnTo>
                  <a:lnTo>
                    <a:pt x="120" y="53"/>
                  </a:lnTo>
                  <a:lnTo>
                    <a:pt x="114" y="56"/>
                  </a:lnTo>
                  <a:lnTo>
                    <a:pt x="110" y="57"/>
                  </a:lnTo>
                  <a:lnTo>
                    <a:pt x="104" y="57"/>
                  </a:lnTo>
                  <a:lnTo>
                    <a:pt x="104" y="57"/>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111">
              <a:extLst>
                <a:ext uri="{FF2B5EF4-FFF2-40B4-BE49-F238E27FC236}">
                  <a16:creationId xmlns:a16="http://schemas.microsoft.com/office/drawing/2014/main" xmlns="" id="{97F669C7-DA19-42BE-8F7D-AB00F5DCCA95}"/>
                </a:ext>
              </a:extLst>
            </p:cNvPr>
            <p:cNvSpPr>
              <a:spLocks/>
            </p:cNvSpPr>
            <p:nvPr/>
          </p:nvSpPr>
          <p:spPr bwMode="auto">
            <a:xfrm>
              <a:off x="2939" y="1474"/>
              <a:ext cx="44" cy="19"/>
            </a:xfrm>
            <a:custGeom>
              <a:avLst/>
              <a:gdLst>
                <a:gd name="T0" fmla="*/ 105 w 132"/>
                <a:gd name="T1" fmla="*/ 57 h 57"/>
                <a:gd name="T2" fmla="*/ 29 w 132"/>
                <a:gd name="T3" fmla="*/ 57 h 57"/>
                <a:gd name="T4" fmla="*/ 29 w 132"/>
                <a:gd name="T5" fmla="*/ 57 h 57"/>
                <a:gd name="T6" fmla="*/ 23 w 132"/>
                <a:gd name="T7" fmla="*/ 57 h 57"/>
                <a:gd name="T8" fmla="*/ 18 w 132"/>
                <a:gd name="T9" fmla="*/ 56 h 57"/>
                <a:gd name="T10" fmla="*/ 14 w 132"/>
                <a:gd name="T11" fmla="*/ 53 h 57"/>
                <a:gd name="T12" fmla="*/ 9 w 132"/>
                <a:gd name="T13" fmla="*/ 50 h 57"/>
                <a:gd name="T14" fmla="*/ 6 w 132"/>
                <a:gd name="T15" fmla="*/ 45 h 57"/>
                <a:gd name="T16" fmla="*/ 3 w 132"/>
                <a:gd name="T17" fmla="*/ 41 h 57"/>
                <a:gd name="T18" fmla="*/ 2 w 132"/>
                <a:gd name="T19" fmla="*/ 36 h 57"/>
                <a:gd name="T20" fmla="*/ 0 w 132"/>
                <a:gd name="T21" fmla="*/ 30 h 57"/>
                <a:gd name="T22" fmla="*/ 0 w 132"/>
                <a:gd name="T23" fmla="*/ 29 h 57"/>
                <a:gd name="T24" fmla="*/ 0 w 132"/>
                <a:gd name="T25" fmla="*/ 29 h 57"/>
                <a:gd name="T26" fmla="*/ 2 w 132"/>
                <a:gd name="T27" fmla="*/ 23 h 57"/>
                <a:gd name="T28" fmla="*/ 3 w 132"/>
                <a:gd name="T29" fmla="*/ 18 h 57"/>
                <a:gd name="T30" fmla="*/ 6 w 132"/>
                <a:gd name="T31" fmla="*/ 14 h 57"/>
                <a:gd name="T32" fmla="*/ 9 w 132"/>
                <a:gd name="T33" fmla="*/ 9 h 57"/>
                <a:gd name="T34" fmla="*/ 14 w 132"/>
                <a:gd name="T35" fmla="*/ 6 h 57"/>
                <a:gd name="T36" fmla="*/ 18 w 132"/>
                <a:gd name="T37" fmla="*/ 3 h 57"/>
                <a:gd name="T38" fmla="*/ 23 w 132"/>
                <a:gd name="T39" fmla="*/ 2 h 57"/>
                <a:gd name="T40" fmla="*/ 29 w 132"/>
                <a:gd name="T41" fmla="*/ 0 h 57"/>
                <a:gd name="T42" fmla="*/ 105 w 132"/>
                <a:gd name="T43" fmla="*/ 0 h 57"/>
                <a:gd name="T44" fmla="*/ 105 w 132"/>
                <a:gd name="T45" fmla="*/ 0 h 57"/>
                <a:gd name="T46" fmla="*/ 111 w 132"/>
                <a:gd name="T47" fmla="*/ 2 h 57"/>
                <a:gd name="T48" fmla="*/ 116 w 132"/>
                <a:gd name="T49" fmla="*/ 3 h 57"/>
                <a:gd name="T50" fmla="*/ 120 w 132"/>
                <a:gd name="T51" fmla="*/ 6 h 57"/>
                <a:gd name="T52" fmla="*/ 125 w 132"/>
                <a:gd name="T53" fmla="*/ 9 h 57"/>
                <a:gd name="T54" fmla="*/ 128 w 132"/>
                <a:gd name="T55" fmla="*/ 14 h 57"/>
                <a:gd name="T56" fmla="*/ 131 w 132"/>
                <a:gd name="T57" fmla="*/ 18 h 57"/>
                <a:gd name="T58" fmla="*/ 132 w 132"/>
                <a:gd name="T59" fmla="*/ 23 h 57"/>
                <a:gd name="T60" fmla="*/ 132 w 132"/>
                <a:gd name="T61" fmla="*/ 29 h 57"/>
                <a:gd name="T62" fmla="*/ 132 w 132"/>
                <a:gd name="T63" fmla="*/ 30 h 57"/>
                <a:gd name="T64" fmla="*/ 132 w 132"/>
                <a:gd name="T65" fmla="*/ 30 h 57"/>
                <a:gd name="T66" fmla="*/ 132 w 132"/>
                <a:gd name="T67" fmla="*/ 36 h 57"/>
                <a:gd name="T68" fmla="*/ 131 w 132"/>
                <a:gd name="T69" fmla="*/ 41 h 57"/>
                <a:gd name="T70" fmla="*/ 128 w 132"/>
                <a:gd name="T71" fmla="*/ 45 h 57"/>
                <a:gd name="T72" fmla="*/ 125 w 132"/>
                <a:gd name="T73" fmla="*/ 50 h 57"/>
                <a:gd name="T74" fmla="*/ 120 w 132"/>
                <a:gd name="T75" fmla="*/ 53 h 57"/>
                <a:gd name="T76" fmla="*/ 116 w 132"/>
                <a:gd name="T77" fmla="*/ 56 h 57"/>
                <a:gd name="T78" fmla="*/ 111 w 132"/>
                <a:gd name="T79" fmla="*/ 57 h 57"/>
                <a:gd name="T80" fmla="*/ 105 w 132"/>
                <a:gd name="T81" fmla="*/ 57 h 57"/>
                <a:gd name="T82" fmla="*/ 105 w 132"/>
                <a:gd name="T8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2" h="57">
                  <a:moveTo>
                    <a:pt x="105" y="57"/>
                  </a:moveTo>
                  <a:lnTo>
                    <a:pt x="29" y="57"/>
                  </a:lnTo>
                  <a:lnTo>
                    <a:pt x="29" y="57"/>
                  </a:lnTo>
                  <a:lnTo>
                    <a:pt x="23" y="57"/>
                  </a:lnTo>
                  <a:lnTo>
                    <a:pt x="18" y="56"/>
                  </a:lnTo>
                  <a:lnTo>
                    <a:pt x="14" y="53"/>
                  </a:lnTo>
                  <a:lnTo>
                    <a:pt x="9" y="50"/>
                  </a:lnTo>
                  <a:lnTo>
                    <a:pt x="6" y="45"/>
                  </a:lnTo>
                  <a:lnTo>
                    <a:pt x="3" y="41"/>
                  </a:lnTo>
                  <a:lnTo>
                    <a:pt x="2" y="36"/>
                  </a:lnTo>
                  <a:lnTo>
                    <a:pt x="0" y="30"/>
                  </a:lnTo>
                  <a:lnTo>
                    <a:pt x="0" y="29"/>
                  </a:lnTo>
                  <a:lnTo>
                    <a:pt x="0" y="29"/>
                  </a:lnTo>
                  <a:lnTo>
                    <a:pt x="2" y="23"/>
                  </a:lnTo>
                  <a:lnTo>
                    <a:pt x="3" y="18"/>
                  </a:lnTo>
                  <a:lnTo>
                    <a:pt x="6" y="14"/>
                  </a:lnTo>
                  <a:lnTo>
                    <a:pt x="9" y="9"/>
                  </a:lnTo>
                  <a:lnTo>
                    <a:pt x="14" y="6"/>
                  </a:lnTo>
                  <a:lnTo>
                    <a:pt x="18" y="3"/>
                  </a:lnTo>
                  <a:lnTo>
                    <a:pt x="23" y="2"/>
                  </a:lnTo>
                  <a:lnTo>
                    <a:pt x="29" y="0"/>
                  </a:lnTo>
                  <a:lnTo>
                    <a:pt x="105" y="0"/>
                  </a:lnTo>
                  <a:lnTo>
                    <a:pt x="105" y="0"/>
                  </a:lnTo>
                  <a:lnTo>
                    <a:pt x="111" y="2"/>
                  </a:lnTo>
                  <a:lnTo>
                    <a:pt x="116" y="3"/>
                  </a:lnTo>
                  <a:lnTo>
                    <a:pt x="120" y="6"/>
                  </a:lnTo>
                  <a:lnTo>
                    <a:pt x="125" y="9"/>
                  </a:lnTo>
                  <a:lnTo>
                    <a:pt x="128" y="14"/>
                  </a:lnTo>
                  <a:lnTo>
                    <a:pt x="131" y="18"/>
                  </a:lnTo>
                  <a:lnTo>
                    <a:pt x="132" y="23"/>
                  </a:lnTo>
                  <a:lnTo>
                    <a:pt x="132" y="29"/>
                  </a:lnTo>
                  <a:lnTo>
                    <a:pt x="132" y="30"/>
                  </a:lnTo>
                  <a:lnTo>
                    <a:pt x="132" y="30"/>
                  </a:lnTo>
                  <a:lnTo>
                    <a:pt x="132" y="36"/>
                  </a:lnTo>
                  <a:lnTo>
                    <a:pt x="131" y="41"/>
                  </a:lnTo>
                  <a:lnTo>
                    <a:pt x="128" y="45"/>
                  </a:lnTo>
                  <a:lnTo>
                    <a:pt x="125" y="50"/>
                  </a:lnTo>
                  <a:lnTo>
                    <a:pt x="120" y="53"/>
                  </a:lnTo>
                  <a:lnTo>
                    <a:pt x="116" y="56"/>
                  </a:lnTo>
                  <a:lnTo>
                    <a:pt x="111" y="57"/>
                  </a:lnTo>
                  <a:lnTo>
                    <a:pt x="105" y="57"/>
                  </a:lnTo>
                  <a:lnTo>
                    <a:pt x="105" y="57"/>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112">
              <a:extLst>
                <a:ext uri="{FF2B5EF4-FFF2-40B4-BE49-F238E27FC236}">
                  <a16:creationId xmlns:a16="http://schemas.microsoft.com/office/drawing/2014/main" xmlns="" id="{F945FA65-C63F-4E9C-8DC0-A05D5F51F990}"/>
                </a:ext>
              </a:extLst>
            </p:cNvPr>
            <p:cNvSpPr>
              <a:spLocks/>
            </p:cNvSpPr>
            <p:nvPr/>
          </p:nvSpPr>
          <p:spPr bwMode="auto">
            <a:xfrm>
              <a:off x="2998" y="1474"/>
              <a:ext cx="43" cy="19"/>
            </a:xfrm>
            <a:custGeom>
              <a:avLst/>
              <a:gdLst>
                <a:gd name="T0" fmla="*/ 103 w 130"/>
                <a:gd name="T1" fmla="*/ 57 h 57"/>
                <a:gd name="T2" fmla="*/ 27 w 130"/>
                <a:gd name="T3" fmla="*/ 57 h 57"/>
                <a:gd name="T4" fmla="*/ 27 w 130"/>
                <a:gd name="T5" fmla="*/ 57 h 57"/>
                <a:gd name="T6" fmla="*/ 21 w 130"/>
                <a:gd name="T7" fmla="*/ 57 h 57"/>
                <a:gd name="T8" fmla="*/ 16 w 130"/>
                <a:gd name="T9" fmla="*/ 56 h 57"/>
                <a:gd name="T10" fmla="*/ 12 w 130"/>
                <a:gd name="T11" fmla="*/ 53 h 57"/>
                <a:gd name="T12" fmla="*/ 7 w 130"/>
                <a:gd name="T13" fmla="*/ 50 h 57"/>
                <a:gd name="T14" fmla="*/ 4 w 130"/>
                <a:gd name="T15" fmla="*/ 45 h 57"/>
                <a:gd name="T16" fmla="*/ 1 w 130"/>
                <a:gd name="T17" fmla="*/ 41 h 57"/>
                <a:gd name="T18" fmla="*/ 0 w 130"/>
                <a:gd name="T19" fmla="*/ 36 h 57"/>
                <a:gd name="T20" fmla="*/ 0 w 130"/>
                <a:gd name="T21" fmla="*/ 30 h 57"/>
                <a:gd name="T22" fmla="*/ 0 w 130"/>
                <a:gd name="T23" fmla="*/ 29 h 57"/>
                <a:gd name="T24" fmla="*/ 0 w 130"/>
                <a:gd name="T25" fmla="*/ 29 h 57"/>
                <a:gd name="T26" fmla="*/ 0 w 130"/>
                <a:gd name="T27" fmla="*/ 23 h 57"/>
                <a:gd name="T28" fmla="*/ 1 w 130"/>
                <a:gd name="T29" fmla="*/ 18 h 57"/>
                <a:gd name="T30" fmla="*/ 4 w 130"/>
                <a:gd name="T31" fmla="*/ 14 h 57"/>
                <a:gd name="T32" fmla="*/ 7 w 130"/>
                <a:gd name="T33" fmla="*/ 9 h 57"/>
                <a:gd name="T34" fmla="*/ 12 w 130"/>
                <a:gd name="T35" fmla="*/ 6 h 57"/>
                <a:gd name="T36" fmla="*/ 16 w 130"/>
                <a:gd name="T37" fmla="*/ 3 h 57"/>
                <a:gd name="T38" fmla="*/ 21 w 130"/>
                <a:gd name="T39" fmla="*/ 2 h 57"/>
                <a:gd name="T40" fmla="*/ 27 w 130"/>
                <a:gd name="T41" fmla="*/ 0 h 57"/>
                <a:gd name="T42" fmla="*/ 103 w 130"/>
                <a:gd name="T43" fmla="*/ 0 h 57"/>
                <a:gd name="T44" fmla="*/ 103 w 130"/>
                <a:gd name="T45" fmla="*/ 0 h 57"/>
                <a:gd name="T46" fmla="*/ 109 w 130"/>
                <a:gd name="T47" fmla="*/ 2 h 57"/>
                <a:gd name="T48" fmla="*/ 114 w 130"/>
                <a:gd name="T49" fmla="*/ 3 h 57"/>
                <a:gd name="T50" fmla="*/ 118 w 130"/>
                <a:gd name="T51" fmla="*/ 6 h 57"/>
                <a:gd name="T52" fmla="*/ 123 w 130"/>
                <a:gd name="T53" fmla="*/ 9 h 57"/>
                <a:gd name="T54" fmla="*/ 126 w 130"/>
                <a:gd name="T55" fmla="*/ 14 h 57"/>
                <a:gd name="T56" fmla="*/ 129 w 130"/>
                <a:gd name="T57" fmla="*/ 18 h 57"/>
                <a:gd name="T58" fmla="*/ 130 w 130"/>
                <a:gd name="T59" fmla="*/ 23 h 57"/>
                <a:gd name="T60" fmla="*/ 130 w 130"/>
                <a:gd name="T61" fmla="*/ 29 h 57"/>
                <a:gd name="T62" fmla="*/ 130 w 130"/>
                <a:gd name="T63" fmla="*/ 30 h 57"/>
                <a:gd name="T64" fmla="*/ 130 w 130"/>
                <a:gd name="T65" fmla="*/ 30 h 57"/>
                <a:gd name="T66" fmla="*/ 130 w 130"/>
                <a:gd name="T67" fmla="*/ 36 h 57"/>
                <a:gd name="T68" fmla="*/ 129 w 130"/>
                <a:gd name="T69" fmla="*/ 41 h 57"/>
                <a:gd name="T70" fmla="*/ 126 w 130"/>
                <a:gd name="T71" fmla="*/ 45 h 57"/>
                <a:gd name="T72" fmla="*/ 123 w 130"/>
                <a:gd name="T73" fmla="*/ 50 h 57"/>
                <a:gd name="T74" fmla="*/ 118 w 130"/>
                <a:gd name="T75" fmla="*/ 53 h 57"/>
                <a:gd name="T76" fmla="*/ 114 w 130"/>
                <a:gd name="T77" fmla="*/ 56 h 57"/>
                <a:gd name="T78" fmla="*/ 109 w 130"/>
                <a:gd name="T79" fmla="*/ 57 h 57"/>
                <a:gd name="T80" fmla="*/ 103 w 130"/>
                <a:gd name="T81" fmla="*/ 57 h 57"/>
                <a:gd name="T82" fmla="*/ 103 w 130"/>
                <a:gd name="T83"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57">
                  <a:moveTo>
                    <a:pt x="103" y="57"/>
                  </a:moveTo>
                  <a:lnTo>
                    <a:pt x="27" y="57"/>
                  </a:lnTo>
                  <a:lnTo>
                    <a:pt x="27" y="57"/>
                  </a:lnTo>
                  <a:lnTo>
                    <a:pt x="21" y="57"/>
                  </a:lnTo>
                  <a:lnTo>
                    <a:pt x="16" y="56"/>
                  </a:lnTo>
                  <a:lnTo>
                    <a:pt x="12" y="53"/>
                  </a:lnTo>
                  <a:lnTo>
                    <a:pt x="7" y="50"/>
                  </a:lnTo>
                  <a:lnTo>
                    <a:pt x="4" y="45"/>
                  </a:lnTo>
                  <a:lnTo>
                    <a:pt x="1" y="41"/>
                  </a:lnTo>
                  <a:lnTo>
                    <a:pt x="0" y="36"/>
                  </a:lnTo>
                  <a:lnTo>
                    <a:pt x="0" y="30"/>
                  </a:lnTo>
                  <a:lnTo>
                    <a:pt x="0" y="29"/>
                  </a:lnTo>
                  <a:lnTo>
                    <a:pt x="0" y="29"/>
                  </a:lnTo>
                  <a:lnTo>
                    <a:pt x="0" y="23"/>
                  </a:lnTo>
                  <a:lnTo>
                    <a:pt x="1" y="18"/>
                  </a:lnTo>
                  <a:lnTo>
                    <a:pt x="4" y="14"/>
                  </a:lnTo>
                  <a:lnTo>
                    <a:pt x="7" y="9"/>
                  </a:lnTo>
                  <a:lnTo>
                    <a:pt x="12" y="6"/>
                  </a:lnTo>
                  <a:lnTo>
                    <a:pt x="16" y="3"/>
                  </a:lnTo>
                  <a:lnTo>
                    <a:pt x="21" y="2"/>
                  </a:lnTo>
                  <a:lnTo>
                    <a:pt x="27" y="0"/>
                  </a:lnTo>
                  <a:lnTo>
                    <a:pt x="103" y="0"/>
                  </a:lnTo>
                  <a:lnTo>
                    <a:pt x="103" y="0"/>
                  </a:lnTo>
                  <a:lnTo>
                    <a:pt x="109" y="2"/>
                  </a:lnTo>
                  <a:lnTo>
                    <a:pt x="114" y="3"/>
                  </a:lnTo>
                  <a:lnTo>
                    <a:pt x="118" y="6"/>
                  </a:lnTo>
                  <a:lnTo>
                    <a:pt x="123" y="9"/>
                  </a:lnTo>
                  <a:lnTo>
                    <a:pt x="126" y="14"/>
                  </a:lnTo>
                  <a:lnTo>
                    <a:pt x="129" y="18"/>
                  </a:lnTo>
                  <a:lnTo>
                    <a:pt x="130" y="23"/>
                  </a:lnTo>
                  <a:lnTo>
                    <a:pt x="130" y="29"/>
                  </a:lnTo>
                  <a:lnTo>
                    <a:pt x="130" y="30"/>
                  </a:lnTo>
                  <a:lnTo>
                    <a:pt x="130" y="30"/>
                  </a:lnTo>
                  <a:lnTo>
                    <a:pt x="130" y="36"/>
                  </a:lnTo>
                  <a:lnTo>
                    <a:pt x="129" y="41"/>
                  </a:lnTo>
                  <a:lnTo>
                    <a:pt x="126" y="45"/>
                  </a:lnTo>
                  <a:lnTo>
                    <a:pt x="123" y="50"/>
                  </a:lnTo>
                  <a:lnTo>
                    <a:pt x="118" y="53"/>
                  </a:lnTo>
                  <a:lnTo>
                    <a:pt x="114" y="56"/>
                  </a:lnTo>
                  <a:lnTo>
                    <a:pt x="109" y="57"/>
                  </a:lnTo>
                  <a:lnTo>
                    <a:pt x="103" y="57"/>
                  </a:lnTo>
                  <a:lnTo>
                    <a:pt x="103" y="57"/>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13">
              <a:extLst>
                <a:ext uri="{FF2B5EF4-FFF2-40B4-BE49-F238E27FC236}">
                  <a16:creationId xmlns:a16="http://schemas.microsoft.com/office/drawing/2014/main" xmlns="" id="{2FDBE6AD-7D9D-4B00-AFCF-306CA6246135}"/>
                </a:ext>
              </a:extLst>
            </p:cNvPr>
            <p:cNvSpPr>
              <a:spLocks/>
            </p:cNvSpPr>
            <p:nvPr/>
          </p:nvSpPr>
          <p:spPr bwMode="auto">
            <a:xfrm>
              <a:off x="2819" y="1290"/>
              <a:ext cx="224" cy="161"/>
            </a:xfrm>
            <a:custGeom>
              <a:avLst/>
              <a:gdLst>
                <a:gd name="T0" fmla="*/ 658 w 671"/>
                <a:gd name="T1" fmla="*/ 483 h 483"/>
                <a:gd name="T2" fmla="*/ 14 w 671"/>
                <a:gd name="T3" fmla="*/ 483 h 483"/>
                <a:gd name="T4" fmla="*/ 14 w 671"/>
                <a:gd name="T5" fmla="*/ 483 h 483"/>
                <a:gd name="T6" fmla="*/ 8 w 671"/>
                <a:gd name="T7" fmla="*/ 483 h 483"/>
                <a:gd name="T8" fmla="*/ 3 w 671"/>
                <a:gd name="T9" fmla="*/ 480 h 483"/>
                <a:gd name="T10" fmla="*/ 0 w 671"/>
                <a:gd name="T11" fmla="*/ 475 h 483"/>
                <a:gd name="T12" fmla="*/ 0 w 671"/>
                <a:gd name="T13" fmla="*/ 469 h 483"/>
                <a:gd name="T14" fmla="*/ 0 w 671"/>
                <a:gd name="T15" fmla="*/ 13 h 483"/>
                <a:gd name="T16" fmla="*/ 0 w 671"/>
                <a:gd name="T17" fmla="*/ 13 h 483"/>
                <a:gd name="T18" fmla="*/ 0 w 671"/>
                <a:gd name="T19" fmla="*/ 9 h 483"/>
                <a:gd name="T20" fmla="*/ 3 w 671"/>
                <a:gd name="T21" fmla="*/ 4 h 483"/>
                <a:gd name="T22" fmla="*/ 8 w 671"/>
                <a:gd name="T23" fmla="*/ 1 h 483"/>
                <a:gd name="T24" fmla="*/ 14 w 671"/>
                <a:gd name="T25" fmla="*/ 0 h 483"/>
                <a:gd name="T26" fmla="*/ 658 w 671"/>
                <a:gd name="T27" fmla="*/ 0 h 483"/>
                <a:gd name="T28" fmla="*/ 658 w 671"/>
                <a:gd name="T29" fmla="*/ 0 h 483"/>
                <a:gd name="T30" fmla="*/ 664 w 671"/>
                <a:gd name="T31" fmla="*/ 1 h 483"/>
                <a:gd name="T32" fmla="*/ 668 w 671"/>
                <a:gd name="T33" fmla="*/ 4 h 483"/>
                <a:gd name="T34" fmla="*/ 671 w 671"/>
                <a:gd name="T35" fmla="*/ 9 h 483"/>
                <a:gd name="T36" fmla="*/ 671 w 671"/>
                <a:gd name="T37" fmla="*/ 13 h 483"/>
                <a:gd name="T38" fmla="*/ 671 w 671"/>
                <a:gd name="T39" fmla="*/ 469 h 483"/>
                <a:gd name="T40" fmla="*/ 671 w 671"/>
                <a:gd name="T41" fmla="*/ 469 h 483"/>
                <a:gd name="T42" fmla="*/ 671 w 671"/>
                <a:gd name="T43" fmla="*/ 475 h 483"/>
                <a:gd name="T44" fmla="*/ 668 w 671"/>
                <a:gd name="T45" fmla="*/ 480 h 483"/>
                <a:gd name="T46" fmla="*/ 664 w 671"/>
                <a:gd name="T47" fmla="*/ 483 h 483"/>
                <a:gd name="T48" fmla="*/ 658 w 671"/>
                <a:gd name="T49" fmla="*/ 483 h 483"/>
                <a:gd name="T50" fmla="*/ 658 w 671"/>
                <a:gd name="T5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71" h="483">
                  <a:moveTo>
                    <a:pt x="658" y="483"/>
                  </a:moveTo>
                  <a:lnTo>
                    <a:pt x="14" y="483"/>
                  </a:lnTo>
                  <a:lnTo>
                    <a:pt x="14" y="483"/>
                  </a:lnTo>
                  <a:lnTo>
                    <a:pt x="8" y="483"/>
                  </a:lnTo>
                  <a:lnTo>
                    <a:pt x="3" y="480"/>
                  </a:lnTo>
                  <a:lnTo>
                    <a:pt x="0" y="475"/>
                  </a:lnTo>
                  <a:lnTo>
                    <a:pt x="0" y="469"/>
                  </a:lnTo>
                  <a:lnTo>
                    <a:pt x="0" y="13"/>
                  </a:lnTo>
                  <a:lnTo>
                    <a:pt x="0" y="13"/>
                  </a:lnTo>
                  <a:lnTo>
                    <a:pt x="0" y="9"/>
                  </a:lnTo>
                  <a:lnTo>
                    <a:pt x="3" y="4"/>
                  </a:lnTo>
                  <a:lnTo>
                    <a:pt x="8" y="1"/>
                  </a:lnTo>
                  <a:lnTo>
                    <a:pt x="14" y="0"/>
                  </a:lnTo>
                  <a:lnTo>
                    <a:pt x="658" y="0"/>
                  </a:lnTo>
                  <a:lnTo>
                    <a:pt x="658" y="0"/>
                  </a:lnTo>
                  <a:lnTo>
                    <a:pt x="664" y="1"/>
                  </a:lnTo>
                  <a:lnTo>
                    <a:pt x="668" y="4"/>
                  </a:lnTo>
                  <a:lnTo>
                    <a:pt x="671" y="9"/>
                  </a:lnTo>
                  <a:lnTo>
                    <a:pt x="671" y="13"/>
                  </a:lnTo>
                  <a:lnTo>
                    <a:pt x="671" y="469"/>
                  </a:lnTo>
                  <a:lnTo>
                    <a:pt x="671" y="469"/>
                  </a:lnTo>
                  <a:lnTo>
                    <a:pt x="671" y="475"/>
                  </a:lnTo>
                  <a:lnTo>
                    <a:pt x="668" y="480"/>
                  </a:lnTo>
                  <a:lnTo>
                    <a:pt x="664" y="483"/>
                  </a:lnTo>
                  <a:lnTo>
                    <a:pt x="658" y="483"/>
                  </a:lnTo>
                  <a:lnTo>
                    <a:pt x="658" y="4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14">
              <a:extLst>
                <a:ext uri="{FF2B5EF4-FFF2-40B4-BE49-F238E27FC236}">
                  <a16:creationId xmlns:a16="http://schemas.microsoft.com/office/drawing/2014/main" xmlns="" id="{F5E1E619-BB75-4D93-B81D-045235116A7F}"/>
                </a:ext>
              </a:extLst>
            </p:cNvPr>
            <p:cNvSpPr>
              <a:spLocks noEditPoints="1"/>
            </p:cNvSpPr>
            <p:nvPr/>
          </p:nvSpPr>
          <p:spPr bwMode="auto">
            <a:xfrm>
              <a:off x="2814" y="1285"/>
              <a:ext cx="235" cy="171"/>
            </a:xfrm>
            <a:custGeom>
              <a:avLst/>
              <a:gdLst>
                <a:gd name="T0" fmla="*/ 674 w 704"/>
                <a:gd name="T1" fmla="*/ 514 h 514"/>
                <a:gd name="T2" fmla="*/ 30 w 704"/>
                <a:gd name="T3" fmla="*/ 514 h 514"/>
                <a:gd name="T4" fmla="*/ 30 w 704"/>
                <a:gd name="T5" fmla="*/ 514 h 514"/>
                <a:gd name="T6" fmla="*/ 24 w 704"/>
                <a:gd name="T7" fmla="*/ 513 h 514"/>
                <a:gd name="T8" fmla="*/ 19 w 704"/>
                <a:gd name="T9" fmla="*/ 511 h 514"/>
                <a:gd name="T10" fmla="*/ 13 w 704"/>
                <a:gd name="T11" fmla="*/ 508 h 514"/>
                <a:gd name="T12" fmla="*/ 9 w 704"/>
                <a:gd name="T13" fmla="*/ 505 h 514"/>
                <a:gd name="T14" fmla="*/ 6 w 704"/>
                <a:gd name="T15" fmla="*/ 501 h 514"/>
                <a:gd name="T16" fmla="*/ 3 w 704"/>
                <a:gd name="T17" fmla="*/ 495 h 514"/>
                <a:gd name="T18" fmla="*/ 1 w 704"/>
                <a:gd name="T19" fmla="*/ 490 h 514"/>
                <a:gd name="T20" fmla="*/ 0 w 704"/>
                <a:gd name="T21" fmla="*/ 484 h 514"/>
                <a:gd name="T22" fmla="*/ 0 w 704"/>
                <a:gd name="T23" fmla="*/ 28 h 514"/>
                <a:gd name="T24" fmla="*/ 0 w 704"/>
                <a:gd name="T25" fmla="*/ 28 h 514"/>
                <a:gd name="T26" fmla="*/ 1 w 704"/>
                <a:gd name="T27" fmla="*/ 24 h 514"/>
                <a:gd name="T28" fmla="*/ 3 w 704"/>
                <a:gd name="T29" fmla="*/ 18 h 514"/>
                <a:gd name="T30" fmla="*/ 6 w 704"/>
                <a:gd name="T31" fmla="*/ 12 h 514"/>
                <a:gd name="T32" fmla="*/ 9 w 704"/>
                <a:gd name="T33" fmla="*/ 7 h 514"/>
                <a:gd name="T34" fmla="*/ 13 w 704"/>
                <a:gd name="T35" fmla="*/ 4 h 514"/>
                <a:gd name="T36" fmla="*/ 19 w 704"/>
                <a:gd name="T37" fmla="*/ 1 h 514"/>
                <a:gd name="T38" fmla="*/ 24 w 704"/>
                <a:gd name="T39" fmla="*/ 0 h 514"/>
                <a:gd name="T40" fmla="*/ 30 w 704"/>
                <a:gd name="T41" fmla="*/ 0 h 514"/>
                <a:gd name="T42" fmla="*/ 674 w 704"/>
                <a:gd name="T43" fmla="*/ 0 h 514"/>
                <a:gd name="T44" fmla="*/ 674 w 704"/>
                <a:gd name="T45" fmla="*/ 0 h 514"/>
                <a:gd name="T46" fmla="*/ 680 w 704"/>
                <a:gd name="T47" fmla="*/ 0 h 514"/>
                <a:gd name="T48" fmla="*/ 686 w 704"/>
                <a:gd name="T49" fmla="*/ 1 h 514"/>
                <a:gd name="T50" fmla="*/ 690 w 704"/>
                <a:gd name="T51" fmla="*/ 4 h 514"/>
                <a:gd name="T52" fmla="*/ 695 w 704"/>
                <a:gd name="T53" fmla="*/ 7 h 514"/>
                <a:gd name="T54" fmla="*/ 698 w 704"/>
                <a:gd name="T55" fmla="*/ 12 h 514"/>
                <a:gd name="T56" fmla="*/ 701 w 704"/>
                <a:gd name="T57" fmla="*/ 18 h 514"/>
                <a:gd name="T58" fmla="*/ 702 w 704"/>
                <a:gd name="T59" fmla="*/ 24 h 514"/>
                <a:gd name="T60" fmla="*/ 704 w 704"/>
                <a:gd name="T61" fmla="*/ 28 h 514"/>
                <a:gd name="T62" fmla="*/ 704 w 704"/>
                <a:gd name="T63" fmla="*/ 484 h 514"/>
                <a:gd name="T64" fmla="*/ 704 w 704"/>
                <a:gd name="T65" fmla="*/ 484 h 514"/>
                <a:gd name="T66" fmla="*/ 702 w 704"/>
                <a:gd name="T67" fmla="*/ 490 h 514"/>
                <a:gd name="T68" fmla="*/ 701 w 704"/>
                <a:gd name="T69" fmla="*/ 495 h 514"/>
                <a:gd name="T70" fmla="*/ 698 w 704"/>
                <a:gd name="T71" fmla="*/ 501 h 514"/>
                <a:gd name="T72" fmla="*/ 695 w 704"/>
                <a:gd name="T73" fmla="*/ 505 h 514"/>
                <a:gd name="T74" fmla="*/ 690 w 704"/>
                <a:gd name="T75" fmla="*/ 508 h 514"/>
                <a:gd name="T76" fmla="*/ 686 w 704"/>
                <a:gd name="T77" fmla="*/ 511 h 514"/>
                <a:gd name="T78" fmla="*/ 680 w 704"/>
                <a:gd name="T79" fmla="*/ 513 h 514"/>
                <a:gd name="T80" fmla="*/ 674 w 704"/>
                <a:gd name="T81" fmla="*/ 514 h 514"/>
                <a:gd name="T82" fmla="*/ 674 w 704"/>
                <a:gd name="T83" fmla="*/ 514 h 514"/>
                <a:gd name="T84" fmla="*/ 672 w 704"/>
                <a:gd name="T85" fmla="*/ 28 h 514"/>
                <a:gd name="T86" fmla="*/ 30 w 704"/>
                <a:gd name="T87" fmla="*/ 30 h 514"/>
                <a:gd name="T88" fmla="*/ 31 w 704"/>
                <a:gd name="T89" fmla="*/ 484 h 514"/>
                <a:gd name="T90" fmla="*/ 672 w 704"/>
                <a:gd name="T91" fmla="*/ 483 h 514"/>
                <a:gd name="T92" fmla="*/ 672 w 704"/>
                <a:gd name="T93" fmla="*/ 2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4" h="514">
                  <a:moveTo>
                    <a:pt x="674" y="514"/>
                  </a:moveTo>
                  <a:lnTo>
                    <a:pt x="30" y="514"/>
                  </a:lnTo>
                  <a:lnTo>
                    <a:pt x="30" y="514"/>
                  </a:lnTo>
                  <a:lnTo>
                    <a:pt x="24" y="513"/>
                  </a:lnTo>
                  <a:lnTo>
                    <a:pt x="19" y="511"/>
                  </a:lnTo>
                  <a:lnTo>
                    <a:pt x="13" y="508"/>
                  </a:lnTo>
                  <a:lnTo>
                    <a:pt x="9" y="505"/>
                  </a:lnTo>
                  <a:lnTo>
                    <a:pt x="6" y="501"/>
                  </a:lnTo>
                  <a:lnTo>
                    <a:pt x="3" y="495"/>
                  </a:lnTo>
                  <a:lnTo>
                    <a:pt x="1" y="490"/>
                  </a:lnTo>
                  <a:lnTo>
                    <a:pt x="0" y="484"/>
                  </a:lnTo>
                  <a:lnTo>
                    <a:pt x="0" y="28"/>
                  </a:lnTo>
                  <a:lnTo>
                    <a:pt x="0" y="28"/>
                  </a:lnTo>
                  <a:lnTo>
                    <a:pt x="1" y="24"/>
                  </a:lnTo>
                  <a:lnTo>
                    <a:pt x="3" y="18"/>
                  </a:lnTo>
                  <a:lnTo>
                    <a:pt x="6" y="12"/>
                  </a:lnTo>
                  <a:lnTo>
                    <a:pt x="9" y="7"/>
                  </a:lnTo>
                  <a:lnTo>
                    <a:pt x="13" y="4"/>
                  </a:lnTo>
                  <a:lnTo>
                    <a:pt x="19" y="1"/>
                  </a:lnTo>
                  <a:lnTo>
                    <a:pt x="24" y="0"/>
                  </a:lnTo>
                  <a:lnTo>
                    <a:pt x="30" y="0"/>
                  </a:lnTo>
                  <a:lnTo>
                    <a:pt x="674" y="0"/>
                  </a:lnTo>
                  <a:lnTo>
                    <a:pt x="674" y="0"/>
                  </a:lnTo>
                  <a:lnTo>
                    <a:pt x="680" y="0"/>
                  </a:lnTo>
                  <a:lnTo>
                    <a:pt x="686" y="1"/>
                  </a:lnTo>
                  <a:lnTo>
                    <a:pt x="690" y="4"/>
                  </a:lnTo>
                  <a:lnTo>
                    <a:pt x="695" y="7"/>
                  </a:lnTo>
                  <a:lnTo>
                    <a:pt x="698" y="12"/>
                  </a:lnTo>
                  <a:lnTo>
                    <a:pt x="701" y="18"/>
                  </a:lnTo>
                  <a:lnTo>
                    <a:pt x="702" y="24"/>
                  </a:lnTo>
                  <a:lnTo>
                    <a:pt x="704" y="28"/>
                  </a:lnTo>
                  <a:lnTo>
                    <a:pt x="704" y="484"/>
                  </a:lnTo>
                  <a:lnTo>
                    <a:pt x="704" y="484"/>
                  </a:lnTo>
                  <a:lnTo>
                    <a:pt x="702" y="490"/>
                  </a:lnTo>
                  <a:lnTo>
                    <a:pt x="701" y="495"/>
                  </a:lnTo>
                  <a:lnTo>
                    <a:pt x="698" y="501"/>
                  </a:lnTo>
                  <a:lnTo>
                    <a:pt x="695" y="505"/>
                  </a:lnTo>
                  <a:lnTo>
                    <a:pt x="690" y="508"/>
                  </a:lnTo>
                  <a:lnTo>
                    <a:pt x="686" y="511"/>
                  </a:lnTo>
                  <a:lnTo>
                    <a:pt x="680" y="513"/>
                  </a:lnTo>
                  <a:lnTo>
                    <a:pt x="674" y="514"/>
                  </a:lnTo>
                  <a:lnTo>
                    <a:pt x="674" y="514"/>
                  </a:lnTo>
                  <a:close/>
                  <a:moveTo>
                    <a:pt x="672" y="28"/>
                  </a:moveTo>
                  <a:lnTo>
                    <a:pt x="30" y="30"/>
                  </a:lnTo>
                  <a:lnTo>
                    <a:pt x="31" y="484"/>
                  </a:lnTo>
                  <a:lnTo>
                    <a:pt x="672" y="483"/>
                  </a:lnTo>
                  <a:lnTo>
                    <a:pt x="672" y="28"/>
                  </a:lnTo>
                  <a:close/>
                </a:path>
              </a:pathLst>
            </a:custGeom>
            <a:solidFill>
              <a:srgbClr val="A6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15">
              <a:extLst>
                <a:ext uri="{FF2B5EF4-FFF2-40B4-BE49-F238E27FC236}">
                  <a16:creationId xmlns:a16="http://schemas.microsoft.com/office/drawing/2014/main" xmlns="" id="{43E17A66-E828-4980-B5D4-A0F23242E88F}"/>
                </a:ext>
              </a:extLst>
            </p:cNvPr>
            <p:cNvSpPr>
              <a:spLocks noEditPoints="1"/>
            </p:cNvSpPr>
            <p:nvPr/>
          </p:nvSpPr>
          <p:spPr bwMode="auto">
            <a:xfrm>
              <a:off x="3034" y="1619"/>
              <a:ext cx="38" cy="38"/>
            </a:xfrm>
            <a:custGeom>
              <a:avLst/>
              <a:gdLst>
                <a:gd name="T0" fmla="*/ 57 w 114"/>
                <a:gd name="T1" fmla="*/ 114 h 114"/>
                <a:gd name="T2" fmla="*/ 35 w 114"/>
                <a:gd name="T3" fmla="*/ 110 h 114"/>
                <a:gd name="T4" fmla="*/ 17 w 114"/>
                <a:gd name="T5" fmla="*/ 98 h 114"/>
                <a:gd name="T6" fmla="*/ 5 w 114"/>
                <a:gd name="T7" fmla="*/ 80 h 114"/>
                <a:gd name="T8" fmla="*/ 0 w 114"/>
                <a:gd name="T9" fmla="*/ 57 h 114"/>
                <a:gd name="T10" fmla="*/ 2 w 114"/>
                <a:gd name="T11" fmla="*/ 45 h 114"/>
                <a:gd name="T12" fmla="*/ 11 w 114"/>
                <a:gd name="T13" fmla="*/ 26 h 114"/>
                <a:gd name="T14" fmla="*/ 26 w 114"/>
                <a:gd name="T15" fmla="*/ 11 h 114"/>
                <a:gd name="T16" fmla="*/ 47 w 114"/>
                <a:gd name="T17" fmla="*/ 2 h 114"/>
                <a:gd name="T18" fmla="*/ 57 w 114"/>
                <a:gd name="T19" fmla="*/ 0 h 114"/>
                <a:gd name="T20" fmla="*/ 80 w 114"/>
                <a:gd name="T21" fmla="*/ 5 h 114"/>
                <a:gd name="T22" fmla="*/ 98 w 114"/>
                <a:gd name="T23" fmla="*/ 17 h 114"/>
                <a:gd name="T24" fmla="*/ 110 w 114"/>
                <a:gd name="T25" fmla="*/ 35 h 114"/>
                <a:gd name="T26" fmla="*/ 114 w 114"/>
                <a:gd name="T27" fmla="*/ 57 h 114"/>
                <a:gd name="T28" fmla="*/ 113 w 114"/>
                <a:gd name="T29" fmla="*/ 69 h 114"/>
                <a:gd name="T30" fmla="*/ 104 w 114"/>
                <a:gd name="T31" fmla="*/ 89 h 114"/>
                <a:gd name="T32" fmla="*/ 89 w 114"/>
                <a:gd name="T33" fmla="*/ 104 h 114"/>
                <a:gd name="T34" fmla="*/ 69 w 114"/>
                <a:gd name="T35" fmla="*/ 113 h 114"/>
                <a:gd name="T36" fmla="*/ 57 w 114"/>
                <a:gd name="T37" fmla="*/ 114 h 114"/>
                <a:gd name="T38" fmla="*/ 57 w 114"/>
                <a:gd name="T39" fmla="*/ 32 h 114"/>
                <a:gd name="T40" fmla="*/ 47 w 114"/>
                <a:gd name="T41" fmla="*/ 33 h 114"/>
                <a:gd name="T42" fmla="*/ 39 w 114"/>
                <a:gd name="T43" fmla="*/ 39 h 114"/>
                <a:gd name="T44" fmla="*/ 33 w 114"/>
                <a:gd name="T45" fmla="*/ 47 h 114"/>
                <a:gd name="T46" fmla="*/ 32 w 114"/>
                <a:gd name="T47" fmla="*/ 57 h 114"/>
                <a:gd name="T48" fmla="*/ 32 w 114"/>
                <a:gd name="T49" fmla="*/ 62 h 114"/>
                <a:gd name="T50" fmla="*/ 36 w 114"/>
                <a:gd name="T51" fmla="*/ 72 h 114"/>
                <a:gd name="T52" fmla="*/ 42 w 114"/>
                <a:gd name="T53" fmla="*/ 78 h 114"/>
                <a:gd name="T54" fmla="*/ 53 w 114"/>
                <a:gd name="T55" fmla="*/ 83 h 114"/>
                <a:gd name="T56" fmla="*/ 57 w 114"/>
                <a:gd name="T57" fmla="*/ 83 h 114"/>
                <a:gd name="T58" fmla="*/ 68 w 114"/>
                <a:gd name="T59" fmla="*/ 81 h 114"/>
                <a:gd name="T60" fmla="*/ 75 w 114"/>
                <a:gd name="T61" fmla="*/ 75 h 114"/>
                <a:gd name="T62" fmla="*/ 81 w 114"/>
                <a:gd name="T63" fmla="*/ 68 h 114"/>
                <a:gd name="T64" fmla="*/ 83 w 114"/>
                <a:gd name="T65" fmla="*/ 57 h 114"/>
                <a:gd name="T66" fmla="*/ 83 w 114"/>
                <a:gd name="T67" fmla="*/ 53 h 114"/>
                <a:gd name="T68" fmla="*/ 78 w 114"/>
                <a:gd name="T69" fmla="*/ 42 h 114"/>
                <a:gd name="T70" fmla="*/ 72 w 114"/>
                <a:gd name="T71" fmla="*/ 36 h 114"/>
                <a:gd name="T72" fmla="*/ 63 w 114"/>
                <a:gd name="T73" fmla="*/ 32 h 114"/>
                <a:gd name="T74" fmla="*/ 57 w 114"/>
                <a:gd name="T75"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14">
                  <a:moveTo>
                    <a:pt x="57" y="114"/>
                  </a:moveTo>
                  <a:lnTo>
                    <a:pt x="57" y="114"/>
                  </a:lnTo>
                  <a:lnTo>
                    <a:pt x="47" y="113"/>
                  </a:lnTo>
                  <a:lnTo>
                    <a:pt x="35" y="110"/>
                  </a:lnTo>
                  <a:lnTo>
                    <a:pt x="26" y="104"/>
                  </a:lnTo>
                  <a:lnTo>
                    <a:pt x="17" y="98"/>
                  </a:lnTo>
                  <a:lnTo>
                    <a:pt x="11" y="89"/>
                  </a:lnTo>
                  <a:lnTo>
                    <a:pt x="5" y="80"/>
                  </a:lnTo>
                  <a:lnTo>
                    <a:pt x="2" y="69"/>
                  </a:lnTo>
                  <a:lnTo>
                    <a:pt x="0" y="57"/>
                  </a:lnTo>
                  <a:lnTo>
                    <a:pt x="0" y="57"/>
                  </a:lnTo>
                  <a:lnTo>
                    <a:pt x="2" y="45"/>
                  </a:lnTo>
                  <a:lnTo>
                    <a:pt x="5" y="35"/>
                  </a:lnTo>
                  <a:lnTo>
                    <a:pt x="11" y="26"/>
                  </a:lnTo>
                  <a:lnTo>
                    <a:pt x="17" y="17"/>
                  </a:lnTo>
                  <a:lnTo>
                    <a:pt x="26" y="11"/>
                  </a:lnTo>
                  <a:lnTo>
                    <a:pt x="35" y="5"/>
                  </a:lnTo>
                  <a:lnTo>
                    <a:pt x="47" y="2"/>
                  </a:lnTo>
                  <a:lnTo>
                    <a:pt x="57" y="0"/>
                  </a:lnTo>
                  <a:lnTo>
                    <a:pt x="57" y="0"/>
                  </a:lnTo>
                  <a:lnTo>
                    <a:pt x="69" y="2"/>
                  </a:lnTo>
                  <a:lnTo>
                    <a:pt x="80" y="5"/>
                  </a:lnTo>
                  <a:lnTo>
                    <a:pt x="89" y="11"/>
                  </a:lnTo>
                  <a:lnTo>
                    <a:pt x="98" y="17"/>
                  </a:lnTo>
                  <a:lnTo>
                    <a:pt x="104" y="26"/>
                  </a:lnTo>
                  <a:lnTo>
                    <a:pt x="110" y="35"/>
                  </a:lnTo>
                  <a:lnTo>
                    <a:pt x="113" y="45"/>
                  </a:lnTo>
                  <a:lnTo>
                    <a:pt x="114" y="57"/>
                  </a:lnTo>
                  <a:lnTo>
                    <a:pt x="114" y="57"/>
                  </a:lnTo>
                  <a:lnTo>
                    <a:pt x="113" y="69"/>
                  </a:lnTo>
                  <a:lnTo>
                    <a:pt x="110" y="80"/>
                  </a:lnTo>
                  <a:lnTo>
                    <a:pt x="104" y="89"/>
                  </a:lnTo>
                  <a:lnTo>
                    <a:pt x="98" y="98"/>
                  </a:lnTo>
                  <a:lnTo>
                    <a:pt x="89" y="104"/>
                  </a:lnTo>
                  <a:lnTo>
                    <a:pt x="80" y="110"/>
                  </a:lnTo>
                  <a:lnTo>
                    <a:pt x="69" y="113"/>
                  </a:lnTo>
                  <a:lnTo>
                    <a:pt x="57" y="114"/>
                  </a:lnTo>
                  <a:lnTo>
                    <a:pt x="57" y="114"/>
                  </a:lnTo>
                  <a:close/>
                  <a:moveTo>
                    <a:pt x="57" y="32"/>
                  </a:moveTo>
                  <a:lnTo>
                    <a:pt x="57" y="32"/>
                  </a:lnTo>
                  <a:lnTo>
                    <a:pt x="53" y="32"/>
                  </a:lnTo>
                  <a:lnTo>
                    <a:pt x="47" y="33"/>
                  </a:lnTo>
                  <a:lnTo>
                    <a:pt x="42" y="36"/>
                  </a:lnTo>
                  <a:lnTo>
                    <a:pt x="39" y="39"/>
                  </a:lnTo>
                  <a:lnTo>
                    <a:pt x="36" y="42"/>
                  </a:lnTo>
                  <a:lnTo>
                    <a:pt x="33" y="47"/>
                  </a:lnTo>
                  <a:lnTo>
                    <a:pt x="32" y="53"/>
                  </a:lnTo>
                  <a:lnTo>
                    <a:pt x="32" y="57"/>
                  </a:lnTo>
                  <a:lnTo>
                    <a:pt x="32" y="57"/>
                  </a:lnTo>
                  <a:lnTo>
                    <a:pt x="32" y="62"/>
                  </a:lnTo>
                  <a:lnTo>
                    <a:pt x="33" y="68"/>
                  </a:lnTo>
                  <a:lnTo>
                    <a:pt x="36" y="72"/>
                  </a:lnTo>
                  <a:lnTo>
                    <a:pt x="39" y="75"/>
                  </a:lnTo>
                  <a:lnTo>
                    <a:pt x="42" y="78"/>
                  </a:lnTo>
                  <a:lnTo>
                    <a:pt x="47" y="81"/>
                  </a:lnTo>
                  <a:lnTo>
                    <a:pt x="53" y="83"/>
                  </a:lnTo>
                  <a:lnTo>
                    <a:pt x="57" y="83"/>
                  </a:lnTo>
                  <a:lnTo>
                    <a:pt x="57" y="83"/>
                  </a:lnTo>
                  <a:lnTo>
                    <a:pt x="63" y="83"/>
                  </a:lnTo>
                  <a:lnTo>
                    <a:pt x="68" y="81"/>
                  </a:lnTo>
                  <a:lnTo>
                    <a:pt x="72" y="78"/>
                  </a:lnTo>
                  <a:lnTo>
                    <a:pt x="75" y="75"/>
                  </a:lnTo>
                  <a:lnTo>
                    <a:pt x="78" y="72"/>
                  </a:lnTo>
                  <a:lnTo>
                    <a:pt x="81" y="68"/>
                  </a:lnTo>
                  <a:lnTo>
                    <a:pt x="83" y="62"/>
                  </a:lnTo>
                  <a:lnTo>
                    <a:pt x="83" y="57"/>
                  </a:lnTo>
                  <a:lnTo>
                    <a:pt x="83" y="57"/>
                  </a:lnTo>
                  <a:lnTo>
                    <a:pt x="83" y="53"/>
                  </a:lnTo>
                  <a:lnTo>
                    <a:pt x="81" y="47"/>
                  </a:lnTo>
                  <a:lnTo>
                    <a:pt x="78" y="42"/>
                  </a:lnTo>
                  <a:lnTo>
                    <a:pt x="75" y="39"/>
                  </a:lnTo>
                  <a:lnTo>
                    <a:pt x="72" y="36"/>
                  </a:lnTo>
                  <a:lnTo>
                    <a:pt x="68" y="33"/>
                  </a:lnTo>
                  <a:lnTo>
                    <a:pt x="63" y="32"/>
                  </a:lnTo>
                  <a:lnTo>
                    <a:pt x="57" y="32"/>
                  </a:lnTo>
                  <a:lnTo>
                    <a:pt x="57" y="32"/>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16">
              <a:extLst>
                <a:ext uri="{FF2B5EF4-FFF2-40B4-BE49-F238E27FC236}">
                  <a16:creationId xmlns:a16="http://schemas.microsoft.com/office/drawing/2014/main" xmlns="" id="{CD2EED0B-E10C-43E9-95F9-5031AE5137D6}"/>
                </a:ext>
              </a:extLst>
            </p:cNvPr>
            <p:cNvSpPr>
              <a:spLocks/>
            </p:cNvSpPr>
            <p:nvPr/>
          </p:nvSpPr>
          <p:spPr bwMode="auto">
            <a:xfrm>
              <a:off x="2887" y="1555"/>
              <a:ext cx="26" cy="14"/>
            </a:xfrm>
            <a:custGeom>
              <a:avLst/>
              <a:gdLst>
                <a:gd name="T0" fmla="*/ 80 w 80"/>
                <a:gd name="T1" fmla="*/ 21 h 42"/>
                <a:gd name="T2" fmla="*/ 80 w 80"/>
                <a:gd name="T3" fmla="*/ 21 h 42"/>
                <a:gd name="T4" fmla="*/ 80 w 80"/>
                <a:gd name="T5" fmla="*/ 25 h 42"/>
                <a:gd name="T6" fmla="*/ 77 w 80"/>
                <a:gd name="T7" fmla="*/ 28 h 42"/>
                <a:gd name="T8" fmla="*/ 74 w 80"/>
                <a:gd name="T9" fmla="*/ 33 h 42"/>
                <a:gd name="T10" fmla="*/ 69 w 80"/>
                <a:gd name="T11" fmla="*/ 36 h 42"/>
                <a:gd name="T12" fmla="*/ 56 w 80"/>
                <a:gd name="T13" fmla="*/ 40 h 42"/>
                <a:gd name="T14" fmla="*/ 41 w 80"/>
                <a:gd name="T15" fmla="*/ 42 h 42"/>
                <a:gd name="T16" fmla="*/ 41 w 80"/>
                <a:gd name="T17" fmla="*/ 42 h 42"/>
                <a:gd name="T18" fmla="*/ 24 w 80"/>
                <a:gd name="T19" fmla="*/ 40 h 42"/>
                <a:gd name="T20" fmla="*/ 12 w 80"/>
                <a:gd name="T21" fmla="*/ 36 h 42"/>
                <a:gd name="T22" fmla="*/ 6 w 80"/>
                <a:gd name="T23" fmla="*/ 33 h 42"/>
                <a:gd name="T24" fmla="*/ 3 w 80"/>
                <a:gd name="T25" fmla="*/ 28 h 42"/>
                <a:gd name="T26" fmla="*/ 0 w 80"/>
                <a:gd name="T27" fmla="*/ 25 h 42"/>
                <a:gd name="T28" fmla="*/ 0 w 80"/>
                <a:gd name="T29" fmla="*/ 21 h 42"/>
                <a:gd name="T30" fmla="*/ 0 w 80"/>
                <a:gd name="T31" fmla="*/ 21 h 42"/>
                <a:gd name="T32" fmla="*/ 0 w 80"/>
                <a:gd name="T33" fmla="*/ 16 h 42"/>
                <a:gd name="T34" fmla="*/ 3 w 80"/>
                <a:gd name="T35" fmla="*/ 12 h 42"/>
                <a:gd name="T36" fmla="*/ 6 w 80"/>
                <a:gd name="T37" fmla="*/ 9 h 42"/>
                <a:gd name="T38" fmla="*/ 12 w 80"/>
                <a:gd name="T39" fmla="*/ 6 h 42"/>
                <a:gd name="T40" fmla="*/ 24 w 80"/>
                <a:gd name="T41" fmla="*/ 1 h 42"/>
                <a:gd name="T42" fmla="*/ 41 w 80"/>
                <a:gd name="T43" fmla="*/ 0 h 42"/>
                <a:gd name="T44" fmla="*/ 41 w 80"/>
                <a:gd name="T45" fmla="*/ 0 h 42"/>
                <a:gd name="T46" fmla="*/ 56 w 80"/>
                <a:gd name="T47" fmla="*/ 1 h 42"/>
                <a:gd name="T48" fmla="*/ 69 w 80"/>
                <a:gd name="T49" fmla="*/ 6 h 42"/>
                <a:gd name="T50" fmla="*/ 74 w 80"/>
                <a:gd name="T51" fmla="*/ 9 h 42"/>
                <a:gd name="T52" fmla="*/ 77 w 80"/>
                <a:gd name="T53" fmla="*/ 12 h 42"/>
                <a:gd name="T54" fmla="*/ 80 w 80"/>
                <a:gd name="T55" fmla="*/ 16 h 42"/>
                <a:gd name="T56" fmla="*/ 80 w 80"/>
                <a:gd name="T57" fmla="*/ 21 h 42"/>
                <a:gd name="T58" fmla="*/ 80 w 80"/>
                <a:gd name="T5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42">
                  <a:moveTo>
                    <a:pt x="80" y="21"/>
                  </a:moveTo>
                  <a:lnTo>
                    <a:pt x="80" y="21"/>
                  </a:lnTo>
                  <a:lnTo>
                    <a:pt x="80" y="25"/>
                  </a:lnTo>
                  <a:lnTo>
                    <a:pt x="77" y="28"/>
                  </a:lnTo>
                  <a:lnTo>
                    <a:pt x="74" y="33"/>
                  </a:lnTo>
                  <a:lnTo>
                    <a:pt x="69" y="36"/>
                  </a:lnTo>
                  <a:lnTo>
                    <a:pt x="56" y="40"/>
                  </a:lnTo>
                  <a:lnTo>
                    <a:pt x="41" y="42"/>
                  </a:lnTo>
                  <a:lnTo>
                    <a:pt x="41" y="42"/>
                  </a:lnTo>
                  <a:lnTo>
                    <a:pt x="24" y="40"/>
                  </a:lnTo>
                  <a:lnTo>
                    <a:pt x="12" y="36"/>
                  </a:lnTo>
                  <a:lnTo>
                    <a:pt x="6" y="33"/>
                  </a:lnTo>
                  <a:lnTo>
                    <a:pt x="3" y="28"/>
                  </a:lnTo>
                  <a:lnTo>
                    <a:pt x="0" y="25"/>
                  </a:lnTo>
                  <a:lnTo>
                    <a:pt x="0" y="21"/>
                  </a:lnTo>
                  <a:lnTo>
                    <a:pt x="0" y="21"/>
                  </a:lnTo>
                  <a:lnTo>
                    <a:pt x="0" y="16"/>
                  </a:lnTo>
                  <a:lnTo>
                    <a:pt x="3" y="12"/>
                  </a:lnTo>
                  <a:lnTo>
                    <a:pt x="6" y="9"/>
                  </a:lnTo>
                  <a:lnTo>
                    <a:pt x="12" y="6"/>
                  </a:lnTo>
                  <a:lnTo>
                    <a:pt x="24" y="1"/>
                  </a:lnTo>
                  <a:lnTo>
                    <a:pt x="41" y="0"/>
                  </a:lnTo>
                  <a:lnTo>
                    <a:pt x="41" y="0"/>
                  </a:lnTo>
                  <a:lnTo>
                    <a:pt x="56" y="1"/>
                  </a:lnTo>
                  <a:lnTo>
                    <a:pt x="69" y="6"/>
                  </a:lnTo>
                  <a:lnTo>
                    <a:pt x="74" y="9"/>
                  </a:lnTo>
                  <a:lnTo>
                    <a:pt x="77" y="12"/>
                  </a:lnTo>
                  <a:lnTo>
                    <a:pt x="80" y="16"/>
                  </a:lnTo>
                  <a:lnTo>
                    <a:pt x="80" y="21"/>
                  </a:lnTo>
                  <a:lnTo>
                    <a:pt x="80" y="21"/>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17">
              <a:extLst>
                <a:ext uri="{FF2B5EF4-FFF2-40B4-BE49-F238E27FC236}">
                  <a16:creationId xmlns:a16="http://schemas.microsoft.com/office/drawing/2014/main" xmlns="" id="{8EA2A2F3-4C2D-4FEA-B97B-83A2EA19648C}"/>
                </a:ext>
              </a:extLst>
            </p:cNvPr>
            <p:cNvSpPr>
              <a:spLocks/>
            </p:cNvSpPr>
            <p:nvPr/>
          </p:nvSpPr>
          <p:spPr bwMode="auto">
            <a:xfrm>
              <a:off x="2953" y="1555"/>
              <a:ext cx="27" cy="14"/>
            </a:xfrm>
            <a:custGeom>
              <a:avLst/>
              <a:gdLst>
                <a:gd name="T0" fmla="*/ 81 w 81"/>
                <a:gd name="T1" fmla="*/ 21 h 42"/>
                <a:gd name="T2" fmla="*/ 81 w 81"/>
                <a:gd name="T3" fmla="*/ 21 h 42"/>
                <a:gd name="T4" fmla="*/ 80 w 81"/>
                <a:gd name="T5" fmla="*/ 25 h 42"/>
                <a:gd name="T6" fmla="*/ 78 w 81"/>
                <a:gd name="T7" fmla="*/ 28 h 42"/>
                <a:gd name="T8" fmla="*/ 74 w 81"/>
                <a:gd name="T9" fmla="*/ 33 h 42"/>
                <a:gd name="T10" fmla="*/ 69 w 81"/>
                <a:gd name="T11" fmla="*/ 36 h 42"/>
                <a:gd name="T12" fmla="*/ 56 w 81"/>
                <a:gd name="T13" fmla="*/ 40 h 42"/>
                <a:gd name="T14" fmla="*/ 41 w 81"/>
                <a:gd name="T15" fmla="*/ 42 h 42"/>
                <a:gd name="T16" fmla="*/ 41 w 81"/>
                <a:gd name="T17" fmla="*/ 42 h 42"/>
                <a:gd name="T18" fmla="*/ 26 w 81"/>
                <a:gd name="T19" fmla="*/ 40 h 42"/>
                <a:gd name="T20" fmla="*/ 12 w 81"/>
                <a:gd name="T21" fmla="*/ 36 h 42"/>
                <a:gd name="T22" fmla="*/ 8 w 81"/>
                <a:gd name="T23" fmla="*/ 33 h 42"/>
                <a:gd name="T24" fmla="*/ 3 w 81"/>
                <a:gd name="T25" fmla="*/ 28 h 42"/>
                <a:gd name="T26" fmla="*/ 2 w 81"/>
                <a:gd name="T27" fmla="*/ 25 h 42"/>
                <a:gd name="T28" fmla="*/ 0 w 81"/>
                <a:gd name="T29" fmla="*/ 21 h 42"/>
                <a:gd name="T30" fmla="*/ 0 w 81"/>
                <a:gd name="T31" fmla="*/ 21 h 42"/>
                <a:gd name="T32" fmla="*/ 2 w 81"/>
                <a:gd name="T33" fmla="*/ 16 h 42"/>
                <a:gd name="T34" fmla="*/ 3 w 81"/>
                <a:gd name="T35" fmla="*/ 12 h 42"/>
                <a:gd name="T36" fmla="*/ 8 w 81"/>
                <a:gd name="T37" fmla="*/ 9 h 42"/>
                <a:gd name="T38" fmla="*/ 12 w 81"/>
                <a:gd name="T39" fmla="*/ 6 h 42"/>
                <a:gd name="T40" fmla="*/ 26 w 81"/>
                <a:gd name="T41" fmla="*/ 1 h 42"/>
                <a:gd name="T42" fmla="*/ 41 w 81"/>
                <a:gd name="T43" fmla="*/ 0 h 42"/>
                <a:gd name="T44" fmla="*/ 41 w 81"/>
                <a:gd name="T45" fmla="*/ 0 h 42"/>
                <a:gd name="T46" fmla="*/ 56 w 81"/>
                <a:gd name="T47" fmla="*/ 1 h 42"/>
                <a:gd name="T48" fmla="*/ 69 w 81"/>
                <a:gd name="T49" fmla="*/ 6 h 42"/>
                <a:gd name="T50" fmla="*/ 74 w 81"/>
                <a:gd name="T51" fmla="*/ 9 h 42"/>
                <a:gd name="T52" fmla="*/ 78 w 81"/>
                <a:gd name="T53" fmla="*/ 12 h 42"/>
                <a:gd name="T54" fmla="*/ 80 w 81"/>
                <a:gd name="T55" fmla="*/ 16 h 42"/>
                <a:gd name="T56" fmla="*/ 81 w 81"/>
                <a:gd name="T57" fmla="*/ 21 h 42"/>
                <a:gd name="T58" fmla="*/ 81 w 81"/>
                <a:gd name="T5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 h="42">
                  <a:moveTo>
                    <a:pt x="81" y="21"/>
                  </a:moveTo>
                  <a:lnTo>
                    <a:pt x="81" y="21"/>
                  </a:lnTo>
                  <a:lnTo>
                    <a:pt x="80" y="25"/>
                  </a:lnTo>
                  <a:lnTo>
                    <a:pt x="78" y="28"/>
                  </a:lnTo>
                  <a:lnTo>
                    <a:pt x="74" y="33"/>
                  </a:lnTo>
                  <a:lnTo>
                    <a:pt x="69" y="36"/>
                  </a:lnTo>
                  <a:lnTo>
                    <a:pt x="56" y="40"/>
                  </a:lnTo>
                  <a:lnTo>
                    <a:pt x="41" y="42"/>
                  </a:lnTo>
                  <a:lnTo>
                    <a:pt x="41" y="42"/>
                  </a:lnTo>
                  <a:lnTo>
                    <a:pt x="26" y="40"/>
                  </a:lnTo>
                  <a:lnTo>
                    <a:pt x="12" y="36"/>
                  </a:lnTo>
                  <a:lnTo>
                    <a:pt x="8" y="33"/>
                  </a:lnTo>
                  <a:lnTo>
                    <a:pt x="3" y="28"/>
                  </a:lnTo>
                  <a:lnTo>
                    <a:pt x="2" y="25"/>
                  </a:lnTo>
                  <a:lnTo>
                    <a:pt x="0" y="21"/>
                  </a:lnTo>
                  <a:lnTo>
                    <a:pt x="0" y="21"/>
                  </a:lnTo>
                  <a:lnTo>
                    <a:pt x="2" y="16"/>
                  </a:lnTo>
                  <a:lnTo>
                    <a:pt x="3" y="12"/>
                  </a:lnTo>
                  <a:lnTo>
                    <a:pt x="8" y="9"/>
                  </a:lnTo>
                  <a:lnTo>
                    <a:pt x="12" y="6"/>
                  </a:lnTo>
                  <a:lnTo>
                    <a:pt x="26" y="1"/>
                  </a:lnTo>
                  <a:lnTo>
                    <a:pt x="41" y="0"/>
                  </a:lnTo>
                  <a:lnTo>
                    <a:pt x="41" y="0"/>
                  </a:lnTo>
                  <a:lnTo>
                    <a:pt x="56" y="1"/>
                  </a:lnTo>
                  <a:lnTo>
                    <a:pt x="69" y="6"/>
                  </a:lnTo>
                  <a:lnTo>
                    <a:pt x="74" y="9"/>
                  </a:lnTo>
                  <a:lnTo>
                    <a:pt x="78" y="12"/>
                  </a:lnTo>
                  <a:lnTo>
                    <a:pt x="80" y="16"/>
                  </a:lnTo>
                  <a:lnTo>
                    <a:pt x="81" y="21"/>
                  </a:lnTo>
                  <a:lnTo>
                    <a:pt x="81" y="21"/>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118">
              <a:extLst>
                <a:ext uri="{FF2B5EF4-FFF2-40B4-BE49-F238E27FC236}">
                  <a16:creationId xmlns:a16="http://schemas.microsoft.com/office/drawing/2014/main" xmlns="" id="{2812D752-A121-41FC-A464-04807C9B03B7}"/>
                </a:ext>
              </a:extLst>
            </p:cNvPr>
            <p:cNvSpPr>
              <a:spLocks/>
            </p:cNvSpPr>
            <p:nvPr/>
          </p:nvSpPr>
          <p:spPr bwMode="auto">
            <a:xfrm>
              <a:off x="2920" y="1536"/>
              <a:ext cx="27" cy="14"/>
            </a:xfrm>
            <a:custGeom>
              <a:avLst/>
              <a:gdLst>
                <a:gd name="T0" fmla="*/ 81 w 81"/>
                <a:gd name="T1" fmla="*/ 21 h 42"/>
                <a:gd name="T2" fmla="*/ 81 w 81"/>
                <a:gd name="T3" fmla="*/ 21 h 42"/>
                <a:gd name="T4" fmla="*/ 80 w 81"/>
                <a:gd name="T5" fmla="*/ 25 h 42"/>
                <a:gd name="T6" fmla="*/ 77 w 81"/>
                <a:gd name="T7" fmla="*/ 30 h 42"/>
                <a:gd name="T8" fmla="*/ 74 w 81"/>
                <a:gd name="T9" fmla="*/ 33 h 42"/>
                <a:gd name="T10" fmla="*/ 69 w 81"/>
                <a:gd name="T11" fmla="*/ 36 h 42"/>
                <a:gd name="T12" fmla="*/ 56 w 81"/>
                <a:gd name="T13" fmla="*/ 40 h 42"/>
                <a:gd name="T14" fmla="*/ 41 w 81"/>
                <a:gd name="T15" fmla="*/ 42 h 42"/>
                <a:gd name="T16" fmla="*/ 41 w 81"/>
                <a:gd name="T17" fmla="*/ 42 h 42"/>
                <a:gd name="T18" fmla="*/ 24 w 81"/>
                <a:gd name="T19" fmla="*/ 40 h 42"/>
                <a:gd name="T20" fmla="*/ 12 w 81"/>
                <a:gd name="T21" fmla="*/ 36 h 42"/>
                <a:gd name="T22" fmla="*/ 8 w 81"/>
                <a:gd name="T23" fmla="*/ 33 h 42"/>
                <a:gd name="T24" fmla="*/ 3 w 81"/>
                <a:gd name="T25" fmla="*/ 30 h 42"/>
                <a:gd name="T26" fmla="*/ 2 w 81"/>
                <a:gd name="T27" fmla="*/ 25 h 42"/>
                <a:gd name="T28" fmla="*/ 0 w 81"/>
                <a:gd name="T29" fmla="*/ 21 h 42"/>
                <a:gd name="T30" fmla="*/ 0 w 81"/>
                <a:gd name="T31" fmla="*/ 21 h 42"/>
                <a:gd name="T32" fmla="*/ 2 w 81"/>
                <a:gd name="T33" fmla="*/ 16 h 42"/>
                <a:gd name="T34" fmla="*/ 3 w 81"/>
                <a:gd name="T35" fmla="*/ 13 h 42"/>
                <a:gd name="T36" fmla="*/ 8 w 81"/>
                <a:gd name="T37" fmla="*/ 9 h 42"/>
                <a:gd name="T38" fmla="*/ 12 w 81"/>
                <a:gd name="T39" fmla="*/ 6 h 42"/>
                <a:gd name="T40" fmla="*/ 24 w 81"/>
                <a:gd name="T41" fmla="*/ 1 h 42"/>
                <a:gd name="T42" fmla="*/ 41 w 81"/>
                <a:gd name="T43" fmla="*/ 0 h 42"/>
                <a:gd name="T44" fmla="*/ 41 w 81"/>
                <a:gd name="T45" fmla="*/ 0 h 42"/>
                <a:gd name="T46" fmla="*/ 56 w 81"/>
                <a:gd name="T47" fmla="*/ 1 h 42"/>
                <a:gd name="T48" fmla="*/ 69 w 81"/>
                <a:gd name="T49" fmla="*/ 6 h 42"/>
                <a:gd name="T50" fmla="*/ 74 w 81"/>
                <a:gd name="T51" fmla="*/ 9 h 42"/>
                <a:gd name="T52" fmla="*/ 77 w 81"/>
                <a:gd name="T53" fmla="*/ 13 h 42"/>
                <a:gd name="T54" fmla="*/ 80 w 81"/>
                <a:gd name="T55" fmla="*/ 16 h 42"/>
                <a:gd name="T56" fmla="*/ 81 w 81"/>
                <a:gd name="T57" fmla="*/ 21 h 42"/>
                <a:gd name="T58" fmla="*/ 81 w 81"/>
                <a:gd name="T5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 h="42">
                  <a:moveTo>
                    <a:pt x="81" y="21"/>
                  </a:moveTo>
                  <a:lnTo>
                    <a:pt x="81" y="21"/>
                  </a:lnTo>
                  <a:lnTo>
                    <a:pt x="80" y="25"/>
                  </a:lnTo>
                  <a:lnTo>
                    <a:pt x="77" y="30"/>
                  </a:lnTo>
                  <a:lnTo>
                    <a:pt x="74" y="33"/>
                  </a:lnTo>
                  <a:lnTo>
                    <a:pt x="69" y="36"/>
                  </a:lnTo>
                  <a:lnTo>
                    <a:pt x="56" y="40"/>
                  </a:lnTo>
                  <a:lnTo>
                    <a:pt x="41" y="42"/>
                  </a:lnTo>
                  <a:lnTo>
                    <a:pt x="41" y="42"/>
                  </a:lnTo>
                  <a:lnTo>
                    <a:pt x="24" y="40"/>
                  </a:lnTo>
                  <a:lnTo>
                    <a:pt x="12" y="36"/>
                  </a:lnTo>
                  <a:lnTo>
                    <a:pt x="8" y="33"/>
                  </a:lnTo>
                  <a:lnTo>
                    <a:pt x="3" y="30"/>
                  </a:lnTo>
                  <a:lnTo>
                    <a:pt x="2" y="25"/>
                  </a:lnTo>
                  <a:lnTo>
                    <a:pt x="0" y="21"/>
                  </a:lnTo>
                  <a:lnTo>
                    <a:pt x="0" y="21"/>
                  </a:lnTo>
                  <a:lnTo>
                    <a:pt x="2" y="16"/>
                  </a:lnTo>
                  <a:lnTo>
                    <a:pt x="3" y="13"/>
                  </a:lnTo>
                  <a:lnTo>
                    <a:pt x="8" y="9"/>
                  </a:lnTo>
                  <a:lnTo>
                    <a:pt x="12" y="6"/>
                  </a:lnTo>
                  <a:lnTo>
                    <a:pt x="24" y="1"/>
                  </a:lnTo>
                  <a:lnTo>
                    <a:pt x="41" y="0"/>
                  </a:lnTo>
                  <a:lnTo>
                    <a:pt x="41" y="0"/>
                  </a:lnTo>
                  <a:lnTo>
                    <a:pt x="56" y="1"/>
                  </a:lnTo>
                  <a:lnTo>
                    <a:pt x="69" y="6"/>
                  </a:lnTo>
                  <a:lnTo>
                    <a:pt x="74" y="9"/>
                  </a:lnTo>
                  <a:lnTo>
                    <a:pt x="77" y="13"/>
                  </a:lnTo>
                  <a:lnTo>
                    <a:pt x="80" y="16"/>
                  </a:lnTo>
                  <a:lnTo>
                    <a:pt x="81" y="21"/>
                  </a:lnTo>
                  <a:lnTo>
                    <a:pt x="81" y="21"/>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119">
              <a:extLst>
                <a:ext uri="{FF2B5EF4-FFF2-40B4-BE49-F238E27FC236}">
                  <a16:creationId xmlns:a16="http://schemas.microsoft.com/office/drawing/2014/main" xmlns="" id="{D6100C31-EE95-4893-9988-9D9AEAFDF3FD}"/>
                </a:ext>
              </a:extLst>
            </p:cNvPr>
            <p:cNvSpPr>
              <a:spLocks/>
            </p:cNvSpPr>
            <p:nvPr/>
          </p:nvSpPr>
          <p:spPr bwMode="auto">
            <a:xfrm>
              <a:off x="2920" y="1573"/>
              <a:ext cx="27" cy="14"/>
            </a:xfrm>
            <a:custGeom>
              <a:avLst/>
              <a:gdLst>
                <a:gd name="T0" fmla="*/ 81 w 81"/>
                <a:gd name="T1" fmla="*/ 21 h 42"/>
                <a:gd name="T2" fmla="*/ 81 w 81"/>
                <a:gd name="T3" fmla="*/ 21 h 42"/>
                <a:gd name="T4" fmla="*/ 80 w 81"/>
                <a:gd name="T5" fmla="*/ 26 h 42"/>
                <a:gd name="T6" fmla="*/ 77 w 81"/>
                <a:gd name="T7" fmla="*/ 30 h 42"/>
                <a:gd name="T8" fmla="*/ 74 w 81"/>
                <a:gd name="T9" fmla="*/ 33 h 42"/>
                <a:gd name="T10" fmla="*/ 69 w 81"/>
                <a:gd name="T11" fmla="*/ 36 h 42"/>
                <a:gd name="T12" fmla="*/ 56 w 81"/>
                <a:gd name="T13" fmla="*/ 41 h 42"/>
                <a:gd name="T14" fmla="*/ 41 w 81"/>
                <a:gd name="T15" fmla="*/ 42 h 42"/>
                <a:gd name="T16" fmla="*/ 41 w 81"/>
                <a:gd name="T17" fmla="*/ 42 h 42"/>
                <a:gd name="T18" fmla="*/ 24 w 81"/>
                <a:gd name="T19" fmla="*/ 41 h 42"/>
                <a:gd name="T20" fmla="*/ 12 w 81"/>
                <a:gd name="T21" fmla="*/ 36 h 42"/>
                <a:gd name="T22" fmla="*/ 8 w 81"/>
                <a:gd name="T23" fmla="*/ 33 h 42"/>
                <a:gd name="T24" fmla="*/ 3 w 81"/>
                <a:gd name="T25" fmla="*/ 30 h 42"/>
                <a:gd name="T26" fmla="*/ 2 w 81"/>
                <a:gd name="T27" fmla="*/ 26 h 42"/>
                <a:gd name="T28" fmla="*/ 0 w 81"/>
                <a:gd name="T29" fmla="*/ 21 h 42"/>
                <a:gd name="T30" fmla="*/ 0 w 81"/>
                <a:gd name="T31" fmla="*/ 21 h 42"/>
                <a:gd name="T32" fmla="*/ 2 w 81"/>
                <a:gd name="T33" fmla="*/ 17 h 42"/>
                <a:gd name="T34" fmla="*/ 3 w 81"/>
                <a:gd name="T35" fmla="*/ 14 h 42"/>
                <a:gd name="T36" fmla="*/ 8 w 81"/>
                <a:gd name="T37" fmla="*/ 9 h 42"/>
                <a:gd name="T38" fmla="*/ 12 w 81"/>
                <a:gd name="T39" fmla="*/ 6 h 42"/>
                <a:gd name="T40" fmla="*/ 24 w 81"/>
                <a:gd name="T41" fmla="*/ 2 h 42"/>
                <a:gd name="T42" fmla="*/ 41 w 81"/>
                <a:gd name="T43" fmla="*/ 0 h 42"/>
                <a:gd name="T44" fmla="*/ 41 w 81"/>
                <a:gd name="T45" fmla="*/ 0 h 42"/>
                <a:gd name="T46" fmla="*/ 56 w 81"/>
                <a:gd name="T47" fmla="*/ 2 h 42"/>
                <a:gd name="T48" fmla="*/ 69 w 81"/>
                <a:gd name="T49" fmla="*/ 6 h 42"/>
                <a:gd name="T50" fmla="*/ 74 w 81"/>
                <a:gd name="T51" fmla="*/ 9 h 42"/>
                <a:gd name="T52" fmla="*/ 77 w 81"/>
                <a:gd name="T53" fmla="*/ 14 h 42"/>
                <a:gd name="T54" fmla="*/ 80 w 81"/>
                <a:gd name="T55" fmla="*/ 17 h 42"/>
                <a:gd name="T56" fmla="*/ 81 w 81"/>
                <a:gd name="T57" fmla="*/ 21 h 42"/>
                <a:gd name="T58" fmla="*/ 81 w 81"/>
                <a:gd name="T5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 h="42">
                  <a:moveTo>
                    <a:pt x="81" y="21"/>
                  </a:moveTo>
                  <a:lnTo>
                    <a:pt x="81" y="21"/>
                  </a:lnTo>
                  <a:lnTo>
                    <a:pt x="80" y="26"/>
                  </a:lnTo>
                  <a:lnTo>
                    <a:pt x="77" y="30"/>
                  </a:lnTo>
                  <a:lnTo>
                    <a:pt x="74" y="33"/>
                  </a:lnTo>
                  <a:lnTo>
                    <a:pt x="69" y="36"/>
                  </a:lnTo>
                  <a:lnTo>
                    <a:pt x="56" y="41"/>
                  </a:lnTo>
                  <a:lnTo>
                    <a:pt x="41" y="42"/>
                  </a:lnTo>
                  <a:lnTo>
                    <a:pt x="41" y="42"/>
                  </a:lnTo>
                  <a:lnTo>
                    <a:pt x="24" y="41"/>
                  </a:lnTo>
                  <a:lnTo>
                    <a:pt x="12" y="36"/>
                  </a:lnTo>
                  <a:lnTo>
                    <a:pt x="8" y="33"/>
                  </a:lnTo>
                  <a:lnTo>
                    <a:pt x="3" y="30"/>
                  </a:lnTo>
                  <a:lnTo>
                    <a:pt x="2" y="26"/>
                  </a:lnTo>
                  <a:lnTo>
                    <a:pt x="0" y="21"/>
                  </a:lnTo>
                  <a:lnTo>
                    <a:pt x="0" y="21"/>
                  </a:lnTo>
                  <a:lnTo>
                    <a:pt x="2" y="17"/>
                  </a:lnTo>
                  <a:lnTo>
                    <a:pt x="3" y="14"/>
                  </a:lnTo>
                  <a:lnTo>
                    <a:pt x="8" y="9"/>
                  </a:lnTo>
                  <a:lnTo>
                    <a:pt x="12" y="6"/>
                  </a:lnTo>
                  <a:lnTo>
                    <a:pt x="24" y="2"/>
                  </a:lnTo>
                  <a:lnTo>
                    <a:pt x="41" y="0"/>
                  </a:lnTo>
                  <a:lnTo>
                    <a:pt x="41" y="0"/>
                  </a:lnTo>
                  <a:lnTo>
                    <a:pt x="56" y="2"/>
                  </a:lnTo>
                  <a:lnTo>
                    <a:pt x="69" y="6"/>
                  </a:lnTo>
                  <a:lnTo>
                    <a:pt x="74" y="9"/>
                  </a:lnTo>
                  <a:lnTo>
                    <a:pt x="77" y="14"/>
                  </a:lnTo>
                  <a:lnTo>
                    <a:pt x="80" y="17"/>
                  </a:lnTo>
                  <a:lnTo>
                    <a:pt x="81" y="21"/>
                  </a:lnTo>
                  <a:lnTo>
                    <a:pt x="81" y="21"/>
                  </a:ln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59" name="Group 4">
            <a:extLst>
              <a:ext uri="{FF2B5EF4-FFF2-40B4-BE49-F238E27FC236}">
                <a16:creationId xmlns:a16="http://schemas.microsoft.com/office/drawing/2014/main" xmlns="" id="{28FBD5CA-93C6-4EC5-92E7-EA7CB9E49544}"/>
              </a:ext>
            </a:extLst>
          </p:cNvPr>
          <p:cNvGrpSpPr>
            <a:grpSpLocks noChangeAspect="1"/>
          </p:cNvGrpSpPr>
          <p:nvPr/>
        </p:nvGrpSpPr>
        <p:grpSpPr bwMode="auto">
          <a:xfrm>
            <a:off x="7665858" y="2372083"/>
            <a:ext cx="399588" cy="717883"/>
            <a:chOff x="7547" y="1641"/>
            <a:chExt cx="639" cy="1148"/>
          </a:xfrm>
        </p:grpSpPr>
        <p:sp>
          <p:nvSpPr>
            <p:cNvPr id="260" name="Freeform 5">
              <a:extLst>
                <a:ext uri="{FF2B5EF4-FFF2-40B4-BE49-F238E27FC236}">
                  <a16:creationId xmlns:a16="http://schemas.microsoft.com/office/drawing/2014/main" xmlns="" id="{9450E3AA-5C85-4ABC-ABB9-FF506C6ABD80}"/>
                </a:ext>
              </a:extLst>
            </p:cNvPr>
            <p:cNvSpPr>
              <a:spLocks/>
            </p:cNvSpPr>
            <p:nvPr/>
          </p:nvSpPr>
          <p:spPr bwMode="auto">
            <a:xfrm>
              <a:off x="7547" y="1641"/>
              <a:ext cx="639" cy="1046"/>
            </a:xfrm>
            <a:custGeom>
              <a:avLst/>
              <a:gdLst>
                <a:gd name="T0" fmla="*/ 151 w 210"/>
                <a:gd name="T1" fmla="*/ 347 h 347"/>
                <a:gd name="T2" fmla="*/ 55 w 210"/>
                <a:gd name="T3" fmla="*/ 346 h 347"/>
                <a:gd name="T4" fmla="*/ 15 w 210"/>
                <a:gd name="T5" fmla="*/ 308 h 347"/>
                <a:gd name="T6" fmla="*/ 1 w 210"/>
                <a:gd name="T7" fmla="*/ 42 h 347"/>
                <a:gd name="T8" fmla="*/ 41 w 210"/>
                <a:gd name="T9" fmla="*/ 0 h 347"/>
                <a:gd name="T10" fmla="*/ 169 w 210"/>
                <a:gd name="T11" fmla="*/ 1 h 347"/>
                <a:gd name="T12" fmla="*/ 208 w 210"/>
                <a:gd name="T13" fmla="*/ 43 h 347"/>
                <a:gd name="T14" fmla="*/ 191 w 210"/>
                <a:gd name="T15" fmla="*/ 309 h 347"/>
                <a:gd name="T16" fmla="*/ 151 w 210"/>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347">
                  <a:moveTo>
                    <a:pt x="151" y="347"/>
                  </a:moveTo>
                  <a:cubicBezTo>
                    <a:pt x="55" y="346"/>
                    <a:pt x="55" y="346"/>
                    <a:pt x="55" y="346"/>
                  </a:cubicBezTo>
                  <a:cubicBezTo>
                    <a:pt x="34" y="346"/>
                    <a:pt x="16" y="329"/>
                    <a:pt x="15" y="308"/>
                  </a:cubicBezTo>
                  <a:cubicBezTo>
                    <a:pt x="1" y="42"/>
                    <a:pt x="1" y="42"/>
                    <a:pt x="1" y="42"/>
                  </a:cubicBezTo>
                  <a:cubicBezTo>
                    <a:pt x="0" y="19"/>
                    <a:pt x="18" y="0"/>
                    <a:pt x="41" y="0"/>
                  </a:cubicBezTo>
                  <a:cubicBezTo>
                    <a:pt x="169" y="1"/>
                    <a:pt x="169" y="1"/>
                    <a:pt x="169" y="1"/>
                  </a:cubicBezTo>
                  <a:cubicBezTo>
                    <a:pt x="192" y="1"/>
                    <a:pt x="210" y="20"/>
                    <a:pt x="208" y="43"/>
                  </a:cubicBezTo>
                  <a:cubicBezTo>
                    <a:pt x="191" y="309"/>
                    <a:pt x="191" y="309"/>
                    <a:pt x="191" y="309"/>
                  </a:cubicBezTo>
                  <a:cubicBezTo>
                    <a:pt x="190" y="330"/>
                    <a:pt x="172" y="347"/>
                    <a:pt x="151" y="347"/>
                  </a:cubicBezTo>
                  <a:close/>
                </a:path>
              </a:pathLst>
            </a:custGeom>
            <a:solidFill>
              <a:schemeClr val="bg1">
                <a:lumMod val="95000"/>
              </a:schemeClr>
            </a:solidFill>
            <a:ln w="12700" cap="flat">
              <a:solidFill>
                <a:srgbClr val="A6A8AA"/>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61" name="Freeform 6">
              <a:extLst>
                <a:ext uri="{FF2B5EF4-FFF2-40B4-BE49-F238E27FC236}">
                  <a16:creationId xmlns:a16="http://schemas.microsoft.com/office/drawing/2014/main" xmlns="" id="{C687EFE2-EEA5-4103-B6FE-352C9A412BD6}"/>
                </a:ext>
              </a:extLst>
            </p:cNvPr>
            <p:cNvSpPr>
              <a:spLocks/>
            </p:cNvSpPr>
            <p:nvPr/>
          </p:nvSpPr>
          <p:spPr bwMode="auto">
            <a:xfrm>
              <a:off x="7635" y="1704"/>
              <a:ext cx="460" cy="284"/>
            </a:xfrm>
            <a:custGeom>
              <a:avLst/>
              <a:gdLst>
                <a:gd name="T0" fmla="*/ 143 w 151"/>
                <a:gd name="T1" fmla="*/ 94 h 94"/>
                <a:gd name="T2" fmla="*/ 8 w 151"/>
                <a:gd name="T3" fmla="*/ 94 h 94"/>
                <a:gd name="T4" fmla="*/ 0 w 151"/>
                <a:gd name="T5" fmla="*/ 86 h 94"/>
                <a:gd name="T6" fmla="*/ 1 w 151"/>
                <a:gd name="T7" fmla="*/ 8 h 94"/>
                <a:gd name="T8" fmla="*/ 8 w 151"/>
                <a:gd name="T9" fmla="*/ 0 h 94"/>
                <a:gd name="T10" fmla="*/ 143 w 151"/>
                <a:gd name="T11" fmla="*/ 1 h 94"/>
                <a:gd name="T12" fmla="*/ 151 w 151"/>
                <a:gd name="T13" fmla="*/ 9 h 94"/>
                <a:gd name="T14" fmla="*/ 151 w 151"/>
                <a:gd name="T15" fmla="*/ 87 h 94"/>
                <a:gd name="T16" fmla="*/ 143 w 151"/>
                <a:gd name="T1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94">
                  <a:moveTo>
                    <a:pt x="143" y="94"/>
                  </a:moveTo>
                  <a:cubicBezTo>
                    <a:pt x="8" y="94"/>
                    <a:pt x="8" y="94"/>
                    <a:pt x="8" y="94"/>
                  </a:cubicBezTo>
                  <a:cubicBezTo>
                    <a:pt x="4" y="94"/>
                    <a:pt x="0" y="90"/>
                    <a:pt x="0" y="86"/>
                  </a:cubicBezTo>
                  <a:cubicBezTo>
                    <a:pt x="1" y="8"/>
                    <a:pt x="1" y="8"/>
                    <a:pt x="1" y="8"/>
                  </a:cubicBezTo>
                  <a:cubicBezTo>
                    <a:pt x="1" y="4"/>
                    <a:pt x="4" y="0"/>
                    <a:pt x="8" y="0"/>
                  </a:cubicBezTo>
                  <a:cubicBezTo>
                    <a:pt x="143" y="1"/>
                    <a:pt x="143" y="1"/>
                    <a:pt x="143" y="1"/>
                  </a:cubicBezTo>
                  <a:cubicBezTo>
                    <a:pt x="148" y="1"/>
                    <a:pt x="151" y="5"/>
                    <a:pt x="151" y="9"/>
                  </a:cubicBezTo>
                  <a:cubicBezTo>
                    <a:pt x="151" y="87"/>
                    <a:pt x="151" y="87"/>
                    <a:pt x="151" y="87"/>
                  </a:cubicBezTo>
                  <a:cubicBezTo>
                    <a:pt x="151" y="91"/>
                    <a:pt x="147" y="94"/>
                    <a:pt x="143" y="9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2" name="Oval 7">
              <a:extLst>
                <a:ext uri="{FF2B5EF4-FFF2-40B4-BE49-F238E27FC236}">
                  <a16:creationId xmlns:a16="http://schemas.microsoft.com/office/drawing/2014/main" xmlns="" id="{8F45FBC3-5F27-4CC5-BD65-D4BB5DF0D7A1}"/>
                </a:ext>
              </a:extLst>
            </p:cNvPr>
            <p:cNvSpPr>
              <a:spLocks noChangeArrowheads="1"/>
            </p:cNvSpPr>
            <p:nvPr/>
          </p:nvSpPr>
          <p:spPr bwMode="auto">
            <a:xfrm>
              <a:off x="7714" y="2048"/>
              <a:ext cx="298" cy="295"/>
            </a:xfrm>
            <a:prstGeom prst="ellipse">
              <a:avLst/>
            </a:pr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3" name="Freeform 8">
              <a:extLst>
                <a:ext uri="{FF2B5EF4-FFF2-40B4-BE49-F238E27FC236}">
                  <a16:creationId xmlns:a16="http://schemas.microsoft.com/office/drawing/2014/main" xmlns="" id="{7F9936C7-B38B-4363-87DA-53E59685C4C9}"/>
                </a:ext>
              </a:extLst>
            </p:cNvPr>
            <p:cNvSpPr>
              <a:spLocks/>
            </p:cNvSpPr>
            <p:nvPr/>
          </p:nvSpPr>
          <p:spPr bwMode="auto">
            <a:xfrm>
              <a:off x="7821" y="2156"/>
              <a:ext cx="85" cy="82"/>
            </a:xfrm>
            <a:custGeom>
              <a:avLst/>
              <a:gdLst>
                <a:gd name="T0" fmla="*/ 28 w 28"/>
                <a:gd name="T1" fmla="*/ 13 h 27"/>
                <a:gd name="T2" fmla="*/ 14 w 28"/>
                <a:gd name="T3" fmla="*/ 0 h 27"/>
                <a:gd name="T4" fmla="*/ 1 w 28"/>
                <a:gd name="T5" fmla="*/ 13 h 27"/>
                <a:gd name="T6" fmla="*/ 14 w 28"/>
                <a:gd name="T7" fmla="*/ 27 h 27"/>
                <a:gd name="T8" fmla="*/ 28 w 28"/>
                <a:gd name="T9" fmla="*/ 13 h 27"/>
              </a:gdLst>
              <a:ahLst/>
              <a:cxnLst>
                <a:cxn ang="0">
                  <a:pos x="T0" y="T1"/>
                </a:cxn>
                <a:cxn ang="0">
                  <a:pos x="T2" y="T3"/>
                </a:cxn>
                <a:cxn ang="0">
                  <a:pos x="T4" y="T5"/>
                </a:cxn>
                <a:cxn ang="0">
                  <a:pos x="T6" y="T7"/>
                </a:cxn>
                <a:cxn ang="0">
                  <a:pos x="T8" y="T9"/>
                </a:cxn>
              </a:cxnLst>
              <a:rect l="0" t="0" r="r" b="b"/>
              <a:pathLst>
                <a:path w="28" h="27">
                  <a:moveTo>
                    <a:pt x="28" y="13"/>
                  </a:moveTo>
                  <a:cubicBezTo>
                    <a:pt x="28" y="6"/>
                    <a:pt x="22" y="0"/>
                    <a:pt x="14" y="0"/>
                  </a:cubicBezTo>
                  <a:cubicBezTo>
                    <a:pt x="7" y="0"/>
                    <a:pt x="1" y="6"/>
                    <a:pt x="1" y="13"/>
                  </a:cubicBezTo>
                  <a:cubicBezTo>
                    <a:pt x="0" y="20"/>
                    <a:pt x="6" y="27"/>
                    <a:pt x="14" y="27"/>
                  </a:cubicBezTo>
                  <a:cubicBezTo>
                    <a:pt x="21" y="27"/>
                    <a:pt x="27" y="21"/>
                    <a:pt x="28" y="13"/>
                  </a:cubicBezTo>
                  <a:close/>
                </a:path>
              </a:pathLst>
            </a:custGeom>
            <a:solidFill>
              <a:srgbClr val="A6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4" name="Line 9">
              <a:extLst>
                <a:ext uri="{FF2B5EF4-FFF2-40B4-BE49-F238E27FC236}">
                  <a16:creationId xmlns:a16="http://schemas.microsoft.com/office/drawing/2014/main" xmlns="" id="{4DCC2530-E8DD-441E-BD8A-1594EF7A0388}"/>
                </a:ext>
              </a:extLst>
            </p:cNvPr>
            <p:cNvSpPr>
              <a:spLocks noChangeShapeType="1"/>
            </p:cNvSpPr>
            <p:nvPr/>
          </p:nvSpPr>
          <p:spPr bwMode="auto">
            <a:xfrm flipV="1">
              <a:off x="7894" y="2093"/>
              <a:ext cx="76" cy="72"/>
            </a:xfrm>
            <a:prstGeom prst="line">
              <a:avLst/>
            </a:prstGeom>
            <a:noFill/>
            <a:ln w="28575" cap="rnd">
              <a:solidFill>
                <a:srgbClr val="A6A8A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5" name="Line 10">
              <a:extLst>
                <a:ext uri="{FF2B5EF4-FFF2-40B4-BE49-F238E27FC236}">
                  <a16:creationId xmlns:a16="http://schemas.microsoft.com/office/drawing/2014/main" xmlns="" id="{4991416E-EF98-45A4-8D12-86650ADA65E7}"/>
                </a:ext>
              </a:extLst>
            </p:cNvPr>
            <p:cNvSpPr>
              <a:spLocks noChangeShapeType="1"/>
            </p:cNvSpPr>
            <p:nvPr/>
          </p:nvSpPr>
          <p:spPr bwMode="auto">
            <a:xfrm>
              <a:off x="7894" y="2226"/>
              <a:ext cx="73" cy="75"/>
            </a:xfrm>
            <a:prstGeom prst="line">
              <a:avLst/>
            </a:prstGeom>
            <a:noFill/>
            <a:ln w="28575" cap="rnd">
              <a:solidFill>
                <a:srgbClr val="A6A8A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6" name="Line 11">
              <a:extLst>
                <a:ext uri="{FF2B5EF4-FFF2-40B4-BE49-F238E27FC236}">
                  <a16:creationId xmlns:a16="http://schemas.microsoft.com/office/drawing/2014/main" xmlns="" id="{3CCC8B88-4CFA-45DB-94ED-2EF06C03BB82}"/>
                </a:ext>
              </a:extLst>
            </p:cNvPr>
            <p:cNvSpPr>
              <a:spLocks noChangeShapeType="1"/>
            </p:cNvSpPr>
            <p:nvPr/>
          </p:nvSpPr>
          <p:spPr bwMode="auto">
            <a:xfrm flipH="1">
              <a:off x="7760" y="2223"/>
              <a:ext cx="73" cy="75"/>
            </a:xfrm>
            <a:prstGeom prst="line">
              <a:avLst/>
            </a:prstGeom>
            <a:noFill/>
            <a:ln w="28575" cap="rnd">
              <a:solidFill>
                <a:srgbClr val="A6A8A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7" name="Line 12">
              <a:extLst>
                <a:ext uri="{FF2B5EF4-FFF2-40B4-BE49-F238E27FC236}">
                  <a16:creationId xmlns:a16="http://schemas.microsoft.com/office/drawing/2014/main" xmlns="" id="{BDCC5ADD-8188-4D59-AB8A-06EC9037B47D}"/>
                </a:ext>
              </a:extLst>
            </p:cNvPr>
            <p:cNvSpPr>
              <a:spLocks noChangeShapeType="1"/>
            </p:cNvSpPr>
            <p:nvPr/>
          </p:nvSpPr>
          <p:spPr bwMode="auto">
            <a:xfrm flipH="1" flipV="1">
              <a:off x="7760" y="2090"/>
              <a:ext cx="76" cy="75"/>
            </a:xfrm>
            <a:prstGeom prst="line">
              <a:avLst/>
            </a:prstGeom>
            <a:noFill/>
            <a:ln w="28575" cap="rnd">
              <a:solidFill>
                <a:srgbClr val="A6A8A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68" name="Freeform 13">
              <a:extLst>
                <a:ext uri="{FF2B5EF4-FFF2-40B4-BE49-F238E27FC236}">
                  <a16:creationId xmlns:a16="http://schemas.microsoft.com/office/drawing/2014/main" xmlns="" id="{DEC4BF86-0908-4A0D-8B38-5B612B85C402}"/>
                </a:ext>
              </a:extLst>
            </p:cNvPr>
            <p:cNvSpPr>
              <a:spLocks noEditPoints="1"/>
            </p:cNvSpPr>
            <p:nvPr/>
          </p:nvSpPr>
          <p:spPr bwMode="auto">
            <a:xfrm>
              <a:off x="7699" y="2036"/>
              <a:ext cx="329" cy="319"/>
            </a:xfrm>
            <a:custGeom>
              <a:avLst/>
              <a:gdLst>
                <a:gd name="T0" fmla="*/ 54 w 108"/>
                <a:gd name="T1" fmla="*/ 4 h 106"/>
                <a:gd name="T2" fmla="*/ 54 w 108"/>
                <a:gd name="T3" fmla="*/ 4 h 106"/>
                <a:gd name="T4" fmla="*/ 103 w 108"/>
                <a:gd name="T5" fmla="*/ 53 h 106"/>
                <a:gd name="T6" fmla="*/ 54 w 108"/>
                <a:gd name="T7" fmla="*/ 102 h 106"/>
                <a:gd name="T8" fmla="*/ 54 w 108"/>
                <a:gd name="T9" fmla="*/ 102 h 106"/>
                <a:gd name="T10" fmla="*/ 5 w 108"/>
                <a:gd name="T11" fmla="*/ 53 h 106"/>
                <a:gd name="T12" fmla="*/ 54 w 108"/>
                <a:gd name="T13" fmla="*/ 4 h 106"/>
                <a:gd name="T14" fmla="*/ 54 w 108"/>
                <a:gd name="T15" fmla="*/ 0 h 106"/>
                <a:gd name="T16" fmla="*/ 1 w 108"/>
                <a:gd name="T17" fmla="*/ 53 h 106"/>
                <a:gd name="T18" fmla="*/ 54 w 108"/>
                <a:gd name="T19" fmla="*/ 106 h 106"/>
                <a:gd name="T20" fmla="*/ 54 w 108"/>
                <a:gd name="T21" fmla="*/ 106 h 106"/>
                <a:gd name="T22" fmla="*/ 107 w 108"/>
                <a:gd name="T23" fmla="*/ 53 h 106"/>
                <a:gd name="T24" fmla="*/ 54 w 108"/>
                <a:gd name="T25" fmla="*/ 0 h 106"/>
                <a:gd name="T26" fmla="*/ 54 w 108"/>
                <a:gd name="T2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06">
                  <a:moveTo>
                    <a:pt x="54" y="4"/>
                  </a:moveTo>
                  <a:cubicBezTo>
                    <a:pt x="54" y="4"/>
                    <a:pt x="54" y="4"/>
                    <a:pt x="54" y="4"/>
                  </a:cubicBezTo>
                  <a:cubicBezTo>
                    <a:pt x="81" y="4"/>
                    <a:pt x="103" y="26"/>
                    <a:pt x="103" y="53"/>
                  </a:cubicBezTo>
                  <a:cubicBezTo>
                    <a:pt x="103" y="80"/>
                    <a:pt x="81" y="102"/>
                    <a:pt x="54" y="102"/>
                  </a:cubicBezTo>
                  <a:cubicBezTo>
                    <a:pt x="54" y="102"/>
                    <a:pt x="54" y="102"/>
                    <a:pt x="54" y="102"/>
                  </a:cubicBezTo>
                  <a:cubicBezTo>
                    <a:pt x="27" y="102"/>
                    <a:pt x="5" y="80"/>
                    <a:pt x="5" y="53"/>
                  </a:cubicBezTo>
                  <a:cubicBezTo>
                    <a:pt x="5" y="26"/>
                    <a:pt x="27" y="4"/>
                    <a:pt x="54" y="4"/>
                  </a:cubicBezTo>
                  <a:moveTo>
                    <a:pt x="54" y="0"/>
                  </a:moveTo>
                  <a:cubicBezTo>
                    <a:pt x="25" y="0"/>
                    <a:pt x="1" y="24"/>
                    <a:pt x="1" y="53"/>
                  </a:cubicBezTo>
                  <a:cubicBezTo>
                    <a:pt x="0" y="82"/>
                    <a:pt x="24" y="106"/>
                    <a:pt x="54" y="106"/>
                  </a:cubicBezTo>
                  <a:cubicBezTo>
                    <a:pt x="54" y="106"/>
                    <a:pt x="54" y="106"/>
                    <a:pt x="54" y="106"/>
                  </a:cubicBezTo>
                  <a:cubicBezTo>
                    <a:pt x="83" y="106"/>
                    <a:pt x="107" y="83"/>
                    <a:pt x="107" y="53"/>
                  </a:cubicBezTo>
                  <a:cubicBezTo>
                    <a:pt x="108" y="24"/>
                    <a:pt x="84" y="0"/>
                    <a:pt x="54" y="0"/>
                  </a:cubicBezTo>
                  <a:cubicBezTo>
                    <a:pt x="54" y="0"/>
                    <a:pt x="54" y="0"/>
                    <a:pt x="54" y="0"/>
                  </a:cubicBezTo>
                  <a:close/>
                </a:path>
              </a:pathLst>
            </a:custGeom>
            <a:solidFill>
              <a:srgbClr val="D9DADA"/>
            </a:solidFill>
            <a:ln w="9525">
              <a:solidFill>
                <a:srgbClr val="D9DADA"/>
              </a:solid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269" name="Freeform 14">
              <a:extLst>
                <a:ext uri="{FF2B5EF4-FFF2-40B4-BE49-F238E27FC236}">
                  <a16:creationId xmlns:a16="http://schemas.microsoft.com/office/drawing/2014/main" xmlns="" id="{9DF312AB-BF07-45E6-BBAA-29A3648467B7}"/>
                </a:ext>
              </a:extLst>
            </p:cNvPr>
            <p:cNvSpPr>
              <a:spLocks/>
            </p:cNvSpPr>
            <p:nvPr/>
          </p:nvSpPr>
          <p:spPr bwMode="auto">
            <a:xfrm>
              <a:off x="7708" y="2397"/>
              <a:ext cx="308" cy="268"/>
            </a:xfrm>
            <a:custGeom>
              <a:avLst/>
              <a:gdLst>
                <a:gd name="T0" fmla="*/ 80 w 101"/>
                <a:gd name="T1" fmla="*/ 89 h 89"/>
                <a:gd name="T2" fmla="*/ 20 w 101"/>
                <a:gd name="T3" fmla="*/ 88 h 89"/>
                <a:gd name="T4" fmla="*/ 0 w 101"/>
                <a:gd name="T5" fmla="*/ 68 h 89"/>
                <a:gd name="T6" fmla="*/ 0 w 101"/>
                <a:gd name="T7" fmla="*/ 38 h 89"/>
                <a:gd name="T8" fmla="*/ 38 w 101"/>
                <a:gd name="T9" fmla="*/ 0 h 89"/>
                <a:gd name="T10" fmla="*/ 63 w 101"/>
                <a:gd name="T11" fmla="*/ 0 h 89"/>
                <a:gd name="T12" fmla="*/ 101 w 101"/>
                <a:gd name="T13" fmla="*/ 38 h 89"/>
                <a:gd name="T14" fmla="*/ 100 w 101"/>
                <a:gd name="T15" fmla="*/ 69 h 89"/>
                <a:gd name="T16" fmla="*/ 80 w 101"/>
                <a:gd name="T17" fmla="*/ 8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89">
                  <a:moveTo>
                    <a:pt x="80" y="89"/>
                  </a:moveTo>
                  <a:cubicBezTo>
                    <a:pt x="20" y="88"/>
                    <a:pt x="20" y="88"/>
                    <a:pt x="20" y="88"/>
                  </a:cubicBezTo>
                  <a:cubicBezTo>
                    <a:pt x="9" y="88"/>
                    <a:pt x="0" y="79"/>
                    <a:pt x="0" y="68"/>
                  </a:cubicBezTo>
                  <a:cubicBezTo>
                    <a:pt x="0" y="38"/>
                    <a:pt x="0" y="38"/>
                    <a:pt x="0" y="38"/>
                  </a:cubicBezTo>
                  <a:cubicBezTo>
                    <a:pt x="0" y="17"/>
                    <a:pt x="18" y="0"/>
                    <a:pt x="38" y="0"/>
                  </a:cubicBezTo>
                  <a:cubicBezTo>
                    <a:pt x="63" y="0"/>
                    <a:pt x="63" y="0"/>
                    <a:pt x="63" y="0"/>
                  </a:cubicBezTo>
                  <a:cubicBezTo>
                    <a:pt x="84" y="0"/>
                    <a:pt x="101" y="17"/>
                    <a:pt x="101" y="38"/>
                  </a:cubicBezTo>
                  <a:cubicBezTo>
                    <a:pt x="100" y="69"/>
                    <a:pt x="100" y="69"/>
                    <a:pt x="100" y="69"/>
                  </a:cubicBezTo>
                  <a:cubicBezTo>
                    <a:pt x="100" y="80"/>
                    <a:pt x="91" y="89"/>
                    <a:pt x="80" y="89"/>
                  </a:cubicBezTo>
                  <a:close/>
                </a:path>
              </a:pathLst>
            </a:custGeom>
            <a:solidFill>
              <a:srgbClr val="D9DA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0" name="Freeform 15">
              <a:extLst>
                <a:ext uri="{FF2B5EF4-FFF2-40B4-BE49-F238E27FC236}">
                  <a16:creationId xmlns:a16="http://schemas.microsoft.com/office/drawing/2014/main" xmlns="" id="{EF34169F-8FE2-462A-814D-52E4C1D80B13}"/>
                </a:ext>
              </a:extLst>
            </p:cNvPr>
            <p:cNvSpPr>
              <a:spLocks/>
            </p:cNvSpPr>
            <p:nvPr/>
          </p:nvSpPr>
          <p:spPr bwMode="auto">
            <a:xfrm>
              <a:off x="7778" y="2488"/>
              <a:ext cx="165" cy="301"/>
            </a:xfrm>
            <a:custGeom>
              <a:avLst/>
              <a:gdLst>
                <a:gd name="T0" fmla="*/ 54 w 54"/>
                <a:gd name="T1" fmla="*/ 100 h 100"/>
                <a:gd name="T2" fmla="*/ 0 w 54"/>
                <a:gd name="T3" fmla="*/ 99 h 100"/>
                <a:gd name="T4" fmla="*/ 1 w 54"/>
                <a:gd name="T5" fmla="*/ 26 h 100"/>
                <a:gd name="T6" fmla="*/ 27 w 54"/>
                <a:gd name="T7" fmla="*/ 0 h 100"/>
                <a:gd name="T8" fmla="*/ 27 w 54"/>
                <a:gd name="T9" fmla="*/ 0 h 100"/>
                <a:gd name="T10" fmla="*/ 54 w 54"/>
                <a:gd name="T11" fmla="*/ 27 h 100"/>
                <a:gd name="T12" fmla="*/ 54 w 54"/>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54" h="100">
                  <a:moveTo>
                    <a:pt x="54" y="100"/>
                  </a:moveTo>
                  <a:cubicBezTo>
                    <a:pt x="0" y="99"/>
                    <a:pt x="0" y="99"/>
                    <a:pt x="0" y="99"/>
                  </a:cubicBezTo>
                  <a:cubicBezTo>
                    <a:pt x="1" y="26"/>
                    <a:pt x="1" y="26"/>
                    <a:pt x="1" y="26"/>
                  </a:cubicBezTo>
                  <a:cubicBezTo>
                    <a:pt x="1" y="12"/>
                    <a:pt x="13" y="0"/>
                    <a:pt x="27" y="0"/>
                  </a:cubicBezTo>
                  <a:cubicBezTo>
                    <a:pt x="27" y="0"/>
                    <a:pt x="27" y="0"/>
                    <a:pt x="27" y="0"/>
                  </a:cubicBezTo>
                  <a:cubicBezTo>
                    <a:pt x="42" y="0"/>
                    <a:pt x="54" y="12"/>
                    <a:pt x="54" y="27"/>
                  </a:cubicBezTo>
                  <a:lnTo>
                    <a:pt x="54" y="100"/>
                  </a:lnTo>
                  <a:close/>
                </a:path>
              </a:pathLst>
            </a:custGeom>
            <a:solidFill>
              <a:srgbClr val="A6A8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1" name="Freeform 16">
              <a:extLst>
                <a:ext uri="{FF2B5EF4-FFF2-40B4-BE49-F238E27FC236}">
                  <a16:creationId xmlns:a16="http://schemas.microsoft.com/office/drawing/2014/main" xmlns="" id="{9AE97037-05FC-41C9-8008-D075556C42A0}"/>
                </a:ext>
              </a:extLst>
            </p:cNvPr>
            <p:cNvSpPr>
              <a:spLocks/>
            </p:cNvSpPr>
            <p:nvPr/>
          </p:nvSpPr>
          <p:spPr bwMode="auto">
            <a:xfrm>
              <a:off x="7778" y="2503"/>
              <a:ext cx="165" cy="286"/>
            </a:xfrm>
            <a:custGeom>
              <a:avLst/>
              <a:gdLst>
                <a:gd name="T0" fmla="*/ 54 w 54"/>
                <a:gd name="T1" fmla="*/ 95 h 95"/>
                <a:gd name="T2" fmla="*/ 0 w 54"/>
                <a:gd name="T3" fmla="*/ 94 h 95"/>
                <a:gd name="T4" fmla="*/ 1 w 54"/>
                <a:gd name="T5" fmla="*/ 27 h 95"/>
                <a:gd name="T6" fmla="*/ 27 w 54"/>
                <a:gd name="T7" fmla="*/ 0 h 95"/>
                <a:gd name="T8" fmla="*/ 27 w 54"/>
                <a:gd name="T9" fmla="*/ 0 h 95"/>
                <a:gd name="T10" fmla="*/ 54 w 54"/>
                <a:gd name="T11" fmla="*/ 27 h 95"/>
                <a:gd name="T12" fmla="*/ 54 w 54"/>
                <a:gd name="T13" fmla="*/ 95 h 95"/>
              </a:gdLst>
              <a:ahLst/>
              <a:cxnLst>
                <a:cxn ang="0">
                  <a:pos x="T0" y="T1"/>
                </a:cxn>
                <a:cxn ang="0">
                  <a:pos x="T2" y="T3"/>
                </a:cxn>
                <a:cxn ang="0">
                  <a:pos x="T4" y="T5"/>
                </a:cxn>
                <a:cxn ang="0">
                  <a:pos x="T6" y="T7"/>
                </a:cxn>
                <a:cxn ang="0">
                  <a:pos x="T8" y="T9"/>
                </a:cxn>
                <a:cxn ang="0">
                  <a:pos x="T10" y="T11"/>
                </a:cxn>
                <a:cxn ang="0">
                  <a:pos x="T12" y="T13"/>
                </a:cxn>
              </a:cxnLst>
              <a:rect l="0" t="0" r="r" b="b"/>
              <a:pathLst>
                <a:path w="54" h="95">
                  <a:moveTo>
                    <a:pt x="54" y="95"/>
                  </a:moveTo>
                  <a:cubicBezTo>
                    <a:pt x="0" y="94"/>
                    <a:pt x="0" y="94"/>
                    <a:pt x="0" y="94"/>
                  </a:cubicBezTo>
                  <a:cubicBezTo>
                    <a:pt x="1" y="27"/>
                    <a:pt x="1" y="27"/>
                    <a:pt x="1" y="27"/>
                  </a:cubicBezTo>
                  <a:cubicBezTo>
                    <a:pt x="1" y="12"/>
                    <a:pt x="13" y="0"/>
                    <a:pt x="27" y="0"/>
                  </a:cubicBezTo>
                  <a:cubicBezTo>
                    <a:pt x="27" y="0"/>
                    <a:pt x="27" y="0"/>
                    <a:pt x="27" y="0"/>
                  </a:cubicBezTo>
                  <a:cubicBezTo>
                    <a:pt x="42" y="0"/>
                    <a:pt x="54" y="12"/>
                    <a:pt x="54" y="27"/>
                  </a:cubicBezTo>
                  <a:lnTo>
                    <a:pt x="54" y="95"/>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94" name="Picture 193">
            <a:extLst>
              <a:ext uri="{FF2B5EF4-FFF2-40B4-BE49-F238E27FC236}">
                <a16:creationId xmlns:a16="http://schemas.microsoft.com/office/drawing/2014/main" xmlns="" id="{00000000-0008-0000-0000-000006000000}"/>
              </a:ext>
            </a:extLst>
          </p:cNvPr>
          <p:cNvPicPr>
            <a:picLocks noChangeAspect="1"/>
          </p:cNvPicPr>
          <p:nvPr/>
        </p:nvPicPr>
        <p:blipFill rotWithShape="1">
          <a:blip r:embed="rId3">
            <a:extLst>
              <a:ext uri="{28A0092B-C50C-407E-A947-70E740481C1C}">
                <a14:useLocalDpi xmlns:a14="http://schemas.microsoft.com/office/drawing/2010/main" val="0"/>
              </a:ext>
            </a:extLst>
          </a:blip>
          <a:srcRect l="169" t="1720" r="13293" b="18"/>
          <a:stretch/>
        </p:blipFill>
        <p:spPr>
          <a:xfrm>
            <a:off x="511175" y="1746591"/>
            <a:ext cx="5578973" cy="4223229"/>
          </a:xfrm>
          <a:prstGeom prst="rect">
            <a:avLst/>
          </a:prstGeom>
        </p:spPr>
      </p:pic>
    </p:spTree>
    <p:extLst>
      <p:ext uri="{BB962C8B-B14F-4D97-AF65-F5344CB8AC3E}">
        <p14:creationId xmlns:p14="http://schemas.microsoft.com/office/powerpoint/2010/main" val="84296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500"/>
                                        <p:tgtEl>
                                          <p:spTgt spid="1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64" presetClass="path" presetSubtype="0" decel="100000" fill="hold" nodeType="withEffect">
                                  <p:stCondLst>
                                    <p:cond delay="0"/>
                                  </p:stCondLst>
                                  <p:childTnLst>
                                    <p:animMotion origin="layout" path="M -3.95833E-6 0.0382 L -3.95833E-6 -1.48148E-6 " pathEditMode="relative" rAng="0" ptsTypes="AA">
                                      <p:cBhvr>
                                        <p:cTn id="13" dur="500" fill="hold"/>
                                        <p:tgtEl>
                                          <p:spTgt spid="5"/>
                                        </p:tgtEl>
                                        <p:attrNameLst>
                                          <p:attrName>ppt_x</p:attrName>
                                          <p:attrName>ppt_y</p:attrName>
                                        </p:attrNameLst>
                                      </p:cBhvr>
                                      <p:rCtr x="0" y="-1921"/>
                                    </p:animMotion>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500"/>
                                        <p:tgtEl>
                                          <p:spTgt spid="132"/>
                                        </p:tgtEl>
                                      </p:cBhvr>
                                    </p:animEffect>
                                  </p:childTnLst>
                                </p:cTn>
                              </p:par>
                              <p:par>
                                <p:cTn id="18" presetID="64" presetClass="path" presetSubtype="0" decel="100000" fill="hold" grpId="1" nodeType="withEffect">
                                  <p:stCondLst>
                                    <p:cond delay="0"/>
                                  </p:stCondLst>
                                  <p:childTnLst>
                                    <p:animMotion origin="layout" path="M -8.33333E-7 0.03819 L -8.33333E-7 2.59259E-6 " pathEditMode="relative" rAng="0" ptsTypes="AA">
                                      <p:cBhvr>
                                        <p:cTn id="19" dur="500" fill="hold"/>
                                        <p:tgtEl>
                                          <p:spTgt spid="132"/>
                                        </p:tgtEl>
                                        <p:attrNameLst>
                                          <p:attrName>ppt_x</p:attrName>
                                          <p:attrName>ppt_y</p:attrName>
                                        </p:attrNameLst>
                                      </p:cBhvr>
                                      <p:rCtr x="0" y="-1921"/>
                                    </p:animMotion>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wipe(right)">
                                      <p:cBhvr>
                                        <p:cTn id="23" dur="500"/>
                                        <p:tgtEl>
                                          <p:spTgt spid="64"/>
                                        </p:tgtEl>
                                      </p:cBhvr>
                                    </p:animEffect>
                                  </p:childTnLst>
                                </p:cTn>
                              </p:par>
                              <p:par>
                                <p:cTn id="24" presetID="10" presetClass="entr" presetSubtype="0" fill="hold" nodeType="withEffect">
                                  <p:stCondLst>
                                    <p:cond delay="250"/>
                                  </p:stCondLst>
                                  <p:childTnLst>
                                    <p:set>
                                      <p:cBhvr>
                                        <p:cTn id="25" dur="1" fill="hold">
                                          <p:stCondLst>
                                            <p:cond delay="0"/>
                                          </p:stCondLst>
                                        </p:cTn>
                                        <p:tgtEl>
                                          <p:spTgt spid="259"/>
                                        </p:tgtEl>
                                        <p:attrNameLst>
                                          <p:attrName>style.visibility</p:attrName>
                                        </p:attrNameLst>
                                      </p:cBhvr>
                                      <p:to>
                                        <p:strVal val="visible"/>
                                      </p:to>
                                    </p:set>
                                    <p:animEffect transition="in" filter="fade">
                                      <p:cBhvr>
                                        <p:cTn id="26" dur="500"/>
                                        <p:tgtEl>
                                          <p:spTgt spid="259"/>
                                        </p:tgtEl>
                                      </p:cBhvr>
                                    </p:animEffect>
                                  </p:childTnLst>
                                </p:cTn>
                              </p:par>
                              <p:par>
                                <p:cTn id="27" presetID="64" presetClass="path" presetSubtype="0" decel="100000" fill="hold" nodeType="withEffect">
                                  <p:stCondLst>
                                    <p:cond delay="250"/>
                                  </p:stCondLst>
                                  <p:childTnLst>
                                    <p:animMotion origin="layout" path="M -0.01237 1.85185E-6 L -2.29167E-6 1.85185E-6 " pathEditMode="relative" rAng="0" ptsTypes="AA">
                                      <p:cBhvr>
                                        <p:cTn id="28" dur="500" fill="hold"/>
                                        <p:tgtEl>
                                          <p:spTgt spid="259"/>
                                        </p:tgtEl>
                                        <p:attrNameLst>
                                          <p:attrName>ppt_x</p:attrName>
                                          <p:attrName>ppt_y</p:attrName>
                                        </p:attrNameLst>
                                      </p:cBhvr>
                                      <p:rCtr x="612" y="0"/>
                                    </p:animMotion>
                                  </p:childTnLst>
                                </p:cTn>
                              </p:par>
                              <p:par>
                                <p:cTn id="29" presetID="10" presetClass="entr" presetSubtype="0" fill="hold" nodeType="withEffect">
                                  <p:stCondLst>
                                    <p:cond delay="250"/>
                                  </p:stCondLst>
                                  <p:childTnLst>
                                    <p:set>
                                      <p:cBhvr>
                                        <p:cTn id="30" dur="1" fill="hold">
                                          <p:stCondLst>
                                            <p:cond delay="0"/>
                                          </p:stCondLst>
                                        </p:cTn>
                                        <p:tgtEl>
                                          <p:spTgt spid="196"/>
                                        </p:tgtEl>
                                        <p:attrNameLst>
                                          <p:attrName>style.visibility</p:attrName>
                                        </p:attrNameLst>
                                      </p:cBhvr>
                                      <p:to>
                                        <p:strVal val="visible"/>
                                      </p:to>
                                    </p:set>
                                    <p:animEffect transition="in" filter="fade">
                                      <p:cBhvr>
                                        <p:cTn id="31" dur="500"/>
                                        <p:tgtEl>
                                          <p:spTgt spid="196"/>
                                        </p:tgtEl>
                                      </p:cBhvr>
                                    </p:animEffect>
                                  </p:childTnLst>
                                </p:cTn>
                              </p:par>
                              <p:par>
                                <p:cTn id="32" presetID="64" presetClass="path" presetSubtype="0" decel="100000" fill="hold" nodeType="withEffect">
                                  <p:stCondLst>
                                    <p:cond delay="250"/>
                                  </p:stCondLst>
                                  <p:childTnLst>
                                    <p:animMotion origin="layout" path="M -0.01237 -7.40741E-7 L -2.5E-6 -7.40741E-7 " pathEditMode="relative" rAng="0" ptsTypes="AA">
                                      <p:cBhvr>
                                        <p:cTn id="33" dur="500" fill="hold"/>
                                        <p:tgtEl>
                                          <p:spTgt spid="196"/>
                                        </p:tgtEl>
                                        <p:attrNameLst>
                                          <p:attrName>ppt_x</p:attrName>
                                          <p:attrName>ppt_y</p:attrName>
                                        </p:attrNameLst>
                                      </p:cBhvr>
                                      <p:rCtr x="612" y="0"/>
                                    </p:animMotion>
                                  </p:childTnLst>
                                </p:cTn>
                              </p:par>
                              <p:par>
                                <p:cTn id="34" presetID="10" presetClass="entr" presetSubtype="0" fill="hold" nodeType="withEffect">
                                  <p:stCondLst>
                                    <p:cond delay="25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64" presetClass="path" presetSubtype="0" decel="100000" fill="hold" nodeType="withEffect">
                                  <p:stCondLst>
                                    <p:cond delay="250"/>
                                  </p:stCondLst>
                                  <p:childTnLst>
                                    <p:animMotion origin="layout" path="M -0.01237 -1.48148E-6 L 6.25E-7 -1.48148E-6 " pathEditMode="relative" rAng="0" ptsTypes="AA">
                                      <p:cBhvr>
                                        <p:cTn id="38" dur="500" fill="hold"/>
                                        <p:tgtEl>
                                          <p:spTgt spid="16"/>
                                        </p:tgtEl>
                                        <p:attrNameLst>
                                          <p:attrName>ppt_x</p:attrName>
                                          <p:attrName>ppt_y</p:attrName>
                                        </p:attrNameLst>
                                      </p:cBhvr>
                                      <p:rCtr x="61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Rectangle 221"/>
          <p:cNvSpPr/>
          <p:nvPr/>
        </p:nvSpPr>
        <p:spPr bwMode="auto">
          <a:xfrm>
            <a:off x="4674713" y="2882743"/>
            <a:ext cx="2844183" cy="1648746"/>
          </a:xfrm>
          <a:prstGeom prst="rect">
            <a:avLst/>
          </a:prstGeom>
          <a:blipFill>
            <a:blip r:embed="rId4"/>
            <a:stretch>
              <a:fillRect/>
            </a:stretch>
          </a:blipFill>
          <a:ln>
            <a:noFill/>
          </a:ln>
          <a:effectLst/>
          <a:extLst/>
        </p:spPr>
        <p:txBody>
          <a:bodyPr vert="horz" wrap="square" lIns="91440" tIns="45720" rIns="91440" bIns="45720" numCol="1" rtlCol="0" anchor="ctr" anchorCtr="0" compatLnSpc="1">
            <a:prstTxWarp prst="textNoShape">
              <a:avLst/>
            </a:prstTxWarp>
            <a:noAutofit/>
          </a:bodyPr>
          <a:lstStyle/>
          <a:p>
            <a:pPr algn="ctr">
              <a:lnSpc>
                <a:spcPts val="2900"/>
              </a:lnSpc>
            </a:pPr>
            <a:endParaRPr lang="en-SG" sz="3200" b="1" dirty="0">
              <a:solidFill>
                <a:srgbClr val="00925B"/>
              </a:solidFill>
              <a:cs typeface="Arial" pitchFamily="34" charset="0"/>
            </a:endParaRPr>
          </a:p>
        </p:txBody>
      </p:sp>
      <p:sp>
        <p:nvSpPr>
          <p:cNvPr id="194" name="Rectangle 193"/>
          <p:cNvSpPr>
            <a:spLocks/>
          </p:cNvSpPr>
          <p:nvPr/>
        </p:nvSpPr>
        <p:spPr bwMode="auto">
          <a:xfrm>
            <a:off x="511174" y="5242891"/>
            <a:ext cx="3526580" cy="727697"/>
          </a:xfrm>
          <a:prstGeom prst="rect">
            <a:avLst/>
          </a:prstGeom>
          <a:solidFill>
            <a:schemeClr val="accent1"/>
          </a:solidFill>
          <a:ln>
            <a:noFill/>
          </a:ln>
          <a:extLst/>
        </p:spPr>
        <p:txBody>
          <a:bodyPr wrap="square" anchor="ctr">
            <a:noAutofit/>
          </a:bodyPr>
          <a:lstStyle/>
          <a:p>
            <a:pPr algn="ctr" eaLnBrk="1" hangingPunct="1">
              <a:spcBef>
                <a:spcPct val="0"/>
              </a:spcBef>
            </a:pPr>
            <a:r>
              <a:rPr lang="en-US" b="1" dirty="0">
                <a:solidFill>
                  <a:schemeClr val="bg1"/>
                </a:solidFill>
                <a:latin typeface="+mn-lt"/>
                <a:cs typeface="Arial" charset="0"/>
              </a:rPr>
              <a:t>Display results </a:t>
            </a:r>
            <a:r>
              <a:rPr lang="en-US" b="1">
                <a:solidFill>
                  <a:schemeClr val="bg1"/>
                </a:solidFill>
                <a:latin typeface="+mn-lt"/>
                <a:cs typeface="Arial" charset="0"/>
              </a:rPr>
              <a:t>in LIS</a:t>
            </a:r>
            <a:endParaRPr lang="en-US" b="1" dirty="0">
              <a:solidFill>
                <a:schemeClr val="bg1"/>
              </a:solidFill>
              <a:latin typeface="+mn-lt"/>
              <a:cs typeface="Arial" charset="0"/>
            </a:endParaRPr>
          </a:p>
        </p:txBody>
      </p:sp>
      <p:sp>
        <p:nvSpPr>
          <p:cNvPr id="195" name="Rectangle 194"/>
          <p:cNvSpPr>
            <a:spLocks/>
          </p:cNvSpPr>
          <p:nvPr/>
        </p:nvSpPr>
        <p:spPr bwMode="auto">
          <a:xfrm>
            <a:off x="8230445" y="5240938"/>
            <a:ext cx="3526580" cy="727697"/>
          </a:xfrm>
          <a:prstGeom prst="rect">
            <a:avLst/>
          </a:prstGeom>
          <a:solidFill>
            <a:schemeClr val="accent3"/>
          </a:solidFill>
          <a:ln>
            <a:noFill/>
          </a:ln>
          <a:extLst/>
        </p:spPr>
        <p:txBody>
          <a:bodyPr wrap="square" anchor="ctr">
            <a:noAutofit/>
          </a:bodyPr>
          <a:lstStyle/>
          <a:p>
            <a:pPr algn="ctr" eaLnBrk="1" hangingPunct="1">
              <a:spcBef>
                <a:spcPct val="0"/>
              </a:spcBef>
            </a:pPr>
            <a:r>
              <a:rPr lang="en-US" b="1" dirty="0">
                <a:solidFill>
                  <a:schemeClr val="bg1"/>
                </a:solidFill>
                <a:latin typeface="+mn-lt"/>
                <a:cs typeface="Arial" charset="0"/>
              </a:rPr>
              <a:t>Display results </a:t>
            </a:r>
            <a:r>
              <a:rPr lang="en-US" b="1">
                <a:solidFill>
                  <a:schemeClr val="bg1"/>
                </a:solidFill>
                <a:latin typeface="+mn-lt"/>
                <a:cs typeface="Arial" charset="0"/>
              </a:rPr>
              <a:t>in HIS</a:t>
            </a:r>
            <a:endParaRPr lang="en-US" b="1" dirty="0">
              <a:solidFill>
                <a:schemeClr val="bg1"/>
              </a:solidFill>
              <a:latin typeface="+mn-lt"/>
              <a:cs typeface="Arial" charset="0"/>
            </a:endParaRPr>
          </a:p>
        </p:txBody>
      </p:sp>
      <p:grpSp>
        <p:nvGrpSpPr>
          <p:cNvPr id="198" name="Group 197"/>
          <p:cNvGrpSpPr/>
          <p:nvPr/>
        </p:nvGrpSpPr>
        <p:grpSpPr>
          <a:xfrm>
            <a:off x="4331231" y="1720250"/>
            <a:ext cx="3581054" cy="785376"/>
            <a:chOff x="388800" y="4231649"/>
            <a:chExt cx="9147600" cy="1683521"/>
          </a:xfrm>
        </p:grpSpPr>
        <p:pic>
          <p:nvPicPr>
            <p:cNvPr id="199" name="Picture 2" descr="C:\Users\MNDA\Dropbox\PPT\projects\IT 1000\ilu\uredjaji\glucose analyser\original_150689_gP4W2F6vdNDJFGVxJVihBnOGn-01-0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388800" y="4231649"/>
              <a:ext cx="1804987"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3" descr="C:\Users\MNDA\Dropbox\PPT\projects\IT 1000\ilu\uredjaji\glucose analyser\10330-01-01.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7046" y="5181263"/>
              <a:ext cx="514350" cy="719137"/>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20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3606704" y="4413562"/>
              <a:ext cx="1216154" cy="1438659"/>
            </a:xfrm>
            <a:prstGeom prst="rect">
              <a:avLst/>
            </a:prstGeom>
          </p:spPr>
        </p:pic>
        <p:pic>
          <p:nvPicPr>
            <p:cNvPr id="202" name="Picture 20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68092" y="4496367"/>
              <a:ext cx="1292355" cy="1078994"/>
            </a:xfrm>
            <a:prstGeom prst="rect">
              <a:avLst/>
            </a:prstGeom>
          </p:spPr>
        </p:pic>
        <p:pic>
          <p:nvPicPr>
            <p:cNvPr id="203" name="Picture 20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99422" y="4950786"/>
              <a:ext cx="758954" cy="719329"/>
            </a:xfrm>
            <a:prstGeom prst="rect">
              <a:avLst/>
            </a:prstGeom>
          </p:spPr>
        </p:pic>
        <p:pic>
          <p:nvPicPr>
            <p:cNvPr id="204" name="Picture 20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50975" y="4821598"/>
              <a:ext cx="1185674" cy="1078994"/>
            </a:xfrm>
            <a:prstGeom prst="rect">
              <a:avLst/>
            </a:prstGeom>
          </p:spPr>
        </p:pic>
        <p:pic>
          <p:nvPicPr>
            <p:cNvPr id="205" name="Picture 20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08754" y="4461933"/>
              <a:ext cx="1039370" cy="1438659"/>
            </a:xfrm>
            <a:prstGeom prst="rect">
              <a:avLst/>
            </a:prstGeom>
          </p:spPr>
        </p:pic>
        <p:pic>
          <p:nvPicPr>
            <p:cNvPr id="206" name="Picture 4" descr="C:\Users\MNDA\Dropbox\PPT\projects\IT 1000\ilu\uredjaji\glucose analyser\cbe9caa5_7c5d5f61_e53b_4d05_b0f2_c0788b72b44b-01-01.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flipH="1">
              <a:off x="1678160" y="4835670"/>
              <a:ext cx="12192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0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582374" y="4821406"/>
              <a:ext cx="954026" cy="1078994"/>
            </a:xfrm>
            <a:prstGeom prst="rect">
              <a:avLst/>
            </a:prstGeom>
          </p:spPr>
        </p:pic>
        <p:pic>
          <p:nvPicPr>
            <p:cNvPr id="208" name="Picture 20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81396" y="5167784"/>
              <a:ext cx="841250" cy="719329"/>
            </a:xfrm>
            <a:prstGeom prst="rect">
              <a:avLst/>
            </a:prstGeom>
          </p:spPr>
        </p:pic>
        <p:pic>
          <p:nvPicPr>
            <p:cNvPr id="209" name="Picture 208"/>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667179" y="4882366"/>
              <a:ext cx="1313691" cy="1018034"/>
            </a:xfrm>
            <a:prstGeom prst="rect">
              <a:avLst/>
            </a:prstGeom>
          </p:spPr>
        </p:pic>
      </p:grpSp>
      <p:grpSp>
        <p:nvGrpSpPr>
          <p:cNvPr id="210" name="Group 209"/>
          <p:cNvGrpSpPr/>
          <p:nvPr/>
        </p:nvGrpSpPr>
        <p:grpSpPr>
          <a:xfrm>
            <a:off x="2346986" y="1745872"/>
            <a:ext cx="1636203" cy="1330207"/>
            <a:chOff x="376062" y="2183442"/>
            <a:chExt cx="2854714" cy="2142310"/>
          </a:xfrm>
        </p:grpSpPr>
        <p:pic>
          <p:nvPicPr>
            <p:cNvPr id="211" name="Picture 210"/>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76062" y="2214842"/>
              <a:ext cx="681651" cy="1403634"/>
            </a:xfrm>
            <a:prstGeom prst="rect">
              <a:avLst/>
            </a:prstGeom>
          </p:spPr>
        </p:pic>
        <p:pic>
          <p:nvPicPr>
            <p:cNvPr id="212" name="Picture 21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74511" y="2206989"/>
              <a:ext cx="716629" cy="1166039"/>
            </a:xfrm>
            <a:prstGeom prst="rect">
              <a:avLst/>
            </a:prstGeom>
            <a:effectLst>
              <a:reflection blurRad="6350" stA="52000" endA="300" endPos="35000" dir="5400000" sy="-100000" algn="bl" rotWithShape="0"/>
            </a:effectLst>
          </p:spPr>
        </p:pic>
        <p:pic>
          <p:nvPicPr>
            <p:cNvPr id="213" name="Picture 212"/>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606014" y="2238133"/>
              <a:ext cx="624762" cy="2087619"/>
            </a:xfrm>
            <a:prstGeom prst="rect">
              <a:avLst/>
            </a:prstGeom>
          </p:spPr>
        </p:pic>
        <p:pic>
          <p:nvPicPr>
            <p:cNvPr id="214" name="Picture 213"/>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809860" y="2183442"/>
              <a:ext cx="714960" cy="1489455"/>
            </a:xfrm>
            <a:prstGeom prst="rect">
              <a:avLst/>
            </a:prstGeom>
          </p:spPr>
        </p:pic>
      </p:grpSp>
      <p:grpSp>
        <p:nvGrpSpPr>
          <p:cNvPr id="215" name="Group 214"/>
          <p:cNvGrpSpPr/>
          <p:nvPr/>
        </p:nvGrpSpPr>
        <p:grpSpPr>
          <a:xfrm>
            <a:off x="8101145" y="1717297"/>
            <a:ext cx="1798564" cy="1349868"/>
            <a:chOff x="5744960" y="1815535"/>
            <a:chExt cx="3796967" cy="2630509"/>
          </a:xfrm>
        </p:grpSpPr>
        <p:pic>
          <p:nvPicPr>
            <p:cNvPr id="216" name="Picture 2"/>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5744960" y="1931445"/>
              <a:ext cx="1612900" cy="2514599"/>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16"/>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474482" y="1944686"/>
              <a:ext cx="1009524" cy="2101588"/>
            </a:xfrm>
            <a:prstGeom prst="rect">
              <a:avLst/>
            </a:prstGeom>
          </p:spPr>
        </p:pic>
        <p:pic>
          <p:nvPicPr>
            <p:cNvPr id="218" name="Picture 217"/>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576847" y="1815535"/>
              <a:ext cx="965080" cy="2063492"/>
            </a:xfrm>
            <a:prstGeom prst="rect">
              <a:avLst/>
            </a:prstGeom>
          </p:spPr>
        </p:pic>
      </p:grpSp>
      <p:sp>
        <p:nvSpPr>
          <p:cNvPr id="221"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FCDA01D5-94B3-44A0-B3BD-450ACD4435BE}"/>
              </a:ext>
            </a:extLst>
          </p:cNvPr>
          <p:cNvSpPr>
            <a:spLocks noGrp="1"/>
          </p:cNvSpPr>
          <p:nvPr>
            <p:ph type="body" sz="quarter" idx="12"/>
          </p:nvPr>
        </p:nvSpPr>
        <p:spPr/>
        <p:txBody>
          <a:bodyPr>
            <a:noAutofit/>
          </a:bodyPr>
          <a:lstStyle/>
          <a:p>
            <a:r>
              <a:rPr lang="en-SG" dirty="0">
                <a:latin typeface="Minion"/>
                <a:ea typeface="ＭＳ Ｐゴシック" charset="0"/>
                <a:cs typeface="Minion"/>
              </a:rPr>
              <a:t>Centralizes decentralization</a:t>
            </a:r>
            <a:endParaRPr lang="en-GB" dirty="0"/>
          </a:p>
        </p:txBody>
      </p:sp>
      <p:sp>
        <p:nvSpPr>
          <p:cNvPr id="197" name="Rectangle 196"/>
          <p:cNvSpPr>
            <a:spLocks/>
          </p:cNvSpPr>
          <p:nvPr/>
        </p:nvSpPr>
        <p:spPr bwMode="auto">
          <a:xfrm>
            <a:off x="4370810" y="5240938"/>
            <a:ext cx="3526580" cy="727697"/>
          </a:xfrm>
          <a:prstGeom prst="rect">
            <a:avLst/>
          </a:prstGeom>
          <a:solidFill>
            <a:schemeClr val="accent2"/>
          </a:solidFill>
          <a:ln>
            <a:noFill/>
          </a:ln>
          <a:extLst/>
        </p:spPr>
        <p:txBody>
          <a:bodyPr wrap="square" anchor="ctr">
            <a:noAutofit/>
          </a:bodyPr>
          <a:lstStyle/>
          <a:p>
            <a:pPr algn="ctr" eaLnBrk="1" hangingPunct="1">
              <a:spcBef>
                <a:spcPct val="0"/>
              </a:spcBef>
            </a:pPr>
            <a:r>
              <a:rPr lang="en-US" b="1" dirty="0">
                <a:solidFill>
                  <a:schemeClr val="bg1"/>
                </a:solidFill>
                <a:latin typeface="+mn-lt"/>
                <a:cs typeface="Arial" charset="0"/>
              </a:rPr>
              <a:t>Manage all POC devices, </a:t>
            </a:r>
            <a:br>
              <a:rPr lang="en-US" b="1" dirty="0">
                <a:solidFill>
                  <a:schemeClr val="bg1"/>
                </a:solidFill>
                <a:latin typeface="+mn-lt"/>
                <a:cs typeface="Arial" charset="0"/>
              </a:rPr>
            </a:br>
            <a:r>
              <a:rPr lang="en-US" b="1" dirty="0">
                <a:solidFill>
                  <a:schemeClr val="bg1"/>
                </a:solidFill>
                <a:latin typeface="+mn-lt"/>
                <a:cs typeface="Arial" charset="0"/>
              </a:rPr>
              <a:t>across hospitals/sites</a:t>
            </a:r>
          </a:p>
        </p:txBody>
      </p:sp>
      <p:grpSp>
        <p:nvGrpSpPr>
          <p:cNvPr id="223" name="Group 222"/>
          <p:cNvGrpSpPr/>
          <p:nvPr/>
        </p:nvGrpSpPr>
        <p:grpSpPr>
          <a:xfrm>
            <a:off x="1728160" y="3546128"/>
            <a:ext cx="1087621" cy="1348932"/>
            <a:chOff x="-319959" y="3906702"/>
            <a:chExt cx="988746" cy="1795429"/>
          </a:xfrm>
        </p:grpSpPr>
        <p:sp>
          <p:nvSpPr>
            <p:cNvPr id="224" name="Can 223"/>
            <p:cNvSpPr/>
            <p:nvPr/>
          </p:nvSpPr>
          <p:spPr bwMode="auto">
            <a:xfrm>
              <a:off x="-319959" y="5026491"/>
              <a:ext cx="988746" cy="675640"/>
            </a:xfrm>
            <a:prstGeom prst="can">
              <a:avLst/>
            </a:prstGeom>
            <a:solidFill>
              <a:schemeClr val="bg1"/>
            </a:solidFill>
            <a:ln w="222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p>
              <a:pPr algn="ctr">
                <a:spcBef>
                  <a:spcPct val="0"/>
                </a:spcBef>
              </a:pPr>
              <a:endParaRPr lang="en-SG" sz="1600" b="1">
                <a:solidFill>
                  <a:schemeClr val="accent3"/>
                </a:solidFill>
                <a:latin typeface="Imago" charset="0"/>
              </a:endParaRPr>
            </a:p>
          </p:txBody>
        </p:sp>
        <p:sp>
          <p:nvSpPr>
            <p:cNvPr id="225" name="Can 224"/>
            <p:cNvSpPr/>
            <p:nvPr/>
          </p:nvSpPr>
          <p:spPr bwMode="auto">
            <a:xfrm>
              <a:off x="-319959" y="4466597"/>
              <a:ext cx="988746" cy="675640"/>
            </a:xfrm>
            <a:prstGeom prst="can">
              <a:avLst/>
            </a:prstGeom>
            <a:solidFill>
              <a:schemeClr val="bg1"/>
            </a:solidFill>
            <a:ln w="222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p>
              <a:pPr algn="ctr">
                <a:spcBef>
                  <a:spcPct val="0"/>
                </a:spcBef>
              </a:pPr>
              <a:endParaRPr lang="en-SG" sz="1600" b="1">
                <a:solidFill>
                  <a:schemeClr val="accent3"/>
                </a:solidFill>
                <a:latin typeface="Imago" charset="0"/>
              </a:endParaRPr>
            </a:p>
          </p:txBody>
        </p:sp>
        <p:sp>
          <p:nvSpPr>
            <p:cNvPr id="226" name="Can 225"/>
            <p:cNvSpPr/>
            <p:nvPr/>
          </p:nvSpPr>
          <p:spPr bwMode="auto">
            <a:xfrm>
              <a:off x="-319959" y="3906702"/>
              <a:ext cx="988746" cy="675640"/>
            </a:xfrm>
            <a:prstGeom prst="can">
              <a:avLst/>
            </a:prstGeom>
            <a:solidFill>
              <a:schemeClr val="bg1"/>
            </a:solidFill>
            <a:ln w="222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p>
              <a:pPr algn="ctr">
                <a:spcBef>
                  <a:spcPct val="0"/>
                </a:spcBef>
              </a:pPr>
              <a:r>
                <a:rPr lang="en-SG" sz="1600" b="1" dirty="0">
                  <a:solidFill>
                    <a:schemeClr val="accent3"/>
                  </a:solidFill>
                  <a:latin typeface="Imago" charset="0"/>
                </a:rPr>
                <a:t>LIS</a:t>
              </a:r>
            </a:p>
          </p:txBody>
        </p:sp>
      </p:grpSp>
      <p:grpSp>
        <p:nvGrpSpPr>
          <p:cNvPr id="227" name="Group 226"/>
          <p:cNvGrpSpPr/>
          <p:nvPr/>
        </p:nvGrpSpPr>
        <p:grpSpPr>
          <a:xfrm>
            <a:off x="9479367" y="3527651"/>
            <a:ext cx="1087621" cy="1367265"/>
            <a:chOff x="-319959" y="3918996"/>
            <a:chExt cx="988746" cy="1819831"/>
          </a:xfrm>
        </p:grpSpPr>
        <p:sp>
          <p:nvSpPr>
            <p:cNvPr id="228" name="Can 227"/>
            <p:cNvSpPr/>
            <p:nvPr/>
          </p:nvSpPr>
          <p:spPr bwMode="auto">
            <a:xfrm>
              <a:off x="-319959" y="5063187"/>
              <a:ext cx="988746" cy="675640"/>
            </a:xfrm>
            <a:prstGeom prst="can">
              <a:avLst/>
            </a:prstGeom>
            <a:solidFill>
              <a:schemeClr val="bg1"/>
            </a:solidFill>
            <a:ln w="222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1600">
                <a:latin typeface="Imago" charset="0"/>
              </a:endParaRPr>
            </a:p>
          </p:txBody>
        </p:sp>
        <p:sp>
          <p:nvSpPr>
            <p:cNvPr id="229" name="Can 228"/>
            <p:cNvSpPr/>
            <p:nvPr/>
          </p:nvSpPr>
          <p:spPr bwMode="auto">
            <a:xfrm>
              <a:off x="-319959" y="4491091"/>
              <a:ext cx="988746" cy="675640"/>
            </a:xfrm>
            <a:prstGeom prst="can">
              <a:avLst/>
            </a:prstGeom>
            <a:solidFill>
              <a:schemeClr val="bg1"/>
            </a:solidFill>
            <a:ln w="222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1600">
                <a:latin typeface="Imago" charset="0"/>
              </a:endParaRPr>
            </a:p>
          </p:txBody>
        </p:sp>
        <p:sp>
          <p:nvSpPr>
            <p:cNvPr id="230" name="Can 229"/>
            <p:cNvSpPr/>
            <p:nvPr/>
          </p:nvSpPr>
          <p:spPr bwMode="auto">
            <a:xfrm>
              <a:off x="-319959" y="3918996"/>
              <a:ext cx="988746" cy="675640"/>
            </a:xfrm>
            <a:prstGeom prst="can">
              <a:avLst/>
            </a:prstGeom>
            <a:solidFill>
              <a:schemeClr val="bg1"/>
            </a:solidFill>
            <a:ln w="222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noAutofit/>
            </a:bodyPr>
            <a:lstStyle/>
            <a:p>
              <a:pPr algn="ctr">
                <a:spcBef>
                  <a:spcPct val="0"/>
                </a:spcBef>
              </a:pPr>
              <a:r>
                <a:rPr lang="en-SG" sz="1600" b="1" dirty="0">
                  <a:solidFill>
                    <a:schemeClr val="accent3"/>
                  </a:solidFill>
                  <a:latin typeface="Imago" charset="0"/>
                </a:rPr>
                <a:t>HIS</a:t>
              </a:r>
            </a:p>
          </p:txBody>
        </p:sp>
      </p:grpSp>
      <p:grpSp>
        <p:nvGrpSpPr>
          <p:cNvPr id="231" name="Group 230"/>
          <p:cNvGrpSpPr/>
          <p:nvPr/>
        </p:nvGrpSpPr>
        <p:grpSpPr>
          <a:xfrm>
            <a:off x="1993839" y="4418732"/>
            <a:ext cx="556260" cy="556260"/>
            <a:chOff x="3152250" y="5980602"/>
            <a:chExt cx="460436" cy="460436"/>
          </a:xfrm>
          <a:effectLst/>
        </p:grpSpPr>
        <p:sp>
          <p:nvSpPr>
            <p:cNvPr id="232" name="Oval 231"/>
            <p:cNvSpPr/>
            <p:nvPr/>
          </p:nvSpPr>
          <p:spPr bwMode="auto">
            <a:xfrm>
              <a:off x="3181470" y="6009822"/>
              <a:ext cx="401997" cy="401997"/>
            </a:xfrm>
            <a:prstGeom prst="ellips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SG" sz="1600" dirty="0">
                <a:solidFill>
                  <a:srgbClr val="FFFFFF"/>
                </a:solidFill>
              </a:endParaRPr>
            </a:p>
          </p:txBody>
        </p:sp>
        <p:cxnSp>
          <p:nvCxnSpPr>
            <p:cNvPr id="233" name="Straight Connector 232"/>
            <p:cNvCxnSpPr/>
            <p:nvPr/>
          </p:nvCxnSpPr>
          <p:spPr>
            <a:xfrm>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234" name="Straight Connector 233"/>
            <p:cNvCxnSpPr/>
            <p:nvPr/>
          </p:nvCxnSpPr>
          <p:spPr>
            <a:xfrm rot="5400000">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35" name="Group 234"/>
          <p:cNvGrpSpPr/>
          <p:nvPr/>
        </p:nvGrpSpPr>
        <p:grpSpPr>
          <a:xfrm>
            <a:off x="9745046" y="4391019"/>
            <a:ext cx="556260" cy="556260"/>
            <a:chOff x="3152250" y="5980602"/>
            <a:chExt cx="460436" cy="460436"/>
          </a:xfrm>
          <a:effectLst/>
        </p:grpSpPr>
        <p:sp>
          <p:nvSpPr>
            <p:cNvPr id="236" name="Oval 235"/>
            <p:cNvSpPr/>
            <p:nvPr/>
          </p:nvSpPr>
          <p:spPr bwMode="auto">
            <a:xfrm>
              <a:off x="3181470" y="6009822"/>
              <a:ext cx="401997" cy="401997"/>
            </a:xfrm>
            <a:prstGeom prst="ellips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SG" sz="1600" dirty="0">
                <a:solidFill>
                  <a:srgbClr val="FFFFFF"/>
                </a:solidFill>
              </a:endParaRPr>
            </a:p>
          </p:txBody>
        </p:sp>
        <p:cxnSp>
          <p:nvCxnSpPr>
            <p:cNvPr id="237" name="Straight Connector 236"/>
            <p:cNvCxnSpPr/>
            <p:nvPr/>
          </p:nvCxnSpPr>
          <p:spPr>
            <a:xfrm>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238" name="Straight Connector 237"/>
            <p:cNvCxnSpPr/>
            <p:nvPr/>
          </p:nvCxnSpPr>
          <p:spPr>
            <a:xfrm rot="5400000">
              <a:off x="3152250" y="6210820"/>
              <a:ext cx="460436" cy="0"/>
            </a:xfrm>
            <a:prstGeom prst="line">
              <a:avLst/>
            </a:prstGeom>
            <a:noFill/>
            <a:ln w="222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39" name="Group 238"/>
          <p:cNvGrpSpPr/>
          <p:nvPr/>
        </p:nvGrpSpPr>
        <p:grpSpPr>
          <a:xfrm>
            <a:off x="836295" y="3816512"/>
            <a:ext cx="613933" cy="786807"/>
            <a:chOff x="-319959" y="3846877"/>
            <a:chExt cx="988746" cy="1855254"/>
          </a:xfrm>
          <a:solidFill>
            <a:schemeClr val="bg1">
              <a:lumMod val="85000"/>
            </a:schemeClr>
          </a:solidFill>
        </p:grpSpPr>
        <p:sp>
          <p:nvSpPr>
            <p:cNvPr id="240" name="Can 239"/>
            <p:cNvSpPr/>
            <p:nvPr/>
          </p:nvSpPr>
          <p:spPr bwMode="auto">
            <a:xfrm>
              <a:off x="-319959" y="5026491"/>
              <a:ext cx="988746" cy="675640"/>
            </a:xfrm>
            <a:prstGeom prst="can">
              <a:avLst/>
            </a:prstGeom>
            <a:solidFill>
              <a:schemeClr val="bg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Autofit/>
            </a:bodyPr>
            <a:lstStyle/>
            <a:p>
              <a:pPr algn="ctr">
                <a:spcBef>
                  <a:spcPct val="0"/>
                </a:spcBef>
              </a:pPr>
              <a:endParaRPr lang="en-SG" sz="1100" b="1">
                <a:solidFill>
                  <a:schemeClr val="tx2"/>
                </a:solidFill>
                <a:latin typeface="Imago" charset="0"/>
              </a:endParaRPr>
            </a:p>
          </p:txBody>
        </p:sp>
        <p:sp>
          <p:nvSpPr>
            <p:cNvPr id="241" name="Can 240"/>
            <p:cNvSpPr/>
            <p:nvPr/>
          </p:nvSpPr>
          <p:spPr bwMode="auto">
            <a:xfrm>
              <a:off x="-319959" y="4436684"/>
              <a:ext cx="988746" cy="675641"/>
            </a:xfrm>
            <a:prstGeom prst="can">
              <a:avLst/>
            </a:prstGeom>
            <a:solidFill>
              <a:schemeClr val="bg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Autofit/>
            </a:bodyPr>
            <a:lstStyle/>
            <a:p>
              <a:pPr algn="ctr">
                <a:spcBef>
                  <a:spcPct val="0"/>
                </a:spcBef>
              </a:pPr>
              <a:endParaRPr lang="en-SG" sz="1100" b="1">
                <a:solidFill>
                  <a:schemeClr val="tx2"/>
                </a:solidFill>
                <a:latin typeface="Imago" charset="0"/>
              </a:endParaRPr>
            </a:p>
          </p:txBody>
        </p:sp>
        <p:sp>
          <p:nvSpPr>
            <p:cNvPr id="242" name="Can 241"/>
            <p:cNvSpPr/>
            <p:nvPr/>
          </p:nvSpPr>
          <p:spPr bwMode="auto">
            <a:xfrm>
              <a:off x="-319959" y="3846877"/>
              <a:ext cx="988746" cy="675641"/>
            </a:xfrm>
            <a:prstGeom prst="can">
              <a:avLst/>
            </a:prstGeom>
            <a:solidFill>
              <a:schemeClr val="bg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1100" b="1" dirty="0">
                  <a:solidFill>
                    <a:schemeClr val="tx2"/>
                  </a:solidFill>
                  <a:latin typeface="Imago" charset="0"/>
                </a:rPr>
                <a:t>LIS</a:t>
              </a:r>
            </a:p>
          </p:txBody>
        </p:sp>
      </p:grpSp>
      <p:grpSp>
        <p:nvGrpSpPr>
          <p:cNvPr id="243" name="Group 242"/>
          <p:cNvGrpSpPr/>
          <p:nvPr/>
        </p:nvGrpSpPr>
        <p:grpSpPr>
          <a:xfrm>
            <a:off x="3118861" y="3822189"/>
            <a:ext cx="613933" cy="781129"/>
            <a:chOff x="-319959" y="3860265"/>
            <a:chExt cx="988746" cy="1841866"/>
          </a:xfrm>
          <a:solidFill>
            <a:schemeClr val="bg1">
              <a:lumMod val="85000"/>
            </a:schemeClr>
          </a:solidFill>
        </p:grpSpPr>
        <p:sp>
          <p:nvSpPr>
            <p:cNvPr id="244" name="Can 243"/>
            <p:cNvSpPr/>
            <p:nvPr/>
          </p:nvSpPr>
          <p:spPr bwMode="auto">
            <a:xfrm>
              <a:off x="-319959" y="5026491"/>
              <a:ext cx="988746" cy="675640"/>
            </a:xfrm>
            <a:prstGeom prst="can">
              <a:avLst/>
            </a:prstGeom>
            <a:solidFill>
              <a:schemeClr val="bg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Autofit/>
            </a:bodyPr>
            <a:lstStyle/>
            <a:p>
              <a:pPr algn="ctr">
                <a:spcBef>
                  <a:spcPct val="0"/>
                </a:spcBef>
              </a:pPr>
              <a:endParaRPr lang="en-SG" sz="1100" b="1">
                <a:solidFill>
                  <a:schemeClr val="tx2"/>
                </a:solidFill>
                <a:latin typeface="Imago" charset="0"/>
              </a:endParaRPr>
            </a:p>
          </p:txBody>
        </p:sp>
        <p:sp>
          <p:nvSpPr>
            <p:cNvPr id="245" name="Can 244"/>
            <p:cNvSpPr/>
            <p:nvPr/>
          </p:nvSpPr>
          <p:spPr bwMode="auto">
            <a:xfrm>
              <a:off x="-319959" y="4443378"/>
              <a:ext cx="988746" cy="675641"/>
            </a:xfrm>
            <a:prstGeom prst="can">
              <a:avLst/>
            </a:prstGeom>
            <a:solidFill>
              <a:schemeClr val="bg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Autofit/>
            </a:bodyPr>
            <a:lstStyle/>
            <a:p>
              <a:pPr algn="ctr">
                <a:spcBef>
                  <a:spcPct val="0"/>
                </a:spcBef>
              </a:pPr>
              <a:endParaRPr lang="en-SG" sz="1100" b="1">
                <a:solidFill>
                  <a:schemeClr val="tx2"/>
                </a:solidFill>
                <a:latin typeface="Imago" charset="0"/>
              </a:endParaRPr>
            </a:p>
          </p:txBody>
        </p:sp>
        <p:sp>
          <p:nvSpPr>
            <p:cNvPr id="246" name="Can 245"/>
            <p:cNvSpPr/>
            <p:nvPr/>
          </p:nvSpPr>
          <p:spPr bwMode="auto">
            <a:xfrm>
              <a:off x="-319959" y="3860265"/>
              <a:ext cx="988746" cy="675641"/>
            </a:xfrm>
            <a:prstGeom prst="can">
              <a:avLst/>
            </a:prstGeom>
            <a:solidFill>
              <a:schemeClr val="bg1"/>
            </a:solidFill>
            <a:ln w="222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1100" b="1" dirty="0">
                  <a:solidFill>
                    <a:schemeClr val="tx2"/>
                  </a:solidFill>
                  <a:latin typeface="Imago" charset="0"/>
                </a:rPr>
                <a:t>LIS</a:t>
              </a:r>
            </a:p>
          </p:txBody>
        </p:sp>
      </p:grpSp>
      <p:sp>
        <p:nvSpPr>
          <p:cNvPr id="15" name="Oval 14"/>
          <p:cNvSpPr/>
          <p:nvPr/>
        </p:nvSpPr>
        <p:spPr bwMode="auto">
          <a:xfrm>
            <a:off x="2513364" y="1928500"/>
            <a:ext cx="568321" cy="568321"/>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a:solidFill>
                  <a:schemeClr val="accent2"/>
                </a:solidFill>
                <a:latin typeface="Imago" charset="0"/>
              </a:rPr>
              <a:t>i</a:t>
            </a:r>
            <a:endParaRPr lang="en-SG" sz="3200" dirty="0">
              <a:solidFill>
                <a:schemeClr val="accent2"/>
              </a:solidFill>
              <a:latin typeface="Imago" charset="0"/>
            </a:endParaRPr>
          </a:p>
        </p:txBody>
      </p:sp>
      <p:sp>
        <p:nvSpPr>
          <p:cNvPr id="247" name="Oval 246"/>
          <p:cNvSpPr/>
          <p:nvPr/>
        </p:nvSpPr>
        <p:spPr bwMode="auto">
          <a:xfrm>
            <a:off x="3832755" y="1919535"/>
            <a:ext cx="568321" cy="568321"/>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a:solidFill>
                  <a:schemeClr val="accent2"/>
                </a:solidFill>
                <a:latin typeface="Imago" charset="0"/>
              </a:rPr>
              <a:t>i</a:t>
            </a:r>
            <a:endParaRPr lang="en-SG" sz="3200" dirty="0">
              <a:solidFill>
                <a:schemeClr val="accent2"/>
              </a:solidFill>
              <a:latin typeface="Imago" charset="0"/>
            </a:endParaRPr>
          </a:p>
        </p:txBody>
      </p:sp>
      <p:sp>
        <p:nvSpPr>
          <p:cNvPr id="248" name="Oval 247"/>
          <p:cNvSpPr/>
          <p:nvPr/>
        </p:nvSpPr>
        <p:spPr bwMode="auto">
          <a:xfrm>
            <a:off x="5152146" y="1919535"/>
            <a:ext cx="568321" cy="568321"/>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a:solidFill>
                  <a:schemeClr val="accent2"/>
                </a:solidFill>
                <a:latin typeface="Imago" charset="0"/>
              </a:rPr>
              <a:t>i</a:t>
            </a:r>
            <a:endParaRPr lang="en-SG" sz="3200" dirty="0">
              <a:solidFill>
                <a:schemeClr val="accent2"/>
              </a:solidFill>
              <a:latin typeface="Imago" charset="0"/>
            </a:endParaRPr>
          </a:p>
        </p:txBody>
      </p:sp>
      <p:sp>
        <p:nvSpPr>
          <p:cNvPr id="249" name="Oval 248"/>
          <p:cNvSpPr/>
          <p:nvPr/>
        </p:nvSpPr>
        <p:spPr bwMode="auto">
          <a:xfrm>
            <a:off x="6471537" y="1919535"/>
            <a:ext cx="568321" cy="568321"/>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a:solidFill>
                  <a:schemeClr val="accent2"/>
                </a:solidFill>
                <a:latin typeface="Imago" charset="0"/>
              </a:rPr>
              <a:t>i</a:t>
            </a:r>
            <a:endParaRPr lang="en-SG" sz="3200" dirty="0">
              <a:solidFill>
                <a:schemeClr val="accent2"/>
              </a:solidFill>
              <a:latin typeface="Imago" charset="0"/>
            </a:endParaRPr>
          </a:p>
        </p:txBody>
      </p:sp>
      <p:sp>
        <p:nvSpPr>
          <p:cNvPr id="250" name="Oval 249"/>
          <p:cNvSpPr/>
          <p:nvPr/>
        </p:nvSpPr>
        <p:spPr bwMode="auto">
          <a:xfrm>
            <a:off x="7790928" y="1919535"/>
            <a:ext cx="568321" cy="568321"/>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a:solidFill>
                  <a:schemeClr val="accent2"/>
                </a:solidFill>
                <a:latin typeface="Imago" charset="0"/>
              </a:rPr>
              <a:t>i</a:t>
            </a:r>
            <a:endParaRPr lang="en-SG" sz="3200" dirty="0">
              <a:solidFill>
                <a:schemeClr val="accent2"/>
              </a:solidFill>
              <a:latin typeface="Imago" charset="0"/>
            </a:endParaRPr>
          </a:p>
        </p:txBody>
      </p:sp>
      <p:sp>
        <p:nvSpPr>
          <p:cNvPr id="251" name="Oval 250"/>
          <p:cNvSpPr/>
          <p:nvPr/>
        </p:nvSpPr>
        <p:spPr bwMode="auto">
          <a:xfrm>
            <a:off x="9110317" y="1919535"/>
            <a:ext cx="568321" cy="568321"/>
          </a:xfrm>
          <a:prstGeom prst="ellipse">
            <a:avLst/>
          </a:prstGeom>
          <a:solidFill>
            <a:schemeClr val="bg1"/>
          </a:solidFill>
          <a:ln w="19050">
            <a:solidFill>
              <a:schemeClr val="accent2"/>
            </a:solidFill>
          </a:ln>
          <a:effectLst/>
          <a:extLst/>
        </p:spPr>
        <p:txBody>
          <a:bodyPr vert="horz" wrap="square" lIns="91440" tIns="45720" rIns="91440" bIns="45720" numCol="1" rtlCol="0" anchor="ctr" anchorCtr="0" compatLnSpc="1">
            <a:prstTxWarp prst="textNoShape">
              <a:avLst/>
            </a:prstTxWarp>
            <a:noAutofit/>
          </a:bodyPr>
          <a:lstStyle/>
          <a:p>
            <a:pPr algn="ctr">
              <a:spcBef>
                <a:spcPct val="0"/>
              </a:spcBef>
            </a:pPr>
            <a:r>
              <a:rPr lang="en-SG" sz="3200">
                <a:solidFill>
                  <a:schemeClr val="accent2"/>
                </a:solidFill>
                <a:latin typeface="Imago" charset="0"/>
              </a:rPr>
              <a:t>i</a:t>
            </a:r>
            <a:endParaRPr lang="en-SG" sz="3200" dirty="0">
              <a:solidFill>
                <a:schemeClr val="accent2"/>
              </a:solidFill>
              <a:latin typeface="Imago" charset="0"/>
            </a:endParaRPr>
          </a:p>
        </p:txBody>
      </p:sp>
      <p:grpSp>
        <p:nvGrpSpPr>
          <p:cNvPr id="252" name="Group 251"/>
          <p:cNvGrpSpPr/>
          <p:nvPr/>
        </p:nvGrpSpPr>
        <p:grpSpPr>
          <a:xfrm>
            <a:off x="3235861" y="4298167"/>
            <a:ext cx="379933" cy="379933"/>
            <a:chOff x="3152250" y="5980602"/>
            <a:chExt cx="460436" cy="460436"/>
          </a:xfrm>
          <a:effectLst/>
        </p:grpSpPr>
        <p:sp>
          <p:nvSpPr>
            <p:cNvPr id="253" name="Oval 252"/>
            <p:cNvSpPr/>
            <p:nvPr/>
          </p:nvSpPr>
          <p:spPr bwMode="auto">
            <a:xfrm>
              <a:off x="3181470" y="6009822"/>
              <a:ext cx="401997" cy="401997"/>
            </a:xfrm>
            <a:prstGeom prst="ellipse">
              <a:avLst/>
            </a:prstGeom>
            <a:noFill/>
            <a:ln w="22225">
              <a:solidFill>
                <a:srgbClr val="CE116B"/>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SG" sz="1600" dirty="0">
                <a:solidFill>
                  <a:srgbClr val="FFFFFF"/>
                </a:solidFill>
              </a:endParaRPr>
            </a:p>
          </p:txBody>
        </p:sp>
        <p:cxnSp>
          <p:nvCxnSpPr>
            <p:cNvPr id="254" name="Straight Connector 253"/>
            <p:cNvCxnSpPr/>
            <p:nvPr/>
          </p:nvCxnSpPr>
          <p:spPr>
            <a:xfrm>
              <a:off x="3152250" y="6210820"/>
              <a:ext cx="460436" cy="0"/>
            </a:xfrm>
            <a:prstGeom prst="line">
              <a:avLst/>
            </a:prstGeom>
            <a:noFill/>
            <a:ln w="22225">
              <a:solidFill>
                <a:srgbClr val="CE116B"/>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255" name="Straight Connector 254"/>
            <p:cNvCxnSpPr/>
            <p:nvPr/>
          </p:nvCxnSpPr>
          <p:spPr>
            <a:xfrm rot="5400000">
              <a:off x="3152250" y="6210820"/>
              <a:ext cx="460436" cy="0"/>
            </a:xfrm>
            <a:prstGeom prst="line">
              <a:avLst/>
            </a:prstGeom>
            <a:noFill/>
            <a:ln w="22225">
              <a:solidFill>
                <a:srgbClr val="CE116B"/>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256" name="Group 255"/>
          <p:cNvGrpSpPr/>
          <p:nvPr/>
        </p:nvGrpSpPr>
        <p:grpSpPr>
          <a:xfrm>
            <a:off x="953295" y="4298167"/>
            <a:ext cx="379933" cy="379933"/>
            <a:chOff x="3152250" y="5980602"/>
            <a:chExt cx="460436" cy="460436"/>
          </a:xfrm>
          <a:effectLst/>
        </p:grpSpPr>
        <p:sp>
          <p:nvSpPr>
            <p:cNvPr id="257" name="Oval 256"/>
            <p:cNvSpPr/>
            <p:nvPr/>
          </p:nvSpPr>
          <p:spPr bwMode="auto">
            <a:xfrm>
              <a:off x="3181470" y="6009822"/>
              <a:ext cx="401997" cy="401997"/>
            </a:xfrm>
            <a:prstGeom prst="ellipse">
              <a:avLst/>
            </a:prstGeom>
            <a:noFill/>
            <a:ln w="22225">
              <a:solidFill>
                <a:srgbClr val="78217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SG" sz="1600" dirty="0">
                <a:solidFill>
                  <a:srgbClr val="FFFFFF"/>
                </a:solidFill>
              </a:endParaRPr>
            </a:p>
          </p:txBody>
        </p:sp>
        <p:cxnSp>
          <p:nvCxnSpPr>
            <p:cNvPr id="258" name="Straight Connector 257"/>
            <p:cNvCxnSpPr/>
            <p:nvPr/>
          </p:nvCxnSpPr>
          <p:spPr>
            <a:xfrm>
              <a:off x="3152250" y="6210820"/>
              <a:ext cx="460436" cy="0"/>
            </a:xfrm>
            <a:prstGeom prst="line">
              <a:avLst/>
            </a:prstGeom>
            <a:noFill/>
            <a:ln w="22225">
              <a:solidFill>
                <a:srgbClr val="782177"/>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259" name="Straight Connector 258"/>
            <p:cNvCxnSpPr/>
            <p:nvPr/>
          </p:nvCxnSpPr>
          <p:spPr>
            <a:xfrm rot="5400000">
              <a:off x="3152250" y="6210820"/>
              <a:ext cx="460436" cy="0"/>
            </a:xfrm>
            <a:prstGeom prst="line">
              <a:avLst/>
            </a:prstGeom>
            <a:noFill/>
            <a:ln w="22225">
              <a:solidFill>
                <a:srgbClr val="782177"/>
              </a:solidFill>
            </a:ln>
            <a:effectLst/>
          </p:spPr>
          <p:style>
            <a:lnRef idx="2">
              <a:schemeClr val="accent1">
                <a:shade val="50000"/>
              </a:schemeClr>
            </a:lnRef>
            <a:fillRef idx="1">
              <a:schemeClr val="accent1"/>
            </a:fillRef>
            <a:effectRef idx="0">
              <a:schemeClr val="accent1"/>
            </a:effectRef>
            <a:fontRef idx="minor">
              <a:schemeClr val="lt1"/>
            </a:fontRef>
          </p:style>
        </p:cxnSp>
      </p:grpSp>
      <p:grpSp>
        <p:nvGrpSpPr>
          <p:cNvPr id="19" name="Group 18">
            <a:extLst>
              <a:ext uri="{FF2B5EF4-FFF2-40B4-BE49-F238E27FC236}">
                <a16:creationId xmlns:a16="http://schemas.microsoft.com/office/drawing/2014/main" xmlns="" id="{2A7F2A2D-6B03-482E-A7E7-A8431BBD3D20}"/>
              </a:ext>
            </a:extLst>
          </p:cNvPr>
          <p:cNvGrpSpPr/>
          <p:nvPr/>
        </p:nvGrpSpPr>
        <p:grpSpPr>
          <a:xfrm>
            <a:off x="4690113" y="2852936"/>
            <a:ext cx="2824945" cy="2247763"/>
            <a:chOff x="4115780" y="-881083"/>
            <a:chExt cx="2334665" cy="1857655"/>
          </a:xfrm>
        </p:grpSpPr>
        <p:grpSp>
          <p:nvGrpSpPr>
            <p:cNvPr id="17" name="Group 16">
              <a:extLst>
                <a:ext uri="{FF2B5EF4-FFF2-40B4-BE49-F238E27FC236}">
                  <a16:creationId xmlns:a16="http://schemas.microsoft.com/office/drawing/2014/main" xmlns="" id="{4E20918D-091C-41BE-8F17-8C5D2E81341D}"/>
                </a:ext>
              </a:extLst>
            </p:cNvPr>
            <p:cNvGrpSpPr/>
            <p:nvPr/>
          </p:nvGrpSpPr>
          <p:grpSpPr>
            <a:xfrm>
              <a:off x="4115780" y="-881083"/>
              <a:ext cx="2334665" cy="1625120"/>
              <a:chOff x="4107946" y="-627375"/>
              <a:chExt cx="2334665" cy="1477382"/>
            </a:xfrm>
          </p:grpSpPr>
          <p:sp>
            <p:nvSpPr>
              <p:cNvPr id="102" name="Rectangle: Rounded Corners 101">
                <a:extLst>
                  <a:ext uri="{FF2B5EF4-FFF2-40B4-BE49-F238E27FC236}">
                    <a16:creationId xmlns:a16="http://schemas.microsoft.com/office/drawing/2014/main" xmlns="" id="{152BBAEE-ADBB-405A-AC6A-EE14A0F7B2E5}"/>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70" name="Group 69">
                <a:extLst>
                  <a:ext uri="{FF2B5EF4-FFF2-40B4-BE49-F238E27FC236}">
                    <a16:creationId xmlns:a16="http://schemas.microsoft.com/office/drawing/2014/main" xmlns="" id="{2DFEE312-30A1-48DE-8427-546193D8C169}"/>
                  </a:ext>
                </a:extLst>
              </p:cNvPr>
              <p:cNvGrpSpPr/>
              <p:nvPr/>
            </p:nvGrpSpPr>
            <p:grpSpPr>
              <a:xfrm>
                <a:off x="4107946" y="-627375"/>
                <a:ext cx="2334665" cy="1477382"/>
                <a:chOff x="4921824" y="3444030"/>
                <a:chExt cx="900113" cy="715220"/>
              </a:xfrm>
            </p:grpSpPr>
            <p:sp>
              <p:nvSpPr>
                <p:cNvPr id="71" name="Desktop Base 3">
                  <a:extLst>
                    <a:ext uri="{FF2B5EF4-FFF2-40B4-BE49-F238E27FC236}">
                      <a16:creationId xmlns:a16="http://schemas.microsoft.com/office/drawing/2014/main" xmlns="" id="{B69DC5F6-C93B-454A-BB3A-DD2EEE61BBA2}"/>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Desktop Base 2">
                  <a:extLst>
                    <a:ext uri="{FF2B5EF4-FFF2-40B4-BE49-F238E27FC236}">
                      <a16:creationId xmlns:a16="http://schemas.microsoft.com/office/drawing/2014/main" xmlns="" id="{72576AE2-C8DA-4609-9332-F7B35042444C}"/>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Desktop Screen">
                  <a:extLst>
                    <a:ext uri="{FF2B5EF4-FFF2-40B4-BE49-F238E27FC236}">
                      <a16:creationId xmlns:a16="http://schemas.microsoft.com/office/drawing/2014/main" xmlns="" id="{A2DDE20A-9D5F-4DA4-A012-6C41D84C6A9C}"/>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Desktop Base">
                  <a:extLst>
                    <a:ext uri="{FF2B5EF4-FFF2-40B4-BE49-F238E27FC236}">
                      <a16:creationId xmlns:a16="http://schemas.microsoft.com/office/drawing/2014/main" xmlns="" id="{6988B92E-2444-4A76-B7D4-862CE39DE7DF}"/>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4" name="Freeform 29">
              <a:extLst>
                <a:ext uri="{FF2B5EF4-FFF2-40B4-BE49-F238E27FC236}">
                  <a16:creationId xmlns:a16="http://schemas.microsoft.com/office/drawing/2014/main" xmlns="" id="{9EC9350D-85CA-4DB5-A177-AABF5F2EF763}"/>
                </a:ext>
              </a:extLst>
            </p:cNvPr>
            <p:cNvSpPr>
              <a:spLocks noEditPoints="1"/>
            </p:cNvSpPr>
            <p:nvPr/>
          </p:nvSpPr>
          <p:spPr bwMode="auto">
            <a:xfrm>
              <a:off x="4633443" y="-363911"/>
              <a:ext cx="634149" cy="608896"/>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05" name="Freeform 29">
              <a:extLst>
                <a:ext uri="{FF2B5EF4-FFF2-40B4-BE49-F238E27FC236}">
                  <a16:creationId xmlns:a16="http://schemas.microsoft.com/office/drawing/2014/main" xmlns="" id="{03DB1154-8610-49FF-8914-F60FE74FAB0E}"/>
                </a:ext>
              </a:extLst>
            </p:cNvPr>
            <p:cNvSpPr>
              <a:spLocks noEditPoints="1"/>
            </p:cNvSpPr>
            <p:nvPr/>
          </p:nvSpPr>
          <p:spPr bwMode="auto">
            <a:xfrm>
              <a:off x="5174502" y="-636638"/>
              <a:ext cx="432145" cy="423288"/>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106" name="Freeform 29">
              <a:extLst>
                <a:ext uri="{FF2B5EF4-FFF2-40B4-BE49-F238E27FC236}">
                  <a16:creationId xmlns:a16="http://schemas.microsoft.com/office/drawing/2014/main" xmlns="" id="{5C8E55FB-2810-4B27-A773-F7686A7FDE4F}"/>
                </a:ext>
              </a:extLst>
            </p:cNvPr>
            <p:cNvSpPr>
              <a:spLocks noEditPoints="1"/>
            </p:cNvSpPr>
            <p:nvPr/>
          </p:nvSpPr>
          <p:spPr bwMode="auto">
            <a:xfrm>
              <a:off x="5383207" y="-277664"/>
              <a:ext cx="549575" cy="538312"/>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nvGrpSpPr>
            <p:cNvPr id="14" name="Group 13">
              <a:extLst>
                <a:ext uri="{FF2B5EF4-FFF2-40B4-BE49-F238E27FC236}">
                  <a16:creationId xmlns:a16="http://schemas.microsoft.com/office/drawing/2014/main" xmlns="" id="{8EE49F3E-D613-4434-BEC0-EE6D337B5328}"/>
                </a:ext>
              </a:extLst>
            </p:cNvPr>
            <p:cNvGrpSpPr/>
            <p:nvPr/>
          </p:nvGrpSpPr>
          <p:grpSpPr>
            <a:xfrm>
              <a:off x="5782364" y="68735"/>
              <a:ext cx="458788" cy="900113"/>
              <a:chOff x="5782364" y="68735"/>
              <a:chExt cx="458788" cy="900113"/>
            </a:xfrm>
          </p:grpSpPr>
          <p:sp>
            <p:nvSpPr>
              <p:cNvPr id="97" name="Rectangle: Rounded Corners 96">
                <a:extLst>
                  <a:ext uri="{FF2B5EF4-FFF2-40B4-BE49-F238E27FC236}">
                    <a16:creationId xmlns:a16="http://schemas.microsoft.com/office/drawing/2014/main" xmlns="" id="{34E3D383-1E72-4149-8708-8AD4495C5262}"/>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81" name="Freeform 196">
                <a:extLst>
                  <a:ext uri="{FF2B5EF4-FFF2-40B4-BE49-F238E27FC236}">
                    <a16:creationId xmlns:a16="http://schemas.microsoft.com/office/drawing/2014/main" xmlns="" id="{95E62CE7-1AE4-45A4-9783-A405505103A8}"/>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98">
                <a:extLst>
                  <a:ext uri="{FF2B5EF4-FFF2-40B4-BE49-F238E27FC236}">
                    <a16:creationId xmlns:a16="http://schemas.microsoft.com/office/drawing/2014/main" xmlns="" id="{861BF0C9-F13A-4240-80DC-AA6B46D3653B}"/>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0" name="Picture 89">
                <a:extLst>
                  <a:ext uri="{FF2B5EF4-FFF2-40B4-BE49-F238E27FC236}">
                    <a16:creationId xmlns:a16="http://schemas.microsoft.com/office/drawing/2014/main" xmlns="" id="{89A4C4F8-FBC0-4C14-9F6F-C08B153C51F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82" name="Freeform 197">
                <a:extLst>
                  <a:ext uri="{FF2B5EF4-FFF2-40B4-BE49-F238E27FC236}">
                    <a16:creationId xmlns:a16="http://schemas.microsoft.com/office/drawing/2014/main" xmlns="" id="{4056CB2C-71BC-4176-8F8F-32A6CEB93918}"/>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xmlns="" id="{1D468367-E0BF-4331-A074-9C7BFC18902A}"/>
                </a:ext>
              </a:extLst>
            </p:cNvPr>
            <p:cNvGrpSpPr/>
            <p:nvPr/>
          </p:nvGrpSpPr>
          <p:grpSpPr>
            <a:xfrm>
              <a:off x="4253187" y="51517"/>
              <a:ext cx="1339952" cy="925055"/>
              <a:chOff x="3397916" y="-1502663"/>
              <a:chExt cx="1473947" cy="1017561"/>
            </a:xfrm>
          </p:grpSpPr>
          <p:sp>
            <p:nvSpPr>
              <p:cNvPr id="10" name="Rectangle: Rounded Corners 9">
                <a:extLst>
                  <a:ext uri="{FF2B5EF4-FFF2-40B4-BE49-F238E27FC236}">
                    <a16:creationId xmlns:a16="http://schemas.microsoft.com/office/drawing/2014/main" xmlns="" id="{CD815DFB-F235-4DDF-853F-BA425C0ED5C2}"/>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77" name="Freeform 224">
                <a:extLst>
                  <a:ext uri="{FF2B5EF4-FFF2-40B4-BE49-F238E27FC236}">
                    <a16:creationId xmlns:a16="http://schemas.microsoft.com/office/drawing/2014/main" xmlns="" id="{9078FC37-AB1F-4506-B590-BD7790A2981C}"/>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26">
                <a:extLst>
                  <a:ext uri="{FF2B5EF4-FFF2-40B4-BE49-F238E27FC236}">
                    <a16:creationId xmlns:a16="http://schemas.microsoft.com/office/drawing/2014/main" xmlns="" id="{4628D607-999E-40CA-9450-A548AEBE12B1}"/>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9" name="Picture 88">
                <a:extLst>
                  <a:ext uri="{FF2B5EF4-FFF2-40B4-BE49-F238E27FC236}">
                    <a16:creationId xmlns:a16="http://schemas.microsoft.com/office/drawing/2014/main" xmlns="" id="{6C8A8AD9-968C-4EA1-B851-B35903DB4494}"/>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78" name="Freeform 225">
                <a:extLst>
                  <a:ext uri="{FF2B5EF4-FFF2-40B4-BE49-F238E27FC236}">
                    <a16:creationId xmlns:a16="http://schemas.microsoft.com/office/drawing/2014/main" xmlns="" id="{5E1280E6-5C47-4ABB-829E-1D909E73ABA7}"/>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92" name="Rectangle 91">
            <a:hlinkClick r:id="rId25" action="ppaction://hlinksldjump"/>
            <a:extLst>
              <a:ext uri="{FF2B5EF4-FFF2-40B4-BE49-F238E27FC236}">
                <a16:creationId xmlns:a16="http://schemas.microsoft.com/office/drawing/2014/main" xmlns="" id="{2EFD864D-B5C4-4485-A48D-C47BD4E19E72}"/>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06654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2"/>
                                        </p:tgtEl>
                                        <p:attrNameLst>
                                          <p:attrName>style.visibility</p:attrName>
                                        </p:attrNameLst>
                                      </p:cBhvr>
                                      <p:to>
                                        <p:strVal val="visible"/>
                                      </p:to>
                                    </p:set>
                                    <p:animEffect transition="in" filter="fade">
                                      <p:cBhvr>
                                        <p:cTn id="10" dur="500"/>
                                        <p:tgtEl>
                                          <p:spTgt spid="22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0"/>
                                        </p:tgtEl>
                                        <p:attrNameLst>
                                          <p:attrName>style.visibility</p:attrName>
                                        </p:attrNameLst>
                                      </p:cBhvr>
                                      <p:to>
                                        <p:strVal val="visible"/>
                                      </p:to>
                                    </p:set>
                                    <p:animEffect transition="in" filter="fade">
                                      <p:cBhvr>
                                        <p:cTn id="14" dur="500"/>
                                        <p:tgtEl>
                                          <p:spTgt spid="2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98"/>
                                        </p:tgtEl>
                                        <p:attrNameLst>
                                          <p:attrName>style.visibility</p:attrName>
                                        </p:attrNameLst>
                                      </p:cBhvr>
                                      <p:to>
                                        <p:strVal val="visible"/>
                                      </p:to>
                                    </p:set>
                                    <p:animEffect transition="in" filter="fade">
                                      <p:cBhvr>
                                        <p:cTn id="18" dur="500"/>
                                        <p:tgtEl>
                                          <p:spTgt spid="19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15"/>
                                        </p:tgtEl>
                                        <p:attrNameLst>
                                          <p:attrName>style.visibility</p:attrName>
                                        </p:attrNameLst>
                                      </p:cBhvr>
                                      <p:to>
                                        <p:strVal val="visible"/>
                                      </p:to>
                                    </p:set>
                                    <p:animEffect transition="in" filter="fade">
                                      <p:cBhvr>
                                        <p:cTn id="22" dur="500"/>
                                        <p:tgtEl>
                                          <p:spTgt spid="2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7"/>
                                        </p:tgtEl>
                                        <p:attrNameLst>
                                          <p:attrName>style.visibility</p:attrName>
                                        </p:attrNameLst>
                                      </p:cBhvr>
                                      <p:to>
                                        <p:strVal val="visible"/>
                                      </p:to>
                                    </p:set>
                                    <p:animEffect transition="in" filter="fade">
                                      <p:cBhvr>
                                        <p:cTn id="25" dur="500"/>
                                        <p:tgtEl>
                                          <p:spTgt spid="19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47"/>
                                        </p:tgtEl>
                                        <p:attrNameLst>
                                          <p:attrName>style.visibility</p:attrName>
                                        </p:attrNameLst>
                                      </p:cBhvr>
                                      <p:to>
                                        <p:strVal val="visible"/>
                                      </p:to>
                                    </p:set>
                                    <p:anim calcmode="lin" valueType="num">
                                      <p:cBhvr>
                                        <p:cTn id="35" dur="500" fill="hold"/>
                                        <p:tgtEl>
                                          <p:spTgt spid="247"/>
                                        </p:tgtEl>
                                        <p:attrNameLst>
                                          <p:attrName>ppt_w</p:attrName>
                                        </p:attrNameLst>
                                      </p:cBhvr>
                                      <p:tavLst>
                                        <p:tav tm="0">
                                          <p:val>
                                            <p:fltVal val="0"/>
                                          </p:val>
                                        </p:tav>
                                        <p:tav tm="100000">
                                          <p:val>
                                            <p:strVal val="#ppt_w"/>
                                          </p:val>
                                        </p:tav>
                                      </p:tavLst>
                                    </p:anim>
                                    <p:anim calcmode="lin" valueType="num">
                                      <p:cBhvr>
                                        <p:cTn id="36" dur="500" fill="hold"/>
                                        <p:tgtEl>
                                          <p:spTgt spid="247"/>
                                        </p:tgtEl>
                                        <p:attrNameLst>
                                          <p:attrName>ppt_h</p:attrName>
                                        </p:attrNameLst>
                                      </p:cBhvr>
                                      <p:tavLst>
                                        <p:tav tm="0">
                                          <p:val>
                                            <p:fltVal val="0"/>
                                          </p:val>
                                        </p:tav>
                                        <p:tav tm="100000">
                                          <p:val>
                                            <p:strVal val="#ppt_h"/>
                                          </p:val>
                                        </p:tav>
                                      </p:tavLst>
                                    </p:anim>
                                    <p:animEffect transition="in" filter="fade">
                                      <p:cBhvr>
                                        <p:cTn id="37" dur="500"/>
                                        <p:tgtEl>
                                          <p:spTgt spid="24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48"/>
                                        </p:tgtEl>
                                        <p:attrNameLst>
                                          <p:attrName>style.visibility</p:attrName>
                                        </p:attrNameLst>
                                      </p:cBhvr>
                                      <p:to>
                                        <p:strVal val="visible"/>
                                      </p:to>
                                    </p:set>
                                    <p:anim calcmode="lin" valueType="num">
                                      <p:cBhvr>
                                        <p:cTn id="40" dur="500" fill="hold"/>
                                        <p:tgtEl>
                                          <p:spTgt spid="248"/>
                                        </p:tgtEl>
                                        <p:attrNameLst>
                                          <p:attrName>ppt_w</p:attrName>
                                        </p:attrNameLst>
                                      </p:cBhvr>
                                      <p:tavLst>
                                        <p:tav tm="0">
                                          <p:val>
                                            <p:fltVal val="0"/>
                                          </p:val>
                                        </p:tav>
                                        <p:tav tm="100000">
                                          <p:val>
                                            <p:strVal val="#ppt_w"/>
                                          </p:val>
                                        </p:tav>
                                      </p:tavLst>
                                    </p:anim>
                                    <p:anim calcmode="lin" valueType="num">
                                      <p:cBhvr>
                                        <p:cTn id="41" dur="500" fill="hold"/>
                                        <p:tgtEl>
                                          <p:spTgt spid="248"/>
                                        </p:tgtEl>
                                        <p:attrNameLst>
                                          <p:attrName>ppt_h</p:attrName>
                                        </p:attrNameLst>
                                      </p:cBhvr>
                                      <p:tavLst>
                                        <p:tav tm="0">
                                          <p:val>
                                            <p:fltVal val="0"/>
                                          </p:val>
                                        </p:tav>
                                        <p:tav tm="100000">
                                          <p:val>
                                            <p:strVal val="#ppt_h"/>
                                          </p:val>
                                        </p:tav>
                                      </p:tavLst>
                                    </p:anim>
                                    <p:animEffect transition="in" filter="fade">
                                      <p:cBhvr>
                                        <p:cTn id="42" dur="500"/>
                                        <p:tgtEl>
                                          <p:spTgt spid="248"/>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49"/>
                                        </p:tgtEl>
                                        <p:attrNameLst>
                                          <p:attrName>style.visibility</p:attrName>
                                        </p:attrNameLst>
                                      </p:cBhvr>
                                      <p:to>
                                        <p:strVal val="visible"/>
                                      </p:to>
                                    </p:set>
                                    <p:anim calcmode="lin" valueType="num">
                                      <p:cBhvr>
                                        <p:cTn id="45" dur="500" fill="hold"/>
                                        <p:tgtEl>
                                          <p:spTgt spid="249"/>
                                        </p:tgtEl>
                                        <p:attrNameLst>
                                          <p:attrName>ppt_w</p:attrName>
                                        </p:attrNameLst>
                                      </p:cBhvr>
                                      <p:tavLst>
                                        <p:tav tm="0">
                                          <p:val>
                                            <p:fltVal val="0"/>
                                          </p:val>
                                        </p:tav>
                                        <p:tav tm="100000">
                                          <p:val>
                                            <p:strVal val="#ppt_w"/>
                                          </p:val>
                                        </p:tav>
                                      </p:tavLst>
                                    </p:anim>
                                    <p:anim calcmode="lin" valueType="num">
                                      <p:cBhvr>
                                        <p:cTn id="46" dur="500" fill="hold"/>
                                        <p:tgtEl>
                                          <p:spTgt spid="249"/>
                                        </p:tgtEl>
                                        <p:attrNameLst>
                                          <p:attrName>ppt_h</p:attrName>
                                        </p:attrNameLst>
                                      </p:cBhvr>
                                      <p:tavLst>
                                        <p:tav tm="0">
                                          <p:val>
                                            <p:fltVal val="0"/>
                                          </p:val>
                                        </p:tav>
                                        <p:tav tm="100000">
                                          <p:val>
                                            <p:strVal val="#ppt_h"/>
                                          </p:val>
                                        </p:tav>
                                      </p:tavLst>
                                    </p:anim>
                                    <p:animEffect transition="in" filter="fade">
                                      <p:cBhvr>
                                        <p:cTn id="47" dur="500"/>
                                        <p:tgtEl>
                                          <p:spTgt spid="24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50"/>
                                        </p:tgtEl>
                                        <p:attrNameLst>
                                          <p:attrName>style.visibility</p:attrName>
                                        </p:attrNameLst>
                                      </p:cBhvr>
                                      <p:to>
                                        <p:strVal val="visible"/>
                                      </p:to>
                                    </p:set>
                                    <p:anim calcmode="lin" valueType="num">
                                      <p:cBhvr>
                                        <p:cTn id="50" dur="500" fill="hold"/>
                                        <p:tgtEl>
                                          <p:spTgt spid="250"/>
                                        </p:tgtEl>
                                        <p:attrNameLst>
                                          <p:attrName>ppt_w</p:attrName>
                                        </p:attrNameLst>
                                      </p:cBhvr>
                                      <p:tavLst>
                                        <p:tav tm="0">
                                          <p:val>
                                            <p:fltVal val="0"/>
                                          </p:val>
                                        </p:tav>
                                        <p:tav tm="100000">
                                          <p:val>
                                            <p:strVal val="#ppt_w"/>
                                          </p:val>
                                        </p:tav>
                                      </p:tavLst>
                                    </p:anim>
                                    <p:anim calcmode="lin" valueType="num">
                                      <p:cBhvr>
                                        <p:cTn id="51" dur="500" fill="hold"/>
                                        <p:tgtEl>
                                          <p:spTgt spid="250"/>
                                        </p:tgtEl>
                                        <p:attrNameLst>
                                          <p:attrName>ppt_h</p:attrName>
                                        </p:attrNameLst>
                                      </p:cBhvr>
                                      <p:tavLst>
                                        <p:tav tm="0">
                                          <p:val>
                                            <p:fltVal val="0"/>
                                          </p:val>
                                        </p:tav>
                                        <p:tav tm="100000">
                                          <p:val>
                                            <p:strVal val="#ppt_h"/>
                                          </p:val>
                                        </p:tav>
                                      </p:tavLst>
                                    </p:anim>
                                    <p:animEffect transition="in" filter="fade">
                                      <p:cBhvr>
                                        <p:cTn id="52" dur="500"/>
                                        <p:tgtEl>
                                          <p:spTgt spid="250"/>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51"/>
                                        </p:tgtEl>
                                        <p:attrNameLst>
                                          <p:attrName>style.visibility</p:attrName>
                                        </p:attrNameLst>
                                      </p:cBhvr>
                                      <p:to>
                                        <p:strVal val="visible"/>
                                      </p:to>
                                    </p:set>
                                    <p:anim calcmode="lin" valueType="num">
                                      <p:cBhvr>
                                        <p:cTn id="55" dur="500" fill="hold"/>
                                        <p:tgtEl>
                                          <p:spTgt spid="251"/>
                                        </p:tgtEl>
                                        <p:attrNameLst>
                                          <p:attrName>ppt_w</p:attrName>
                                        </p:attrNameLst>
                                      </p:cBhvr>
                                      <p:tavLst>
                                        <p:tav tm="0">
                                          <p:val>
                                            <p:fltVal val="0"/>
                                          </p:val>
                                        </p:tav>
                                        <p:tav tm="100000">
                                          <p:val>
                                            <p:strVal val="#ppt_w"/>
                                          </p:val>
                                        </p:tav>
                                      </p:tavLst>
                                    </p:anim>
                                    <p:anim calcmode="lin" valueType="num">
                                      <p:cBhvr>
                                        <p:cTn id="56" dur="500" fill="hold"/>
                                        <p:tgtEl>
                                          <p:spTgt spid="251"/>
                                        </p:tgtEl>
                                        <p:attrNameLst>
                                          <p:attrName>ppt_h</p:attrName>
                                        </p:attrNameLst>
                                      </p:cBhvr>
                                      <p:tavLst>
                                        <p:tav tm="0">
                                          <p:val>
                                            <p:fltVal val="0"/>
                                          </p:val>
                                        </p:tav>
                                        <p:tav tm="100000">
                                          <p:val>
                                            <p:strVal val="#ppt_h"/>
                                          </p:val>
                                        </p:tav>
                                      </p:tavLst>
                                    </p:anim>
                                    <p:animEffect transition="in" filter="fade">
                                      <p:cBhvr>
                                        <p:cTn id="57" dur="500"/>
                                        <p:tgtEl>
                                          <p:spTgt spid="251"/>
                                        </p:tgtEl>
                                      </p:cBhvr>
                                    </p:animEffect>
                                  </p:childTnLst>
                                </p:cTn>
                              </p:par>
                            </p:childTnLst>
                          </p:cTn>
                        </p:par>
                        <p:par>
                          <p:cTn id="58" fill="hold">
                            <p:stCondLst>
                              <p:cond delay="500"/>
                            </p:stCondLst>
                            <p:childTnLst>
                              <p:par>
                                <p:cTn id="59" presetID="23" presetClass="exit" presetSubtype="544" fill="hold" grpId="1" nodeType="afterEffect">
                                  <p:stCondLst>
                                    <p:cond delay="500"/>
                                  </p:stCondLst>
                                  <p:childTnLst>
                                    <p:anim calcmode="lin" valueType="num">
                                      <p:cBhvr>
                                        <p:cTn id="60" dur="750"/>
                                        <p:tgtEl>
                                          <p:spTgt spid="15"/>
                                        </p:tgtEl>
                                        <p:attrNameLst>
                                          <p:attrName>ppt_w</p:attrName>
                                        </p:attrNameLst>
                                      </p:cBhvr>
                                      <p:tavLst>
                                        <p:tav tm="0">
                                          <p:val>
                                            <p:strVal val="ppt_w"/>
                                          </p:val>
                                        </p:tav>
                                        <p:tav tm="100000">
                                          <p:val>
                                            <p:fltVal val="0"/>
                                          </p:val>
                                        </p:tav>
                                      </p:tavLst>
                                    </p:anim>
                                    <p:anim calcmode="lin" valueType="num">
                                      <p:cBhvr>
                                        <p:cTn id="61" dur="750"/>
                                        <p:tgtEl>
                                          <p:spTgt spid="15"/>
                                        </p:tgtEl>
                                        <p:attrNameLst>
                                          <p:attrName>ppt_h</p:attrName>
                                        </p:attrNameLst>
                                      </p:cBhvr>
                                      <p:tavLst>
                                        <p:tav tm="0">
                                          <p:val>
                                            <p:strVal val="ppt_h"/>
                                          </p:val>
                                        </p:tav>
                                        <p:tav tm="100000">
                                          <p:val>
                                            <p:fltVal val="0"/>
                                          </p:val>
                                        </p:tav>
                                      </p:tavLst>
                                    </p:anim>
                                    <p:anim calcmode="lin" valueType="num">
                                      <p:cBhvr>
                                        <p:cTn id="62" dur="750"/>
                                        <p:tgtEl>
                                          <p:spTgt spid="15"/>
                                        </p:tgtEl>
                                        <p:attrNameLst>
                                          <p:attrName>ppt_x</p:attrName>
                                        </p:attrNameLst>
                                      </p:cBhvr>
                                      <p:tavLst>
                                        <p:tav tm="0">
                                          <p:val>
                                            <p:strVal val="ppt_x"/>
                                          </p:val>
                                        </p:tav>
                                        <p:tav tm="100000">
                                          <p:val>
                                            <p:fltVal val="0.5"/>
                                          </p:val>
                                        </p:tav>
                                      </p:tavLst>
                                    </p:anim>
                                    <p:anim calcmode="lin" valueType="num">
                                      <p:cBhvr>
                                        <p:cTn id="63" dur="750"/>
                                        <p:tgtEl>
                                          <p:spTgt spid="15"/>
                                        </p:tgtEl>
                                        <p:attrNameLst>
                                          <p:attrName>ppt_y</p:attrName>
                                        </p:attrNameLst>
                                      </p:cBhvr>
                                      <p:tavLst>
                                        <p:tav tm="0">
                                          <p:val>
                                            <p:strVal val="ppt_y"/>
                                          </p:val>
                                        </p:tav>
                                        <p:tav tm="100000">
                                          <p:val>
                                            <p:fltVal val="0.5"/>
                                          </p:val>
                                        </p:tav>
                                      </p:tavLst>
                                    </p:anim>
                                    <p:set>
                                      <p:cBhvr>
                                        <p:cTn id="64" dur="1" fill="hold">
                                          <p:stCondLst>
                                            <p:cond delay="749"/>
                                          </p:stCondLst>
                                        </p:cTn>
                                        <p:tgtEl>
                                          <p:spTgt spid="15"/>
                                        </p:tgtEl>
                                        <p:attrNameLst>
                                          <p:attrName>style.visibility</p:attrName>
                                        </p:attrNameLst>
                                      </p:cBhvr>
                                      <p:to>
                                        <p:strVal val="hidden"/>
                                      </p:to>
                                    </p:set>
                                  </p:childTnLst>
                                </p:cTn>
                              </p:par>
                              <p:par>
                                <p:cTn id="65" presetID="23" presetClass="exit" presetSubtype="544" fill="hold" grpId="1" nodeType="withEffect">
                                  <p:stCondLst>
                                    <p:cond delay="500"/>
                                  </p:stCondLst>
                                  <p:childTnLst>
                                    <p:anim calcmode="lin" valueType="num">
                                      <p:cBhvr>
                                        <p:cTn id="66" dur="750"/>
                                        <p:tgtEl>
                                          <p:spTgt spid="247"/>
                                        </p:tgtEl>
                                        <p:attrNameLst>
                                          <p:attrName>ppt_w</p:attrName>
                                        </p:attrNameLst>
                                      </p:cBhvr>
                                      <p:tavLst>
                                        <p:tav tm="0">
                                          <p:val>
                                            <p:strVal val="ppt_w"/>
                                          </p:val>
                                        </p:tav>
                                        <p:tav tm="100000">
                                          <p:val>
                                            <p:fltVal val="0"/>
                                          </p:val>
                                        </p:tav>
                                      </p:tavLst>
                                    </p:anim>
                                    <p:anim calcmode="lin" valueType="num">
                                      <p:cBhvr>
                                        <p:cTn id="67" dur="750"/>
                                        <p:tgtEl>
                                          <p:spTgt spid="247"/>
                                        </p:tgtEl>
                                        <p:attrNameLst>
                                          <p:attrName>ppt_h</p:attrName>
                                        </p:attrNameLst>
                                      </p:cBhvr>
                                      <p:tavLst>
                                        <p:tav tm="0">
                                          <p:val>
                                            <p:strVal val="ppt_h"/>
                                          </p:val>
                                        </p:tav>
                                        <p:tav tm="100000">
                                          <p:val>
                                            <p:fltVal val="0"/>
                                          </p:val>
                                        </p:tav>
                                      </p:tavLst>
                                    </p:anim>
                                    <p:anim calcmode="lin" valueType="num">
                                      <p:cBhvr>
                                        <p:cTn id="68" dur="750"/>
                                        <p:tgtEl>
                                          <p:spTgt spid="247"/>
                                        </p:tgtEl>
                                        <p:attrNameLst>
                                          <p:attrName>ppt_x</p:attrName>
                                        </p:attrNameLst>
                                      </p:cBhvr>
                                      <p:tavLst>
                                        <p:tav tm="0">
                                          <p:val>
                                            <p:strVal val="ppt_x"/>
                                          </p:val>
                                        </p:tav>
                                        <p:tav tm="100000">
                                          <p:val>
                                            <p:fltVal val="0.5"/>
                                          </p:val>
                                        </p:tav>
                                      </p:tavLst>
                                    </p:anim>
                                    <p:anim calcmode="lin" valueType="num">
                                      <p:cBhvr>
                                        <p:cTn id="69" dur="750"/>
                                        <p:tgtEl>
                                          <p:spTgt spid="247"/>
                                        </p:tgtEl>
                                        <p:attrNameLst>
                                          <p:attrName>ppt_y</p:attrName>
                                        </p:attrNameLst>
                                      </p:cBhvr>
                                      <p:tavLst>
                                        <p:tav tm="0">
                                          <p:val>
                                            <p:strVal val="ppt_y"/>
                                          </p:val>
                                        </p:tav>
                                        <p:tav tm="100000">
                                          <p:val>
                                            <p:fltVal val="0.5"/>
                                          </p:val>
                                        </p:tav>
                                      </p:tavLst>
                                    </p:anim>
                                    <p:set>
                                      <p:cBhvr>
                                        <p:cTn id="70" dur="1" fill="hold">
                                          <p:stCondLst>
                                            <p:cond delay="749"/>
                                          </p:stCondLst>
                                        </p:cTn>
                                        <p:tgtEl>
                                          <p:spTgt spid="247"/>
                                        </p:tgtEl>
                                        <p:attrNameLst>
                                          <p:attrName>style.visibility</p:attrName>
                                        </p:attrNameLst>
                                      </p:cBhvr>
                                      <p:to>
                                        <p:strVal val="hidden"/>
                                      </p:to>
                                    </p:set>
                                  </p:childTnLst>
                                </p:cTn>
                              </p:par>
                              <p:par>
                                <p:cTn id="71" presetID="23" presetClass="exit" presetSubtype="544" fill="hold" grpId="1" nodeType="withEffect">
                                  <p:stCondLst>
                                    <p:cond delay="500"/>
                                  </p:stCondLst>
                                  <p:childTnLst>
                                    <p:anim calcmode="lin" valueType="num">
                                      <p:cBhvr>
                                        <p:cTn id="72" dur="750"/>
                                        <p:tgtEl>
                                          <p:spTgt spid="248"/>
                                        </p:tgtEl>
                                        <p:attrNameLst>
                                          <p:attrName>ppt_w</p:attrName>
                                        </p:attrNameLst>
                                      </p:cBhvr>
                                      <p:tavLst>
                                        <p:tav tm="0">
                                          <p:val>
                                            <p:strVal val="ppt_w"/>
                                          </p:val>
                                        </p:tav>
                                        <p:tav tm="100000">
                                          <p:val>
                                            <p:fltVal val="0"/>
                                          </p:val>
                                        </p:tav>
                                      </p:tavLst>
                                    </p:anim>
                                    <p:anim calcmode="lin" valueType="num">
                                      <p:cBhvr>
                                        <p:cTn id="73" dur="750"/>
                                        <p:tgtEl>
                                          <p:spTgt spid="248"/>
                                        </p:tgtEl>
                                        <p:attrNameLst>
                                          <p:attrName>ppt_h</p:attrName>
                                        </p:attrNameLst>
                                      </p:cBhvr>
                                      <p:tavLst>
                                        <p:tav tm="0">
                                          <p:val>
                                            <p:strVal val="ppt_h"/>
                                          </p:val>
                                        </p:tav>
                                        <p:tav tm="100000">
                                          <p:val>
                                            <p:fltVal val="0"/>
                                          </p:val>
                                        </p:tav>
                                      </p:tavLst>
                                    </p:anim>
                                    <p:anim calcmode="lin" valueType="num">
                                      <p:cBhvr>
                                        <p:cTn id="74" dur="750"/>
                                        <p:tgtEl>
                                          <p:spTgt spid="248"/>
                                        </p:tgtEl>
                                        <p:attrNameLst>
                                          <p:attrName>ppt_x</p:attrName>
                                        </p:attrNameLst>
                                      </p:cBhvr>
                                      <p:tavLst>
                                        <p:tav tm="0">
                                          <p:val>
                                            <p:strVal val="ppt_x"/>
                                          </p:val>
                                        </p:tav>
                                        <p:tav tm="100000">
                                          <p:val>
                                            <p:fltVal val="0.5"/>
                                          </p:val>
                                        </p:tav>
                                      </p:tavLst>
                                    </p:anim>
                                    <p:anim calcmode="lin" valueType="num">
                                      <p:cBhvr>
                                        <p:cTn id="75" dur="750"/>
                                        <p:tgtEl>
                                          <p:spTgt spid="248"/>
                                        </p:tgtEl>
                                        <p:attrNameLst>
                                          <p:attrName>ppt_y</p:attrName>
                                        </p:attrNameLst>
                                      </p:cBhvr>
                                      <p:tavLst>
                                        <p:tav tm="0">
                                          <p:val>
                                            <p:strVal val="ppt_y"/>
                                          </p:val>
                                        </p:tav>
                                        <p:tav tm="100000">
                                          <p:val>
                                            <p:fltVal val="0.5"/>
                                          </p:val>
                                        </p:tav>
                                      </p:tavLst>
                                    </p:anim>
                                    <p:set>
                                      <p:cBhvr>
                                        <p:cTn id="76" dur="1" fill="hold">
                                          <p:stCondLst>
                                            <p:cond delay="749"/>
                                          </p:stCondLst>
                                        </p:cTn>
                                        <p:tgtEl>
                                          <p:spTgt spid="248"/>
                                        </p:tgtEl>
                                        <p:attrNameLst>
                                          <p:attrName>style.visibility</p:attrName>
                                        </p:attrNameLst>
                                      </p:cBhvr>
                                      <p:to>
                                        <p:strVal val="hidden"/>
                                      </p:to>
                                    </p:set>
                                  </p:childTnLst>
                                </p:cTn>
                              </p:par>
                              <p:par>
                                <p:cTn id="77" presetID="23" presetClass="exit" presetSubtype="544" fill="hold" grpId="1" nodeType="withEffect">
                                  <p:stCondLst>
                                    <p:cond delay="500"/>
                                  </p:stCondLst>
                                  <p:childTnLst>
                                    <p:anim calcmode="lin" valueType="num">
                                      <p:cBhvr>
                                        <p:cTn id="78" dur="750"/>
                                        <p:tgtEl>
                                          <p:spTgt spid="249"/>
                                        </p:tgtEl>
                                        <p:attrNameLst>
                                          <p:attrName>ppt_w</p:attrName>
                                        </p:attrNameLst>
                                      </p:cBhvr>
                                      <p:tavLst>
                                        <p:tav tm="0">
                                          <p:val>
                                            <p:strVal val="ppt_w"/>
                                          </p:val>
                                        </p:tav>
                                        <p:tav tm="100000">
                                          <p:val>
                                            <p:fltVal val="0"/>
                                          </p:val>
                                        </p:tav>
                                      </p:tavLst>
                                    </p:anim>
                                    <p:anim calcmode="lin" valueType="num">
                                      <p:cBhvr>
                                        <p:cTn id="79" dur="750"/>
                                        <p:tgtEl>
                                          <p:spTgt spid="249"/>
                                        </p:tgtEl>
                                        <p:attrNameLst>
                                          <p:attrName>ppt_h</p:attrName>
                                        </p:attrNameLst>
                                      </p:cBhvr>
                                      <p:tavLst>
                                        <p:tav tm="0">
                                          <p:val>
                                            <p:strVal val="ppt_h"/>
                                          </p:val>
                                        </p:tav>
                                        <p:tav tm="100000">
                                          <p:val>
                                            <p:fltVal val="0"/>
                                          </p:val>
                                        </p:tav>
                                      </p:tavLst>
                                    </p:anim>
                                    <p:anim calcmode="lin" valueType="num">
                                      <p:cBhvr>
                                        <p:cTn id="80" dur="750"/>
                                        <p:tgtEl>
                                          <p:spTgt spid="249"/>
                                        </p:tgtEl>
                                        <p:attrNameLst>
                                          <p:attrName>ppt_x</p:attrName>
                                        </p:attrNameLst>
                                      </p:cBhvr>
                                      <p:tavLst>
                                        <p:tav tm="0">
                                          <p:val>
                                            <p:strVal val="ppt_x"/>
                                          </p:val>
                                        </p:tav>
                                        <p:tav tm="100000">
                                          <p:val>
                                            <p:fltVal val="0.5"/>
                                          </p:val>
                                        </p:tav>
                                      </p:tavLst>
                                    </p:anim>
                                    <p:anim calcmode="lin" valueType="num">
                                      <p:cBhvr>
                                        <p:cTn id="81" dur="750"/>
                                        <p:tgtEl>
                                          <p:spTgt spid="249"/>
                                        </p:tgtEl>
                                        <p:attrNameLst>
                                          <p:attrName>ppt_y</p:attrName>
                                        </p:attrNameLst>
                                      </p:cBhvr>
                                      <p:tavLst>
                                        <p:tav tm="0">
                                          <p:val>
                                            <p:strVal val="ppt_y"/>
                                          </p:val>
                                        </p:tav>
                                        <p:tav tm="100000">
                                          <p:val>
                                            <p:fltVal val="0.5"/>
                                          </p:val>
                                        </p:tav>
                                      </p:tavLst>
                                    </p:anim>
                                    <p:set>
                                      <p:cBhvr>
                                        <p:cTn id="82" dur="1" fill="hold">
                                          <p:stCondLst>
                                            <p:cond delay="749"/>
                                          </p:stCondLst>
                                        </p:cTn>
                                        <p:tgtEl>
                                          <p:spTgt spid="249"/>
                                        </p:tgtEl>
                                        <p:attrNameLst>
                                          <p:attrName>style.visibility</p:attrName>
                                        </p:attrNameLst>
                                      </p:cBhvr>
                                      <p:to>
                                        <p:strVal val="hidden"/>
                                      </p:to>
                                    </p:set>
                                  </p:childTnLst>
                                </p:cTn>
                              </p:par>
                              <p:par>
                                <p:cTn id="83" presetID="23" presetClass="exit" presetSubtype="544" fill="hold" grpId="1" nodeType="withEffect">
                                  <p:stCondLst>
                                    <p:cond delay="500"/>
                                  </p:stCondLst>
                                  <p:childTnLst>
                                    <p:anim calcmode="lin" valueType="num">
                                      <p:cBhvr>
                                        <p:cTn id="84" dur="750"/>
                                        <p:tgtEl>
                                          <p:spTgt spid="250"/>
                                        </p:tgtEl>
                                        <p:attrNameLst>
                                          <p:attrName>ppt_w</p:attrName>
                                        </p:attrNameLst>
                                      </p:cBhvr>
                                      <p:tavLst>
                                        <p:tav tm="0">
                                          <p:val>
                                            <p:strVal val="ppt_w"/>
                                          </p:val>
                                        </p:tav>
                                        <p:tav tm="100000">
                                          <p:val>
                                            <p:fltVal val="0"/>
                                          </p:val>
                                        </p:tav>
                                      </p:tavLst>
                                    </p:anim>
                                    <p:anim calcmode="lin" valueType="num">
                                      <p:cBhvr>
                                        <p:cTn id="85" dur="750"/>
                                        <p:tgtEl>
                                          <p:spTgt spid="250"/>
                                        </p:tgtEl>
                                        <p:attrNameLst>
                                          <p:attrName>ppt_h</p:attrName>
                                        </p:attrNameLst>
                                      </p:cBhvr>
                                      <p:tavLst>
                                        <p:tav tm="0">
                                          <p:val>
                                            <p:strVal val="ppt_h"/>
                                          </p:val>
                                        </p:tav>
                                        <p:tav tm="100000">
                                          <p:val>
                                            <p:fltVal val="0"/>
                                          </p:val>
                                        </p:tav>
                                      </p:tavLst>
                                    </p:anim>
                                    <p:anim calcmode="lin" valueType="num">
                                      <p:cBhvr>
                                        <p:cTn id="86" dur="750"/>
                                        <p:tgtEl>
                                          <p:spTgt spid="250"/>
                                        </p:tgtEl>
                                        <p:attrNameLst>
                                          <p:attrName>ppt_x</p:attrName>
                                        </p:attrNameLst>
                                      </p:cBhvr>
                                      <p:tavLst>
                                        <p:tav tm="0">
                                          <p:val>
                                            <p:strVal val="ppt_x"/>
                                          </p:val>
                                        </p:tav>
                                        <p:tav tm="100000">
                                          <p:val>
                                            <p:fltVal val="0.5"/>
                                          </p:val>
                                        </p:tav>
                                      </p:tavLst>
                                    </p:anim>
                                    <p:anim calcmode="lin" valueType="num">
                                      <p:cBhvr>
                                        <p:cTn id="87" dur="750"/>
                                        <p:tgtEl>
                                          <p:spTgt spid="250"/>
                                        </p:tgtEl>
                                        <p:attrNameLst>
                                          <p:attrName>ppt_y</p:attrName>
                                        </p:attrNameLst>
                                      </p:cBhvr>
                                      <p:tavLst>
                                        <p:tav tm="0">
                                          <p:val>
                                            <p:strVal val="ppt_y"/>
                                          </p:val>
                                        </p:tav>
                                        <p:tav tm="100000">
                                          <p:val>
                                            <p:fltVal val="0.5"/>
                                          </p:val>
                                        </p:tav>
                                      </p:tavLst>
                                    </p:anim>
                                    <p:set>
                                      <p:cBhvr>
                                        <p:cTn id="88" dur="1" fill="hold">
                                          <p:stCondLst>
                                            <p:cond delay="749"/>
                                          </p:stCondLst>
                                        </p:cTn>
                                        <p:tgtEl>
                                          <p:spTgt spid="250"/>
                                        </p:tgtEl>
                                        <p:attrNameLst>
                                          <p:attrName>style.visibility</p:attrName>
                                        </p:attrNameLst>
                                      </p:cBhvr>
                                      <p:to>
                                        <p:strVal val="hidden"/>
                                      </p:to>
                                    </p:set>
                                  </p:childTnLst>
                                </p:cTn>
                              </p:par>
                              <p:par>
                                <p:cTn id="89" presetID="23" presetClass="exit" presetSubtype="544" fill="hold" grpId="1" nodeType="withEffect">
                                  <p:stCondLst>
                                    <p:cond delay="500"/>
                                  </p:stCondLst>
                                  <p:childTnLst>
                                    <p:anim calcmode="lin" valueType="num">
                                      <p:cBhvr>
                                        <p:cTn id="90" dur="750"/>
                                        <p:tgtEl>
                                          <p:spTgt spid="251"/>
                                        </p:tgtEl>
                                        <p:attrNameLst>
                                          <p:attrName>ppt_w</p:attrName>
                                        </p:attrNameLst>
                                      </p:cBhvr>
                                      <p:tavLst>
                                        <p:tav tm="0">
                                          <p:val>
                                            <p:strVal val="ppt_w"/>
                                          </p:val>
                                        </p:tav>
                                        <p:tav tm="100000">
                                          <p:val>
                                            <p:fltVal val="0"/>
                                          </p:val>
                                        </p:tav>
                                      </p:tavLst>
                                    </p:anim>
                                    <p:anim calcmode="lin" valueType="num">
                                      <p:cBhvr>
                                        <p:cTn id="91" dur="750"/>
                                        <p:tgtEl>
                                          <p:spTgt spid="251"/>
                                        </p:tgtEl>
                                        <p:attrNameLst>
                                          <p:attrName>ppt_h</p:attrName>
                                        </p:attrNameLst>
                                      </p:cBhvr>
                                      <p:tavLst>
                                        <p:tav tm="0">
                                          <p:val>
                                            <p:strVal val="ppt_h"/>
                                          </p:val>
                                        </p:tav>
                                        <p:tav tm="100000">
                                          <p:val>
                                            <p:fltVal val="0"/>
                                          </p:val>
                                        </p:tav>
                                      </p:tavLst>
                                    </p:anim>
                                    <p:anim calcmode="lin" valueType="num">
                                      <p:cBhvr>
                                        <p:cTn id="92" dur="750"/>
                                        <p:tgtEl>
                                          <p:spTgt spid="251"/>
                                        </p:tgtEl>
                                        <p:attrNameLst>
                                          <p:attrName>ppt_x</p:attrName>
                                        </p:attrNameLst>
                                      </p:cBhvr>
                                      <p:tavLst>
                                        <p:tav tm="0">
                                          <p:val>
                                            <p:strVal val="ppt_x"/>
                                          </p:val>
                                        </p:tav>
                                        <p:tav tm="100000">
                                          <p:val>
                                            <p:fltVal val="0.5"/>
                                          </p:val>
                                        </p:tav>
                                      </p:tavLst>
                                    </p:anim>
                                    <p:anim calcmode="lin" valueType="num">
                                      <p:cBhvr>
                                        <p:cTn id="93" dur="750"/>
                                        <p:tgtEl>
                                          <p:spTgt spid="251"/>
                                        </p:tgtEl>
                                        <p:attrNameLst>
                                          <p:attrName>ppt_y</p:attrName>
                                        </p:attrNameLst>
                                      </p:cBhvr>
                                      <p:tavLst>
                                        <p:tav tm="0">
                                          <p:val>
                                            <p:strVal val="ppt_y"/>
                                          </p:val>
                                        </p:tav>
                                        <p:tav tm="100000">
                                          <p:val>
                                            <p:fltVal val="0.5"/>
                                          </p:val>
                                        </p:tav>
                                      </p:tavLst>
                                    </p:anim>
                                    <p:set>
                                      <p:cBhvr>
                                        <p:cTn id="94" dur="1" fill="hold">
                                          <p:stCondLst>
                                            <p:cond delay="749"/>
                                          </p:stCondLst>
                                        </p:cTn>
                                        <p:tgtEl>
                                          <p:spTgt spid="251"/>
                                        </p:tgtEl>
                                        <p:attrNameLst>
                                          <p:attrName>style.visibility</p:attrName>
                                        </p:attrNameLst>
                                      </p:cBhvr>
                                      <p:to>
                                        <p:strVal val="hidden"/>
                                      </p:to>
                                    </p:set>
                                  </p:childTnLst>
                                </p:cTn>
                              </p:par>
                            </p:childTnLst>
                          </p:cTn>
                        </p:par>
                        <p:par>
                          <p:cTn id="95" fill="hold">
                            <p:stCondLst>
                              <p:cond delay="1750"/>
                            </p:stCondLst>
                            <p:childTnLst>
                              <p:par>
                                <p:cTn id="96" presetID="10" presetClass="entr" presetSubtype="0" fill="hold" nodeType="afterEffect">
                                  <p:stCondLst>
                                    <p:cond delay="0"/>
                                  </p:stCondLst>
                                  <p:childTnLst>
                                    <p:set>
                                      <p:cBhvr>
                                        <p:cTn id="97" dur="1" fill="hold">
                                          <p:stCondLst>
                                            <p:cond delay="0"/>
                                          </p:stCondLst>
                                        </p:cTn>
                                        <p:tgtEl>
                                          <p:spTgt spid="223"/>
                                        </p:tgtEl>
                                        <p:attrNameLst>
                                          <p:attrName>style.visibility</p:attrName>
                                        </p:attrNameLst>
                                      </p:cBhvr>
                                      <p:to>
                                        <p:strVal val="visible"/>
                                      </p:to>
                                    </p:set>
                                    <p:animEffect transition="in" filter="fade">
                                      <p:cBhvr>
                                        <p:cTn id="98" dur="500"/>
                                        <p:tgtEl>
                                          <p:spTgt spid="22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94"/>
                                        </p:tgtEl>
                                        <p:attrNameLst>
                                          <p:attrName>style.visibility</p:attrName>
                                        </p:attrNameLst>
                                      </p:cBhvr>
                                      <p:to>
                                        <p:strVal val="visible"/>
                                      </p:to>
                                    </p:set>
                                    <p:animEffect transition="in" filter="fade">
                                      <p:cBhvr>
                                        <p:cTn id="101" dur="500"/>
                                        <p:tgtEl>
                                          <p:spTgt spid="194"/>
                                        </p:tgtEl>
                                      </p:cBhvr>
                                    </p:animEffect>
                                  </p:childTnLst>
                                </p:cTn>
                              </p:par>
                              <p:par>
                                <p:cTn id="102" presetID="23" presetClass="entr" presetSubtype="288" fill="hold" nodeType="withEffect">
                                  <p:stCondLst>
                                    <p:cond delay="0"/>
                                  </p:stCondLst>
                                  <p:childTnLst>
                                    <p:set>
                                      <p:cBhvr>
                                        <p:cTn id="103" dur="1" fill="hold">
                                          <p:stCondLst>
                                            <p:cond delay="0"/>
                                          </p:stCondLst>
                                        </p:cTn>
                                        <p:tgtEl>
                                          <p:spTgt spid="231"/>
                                        </p:tgtEl>
                                        <p:attrNameLst>
                                          <p:attrName>style.visibility</p:attrName>
                                        </p:attrNameLst>
                                      </p:cBhvr>
                                      <p:to>
                                        <p:strVal val="visible"/>
                                      </p:to>
                                    </p:set>
                                    <p:anim calcmode="lin" valueType="num">
                                      <p:cBhvr>
                                        <p:cTn id="104" dur="500" fill="hold"/>
                                        <p:tgtEl>
                                          <p:spTgt spid="231"/>
                                        </p:tgtEl>
                                        <p:attrNameLst>
                                          <p:attrName>ppt_w</p:attrName>
                                        </p:attrNameLst>
                                      </p:cBhvr>
                                      <p:tavLst>
                                        <p:tav tm="0">
                                          <p:val>
                                            <p:strVal val="4/3*#ppt_w"/>
                                          </p:val>
                                        </p:tav>
                                        <p:tav tm="100000">
                                          <p:val>
                                            <p:strVal val="#ppt_w"/>
                                          </p:val>
                                        </p:tav>
                                      </p:tavLst>
                                    </p:anim>
                                    <p:anim calcmode="lin" valueType="num">
                                      <p:cBhvr>
                                        <p:cTn id="105" dur="500" fill="hold"/>
                                        <p:tgtEl>
                                          <p:spTgt spid="231"/>
                                        </p:tgtEl>
                                        <p:attrNameLst>
                                          <p:attrName>ppt_h</p:attrName>
                                        </p:attrNameLst>
                                      </p:cBhvr>
                                      <p:tavLst>
                                        <p:tav tm="0">
                                          <p:val>
                                            <p:strVal val="4/3*#ppt_h"/>
                                          </p:val>
                                        </p:tav>
                                        <p:tav tm="100000">
                                          <p:val>
                                            <p:strVal val="#ppt_h"/>
                                          </p:val>
                                        </p:tav>
                                      </p:tavLst>
                                    </p:anim>
                                  </p:childTnLst>
                                </p:cTn>
                              </p:par>
                              <p:par>
                                <p:cTn id="106" presetID="63" presetClass="path" presetSubtype="0" accel="50000" decel="50000" fill="hold" nodeType="withEffect">
                                  <p:stCondLst>
                                    <p:cond delay="0"/>
                                  </p:stCondLst>
                                  <p:childTnLst>
                                    <p:animMotion origin="layout" path="M 1.875E-6 -2.22222E-6 L 0.31523 -0.08518 " pathEditMode="relative" rAng="0" ptsTypes="AA">
                                      <p:cBhvr>
                                        <p:cTn id="107" dur="1250" spd="-100000" fill="hold"/>
                                        <p:tgtEl>
                                          <p:spTgt spid="231"/>
                                        </p:tgtEl>
                                        <p:attrNameLst>
                                          <p:attrName>ppt_x</p:attrName>
                                          <p:attrName>ppt_y</p:attrName>
                                        </p:attrNameLst>
                                      </p:cBhvr>
                                      <p:rCtr x="15755" y="-4259"/>
                                    </p:animMotion>
                                  </p:childTnLst>
                                </p:cTn>
                              </p:par>
                            </p:childTnLst>
                          </p:cTn>
                        </p:par>
                        <p:par>
                          <p:cTn id="108" fill="hold">
                            <p:stCondLst>
                              <p:cond delay="3000"/>
                            </p:stCondLst>
                            <p:childTnLst>
                              <p:par>
                                <p:cTn id="109" presetID="23" presetClass="entr" presetSubtype="288" fill="hold" nodeType="afterEffect">
                                  <p:stCondLst>
                                    <p:cond delay="0"/>
                                  </p:stCondLst>
                                  <p:childTnLst>
                                    <p:set>
                                      <p:cBhvr>
                                        <p:cTn id="110" dur="1" fill="hold">
                                          <p:stCondLst>
                                            <p:cond delay="0"/>
                                          </p:stCondLst>
                                        </p:cTn>
                                        <p:tgtEl>
                                          <p:spTgt spid="235"/>
                                        </p:tgtEl>
                                        <p:attrNameLst>
                                          <p:attrName>style.visibility</p:attrName>
                                        </p:attrNameLst>
                                      </p:cBhvr>
                                      <p:to>
                                        <p:strVal val="visible"/>
                                      </p:to>
                                    </p:set>
                                    <p:anim calcmode="lin" valueType="num">
                                      <p:cBhvr>
                                        <p:cTn id="111" dur="500" fill="hold"/>
                                        <p:tgtEl>
                                          <p:spTgt spid="235"/>
                                        </p:tgtEl>
                                        <p:attrNameLst>
                                          <p:attrName>ppt_w</p:attrName>
                                        </p:attrNameLst>
                                      </p:cBhvr>
                                      <p:tavLst>
                                        <p:tav tm="0">
                                          <p:val>
                                            <p:strVal val="4/3*#ppt_w"/>
                                          </p:val>
                                        </p:tav>
                                        <p:tav tm="100000">
                                          <p:val>
                                            <p:strVal val="#ppt_w"/>
                                          </p:val>
                                        </p:tav>
                                      </p:tavLst>
                                    </p:anim>
                                    <p:anim calcmode="lin" valueType="num">
                                      <p:cBhvr>
                                        <p:cTn id="112" dur="500" fill="hold"/>
                                        <p:tgtEl>
                                          <p:spTgt spid="235"/>
                                        </p:tgtEl>
                                        <p:attrNameLst>
                                          <p:attrName>ppt_h</p:attrName>
                                        </p:attrNameLst>
                                      </p:cBhvr>
                                      <p:tavLst>
                                        <p:tav tm="0">
                                          <p:val>
                                            <p:strVal val="4/3*#ppt_h"/>
                                          </p:val>
                                        </p:tav>
                                        <p:tav tm="100000">
                                          <p:val>
                                            <p:strVal val="#ppt_h"/>
                                          </p:val>
                                        </p:tav>
                                      </p:tavLst>
                                    </p:anim>
                                  </p:childTnLst>
                                </p:cTn>
                              </p:par>
                              <p:par>
                                <p:cTn id="113" presetID="10" presetClass="entr" presetSubtype="0" fill="hold" nodeType="withEffect">
                                  <p:stCondLst>
                                    <p:cond delay="0"/>
                                  </p:stCondLst>
                                  <p:childTnLst>
                                    <p:set>
                                      <p:cBhvr>
                                        <p:cTn id="114" dur="1" fill="hold">
                                          <p:stCondLst>
                                            <p:cond delay="0"/>
                                          </p:stCondLst>
                                        </p:cTn>
                                        <p:tgtEl>
                                          <p:spTgt spid="227"/>
                                        </p:tgtEl>
                                        <p:attrNameLst>
                                          <p:attrName>style.visibility</p:attrName>
                                        </p:attrNameLst>
                                      </p:cBhvr>
                                      <p:to>
                                        <p:strVal val="visible"/>
                                      </p:to>
                                    </p:set>
                                    <p:animEffect transition="in" filter="fade">
                                      <p:cBhvr>
                                        <p:cTn id="115" dur="500"/>
                                        <p:tgtEl>
                                          <p:spTgt spid="227"/>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95"/>
                                        </p:tgtEl>
                                        <p:attrNameLst>
                                          <p:attrName>style.visibility</p:attrName>
                                        </p:attrNameLst>
                                      </p:cBhvr>
                                      <p:to>
                                        <p:strVal val="visible"/>
                                      </p:to>
                                    </p:set>
                                    <p:animEffect transition="in" filter="fade">
                                      <p:cBhvr>
                                        <p:cTn id="118" dur="500"/>
                                        <p:tgtEl>
                                          <p:spTgt spid="195"/>
                                        </p:tgtEl>
                                      </p:cBhvr>
                                    </p:animEffect>
                                  </p:childTnLst>
                                </p:cTn>
                              </p:par>
                              <p:par>
                                <p:cTn id="119" presetID="63" presetClass="path" presetSubtype="0" accel="50000" decel="50000" fill="hold" nodeType="withEffect">
                                  <p:stCondLst>
                                    <p:cond delay="0"/>
                                  </p:stCondLst>
                                  <p:childTnLst>
                                    <p:animMotion origin="layout" path="M 4.58333E-6 2.96296E-6 L -0.32435 -0.08519 " pathEditMode="relative" rAng="0" ptsTypes="AA">
                                      <p:cBhvr>
                                        <p:cTn id="120" dur="1250" spd="-100000" fill="hold"/>
                                        <p:tgtEl>
                                          <p:spTgt spid="235"/>
                                        </p:tgtEl>
                                        <p:attrNameLst>
                                          <p:attrName>ppt_x</p:attrName>
                                          <p:attrName>ppt_y</p:attrName>
                                        </p:attrNameLst>
                                      </p:cBhvr>
                                      <p:rCtr x="-16224" y="-4259"/>
                                    </p:animMotion>
                                  </p:childTnLst>
                                </p:cTn>
                              </p:par>
                            </p:childTnLst>
                          </p:cTn>
                        </p:par>
                      </p:childTnLst>
                    </p:cTn>
                  </p:par>
                  <p:par>
                    <p:cTn id="121" fill="hold">
                      <p:stCondLst>
                        <p:cond delay="indefinite"/>
                      </p:stCondLst>
                      <p:childTnLst>
                        <p:par>
                          <p:cTn id="122" fill="hold">
                            <p:stCondLst>
                              <p:cond delay="0"/>
                            </p:stCondLst>
                            <p:childTnLst>
                              <p:par>
                                <p:cTn id="123" presetID="23" presetClass="entr" presetSubtype="288" fill="hold" nodeType="clickEffect">
                                  <p:stCondLst>
                                    <p:cond delay="0"/>
                                  </p:stCondLst>
                                  <p:childTnLst>
                                    <p:set>
                                      <p:cBhvr>
                                        <p:cTn id="124" dur="1" fill="hold">
                                          <p:stCondLst>
                                            <p:cond delay="0"/>
                                          </p:stCondLst>
                                        </p:cTn>
                                        <p:tgtEl>
                                          <p:spTgt spid="256"/>
                                        </p:tgtEl>
                                        <p:attrNameLst>
                                          <p:attrName>style.visibility</p:attrName>
                                        </p:attrNameLst>
                                      </p:cBhvr>
                                      <p:to>
                                        <p:strVal val="visible"/>
                                      </p:to>
                                    </p:set>
                                    <p:anim calcmode="lin" valueType="num">
                                      <p:cBhvr>
                                        <p:cTn id="125" dur="500" fill="hold"/>
                                        <p:tgtEl>
                                          <p:spTgt spid="256"/>
                                        </p:tgtEl>
                                        <p:attrNameLst>
                                          <p:attrName>ppt_w</p:attrName>
                                        </p:attrNameLst>
                                      </p:cBhvr>
                                      <p:tavLst>
                                        <p:tav tm="0">
                                          <p:val>
                                            <p:strVal val="4/3*#ppt_w"/>
                                          </p:val>
                                        </p:tav>
                                        <p:tav tm="100000">
                                          <p:val>
                                            <p:strVal val="#ppt_w"/>
                                          </p:val>
                                        </p:tav>
                                      </p:tavLst>
                                    </p:anim>
                                    <p:anim calcmode="lin" valueType="num">
                                      <p:cBhvr>
                                        <p:cTn id="126" dur="500" fill="hold"/>
                                        <p:tgtEl>
                                          <p:spTgt spid="256"/>
                                        </p:tgtEl>
                                        <p:attrNameLst>
                                          <p:attrName>ppt_h</p:attrName>
                                        </p:attrNameLst>
                                      </p:cBhvr>
                                      <p:tavLst>
                                        <p:tav tm="0">
                                          <p:val>
                                            <p:strVal val="4/3*#ppt_h"/>
                                          </p:val>
                                        </p:tav>
                                        <p:tav tm="100000">
                                          <p:val>
                                            <p:strVal val="#ppt_h"/>
                                          </p:val>
                                        </p:tav>
                                      </p:tavLst>
                                    </p:anim>
                                  </p:childTnLst>
                                </p:cTn>
                              </p:par>
                              <p:par>
                                <p:cTn id="127" presetID="10" presetClass="entr" presetSubtype="0" fill="hold" nodeType="withEffect">
                                  <p:stCondLst>
                                    <p:cond delay="0"/>
                                  </p:stCondLst>
                                  <p:childTnLst>
                                    <p:set>
                                      <p:cBhvr>
                                        <p:cTn id="128" dur="1" fill="hold">
                                          <p:stCondLst>
                                            <p:cond delay="0"/>
                                          </p:stCondLst>
                                        </p:cTn>
                                        <p:tgtEl>
                                          <p:spTgt spid="239"/>
                                        </p:tgtEl>
                                        <p:attrNameLst>
                                          <p:attrName>style.visibility</p:attrName>
                                        </p:attrNameLst>
                                      </p:cBhvr>
                                      <p:to>
                                        <p:strVal val="visible"/>
                                      </p:to>
                                    </p:set>
                                    <p:animEffect transition="in" filter="fade">
                                      <p:cBhvr>
                                        <p:cTn id="129" dur="500"/>
                                        <p:tgtEl>
                                          <p:spTgt spid="239"/>
                                        </p:tgtEl>
                                      </p:cBhvr>
                                    </p:animEffect>
                                  </p:childTnLst>
                                </p:cTn>
                              </p:par>
                              <p:par>
                                <p:cTn id="130" presetID="63" presetClass="path" presetSubtype="0" accel="50000" decel="50000" fill="hold" nodeType="withEffect">
                                  <p:stCondLst>
                                    <p:cond delay="0"/>
                                  </p:stCondLst>
                                  <p:childTnLst>
                                    <p:animMotion origin="layout" path="M 2.77556E-17 1.85185E-6 L 0.31523 -0.08519 " pathEditMode="relative" rAng="0" ptsTypes="AA">
                                      <p:cBhvr>
                                        <p:cTn id="131" dur="1250" spd="-100000" fill="hold"/>
                                        <p:tgtEl>
                                          <p:spTgt spid="256"/>
                                        </p:tgtEl>
                                        <p:attrNameLst>
                                          <p:attrName>ppt_x</p:attrName>
                                          <p:attrName>ppt_y</p:attrName>
                                        </p:attrNameLst>
                                      </p:cBhvr>
                                      <p:rCtr x="15755" y="-4259"/>
                                    </p:animMotion>
                                  </p:childTnLst>
                                </p:cTn>
                              </p:par>
                            </p:childTnLst>
                          </p:cTn>
                        </p:par>
                        <p:par>
                          <p:cTn id="132" fill="hold">
                            <p:stCondLst>
                              <p:cond delay="1250"/>
                            </p:stCondLst>
                            <p:childTnLst>
                              <p:par>
                                <p:cTn id="133" presetID="23" presetClass="entr" presetSubtype="288" fill="hold" nodeType="afterEffect">
                                  <p:stCondLst>
                                    <p:cond delay="0"/>
                                  </p:stCondLst>
                                  <p:childTnLst>
                                    <p:set>
                                      <p:cBhvr>
                                        <p:cTn id="134" dur="1" fill="hold">
                                          <p:stCondLst>
                                            <p:cond delay="0"/>
                                          </p:stCondLst>
                                        </p:cTn>
                                        <p:tgtEl>
                                          <p:spTgt spid="252"/>
                                        </p:tgtEl>
                                        <p:attrNameLst>
                                          <p:attrName>style.visibility</p:attrName>
                                        </p:attrNameLst>
                                      </p:cBhvr>
                                      <p:to>
                                        <p:strVal val="visible"/>
                                      </p:to>
                                    </p:set>
                                    <p:anim calcmode="lin" valueType="num">
                                      <p:cBhvr>
                                        <p:cTn id="135" dur="500" fill="hold"/>
                                        <p:tgtEl>
                                          <p:spTgt spid="252"/>
                                        </p:tgtEl>
                                        <p:attrNameLst>
                                          <p:attrName>ppt_w</p:attrName>
                                        </p:attrNameLst>
                                      </p:cBhvr>
                                      <p:tavLst>
                                        <p:tav tm="0">
                                          <p:val>
                                            <p:strVal val="4/3*#ppt_w"/>
                                          </p:val>
                                        </p:tav>
                                        <p:tav tm="100000">
                                          <p:val>
                                            <p:strVal val="#ppt_w"/>
                                          </p:val>
                                        </p:tav>
                                      </p:tavLst>
                                    </p:anim>
                                    <p:anim calcmode="lin" valueType="num">
                                      <p:cBhvr>
                                        <p:cTn id="136" dur="500" fill="hold"/>
                                        <p:tgtEl>
                                          <p:spTgt spid="252"/>
                                        </p:tgtEl>
                                        <p:attrNameLst>
                                          <p:attrName>ppt_h</p:attrName>
                                        </p:attrNameLst>
                                      </p:cBhvr>
                                      <p:tavLst>
                                        <p:tav tm="0">
                                          <p:val>
                                            <p:strVal val="4/3*#ppt_h"/>
                                          </p:val>
                                        </p:tav>
                                        <p:tav tm="100000">
                                          <p:val>
                                            <p:strVal val="#ppt_h"/>
                                          </p:val>
                                        </p:tav>
                                      </p:tavLst>
                                    </p:anim>
                                  </p:childTnLst>
                                </p:cTn>
                              </p:par>
                              <p:par>
                                <p:cTn id="137" presetID="10" presetClass="entr" presetSubtype="0" fill="hold" nodeType="withEffect">
                                  <p:stCondLst>
                                    <p:cond delay="0"/>
                                  </p:stCondLst>
                                  <p:childTnLst>
                                    <p:set>
                                      <p:cBhvr>
                                        <p:cTn id="138" dur="1" fill="hold">
                                          <p:stCondLst>
                                            <p:cond delay="0"/>
                                          </p:stCondLst>
                                        </p:cTn>
                                        <p:tgtEl>
                                          <p:spTgt spid="243"/>
                                        </p:tgtEl>
                                        <p:attrNameLst>
                                          <p:attrName>style.visibility</p:attrName>
                                        </p:attrNameLst>
                                      </p:cBhvr>
                                      <p:to>
                                        <p:strVal val="visible"/>
                                      </p:to>
                                    </p:set>
                                    <p:animEffect transition="in" filter="fade">
                                      <p:cBhvr>
                                        <p:cTn id="139" dur="500"/>
                                        <p:tgtEl>
                                          <p:spTgt spid="243"/>
                                        </p:tgtEl>
                                      </p:cBhvr>
                                    </p:animEffect>
                                  </p:childTnLst>
                                </p:cTn>
                              </p:par>
                              <p:par>
                                <p:cTn id="140" presetID="63" presetClass="path" presetSubtype="0" accel="50000" decel="50000" fill="hold" nodeType="withEffect">
                                  <p:stCondLst>
                                    <p:cond delay="0"/>
                                  </p:stCondLst>
                                  <p:childTnLst>
                                    <p:animMotion origin="layout" path="M 4.16667E-7 1.85185E-6 L 0.31523 -0.08519 " pathEditMode="relative" rAng="0" ptsTypes="AA">
                                      <p:cBhvr>
                                        <p:cTn id="141" dur="1250" spd="-100000" fill="hold"/>
                                        <p:tgtEl>
                                          <p:spTgt spid="252"/>
                                        </p:tgtEl>
                                        <p:attrNameLst>
                                          <p:attrName>ppt_x</p:attrName>
                                          <p:attrName>ppt_y</p:attrName>
                                        </p:attrNameLst>
                                      </p:cBhvr>
                                      <p:rCtr x="15755" y="-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P spid="194" grpId="0" animBg="1"/>
      <p:bldP spid="195" grpId="0" animBg="1"/>
      <p:bldP spid="197" grpId="0" animBg="1"/>
      <p:bldP spid="15" grpId="0" animBg="1"/>
      <p:bldP spid="15" grpId="1" animBg="1"/>
      <p:bldP spid="247" grpId="0" animBg="1"/>
      <p:bldP spid="247" grpId="1" animBg="1"/>
      <p:bldP spid="248" grpId="0" animBg="1"/>
      <p:bldP spid="248" grpId="1" animBg="1"/>
      <p:bldP spid="249" grpId="0" animBg="1"/>
      <p:bldP spid="249" grpId="1" animBg="1"/>
      <p:bldP spid="250" grpId="0" animBg="1"/>
      <p:bldP spid="250" grpId="1" animBg="1"/>
      <p:bldP spid="251" grpId="0" animBg="1"/>
      <p:bldP spid="2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6831068" y="4785271"/>
            <a:ext cx="4599647" cy="1008768"/>
            <a:chOff x="388800" y="4231649"/>
            <a:chExt cx="9147600" cy="1683521"/>
          </a:xfrm>
        </p:grpSpPr>
        <p:pic>
          <p:nvPicPr>
            <p:cNvPr id="40" name="Picture 2" descr="C:\Users\MNDA\Dropbox\PPT\projects\IT 1000\ilu\uredjaji\glucose analyser\original_150689_gP4W2F6vdNDJFGVxJVihBnOGn-01-0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388800" y="4231649"/>
              <a:ext cx="1804987" cy="143827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MNDA\Dropbox\PPT\projects\IT 1000\ilu\uredjaji\glucose analyser\10330-01-0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7046" y="5181263"/>
              <a:ext cx="514350" cy="7191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606704" y="4413562"/>
              <a:ext cx="1216154" cy="1438659"/>
            </a:xfrm>
            <a:prstGeom prst="rect">
              <a:avLst/>
            </a:prstGeom>
          </p:spPr>
        </p:pic>
        <p:pic>
          <p:nvPicPr>
            <p:cNvPr id="43" name="Picture 4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68092" y="4496367"/>
              <a:ext cx="1292355" cy="1078994"/>
            </a:xfrm>
            <a:prstGeom prst="rect">
              <a:avLst/>
            </a:prstGeom>
          </p:spPr>
        </p:pic>
        <p:pic>
          <p:nvPicPr>
            <p:cNvPr id="44" name="Picture 4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99422" y="4950786"/>
              <a:ext cx="758954" cy="719329"/>
            </a:xfrm>
            <a:prstGeom prst="rect">
              <a:avLst/>
            </a:prstGeom>
          </p:spPr>
        </p:pic>
        <p:pic>
          <p:nvPicPr>
            <p:cNvPr id="45" name="Picture 4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50975" y="4821598"/>
              <a:ext cx="1185674" cy="1078994"/>
            </a:xfrm>
            <a:prstGeom prst="rect">
              <a:avLst/>
            </a:prstGeom>
          </p:spPr>
        </p:pic>
        <p:pic>
          <p:nvPicPr>
            <p:cNvPr id="46" name="Picture 4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908754" y="4461933"/>
              <a:ext cx="1039370" cy="1438659"/>
            </a:xfrm>
            <a:prstGeom prst="rect">
              <a:avLst/>
            </a:prstGeom>
          </p:spPr>
        </p:pic>
        <p:pic>
          <p:nvPicPr>
            <p:cNvPr id="47" name="Picture 4" descr="C:\Users\MNDA\Dropbox\PPT\projects\IT 1000\ilu\uredjaji\glucose analyser\cbe9caa5_7c5d5f61_e53b_4d05_b0f2_c0788b72b44b-01-01.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flipH="1">
              <a:off x="1678160" y="4835670"/>
              <a:ext cx="121920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82374" y="4821406"/>
              <a:ext cx="954026" cy="1078994"/>
            </a:xfrm>
            <a:prstGeom prst="rect">
              <a:avLst/>
            </a:prstGeom>
          </p:spPr>
        </p:pic>
        <p:pic>
          <p:nvPicPr>
            <p:cNvPr id="49" name="Picture 4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1396" y="5167784"/>
              <a:ext cx="841250" cy="719329"/>
            </a:xfrm>
            <a:prstGeom prst="rect">
              <a:avLst/>
            </a:prstGeom>
          </p:spPr>
        </p:pic>
        <p:pic>
          <p:nvPicPr>
            <p:cNvPr id="50" name="Picture 4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67179" y="4882366"/>
              <a:ext cx="1313691" cy="1018034"/>
            </a:xfrm>
            <a:prstGeom prst="rect">
              <a:avLst/>
            </a:prstGeom>
          </p:spPr>
        </p:pic>
      </p:grpSp>
      <p:grpSp>
        <p:nvGrpSpPr>
          <p:cNvPr id="5" name="Group 4"/>
          <p:cNvGrpSpPr/>
          <p:nvPr/>
        </p:nvGrpSpPr>
        <p:grpSpPr>
          <a:xfrm>
            <a:off x="6698735" y="1732406"/>
            <a:ext cx="4911473" cy="1835805"/>
            <a:chOff x="2476016" y="1676858"/>
            <a:chExt cx="7408777" cy="2769241"/>
          </a:xfrm>
        </p:grpSpPr>
        <p:grpSp>
          <p:nvGrpSpPr>
            <p:cNvPr id="14" name="Group 13"/>
            <p:cNvGrpSpPr/>
            <p:nvPr/>
          </p:nvGrpSpPr>
          <p:grpSpPr>
            <a:xfrm>
              <a:off x="2476016" y="2266439"/>
              <a:ext cx="2635121" cy="2100063"/>
              <a:chOff x="376062" y="2225689"/>
              <a:chExt cx="2854714" cy="2100063"/>
            </a:xfrm>
          </p:grpSpPr>
          <p:pic>
            <p:nvPicPr>
              <p:cNvPr id="7"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76062" y="2232197"/>
                <a:ext cx="681649" cy="1403631"/>
              </a:xfrm>
              <a:prstGeom prst="rect">
                <a:avLst/>
              </a:prstGeom>
            </p:spPr>
          </p:pic>
          <p:pic>
            <p:nvPicPr>
              <p:cNvPr id="8" name="Picture 7"/>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108831" y="2225689"/>
                <a:ext cx="716627" cy="1166034"/>
              </a:xfrm>
              <a:prstGeom prst="rect">
                <a:avLst/>
              </a:prstGeom>
              <a:effectLst>
                <a:reflection blurRad="6350" stA="52000" endA="300" endPos="35000" dir="5400000" sy="-100000" algn="bl" rotWithShape="0"/>
              </a:effectLst>
            </p:spPr>
          </p:pic>
          <p:pic>
            <p:nvPicPr>
              <p:cNvPr id="9" name="Picture 8"/>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606014" y="2238133"/>
                <a:ext cx="624762" cy="2087619"/>
              </a:xfrm>
              <a:prstGeom prst="rect">
                <a:avLst/>
              </a:prstGeom>
            </p:spPr>
          </p:pic>
          <p:pic>
            <p:nvPicPr>
              <p:cNvPr id="10" name="Picture 9"/>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845094" y="2241294"/>
                <a:ext cx="666786" cy="1389097"/>
              </a:xfrm>
              <a:prstGeom prst="rect">
                <a:avLst/>
              </a:prstGeom>
            </p:spPr>
          </p:pic>
        </p:grpSp>
        <p:grpSp>
          <p:nvGrpSpPr>
            <p:cNvPr id="13" name="Group 12"/>
            <p:cNvGrpSpPr/>
            <p:nvPr/>
          </p:nvGrpSpPr>
          <p:grpSpPr>
            <a:xfrm>
              <a:off x="5248975" y="1676858"/>
              <a:ext cx="4635818" cy="2769241"/>
              <a:chOff x="5686360" y="1676803"/>
              <a:chExt cx="5022136" cy="2769241"/>
            </a:xfrm>
          </p:grpSpPr>
          <p:pic>
            <p:nvPicPr>
              <p:cNvPr id="2050" name="Picture 2"/>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5686360" y="1931445"/>
                <a:ext cx="1612898" cy="25145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430531" y="1944686"/>
                <a:ext cx="1009524" cy="2101588"/>
              </a:xfrm>
              <a:prstGeom prst="rect">
                <a:avLst/>
              </a:prstGeom>
            </p:spPr>
          </p:pic>
          <p:pic>
            <p:nvPicPr>
              <p:cNvPr id="12" name="Picture 11"/>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576847" y="1815535"/>
                <a:ext cx="965080" cy="2063492"/>
              </a:xfrm>
              <a:prstGeom prst="rect">
                <a:avLst/>
              </a:prstGeom>
            </p:spPr>
          </p:pic>
          <p:pic>
            <p:nvPicPr>
              <p:cNvPr id="53" name="Picture 5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588066" y="1676803"/>
                <a:ext cx="1120430" cy="1772981"/>
              </a:xfrm>
              <a:prstGeom prst="rect">
                <a:avLst/>
              </a:prstGeom>
              <a:effectLst>
                <a:reflection stA="45000" endPos="25000" dist="50800" dir="5400000" sy="-100000" algn="bl" rotWithShape="0"/>
              </a:effectLst>
            </p:spPr>
          </p:pic>
        </p:grpSp>
      </p:grpSp>
      <p:sp>
        <p:nvSpPr>
          <p:cNvPr id="36"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2" name="Text Placeholder 1">
            <a:extLst>
              <a:ext uri="{FF2B5EF4-FFF2-40B4-BE49-F238E27FC236}">
                <a16:creationId xmlns:a16="http://schemas.microsoft.com/office/drawing/2014/main" xmlns="" id="{01C38277-95B5-46D7-8D26-C58C6FF75164}"/>
              </a:ext>
            </a:extLst>
          </p:cNvPr>
          <p:cNvSpPr>
            <a:spLocks noGrp="1"/>
          </p:cNvSpPr>
          <p:nvPr>
            <p:ph type="body" sz="quarter" idx="12"/>
          </p:nvPr>
        </p:nvSpPr>
        <p:spPr/>
        <p:txBody>
          <a:bodyPr>
            <a:noAutofit/>
          </a:bodyPr>
          <a:lstStyle/>
          <a:p>
            <a:r>
              <a:rPr lang="en-SG" dirty="0">
                <a:latin typeface="Minion"/>
                <a:ea typeface="ＭＳ Ｐゴシック" charset="0"/>
                <a:cs typeface="Minion"/>
              </a:rPr>
              <a:t>Open connectivity at its best</a:t>
            </a:r>
            <a:endParaRPr lang="en-GB" dirty="0"/>
          </a:p>
        </p:txBody>
      </p:sp>
      <p:sp>
        <p:nvSpPr>
          <p:cNvPr id="15" name="Isosceles Triangle 14"/>
          <p:cNvSpPr/>
          <p:nvPr/>
        </p:nvSpPr>
        <p:spPr bwMode="auto">
          <a:xfrm rot="5400000">
            <a:off x="6023910" y="2479093"/>
            <a:ext cx="426775" cy="255002"/>
          </a:xfrm>
          <a:prstGeom prst="triangle">
            <a:avLst/>
          </a:prstGeom>
          <a:solidFill>
            <a:schemeClr val="accent1"/>
          </a:solidFill>
          <a:ln w="19050">
            <a:no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63" name="Isosceles Triangle 62"/>
          <p:cNvSpPr/>
          <p:nvPr/>
        </p:nvSpPr>
        <p:spPr bwMode="auto">
          <a:xfrm rot="5400000">
            <a:off x="6023910" y="5120569"/>
            <a:ext cx="426775" cy="255002"/>
          </a:xfrm>
          <a:prstGeom prst="triangle">
            <a:avLst/>
          </a:prstGeom>
          <a:solidFill>
            <a:schemeClr val="accent1"/>
          </a:solidFill>
          <a:ln w="19050">
            <a:noFill/>
          </a:ln>
          <a:effectLst/>
          <a:extLst/>
        </p:spPr>
        <p:txBody>
          <a:bodyPr vert="horz" wrap="square" lIns="91440" tIns="45720" rIns="91440" bIns="45720" numCol="1" rtlCol="0" anchor="t" anchorCtr="0" compatLnSpc="1">
            <a:prstTxWarp prst="textNoShape">
              <a:avLst/>
            </a:prstTxWarp>
            <a:noAutofit/>
          </a:bodyPr>
          <a:lstStyle/>
          <a:p>
            <a:pPr>
              <a:spcBef>
                <a:spcPct val="0"/>
              </a:spcBef>
            </a:pPr>
            <a:endParaRPr lang="en-SG" sz="2000">
              <a:latin typeface="Imago" charset="0"/>
              <a:ea typeface="Geneva" charset="0"/>
            </a:endParaRPr>
          </a:p>
        </p:txBody>
      </p:sp>
      <p:sp>
        <p:nvSpPr>
          <p:cNvPr id="64" name="Rectangle 63"/>
          <p:cNvSpPr>
            <a:spLocks/>
          </p:cNvSpPr>
          <p:nvPr/>
        </p:nvSpPr>
        <p:spPr bwMode="auto">
          <a:xfrm>
            <a:off x="6096000" y="3688055"/>
            <a:ext cx="5661025" cy="609137"/>
          </a:xfrm>
          <a:prstGeom prst="rect">
            <a:avLst/>
          </a:prstGeom>
          <a:solidFill>
            <a:schemeClr val="accent3"/>
          </a:solidFill>
          <a:ln>
            <a:noFill/>
          </a:ln>
          <a:extLst/>
        </p:spPr>
        <p:txBody>
          <a:bodyPr wrap="square" anchor="ctr">
            <a:noAutofit/>
          </a:bodyPr>
          <a:lstStyle/>
          <a:p>
            <a:pPr algn="ctr" eaLnBrk="1" hangingPunct="1">
              <a:spcBef>
                <a:spcPct val="0"/>
              </a:spcBef>
            </a:pPr>
            <a:r>
              <a:rPr lang="en-US" b="1" dirty="0">
                <a:solidFill>
                  <a:schemeClr val="bg1"/>
                </a:solidFill>
                <a:latin typeface="+mn-lt"/>
                <a:cs typeface="Arial" charset="0"/>
              </a:rPr>
              <a:t>Over 90 device drivers for maximum connectivity</a:t>
            </a:r>
          </a:p>
        </p:txBody>
      </p:sp>
      <p:grpSp>
        <p:nvGrpSpPr>
          <p:cNvPr id="38" name="Group 37">
            <a:extLst>
              <a:ext uri="{FF2B5EF4-FFF2-40B4-BE49-F238E27FC236}">
                <a16:creationId xmlns:a16="http://schemas.microsoft.com/office/drawing/2014/main" xmlns="" id="{342E5CAB-9A97-4B17-A6BC-26A1BEC54BB8}"/>
              </a:ext>
            </a:extLst>
          </p:cNvPr>
          <p:cNvGrpSpPr/>
          <p:nvPr/>
        </p:nvGrpSpPr>
        <p:grpSpPr>
          <a:xfrm>
            <a:off x="879041" y="2306739"/>
            <a:ext cx="4136002" cy="2879001"/>
            <a:chOff x="4107946" y="-627375"/>
            <a:chExt cx="2334665" cy="1477382"/>
          </a:xfrm>
        </p:grpSpPr>
        <p:sp>
          <p:nvSpPr>
            <p:cNvPr id="75" name="Rectangle: Rounded Corners 74">
              <a:extLst>
                <a:ext uri="{FF2B5EF4-FFF2-40B4-BE49-F238E27FC236}">
                  <a16:creationId xmlns:a16="http://schemas.microsoft.com/office/drawing/2014/main" xmlns="" id="{49A8E52C-977B-4968-8506-71A7360A9015}"/>
                </a:ext>
              </a:extLst>
            </p:cNvPr>
            <p:cNvSpPr/>
            <p:nvPr/>
          </p:nvSpPr>
          <p:spPr>
            <a:xfrm rot="5400000">
              <a:off x="4713136" y="-1179130"/>
              <a:ext cx="1115294" cy="2279911"/>
            </a:xfrm>
            <a:prstGeom prst="roundRect">
              <a:avLst>
                <a:gd name="adj" fmla="val 520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grpSp>
          <p:nvGrpSpPr>
            <p:cNvPr id="76" name="Group 75">
              <a:extLst>
                <a:ext uri="{FF2B5EF4-FFF2-40B4-BE49-F238E27FC236}">
                  <a16:creationId xmlns:a16="http://schemas.microsoft.com/office/drawing/2014/main" xmlns="" id="{24BE876F-7092-4BCF-8D42-125532037E5E}"/>
                </a:ext>
              </a:extLst>
            </p:cNvPr>
            <p:cNvGrpSpPr/>
            <p:nvPr/>
          </p:nvGrpSpPr>
          <p:grpSpPr>
            <a:xfrm>
              <a:off x="4107946" y="-627375"/>
              <a:ext cx="2334665" cy="1477382"/>
              <a:chOff x="4921824" y="3444030"/>
              <a:chExt cx="900113" cy="715220"/>
            </a:xfrm>
          </p:grpSpPr>
          <p:sp>
            <p:nvSpPr>
              <p:cNvPr id="77" name="Desktop Base 3">
                <a:extLst>
                  <a:ext uri="{FF2B5EF4-FFF2-40B4-BE49-F238E27FC236}">
                    <a16:creationId xmlns:a16="http://schemas.microsoft.com/office/drawing/2014/main" xmlns="" id="{1817A2FE-9DA0-4E5C-9E9C-C986569B4212}"/>
                  </a:ext>
                </a:extLst>
              </p:cNvPr>
              <p:cNvSpPr>
                <a:spLocks noChangeArrowheads="1"/>
              </p:cNvSpPr>
              <p:nvPr/>
            </p:nvSpPr>
            <p:spPr bwMode="auto">
              <a:xfrm>
                <a:off x="5301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Desktop Base 2">
                <a:extLst>
                  <a:ext uri="{FF2B5EF4-FFF2-40B4-BE49-F238E27FC236}">
                    <a16:creationId xmlns:a16="http://schemas.microsoft.com/office/drawing/2014/main" xmlns="" id="{827D80C0-70FE-4398-B3E6-3EDDC8F37ED2}"/>
                  </a:ext>
                </a:extLst>
              </p:cNvPr>
              <p:cNvSpPr>
                <a:spLocks noChangeArrowheads="1"/>
              </p:cNvSpPr>
              <p:nvPr/>
            </p:nvSpPr>
            <p:spPr bwMode="auto">
              <a:xfrm>
                <a:off x="5428703" y="3995737"/>
                <a:ext cx="23813" cy="134938"/>
              </a:xfrm>
              <a:prstGeom prst="rect">
                <a:avLst/>
              </a:prstGeom>
              <a:solidFill>
                <a:srgbClr val="00A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Desktop Screen">
                <a:extLst>
                  <a:ext uri="{FF2B5EF4-FFF2-40B4-BE49-F238E27FC236}">
                    <a16:creationId xmlns:a16="http://schemas.microsoft.com/office/drawing/2014/main" xmlns="" id="{49362975-84B9-41A6-9425-AFFCC3D80106}"/>
                  </a:ext>
                </a:extLst>
              </p:cNvPr>
              <p:cNvSpPr>
                <a:spLocks noEditPoints="1"/>
              </p:cNvSpPr>
              <p:nvPr/>
            </p:nvSpPr>
            <p:spPr bwMode="auto">
              <a:xfrm>
                <a:off x="4921824" y="3444030"/>
                <a:ext cx="900113" cy="563563"/>
              </a:xfrm>
              <a:custGeom>
                <a:avLst/>
                <a:gdLst>
                  <a:gd name="T0" fmla="*/ 111 w 2268"/>
                  <a:gd name="T1" fmla="*/ 1419 h 1419"/>
                  <a:gd name="T2" fmla="*/ 99 w 2268"/>
                  <a:gd name="T3" fmla="*/ 1418 h 1419"/>
                  <a:gd name="T4" fmla="*/ 78 w 2268"/>
                  <a:gd name="T5" fmla="*/ 1414 h 1419"/>
                  <a:gd name="T6" fmla="*/ 57 w 2268"/>
                  <a:gd name="T7" fmla="*/ 1406 h 1419"/>
                  <a:gd name="T8" fmla="*/ 40 w 2268"/>
                  <a:gd name="T9" fmla="*/ 1394 h 1419"/>
                  <a:gd name="T10" fmla="*/ 25 w 2268"/>
                  <a:gd name="T11" fmla="*/ 1378 h 1419"/>
                  <a:gd name="T12" fmla="*/ 13 w 2268"/>
                  <a:gd name="T13" fmla="*/ 1361 h 1419"/>
                  <a:gd name="T14" fmla="*/ 5 w 2268"/>
                  <a:gd name="T15" fmla="*/ 1341 h 1419"/>
                  <a:gd name="T16" fmla="*/ 1 w 2268"/>
                  <a:gd name="T17" fmla="*/ 1320 h 1419"/>
                  <a:gd name="T18" fmla="*/ 0 w 2268"/>
                  <a:gd name="T19" fmla="*/ 111 h 1419"/>
                  <a:gd name="T20" fmla="*/ 1 w 2268"/>
                  <a:gd name="T21" fmla="*/ 99 h 1419"/>
                  <a:gd name="T22" fmla="*/ 5 w 2268"/>
                  <a:gd name="T23" fmla="*/ 78 h 1419"/>
                  <a:gd name="T24" fmla="*/ 13 w 2268"/>
                  <a:gd name="T25" fmla="*/ 57 h 1419"/>
                  <a:gd name="T26" fmla="*/ 25 w 2268"/>
                  <a:gd name="T27" fmla="*/ 40 h 1419"/>
                  <a:gd name="T28" fmla="*/ 40 w 2268"/>
                  <a:gd name="T29" fmla="*/ 25 h 1419"/>
                  <a:gd name="T30" fmla="*/ 57 w 2268"/>
                  <a:gd name="T31" fmla="*/ 13 h 1419"/>
                  <a:gd name="T32" fmla="*/ 78 w 2268"/>
                  <a:gd name="T33" fmla="*/ 5 h 1419"/>
                  <a:gd name="T34" fmla="*/ 99 w 2268"/>
                  <a:gd name="T35" fmla="*/ 1 h 1419"/>
                  <a:gd name="T36" fmla="*/ 2157 w 2268"/>
                  <a:gd name="T37" fmla="*/ 0 h 1419"/>
                  <a:gd name="T38" fmla="*/ 2168 w 2268"/>
                  <a:gd name="T39" fmla="*/ 1 h 1419"/>
                  <a:gd name="T40" fmla="*/ 2190 w 2268"/>
                  <a:gd name="T41" fmla="*/ 5 h 1419"/>
                  <a:gd name="T42" fmla="*/ 2211 w 2268"/>
                  <a:gd name="T43" fmla="*/ 13 h 1419"/>
                  <a:gd name="T44" fmla="*/ 2228 w 2268"/>
                  <a:gd name="T45" fmla="*/ 25 h 1419"/>
                  <a:gd name="T46" fmla="*/ 2243 w 2268"/>
                  <a:gd name="T47" fmla="*/ 40 h 1419"/>
                  <a:gd name="T48" fmla="*/ 2255 w 2268"/>
                  <a:gd name="T49" fmla="*/ 57 h 1419"/>
                  <a:gd name="T50" fmla="*/ 2263 w 2268"/>
                  <a:gd name="T51" fmla="*/ 78 h 1419"/>
                  <a:gd name="T52" fmla="*/ 2267 w 2268"/>
                  <a:gd name="T53" fmla="*/ 99 h 1419"/>
                  <a:gd name="T54" fmla="*/ 2268 w 2268"/>
                  <a:gd name="T55" fmla="*/ 1308 h 1419"/>
                  <a:gd name="T56" fmla="*/ 2267 w 2268"/>
                  <a:gd name="T57" fmla="*/ 1320 h 1419"/>
                  <a:gd name="T58" fmla="*/ 2263 w 2268"/>
                  <a:gd name="T59" fmla="*/ 1341 h 1419"/>
                  <a:gd name="T60" fmla="*/ 2255 w 2268"/>
                  <a:gd name="T61" fmla="*/ 1361 h 1419"/>
                  <a:gd name="T62" fmla="*/ 2243 w 2268"/>
                  <a:gd name="T63" fmla="*/ 1378 h 1419"/>
                  <a:gd name="T64" fmla="*/ 2228 w 2268"/>
                  <a:gd name="T65" fmla="*/ 1394 h 1419"/>
                  <a:gd name="T66" fmla="*/ 2211 w 2268"/>
                  <a:gd name="T67" fmla="*/ 1406 h 1419"/>
                  <a:gd name="T68" fmla="*/ 2190 w 2268"/>
                  <a:gd name="T69" fmla="*/ 1414 h 1419"/>
                  <a:gd name="T70" fmla="*/ 2168 w 2268"/>
                  <a:gd name="T71" fmla="*/ 1418 h 1419"/>
                  <a:gd name="T72" fmla="*/ 2157 w 2268"/>
                  <a:gd name="T73" fmla="*/ 1419 h 1419"/>
                  <a:gd name="T74" fmla="*/ 111 w 2268"/>
                  <a:gd name="T75" fmla="*/ 61 h 1419"/>
                  <a:gd name="T76" fmla="*/ 91 w 2268"/>
                  <a:gd name="T77" fmla="*/ 65 h 1419"/>
                  <a:gd name="T78" fmla="*/ 75 w 2268"/>
                  <a:gd name="T79" fmla="*/ 75 h 1419"/>
                  <a:gd name="T80" fmla="*/ 65 w 2268"/>
                  <a:gd name="T81" fmla="*/ 91 h 1419"/>
                  <a:gd name="T82" fmla="*/ 61 w 2268"/>
                  <a:gd name="T83" fmla="*/ 111 h 1419"/>
                  <a:gd name="T84" fmla="*/ 61 w 2268"/>
                  <a:gd name="T85" fmla="*/ 1308 h 1419"/>
                  <a:gd name="T86" fmla="*/ 65 w 2268"/>
                  <a:gd name="T87" fmla="*/ 1328 h 1419"/>
                  <a:gd name="T88" fmla="*/ 75 w 2268"/>
                  <a:gd name="T89" fmla="*/ 1344 h 1419"/>
                  <a:gd name="T90" fmla="*/ 91 w 2268"/>
                  <a:gd name="T91" fmla="*/ 1354 h 1419"/>
                  <a:gd name="T92" fmla="*/ 111 w 2268"/>
                  <a:gd name="T93" fmla="*/ 1358 h 1419"/>
                  <a:gd name="T94" fmla="*/ 2157 w 2268"/>
                  <a:gd name="T95" fmla="*/ 1358 h 1419"/>
                  <a:gd name="T96" fmla="*/ 2177 w 2268"/>
                  <a:gd name="T97" fmla="*/ 1354 h 1419"/>
                  <a:gd name="T98" fmla="*/ 2192 w 2268"/>
                  <a:gd name="T99" fmla="*/ 1344 h 1419"/>
                  <a:gd name="T100" fmla="*/ 2203 w 2268"/>
                  <a:gd name="T101" fmla="*/ 1328 h 1419"/>
                  <a:gd name="T102" fmla="*/ 2207 w 2268"/>
                  <a:gd name="T103" fmla="*/ 1308 h 1419"/>
                  <a:gd name="T104" fmla="*/ 2207 w 2268"/>
                  <a:gd name="T105" fmla="*/ 111 h 1419"/>
                  <a:gd name="T106" fmla="*/ 2203 w 2268"/>
                  <a:gd name="T107" fmla="*/ 91 h 1419"/>
                  <a:gd name="T108" fmla="*/ 2192 w 2268"/>
                  <a:gd name="T109" fmla="*/ 75 h 1419"/>
                  <a:gd name="T110" fmla="*/ 2177 w 2268"/>
                  <a:gd name="T111" fmla="*/ 65 h 1419"/>
                  <a:gd name="T112" fmla="*/ 2157 w 2268"/>
                  <a:gd name="T113" fmla="*/ 61 h 1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8" h="1419">
                    <a:moveTo>
                      <a:pt x="2157" y="1419"/>
                    </a:moveTo>
                    <a:lnTo>
                      <a:pt x="111" y="1419"/>
                    </a:lnTo>
                    <a:lnTo>
                      <a:pt x="111" y="1419"/>
                    </a:lnTo>
                    <a:lnTo>
                      <a:pt x="99" y="1418"/>
                    </a:lnTo>
                    <a:lnTo>
                      <a:pt x="88" y="1417"/>
                    </a:lnTo>
                    <a:lnTo>
                      <a:pt x="78" y="1414"/>
                    </a:lnTo>
                    <a:lnTo>
                      <a:pt x="68" y="1410"/>
                    </a:lnTo>
                    <a:lnTo>
                      <a:pt x="57" y="1406"/>
                    </a:lnTo>
                    <a:lnTo>
                      <a:pt x="48" y="1400"/>
                    </a:lnTo>
                    <a:lnTo>
                      <a:pt x="40" y="1394"/>
                    </a:lnTo>
                    <a:lnTo>
                      <a:pt x="32" y="1387"/>
                    </a:lnTo>
                    <a:lnTo>
                      <a:pt x="25" y="1378"/>
                    </a:lnTo>
                    <a:lnTo>
                      <a:pt x="19" y="1370"/>
                    </a:lnTo>
                    <a:lnTo>
                      <a:pt x="13" y="1361"/>
                    </a:lnTo>
                    <a:lnTo>
                      <a:pt x="9" y="1351"/>
                    </a:lnTo>
                    <a:lnTo>
                      <a:pt x="5" y="1341"/>
                    </a:lnTo>
                    <a:lnTo>
                      <a:pt x="2" y="1331"/>
                    </a:lnTo>
                    <a:lnTo>
                      <a:pt x="1" y="1320"/>
                    </a:lnTo>
                    <a:lnTo>
                      <a:pt x="0" y="1308"/>
                    </a:lnTo>
                    <a:lnTo>
                      <a:pt x="0" y="111"/>
                    </a:lnTo>
                    <a:lnTo>
                      <a:pt x="0" y="111"/>
                    </a:lnTo>
                    <a:lnTo>
                      <a:pt x="1" y="99"/>
                    </a:lnTo>
                    <a:lnTo>
                      <a:pt x="2" y="88"/>
                    </a:lnTo>
                    <a:lnTo>
                      <a:pt x="5" y="78"/>
                    </a:lnTo>
                    <a:lnTo>
                      <a:pt x="9" y="68"/>
                    </a:lnTo>
                    <a:lnTo>
                      <a:pt x="13" y="57"/>
                    </a:lnTo>
                    <a:lnTo>
                      <a:pt x="19" y="48"/>
                    </a:lnTo>
                    <a:lnTo>
                      <a:pt x="25" y="40"/>
                    </a:lnTo>
                    <a:lnTo>
                      <a:pt x="32" y="32"/>
                    </a:lnTo>
                    <a:lnTo>
                      <a:pt x="40" y="25"/>
                    </a:lnTo>
                    <a:lnTo>
                      <a:pt x="48" y="19"/>
                    </a:lnTo>
                    <a:lnTo>
                      <a:pt x="57" y="13"/>
                    </a:lnTo>
                    <a:lnTo>
                      <a:pt x="68" y="9"/>
                    </a:lnTo>
                    <a:lnTo>
                      <a:pt x="78" y="5"/>
                    </a:lnTo>
                    <a:lnTo>
                      <a:pt x="88" y="2"/>
                    </a:lnTo>
                    <a:lnTo>
                      <a:pt x="99" y="1"/>
                    </a:lnTo>
                    <a:lnTo>
                      <a:pt x="111" y="0"/>
                    </a:lnTo>
                    <a:lnTo>
                      <a:pt x="2157" y="0"/>
                    </a:lnTo>
                    <a:lnTo>
                      <a:pt x="2157" y="0"/>
                    </a:lnTo>
                    <a:lnTo>
                      <a:pt x="2168" y="1"/>
                    </a:lnTo>
                    <a:lnTo>
                      <a:pt x="2179" y="2"/>
                    </a:lnTo>
                    <a:lnTo>
                      <a:pt x="2190" y="5"/>
                    </a:lnTo>
                    <a:lnTo>
                      <a:pt x="2200" y="9"/>
                    </a:lnTo>
                    <a:lnTo>
                      <a:pt x="2211" y="13"/>
                    </a:lnTo>
                    <a:lnTo>
                      <a:pt x="2220" y="19"/>
                    </a:lnTo>
                    <a:lnTo>
                      <a:pt x="2228" y="25"/>
                    </a:lnTo>
                    <a:lnTo>
                      <a:pt x="2236" y="32"/>
                    </a:lnTo>
                    <a:lnTo>
                      <a:pt x="2243" y="40"/>
                    </a:lnTo>
                    <a:lnTo>
                      <a:pt x="2249" y="48"/>
                    </a:lnTo>
                    <a:lnTo>
                      <a:pt x="2255" y="57"/>
                    </a:lnTo>
                    <a:lnTo>
                      <a:pt x="2259" y="68"/>
                    </a:lnTo>
                    <a:lnTo>
                      <a:pt x="2263" y="78"/>
                    </a:lnTo>
                    <a:lnTo>
                      <a:pt x="2265" y="88"/>
                    </a:lnTo>
                    <a:lnTo>
                      <a:pt x="2267" y="99"/>
                    </a:lnTo>
                    <a:lnTo>
                      <a:pt x="2268" y="111"/>
                    </a:lnTo>
                    <a:lnTo>
                      <a:pt x="2268" y="1308"/>
                    </a:lnTo>
                    <a:lnTo>
                      <a:pt x="2268" y="1308"/>
                    </a:lnTo>
                    <a:lnTo>
                      <a:pt x="2267" y="1320"/>
                    </a:lnTo>
                    <a:lnTo>
                      <a:pt x="2265" y="1331"/>
                    </a:lnTo>
                    <a:lnTo>
                      <a:pt x="2263" y="1341"/>
                    </a:lnTo>
                    <a:lnTo>
                      <a:pt x="2259" y="1351"/>
                    </a:lnTo>
                    <a:lnTo>
                      <a:pt x="2255" y="1361"/>
                    </a:lnTo>
                    <a:lnTo>
                      <a:pt x="2249" y="1370"/>
                    </a:lnTo>
                    <a:lnTo>
                      <a:pt x="2243" y="1378"/>
                    </a:lnTo>
                    <a:lnTo>
                      <a:pt x="2236" y="1387"/>
                    </a:lnTo>
                    <a:lnTo>
                      <a:pt x="2228" y="1394"/>
                    </a:lnTo>
                    <a:lnTo>
                      <a:pt x="2220" y="1400"/>
                    </a:lnTo>
                    <a:lnTo>
                      <a:pt x="2211" y="1406"/>
                    </a:lnTo>
                    <a:lnTo>
                      <a:pt x="2200" y="1410"/>
                    </a:lnTo>
                    <a:lnTo>
                      <a:pt x="2190" y="1414"/>
                    </a:lnTo>
                    <a:lnTo>
                      <a:pt x="2179" y="1417"/>
                    </a:lnTo>
                    <a:lnTo>
                      <a:pt x="2168" y="1418"/>
                    </a:lnTo>
                    <a:lnTo>
                      <a:pt x="2157" y="1419"/>
                    </a:lnTo>
                    <a:lnTo>
                      <a:pt x="2157" y="1419"/>
                    </a:lnTo>
                    <a:close/>
                    <a:moveTo>
                      <a:pt x="111" y="61"/>
                    </a:moveTo>
                    <a:lnTo>
                      <a:pt x="111" y="61"/>
                    </a:lnTo>
                    <a:lnTo>
                      <a:pt x="101" y="62"/>
                    </a:lnTo>
                    <a:lnTo>
                      <a:pt x="91" y="65"/>
                    </a:lnTo>
                    <a:lnTo>
                      <a:pt x="83" y="69"/>
                    </a:lnTo>
                    <a:lnTo>
                      <a:pt x="75" y="75"/>
                    </a:lnTo>
                    <a:lnTo>
                      <a:pt x="69" y="83"/>
                    </a:lnTo>
                    <a:lnTo>
                      <a:pt x="65" y="91"/>
                    </a:lnTo>
                    <a:lnTo>
                      <a:pt x="62" y="100"/>
                    </a:lnTo>
                    <a:lnTo>
                      <a:pt x="61" y="111"/>
                    </a:lnTo>
                    <a:lnTo>
                      <a:pt x="61" y="1308"/>
                    </a:lnTo>
                    <a:lnTo>
                      <a:pt x="61" y="1308"/>
                    </a:lnTo>
                    <a:lnTo>
                      <a:pt x="62" y="1319"/>
                    </a:lnTo>
                    <a:lnTo>
                      <a:pt x="65" y="1328"/>
                    </a:lnTo>
                    <a:lnTo>
                      <a:pt x="69" y="1336"/>
                    </a:lnTo>
                    <a:lnTo>
                      <a:pt x="75" y="1344"/>
                    </a:lnTo>
                    <a:lnTo>
                      <a:pt x="83" y="1350"/>
                    </a:lnTo>
                    <a:lnTo>
                      <a:pt x="91" y="1354"/>
                    </a:lnTo>
                    <a:lnTo>
                      <a:pt x="101" y="1357"/>
                    </a:lnTo>
                    <a:lnTo>
                      <a:pt x="111" y="1358"/>
                    </a:lnTo>
                    <a:lnTo>
                      <a:pt x="2157" y="1358"/>
                    </a:lnTo>
                    <a:lnTo>
                      <a:pt x="2157" y="1358"/>
                    </a:lnTo>
                    <a:lnTo>
                      <a:pt x="2167" y="1357"/>
                    </a:lnTo>
                    <a:lnTo>
                      <a:pt x="2177" y="1354"/>
                    </a:lnTo>
                    <a:lnTo>
                      <a:pt x="2185" y="1350"/>
                    </a:lnTo>
                    <a:lnTo>
                      <a:pt x="2192" y="1344"/>
                    </a:lnTo>
                    <a:lnTo>
                      <a:pt x="2198" y="1336"/>
                    </a:lnTo>
                    <a:lnTo>
                      <a:pt x="2203" y="1328"/>
                    </a:lnTo>
                    <a:lnTo>
                      <a:pt x="2206" y="1319"/>
                    </a:lnTo>
                    <a:lnTo>
                      <a:pt x="2207" y="1308"/>
                    </a:lnTo>
                    <a:lnTo>
                      <a:pt x="2207" y="111"/>
                    </a:lnTo>
                    <a:lnTo>
                      <a:pt x="2207" y="111"/>
                    </a:lnTo>
                    <a:lnTo>
                      <a:pt x="2206" y="100"/>
                    </a:lnTo>
                    <a:lnTo>
                      <a:pt x="2203" y="91"/>
                    </a:lnTo>
                    <a:lnTo>
                      <a:pt x="2198" y="83"/>
                    </a:lnTo>
                    <a:lnTo>
                      <a:pt x="2192" y="75"/>
                    </a:lnTo>
                    <a:lnTo>
                      <a:pt x="2185" y="69"/>
                    </a:lnTo>
                    <a:lnTo>
                      <a:pt x="2177" y="65"/>
                    </a:lnTo>
                    <a:lnTo>
                      <a:pt x="2167" y="62"/>
                    </a:lnTo>
                    <a:lnTo>
                      <a:pt x="2157" y="61"/>
                    </a:lnTo>
                    <a:lnTo>
                      <a:pt x="111" y="61"/>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Desktop Base">
                <a:extLst>
                  <a:ext uri="{FF2B5EF4-FFF2-40B4-BE49-F238E27FC236}">
                    <a16:creationId xmlns:a16="http://schemas.microsoft.com/office/drawing/2014/main" xmlns="" id="{0B9ECD1F-979E-4AE9-BF17-54A5E64861B4}"/>
                  </a:ext>
                </a:extLst>
              </p:cNvPr>
              <p:cNvSpPr>
                <a:spLocks/>
              </p:cNvSpPr>
              <p:nvPr/>
            </p:nvSpPr>
            <p:spPr bwMode="auto">
              <a:xfrm>
                <a:off x="5157717" y="4110037"/>
                <a:ext cx="446088" cy="49213"/>
              </a:xfrm>
              <a:custGeom>
                <a:avLst/>
                <a:gdLst>
                  <a:gd name="T0" fmla="*/ 1063 w 1126"/>
                  <a:gd name="T1" fmla="*/ 125 h 125"/>
                  <a:gd name="T2" fmla="*/ 62 w 1126"/>
                  <a:gd name="T3" fmla="*/ 125 h 125"/>
                  <a:gd name="T4" fmla="*/ 62 w 1126"/>
                  <a:gd name="T5" fmla="*/ 125 h 125"/>
                  <a:gd name="T6" fmla="*/ 56 w 1126"/>
                  <a:gd name="T7" fmla="*/ 125 h 125"/>
                  <a:gd name="T8" fmla="*/ 50 w 1126"/>
                  <a:gd name="T9" fmla="*/ 124 h 125"/>
                  <a:gd name="T10" fmla="*/ 44 w 1126"/>
                  <a:gd name="T11" fmla="*/ 122 h 125"/>
                  <a:gd name="T12" fmla="*/ 38 w 1126"/>
                  <a:gd name="T13" fmla="*/ 120 h 125"/>
                  <a:gd name="T14" fmla="*/ 27 w 1126"/>
                  <a:gd name="T15" fmla="*/ 115 h 125"/>
                  <a:gd name="T16" fmla="*/ 18 w 1126"/>
                  <a:gd name="T17" fmla="*/ 107 h 125"/>
                  <a:gd name="T18" fmla="*/ 10 w 1126"/>
                  <a:gd name="T19" fmla="*/ 98 h 125"/>
                  <a:gd name="T20" fmla="*/ 5 w 1126"/>
                  <a:gd name="T21" fmla="*/ 87 h 125"/>
                  <a:gd name="T22" fmla="*/ 3 w 1126"/>
                  <a:gd name="T23" fmla="*/ 81 h 125"/>
                  <a:gd name="T24" fmla="*/ 1 w 1126"/>
                  <a:gd name="T25" fmla="*/ 75 h 125"/>
                  <a:gd name="T26" fmla="*/ 0 w 1126"/>
                  <a:gd name="T27" fmla="*/ 69 h 125"/>
                  <a:gd name="T28" fmla="*/ 0 w 1126"/>
                  <a:gd name="T29" fmla="*/ 62 h 125"/>
                  <a:gd name="T30" fmla="*/ 0 w 1126"/>
                  <a:gd name="T31" fmla="*/ 62 h 125"/>
                  <a:gd name="T32" fmla="*/ 0 w 1126"/>
                  <a:gd name="T33" fmla="*/ 62 h 125"/>
                  <a:gd name="T34" fmla="*/ 0 w 1126"/>
                  <a:gd name="T35" fmla="*/ 56 h 125"/>
                  <a:gd name="T36" fmla="*/ 1 w 1126"/>
                  <a:gd name="T37" fmla="*/ 49 h 125"/>
                  <a:gd name="T38" fmla="*/ 3 w 1126"/>
                  <a:gd name="T39" fmla="*/ 43 h 125"/>
                  <a:gd name="T40" fmla="*/ 5 w 1126"/>
                  <a:gd name="T41" fmla="*/ 38 h 125"/>
                  <a:gd name="T42" fmla="*/ 10 w 1126"/>
                  <a:gd name="T43" fmla="*/ 27 h 125"/>
                  <a:gd name="T44" fmla="*/ 18 w 1126"/>
                  <a:gd name="T45" fmla="*/ 18 h 125"/>
                  <a:gd name="T46" fmla="*/ 27 w 1126"/>
                  <a:gd name="T47" fmla="*/ 10 h 125"/>
                  <a:gd name="T48" fmla="*/ 38 w 1126"/>
                  <a:gd name="T49" fmla="*/ 4 h 125"/>
                  <a:gd name="T50" fmla="*/ 44 w 1126"/>
                  <a:gd name="T51" fmla="*/ 2 h 125"/>
                  <a:gd name="T52" fmla="*/ 50 w 1126"/>
                  <a:gd name="T53" fmla="*/ 1 h 125"/>
                  <a:gd name="T54" fmla="*/ 56 w 1126"/>
                  <a:gd name="T55" fmla="*/ 0 h 125"/>
                  <a:gd name="T56" fmla="*/ 62 w 1126"/>
                  <a:gd name="T57" fmla="*/ 0 h 125"/>
                  <a:gd name="T58" fmla="*/ 1063 w 1126"/>
                  <a:gd name="T59" fmla="*/ 0 h 125"/>
                  <a:gd name="T60" fmla="*/ 1063 w 1126"/>
                  <a:gd name="T61" fmla="*/ 0 h 125"/>
                  <a:gd name="T62" fmla="*/ 1069 w 1126"/>
                  <a:gd name="T63" fmla="*/ 0 h 125"/>
                  <a:gd name="T64" fmla="*/ 1076 w 1126"/>
                  <a:gd name="T65" fmla="*/ 1 h 125"/>
                  <a:gd name="T66" fmla="*/ 1082 w 1126"/>
                  <a:gd name="T67" fmla="*/ 2 h 125"/>
                  <a:gd name="T68" fmla="*/ 1087 w 1126"/>
                  <a:gd name="T69" fmla="*/ 4 h 125"/>
                  <a:gd name="T70" fmla="*/ 1098 w 1126"/>
                  <a:gd name="T71" fmla="*/ 10 h 125"/>
                  <a:gd name="T72" fmla="*/ 1107 w 1126"/>
                  <a:gd name="T73" fmla="*/ 18 h 125"/>
                  <a:gd name="T74" fmla="*/ 1115 w 1126"/>
                  <a:gd name="T75" fmla="*/ 27 h 125"/>
                  <a:gd name="T76" fmla="*/ 1121 w 1126"/>
                  <a:gd name="T77" fmla="*/ 38 h 125"/>
                  <a:gd name="T78" fmla="*/ 1123 w 1126"/>
                  <a:gd name="T79" fmla="*/ 43 h 125"/>
                  <a:gd name="T80" fmla="*/ 1124 w 1126"/>
                  <a:gd name="T81" fmla="*/ 49 h 125"/>
                  <a:gd name="T82" fmla="*/ 1125 w 1126"/>
                  <a:gd name="T83" fmla="*/ 56 h 125"/>
                  <a:gd name="T84" fmla="*/ 1126 w 1126"/>
                  <a:gd name="T85" fmla="*/ 62 h 125"/>
                  <a:gd name="T86" fmla="*/ 1126 w 1126"/>
                  <a:gd name="T87" fmla="*/ 62 h 125"/>
                  <a:gd name="T88" fmla="*/ 1126 w 1126"/>
                  <a:gd name="T89" fmla="*/ 62 h 125"/>
                  <a:gd name="T90" fmla="*/ 1125 w 1126"/>
                  <a:gd name="T91" fmla="*/ 69 h 125"/>
                  <a:gd name="T92" fmla="*/ 1124 w 1126"/>
                  <a:gd name="T93" fmla="*/ 75 h 125"/>
                  <a:gd name="T94" fmla="*/ 1123 w 1126"/>
                  <a:gd name="T95" fmla="*/ 81 h 125"/>
                  <a:gd name="T96" fmla="*/ 1121 w 1126"/>
                  <a:gd name="T97" fmla="*/ 87 h 125"/>
                  <a:gd name="T98" fmla="*/ 1115 w 1126"/>
                  <a:gd name="T99" fmla="*/ 98 h 125"/>
                  <a:gd name="T100" fmla="*/ 1107 w 1126"/>
                  <a:gd name="T101" fmla="*/ 107 h 125"/>
                  <a:gd name="T102" fmla="*/ 1098 w 1126"/>
                  <a:gd name="T103" fmla="*/ 115 h 125"/>
                  <a:gd name="T104" fmla="*/ 1087 w 1126"/>
                  <a:gd name="T105" fmla="*/ 120 h 125"/>
                  <a:gd name="T106" fmla="*/ 1082 w 1126"/>
                  <a:gd name="T107" fmla="*/ 122 h 125"/>
                  <a:gd name="T108" fmla="*/ 1076 w 1126"/>
                  <a:gd name="T109" fmla="*/ 124 h 125"/>
                  <a:gd name="T110" fmla="*/ 1069 w 1126"/>
                  <a:gd name="T111" fmla="*/ 125 h 125"/>
                  <a:gd name="T112" fmla="*/ 1063 w 1126"/>
                  <a:gd name="T113" fmla="*/ 125 h 125"/>
                  <a:gd name="T114" fmla="*/ 1063 w 1126"/>
                  <a:gd name="T11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6" h="125">
                    <a:moveTo>
                      <a:pt x="1063" y="125"/>
                    </a:moveTo>
                    <a:lnTo>
                      <a:pt x="62" y="125"/>
                    </a:lnTo>
                    <a:lnTo>
                      <a:pt x="62" y="125"/>
                    </a:lnTo>
                    <a:lnTo>
                      <a:pt x="56" y="125"/>
                    </a:lnTo>
                    <a:lnTo>
                      <a:pt x="50" y="124"/>
                    </a:lnTo>
                    <a:lnTo>
                      <a:pt x="44" y="122"/>
                    </a:lnTo>
                    <a:lnTo>
                      <a:pt x="38" y="120"/>
                    </a:lnTo>
                    <a:lnTo>
                      <a:pt x="27" y="115"/>
                    </a:lnTo>
                    <a:lnTo>
                      <a:pt x="18" y="107"/>
                    </a:lnTo>
                    <a:lnTo>
                      <a:pt x="10" y="98"/>
                    </a:lnTo>
                    <a:lnTo>
                      <a:pt x="5" y="87"/>
                    </a:lnTo>
                    <a:lnTo>
                      <a:pt x="3" y="81"/>
                    </a:lnTo>
                    <a:lnTo>
                      <a:pt x="1" y="75"/>
                    </a:lnTo>
                    <a:lnTo>
                      <a:pt x="0" y="69"/>
                    </a:lnTo>
                    <a:lnTo>
                      <a:pt x="0" y="62"/>
                    </a:lnTo>
                    <a:lnTo>
                      <a:pt x="0" y="62"/>
                    </a:lnTo>
                    <a:lnTo>
                      <a:pt x="0" y="62"/>
                    </a:lnTo>
                    <a:lnTo>
                      <a:pt x="0" y="56"/>
                    </a:lnTo>
                    <a:lnTo>
                      <a:pt x="1" y="49"/>
                    </a:lnTo>
                    <a:lnTo>
                      <a:pt x="3" y="43"/>
                    </a:lnTo>
                    <a:lnTo>
                      <a:pt x="5" y="38"/>
                    </a:lnTo>
                    <a:lnTo>
                      <a:pt x="10" y="27"/>
                    </a:lnTo>
                    <a:lnTo>
                      <a:pt x="18" y="18"/>
                    </a:lnTo>
                    <a:lnTo>
                      <a:pt x="27" y="10"/>
                    </a:lnTo>
                    <a:lnTo>
                      <a:pt x="38" y="4"/>
                    </a:lnTo>
                    <a:lnTo>
                      <a:pt x="44" y="2"/>
                    </a:lnTo>
                    <a:lnTo>
                      <a:pt x="50" y="1"/>
                    </a:lnTo>
                    <a:lnTo>
                      <a:pt x="56" y="0"/>
                    </a:lnTo>
                    <a:lnTo>
                      <a:pt x="62" y="0"/>
                    </a:lnTo>
                    <a:lnTo>
                      <a:pt x="1063" y="0"/>
                    </a:lnTo>
                    <a:lnTo>
                      <a:pt x="1063" y="0"/>
                    </a:lnTo>
                    <a:lnTo>
                      <a:pt x="1069" y="0"/>
                    </a:lnTo>
                    <a:lnTo>
                      <a:pt x="1076" y="1"/>
                    </a:lnTo>
                    <a:lnTo>
                      <a:pt x="1082" y="2"/>
                    </a:lnTo>
                    <a:lnTo>
                      <a:pt x="1087" y="4"/>
                    </a:lnTo>
                    <a:lnTo>
                      <a:pt x="1098" y="10"/>
                    </a:lnTo>
                    <a:lnTo>
                      <a:pt x="1107" y="18"/>
                    </a:lnTo>
                    <a:lnTo>
                      <a:pt x="1115" y="27"/>
                    </a:lnTo>
                    <a:lnTo>
                      <a:pt x="1121" y="38"/>
                    </a:lnTo>
                    <a:lnTo>
                      <a:pt x="1123" y="43"/>
                    </a:lnTo>
                    <a:lnTo>
                      <a:pt x="1124" y="49"/>
                    </a:lnTo>
                    <a:lnTo>
                      <a:pt x="1125" y="56"/>
                    </a:lnTo>
                    <a:lnTo>
                      <a:pt x="1126" y="62"/>
                    </a:lnTo>
                    <a:lnTo>
                      <a:pt x="1126" y="62"/>
                    </a:lnTo>
                    <a:lnTo>
                      <a:pt x="1126" y="62"/>
                    </a:lnTo>
                    <a:lnTo>
                      <a:pt x="1125" y="69"/>
                    </a:lnTo>
                    <a:lnTo>
                      <a:pt x="1124" y="75"/>
                    </a:lnTo>
                    <a:lnTo>
                      <a:pt x="1123" y="81"/>
                    </a:lnTo>
                    <a:lnTo>
                      <a:pt x="1121" y="87"/>
                    </a:lnTo>
                    <a:lnTo>
                      <a:pt x="1115" y="98"/>
                    </a:lnTo>
                    <a:lnTo>
                      <a:pt x="1107" y="107"/>
                    </a:lnTo>
                    <a:lnTo>
                      <a:pt x="1098" y="115"/>
                    </a:lnTo>
                    <a:lnTo>
                      <a:pt x="1087" y="120"/>
                    </a:lnTo>
                    <a:lnTo>
                      <a:pt x="1082" y="122"/>
                    </a:lnTo>
                    <a:lnTo>
                      <a:pt x="1076" y="124"/>
                    </a:lnTo>
                    <a:lnTo>
                      <a:pt x="1069" y="125"/>
                    </a:lnTo>
                    <a:lnTo>
                      <a:pt x="1063" y="125"/>
                    </a:lnTo>
                    <a:lnTo>
                      <a:pt x="1063" y="125"/>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1" name="Freeform 29">
            <a:extLst>
              <a:ext uri="{FF2B5EF4-FFF2-40B4-BE49-F238E27FC236}">
                <a16:creationId xmlns:a16="http://schemas.microsoft.com/office/drawing/2014/main" xmlns="" id="{DDDD8130-5C49-492F-AD36-81A9DE345E1F}"/>
              </a:ext>
            </a:extLst>
          </p:cNvPr>
          <p:cNvSpPr>
            <a:spLocks noEditPoints="1"/>
          </p:cNvSpPr>
          <p:nvPr/>
        </p:nvSpPr>
        <p:spPr bwMode="auto">
          <a:xfrm>
            <a:off x="1779535" y="3107932"/>
            <a:ext cx="1123433" cy="1078695"/>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2" name="Freeform 29">
            <a:extLst>
              <a:ext uri="{FF2B5EF4-FFF2-40B4-BE49-F238E27FC236}">
                <a16:creationId xmlns:a16="http://schemas.microsoft.com/office/drawing/2014/main" xmlns="" id="{31C07DC1-30CA-4573-9B17-6DE71DB0F766}"/>
              </a:ext>
            </a:extLst>
          </p:cNvPr>
          <p:cNvSpPr>
            <a:spLocks noEditPoints="1"/>
          </p:cNvSpPr>
          <p:nvPr/>
        </p:nvSpPr>
        <p:spPr bwMode="auto">
          <a:xfrm>
            <a:off x="2696629" y="2670453"/>
            <a:ext cx="765574" cy="749882"/>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4" name="Freeform 29">
            <a:extLst>
              <a:ext uri="{FF2B5EF4-FFF2-40B4-BE49-F238E27FC236}">
                <a16:creationId xmlns:a16="http://schemas.microsoft.com/office/drawing/2014/main" xmlns="" id="{E952703F-B3F7-43E4-9EF7-1CEAA54F1D7E}"/>
              </a:ext>
            </a:extLst>
          </p:cNvPr>
          <p:cNvSpPr>
            <a:spLocks noEditPoints="1"/>
          </p:cNvSpPr>
          <p:nvPr/>
        </p:nvSpPr>
        <p:spPr bwMode="auto">
          <a:xfrm>
            <a:off x="2993394" y="3309162"/>
            <a:ext cx="973607" cy="953653"/>
          </a:xfrm>
          <a:custGeom>
            <a:avLst/>
            <a:gdLst>
              <a:gd name="T0" fmla="*/ 221 w 778"/>
              <a:gd name="T1" fmla="*/ 123 h 779"/>
              <a:gd name="T2" fmla="*/ 181 w 778"/>
              <a:gd name="T3" fmla="*/ 157 h 779"/>
              <a:gd name="T4" fmla="*/ 123 w 778"/>
              <a:gd name="T5" fmla="*/ 144 h 779"/>
              <a:gd name="T6" fmla="*/ 33 w 778"/>
              <a:gd name="T7" fmla="*/ 235 h 779"/>
              <a:gd name="T8" fmla="*/ 81 w 778"/>
              <a:gd name="T9" fmla="*/ 320 h 779"/>
              <a:gd name="T10" fmla="*/ 86 w 778"/>
              <a:gd name="T11" fmla="*/ 363 h 779"/>
              <a:gd name="T12" fmla="*/ 70 w 778"/>
              <a:gd name="T13" fmla="*/ 378 h 779"/>
              <a:gd name="T14" fmla="*/ 4 w 778"/>
              <a:gd name="T15" fmla="*/ 443 h 779"/>
              <a:gd name="T16" fmla="*/ 67 w 778"/>
              <a:gd name="T17" fmla="*/ 555 h 779"/>
              <a:gd name="T18" fmla="*/ 122 w 778"/>
              <a:gd name="T19" fmla="*/ 558 h 779"/>
              <a:gd name="T20" fmla="*/ 157 w 778"/>
              <a:gd name="T21" fmla="*/ 597 h 779"/>
              <a:gd name="T22" fmla="*/ 143 w 778"/>
              <a:gd name="T23" fmla="*/ 656 h 779"/>
              <a:gd name="T24" fmla="*/ 235 w 778"/>
              <a:gd name="T25" fmla="*/ 746 h 779"/>
              <a:gd name="T26" fmla="*/ 319 w 778"/>
              <a:gd name="T27" fmla="*/ 697 h 779"/>
              <a:gd name="T28" fmla="*/ 362 w 778"/>
              <a:gd name="T29" fmla="*/ 693 h 779"/>
              <a:gd name="T30" fmla="*/ 377 w 778"/>
              <a:gd name="T31" fmla="*/ 709 h 779"/>
              <a:gd name="T32" fmla="*/ 443 w 778"/>
              <a:gd name="T33" fmla="*/ 775 h 779"/>
              <a:gd name="T34" fmla="*/ 555 w 778"/>
              <a:gd name="T35" fmla="*/ 712 h 779"/>
              <a:gd name="T36" fmla="*/ 557 w 778"/>
              <a:gd name="T37" fmla="*/ 656 h 779"/>
              <a:gd name="T38" fmla="*/ 597 w 778"/>
              <a:gd name="T39" fmla="*/ 622 h 779"/>
              <a:gd name="T40" fmla="*/ 655 w 778"/>
              <a:gd name="T41" fmla="*/ 635 h 779"/>
              <a:gd name="T42" fmla="*/ 746 w 778"/>
              <a:gd name="T43" fmla="*/ 544 h 779"/>
              <a:gd name="T44" fmla="*/ 697 w 778"/>
              <a:gd name="T45" fmla="*/ 460 h 779"/>
              <a:gd name="T46" fmla="*/ 692 w 778"/>
              <a:gd name="T47" fmla="*/ 417 h 779"/>
              <a:gd name="T48" fmla="*/ 709 w 778"/>
              <a:gd name="T49" fmla="*/ 402 h 779"/>
              <a:gd name="T50" fmla="*/ 774 w 778"/>
              <a:gd name="T51" fmla="*/ 336 h 779"/>
              <a:gd name="T52" fmla="*/ 711 w 778"/>
              <a:gd name="T53" fmla="*/ 224 h 779"/>
              <a:gd name="T54" fmla="*/ 656 w 778"/>
              <a:gd name="T55" fmla="*/ 222 h 779"/>
              <a:gd name="T56" fmla="*/ 622 w 778"/>
              <a:gd name="T57" fmla="*/ 182 h 779"/>
              <a:gd name="T58" fmla="*/ 635 w 778"/>
              <a:gd name="T59" fmla="*/ 123 h 779"/>
              <a:gd name="T60" fmla="*/ 544 w 778"/>
              <a:gd name="T61" fmla="*/ 33 h 779"/>
              <a:gd name="T62" fmla="*/ 459 w 778"/>
              <a:gd name="T63" fmla="*/ 82 h 779"/>
              <a:gd name="T64" fmla="*/ 416 w 778"/>
              <a:gd name="T65" fmla="*/ 87 h 779"/>
              <a:gd name="T66" fmla="*/ 401 w 778"/>
              <a:gd name="T67" fmla="*/ 70 h 779"/>
              <a:gd name="T68" fmla="*/ 336 w 778"/>
              <a:gd name="T69" fmla="*/ 5 h 779"/>
              <a:gd name="T70" fmla="*/ 224 w 778"/>
              <a:gd name="T71" fmla="*/ 67 h 779"/>
              <a:gd name="T72" fmla="*/ 390 w 778"/>
              <a:gd name="T73" fmla="*/ 159 h 779"/>
              <a:gd name="T74" fmla="*/ 390 w 778"/>
              <a:gd name="T75" fmla="*/ 607 h 779"/>
              <a:gd name="T76" fmla="*/ 390 w 778"/>
              <a:gd name="T77" fmla="*/ 159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8" h="779">
                <a:moveTo>
                  <a:pt x="221" y="123"/>
                </a:moveTo>
                <a:cubicBezTo>
                  <a:pt x="221" y="123"/>
                  <a:pt x="221" y="123"/>
                  <a:pt x="221" y="123"/>
                </a:cubicBezTo>
                <a:cubicBezTo>
                  <a:pt x="220" y="138"/>
                  <a:pt x="210" y="152"/>
                  <a:pt x="194" y="156"/>
                </a:cubicBezTo>
                <a:cubicBezTo>
                  <a:pt x="190" y="157"/>
                  <a:pt x="186" y="158"/>
                  <a:pt x="181" y="157"/>
                </a:cubicBezTo>
                <a:cubicBezTo>
                  <a:pt x="172" y="155"/>
                  <a:pt x="172" y="155"/>
                  <a:pt x="172" y="155"/>
                </a:cubicBezTo>
                <a:cubicBezTo>
                  <a:pt x="123" y="144"/>
                  <a:pt x="123" y="144"/>
                  <a:pt x="123" y="144"/>
                </a:cubicBezTo>
                <a:cubicBezTo>
                  <a:pt x="107" y="140"/>
                  <a:pt x="88" y="140"/>
                  <a:pt x="79" y="155"/>
                </a:cubicBezTo>
                <a:cubicBezTo>
                  <a:pt x="33" y="235"/>
                  <a:pt x="33" y="235"/>
                  <a:pt x="33" y="235"/>
                </a:cubicBezTo>
                <a:cubicBezTo>
                  <a:pt x="24" y="250"/>
                  <a:pt x="32" y="265"/>
                  <a:pt x="44" y="279"/>
                </a:cubicBezTo>
                <a:cubicBezTo>
                  <a:pt x="81" y="320"/>
                  <a:pt x="81" y="320"/>
                  <a:pt x="81" y="320"/>
                </a:cubicBezTo>
                <a:cubicBezTo>
                  <a:pt x="82" y="320"/>
                  <a:pt x="82" y="320"/>
                  <a:pt x="82" y="320"/>
                </a:cubicBezTo>
                <a:cubicBezTo>
                  <a:pt x="92" y="331"/>
                  <a:pt x="94" y="349"/>
                  <a:pt x="86" y="363"/>
                </a:cubicBezTo>
                <a:cubicBezTo>
                  <a:pt x="84" y="366"/>
                  <a:pt x="81" y="370"/>
                  <a:pt x="78" y="372"/>
                </a:cubicBezTo>
                <a:cubicBezTo>
                  <a:pt x="70" y="378"/>
                  <a:pt x="70" y="378"/>
                  <a:pt x="70" y="378"/>
                </a:cubicBezTo>
                <a:cubicBezTo>
                  <a:pt x="27" y="404"/>
                  <a:pt x="27" y="404"/>
                  <a:pt x="27" y="404"/>
                </a:cubicBezTo>
                <a:cubicBezTo>
                  <a:pt x="13" y="412"/>
                  <a:pt x="0" y="426"/>
                  <a:pt x="4" y="443"/>
                </a:cubicBezTo>
                <a:cubicBezTo>
                  <a:pt x="28" y="533"/>
                  <a:pt x="28" y="533"/>
                  <a:pt x="28" y="533"/>
                </a:cubicBezTo>
                <a:cubicBezTo>
                  <a:pt x="32" y="550"/>
                  <a:pt x="48" y="555"/>
                  <a:pt x="67" y="555"/>
                </a:cubicBezTo>
                <a:cubicBezTo>
                  <a:pt x="122" y="558"/>
                  <a:pt x="122" y="558"/>
                  <a:pt x="122" y="558"/>
                </a:cubicBezTo>
                <a:cubicBezTo>
                  <a:pt x="122" y="558"/>
                  <a:pt x="122" y="558"/>
                  <a:pt x="122" y="558"/>
                </a:cubicBezTo>
                <a:cubicBezTo>
                  <a:pt x="138" y="559"/>
                  <a:pt x="152" y="569"/>
                  <a:pt x="156" y="585"/>
                </a:cubicBezTo>
                <a:cubicBezTo>
                  <a:pt x="157" y="589"/>
                  <a:pt x="157" y="593"/>
                  <a:pt x="157" y="597"/>
                </a:cubicBezTo>
                <a:cubicBezTo>
                  <a:pt x="155" y="607"/>
                  <a:pt x="155" y="607"/>
                  <a:pt x="155" y="607"/>
                </a:cubicBezTo>
                <a:cubicBezTo>
                  <a:pt x="143" y="656"/>
                  <a:pt x="143" y="656"/>
                  <a:pt x="143" y="656"/>
                </a:cubicBezTo>
                <a:cubicBezTo>
                  <a:pt x="139" y="671"/>
                  <a:pt x="140" y="691"/>
                  <a:pt x="155" y="700"/>
                </a:cubicBezTo>
                <a:cubicBezTo>
                  <a:pt x="235" y="746"/>
                  <a:pt x="235" y="746"/>
                  <a:pt x="235" y="746"/>
                </a:cubicBezTo>
                <a:cubicBezTo>
                  <a:pt x="250" y="755"/>
                  <a:pt x="265" y="747"/>
                  <a:pt x="278" y="735"/>
                </a:cubicBezTo>
                <a:cubicBezTo>
                  <a:pt x="319" y="697"/>
                  <a:pt x="319" y="697"/>
                  <a:pt x="319" y="697"/>
                </a:cubicBezTo>
                <a:cubicBezTo>
                  <a:pt x="319" y="697"/>
                  <a:pt x="319" y="697"/>
                  <a:pt x="319" y="697"/>
                </a:cubicBezTo>
                <a:cubicBezTo>
                  <a:pt x="331" y="687"/>
                  <a:pt x="348" y="685"/>
                  <a:pt x="362" y="693"/>
                </a:cubicBezTo>
                <a:cubicBezTo>
                  <a:pt x="366" y="695"/>
                  <a:pt x="369" y="698"/>
                  <a:pt x="372" y="701"/>
                </a:cubicBezTo>
                <a:cubicBezTo>
                  <a:pt x="377" y="709"/>
                  <a:pt x="377" y="709"/>
                  <a:pt x="377" y="709"/>
                </a:cubicBezTo>
                <a:cubicBezTo>
                  <a:pt x="404" y="752"/>
                  <a:pt x="404" y="752"/>
                  <a:pt x="404" y="752"/>
                </a:cubicBezTo>
                <a:cubicBezTo>
                  <a:pt x="412" y="766"/>
                  <a:pt x="426" y="779"/>
                  <a:pt x="443" y="775"/>
                </a:cubicBezTo>
                <a:cubicBezTo>
                  <a:pt x="532" y="751"/>
                  <a:pt x="532" y="751"/>
                  <a:pt x="532" y="751"/>
                </a:cubicBezTo>
                <a:cubicBezTo>
                  <a:pt x="549" y="747"/>
                  <a:pt x="554" y="731"/>
                  <a:pt x="555" y="712"/>
                </a:cubicBezTo>
                <a:cubicBezTo>
                  <a:pt x="557" y="657"/>
                  <a:pt x="557" y="657"/>
                  <a:pt x="557" y="657"/>
                </a:cubicBezTo>
                <a:cubicBezTo>
                  <a:pt x="557" y="657"/>
                  <a:pt x="557" y="657"/>
                  <a:pt x="557" y="656"/>
                </a:cubicBezTo>
                <a:cubicBezTo>
                  <a:pt x="558" y="641"/>
                  <a:pt x="569" y="627"/>
                  <a:pt x="584" y="623"/>
                </a:cubicBezTo>
                <a:cubicBezTo>
                  <a:pt x="589" y="622"/>
                  <a:pt x="593" y="622"/>
                  <a:pt x="597" y="622"/>
                </a:cubicBezTo>
                <a:cubicBezTo>
                  <a:pt x="606" y="624"/>
                  <a:pt x="606" y="624"/>
                  <a:pt x="606" y="624"/>
                </a:cubicBezTo>
                <a:cubicBezTo>
                  <a:pt x="655" y="635"/>
                  <a:pt x="655" y="635"/>
                  <a:pt x="655" y="635"/>
                </a:cubicBezTo>
                <a:cubicBezTo>
                  <a:pt x="671" y="640"/>
                  <a:pt x="690" y="639"/>
                  <a:pt x="699" y="624"/>
                </a:cubicBezTo>
                <a:cubicBezTo>
                  <a:pt x="746" y="544"/>
                  <a:pt x="746" y="544"/>
                  <a:pt x="746" y="544"/>
                </a:cubicBezTo>
                <a:cubicBezTo>
                  <a:pt x="755" y="529"/>
                  <a:pt x="747" y="514"/>
                  <a:pt x="734" y="501"/>
                </a:cubicBezTo>
                <a:cubicBezTo>
                  <a:pt x="697" y="460"/>
                  <a:pt x="697" y="460"/>
                  <a:pt x="697" y="460"/>
                </a:cubicBezTo>
                <a:cubicBezTo>
                  <a:pt x="697" y="460"/>
                  <a:pt x="697" y="460"/>
                  <a:pt x="697" y="459"/>
                </a:cubicBezTo>
                <a:cubicBezTo>
                  <a:pt x="686" y="448"/>
                  <a:pt x="684" y="431"/>
                  <a:pt x="692" y="417"/>
                </a:cubicBezTo>
                <a:cubicBezTo>
                  <a:pt x="694" y="413"/>
                  <a:pt x="697" y="410"/>
                  <a:pt x="700" y="407"/>
                </a:cubicBezTo>
                <a:cubicBezTo>
                  <a:pt x="709" y="402"/>
                  <a:pt x="709" y="402"/>
                  <a:pt x="709" y="402"/>
                </a:cubicBezTo>
                <a:cubicBezTo>
                  <a:pt x="751" y="375"/>
                  <a:pt x="751" y="375"/>
                  <a:pt x="751" y="375"/>
                </a:cubicBezTo>
                <a:cubicBezTo>
                  <a:pt x="765" y="367"/>
                  <a:pt x="778" y="353"/>
                  <a:pt x="774" y="336"/>
                </a:cubicBezTo>
                <a:cubicBezTo>
                  <a:pt x="751" y="247"/>
                  <a:pt x="751" y="247"/>
                  <a:pt x="751" y="247"/>
                </a:cubicBezTo>
                <a:cubicBezTo>
                  <a:pt x="746" y="230"/>
                  <a:pt x="730" y="225"/>
                  <a:pt x="711" y="224"/>
                </a:cubicBezTo>
                <a:cubicBezTo>
                  <a:pt x="656" y="222"/>
                  <a:pt x="656" y="222"/>
                  <a:pt x="656" y="222"/>
                </a:cubicBezTo>
                <a:cubicBezTo>
                  <a:pt x="656" y="222"/>
                  <a:pt x="656" y="222"/>
                  <a:pt x="656" y="222"/>
                </a:cubicBezTo>
                <a:cubicBezTo>
                  <a:pt x="640" y="221"/>
                  <a:pt x="627" y="210"/>
                  <a:pt x="623" y="195"/>
                </a:cubicBezTo>
                <a:cubicBezTo>
                  <a:pt x="621" y="190"/>
                  <a:pt x="621" y="186"/>
                  <a:pt x="622" y="182"/>
                </a:cubicBezTo>
                <a:cubicBezTo>
                  <a:pt x="624" y="172"/>
                  <a:pt x="624" y="172"/>
                  <a:pt x="624" y="172"/>
                </a:cubicBezTo>
                <a:cubicBezTo>
                  <a:pt x="635" y="123"/>
                  <a:pt x="635" y="123"/>
                  <a:pt x="635" y="123"/>
                </a:cubicBezTo>
                <a:cubicBezTo>
                  <a:pt x="639" y="108"/>
                  <a:pt x="639" y="89"/>
                  <a:pt x="623" y="80"/>
                </a:cubicBezTo>
                <a:cubicBezTo>
                  <a:pt x="544" y="33"/>
                  <a:pt x="544" y="33"/>
                  <a:pt x="544" y="33"/>
                </a:cubicBezTo>
                <a:cubicBezTo>
                  <a:pt x="528" y="24"/>
                  <a:pt x="514" y="32"/>
                  <a:pt x="500" y="45"/>
                </a:cubicBezTo>
                <a:cubicBezTo>
                  <a:pt x="459" y="82"/>
                  <a:pt x="459" y="82"/>
                  <a:pt x="459" y="82"/>
                </a:cubicBezTo>
                <a:cubicBezTo>
                  <a:pt x="459" y="82"/>
                  <a:pt x="459" y="82"/>
                  <a:pt x="459" y="82"/>
                </a:cubicBezTo>
                <a:cubicBezTo>
                  <a:pt x="447" y="93"/>
                  <a:pt x="430" y="95"/>
                  <a:pt x="416" y="87"/>
                </a:cubicBezTo>
                <a:cubicBezTo>
                  <a:pt x="412" y="85"/>
                  <a:pt x="409" y="82"/>
                  <a:pt x="407" y="79"/>
                </a:cubicBezTo>
                <a:cubicBezTo>
                  <a:pt x="401" y="70"/>
                  <a:pt x="401" y="70"/>
                  <a:pt x="401" y="70"/>
                </a:cubicBezTo>
                <a:cubicBezTo>
                  <a:pt x="375" y="28"/>
                  <a:pt x="375" y="28"/>
                  <a:pt x="375" y="28"/>
                </a:cubicBezTo>
                <a:cubicBezTo>
                  <a:pt x="367" y="14"/>
                  <a:pt x="353" y="0"/>
                  <a:pt x="336" y="5"/>
                </a:cubicBezTo>
                <a:cubicBezTo>
                  <a:pt x="246" y="28"/>
                  <a:pt x="246" y="28"/>
                  <a:pt x="246" y="28"/>
                </a:cubicBezTo>
                <a:cubicBezTo>
                  <a:pt x="229" y="33"/>
                  <a:pt x="224" y="49"/>
                  <a:pt x="224" y="67"/>
                </a:cubicBezTo>
                <a:lnTo>
                  <a:pt x="221" y="123"/>
                </a:lnTo>
                <a:close/>
                <a:moveTo>
                  <a:pt x="390" y="159"/>
                </a:moveTo>
                <a:cubicBezTo>
                  <a:pt x="513" y="159"/>
                  <a:pt x="614" y="259"/>
                  <a:pt x="614" y="383"/>
                </a:cubicBezTo>
                <a:cubicBezTo>
                  <a:pt x="614" y="507"/>
                  <a:pt x="513" y="607"/>
                  <a:pt x="390" y="607"/>
                </a:cubicBezTo>
                <a:cubicBezTo>
                  <a:pt x="266" y="607"/>
                  <a:pt x="166" y="507"/>
                  <a:pt x="166" y="383"/>
                </a:cubicBezTo>
                <a:cubicBezTo>
                  <a:pt x="166" y="259"/>
                  <a:pt x="266" y="159"/>
                  <a:pt x="390" y="159"/>
                </a:cubicBezTo>
                <a:close/>
              </a:path>
            </a:pathLst>
          </a:custGeom>
          <a:noFill/>
          <a:ln w="28575">
            <a:solidFill>
              <a:schemeClr val="accent1"/>
            </a:solidFill>
          </a:ln>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nvGrpSpPr>
          <p:cNvPr id="58" name="Group 57">
            <a:extLst>
              <a:ext uri="{FF2B5EF4-FFF2-40B4-BE49-F238E27FC236}">
                <a16:creationId xmlns:a16="http://schemas.microsoft.com/office/drawing/2014/main" xmlns="" id="{EEB72DCE-6334-4BC2-BFF8-4235F194E5A6}"/>
              </a:ext>
            </a:extLst>
          </p:cNvPr>
          <p:cNvGrpSpPr/>
          <p:nvPr/>
        </p:nvGrpSpPr>
        <p:grpSpPr>
          <a:xfrm>
            <a:off x="3926974" y="3972192"/>
            <a:ext cx="812771" cy="1594606"/>
            <a:chOff x="5782364" y="68735"/>
            <a:chExt cx="458788" cy="900113"/>
          </a:xfrm>
        </p:grpSpPr>
        <p:sp>
          <p:nvSpPr>
            <p:cNvPr id="70" name="Rectangle: Rounded Corners 69">
              <a:extLst>
                <a:ext uri="{FF2B5EF4-FFF2-40B4-BE49-F238E27FC236}">
                  <a16:creationId xmlns:a16="http://schemas.microsoft.com/office/drawing/2014/main" xmlns="" id="{E0E7A461-7CB5-45E8-99E4-84F64AB083FA}"/>
                </a:ext>
              </a:extLst>
            </p:cNvPr>
            <p:cNvSpPr/>
            <p:nvPr/>
          </p:nvSpPr>
          <p:spPr>
            <a:xfrm>
              <a:off x="5795986" y="82074"/>
              <a:ext cx="431545" cy="864116"/>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71" name="Freeform 196">
              <a:extLst>
                <a:ext uri="{FF2B5EF4-FFF2-40B4-BE49-F238E27FC236}">
                  <a16:creationId xmlns:a16="http://schemas.microsoft.com/office/drawing/2014/main" xmlns="" id="{DECCB124-336A-48F3-88B9-0A3CFF5D7E77}"/>
                </a:ext>
              </a:extLst>
            </p:cNvPr>
            <p:cNvSpPr>
              <a:spLocks noEditPoints="1"/>
            </p:cNvSpPr>
            <p:nvPr/>
          </p:nvSpPr>
          <p:spPr bwMode="auto">
            <a:xfrm>
              <a:off x="5782364" y="68735"/>
              <a:ext cx="458788" cy="900113"/>
            </a:xfrm>
            <a:custGeom>
              <a:avLst/>
              <a:gdLst>
                <a:gd name="T0" fmla="*/ 146 w 1156"/>
                <a:gd name="T1" fmla="*/ 2268 h 2268"/>
                <a:gd name="T2" fmla="*/ 103 w 1156"/>
                <a:gd name="T3" fmla="*/ 2261 h 2268"/>
                <a:gd name="T4" fmla="*/ 64 w 1156"/>
                <a:gd name="T5" fmla="*/ 2243 h 2268"/>
                <a:gd name="T6" fmla="*/ 33 w 1156"/>
                <a:gd name="T7" fmla="*/ 2215 h 2268"/>
                <a:gd name="T8" fmla="*/ 11 w 1156"/>
                <a:gd name="T9" fmla="*/ 2178 h 2268"/>
                <a:gd name="T10" fmla="*/ 1 w 1156"/>
                <a:gd name="T11" fmla="*/ 2136 h 2268"/>
                <a:gd name="T12" fmla="*/ 0 w 1156"/>
                <a:gd name="T13" fmla="*/ 147 h 2268"/>
                <a:gd name="T14" fmla="*/ 6 w 1156"/>
                <a:gd name="T15" fmla="*/ 103 h 2268"/>
                <a:gd name="T16" fmla="*/ 25 w 1156"/>
                <a:gd name="T17" fmla="*/ 65 h 2268"/>
                <a:gd name="T18" fmla="*/ 53 w 1156"/>
                <a:gd name="T19" fmla="*/ 33 h 2268"/>
                <a:gd name="T20" fmla="*/ 90 w 1156"/>
                <a:gd name="T21" fmla="*/ 12 h 2268"/>
                <a:gd name="T22" fmla="*/ 131 w 1156"/>
                <a:gd name="T23" fmla="*/ 1 h 2268"/>
                <a:gd name="T24" fmla="*/ 1010 w 1156"/>
                <a:gd name="T25" fmla="*/ 0 h 2268"/>
                <a:gd name="T26" fmla="*/ 1053 w 1156"/>
                <a:gd name="T27" fmla="*/ 7 h 2268"/>
                <a:gd name="T28" fmla="*/ 1092 w 1156"/>
                <a:gd name="T29" fmla="*/ 25 h 2268"/>
                <a:gd name="T30" fmla="*/ 1123 w 1156"/>
                <a:gd name="T31" fmla="*/ 53 h 2268"/>
                <a:gd name="T32" fmla="*/ 1144 w 1156"/>
                <a:gd name="T33" fmla="*/ 90 h 2268"/>
                <a:gd name="T34" fmla="*/ 1155 w 1156"/>
                <a:gd name="T35" fmla="*/ 132 h 2268"/>
                <a:gd name="T36" fmla="*/ 1156 w 1156"/>
                <a:gd name="T37" fmla="*/ 2121 h 2268"/>
                <a:gd name="T38" fmla="*/ 1149 w 1156"/>
                <a:gd name="T39" fmla="*/ 2164 h 2268"/>
                <a:gd name="T40" fmla="*/ 1131 w 1156"/>
                <a:gd name="T41" fmla="*/ 2202 h 2268"/>
                <a:gd name="T42" fmla="*/ 1103 w 1156"/>
                <a:gd name="T43" fmla="*/ 2234 h 2268"/>
                <a:gd name="T44" fmla="*/ 1066 w 1156"/>
                <a:gd name="T45" fmla="*/ 2256 h 2268"/>
                <a:gd name="T46" fmla="*/ 1024 w 1156"/>
                <a:gd name="T47" fmla="*/ 2267 h 2268"/>
                <a:gd name="T48" fmla="*/ 146 w 1156"/>
                <a:gd name="T49" fmla="*/ 61 h 2268"/>
                <a:gd name="T50" fmla="*/ 129 w 1156"/>
                <a:gd name="T51" fmla="*/ 63 h 2268"/>
                <a:gd name="T52" fmla="*/ 106 w 1156"/>
                <a:gd name="T53" fmla="*/ 72 h 2268"/>
                <a:gd name="T54" fmla="*/ 86 w 1156"/>
                <a:gd name="T55" fmla="*/ 86 h 2268"/>
                <a:gd name="T56" fmla="*/ 70 w 1156"/>
                <a:gd name="T57" fmla="*/ 106 h 2268"/>
                <a:gd name="T58" fmla="*/ 62 w 1156"/>
                <a:gd name="T59" fmla="*/ 129 h 2268"/>
                <a:gd name="T60" fmla="*/ 60 w 1156"/>
                <a:gd name="T61" fmla="*/ 2121 h 2268"/>
                <a:gd name="T62" fmla="*/ 62 w 1156"/>
                <a:gd name="T63" fmla="*/ 2138 h 2268"/>
                <a:gd name="T64" fmla="*/ 70 w 1156"/>
                <a:gd name="T65" fmla="*/ 2162 h 2268"/>
                <a:gd name="T66" fmla="*/ 86 w 1156"/>
                <a:gd name="T67" fmla="*/ 2182 h 2268"/>
                <a:gd name="T68" fmla="*/ 106 w 1156"/>
                <a:gd name="T69" fmla="*/ 2196 h 2268"/>
                <a:gd name="T70" fmla="*/ 129 w 1156"/>
                <a:gd name="T71" fmla="*/ 2205 h 2268"/>
                <a:gd name="T72" fmla="*/ 1010 w 1156"/>
                <a:gd name="T73" fmla="*/ 2207 h 2268"/>
                <a:gd name="T74" fmla="*/ 1027 w 1156"/>
                <a:gd name="T75" fmla="*/ 2205 h 2268"/>
                <a:gd name="T76" fmla="*/ 1050 w 1156"/>
                <a:gd name="T77" fmla="*/ 2196 h 2268"/>
                <a:gd name="T78" fmla="*/ 1070 w 1156"/>
                <a:gd name="T79" fmla="*/ 2182 h 2268"/>
                <a:gd name="T80" fmla="*/ 1086 w 1156"/>
                <a:gd name="T81" fmla="*/ 2162 h 2268"/>
                <a:gd name="T82" fmla="*/ 1094 w 1156"/>
                <a:gd name="T83" fmla="*/ 2138 h 2268"/>
                <a:gd name="T84" fmla="*/ 1096 w 1156"/>
                <a:gd name="T85" fmla="*/ 147 h 2268"/>
                <a:gd name="T86" fmla="*/ 1094 w 1156"/>
                <a:gd name="T87" fmla="*/ 129 h 2268"/>
                <a:gd name="T88" fmla="*/ 1086 w 1156"/>
                <a:gd name="T89" fmla="*/ 106 h 2268"/>
                <a:gd name="T90" fmla="*/ 1070 w 1156"/>
                <a:gd name="T91" fmla="*/ 86 h 2268"/>
                <a:gd name="T92" fmla="*/ 1050 w 1156"/>
                <a:gd name="T93" fmla="*/ 72 h 2268"/>
                <a:gd name="T94" fmla="*/ 1027 w 1156"/>
                <a:gd name="T95" fmla="*/ 63 h 2268"/>
                <a:gd name="T96" fmla="*/ 146 w 1156"/>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2268">
                  <a:moveTo>
                    <a:pt x="1010" y="2268"/>
                  </a:moveTo>
                  <a:lnTo>
                    <a:pt x="146" y="2268"/>
                  </a:lnTo>
                  <a:lnTo>
                    <a:pt x="146" y="2268"/>
                  </a:lnTo>
                  <a:lnTo>
                    <a:pt x="131" y="2267"/>
                  </a:lnTo>
                  <a:lnTo>
                    <a:pt x="117" y="2265"/>
                  </a:lnTo>
                  <a:lnTo>
                    <a:pt x="103" y="2261"/>
                  </a:lnTo>
                  <a:lnTo>
                    <a:pt x="90" y="2256"/>
                  </a:lnTo>
                  <a:lnTo>
                    <a:pt x="76" y="2250"/>
                  </a:lnTo>
                  <a:lnTo>
                    <a:pt x="64" y="2243"/>
                  </a:lnTo>
                  <a:lnTo>
                    <a:pt x="53" y="2234"/>
                  </a:lnTo>
                  <a:lnTo>
                    <a:pt x="42" y="2225"/>
                  </a:lnTo>
                  <a:lnTo>
                    <a:pt x="33" y="2215"/>
                  </a:lnTo>
                  <a:lnTo>
                    <a:pt x="25" y="2202"/>
                  </a:lnTo>
                  <a:lnTo>
                    <a:pt x="17" y="2190"/>
                  </a:lnTo>
                  <a:lnTo>
                    <a:pt x="11" y="2178"/>
                  </a:lnTo>
                  <a:lnTo>
                    <a:pt x="6" y="2164"/>
                  </a:lnTo>
                  <a:lnTo>
                    <a:pt x="3" y="2150"/>
                  </a:lnTo>
                  <a:lnTo>
                    <a:pt x="1" y="2136"/>
                  </a:lnTo>
                  <a:lnTo>
                    <a:pt x="0" y="2121"/>
                  </a:lnTo>
                  <a:lnTo>
                    <a:pt x="0" y="147"/>
                  </a:lnTo>
                  <a:lnTo>
                    <a:pt x="0" y="147"/>
                  </a:lnTo>
                  <a:lnTo>
                    <a:pt x="1" y="132"/>
                  </a:lnTo>
                  <a:lnTo>
                    <a:pt x="3" y="117"/>
                  </a:lnTo>
                  <a:lnTo>
                    <a:pt x="6" y="103"/>
                  </a:lnTo>
                  <a:lnTo>
                    <a:pt x="11" y="90"/>
                  </a:lnTo>
                  <a:lnTo>
                    <a:pt x="17" y="77"/>
                  </a:lnTo>
                  <a:lnTo>
                    <a:pt x="25" y="65"/>
                  </a:lnTo>
                  <a:lnTo>
                    <a:pt x="33" y="53"/>
                  </a:lnTo>
                  <a:lnTo>
                    <a:pt x="42" y="43"/>
                  </a:lnTo>
                  <a:lnTo>
                    <a:pt x="53" y="33"/>
                  </a:lnTo>
                  <a:lnTo>
                    <a:pt x="64" y="25"/>
                  </a:lnTo>
                  <a:lnTo>
                    <a:pt x="76" y="18"/>
                  </a:lnTo>
                  <a:lnTo>
                    <a:pt x="90" y="12"/>
                  </a:lnTo>
                  <a:lnTo>
                    <a:pt x="103" y="7"/>
                  </a:lnTo>
                  <a:lnTo>
                    <a:pt x="117" y="3"/>
                  </a:lnTo>
                  <a:lnTo>
                    <a:pt x="131" y="1"/>
                  </a:lnTo>
                  <a:lnTo>
                    <a:pt x="146" y="0"/>
                  </a:lnTo>
                  <a:lnTo>
                    <a:pt x="1010" y="0"/>
                  </a:lnTo>
                  <a:lnTo>
                    <a:pt x="1010" y="0"/>
                  </a:lnTo>
                  <a:lnTo>
                    <a:pt x="1024" y="1"/>
                  </a:lnTo>
                  <a:lnTo>
                    <a:pt x="1039" y="3"/>
                  </a:lnTo>
                  <a:lnTo>
                    <a:pt x="1053" y="7"/>
                  </a:lnTo>
                  <a:lnTo>
                    <a:pt x="1066" y="12"/>
                  </a:lnTo>
                  <a:lnTo>
                    <a:pt x="1080" y="18"/>
                  </a:lnTo>
                  <a:lnTo>
                    <a:pt x="1092" y="25"/>
                  </a:lnTo>
                  <a:lnTo>
                    <a:pt x="1103" y="33"/>
                  </a:lnTo>
                  <a:lnTo>
                    <a:pt x="1113" y="43"/>
                  </a:lnTo>
                  <a:lnTo>
                    <a:pt x="1123" y="53"/>
                  </a:lnTo>
                  <a:lnTo>
                    <a:pt x="1131" y="65"/>
                  </a:lnTo>
                  <a:lnTo>
                    <a:pt x="1138" y="77"/>
                  </a:lnTo>
                  <a:lnTo>
                    <a:pt x="1144" y="90"/>
                  </a:lnTo>
                  <a:lnTo>
                    <a:pt x="1149" y="103"/>
                  </a:lnTo>
                  <a:lnTo>
                    <a:pt x="1153" y="117"/>
                  </a:lnTo>
                  <a:lnTo>
                    <a:pt x="1155" y="132"/>
                  </a:lnTo>
                  <a:lnTo>
                    <a:pt x="1156" y="147"/>
                  </a:lnTo>
                  <a:lnTo>
                    <a:pt x="1156" y="2121"/>
                  </a:lnTo>
                  <a:lnTo>
                    <a:pt x="1156" y="2121"/>
                  </a:lnTo>
                  <a:lnTo>
                    <a:pt x="1155" y="2136"/>
                  </a:lnTo>
                  <a:lnTo>
                    <a:pt x="1153" y="2150"/>
                  </a:lnTo>
                  <a:lnTo>
                    <a:pt x="1149" y="2164"/>
                  </a:lnTo>
                  <a:lnTo>
                    <a:pt x="1144" y="2178"/>
                  </a:lnTo>
                  <a:lnTo>
                    <a:pt x="1138" y="2190"/>
                  </a:lnTo>
                  <a:lnTo>
                    <a:pt x="1131" y="2202"/>
                  </a:lnTo>
                  <a:lnTo>
                    <a:pt x="1123" y="2215"/>
                  </a:lnTo>
                  <a:lnTo>
                    <a:pt x="1113" y="2225"/>
                  </a:lnTo>
                  <a:lnTo>
                    <a:pt x="1103" y="2234"/>
                  </a:lnTo>
                  <a:lnTo>
                    <a:pt x="1092" y="2243"/>
                  </a:lnTo>
                  <a:lnTo>
                    <a:pt x="1080" y="2250"/>
                  </a:lnTo>
                  <a:lnTo>
                    <a:pt x="1066" y="2256"/>
                  </a:lnTo>
                  <a:lnTo>
                    <a:pt x="1053" y="2261"/>
                  </a:lnTo>
                  <a:lnTo>
                    <a:pt x="1039" y="2265"/>
                  </a:lnTo>
                  <a:lnTo>
                    <a:pt x="1024" y="2267"/>
                  </a:lnTo>
                  <a:lnTo>
                    <a:pt x="1010" y="2268"/>
                  </a:lnTo>
                  <a:lnTo>
                    <a:pt x="1010" y="2268"/>
                  </a:lnTo>
                  <a:close/>
                  <a:moveTo>
                    <a:pt x="146" y="61"/>
                  </a:moveTo>
                  <a:lnTo>
                    <a:pt x="146" y="61"/>
                  </a:lnTo>
                  <a:lnTo>
                    <a:pt x="138" y="62"/>
                  </a:lnTo>
                  <a:lnTo>
                    <a:pt x="129" y="63"/>
                  </a:lnTo>
                  <a:lnTo>
                    <a:pt x="121" y="65"/>
                  </a:lnTo>
                  <a:lnTo>
                    <a:pt x="113" y="68"/>
                  </a:lnTo>
                  <a:lnTo>
                    <a:pt x="106" y="72"/>
                  </a:lnTo>
                  <a:lnTo>
                    <a:pt x="99" y="76"/>
                  </a:lnTo>
                  <a:lnTo>
                    <a:pt x="92" y="81"/>
                  </a:lnTo>
                  <a:lnTo>
                    <a:pt x="86" y="86"/>
                  </a:lnTo>
                  <a:lnTo>
                    <a:pt x="79" y="92"/>
                  </a:lnTo>
                  <a:lnTo>
                    <a:pt x="74" y="99"/>
                  </a:lnTo>
                  <a:lnTo>
                    <a:pt x="70" y="106"/>
                  </a:lnTo>
                  <a:lnTo>
                    <a:pt x="67" y="113"/>
                  </a:lnTo>
                  <a:lnTo>
                    <a:pt x="64" y="121"/>
                  </a:lnTo>
                  <a:lnTo>
                    <a:pt x="62" y="129"/>
                  </a:lnTo>
                  <a:lnTo>
                    <a:pt x="60" y="138"/>
                  </a:lnTo>
                  <a:lnTo>
                    <a:pt x="60" y="147"/>
                  </a:lnTo>
                  <a:lnTo>
                    <a:pt x="60" y="2121"/>
                  </a:lnTo>
                  <a:lnTo>
                    <a:pt x="60" y="2121"/>
                  </a:lnTo>
                  <a:lnTo>
                    <a:pt x="60" y="2130"/>
                  </a:lnTo>
                  <a:lnTo>
                    <a:pt x="62" y="2138"/>
                  </a:lnTo>
                  <a:lnTo>
                    <a:pt x="64" y="2147"/>
                  </a:lnTo>
                  <a:lnTo>
                    <a:pt x="67" y="2154"/>
                  </a:lnTo>
                  <a:lnTo>
                    <a:pt x="70" y="2162"/>
                  </a:lnTo>
                  <a:lnTo>
                    <a:pt x="74" y="2169"/>
                  </a:lnTo>
                  <a:lnTo>
                    <a:pt x="79" y="2175"/>
                  </a:lnTo>
                  <a:lnTo>
                    <a:pt x="86" y="2182"/>
                  </a:lnTo>
                  <a:lnTo>
                    <a:pt x="92" y="2187"/>
                  </a:lnTo>
                  <a:lnTo>
                    <a:pt x="99" y="2192"/>
                  </a:lnTo>
                  <a:lnTo>
                    <a:pt x="106" y="2196"/>
                  </a:lnTo>
                  <a:lnTo>
                    <a:pt x="113" y="2200"/>
                  </a:lnTo>
                  <a:lnTo>
                    <a:pt x="121" y="2203"/>
                  </a:lnTo>
                  <a:lnTo>
                    <a:pt x="129" y="2205"/>
                  </a:lnTo>
                  <a:lnTo>
                    <a:pt x="138" y="2206"/>
                  </a:lnTo>
                  <a:lnTo>
                    <a:pt x="146" y="2207"/>
                  </a:lnTo>
                  <a:lnTo>
                    <a:pt x="1010" y="2207"/>
                  </a:lnTo>
                  <a:lnTo>
                    <a:pt x="1010" y="2207"/>
                  </a:lnTo>
                  <a:lnTo>
                    <a:pt x="1018" y="2206"/>
                  </a:lnTo>
                  <a:lnTo>
                    <a:pt x="1027" y="2205"/>
                  </a:lnTo>
                  <a:lnTo>
                    <a:pt x="1035" y="2203"/>
                  </a:lnTo>
                  <a:lnTo>
                    <a:pt x="1043" y="2200"/>
                  </a:lnTo>
                  <a:lnTo>
                    <a:pt x="1050" y="2196"/>
                  </a:lnTo>
                  <a:lnTo>
                    <a:pt x="1057" y="2192"/>
                  </a:lnTo>
                  <a:lnTo>
                    <a:pt x="1064" y="2187"/>
                  </a:lnTo>
                  <a:lnTo>
                    <a:pt x="1070" y="2182"/>
                  </a:lnTo>
                  <a:lnTo>
                    <a:pt x="1076" y="2175"/>
                  </a:lnTo>
                  <a:lnTo>
                    <a:pt x="1081" y="2169"/>
                  </a:lnTo>
                  <a:lnTo>
                    <a:pt x="1086" y="2162"/>
                  </a:lnTo>
                  <a:lnTo>
                    <a:pt x="1089" y="2154"/>
                  </a:lnTo>
                  <a:lnTo>
                    <a:pt x="1092" y="2147"/>
                  </a:lnTo>
                  <a:lnTo>
                    <a:pt x="1094" y="2138"/>
                  </a:lnTo>
                  <a:lnTo>
                    <a:pt x="1095" y="2130"/>
                  </a:lnTo>
                  <a:lnTo>
                    <a:pt x="1096" y="2121"/>
                  </a:lnTo>
                  <a:lnTo>
                    <a:pt x="1096" y="147"/>
                  </a:lnTo>
                  <a:lnTo>
                    <a:pt x="1096" y="147"/>
                  </a:lnTo>
                  <a:lnTo>
                    <a:pt x="1095" y="138"/>
                  </a:lnTo>
                  <a:lnTo>
                    <a:pt x="1094" y="129"/>
                  </a:lnTo>
                  <a:lnTo>
                    <a:pt x="1092" y="121"/>
                  </a:lnTo>
                  <a:lnTo>
                    <a:pt x="1089" y="113"/>
                  </a:lnTo>
                  <a:lnTo>
                    <a:pt x="1086" y="106"/>
                  </a:lnTo>
                  <a:lnTo>
                    <a:pt x="1081" y="99"/>
                  </a:lnTo>
                  <a:lnTo>
                    <a:pt x="1076" y="92"/>
                  </a:lnTo>
                  <a:lnTo>
                    <a:pt x="1070" y="86"/>
                  </a:lnTo>
                  <a:lnTo>
                    <a:pt x="1064" y="81"/>
                  </a:lnTo>
                  <a:lnTo>
                    <a:pt x="1057" y="76"/>
                  </a:lnTo>
                  <a:lnTo>
                    <a:pt x="1050" y="72"/>
                  </a:lnTo>
                  <a:lnTo>
                    <a:pt x="1043" y="68"/>
                  </a:lnTo>
                  <a:lnTo>
                    <a:pt x="1035" y="65"/>
                  </a:lnTo>
                  <a:lnTo>
                    <a:pt x="1027" y="63"/>
                  </a:lnTo>
                  <a:lnTo>
                    <a:pt x="1018" y="62"/>
                  </a:lnTo>
                  <a:lnTo>
                    <a:pt x="1010" y="61"/>
                  </a:lnTo>
                  <a:lnTo>
                    <a:pt x="146"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98">
              <a:extLst>
                <a:ext uri="{FF2B5EF4-FFF2-40B4-BE49-F238E27FC236}">
                  <a16:creationId xmlns:a16="http://schemas.microsoft.com/office/drawing/2014/main" xmlns="" id="{1ABBD6D4-0F82-420D-B8F5-3C5A70C5E389}"/>
                </a:ext>
              </a:extLst>
            </p:cNvPr>
            <p:cNvSpPr>
              <a:spLocks noEditPoints="1"/>
            </p:cNvSpPr>
            <p:nvPr/>
          </p:nvSpPr>
          <p:spPr bwMode="auto">
            <a:xfrm>
              <a:off x="5972864" y="843435"/>
              <a:ext cx="76200" cy="76200"/>
            </a:xfrm>
            <a:custGeom>
              <a:avLst/>
              <a:gdLst>
                <a:gd name="T0" fmla="*/ 95 w 191"/>
                <a:gd name="T1" fmla="*/ 192 h 192"/>
                <a:gd name="T2" fmla="*/ 76 w 191"/>
                <a:gd name="T3" fmla="*/ 190 h 192"/>
                <a:gd name="T4" fmla="*/ 58 w 191"/>
                <a:gd name="T5" fmla="*/ 185 h 192"/>
                <a:gd name="T6" fmla="*/ 42 w 191"/>
                <a:gd name="T7" fmla="*/ 176 h 192"/>
                <a:gd name="T8" fmla="*/ 28 w 191"/>
                <a:gd name="T9" fmla="*/ 164 h 192"/>
                <a:gd name="T10" fmla="*/ 17 w 191"/>
                <a:gd name="T11" fmla="*/ 150 h 192"/>
                <a:gd name="T12" fmla="*/ 8 w 191"/>
                <a:gd name="T13" fmla="*/ 133 h 192"/>
                <a:gd name="T14" fmla="*/ 2 w 191"/>
                <a:gd name="T15" fmla="*/ 115 h 192"/>
                <a:gd name="T16" fmla="*/ 0 w 191"/>
                <a:gd name="T17" fmla="*/ 96 h 192"/>
                <a:gd name="T18" fmla="*/ 1 w 191"/>
                <a:gd name="T19" fmla="*/ 87 h 192"/>
                <a:gd name="T20" fmla="*/ 5 w 191"/>
                <a:gd name="T21" fmla="*/ 68 h 192"/>
                <a:gd name="T22" fmla="*/ 12 w 191"/>
                <a:gd name="T23" fmla="*/ 51 h 192"/>
                <a:gd name="T24" fmla="*/ 22 w 191"/>
                <a:gd name="T25" fmla="*/ 36 h 192"/>
                <a:gd name="T26" fmla="*/ 35 w 191"/>
                <a:gd name="T27" fmla="*/ 23 h 192"/>
                <a:gd name="T28" fmla="*/ 50 w 191"/>
                <a:gd name="T29" fmla="*/ 12 h 192"/>
                <a:gd name="T30" fmla="*/ 67 w 191"/>
                <a:gd name="T31" fmla="*/ 5 h 192"/>
                <a:gd name="T32" fmla="*/ 86 w 191"/>
                <a:gd name="T33" fmla="*/ 1 h 192"/>
                <a:gd name="T34" fmla="*/ 95 w 191"/>
                <a:gd name="T35" fmla="*/ 0 h 192"/>
                <a:gd name="T36" fmla="*/ 115 w 191"/>
                <a:gd name="T37" fmla="*/ 2 h 192"/>
                <a:gd name="T38" fmla="*/ 133 w 191"/>
                <a:gd name="T39" fmla="*/ 8 h 192"/>
                <a:gd name="T40" fmla="*/ 149 w 191"/>
                <a:gd name="T41" fmla="*/ 17 h 192"/>
                <a:gd name="T42" fmla="*/ 163 w 191"/>
                <a:gd name="T43" fmla="*/ 29 h 192"/>
                <a:gd name="T44" fmla="*/ 175 w 191"/>
                <a:gd name="T45" fmla="*/ 43 h 192"/>
                <a:gd name="T46" fmla="*/ 184 w 191"/>
                <a:gd name="T47" fmla="*/ 59 h 192"/>
                <a:gd name="T48" fmla="*/ 189 w 191"/>
                <a:gd name="T49" fmla="*/ 77 h 192"/>
                <a:gd name="T50" fmla="*/ 191 w 191"/>
                <a:gd name="T51" fmla="*/ 96 h 192"/>
                <a:gd name="T52" fmla="*/ 191 w 191"/>
                <a:gd name="T53" fmla="*/ 106 h 192"/>
                <a:gd name="T54" fmla="*/ 187 w 191"/>
                <a:gd name="T55" fmla="*/ 124 h 192"/>
                <a:gd name="T56" fmla="*/ 180 w 191"/>
                <a:gd name="T57" fmla="*/ 142 h 192"/>
                <a:gd name="T58" fmla="*/ 170 w 191"/>
                <a:gd name="T59" fmla="*/ 158 h 192"/>
                <a:gd name="T60" fmla="*/ 157 w 191"/>
                <a:gd name="T61" fmla="*/ 170 h 192"/>
                <a:gd name="T62" fmla="*/ 142 w 191"/>
                <a:gd name="T63" fmla="*/ 181 h 192"/>
                <a:gd name="T64" fmla="*/ 125 w 191"/>
                <a:gd name="T65" fmla="*/ 188 h 192"/>
                <a:gd name="T66" fmla="*/ 106 w 191"/>
                <a:gd name="T67" fmla="*/ 192 h 192"/>
                <a:gd name="T68" fmla="*/ 95 w 191"/>
                <a:gd name="T69" fmla="*/ 192 h 192"/>
                <a:gd name="T70" fmla="*/ 95 w 191"/>
                <a:gd name="T71" fmla="*/ 61 h 192"/>
                <a:gd name="T72" fmla="*/ 82 w 191"/>
                <a:gd name="T73" fmla="*/ 64 h 192"/>
                <a:gd name="T74" fmla="*/ 71 w 191"/>
                <a:gd name="T75" fmla="*/ 72 h 192"/>
                <a:gd name="T76" fmla="*/ 63 w 191"/>
                <a:gd name="T77" fmla="*/ 83 h 192"/>
                <a:gd name="T78" fmla="*/ 60 w 191"/>
                <a:gd name="T79" fmla="*/ 96 h 192"/>
                <a:gd name="T80" fmla="*/ 61 w 191"/>
                <a:gd name="T81" fmla="*/ 103 h 192"/>
                <a:gd name="T82" fmla="*/ 66 w 191"/>
                <a:gd name="T83" fmla="*/ 116 h 192"/>
                <a:gd name="T84" fmla="*/ 76 w 191"/>
                <a:gd name="T85" fmla="*/ 125 h 192"/>
                <a:gd name="T86" fmla="*/ 88 w 191"/>
                <a:gd name="T87" fmla="*/ 130 h 192"/>
                <a:gd name="T88" fmla="*/ 95 w 191"/>
                <a:gd name="T89" fmla="*/ 131 h 192"/>
                <a:gd name="T90" fmla="*/ 110 w 191"/>
                <a:gd name="T91" fmla="*/ 128 h 192"/>
                <a:gd name="T92" fmla="*/ 121 w 191"/>
                <a:gd name="T93" fmla="*/ 121 h 192"/>
                <a:gd name="T94" fmla="*/ 128 w 191"/>
                <a:gd name="T95" fmla="*/ 110 h 192"/>
                <a:gd name="T96" fmla="*/ 131 w 191"/>
                <a:gd name="T97" fmla="*/ 96 h 192"/>
                <a:gd name="T98" fmla="*/ 131 w 191"/>
                <a:gd name="T99" fmla="*/ 89 h 192"/>
                <a:gd name="T100" fmla="*/ 125 w 191"/>
                <a:gd name="T101" fmla="*/ 77 h 192"/>
                <a:gd name="T102" fmla="*/ 116 w 191"/>
                <a:gd name="T103" fmla="*/ 67 h 192"/>
                <a:gd name="T104" fmla="*/ 103 w 191"/>
                <a:gd name="T105" fmla="*/ 62 h 192"/>
                <a:gd name="T106" fmla="*/ 95 w 191"/>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1" h="192">
                  <a:moveTo>
                    <a:pt x="95" y="192"/>
                  </a:moveTo>
                  <a:lnTo>
                    <a:pt x="95" y="192"/>
                  </a:lnTo>
                  <a:lnTo>
                    <a:pt x="86" y="192"/>
                  </a:lnTo>
                  <a:lnTo>
                    <a:pt x="76" y="190"/>
                  </a:lnTo>
                  <a:lnTo>
                    <a:pt x="67" y="188"/>
                  </a:lnTo>
                  <a:lnTo>
                    <a:pt x="58" y="185"/>
                  </a:lnTo>
                  <a:lnTo>
                    <a:pt x="50" y="181"/>
                  </a:lnTo>
                  <a:lnTo>
                    <a:pt x="42" y="176"/>
                  </a:lnTo>
                  <a:lnTo>
                    <a:pt x="35" y="170"/>
                  </a:lnTo>
                  <a:lnTo>
                    <a:pt x="28" y="164"/>
                  </a:lnTo>
                  <a:lnTo>
                    <a:pt x="22"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2" y="36"/>
                  </a:lnTo>
                  <a:lnTo>
                    <a:pt x="28" y="29"/>
                  </a:lnTo>
                  <a:lnTo>
                    <a:pt x="35" y="23"/>
                  </a:lnTo>
                  <a:lnTo>
                    <a:pt x="42" y="17"/>
                  </a:lnTo>
                  <a:lnTo>
                    <a:pt x="50" y="12"/>
                  </a:lnTo>
                  <a:lnTo>
                    <a:pt x="58" y="8"/>
                  </a:lnTo>
                  <a:lnTo>
                    <a:pt x="67" y="5"/>
                  </a:lnTo>
                  <a:lnTo>
                    <a:pt x="76" y="2"/>
                  </a:lnTo>
                  <a:lnTo>
                    <a:pt x="86" y="1"/>
                  </a:lnTo>
                  <a:lnTo>
                    <a:pt x="95" y="0"/>
                  </a:lnTo>
                  <a:lnTo>
                    <a:pt x="95" y="0"/>
                  </a:lnTo>
                  <a:lnTo>
                    <a:pt x="106" y="1"/>
                  </a:lnTo>
                  <a:lnTo>
                    <a:pt x="115" y="2"/>
                  </a:lnTo>
                  <a:lnTo>
                    <a:pt x="125" y="5"/>
                  </a:lnTo>
                  <a:lnTo>
                    <a:pt x="133" y="8"/>
                  </a:lnTo>
                  <a:lnTo>
                    <a:pt x="142" y="12"/>
                  </a:lnTo>
                  <a:lnTo>
                    <a:pt x="149" y="17"/>
                  </a:lnTo>
                  <a:lnTo>
                    <a:pt x="157" y="23"/>
                  </a:lnTo>
                  <a:lnTo>
                    <a:pt x="163" y="29"/>
                  </a:lnTo>
                  <a:lnTo>
                    <a:pt x="170" y="36"/>
                  </a:lnTo>
                  <a:lnTo>
                    <a:pt x="175" y="43"/>
                  </a:lnTo>
                  <a:lnTo>
                    <a:pt x="180" y="51"/>
                  </a:lnTo>
                  <a:lnTo>
                    <a:pt x="184" y="59"/>
                  </a:lnTo>
                  <a:lnTo>
                    <a:pt x="187" y="68"/>
                  </a:lnTo>
                  <a:lnTo>
                    <a:pt x="189" y="77"/>
                  </a:lnTo>
                  <a:lnTo>
                    <a:pt x="191" y="87"/>
                  </a:lnTo>
                  <a:lnTo>
                    <a:pt x="191" y="96"/>
                  </a:lnTo>
                  <a:lnTo>
                    <a:pt x="191" y="96"/>
                  </a:lnTo>
                  <a:lnTo>
                    <a:pt x="191" y="106"/>
                  </a:lnTo>
                  <a:lnTo>
                    <a:pt x="189" y="115"/>
                  </a:lnTo>
                  <a:lnTo>
                    <a:pt x="187" y="124"/>
                  </a:lnTo>
                  <a:lnTo>
                    <a:pt x="184" y="133"/>
                  </a:lnTo>
                  <a:lnTo>
                    <a:pt x="180" y="142"/>
                  </a:lnTo>
                  <a:lnTo>
                    <a:pt x="175" y="150"/>
                  </a:lnTo>
                  <a:lnTo>
                    <a:pt x="170" y="158"/>
                  </a:lnTo>
                  <a:lnTo>
                    <a:pt x="163" y="164"/>
                  </a:lnTo>
                  <a:lnTo>
                    <a:pt x="157" y="170"/>
                  </a:lnTo>
                  <a:lnTo>
                    <a:pt x="149" y="176"/>
                  </a:lnTo>
                  <a:lnTo>
                    <a:pt x="142" y="181"/>
                  </a:lnTo>
                  <a:lnTo>
                    <a:pt x="133" y="185"/>
                  </a:lnTo>
                  <a:lnTo>
                    <a:pt x="125" y="188"/>
                  </a:lnTo>
                  <a:lnTo>
                    <a:pt x="115" y="190"/>
                  </a:lnTo>
                  <a:lnTo>
                    <a:pt x="106" y="192"/>
                  </a:lnTo>
                  <a:lnTo>
                    <a:pt x="95" y="192"/>
                  </a:lnTo>
                  <a:lnTo>
                    <a:pt x="95" y="192"/>
                  </a:lnTo>
                  <a:close/>
                  <a:moveTo>
                    <a:pt x="95" y="61"/>
                  </a:moveTo>
                  <a:lnTo>
                    <a:pt x="95" y="61"/>
                  </a:lnTo>
                  <a:lnTo>
                    <a:pt x="88" y="62"/>
                  </a:lnTo>
                  <a:lnTo>
                    <a:pt x="82" y="64"/>
                  </a:lnTo>
                  <a:lnTo>
                    <a:pt x="76" y="67"/>
                  </a:lnTo>
                  <a:lnTo>
                    <a:pt x="71" y="72"/>
                  </a:lnTo>
                  <a:lnTo>
                    <a:pt x="66" y="77"/>
                  </a:lnTo>
                  <a:lnTo>
                    <a:pt x="63" y="83"/>
                  </a:lnTo>
                  <a:lnTo>
                    <a:pt x="61" y="89"/>
                  </a:lnTo>
                  <a:lnTo>
                    <a:pt x="60" y="96"/>
                  </a:lnTo>
                  <a:lnTo>
                    <a:pt x="60" y="96"/>
                  </a:lnTo>
                  <a:lnTo>
                    <a:pt x="61" y="103"/>
                  </a:lnTo>
                  <a:lnTo>
                    <a:pt x="63" y="110"/>
                  </a:lnTo>
                  <a:lnTo>
                    <a:pt x="66" y="116"/>
                  </a:lnTo>
                  <a:lnTo>
                    <a:pt x="71" y="121"/>
                  </a:lnTo>
                  <a:lnTo>
                    <a:pt x="76" y="125"/>
                  </a:lnTo>
                  <a:lnTo>
                    <a:pt x="82" y="128"/>
                  </a:lnTo>
                  <a:lnTo>
                    <a:pt x="88" y="130"/>
                  </a:lnTo>
                  <a:lnTo>
                    <a:pt x="95" y="131"/>
                  </a:lnTo>
                  <a:lnTo>
                    <a:pt x="95" y="131"/>
                  </a:lnTo>
                  <a:lnTo>
                    <a:pt x="103" y="130"/>
                  </a:lnTo>
                  <a:lnTo>
                    <a:pt x="110" y="128"/>
                  </a:lnTo>
                  <a:lnTo>
                    <a:pt x="116" y="125"/>
                  </a:lnTo>
                  <a:lnTo>
                    <a:pt x="121" y="121"/>
                  </a:lnTo>
                  <a:lnTo>
                    <a:pt x="125" y="116"/>
                  </a:lnTo>
                  <a:lnTo>
                    <a:pt x="128" y="110"/>
                  </a:lnTo>
                  <a:lnTo>
                    <a:pt x="131" y="103"/>
                  </a:lnTo>
                  <a:lnTo>
                    <a:pt x="131" y="96"/>
                  </a:lnTo>
                  <a:lnTo>
                    <a:pt x="131" y="96"/>
                  </a:lnTo>
                  <a:lnTo>
                    <a:pt x="131" y="89"/>
                  </a:lnTo>
                  <a:lnTo>
                    <a:pt x="128" y="83"/>
                  </a:lnTo>
                  <a:lnTo>
                    <a:pt x="125" y="77"/>
                  </a:lnTo>
                  <a:lnTo>
                    <a:pt x="121" y="72"/>
                  </a:lnTo>
                  <a:lnTo>
                    <a:pt x="116" y="67"/>
                  </a:lnTo>
                  <a:lnTo>
                    <a:pt x="110" y="64"/>
                  </a:lnTo>
                  <a:lnTo>
                    <a:pt x="103" y="62"/>
                  </a:lnTo>
                  <a:lnTo>
                    <a:pt x="95" y="61"/>
                  </a:lnTo>
                  <a:lnTo>
                    <a:pt x="95"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73" name="Picture 72">
              <a:extLst>
                <a:ext uri="{FF2B5EF4-FFF2-40B4-BE49-F238E27FC236}">
                  <a16:creationId xmlns:a16="http://schemas.microsoft.com/office/drawing/2014/main" xmlns="" id="{6309AEDA-DF9B-4E57-B05C-8B37DFD9F8D8}"/>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865074" y="205205"/>
              <a:ext cx="302934" cy="556397"/>
            </a:xfrm>
            <a:prstGeom prst="rect">
              <a:avLst/>
            </a:prstGeom>
          </p:spPr>
        </p:pic>
        <p:sp>
          <p:nvSpPr>
            <p:cNvPr id="74" name="Freeform 197">
              <a:extLst>
                <a:ext uri="{FF2B5EF4-FFF2-40B4-BE49-F238E27FC236}">
                  <a16:creationId xmlns:a16="http://schemas.microsoft.com/office/drawing/2014/main" xmlns="" id="{01B4C6C6-BE27-418E-866A-12AA28F1FEA3}"/>
                </a:ext>
              </a:extLst>
            </p:cNvPr>
            <p:cNvSpPr>
              <a:spLocks noEditPoints="1"/>
            </p:cNvSpPr>
            <p:nvPr/>
          </p:nvSpPr>
          <p:spPr bwMode="auto">
            <a:xfrm>
              <a:off x="5833164" y="124298"/>
              <a:ext cx="357188" cy="692150"/>
            </a:xfrm>
            <a:custGeom>
              <a:avLst/>
              <a:gdLst>
                <a:gd name="T0" fmla="*/ 852 w 900"/>
                <a:gd name="T1" fmla="*/ 1744 h 1744"/>
                <a:gd name="T2" fmla="*/ 47 w 900"/>
                <a:gd name="T3" fmla="*/ 1744 h 1744"/>
                <a:gd name="T4" fmla="*/ 47 w 900"/>
                <a:gd name="T5" fmla="*/ 1744 h 1744"/>
                <a:gd name="T6" fmla="*/ 38 w 900"/>
                <a:gd name="T7" fmla="*/ 1743 h 1744"/>
                <a:gd name="T8" fmla="*/ 29 w 900"/>
                <a:gd name="T9" fmla="*/ 1740 h 1744"/>
                <a:gd name="T10" fmla="*/ 21 w 900"/>
                <a:gd name="T11" fmla="*/ 1736 h 1744"/>
                <a:gd name="T12" fmla="*/ 14 w 900"/>
                <a:gd name="T13" fmla="*/ 1730 h 1744"/>
                <a:gd name="T14" fmla="*/ 8 w 900"/>
                <a:gd name="T15" fmla="*/ 1723 h 1744"/>
                <a:gd name="T16" fmla="*/ 4 w 900"/>
                <a:gd name="T17" fmla="*/ 1715 h 1744"/>
                <a:gd name="T18" fmla="*/ 1 w 900"/>
                <a:gd name="T19" fmla="*/ 1705 h 1744"/>
                <a:gd name="T20" fmla="*/ 0 w 900"/>
                <a:gd name="T21" fmla="*/ 1696 h 1744"/>
                <a:gd name="T22" fmla="*/ 0 w 900"/>
                <a:gd name="T23" fmla="*/ 48 h 1744"/>
                <a:gd name="T24" fmla="*/ 0 w 900"/>
                <a:gd name="T25" fmla="*/ 48 h 1744"/>
                <a:gd name="T26" fmla="*/ 1 w 900"/>
                <a:gd name="T27" fmla="*/ 37 h 1744"/>
                <a:gd name="T28" fmla="*/ 4 w 900"/>
                <a:gd name="T29" fmla="*/ 29 h 1744"/>
                <a:gd name="T30" fmla="*/ 8 w 900"/>
                <a:gd name="T31" fmla="*/ 20 h 1744"/>
                <a:gd name="T32" fmla="*/ 14 w 900"/>
                <a:gd name="T33" fmla="*/ 13 h 1744"/>
                <a:gd name="T34" fmla="*/ 21 w 900"/>
                <a:gd name="T35" fmla="*/ 8 h 1744"/>
                <a:gd name="T36" fmla="*/ 29 w 900"/>
                <a:gd name="T37" fmla="*/ 3 h 1744"/>
                <a:gd name="T38" fmla="*/ 38 w 900"/>
                <a:gd name="T39" fmla="*/ 1 h 1744"/>
                <a:gd name="T40" fmla="*/ 47 w 900"/>
                <a:gd name="T41" fmla="*/ 0 h 1744"/>
                <a:gd name="T42" fmla="*/ 852 w 900"/>
                <a:gd name="T43" fmla="*/ 0 h 1744"/>
                <a:gd name="T44" fmla="*/ 852 w 900"/>
                <a:gd name="T45" fmla="*/ 0 h 1744"/>
                <a:gd name="T46" fmla="*/ 862 w 900"/>
                <a:gd name="T47" fmla="*/ 1 h 1744"/>
                <a:gd name="T48" fmla="*/ 871 w 900"/>
                <a:gd name="T49" fmla="*/ 3 h 1744"/>
                <a:gd name="T50" fmla="*/ 879 w 900"/>
                <a:gd name="T51" fmla="*/ 8 h 1744"/>
                <a:gd name="T52" fmla="*/ 886 w 900"/>
                <a:gd name="T53" fmla="*/ 13 h 1744"/>
                <a:gd name="T54" fmla="*/ 892 w 900"/>
                <a:gd name="T55" fmla="*/ 20 h 1744"/>
                <a:gd name="T56" fmla="*/ 896 w 900"/>
                <a:gd name="T57" fmla="*/ 29 h 1744"/>
                <a:gd name="T58" fmla="*/ 899 w 900"/>
                <a:gd name="T59" fmla="*/ 37 h 1744"/>
                <a:gd name="T60" fmla="*/ 900 w 900"/>
                <a:gd name="T61" fmla="*/ 48 h 1744"/>
                <a:gd name="T62" fmla="*/ 900 w 900"/>
                <a:gd name="T63" fmla="*/ 1696 h 1744"/>
                <a:gd name="T64" fmla="*/ 900 w 900"/>
                <a:gd name="T65" fmla="*/ 1696 h 1744"/>
                <a:gd name="T66" fmla="*/ 899 w 900"/>
                <a:gd name="T67" fmla="*/ 1705 h 1744"/>
                <a:gd name="T68" fmla="*/ 896 w 900"/>
                <a:gd name="T69" fmla="*/ 1715 h 1744"/>
                <a:gd name="T70" fmla="*/ 892 w 900"/>
                <a:gd name="T71" fmla="*/ 1723 h 1744"/>
                <a:gd name="T72" fmla="*/ 886 w 900"/>
                <a:gd name="T73" fmla="*/ 1730 h 1744"/>
                <a:gd name="T74" fmla="*/ 879 w 900"/>
                <a:gd name="T75" fmla="*/ 1736 h 1744"/>
                <a:gd name="T76" fmla="*/ 871 w 900"/>
                <a:gd name="T77" fmla="*/ 1740 h 1744"/>
                <a:gd name="T78" fmla="*/ 862 w 900"/>
                <a:gd name="T79" fmla="*/ 1743 h 1744"/>
                <a:gd name="T80" fmla="*/ 852 w 900"/>
                <a:gd name="T81" fmla="*/ 1744 h 1744"/>
                <a:gd name="T82" fmla="*/ 852 w 900"/>
                <a:gd name="T83" fmla="*/ 1744 h 1744"/>
                <a:gd name="T84" fmla="*/ 60 w 900"/>
                <a:gd name="T85" fmla="*/ 1683 h 1744"/>
                <a:gd name="T86" fmla="*/ 840 w 900"/>
                <a:gd name="T87" fmla="*/ 1683 h 1744"/>
                <a:gd name="T88" fmla="*/ 840 w 900"/>
                <a:gd name="T89" fmla="*/ 61 h 1744"/>
                <a:gd name="T90" fmla="*/ 60 w 900"/>
                <a:gd name="T91" fmla="*/ 61 h 1744"/>
                <a:gd name="T92" fmla="*/ 60 w 900"/>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0" h="1744">
                  <a:moveTo>
                    <a:pt x="852" y="1744"/>
                  </a:moveTo>
                  <a:lnTo>
                    <a:pt x="47" y="1744"/>
                  </a:lnTo>
                  <a:lnTo>
                    <a:pt x="47" y="1744"/>
                  </a:lnTo>
                  <a:lnTo>
                    <a:pt x="38" y="1743"/>
                  </a:lnTo>
                  <a:lnTo>
                    <a:pt x="29" y="1740"/>
                  </a:lnTo>
                  <a:lnTo>
                    <a:pt x="21" y="1736"/>
                  </a:lnTo>
                  <a:lnTo>
                    <a:pt x="14" y="1730"/>
                  </a:lnTo>
                  <a:lnTo>
                    <a:pt x="8" y="1723"/>
                  </a:lnTo>
                  <a:lnTo>
                    <a:pt x="4" y="1715"/>
                  </a:lnTo>
                  <a:lnTo>
                    <a:pt x="1" y="1705"/>
                  </a:lnTo>
                  <a:lnTo>
                    <a:pt x="0" y="1696"/>
                  </a:lnTo>
                  <a:lnTo>
                    <a:pt x="0" y="48"/>
                  </a:lnTo>
                  <a:lnTo>
                    <a:pt x="0" y="48"/>
                  </a:lnTo>
                  <a:lnTo>
                    <a:pt x="1" y="37"/>
                  </a:lnTo>
                  <a:lnTo>
                    <a:pt x="4" y="29"/>
                  </a:lnTo>
                  <a:lnTo>
                    <a:pt x="8" y="20"/>
                  </a:lnTo>
                  <a:lnTo>
                    <a:pt x="14" y="13"/>
                  </a:lnTo>
                  <a:lnTo>
                    <a:pt x="21" y="8"/>
                  </a:lnTo>
                  <a:lnTo>
                    <a:pt x="29" y="3"/>
                  </a:lnTo>
                  <a:lnTo>
                    <a:pt x="38" y="1"/>
                  </a:lnTo>
                  <a:lnTo>
                    <a:pt x="47" y="0"/>
                  </a:lnTo>
                  <a:lnTo>
                    <a:pt x="852" y="0"/>
                  </a:lnTo>
                  <a:lnTo>
                    <a:pt x="852" y="0"/>
                  </a:lnTo>
                  <a:lnTo>
                    <a:pt x="862" y="1"/>
                  </a:lnTo>
                  <a:lnTo>
                    <a:pt x="871" y="3"/>
                  </a:lnTo>
                  <a:lnTo>
                    <a:pt x="879" y="8"/>
                  </a:lnTo>
                  <a:lnTo>
                    <a:pt x="886" y="13"/>
                  </a:lnTo>
                  <a:lnTo>
                    <a:pt x="892" y="20"/>
                  </a:lnTo>
                  <a:lnTo>
                    <a:pt x="896" y="29"/>
                  </a:lnTo>
                  <a:lnTo>
                    <a:pt x="899" y="37"/>
                  </a:lnTo>
                  <a:lnTo>
                    <a:pt x="900" y="48"/>
                  </a:lnTo>
                  <a:lnTo>
                    <a:pt x="900" y="1696"/>
                  </a:lnTo>
                  <a:lnTo>
                    <a:pt x="900" y="1696"/>
                  </a:lnTo>
                  <a:lnTo>
                    <a:pt x="899" y="1705"/>
                  </a:lnTo>
                  <a:lnTo>
                    <a:pt x="896" y="1715"/>
                  </a:lnTo>
                  <a:lnTo>
                    <a:pt x="892" y="1723"/>
                  </a:lnTo>
                  <a:lnTo>
                    <a:pt x="886" y="1730"/>
                  </a:lnTo>
                  <a:lnTo>
                    <a:pt x="879" y="1736"/>
                  </a:lnTo>
                  <a:lnTo>
                    <a:pt x="871" y="1740"/>
                  </a:lnTo>
                  <a:lnTo>
                    <a:pt x="862" y="1743"/>
                  </a:lnTo>
                  <a:lnTo>
                    <a:pt x="852" y="1744"/>
                  </a:lnTo>
                  <a:lnTo>
                    <a:pt x="852" y="1744"/>
                  </a:lnTo>
                  <a:close/>
                  <a:moveTo>
                    <a:pt x="60" y="1683"/>
                  </a:moveTo>
                  <a:lnTo>
                    <a:pt x="840" y="1683"/>
                  </a:lnTo>
                  <a:lnTo>
                    <a:pt x="840"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9" name="Group 58">
            <a:extLst>
              <a:ext uri="{FF2B5EF4-FFF2-40B4-BE49-F238E27FC236}">
                <a16:creationId xmlns:a16="http://schemas.microsoft.com/office/drawing/2014/main" xmlns="" id="{9AC8A0AE-CA93-4666-BCF3-59BDE10015A7}"/>
              </a:ext>
            </a:extLst>
          </p:cNvPr>
          <p:cNvGrpSpPr/>
          <p:nvPr/>
        </p:nvGrpSpPr>
        <p:grpSpPr>
          <a:xfrm>
            <a:off x="1121971" y="3944355"/>
            <a:ext cx="2373807" cy="1638792"/>
            <a:chOff x="3397916" y="-1502663"/>
            <a:chExt cx="1473947" cy="1017561"/>
          </a:xfrm>
        </p:grpSpPr>
        <p:sp>
          <p:nvSpPr>
            <p:cNvPr id="60" name="Rectangle: Rounded Corners 59">
              <a:extLst>
                <a:ext uri="{FF2B5EF4-FFF2-40B4-BE49-F238E27FC236}">
                  <a16:creationId xmlns:a16="http://schemas.microsoft.com/office/drawing/2014/main" xmlns="" id="{2FD565F3-2E1D-4AAE-90AF-6E87C22BC948}"/>
                </a:ext>
              </a:extLst>
            </p:cNvPr>
            <p:cNvSpPr/>
            <p:nvPr/>
          </p:nvSpPr>
          <p:spPr>
            <a:xfrm rot="5400000">
              <a:off x="3629935" y="-1727030"/>
              <a:ext cx="1017561" cy="1466295"/>
            </a:xfrm>
            <a:prstGeom prst="roundRect">
              <a:avLst>
                <a:gd name="adj" fmla="val 12334"/>
              </a:avLst>
            </a:prstGeom>
            <a:solidFill>
              <a:schemeClr val="bg1"/>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tx1"/>
                </a:solidFill>
                <a:effectLst/>
                <a:latin typeface="Imago" pitchFamily="2" charset="0"/>
              </a:endParaRPr>
            </a:p>
          </p:txBody>
        </p:sp>
        <p:sp>
          <p:nvSpPr>
            <p:cNvPr id="61" name="Freeform 224">
              <a:extLst>
                <a:ext uri="{FF2B5EF4-FFF2-40B4-BE49-F238E27FC236}">
                  <a16:creationId xmlns:a16="http://schemas.microsoft.com/office/drawing/2014/main" xmlns="" id="{D2E3FAD7-BA50-4055-8E3A-C1095095D98D}"/>
                </a:ext>
              </a:extLst>
            </p:cNvPr>
            <p:cNvSpPr>
              <a:spLocks noEditPoints="1"/>
            </p:cNvSpPr>
            <p:nvPr/>
          </p:nvSpPr>
          <p:spPr bwMode="auto">
            <a:xfrm rot="5400000">
              <a:off x="3626109" y="-1730856"/>
              <a:ext cx="1017561" cy="1473947"/>
            </a:xfrm>
            <a:custGeom>
              <a:avLst/>
              <a:gdLst>
                <a:gd name="T0" fmla="*/ 168 w 1592"/>
                <a:gd name="T1" fmla="*/ 2268 h 2268"/>
                <a:gd name="T2" fmla="*/ 118 w 1592"/>
                <a:gd name="T3" fmla="*/ 2260 h 2268"/>
                <a:gd name="T4" fmla="*/ 75 w 1592"/>
                <a:gd name="T5" fmla="*/ 2239 h 2268"/>
                <a:gd name="T6" fmla="*/ 38 w 1592"/>
                <a:gd name="T7" fmla="*/ 2206 h 2268"/>
                <a:gd name="T8" fmla="*/ 13 w 1592"/>
                <a:gd name="T9" fmla="*/ 2165 h 2268"/>
                <a:gd name="T10" fmla="*/ 1 w 1592"/>
                <a:gd name="T11" fmla="*/ 2117 h 2268"/>
                <a:gd name="T12" fmla="*/ 0 w 1592"/>
                <a:gd name="T13" fmla="*/ 167 h 2268"/>
                <a:gd name="T14" fmla="*/ 8 w 1592"/>
                <a:gd name="T15" fmla="*/ 118 h 2268"/>
                <a:gd name="T16" fmla="*/ 29 w 1592"/>
                <a:gd name="T17" fmla="*/ 75 h 2268"/>
                <a:gd name="T18" fmla="*/ 62 w 1592"/>
                <a:gd name="T19" fmla="*/ 38 h 2268"/>
                <a:gd name="T20" fmla="*/ 103 w 1592"/>
                <a:gd name="T21" fmla="*/ 13 h 2268"/>
                <a:gd name="T22" fmla="*/ 152 w 1592"/>
                <a:gd name="T23" fmla="*/ 1 h 2268"/>
                <a:gd name="T24" fmla="*/ 1424 w 1592"/>
                <a:gd name="T25" fmla="*/ 0 h 2268"/>
                <a:gd name="T26" fmla="*/ 1475 w 1592"/>
                <a:gd name="T27" fmla="*/ 8 h 2268"/>
                <a:gd name="T28" fmla="*/ 1518 w 1592"/>
                <a:gd name="T29" fmla="*/ 29 h 2268"/>
                <a:gd name="T30" fmla="*/ 1555 w 1592"/>
                <a:gd name="T31" fmla="*/ 62 h 2268"/>
                <a:gd name="T32" fmla="*/ 1579 w 1592"/>
                <a:gd name="T33" fmla="*/ 103 h 2268"/>
                <a:gd name="T34" fmla="*/ 1592 w 1592"/>
                <a:gd name="T35" fmla="*/ 150 h 2268"/>
                <a:gd name="T36" fmla="*/ 1592 w 1592"/>
                <a:gd name="T37" fmla="*/ 2100 h 2268"/>
                <a:gd name="T38" fmla="*/ 1585 w 1592"/>
                <a:gd name="T39" fmla="*/ 2150 h 2268"/>
                <a:gd name="T40" fmla="*/ 1564 w 1592"/>
                <a:gd name="T41" fmla="*/ 2193 h 2268"/>
                <a:gd name="T42" fmla="*/ 1531 w 1592"/>
                <a:gd name="T43" fmla="*/ 2230 h 2268"/>
                <a:gd name="T44" fmla="*/ 1490 w 1592"/>
                <a:gd name="T45" fmla="*/ 2254 h 2268"/>
                <a:gd name="T46" fmla="*/ 1441 w 1592"/>
                <a:gd name="T47" fmla="*/ 2267 h 2268"/>
                <a:gd name="T48" fmla="*/ 168 w 1592"/>
                <a:gd name="T49" fmla="*/ 61 h 2268"/>
                <a:gd name="T50" fmla="*/ 146 w 1592"/>
                <a:gd name="T51" fmla="*/ 63 h 2268"/>
                <a:gd name="T52" fmla="*/ 117 w 1592"/>
                <a:gd name="T53" fmla="*/ 74 h 2268"/>
                <a:gd name="T54" fmla="*/ 92 w 1592"/>
                <a:gd name="T55" fmla="*/ 92 h 2268"/>
                <a:gd name="T56" fmla="*/ 74 w 1592"/>
                <a:gd name="T57" fmla="*/ 117 h 2268"/>
                <a:gd name="T58" fmla="*/ 63 w 1592"/>
                <a:gd name="T59" fmla="*/ 146 h 2268"/>
                <a:gd name="T60" fmla="*/ 61 w 1592"/>
                <a:gd name="T61" fmla="*/ 2100 h 2268"/>
                <a:gd name="T62" fmla="*/ 63 w 1592"/>
                <a:gd name="T63" fmla="*/ 2122 h 2268"/>
                <a:gd name="T64" fmla="*/ 74 w 1592"/>
                <a:gd name="T65" fmla="*/ 2151 h 2268"/>
                <a:gd name="T66" fmla="*/ 92 w 1592"/>
                <a:gd name="T67" fmla="*/ 2175 h 2268"/>
                <a:gd name="T68" fmla="*/ 117 w 1592"/>
                <a:gd name="T69" fmla="*/ 2194 h 2268"/>
                <a:gd name="T70" fmla="*/ 146 w 1592"/>
                <a:gd name="T71" fmla="*/ 2204 h 2268"/>
                <a:gd name="T72" fmla="*/ 1424 w 1592"/>
                <a:gd name="T73" fmla="*/ 2207 h 2268"/>
                <a:gd name="T74" fmla="*/ 1447 w 1592"/>
                <a:gd name="T75" fmla="*/ 2204 h 2268"/>
                <a:gd name="T76" fmla="*/ 1476 w 1592"/>
                <a:gd name="T77" fmla="*/ 2194 h 2268"/>
                <a:gd name="T78" fmla="*/ 1500 w 1592"/>
                <a:gd name="T79" fmla="*/ 2175 h 2268"/>
                <a:gd name="T80" fmla="*/ 1519 w 1592"/>
                <a:gd name="T81" fmla="*/ 2151 h 2268"/>
                <a:gd name="T82" fmla="*/ 1529 w 1592"/>
                <a:gd name="T83" fmla="*/ 2122 h 2268"/>
                <a:gd name="T84" fmla="*/ 1531 w 1592"/>
                <a:gd name="T85" fmla="*/ 167 h 2268"/>
                <a:gd name="T86" fmla="*/ 1529 w 1592"/>
                <a:gd name="T87" fmla="*/ 146 h 2268"/>
                <a:gd name="T88" fmla="*/ 1519 w 1592"/>
                <a:gd name="T89" fmla="*/ 117 h 2268"/>
                <a:gd name="T90" fmla="*/ 1500 w 1592"/>
                <a:gd name="T91" fmla="*/ 92 h 2268"/>
                <a:gd name="T92" fmla="*/ 1476 w 1592"/>
                <a:gd name="T93" fmla="*/ 74 h 2268"/>
                <a:gd name="T94" fmla="*/ 1447 w 1592"/>
                <a:gd name="T95" fmla="*/ 63 h 2268"/>
                <a:gd name="T96" fmla="*/ 168 w 1592"/>
                <a:gd name="T97" fmla="*/ 61 h 2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92" h="2268">
                  <a:moveTo>
                    <a:pt x="1424" y="2268"/>
                  </a:moveTo>
                  <a:lnTo>
                    <a:pt x="168" y="2268"/>
                  </a:lnTo>
                  <a:lnTo>
                    <a:pt x="168" y="2268"/>
                  </a:lnTo>
                  <a:lnTo>
                    <a:pt x="152" y="2267"/>
                  </a:lnTo>
                  <a:lnTo>
                    <a:pt x="134" y="2264"/>
                  </a:lnTo>
                  <a:lnTo>
                    <a:pt x="118" y="2260"/>
                  </a:lnTo>
                  <a:lnTo>
                    <a:pt x="103" y="2254"/>
                  </a:lnTo>
                  <a:lnTo>
                    <a:pt x="88" y="2247"/>
                  </a:lnTo>
                  <a:lnTo>
                    <a:pt x="75" y="2239"/>
                  </a:lnTo>
                  <a:lnTo>
                    <a:pt x="62" y="2230"/>
                  </a:lnTo>
                  <a:lnTo>
                    <a:pt x="49" y="2219"/>
                  </a:lnTo>
                  <a:lnTo>
                    <a:pt x="38" y="2206"/>
                  </a:lnTo>
                  <a:lnTo>
                    <a:pt x="29" y="2193"/>
                  </a:lnTo>
                  <a:lnTo>
                    <a:pt x="20" y="2180"/>
                  </a:lnTo>
                  <a:lnTo>
                    <a:pt x="13" y="2165"/>
                  </a:lnTo>
                  <a:lnTo>
                    <a:pt x="8" y="2150"/>
                  </a:lnTo>
                  <a:lnTo>
                    <a:pt x="4" y="2134"/>
                  </a:lnTo>
                  <a:lnTo>
                    <a:pt x="1" y="2117"/>
                  </a:lnTo>
                  <a:lnTo>
                    <a:pt x="0" y="2100"/>
                  </a:lnTo>
                  <a:lnTo>
                    <a:pt x="0" y="167"/>
                  </a:lnTo>
                  <a:lnTo>
                    <a:pt x="0" y="167"/>
                  </a:lnTo>
                  <a:lnTo>
                    <a:pt x="1" y="150"/>
                  </a:lnTo>
                  <a:lnTo>
                    <a:pt x="4" y="134"/>
                  </a:lnTo>
                  <a:lnTo>
                    <a:pt x="8" y="118"/>
                  </a:lnTo>
                  <a:lnTo>
                    <a:pt x="13" y="103"/>
                  </a:lnTo>
                  <a:lnTo>
                    <a:pt x="20" y="88"/>
                  </a:lnTo>
                  <a:lnTo>
                    <a:pt x="29" y="75"/>
                  </a:lnTo>
                  <a:lnTo>
                    <a:pt x="38" y="62"/>
                  </a:lnTo>
                  <a:lnTo>
                    <a:pt x="49" y="49"/>
                  </a:lnTo>
                  <a:lnTo>
                    <a:pt x="62" y="38"/>
                  </a:lnTo>
                  <a:lnTo>
                    <a:pt x="75" y="29"/>
                  </a:lnTo>
                  <a:lnTo>
                    <a:pt x="88" y="20"/>
                  </a:lnTo>
                  <a:lnTo>
                    <a:pt x="103" y="13"/>
                  </a:lnTo>
                  <a:lnTo>
                    <a:pt x="118" y="8"/>
                  </a:lnTo>
                  <a:lnTo>
                    <a:pt x="134" y="4"/>
                  </a:lnTo>
                  <a:lnTo>
                    <a:pt x="152" y="1"/>
                  </a:lnTo>
                  <a:lnTo>
                    <a:pt x="168" y="0"/>
                  </a:lnTo>
                  <a:lnTo>
                    <a:pt x="1424" y="0"/>
                  </a:lnTo>
                  <a:lnTo>
                    <a:pt x="1424" y="0"/>
                  </a:lnTo>
                  <a:lnTo>
                    <a:pt x="1441" y="1"/>
                  </a:lnTo>
                  <a:lnTo>
                    <a:pt x="1459" y="4"/>
                  </a:lnTo>
                  <a:lnTo>
                    <a:pt x="1475" y="8"/>
                  </a:lnTo>
                  <a:lnTo>
                    <a:pt x="1490" y="13"/>
                  </a:lnTo>
                  <a:lnTo>
                    <a:pt x="1504" y="20"/>
                  </a:lnTo>
                  <a:lnTo>
                    <a:pt x="1518" y="29"/>
                  </a:lnTo>
                  <a:lnTo>
                    <a:pt x="1531" y="38"/>
                  </a:lnTo>
                  <a:lnTo>
                    <a:pt x="1544" y="49"/>
                  </a:lnTo>
                  <a:lnTo>
                    <a:pt x="1555" y="62"/>
                  </a:lnTo>
                  <a:lnTo>
                    <a:pt x="1564" y="75"/>
                  </a:lnTo>
                  <a:lnTo>
                    <a:pt x="1572" y="88"/>
                  </a:lnTo>
                  <a:lnTo>
                    <a:pt x="1579" y="103"/>
                  </a:lnTo>
                  <a:lnTo>
                    <a:pt x="1585" y="118"/>
                  </a:lnTo>
                  <a:lnTo>
                    <a:pt x="1589" y="134"/>
                  </a:lnTo>
                  <a:lnTo>
                    <a:pt x="1592" y="150"/>
                  </a:lnTo>
                  <a:lnTo>
                    <a:pt x="1592" y="167"/>
                  </a:lnTo>
                  <a:lnTo>
                    <a:pt x="1592" y="2100"/>
                  </a:lnTo>
                  <a:lnTo>
                    <a:pt x="1592" y="2100"/>
                  </a:lnTo>
                  <a:lnTo>
                    <a:pt x="1592" y="2117"/>
                  </a:lnTo>
                  <a:lnTo>
                    <a:pt x="1589" y="2134"/>
                  </a:lnTo>
                  <a:lnTo>
                    <a:pt x="1585" y="2150"/>
                  </a:lnTo>
                  <a:lnTo>
                    <a:pt x="1579" y="2165"/>
                  </a:lnTo>
                  <a:lnTo>
                    <a:pt x="1572" y="2180"/>
                  </a:lnTo>
                  <a:lnTo>
                    <a:pt x="1564" y="2193"/>
                  </a:lnTo>
                  <a:lnTo>
                    <a:pt x="1555" y="2206"/>
                  </a:lnTo>
                  <a:lnTo>
                    <a:pt x="1544" y="2219"/>
                  </a:lnTo>
                  <a:lnTo>
                    <a:pt x="1531" y="2230"/>
                  </a:lnTo>
                  <a:lnTo>
                    <a:pt x="1518" y="2239"/>
                  </a:lnTo>
                  <a:lnTo>
                    <a:pt x="1504" y="2247"/>
                  </a:lnTo>
                  <a:lnTo>
                    <a:pt x="1490" y="2254"/>
                  </a:lnTo>
                  <a:lnTo>
                    <a:pt x="1475" y="2260"/>
                  </a:lnTo>
                  <a:lnTo>
                    <a:pt x="1459" y="2264"/>
                  </a:lnTo>
                  <a:lnTo>
                    <a:pt x="1441" y="2267"/>
                  </a:lnTo>
                  <a:lnTo>
                    <a:pt x="1424" y="2268"/>
                  </a:lnTo>
                  <a:lnTo>
                    <a:pt x="1424" y="2268"/>
                  </a:lnTo>
                  <a:close/>
                  <a:moveTo>
                    <a:pt x="168" y="61"/>
                  </a:moveTo>
                  <a:lnTo>
                    <a:pt x="168" y="61"/>
                  </a:lnTo>
                  <a:lnTo>
                    <a:pt x="158" y="62"/>
                  </a:lnTo>
                  <a:lnTo>
                    <a:pt x="146" y="63"/>
                  </a:lnTo>
                  <a:lnTo>
                    <a:pt x="136" y="66"/>
                  </a:lnTo>
                  <a:lnTo>
                    <a:pt x="126" y="70"/>
                  </a:lnTo>
                  <a:lnTo>
                    <a:pt x="117" y="74"/>
                  </a:lnTo>
                  <a:lnTo>
                    <a:pt x="108" y="79"/>
                  </a:lnTo>
                  <a:lnTo>
                    <a:pt x="100" y="85"/>
                  </a:lnTo>
                  <a:lnTo>
                    <a:pt x="92" y="92"/>
                  </a:lnTo>
                  <a:lnTo>
                    <a:pt x="86" y="100"/>
                  </a:lnTo>
                  <a:lnTo>
                    <a:pt x="79" y="108"/>
                  </a:lnTo>
                  <a:lnTo>
                    <a:pt x="74" y="117"/>
                  </a:lnTo>
                  <a:lnTo>
                    <a:pt x="70" y="126"/>
                  </a:lnTo>
                  <a:lnTo>
                    <a:pt x="66" y="136"/>
                  </a:lnTo>
                  <a:lnTo>
                    <a:pt x="63" y="146"/>
                  </a:lnTo>
                  <a:lnTo>
                    <a:pt x="62" y="157"/>
                  </a:lnTo>
                  <a:lnTo>
                    <a:pt x="61" y="167"/>
                  </a:lnTo>
                  <a:lnTo>
                    <a:pt x="61" y="2100"/>
                  </a:lnTo>
                  <a:lnTo>
                    <a:pt x="61" y="2100"/>
                  </a:lnTo>
                  <a:lnTo>
                    <a:pt x="62" y="2111"/>
                  </a:lnTo>
                  <a:lnTo>
                    <a:pt x="63" y="2122"/>
                  </a:lnTo>
                  <a:lnTo>
                    <a:pt x="66" y="2132"/>
                  </a:lnTo>
                  <a:lnTo>
                    <a:pt x="70" y="2142"/>
                  </a:lnTo>
                  <a:lnTo>
                    <a:pt x="74" y="2151"/>
                  </a:lnTo>
                  <a:lnTo>
                    <a:pt x="79" y="2160"/>
                  </a:lnTo>
                  <a:lnTo>
                    <a:pt x="86" y="2168"/>
                  </a:lnTo>
                  <a:lnTo>
                    <a:pt x="92" y="2175"/>
                  </a:lnTo>
                  <a:lnTo>
                    <a:pt x="100" y="2182"/>
                  </a:lnTo>
                  <a:lnTo>
                    <a:pt x="108" y="2188"/>
                  </a:lnTo>
                  <a:lnTo>
                    <a:pt x="117" y="2194"/>
                  </a:lnTo>
                  <a:lnTo>
                    <a:pt x="126" y="2198"/>
                  </a:lnTo>
                  <a:lnTo>
                    <a:pt x="136" y="2202"/>
                  </a:lnTo>
                  <a:lnTo>
                    <a:pt x="146" y="2204"/>
                  </a:lnTo>
                  <a:lnTo>
                    <a:pt x="158" y="2206"/>
                  </a:lnTo>
                  <a:lnTo>
                    <a:pt x="168" y="2207"/>
                  </a:lnTo>
                  <a:lnTo>
                    <a:pt x="1424" y="2207"/>
                  </a:lnTo>
                  <a:lnTo>
                    <a:pt x="1424" y="2207"/>
                  </a:lnTo>
                  <a:lnTo>
                    <a:pt x="1435" y="2206"/>
                  </a:lnTo>
                  <a:lnTo>
                    <a:pt x="1447" y="2204"/>
                  </a:lnTo>
                  <a:lnTo>
                    <a:pt x="1457" y="2202"/>
                  </a:lnTo>
                  <a:lnTo>
                    <a:pt x="1467" y="2198"/>
                  </a:lnTo>
                  <a:lnTo>
                    <a:pt x="1476" y="2194"/>
                  </a:lnTo>
                  <a:lnTo>
                    <a:pt x="1485" y="2188"/>
                  </a:lnTo>
                  <a:lnTo>
                    <a:pt x="1493" y="2182"/>
                  </a:lnTo>
                  <a:lnTo>
                    <a:pt x="1500" y="2175"/>
                  </a:lnTo>
                  <a:lnTo>
                    <a:pt x="1507" y="2168"/>
                  </a:lnTo>
                  <a:lnTo>
                    <a:pt x="1513" y="2160"/>
                  </a:lnTo>
                  <a:lnTo>
                    <a:pt x="1519" y="2151"/>
                  </a:lnTo>
                  <a:lnTo>
                    <a:pt x="1523" y="2142"/>
                  </a:lnTo>
                  <a:lnTo>
                    <a:pt x="1527" y="2132"/>
                  </a:lnTo>
                  <a:lnTo>
                    <a:pt x="1529" y="2122"/>
                  </a:lnTo>
                  <a:lnTo>
                    <a:pt x="1531" y="2111"/>
                  </a:lnTo>
                  <a:lnTo>
                    <a:pt x="1531" y="2100"/>
                  </a:lnTo>
                  <a:lnTo>
                    <a:pt x="1531" y="167"/>
                  </a:lnTo>
                  <a:lnTo>
                    <a:pt x="1531" y="167"/>
                  </a:lnTo>
                  <a:lnTo>
                    <a:pt x="1531" y="157"/>
                  </a:lnTo>
                  <a:lnTo>
                    <a:pt x="1529" y="146"/>
                  </a:lnTo>
                  <a:lnTo>
                    <a:pt x="1527" y="136"/>
                  </a:lnTo>
                  <a:lnTo>
                    <a:pt x="1523" y="126"/>
                  </a:lnTo>
                  <a:lnTo>
                    <a:pt x="1519" y="117"/>
                  </a:lnTo>
                  <a:lnTo>
                    <a:pt x="1513" y="108"/>
                  </a:lnTo>
                  <a:lnTo>
                    <a:pt x="1507" y="100"/>
                  </a:lnTo>
                  <a:lnTo>
                    <a:pt x="1500" y="92"/>
                  </a:lnTo>
                  <a:lnTo>
                    <a:pt x="1493" y="85"/>
                  </a:lnTo>
                  <a:lnTo>
                    <a:pt x="1485" y="79"/>
                  </a:lnTo>
                  <a:lnTo>
                    <a:pt x="1476" y="74"/>
                  </a:lnTo>
                  <a:lnTo>
                    <a:pt x="1467" y="70"/>
                  </a:lnTo>
                  <a:lnTo>
                    <a:pt x="1457" y="66"/>
                  </a:lnTo>
                  <a:lnTo>
                    <a:pt x="1447" y="63"/>
                  </a:lnTo>
                  <a:lnTo>
                    <a:pt x="1435" y="62"/>
                  </a:lnTo>
                  <a:lnTo>
                    <a:pt x="1424" y="61"/>
                  </a:lnTo>
                  <a:lnTo>
                    <a:pt x="168" y="61"/>
                  </a:lnTo>
                  <a:close/>
                </a:path>
              </a:pathLst>
            </a:custGeom>
            <a:solidFill>
              <a:srgbClr val="0066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26">
              <a:extLst>
                <a:ext uri="{FF2B5EF4-FFF2-40B4-BE49-F238E27FC236}">
                  <a16:creationId xmlns:a16="http://schemas.microsoft.com/office/drawing/2014/main" xmlns="" id="{F20A7AB7-3916-4228-B455-E8C8976922B9}"/>
                </a:ext>
              </a:extLst>
            </p:cNvPr>
            <p:cNvSpPr>
              <a:spLocks noEditPoints="1"/>
            </p:cNvSpPr>
            <p:nvPr/>
          </p:nvSpPr>
          <p:spPr bwMode="auto">
            <a:xfrm rot="5400000">
              <a:off x="3474418" y="-1056272"/>
              <a:ext cx="132948" cy="124779"/>
            </a:xfrm>
            <a:custGeom>
              <a:avLst/>
              <a:gdLst>
                <a:gd name="T0" fmla="*/ 102 w 205"/>
                <a:gd name="T1" fmla="*/ 192 h 192"/>
                <a:gd name="T2" fmla="*/ 82 w 205"/>
                <a:gd name="T3" fmla="*/ 190 h 192"/>
                <a:gd name="T4" fmla="*/ 63 w 205"/>
                <a:gd name="T5" fmla="*/ 185 h 192"/>
                <a:gd name="T6" fmla="*/ 45 w 205"/>
                <a:gd name="T7" fmla="*/ 176 h 192"/>
                <a:gd name="T8" fmla="*/ 30 w 205"/>
                <a:gd name="T9" fmla="*/ 164 h 192"/>
                <a:gd name="T10" fmla="*/ 17 w 205"/>
                <a:gd name="T11" fmla="*/ 150 h 192"/>
                <a:gd name="T12" fmla="*/ 8 w 205"/>
                <a:gd name="T13" fmla="*/ 133 h 192"/>
                <a:gd name="T14" fmla="*/ 2 w 205"/>
                <a:gd name="T15" fmla="*/ 115 h 192"/>
                <a:gd name="T16" fmla="*/ 0 w 205"/>
                <a:gd name="T17" fmla="*/ 96 h 192"/>
                <a:gd name="T18" fmla="*/ 1 w 205"/>
                <a:gd name="T19" fmla="*/ 87 h 192"/>
                <a:gd name="T20" fmla="*/ 5 w 205"/>
                <a:gd name="T21" fmla="*/ 68 h 192"/>
                <a:gd name="T22" fmla="*/ 12 w 205"/>
                <a:gd name="T23" fmla="*/ 51 h 192"/>
                <a:gd name="T24" fmla="*/ 23 w 205"/>
                <a:gd name="T25" fmla="*/ 36 h 192"/>
                <a:gd name="T26" fmla="*/ 37 w 205"/>
                <a:gd name="T27" fmla="*/ 23 h 192"/>
                <a:gd name="T28" fmla="*/ 54 w 205"/>
                <a:gd name="T29" fmla="*/ 12 h 192"/>
                <a:gd name="T30" fmla="*/ 72 w 205"/>
                <a:gd name="T31" fmla="*/ 5 h 192"/>
                <a:gd name="T32" fmla="*/ 92 w 205"/>
                <a:gd name="T33" fmla="*/ 1 h 192"/>
                <a:gd name="T34" fmla="*/ 102 w 205"/>
                <a:gd name="T35" fmla="*/ 0 h 192"/>
                <a:gd name="T36" fmla="*/ 123 w 205"/>
                <a:gd name="T37" fmla="*/ 2 h 192"/>
                <a:gd name="T38" fmla="*/ 142 w 205"/>
                <a:gd name="T39" fmla="*/ 8 h 192"/>
                <a:gd name="T40" fmla="*/ 160 w 205"/>
                <a:gd name="T41" fmla="*/ 17 h 192"/>
                <a:gd name="T42" fmla="*/ 175 w 205"/>
                <a:gd name="T43" fmla="*/ 29 h 192"/>
                <a:gd name="T44" fmla="*/ 187 w 205"/>
                <a:gd name="T45" fmla="*/ 43 h 192"/>
                <a:gd name="T46" fmla="*/ 197 w 205"/>
                <a:gd name="T47" fmla="*/ 59 h 192"/>
                <a:gd name="T48" fmla="*/ 203 w 205"/>
                <a:gd name="T49" fmla="*/ 77 h 192"/>
                <a:gd name="T50" fmla="*/ 205 w 205"/>
                <a:gd name="T51" fmla="*/ 96 h 192"/>
                <a:gd name="T52" fmla="*/ 204 w 205"/>
                <a:gd name="T53" fmla="*/ 106 h 192"/>
                <a:gd name="T54" fmla="*/ 200 w 205"/>
                <a:gd name="T55" fmla="*/ 124 h 192"/>
                <a:gd name="T56" fmla="*/ 192 w 205"/>
                <a:gd name="T57" fmla="*/ 142 h 192"/>
                <a:gd name="T58" fmla="*/ 182 w 205"/>
                <a:gd name="T59" fmla="*/ 158 h 192"/>
                <a:gd name="T60" fmla="*/ 168 w 205"/>
                <a:gd name="T61" fmla="*/ 170 h 192"/>
                <a:gd name="T62" fmla="*/ 151 w 205"/>
                <a:gd name="T63" fmla="*/ 181 h 192"/>
                <a:gd name="T64" fmla="*/ 132 w 205"/>
                <a:gd name="T65" fmla="*/ 188 h 192"/>
                <a:gd name="T66" fmla="*/ 113 w 205"/>
                <a:gd name="T67" fmla="*/ 192 h 192"/>
                <a:gd name="T68" fmla="*/ 102 w 205"/>
                <a:gd name="T69" fmla="*/ 192 h 192"/>
                <a:gd name="T70" fmla="*/ 102 w 205"/>
                <a:gd name="T71" fmla="*/ 61 h 192"/>
                <a:gd name="T72" fmla="*/ 86 w 205"/>
                <a:gd name="T73" fmla="*/ 64 h 192"/>
                <a:gd name="T74" fmla="*/ 73 w 205"/>
                <a:gd name="T75" fmla="*/ 72 h 192"/>
                <a:gd name="T76" fmla="*/ 64 w 205"/>
                <a:gd name="T77" fmla="*/ 83 h 192"/>
                <a:gd name="T78" fmla="*/ 61 w 205"/>
                <a:gd name="T79" fmla="*/ 96 h 192"/>
                <a:gd name="T80" fmla="*/ 62 w 205"/>
                <a:gd name="T81" fmla="*/ 103 h 192"/>
                <a:gd name="T82" fmla="*/ 68 w 205"/>
                <a:gd name="T83" fmla="*/ 116 h 192"/>
                <a:gd name="T84" fmla="*/ 79 w 205"/>
                <a:gd name="T85" fmla="*/ 125 h 192"/>
                <a:gd name="T86" fmla="*/ 94 w 205"/>
                <a:gd name="T87" fmla="*/ 130 h 192"/>
                <a:gd name="T88" fmla="*/ 102 w 205"/>
                <a:gd name="T89" fmla="*/ 131 h 192"/>
                <a:gd name="T90" fmla="*/ 118 w 205"/>
                <a:gd name="T91" fmla="*/ 128 h 192"/>
                <a:gd name="T92" fmla="*/ 132 w 205"/>
                <a:gd name="T93" fmla="*/ 121 h 192"/>
                <a:gd name="T94" fmla="*/ 140 w 205"/>
                <a:gd name="T95" fmla="*/ 110 h 192"/>
                <a:gd name="T96" fmla="*/ 144 w 205"/>
                <a:gd name="T97" fmla="*/ 96 h 192"/>
                <a:gd name="T98" fmla="*/ 143 w 205"/>
                <a:gd name="T99" fmla="*/ 89 h 192"/>
                <a:gd name="T100" fmla="*/ 137 w 205"/>
                <a:gd name="T101" fmla="*/ 77 h 192"/>
                <a:gd name="T102" fmla="*/ 125 w 205"/>
                <a:gd name="T103" fmla="*/ 67 h 192"/>
                <a:gd name="T104" fmla="*/ 111 w 205"/>
                <a:gd name="T105" fmla="*/ 62 h 192"/>
                <a:gd name="T106" fmla="*/ 102 w 205"/>
                <a:gd name="T107" fmla="*/ 6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 h="192">
                  <a:moveTo>
                    <a:pt x="102" y="192"/>
                  </a:moveTo>
                  <a:lnTo>
                    <a:pt x="102" y="192"/>
                  </a:lnTo>
                  <a:lnTo>
                    <a:pt x="92" y="192"/>
                  </a:lnTo>
                  <a:lnTo>
                    <a:pt x="82" y="190"/>
                  </a:lnTo>
                  <a:lnTo>
                    <a:pt x="72" y="188"/>
                  </a:lnTo>
                  <a:lnTo>
                    <a:pt x="63" y="185"/>
                  </a:lnTo>
                  <a:lnTo>
                    <a:pt x="54" y="181"/>
                  </a:lnTo>
                  <a:lnTo>
                    <a:pt x="45" y="176"/>
                  </a:lnTo>
                  <a:lnTo>
                    <a:pt x="37" y="170"/>
                  </a:lnTo>
                  <a:lnTo>
                    <a:pt x="30" y="164"/>
                  </a:lnTo>
                  <a:lnTo>
                    <a:pt x="23" y="158"/>
                  </a:lnTo>
                  <a:lnTo>
                    <a:pt x="17" y="150"/>
                  </a:lnTo>
                  <a:lnTo>
                    <a:pt x="12" y="142"/>
                  </a:lnTo>
                  <a:lnTo>
                    <a:pt x="8" y="133"/>
                  </a:lnTo>
                  <a:lnTo>
                    <a:pt x="5" y="124"/>
                  </a:lnTo>
                  <a:lnTo>
                    <a:pt x="2" y="115"/>
                  </a:lnTo>
                  <a:lnTo>
                    <a:pt x="1" y="106"/>
                  </a:lnTo>
                  <a:lnTo>
                    <a:pt x="0" y="96"/>
                  </a:lnTo>
                  <a:lnTo>
                    <a:pt x="0" y="96"/>
                  </a:lnTo>
                  <a:lnTo>
                    <a:pt x="1" y="87"/>
                  </a:lnTo>
                  <a:lnTo>
                    <a:pt x="2" y="77"/>
                  </a:lnTo>
                  <a:lnTo>
                    <a:pt x="5" y="68"/>
                  </a:lnTo>
                  <a:lnTo>
                    <a:pt x="8" y="59"/>
                  </a:lnTo>
                  <a:lnTo>
                    <a:pt x="12" y="51"/>
                  </a:lnTo>
                  <a:lnTo>
                    <a:pt x="17" y="43"/>
                  </a:lnTo>
                  <a:lnTo>
                    <a:pt x="23" y="36"/>
                  </a:lnTo>
                  <a:lnTo>
                    <a:pt x="30" y="29"/>
                  </a:lnTo>
                  <a:lnTo>
                    <a:pt x="37" y="23"/>
                  </a:lnTo>
                  <a:lnTo>
                    <a:pt x="45" y="17"/>
                  </a:lnTo>
                  <a:lnTo>
                    <a:pt x="54" y="12"/>
                  </a:lnTo>
                  <a:lnTo>
                    <a:pt x="63" y="8"/>
                  </a:lnTo>
                  <a:lnTo>
                    <a:pt x="72" y="5"/>
                  </a:lnTo>
                  <a:lnTo>
                    <a:pt x="82" y="2"/>
                  </a:lnTo>
                  <a:lnTo>
                    <a:pt x="92" y="1"/>
                  </a:lnTo>
                  <a:lnTo>
                    <a:pt x="102" y="0"/>
                  </a:lnTo>
                  <a:lnTo>
                    <a:pt x="102" y="0"/>
                  </a:lnTo>
                  <a:lnTo>
                    <a:pt x="113" y="1"/>
                  </a:lnTo>
                  <a:lnTo>
                    <a:pt x="123" y="2"/>
                  </a:lnTo>
                  <a:lnTo>
                    <a:pt x="132" y="5"/>
                  </a:lnTo>
                  <a:lnTo>
                    <a:pt x="142" y="8"/>
                  </a:lnTo>
                  <a:lnTo>
                    <a:pt x="151" y="12"/>
                  </a:lnTo>
                  <a:lnTo>
                    <a:pt x="160" y="17"/>
                  </a:lnTo>
                  <a:lnTo>
                    <a:pt x="168" y="23"/>
                  </a:lnTo>
                  <a:lnTo>
                    <a:pt x="175" y="29"/>
                  </a:lnTo>
                  <a:lnTo>
                    <a:pt x="182" y="36"/>
                  </a:lnTo>
                  <a:lnTo>
                    <a:pt x="187" y="43"/>
                  </a:lnTo>
                  <a:lnTo>
                    <a:pt x="192" y="51"/>
                  </a:lnTo>
                  <a:lnTo>
                    <a:pt x="197" y="59"/>
                  </a:lnTo>
                  <a:lnTo>
                    <a:pt x="200" y="68"/>
                  </a:lnTo>
                  <a:lnTo>
                    <a:pt x="203" y="77"/>
                  </a:lnTo>
                  <a:lnTo>
                    <a:pt x="204" y="87"/>
                  </a:lnTo>
                  <a:lnTo>
                    <a:pt x="205" y="96"/>
                  </a:lnTo>
                  <a:lnTo>
                    <a:pt x="205" y="96"/>
                  </a:lnTo>
                  <a:lnTo>
                    <a:pt x="204" y="106"/>
                  </a:lnTo>
                  <a:lnTo>
                    <a:pt x="203" y="115"/>
                  </a:lnTo>
                  <a:lnTo>
                    <a:pt x="200" y="124"/>
                  </a:lnTo>
                  <a:lnTo>
                    <a:pt x="197" y="133"/>
                  </a:lnTo>
                  <a:lnTo>
                    <a:pt x="192" y="142"/>
                  </a:lnTo>
                  <a:lnTo>
                    <a:pt x="187" y="150"/>
                  </a:lnTo>
                  <a:lnTo>
                    <a:pt x="182" y="158"/>
                  </a:lnTo>
                  <a:lnTo>
                    <a:pt x="175" y="164"/>
                  </a:lnTo>
                  <a:lnTo>
                    <a:pt x="168" y="170"/>
                  </a:lnTo>
                  <a:lnTo>
                    <a:pt x="160" y="176"/>
                  </a:lnTo>
                  <a:lnTo>
                    <a:pt x="151" y="181"/>
                  </a:lnTo>
                  <a:lnTo>
                    <a:pt x="142" y="185"/>
                  </a:lnTo>
                  <a:lnTo>
                    <a:pt x="132" y="188"/>
                  </a:lnTo>
                  <a:lnTo>
                    <a:pt x="123" y="190"/>
                  </a:lnTo>
                  <a:lnTo>
                    <a:pt x="113" y="192"/>
                  </a:lnTo>
                  <a:lnTo>
                    <a:pt x="102" y="192"/>
                  </a:lnTo>
                  <a:lnTo>
                    <a:pt x="102" y="192"/>
                  </a:lnTo>
                  <a:close/>
                  <a:moveTo>
                    <a:pt x="102" y="61"/>
                  </a:moveTo>
                  <a:lnTo>
                    <a:pt x="102" y="61"/>
                  </a:lnTo>
                  <a:lnTo>
                    <a:pt x="94" y="62"/>
                  </a:lnTo>
                  <a:lnTo>
                    <a:pt x="86" y="64"/>
                  </a:lnTo>
                  <a:lnTo>
                    <a:pt x="79" y="67"/>
                  </a:lnTo>
                  <a:lnTo>
                    <a:pt x="73" y="72"/>
                  </a:lnTo>
                  <a:lnTo>
                    <a:pt x="68" y="77"/>
                  </a:lnTo>
                  <a:lnTo>
                    <a:pt x="64" y="83"/>
                  </a:lnTo>
                  <a:lnTo>
                    <a:pt x="62" y="89"/>
                  </a:lnTo>
                  <a:lnTo>
                    <a:pt x="61" y="96"/>
                  </a:lnTo>
                  <a:lnTo>
                    <a:pt x="61" y="96"/>
                  </a:lnTo>
                  <a:lnTo>
                    <a:pt x="62" y="103"/>
                  </a:lnTo>
                  <a:lnTo>
                    <a:pt x="64" y="110"/>
                  </a:lnTo>
                  <a:lnTo>
                    <a:pt x="68" y="116"/>
                  </a:lnTo>
                  <a:lnTo>
                    <a:pt x="73" y="121"/>
                  </a:lnTo>
                  <a:lnTo>
                    <a:pt x="79" y="125"/>
                  </a:lnTo>
                  <a:lnTo>
                    <a:pt x="86" y="128"/>
                  </a:lnTo>
                  <a:lnTo>
                    <a:pt x="94" y="130"/>
                  </a:lnTo>
                  <a:lnTo>
                    <a:pt x="102" y="131"/>
                  </a:lnTo>
                  <a:lnTo>
                    <a:pt x="102" y="131"/>
                  </a:lnTo>
                  <a:lnTo>
                    <a:pt x="111" y="130"/>
                  </a:lnTo>
                  <a:lnTo>
                    <a:pt x="118" y="128"/>
                  </a:lnTo>
                  <a:lnTo>
                    <a:pt x="125" y="125"/>
                  </a:lnTo>
                  <a:lnTo>
                    <a:pt x="132" y="121"/>
                  </a:lnTo>
                  <a:lnTo>
                    <a:pt x="137" y="116"/>
                  </a:lnTo>
                  <a:lnTo>
                    <a:pt x="140" y="110"/>
                  </a:lnTo>
                  <a:lnTo>
                    <a:pt x="143" y="103"/>
                  </a:lnTo>
                  <a:lnTo>
                    <a:pt x="144" y="96"/>
                  </a:lnTo>
                  <a:lnTo>
                    <a:pt x="144" y="96"/>
                  </a:lnTo>
                  <a:lnTo>
                    <a:pt x="143" y="89"/>
                  </a:lnTo>
                  <a:lnTo>
                    <a:pt x="140" y="83"/>
                  </a:lnTo>
                  <a:lnTo>
                    <a:pt x="137" y="77"/>
                  </a:lnTo>
                  <a:lnTo>
                    <a:pt x="132" y="72"/>
                  </a:lnTo>
                  <a:lnTo>
                    <a:pt x="125" y="67"/>
                  </a:lnTo>
                  <a:lnTo>
                    <a:pt x="118" y="64"/>
                  </a:lnTo>
                  <a:lnTo>
                    <a:pt x="111" y="62"/>
                  </a:lnTo>
                  <a:lnTo>
                    <a:pt x="102" y="61"/>
                  </a:lnTo>
                  <a:lnTo>
                    <a:pt x="102" y="61"/>
                  </a:lnTo>
                  <a:close/>
                </a:path>
              </a:pathLst>
            </a:custGeom>
            <a:solidFill>
              <a:srgbClr val="009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65" name="Picture 64">
              <a:extLst>
                <a:ext uri="{FF2B5EF4-FFF2-40B4-BE49-F238E27FC236}">
                  <a16:creationId xmlns:a16="http://schemas.microsoft.com/office/drawing/2014/main" xmlns="" id="{BBA88542-34F0-4C9A-98AD-89F6864F3261}"/>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b="14268"/>
            <a:stretch/>
          </p:blipFill>
          <p:spPr>
            <a:xfrm>
              <a:off x="3685687" y="-1342341"/>
              <a:ext cx="1052530" cy="700288"/>
            </a:xfrm>
            <a:prstGeom prst="rect">
              <a:avLst/>
            </a:prstGeom>
          </p:spPr>
        </p:pic>
        <p:sp>
          <p:nvSpPr>
            <p:cNvPr id="69" name="Freeform 225">
              <a:extLst>
                <a:ext uri="{FF2B5EF4-FFF2-40B4-BE49-F238E27FC236}">
                  <a16:creationId xmlns:a16="http://schemas.microsoft.com/office/drawing/2014/main" xmlns="" id="{A93F83F3-378A-441C-A4DE-A76E711FC1AD}"/>
                </a:ext>
              </a:extLst>
            </p:cNvPr>
            <p:cNvSpPr>
              <a:spLocks noEditPoints="1"/>
            </p:cNvSpPr>
            <p:nvPr/>
          </p:nvSpPr>
          <p:spPr bwMode="auto">
            <a:xfrm rot="5400000">
              <a:off x="3844735" y="-1561864"/>
              <a:ext cx="738882" cy="1133405"/>
            </a:xfrm>
            <a:custGeom>
              <a:avLst/>
              <a:gdLst>
                <a:gd name="T0" fmla="*/ 1221 w 1269"/>
                <a:gd name="T1" fmla="*/ 1744 h 1744"/>
                <a:gd name="T2" fmla="*/ 48 w 1269"/>
                <a:gd name="T3" fmla="*/ 1744 h 1744"/>
                <a:gd name="T4" fmla="*/ 48 w 1269"/>
                <a:gd name="T5" fmla="*/ 1744 h 1744"/>
                <a:gd name="T6" fmla="*/ 38 w 1269"/>
                <a:gd name="T7" fmla="*/ 1743 h 1744"/>
                <a:gd name="T8" fmla="*/ 29 w 1269"/>
                <a:gd name="T9" fmla="*/ 1740 h 1744"/>
                <a:gd name="T10" fmla="*/ 21 w 1269"/>
                <a:gd name="T11" fmla="*/ 1736 h 1744"/>
                <a:gd name="T12" fmla="*/ 14 w 1269"/>
                <a:gd name="T13" fmla="*/ 1730 h 1744"/>
                <a:gd name="T14" fmla="*/ 8 w 1269"/>
                <a:gd name="T15" fmla="*/ 1723 h 1744"/>
                <a:gd name="T16" fmla="*/ 4 w 1269"/>
                <a:gd name="T17" fmla="*/ 1715 h 1744"/>
                <a:gd name="T18" fmla="*/ 1 w 1269"/>
                <a:gd name="T19" fmla="*/ 1705 h 1744"/>
                <a:gd name="T20" fmla="*/ 0 w 1269"/>
                <a:gd name="T21" fmla="*/ 1695 h 1744"/>
                <a:gd name="T22" fmla="*/ 0 w 1269"/>
                <a:gd name="T23" fmla="*/ 48 h 1744"/>
                <a:gd name="T24" fmla="*/ 0 w 1269"/>
                <a:gd name="T25" fmla="*/ 48 h 1744"/>
                <a:gd name="T26" fmla="*/ 1 w 1269"/>
                <a:gd name="T27" fmla="*/ 38 h 1744"/>
                <a:gd name="T28" fmla="*/ 4 w 1269"/>
                <a:gd name="T29" fmla="*/ 29 h 1744"/>
                <a:gd name="T30" fmla="*/ 8 w 1269"/>
                <a:gd name="T31" fmla="*/ 21 h 1744"/>
                <a:gd name="T32" fmla="*/ 14 w 1269"/>
                <a:gd name="T33" fmla="*/ 14 h 1744"/>
                <a:gd name="T34" fmla="*/ 21 w 1269"/>
                <a:gd name="T35" fmla="*/ 8 h 1744"/>
                <a:gd name="T36" fmla="*/ 29 w 1269"/>
                <a:gd name="T37" fmla="*/ 3 h 1744"/>
                <a:gd name="T38" fmla="*/ 38 w 1269"/>
                <a:gd name="T39" fmla="*/ 1 h 1744"/>
                <a:gd name="T40" fmla="*/ 48 w 1269"/>
                <a:gd name="T41" fmla="*/ 0 h 1744"/>
                <a:gd name="T42" fmla="*/ 1221 w 1269"/>
                <a:gd name="T43" fmla="*/ 0 h 1744"/>
                <a:gd name="T44" fmla="*/ 1221 w 1269"/>
                <a:gd name="T45" fmla="*/ 0 h 1744"/>
                <a:gd name="T46" fmla="*/ 1231 w 1269"/>
                <a:gd name="T47" fmla="*/ 1 h 1744"/>
                <a:gd name="T48" fmla="*/ 1240 w 1269"/>
                <a:gd name="T49" fmla="*/ 3 h 1744"/>
                <a:gd name="T50" fmla="*/ 1248 w 1269"/>
                <a:gd name="T51" fmla="*/ 8 h 1744"/>
                <a:gd name="T52" fmla="*/ 1255 w 1269"/>
                <a:gd name="T53" fmla="*/ 14 h 1744"/>
                <a:gd name="T54" fmla="*/ 1261 w 1269"/>
                <a:gd name="T55" fmla="*/ 21 h 1744"/>
                <a:gd name="T56" fmla="*/ 1265 w 1269"/>
                <a:gd name="T57" fmla="*/ 29 h 1744"/>
                <a:gd name="T58" fmla="*/ 1268 w 1269"/>
                <a:gd name="T59" fmla="*/ 38 h 1744"/>
                <a:gd name="T60" fmla="*/ 1269 w 1269"/>
                <a:gd name="T61" fmla="*/ 48 h 1744"/>
                <a:gd name="T62" fmla="*/ 1269 w 1269"/>
                <a:gd name="T63" fmla="*/ 1695 h 1744"/>
                <a:gd name="T64" fmla="*/ 1269 w 1269"/>
                <a:gd name="T65" fmla="*/ 1695 h 1744"/>
                <a:gd name="T66" fmla="*/ 1268 w 1269"/>
                <a:gd name="T67" fmla="*/ 1705 h 1744"/>
                <a:gd name="T68" fmla="*/ 1265 w 1269"/>
                <a:gd name="T69" fmla="*/ 1715 h 1744"/>
                <a:gd name="T70" fmla="*/ 1261 w 1269"/>
                <a:gd name="T71" fmla="*/ 1723 h 1744"/>
                <a:gd name="T72" fmla="*/ 1255 w 1269"/>
                <a:gd name="T73" fmla="*/ 1730 h 1744"/>
                <a:gd name="T74" fmla="*/ 1248 w 1269"/>
                <a:gd name="T75" fmla="*/ 1736 h 1744"/>
                <a:gd name="T76" fmla="*/ 1240 w 1269"/>
                <a:gd name="T77" fmla="*/ 1740 h 1744"/>
                <a:gd name="T78" fmla="*/ 1231 w 1269"/>
                <a:gd name="T79" fmla="*/ 1743 h 1744"/>
                <a:gd name="T80" fmla="*/ 1221 w 1269"/>
                <a:gd name="T81" fmla="*/ 1744 h 1744"/>
                <a:gd name="T82" fmla="*/ 1221 w 1269"/>
                <a:gd name="T83" fmla="*/ 1744 h 1744"/>
                <a:gd name="T84" fmla="*/ 60 w 1269"/>
                <a:gd name="T85" fmla="*/ 1683 h 1744"/>
                <a:gd name="T86" fmla="*/ 1209 w 1269"/>
                <a:gd name="T87" fmla="*/ 1683 h 1744"/>
                <a:gd name="T88" fmla="*/ 1209 w 1269"/>
                <a:gd name="T89" fmla="*/ 61 h 1744"/>
                <a:gd name="T90" fmla="*/ 60 w 1269"/>
                <a:gd name="T91" fmla="*/ 61 h 1744"/>
                <a:gd name="T92" fmla="*/ 60 w 1269"/>
                <a:gd name="T93" fmla="*/ 1683 h 1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9" h="1744">
                  <a:moveTo>
                    <a:pt x="1221" y="1744"/>
                  </a:moveTo>
                  <a:lnTo>
                    <a:pt x="48" y="1744"/>
                  </a:lnTo>
                  <a:lnTo>
                    <a:pt x="48" y="1744"/>
                  </a:lnTo>
                  <a:lnTo>
                    <a:pt x="38" y="1743"/>
                  </a:lnTo>
                  <a:lnTo>
                    <a:pt x="29" y="1740"/>
                  </a:lnTo>
                  <a:lnTo>
                    <a:pt x="21" y="1736"/>
                  </a:lnTo>
                  <a:lnTo>
                    <a:pt x="14" y="1730"/>
                  </a:lnTo>
                  <a:lnTo>
                    <a:pt x="8" y="1723"/>
                  </a:lnTo>
                  <a:lnTo>
                    <a:pt x="4" y="1715"/>
                  </a:lnTo>
                  <a:lnTo>
                    <a:pt x="1" y="1705"/>
                  </a:lnTo>
                  <a:lnTo>
                    <a:pt x="0" y="1695"/>
                  </a:lnTo>
                  <a:lnTo>
                    <a:pt x="0" y="48"/>
                  </a:lnTo>
                  <a:lnTo>
                    <a:pt x="0" y="48"/>
                  </a:lnTo>
                  <a:lnTo>
                    <a:pt x="1" y="38"/>
                  </a:lnTo>
                  <a:lnTo>
                    <a:pt x="4" y="29"/>
                  </a:lnTo>
                  <a:lnTo>
                    <a:pt x="8" y="21"/>
                  </a:lnTo>
                  <a:lnTo>
                    <a:pt x="14" y="14"/>
                  </a:lnTo>
                  <a:lnTo>
                    <a:pt x="21" y="8"/>
                  </a:lnTo>
                  <a:lnTo>
                    <a:pt x="29" y="3"/>
                  </a:lnTo>
                  <a:lnTo>
                    <a:pt x="38" y="1"/>
                  </a:lnTo>
                  <a:lnTo>
                    <a:pt x="48" y="0"/>
                  </a:lnTo>
                  <a:lnTo>
                    <a:pt x="1221" y="0"/>
                  </a:lnTo>
                  <a:lnTo>
                    <a:pt x="1221" y="0"/>
                  </a:lnTo>
                  <a:lnTo>
                    <a:pt x="1231" y="1"/>
                  </a:lnTo>
                  <a:lnTo>
                    <a:pt x="1240" y="3"/>
                  </a:lnTo>
                  <a:lnTo>
                    <a:pt x="1248" y="8"/>
                  </a:lnTo>
                  <a:lnTo>
                    <a:pt x="1255" y="14"/>
                  </a:lnTo>
                  <a:lnTo>
                    <a:pt x="1261" y="21"/>
                  </a:lnTo>
                  <a:lnTo>
                    <a:pt x="1265" y="29"/>
                  </a:lnTo>
                  <a:lnTo>
                    <a:pt x="1268" y="38"/>
                  </a:lnTo>
                  <a:lnTo>
                    <a:pt x="1269" y="48"/>
                  </a:lnTo>
                  <a:lnTo>
                    <a:pt x="1269" y="1695"/>
                  </a:lnTo>
                  <a:lnTo>
                    <a:pt x="1269" y="1695"/>
                  </a:lnTo>
                  <a:lnTo>
                    <a:pt x="1268" y="1705"/>
                  </a:lnTo>
                  <a:lnTo>
                    <a:pt x="1265" y="1715"/>
                  </a:lnTo>
                  <a:lnTo>
                    <a:pt x="1261" y="1723"/>
                  </a:lnTo>
                  <a:lnTo>
                    <a:pt x="1255" y="1730"/>
                  </a:lnTo>
                  <a:lnTo>
                    <a:pt x="1248" y="1736"/>
                  </a:lnTo>
                  <a:lnTo>
                    <a:pt x="1240" y="1740"/>
                  </a:lnTo>
                  <a:lnTo>
                    <a:pt x="1231" y="1743"/>
                  </a:lnTo>
                  <a:lnTo>
                    <a:pt x="1221" y="1744"/>
                  </a:lnTo>
                  <a:lnTo>
                    <a:pt x="1221" y="1744"/>
                  </a:lnTo>
                  <a:close/>
                  <a:moveTo>
                    <a:pt x="60" y="1683"/>
                  </a:moveTo>
                  <a:lnTo>
                    <a:pt x="1209" y="1683"/>
                  </a:lnTo>
                  <a:lnTo>
                    <a:pt x="1209" y="61"/>
                  </a:lnTo>
                  <a:lnTo>
                    <a:pt x="60" y="61"/>
                  </a:lnTo>
                  <a:lnTo>
                    <a:pt x="60" y="1683"/>
                  </a:lnTo>
                  <a:close/>
                </a:path>
              </a:pathLst>
            </a:custGeom>
            <a:solidFill>
              <a:srgbClr val="00A3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Rectangle 55">
            <a:hlinkClick r:id="rId25" action="ppaction://hlinksldjump"/>
            <a:extLst>
              <a:ext uri="{FF2B5EF4-FFF2-40B4-BE49-F238E27FC236}">
                <a16:creationId xmlns:a16="http://schemas.microsoft.com/office/drawing/2014/main" xmlns="" id="{7171B235-1396-46B8-B560-4B166286085D}"/>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38336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0"/>
                                  </p:stCondLst>
                                  <p:childTnLst>
                                    <p:animMotion origin="layout" path="M -0.02734 3.7037E-6 L 1.04167E-6 3.7037E-6 " pathEditMode="relative" rAng="0" ptsTypes="AA">
                                      <p:cBhvr>
                                        <p:cTn id="19" dur="500" fill="hold"/>
                                        <p:tgtEl>
                                          <p:spTgt spid="15"/>
                                        </p:tgtEl>
                                        <p:attrNameLst>
                                          <p:attrName>ppt_x</p:attrName>
                                          <p:attrName>ppt_y</p:attrName>
                                        </p:attrNameLst>
                                      </p:cBhvr>
                                      <p:rCtr x="1367" y="0"/>
                                    </p:animMotion>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64" presetClass="path" presetSubtype="0" decel="100000" fill="hold" nodeType="withEffect">
                                  <p:stCondLst>
                                    <p:cond delay="0"/>
                                  </p:stCondLst>
                                  <p:childTnLst>
                                    <p:animMotion origin="layout" path="M -2.08333E-7 0.0382 L -2.08333E-7 -2.22222E-6 " pathEditMode="relative" rAng="0" ptsTypes="AA">
                                      <p:cBhvr>
                                        <p:cTn id="24" dur="500" fill="hold"/>
                                        <p:tgtEl>
                                          <p:spTgt spid="39"/>
                                        </p:tgtEl>
                                        <p:attrNameLst>
                                          <p:attrName>ppt_x</p:attrName>
                                          <p:attrName>ppt_y</p:attrName>
                                        </p:attrNameLst>
                                      </p:cBhvr>
                                      <p:rCtr x="0" y="-1921"/>
                                    </p:animMotion>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64" presetClass="path" presetSubtype="0" decel="100000" fill="hold" nodeType="withEffect">
                                  <p:stCondLst>
                                    <p:cond delay="0"/>
                                  </p:stCondLst>
                                  <p:childTnLst>
                                    <p:animMotion origin="layout" path="M -1.45833E-6 -0.04768 L -1.45833E-6 -2.59259E-6 " pathEditMode="relative" rAng="0" ptsTypes="AA">
                                      <p:cBhvr>
                                        <p:cTn id="29" dur="500" fill="hold"/>
                                        <p:tgtEl>
                                          <p:spTgt spid="5"/>
                                        </p:tgtEl>
                                        <p:attrNameLst>
                                          <p:attrName>ppt_x</p:attrName>
                                          <p:attrName>ppt_y</p:attrName>
                                        </p:attrNameLst>
                                      </p:cBhvr>
                                      <p:rCtr x="0" y="2384"/>
                                    </p:animMotion>
                                  </p:childTnLst>
                                </p:cTn>
                              </p:par>
                              <p:par>
                                <p:cTn id="30" presetID="10" presetClass="entr" presetSubtype="0" fill="hold" grpId="0"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42" presetClass="path" presetSubtype="0" decel="100000" fill="hold" grpId="1" nodeType="withEffect">
                                  <p:stCondLst>
                                    <p:cond delay="0"/>
                                  </p:stCondLst>
                                  <p:childTnLst>
                                    <p:animMotion origin="layout" path="M -0.02735 2.22222E-6 L 1.45833E-6 2.22222E-6 " pathEditMode="relative" rAng="0" ptsTypes="AA">
                                      <p:cBhvr>
                                        <p:cTn id="34" dur="500" fill="hold"/>
                                        <p:tgtEl>
                                          <p:spTgt spid="63"/>
                                        </p:tgtEl>
                                        <p:attrNameLst>
                                          <p:attrName>ppt_x</p:attrName>
                                          <p:attrName>ppt_y</p:attrName>
                                        </p:attrNameLst>
                                      </p:cBhvr>
                                      <p:rCtr x="1367" y="0"/>
                                    </p:animMotion>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fade">
                                      <p:cBhvr>
                                        <p:cTn id="38" dur="500"/>
                                        <p:tgtEl>
                                          <p:spTgt spid="64"/>
                                        </p:tgtEl>
                                      </p:cBhvr>
                                    </p:animEffect>
                                  </p:childTnLst>
                                </p:cTn>
                              </p:par>
                              <p:par>
                                <p:cTn id="39" presetID="8" presetClass="emph" presetSubtype="0" fill="hold" grpId="0" nodeType="withEffect" nodePh="1">
                                  <p:stCondLst>
                                    <p:cond delay="0"/>
                                  </p:stCondLst>
                                  <p:endCondLst>
                                    <p:cond evt="begin" delay="0">
                                      <p:tn val="39"/>
                                    </p:cond>
                                  </p:endCondLst>
                                  <p:childTnLst>
                                    <p:animRot by="21600000">
                                      <p:cBhvr>
                                        <p:cTn id="40" dur="2000" fill="hold"/>
                                        <p:tgtEl>
                                          <p:spTgt spid="51"/>
                                        </p:tgtEl>
                                        <p:attrNameLst>
                                          <p:attrName>r</p:attrName>
                                        </p:attrNameLst>
                                      </p:cBhvr>
                                    </p:animRot>
                                  </p:childTnLst>
                                </p:cTn>
                              </p:par>
                              <p:par>
                                <p:cTn id="41" presetID="8" presetClass="emph" presetSubtype="0" fill="hold" grpId="0" nodeType="withEffect" nodePh="1">
                                  <p:stCondLst>
                                    <p:cond delay="0"/>
                                  </p:stCondLst>
                                  <p:endCondLst>
                                    <p:cond evt="begin" delay="0">
                                      <p:tn val="41"/>
                                    </p:cond>
                                  </p:endCondLst>
                                  <p:childTnLst>
                                    <p:animRot by="-21600000">
                                      <p:cBhvr>
                                        <p:cTn id="42" dur="2000" fill="hold"/>
                                        <p:tgtEl>
                                          <p:spTgt spid="52"/>
                                        </p:tgtEl>
                                        <p:attrNameLst>
                                          <p:attrName>r</p:attrName>
                                        </p:attrNameLst>
                                      </p:cBhvr>
                                    </p:animRot>
                                  </p:childTnLst>
                                </p:cTn>
                              </p:par>
                              <p:par>
                                <p:cTn id="43" presetID="8" presetClass="emph" presetSubtype="0" fill="hold" grpId="0" nodeType="withEffect" nodePh="1">
                                  <p:stCondLst>
                                    <p:cond delay="0"/>
                                  </p:stCondLst>
                                  <p:endCondLst>
                                    <p:cond evt="begin" delay="0">
                                      <p:tn val="43"/>
                                    </p:cond>
                                  </p:endCondLst>
                                  <p:childTnLst>
                                    <p:animRot by="-21600000">
                                      <p:cBhvr>
                                        <p:cTn id="44" dur="2000" fill="hold"/>
                                        <p:tgtEl>
                                          <p:spTgt spid="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63" grpId="0" animBg="1"/>
      <p:bldP spid="63" grpId="1" animBg="1"/>
      <p:bldP spid="64" grpId="0" animBg="1"/>
      <p:bldP spid="51" grpId="0" animBg="1"/>
      <p:bldP spid="52"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3" name="Text Placeholder 2">
            <a:extLst>
              <a:ext uri="{FF2B5EF4-FFF2-40B4-BE49-F238E27FC236}">
                <a16:creationId xmlns:a16="http://schemas.microsoft.com/office/drawing/2014/main" xmlns="" id="{A9091631-B0BE-4194-A488-62EFB7932435}"/>
              </a:ext>
            </a:extLst>
          </p:cNvPr>
          <p:cNvSpPr>
            <a:spLocks noGrp="1"/>
          </p:cNvSpPr>
          <p:nvPr>
            <p:ph type="body" sz="quarter" idx="12"/>
          </p:nvPr>
        </p:nvSpPr>
        <p:spPr/>
        <p:txBody>
          <a:bodyPr>
            <a:noAutofit/>
          </a:bodyPr>
          <a:lstStyle/>
          <a:p>
            <a:r>
              <a:rPr lang="en-SG" dirty="0">
                <a:latin typeface="Minion"/>
                <a:ea typeface="ＭＳ Ｐゴシック" charset="0"/>
              </a:rPr>
              <a:t>Third-party drivers available to f</a:t>
            </a:r>
            <a:r>
              <a:rPr lang="en-SG" dirty="0">
                <a:latin typeface="Minion"/>
                <a:ea typeface="ＭＳ Ｐゴシック" charset="0"/>
                <a:cs typeface="Minion"/>
              </a:rPr>
              <a:t>it your individual needs</a:t>
            </a:r>
            <a:endParaRPr lang="en-GB" dirty="0"/>
          </a:p>
        </p:txBody>
      </p:sp>
      <p:grpSp>
        <p:nvGrpSpPr>
          <p:cNvPr id="38" name="Group 37">
            <a:extLst>
              <a:ext uri="{FF2B5EF4-FFF2-40B4-BE49-F238E27FC236}">
                <a16:creationId xmlns:a16="http://schemas.microsoft.com/office/drawing/2014/main" xmlns="" id="{8DB7B163-5170-497B-8179-4B568551B902}"/>
              </a:ext>
            </a:extLst>
          </p:cNvPr>
          <p:cNvGrpSpPr/>
          <p:nvPr/>
        </p:nvGrpSpPr>
        <p:grpSpPr>
          <a:xfrm>
            <a:off x="10259314" y="1783712"/>
            <a:ext cx="1683305" cy="3862358"/>
            <a:chOff x="10259314" y="1783712"/>
            <a:chExt cx="1683305" cy="3862358"/>
          </a:xfrm>
        </p:grpSpPr>
        <p:sp>
          <p:nvSpPr>
            <p:cNvPr id="2" name="TextBox 1"/>
            <p:cNvSpPr txBox="1"/>
            <p:nvPr/>
          </p:nvSpPr>
          <p:spPr>
            <a:xfrm>
              <a:off x="10527425" y="2810233"/>
              <a:ext cx="1415194" cy="276999"/>
            </a:xfrm>
            <a:prstGeom prst="rect">
              <a:avLst/>
            </a:prstGeom>
            <a:noFill/>
          </p:spPr>
          <p:txBody>
            <a:bodyPr wrap="square" rtlCol="0">
              <a:noAutofit/>
            </a:bodyPr>
            <a:lstStyle>
              <a:defPPr>
                <a:defRPr lang="en-US"/>
              </a:defPPr>
              <a:lvl1pPr>
                <a:defRPr sz="1200"/>
              </a:lvl1pPr>
            </a:lstStyle>
            <a:p>
              <a:r>
                <a:rPr lang="en-SG" dirty="0"/>
                <a:t>Clinical Chemistry</a:t>
              </a:r>
            </a:p>
          </p:txBody>
        </p:sp>
        <p:sp>
          <p:nvSpPr>
            <p:cNvPr id="47" name="TextBox 46"/>
            <p:cNvSpPr txBox="1"/>
            <p:nvPr/>
          </p:nvSpPr>
          <p:spPr>
            <a:xfrm>
              <a:off x="10527426" y="3816936"/>
              <a:ext cx="1293091" cy="276999"/>
            </a:xfrm>
            <a:prstGeom prst="rect">
              <a:avLst/>
            </a:prstGeom>
            <a:noFill/>
          </p:spPr>
          <p:txBody>
            <a:bodyPr wrap="square" rtlCol="0">
              <a:noAutofit/>
            </a:bodyPr>
            <a:lstStyle>
              <a:defPPr>
                <a:defRPr lang="en-US"/>
              </a:defPPr>
              <a:lvl1pPr>
                <a:defRPr sz="1200"/>
              </a:lvl1pPr>
            </a:lstStyle>
            <a:p>
              <a:r>
                <a:rPr lang="en-SG" dirty="0"/>
                <a:t>Glucose/ketones</a:t>
              </a:r>
            </a:p>
          </p:txBody>
        </p:sp>
        <p:sp>
          <p:nvSpPr>
            <p:cNvPr id="48" name="TextBox 47"/>
            <p:cNvSpPr txBox="1"/>
            <p:nvPr/>
          </p:nvSpPr>
          <p:spPr>
            <a:xfrm>
              <a:off x="10527426" y="5369071"/>
              <a:ext cx="825867" cy="276999"/>
            </a:xfrm>
            <a:prstGeom prst="rect">
              <a:avLst/>
            </a:prstGeom>
            <a:noFill/>
          </p:spPr>
          <p:txBody>
            <a:bodyPr wrap="none" rtlCol="0">
              <a:noAutofit/>
            </a:bodyPr>
            <a:lstStyle>
              <a:defPPr>
                <a:defRPr lang="en-US"/>
              </a:defPPr>
              <a:lvl1pPr>
                <a:defRPr sz="1200"/>
              </a:lvl1pPr>
            </a:lstStyle>
            <a:p>
              <a:r>
                <a:rPr lang="en-SG" dirty="0"/>
                <a:t>Blood gas</a:t>
              </a:r>
            </a:p>
          </p:txBody>
        </p:sp>
        <p:sp>
          <p:nvSpPr>
            <p:cNvPr id="49" name="TextBox 48"/>
            <p:cNvSpPr txBox="1"/>
            <p:nvPr/>
          </p:nvSpPr>
          <p:spPr>
            <a:xfrm>
              <a:off x="10521004" y="4856877"/>
              <a:ext cx="867545" cy="276999"/>
            </a:xfrm>
            <a:prstGeom prst="rect">
              <a:avLst/>
            </a:prstGeom>
            <a:noFill/>
          </p:spPr>
          <p:txBody>
            <a:bodyPr wrap="none" rtlCol="0">
              <a:noAutofit/>
            </a:bodyPr>
            <a:lstStyle>
              <a:defPPr>
                <a:defRPr lang="en-US"/>
              </a:defPPr>
              <a:lvl1pPr>
                <a:defRPr sz="1200"/>
              </a:lvl1pPr>
            </a:lstStyle>
            <a:p>
              <a:r>
                <a:rPr lang="en-SG" dirty="0"/>
                <a:t>Pregnancy</a:t>
              </a:r>
            </a:p>
          </p:txBody>
        </p:sp>
        <p:sp>
          <p:nvSpPr>
            <p:cNvPr id="52" name="TextBox 51"/>
            <p:cNvSpPr txBox="1"/>
            <p:nvPr/>
          </p:nvSpPr>
          <p:spPr>
            <a:xfrm>
              <a:off x="10527426" y="1783712"/>
              <a:ext cx="957121" cy="276999"/>
            </a:xfrm>
            <a:prstGeom prst="rect">
              <a:avLst/>
            </a:prstGeom>
            <a:noFill/>
          </p:spPr>
          <p:txBody>
            <a:bodyPr wrap="none" rtlCol="0">
              <a:noAutofit/>
            </a:bodyPr>
            <a:lstStyle/>
            <a:p>
              <a:r>
                <a:rPr lang="en-SG" sz="1200" dirty="0"/>
                <a:t>Coagulation</a:t>
              </a:r>
            </a:p>
          </p:txBody>
        </p:sp>
        <p:sp>
          <p:nvSpPr>
            <p:cNvPr id="53" name="TextBox 52"/>
            <p:cNvSpPr txBox="1"/>
            <p:nvPr/>
          </p:nvSpPr>
          <p:spPr>
            <a:xfrm>
              <a:off x="10527426" y="4313578"/>
              <a:ext cx="950709" cy="276999"/>
            </a:xfrm>
            <a:prstGeom prst="rect">
              <a:avLst/>
            </a:prstGeom>
            <a:noFill/>
          </p:spPr>
          <p:txBody>
            <a:bodyPr wrap="none" rtlCol="0">
              <a:noAutofit/>
            </a:bodyPr>
            <a:lstStyle>
              <a:defPPr>
                <a:defRPr lang="en-US"/>
              </a:defPPr>
              <a:lvl1pPr>
                <a:defRPr sz="1200"/>
              </a:lvl1pPr>
            </a:lstStyle>
            <a:p>
              <a:r>
                <a:rPr lang="en-SG" dirty="0" err="1"/>
                <a:t>Hematology</a:t>
              </a:r>
              <a:endParaRPr lang="en-SG" dirty="0"/>
            </a:p>
          </p:txBody>
        </p:sp>
        <p:sp>
          <p:nvSpPr>
            <p:cNvPr id="64" name="TextBox 63"/>
            <p:cNvSpPr txBox="1"/>
            <p:nvPr/>
          </p:nvSpPr>
          <p:spPr>
            <a:xfrm>
              <a:off x="10527426" y="2295906"/>
              <a:ext cx="681597" cy="276999"/>
            </a:xfrm>
            <a:prstGeom prst="rect">
              <a:avLst/>
            </a:prstGeom>
            <a:noFill/>
          </p:spPr>
          <p:txBody>
            <a:bodyPr wrap="none" rtlCol="0">
              <a:noAutofit/>
            </a:bodyPr>
            <a:lstStyle>
              <a:defPPr>
                <a:defRPr lang="en-US"/>
              </a:defPPr>
              <a:lvl1pPr>
                <a:defRPr sz="1200"/>
              </a:lvl1pPr>
            </a:lstStyle>
            <a:p>
              <a:r>
                <a:rPr lang="en-SG" dirty="0"/>
                <a:t>Cardiac</a:t>
              </a:r>
            </a:p>
          </p:txBody>
        </p:sp>
        <p:sp>
          <p:nvSpPr>
            <p:cNvPr id="65" name="TextBox 64"/>
            <p:cNvSpPr txBox="1"/>
            <p:nvPr/>
          </p:nvSpPr>
          <p:spPr>
            <a:xfrm>
              <a:off x="10521004" y="3320295"/>
              <a:ext cx="623889" cy="276999"/>
            </a:xfrm>
            <a:prstGeom prst="rect">
              <a:avLst/>
            </a:prstGeom>
            <a:noFill/>
          </p:spPr>
          <p:txBody>
            <a:bodyPr wrap="none" rtlCol="0">
              <a:noAutofit/>
            </a:bodyPr>
            <a:lstStyle>
              <a:defPPr>
                <a:defRPr lang="en-US"/>
              </a:defPPr>
              <a:lvl1pPr>
                <a:defRPr sz="1200"/>
              </a:lvl1pPr>
            </a:lstStyle>
            <a:p>
              <a:r>
                <a:rPr lang="en-SG" dirty="0"/>
                <a:t>HbA1c</a:t>
              </a:r>
            </a:p>
          </p:txBody>
        </p:sp>
        <p:sp>
          <p:nvSpPr>
            <p:cNvPr id="12" name="Rectangle 11"/>
            <p:cNvSpPr/>
            <p:nvPr/>
          </p:nvSpPr>
          <p:spPr bwMode="auto">
            <a:xfrm>
              <a:off x="10259314" y="1794379"/>
              <a:ext cx="255096" cy="248455"/>
            </a:xfrm>
            <a:prstGeom prst="rect">
              <a:avLst/>
            </a:prstGeom>
            <a:solidFill>
              <a:schemeClr val="accent3"/>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68" name="Rectangle 67"/>
            <p:cNvSpPr/>
            <p:nvPr/>
          </p:nvSpPr>
          <p:spPr bwMode="auto">
            <a:xfrm>
              <a:off x="10259314" y="2306573"/>
              <a:ext cx="255096" cy="248455"/>
            </a:xfrm>
            <a:prstGeom prst="rect">
              <a:avLst/>
            </a:prstGeom>
            <a:solidFill>
              <a:schemeClr val="bg1">
                <a:lumMod val="85000"/>
              </a:schemeClr>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69" name="Rectangle 68"/>
            <p:cNvSpPr/>
            <p:nvPr/>
          </p:nvSpPr>
          <p:spPr bwMode="auto">
            <a:xfrm>
              <a:off x="10259314" y="2818767"/>
              <a:ext cx="255096" cy="248455"/>
            </a:xfrm>
            <a:prstGeom prst="rect">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73" name="Rectangle 72"/>
            <p:cNvSpPr/>
            <p:nvPr/>
          </p:nvSpPr>
          <p:spPr bwMode="auto">
            <a:xfrm>
              <a:off x="10259314" y="3330961"/>
              <a:ext cx="255096" cy="248455"/>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algn="ctr" eaLnBrk="1" hangingPunct="1">
                <a:lnSpc>
                  <a:spcPts val="1700"/>
                </a:lnSpc>
              </a:pPr>
              <a:endParaRPr lang="en-GB" sz="1200">
                <a:solidFill>
                  <a:srgbClr val="000000"/>
                </a:solidFill>
                <a:cs typeface="Arial" charset="0"/>
              </a:endParaRPr>
            </a:p>
          </p:txBody>
        </p:sp>
        <p:sp>
          <p:nvSpPr>
            <p:cNvPr id="74" name="Rectangle 73"/>
            <p:cNvSpPr/>
            <p:nvPr/>
          </p:nvSpPr>
          <p:spPr bwMode="auto">
            <a:xfrm>
              <a:off x="10259314" y="3843155"/>
              <a:ext cx="255096" cy="248455"/>
            </a:xfrm>
            <a:prstGeom prst="rect">
              <a:avLst/>
            </a:prstGeom>
            <a:solidFill>
              <a:schemeClr val="accent4"/>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75" name="Rectangle 74"/>
            <p:cNvSpPr/>
            <p:nvPr/>
          </p:nvSpPr>
          <p:spPr bwMode="auto">
            <a:xfrm>
              <a:off x="10259314" y="4355350"/>
              <a:ext cx="255096" cy="248455"/>
            </a:xfrm>
            <a:prstGeom prst="rect">
              <a:avLst/>
            </a:prstGeom>
            <a:solidFill>
              <a:schemeClr val="accent1"/>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76" name="Rectangle 75"/>
            <p:cNvSpPr/>
            <p:nvPr/>
          </p:nvSpPr>
          <p:spPr bwMode="auto">
            <a:xfrm>
              <a:off x="10259314" y="4867544"/>
              <a:ext cx="255096" cy="248455"/>
            </a:xfrm>
            <a:prstGeom prst="rect">
              <a:avLst/>
            </a:prstGeom>
            <a:solidFill>
              <a:srgbClr val="EE3D96"/>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77" name="Rectangle 76"/>
            <p:cNvSpPr/>
            <p:nvPr/>
          </p:nvSpPr>
          <p:spPr bwMode="auto">
            <a:xfrm>
              <a:off x="10259314" y="5379738"/>
              <a:ext cx="255096" cy="248455"/>
            </a:xfrm>
            <a:prstGeom prst="rect">
              <a:avLst/>
            </a:prstGeom>
            <a:solidFill>
              <a:schemeClr val="tx2"/>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grpSp>
      <p:sp>
        <p:nvSpPr>
          <p:cNvPr id="4" name="TextBox 3"/>
          <p:cNvSpPr txBox="1"/>
          <p:nvPr/>
        </p:nvSpPr>
        <p:spPr>
          <a:xfrm>
            <a:off x="9273308" y="5795158"/>
            <a:ext cx="2678548" cy="213489"/>
          </a:xfrm>
          <a:prstGeom prst="rect">
            <a:avLst/>
          </a:prstGeom>
          <a:noFill/>
        </p:spPr>
        <p:txBody>
          <a:bodyPr wrap="square" rtlCol="0">
            <a:spAutoFit/>
          </a:bodyPr>
          <a:lstStyle/>
          <a:p>
            <a:r>
              <a:rPr lang="en-GB" sz="800" dirty="0"/>
              <a:t>*Trademarks are the property of their respective owners.</a:t>
            </a:r>
            <a:endParaRPr lang="en-SG" sz="800" dirty="0"/>
          </a:p>
        </p:txBody>
      </p:sp>
      <p:grpSp>
        <p:nvGrpSpPr>
          <p:cNvPr id="19" name="Group 18">
            <a:extLst>
              <a:ext uri="{FF2B5EF4-FFF2-40B4-BE49-F238E27FC236}">
                <a16:creationId xmlns:a16="http://schemas.microsoft.com/office/drawing/2014/main" xmlns="" id="{A8E4568A-5DA5-4AC4-8CEE-8389C599CDFC}"/>
              </a:ext>
            </a:extLst>
          </p:cNvPr>
          <p:cNvGrpSpPr/>
          <p:nvPr/>
        </p:nvGrpSpPr>
        <p:grpSpPr>
          <a:xfrm>
            <a:off x="510622" y="1731412"/>
            <a:ext cx="9270443" cy="4239176"/>
            <a:chOff x="510622" y="1731412"/>
            <a:chExt cx="9270443" cy="4239176"/>
          </a:xfrm>
        </p:grpSpPr>
        <p:sp>
          <p:nvSpPr>
            <p:cNvPr id="128" name="Rounded Rectangle 16">
              <a:extLst>
                <a:ext uri="{FF2B5EF4-FFF2-40B4-BE49-F238E27FC236}">
                  <a16:creationId xmlns:a16="http://schemas.microsoft.com/office/drawing/2014/main" xmlns="" id="{F2353D5C-969D-465B-8352-934C46C24710}"/>
                </a:ext>
              </a:extLst>
            </p:cNvPr>
            <p:cNvSpPr/>
            <p:nvPr/>
          </p:nvSpPr>
          <p:spPr bwMode="auto">
            <a:xfrm>
              <a:off x="510622"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Hemochron</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Signature Elite</a:t>
              </a:r>
              <a:endParaRPr lang="en-SG" sz="1000" dirty="0">
                <a:solidFill>
                  <a:schemeClr val="bg1"/>
                </a:solidFill>
                <a:cs typeface="Arial" pitchFamily="34" charset="0"/>
              </a:endParaRPr>
            </a:p>
          </p:txBody>
        </p:sp>
        <p:sp>
          <p:nvSpPr>
            <p:cNvPr id="130" name="Rounded Rectangle 16">
              <a:extLst>
                <a:ext uri="{FF2B5EF4-FFF2-40B4-BE49-F238E27FC236}">
                  <a16:creationId xmlns:a16="http://schemas.microsoft.com/office/drawing/2014/main" xmlns="" id="{31D86FF7-61A3-418C-B119-9DBA423CD0A4}"/>
                </a:ext>
              </a:extLst>
            </p:cNvPr>
            <p:cNvSpPr/>
            <p:nvPr/>
          </p:nvSpPr>
          <p:spPr bwMode="auto">
            <a:xfrm>
              <a:off x="1674963"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Hemochron</a:t>
              </a:r>
              <a:r>
                <a:rPr lang="en-US" sz="1000" dirty="0">
                  <a:solidFill>
                    <a:schemeClr val="bg1"/>
                  </a:solidFill>
                  <a:cs typeface="Arial" pitchFamily="34" charset="0"/>
                </a:rPr>
                <a:t> Jr.</a:t>
              </a:r>
            </a:p>
            <a:p>
              <a:pPr algn="ctr">
                <a:spcBef>
                  <a:spcPts val="0"/>
                </a:spcBef>
              </a:pPr>
              <a:r>
                <a:rPr lang="en-US" sz="1000" dirty="0">
                  <a:solidFill>
                    <a:schemeClr val="bg1"/>
                  </a:solidFill>
                  <a:cs typeface="Arial" pitchFamily="34" charset="0"/>
                </a:rPr>
                <a:t>Signature</a:t>
              </a:r>
              <a:endParaRPr lang="en-SG" sz="1000" dirty="0">
                <a:solidFill>
                  <a:schemeClr val="bg1"/>
                </a:solidFill>
                <a:cs typeface="Arial" pitchFamily="34" charset="0"/>
              </a:endParaRPr>
            </a:p>
          </p:txBody>
        </p:sp>
        <p:sp>
          <p:nvSpPr>
            <p:cNvPr id="131" name="Rounded Rectangle 16">
              <a:extLst>
                <a:ext uri="{FF2B5EF4-FFF2-40B4-BE49-F238E27FC236}">
                  <a16:creationId xmlns:a16="http://schemas.microsoft.com/office/drawing/2014/main" xmlns="" id="{825D3830-BFE1-4CE7-B9BB-570EFA93C03D}"/>
                </a:ext>
              </a:extLst>
            </p:cNvPr>
            <p:cNvSpPr/>
            <p:nvPr/>
          </p:nvSpPr>
          <p:spPr bwMode="auto">
            <a:xfrm>
              <a:off x="2839304"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Medtronic</a:t>
              </a:r>
            </a:p>
            <a:p>
              <a:pPr algn="ctr">
                <a:spcBef>
                  <a:spcPts val="0"/>
                </a:spcBef>
              </a:pPr>
              <a:r>
                <a:rPr lang="en-US" sz="1000" dirty="0">
                  <a:solidFill>
                    <a:schemeClr val="bg1"/>
                  </a:solidFill>
                  <a:cs typeface="Arial" pitchFamily="34" charset="0"/>
                </a:rPr>
                <a:t>ACT Plus</a:t>
              </a:r>
              <a:endParaRPr lang="en-SG" sz="1000" dirty="0">
                <a:solidFill>
                  <a:schemeClr val="bg1"/>
                </a:solidFill>
                <a:cs typeface="Arial" pitchFamily="34" charset="0"/>
              </a:endParaRPr>
            </a:p>
          </p:txBody>
        </p:sp>
        <p:sp>
          <p:nvSpPr>
            <p:cNvPr id="132" name="Rounded Rectangle 16">
              <a:extLst>
                <a:ext uri="{FF2B5EF4-FFF2-40B4-BE49-F238E27FC236}">
                  <a16:creationId xmlns:a16="http://schemas.microsoft.com/office/drawing/2014/main" xmlns="" id="{734343E0-B635-4FD3-9874-1A93FB448F02}"/>
                </a:ext>
              </a:extLst>
            </p:cNvPr>
            <p:cNvSpPr/>
            <p:nvPr/>
          </p:nvSpPr>
          <p:spPr bwMode="auto">
            <a:xfrm>
              <a:off x="4003645"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Hemochron</a:t>
              </a:r>
              <a:r>
                <a:rPr lang="en-US" sz="1000" dirty="0">
                  <a:solidFill>
                    <a:schemeClr val="bg1"/>
                  </a:solidFill>
                  <a:cs typeface="Arial" pitchFamily="34" charset="0"/>
                </a:rPr>
                <a:t> Jr.</a:t>
              </a:r>
            </a:p>
            <a:p>
              <a:pPr algn="ctr">
                <a:spcBef>
                  <a:spcPts val="0"/>
                </a:spcBef>
              </a:pPr>
              <a:r>
                <a:rPr lang="en-US" sz="1000" dirty="0">
                  <a:solidFill>
                    <a:schemeClr val="bg1"/>
                  </a:solidFill>
                  <a:cs typeface="Arial" pitchFamily="34" charset="0"/>
                </a:rPr>
                <a:t>Signature+</a:t>
              </a:r>
              <a:endParaRPr lang="en-SG" sz="1000" dirty="0">
                <a:solidFill>
                  <a:schemeClr val="bg1"/>
                </a:solidFill>
                <a:cs typeface="Arial" pitchFamily="34" charset="0"/>
              </a:endParaRPr>
            </a:p>
          </p:txBody>
        </p:sp>
        <p:sp>
          <p:nvSpPr>
            <p:cNvPr id="133" name="Rounded Rectangle 16">
              <a:extLst>
                <a:ext uri="{FF2B5EF4-FFF2-40B4-BE49-F238E27FC236}">
                  <a16:creationId xmlns:a16="http://schemas.microsoft.com/office/drawing/2014/main" xmlns="" id="{85AB3F11-D6BF-476C-A249-BAA32937C527}"/>
                </a:ext>
              </a:extLst>
            </p:cNvPr>
            <p:cNvSpPr/>
            <p:nvPr/>
          </p:nvSpPr>
          <p:spPr bwMode="auto">
            <a:xfrm>
              <a:off x="5167986"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ROTEM</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delta</a:t>
              </a:r>
              <a:endParaRPr lang="en-SG" sz="1000" dirty="0">
                <a:solidFill>
                  <a:schemeClr val="bg1"/>
                </a:solidFill>
                <a:cs typeface="Arial" pitchFamily="34" charset="0"/>
              </a:endParaRPr>
            </a:p>
          </p:txBody>
        </p:sp>
        <p:sp>
          <p:nvSpPr>
            <p:cNvPr id="134" name="Rounded Rectangle 16">
              <a:extLst>
                <a:ext uri="{FF2B5EF4-FFF2-40B4-BE49-F238E27FC236}">
                  <a16:creationId xmlns:a16="http://schemas.microsoft.com/office/drawing/2014/main" xmlns="" id="{86C79816-A76E-4FEE-907F-35397FD7882E}"/>
                </a:ext>
              </a:extLst>
            </p:cNvPr>
            <p:cNvSpPr/>
            <p:nvPr/>
          </p:nvSpPr>
          <p:spPr bwMode="auto">
            <a:xfrm>
              <a:off x="6332327" y="1731412"/>
              <a:ext cx="1116736" cy="431164"/>
            </a:xfrm>
            <a:prstGeom prst="roundRect">
              <a:avLst>
                <a:gd name="adj" fmla="val 0"/>
              </a:avLst>
            </a:prstGeom>
            <a:solidFill>
              <a:schemeClr val="accent3"/>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Eurolyser</a:t>
              </a:r>
              <a:r>
                <a:rPr lang="en-US" sz="1000" dirty="0">
                  <a:solidFill>
                    <a:schemeClr val="bg1"/>
                  </a:solidFill>
                  <a:cs typeface="Arial" pitchFamily="34" charset="0"/>
                </a:rPr>
                <a:t>/</a:t>
              </a: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Smart 546</a:t>
              </a:r>
            </a:p>
          </p:txBody>
        </p:sp>
        <p:sp>
          <p:nvSpPr>
            <p:cNvPr id="135" name="Rounded Rectangle 16">
              <a:extLst>
                <a:ext uri="{FF2B5EF4-FFF2-40B4-BE49-F238E27FC236}">
                  <a16:creationId xmlns:a16="http://schemas.microsoft.com/office/drawing/2014/main" xmlns="" id="{56032567-467F-46E1-9405-02470B921FB0}"/>
                </a:ext>
              </a:extLst>
            </p:cNvPr>
            <p:cNvSpPr/>
            <p:nvPr/>
          </p:nvSpPr>
          <p:spPr bwMode="auto">
            <a:xfrm>
              <a:off x="7496668" y="1731412"/>
              <a:ext cx="1116736" cy="431164"/>
            </a:xfrm>
            <a:prstGeom prst="roundRect">
              <a:avLst>
                <a:gd name="adj" fmla="val 0"/>
              </a:avLst>
            </a:prstGeom>
            <a:solidFill>
              <a:srgbClr val="00A3AD"/>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GB" sz="1000" dirty="0">
                  <a:solidFill>
                    <a:schemeClr val="bg1"/>
                  </a:solidFill>
                  <a:cs typeface="Arial" pitchFamily="34" charset="0"/>
                </a:rPr>
                <a:t>Siemens </a:t>
              </a:r>
              <a:r>
                <a:rPr lang="en-GB" sz="1000" dirty="0" err="1">
                  <a:solidFill>
                    <a:schemeClr val="bg1"/>
                  </a:solidFill>
                  <a:cs typeface="Arial" pitchFamily="34" charset="0"/>
                </a:rPr>
                <a:t>DCA</a:t>
              </a:r>
              <a:r>
                <a:rPr lang="en-GB" sz="1000" dirty="0">
                  <a:solidFill>
                    <a:schemeClr val="bg1"/>
                  </a:solidFill>
                  <a:cs typeface="Arial" pitchFamily="34" charset="0"/>
                </a:rPr>
                <a:t> </a:t>
              </a:r>
            </a:p>
            <a:p>
              <a:pPr algn="ctr">
                <a:spcBef>
                  <a:spcPts val="0"/>
                </a:spcBef>
              </a:pPr>
              <a:r>
                <a:rPr lang="en-GB" sz="1000" dirty="0">
                  <a:solidFill>
                    <a:schemeClr val="bg1"/>
                  </a:solidFill>
                  <a:cs typeface="Arial" pitchFamily="34" charset="0"/>
                </a:rPr>
                <a:t>Vantage</a:t>
              </a:r>
              <a:endParaRPr lang="en-SG" sz="1000" dirty="0">
                <a:solidFill>
                  <a:schemeClr val="bg1"/>
                </a:solidFill>
                <a:cs typeface="Arial" pitchFamily="34" charset="0"/>
              </a:endParaRPr>
            </a:p>
          </p:txBody>
        </p:sp>
        <p:sp>
          <p:nvSpPr>
            <p:cNvPr id="136" name="Rounded Rectangle 16">
              <a:extLst>
                <a:ext uri="{FF2B5EF4-FFF2-40B4-BE49-F238E27FC236}">
                  <a16:creationId xmlns:a16="http://schemas.microsoft.com/office/drawing/2014/main" xmlns="" id="{BFE3D535-BB2B-4264-86DE-4A0829BC2BF9}"/>
                </a:ext>
              </a:extLst>
            </p:cNvPr>
            <p:cNvSpPr/>
            <p:nvPr/>
          </p:nvSpPr>
          <p:spPr bwMode="auto">
            <a:xfrm>
              <a:off x="8661011" y="1731412"/>
              <a:ext cx="1116736" cy="431164"/>
            </a:xfrm>
            <a:prstGeom prst="roundRect">
              <a:avLst>
                <a:gd name="adj" fmla="val 0"/>
              </a:avLst>
            </a:prstGeom>
            <a:solidFill>
              <a:srgbClr val="00A3AD"/>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Axis-shield</a:t>
              </a:r>
            </a:p>
            <a:p>
              <a:pPr algn="ctr">
                <a:spcBef>
                  <a:spcPts val="0"/>
                </a:spcBef>
              </a:pPr>
              <a:r>
                <a:rPr lang="en-US" sz="1000" dirty="0" err="1">
                  <a:solidFill>
                    <a:schemeClr val="bg1"/>
                  </a:solidFill>
                  <a:cs typeface="Arial" pitchFamily="34" charset="0"/>
                </a:rPr>
                <a:t>Afinion</a:t>
              </a:r>
              <a:r>
                <a:rPr lang="en-US" sz="1000" dirty="0">
                  <a:solidFill>
                    <a:schemeClr val="bg1"/>
                  </a:solidFill>
                  <a:cs typeface="Arial" pitchFamily="34" charset="0"/>
                </a:rPr>
                <a:t> AS1000</a:t>
              </a:r>
              <a:endParaRPr lang="en-SG" sz="1000" dirty="0">
                <a:solidFill>
                  <a:schemeClr val="bg1"/>
                </a:solidFill>
                <a:cs typeface="Arial" pitchFamily="34" charset="0"/>
              </a:endParaRPr>
            </a:p>
          </p:txBody>
        </p:sp>
        <p:sp>
          <p:nvSpPr>
            <p:cNvPr id="228" name="Rounded Rectangle 16">
              <a:extLst>
                <a:ext uri="{FF2B5EF4-FFF2-40B4-BE49-F238E27FC236}">
                  <a16:creationId xmlns:a16="http://schemas.microsoft.com/office/drawing/2014/main" xmlns="" id="{1F4480D4-6ED1-4AF7-8998-D37BB4F078EB}"/>
                </a:ext>
              </a:extLst>
            </p:cNvPr>
            <p:cNvSpPr/>
            <p:nvPr/>
          </p:nvSpPr>
          <p:spPr bwMode="auto">
            <a:xfrm>
              <a:off x="511175" y="2207414"/>
              <a:ext cx="1116736" cy="431164"/>
            </a:xfrm>
            <a:prstGeom prst="roundRect">
              <a:avLst>
                <a:gd name="adj" fmla="val 0"/>
              </a:avLst>
            </a:prstGeom>
            <a:solidFill>
              <a:srgbClr val="782177"/>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SG" sz="1000">
                  <a:solidFill>
                    <a:schemeClr val="bg1"/>
                  </a:solidFill>
                  <a:cs typeface="Arial" pitchFamily="34" charset="0"/>
                </a:rPr>
                <a:t>Biosurfit</a:t>
              </a:r>
              <a:endParaRPr lang="en-SG" sz="1000" dirty="0">
                <a:solidFill>
                  <a:schemeClr val="bg1"/>
                </a:solidFill>
                <a:cs typeface="Arial" pitchFamily="34" charset="0"/>
              </a:endParaRPr>
            </a:p>
            <a:p>
              <a:pPr algn="ctr">
                <a:spcBef>
                  <a:spcPts val="0"/>
                </a:spcBef>
              </a:pPr>
              <a:r>
                <a:rPr lang="en-SG" sz="1000">
                  <a:solidFill>
                    <a:schemeClr val="bg1"/>
                  </a:solidFill>
                  <a:cs typeface="Arial" pitchFamily="34" charset="0"/>
                </a:rPr>
                <a:t>Spinit</a:t>
              </a:r>
              <a:endParaRPr lang="en-SG" sz="1000" dirty="0">
                <a:solidFill>
                  <a:schemeClr val="bg1"/>
                </a:solidFill>
                <a:cs typeface="Arial" pitchFamily="34" charset="0"/>
              </a:endParaRPr>
            </a:p>
          </p:txBody>
        </p:sp>
        <p:sp>
          <p:nvSpPr>
            <p:cNvPr id="229" name="Rounded Rectangle 16">
              <a:extLst>
                <a:ext uri="{FF2B5EF4-FFF2-40B4-BE49-F238E27FC236}">
                  <a16:creationId xmlns:a16="http://schemas.microsoft.com/office/drawing/2014/main" xmlns="" id="{2FC9F85E-1379-4CF3-A48A-9F6A5C868FF4}"/>
                </a:ext>
              </a:extLst>
            </p:cNvPr>
            <p:cNvSpPr/>
            <p:nvPr/>
          </p:nvSpPr>
          <p:spPr bwMode="auto">
            <a:xfrm>
              <a:off x="1675516"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Orion</a:t>
              </a:r>
            </a:p>
            <a:p>
              <a:pPr algn="ctr">
                <a:spcBef>
                  <a:spcPts val="0"/>
                </a:spcBef>
              </a:pPr>
              <a:r>
                <a:rPr lang="en-US" sz="1000" dirty="0" err="1">
                  <a:solidFill>
                    <a:schemeClr val="bg1"/>
                  </a:solidFill>
                  <a:cs typeface="Arial" pitchFamily="34" charset="0"/>
                </a:rPr>
                <a:t>QuikRead</a:t>
              </a:r>
              <a:r>
                <a:rPr lang="en-US" sz="1000" dirty="0">
                  <a:solidFill>
                    <a:schemeClr val="bg1"/>
                  </a:solidFill>
                  <a:cs typeface="Arial" pitchFamily="34" charset="0"/>
                </a:rPr>
                <a:t> go</a:t>
              </a:r>
              <a:endParaRPr lang="en-SG" sz="1000" dirty="0">
                <a:solidFill>
                  <a:schemeClr val="bg1"/>
                </a:solidFill>
                <a:cs typeface="Arial" pitchFamily="34" charset="0"/>
              </a:endParaRPr>
            </a:p>
          </p:txBody>
        </p:sp>
        <p:sp>
          <p:nvSpPr>
            <p:cNvPr id="230" name="Rounded Rectangle 16">
              <a:extLst>
                <a:ext uri="{FF2B5EF4-FFF2-40B4-BE49-F238E27FC236}">
                  <a16:creationId xmlns:a16="http://schemas.microsoft.com/office/drawing/2014/main" xmlns="" id="{2FE6FB52-3727-4C33-84F3-DA98820A23AB}"/>
                </a:ext>
              </a:extLst>
            </p:cNvPr>
            <p:cNvSpPr/>
            <p:nvPr/>
          </p:nvSpPr>
          <p:spPr bwMode="auto">
            <a:xfrm>
              <a:off x="2839857"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Abaxis Piccolo</a:t>
              </a:r>
            </a:p>
            <a:p>
              <a:pPr algn="ctr">
                <a:spcBef>
                  <a:spcPts val="0"/>
                </a:spcBef>
              </a:pPr>
              <a:r>
                <a:rPr lang="en-US" sz="1000" dirty="0">
                  <a:solidFill>
                    <a:schemeClr val="bg1"/>
                  </a:solidFill>
                  <a:cs typeface="Arial" pitchFamily="34" charset="0"/>
                </a:rPr>
                <a:t>Xpress</a:t>
              </a:r>
              <a:endParaRPr lang="en-SG" sz="1000" dirty="0">
                <a:solidFill>
                  <a:schemeClr val="bg1"/>
                </a:solidFill>
                <a:cs typeface="Arial" pitchFamily="34" charset="0"/>
              </a:endParaRPr>
            </a:p>
          </p:txBody>
        </p:sp>
        <p:sp>
          <p:nvSpPr>
            <p:cNvPr id="231" name="Rounded Rectangle 16">
              <a:extLst>
                <a:ext uri="{FF2B5EF4-FFF2-40B4-BE49-F238E27FC236}">
                  <a16:creationId xmlns:a16="http://schemas.microsoft.com/office/drawing/2014/main" xmlns="" id="{D7BBA92F-865D-44E2-84D1-C55F17D30489}"/>
                </a:ext>
              </a:extLst>
            </p:cNvPr>
            <p:cNvSpPr/>
            <p:nvPr/>
          </p:nvSpPr>
          <p:spPr bwMode="auto">
            <a:xfrm>
              <a:off x="4004198"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Abbott </a:t>
              </a:r>
              <a:r>
                <a:rPr lang="en-US" sz="1000" dirty="0" err="1">
                  <a:solidFill>
                    <a:schemeClr val="bg1"/>
                  </a:solidFill>
                  <a:cs typeface="Arial" pitchFamily="34" charset="0"/>
                </a:rPr>
                <a:t>i</a:t>
              </a:r>
              <a:r>
                <a:rPr lang="en-US" sz="1000" dirty="0">
                  <a:solidFill>
                    <a:schemeClr val="bg1"/>
                  </a:solidFill>
                  <a:cs typeface="Arial" pitchFamily="34" charset="0"/>
                </a:rPr>
                <a:t>-STAT </a:t>
              </a:r>
              <a:br>
                <a:rPr lang="en-US" sz="1000" dirty="0">
                  <a:solidFill>
                    <a:schemeClr val="bg1"/>
                  </a:solidFill>
                  <a:cs typeface="Arial" pitchFamily="34" charset="0"/>
                </a:rPr>
              </a:br>
              <a:r>
                <a:rPr lang="en-US" sz="1000" dirty="0">
                  <a:solidFill>
                    <a:schemeClr val="bg1"/>
                  </a:solidFill>
                  <a:cs typeface="Arial" pitchFamily="34" charset="0"/>
                </a:rPr>
                <a:t>CDs (CC use)</a:t>
              </a:r>
              <a:endParaRPr lang="en-SG" sz="1000" dirty="0">
                <a:solidFill>
                  <a:schemeClr val="bg1"/>
                </a:solidFill>
                <a:cs typeface="Arial" pitchFamily="34" charset="0"/>
              </a:endParaRPr>
            </a:p>
          </p:txBody>
        </p:sp>
        <p:sp>
          <p:nvSpPr>
            <p:cNvPr id="232" name="Rounded Rectangle 16">
              <a:extLst>
                <a:ext uri="{FF2B5EF4-FFF2-40B4-BE49-F238E27FC236}">
                  <a16:creationId xmlns:a16="http://schemas.microsoft.com/office/drawing/2014/main" xmlns="" id="{3887543C-1178-4121-9E8B-7CD5F38BF02F}"/>
                </a:ext>
              </a:extLst>
            </p:cNvPr>
            <p:cNvSpPr/>
            <p:nvPr/>
          </p:nvSpPr>
          <p:spPr bwMode="auto">
            <a:xfrm>
              <a:off x="5168539"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FUJIFILM</a:t>
              </a:r>
            </a:p>
            <a:p>
              <a:pPr algn="ctr">
                <a:lnSpc>
                  <a:spcPct val="90000"/>
                </a:lnSpc>
                <a:spcBef>
                  <a:spcPct val="0"/>
                </a:spcBef>
              </a:pPr>
              <a:r>
                <a:rPr lang="en-SG" sz="1000" dirty="0" err="1">
                  <a:solidFill>
                    <a:schemeClr val="bg1"/>
                  </a:solidFill>
                  <a:cs typeface="Arial" pitchFamily="34" charset="0"/>
                </a:rPr>
                <a:t>DRI</a:t>
              </a:r>
              <a:r>
                <a:rPr lang="en-SG" sz="1000" dirty="0">
                  <a:solidFill>
                    <a:schemeClr val="bg1"/>
                  </a:solidFill>
                  <a:cs typeface="Arial" pitchFamily="34" charset="0"/>
                </a:rPr>
                <a:t>-CHEM NX500</a:t>
              </a:r>
            </a:p>
          </p:txBody>
        </p:sp>
        <p:sp>
          <p:nvSpPr>
            <p:cNvPr id="233" name="Rounded Rectangle 16">
              <a:extLst>
                <a:ext uri="{FF2B5EF4-FFF2-40B4-BE49-F238E27FC236}">
                  <a16:creationId xmlns:a16="http://schemas.microsoft.com/office/drawing/2014/main" xmlns="" id="{408ED1F9-12DF-4802-B704-66E970AE8D22}"/>
                </a:ext>
              </a:extLst>
            </p:cNvPr>
            <p:cNvSpPr/>
            <p:nvPr/>
          </p:nvSpPr>
          <p:spPr bwMode="auto">
            <a:xfrm>
              <a:off x="6332880"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Samsung</a:t>
              </a:r>
              <a:br>
                <a:rPr lang="en-US" sz="1000" dirty="0">
                  <a:solidFill>
                    <a:schemeClr val="bg1"/>
                  </a:solidFill>
                  <a:cs typeface="Arial" pitchFamily="34" charset="0"/>
                </a:rPr>
              </a:br>
              <a:r>
                <a:rPr lang="en-US" sz="1000" dirty="0" err="1">
                  <a:solidFill>
                    <a:schemeClr val="bg1"/>
                  </a:solidFill>
                  <a:cs typeface="Arial" pitchFamily="34" charset="0"/>
                </a:rPr>
                <a:t>LABGEO</a:t>
              </a:r>
              <a:r>
                <a:rPr lang="en-US" sz="1000" dirty="0">
                  <a:solidFill>
                    <a:schemeClr val="bg1"/>
                  </a:solidFill>
                  <a:cs typeface="Arial" pitchFamily="34" charset="0"/>
                </a:rPr>
                <a:t> IB10</a:t>
              </a:r>
            </a:p>
          </p:txBody>
        </p:sp>
        <p:sp>
          <p:nvSpPr>
            <p:cNvPr id="234" name="Rounded Rectangle 16">
              <a:extLst>
                <a:ext uri="{FF2B5EF4-FFF2-40B4-BE49-F238E27FC236}">
                  <a16:creationId xmlns:a16="http://schemas.microsoft.com/office/drawing/2014/main" xmlns="" id="{86338E98-84FE-499A-B6B7-5494C3486963}"/>
                </a:ext>
              </a:extLst>
            </p:cNvPr>
            <p:cNvSpPr/>
            <p:nvPr/>
          </p:nvSpPr>
          <p:spPr bwMode="auto">
            <a:xfrm>
              <a:off x="7497221"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Samsung</a:t>
              </a:r>
              <a:r>
                <a:rPr lang="en-US" sz="1000">
                  <a:solidFill>
                    <a:schemeClr val="bg1"/>
                  </a:solidFill>
                  <a:cs typeface="Arial" pitchFamily="34" charset="0"/>
                </a:rPr>
                <a:t/>
              </a:r>
              <a:br>
                <a:rPr lang="en-US" sz="1000">
                  <a:solidFill>
                    <a:schemeClr val="bg1"/>
                  </a:solidFill>
                  <a:cs typeface="Arial" pitchFamily="34" charset="0"/>
                </a:rPr>
              </a:br>
              <a:r>
                <a:rPr lang="en-US" sz="1000">
                  <a:solidFill>
                    <a:schemeClr val="bg1"/>
                  </a:solidFill>
                  <a:cs typeface="Arial" pitchFamily="34" charset="0"/>
                </a:rPr>
                <a:t>LABGEO PT10</a:t>
              </a:r>
              <a:endParaRPr lang="en-US" sz="1000" dirty="0">
                <a:solidFill>
                  <a:schemeClr val="bg1"/>
                </a:solidFill>
                <a:cs typeface="Arial" pitchFamily="34" charset="0"/>
              </a:endParaRPr>
            </a:p>
          </p:txBody>
        </p:sp>
        <p:sp>
          <p:nvSpPr>
            <p:cNvPr id="235" name="Rounded Rectangle 16">
              <a:extLst>
                <a:ext uri="{FF2B5EF4-FFF2-40B4-BE49-F238E27FC236}">
                  <a16:creationId xmlns:a16="http://schemas.microsoft.com/office/drawing/2014/main" xmlns="" id="{06390AA6-34C5-4167-9F14-C39616BB5C21}"/>
                </a:ext>
              </a:extLst>
            </p:cNvPr>
            <p:cNvSpPr/>
            <p:nvPr/>
          </p:nvSpPr>
          <p:spPr bwMode="auto">
            <a:xfrm>
              <a:off x="8661564"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a:solidFill>
                    <a:schemeClr val="bg1"/>
                  </a:solidFill>
                  <a:cs typeface="Arial" pitchFamily="34" charset="0"/>
                </a:rPr>
                <a:t>Quidel</a:t>
              </a:r>
              <a:br>
                <a:rPr lang="en-US" sz="1000">
                  <a:solidFill>
                    <a:schemeClr val="bg1"/>
                  </a:solidFill>
                  <a:cs typeface="Arial" pitchFamily="34" charset="0"/>
                </a:rPr>
              </a:br>
              <a:r>
                <a:rPr lang="en-US" sz="1000">
                  <a:solidFill>
                    <a:schemeClr val="bg1"/>
                  </a:solidFill>
                  <a:cs typeface="Arial" pitchFamily="34" charset="0"/>
                </a:rPr>
                <a:t>Sofia</a:t>
              </a:r>
              <a:endParaRPr lang="en-US" sz="1000" dirty="0">
                <a:solidFill>
                  <a:schemeClr val="bg1"/>
                </a:solidFill>
                <a:cs typeface="Arial" pitchFamily="34" charset="0"/>
              </a:endParaRPr>
            </a:p>
          </p:txBody>
        </p:sp>
        <p:sp>
          <p:nvSpPr>
            <p:cNvPr id="237" name="Rounded Rectangle 16">
              <a:extLst>
                <a:ext uri="{FF2B5EF4-FFF2-40B4-BE49-F238E27FC236}">
                  <a16:creationId xmlns:a16="http://schemas.microsoft.com/office/drawing/2014/main" xmlns="" id="{7C383B66-D442-4373-9EDA-07673CE3B71C}"/>
                </a:ext>
              </a:extLst>
            </p:cNvPr>
            <p:cNvSpPr/>
            <p:nvPr/>
          </p:nvSpPr>
          <p:spPr bwMode="auto">
            <a:xfrm>
              <a:off x="511728"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VTrust</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Ketone</a:t>
              </a:r>
              <a:endParaRPr lang="en-SG" sz="1000" dirty="0">
                <a:solidFill>
                  <a:schemeClr val="bg1"/>
                </a:solidFill>
                <a:cs typeface="Arial" pitchFamily="34" charset="0"/>
              </a:endParaRPr>
            </a:p>
          </p:txBody>
        </p:sp>
        <p:sp>
          <p:nvSpPr>
            <p:cNvPr id="238" name="Rounded Rectangle 16">
              <a:extLst>
                <a:ext uri="{FF2B5EF4-FFF2-40B4-BE49-F238E27FC236}">
                  <a16:creationId xmlns:a16="http://schemas.microsoft.com/office/drawing/2014/main" xmlns="" id="{06AC0B39-F835-4CBF-B43E-04B2D50BDA63}"/>
                </a:ext>
              </a:extLst>
            </p:cNvPr>
            <p:cNvSpPr/>
            <p:nvPr/>
          </p:nvSpPr>
          <p:spPr bwMode="auto">
            <a:xfrm>
              <a:off x="1676069"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HemoCue</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Glu201 DM</a:t>
              </a:r>
              <a:endParaRPr lang="en-SG" sz="1000" dirty="0">
                <a:solidFill>
                  <a:schemeClr val="bg1"/>
                </a:solidFill>
                <a:cs typeface="Arial" pitchFamily="34" charset="0"/>
              </a:endParaRPr>
            </a:p>
          </p:txBody>
        </p:sp>
        <p:sp>
          <p:nvSpPr>
            <p:cNvPr id="239" name="Rounded Rectangle 16">
              <a:extLst>
                <a:ext uri="{FF2B5EF4-FFF2-40B4-BE49-F238E27FC236}">
                  <a16:creationId xmlns:a16="http://schemas.microsoft.com/office/drawing/2014/main" xmlns="" id="{50877419-1B59-43E3-83B4-73E9FE42EB51}"/>
                </a:ext>
              </a:extLst>
            </p:cNvPr>
            <p:cNvSpPr/>
            <p:nvPr/>
          </p:nvSpPr>
          <p:spPr bwMode="auto">
            <a:xfrm>
              <a:off x="2840410"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HemoCue</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Glu201 DM RT</a:t>
              </a:r>
              <a:endParaRPr lang="en-SG" sz="1000" dirty="0">
                <a:solidFill>
                  <a:schemeClr val="bg1"/>
                </a:solidFill>
                <a:cs typeface="Arial" pitchFamily="34" charset="0"/>
              </a:endParaRPr>
            </a:p>
          </p:txBody>
        </p:sp>
        <p:sp>
          <p:nvSpPr>
            <p:cNvPr id="240" name="Rounded Rectangle 16">
              <a:extLst>
                <a:ext uri="{FF2B5EF4-FFF2-40B4-BE49-F238E27FC236}">
                  <a16:creationId xmlns:a16="http://schemas.microsoft.com/office/drawing/2014/main" xmlns="" id="{2D1509EB-4FED-42E5-91C9-CCC5FAABA7A1}"/>
                </a:ext>
              </a:extLst>
            </p:cNvPr>
            <p:cNvSpPr/>
            <p:nvPr/>
          </p:nvSpPr>
          <p:spPr bwMode="auto">
            <a:xfrm>
              <a:off x="4004751"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Samsung</a:t>
              </a:r>
              <a:br>
                <a:rPr lang="en-US" sz="1000" dirty="0">
                  <a:solidFill>
                    <a:schemeClr val="bg1"/>
                  </a:solidFill>
                  <a:cs typeface="Arial" pitchFamily="34" charset="0"/>
                </a:rPr>
              </a:br>
              <a:r>
                <a:rPr lang="en-US" sz="1000" dirty="0" err="1">
                  <a:solidFill>
                    <a:schemeClr val="bg1"/>
                  </a:solidFill>
                  <a:cs typeface="Arial" pitchFamily="34" charset="0"/>
                </a:rPr>
                <a:t>LABGEO</a:t>
              </a:r>
              <a:r>
                <a:rPr lang="en-US" sz="1000" dirty="0">
                  <a:solidFill>
                    <a:schemeClr val="bg1"/>
                  </a:solidFill>
                  <a:cs typeface="Arial" pitchFamily="34" charset="0"/>
                </a:rPr>
                <a:t> HC10</a:t>
              </a:r>
            </a:p>
          </p:txBody>
        </p:sp>
        <p:sp>
          <p:nvSpPr>
            <p:cNvPr id="241" name="Rounded Rectangle 16">
              <a:extLst>
                <a:ext uri="{FF2B5EF4-FFF2-40B4-BE49-F238E27FC236}">
                  <a16:creationId xmlns:a16="http://schemas.microsoft.com/office/drawing/2014/main" xmlns="" id="{AF5DE428-578B-44DD-BEE0-80EAF80F25DA}"/>
                </a:ext>
              </a:extLst>
            </p:cNvPr>
            <p:cNvSpPr/>
            <p:nvPr/>
          </p:nvSpPr>
          <p:spPr bwMode="auto">
            <a:xfrm>
              <a:off x="5169092"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Nova Biomedical</a:t>
              </a:r>
              <a:br>
                <a:rPr lang="en-US" sz="1000" dirty="0">
                  <a:solidFill>
                    <a:schemeClr val="bg1"/>
                  </a:solidFill>
                  <a:cs typeface="Arial" pitchFamily="34" charset="0"/>
                </a:rPr>
              </a:br>
              <a:r>
                <a:rPr lang="en-US" sz="1000" dirty="0" err="1">
                  <a:solidFill>
                    <a:schemeClr val="bg1"/>
                  </a:solidFill>
                  <a:cs typeface="Arial" pitchFamily="34" charset="0"/>
                </a:rPr>
                <a:t>StatStrip</a:t>
              </a:r>
              <a:r>
                <a:rPr lang="en-US" sz="1000" dirty="0">
                  <a:solidFill>
                    <a:schemeClr val="bg1"/>
                  </a:solidFill>
                  <a:cs typeface="Arial" pitchFamily="34" charset="0"/>
                </a:rPr>
                <a:t> Glucose/</a:t>
              </a:r>
              <a:br>
                <a:rPr lang="en-US" sz="1000" dirty="0">
                  <a:solidFill>
                    <a:schemeClr val="bg1"/>
                  </a:solidFill>
                  <a:cs typeface="Arial" pitchFamily="34" charset="0"/>
                </a:rPr>
              </a:br>
              <a:r>
                <a:rPr lang="en-US" sz="1000" dirty="0">
                  <a:solidFill>
                    <a:schemeClr val="bg1"/>
                  </a:solidFill>
                  <a:cs typeface="Arial" pitchFamily="34" charset="0"/>
                </a:rPr>
                <a:t>Ketone</a:t>
              </a:r>
            </a:p>
          </p:txBody>
        </p:sp>
        <p:sp>
          <p:nvSpPr>
            <p:cNvPr id="242" name="Rounded Rectangle 16">
              <a:extLst>
                <a:ext uri="{FF2B5EF4-FFF2-40B4-BE49-F238E27FC236}">
                  <a16:creationId xmlns:a16="http://schemas.microsoft.com/office/drawing/2014/main" xmlns="" id="{F8D4374C-9E50-4E00-A80C-A788552A2B05}"/>
                </a:ext>
              </a:extLst>
            </p:cNvPr>
            <p:cNvSpPr/>
            <p:nvPr/>
          </p:nvSpPr>
          <p:spPr bwMode="auto">
            <a:xfrm>
              <a:off x="6333433"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TaiDoc</a:t>
              </a:r>
              <a:br>
                <a:rPr lang="en-US" sz="1000">
                  <a:solidFill>
                    <a:schemeClr val="bg1"/>
                  </a:solidFill>
                  <a:cs typeface="Arial" pitchFamily="34" charset="0"/>
                </a:rPr>
              </a:br>
              <a:r>
                <a:rPr lang="en-US" sz="1000">
                  <a:solidFill>
                    <a:schemeClr val="bg1"/>
                  </a:solidFill>
                  <a:cs typeface="Arial" pitchFamily="34" charset="0"/>
                </a:rPr>
                <a:t>VTRUST Ketone</a:t>
              </a:r>
              <a:endParaRPr lang="en-US" sz="1000" dirty="0">
                <a:solidFill>
                  <a:schemeClr val="bg1"/>
                </a:solidFill>
                <a:cs typeface="Arial" pitchFamily="34" charset="0"/>
              </a:endParaRPr>
            </a:p>
          </p:txBody>
        </p:sp>
        <p:sp>
          <p:nvSpPr>
            <p:cNvPr id="243" name="Rounded Rectangle 16">
              <a:extLst>
                <a:ext uri="{FF2B5EF4-FFF2-40B4-BE49-F238E27FC236}">
                  <a16:creationId xmlns:a16="http://schemas.microsoft.com/office/drawing/2014/main" xmlns="" id="{974B8E9C-70B0-46F0-B05E-8F046AA1E715}"/>
                </a:ext>
              </a:extLst>
            </p:cNvPr>
            <p:cNvSpPr/>
            <p:nvPr/>
          </p:nvSpPr>
          <p:spPr bwMode="auto">
            <a:xfrm>
              <a:off x="7497774"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TaiDoc</a:t>
              </a:r>
              <a:r>
                <a:rPr lang="en-US" sz="1000" dirty="0">
                  <a:solidFill>
                    <a:schemeClr val="bg1"/>
                  </a:solidFill>
                  <a:cs typeface="Arial" pitchFamily="34" charset="0"/>
                </a:rPr>
                <a:t> </a:t>
              </a:r>
              <a:r>
                <a:rPr lang="en-US" sz="1000" dirty="0" err="1">
                  <a:solidFill>
                    <a:schemeClr val="bg1"/>
                  </a:solidFill>
                  <a:cs typeface="Arial" pitchFamily="34" charset="0"/>
                </a:rPr>
                <a:t>VTRUST</a:t>
              </a:r>
              <a:r>
                <a:rPr lang="en-US" sz="1000" dirty="0">
                  <a:solidFill>
                    <a:schemeClr val="bg1"/>
                  </a:solidFill>
                  <a:cs typeface="Arial" pitchFamily="34" charset="0"/>
                </a:rPr>
                <a:t> </a:t>
              </a:r>
              <a:br>
                <a:rPr lang="en-US" sz="1000" dirty="0">
                  <a:solidFill>
                    <a:schemeClr val="bg1"/>
                  </a:solidFill>
                  <a:cs typeface="Arial" pitchFamily="34" charset="0"/>
                </a:rPr>
              </a:br>
              <a:r>
                <a:rPr lang="en-US" sz="1000" dirty="0">
                  <a:solidFill>
                    <a:schemeClr val="bg1"/>
                  </a:solidFill>
                  <a:cs typeface="Arial" pitchFamily="34" charset="0"/>
                </a:rPr>
                <a:t>Ketone TD-4258WiFi</a:t>
              </a:r>
            </a:p>
          </p:txBody>
        </p:sp>
        <p:sp>
          <p:nvSpPr>
            <p:cNvPr id="244" name="Rounded Rectangle 16">
              <a:extLst>
                <a:ext uri="{FF2B5EF4-FFF2-40B4-BE49-F238E27FC236}">
                  <a16:creationId xmlns:a16="http://schemas.microsoft.com/office/drawing/2014/main" xmlns="" id="{5CAB7161-F451-4E3B-9402-CB18D771B783}"/>
                </a:ext>
              </a:extLst>
            </p:cNvPr>
            <p:cNvSpPr/>
            <p:nvPr/>
          </p:nvSpPr>
          <p:spPr bwMode="auto">
            <a:xfrm>
              <a:off x="8662117"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ROTEM</a:t>
              </a:r>
              <a:r>
                <a:rPr lang="en-US" sz="1000" dirty="0">
                  <a:solidFill>
                    <a:schemeClr val="bg1"/>
                  </a:solidFill>
                  <a:cs typeface="Arial" pitchFamily="34" charset="0"/>
                </a:rPr>
                <a:t/>
              </a:r>
              <a:br>
                <a:rPr lang="en-US" sz="1000" dirty="0">
                  <a:solidFill>
                    <a:schemeClr val="bg1"/>
                  </a:solidFill>
                  <a:cs typeface="Arial" pitchFamily="34" charset="0"/>
                </a:rPr>
              </a:br>
              <a:r>
                <a:rPr lang="en-US" sz="1000" dirty="0">
                  <a:solidFill>
                    <a:schemeClr val="bg1"/>
                  </a:solidFill>
                  <a:cs typeface="Arial" pitchFamily="34" charset="0"/>
                </a:rPr>
                <a:t>delta</a:t>
              </a:r>
            </a:p>
          </p:txBody>
        </p:sp>
        <p:sp>
          <p:nvSpPr>
            <p:cNvPr id="246" name="Rounded Rectangle 16">
              <a:extLst>
                <a:ext uri="{FF2B5EF4-FFF2-40B4-BE49-F238E27FC236}">
                  <a16:creationId xmlns:a16="http://schemas.microsoft.com/office/drawing/2014/main" xmlns="" id="{04E67F65-47CE-4E6C-A572-51B00657E37F}"/>
                </a:ext>
              </a:extLst>
            </p:cNvPr>
            <p:cNvSpPr/>
            <p:nvPr/>
          </p:nvSpPr>
          <p:spPr bwMode="auto">
            <a:xfrm>
              <a:off x="512281" y="3159417"/>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ROTEM</a:t>
              </a:r>
              <a:br>
                <a:rPr lang="en-US" sz="1000">
                  <a:solidFill>
                    <a:schemeClr val="bg1"/>
                  </a:solidFill>
                  <a:cs typeface="Arial" pitchFamily="34" charset="0"/>
                </a:rPr>
              </a:br>
              <a:r>
                <a:rPr lang="en-US" sz="1000">
                  <a:solidFill>
                    <a:schemeClr val="bg1"/>
                  </a:solidFill>
                  <a:cs typeface="Arial" pitchFamily="34" charset="0"/>
                </a:rPr>
                <a:t>sigma</a:t>
              </a:r>
              <a:endParaRPr lang="en-US" sz="1000" dirty="0">
                <a:solidFill>
                  <a:schemeClr val="bg1"/>
                </a:solidFill>
                <a:cs typeface="Arial" pitchFamily="34" charset="0"/>
              </a:endParaRPr>
            </a:p>
          </p:txBody>
        </p:sp>
        <p:sp>
          <p:nvSpPr>
            <p:cNvPr id="247" name="Rounded Rectangle 16">
              <a:extLst>
                <a:ext uri="{FF2B5EF4-FFF2-40B4-BE49-F238E27FC236}">
                  <a16:creationId xmlns:a16="http://schemas.microsoft.com/office/drawing/2014/main" xmlns="" id="{6AFE8D87-3327-4A6D-9C26-BF2C9612205E}"/>
                </a:ext>
              </a:extLst>
            </p:cNvPr>
            <p:cNvSpPr/>
            <p:nvPr/>
          </p:nvSpPr>
          <p:spPr bwMode="auto">
            <a:xfrm>
              <a:off x="1676622"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Analyticon</a:t>
              </a:r>
              <a:endParaRPr lang="en-US" sz="1000" dirty="0">
                <a:solidFill>
                  <a:schemeClr val="bg1"/>
                </a:solidFill>
                <a:cs typeface="Arial" pitchFamily="34" charset="0"/>
              </a:endParaRPr>
            </a:p>
            <a:p>
              <a:pPr algn="ctr">
                <a:spcBef>
                  <a:spcPts val="0"/>
                </a:spcBef>
              </a:pPr>
              <a:r>
                <a:rPr lang="en-US" sz="1000">
                  <a:solidFill>
                    <a:schemeClr val="bg1"/>
                  </a:solidFill>
                  <a:cs typeface="Arial" pitchFamily="34" charset="0"/>
                </a:rPr>
                <a:t>Urilyzer</a:t>
              </a:r>
              <a:r>
                <a:rPr lang="en-US" sz="1000" dirty="0">
                  <a:solidFill>
                    <a:schemeClr val="bg1"/>
                  </a:solidFill>
                  <a:cs typeface="Arial" pitchFamily="34" charset="0"/>
                </a:rPr>
                <a:t> </a:t>
              </a:r>
              <a:r>
                <a:rPr lang="en-US" sz="1000">
                  <a:solidFill>
                    <a:schemeClr val="bg1"/>
                  </a:solidFill>
                  <a:cs typeface="Arial" pitchFamily="34" charset="0"/>
                </a:rPr>
                <a:t>100 Pro</a:t>
              </a:r>
              <a:endParaRPr lang="en-SG" sz="1000" dirty="0">
                <a:solidFill>
                  <a:schemeClr val="bg1"/>
                </a:solidFill>
                <a:cs typeface="Arial" pitchFamily="34" charset="0"/>
              </a:endParaRPr>
            </a:p>
          </p:txBody>
        </p:sp>
        <p:sp>
          <p:nvSpPr>
            <p:cNvPr id="248" name="Rounded Rectangle 16">
              <a:extLst>
                <a:ext uri="{FF2B5EF4-FFF2-40B4-BE49-F238E27FC236}">
                  <a16:creationId xmlns:a16="http://schemas.microsoft.com/office/drawing/2014/main" xmlns="" id="{EC5B3DD0-E406-4440-9202-7EB0F77DFD85}"/>
                </a:ext>
              </a:extLst>
            </p:cNvPr>
            <p:cNvSpPr/>
            <p:nvPr/>
          </p:nvSpPr>
          <p:spPr bwMode="auto">
            <a:xfrm>
              <a:off x="2840963"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LifeSign</a:t>
              </a:r>
              <a:endParaRPr lang="en-US" sz="1000" dirty="0">
                <a:solidFill>
                  <a:schemeClr val="bg1"/>
                </a:solidFill>
                <a:cs typeface="Arial" pitchFamily="34" charset="0"/>
              </a:endParaRPr>
            </a:p>
            <a:p>
              <a:pPr algn="ctr">
                <a:spcBef>
                  <a:spcPts val="0"/>
                </a:spcBef>
              </a:pPr>
              <a:r>
                <a:rPr lang="en-US" sz="1000" dirty="0" err="1">
                  <a:solidFill>
                    <a:schemeClr val="bg1"/>
                  </a:solidFill>
                  <a:cs typeface="Arial" pitchFamily="34" charset="0"/>
                </a:rPr>
                <a:t>Dxpress</a:t>
              </a:r>
              <a:r>
                <a:rPr lang="en-US" sz="1000" dirty="0">
                  <a:solidFill>
                    <a:schemeClr val="bg1"/>
                  </a:solidFill>
                  <a:cs typeface="Arial" pitchFamily="34" charset="0"/>
                </a:rPr>
                <a:t> </a:t>
              </a:r>
              <a:r>
                <a:rPr lang="en-US" sz="1000" dirty="0" err="1">
                  <a:solidFill>
                    <a:schemeClr val="bg1"/>
                  </a:solidFill>
                  <a:cs typeface="Arial" pitchFamily="34" charset="0"/>
                </a:rPr>
                <a:t>POC</a:t>
              </a:r>
              <a:endParaRPr lang="en-SG" sz="1000" dirty="0">
                <a:solidFill>
                  <a:schemeClr val="bg1"/>
                </a:solidFill>
                <a:cs typeface="Arial" pitchFamily="34" charset="0"/>
              </a:endParaRPr>
            </a:p>
          </p:txBody>
        </p:sp>
        <p:sp>
          <p:nvSpPr>
            <p:cNvPr id="249" name="Rounded Rectangle 16">
              <a:extLst>
                <a:ext uri="{FF2B5EF4-FFF2-40B4-BE49-F238E27FC236}">
                  <a16:creationId xmlns:a16="http://schemas.microsoft.com/office/drawing/2014/main" xmlns="" id="{04C82112-5E10-4341-B032-902BBC0D44D9}"/>
                </a:ext>
              </a:extLst>
            </p:cNvPr>
            <p:cNvSpPr/>
            <p:nvPr/>
          </p:nvSpPr>
          <p:spPr bwMode="auto">
            <a:xfrm>
              <a:off x="4005304"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LifeSign</a:t>
              </a:r>
              <a:br>
                <a:rPr lang="en-US" sz="1000">
                  <a:solidFill>
                    <a:schemeClr val="bg1"/>
                  </a:solidFill>
                  <a:cs typeface="Arial" pitchFamily="34" charset="0"/>
                </a:rPr>
              </a:br>
              <a:r>
                <a:rPr lang="en-US" sz="1000">
                  <a:solidFill>
                    <a:schemeClr val="bg1"/>
                  </a:solidFill>
                  <a:cs typeface="Arial" pitchFamily="34" charset="0"/>
                </a:rPr>
                <a:t>Dxpress Reader</a:t>
              </a:r>
              <a:endParaRPr lang="en-US" sz="1000" dirty="0">
                <a:solidFill>
                  <a:schemeClr val="bg1"/>
                </a:solidFill>
                <a:cs typeface="Arial" pitchFamily="34" charset="0"/>
              </a:endParaRPr>
            </a:p>
          </p:txBody>
        </p:sp>
        <p:sp>
          <p:nvSpPr>
            <p:cNvPr id="250" name="Rounded Rectangle 16">
              <a:extLst>
                <a:ext uri="{FF2B5EF4-FFF2-40B4-BE49-F238E27FC236}">
                  <a16:creationId xmlns:a16="http://schemas.microsoft.com/office/drawing/2014/main" xmlns="" id="{CA8DA7DE-81B4-4059-9111-A436023FB7A3}"/>
                </a:ext>
              </a:extLst>
            </p:cNvPr>
            <p:cNvSpPr/>
            <p:nvPr/>
          </p:nvSpPr>
          <p:spPr bwMode="auto">
            <a:xfrm>
              <a:off x="5169645"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CLINITEK</a:t>
              </a:r>
              <a:r>
                <a:rPr lang="en-US" sz="1000" dirty="0">
                  <a:solidFill>
                    <a:schemeClr val="bg1"/>
                  </a:solidFill>
                  <a:cs typeface="Arial" pitchFamily="34" charset="0"/>
                </a:rPr>
                <a:t> Status</a:t>
              </a:r>
              <a:endParaRPr lang="en-SG" sz="1000" dirty="0">
                <a:solidFill>
                  <a:schemeClr val="bg1"/>
                </a:solidFill>
                <a:cs typeface="Arial" pitchFamily="34" charset="0"/>
              </a:endParaRPr>
            </a:p>
          </p:txBody>
        </p:sp>
        <p:sp>
          <p:nvSpPr>
            <p:cNvPr id="251" name="Rounded Rectangle 16">
              <a:extLst>
                <a:ext uri="{FF2B5EF4-FFF2-40B4-BE49-F238E27FC236}">
                  <a16:creationId xmlns:a16="http://schemas.microsoft.com/office/drawing/2014/main" xmlns="" id="{56FF6208-628D-4EDD-B164-92F2F7A5953F}"/>
                </a:ext>
              </a:extLst>
            </p:cNvPr>
            <p:cNvSpPr/>
            <p:nvPr/>
          </p:nvSpPr>
          <p:spPr bwMode="auto">
            <a:xfrm>
              <a:off x="6333986"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r>
                <a:rPr lang="en-US" sz="1000">
                  <a:solidFill>
                    <a:schemeClr val="bg1"/>
                  </a:solidFill>
                  <a:cs typeface="Arial" pitchFamily="34" charset="0"/>
                </a:rPr>
                <a:t/>
              </a:r>
              <a:br>
                <a:rPr lang="en-US" sz="1000">
                  <a:solidFill>
                    <a:schemeClr val="bg1"/>
                  </a:solidFill>
                  <a:cs typeface="Arial" pitchFamily="34" charset="0"/>
                </a:rPr>
              </a:br>
              <a:r>
                <a:rPr lang="en-US" sz="1000">
                  <a:solidFill>
                    <a:schemeClr val="bg1"/>
                  </a:solidFill>
                  <a:cs typeface="Arial" pitchFamily="34" charset="0"/>
                </a:rPr>
                <a:t>Clinitek</a:t>
              </a:r>
              <a:r>
                <a:rPr lang="en-US" sz="1000" dirty="0">
                  <a:solidFill>
                    <a:schemeClr val="bg1"/>
                  </a:solidFill>
                  <a:cs typeface="Arial" pitchFamily="34" charset="0"/>
                </a:rPr>
                <a:t> </a:t>
              </a:r>
              <a:r>
                <a:rPr lang="en-US" sz="1000">
                  <a:solidFill>
                    <a:schemeClr val="bg1"/>
                  </a:solidFill>
                  <a:cs typeface="Arial" pitchFamily="34" charset="0"/>
                </a:rPr>
                <a:t>Status +</a:t>
              </a:r>
              <a:endParaRPr lang="en-US" sz="1000" dirty="0">
                <a:solidFill>
                  <a:schemeClr val="bg1"/>
                </a:solidFill>
                <a:cs typeface="Arial" pitchFamily="34" charset="0"/>
              </a:endParaRPr>
            </a:p>
          </p:txBody>
        </p:sp>
        <p:sp>
          <p:nvSpPr>
            <p:cNvPr id="252" name="Rounded Rectangle 16">
              <a:extLst>
                <a:ext uri="{FF2B5EF4-FFF2-40B4-BE49-F238E27FC236}">
                  <a16:creationId xmlns:a16="http://schemas.microsoft.com/office/drawing/2014/main" xmlns="" id="{1268E6D3-5B08-4222-A754-2FDBF8A74B24}"/>
                </a:ext>
              </a:extLst>
            </p:cNvPr>
            <p:cNvSpPr/>
            <p:nvPr/>
          </p:nvSpPr>
          <p:spPr bwMode="auto">
            <a:xfrm>
              <a:off x="7498327"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br>
                <a:rPr lang="en-US" sz="1000" dirty="0">
                  <a:solidFill>
                    <a:schemeClr val="bg1"/>
                  </a:solidFill>
                  <a:cs typeface="Arial" pitchFamily="34" charset="0"/>
                </a:rPr>
              </a:br>
              <a:r>
                <a:rPr lang="en-US" sz="1000" dirty="0" err="1">
                  <a:solidFill>
                    <a:schemeClr val="bg1"/>
                  </a:solidFill>
                  <a:cs typeface="Arial" pitchFamily="34" charset="0"/>
                </a:rPr>
                <a:t>Clinitek</a:t>
              </a:r>
              <a:r>
                <a:rPr lang="en-US" sz="1000" dirty="0">
                  <a:solidFill>
                    <a:schemeClr val="bg1"/>
                  </a:solidFill>
                  <a:cs typeface="Arial" pitchFamily="34" charset="0"/>
                </a:rPr>
                <a:t> Status </a:t>
              </a:r>
              <a:br>
                <a:rPr lang="en-US" sz="1000" dirty="0">
                  <a:solidFill>
                    <a:schemeClr val="bg1"/>
                  </a:solidFill>
                  <a:cs typeface="Arial" pitchFamily="34" charset="0"/>
                </a:rPr>
              </a:br>
              <a:r>
                <a:rPr lang="en-US" sz="1000" dirty="0">
                  <a:solidFill>
                    <a:schemeClr val="bg1"/>
                  </a:solidFill>
                  <a:cs typeface="Arial" pitchFamily="34" charset="0"/>
                </a:rPr>
                <a:t>Connect</a:t>
              </a:r>
            </a:p>
          </p:txBody>
        </p:sp>
        <p:sp>
          <p:nvSpPr>
            <p:cNvPr id="255" name="Rounded Rectangle 16">
              <a:extLst>
                <a:ext uri="{FF2B5EF4-FFF2-40B4-BE49-F238E27FC236}">
                  <a16:creationId xmlns:a16="http://schemas.microsoft.com/office/drawing/2014/main" xmlns="" id="{1829C3BA-4A64-4CDC-8F62-F1805CA24C20}"/>
                </a:ext>
              </a:extLst>
            </p:cNvPr>
            <p:cNvSpPr/>
            <p:nvPr/>
          </p:nvSpPr>
          <p:spPr bwMode="auto">
            <a:xfrm>
              <a:off x="8661011" y="3158487"/>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XS1000i</a:t>
              </a:r>
            </a:p>
          </p:txBody>
        </p:sp>
        <p:sp>
          <p:nvSpPr>
            <p:cNvPr id="256" name="Rounded Rectangle 16">
              <a:extLst>
                <a:ext uri="{FF2B5EF4-FFF2-40B4-BE49-F238E27FC236}">
                  <a16:creationId xmlns:a16="http://schemas.microsoft.com/office/drawing/2014/main" xmlns="" id="{37F38D7A-EC11-477F-83D0-E90E03AB99A0}"/>
                </a:ext>
              </a:extLst>
            </p:cNvPr>
            <p:cNvSpPr/>
            <p:nvPr/>
          </p:nvSpPr>
          <p:spPr bwMode="auto">
            <a:xfrm>
              <a:off x="510622" y="3635418"/>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ABX</a:t>
              </a:r>
            </a:p>
            <a:p>
              <a:pPr algn="ctr">
                <a:spcBef>
                  <a:spcPts val="0"/>
                </a:spcBef>
              </a:pPr>
              <a:r>
                <a:rPr lang="en-US" sz="1000" dirty="0">
                  <a:solidFill>
                    <a:schemeClr val="bg1"/>
                  </a:solidFill>
                  <a:cs typeface="Arial" pitchFamily="34" charset="0"/>
                </a:rPr>
                <a:t>e-SAT</a:t>
              </a:r>
              <a:endParaRPr lang="en-SG" sz="1000" dirty="0">
                <a:solidFill>
                  <a:schemeClr val="bg1"/>
                </a:solidFill>
                <a:cs typeface="Arial" pitchFamily="34" charset="0"/>
              </a:endParaRPr>
            </a:p>
          </p:txBody>
        </p:sp>
        <p:sp>
          <p:nvSpPr>
            <p:cNvPr id="257" name="Rounded Rectangle 16">
              <a:extLst>
                <a:ext uri="{FF2B5EF4-FFF2-40B4-BE49-F238E27FC236}">
                  <a16:creationId xmlns:a16="http://schemas.microsoft.com/office/drawing/2014/main" xmlns="" id="{9C78FB2C-7E3C-4631-9AB6-B125FCF6B307}"/>
                </a:ext>
              </a:extLst>
            </p:cNvPr>
            <p:cNvSpPr/>
            <p:nvPr/>
          </p:nvSpPr>
          <p:spPr bwMode="auto">
            <a:xfrm>
              <a:off x="1674963" y="3635418"/>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SG" sz="1000" dirty="0">
                  <a:solidFill>
                    <a:schemeClr val="bg1"/>
                  </a:solidFill>
                  <a:cs typeface="Arial" pitchFamily="34" charset="0"/>
                </a:rPr>
                <a:t>Horiba ABX</a:t>
              </a:r>
            </a:p>
            <a:p>
              <a:pPr algn="ctr">
                <a:spcBef>
                  <a:spcPts val="0"/>
                </a:spcBef>
              </a:pPr>
              <a:r>
                <a:rPr lang="en-SG" sz="1000" dirty="0" err="1">
                  <a:solidFill>
                    <a:schemeClr val="bg1"/>
                  </a:solidFill>
                  <a:cs typeface="Arial" pitchFamily="34" charset="0"/>
                </a:rPr>
                <a:t>Microsemi</a:t>
              </a:r>
              <a:endParaRPr lang="en-SG" sz="1000" dirty="0">
                <a:solidFill>
                  <a:schemeClr val="bg1"/>
                </a:solidFill>
                <a:cs typeface="Arial" pitchFamily="34" charset="0"/>
              </a:endParaRPr>
            </a:p>
          </p:txBody>
        </p:sp>
        <p:sp>
          <p:nvSpPr>
            <p:cNvPr id="258" name="Rounded Rectangle 16">
              <a:extLst>
                <a:ext uri="{FF2B5EF4-FFF2-40B4-BE49-F238E27FC236}">
                  <a16:creationId xmlns:a16="http://schemas.microsoft.com/office/drawing/2014/main" xmlns="" id="{2391CBFF-378E-4AB5-BA8B-413A293F62B7}"/>
                </a:ext>
              </a:extLst>
            </p:cNvPr>
            <p:cNvSpPr/>
            <p:nvPr/>
          </p:nvSpPr>
          <p:spPr bwMode="auto">
            <a:xfrm>
              <a:off x="2839304" y="3635418"/>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HemoCue</a:t>
              </a:r>
              <a:endParaRPr lang="en-US" sz="1000" dirty="0">
                <a:solidFill>
                  <a:schemeClr val="bg1"/>
                </a:solidFill>
                <a:cs typeface="Arial" pitchFamily="34" charset="0"/>
              </a:endParaRPr>
            </a:p>
            <a:p>
              <a:pPr algn="ctr">
                <a:spcBef>
                  <a:spcPts val="0"/>
                </a:spcBef>
              </a:pPr>
              <a:r>
                <a:rPr lang="en-US" sz="1000" dirty="0" err="1">
                  <a:solidFill>
                    <a:schemeClr val="bg1"/>
                  </a:solidFill>
                  <a:cs typeface="Arial" pitchFamily="34" charset="0"/>
                </a:rPr>
                <a:t>Hb</a:t>
              </a:r>
              <a:r>
                <a:rPr lang="en-US" sz="1000" dirty="0">
                  <a:solidFill>
                    <a:schemeClr val="bg1"/>
                  </a:solidFill>
                  <a:cs typeface="Arial" pitchFamily="34" charset="0"/>
                </a:rPr>
                <a:t> 201 DM</a:t>
              </a:r>
              <a:endParaRPr lang="en-SG" sz="1000" dirty="0">
                <a:solidFill>
                  <a:schemeClr val="bg1"/>
                </a:solidFill>
                <a:cs typeface="Arial" pitchFamily="34" charset="0"/>
              </a:endParaRPr>
            </a:p>
          </p:txBody>
        </p:sp>
        <p:sp>
          <p:nvSpPr>
            <p:cNvPr id="259" name="Rounded Rectangle 16">
              <a:extLst>
                <a:ext uri="{FF2B5EF4-FFF2-40B4-BE49-F238E27FC236}">
                  <a16:creationId xmlns:a16="http://schemas.microsoft.com/office/drawing/2014/main" xmlns="" id="{43D9C233-21BC-4350-A368-6BB5342070F5}"/>
                </a:ext>
              </a:extLst>
            </p:cNvPr>
            <p:cNvSpPr/>
            <p:nvPr/>
          </p:nvSpPr>
          <p:spPr bwMode="auto">
            <a:xfrm>
              <a:off x="4003645" y="3635418"/>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KX-21N</a:t>
              </a:r>
              <a:endParaRPr lang="en-SG" sz="1000" dirty="0">
                <a:solidFill>
                  <a:schemeClr val="bg1"/>
                </a:solidFill>
                <a:cs typeface="Arial" pitchFamily="34" charset="0"/>
              </a:endParaRPr>
            </a:p>
          </p:txBody>
        </p:sp>
        <p:sp>
          <p:nvSpPr>
            <p:cNvPr id="264" name="Rounded Rectangle 16">
              <a:extLst>
                <a:ext uri="{FF2B5EF4-FFF2-40B4-BE49-F238E27FC236}">
                  <a16:creationId xmlns:a16="http://schemas.microsoft.com/office/drawing/2014/main" xmlns="" id="{8FCCEAC3-4929-45D2-9F9B-592D2BB0732A}"/>
                </a:ext>
              </a:extLst>
            </p:cNvPr>
            <p:cNvSpPr/>
            <p:nvPr/>
          </p:nvSpPr>
          <p:spPr bwMode="auto">
            <a:xfrm>
              <a:off x="5167986" y="3633559"/>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SG" sz="1000" dirty="0" err="1">
                  <a:solidFill>
                    <a:schemeClr val="bg1"/>
                  </a:solidFill>
                  <a:cs typeface="Arial" pitchFamily="34" charset="0"/>
                </a:rPr>
                <a:t>HemoCue</a:t>
              </a:r>
              <a:endParaRPr lang="en-SG" sz="1000" dirty="0">
                <a:solidFill>
                  <a:schemeClr val="bg1"/>
                </a:solidFill>
                <a:cs typeface="Arial" pitchFamily="34" charset="0"/>
              </a:endParaRPr>
            </a:p>
            <a:p>
              <a:pPr algn="ctr">
                <a:spcBef>
                  <a:spcPts val="0"/>
                </a:spcBef>
              </a:pPr>
              <a:r>
                <a:rPr lang="en-SG" sz="1000" dirty="0">
                  <a:solidFill>
                    <a:schemeClr val="bg1"/>
                  </a:solidFill>
                  <a:cs typeface="Arial" pitchFamily="34" charset="0"/>
                </a:rPr>
                <a:t>WBC</a:t>
              </a:r>
            </a:p>
          </p:txBody>
        </p:sp>
        <p:sp>
          <p:nvSpPr>
            <p:cNvPr id="265" name="Rounded Rectangle 16">
              <a:extLst>
                <a:ext uri="{FF2B5EF4-FFF2-40B4-BE49-F238E27FC236}">
                  <a16:creationId xmlns:a16="http://schemas.microsoft.com/office/drawing/2014/main" xmlns="" id="{60F56B88-6172-4F73-8D7B-07AA15DDC0FA}"/>
                </a:ext>
              </a:extLst>
            </p:cNvPr>
            <p:cNvSpPr/>
            <p:nvPr/>
          </p:nvSpPr>
          <p:spPr bwMode="auto">
            <a:xfrm>
              <a:off x="6332327" y="3633559"/>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XP300</a:t>
              </a:r>
              <a:endParaRPr lang="en-SG" sz="1000" dirty="0">
                <a:solidFill>
                  <a:schemeClr val="bg1"/>
                </a:solidFill>
                <a:cs typeface="Arial" pitchFamily="34" charset="0"/>
              </a:endParaRPr>
            </a:p>
          </p:txBody>
        </p:sp>
        <p:sp>
          <p:nvSpPr>
            <p:cNvPr id="266" name="Rounded Rectangle 16">
              <a:extLst>
                <a:ext uri="{FF2B5EF4-FFF2-40B4-BE49-F238E27FC236}">
                  <a16:creationId xmlns:a16="http://schemas.microsoft.com/office/drawing/2014/main" xmlns="" id="{5EE46F6A-183D-4A63-8A93-2F27FFE7F69F}"/>
                </a:ext>
              </a:extLst>
            </p:cNvPr>
            <p:cNvSpPr/>
            <p:nvPr/>
          </p:nvSpPr>
          <p:spPr bwMode="auto">
            <a:xfrm>
              <a:off x="7496668" y="3633559"/>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ABX Micros</a:t>
              </a:r>
            </a:p>
            <a:p>
              <a:pPr algn="ctr">
                <a:spcBef>
                  <a:spcPts val="0"/>
                </a:spcBef>
              </a:pPr>
              <a:r>
                <a:rPr lang="en-US" sz="1000" dirty="0">
                  <a:solidFill>
                    <a:schemeClr val="bg1"/>
                  </a:solidFill>
                  <a:cs typeface="Arial" pitchFamily="34" charset="0"/>
                </a:rPr>
                <a:t>CRP</a:t>
              </a:r>
              <a:endParaRPr lang="en-SG" sz="1000" dirty="0">
                <a:solidFill>
                  <a:schemeClr val="bg1"/>
                </a:solidFill>
                <a:cs typeface="Arial" pitchFamily="34" charset="0"/>
              </a:endParaRPr>
            </a:p>
          </p:txBody>
        </p:sp>
        <p:sp>
          <p:nvSpPr>
            <p:cNvPr id="267" name="Rounded Rectangle 16">
              <a:extLst>
                <a:ext uri="{FF2B5EF4-FFF2-40B4-BE49-F238E27FC236}">
                  <a16:creationId xmlns:a16="http://schemas.microsoft.com/office/drawing/2014/main" xmlns="" id="{29E1FD41-E3ED-46D2-8717-608CDCF418E0}"/>
                </a:ext>
              </a:extLst>
            </p:cNvPr>
            <p:cNvSpPr/>
            <p:nvPr/>
          </p:nvSpPr>
          <p:spPr bwMode="auto">
            <a:xfrm>
              <a:off x="8661009" y="3633559"/>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pocH-100i</a:t>
              </a:r>
              <a:endParaRPr lang="en-SG" sz="1000" dirty="0">
                <a:solidFill>
                  <a:schemeClr val="bg1"/>
                </a:solidFill>
                <a:cs typeface="Arial" pitchFamily="34" charset="0"/>
              </a:endParaRPr>
            </a:p>
          </p:txBody>
        </p:sp>
        <p:sp>
          <p:nvSpPr>
            <p:cNvPr id="268" name="Rounded Rectangle 16">
              <a:extLst>
                <a:ext uri="{FF2B5EF4-FFF2-40B4-BE49-F238E27FC236}">
                  <a16:creationId xmlns:a16="http://schemas.microsoft.com/office/drawing/2014/main" xmlns="" id="{1092E8AC-162A-4C7C-A734-A8F6D69FCC47}"/>
                </a:ext>
              </a:extLst>
            </p:cNvPr>
            <p:cNvSpPr/>
            <p:nvPr/>
          </p:nvSpPr>
          <p:spPr bwMode="auto">
            <a:xfrm>
              <a:off x="5170751"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Abbott </a:t>
              </a:r>
              <a:r>
                <a:rPr lang="en-US" sz="1000" dirty="0" err="1">
                  <a:solidFill>
                    <a:schemeClr val="bg1"/>
                  </a:solidFill>
                  <a:cs typeface="Arial" pitchFamily="34" charset="0"/>
                </a:rPr>
                <a:t>i</a:t>
              </a:r>
              <a:r>
                <a:rPr lang="en-US" sz="1000" dirty="0">
                  <a:solidFill>
                    <a:schemeClr val="bg1"/>
                  </a:solidFill>
                  <a:cs typeface="Arial" pitchFamily="34" charset="0"/>
                </a:rPr>
                <a:t>-STAT </a:t>
              </a:r>
            </a:p>
            <a:p>
              <a:pPr algn="ctr">
                <a:spcBef>
                  <a:spcPts val="0"/>
                </a:spcBef>
              </a:pPr>
              <a:r>
                <a:rPr lang="en-US" sz="1000" dirty="0">
                  <a:solidFill>
                    <a:schemeClr val="bg1"/>
                  </a:solidFill>
                  <a:cs typeface="Arial" pitchFamily="34" charset="0"/>
                </a:rPr>
                <a:t>CDs (BG use)</a:t>
              </a:r>
              <a:endParaRPr lang="en-SG" sz="1000" dirty="0">
                <a:solidFill>
                  <a:schemeClr val="bg1"/>
                </a:solidFill>
                <a:cs typeface="Arial" pitchFamily="34" charset="0"/>
              </a:endParaRPr>
            </a:p>
          </p:txBody>
        </p:sp>
        <p:sp>
          <p:nvSpPr>
            <p:cNvPr id="269" name="Rounded Rectangle 16">
              <a:extLst>
                <a:ext uri="{FF2B5EF4-FFF2-40B4-BE49-F238E27FC236}">
                  <a16:creationId xmlns:a16="http://schemas.microsoft.com/office/drawing/2014/main" xmlns="" id="{F8AED204-C95A-421C-8325-91DF149327F6}"/>
                </a:ext>
              </a:extLst>
            </p:cNvPr>
            <p:cNvSpPr/>
            <p:nvPr/>
          </p:nvSpPr>
          <p:spPr bwMode="auto">
            <a:xfrm>
              <a:off x="6335092"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a:t>
              </a:r>
            </a:p>
            <a:p>
              <a:pPr algn="ctr">
                <a:spcBef>
                  <a:spcPts val="0"/>
                </a:spcBef>
              </a:pPr>
              <a:r>
                <a:rPr lang="en-US" sz="1000" dirty="0">
                  <a:solidFill>
                    <a:schemeClr val="bg1"/>
                  </a:solidFill>
                  <a:cs typeface="Arial" pitchFamily="34" charset="0"/>
                </a:rPr>
                <a:t>PCL Plus</a:t>
              </a:r>
              <a:endParaRPr lang="en-SG" sz="1000" dirty="0">
                <a:solidFill>
                  <a:schemeClr val="bg1"/>
                </a:solidFill>
                <a:cs typeface="Arial" pitchFamily="34" charset="0"/>
              </a:endParaRPr>
            </a:p>
          </p:txBody>
        </p:sp>
        <p:sp>
          <p:nvSpPr>
            <p:cNvPr id="270" name="Rounded Rectangle 16">
              <a:extLst>
                <a:ext uri="{FF2B5EF4-FFF2-40B4-BE49-F238E27FC236}">
                  <a16:creationId xmlns:a16="http://schemas.microsoft.com/office/drawing/2014/main" xmlns="" id="{85DA1D37-65B6-4272-BB83-59561696619F}"/>
                </a:ext>
              </a:extLst>
            </p:cNvPr>
            <p:cNvSpPr/>
            <p:nvPr/>
          </p:nvSpPr>
          <p:spPr bwMode="auto">
            <a:xfrm>
              <a:off x="7499433"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ABL700 series</a:t>
              </a:r>
              <a:endParaRPr lang="en-SG" sz="1000" dirty="0">
                <a:solidFill>
                  <a:schemeClr val="bg1"/>
                </a:solidFill>
                <a:cs typeface="Arial" pitchFamily="34" charset="0"/>
              </a:endParaRPr>
            </a:p>
          </p:txBody>
        </p:sp>
        <p:sp>
          <p:nvSpPr>
            <p:cNvPr id="271" name="Rounded Rectangle 16">
              <a:extLst>
                <a:ext uri="{FF2B5EF4-FFF2-40B4-BE49-F238E27FC236}">
                  <a16:creationId xmlns:a16="http://schemas.microsoft.com/office/drawing/2014/main" xmlns="" id="{8B64B66C-3D2D-4900-8A05-51E5368C98C2}"/>
                </a:ext>
              </a:extLst>
            </p:cNvPr>
            <p:cNvSpPr/>
            <p:nvPr/>
          </p:nvSpPr>
          <p:spPr bwMode="auto">
            <a:xfrm>
              <a:off x="8663776"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ABL90 Flex</a:t>
              </a:r>
              <a:endParaRPr lang="en-SG" sz="1000" dirty="0">
                <a:solidFill>
                  <a:schemeClr val="bg1"/>
                </a:solidFill>
                <a:cs typeface="Arial" pitchFamily="34" charset="0"/>
              </a:endParaRPr>
            </a:p>
          </p:txBody>
        </p:sp>
        <p:sp>
          <p:nvSpPr>
            <p:cNvPr id="273" name="Rounded Rectangle 16">
              <a:extLst>
                <a:ext uri="{FF2B5EF4-FFF2-40B4-BE49-F238E27FC236}">
                  <a16:creationId xmlns:a16="http://schemas.microsoft.com/office/drawing/2014/main" xmlns="" id="{2FCD6F7F-81C3-42D9-81F8-6D56F75AF9CF}"/>
                </a:ext>
              </a:extLst>
            </p:cNvPr>
            <p:cNvSpPr/>
            <p:nvPr/>
          </p:nvSpPr>
          <p:spPr bwMode="auto">
            <a:xfrm>
              <a:off x="513940"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RapidPoint</a:t>
              </a:r>
              <a:r>
                <a:rPr lang="en-US" sz="1000" dirty="0">
                  <a:solidFill>
                    <a:schemeClr val="bg1"/>
                  </a:solidFill>
                  <a:cs typeface="Arial" pitchFamily="34" charset="0"/>
                </a:rPr>
                <a:t> 400</a:t>
              </a:r>
              <a:endParaRPr lang="en-SG" sz="1000" dirty="0">
                <a:solidFill>
                  <a:schemeClr val="bg1"/>
                </a:solidFill>
                <a:cs typeface="Arial" pitchFamily="34" charset="0"/>
              </a:endParaRPr>
            </a:p>
          </p:txBody>
        </p:sp>
        <p:sp>
          <p:nvSpPr>
            <p:cNvPr id="274" name="Rounded Rectangle 16">
              <a:extLst>
                <a:ext uri="{FF2B5EF4-FFF2-40B4-BE49-F238E27FC236}">
                  <a16:creationId xmlns:a16="http://schemas.microsoft.com/office/drawing/2014/main" xmlns="" id="{D52A78FE-54AD-4A0A-B720-1471210AFD6A}"/>
                </a:ext>
              </a:extLst>
            </p:cNvPr>
            <p:cNvSpPr/>
            <p:nvPr/>
          </p:nvSpPr>
          <p:spPr bwMode="auto">
            <a:xfrm>
              <a:off x="1678281"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a:t>
              </a:r>
            </a:p>
            <a:p>
              <a:pPr algn="ctr">
                <a:spcBef>
                  <a:spcPts val="0"/>
                </a:spcBef>
              </a:pPr>
              <a:r>
                <a:rPr lang="en-US" sz="1000" dirty="0">
                  <a:solidFill>
                    <a:schemeClr val="bg1"/>
                  </a:solidFill>
                  <a:cs typeface="Arial" pitchFamily="34" charset="0"/>
                </a:rPr>
                <a:t>Premier 3000</a:t>
              </a:r>
              <a:endParaRPr lang="en-SG" sz="1000" dirty="0">
                <a:solidFill>
                  <a:schemeClr val="bg1"/>
                </a:solidFill>
                <a:cs typeface="Arial" pitchFamily="34" charset="0"/>
              </a:endParaRPr>
            </a:p>
          </p:txBody>
        </p:sp>
        <p:sp>
          <p:nvSpPr>
            <p:cNvPr id="275" name="Rounded Rectangle 16">
              <a:extLst>
                <a:ext uri="{FF2B5EF4-FFF2-40B4-BE49-F238E27FC236}">
                  <a16:creationId xmlns:a16="http://schemas.microsoft.com/office/drawing/2014/main" xmlns="" id="{51E52738-A6DA-41A8-858B-12924A7D7997}"/>
                </a:ext>
              </a:extLst>
            </p:cNvPr>
            <p:cNvSpPr/>
            <p:nvPr/>
          </p:nvSpPr>
          <p:spPr bwMode="auto">
            <a:xfrm>
              <a:off x="2842622"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a:t>
              </a:r>
            </a:p>
            <a:p>
              <a:pPr algn="ctr">
                <a:spcBef>
                  <a:spcPts val="0"/>
                </a:spcBef>
              </a:pPr>
              <a:r>
                <a:rPr lang="en-US" sz="1000" dirty="0" err="1">
                  <a:solidFill>
                    <a:schemeClr val="bg1"/>
                  </a:solidFill>
                  <a:cs typeface="Arial" pitchFamily="34" charset="0"/>
                </a:rPr>
                <a:t>OPL</a:t>
              </a:r>
              <a:endParaRPr lang="en-SG" sz="1000" dirty="0">
                <a:solidFill>
                  <a:schemeClr val="bg1"/>
                </a:solidFill>
                <a:cs typeface="Arial" pitchFamily="34" charset="0"/>
              </a:endParaRPr>
            </a:p>
          </p:txBody>
        </p:sp>
        <p:sp>
          <p:nvSpPr>
            <p:cNvPr id="276" name="Rounded Rectangle 16">
              <a:extLst>
                <a:ext uri="{FF2B5EF4-FFF2-40B4-BE49-F238E27FC236}">
                  <a16:creationId xmlns:a16="http://schemas.microsoft.com/office/drawing/2014/main" xmlns="" id="{B927BB62-DAB9-4E63-B8AB-B7A2E525A9FD}"/>
                </a:ext>
              </a:extLst>
            </p:cNvPr>
            <p:cNvSpPr/>
            <p:nvPr/>
          </p:nvSpPr>
          <p:spPr bwMode="auto">
            <a:xfrm>
              <a:off x="4006963"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ABL800 series</a:t>
              </a:r>
              <a:endParaRPr lang="en-SG" sz="1000" dirty="0">
                <a:solidFill>
                  <a:schemeClr val="bg1"/>
                </a:solidFill>
                <a:cs typeface="Arial" pitchFamily="34" charset="0"/>
              </a:endParaRPr>
            </a:p>
          </p:txBody>
        </p:sp>
        <p:sp>
          <p:nvSpPr>
            <p:cNvPr id="277" name="Rounded Rectangle 16">
              <a:extLst>
                <a:ext uri="{FF2B5EF4-FFF2-40B4-BE49-F238E27FC236}">
                  <a16:creationId xmlns:a16="http://schemas.microsoft.com/office/drawing/2014/main" xmlns="" id="{C1EE0291-60D2-4075-8523-08F9FAB54927}"/>
                </a:ext>
              </a:extLst>
            </p:cNvPr>
            <p:cNvSpPr/>
            <p:nvPr/>
          </p:nvSpPr>
          <p:spPr bwMode="auto">
            <a:xfrm>
              <a:off x="5171304"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RapidPoint</a:t>
              </a:r>
              <a:r>
                <a:rPr lang="en-US" sz="1000" dirty="0">
                  <a:solidFill>
                    <a:schemeClr val="bg1"/>
                  </a:solidFill>
                  <a:cs typeface="Arial" pitchFamily="34" charset="0"/>
                </a:rPr>
                <a:t> 500</a:t>
              </a:r>
              <a:endParaRPr lang="en-SG" sz="1000" dirty="0">
                <a:solidFill>
                  <a:schemeClr val="bg1"/>
                </a:solidFill>
                <a:cs typeface="Arial" pitchFamily="34" charset="0"/>
              </a:endParaRPr>
            </a:p>
          </p:txBody>
        </p:sp>
        <p:sp>
          <p:nvSpPr>
            <p:cNvPr id="278" name="Rounded Rectangle 16">
              <a:extLst>
                <a:ext uri="{FF2B5EF4-FFF2-40B4-BE49-F238E27FC236}">
                  <a16:creationId xmlns:a16="http://schemas.microsoft.com/office/drawing/2014/main" xmlns="" id="{3D4ACD46-B1A2-40BA-B938-9FCD2B8DA5A0}"/>
                </a:ext>
              </a:extLst>
            </p:cNvPr>
            <p:cNvSpPr/>
            <p:nvPr/>
          </p:nvSpPr>
          <p:spPr bwMode="auto">
            <a:xfrm>
              <a:off x="6335645"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 </a:t>
              </a:r>
            </a:p>
            <a:p>
              <a:pPr algn="ctr">
                <a:spcBef>
                  <a:spcPts val="0"/>
                </a:spcBef>
              </a:pPr>
              <a:r>
                <a:rPr lang="en-US" sz="1000" dirty="0">
                  <a:solidFill>
                    <a:schemeClr val="bg1"/>
                  </a:solidFill>
                  <a:cs typeface="Arial" pitchFamily="34" charset="0"/>
                </a:rPr>
                <a:t>Premier 4000</a:t>
              </a:r>
              <a:endParaRPr lang="en-SG" sz="1000" dirty="0">
                <a:solidFill>
                  <a:schemeClr val="bg1"/>
                </a:solidFill>
                <a:cs typeface="Arial" pitchFamily="34" charset="0"/>
              </a:endParaRPr>
            </a:p>
          </p:txBody>
        </p:sp>
        <p:sp>
          <p:nvSpPr>
            <p:cNvPr id="279" name="Rounded Rectangle 16">
              <a:extLst>
                <a:ext uri="{FF2B5EF4-FFF2-40B4-BE49-F238E27FC236}">
                  <a16:creationId xmlns:a16="http://schemas.microsoft.com/office/drawing/2014/main" xmlns="" id="{8DC77360-8DCC-456C-B465-544BCA35DDAF}"/>
                </a:ext>
              </a:extLst>
            </p:cNvPr>
            <p:cNvSpPr/>
            <p:nvPr/>
          </p:nvSpPr>
          <p:spPr bwMode="auto">
            <a:xfrm>
              <a:off x="7499986"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RapidLab</a:t>
              </a:r>
              <a:r>
                <a:rPr lang="en-US" sz="1000" dirty="0">
                  <a:solidFill>
                    <a:schemeClr val="bg1"/>
                  </a:solidFill>
                  <a:cs typeface="Arial" pitchFamily="34" charset="0"/>
                </a:rPr>
                <a:t> 800</a:t>
              </a:r>
              <a:endParaRPr lang="en-SG" sz="1000" dirty="0">
                <a:solidFill>
                  <a:schemeClr val="bg1"/>
                </a:solidFill>
                <a:cs typeface="Arial" pitchFamily="34" charset="0"/>
              </a:endParaRPr>
            </a:p>
          </p:txBody>
        </p:sp>
        <p:sp>
          <p:nvSpPr>
            <p:cNvPr id="280" name="Rounded Rectangle 16">
              <a:extLst>
                <a:ext uri="{FF2B5EF4-FFF2-40B4-BE49-F238E27FC236}">
                  <a16:creationId xmlns:a16="http://schemas.microsoft.com/office/drawing/2014/main" xmlns="" id="{22F192A0-76F8-4B4F-AEDA-4BB667387005}"/>
                </a:ext>
              </a:extLst>
            </p:cNvPr>
            <p:cNvSpPr/>
            <p:nvPr/>
          </p:nvSpPr>
          <p:spPr bwMode="auto">
            <a:xfrm>
              <a:off x="8664329"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ABL500 series</a:t>
              </a:r>
              <a:endParaRPr lang="en-SG" sz="1000" dirty="0">
                <a:solidFill>
                  <a:schemeClr val="bg1"/>
                </a:solidFill>
                <a:cs typeface="Arial" pitchFamily="34" charset="0"/>
              </a:endParaRPr>
            </a:p>
          </p:txBody>
        </p:sp>
        <p:sp>
          <p:nvSpPr>
            <p:cNvPr id="282" name="Rounded Rectangle 16">
              <a:extLst>
                <a:ext uri="{FF2B5EF4-FFF2-40B4-BE49-F238E27FC236}">
                  <a16:creationId xmlns:a16="http://schemas.microsoft.com/office/drawing/2014/main" xmlns="" id="{3828B095-F530-4AA2-8E6E-3042D681FED1}"/>
                </a:ext>
              </a:extLst>
            </p:cNvPr>
            <p:cNvSpPr/>
            <p:nvPr/>
          </p:nvSpPr>
          <p:spPr bwMode="auto">
            <a:xfrm>
              <a:off x="514493"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RapidLab</a:t>
              </a:r>
              <a:r>
                <a:rPr lang="en-US" sz="1000" dirty="0">
                  <a:solidFill>
                    <a:schemeClr val="bg1"/>
                  </a:solidFill>
                  <a:cs typeface="Arial" pitchFamily="34" charset="0"/>
                </a:rPr>
                <a:t> 1200</a:t>
              </a:r>
              <a:endParaRPr lang="en-SG" sz="1000" dirty="0">
                <a:solidFill>
                  <a:schemeClr val="bg1"/>
                </a:solidFill>
                <a:cs typeface="Arial" pitchFamily="34" charset="0"/>
              </a:endParaRPr>
            </a:p>
          </p:txBody>
        </p:sp>
        <p:sp>
          <p:nvSpPr>
            <p:cNvPr id="283" name="Rounded Rectangle 16">
              <a:extLst>
                <a:ext uri="{FF2B5EF4-FFF2-40B4-BE49-F238E27FC236}">
                  <a16:creationId xmlns:a16="http://schemas.microsoft.com/office/drawing/2014/main" xmlns="" id="{37B1F0C9-E81B-4932-9431-5BAAE687AA70}"/>
                </a:ext>
              </a:extLst>
            </p:cNvPr>
            <p:cNvSpPr/>
            <p:nvPr/>
          </p:nvSpPr>
          <p:spPr bwMode="auto">
            <a:xfrm>
              <a:off x="1678834"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OPTI Medical</a:t>
              </a:r>
            </a:p>
            <a:p>
              <a:pPr algn="ctr">
                <a:spcBef>
                  <a:spcPts val="0"/>
                </a:spcBef>
              </a:pPr>
              <a:r>
                <a:rPr lang="en-US" sz="1000" dirty="0">
                  <a:solidFill>
                    <a:schemeClr val="bg1"/>
                  </a:solidFill>
                  <a:cs typeface="Arial" pitchFamily="34" charset="0"/>
                </a:rPr>
                <a:t>OPTI </a:t>
              </a:r>
              <a:r>
                <a:rPr lang="en-US" sz="1000" dirty="0" err="1">
                  <a:solidFill>
                    <a:schemeClr val="bg1"/>
                  </a:solidFill>
                  <a:cs typeface="Arial" pitchFamily="34" charset="0"/>
                </a:rPr>
                <a:t>CCA</a:t>
              </a:r>
              <a:endParaRPr lang="en-SG" sz="1000" dirty="0">
                <a:solidFill>
                  <a:schemeClr val="bg1"/>
                </a:solidFill>
                <a:cs typeface="Arial" pitchFamily="34" charset="0"/>
              </a:endParaRPr>
            </a:p>
          </p:txBody>
        </p:sp>
        <p:sp>
          <p:nvSpPr>
            <p:cNvPr id="284" name="Rounded Rectangle 16">
              <a:extLst>
                <a:ext uri="{FF2B5EF4-FFF2-40B4-BE49-F238E27FC236}">
                  <a16:creationId xmlns:a16="http://schemas.microsoft.com/office/drawing/2014/main" xmlns="" id="{F0FB4AEF-F871-4C3B-9005-3277A42A2F37}"/>
                </a:ext>
              </a:extLst>
            </p:cNvPr>
            <p:cNvSpPr/>
            <p:nvPr/>
          </p:nvSpPr>
          <p:spPr bwMode="auto">
            <a:xfrm>
              <a:off x="2843175"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 </a:t>
              </a:r>
            </a:p>
            <a:p>
              <a:pPr algn="ctr">
                <a:spcBef>
                  <a:spcPts val="0"/>
                </a:spcBef>
              </a:pPr>
              <a:r>
                <a:rPr lang="en-US" sz="1000" dirty="0">
                  <a:solidFill>
                    <a:schemeClr val="bg1"/>
                  </a:solidFill>
                  <a:cs typeface="Arial" pitchFamily="34" charset="0"/>
                </a:rPr>
                <a:t>Premier 5000</a:t>
              </a:r>
              <a:endParaRPr lang="en-SG" sz="1000" dirty="0">
                <a:solidFill>
                  <a:schemeClr val="bg1"/>
                </a:solidFill>
                <a:cs typeface="Arial" pitchFamily="34" charset="0"/>
              </a:endParaRPr>
            </a:p>
          </p:txBody>
        </p:sp>
        <p:sp>
          <p:nvSpPr>
            <p:cNvPr id="285" name="Rounded Rectangle 16">
              <a:extLst>
                <a:ext uri="{FF2B5EF4-FFF2-40B4-BE49-F238E27FC236}">
                  <a16:creationId xmlns:a16="http://schemas.microsoft.com/office/drawing/2014/main" xmlns="" id="{669F2469-B1A2-4B63-9CF2-4D5BF4E3CFAF}"/>
                </a:ext>
              </a:extLst>
            </p:cNvPr>
            <p:cNvSpPr/>
            <p:nvPr/>
          </p:nvSpPr>
          <p:spPr bwMode="auto">
            <a:xfrm>
              <a:off x="4007516"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Alere</a:t>
              </a:r>
            </a:p>
            <a:p>
              <a:pPr algn="ctr">
                <a:spcBef>
                  <a:spcPts val="0"/>
                </a:spcBef>
              </a:pPr>
              <a:r>
                <a:rPr lang="en-US" sz="1000" dirty="0" err="1">
                  <a:solidFill>
                    <a:schemeClr val="bg1"/>
                  </a:solidFill>
                  <a:cs typeface="Arial" pitchFamily="34" charset="0"/>
                </a:rPr>
                <a:t>ePOC</a:t>
              </a:r>
              <a:endParaRPr lang="en-SG" sz="1000" dirty="0">
                <a:solidFill>
                  <a:schemeClr val="bg1"/>
                </a:solidFill>
                <a:cs typeface="Arial" pitchFamily="34" charset="0"/>
              </a:endParaRPr>
            </a:p>
          </p:txBody>
        </p:sp>
        <p:sp>
          <p:nvSpPr>
            <p:cNvPr id="286" name="Rounded Rectangle 16">
              <a:extLst>
                <a:ext uri="{FF2B5EF4-FFF2-40B4-BE49-F238E27FC236}">
                  <a16:creationId xmlns:a16="http://schemas.microsoft.com/office/drawing/2014/main" xmlns="" id="{DE96D1BE-0D8B-437D-B00D-CC2DD2585D61}"/>
                </a:ext>
              </a:extLst>
            </p:cNvPr>
            <p:cNvSpPr/>
            <p:nvPr/>
          </p:nvSpPr>
          <p:spPr bwMode="auto">
            <a:xfrm>
              <a:off x="5171857"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OPTI </a:t>
              </a:r>
              <a:r>
                <a:rPr lang="en-US" sz="1000" dirty="0">
                  <a:solidFill>
                    <a:schemeClr val="bg1"/>
                  </a:solidFill>
                  <a:cs typeface="Arial" pitchFamily="34" charset="0"/>
                </a:rPr>
                <a:t>Medical</a:t>
              </a:r>
              <a:r>
                <a:rPr lang="en-US" sz="1000">
                  <a:solidFill>
                    <a:schemeClr val="bg1"/>
                  </a:solidFill>
                  <a:cs typeface="Arial" pitchFamily="34" charset="0"/>
                </a:rPr>
                <a:t/>
              </a:r>
              <a:br>
                <a:rPr lang="en-US" sz="1000">
                  <a:solidFill>
                    <a:schemeClr val="bg1"/>
                  </a:solidFill>
                  <a:cs typeface="Arial" pitchFamily="34" charset="0"/>
                </a:rPr>
              </a:br>
              <a:r>
                <a:rPr lang="en-US" sz="1000">
                  <a:solidFill>
                    <a:schemeClr val="bg1"/>
                  </a:solidFill>
                  <a:cs typeface="Arial" pitchFamily="34" charset="0"/>
                </a:rPr>
                <a:t>CCA</a:t>
              </a:r>
              <a:endParaRPr lang="en-US" sz="1000" dirty="0">
                <a:solidFill>
                  <a:schemeClr val="bg1"/>
                </a:solidFill>
                <a:cs typeface="Arial" pitchFamily="34" charset="0"/>
              </a:endParaRPr>
            </a:p>
          </p:txBody>
        </p:sp>
        <p:sp>
          <p:nvSpPr>
            <p:cNvPr id="291" name="Rounded Rectangle 16">
              <a:extLst>
                <a:ext uri="{FF2B5EF4-FFF2-40B4-BE49-F238E27FC236}">
                  <a16:creationId xmlns:a16="http://schemas.microsoft.com/office/drawing/2014/main" xmlns="" id="{A4F68F2D-70BA-4B0C-9C4D-127EEE2E5693}"/>
                </a:ext>
              </a:extLst>
            </p:cNvPr>
            <p:cNvSpPr/>
            <p:nvPr/>
          </p:nvSpPr>
          <p:spPr bwMode="auto">
            <a:xfrm>
              <a:off x="511175" y="5539424"/>
              <a:ext cx="1120607" cy="431164"/>
            </a:xfrm>
            <a:prstGeom prst="roundRect">
              <a:avLst>
                <a:gd name="adj" fmla="val 0"/>
              </a:avLst>
            </a:prstGeom>
            <a:solidFill>
              <a:srgbClr val="D9D9D9"/>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SG" sz="1000" dirty="0">
                  <a:cs typeface="Arial" pitchFamily="34" charset="0"/>
                </a:rPr>
                <a:t>Philips </a:t>
              </a:r>
            </a:p>
            <a:p>
              <a:pPr algn="ctr">
                <a:spcBef>
                  <a:spcPts val="0"/>
                </a:spcBef>
              </a:pPr>
              <a:r>
                <a:rPr lang="en-SG" sz="1000">
                  <a:cs typeface="Arial" pitchFamily="34" charset="0"/>
                </a:rPr>
                <a:t>Minicare 1-20</a:t>
              </a:r>
              <a:endParaRPr lang="en-SG" sz="1000" dirty="0">
                <a:cs typeface="Arial" pitchFamily="34" charset="0"/>
              </a:endParaRPr>
            </a:p>
          </p:txBody>
        </p:sp>
        <p:sp>
          <p:nvSpPr>
            <p:cNvPr id="292" name="Rounded Rectangle 16">
              <a:extLst>
                <a:ext uri="{FF2B5EF4-FFF2-40B4-BE49-F238E27FC236}">
                  <a16:creationId xmlns:a16="http://schemas.microsoft.com/office/drawing/2014/main" xmlns="" id="{1012CF62-761C-426A-9F35-7C68E1F68CF8}"/>
                </a:ext>
              </a:extLst>
            </p:cNvPr>
            <p:cNvSpPr/>
            <p:nvPr/>
          </p:nvSpPr>
          <p:spPr bwMode="auto">
            <a:xfrm>
              <a:off x="6332327" y="5059704"/>
              <a:ext cx="1116736" cy="431164"/>
            </a:xfrm>
            <a:prstGeom prst="roundRect">
              <a:avLst>
                <a:gd name="adj" fmla="val 0"/>
              </a:avLst>
            </a:prstGeom>
            <a:solidFill>
              <a:srgbClr val="D9D9D9"/>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cs typeface="Arial" pitchFamily="34" charset="0"/>
                </a:rPr>
                <a:t>Radiometer</a:t>
              </a:r>
            </a:p>
            <a:p>
              <a:pPr algn="ctr">
                <a:spcBef>
                  <a:spcPts val="0"/>
                </a:spcBef>
              </a:pPr>
              <a:r>
                <a:rPr lang="en-US" sz="1000">
                  <a:cs typeface="Arial" pitchFamily="34" charset="0"/>
                </a:rPr>
                <a:t>AQT90 Flex</a:t>
              </a:r>
              <a:endParaRPr lang="en-SG" sz="1000" dirty="0">
                <a:cs typeface="Arial" pitchFamily="34" charset="0"/>
              </a:endParaRPr>
            </a:p>
          </p:txBody>
        </p:sp>
        <p:sp>
          <p:nvSpPr>
            <p:cNvPr id="293" name="Rounded Rectangle 16">
              <a:extLst>
                <a:ext uri="{FF2B5EF4-FFF2-40B4-BE49-F238E27FC236}">
                  <a16:creationId xmlns:a16="http://schemas.microsoft.com/office/drawing/2014/main" xmlns="" id="{AC63CBC1-549C-4DC8-9AD7-02E1D65EA82C}"/>
                </a:ext>
              </a:extLst>
            </p:cNvPr>
            <p:cNvSpPr/>
            <p:nvPr/>
          </p:nvSpPr>
          <p:spPr bwMode="auto">
            <a:xfrm>
              <a:off x="7496668" y="5059704"/>
              <a:ext cx="1116736" cy="431164"/>
            </a:xfrm>
            <a:prstGeom prst="roundRect">
              <a:avLst>
                <a:gd name="adj" fmla="val 0"/>
              </a:avLst>
            </a:prstGeom>
            <a:solidFill>
              <a:srgbClr val="D9D9D9"/>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a:cs typeface="Arial" pitchFamily="34" charset="0"/>
                </a:rPr>
                <a:t>Biosite</a:t>
              </a:r>
              <a:endParaRPr lang="en-US" sz="1000" dirty="0">
                <a:cs typeface="Arial" pitchFamily="34" charset="0"/>
              </a:endParaRPr>
            </a:p>
            <a:p>
              <a:pPr algn="ctr">
                <a:spcBef>
                  <a:spcPts val="0"/>
                </a:spcBef>
              </a:pPr>
              <a:r>
                <a:rPr lang="en-US" sz="1000">
                  <a:cs typeface="Arial" pitchFamily="34" charset="0"/>
                </a:rPr>
                <a:t>Triage</a:t>
              </a:r>
              <a:endParaRPr lang="en-SG" sz="1000" dirty="0">
                <a:cs typeface="Arial" pitchFamily="34" charset="0"/>
              </a:endParaRPr>
            </a:p>
          </p:txBody>
        </p:sp>
        <p:sp>
          <p:nvSpPr>
            <p:cNvPr id="294" name="Rounded Rectangle 16">
              <a:extLst>
                <a:ext uri="{FF2B5EF4-FFF2-40B4-BE49-F238E27FC236}">
                  <a16:creationId xmlns:a16="http://schemas.microsoft.com/office/drawing/2014/main" xmlns="" id="{2EB1FE30-6EDF-48FC-A1DA-27E0EF59C44D}"/>
                </a:ext>
              </a:extLst>
            </p:cNvPr>
            <p:cNvSpPr/>
            <p:nvPr/>
          </p:nvSpPr>
          <p:spPr bwMode="auto">
            <a:xfrm>
              <a:off x="8661009" y="5059704"/>
              <a:ext cx="1116736" cy="431164"/>
            </a:xfrm>
            <a:prstGeom prst="roundRect">
              <a:avLst>
                <a:gd name="adj" fmla="val 0"/>
              </a:avLst>
            </a:prstGeom>
            <a:solidFill>
              <a:srgbClr val="D9D9D9"/>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cs typeface="Arial" pitchFamily="34" charset="0"/>
                </a:rPr>
                <a:t>Alere</a:t>
              </a:r>
            </a:p>
            <a:p>
              <a:pPr algn="ctr">
                <a:spcBef>
                  <a:spcPts val="0"/>
                </a:spcBef>
              </a:pPr>
              <a:r>
                <a:rPr lang="en-US" sz="1000">
                  <a:cs typeface="Arial" pitchFamily="34" charset="0"/>
                </a:rPr>
                <a:t>Triage</a:t>
              </a:r>
              <a:endParaRPr lang="en-SG" sz="1000" dirty="0">
                <a:cs typeface="Arial" pitchFamily="34" charset="0"/>
              </a:endParaRPr>
            </a:p>
          </p:txBody>
        </p:sp>
        <p:sp>
          <p:nvSpPr>
            <p:cNvPr id="343" name="Rounded Rectangle 16">
              <a:extLst>
                <a:ext uri="{FF2B5EF4-FFF2-40B4-BE49-F238E27FC236}">
                  <a16:creationId xmlns:a16="http://schemas.microsoft.com/office/drawing/2014/main" xmlns="" id="{915E2537-8D0C-40BE-A118-63229711A7AA}"/>
                </a:ext>
              </a:extLst>
            </p:cNvPr>
            <p:cNvSpPr/>
            <p:nvPr/>
          </p:nvSpPr>
          <p:spPr bwMode="auto">
            <a:xfrm>
              <a:off x="510622" y="4111420"/>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Horiba</a:t>
              </a:r>
            </a:p>
            <a:p>
              <a:pPr algn="ctr">
                <a:lnSpc>
                  <a:spcPct val="90000"/>
                </a:lnSpc>
                <a:spcBef>
                  <a:spcPct val="0"/>
                </a:spcBef>
              </a:pPr>
              <a:r>
                <a:rPr lang="en-SG" sz="1000" dirty="0">
                  <a:solidFill>
                    <a:schemeClr val="bg1"/>
                  </a:solidFill>
                  <a:cs typeface="Arial" pitchFamily="34" charset="0"/>
                </a:rPr>
                <a:t>Micros 45 </a:t>
              </a:r>
            </a:p>
          </p:txBody>
        </p:sp>
        <p:sp>
          <p:nvSpPr>
            <p:cNvPr id="344" name="Rounded Rectangle 16">
              <a:extLst>
                <a:ext uri="{FF2B5EF4-FFF2-40B4-BE49-F238E27FC236}">
                  <a16:creationId xmlns:a16="http://schemas.microsoft.com/office/drawing/2014/main" xmlns="" id="{D0F566BE-89F2-40E1-81AC-1388EB607280}"/>
                </a:ext>
              </a:extLst>
            </p:cNvPr>
            <p:cNvSpPr/>
            <p:nvPr/>
          </p:nvSpPr>
          <p:spPr bwMode="auto">
            <a:xfrm>
              <a:off x="1674963" y="4111420"/>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Horiba</a:t>
              </a:r>
            </a:p>
            <a:p>
              <a:pPr algn="ctr">
                <a:lnSpc>
                  <a:spcPct val="90000"/>
                </a:lnSpc>
                <a:spcBef>
                  <a:spcPct val="0"/>
                </a:spcBef>
              </a:pPr>
              <a:r>
                <a:rPr lang="en-SG" sz="1000" dirty="0">
                  <a:solidFill>
                    <a:schemeClr val="bg1"/>
                  </a:solidFill>
                  <a:cs typeface="Arial" pitchFamily="34" charset="0"/>
                </a:rPr>
                <a:t>Micros 60</a:t>
              </a:r>
            </a:p>
          </p:txBody>
        </p:sp>
        <p:sp>
          <p:nvSpPr>
            <p:cNvPr id="345" name="Rounded Rectangle 16">
              <a:extLst>
                <a:ext uri="{FF2B5EF4-FFF2-40B4-BE49-F238E27FC236}">
                  <a16:creationId xmlns:a16="http://schemas.microsoft.com/office/drawing/2014/main" xmlns="" id="{11320AD5-F1D8-4801-882C-484887065A8B}"/>
                </a:ext>
              </a:extLst>
            </p:cNvPr>
            <p:cNvSpPr/>
            <p:nvPr/>
          </p:nvSpPr>
          <p:spPr bwMode="auto">
            <a:xfrm>
              <a:off x="2839304" y="4111420"/>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Horiba</a:t>
              </a:r>
            </a:p>
            <a:p>
              <a:pPr algn="ctr">
                <a:spcBef>
                  <a:spcPts val="0"/>
                </a:spcBef>
              </a:pPr>
              <a:r>
                <a:rPr lang="en-SG" sz="1000" dirty="0">
                  <a:solidFill>
                    <a:schemeClr val="bg1"/>
                  </a:solidFill>
                  <a:cs typeface="Arial" pitchFamily="34" charset="0"/>
                </a:rPr>
                <a:t>CRP 200</a:t>
              </a:r>
            </a:p>
          </p:txBody>
        </p:sp>
        <p:sp>
          <p:nvSpPr>
            <p:cNvPr id="346" name="Rounded Rectangle 16">
              <a:extLst>
                <a:ext uri="{FF2B5EF4-FFF2-40B4-BE49-F238E27FC236}">
                  <a16:creationId xmlns:a16="http://schemas.microsoft.com/office/drawing/2014/main" xmlns="" id="{4DE74A93-9C43-455E-98FA-AF52B6C19772}"/>
                </a:ext>
              </a:extLst>
            </p:cNvPr>
            <p:cNvSpPr/>
            <p:nvPr/>
          </p:nvSpPr>
          <p:spPr bwMode="auto">
            <a:xfrm>
              <a:off x="4003645"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ABL600 series</a:t>
              </a:r>
              <a:endParaRPr lang="en-SG" sz="1000" dirty="0">
                <a:solidFill>
                  <a:schemeClr val="bg1"/>
                </a:solidFill>
                <a:cs typeface="Arial" pitchFamily="34" charset="0"/>
              </a:endParaRPr>
            </a:p>
          </p:txBody>
        </p:sp>
      </p:grpSp>
      <p:sp>
        <p:nvSpPr>
          <p:cNvPr id="89" name="Rectangle 88">
            <a:hlinkClick r:id="rId4" action="ppaction://hlinksldjump"/>
            <a:extLst>
              <a:ext uri="{FF2B5EF4-FFF2-40B4-BE49-F238E27FC236}">
                <a16:creationId xmlns:a16="http://schemas.microsoft.com/office/drawing/2014/main" xmlns="" id="{D83E9755-3574-4A33-B725-2358F21F7388}"/>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22468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64" presetClass="path" presetSubtype="0" decel="100000" fill="hold" nodeType="withEffect">
                                  <p:stCondLst>
                                    <p:cond delay="0"/>
                                  </p:stCondLst>
                                  <p:childTnLst>
                                    <p:animMotion origin="layout" path="M -2.08333E-7 0.0382 L -2.08333E-7 -2.22222E-6 " pathEditMode="relative" rAng="0" ptsTypes="AA">
                                      <p:cBhvr>
                                        <p:cTn id="12" dur="500" fill="hold"/>
                                        <p:tgtEl>
                                          <p:spTgt spid="19"/>
                                        </p:tgtEl>
                                        <p:attrNameLst>
                                          <p:attrName>ppt_x</p:attrName>
                                          <p:attrName>ppt_y</p:attrName>
                                        </p:attrNameLst>
                                      </p:cBhvr>
                                      <p:rCtr x="0" y="-1921"/>
                                    </p:animMotion>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42" presetClass="path" presetSubtype="0" decel="100000" fill="hold" nodeType="withEffect">
                                  <p:stCondLst>
                                    <p:cond delay="0"/>
                                  </p:stCondLst>
                                  <p:childTnLst>
                                    <p:animMotion origin="layout" path="M -0.02734 3.7037E-6 L 1.04167E-6 3.7037E-6 " pathEditMode="relative" rAng="0" ptsTypes="AA">
                                      <p:cBhvr>
                                        <p:cTn id="18" dur="500" fill="hold"/>
                                        <p:tgtEl>
                                          <p:spTgt spid="38"/>
                                        </p:tgtEl>
                                        <p:attrNameLst>
                                          <p:attrName>ppt_x</p:attrName>
                                          <p:attrName>ppt_y</p:attrName>
                                        </p:attrNameLst>
                                      </p:cBhvr>
                                      <p:rCtr x="13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 name="Group 187">
            <a:extLst>
              <a:ext uri="{FF2B5EF4-FFF2-40B4-BE49-F238E27FC236}">
                <a16:creationId xmlns:a16="http://schemas.microsoft.com/office/drawing/2014/main" xmlns="" id="{BDD5E6D2-A7E2-4F86-8770-87FA11C98AC8}"/>
              </a:ext>
            </a:extLst>
          </p:cNvPr>
          <p:cNvGrpSpPr/>
          <p:nvPr/>
        </p:nvGrpSpPr>
        <p:grpSpPr>
          <a:xfrm>
            <a:off x="510622" y="1731412"/>
            <a:ext cx="9270443" cy="4239176"/>
            <a:chOff x="510622" y="1731412"/>
            <a:chExt cx="9270443" cy="4239176"/>
          </a:xfrm>
        </p:grpSpPr>
        <p:sp>
          <p:nvSpPr>
            <p:cNvPr id="189" name="Rounded Rectangle 16">
              <a:extLst>
                <a:ext uri="{FF2B5EF4-FFF2-40B4-BE49-F238E27FC236}">
                  <a16:creationId xmlns:a16="http://schemas.microsoft.com/office/drawing/2014/main" xmlns="" id="{568D8D11-9368-4A87-8F9A-593BE5D35AE2}"/>
                </a:ext>
              </a:extLst>
            </p:cNvPr>
            <p:cNvSpPr/>
            <p:nvPr/>
          </p:nvSpPr>
          <p:spPr bwMode="auto">
            <a:xfrm>
              <a:off x="510622"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Hemochron</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Signature Elite</a:t>
              </a:r>
              <a:endParaRPr lang="en-SG" sz="1000" dirty="0">
                <a:solidFill>
                  <a:schemeClr val="bg1"/>
                </a:solidFill>
                <a:cs typeface="Arial" pitchFamily="34" charset="0"/>
              </a:endParaRPr>
            </a:p>
          </p:txBody>
        </p:sp>
        <p:sp>
          <p:nvSpPr>
            <p:cNvPr id="190" name="Rounded Rectangle 16">
              <a:extLst>
                <a:ext uri="{FF2B5EF4-FFF2-40B4-BE49-F238E27FC236}">
                  <a16:creationId xmlns:a16="http://schemas.microsoft.com/office/drawing/2014/main" xmlns="" id="{26A010DF-C4A1-4107-8AA6-A736E2F7A411}"/>
                </a:ext>
              </a:extLst>
            </p:cNvPr>
            <p:cNvSpPr/>
            <p:nvPr/>
          </p:nvSpPr>
          <p:spPr bwMode="auto">
            <a:xfrm>
              <a:off x="1674963"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Hemochron</a:t>
              </a:r>
              <a:r>
                <a:rPr lang="en-US" sz="1000" dirty="0">
                  <a:solidFill>
                    <a:schemeClr val="bg1"/>
                  </a:solidFill>
                  <a:cs typeface="Arial" pitchFamily="34" charset="0"/>
                </a:rPr>
                <a:t> Jr.</a:t>
              </a:r>
            </a:p>
            <a:p>
              <a:pPr algn="ctr">
                <a:spcBef>
                  <a:spcPts val="0"/>
                </a:spcBef>
              </a:pPr>
              <a:r>
                <a:rPr lang="en-US" sz="1000" dirty="0">
                  <a:solidFill>
                    <a:schemeClr val="bg1"/>
                  </a:solidFill>
                  <a:cs typeface="Arial" pitchFamily="34" charset="0"/>
                </a:rPr>
                <a:t>Signature</a:t>
              </a:r>
              <a:endParaRPr lang="en-SG" sz="1000" dirty="0">
                <a:solidFill>
                  <a:schemeClr val="bg1"/>
                </a:solidFill>
                <a:cs typeface="Arial" pitchFamily="34" charset="0"/>
              </a:endParaRPr>
            </a:p>
          </p:txBody>
        </p:sp>
        <p:sp>
          <p:nvSpPr>
            <p:cNvPr id="191" name="Rounded Rectangle 16">
              <a:extLst>
                <a:ext uri="{FF2B5EF4-FFF2-40B4-BE49-F238E27FC236}">
                  <a16:creationId xmlns:a16="http://schemas.microsoft.com/office/drawing/2014/main" xmlns="" id="{66B75D66-5B97-4E65-A4F8-8A226144C1E0}"/>
                </a:ext>
              </a:extLst>
            </p:cNvPr>
            <p:cNvSpPr/>
            <p:nvPr/>
          </p:nvSpPr>
          <p:spPr bwMode="auto">
            <a:xfrm>
              <a:off x="2839304"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Medtronic</a:t>
              </a:r>
            </a:p>
            <a:p>
              <a:pPr algn="ctr">
                <a:spcBef>
                  <a:spcPts val="0"/>
                </a:spcBef>
              </a:pPr>
              <a:r>
                <a:rPr lang="en-US" sz="1000" dirty="0">
                  <a:solidFill>
                    <a:schemeClr val="bg1"/>
                  </a:solidFill>
                  <a:cs typeface="Arial" pitchFamily="34" charset="0"/>
                </a:rPr>
                <a:t>ACT Plus</a:t>
              </a:r>
              <a:endParaRPr lang="en-SG" sz="1000" dirty="0">
                <a:solidFill>
                  <a:schemeClr val="bg1"/>
                </a:solidFill>
                <a:cs typeface="Arial" pitchFamily="34" charset="0"/>
              </a:endParaRPr>
            </a:p>
          </p:txBody>
        </p:sp>
        <p:sp>
          <p:nvSpPr>
            <p:cNvPr id="192" name="Rounded Rectangle 16">
              <a:extLst>
                <a:ext uri="{FF2B5EF4-FFF2-40B4-BE49-F238E27FC236}">
                  <a16:creationId xmlns:a16="http://schemas.microsoft.com/office/drawing/2014/main" xmlns="" id="{A2F78788-7C43-42AE-B889-4DAA982454EC}"/>
                </a:ext>
              </a:extLst>
            </p:cNvPr>
            <p:cNvSpPr/>
            <p:nvPr/>
          </p:nvSpPr>
          <p:spPr bwMode="auto">
            <a:xfrm>
              <a:off x="4003645"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Hemochron</a:t>
              </a:r>
              <a:r>
                <a:rPr lang="en-US" sz="1000" dirty="0">
                  <a:solidFill>
                    <a:schemeClr val="bg1"/>
                  </a:solidFill>
                  <a:cs typeface="Arial" pitchFamily="34" charset="0"/>
                </a:rPr>
                <a:t> Jr.</a:t>
              </a:r>
            </a:p>
            <a:p>
              <a:pPr algn="ctr">
                <a:spcBef>
                  <a:spcPts val="0"/>
                </a:spcBef>
              </a:pPr>
              <a:r>
                <a:rPr lang="en-US" sz="1000" dirty="0">
                  <a:solidFill>
                    <a:schemeClr val="bg1"/>
                  </a:solidFill>
                  <a:cs typeface="Arial" pitchFamily="34" charset="0"/>
                </a:rPr>
                <a:t>Signature+</a:t>
              </a:r>
              <a:endParaRPr lang="en-SG" sz="1000" dirty="0">
                <a:solidFill>
                  <a:schemeClr val="bg1"/>
                </a:solidFill>
                <a:cs typeface="Arial" pitchFamily="34" charset="0"/>
              </a:endParaRPr>
            </a:p>
          </p:txBody>
        </p:sp>
        <p:sp>
          <p:nvSpPr>
            <p:cNvPr id="193" name="Rounded Rectangle 16">
              <a:extLst>
                <a:ext uri="{FF2B5EF4-FFF2-40B4-BE49-F238E27FC236}">
                  <a16:creationId xmlns:a16="http://schemas.microsoft.com/office/drawing/2014/main" xmlns="" id="{BDE9BF5A-88A0-4D6C-9021-806CE9DC3E35}"/>
                </a:ext>
              </a:extLst>
            </p:cNvPr>
            <p:cNvSpPr/>
            <p:nvPr/>
          </p:nvSpPr>
          <p:spPr bwMode="auto">
            <a:xfrm>
              <a:off x="5167986" y="1731412"/>
              <a:ext cx="1116736" cy="431164"/>
            </a:xfrm>
            <a:prstGeom prst="roundRect">
              <a:avLst>
                <a:gd name="adj" fmla="val 0"/>
              </a:avLst>
            </a:prstGeom>
            <a:solidFill>
              <a:schemeClr val="accent3"/>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ROTEM</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delta</a:t>
              </a:r>
              <a:endParaRPr lang="en-SG" sz="1000" dirty="0">
                <a:solidFill>
                  <a:schemeClr val="bg1"/>
                </a:solidFill>
                <a:cs typeface="Arial" pitchFamily="34" charset="0"/>
              </a:endParaRPr>
            </a:p>
          </p:txBody>
        </p:sp>
        <p:sp>
          <p:nvSpPr>
            <p:cNvPr id="194" name="Rounded Rectangle 16">
              <a:extLst>
                <a:ext uri="{FF2B5EF4-FFF2-40B4-BE49-F238E27FC236}">
                  <a16:creationId xmlns:a16="http://schemas.microsoft.com/office/drawing/2014/main" xmlns="" id="{287FF9E9-ABB2-4407-B25E-5F7BBB57C6C3}"/>
                </a:ext>
              </a:extLst>
            </p:cNvPr>
            <p:cNvSpPr/>
            <p:nvPr/>
          </p:nvSpPr>
          <p:spPr bwMode="auto">
            <a:xfrm>
              <a:off x="6332327" y="1731412"/>
              <a:ext cx="1116736" cy="431164"/>
            </a:xfrm>
            <a:prstGeom prst="roundRect">
              <a:avLst>
                <a:gd name="adj" fmla="val 0"/>
              </a:avLst>
            </a:prstGeom>
            <a:solidFill>
              <a:schemeClr val="accent3"/>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Eurolyser</a:t>
              </a:r>
              <a:r>
                <a:rPr lang="en-US" sz="1000" dirty="0">
                  <a:solidFill>
                    <a:schemeClr val="bg1"/>
                  </a:solidFill>
                  <a:cs typeface="Arial" pitchFamily="34" charset="0"/>
                </a:rPr>
                <a:t>/</a:t>
              </a: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Smart 546</a:t>
              </a:r>
            </a:p>
          </p:txBody>
        </p:sp>
        <p:sp>
          <p:nvSpPr>
            <p:cNvPr id="195" name="Rounded Rectangle 16">
              <a:extLst>
                <a:ext uri="{FF2B5EF4-FFF2-40B4-BE49-F238E27FC236}">
                  <a16:creationId xmlns:a16="http://schemas.microsoft.com/office/drawing/2014/main" xmlns="" id="{0138241F-7692-4453-97DB-9F6BE093BC9A}"/>
                </a:ext>
              </a:extLst>
            </p:cNvPr>
            <p:cNvSpPr/>
            <p:nvPr/>
          </p:nvSpPr>
          <p:spPr bwMode="auto">
            <a:xfrm>
              <a:off x="7496668" y="1731412"/>
              <a:ext cx="1116736" cy="431164"/>
            </a:xfrm>
            <a:prstGeom prst="roundRect">
              <a:avLst>
                <a:gd name="adj" fmla="val 0"/>
              </a:avLst>
            </a:prstGeom>
            <a:solidFill>
              <a:srgbClr val="00A3AD"/>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GB" sz="1000" dirty="0">
                  <a:solidFill>
                    <a:schemeClr val="bg1"/>
                  </a:solidFill>
                  <a:cs typeface="Arial" pitchFamily="34" charset="0"/>
                </a:rPr>
                <a:t>Siemens </a:t>
              </a:r>
              <a:r>
                <a:rPr lang="en-GB" sz="1000" dirty="0" err="1">
                  <a:solidFill>
                    <a:schemeClr val="bg1"/>
                  </a:solidFill>
                  <a:cs typeface="Arial" pitchFamily="34" charset="0"/>
                </a:rPr>
                <a:t>DCA</a:t>
              </a:r>
              <a:r>
                <a:rPr lang="en-GB" sz="1000" dirty="0">
                  <a:solidFill>
                    <a:schemeClr val="bg1"/>
                  </a:solidFill>
                  <a:cs typeface="Arial" pitchFamily="34" charset="0"/>
                </a:rPr>
                <a:t> </a:t>
              </a:r>
            </a:p>
            <a:p>
              <a:pPr algn="ctr">
                <a:spcBef>
                  <a:spcPts val="0"/>
                </a:spcBef>
              </a:pPr>
              <a:r>
                <a:rPr lang="en-GB" sz="1000" dirty="0">
                  <a:solidFill>
                    <a:schemeClr val="bg1"/>
                  </a:solidFill>
                  <a:cs typeface="Arial" pitchFamily="34" charset="0"/>
                </a:rPr>
                <a:t>Vantage</a:t>
              </a:r>
              <a:endParaRPr lang="en-SG" sz="1000" dirty="0">
                <a:solidFill>
                  <a:schemeClr val="bg1"/>
                </a:solidFill>
                <a:cs typeface="Arial" pitchFamily="34" charset="0"/>
              </a:endParaRPr>
            </a:p>
          </p:txBody>
        </p:sp>
        <p:sp>
          <p:nvSpPr>
            <p:cNvPr id="196" name="Rounded Rectangle 16">
              <a:extLst>
                <a:ext uri="{FF2B5EF4-FFF2-40B4-BE49-F238E27FC236}">
                  <a16:creationId xmlns:a16="http://schemas.microsoft.com/office/drawing/2014/main" xmlns="" id="{A5419A93-F8AD-4806-BC44-BCDFEA1291CC}"/>
                </a:ext>
              </a:extLst>
            </p:cNvPr>
            <p:cNvSpPr/>
            <p:nvPr/>
          </p:nvSpPr>
          <p:spPr bwMode="auto">
            <a:xfrm>
              <a:off x="8661011" y="1731412"/>
              <a:ext cx="1116736" cy="431164"/>
            </a:xfrm>
            <a:prstGeom prst="roundRect">
              <a:avLst>
                <a:gd name="adj" fmla="val 0"/>
              </a:avLst>
            </a:prstGeom>
            <a:solidFill>
              <a:srgbClr val="00A3AD"/>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Axis-shield</a:t>
              </a:r>
            </a:p>
            <a:p>
              <a:pPr algn="ctr">
                <a:spcBef>
                  <a:spcPts val="0"/>
                </a:spcBef>
              </a:pPr>
              <a:r>
                <a:rPr lang="en-US" sz="1000" dirty="0" err="1">
                  <a:solidFill>
                    <a:schemeClr val="bg1"/>
                  </a:solidFill>
                  <a:cs typeface="Arial" pitchFamily="34" charset="0"/>
                </a:rPr>
                <a:t>Afinion</a:t>
              </a:r>
              <a:r>
                <a:rPr lang="en-US" sz="1000" dirty="0">
                  <a:solidFill>
                    <a:schemeClr val="bg1"/>
                  </a:solidFill>
                  <a:cs typeface="Arial" pitchFamily="34" charset="0"/>
                </a:rPr>
                <a:t> AS1000</a:t>
              </a:r>
              <a:endParaRPr lang="en-SG" sz="1000" dirty="0">
                <a:solidFill>
                  <a:schemeClr val="bg1"/>
                </a:solidFill>
                <a:cs typeface="Arial" pitchFamily="34" charset="0"/>
              </a:endParaRPr>
            </a:p>
          </p:txBody>
        </p:sp>
        <p:sp>
          <p:nvSpPr>
            <p:cNvPr id="197" name="Rounded Rectangle 16">
              <a:extLst>
                <a:ext uri="{FF2B5EF4-FFF2-40B4-BE49-F238E27FC236}">
                  <a16:creationId xmlns:a16="http://schemas.microsoft.com/office/drawing/2014/main" xmlns="" id="{3C8049E8-B2C5-4E39-B50C-A282791FE8A5}"/>
                </a:ext>
              </a:extLst>
            </p:cNvPr>
            <p:cNvSpPr/>
            <p:nvPr/>
          </p:nvSpPr>
          <p:spPr bwMode="auto">
            <a:xfrm>
              <a:off x="511175" y="2207414"/>
              <a:ext cx="1116736" cy="431164"/>
            </a:xfrm>
            <a:prstGeom prst="roundRect">
              <a:avLst>
                <a:gd name="adj" fmla="val 0"/>
              </a:avLst>
            </a:prstGeom>
            <a:solidFill>
              <a:srgbClr val="782177"/>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SG" sz="1000" dirty="0" err="1">
                  <a:solidFill>
                    <a:schemeClr val="bg1"/>
                  </a:solidFill>
                  <a:cs typeface="Arial" pitchFamily="34" charset="0"/>
                </a:rPr>
                <a:t>Biosurfit</a:t>
              </a:r>
              <a:endParaRPr lang="en-SG" sz="1000" dirty="0">
                <a:solidFill>
                  <a:schemeClr val="bg1"/>
                </a:solidFill>
                <a:cs typeface="Arial" pitchFamily="34" charset="0"/>
              </a:endParaRPr>
            </a:p>
            <a:p>
              <a:pPr algn="ctr">
                <a:spcBef>
                  <a:spcPts val="0"/>
                </a:spcBef>
              </a:pPr>
              <a:r>
                <a:rPr lang="en-SG" sz="1000" dirty="0" err="1">
                  <a:solidFill>
                    <a:schemeClr val="bg1"/>
                  </a:solidFill>
                  <a:cs typeface="Arial" pitchFamily="34" charset="0"/>
                </a:rPr>
                <a:t>Spinit</a:t>
              </a:r>
              <a:endParaRPr lang="en-SG" sz="1000" dirty="0">
                <a:solidFill>
                  <a:schemeClr val="bg1"/>
                </a:solidFill>
                <a:cs typeface="Arial" pitchFamily="34" charset="0"/>
              </a:endParaRPr>
            </a:p>
          </p:txBody>
        </p:sp>
        <p:sp>
          <p:nvSpPr>
            <p:cNvPr id="198" name="Rounded Rectangle 16">
              <a:extLst>
                <a:ext uri="{FF2B5EF4-FFF2-40B4-BE49-F238E27FC236}">
                  <a16:creationId xmlns:a16="http://schemas.microsoft.com/office/drawing/2014/main" xmlns="" id="{73517439-7B7A-4BB8-952F-DF74D01BC4B4}"/>
                </a:ext>
              </a:extLst>
            </p:cNvPr>
            <p:cNvSpPr/>
            <p:nvPr/>
          </p:nvSpPr>
          <p:spPr bwMode="auto">
            <a:xfrm>
              <a:off x="1675516"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Orion</a:t>
              </a:r>
            </a:p>
            <a:p>
              <a:pPr algn="ctr">
                <a:spcBef>
                  <a:spcPts val="0"/>
                </a:spcBef>
              </a:pPr>
              <a:r>
                <a:rPr lang="en-US" sz="1000" dirty="0" err="1">
                  <a:solidFill>
                    <a:schemeClr val="bg1"/>
                  </a:solidFill>
                  <a:cs typeface="Arial" pitchFamily="34" charset="0"/>
                </a:rPr>
                <a:t>QuikRead</a:t>
              </a:r>
              <a:r>
                <a:rPr lang="en-US" sz="1000" dirty="0">
                  <a:solidFill>
                    <a:schemeClr val="bg1"/>
                  </a:solidFill>
                  <a:cs typeface="Arial" pitchFamily="34" charset="0"/>
                </a:rPr>
                <a:t> go</a:t>
              </a:r>
              <a:endParaRPr lang="en-SG" sz="1000" dirty="0">
                <a:solidFill>
                  <a:schemeClr val="bg1"/>
                </a:solidFill>
                <a:cs typeface="Arial" pitchFamily="34" charset="0"/>
              </a:endParaRPr>
            </a:p>
          </p:txBody>
        </p:sp>
        <p:sp>
          <p:nvSpPr>
            <p:cNvPr id="199" name="Rounded Rectangle 16">
              <a:extLst>
                <a:ext uri="{FF2B5EF4-FFF2-40B4-BE49-F238E27FC236}">
                  <a16:creationId xmlns:a16="http://schemas.microsoft.com/office/drawing/2014/main" xmlns="" id="{3A716213-48EA-42DA-922B-1CD06A606B67}"/>
                </a:ext>
              </a:extLst>
            </p:cNvPr>
            <p:cNvSpPr/>
            <p:nvPr/>
          </p:nvSpPr>
          <p:spPr bwMode="auto">
            <a:xfrm>
              <a:off x="2839857"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Abaxis Piccolo</a:t>
              </a:r>
            </a:p>
            <a:p>
              <a:pPr algn="ctr">
                <a:spcBef>
                  <a:spcPts val="0"/>
                </a:spcBef>
              </a:pPr>
              <a:r>
                <a:rPr lang="en-US" sz="1000" dirty="0">
                  <a:solidFill>
                    <a:schemeClr val="bg1"/>
                  </a:solidFill>
                  <a:cs typeface="Arial" pitchFamily="34" charset="0"/>
                </a:rPr>
                <a:t>Xpress</a:t>
              </a:r>
              <a:endParaRPr lang="en-SG" sz="1000" dirty="0">
                <a:solidFill>
                  <a:schemeClr val="bg1"/>
                </a:solidFill>
                <a:cs typeface="Arial" pitchFamily="34" charset="0"/>
              </a:endParaRPr>
            </a:p>
          </p:txBody>
        </p:sp>
        <p:sp>
          <p:nvSpPr>
            <p:cNvPr id="200" name="Rounded Rectangle 16">
              <a:extLst>
                <a:ext uri="{FF2B5EF4-FFF2-40B4-BE49-F238E27FC236}">
                  <a16:creationId xmlns:a16="http://schemas.microsoft.com/office/drawing/2014/main" xmlns="" id="{372F2171-D381-4A48-873C-6DC85C41B6CB}"/>
                </a:ext>
              </a:extLst>
            </p:cNvPr>
            <p:cNvSpPr/>
            <p:nvPr/>
          </p:nvSpPr>
          <p:spPr bwMode="auto">
            <a:xfrm>
              <a:off x="4004198"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Abbott </a:t>
              </a:r>
              <a:r>
                <a:rPr lang="en-US" sz="1000" dirty="0" err="1">
                  <a:solidFill>
                    <a:schemeClr val="bg1"/>
                  </a:solidFill>
                  <a:cs typeface="Arial" pitchFamily="34" charset="0"/>
                </a:rPr>
                <a:t>i</a:t>
              </a:r>
              <a:r>
                <a:rPr lang="en-US" sz="1000" dirty="0">
                  <a:solidFill>
                    <a:schemeClr val="bg1"/>
                  </a:solidFill>
                  <a:cs typeface="Arial" pitchFamily="34" charset="0"/>
                </a:rPr>
                <a:t>-STAT </a:t>
              </a:r>
              <a:br>
                <a:rPr lang="en-US" sz="1000" dirty="0">
                  <a:solidFill>
                    <a:schemeClr val="bg1"/>
                  </a:solidFill>
                  <a:cs typeface="Arial" pitchFamily="34" charset="0"/>
                </a:rPr>
              </a:br>
              <a:r>
                <a:rPr lang="en-US" sz="1000" dirty="0">
                  <a:solidFill>
                    <a:schemeClr val="bg1"/>
                  </a:solidFill>
                  <a:cs typeface="Arial" pitchFamily="34" charset="0"/>
                </a:rPr>
                <a:t>CDs (CC use)</a:t>
              </a:r>
              <a:endParaRPr lang="en-SG" sz="1000" dirty="0">
                <a:solidFill>
                  <a:schemeClr val="bg1"/>
                </a:solidFill>
                <a:cs typeface="Arial" pitchFamily="34" charset="0"/>
              </a:endParaRPr>
            </a:p>
          </p:txBody>
        </p:sp>
        <p:sp>
          <p:nvSpPr>
            <p:cNvPr id="201" name="Rounded Rectangle 16">
              <a:extLst>
                <a:ext uri="{FF2B5EF4-FFF2-40B4-BE49-F238E27FC236}">
                  <a16:creationId xmlns:a16="http://schemas.microsoft.com/office/drawing/2014/main" xmlns="" id="{C8B44D1A-EAD6-45BA-8700-2422942EC2B8}"/>
                </a:ext>
              </a:extLst>
            </p:cNvPr>
            <p:cNvSpPr/>
            <p:nvPr/>
          </p:nvSpPr>
          <p:spPr bwMode="auto">
            <a:xfrm>
              <a:off x="5168539"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FUJIFILM</a:t>
              </a:r>
            </a:p>
            <a:p>
              <a:pPr algn="ctr">
                <a:lnSpc>
                  <a:spcPct val="90000"/>
                </a:lnSpc>
                <a:spcBef>
                  <a:spcPct val="0"/>
                </a:spcBef>
              </a:pPr>
              <a:r>
                <a:rPr lang="en-SG" sz="1000" dirty="0" err="1">
                  <a:solidFill>
                    <a:schemeClr val="bg1"/>
                  </a:solidFill>
                  <a:cs typeface="Arial" pitchFamily="34" charset="0"/>
                </a:rPr>
                <a:t>DRI</a:t>
              </a:r>
              <a:r>
                <a:rPr lang="en-SG" sz="1000" dirty="0">
                  <a:solidFill>
                    <a:schemeClr val="bg1"/>
                  </a:solidFill>
                  <a:cs typeface="Arial" pitchFamily="34" charset="0"/>
                </a:rPr>
                <a:t>-CHEM NX500</a:t>
              </a:r>
            </a:p>
          </p:txBody>
        </p:sp>
        <p:sp>
          <p:nvSpPr>
            <p:cNvPr id="202" name="Rounded Rectangle 16">
              <a:extLst>
                <a:ext uri="{FF2B5EF4-FFF2-40B4-BE49-F238E27FC236}">
                  <a16:creationId xmlns:a16="http://schemas.microsoft.com/office/drawing/2014/main" xmlns="" id="{18420EC9-B99C-4A1B-95FB-C38FD70FEEDD}"/>
                </a:ext>
              </a:extLst>
            </p:cNvPr>
            <p:cNvSpPr/>
            <p:nvPr/>
          </p:nvSpPr>
          <p:spPr bwMode="auto">
            <a:xfrm>
              <a:off x="6332880"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Samsung</a:t>
              </a:r>
              <a:br>
                <a:rPr lang="en-US" sz="1000" dirty="0">
                  <a:solidFill>
                    <a:schemeClr val="bg1"/>
                  </a:solidFill>
                  <a:cs typeface="Arial" pitchFamily="34" charset="0"/>
                </a:rPr>
              </a:br>
              <a:r>
                <a:rPr lang="en-US" sz="1000" dirty="0" err="1">
                  <a:solidFill>
                    <a:schemeClr val="bg1"/>
                  </a:solidFill>
                  <a:cs typeface="Arial" pitchFamily="34" charset="0"/>
                </a:rPr>
                <a:t>LABGEO</a:t>
              </a:r>
              <a:r>
                <a:rPr lang="en-US" sz="1000" dirty="0">
                  <a:solidFill>
                    <a:schemeClr val="bg1"/>
                  </a:solidFill>
                  <a:cs typeface="Arial" pitchFamily="34" charset="0"/>
                </a:rPr>
                <a:t> IB10</a:t>
              </a:r>
            </a:p>
          </p:txBody>
        </p:sp>
        <p:sp>
          <p:nvSpPr>
            <p:cNvPr id="203" name="Rounded Rectangle 16">
              <a:extLst>
                <a:ext uri="{FF2B5EF4-FFF2-40B4-BE49-F238E27FC236}">
                  <a16:creationId xmlns:a16="http://schemas.microsoft.com/office/drawing/2014/main" xmlns="" id="{2E7EF5CE-C66F-4CDF-ADFA-F95DBC7348F0}"/>
                </a:ext>
              </a:extLst>
            </p:cNvPr>
            <p:cNvSpPr/>
            <p:nvPr/>
          </p:nvSpPr>
          <p:spPr bwMode="auto">
            <a:xfrm>
              <a:off x="7497221"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Samsung</a:t>
              </a:r>
              <a:r>
                <a:rPr lang="en-US" sz="1000">
                  <a:solidFill>
                    <a:schemeClr val="bg1"/>
                  </a:solidFill>
                  <a:cs typeface="Arial" pitchFamily="34" charset="0"/>
                </a:rPr>
                <a:t/>
              </a:r>
              <a:br>
                <a:rPr lang="en-US" sz="1000">
                  <a:solidFill>
                    <a:schemeClr val="bg1"/>
                  </a:solidFill>
                  <a:cs typeface="Arial" pitchFamily="34" charset="0"/>
                </a:rPr>
              </a:br>
              <a:r>
                <a:rPr lang="en-US" sz="1000">
                  <a:solidFill>
                    <a:schemeClr val="bg1"/>
                  </a:solidFill>
                  <a:cs typeface="Arial" pitchFamily="34" charset="0"/>
                </a:rPr>
                <a:t>LABGEO PT10</a:t>
              </a:r>
              <a:endParaRPr lang="en-US" sz="1000" dirty="0">
                <a:solidFill>
                  <a:schemeClr val="bg1"/>
                </a:solidFill>
                <a:cs typeface="Arial" pitchFamily="34" charset="0"/>
              </a:endParaRPr>
            </a:p>
          </p:txBody>
        </p:sp>
        <p:sp>
          <p:nvSpPr>
            <p:cNvPr id="204" name="Rounded Rectangle 16">
              <a:extLst>
                <a:ext uri="{FF2B5EF4-FFF2-40B4-BE49-F238E27FC236}">
                  <a16:creationId xmlns:a16="http://schemas.microsoft.com/office/drawing/2014/main" xmlns="" id="{595E5C1A-C69A-4101-980C-96370CA22BAA}"/>
                </a:ext>
              </a:extLst>
            </p:cNvPr>
            <p:cNvSpPr/>
            <p:nvPr/>
          </p:nvSpPr>
          <p:spPr bwMode="auto">
            <a:xfrm>
              <a:off x="8661564" y="2207414"/>
              <a:ext cx="1116736" cy="431164"/>
            </a:xfrm>
            <a:prstGeom prst="roundRect">
              <a:avLst>
                <a:gd name="adj" fmla="val 0"/>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a:solidFill>
                    <a:schemeClr val="bg1"/>
                  </a:solidFill>
                  <a:cs typeface="Arial" pitchFamily="34" charset="0"/>
                </a:rPr>
                <a:t>Quidel</a:t>
              </a:r>
              <a:br>
                <a:rPr lang="en-US" sz="1000">
                  <a:solidFill>
                    <a:schemeClr val="bg1"/>
                  </a:solidFill>
                  <a:cs typeface="Arial" pitchFamily="34" charset="0"/>
                </a:rPr>
              </a:br>
              <a:r>
                <a:rPr lang="en-US" sz="1000">
                  <a:solidFill>
                    <a:schemeClr val="bg1"/>
                  </a:solidFill>
                  <a:cs typeface="Arial" pitchFamily="34" charset="0"/>
                </a:rPr>
                <a:t>Sofia</a:t>
              </a:r>
              <a:endParaRPr lang="en-US" sz="1000" dirty="0">
                <a:solidFill>
                  <a:schemeClr val="bg1"/>
                </a:solidFill>
                <a:cs typeface="Arial" pitchFamily="34" charset="0"/>
              </a:endParaRPr>
            </a:p>
          </p:txBody>
        </p:sp>
        <p:sp>
          <p:nvSpPr>
            <p:cNvPr id="205" name="Rounded Rectangle 16">
              <a:extLst>
                <a:ext uri="{FF2B5EF4-FFF2-40B4-BE49-F238E27FC236}">
                  <a16:creationId xmlns:a16="http://schemas.microsoft.com/office/drawing/2014/main" xmlns="" id="{B81754AB-C372-4AEB-A6FE-16EE03AFF5A1}"/>
                </a:ext>
              </a:extLst>
            </p:cNvPr>
            <p:cNvSpPr/>
            <p:nvPr/>
          </p:nvSpPr>
          <p:spPr bwMode="auto">
            <a:xfrm>
              <a:off x="511728"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VTrust</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Ketone</a:t>
              </a:r>
              <a:endParaRPr lang="en-SG" sz="1000" dirty="0">
                <a:solidFill>
                  <a:schemeClr val="bg1"/>
                </a:solidFill>
                <a:cs typeface="Arial" pitchFamily="34" charset="0"/>
              </a:endParaRPr>
            </a:p>
          </p:txBody>
        </p:sp>
        <p:sp>
          <p:nvSpPr>
            <p:cNvPr id="206" name="Rounded Rectangle 16">
              <a:extLst>
                <a:ext uri="{FF2B5EF4-FFF2-40B4-BE49-F238E27FC236}">
                  <a16:creationId xmlns:a16="http://schemas.microsoft.com/office/drawing/2014/main" xmlns="" id="{8041F5C6-F672-4865-A5B0-18B04DEDD759}"/>
                </a:ext>
              </a:extLst>
            </p:cNvPr>
            <p:cNvSpPr/>
            <p:nvPr/>
          </p:nvSpPr>
          <p:spPr bwMode="auto">
            <a:xfrm>
              <a:off x="1676069"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HemoCue</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Glu201 DM</a:t>
              </a:r>
              <a:endParaRPr lang="en-SG" sz="1000" dirty="0">
                <a:solidFill>
                  <a:schemeClr val="bg1"/>
                </a:solidFill>
                <a:cs typeface="Arial" pitchFamily="34" charset="0"/>
              </a:endParaRPr>
            </a:p>
          </p:txBody>
        </p:sp>
        <p:sp>
          <p:nvSpPr>
            <p:cNvPr id="207" name="Rounded Rectangle 16">
              <a:extLst>
                <a:ext uri="{FF2B5EF4-FFF2-40B4-BE49-F238E27FC236}">
                  <a16:creationId xmlns:a16="http://schemas.microsoft.com/office/drawing/2014/main" xmlns="" id="{FD905DFC-0F92-4BF7-8C8C-95087D711EB0}"/>
                </a:ext>
              </a:extLst>
            </p:cNvPr>
            <p:cNvSpPr/>
            <p:nvPr/>
          </p:nvSpPr>
          <p:spPr bwMode="auto">
            <a:xfrm>
              <a:off x="2840410"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HemoCue</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Glu201 DM RT</a:t>
              </a:r>
              <a:endParaRPr lang="en-SG" sz="1000" dirty="0">
                <a:solidFill>
                  <a:schemeClr val="bg1"/>
                </a:solidFill>
                <a:cs typeface="Arial" pitchFamily="34" charset="0"/>
              </a:endParaRPr>
            </a:p>
          </p:txBody>
        </p:sp>
        <p:sp>
          <p:nvSpPr>
            <p:cNvPr id="208" name="Rounded Rectangle 16">
              <a:extLst>
                <a:ext uri="{FF2B5EF4-FFF2-40B4-BE49-F238E27FC236}">
                  <a16:creationId xmlns:a16="http://schemas.microsoft.com/office/drawing/2014/main" xmlns="" id="{75F553FA-D5B5-462C-B18D-487666115337}"/>
                </a:ext>
              </a:extLst>
            </p:cNvPr>
            <p:cNvSpPr/>
            <p:nvPr/>
          </p:nvSpPr>
          <p:spPr bwMode="auto">
            <a:xfrm>
              <a:off x="4004751"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Samsung</a:t>
              </a:r>
              <a:br>
                <a:rPr lang="en-US" sz="1000" dirty="0">
                  <a:solidFill>
                    <a:schemeClr val="bg1"/>
                  </a:solidFill>
                  <a:cs typeface="Arial" pitchFamily="34" charset="0"/>
                </a:rPr>
              </a:br>
              <a:r>
                <a:rPr lang="en-US" sz="1000" dirty="0" err="1">
                  <a:solidFill>
                    <a:schemeClr val="bg1"/>
                  </a:solidFill>
                  <a:cs typeface="Arial" pitchFamily="34" charset="0"/>
                </a:rPr>
                <a:t>LABGEO</a:t>
              </a:r>
              <a:r>
                <a:rPr lang="en-US" sz="1000" dirty="0">
                  <a:solidFill>
                    <a:schemeClr val="bg1"/>
                  </a:solidFill>
                  <a:cs typeface="Arial" pitchFamily="34" charset="0"/>
                </a:rPr>
                <a:t> HC10</a:t>
              </a:r>
            </a:p>
          </p:txBody>
        </p:sp>
        <p:sp>
          <p:nvSpPr>
            <p:cNvPr id="209" name="Rounded Rectangle 16">
              <a:extLst>
                <a:ext uri="{FF2B5EF4-FFF2-40B4-BE49-F238E27FC236}">
                  <a16:creationId xmlns:a16="http://schemas.microsoft.com/office/drawing/2014/main" xmlns="" id="{58723CB2-45F3-494B-9851-72FE237C9D72}"/>
                </a:ext>
              </a:extLst>
            </p:cNvPr>
            <p:cNvSpPr/>
            <p:nvPr/>
          </p:nvSpPr>
          <p:spPr bwMode="auto">
            <a:xfrm>
              <a:off x="5169092"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Nova Biomedical</a:t>
              </a:r>
              <a:br>
                <a:rPr lang="en-US" sz="1000" dirty="0">
                  <a:solidFill>
                    <a:schemeClr val="bg1"/>
                  </a:solidFill>
                  <a:cs typeface="Arial" pitchFamily="34" charset="0"/>
                </a:rPr>
              </a:br>
              <a:r>
                <a:rPr lang="en-US" sz="1000" dirty="0" err="1">
                  <a:solidFill>
                    <a:schemeClr val="bg1"/>
                  </a:solidFill>
                  <a:cs typeface="Arial" pitchFamily="34" charset="0"/>
                </a:rPr>
                <a:t>StatStrip</a:t>
              </a:r>
              <a:r>
                <a:rPr lang="en-US" sz="1000" dirty="0">
                  <a:solidFill>
                    <a:schemeClr val="bg1"/>
                  </a:solidFill>
                  <a:cs typeface="Arial" pitchFamily="34" charset="0"/>
                </a:rPr>
                <a:t> Glucose/</a:t>
              </a:r>
              <a:br>
                <a:rPr lang="en-US" sz="1000" dirty="0">
                  <a:solidFill>
                    <a:schemeClr val="bg1"/>
                  </a:solidFill>
                  <a:cs typeface="Arial" pitchFamily="34" charset="0"/>
                </a:rPr>
              </a:br>
              <a:r>
                <a:rPr lang="en-US" sz="1000" dirty="0">
                  <a:solidFill>
                    <a:schemeClr val="bg1"/>
                  </a:solidFill>
                  <a:cs typeface="Arial" pitchFamily="34" charset="0"/>
                </a:rPr>
                <a:t>Ketone</a:t>
              </a:r>
            </a:p>
          </p:txBody>
        </p:sp>
        <p:sp>
          <p:nvSpPr>
            <p:cNvPr id="210" name="Rounded Rectangle 16">
              <a:extLst>
                <a:ext uri="{FF2B5EF4-FFF2-40B4-BE49-F238E27FC236}">
                  <a16:creationId xmlns:a16="http://schemas.microsoft.com/office/drawing/2014/main" xmlns="" id="{7194CECE-100E-47BA-9128-C810FBA66D5F}"/>
                </a:ext>
              </a:extLst>
            </p:cNvPr>
            <p:cNvSpPr/>
            <p:nvPr/>
          </p:nvSpPr>
          <p:spPr bwMode="auto">
            <a:xfrm>
              <a:off x="6333433"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TaiDoc</a:t>
              </a:r>
              <a:br>
                <a:rPr lang="en-US" sz="1000">
                  <a:solidFill>
                    <a:schemeClr val="bg1"/>
                  </a:solidFill>
                  <a:cs typeface="Arial" pitchFamily="34" charset="0"/>
                </a:rPr>
              </a:br>
              <a:r>
                <a:rPr lang="en-US" sz="1000">
                  <a:solidFill>
                    <a:schemeClr val="bg1"/>
                  </a:solidFill>
                  <a:cs typeface="Arial" pitchFamily="34" charset="0"/>
                </a:rPr>
                <a:t>VTRUST Ketone</a:t>
              </a:r>
              <a:endParaRPr lang="en-US" sz="1000" dirty="0">
                <a:solidFill>
                  <a:schemeClr val="bg1"/>
                </a:solidFill>
                <a:cs typeface="Arial" pitchFamily="34" charset="0"/>
              </a:endParaRPr>
            </a:p>
          </p:txBody>
        </p:sp>
        <p:sp>
          <p:nvSpPr>
            <p:cNvPr id="211" name="Rounded Rectangle 16">
              <a:extLst>
                <a:ext uri="{FF2B5EF4-FFF2-40B4-BE49-F238E27FC236}">
                  <a16:creationId xmlns:a16="http://schemas.microsoft.com/office/drawing/2014/main" xmlns="" id="{1F83AC37-44F3-4677-A033-7E60BA6E84AE}"/>
                </a:ext>
              </a:extLst>
            </p:cNvPr>
            <p:cNvSpPr/>
            <p:nvPr/>
          </p:nvSpPr>
          <p:spPr bwMode="auto">
            <a:xfrm>
              <a:off x="7497774"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TaiDoc</a:t>
              </a:r>
              <a:r>
                <a:rPr lang="en-US" sz="1000" dirty="0">
                  <a:solidFill>
                    <a:schemeClr val="bg1"/>
                  </a:solidFill>
                  <a:cs typeface="Arial" pitchFamily="34" charset="0"/>
                </a:rPr>
                <a:t> </a:t>
              </a:r>
              <a:r>
                <a:rPr lang="en-US" sz="1000" dirty="0" err="1">
                  <a:solidFill>
                    <a:schemeClr val="bg1"/>
                  </a:solidFill>
                  <a:cs typeface="Arial" pitchFamily="34" charset="0"/>
                </a:rPr>
                <a:t>VTRUST</a:t>
              </a:r>
              <a:r>
                <a:rPr lang="en-US" sz="1000" dirty="0">
                  <a:solidFill>
                    <a:schemeClr val="bg1"/>
                  </a:solidFill>
                  <a:cs typeface="Arial" pitchFamily="34" charset="0"/>
                </a:rPr>
                <a:t> </a:t>
              </a:r>
              <a:br>
                <a:rPr lang="en-US" sz="1000" dirty="0">
                  <a:solidFill>
                    <a:schemeClr val="bg1"/>
                  </a:solidFill>
                  <a:cs typeface="Arial" pitchFamily="34" charset="0"/>
                </a:rPr>
              </a:br>
              <a:r>
                <a:rPr lang="en-US" sz="1000" dirty="0">
                  <a:solidFill>
                    <a:schemeClr val="bg1"/>
                  </a:solidFill>
                  <a:cs typeface="Arial" pitchFamily="34" charset="0"/>
                </a:rPr>
                <a:t>Ketone TD-4258WiFi</a:t>
              </a:r>
            </a:p>
          </p:txBody>
        </p:sp>
        <p:sp>
          <p:nvSpPr>
            <p:cNvPr id="212" name="Rounded Rectangle 16">
              <a:extLst>
                <a:ext uri="{FF2B5EF4-FFF2-40B4-BE49-F238E27FC236}">
                  <a16:creationId xmlns:a16="http://schemas.microsoft.com/office/drawing/2014/main" xmlns="" id="{9C8B2C40-7E6E-4EA9-A13E-7A1CD2A77C14}"/>
                </a:ext>
              </a:extLst>
            </p:cNvPr>
            <p:cNvSpPr/>
            <p:nvPr/>
          </p:nvSpPr>
          <p:spPr bwMode="auto">
            <a:xfrm>
              <a:off x="8662117" y="2683415"/>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ROTEM</a:t>
              </a:r>
              <a:r>
                <a:rPr lang="en-US" sz="1000" dirty="0">
                  <a:solidFill>
                    <a:schemeClr val="bg1"/>
                  </a:solidFill>
                  <a:cs typeface="Arial" pitchFamily="34" charset="0"/>
                </a:rPr>
                <a:t/>
              </a:r>
              <a:br>
                <a:rPr lang="en-US" sz="1000" dirty="0">
                  <a:solidFill>
                    <a:schemeClr val="bg1"/>
                  </a:solidFill>
                  <a:cs typeface="Arial" pitchFamily="34" charset="0"/>
                </a:rPr>
              </a:br>
              <a:r>
                <a:rPr lang="en-US" sz="1000" dirty="0">
                  <a:solidFill>
                    <a:schemeClr val="bg1"/>
                  </a:solidFill>
                  <a:cs typeface="Arial" pitchFamily="34" charset="0"/>
                </a:rPr>
                <a:t>delta</a:t>
              </a:r>
            </a:p>
          </p:txBody>
        </p:sp>
        <p:sp>
          <p:nvSpPr>
            <p:cNvPr id="213" name="Rounded Rectangle 16">
              <a:extLst>
                <a:ext uri="{FF2B5EF4-FFF2-40B4-BE49-F238E27FC236}">
                  <a16:creationId xmlns:a16="http://schemas.microsoft.com/office/drawing/2014/main" xmlns="" id="{2DE3FA0D-DC47-4072-B510-E55B4454ADCA}"/>
                </a:ext>
              </a:extLst>
            </p:cNvPr>
            <p:cNvSpPr/>
            <p:nvPr/>
          </p:nvSpPr>
          <p:spPr bwMode="auto">
            <a:xfrm>
              <a:off x="512281" y="3159417"/>
              <a:ext cx="1116736" cy="431164"/>
            </a:xfrm>
            <a:prstGeom prst="roundRect">
              <a:avLst>
                <a:gd name="adj" fmla="val 0"/>
              </a:avLst>
            </a:prstGeom>
            <a:solidFill>
              <a:srgbClr val="006747"/>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ROTEM</a:t>
              </a:r>
              <a:br>
                <a:rPr lang="en-US" sz="1000">
                  <a:solidFill>
                    <a:schemeClr val="bg1"/>
                  </a:solidFill>
                  <a:cs typeface="Arial" pitchFamily="34" charset="0"/>
                </a:rPr>
              </a:br>
              <a:r>
                <a:rPr lang="en-US" sz="1000">
                  <a:solidFill>
                    <a:schemeClr val="bg1"/>
                  </a:solidFill>
                  <a:cs typeface="Arial" pitchFamily="34" charset="0"/>
                </a:rPr>
                <a:t>sigma</a:t>
              </a:r>
              <a:endParaRPr lang="en-US" sz="1000" dirty="0">
                <a:solidFill>
                  <a:schemeClr val="bg1"/>
                </a:solidFill>
                <a:cs typeface="Arial" pitchFamily="34" charset="0"/>
              </a:endParaRPr>
            </a:p>
          </p:txBody>
        </p:sp>
        <p:sp>
          <p:nvSpPr>
            <p:cNvPr id="214" name="Rounded Rectangle 16">
              <a:extLst>
                <a:ext uri="{FF2B5EF4-FFF2-40B4-BE49-F238E27FC236}">
                  <a16:creationId xmlns:a16="http://schemas.microsoft.com/office/drawing/2014/main" xmlns="" id="{4052DB90-59BF-4D40-B1F3-FC4379322AF6}"/>
                </a:ext>
              </a:extLst>
            </p:cNvPr>
            <p:cNvSpPr/>
            <p:nvPr/>
          </p:nvSpPr>
          <p:spPr bwMode="auto">
            <a:xfrm>
              <a:off x="1676622"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Analyticon</a:t>
              </a:r>
              <a:endParaRPr lang="en-US" sz="1000" dirty="0">
                <a:solidFill>
                  <a:schemeClr val="bg1"/>
                </a:solidFill>
                <a:cs typeface="Arial" pitchFamily="34" charset="0"/>
              </a:endParaRPr>
            </a:p>
            <a:p>
              <a:pPr algn="ctr">
                <a:spcBef>
                  <a:spcPts val="0"/>
                </a:spcBef>
              </a:pPr>
              <a:r>
                <a:rPr lang="en-US" sz="1000">
                  <a:solidFill>
                    <a:schemeClr val="bg1"/>
                  </a:solidFill>
                  <a:cs typeface="Arial" pitchFamily="34" charset="0"/>
                </a:rPr>
                <a:t>Urilyzer</a:t>
              </a:r>
              <a:r>
                <a:rPr lang="en-US" sz="1000" dirty="0">
                  <a:solidFill>
                    <a:schemeClr val="bg1"/>
                  </a:solidFill>
                  <a:cs typeface="Arial" pitchFamily="34" charset="0"/>
                </a:rPr>
                <a:t> </a:t>
              </a:r>
              <a:r>
                <a:rPr lang="en-US" sz="1000">
                  <a:solidFill>
                    <a:schemeClr val="bg1"/>
                  </a:solidFill>
                  <a:cs typeface="Arial" pitchFamily="34" charset="0"/>
                </a:rPr>
                <a:t>100 Pro</a:t>
              </a:r>
              <a:endParaRPr lang="en-SG" sz="1000" dirty="0">
                <a:solidFill>
                  <a:schemeClr val="bg1"/>
                </a:solidFill>
                <a:cs typeface="Arial" pitchFamily="34" charset="0"/>
              </a:endParaRPr>
            </a:p>
          </p:txBody>
        </p:sp>
        <p:sp>
          <p:nvSpPr>
            <p:cNvPr id="215" name="Rounded Rectangle 16">
              <a:extLst>
                <a:ext uri="{FF2B5EF4-FFF2-40B4-BE49-F238E27FC236}">
                  <a16:creationId xmlns:a16="http://schemas.microsoft.com/office/drawing/2014/main" xmlns="" id="{AABC6181-9907-4519-A1B6-845D67F45EEC}"/>
                </a:ext>
              </a:extLst>
            </p:cNvPr>
            <p:cNvSpPr/>
            <p:nvPr/>
          </p:nvSpPr>
          <p:spPr bwMode="auto">
            <a:xfrm>
              <a:off x="2840963"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LifeSign</a:t>
              </a:r>
              <a:endParaRPr lang="en-US" sz="1000" dirty="0">
                <a:solidFill>
                  <a:schemeClr val="bg1"/>
                </a:solidFill>
                <a:cs typeface="Arial" pitchFamily="34" charset="0"/>
              </a:endParaRPr>
            </a:p>
            <a:p>
              <a:pPr algn="ctr">
                <a:spcBef>
                  <a:spcPts val="0"/>
                </a:spcBef>
              </a:pPr>
              <a:r>
                <a:rPr lang="en-US" sz="1000" dirty="0" err="1">
                  <a:solidFill>
                    <a:schemeClr val="bg1"/>
                  </a:solidFill>
                  <a:cs typeface="Arial" pitchFamily="34" charset="0"/>
                </a:rPr>
                <a:t>Dxpress</a:t>
              </a:r>
              <a:r>
                <a:rPr lang="en-US" sz="1000" dirty="0">
                  <a:solidFill>
                    <a:schemeClr val="bg1"/>
                  </a:solidFill>
                  <a:cs typeface="Arial" pitchFamily="34" charset="0"/>
                </a:rPr>
                <a:t> </a:t>
              </a:r>
              <a:r>
                <a:rPr lang="en-US" sz="1000" dirty="0" err="1">
                  <a:solidFill>
                    <a:schemeClr val="bg1"/>
                  </a:solidFill>
                  <a:cs typeface="Arial" pitchFamily="34" charset="0"/>
                </a:rPr>
                <a:t>POC</a:t>
              </a:r>
              <a:endParaRPr lang="en-SG" sz="1000" dirty="0">
                <a:solidFill>
                  <a:schemeClr val="bg1"/>
                </a:solidFill>
                <a:cs typeface="Arial" pitchFamily="34" charset="0"/>
              </a:endParaRPr>
            </a:p>
          </p:txBody>
        </p:sp>
        <p:sp>
          <p:nvSpPr>
            <p:cNvPr id="216" name="Rounded Rectangle 16">
              <a:extLst>
                <a:ext uri="{FF2B5EF4-FFF2-40B4-BE49-F238E27FC236}">
                  <a16:creationId xmlns:a16="http://schemas.microsoft.com/office/drawing/2014/main" xmlns="" id="{518059A1-BB57-4040-BDAB-FA23C4566F1E}"/>
                </a:ext>
              </a:extLst>
            </p:cNvPr>
            <p:cNvSpPr/>
            <p:nvPr/>
          </p:nvSpPr>
          <p:spPr bwMode="auto">
            <a:xfrm>
              <a:off x="4005304"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LifeSign</a:t>
              </a:r>
              <a:br>
                <a:rPr lang="en-US" sz="1000">
                  <a:solidFill>
                    <a:schemeClr val="bg1"/>
                  </a:solidFill>
                  <a:cs typeface="Arial" pitchFamily="34" charset="0"/>
                </a:rPr>
              </a:br>
              <a:r>
                <a:rPr lang="en-US" sz="1000">
                  <a:solidFill>
                    <a:schemeClr val="bg1"/>
                  </a:solidFill>
                  <a:cs typeface="Arial" pitchFamily="34" charset="0"/>
                </a:rPr>
                <a:t>Dxpress Reader</a:t>
              </a:r>
              <a:endParaRPr lang="en-US" sz="1000" dirty="0">
                <a:solidFill>
                  <a:schemeClr val="bg1"/>
                </a:solidFill>
                <a:cs typeface="Arial" pitchFamily="34" charset="0"/>
              </a:endParaRPr>
            </a:p>
          </p:txBody>
        </p:sp>
        <p:sp>
          <p:nvSpPr>
            <p:cNvPr id="217" name="Rounded Rectangle 16">
              <a:extLst>
                <a:ext uri="{FF2B5EF4-FFF2-40B4-BE49-F238E27FC236}">
                  <a16:creationId xmlns:a16="http://schemas.microsoft.com/office/drawing/2014/main" xmlns="" id="{76E261DF-C46B-4EDB-B3EE-357892791BCC}"/>
                </a:ext>
              </a:extLst>
            </p:cNvPr>
            <p:cNvSpPr/>
            <p:nvPr/>
          </p:nvSpPr>
          <p:spPr bwMode="auto">
            <a:xfrm>
              <a:off x="5169645"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CLINITEK</a:t>
              </a:r>
              <a:r>
                <a:rPr lang="en-US" sz="1000" dirty="0">
                  <a:solidFill>
                    <a:schemeClr val="bg1"/>
                  </a:solidFill>
                  <a:cs typeface="Arial" pitchFamily="34" charset="0"/>
                </a:rPr>
                <a:t> Status</a:t>
              </a:r>
              <a:endParaRPr lang="en-SG" sz="1000" dirty="0">
                <a:solidFill>
                  <a:schemeClr val="bg1"/>
                </a:solidFill>
                <a:cs typeface="Arial" pitchFamily="34" charset="0"/>
              </a:endParaRPr>
            </a:p>
          </p:txBody>
        </p:sp>
        <p:sp>
          <p:nvSpPr>
            <p:cNvPr id="218" name="Rounded Rectangle 16">
              <a:extLst>
                <a:ext uri="{FF2B5EF4-FFF2-40B4-BE49-F238E27FC236}">
                  <a16:creationId xmlns:a16="http://schemas.microsoft.com/office/drawing/2014/main" xmlns="" id="{C4ED1BF7-AC6B-4B14-AF09-5CB3311FA0F6}"/>
                </a:ext>
              </a:extLst>
            </p:cNvPr>
            <p:cNvSpPr/>
            <p:nvPr/>
          </p:nvSpPr>
          <p:spPr bwMode="auto">
            <a:xfrm>
              <a:off x="6333986"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r>
                <a:rPr lang="en-US" sz="1000">
                  <a:solidFill>
                    <a:schemeClr val="bg1"/>
                  </a:solidFill>
                  <a:cs typeface="Arial" pitchFamily="34" charset="0"/>
                </a:rPr>
                <a:t/>
              </a:r>
              <a:br>
                <a:rPr lang="en-US" sz="1000">
                  <a:solidFill>
                    <a:schemeClr val="bg1"/>
                  </a:solidFill>
                  <a:cs typeface="Arial" pitchFamily="34" charset="0"/>
                </a:rPr>
              </a:br>
              <a:r>
                <a:rPr lang="en-US" sz="1000">
                  <a:solidFill>
                    <a:schemeClr val="bg1"/>
                  </a:solidFill>
                  <a:cs typeface="Arial" pitchFamily="34" charset="0"/>
                </a:rPr>
                <a:t>Clinitek</a:t>
              </a:r>
              <a:r>
                <a:rPr lang="en-US" sz="1000" dirty="0">
                  <a:solidFill>
                    <a:schemeClr val="bg1"/>
                  </a:solidFill>
                  <a:cs typeface="Arial" pitchFamily="34" charset="0"/>
                </a:rPr>
                <a:t> </a:t>
              </a:r>
              <a:r>
                <a:rPr lang="en-US" sz="1000">
                  <a:solidFill>
                    <a:schemeClr val="bg1"/>
                  </a:solidFill>
                  <a:cs typeface="Arial" pitchFamily="34" charset="0"/>
                </a:rPr>
                <a:t>Status +</a:t>
              </a:r>
              <a:endParaRPr lang="en-US" sz="1000" dirty="0">
                <a:solidFill>
                  <a:schemeClr val="bg1"/>
                </a:solidFill>
                <a:cs typeface="Arial" pitchFamily="34" charset="0"/>
              </a:endParaRPr>
            </a:p>
          </p:txBody>
        </p:sp>
        <p:sp>
          <p:nvSpPr>
            <p:cNvPr id="219" name="Rounded Rectangle 16">
              <a:extLst>
                <a:ext uri="{FF2B5EF4-FFF2-40B4-BE49-F238E27FC236}">
                  <a16:creationId xmlns:a16="http://schemas.microsoft.com/office/drawing/2014/main" xmlns="" id="{D78CF58D-547E-42CD-86AE-6703E506811C}"/>
                </a:ext>
              </a:extLst>
            </p:cNvPr>
            <p:cNvSpPr/>
            <p:nvPr/>
          </p:nvSpPr>
          <p:spPr bwMode="auto">
            <a:xfrm>
              <a:off x="7498327" y="3159417"/>
              <a:ext cx="1116736" cy="431164"/>
            </a:xfrm>
            <a:prstGeom prst="roundRect">
              <a:avLst>
                <a:gd name="adj" fmla="val 0"/>
              </a:avLst>
            </a:prstGeom>
            <a:solidFill>
              <a:srgbClr val="EE3D96"/>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br>
                <a:rPr lang="en-US" sz="1000" dirty="0">
                  <a:solidFill>
                    <a:schemeClr val="bg1"/>
                  </a:solidFill>
                  <a:cs typeface="Arial" pitchFamily="34" charset="0"/>
                </a:rPr>
              </a:br>
              <a:r>
                <a:rPr lang="en-US" sz="1000" dirty="0" err="1">
                  <a:solidFill>
                    <a:schemeClr val="bg1"/>
                  </a:solidFill>
                  <a:cs typeface="Arial" pitchFamily="34" charset="0"/>
                </a:rPr>
                <a:t>Clinitek</a:t>
              </a:r>
              <a:r>
                <a:rPr lang="en-US" sz="1000" dirty="0">
                  <a:solidFill>
                    <a:schemeClr val="bg1"/>
                  </a:solidFill>
                  <a:cs typeface="Arial" pitchFamily="34" charset="0"/>
                </a:rPr>
                <a:t> Status </a:t>
              </a:r>
              <a:br>
                <a:rPr lang="en-US" sz="1000" dirty="0">
                  <a:solidFill>
                    <a:schemeClr val="bg1"/>
                  </a:solidFill>
                  <a:cs typeface="Arial" pitchFamily="34" charset="0"/>
                </a:rPr>
              </a:br>
              <a:r>
                <a:rPr lang="en-US" sz="1000" dirty="0">
                  <a:solidFill>
                    <a:schemeClr val="bg1"/>
                  </a:solidFill>
                  <a:cs typeface="Arial" pitchFamily="34" charset="0"/>
                </a:rPr>
                <a:t>Connect</a:t>
              </a:r>
            </a:p>
          </p:txBody>
        </p:sp>
        <p:sp>
          <p:nvSpPr>
            <p:cNvPr id="220" name="Rounded Rectangle 16">
              <a:extLst>
                <a:ext uri="{FF2B5EF4-FFF2-40B4-BE49-F238E27FC236}">
                  <a16:creationId xmlns:a16="http://schemas.microsoft.com/office/drawing/2014/main" xmlns="" id="{8C6CCF34-98F6-40F4-BD72-B26104A445E1}"/>
                </a:ext>
              </a:extLst>
            </p:cNvPr>
            <p:cNvSpPr/>
            <p:nvPr/>
          </p:nvSpPr>
          <p:spPr bwMode="auto">
            <a:xfrm>
              <a:off x="8661011" y="3158487"/>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XS1000i</a:t>
              </a:r>
            </a:p>
          </p:txBody>
        </p:sp>
        <p:sp>
          <p:nvSpPr>
            <p:cNvPr id="221" name="Rounded Rectangle 16">
              <a:extLst>
                <a:ext uri="{FF2B5EF4-FFF2-40B4-BE49-F238E27FC236}">
                  <a16:creationId xmlns:a16="http://schemas.microsoft.com/office/drawing/2014/main" xmlns="" id="{7165DAA0-E015-4805-B0F3-AF8F68F22FFC}"/>
                </a:ext>
              </a:extLst>
            </p:cNvPr>
            <p:cNvSpPr/>
            <p:nvPr/>
          </p:nvSpPr>
          <p:spPr bwMode="auto">
            <a:xfrm>
              <a:off x="510622" y="3635418"/>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ABX</a:t>
              </a:r>
            </a:p>
            <a:p>
              <a:pPr algn="ctr">
                <a:spcBef>
                  <a:spcPts val="0"/>
                </a:spcBef>
              </a:pPr>
              <a:r>
                <a:rPr lang="en-US" sz="1000" dirty="0">
                  <a:solidFill>
                    <a:schemeClr val="bg1"/>
                  </a:solidFill>
                  <a:cs typeface="Arial" pitchFamily="34" charset="0"/>
                </a:rPr>
                <a:t>e-SAT</a:t>
              </a:r>
              <a:endParaRPr lang="en-SG" sz="1000" dirty="0">
                <a:solidFill>
                  <a:schemeClr val="bg1"/>
                </a:solidFill>
                <a:cs typeface="Arial" pitchFamily="34" charset="0"/>
              </a:endParaRPr>
            </a:p>
          </p:txBody>
        </p:sp>
        <p:sp>
          <p:nvSpPr>
            <p:cNvPr id="222" name="Rounded Rectangle 16">
              <a:extLst>
                <a:ext uri="{FF2B5EF4-FFF2-40B4-BE49-F238E27FC236}">
                  <a16:creationId xmlns:a16="http://schemas.microsoft.com/office/drawing/2014/main" xmlns="" id="{43810107-4D54-42D9-833E-6481BCA194E3}"/>
                </a:ext>
              </a:extLst>
            </p:cNvPr>
            <p:cNvSpPr/>
            <p:nvPr/>
          </p:nvSpPr>
          <p:spPr bwMode="auto">
            <a:xfrm>
              <a:off x="1674963" y="3635418"/>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SG" sz="1000" dirty="0">
                  <a:solidFill>
                    <a:schemeClr val="bg1"/>
                  </a:solidFill>
                  <a:cs typeface="Arial" pitchFamily="34" charset="0"/>
                </a:rPr>
                <a:t>Horiba ABX</a:t>
              </a:r>
            </a:p>
            <a:p>
              <a:pPr algn="ctr">
                <a:spcBef>
                  <a:spcPts val="0"/>
                </a:spcBef>
              </a:pPr>
              <a:r>
                <a:rPr lang="en-SG" sz="1000" dirty="0" err="1">
                  <a:solidFill>
                    <a:schemeClr val="bg1"/>
                  </a:solidFill>
                  <a:cs typeface="Arial" pitchFamily="34" charset="0"/>
                </a:rPr>
                <a:t>Microsemi</a:t>
              </a:r>
              <a:endParaRPr lang="en-SG" sz="1000" dirty="0">
                <a:solidFill>
                  <a:schemeClr val="bg1"/>
                </a:solidFill>
                <a:cs typeface="Arial" pitchFamily="34" charset="0"/>
              </a:endParaRPr>
            </a:p>
          </p:txBody>
        </p:sp>
        <p:sp>
          <p:nvSpPr>
            <p:cNvPr id="223" name="Rounded Rectangle 16">
              <a:extLst>
                <a:ext uri="{FF2B5EF4-FFF2-40B4-BE49-F238E27FC236}">
                  <a16:creationId xmlns:a16="http://schemas.microsoft.com/office/drawing/2014/main" xmlns="" id="{C602FF63-0109-4CF2-B9BC-9EA43C033C5F}"/>
                </a:ext>
              </a:extLst>
            </p:cNvPr>
            <p:cNvSpPr/>
            <p:nvPr/>
          </p:nvSpPr>
          <p:spPr bwMode="auto">
            <a:xfrm>
              <a:off x="2839304" y="3635418"/>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HemoCue</a:t>
              </a:r>
              <a:endParaRPr lang="en-US" sz="1000" dirty="0">
                <a:solidFill>
                  <a:schemeClr val="bg1"/>
                </a:solidFill>
                <a:cs typeface="Arial" pitchFamily="34" charset="0"/>
              </a:endParaRPr>
            </a:p>
            <a:p>
              <a:pPr algn="ctr">
                <a:spcBef>
                  <a:spcPts val="0"/>
                </a:spcBef>
              </a:pPr>
              <a:r>
                <a:rPr lang="en-US" sz="1000" dirty="0" err="1">
                  <a:solidFill>
                    <a:schemeClr val="bg1"/>
                  </a:solidFill>
                  <a:cs typeface="Arial" pitchFamily="34" charset="0"/>
                </a:rPr>
                <a:t>Hb</a:t>
              </a:r>
              <a:r>
                <a:rPr lang="en-US" sz="1000" dirty="0">
                  <a:solidFill>
                    <a:schemeClr val="bg1"/>
                  </a:solidFill>
                  <a:cs typeface="Arial" pitchFamily="34" charset="0"/>
                </a:rPr>
                <a:t> 201 DM</a:t>
              </a:r>
              <a:endParaRPr lang="en-SG" sz="1000" dirty="0">
                <a:solidFill>
                  <a:schemeClr val="bg1"/>
                </a:solidFill>
                <a:cs typeface="Arial" pitchFamily="34" charset="0"/>
              </a:endParaRPr>
            </a:p>
          </p:txBody>
        </p:sp>
        <p:sp>
          <p:nvSpPr>
            <p:cNvPr id="224" name="Rounded Rectangle 16">
              <a:extLst>
                <a:ext uri="{FF2B5EF4-FFF2-40B4-BE49-F238E27FC236}">
                  <a16:creationId xmlns:a16="http://schemas.microsoft.com/office/drawing/2014/main" xmlns="" id="{0E080420-48EF-452D-A65B-E73986DF9E76}"/>
                </a:ext>
              </a:extLst>
            </p:cNvPr>
            <p:cNvSpPr/>
            <p:nvPr/>
          </p:nvSpPr>
          <p:spPr bwMode="auto">
            <a:xfrm>
              <a:off x="4003645" y="3635418"/>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KX-21N</a:t>
              </a:r>
              <a:endParaRPr lang="en-SG" sz="1000" dirty="0">
                <a:solidFill>
                  <a:schemeClr val="bg1"/>
                </a:solidFill>
                <a:cs typeface="Arial" pitchFamily="34" charset="0"/>
              </a:endParaRPr>
            </a:p>
          </p:txBody>
        </p:sp>
        <p:sp>
          <p:nvSpPr>
            <p:cNvPr id="225" name="Rounded Rectangle 16">
              <a:extLst>
                <a:ext uri="{FF2B5EF4-FFF2-40B4-BE49-F238E27FC236}">
                  <a16:creationId xmlns:a16="http://schemas.microsoft.com/office/drawing/2014/main" xmlns="" id="{4F514DAC-130C-4C86-864E-3185A6123E28}"/>
                </a:ext>
              </a:extLst>
            </p:cNvPr>
            <p:cNvSpPr/>
            <p:nvPr/>
          </p:nvSpPr>
          <p:spPr bwMode="auto">
            <a:xfrm>
              <a:off x="5167986" y="3633559"/>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SG" sz="1000" dirty="0" err="1">
                  <a:solidFill>
                    <a:schemeClr val="bg1"/>
                  </a:solidFill>
                  <a:cs typeface="Arial" pitchFamily="34" charset="0"/>
                </a:rPr>
                <a:t>HemoCue</a:t>
              </a:r>
              <a:endParaRPr lang="en-SG" sz="1000" dirty="0">
                <a:solidFill>
                  <a:schemeClr val="bg1"/>
                </a:solidFill>
                <a:cs typeface="Arial" pitchFamily="34" charset="0"/>
              </a:endParaRPr>
            </a:p>
            <a:p>
              <a:pPr algn="ctr">
                <a:spcBef>
                  <a:spcPts val="0"/>
                </a:spcBef>
              </a:pPr>
              <a:r>
                <a:rPr lang="en-SG" sz="1000" dirty="0">
                  <a:solidFill>
                    <a:schemeClr val="bg1"/>
                  </a:solidFill>
                  <a:cs typeface="Arial" pitchFamily="34" charset="0"/>
                </a:rPr>
                <a:t>WBC</a:t>
              </a:r>
            </a:p>
          </p:txBody>
        </p:sp>
        <p:sp>
          <p:nvSpPr>
            <p:cNvPr id="226" name="Rounded Rectangle 16">
              <a:extLst>
                <a:ext uri="{FF2B5EF4-FFF2-40B4-BE49-F238E27FC236}">
                  <a16:creationId xmlns:a16="http://schemas.microsoft.com/office/drawing/2014/main" xmlns="" id="{3A1E3511-884F-40AF-8CF2-D3351F2AEA5D}"/>
                </a:ext>
              </a:extLst>
            </p:cNvPr>
            <p:cNvSpPr/>
            <p:nvPr/>
          </p:nvSpPr>
          <p:spPr bwMode="auto">
            <a:xfrm>
              <a:off x="6332327" y="3633559"/>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XP300</a:t>
              </a:r>
              <a:endParaRPr lang="en-SG" sz="1000" dirty="0">
                <a:solidFill>
                  <a:schemeClr val="bg1"/>
                </a:solidFill>
                <a:cs typeface="Arial" pitchFamily="34" charset="0"/>
              </a:endParaRPr>
            </a:p>
          </p:txBody>
        </p:sp>
        <p:sp>
          <p:nvSpPr>
            <p:cNvPr id="227" name="Rounded Rectangle 16">
              <a:extLst>
                <a:ext uri="{FF2B5EF4-FFF2-40B4-BE49-F238E27FC236}">
                  <a16:creationId xmlns:a16="http://schemas.microsoft.com/office/drawing/2014/main" xmlns="" id="{86D6E865-D852-449E-89E0-16ED32A60840}"/>
                </a:ext>
              </a:extLst>
            </p:cNvPr>
            <p:cNvSpPr/>
            <p:nvPr/>
          </p:nvSpPr>
          <p:spPr bwMode="auto">
            <a:xfrm>
              <a:off x="7496668" y="3633559"/>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ABX Micros</a:t>
              </a:r>
            </a:p>
            <a:p>
              <a:pPr algn="ctr">
                <a:spcBef>
                  <a:spcPts val="0"/>
                </a:spcBef>
              </a:pPr>
              <a:r>
                <a:rPr lang="en-US" sz="1000" dirty="0">
                  <a:solidFill>
                    <a:schemeClr val="bg1"/>
                  </a:solidFill>
                  <a:cs typeface="Arial" pitchFamily="34" charset="0"/>
                </a:rPr>
                <a:t>CRP</a:t>
              </a:r>
              <a:endParaRPr lang="en-SG" sz="1000" dirty="0">
                <a:solidFill>
                  <a:schemeClr val="bg1"/>
                </a:solidFill>
                <a:cs typeface="Arial" pitchFamily="34" charset="0"/>
              </a:endParaRPr>
            </a:p>
          </p:txBody>
        </p:sp>
        <p:sp>
          <p:nvSpPr>
            <p:cNvPr id="228" name="Rounded Rectangle 16">
              <a:extLst>
                <a:ext uri="{FF2B5EF4-FFF2-40B4-BE49-F238E27FC236}">
                  <a16:creationId xmlns:a16="http://schemas.microsoft.com/office/drawing/2014/main" xmlns="" id="{F742DB46-FFD1-4219-A339-A19B3789EBD8}"/>
                </a:ext>
              </a:extLst>
            </p:cNvPr>
            <p:cNvSpPr/>
            <p:nvPr/>
          </p:nvSpPr>
          <p:spPr bwMode="auto">
            <a:xfrm>
              <a:off x="8661009" y="3633559"/>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err="1">
                  <a:solidFill>
                    <a:schemeClr val="bg1"/>
                  </a:solidFill>
                  <a:cs typeface="Arial" pitchFamily="34" charset="0"/>
                </a:rPr>
                <a:t>Sysmex</a:t>
              </a:r>
              <a:endParaRPr lang="en-US" sz="1000" dirty="0">
                <a:solidFill>
                  <a:schemeClr val="bg1"/>
                </a:solidFill>
                <a:cs typeface="Arial" pitchFamily="34" charset="0"/>
              </a:endParaRPr>
            </a:p>
            <a:p>
              <a:pPr algn="ctr">
                <a:spcBef>
                  <a:spcPts val="0"/>
                </a:spcBef>
              </a:pPr>
              <a:r>
                <a:rPr lang="en-US" sz="1000" dirty="0">
                  <a:solidFill>
                    <a:schemeClr val="bg1"/>
                  </a:solidFill>
                  <a:cs typeface="Arial" pitchFamily="34" charset="0"/>
                </a:rPr>
                <a:t>pocH-100i</a:t>
              </a:r>
              <a:endParaRPr lang="en-SG" sz="1000" dirty="0">
                <a:solidFill>
                  <a:schemeClr val="bg1"/>
                </a:solidFill>
                <a:cs typeface="Arial" pitchFamily="34" charset="0"/>
              </a:endParaRPr>
            </a:p>
          </p:txBody>
        </p:sp>
        <p:sp>
          <p:nvSpPr>
            <p:cNvPr id="229" name="Rounded Rectangle 16">
              <a:extLst>
                <a:ext uri="{FF2B5EF4-FFF2-40B4-BE49-F238E27FC236}">
                  <a16:creationId xmlns:a16="http://schemas.microsoft.com/office/drawing/2014/main" xmlns="" id="{41C70279-4103-4D0E-9BDD-46A036D8D05B}"/>
                </a:ext>
              </a:extLst>
            </p:cNvPr>
            <p:cNvSpPr/>
            <p:nvPr/>
          </p:nvSpPr>
          <p:spPr bwMode="auto">
            <a:xfrm>
              <a:off x="5170751"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Abbott </a:t>
              </a:r>
              <a:r>
                <a:rPr lang="en-US" sz="1000" dirty="0" err="1">
                  <a:solidFill>
                    <a:schemeClr val="bg1"/>
                  </a:solidFill>
                  <a:cs typeface="Arial" pitchFamily="34" charset="0"/>
                </a:rPr>
                <a:t>i</a:t>
              </a:r>
              <a:r>
                <a:rPr lang="en-US" sz="1000" dirty="0">
                  <a:solidFill>
                    <a:schemeClr val="bg1"/>
                  </a:solidFill>
                  <a:cs typeface="Arial" pitchFamily="34" charset="0"/>
                </a:rPr>
                <a:t>-STAT </a:t>
              </a:r>
            </a:p>
            <a:p>
              <a:pPr algn="ctr">
                <a:spcBef>
                  <a:spcPts val="0"/>
                </a:spcBef>
              </a:pPr>
              <a:r>
                <a:rPr lang="en-US" sz="1000" dirty="0">
                  <a:solidFill>
                    <a:schemeClr val="bg1"/>
                  </a:solidFill>
                  <a:cs typeface="Arial" pitchFamily="34" charset="0"/>
                </a:rPr>
                <a:t>CDs (BG use)</a:t>
              </a:r>
              <a:endParaRPr lang="en-SG" sz="1000" dirty="0">
                <a:solidFill>
                  <a:schemeClr val="bg1"/>
                </a:solidFill>
                <a:cs typeface="Arial" pitchFamily="34" charset="0"/>
              </a:endParaRPr>
            </a:p>
          </p:txBody>
        </p:sp>
        <p:sp>
          <p:nvSpPr>
            <p:cNvPr id="230" name="Rounded Rectangle 16">
              <a:extLst>
                <a:ext uri="{FF2B5EF4-FFF2-40B4-BE49-F238E27FC236}">
                  <a16:creationId xmlns:a16="http://schemas.microsoft.com/office/drawing/2014/main" xmlns="" id="{F4D40671-0A95-4BEE-A470-571839D8032C}"/>
                </a:ext>
              </a:extLst>
            </p:cNvPr>
            <p:cNvSpPr/>
            <p:nvPr/>
          </p:nvSpPr>
          <p:spPr bwMode="auto">
            <a:xfrm>
              <a:off x="6335092"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a:t>
              </a:r>
            </a:p>
            <a:p>
              <a:pPr algn="ctr">
                <a:spcBef>
                  <a:spcPts val="0"/>
                </a:spcBef>
              </a:pPr>
              <a:r>
                <a:rPr lang="en-US" sz="1000" dirty="0">
                  <a:solidFill>
                    <a:schemeClr val="bg1"/>
                  </a:solidFill>
                  <a:cs typeface="Arial" pitchFamily="34" charset="0"/>
                </a:rPr>
                <a:t>PCL Plus</a:t>
              </a:r>
              <a:endParaRPr lang="en-SG" sz="1000" dirty="0">
                <a:solidFill>
                  <a:schemeClr val="bg1"/>
                </a:solidFill>
                <a:cs typeface="Arial" pitchFamily="34" charset="0"/>
              </a:endParaRPr>
            </a:p>
          </p:txBody>
        </p:sp>
        <p:sp>
          <p:nvSpPr>
            <p:cNvPr id="231" name="Rounded Rectangle 16">
              <a:extLst>
                <a:ext uri="{FF2B5EF4-FFF2-40B4-BE49-F238E27FC236}">
                  <a16:creationId xmlns:a16="http://schemas.microsoft.com/office/drawing/2014/main" xmlns="" id="{D7B2C38A-1DC4-4E40-B9ED-74C8B8242660}"/>
                </a:ext>
              </a:extLst>
            </p:cNvPr>
            <p:cNvSpPr/>
            <p:nvPr/>
          </p:nvSpPr>
          <p:spPr bwMode="auto">
            <a:xfrm>
              <a:off x="7499433"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ABL700 series</a:t>
              </a:r>
              <a:endParaRPr lang="en-SG" sz="1000" dirty="0">
                <a:solidFill>
                  <a:schemeClr val="bg1"/>
                </a:solidFill>
                <a:cs typeface="Arial" pitchFamily="34" charset="0"/>
              </a:endParaRPr>
            </a:p>
          </p:txBody>
        </p:sp>
        <p:sp>
          <p:nvSpPr>
            <p:cNvPr id="232" name="Rounded Rectangle 16">
              <a:extLst>
                <a:ext uri="{FF2B5EF4-FFF2-40B4-BE49-F238E27FC236}">
                  <a16:creationId xmlns:a16="http://schemas.microsoft.com/office/drawing/2014/main" xmlns="" id="{2BEE5E7F-382B-4C47-894A-811D439A263B}"/>
                </a:ext>
              </a:extLst>
            </p:cNvPr>
            <p:cNvSpPr/>
            <p:nvPr/>
          </p:nvSpPr>
          <p:spPr bwMode="auto">
            <a:xfrm>
              <a:off x="8663776"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ABL90 Flex</a:t>
              </a:r>
              <a:endParaRPr lang="en-SG" sz="1000" dirty="0">
                <a:solidFill>
                  <a:schemeClr val="bg1"/>
                </a:solidFill>
                <a:cs typeface="Arial" pitchFamily="34" charset="0"/>
              </a:endParaRPr>
            </a:p>
          </p:txBody>
        </p:sp>
        <p:sp>
          <p:nvSpPr>
            <p:cNvPr id="233" name="Rounded Rectangle 16">
              <a:extLst>
                <a:ext uri="{FF2B5EF4-FFF2-40B4-BE49-F238E27FC236}">
                  <a16:creationId xmlns:a16="http://schemas.microsoft.com/office/drawing/2014/main" xmlns="" id="{B2B762EE-895D-4CF3-BC57-70AC5545CC43}"/>
                </a:ext>
              </a:extLst>
            </p:cNvPr>
            <p:cNvSpPr/>
            <p:nvPr/>
          </p:nvSpPr>
          <p:spPr bwMode="auto">
            <a:xfrm>
              <a:off x="513940"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RapidPoint</a:t>
              </a:r>
              <a:r>
                <a:rPr lang="en-US" sz="1000" dirty="0">
                  <a:solidFill>
                    <a:schemeClr val="bg1"/>
                  </a:solidFill>
                  <a:cs typeface="Arial" pitchFamily="34" charset="0"/>
                </a:rPr>
                <a:t> 400</a:t>
              </a:r>
              <a:endParaRPr lang="en-SG" sz="1000" dirty="0">
                <a:solidFill>
                  <a:schemeClr val="bg1"/>
                </a:solidFill>
                <a:cs typeface="Arial" pitchFamily="34" charset="0"/>
              </a:endParaRPr>
            </a:p>
          </p:txBody>
        </p:sp>
        <p:sp>
          <p:nvSpPr>
            <p:cNvPr id="234" name="Rounded Rectangle 16">
              <a:extLst>
                <a:ext uri="{FF2B5EF4-FFF2-40B4-BE49-F238E27FC236}">
                  <a16:creationId xmlns:a16="http://schemas.microsoft.com/office/drawing/2014/main" xmlns="" id="{771BF9C4-FF69-4D4A-9044-2800489A520A}"/>
                </a:ext>
              </a:extLst>
            </p:cNvPr>
            <p:cNvSpPr/>
            <p:nvPr/>
          </p:nvSpPr>
          <p:spPr bwMode="auto">
            <a:xfrm>
              <a:off x="1678281"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a:t>
              </a:r>
            </a:p>
            <a:p>
              <a:pPr algn="ctr">
                <a:spcBef>
                  <a:spcPts val="0"/>
                </a:spcBef>
              </a:pPr>
              <a:r>
                <a:rPr lang="en-US" sz="1000" dirty="0">
                  <a:solidFill>
                    <a:schemeClr val="bg1"/>
                  </a:solidFill>
                  <a:cs typeface="Arial" pitchFamily="34" charset="0"/>
                </a:rPr>
                <a:t>Premier 3000</a:t>
              </a:r>
              <a:endParaRPr lang="en-SG" sz="1000" dirty="0">
                <a:solidFill>
                  <a:schemeClr val="bg1"/>
                </a:solidFill>
                <a:cs typeface="Arial" pitchFamily="34" charset="0"/>
              </a:endParaRPr>
            </a:p>
          </p:txBody>
        </p:sp>
        <p:sp>
          <p:nvSpPr>
            <p:cNvPr id="235" name="Rounded Rectangle 16">
              <a:extLst>
                <a:ext uri="{FF2B5EF4-FFF2-40B4-BE49-F238E27FC236}">
                  <a16:creationId xmlns:a16="http://schemas.microsoft.com/office/drawing/2014/main" xmlns="" id="{2486FE0C-6400-4747-868B-636A4D6164E4}"/>
                </a:ext>
              </a:extLst>
            </p:cNvPr>
            <p:cNvSpPr/>
            <p:nvPr/>
          </p:nvSpPr>
          <p:spPr bwMode="auto">
            <a:xfrm>
              <a:off x="2842622"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a:t>
              </a:r>
            </a:p>
            <a:p>
              <a:pPr algn="ctr">
                <a:spcBef>
                  <a:spcPts val="0"/>
                </a:spcBef>
              </a:pPr>
              <a:r>
                <a:rPr lang="en-US" sz="1000" dirty="0" err="1">
                  <a:solidFill>
                    <a:schemeClr val="bg1"/>
                  </a:solidFill>
                  <a:cs typeface="Arial" pitchFamily="34" charset="0"/>
                </a:rPr>
                <a:t>OPL</a:t>
              </a:r>
              <a:endParaRPr lang="en-SG" sz="1000" dirty="0">
                <a:solidFill>
                  <a:schemeClr val="bg1"/>
                </a:solidFill>
                <a:cs typeface="Arial" pitchFamily="34" charset="0"/>
              </a:endParaRPr>
            </a:p>
          </p:txBody>
        </p:sp>
        <p:sp>
          <p:nvSpPr>
            <p:cNvPr id="236" name="Rounded Rectangle 16">
              <a:extLst>
                <a:ext uri="{FF2B5EF4-FFF2-40B4-BE49-F238E27FC236}">
                  <a16:creationId xmlns:a16="http://schemas.microsoft.com/office/drawing/2014/main" xmlns="" id="{7466B557-E429-4742-A54E-6457D91A685A}"/>
                </a:ext>
              </a:extLst>
            </p:cNvPr>
            <p:cNvSpPr/>
            <p:nvPr/>
          </p:nvSpPr>
          <p:spPr bwMode="auto">
            <a:xfrm>
              <a:off x="4006963"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ABL800 series</a:t>
              </a:r>
              <a:endParaRPr lang="en-SG" sz="1000" dirty="0">
                <a:solidFill>
                  <a:schemeClr val="bg1"/>
                </a:solidFill>
                <a:cs typeface="Arial" pitchFamily="34" charset="0"/>
              </a:endParaRPr>
            </a:p>
          </p:txBody>
        </p:sp>
        <p:sp>
          <p:nvSpPr>
            <p:cNvPr id="237" name="Rounded Rectangle 16">
              <a:extLst>
                <a:ext uri="{FF2B5EF4-FFF2-40B4-BE49-F238E27FC236}">
                  <a16:creationId xmlns:a16="http://schemas.microsoft.com/office/drawing/2014/main" xmlns="" id="{8BEDAA7E-3B70-4A8E-8F8E-E1CDEE3835CD}"/>
                </a:ext>
              </a:extLst>
            </p:cNvPr>
            <p:cNvSpPr/>
            <p:nvPr/>
          </p:nvSpPr>
          <p:spPr bwMode="auto">
            <a:xfrm>
              <a:off x="5171304"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RapidPoint</a:t>
              </a:r>
              <a:r>
                <a:rPr lang="en-US" sz="1000" dirty="0">
                  <a:solidFill>
                    <a:schemeClr val="bg1"/>
                  </a:solidFill>
                  <a:cs typeface="Arial" pitchFamily="34" charset="0"/>
                </a:rPr>
                <a:t> 500</a:t>
              </a:r>
              <a:endParaRPr lang="en-SG" sz="1000" dirty="0">
                <a:solidFill>
                  <a:schemeClr val="bg1"/>
                </a:solidFill>
                <a:cs typeface="Arial" pitchFamily="34" charset="0"/>
              </a:endParaRPr>
            </a:p>
          </p:txBody>
        </p:sp>
        <p:sp>
          <p:nvSpPr>
            <p:cNvPr id="238" name="Rounded Rectangle 16">
              <a:extLst>
                <a:ext uri="{FF2B5EF4-FFF2-40B4-BE49-F238E27FC236}">
                  <a16:creationId xmlns:a16="http://schemas.microsoft.com/office/drawing/2014/main" xmlns="" id="{B53B223F-77C3-43AB-A3ED-48AFF29B0E6B}"/>
                </a:ext>
              </a:extLst>
            </p:cNvPr>
            <p:cNvSpPr/>
            <p:nvPr/>
          </p:nvSpPr>
          <p:spPr bwMode="auto">
            <a:xfrm>
              <a:off x="6335645"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 </a:t>
              </a:r>
            </a:p>
            <a:p>
              <a:pPr algn="ctr">
                <a:spcBef>
                  <a:spcPts val="0"/>
                </a:spcBef>
              </a:pPr>
              <a:r>
                <a:rPr lang="en-US" sz="1000" dirty="0">
                  <a:solidFill>
                    <a:schemeClr val="bg1"/>
                  </a:solidFill>
                  <a:cs typeface="Arial" pitchFamily="34" charset="0"/>
                </a:rPr>
                <a:t>Premier 4000</a:t>
              </a:r>
              <a:endParaRPr lang="en-SG" sz="1000" dirty="0">
                <a:solidFill>
                  <a:schemeClr val="bg1"/>
                </a:solidFill>
                <a:cs typeface="Arial" pitchFamily="34" charset="0"/>
              </a:endParaRPr>
            </a:p>
          </p:txBody>
        </p:sp>
        <p:sp>
          <p:nvSpPr>
            <p:cNvPr id="239" name="Rounded Rectangle 16">
              <a:extLst>
                <a:ext uri="{FF2B5EF4-FFF2-40B4-BE49-F238E27FC236}">
                  <a16:creationId xmlns:a16="http://schemas.microsoft.com/office/drawing/2014/main" xmlns="" id="{C0FF6FCA-2CD5-4C3D-AEE3-1347C2843B7A}"/>
                </a:ext>
              </a:extLst>
            </p:cNvPr>
            <p:cNvSpPr/>
            <p:nvPr/>
          </p:nvSpPr>
          <p:spPr bwMode="auto">
            <a:xfrm>
              <a:off x="7499986"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RapidLab</a:t>
              </a:r>
              <a:r>
                <a:rPr lang="en-US" sz="1000" dirty="0">
                  <a:solidFill>
                    <a:schemeClr val="bg1"/>
                  </a:solidFill>
                  <a:cs typeface="Arial" pitchFamily="34" charset="0"/>
                </a:rPr>
                <a:t> 800</a:t>
              </a:r>
              <a:endParaRPr lang="en-SG" sz="1000" dirty="0">
                <a:solidFill>
                  <a:schemeClr val="bg1"/>
                </a:solidFill>
                <a:cs typeface="Arial" pitchFamily="34" charset="0"/>
              </a:endParaRPr>
            </a:p>
          </p:txBody>
        </p:sp>
        <p:sp>
          <p:nvSpPr>
            <p:cNvPr id="240" name="Rounded Rectangle 16">
              <a:extLst>
                <a:ext uri="{FF2B5EF4-FFF2-40B4-BE49-F238E27FC236}">
                  <a16:creationId xmlns:a16="http://schemas.microsoft.com/office/drawing/2014/main" xmlns="" id="{2B2B711A-1000-4070-B38E-5B02713E6D13}"/>
                </a:ext>
              </a:extLst>
            </p:cNvPr>
            <p:cNvSpPr/>
            <p:nvPr/>
          </p:nvSpPr>
          <p:spPr bwMode="auto">
            <a:xfrm>
              <a:off x="8664329" y="4587421"/>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ABL500 series</a:t>
              </a:r>
              <a:endParaRPr lang="en-SG" sz="1000" dirty="0">
                <a:solidFill>
                  <a:schemeClr val="bg1"/>
                </a:solidFill>
                <a:cs typeface="Arial" pitchFamily="34" charset="0"/>
              </a:endParaRPr>
            </a:p>
          </p:txBody>
        </p:sp>
        <p:sp>
          <p:nvSpPr>
            <p:cNvPr id="241" name="Rounded Rectangle 16">
              <a:extLst>
                <a:ext uri="{FF2B5EF4-FFF2-40B4-BE49-F238E27FC236}">
                  <a16:creationId xmlns:a16="http://schemas.microsoft.com/office/drawing/2014/main" xmlns="" id="{0AF78365-D6A4-4F61-9DA4-62412FD4C44A}"/>
                </a:ext>
              </a:extLst>
            </p:cNvPr>
            <p:cNvSpPr/>
            <p:nvPr/>
          </p:nvSpPr>
          <p:spPr bwMode="auto">
            <a:xfrm>
              <a:off x="514493"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Siemens</a:t>
              </a:r>
            </a:p>
            <a:p>
              <a:pPr algn="ctr">
                <a:spcBef>
                  <a:spcPts val="0"/>
                </a:spcBef>
              </a:pPr>
              <a:r>
                <a:rPr lang="en-US" sz="1000" dirty="0" err="1">
                  <a:solidFill>
                    <a:schemeClr val="bg1"/>
                  </a:solidFill>
                  <a:cs typeface="Arial" pitchFamily="34" charset="0"/>
                </a:rPr>
                <a:t>RapidLab</a:t>
              </a:r>
              <a:r>
                <a:rPr lang="en-US" sz="1000" dirty="0">
                  <a:solidFill>
                    <a:schemeClr val="bg1"/>
                  </a:solidFill>
                  <a:cs typeface="Arial" pitchFamily="34" charset="0"/>
                </a:rPr>
                <a:t> 1200</a:t>
              </a:r>
              <a:endParaRPr lang="en-SG" sz="1000" dirty="0">
                <a:solidFill>
                  <a:schemeClr val="bg1"/>
                </a:solidFill>
                <a:cs typeface="Arial" pitchFamily="34" charset="0"/>
              </a:endParaRPr>
            </a:p>
          </p:txBody>
        </p:sp>
        <p:sp>
          <p:nvSpPr>
            <p:cNvPr id="242" name="Rounded Rectangle 16">
              <a:extLst>
                <a:ext uri="{FF2B5EF4-FFF2-40B4-BE49-F238E27FC236}">
                  <a16:creationId xmlns:a16="http://schemas.microsoft.com/office/drawing/2014/main" xmlns="" id="{F0FA7EE4-693D-42B4-B757-52C379AB0676}"/>
                </a:ext>
              </a:extLst>
            </p:cNvPr>
            <p:cNvSpPr/>
            <p:nvPr/>
          </p:nvSpPr>
          <p:spPr bwMode="auto">
            <a:xfrm>
              <a:off x="1678834"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OPTI Medical</a:t>
              </a:r>
            </a:p>
            <a:p>
              <a:pPr algn="ctr">
                <a:spcBef>
                  <a:spcPts val="0"/>
                </a:spcBef>
              </a:pPr>
              <a:r>
                <a:rPr lang="en-US" sz="1000" dirty="0">
                  <a:solidFill>
                    <a:schemeClr val="bg1"/>
                  </a:solidFill>
                  <a:cs typeface="Arial" pitchFamily="34" charset="0"/>
                </a:rPr>
                <a:t>OPTI </a:t>
              </a:r>
              <a:r>
                <a:rPr lang="en-US" sz="1000" dirty="0" err="1">
                  <a:solidFill>
                    <a:schemeClr val="bg1"/>
                  </a:solidFill>
                  <a:cs typeface="Arial" pitchFamily="34" charset="0"/>
                </a:rPr>
                <a:t>CCA</a:t>
              </a:r>
              <a:endParaRPr lang="en-SG" sz="1000" dirty="0">
                <a:solidFill>
                  <a:schemeClr val="bg1"/>
                </a:solidFill>
                <a:cs typeface="Arial" pitchFamily="34" charset="0"/>
              </a:endParaRPr>
            </a:p>
          </p:txBody>
        </p:sp>
        <p:sp>
          <p:nvSpPr>
            <p:cNvPr id="243" name="Rounded Rectangle 16">
              <a:extLst>
                <a:ext uri="{FF2B5EF4-FFF2-40B4-BE49-F238E27FC236}">
                  <a16:creationId xmlns:a16="http://schemas.microsoft.com/office/drawing/2014/main" xmlns="" id="{A5D3AC26-3B08-4CE5-9BAB-106B04A6407B}"/>
                </a:ext>
              </a:extLst>
            </p:cNvPr>
            <p:cNvSpPr/>
            <p:nvPr/>
          </p:nvSpPr>
          <p:spPr bwMode="auto">
            <a:xfrm>
              <a:off x="2843175"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IL GEM </a:t>
              </a:r>
            </a:p>
            <a:p>
              <a:pPr algn="ctr">
                <a:spcBef>
                  <a:spcPts val="0"/>
                </a:spcBef>
              </a:pPr>
              <a:r>
                <a:rPr lang="en-US" sz="1000" dirty="0">
                  <a:solidFill>
                    <a:schemeClr val="bg1"/>
                  </a:solidFill>
                  <a:cs typeface="Arial" pitchFamily="34" charset="0"/>
                </a:rPr>
                <a:t>Premier 5000</a:t>
              </a:r>
              <a:endParaRPr lang="en-SG" sz="1000" dirty="0">
                <a:solidFill>
                  <a:schemeClr val="bg1"/>
                </a:solidFill>
                <a:cs typeface="Arial" pitchFamily="34" charset="0"/>
              </a:endParaRPr>
            </a:p>
          </p:txBody>
        </p:sp>
        <p:sp>
          <p:nvSpPr>
            <p:cNvPr id="244" name="Rounded Rectangle 16">
              <a:extLst>
                <a:ext uri="{FF2B5EF4-FFF2-40B4-BE49-F238E27FC236}">
                  <a16:creationId xmlns:a16="http://schemas.microsoft.com/office/drawing/2014/main" xmlns="" id="{12A9C1AB-D19C-4C83-9B69-57AEA90C3003}"/>
                </a:ext>
              </a:extLst>
            </p:cNvPr>
            <p:cNvSpPr/>
            <p:nvPr/>
          </p:nvSpPr>
          <p:spPr bwMode="auto">
            <a:xfrm>
              <a:off x="4007516"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Alere</a:t>
              </a:r>
            </a:p>
            <a:p>
              <a:pPr algn="ctr">
                <a:spcBef>
                  <a:spcPts val="0"/>
                </a:spcBef>
              </a:pPr>
              <a:r>
                <a:rPr lang="en-US" sz="1000" dirty="0" err="1">
                  <a:solidFill>
                    <a:schemeClr val="bg1"/>
                  </a:solidFill>
                  <a:cs typeface="Arial" pitchFamily="34" charset="0"/>
                </a:rPr>
                <a:t>ePOC</a:t>
              </a:r>
              <a:endParaRPr lang="en-SG" sz="1000" dirty="0">
                <a:solidFill>
                  <a:schemeClr val="bg1"/>
                </a:solidFill>
                <a:cs typeface="Arial" pitchFamily="34" charset="0"/>
              </a:endParaRPr>
            </a:p>
          </p:txBody>
        </p:sp>
        <p:sp>
          <p:nvSpPr>
            <p:cNvPr id="245" name="Rounded Rectangle 16">
              <a:extLst>
                <a:ext uri="{FF2B5EF4-FFF2-40B4-BE49-F238E27FC236}">
                  <a16:creationId xmlns:a16="http://schemas.microsoft.com/office/drawing/2014/main" xmlns="" id="{152AA754-BB7D-4AD0-83D1-AAE5EA8BC1CA}"/>
                </a:ext>
              </a:extLst>
            </p:cNvPr>
            <p:cNvSpPr/>
            <p:nvPr/>
          </p:nvSpPr>
          <p:spPr bwMode="auto">
            <a:xfrm>
              <a:off x="5171857" y="5063423"/>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a:solidFill>
                    <a:schemeClr val="bg1"/>
                  </a:solidFill>
                  <a:cs typeface="Arial" pitchFamily="34" charset="0"/>
                </a:rPr>
                <a:t>OPTI </a:t>
              </a:r>
              <a:r>
                <a:rPr lang="en-US" sz="1000" dirty="0">
                  <a:solidFill>
                    <a:schemeClr val="bg1"/>
                  </a:solidFill>
                  <a:cs typeface="Arial" pitchFamily="34" charset="0"/>
                </a:rPr>
                <a:t>Medical</a:t>
              </a:r>
              <a:r>
                <a:rPr lang="en-US" sz="1000">
                  <a:solidFill>
                    <a:schemeClr val="bg1"/>
                  </a:solidFill>
                  <a:cs typeface="Arial" pitchFamily="34" charset="0"/>
                </a:rPr>
                <a:t/>
              </a:r>
              <a:br>
                <a:rPr lang="en-US" sz="1000">
                  <a:solidFill>
                    <a:schemeClr val="bg1"/>
                  </a:solidFill>
                  <a:cs typeface="Arial" pitchFamily="34" charset="0"/>
                </a:rPr>
              </a:br>
              <a:r>
                <a:rPr lang="en-US" sz="1000">
                  <a:solidFill>
                    <a:schemeClr val="bg1"/>
                  </a:solidFill>
                  <a:cs typeface="Arial" pitchFamily="34" charset="0"/>
                </a:rPr>
                <a:t>CCA</a:t>
              </a:r>
              <a:endParaRPr lang="en-US" sz="1000" dirty="0">
                <a:solidFill>
                  <a:schemeClr val="bg1"/>
                </a:solidFill>
                <a:cs typeface="Arial" pitchFamily="34" charset="0"/>
              </a:endParaRPr>
            </a:p>
          </p:txBody>
        </p:sp>
        <p:sp>
          <p:nvSpPr>
            <p:cNvPr id="246" name="Rounded Rectangle 16">
              <a:extLst>
                <a:ext uri="{FF2B5EF4-FFF2-40B4-BE49-F238E27FC236}">
                  <a16:creationId xmlns:a16="http://schemas.microsoft.com/office/drawing/2014/main" xmlns="" id="{5396371C-6664-4AF4-B9AA-6E62A57B2FB7}"/>
                </a:ext>
              </a:extLst>
            </p:cNvPr>
            <p:cNvSpPr/>
            <p:nvPr/>
          </p:nvSpPr>
          <p:spPr bwMode="auto">
            <a:xfrm>
              <a:off x="511175" y="5539424"/>
              <a:ext cx="1120607" cy="431164"/>
            </a:xfrm>
            <a:prstGeom prst="roundRect">
              <a:avLst>
                <a:gd name="adj" fmla="val 0"/>
              </a:avLst>
            </a:prstGeom>
            <a:solidFill>
              <a:srgbClr val="D9D9D9"/>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SG" sz="1000" dirty="0">
                  <a:cs typeface="Arial" pitchFamily="34" charset="0"/>
                </a:rPr>
                <a:t>Philips </a:t>
              </a:r>
            </a:p>
            <a:p>
              <a:pPr algn="ctr">
                <a:spcBef>
                  <a:spcPts val="0"/>
                </a:spcBef>
              </a:pPr>
              <a:r>
                <a:rPr lang="en-SG" sz="1000" dirty="0" err="1">
                  <a:cs typeface="Arial" pitchFamily="34" charset="0"/>
                </a:rPr>
                <a:t>Minicare</a:t>
              </a:r>
              <a:r>
                <a:rPr lang="en-SG" sz="1000" dirty="0">
                  <a:cs typeface="Arial" pitchFamily="34" charset="0"/>
                </a:rPr>
                <a:t> 1-20</a:t>
              </a:r>
            </a:p>
          </p:txBody>
        </p:sp>
        <p:sp>
          <p:nvSpPr>
            <p:cNvPr id="247" name="Rounded Rectangle 16">
              <a:extLst>
                <a:ext uri="{FF2B5EF4-FFF2-40B4-BE49-F238E27FC236}">
                  <a16:creationId xmlns:a16="http://schemas.microsoft.com/office/drawing/2014/main" xmlns="" id="{8CC57784-3896-4BBB-BB63-66AD78903BA1}"/>
                </a:ext>
              </a:extLst>
            </p:cNvPr>
            <p:cNvSpPr/>
            <p:nvPr/>
          </p:nvSpPr>
          <p:spPr bwMode="auto">
            <a:xfrm>
              <a:off x="6332327" y="5059704"/>
              <a:ext cx="1116736" cy="431164"/>
            </a:xfrm>
            <a:prstGeom prst="roundRect">
              <a:avLst>
                <a:gd name="adj" fmla="val 0"/>
              </a:avLst>
            </a:prstGeom>
            <a:solidFill>
              <a:srgbClr val="D9D9D9"/>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cs typeface="Arial" pitchFamily="34" charset="0"/>
                </a:rPr>
                <a:t>Radiometer</a:t>
              </a:r>
            </a:p>
            <a:p>
              <a:pPr algn="ctr">
                <a:spcBef>
                  <a:spcPts val="0"/>
                </a:spcBef>
              </a:pPr>
              <a:r>
                <a:rPr lang="en-US" sz="1000">
                  <a:cs typeface="Arial" pitchFamily="34" charset="0"/>
                </a:rPr>
                <a:t>AQT90 Flex</a:t>
              </a:r>
              <a:endParaRPr lang="en-SG" sz="1000" dirty="0">
                <a:cs typeface="Arial" pitchFamily="34" charset="0"/>
              </a:endParaRPr>
            </a:p>
          </p:txBody>
        </p:sp>
        <p:sp>
          <p:nvSpPr>
            <p:cNvPr id="248" name="Rounded Rectangle 16">
              <a:extLst>
                <a:ext uri="{FF2B5EF4-FFF2-40B4-BE49-F238E27FC236}">
                  <a16:creationId xmlns:a16="http://schemas.microsoft.com/office/drawing/2014/main" xmlns="" id="{0DE0CF4C-8F3D-4A6F-8B6C-AC167200CC8B}"/>
                </a:ext>
              </a:extLst>
            </p:cNvPr>
            <p:cNvSpPr/>
            <p:nvPr/>
          </p:nvSpPr>
          <p:spPr bwMode="auto">
            <a:xfrm>
              <a:off x="7496668" y="5059704"/>
              <a:ext cx="1116736" cy="431164"/>
            </a:xfrm>
            <a:prstGeom prst="roundRect">
              <a:avLst>
                <a:gd name="adj" fmla="val 0"/>
              </a:avLst>
            </a:prstGeom>
            <a:solidFill>
              <a:srgbClr val="D9D9D9"/>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a:cs typeface="Arial" pitchFamily="34" charset="0"/>
                </a:rPr>
                <a:t>Biosite</a:t>
              </a:r>
              <a:endParaRPr lang="en-US" sz="1000" dirty="0">
                <a:cs typeface="Arial" pitchFamily="34" charset="0"/>
              </a:endParaRPr>
            </a:p>
            <a:p>
              <a:pPr algn="ctr">
                <a:spcBef>
                  <a:spcPts val="0"/>
                </a:spcBef>
              </a:pPr>
              <a:r>
                <a:rPr lang="en-US" sz="1000">
                  <a:cs typeface="Arial" pitchFamily="34" charset="0"/>
                </a:rPr>
                <a:t>Triage</a:t>
              </a:r>
              <a:endParaRPr lang="en-SG" sz="1000" dirty="0">
                <a:cs typeface="Arial" pitchFamily="34" charset="0"/>
              </a:endParaRPr>
            </a:p>
          </p:txBody>
        </p:sp>
        <p:sp>
          <p:nvSpPr>
            <p:cNvPr id="249" name="Rounded Rectangle 16">
              <a:extLst>
                <a:ext uri="{FF2B5EF4-FFF2-40B4-BE49-F238E27FC236}">
                  <a16:creationId xmlns:a16="http://schemas.microsoft.com/office/drawing/2014/main" xmlns="" id="{4886E5F1-F8D5-448D-830F-7DEFCB4E9D76}"/>
                </a:ext>
              </a:extLst>
            </p:cNvPr>
            <p:cNvSpPr/>
            <p:nvPr/>
          </p:nvSpPr>
          <p:spPr bwMode="auto">
            <a:xfrm>
              <a:off x="8661009" y="5059704"/>
              <a:ext cx="1116736" cy="431164"/>
            </a:xfrm>
            <a:prstGeom prst="roundRect">
              <a:avLst>
                <a:gd name="adj" fmla="val 0"/>
              </a:avLst>
            </a:prstGeom>
            <a:solidFill>
              <a:srgbClr val="D9D9D9"/>
            </a:solidFill>
            <a:ln>
              <a:noFill/>
            </a:ln>
            <a:effectLst/>
            <a:extLst/>
          </p:spPr>
          <p:txBody>
            <a:bodyPr vert="horz" wrap="none" lIns="91440" tIns="45720" rIns="91440" bIns="45720" numCol="1" rtlCol="0" anchor="ctr" anchorCtr="0" compatLnSpc="1">
              <a:prstTxWarp prst="textNoShape">
                <a:avLst/>
              </a:prstTxWarp>
              <a:noAutofit/>
            </a:bodyPr>
            <a:lstStyle/>
            <a:p>
              <a:pPr algn="ctr">
                <a:spcBef>
                  <a:spcPts val="0"/>
                </a:spcBef>
              </a:pPr>
              <a:r>
                <a:rPr lang="en-US" sz="1000" dirty="0">
                  <a:cs typeface="Arial" pitchFamily="34" charset="0"/>
                </a:rPr>
                <a:t>Alere</a:t>
              </a:r>
            </a:p>
            <a:p>
              <a:pPr algn="ctr">
                <a:spcBef>
                  <a:spcPts val="0"/>
                </a:spcBef>
              </a:pPr>
              <a:r>
                <a:rPr lang="en-US" sz="1000">
                  <a:cs typeface="Arial" pitchFamily="34" charset="0"/>
                </a:rPr>
                <a:t>Triage</a:t>
              </a:r>
              <a:endParaRPr lang="en-SG" sz="1000" dirty="0">
                <a:cs typeface="Arial" pitchFamily="34" charset="0"/>
              </a:endParaRPr>
            </a:p>
          </p:txBody>
        </p:sp>
        <p:sp>
          <p:nvSpPr>
            <p:cNvPr id="250" name="Rounded Rectangle 16">
              <a:extLst>
                <a:ext uri="{FF2B5EF4-FFF2-40B4-BE49-F238E27FC236}">
                  <a16:creationId xmlns:a16="http://schemas.microsoft.com/office/drawing/2014/main" xmlns="" id="{B9BB92DB-622E-415C-BF2F-448F5F0DA61F}"/>
                </a:ext>
              </a:extLst>
            </p:cNvPr>
            <p:cNvSpPr/>
            <p:nvPr/>
          </p:nvSpPr>
          <p:spPr bwMode="auto">
            <a:xfrm>
              <a:off x="510622" y="4111420"/>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Horiba</a:t>
              </a:r>
            </a:p>
            <a:p>
              <a:pPr algn="ctr">
                <a:lnSpc>
                  <a:spcPct val="90000"/>
                </a:lnSpc>
                <a:spcBef>
                  <a:spcPct val="0"/>
                </a:spcBef>
              </a:pPr>
              <a:r>
                <a:rPr lang="en-SG" sz="1000" dirty="0">
                  <a:solidFill>
                    <a:schemeClr val="bg1"/>
                  </a:solidFill>
                  <a:cs typeface="Arial" pitchFamily="34" charset="0"/>
                </a:rPr>
                <a:t>Micros 45 </a:t>
              </a:r>
            </a:p>
          </p:txBody>
        </p:sp>
        <p:sp>
          <p:nvSpPr>
            <p:cNvPr id="251" name="Rounded Rectangle 16">
              <a:extLst>
                <a:ext uri="{FF2B5EF4-FFF2-40B4-BE49-F238E27FC236}">
                  <a16:creationId xmlns:a16="http://schemas.microsoft.com/office/drawing/2014/main" xmlns="" id="{FDD3FB6B-8D6F-4343-A7CB-7ECDA383A938}"/>
                </a:ext>
              </a:extLst>
            </p:cNvPr>
            <p:cNvSpPr/>
            <p:nvPr/>
          </p:nvSpPr>
          <p:spPr bwMode="auto">
            <a:xfrm>
              <a:off x="1674963" y="4111420"/>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lnSpc>
                  <a:spcPct val="90000"/>
                </a:lnSpc>
                <a:spcBef>
                  <a:spcPct val="0"/>
                </a:spcBef>
              </a:pPr>
              <a:r>
                <a:rPr lang="en-US" sz="1000" dirty="0">
                  <a:solidFill>
                    <a:schemeClr val="bg1"/>
                  </a:solidFill>
                  <a:cs typeface="Arial" pitchFamily="34" charset="0"/>
                </a:rPr>
                <a:t>Horiba</a:t>
              </a:r>
            </a:p>
            <a:p>
              <a:pPr algn="ctr">
                <a:lnSpc>
                  <a:spcPct val="90000"/>
                </a:lnSpc>
                <a:spcBef>
                  <a:spcPct val="0"/>
                </a:spcBef>
              </a:pPr>
              <a:r>
                <a:rPr lang="en-SG" sz="1000" dirty="0">
                  <a:solidFill>
                    <a:schemeClr val="bg1"/>
                  </a:solidFill>
                  <a:cs typeface="Arial" pitchFamily="34" charset="0"/>
                </a:rPr>
                <a:t>Micros 60</a:t>
              </a:r>
            </a:p>
          </p:txBody>
        </p:sp>
        <p:sp>
          <p:nvSpPr>
            <p:cNvPr id="252" name="Rounded Rectangle 16">
              <a:extLst>
                <a:ext uri="{FF2B5EF4-FFF2-40B4-BE49-F238E27FC236}">
                  <a16:creationId xmlns:a16="http://schemas.microsoft.com/office/drawing/2014/main" xmlns="" id="{940D78EA-56DB-4482-B6EB-BF6A7D602DD5}"/>
                </a:ext>
              </a:extLst>
            </p:cNvPr>
            <p:cNvSpPr/>
            <p:nvPr/>
          </p:nvSpPr>
          <p:spPr bwMode="auto">
            <a:xfrm>
              <a:off x="2839304" y="4111420"/>
              <a:ext cx="1116736" cy="431164"/>
            </a:xfrm>
            <a:prstGeom prst="roundRect">
              <a:avLst>
                <a:gd name="adj" fmla="val 0"/>
              </a:avLst>
            </a:prstGeom>
            <a:solidFill>
              <a:srgbClr val="00925B"/>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Horiba</a:t>
              </a:r>
            </a:p>
            <a:p>
              <a:pPr algn="ctr">
                <a:spcBef>
                  <a:spcPts val="0"/>
                </a:spcBef>
              </a:pPr>
              <a:r>
                <a:rPr lang="en-SG" sz="1000" dirty="0">
                  <a:solidFill>
                    <a:schemeClr val="bg1"/>
                  </a:solidFill>
                  <a:cs typeface="Arial" pitchFamily="34" charset="0"/>
                </a:rPr>
                <a:t>CRP 200</a:t>
              </a:r>
            </a:p>
          </p:txBody>
        </p:sp>
        <p:sp>
          <p:nvSpPr>
            <p:cNvPr id="253" name="Rounded Rectangle 16">
              <a:extLst>
                <a:ext uri="{FF2B5EF4-FFF2-40B4-BE49-F238E27FC236}">
                  <a16:creationId xmlns:a16="http://schemas.microsoft.com/office/drawing/2014/main" xmlns="" id="{B147ABE6-74AF-4B8F-B229-DA9110C1827B}"/>
                </a:ext>
              </a:extLst>
            </p:cNvPr>
            <p:cNvSpPr/>
            <p:nvPr/>
          </p:nvSpPr>
          <p:spPr bwMode="auto">
            <a:xfrm>
              <a:off x="4003645" y="4111420"/>
              <a:ext cx="1116736" cy="431164"/>
            </a:xfrm>
            <a:prstGeom prst="roundRect">
              <a:avLst>
                <a:gd name="adj" fmla="val 0"/>
              </a:avLst>
            </a:prstGeom>
            <a:solidFill>
              <a:srgbClr val="808285"/>
            </a:solidFill>
            <a:ln>
              <a:noFill/>
            </a:ln>
            <a:effectLst/>
            <a:extLst/>
          </p:spPr>
          <p:txBody>
            <a:bodyPr vert="horz" wrap="none" lIns="36000" tIns="36000" rIns="36000" bIns="36000" numCol="1" rtlCol="0" anchor="ctr" anchorCtr="0" compatLnSpc="1">
              <a:prstTxWarp prst="textNoShape">
                <a:avLst/>
              </a:prstTxWarp>
              <a:noAutofit/>
            </a:bodyPr>
            <a:lstStyle/>
            <a:p>
              <a:pPr algn="ctr">
                <a:spcBef>
                  <a:spcPts val="0"/>
                </a:spcBef>
              </a:pPr>
              <a:r>
                <a:rPr lang="en-US" sz="1000" dirty="0">
                  <a:solidFill>
                    <a:schemeClr val="bg1"/>
                  </a:solidFill>
                  <a:cs typeface="Arial" pitchFamily="34" charset="0"/>
                </a:rPr>
                <a:t>Radiometer</a:t>
              </a:r>
            </a:p>
            <a:p>
              <a:pPr algn="ctr">
                <a:spcBef>
                  <a:spcPts val="0"/>
                </a:spcBef>
              </a:pPr>
              <a:r>
                <a:rPr lang="en-US" sz="1000" dirty="0">
                  <a:solidFill>
                    <a:schemeClr val="bg1"/>
                  </a:solidFill>
                  <a:cs typeface="Arial" pitchFamily="34" charset="0"/>
                </a:rPr>
                <a:t>ABL600 series</a:t>
              </a:r>
              <a:endParaRPr lang="en-SG" sz="1000" dirty="0">
                <a:solidFill>
                  <a:schemeClr val="bg1"/>
                </a:solidFill>
                <a:cs typeface="Arial" pitchFamily="34" charset="0"/>
              </a:endParaRPr>
            </a:p>
          </p:txBody>
        </p:sp>
      </p:grpSp>
      <p:sp>
        <p:nvSpPr>
          <p:cNvPr id="60" name="Rectangle 2"/>
          <p:cNvSpPr>
            <a:spLocks noGrp="1" noChangeArrowheads="1"/>
          </p:cNvSpPr>
          <p:nvPr>
            <p:ph type="title"/>
          </p:nvPr>
        </p:nvSpPr>
        <p:spPr/>
        <p:txBody>
          <a:bodyPr>
            <a:noAutofit/>
          </a:bodyPr>
          <a:lstStyle/>
          <a:p>
            <a:pPr>
              <a:defRPr/>
            </a:pPr>
            <a:r>
              <a:rPr lang="en-US" dirty="0" err="1" smtClean="0"/>
              <a:t>cobas</a:t>
            </a:r>
            <a:r>
              <a:rPr lang="en-US" baseline="30000" dirty="0" smtClean="0"/>
              <a:t>®</a:t>
            </a:r>
            <a:r>
              <a:rPr lang="en-US" dirty="0" smtClean="0"/>
              <a:t> </a:t>
            </a:r>
            <a:r>
              <a:rPr lang="en-US" dirty="0"/>
              <a:t>POC IT solutions</a:t>
            </a:r>
            <a:endParaRPr lang="en-US" b="0" i="1" dirty="0">
              <a:latin typeface="Minion"/>
              <a:ea typeface="ＭＳ Ｐゴシック" charset="0"/>
              <a:cs typeface="Minion"/>
            </a:endParaRPr>
          </a:p>
        </p:txBody>
      </p:sp>
      <p:sp>
        <p:nvSpPr>
          <p:cNvPr id="3" name="Text Placeholder 2">
            <a:extLst>
              <a:ext uri="{FF2B5EF4-FFF2-40B4-BE49-F238E27FC236}">
                <a16:creationId xmlns:a16="http://schemas.microsoft.com/office/drawing/2014/main" xmlns="" id="{64A60DF7-7680-49C0-81CB-C6B739784FF5}"/>
              </a:ext>
            </a:extLst>
          </p:cNvPr>
          <p:cNvSpPr>
            <a:spLocks noGrp="1"/>
          </p:cNvSpPr>
          <p:nvPr>
            <p:ph type="body" sz="quarter" idx="12"/>
          </p:nvPr>
        </p:nvSpPr>
        <p:spPr/>
        <p:txBody>
          <a:bodyPr>
            <a:noAutofit/>
          </a:bodyPr>
          <a:lstStyle/>
          <a:p>
            <a:r>
              <a:rPr lang="en-SG" dirty="0">
                <a:latin typeface="Minion"/>
                <a:ea typeface="ＭＳ Ｐゴシック" charset="0"/>
              </a:rPr>
              <a:t>Third-party drivers available to f</a:t>
            </a:r>
            <a:r>
              <a:rPr lang="en-SG" dirty="0">
                <a:latin typeface="Minion"/>
                <a:ea typeface="ＭＳ Ｐゴシック" charset="0"/>
                <a:cs typeface="Minion"/>
              </a:rPr>
              <a:t>it your individual needs</a:t>
            </a:r>
            <a:endParaRPr lang="en-GB" dirty="0"/>
          </a:p>
        </p:txBody>
      </p:sp>
      <p:grpSp>
        <p:nvGrpSpPr>
          <p:cNvPr id="38" name="Group 37">
            <a:extLst>
              <a:ext uri="{FF2B5EF4-FFF2-40B4-BE49-F238E27FC236}">
                <a16:creationId xmlns:a16="http://schemas.microsoft.com/office/drawing/2014/main" xmlns="" id="{8DB7B163-5170-497B-8179-4B568551B902}"/>
              </a:ext>
            </a:extLst>
          </p:cNvPr>
          <p:cNvGrpSpPr/>
          <p:nvPr/>
        </p:nvGrpSpPr>
        <p:grpSpPr>
          <a:xfrm>
            <a:off x="10259314" y="1783712"/>
            <a:ext cx="1683305" cy="3862358"/>
            <a:chOff x="10259314" y="1783712"/>
            <a:chExt cx="1683305" cy="3862358"/>
          </a:xfrm>
        </p:grpSpPr>
        <p:sp>
          <p:nvSpPr>
            <p:cNvPr id="2" name="TextBox 1"/>
            <p:cNvSpPr txBox="1"/>
            <p:nvPr/>
          </p:nvSpPr>
          <p:spPr>
            <a:xfrm>
              <a:off x="10527425" y="2810233"/>
              <a:ext cx="1415194" cy="276999"/>
            </a:xfrm>
            <a:prstGeom prst="rect">
              <a:avLst/>
            </a:prstGeom>
            <a:noFill/>
          </p:spPr>
          <p:txBody>
            <a:bodyPr wrap="square" rtlCol="0">
              <a:noAutofit/>
            </a:bodyPr>
            <a:lstStyle>
              <a:defPPr>
                <a:defRPr lang="en-US"/>
              </a:defPPr>
              <a:lvl1pPr>
                <a:defRPr sz="1200"/>
              </a:lvl1pPr>
            </a:lstStyle>
            <a:p>
              <a:r>
                <a:rPr lang="en-SG" dirty="0"/>
                <a:t>Clinical Chemistry</a:t>
              </a:r>
            </a:p>
          </p:txBody>
        </p:sp>
        <p:sp>
          <p:nvSpPr>
            <p:cNvPr id="47" name="TextBox 46"/>
            <p:cNvSpPr txBox="1"/>
            <p:nvPr/>
          </p:nvSpPr>
          <p:spPr>
            <a:xfrm>
              <a:off x="10527426" y="3816936"/>
              <a:ext cx="1293091" cy="276999"/>
            </a:xfrm>
            <a:prstGeom prst="rect">
              <a:avLst/>
            </a:prstGeom>
            <a:noFill/>
          </p:spPr>
          <p:txBody>
            <a:bodyPr wrap="square" rtlCol="0">
              <a:noAutofit/>
            </a:bodyPr>
            <a:lstStyle>
              <a:defPPr>
                <a:defRPr lang="en-US"/>
              </a:defPPr>
              <a:lvl1pPr>
                <a:defRPr sz="1200"/>
              </a:lvl1pPr>
            </a:lstStyle>
            <a:p>
              <a:r>
                <a:rPr lang="en-SG" dirty="0"/>
                <a:t>Glucose/ketones</a:t>
              </a:r>
            </a:p>
          </p:txBody>
        </p:sp>
        <p:sp>
          <p:nvSpPr>
            <p:cNvPr id="48" name="TextBox 47"/>
            <p:cNvSpPr txBox="1"/>
            <p:nvPr/>
          </p:nvSpPr>
          <p:spPr>
            <a:xfrm>
              <a:off x="10527426" y="5369071"/>
              <a:ext cx="825867" cy="276999"/>
            </a:xfrm>
            <a:prstGeom prst="rect">
              <a:avLst/>
            </a:prstGeom>
            <a:noFill/>
          </p:spPr>
          <p:txBody>
            <a:bodyPr wrap="none" rtlCol="0">
              <a:noAutofit/>
            </a:bodyPr>
            <a:lstStyle>
              <a:defPPr>
                <a:defRPr lang="en-US"/>
              </a:defPPr>
              <a:lvl1pPr>
                <a:defRPr sz="1200"/>
              </a:lvl1pPr>
            </a:lstStyle>
            <a:p>
              <a:r>
                <a:rPr lang="en-SG" dirty="0"/>
                <a:t>Blood gas</a:t>
              </a:r>
            </a:p>
          </p:txBody>
        </p:sp>
        <p:sp>
          <p:nvSpPr>
            <p:cNvPr id="49" name="TextBox 48"/>
            <p:cNvSpPr txBox="1"/>
            <p:nvPr/>
          </p:nvSpPr>
          <p:spPr>
            <a:xfrm>
              <a:off x="10521004" y="4856877"/>
              <a:ext cx="867545" cy="276999"/>
            </a:xfrm>
            <a:prstGeom prst="rect">
              <a:avLst/>
            </a:prstGeom>
            <a:noFill/>
          </p:spPr>
          <p:txBody>
            <a:bodyPr wrap="none" rtlCol="0">
              <a:noAutofit/>
            </a:bodyPr>
            <a:lstStyle>
              <a:defPPr>
                <a:defRPr lang="en-US"/>
              </a:defPPr>
              <a:lvl1pPr>
                <a:defRPr sz="1200"/>
              </a:lvl1pPr>
            </a:lstStyle>
            <a:p>
              <a:r>
                <a:rPr lang="en-SG" dirty="0"/>
                <a:t>Pregnancy</a:t>
              </a:r>
            </a:p>
          </p:txBody>
        </p:sp>
        <p:sp>
          <p:nvSpPr>
            <p:cNvPr id="52" name="TextBox 51"/>
            <p:cNvSpPr txBox="1"/>
            <p:nvPr/>
          </p:nvSpPr>
          <p:spPr>
            <a:xfrm>
              <a:off x="10527426" y="1783712"/>
              <a:ext cx="957121" cy="276999"/>
            </a:xfrm>
            <a:prstGeom prst="rect">
              <a:avLst/>
            </a:prstGeom>
            <a:noFill/>
          </p:spPr>
          <p:txBody>
            <a:bodyPr wrap="none" rtlCol="0">
              <a:noAutofit/>
            </a:bodyPr>
            <a:lstStyle/>
            <a:p>
              <a:r>
                <a:rPr lang="en-SG" sz="1200" dirty="0"/>
                <a:t>Coagulation</a:t>
              </a:r>
            </a:p>
          </p:txBody>
        </p:sp>
        <p:sp>
          <p:nvSpPr>
            <p:cNvPr id="53" name="TextBox 52"/>
            <p:cNvSpPr txBox="1"/>
            <p:nvPr/>
          </p:nvSpPr>
          <p:spPr>
            <a:xfrm>
              <a:off x="10527426" y="4313578"/>
              <a:ext cx="950709" cy="276999"/>
            </a:xfrm>
            <a:prstGeom prst="rect">
              <a:avLst/>
            </a:prstGeom>
            <a:noFill/>
          </p:spPr>
          <p:txBody>
            <a:bodyPr wrap="none" rtlCol="0">
              <a:noAutofit/>
            </a:bodyPr>
            <a:lstStyle>
              <a:defPPr>
                <a:defRPr lang="en-US"/>
              </a:defPPr>
              <a:lvl1pPr>
                <a:defRPr sz="1200"/>
              </a:lvl1pPr>
            </a:lstStyle>
            <a:p>
              <a:r>
                <a:rPr lang="en-SG" dirty="0" err="1"/>
                <a:t>Hematology</a:t>
              </a:r>
              <a:endParaRPr lang="en-SG" dirty="0"/>
            </a:p>
          </p:txBody>
        </p:sp>
        <p:sp>
          <p:nvSpPr>
            <p:cNvPr id="64" name="TextBox 63"/>
            <p:cNvSpPr txBox="1"/>
            <p:nvPr/>
          </p:nvSpPr>
          <p:spPr>
            <a:xfrm>
              <a:off x="10527426" y="2295906"/>
              <a:ext cx="681597" cy="276999"/>
            </a:xfrm>
            <a:prstGeom prst="rect">
              <a:avLst/>
            </a:prstGeom>
            <a:noFill/>
          </p:spPr>
          <p:txBody>
            <a:bodyPr wrap="none" rtlCol="0">
              <a:noAutofit/>
            </a:bodyPr>
            <a:lstStyle>
              <a:defPPr>
                <a:defRPr lang="en-US"/>
              </a:defPPr>
              <a:lvl1pPr>
                <a:defRPr sz="1200"/>
              </a:lvl1pPr>
            </a:lstStyle>
            <a:p>
              <a:r>
                <a:rPr lang="en-SG" dirty="0"/>
                <a:t>Cardiac</a:t>
              </a:r>
            </a:p>
          </p:txBody>
        </p:sp>
        <p:sp>
          <p:nvSpPr>
            <p:cNvPr id="65" name="TextBox 64"/>
            <p:cNvSpPr txBox="1"/>
            <p:nvPr/>
          </p:nvSpPr>
          <p:spPr>
            <a:xfrm>
              <a:off x="10521004" y="3320295"/>
              <a:ext cx="623889" cy="276999"/>
            </a:xfrm>
            <a:prstGeom prst="rect">
              <a:avLst/>
            </a:prstGeom>
            <a:noFill/>
          </p:spPr>
          <p:txBody>
            <a:bodyPr wrap="none" rtlCol="0">
              <a:noAutofit/>
            </a:bodyPr>
            <a:lstStyle>
              <a:defPPr>
                <a:defRPr lang="en-US"/>
              </a:defPPr>
              <a:lvl1pPr>
                <a:defRPr sz="1200"/>
              </a:lvl1pPr>
            </a:lstStyle>
            <a:p>
              <a:r>
                <a:rPr lang="en-SG" dirty="0"/>
                <a:t>HbA1c</a:t>
              </a:r>
            </a:p>
          </p:txBody>
        </p:sp>
        <p:sp>
          <p:nvSpPr>
            <p:cNvPr id="12" name="Rectangle 11"/>
            <p:cNvSpPr/>
            <p:nvPr/>
          </p:nvSpPr>
          <p:spPr bwMode="auto">
            <a:xfrm>
              <a:off x="10259314" y="1794379"/>
              <a:ext cx="255096" cy="248455"/>
            </a:xfrm>
            <a:prstGeom prst="rect">
              <a:avLst/>
            </a:prstGeom>
            <a:solidFill>
              <a:schemeClr val="accent3"/>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68" name="Rectangle 67"/>
            <p:cNvSpPr/>
            <p:nvPr/>
          </p:nvSpPr>
          <p:spPr bwMode="auto">
            <a:xfrm>
              <a:off x="10259314" y="2306573"/>
              <a:ext cx="255096" cy="248455"/>
            </a:xfrm>
            <a:prstGeom prst="rect">
              <a:avLst/>
            </a:prstGeom>
            <a:solidFill>
              <a:schemeClr val="bg1">
                <a:lumMod val="85000"/>
              </a:schemeClr>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69" name="Rectangle 68"/>
            <p:cNvSpPr/>
            <p:nvPr/>
          </p:nvSpPr>
          <p:spPr bwMode="auto">
            <a:xfrm>
              <a:off x="10259314" y="2818767"/>
              <a:ext cx="255096" cy="248455"/>
            </a:xfrm>
            <a:prstGeom prst="rect">
              <a:avLst/>
            </a:prstGeom>
            <a:solidFill>
              <a:srgbClr val="782177"/>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73" name="Rectangle 72"/>
            <p:cNvSpPr/>
            <p:nvPr/>
          </p:nvSpPr>
          <p:spPr bwMode="auto">
            <a:xfrm>
              <a:off x="10259314" y="3330961"/>
              <a:ext cx="255096" cy="248455"/>
            </a:xfrm>
            <a:prstGeom prst="rect">
              <a:avLst/>
            </a:prstGeom>
            <a:solidFill>
              <a:schemeClr val="accent2"/>
            </a:solidFill>
            <a:ln>
              <a:noFill/>
            </a:ln>
            <a:effectLst/>
            <a:extLst/>
          </p:spPr>
          <p:txBody>
            <a:bodyPr vert="horz" wrap="none" lIns="91440" tIns="45720" rIns="91440" bIns="45720" numCol="1" rtlCol="0" anchor="ctr" anchorCtr="0" compatLnSpc="1">
              <a:prstTxWarp prst="textNoShape">
                <a:avLst/>
              </a:prstTxWarp>
              <a:noAutofit/>
            </a:bodyPr>
            <a:lstStyle/>
            <a:p>
              <a:pPr algn="ctr" eaLnBrk="1" hangingPunct="1">
                <a:lnSpc>
                  <a:spcPts val="1700"/>
                </a:lnSpc>
              </a:pPr>
              <a:endParaRPr lang="en-GB" sz="1200">
                <a:solidFill>
                  <a:srgbClr val="000000"/>
                </a:solidFill>
                <a:cs typeface="Arial" charset="0"/>
              </a:endParaRPr>
            </a:p>
          </p:txBody>
        </p:sp>
        <p:sp>
          <p:nvSpPr>
            <p:cNvPr id="74" name="Rectangle 73"/>
            <p:cNvSpPr/>
            <p:nvPr/>
          </p:nvSpPr>
          <p:spPr bwMode="auto">
            <a:xfrm>
              <a:off x="10259314" y="3843155"/>
              <a:ext cx="255096" cy="248455"/>
            </a:xfrm>
            <a:prstGeom prst="rect">
              <a:avLst/>
            </a:prstGeom>
            <a:solidFill>
              <a:schemeClr val="accent4"/>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75" name="Rectangle 74"/>
            <p:cNvSpPr/>
            <p:nvPr/>
          </p:nvSpPr>
          <p:spPr bwMode="auto">
            <a:xfrm>
              <a:off x="10259314" y="4355350"/>
              <a:ext cx="255096" cy="248455"/>
            </a:xfrm>
            <a:prstGeom prst="rect">
              <a:avLst/>
            </a:prstGeom>
            <a:solidFill>
              <a:schemeClr val="accent1"/>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76" name="Rectangle 75"/>
            <p:cNvSpPr/>
            <p:nvPr/>
          </p:nvSpPr>
          <p:spPr bwMode="auto">
            <a:xfrm>
              <a:off x="10259314" y="4867544"/>
              <a:ext cx="255096" cy="248455"/>
            </a:xfrm>
            <a:prstGeom prst="rect">
              <a:avLst/>
            </a:prstGeom>
            <a:solidFill>
              <a:srgbClr val="EE3D96"/>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sp>
          <p:nvSpPr>
            <p:cNvPr id="77" name="Rectangle 76"/>
            <p:cNvSpPr/>
            <p:nvPr/>
          </p:nvSpPr>
          <p:spPr bwMode="auto">
            <a:xfrm>
              <a:off x="10259314" y="5379738"/>
              <a:ext cx="255096" cy="248455"/>
            </a:xfrm>
            <a:prstGeom prst="rect">
              <a:avLst/>
            </a:prstGeom>
            <a:solidFill>
              <a:schemeClr val="tx2"/>
            </a:solidFill>
            <a:ln>
              <a:noFill/>
            </a:ln>
            <a:effectLst/>
            <a:extLst/>
          </p:spPr>
          <p:txBody>
            <a:bodyPr vert="horz" wrap="none" lIns="91440" tIns="45720" rIns="91440" bIns="45720" numCol="1" rtlCol="0" anchor="ctr" anchorCtr="0" compatLnSpc="1">
              <a:prstTxWarp prst="textNoShape">
                <a:avLst/>
              </a:prstTxWarp>
              <a:noAutofit/>
            </a:bodyPr>
            <a:lstStyle/>
            <a:p>
              <a:pPr algn="ctr">
                <a:lnSpc>
                  <a:spcPts val="1700"/>
                </a:lnSpc>
              </a:pPr>
              <a:endParaRPr lang="en-GB" sz="1200">
                <a:solidFill>
                  <a:srgbClr val="000000"/>
                </a:solidFill>
                <a:cs typeface="Arial" pitchFamily="34" charset="0"/>
              </a:endParaRPr>
            </a:p>
          </p:txBody>
        </p:sp>
      </p:grpSp>
      <p:sp>
        <p:nvSpPr>
          <p:cNvPr id="4" name="TextBox 3"/>
          <p:cNvSpPr txBox="1"/>
          <p:nvPr/>
        </p:nvSpPr>
        <p:spPr>
          <a:xfrm>
            <a:off x="9273308" y="5795158"/>
            <a:ext cx="2678548" cy="213489"/>
          </a:xfrm>
          <a:prstGeom prst="rect">
            <a:avLst/>
          </a:prstGeom>
          <a:noFill/>
        </p:spPr>
        <p:txBody>
          <a:bodyPr wrap="square" rtlCol="0">
            <a:spAutoFit/>
          </a:bodyPr>
          <a:lstStyle/>
          <a:p>
            <a:r>
              <a:rPr lang="en-GB" sz="800" dirty="0"/>
              <a:t>*Trademarks are the property of their respective owners.</a:t>
            </a:r>
            <a:endParaRPr lang="en-SG" sz="800" dirty="0"/>
          </a:p>
        </p:txBody>
      </p:sp>
      <p:sp>
        <p:nvSpPr>
          <p:cNvPr id="136" name="TextBox 135">
            <a:extLst>
              <a:ext uri="{FF2B5EF4-FFF2-40B4-BE49-F238E27FC236}">
                <a16:creationId xmlns:a16="http://schemas.microsoft.com/office/drawing/2014/main" xmlns="" id="{665F2E41-3442-4FB4-8EFD-420C87226658}"/>
              </a:ext>
            </a:extLst>
          </p:cNvPr>
          <p:cNvSpPr txBox="1"/>
          <p:nvPr/>
        </p:nvSpPr>
        <p:spPr>
          <a:xfrm>
            <a:off x="6094389" y="2235280"/>
            <a:ext cx="402336" cy="2423758"/>
          </a:xfrm>
          <a:prstGeom prst="rect">
            <a:avLst/>
          </a:prstGeom>
          <a:noFill/>
        </p:spPr>
        <p:txBody>
          <a:bodyPr wrap="none" lIns="0" tIns="0" rIns="0" bIns="0" rtlCol="0">
            <a:noAutofit/>
          </a:bodyPr>
          <a:lstStyle/>
          <a:p>
            <a:pPr algn="r">
              <a:spcBef>
                <a:spcPts val="0"/>
              </a:spcBef>
              <a:spcAft>
                <a:spcPts val="2400"/>
              </a:spcAft>
            </a:pPr>
            <a:r>
              <a:rPr lang="en-GB" sz="1400" dirty="0"/>
              <a:t>30</a:t>
            </a:r>
          </a:p>
          <a:p>
            <a:pPr algn="r">
              <a:spcBef>
                <a:spcPts val="0"/>
              </a:spcBef>
              <a:spcAft>
                <a:spcPts val="2400"/>
              </a:spcAft>
            </a:pPr>
            <a:r>
              <a:rPr lang="en-GB" sz="1400" dirty="0">
                <a:solidFill>
                  <a:schemeClr val="bg1"/>
                </a:solidFill>
              </a:rPr>
              <a:t>25</a:t>
            </a:r>
          </a:p>
          <a:p>
            <a:pPr algn="r">
              <a:spcBef>
                <a:spcPts val="0"/>
              </a:spcBef>
              <a:spcAft>
                <a:spcPts val="2400"/>
              </a:spcAft>
            </a:pPr>
            <a:r>
              <a:rPr lang="en-GB" sz="1400" dirty="0"/>
              <a:t>20</a:t>
            </a:r>
          </a:p>
          <a:p>
            <a:pPr algn="r">
              <a:spcBef>
                <a:spcPts val="0"/>
              </a:spcBef>
              <a:spcAft>
                <a:spcPts val="2400"/>
              </a:spcAft>
            </a:pPr>
            <a:r>
              <a:rPr lang="en-GB" sz="1400" dirty="0">
                <a:solidFill>
                  <a:schemeClr val="bg1"/>
                </a:solidFill>
              </a:rPr>
              <a:t>15</a:t>
            </a:r>
          </a:p>
          <a:p>
            <a:pPr algn="r">
              <a:spcBef>
                <a:spcPts val="0"/>
              </a:spcBef>
              <a:spcAft>
                <a:spcPts val="2400"/>
              </a:spcAft>
            </a:pPr>
            <a:r>
              <a:rPr lang="en-GB" sz="1400" dirty="0"/>
              <a:t>10</a:t>
            </a:r>
          </a:p>
          <a:p>
            <a:pPr algn="r">
              <a:spcBef>
                <a:spcPts val="0"/>
              </a:spcBef>
              <a:spcAft>
                <a:spcPts val="2400"/>
              </a:spcAft>
            </a:pPr>
            <a:r>
              <a:rPr lang="en-GB" sz="1400" dirty="0">
                <a:solidFill>
                  <a:schemeClr val="bg1"/>
                </a:solidFill>
              </a:rPr>
              <a:t>5</a:t>
            </a:r>
          </a:p>
          <a:p>
            <a:pPr algn="r">
              <a:spcBef>
                <a:spcPts val="0"/>
              </a:spcBef>
              <a:spcAft>
                <a:spcPts val="2400"/>
              </a:spcAft>
            </a:pPr>
            <a:r>
              <a:rPr lang="en-GB" sz="1400" dirty="0"/>
              <a:t>0</a:t>
            </a:r>
          </a:p>
        </p:txBody>
      </p:sp>
      <p:grpSp>
        <p:nvGrpSpPr>
          <p:cNvPr id="137" name="Group 136">
            <a:extLst>
              <a:ext uri="{FF2B5EF4-FFF2-40B4-BE49-F238E27FC236}">
                <a16:creationId xmlns:a16="http://schemas.microsoft.com/office/drawing/2014/main" xmlns="" id="{3525188A-7C31-4CEB-8ED0-309FE4FE4C81}"/>
              </a:ext>
            </a:extLst>
          </p:cNvPr>
          <p:cNvGrpSpPr/>
          <p:nvPr/>
        </p:nvGrpSpPr>
        <p:grpSpPr>
          <a:xfrm>
            <a:off x="6621310" y="5004819"/>
            <a:ext cx="3788663" cy="312928"/>
            <a:chOff x="6519711" y="5234304"/>
            <a:chExt cx="3788663" cy="312928"/>
          </a:xfrm>
        </p:grpSpPr>
        <p:sp>
          <p:nvSpPr>
            <p:cNvPr id="138" name="TextBox 137">
              <a:extLst>
                <a:ext uri="{FF2B5EF4-FFF2-40B4-BE49-F238E27FC236}">
                  <a16:creationId xmlns:a16="http://schemas.microsoft.com/office/drawing/2014/main" xmlns="" id="{5258A6F6-F232-430C-B6B2-22DCB26CC521}"/>
                </a:ext>
              </a:extLst>
            </p:cNvPr>
            <p:cNvSpPr txBox="1"/>
            <p:nvPr/>
          </p:nvSpPr>
          <p:spPr>
            <a:xfrm>
              <a:off x="6519711" y="5234304"/>
              <a:ext cx="536448" cy="312928"/>
            </a:xfrm>
            <a:prstGeom prst="rect">
              <a:avLst/>
            </a:prstGeom>
            <a:noFill/>
          </p:spPr>
          <p:txBody>
            <a:bodyPr wrap="none" lIns="0" tIns="0" rIns="0" bIns="0" rtlCol="0">
              <a:noAutofit/>
            </a:bodyPr>
            <a:lstStyle/>
            <a:p>
              <a:pPr algn="ctr">
                <a:spcBef>
                  <a:spcPts val="0"/>
                </a:spcBef>
                <a:spcAft>
                  <a:spcPts val="600"/>
                </a:spcAft>
              </a:pPr>
              <a:endParaRPr lang="en-GB" sz="1400" b="1" dirty="0"/>
            </a:p>
          </p:txBody>
        </p:sp>
        <p:sp>
          <p:nvSpPr>
            <p:cNvPr id="139" name="TextBox 138">
              <a:extLst>
                <a:ext uri="{FF2B5EF4-FFF2-40B4-BE49-F238E27FC236}">
                  <a16:creationId xmlns:a16="http://schemas.microsoft.com/office/drawing/2014/main" xmlns="" id="{52092F68-35F5-4B8E-BCB6-C5D910DD3E3C}"/>
                </a:ext>
              </a:extLst>
            </p:cNvPr>
            <p:cNvSpPr txBox="1"/>
            <p:nvPr/>
          </p:nvSpPr>
          <p:spPr>
            <a:xfrm>
              <a:off x="7603782" y="5234304"/>
              <a:ext cx="536448" cy="312928"/>
            </a:xfrm>
            <a:prstGeom prst="rect">
              <a:avLst/>
            </a:prstGeom>
            <a:noFill/>
          </p:spPr>
          <p:txBody>
            <a:bodyPr wrap="none" lIns="0" tIns="0" rIns="0" bIns="0" rtlCol="0">
              <a:noAutofit/>
            </a:bodyPr>
            <a:lstStyle/>
            <a:p>
              <a:pPr algn="ctr">
                <a:spcBef>
                  <a:spcPts val="0"/>
                </a:spcBef>
                <a:spcAft>
                  <a:spcPts val="600"/>
                </a:spcAft>
              </a:pPr>
              <a:endParaRPr lang="en-GB" sz="1400" b="1" dirty="0"/>
            </a:p>
          </p:txBody>
        </p:sp>
        <p:sp>
          <p:nvSpPr>
            <p:cNvPr id="140" name="TextBox 139">
              <a:extLst>
                <a:ext uri="{FF2B5EF4-FFF2-40B4-BE49-F238E27FC236}">
                  <a16:creationId xmlns:a16="http://schemas.microsoft.com/office/drawing/2014/main" xmlns="" id="{CF6388BE-9310-463D-80EA-6B649E5065D8}"/>
                </a:ext>
              </a:extLst>
            </p:cNvPr>
            <p:cNvSpPr txBox="1"/>
            <p:nvPr/>
          </p:nvSpPr>
          <p:spPr>
            <a:xfrm>
              <a:off x="8687853" y="5234304"/>
              <a:ext cx="536448" cy="312928"/>
            </a:xfrm>
            <a:prstGeom prst="rect">
              <a:avLst/>
            </a:prstGeom>
            <a:noFill/>
          </p:spPr>
          <p:txBody>
            <a:bodyPr wrap="none" lIns="0" tIns="0" rIns="0" bIns="0" rtlCol="0">
              <a:noAutofit/>
            </a:bodyPr>
            <a:lstStyle/>
            <a:p>
              <a:pPr algn="ctr">
                <a:spcBef>
                  <a:spcPts val="0"/>
                </a:spcBef>
                <a:spcAft>
                  <a:spcPts val="600"/>
                </a:spcAft>
              </a:pPr>
              <a:endParaRPr lang="en-GB" sz="1400" b="1" dirty="0"/>
            </a:p>
          </p:txBody>
        </p:sp>
        <p:sp>
          <p:nvSpPr>
            <p:cNvPr id="141" name="TextBox 140">
              <a:extLst>
                <a:ext uri="{FF2B5EF4-FFF2-40B4-BE49-F238E27FC236}">
                  <a16:creationId xmlns:a16="http://schemas.microsoft.com/office/drawing/2014/main" xmlns="" id="{14FF2BF4-5D1E-441F-A02F-D3FB713B4439}"/>
                </a:ext>
              </a:extLst>
            </p:cNvPr>
            <p:cNvSpPr txBox="1"/>
            <p:nvPr/>
          </p:nvSpPr>
          <p:spPr>
            <a:xfrm>
              <a:off x="9771926" y="5234304"/>
              <a:ext cx="536448" cy="312928"/>
            </a:xfrm>
            <a:prstGeom prst="rect">
              <a:avLst/>
            </a:prstGeom>
            <a:noFill/>
          </p:spPr>
          <p:txBody>
            <a:bodyPr wrap="none" lIns="0" tIns="0" rIns="0" bIns="0" rtlCol="0">
              <a:noAutofit/>
            </a:bodyPr>
            <a:lstStyle/>
            <a:p>
              <a:pPr algn="ctr">
                <a:spcBef>
                  <a:spcPts val="0"/>
                </a:spcBef>
                <a:spcAft>
                  <a:spcPts val="600"/>
                </a:spcAft>
              </a:pPr>
              <a:endParaRPr lang="en-GB" sz="1400" b="1" dirty="0"/>
            </a:p>
          </p:txBody>
        </p:sp>
      </p:grpSp>
      <p:sp>
        <p:nvSpPr>
          <p:cNvPr id="142" name="TextBox 141">
            <a:extLst>
              <a:ext uri="{FF2B5EF4-FFF2-40B4-BE49-F238E27FC236}">
                <a16:creationId xmlns:a16="http://schemas.microsoft.com/office/drawing/2014/main" xmlns="" id="{BD74B8E4-3B6C-4E61-AA42-C3E1A433A136}"/>
              </a:ext>
            </a:extLst>
          </p:cNvPr>
          <p:cNvSpPr txBox="1"/>
          <p:nvPr/>
        </p:nvSpPr>
        <p:spPr>
          <a:xfrm>
            <a:off x="10591089" y="2435820"/>
            <a:ext cx="1106423" cy="234695"/>
          </a:xfrm>
          <a:prstGeom prst="rect">
            <a:avLst/>
          </a:prstGeom>
          <a:noFill/>
        </p:spPr>
        <p:txBody>
          <a:bodyPr wrap="none" lIns="0" tIns="0" rIns="0" bIns="0" rtlCol="0">
            <a:noAutofit/>
          </a:bodyPr>
          <a:lstStyle/>
          <a:p>
            <a:pPr>
              <a:spcBef>
                <a:spcPts val="0"/>
              </a:spcBef>
              <a:spcAft>
                <a:spcPts val="600"/>
              </a:spcAft>
            </a:pPr>
            <a:r>
              <a:rPr lang="en-GB" sz="1400" b="1" dirty="0">
                <a:solidFill>
                  <a:schemeClr val="accent1"/>
                </a:solidFill>
              </a:rPr>
              <a:t>3</a:t>
            </a:r>
            <a:r>
              <a:rPr lang="en-GB" sz="1400" b="1" baseline="30000" dirty="0">
                <a:solidFill>
                  <a:schemeClr val="accent1"/>
                </a:solidFill>
              </a:rPr>
              <a:t>rd</a:t>
            </a:r>
            <a:r>
              <a:rPr lang="en-GB" sz="1400" b="1" dirty="0">
                <a:solidFill>
                  <a:schemeClr val="accent1"/>
                </a:solidFill>
              </a:rPr>
              <a:t> Party</a:t>
            </a:r>
          </a:p>
        </p:txBody>
      </p:sp>
      <p:grpSp>
        <p:nvGrpSpPr>
          <p:cNvPr id="144" name="Group 143">
            <a:extLst>
              <a:ext uri="{FF2B5EF4-FFF2-40B4-BE49-F238E27FC236}">
                <a16:creationId xmlns:a16="http://schemas.microsoft.com/office/drawing/2014/main" xmlns="" id="{DE6DC83C-4EC5-4C70-8483-800D1A849571}"/>
              </a:ext>
            </a:extLst>
          </p:cNvPr>
          <p:cNvGrpSpPr/>
          <p:nvPr/>
        </p:nvGrpSpPr>
        <p:grpSpPr>
          <a:xfrm>
            <a:off x="6621310" y="2352586"/>
            <a:ext cx="3788663" cy="3090454"/>
            <a:chOff x="6548582" y="2211870"/>
            <a:chExt cx="3131126" cy="2554094"/>
          </a:xfrm>
        </p:grpSpPr>
        <p:cxnSp>
          <p:nvCxnSpPr>
            <p:cNvPr id="145" name="Straight Connector 144">
              <a:extLst>
                <a:ext uri="{FF2B5EF4-FFF2-40B4-BE49-F238E27FC236}">
                  <a16:creationId xmlns:a16="http://schemas.microsoft.com/office/drawing/2014/main" xmlns="" id="{11B400BE-7F0F-4A54-A6E3-BAC8CCFDE4D1}"/>
                </a:ext>
              </a:extLst>
            </p:cNvPr>
            <p:cNvCxnSpPr/>
            <p:nvPr/>
          </p:nvCxnSpPr>
          <p:spPr bwMode="auto">
            <a:xfrm>
              <a:off x="6548582" y="4765964"/>
              <a:ext cx="3131126" cy="0"/>
            </a:xfrm>
            <a:prstGeom prst="line">
              <a:avLst/>
            </a:prstGeom>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xmlns="" id="{14CC2A0C-C4F6-491D-9966-5A2CCB73E183}"/>
                </a:ext>
              </a:extLst>
            </p:cNvPr>
            <p:cNvCxnSpPr/>
            <p:nvPr/>
          </p:nvCxnSpPr>
          <p:spPr bwMode="auto">
            <a:xfrm>
              <a:off x="6548582" y="4346971"/>
              <a:ext cx="3131126" cy="0"/>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55BEFB9E-B6C5-4EB9-A7AC-FC9DFA277138}"/>
                </a:ext>
              </a:extLst>
            </p:cNvPr>
            <p:cNvCxnSpPr/>
            <p:nvPr/>
          </p:nvCxnSpPr>
          <p:spPr bwMode="auto">
            <a:xfrm>
              <a:off x="6548582" y="3910902"/>
              <a:ext cx="3131126" cy="0"/>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431CFE05-97FA-4C3A-AFF3-8E42FDBF8C0B}"/>
                </a:ext>
              </a:extLst>
            </p:cNvPr>
            <p:cNvCxnSpPr/>
            <p:nvPr/>
          </p:nvCxnSpPr>
          <p:spPr bwMode="auto">
            <a:xfrm>
              <a:off x="6548582" y="3474832"/>
              <a:ext cx="3131126" cy="0"/>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D421CE3A-1BF3-4B5A-89C2-9AF5F557B053}"/>
                </a:ext>
              </a:extLst>
            </p:cNvPr>
            <p:cNvCxnSpPr/>
            <p:nvPr/>
          </p:nvCxnSpPr>
          <p:spPr bwMode="auto">
            <a:xfrm>
              <a:off x="6548582" y="3038763"/>
              <a:ext cx="3131126" cy="0"/>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C450770F-37E0-4051-AA1E-19A58744A4EB}"/>
                </a:ext>
              </a:extLst>
            </p:cNvPr>
            <p:cNvCxnSpPr/>
            <p:nvPr/>
          </p:nvCxnSpPr>
          <p:spPr bwMode="auto">
            <a:xfrm>
              <a:off x="6548582" y="2618827"/>
              <a:ext cx="3131126" cy="0"/>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1806DD0D-0125-4EC3-A220-A547067986B4}"/>
                </a:ext>
              </a:extLst>
            </p:cNvPr>
            <p:cNvCxnSpPr/>
            <p:nvPr/>
          </p:nvCxnSpPr>
          <p:spPr bwMode="auto">
            <a:xfrm>
              <a:off x="6548582" y="2211870"/>
              <a:ext cx="3131126" cy="0"/>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xmlns="" id="{66F10F0C-40A7-473A-9D36-C7F4B30A7886}"/>
              </a:ext>
            </a:extLst>
          </p:cNvPr>
          <p:cNvSpPr txBox="1"/>
          <p:nvPr/>
        </p:nvSpPr>
        <p:spPr>
          <a:xfrm>
            <a:off x="6319557" y="1837436"/>
            <a:ext cx="3735084" cy="312928"/>
          </a:xfrm>
          <a:prstGeom prst="rect">
            <a:avLst/>
          </a:prstGeom>
          <a:noFill/>
        </p:spPr>
        <p:txBody>
          <a:bodyPr wrap="none" lIns="0" tIns="0" rIns="0" bIns="0" rtlCol="0">
            <a:noAutofit/>
          </a:bodyPr>
          <a:lstStyle/>
          <a:p>
            <a:pPr>
              <a:spcBef>
                <a:spcPts val="0"/>
              </a:spcBef>
              <a:spcAft>
                <a:spcPts val="600"/>
              </a:spcAft>
            </a:pPr>
            <a:r>
              <a:rPr lang="en-GB" b="1" dirty="0"/>
              <a:t>Released Drivers Overview</a:t>
            </a:r>
          </a:p>
        </p:txBody>
      </p:sp>
      <p:cxnSp>
        <p:nvCxnSpPr>
          <p:cNvPr id="155" name="Straight Connector 154">
            <a:extLst>
              <a:ext uri="{FF2B5EF4-FFF2-40B4-BE49-F238E27FC236}">
                <a16:creationId xmlns:a16="http://schemas.microsoft.com/office/drawing/2014/main" xmlns="" id="{045FCBE5-DEE4-49A2-AC65-EA73B4F08E94}"/>
              </a:ext>
            </a:extLst>
          </p:cNvPr>
          <p:cNvCxnSpPr/>
          <p:nvPr/>
        </p:nvCxnSpPr>
        <p:spPr bwMode="auto">
          <a:xfrm>
            <a:off x="5951984" y="2013176"/>
            <a:ext cx="0" cy="3432048"/>
          </a:xfrm>
          <a:prstGeom prst="line">
            <a:avLst/>
          </a:prstGeom>
          <a:noFill/>
          <a:ln w="63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06" name="Rectangle 105">
            <a:hlinkClick r:id="rId4" action="ppaction://hlinksldjump"/>
            <a:extLst>
              <a:ext uri="{FF2B5EF4-FFF2-40B4-BE49-F238E27FC236}">
                <a16:creationId xmlns:a16="http://schemas.microsoft.com/office/drawing/2014/main" xmlns="" id="{6A0EFC76-D88B-4ECC-B164-93BE19A22053}"/>
              </a:ext>
            </a:extLst>
          </p:cNvPr>
          <p:cNvSpPr/>
          <p:nvPr/>
        </p:nvSpPr>
        <p:spPr>
          <a:xfrm>
            <a:off x="11010650" y="242542"/>
            <a:ext cx="850092" cy="504527"/>
          </a:xfrm>
          <a:prstGeom prst="rect">
            <a:avLst/>
          </a:prstGeom>
          <a:solidFill>
            <a:schemeClr val="bg1">
              <a:alpha val="1000"/>
            </a:schemeClr>
          </a:solidFill>
          <a:ln>
            <a:noFill/>
          </a:ln>
        </p:spPr>
        <p:txBody>
          <a:bodyPr vert="horz" wrap="square" lIns="91440" tIns="90000" rIns="91440" bIns="90000" numCol="1" rtlCol="0" anchor="t" anchorCtr="0" compatLnSpc="1">
            <a:prstTxWarp prst="textNoShape">
              <a:avLst/>
            </a:prstTxWarp>
            <a:no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2000" b="0" i="0" u="none" strike="noStrike" cap="none" normalizeH="0" baseline="0" dirty="0" err="1">
              <a:ln>
                <a:noFill/>
              </a:ln>
              <a:solidFill>
                <a:schemeClr val="tx1"/>
              </a:solidFill>
              <a:effectLst/>
              <a:latin typeface="Imago" pitchFamily="2" charset="0"/>
            </a:endParaRPr>
          </a:p>
        </p:txBody>
      </p:sp>
      <p:grpSp>
        <p:nvGrpSpPr>
          <p:cNvPr id="11" name="Group 10">
            <a:extLst>
              <a:ext uri="{FF2B5EF4-FFF2-40B4-BE49-F238E27FC236}">
                <a16:creationId xmlns:a16="http://schemas.microsoft.com/office/drawing/2014/main" xmlns="" id="{3F518E80-2625-4C3F-9BFA-F4F650DAF7B4}"/>
              </a:ext>
            </a:extLst>
          </p:cNvPr>
          <p:cNvGrpSpPr/>
          <p:nvPr/>
        </p:nvGrpSpPr>
        <p:grpSpPr>
          <a:xfrm>
            <a:off x="6538151" y="5528265"/>
            <a:ext cx="4025386" cy="276999"/>
            <a:chOff x="6295558" y="6058665"/>
            <a:chExt cx="3659442" cy="276999"/>
          </a:xfrm>
        </p:grpSpPr>
        <p:sp>
          <p:nvSpPr>
            <p:cNvPr id="107" name="TextBox 106">
              <a:extLst>
                <a:ext uri="{FF2B5EF4-FFF2-40B4-BE49-F238E27FC236}">
                  <a16:creationId xmlns:a16="http://schemas.microsoft.com/office/drawing/2014/main" xmlns="" id="{50FF61F2-B229-4E06-B215-E8FC760ABE2D}"/>
                </a:ext>
              </a:extLst>
            </p:cNvPr>
            <p:cNvSpPr txBox="1"/>
            <p:nvPr/>
          </p:nvSpPr>
          <p:spPr>
            <a:xfrm>
              <a:off x="6295558" y="6058665"/>
              <a:ext cx="586446" cy="276999"/>
            </a:xfrm>
            <a:prstGeom prst="rect">
              <a:avLst/>
            </a:prstGeom>
            <a:noFill/>
          </p:spPr>
          <p:txBody>
            <a:bodyPr wrap="none" rtlCol="0">
              <a:noAutofit/>
            </a:bodyPr>
            <a:lstStyle>
              <a:defPPr>
                <a:defRPr lang="en-US"/>
              </a:defPPr>
              <a:lvl1pPr>
                <a:defRPr sz="1200"/>
              </a:lvl1pPr>
            </a:lstStyle>
            <a:p>
              <a:r>
                <a:rPr lang="en-SG" sz="1400" b="1" dirty="0"/>
                <a:t>2014</a:t>
              </a:r>
            </a:p>
          </p:txBody>
        </p:sp>
        <p:cxnSp>
          <p:nvCxnSpPr>
            <p:cNvPr id="10" name="Straight Connector 9">
              <a:extLst>
                <a:ext uri="{FF2B5EF4-FFF2-40B4-BE49-F238E27FC236}">
                  <a16:creationId xmlns:a16="http://schemas.microsoft.com/office/drawing/2014/main" xmlns="" id="{9B88A38D-24C1-4C66-90A4-F1C9E91E210B}"/>
                </a:ext>
              </a:extLst>
            </p:cNvPr>
            <p:cNvCxnSpPr/>
            <p:nvPr/>
          </p:nvCxnSpPr>
          <p:spPr bwMode="auto">
            <a:xfrm>
              <a:off x="7033874" y="6197164"/>
              <a:ext cx="2074232" cy="0"/>
            </a:xfrm>
            <a:prstGeom prst="line">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tx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xmlns="" id="{4DEDA0CF-45A0-433F-BEDC-23C79A99A05D}"/>
                </a:ext>
              </a:extLst>
            </p:cNvPr>
            <p:cNvSpPr txBox="1"/>
            <p:nvPr/>
          </p:nvSpPr>
          <p:spPr>
            <a:xfrm>
              <a:off x="9368554" y="6058665"/>
              <a:ext cx="586446" cy="276999"/>
            </a:xfrm>
            <a:prstGeom prst="rect">
              <a:avLst/>
            </a:prstGeom>
            <a:noFill/>
          </p:spPr>
          <p:txBody>
            <a:bodyPr wrap="none" rtlCol="0">
              <a:noAutofit/>
            </a:bodyPr>
            <a:lstStyle>
              <a:defPPr>
                <a:defRPr lang="en-US"/>
              </a:defPPr>
              <a:lvl1pPr>
                <a:defRPr sz="1200"/>
              </a:lvl1pPr>
            </a:lstStyle>
            <a:p>
              <a:r>
                <a:rPr lang="en-SG" sz="1400" b="1" dirty="0"/>
                <a:t>Present</a:t>
              </a:r>
            </a:p>
          </p:txBody>
        </p:sp>
      </p:grpSp>
      <p:sp>
        <p:nvSpPr>
          <p:cNvPr id="111" name="Freeform: Shape 110">
            <a:extLst>
              <a:ext uri="{FF2B5EF4-FFF2-40B4-BE49-F238E27FC236}">
                <a16:creationId xmlns:a16="http://schemas.microsoft.com/office/drawing/2014/main" xmlns="" id="{0FE24A32-5851-4C64-A3F5-341706AD1F2F}"/>
              </a:ext>
            </a:extLst>
          </p:cNvPr>
          <p:cNvSpPr/>
          <p:nvPr/>
        </p:nvSpPr>
        <p:spPr>
          <a:xfrm>
            <a:off x="6911885" y="2835552"/>
            <a:ext cx="3196336" cy="2198329"/>
          </a:xfrm>
          <a:custGeom>
            <a:avLst/>
            <a:gdLst>
              <a:gd name="connsiteX0" fmla="*/ 0 w 2641600"/>
              <a:gd name="connsiteY0" fmla="*/ 849745 h 895927"/>
              <a:gd name="connsiteX1" fmla="*/ 895928 w 2641600"/>
              <a:gd name="connsiteY1" fmla="*/ 895927 h 895927"/>
              <a:gd name="connsiteX2" fmla="*/ 1791855 w 2641600"/>
              <a:gd name="connsiteY2" fmla="*/ 729673 h 895927"/>
              <a:gd name="connsiteX3" fmla="*/ 2641600 w 2641600"/>
              <a:gd name="connsiteY3" fmla="*/ 0 h 895927"/>
            </a:gdLst>
            <a:ahLst/>
            <a:cxnLst>
              <a:cxn ang="0">
                <a:pos x="connsiteX0" y="connsiteY0"/>
              </a:cxn>
              <a:cxn ang="0">
                <a:pos x="connsiteX1" y="connsiteY1"/>
              </a:cxn>
              <a:cxn ang="0">
                <a:pos x="connsiteX2" y="connsiteY2"/>
              </a:cxn>
              <a:cxn ang="0">
                <a:pos x="connsiteX3" y="connsiteY3"/>
              </a:cxn>
            </a:cxnLst>
            <a:rect l="l" t="t" r="r" b="b"/>
            <a:pathLst>
              <a:path w="2641600" h="895927">
                <a:moveTo>
                  <a:pt x="0" y="849745"/>
                </a:moveTo>
                <a:lnTo>
                  <a:pt x="895928" y="895927"/>
                </a:lnTo>
                <a:lnTo>
                  <a:pt x="1791855" y="729673"/>
                </a:lnTo>
                <a:lnTo>
                  <a:pt x="2641600" y="0"/>
                </a:lnTo>
              </a:path>
            </a:pathLst>
          </a:custGeom>
          <a:noFill/>
          <a:ln w="28575">
            <a:solidFill>
              <a:schemeClr val="accent1"/>
            </a:solidFill>
          </a:ln>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1800" b="0" i="0" u="none" strike="noStrike" cap="none" normalizeH="0" baseline="0" dirty="0">
              <a:ln>
                <a:noFill/>
              </a:ln>
              <a:solidFill>
                <a:schemeClr val="tx1"/>
              </a:solidFill>
              <a:effectLst/>
              <a:latin typeface="Imago" pitchFamily="2" charset="0"/>
            </a:endParaRPr>
          </a:p>
        </p:txBody>
      </p:sp>
    </p:spTree>
    <p:custDataLst>
      <p:tags r:id="rId1"/>
    </p:custDataLst>
    <p:extLst>
      <p:ext uri="{BB962C8B-B14F-4D97-AF65-F5344CB8AC3E}">
        <p14:creationId xmlns:p14="http://schemas.microsoft.com/office/powerpoint/2010/main" val="194851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42" presetClass="path" presetSubtype="0" accel="100000" fill="hold" nodeType="withEffect">
                                  <p:stCondLst>
                                    <p:cond delay="0"/>
                                  </p:stCondLst>
                                  <p:childTnLst>
                                    <p:animMotion origin="layout" path="M -0.00026 3.33333E-6 L 0.03138 3.33333E-6 " pathEditMode="relative" rAng="0" ptsTypes="AA">
                                      <p:cBhvr>
                                        <p:cTn id="9" dur="500" fill="hold"/>
                                        <p:tgtEl>
                                          <p:spTgt spid="38"/>
                                        </p:tgtEl>
                                        <p:attrNameLst>
                                          <p:attrName>ppt_x</p:attrName>
                                          <p:attrName>ppt_y</p:attrName>
                                        </p:attrNameLst>
                                      </p:cBhvr>
                                      <p:rCtr x="1576" y="0"/>
                                    </p:animMotion>
                                  </p:childTnLst>
                                </p:cTn>
                              </p:par>
                              <p:par>
                                <p:cTn id="10" presetID="10" presetClass="exit" presetSubtype="0" fill="hold" grpId="0"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6" presetClass="emph" presetSubtype="0" decel="100000" fill="hold" nodeType="withEffect">
                                  <p:stCondLst>
                                    <p:cond delay="0"/>
                                  </p:stCondLst>
                                  <p:childTnLst>
                                    <p:animScale>
                                      <p:cBhvr>
                                        <p:cTn id="14" dur="1500" fill="hold"/>
                                        <p:tgtEl>
                                          <p:spTgt spid="188"/>
                                        </p:tgtEl>
                                      </p:cBhvr>
                                      <p:by x="55000" y="55000"/>
                                    </p:animScale>
                                  </p:childTnLst>
                                </p:cTn>
                              </p:par>
                              <p:par>
                                <p:cTn id="15" presetID="42" presetClass="path" presetSubtype="0" decel="100000" fill="hold" nodeType="withEffect">
                                  <p:stCondLst>
                                    <p:cond delay="0"/>
                                  </p:stCondLst>
                                  <p:childTnLst>
                                    <p:animMotion origin="layout" path="M 4.79167E-6 -4.07407E-6 L -0.15495 -0.01643 " pathEditMode="relative" rAng="0" ptsTypes="AA">
                                      <p:cBhvr>
                                        <p:cTn id="16" dur="1500" fill="hold"/>
                                        <p:tgtEl>
                                          <p:spTgt spid="188"/>
                                        </p:tgtEl>
                                        <p:attrNameLst>
                                          <p:attrName>ppt_x</p:attrName>
                                          <p:attrName>ppt_y</p:attrName>
                                        </p:attrNameLst>
                                      </p:cBhvr>
                                      <p:rCtr x="-7747" y="-833"/>
                                    </p:animMotion>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144"/>
                                        </p:tgtEl>
                                        <p:attrNameLst>
                                          <p:attrName>style.visibility</p:attrName>
                                        </p:attrNameLst>
                                      </p:cBhvr>
                                      <p:to>
                                        <p:strVal val="visible"/>
                                      </p:to>
                                    </p:set>
                                    <p:animEffect transition="in" filter="wipe(left)">
                                      <p:cBhvr>
                                        <p:cTn id="20" dur="500"/>
                                        <p:tgtEl>
                                          <p:spTgt spid="144"/>
                                        </p:tgtEl>
                                      </p:cBhvr>
                                    </p:animEffect>
                                  </p:childTnLst>
                                </p:cTn>
                              </p:par>
                              <p:par>
                                <p:cTn id="21" presetID="10" presetClass="entr" presetSubtype="0" fill="hold" nodeType="withEffect">
                                  <p:stCondLst>
                                    <p:cond delay="0"/>
                                  </p:stCondLst>
                                  <p:childTnLst>
                                    <p:set>
                                      <p:cBhvr>
                                        <p:cTn id="22" dur="1" fill="hold">
                                          <p:stCondLst>
                                            <p:cond delay="0"/>
                                          </p:stCondLst>
                                        </p:cTn>
                                        <p:tgtEl>
                                          <p:spTgt spid="137"/>
                                        </p:tgtEl>
                                        <p:attrNameLst>
                                          <p:attrName>style.visibility</p:attrName>
                                        </p:attrNameLst>
                                      </p:cBhvr>
                                      <p:to>
                                        <p:strVal val="visible"/>
                                      </p:to>
                                    </p:set>
                                    <p:animEffect transition="in" filter="fade">
                                      <p:cBhvr>
                                        <p:cTn id="23" dur="500"/>
                                        <p:tgtEl>
                                          <p:spTgt spid="137"/>
                                        </p:tgtEl>
                                      </p:cBhvr>
                                    </p:animEffect>
                                  </p:childTnLst>
                                </p:cTn>
                              </p:par>
                              <p:par>
                                <p:cTn id="24" presetID="64" presetClass="path" presetSubtype="0" decel="100000" fill="hold" nodeType="withEffect">
                                  <p:stCondLst>
                                    <p:cond delay="0"/>
                                  </p:stCondLst>
                                  <p:childTnLst>
                                    <p:animMotion origin="layout" path="M 2.5E-6 0.03819 L 2.5E-6 3.7037E-6 " pathEditMode="relative" rAng="0" ptsTypes="AA">
                                      <p:cBhvr>
                                        <p:cTn id="25" dur="500" fill="hold"/>
                                        <p:tgtEl>
                                          <p:spTgt spid="137"/>
                                        </p:tgtEl>
                                        <p:attrNameLst>
                                          <p:attrName>ppt_x</p:attrName>
                                          <p:attrName>ppt_y</p:attrName>
                                        </p:attrNameLst>
                                      </p:cBhvr>
                                      <p:rCtr x="0" y="-1921"/>
                                    </p:animMotion>
                                  </p:childTnLst>
                                </p:cTn>
                              </p:par>
                              <p:par>
                                <p:cTn id="26" presetID="10" presetClass="entr" presetSubtype="0" fill="hold" grpId="0" nodeType="with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par>
                                <p:cTn id="29" presetID="42" presetClass="path" presetSubtype="0" decel="100000" fill="hold" grpId="1" nodeType="withEffect">
                                  <p:stCondLst>
                                    <p:cond delay="0"/>
                                  </p:stCondLst>
                                  <p:childTnLst>
                                    <p:animMotion origin="layout" path="M -0.02735 3.7037E-6 L 3.95833E-6 3.7037E-6 " pathEditMode="relative" rAng="0" ptsTypes="AA">
                                      <p:cBhvr>
                                        <p:cTn id="30" dur="500" fill="hold"/>
                                        <p:tgtEl>
                                          <p:spTgt spid="136"/>
                                        </p:tgtEl>
                                        <p:attrNameLst>
                                          <p:attrName>ppt_x</p:attrName>
                                          <p:attrName>ppt_y</p:attrName>
                                        </p:attrNameLst>
                                      </p:cBhvr>
                                      <p:rCtr x="1367" y="0"/>
                                    </p:animMotion>
                                  </p:childTnLst>
                                </p:cTn>
                              </p:par>
                              <p:par>
                                <p:cTn id="31" presetID="10" presetClass="entr" presetSubtype="0" fill="hold" grpId="0" nodeType="withEffect">
                                  <p:stCondLst>
                                    <p:cond delay="0"/>
                                  </p:stCondLst>
                                  <p:childTnLst>
                                    <p:set>
                                      <p:cBhvr>
                                        <p:cTn id="32" dur="1" fill="hold">
                                          <p:stCondLst>
                                            <p:cond delay="0"/>
                                          </p:stCondLst>
                                        </p:cTn>
                                        <p:tgtEl>
                                          <p:spTgt spid="152"/>
                                        </p:tgtEl>
                                        <p:attrNameLst>
                                          <p:attrName>style.visibility</p:attrName>
                                        </p:attrNameLst>
                                      </p:cBhvr>
                                      <p:to>
                                        <p:strVal val="visible"/>
                                      </p:to>
                                    </p:set>
                                    <p:animEffect transition="in" filter="fade">
                                      <p:cBhvr>
                                        <p:cTn id="33" dur="500"/>
                                        <p:tgtEl>
                                          <p:spTgt spid="152"/>
                                        </p:tgtEl>
                                      </p:cBhvr>
                                    </p:animEffect>
                                  </p:childTnLst>
                                </p:cTn>
                              </p:par>
                              <p:par>
                                <p:cTn id="34" presetID="22" presetClass="entr" presetSubtype="1" fill="hold" nodeType="withEffect">
                                  <p:stCondLst>
                                    <p:cond delay="0"/>
                                  </p:stCondLst>
                                  <p:childTnLst>
                                    <p:set>
                                      <p:cBhvr>
                                        <p:cTn id="35" dur="1" fill="hold">
                                          <p:stCondLst>
                                            <p:cond delay="0"/>
                                          </p:stCondLst>
                                        </p:cTn>
                                        <p:tgtEl>
                                          <p:spTgt spid="155"/>
                                        </p:tgtEl>
                                        <p:attrNameLst>
                                          <p:attrName>style.visibility</p:attrName>
                                        </p:attrNameLst>
                                      </p:cBhvr>
                                      <p:to>
                                        <p:strVal val="visible"/>
                                      </p:to>
                                    </p:set>
                                    <p:animEffect transition="in" filter="wipe(up)">
                                      <p:cBhvr>
                                        <p:cTn id="36" dur="500"/>
                                        <p:tgtEl>
                                          <p:spTgt spid="155"/>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left)">
                                      <p:cBhvr>
                                        <p:cTn id="43" dur="500"/>
                                        <p:tgtEl>
                                          <p:spTgt spid="1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2"/>
                                        </p:tgtEl>
                                        <p:attrNameLst>
                                          <p:attrName>style.visibility</p:attrName>
                                        </p:attrNameLst>
                                      </p:cBhvr>
                                      <p:to>
                                        <p:strVal val="visible"/>
                                      </p:to>
                                    </p:set>
                                    <p:animEffect transition="in" filter="fade">
                                      <p:cBhvr>
                                        <p:cTn id="4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6" grpId="0"/>
      <p:bldP spid="136" grpId="1"/>
      <p:bldP spid="142" grpId="0"/>
      <p:bldP spid="152" grpId="0"/>
      <p:bldP spid="1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VARPPTSLIDEFORMATR" val="RXPStandard Screen"/>
  <p:tag name="VARDIVISION" val="RXPDivCorp"/>
  <p:tag name="VARPALETTE" val="RXPpalette_standard_value"/>
  <p:tag name="VARBACKGROUND" val="RXPbackground_dark_value"/>
  <p:tag name="VARPPTPAPER" val="RXPRXP"/>
  <p:tag name="VARPPTGRIDMODE" val="RXPRocheGrid"/>
  <p:tag name="VARPPTTYPE" val="RXPpotRXPP"/>
  <p:tag name="VARPOTVERSION" val="RXP8.8"/>
  <p:tag name="VARPPTLANGSEL" val="RXPEnglish"/>
  <p:tag name="VARPPTCOMPATIBLE4" val="RXPFALSE"/>
  <p:tag name="VARPPTCOMPATIBLE7" val="RXPFALSE"/>
  <p:tag name="VARPPTCOMPATIBLERD03" val="RXPTRUE"/>
  <p:tag name="VARCOLOR" val="RXPcolor_white_colored"/>
  <p:tag name="VAREMBEDFONTSENABLED" val="RXPFALSE"/>
  <p:tag name="VARFOOTERAPPLYTOALLPRESSED" val="RXPFALSE"/>
  <p:tag name="VARTITLE" val="RXP"/>
  <p:tag name="VARPPTSLIDEFORMAT" val="RXPWide Screen (16:9)"/>
  <p:tag name="VARPPTLANG" val="RXPEnglish"/>
  <p:tag name="VARGRIDMODE" val="RXPgrid_none_value"/>
  <p:tag name="VARTOC" val="RXPTitle 1Title 2Title 3Title 4"/>
  <p:tag name="VARUNIT" val="RXPRoche"/>
  <p:tag name="VARPPTSETUPPERFORMED" val="RXPTRUE"/>
  <p:tag name="VARSAVEMESSAGETIMESTAMP" val="RXP02.07.2018"/>
</p:tagLst>
</file>

<file path=ppt/tags/tag10.xml><?xml version="1.0" encoding="utf-8"?>
<p:tagLst xmlns:a="http://schemas.openxmlformats.org/drawingml/2006/main" xmlns:r="http://schemas.openxmlformats.org/officeDocument/2006/relationships" xmlns:p="http://schemas.openxmlformats.org/presentationml/2006/main">
  <p:tag name="TIMING" val="|23.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TIMING" val="|19.6|11|8.3"/>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IMING" val="|29.6"/>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TIMING" val="|14.3"/>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TIMING" val="|39.2"/>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IMING" val="|13.5|25.1"/>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TIMING" val="|23.1|12.9"/>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TIMING" val="|22.2|12.8"/>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TIMING" val="|12.8|12.9"/>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IMING" val="|18.1|20.5"/>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IMING" val="|12.6|5.9"/>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9.6|10.5"/>
</p:tagLst>
</file>

<file path=ppt/tags/tag22.xml><?xml version="1.0" encoding="utf-8"?>
<p:tagLst xmlns:a="http://schemas.openxmlformats.org/drawingml/2006/main" xmlns:r="http://schemas.openxmlformats.org/officeDocument/2006/relationships" xmlns:p="http://schemas.openxmlformats.org/presentationml/2006/main">
  <p:tag name="TIMING" val="|19.6|11|8.3"/>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TIMING" val="|9.6|9.7"/>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5.7|7.3"/>
</p:tagLst>
</file>

<file path=ppt/tags/tag25.xml><?xml version="1.0" encoding="utf-8"?>
<p:tagLst xmlns:a="http://schemas.openxmlformats.org/drawingml/2006/main" xmlns:r="http://schemas.openxmlformats.org/officeDocument/2006/relationships" xmlns:p="http://schemas.openxmlformats.org/presentationml/2006/main">
  <p:tag name="TIMING" val="|13.2|8.5"/>
</p:tagLst>
</file>

<file path=ppt/tags/tag26.xml><?xml version="1.0" encoding="utf-8"?>
<p:tagLst xmlns:a="http://schemas.openxmlformats.org/drawingml/2006/main" xmlns:r="http://schemas.openxmlformats.org/officeDocument/2006/relationships" xmlns:p="http://schemas.openxmlformats.org/presentationml/2006/main">
  <p:tag name="TIMING" val="|9.9|6.6"/>
</p:tagLst>
</file>

<file path=ppt/tags/tag27.xml><?xml version="1.0" encoding="utf-8"?>
<p:tagLst xmlns:a="http://schemas.openxmlformats.org/drawingml/2006/main" xmlns:r="http://schemas.openxmlformats.org/officeDocument/2006/relationships" xmlns:p="http://schemas.openxmlformats.org/presentationml/2006/main">
  <p:tag name="TIMING" val="|14.3|8.4|7.5"/>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5.7|7.3"/>
</p:tagLst>
</file>

<file path=ppt/tags/tag29.xml><?xml version="1.0" encoding="utf-8"?>
<p:tagLst xmlns:a="http://schemas.openxmlformats.org/drawingml/2006/main" xmlns:r="http://schemas.openxmlformats.org/officeDocument/2006/relationships" xmlns:p="http://schemas.openxmlformats.org/presentationml/2006/main">
  <p:tag name="TIMING" val="|26.2|9.8"/>
</p:tagLst>
</file>

<file path=ppt/tags/tag3.xml><?xml version="1.0" encoding="utf-8"?>
<p:tagLst xmlns:a="http://schemas.openxmlformats.org/drawingml/2006/main" xmlns:r="http://schemas.openxmlformats.org/officeDocument/2006/relationships" xmlns:p="http://schemas.openxmlformats.org/presentationml/2006/main">
  <p:tag name="TIMING" val="|15.2|23.4|16.2"/>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2"/>
</p:tagLst>
</file>

<file path=ppt/tags/tag31.xml><?xml version="1.0" encoding="utf-8"?>
<p:tagLst xmlns:a="http://schemas.openxmlformats.org/drawingml/2006/main" xmlns:r="http://schemas.openxmlformats.org/officeDocument/2006/relationships" xmlns:p="http://schemas.openxmlformats.org/presentationml/2006/main">
  <p:tag name="TIMING" val="|19.6|11|8.3"/>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1.9"/>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21.9"/>
</p:tagLst>
</file>

<file path=ppt/tags/tag34.xml><?xml version="1.0" encoding="utf-8"?>
<p:tagLst xmlns:a="http://schemas.openxmlformats.org/drawingml/2006/main" xmlns:r="http://schemas.openxmlformats.org/officeDocument/2006/relationships" xmlns:p="http://schemas.openxmlformats.org/presentationml/2006/main">
  <p:tag name="TIMING" val="|12.1|16.7"/>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8|8.3"/>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10.8|8.3"/>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TIMING" val="|19.6|11|8.3"/>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IMING" val="|19.6|11|8.3"/>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IMING" val="|19.6|11|8.3"/>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IMING" val="|22.2|12.8"/>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TIMING" val="|10"/>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TIMING" val="|10"/>
  <p:tag name="ARTICULATE_SLIDE_THUMBNAIL_REFRESH" val="1"/>
</p:tagLst>
</file>

<file path=ppt/theme/theme1.xml><?xml version="1.0" encoding="utf-8"?>
<a:theme xmlns:a="http://schemas.openxmlformats.org/drawingml/2006/main" name="cobas">
  <a:themeElements>
    <a:clrScheme name="cobas">
      <a:dk1>
        <a:srgbClr val="000000"/>
      </a:dk1>
      <a:lt1>
        <a:srgbClr val="FFFFFF"/>
      </a:lt1>
      <a:dk2>
        <a:srgbClr val="808285"/>
      </a:dk2>
      <a:lt2>
        <a:srgbClr val="000000"/>
      </a:lt2>
      <a:accent1>
        <a:srgbClr val="00925B"/>
      </a:accent1>
      <a:accent2>
        <a:srgbClr val="00A3AD"/>
      </a:accent2>
      <a:accent3>
        <a:srgbClr val="0066CC"/>
      </a:accent3>
      <a:accent4>
        <a:srgbClr val="006747"/>
      </a:accent4>
      <a:accent5>
        <a:srgbClr val="007377"/>
      </a:accent5>
      <a:accent6>
        <a:srgbClr val="003B5C"/>
      </a:accent6>
      <a:hlink>
        <a:srgbClr val="0066CC"/>
      </a:hlink>
      <a:folHlink>
        <a:srgbClr val="00A3AD"/>
      </a:folHlink>
    </a:clrScheme>
    <a:fontScheme name="Custom 123">
      <a:majorFont>
        <a:latin typeface="Imago"/>
        <a:ea typeface=""/>
        <a:cs typeface=""/>
      </a:majorFont>
      <a:minorFont>
        <a:latin typeface="Imag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spPr>
      <a:bodyPr vert="horz" wrap="square" lIns="91440" tIns="90000" rIns="91440" bIns="90000" numCol="1" rtlCol="0" anchor="t" anchorCtr="0" compatLnSpc="1">
        <a:prstTxWarp prst="textNoShape">
          <a:avLst/>
        </a:prstTxWarp>
        <a:no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sz="2000" b="0" i="0" u="none" strike="noStrike" cap="none" normalizeH="0" baseline="0" dirty="0" err="1" smtClean="0">
            <a:ln>
              <a:noFill/>
            </a:ln>
            <a:solidFill>
              <a:schemeClr val="tx1"/>
            </a:solidFill>
            <a:effectLst/>
            <a:latin typeface="Imago" pitchFamily="2"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800" b="0" i="0" u="none" strike="noStrike" cap="none" normalizeH="0" baseline="0" smtClean="0">
            <a:ln>
              <a:noFill/>
            </a:ln>
            <a:solidFill>
              <a:schemeClr val="tx1"/>
            </a:solidFill>
            <a:effectLst/>
            <a:latin typeface="Imago" pitchFamily="2" charset="0"/>
          </a:defRPr>
        </a:defPPr>
      </a:lstStyle>
      <a:style>
        <a:lnRef idx="1">
          <a:schemeClr val="tx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lgn="l">
          <a:defRPr sz="2000" dirty="0" smtClean="0"/>
        </a:defPPr>
      </a:lstStyle>
    </a:txDef>
  </a:objectDefaults>
  <a:extraClrSchemeLst>
    <a:extraClrScheme>
      <a:clrScheme name="Roche 1">
        <a:dk1>
          <a:srgbClr val="FF7F00"/>
        </a:dk1>
        <a:lt1>
          <a:srgbClr val="FFFFFF"/>
        </a:lt1>
        <a:dk2>
          <a:srgbClr val="0028A0"/>
        </a:dk2>
        <a:lt2>
          <a:srgbClr val="969696"/>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dk2" tx1="lt1" bg2="dk1" tx2="lt2" accent1="accent1" accent2="accent2" accent3="accent3" accent4="accent4" accent5="accent5" accent6="accent6" hlink="hlink" folHlink="folHlink"/>
    </a:extraClrScheme>
    <a:extraClrScheme>
      <a:clrScheme name="Roche 2">
        <a:dk1>
          <a:srgbClr val="000000"/>
        </a:dk1>
        <a:lt1>
          <a:srgbClr val="FFFFFF"/>
        </a:lt1>
        <a:dk2>
          <a:srgbClr val="969696"/>
        </a:dk2>
        <a:lt2>
          <a:srgbClr val="FF7F00"/>
        </a:lt2>
        <a:accent1>
          <a:srgbClr val="FF7F00"/>
        </a:accent1>
        <a:accent2>
          <a:srgbClr val="800080"/>
        </a:accent2>
        <a:accent3>
          <a:srgbClr val="FFCC00"/>
        </a:accent3>
        <a:accent4>
          <a:srgbClr val="9933FF"/>
        </a:accent4>
        <a:accent5>
          <a:srgbClr val="009900"/>
        </a:accent5>
        <a:accent6>
          <a:srgbClr val="0082DA"/>
        </a:accent6>
        <a:hlink>
          <a:srgbClr val="9933FF"/>
        </a:hlink>
        <a:folHlink>
          <a:srgbClr val="FF3300"/>
        </a:folHlink>
      </a:clrScheme>
      <a:clrMap bg1="lt1" tx1="dk1" bg2="lt2" tx2="dk2" accent1="accent1" accent2="accent2" accent3="accent3" accent4="accent4" accent5="accent5" accent6="accent6" hlink="hlink" folHlink="folHlink"/>
    </a:extraClrScheme>
    <a:extraClrScheme>
      <a:clrScheme name="Roche 3">
        <a:dk1>
          <a:srgbClr val="000000"/>
        </a:dk1>
        <a:lt1>
          <a:srgbClr val="FFFFFF"/>
        </a:lt1>
        <a:dk2>
          <a:srgbClr val="959595"/>
        </a:dk2>
        <a:lt2>
          <a:srgbClr val="676767"/>
        </a:lt2>
        <a:accent1>
          <a:srgbClr val="B2B2B2"/>
        </a:accent1>
        <a:accent2>
          <a:srgbClr val="4D4D4D"/>
        </a:accent2>
        <a:accent3>
          <a:srgbClr val="FFFFFF"/>
        </a:accent3>
        <a:accent4>
          <a:srgbClr val="000000"/>
        </a:accent4>
        <a:accent5>
          <a:srgbClr val="D5D5D5"/>
        </a:accent5>
        <a:accent6>
          <a:srgbClr val="454545"/>
        </a:accent6>
        <a:hlink>
          <a:srgbClr val="EAEAEA"/>
        </a:hlink>
        <a:folHlink>
          <a:srgbClr val="CECECE"/>
        </a:folHlink>
      </a:clrScheme>
      <a:clrMap bg1="lt1" tx1="dk1" bg2="lt2" tx2="dk2" accent1="accent1" accent2="accent2" accent3="accent3" accent4="accent4" accent5="accent5" accent6="accent6" hlink="hlink" folHlink="folHlink"/>
    </a:extraClrScheme>
  </a:extraClrSchemeLst>
  <a:custClrLst>
    <a:custClr>
      <a:srgbClr val="000000"/>
    </a:custClr>
    <a:custClr>
      <a:srgbClr val="808285"/>
    </a:custClr>
    <a:custClr>
      <a:srgbClr val="00925B"/>
    </a:custClr>
    <a:custClr>
      <a:srgbClr val="00A3AD"/>
    </a:custClr>
    <a:custClr>
      <a:srgbClr val="0066CC"/>
    </a:custClr>
    <a:custClr>
      <a:srgbClr val="006747"/>
    </a:custClr>
    <a:custClr>
      <a:srgbClr val="007377"/>
    </a:custClr>
    <a:custClr>
      <a:srgbClr val="003B5C"/>
    </a:custClr>
    <a:custClr>
      <a:srgbClr val="CE116B"/>
    </a:custClr>
    <a:custClr>
      <a:srgbClr val="910048"/>
    </a:custClr>
    <a:custClr>
      <a:srgbClr val="909090"/>
    </a:custClr>
    <a:custClr>
      <a:srgbClr val="BFC0C2"/>
    </a:custClr>
    <a:custClr>
      <a:srgbClr val="7FC8AD"/>
    </a:custClr>
    <a:custClr>
      <a:srgbClr val="7FD1D6"/>
    </a:custClr>
    <a:custClr>
      <a:srgbClr val="7FB2E5"/>
    </a:custClr>
    <a:custClr>
      <a:srgbClr val="7FB3A3"/>
    </a:custClr>
    <a:custClr>
      <a:srgbClr val="7FB9BB"/>
    </a:custClr>
    <a:custClr>
      <a:srgbClr val="7F9DAD"/>
    </a:custClr>
    <a:custClr>
      <a:srgbClr val="E688B6"/>
    </a:custClr>
    <a:custClr>
      <a:srgbClr val="C87FA3"/>
    </a:custClr>
    <a:custClr>
      <a:srgbClr val="EE3D96"/>
    </a:custClr>
    <a:custClr>
      <a:srgbClr val="782177"/>
    </a:custClr>
    <a:custClr>
      <a:srgbClr val="53256E"/>
    </a:custClr>
    <a:custClr>
      <a:srgbClr val="9B26B6"/>
    </a:custClr>
    <a:custClr>
      <a:srgbClr val="EF3340"/>
    </a:custClr>
    <a:custClr>
      <a:srgbClr val="AF1E2B"/>
    </a:custClr>
    <a:custClr>
      <a:srgbClr val="FA6016"/>
    </a:custClr>
    <a:custClr>
      <a:srgbClr val="FCAF17"/>
    </a:custClr>
    <a:custClr>
      <a:srgbClr val="F68B1F"/>
    </a:custClr>
    <a:custClr>
      <a:srgbClr val="FFD400"/>
    </a:custClr>
    <a:custClr>
      <a:srgbClr val="F69ECA"/>
    </a:custClr>
    <a:custClr>
      <a:srgbClr val="BB90BB"/>
    </a:custClr>
    <a:custClr>
      <a:srgbClr val="A98EB6"/>
    </a:custClr>
    <a:custClr>
      <a:srgbClr val="CD92DA"/>
    </a:custClr>
    <a:custClr>
      <a:srgbClr val="F7999F"/>
    </a:custClr>
    <a:custClr>
      <a:srgbClr val="D78E95"/>
    </a:custClr>
    <a:custClr>
      <a:srgbClr val="FCAF8A"/>
    </a:custClr>
    <a:custClr>
      <a:srgbClr val="FDD78B"/>
    </a:custClr>
    <a:custClr>
      <a:srgbClr val="FAC58F"/>
    </a:custClr>
    <a:custClr>
      <a:srgbClr val="FFE97F"/>
    </a:custClr>
    <a:custClr>
      <a:srgbClr val="FCD8EA"/>
    </a:custClr>
    <a:custClr>
      <a:srgbClr val="E4D3E4"/>
    </a:custClr>
    <a:custClr>
      <a:srgbClr val="DDD3E2"/>
    </a:custClr>
    <a:custClr>
      <a:srgbClr val="EBD4F0"/>
    </a:custClr>
    <a:custClr>
      <a:srgbClr val="FCD6D9"/>
    </a:custClr>
    <a:custClr>
      <a:srgbClr val="EFD2D5"/>
    </a:custClr>
    <a:custClr>
      <a:srgbClr val="FEDFD0"/>
    </a:custClr>
    <a:custClr>
      <a:srgbClr val="FEEFD1"/>
    </a:custClr>
    <a:custClr>
      <a:srgbClr val="FDE8D2"/>
    </a:custClr>
    <a:custClr>
      <a:srgbClr val="FFF6CC"/>
    </a:custClr>
  </a:custClr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KB Document" ma:contentTypeID="0x010100EB8054C073CE4056A70B885DBBD4BB83004495B35AC10277468FF13FCEE57E6397" ma:contentTypeVersion="8" ma:contentTypeDescription="PKB Library Document" ma:contentTypeScope="" ma:versionID="d66d30f2d7845c0b72e108894fcb78b7">
  <xsd:schema xmlns:xsd="http://www.w3.org/2001/XMLSchema" xmlns:xs="http://www.w3.org/2001/XMLSchema" xmlns:p="http://schemas.microsoft.com/office/2006/metadata/properties" xmlns:ns2="5c416357-14b4-4871-af7c-3ed07c6633c8" xmlns:ns3="http://schemas.microsoft.com/sharepoint/v4" targetNamespace="http://schemas.microsoft.com/office/2006/metadata/properties" ma:root="true" ma:fieldsID="fda95303e54cd3f086265ed9720c3d57" ns2:_="" ns3:_="">
    <xsd:import namespace="5c416357-14b4-4871-af7c-3ed07c6633c8"/>
    <xsd:import namespace="http://schemas.microsoft.com/sharepoint/v4"/>
    <xsd:element name="properties">
      <xsd:complexType>
        <xsd:sequence>
          <xsd:element name="documentManagement">
            <xsd:complexType>
              <xsd:all>
                <xsd:element ref="ns2:RochePKBDocumentTab"/>
                <xsd:element ref="ns2:PKBEntityPageEntitiesIds" minOccurs="0"/>
                <xsd:element ref="ns3:PKBEntityLookup" minOccurs="0"/>
                <xsd:element ref="ns2:RochePKBDocumentType"/>
                <xsd:element ref="ns2:RochePKBDocumentDescription"/>
                <xsd:element ref="ns2:RochePKBDocumentOwner" minOccurs="0"/>
                <xsd:element ref="ns2:RochePKBDocumentUploadT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416357-14b4-4871-af7c-3ed07c6633c8" elementFormDefault="qualified">
    <xsd:import namespace="http://schemas.microsoft.com/office/2006/documentManagement/types"/>
    <xsd:import namespace="http://schemas.microsoft.com/office/infopath/2007/PartnerControls"/>
    <xsd:element name="RochePKBDocumentTab" ma:index="8" ma:displayName="Document Tab" ma:internalName="RochePKBDocumentTab">
      <xsd:simpleType>
        <xsd:restriction base="dms:Choice">
          <xsd:enumeration value="Marketing Material"/>
          <xsd:enumeration value="Product Information"/>
        </xsd:restriction>
      </xsd:simpleType>
    </xsd:element>
    <xsd:element name="PKBEntityPageEntitiesIds" ma:index="9" nillable="true" ma:displayName="PKBEntityPageEntitiesIds" ma:description="contains list of ids from PKBEntityLookup. used for r/w ids from js" ma:internalName="PKBEntityPageEntitiesIds">
      <xsd:simpleType>
        <xsd:restriction base="dms:Note"/>
      </xsd:simpleType>
    </xsd:element>
    <xsd:element name="RochePKBDocumentType" ma:index="11" ma:displayName="Document Type" ma:internalName="RochePKBDocumentType" ma:readOnly="false">
      <xsd:simpleType>
        <xsd:restriction base="dms:Text"/>
      </xsd:simpleType>
    </xsd:element>
    <xsd:element name="RochePKBDocumentDescription" ma:index="12" ma:displayName="Description" ma:internalName="RochePKBDocumentDescription">
      <xsd:simpleType>
        <xsd:restriction base="dms:Text"/>
      </xsd:simpleType>
    </xsd:element>
    <xsd:element name="RochePKBDocumentOwner" ma:index="13" nillable="true" ma:displayName="Owner" ma:internalName="RochePKBDocumentOwner">
      <xsd:simpleType>
        <xsd:restriction base="dms:Text"/>
      </xsd:simpleType>
    </xsd:element>
    <xsd:element name="RochePKBDocumentUploadTag" ma:index="14" nillable="true" ma:displayName="Document upload tag" ma:internalName="RochePKBDocumentUploadTa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PKBEntityLookup" ma:index="10" nillable="true" ma:displayName="PKBEntityLookup" ma:list="{8677e0fd-832b-4ef9-829e-04a659122460}" ma:internalName="PKBEntityLookup" ma:showField="Title" ma:web="{5c416357-14b4-4871-af7c-3ed07c6633c8}" ma:requiredMultiChoice="tru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ochePKBDocumentDescription xmlns="5c416357-14b4-4871-af7c-3ed07c6633c8">cobasPOC IT SolutionsCustomer Presentation</RochePKBDocumentDescription>
    <RochePKBDocumentUploadTag xmlns="5c416357-14b4-4871-af7c-3ed07c6633c8" xsi:nil="true"/>
    <RochePKBDocumentType xmlns="5c416357-14b4-4871-af7c-3ed07c6633c8">Customer Presentations</RochePKBDocumentType>
    <RochePKBDocumentTab xmlns="5c416357-14b4-4871-af7c-3ed07c6633c8">Marketing Material</RochePKBDocumentTab>
    <RochePKBDocumentOwner xmlns="5c416357-14b4-4871-af7c-3ed07c6633c8" xsi:nil="true"/>
    <PKBEntityPageEntitiesIds xmlns="5c416357-14b4-4871-af7c-3ed07c6633c8" xsi:nil="true"/>
    <PKBEntityLookup xmlns="http://schemas.microsoft.com/sharepoint/v4">
      <Value>501</Value>
    </PKBEntityLookup>
  </documentManagement>
</p:properties>
</file>

<file path=customXml/item4.xml><?xml version="1.0" encoding="utf-8"?>
<?mso-contentType ?>
<FormUrls xmlns="http://schemas.microsoft.com/sharepoint/v3/contenttype/forms/url">
  <Display>Style Library/Roche.RPD.PKB/Pages/PKBDocumentViewForm.aspx?IsDlg=1</Display>
  <Edit>Style Library/Roche.RPD.PKB/Pages/FileEditForm.aspx?IsDlg=1</Edit>
</FormUrls>
</file>

<file path=customXml/itemProps1.xml><?xml version="1.0" encoding="utf-8"?>
<ds:datastoreItem xmlns:ds="http://schemas.openxmlformats.org/officeDocument/2006/customXml" ds:itemID="{F3DD1392-D152-4472-B67E-A4158095C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416357-14b4-4871-af7c-3ed07c6633c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A92C9F-DC08-4CC0-96EC-282D1D0E91E6}">
  <ds:schemaRefs>
    <ds:schemaRef ds:uri="http://schemas.microsoft.com/sharepoint/v3/contenttype/forms"/>
  </ds:schemaRefs>
</ds:datastoreItem>
</file>

<file path=customXml/itemProps3.xml><?xml version="1.0" encoding="utf-8"?>
<ds:datastoreItem xmlns:ds="http://schemas.openxmlformats.org/officeDocument/2006/customXml" ds:itemID="{6B8D7648-BC3B-46ED-907E-31E6961608CB}">
  <ds:schemaRefs>
    <ds:schemaRef ds:uri="http://schemas.microsoft.com/office/2006/metadata/propertie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c416357-14b4-4871-af7c-3ed07c6633c8"/>
    <ds:schemaRef ds:uri="http://purl.org/dc/elements/1.1/"/>
    <ds:schemaRef ds:uri="http://www.w3.org/XML/1998/namespace"/>
    <ds:schemaRef ds:uri="http://purl.org/dc/dcmitype/"/>
  </ds:schemaRefs>
</ds:datastoreItem>
</file>

<file path=customXml/itemProps4.xml><?xml version="1.0" encoding="utf-8"?>
<ds:datastoreItem xmlns:ds="http://schemas.openxmlformats.org/officeDocument/2006/customXml" ds:itemID="{E2EDB3B7-97B1-4FEA-9B48-BFD0AB2F1893}">
  <ds:schemaRefs>
    <ds:schemaRef ds:uri="http://schemas.microsoft.com/sharepoint/v3/contenttype/forms/url"/>
  </ds:schemaRefs>
</ds:datastoreItem>
</file>

<file path=docProps/app.xml><?xml version="1.0" encoding="utf-8"?>
<Properties xmlns="http://schemas.openxmlformats.org/officeDocument/2006/extended-properties" xmlns:vt="http://schemas.openxmlformats.org/officeDocument/2006/docPropsVTypes">
  <Template/>
  <TotalTime>0</TotalTime>
  <Pages>16</Pages>
  <Words>4921</Words>
  <Application>Microsoft Office PowerPoint</Application>
  <PresentationFormat>Custom</PresentationFormat>
  <Paragraphs>786</Paragraphs>
  <Slides>43</Slides>
  <Notes>42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cobas</vt:lpstr>
      <vt:lpstr>cobas® POC IT solutions </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infinity POC IT </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vt:lpstr>
      <vt:lpstr>cobas® POC IT solutions Designed with your expertise in mind  to manage POC traffic</vt:lpstr>
      <vt:lpstr>cobas® infinity POC IT solutions</vt:lpstr>
      <vt:lpstr>cobas® infinity POC IT solutions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cobas</dc:title>
  <dc:creator>cobas</dc:creator>
  <cp:lastModifiedBy>Sigitas Greicius</cp:lastModifiedBy>
  <cp:revision>601</cp:revision>
  <cp:lastPrinted>1998-09-09T08:32:30Z</cp:lastPrinted>
  <dcterms:created xsi:type="dcterms:W3CDTF">2002-05-06T07:33:01Z</dcterms:created>
  <dcterms:modified xsi:type="dcterms:W3CDTF">2018-07-11T12:17:40Z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0x010100EB8054C073CE4056A70B885DBBD4BB83004495B35AC10277468FF13FCEE57E6397</vt:lpwstr>
  </property>
</Properties>
</file>