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7" r:id="rId4"/>
    <p:sldId id="260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4472C4"/>
    <a:srgbClr val="167FFF"/>
    <a:srgbClr val="002060"/>
    <a:srgbClr val="1F497D"/>
    <a:srgbClr val="B9B9B9"/>
    <a:srgbClr val="157BF8"/>
    <a:srgbClr val="56A0FA"/>
    <a:srgbClr val="157CFA"/>
    <a:srgbClr val="DA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41ECA-559A-48DA-98BE-309B56304A65}" v="8" dt="2024-11-27T09:15:09.9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ius Tracauskas | Edrana Baltic" userId="ae833ac8-75ee-4943-8076-e5e8d873dce1" providerId="ADAL" clId="{AA941ECA-559A-48DA-98BE-309B56304A65}"/>
    <pc:docChg chg="custSel modSld">
      <pc:chgData name="Audrius Tracauskas | Edrana Baltic" userId="ae833ac8-75ee-4943-8076-e5e8d873dce1" providerId="ADAL" clId="{AA941ECA-559A-48DA-98BE-309B56304A65}" dt="2024-11-27T09:15:09.963" v="297"/>
      <pc:docMkLst>
        <pc:docMk/>
      </pc:docMkLst>
      <pc:sldChg chg="modSp mod">
        <pc:chgData name="Audrius Tracauskas | Edrana Baltic" userId="ae833ac8-75ee-4943-8076-e5e8d873dce1" providerId="ADAL" clId="{AA941ECA-559A-48DA-98BE-309B56304A65}" dt="2024-11-27T07:43:55.045" v="30" actId="20577"/>
        <pc:sldMkLst>
          <pc:docMk/>
          <pc:sldMk cId="0" sldId="256"/>
        </pc:sldMkLst>
        <pc:spChg chg="mod">
          <ac:chgData name="Audrius Tracauskas | Edrana Baltic" userId="ae833ac8-75ee-4943-8076-e5e8d873dce1" providerId="ADAL" clId="{AA941ECA-559A-48DA-98BE-309B56304A65}" dt="2024-11-27T07:43:55.045" v="30" actId="20577"/>
          <ac:spMkLst>
            <pc:docMk/>
            <pc:sldMk cId="0" sldId="256"/>
            <ac:spMk id="240" creationId="{00000000-0000-0000-0000-000000000000}"/>
          </ac:spMkLst>
        </pc:spChg>
      </pc:sldChg>
      <pc:sldChg chg="modSp mod">
        <pc:chgData name="Audrius Tracauskas | Edrana Baltic" userId="ae833ac8-75ee-4943-8076-e5e8d873dce1" providerId="ADAL" clId="{AA941ECA-559A-48DA-98BE-309B56304A65}" dt="2024-11-27T07:48:36.162" v="101" actId="20577"/>
        <pc:sldMkLst>
          <pc:docMk/>
          <pc:sldMk cId="0" sldId="260"/>
        </pc:sldMkLst>
        <pc:spChg chg="mod">
          <ac:chgData name="Audrius Tracauskas | Edrana Baltic" userId="ae833ac8-75ee-4943-8076-e5e8d873dce1" providerId="ADAL" clId="{AA941ECA-559A-48DA-98BE-309B56304A65}" dt="2024-11-27T07:48:07.248" v="70" actId="20577"/>
          <ac:spMkLst>
            <pc:docMk/>
            <pc:sldMk cId="0" sldId="260"/>
            <ac:spMk id="339" creationId="{00000000-0000-0000-0000-000000000000}"/>
          </ac:spMkLst>
        </pc:spChg>
        <pc:spChg chg="mod">
          <ac:chgData name="Audrius Tracauskas | Edrana Baltic" userId="ae833ac8-75ee-4943-8076-e5e8d873dce1" providerId="ADAL" clId="{AA941ECA-559A-48DA-98BE-309B56304A65}" dt="2024-11-27T07:48:36.162" v="101" actId="20577"/>
          <ac:spMkLst>
            <pc:docMk/>
            <pc:sldMk cId="0" sldId="260"/>
            <ac:spMk id="340" creationId="{00000000-0000-0000-0000-000000000000}"/>
          </ac:spMkLst>
        </pc:spChg>
      </pc:sldChg>
      <pc:sldChg chg="delSp modSp mod">
        <pc:chgData name="Audrius Tracauskas | Edrana Baltic" userId="ae833ac8-75ee-4943-8076-e5e8d873dce1" providerId="ADAL" clId="{AA941ECA-559A-48DA-98BE-309B56304A65}" dt="2024-11-27T09:15:09.963" v="297"/>
        <pc:sldMkLst>
          <pc:docMk/>
          <pc:sldMk cId="0" sldId="267"/>
        </pc:sldMkLst>
        <pc:spChg chg="mod">
          <ac:chgData name="Audrius Tracauskas | Edrana Baltic" userId="ae833ac8-75ee-4943-8076-e5e8d873dce1" providerId="ADAL" clId="{AA941ECA-559A-48DA-98BE-309B56304A65}" dt="2024-11-27T08:56:03.575" v="273" actId="20577"/>
          <ac:spMkLst>
            <pc:docMk/>
            <pc:sldMk cId="0" sldId="267"/>
            <ac:spMk id="6" creationId="{3B0C226F-714D-AE45-6D94-DA65C0812206}"/>
          </ac:spMkLst>
        </pc:spChg>
        <pc:graphicFrameChg chg="del mod modGraphic">
          <ac:chgData name="Audrius Tracauskas | Edrana Baltic" userId="ae833ac8-75ee-4943-8076-e5e8d873dce1" providerId="ADAL" clId="{AA941ECA-559A-48DA-98BE-309B56304A65}" dt="2024-11-27T08:55:58.412" v="271" actId="478"/>
          <ac:graphicFrameMkLst>
            <pc:docMk/>
            <pc:sldMk cId="0" sldId="267"/>
            <ac:graphicFrameMk id="4" creationId="{8126DF21-42F7-6E72-9B00-FD5B5BB82589}"/>
          </ac:graphicFrameMkLst>
        </pc:graphicFrameChg>
        <pc:graphicFrameChg chg="mod modGraphic">
          <ac:chgData name="Audrius Tracauskas | Edrana Baltic" userId="ae833ac8-75ee-4943-8076-e5e8d873dce1" providerId="ADAL" clId="{AA941ECA-559A-48DA-98BE-309B56304A65}" dt="2024-11-27T09:15:09.963" v="297"/>
          <ac:graphicFrameMkLst>
            <pc:docMk/>
            <pc:sldMk cId="0" sldId="267"/>
            <ac:graphicFrameMk id="7" creationId="{3E253B9D-9B72-5FA3-E2D8-12BD0F4C09D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64100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idx="21"/>
          </p:nvPr>
        </p:nvSpPr>
        <p:spPr>
          <a:xfrm>
            <a:off x="5735051" y="1"/>
            <a:ext cx="6456951" cy="685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850988" y="1062636"/>
            <a:ext cx="3328301" cy="49063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5381767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469281" y="1228298"/>
            <a:ext cx="4442241" cy="444224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9230" y="942172"/>
            <a:ext cx="2199379" cy="500825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809350" y="942172"/>
            <a:ext cx="2199378" cy="500825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29469" y="942172"/>
            <a:ext cx="2199379" cy="500825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119936" y="777921"/>
            <a:ext cx="5342995" cy="53429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4"/>
          <p:cNvSpPr>
            <a:spLocks noGrp="1"/>
          </p:cNvSpPr>
          <p:nvPr>
            <p:ph type="pic" sz="half" idx="21"/>
          </p:nvPr>
        </p:nvSpPr>
        <p:spPr>
          <a:xfrm>
            <a:off x="1" y="0"/>
            <a:ext cx="5486606" cy="363048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8031" y="3686824"/>
            <a:ext cx="2134800" cy="21348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438028" y="3686824"/>
            <a:ext cx="2134801" cy="21348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" name="Picture Placeholder 5"/>
          <p:cNvSpPr>
            <a:spLocks noGrp="1"/>
          </p:cNvSpPr>
          <p:nvPr>
            <p:ph type="pic" idx="23"/>
          </p:nvPr>
        </p:nvSpPr>
        <p:spPr>
          <a:xfrm>
            <a:off x="6389225" y="0"/>
            <a:ext cx="580277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316256" y="949524"/>
            <a:ext cx="2801577" cy="1534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409254" y="949524"/>
            <a:ext cx="2801578" cy="1534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316256" y="3605481"/>
            <a:ext cx="2801577" cy="1534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409254" y="3605481"/>
            <a:ext cx="2801578" cy="1534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07642" y="1142389"/>
            <a:ext cx="5338363" cy="212905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9230" y="3627397"/>
            <a:ext cx="5338363" cy="212905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456365" y="2311214"/>
            <a:ext cx="4964834" cy="227640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21448" y="2311214"/>
            <a:ext cx="4964834" cy="227640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306923" y="1187116"/>
            <a:ext cx="3041623" cy="44837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401050" y="887103"/>
            <a:ext cx="3162300" cy="312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34195" y="887104"/>
            <a:ext cx="3162300" cy="512463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icture Placeholder 2"/>
          <p:cNvSpPr>
            <a:spLocks noGrp="1"/>
          </p:cNvSpPr>
          <p:nvPr>
            <p:ph type="pic" idx="21"/>
          </p:nvPr>
        </p:nvSpPr>
        <p:spPr>
          <a:xfrm>
            <a:off x="0" y="1"/>
            <a:ext cx="12192000" cy="361315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700522" y="943061"/>
            <a:ext cx="2292351" cy="49895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984617" y="943061"/>
            <a:ext cx="2292351" cy="49895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67732" y="1403709"/>
            <a:ext cx="5109600" cy="279522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844702" y="1031840"/>
            <a:ext cx="4577507" cy="28687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1875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idx="21"/>
          </p:nvPr>
        </p:nvSpPr>
        <p:spPr>
          <a:xfrm>
            <a:off x="4164012" y="0"/>
            <a:ext cx="8027987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idx="21"/>
          </p:nvPr>
        </p:nvSpPr>
        <p:spPr>
          <a:xfrm>
            <a:off x="6810233" y="0"/>
            <a:ext cx="5381767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"/>
          <p:cNvSpPr>
            <a:spLocks noGrp="1"/>
          </p:cNvSpPr>
          <p:nvPr>
            <p:ph type="pic" idx="21"/>
          </p:nvPr>
        </p:nvSpPr>
        <p:spPr>
          <a:xfrm>
            <a:off x="1" y="0"/>
            <a:ext cx="561428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164953" y="803807"/>
            <a:ext cx="5211983" cy="52119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idx="21"/>
          </p:nvPr>
        </p:nvSpPr>
        <p:spPr>
          <a:xfrm>
            <a:off x="3903259" y="0"/>
            <a:ext cx="828874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31878" y="1019418"/>
            <a:ext cx="3240001" cy="324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423935" y="2639418"/>
            <a:ext cx="3240002" cy="32400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2"/>
          <p:cNvSpPr>
            <a:spLocks noGrp="1"/>
          </p:cNvSpPr>
          <p:nvPr>
            <p:ph type="pic" idx="21"/>
          </p:nvPr>
        </p:nvSpPr>
        <p:spPr>
          <a:xfrm>
            <a:off x="-25085" y="0"/>
            <a:ext cx="12217085" cy="34392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Box 3"/>
          <p:cNvSpPr txBox="1"/>
          <p:nvPr/>
        </p:nvSpPr>
        <p:spPr>
          <a:xfrm>
            <a:off x="541774" y="2369367"/>
            <a:ext cx="5001661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100" b="1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rPr lang="en-US" sz="4400" dirty="0"/>
              <a:t>IT SPRENDIMO PASI</a:t>
            </a:r>
            <a:r>
              <a:rPr lang="lt-LT" sz="4400" dirty="0"/>
              <a:t>ŪLYMAS VšĮ KĖDAINIŲ LIGONINĖ</a:t>
            </a:r>
            <a:endParaRPr sz="4400" dirty="0"/>
          </a:p>
        </p:txBody>
      </p:sp>
      <p:sp>
        <p:nvSpPr>
          <p:cNvPr id="240" name="TextBox 59"/>
          <p:cNvSpPr txBox="1"/>
          <p:nvPr/>
        </p:nvSpPr>
        <p:spPr>
          <a:xfrm flipV="1">
            <a:off x="810200" y="5000852"/>
            <a:ext cx="4578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endParaRPr dirty="0"/>
          </a:p>
        </p:txBody>
      </p:sp>
      <p:sp>
        <p:nvSpPr>
          <p:cNvPr id="241" name="TextBox 8"/>
          <p:cNvSpPr txBox="1"/>
          <p:nvPr/>
        </p:nvSpPr>
        <p:spPr>
          <a:xfrm>
            <a:off x="550569" y="5277853"/>
            <a:ext cx="298626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endParaRPr dirty="0"/>
          </a:p>
        </p:txBody>
      </p:sp>
      <p:pic>
        <p:nvPicPr>
          <p:cNvPr id="242" name="Picture Placeholder 2" descr="Picture Placeholder 2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41386" r="17615"/>
          <a:stretch>
            <a:fillRect/>
          </a:stretch>
        </p:blipFill>
        <p:spPr>
          <a:xfrm>
            <a:off x="5735051" y="1"/>
            <a:ext cx="645676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9" y="0"/>
                </a:moveTo>
                <a:lnTo>
                  <a:pt x="878" y="256"/>
                </a:lnTo>
                <a:cubicBezTo>
                  <a:pt x="307" y="1983"/>
                  <a:pt x="0" y="3818"/>
                  <a:pt x="0" y="5721"/>
                </a:cubicBezTo>
                <a:cubicBezTo>
                  <a:pt x="0" y="12383"/>
                  <a:pt x="3764" y="18217"/>
                  <a:pt x="9399" y="21440"/>
                </a:cubicBezTo>
                <a:lnTo>
                  <a:pt x="969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69" y="0"/>
                </a:lnTo>
                <a:close/>
              </a:path>
            </a:pathLst>
          </a:custGeom>
        </p:spPr>
      </p:pic>
      <p:pic>
        <p:nvPicPr>
          <p:cNvPr id="243" name="logotype-edrana.png" descr="logotype-edra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7" y="511517"/>
            <a:ext cx="2430982" cy="3336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91212D-B645-70F7-EB8E-3843A0A1E832}"/>
              </a:ext>
            </a:extLst>
          </p:cNvPr>
          <p:cNvSpPr/>
          <p:nvPr/>
        </p:nvSpPr>
        <p:spPr>
          <a:xfrm>
            <a:off x="541774" y="5000852"/>
            <a:ext cx="1105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2025-01-24</a:t>
            </a:r>
            <a:r>
              <a:rPr lang="lt-LT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216071E4-38CC-48E0-86A8-D1DA0D08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612" y="374669"/>
            <a:ext cx="936000" cy="450172"/>
          </a:xfrm>
          <a:prstGeom prst="rect">
            <a:avLst/>
          </a:prstGeom>
        </p:spPr>
      </p:pic>
      <p:pic>
        <p:nvPicPr>
          <p:cNvPr id="49" name="Picture 2" descr="ISO 27001">
            <a:extLst>
              <a:ext uri="{FF2B5EF4-FFF2-40B4-BE49-F238E27FC236}">
                <a16:creationId xmlns:a16="http://schemas.microsoft.com/office/drawing/2014/main" id="{B1FA92E5-7A44-457A-BC77-43757EA4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58" y="417885"/>
            <a:ext cx="936000" cy="4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08BB5FC-965E-472E-A183-DD2F7B743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29"/>
            <a:ext cx="12192000" cy="68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03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3E253B9D-9B72-5FA3-E2D8-12BD0F4C0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25791"/>
              </p:ext>
            </p:extLst>
          </p:nvPr>
        </p:nvGraphicFramePr>
        <p:xfrm>
          <a:off x="1112808" y="1245879"/>
          <a:ext cx="9844824" cy="27109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6749351">
                  <a:extLst>
                    <a:ext uri="{9D8B030D-6E8A-4147-A177-3AD203B41FA5}">
                      <a16:colId xmlns:a16="http://schemas.microsoft.com/office/drawing/2014/main" val="458683054"/>
                    </a:ext>
                  </a:extLst>
                </a:gridCol>
                <a:gridCol w="1088139">
                  <a:extLst>
                    <a:ext uri="{9D8B030D-6E8A-4147-A177-3AD203B41FA5}">
                      <a16:colId xmlns:a16="http://schemas.microsoft.com/office/drawing/2014/main" val="1825556363"/>
                    </a:ext>
                  </a:extLst>
                </a:gridCol>
                <a:gridCol w="1050449">
                  <a:extLst>
                    <a:ext uri="{9D8B030D-6E8A-4147-A177-3AD203B41FA5}">
                      <a16:colId xmlns:a16="http://schemas.microsoft.com/office/drawing/2014/main" val="3937105656"/>
                    </a:ext>
                  </a:extLst>
                </a:gridCol>
                <a:gridCol w="956885">
                  <a:extLst>
                    <a:ext uri="{9D8B030D-6E8A-4147-A177-3AD203B41FA5}">
                      <a16:colId xmlns:a16="http://schemas.microsoft.com/office/drawing/2014/main" val="1839073965"/>
                    </a:ext>
                  </a:extLst>
                </a:gridCol>
              </a:tblGrid>
              <a:tr h="1509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kern="0" dirty="0" err="1">
                          <a:effectLst/>
                          <a:latin typeface="+mj-lt"/>
                        </a:rPr>
                        <a:t>Bazinių</a:t>
                      </a:r>
                      <a:r>
                        <a:rPr lang="fr-FR" sz="1200" b="1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kern="0" dirty="0" err="1">
                          <a:effectLst/>
                          <a:latin typeface="+mj-lt"/>
                        </a:rPr>
                        <a:t>programinės</a:t>
                      </a:r>
                      <a:r>
                        <a:rPr lang="fr-FR" sz="1200" b="1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kern="0" dirty="0" err="1">
                          <a:effectLst/>
                          <a:latin typeface="+mj-lt"/>
                        </a:rPr>
                        <a:t>įrangos</a:t>
                      </a:r>
                      <a:r>
                        <a:rPr lang="fr-FR" sz="1200" b="1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kern="0" dirty="0" err="1">
                          <a:effectLst/>
                          <a:latin typeface="+mj-lt"/>
                        </a:rPr>
                        <a:t>modulių</a:t>
                      </a:r>
                      <a:endParaRPr lang="lt-LT" sz="1200" b="1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kern="0" dirty="0" err="1">
                          <a:effectLst/>
                          <a:latin typeface="+mj-lt"/>
                        </a:rPr>
                        <a:t>pavadinimai</a:t>
                      </a:r>
                      <a:endParaRPr lang="lt-LT" sz="1200" b="1" kern="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 i="0" u="none" strike="noStrike" kern="100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Darbo vietų skaičius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Licencijos kaina Eur be PVM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b="1" kern="0" dirty="0">
                          <a:effectLst/>
                          <a:latin typeface="+mj-lt"/>
                        </a:rPr>
                        <a:t>Abonentinis mokestis 1 mėnesį Eur be PVM</a:t>
                      </a:r>
                      <a:endParaRPr lang="lt-LT" sz="1200" b="1" kern="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31217"/>
                  </a:ext>
                </a:extLst>
              </a:tr>
              <a:tr h="199558">
                <a:tc>
                  <a:txBody>
                    <a:bodyPr/>
                    <a:lstStyle/>
                    <a:p>
                      <a:pPr marL="5080" algn="just">
                        <a:spcAft>
                          <a:spcPts val="0"/>
                        </a:spcAft>
                        <a:tabLst>
                          <a:tab pos="-1530350" algn="l"/>
                          <a:tab pos="2811780" algn="l"/>
                        </a:tabLst>
                      </a:pPr>
                      <a:r>
                        <a:rPr lang="lt-LT" sz="11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Profit-W Materialinių vertybių procesų valdymas ir apskaita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1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1300,00</a:t>
                      </a:r>
                      <a:endParaRPr lang="en-US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261349"/>
                  </a:ext>
                </a:extLst>
              </a:tr>
              <a:tr h="238539">
                <a:tc>
                  <a:txBody>
                    <a:bodyPr/>
                    <a:lstStyle/>
                    <a:p>
                      <a:pPr marL="23495" algn="just">
                        <a:spcAft>
                          <a:spcPts val="0"/>
                        </a:spcAft>
                        <a:tabLst>
                          <a:tab pos="-1530350" algn="l"/>
                          <a:tab pos="571500" algn="l"/>
                          <a:tab pos="2811780" algn="l"/>
                        </a:tabLst>
                      </a:pPr>
                      <a:r>
                        <a:rPr lang="lt-LT" sz="11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Profit-Web darbo laiko valdymas ir apskaita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1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460,00</a:t>
                      </a:r>
                      <a:endParaRPr lang="en-US" sz="11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911441"/>
                  </a:ext>
                </a:extLst>
              </a:tr>
              <a:tr h="156891">
                <a:tc>
                  <a:txBody>
                    <a:bodyPr/>
                    <a:lstStyle/>
                    <a:p>
                      <a:pPr marL="23495" algn="just">
                        <a:spcAft>
                          <a:spcPts val="0"/>
                        </a:spcAft>
                        <a:tabLst>
                          <a:tab pos="-1530350" algn="l"/>
                          <a:tab pos="571500" algn="l"/>
                          <a:tab pos="2811780" algn="l"/>
                        </a:tabLst>
                      </a:pPr>
                      <a:r>
                        <a:rPr lang="lt-LT" sz="11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Profit-Web Suminė darbo laiko apskaita 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1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2500,00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966838"/>
                  </a:ext>
                </a:extLst>
              </a:tr>
              <a:tr h="156891">
                <a:tc>
                  <a:txBody>
                    <a:bodyPr/>
                    <a:lstStyle/>
                    <a:p>
                      <a:pPr marL="23495" algn="just">
                        <a:spcAft>
                          <a:spcPts val="0"/>
                        </a:spcAft>
                        <a:tabLst>
                          <a:tab pos="-1530350" algn="l"/>
                          <a:tab pos="571500" algn="l"/>
                          <a:tab pos="2811780" algn="l"/>
                        </a:tabLst>
                      </a:pPr>
                      <a:r>
                        <a:rPr lang="lt-LT" sz="11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Profit-Web Darbo grafikai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1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670,00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197180"/>
                  </a:ext>
                </a:extLst>
              </a:tr>
              <a:tr h="25059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530350" algn="l"/>
                          <a:tab pos="2811780" algn="l"/>
                        </a:tabLst>
                        <a:defRPr/>
                      </a:pPr>
                      <a:r>
                        <a:rPr lang="lt-LT" sz="11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Viso Eur be PVM: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4930,00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3665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530350" algn="l"/>
                          <a:tab pos="2811780" algn="l"/>
                        </a:tabLst>
                        <a:defRPr/>
                      </a:pPr>
                      <a:r>
                        <a:rPr lang="lt-LT" sz="11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PVM:</a:t>
                      </a:r>
                      <a:endParaRPr lang="en-US" sz="11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Aptos" panose="020B000402020202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1035,30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30148"/>
                  </a:ext>
                </a:extLst>
              </a:tr>
            </a:tbl>
          </a:graphicData>
        </a:graphic>
      </p:graphicFrame>
      <p:pic>
        <p:nvPicPr>
          <p:cNvPr id="2" name="logotype-edrana.png" descr="logotype-edrana.png">
            <a:extLst>
              <a:ext uri="{FF2B5EF4-FFF2-40B4-BE49-F238E27FC236}">
                <a16:creationId xmlns:a16="http://schemas.microsoft.com/office/drawing/2014/main" id="{F279FDD1-F69A-C09D-BE67-EA997AB1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84671" y="229683"/>
            <a:ext cx="2425701" cy="3329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C226F-714D-AE45-6D94-DA65C0812206}"/>
              </a:ext>
            </a:extLst>
          </p:cNvPr>
          <p:cNvSpPr txBox="1"/>
          <p:nvPr/>
        </p:nvSpPr>
        <p:spPr>
          <a:xfrm>
            <a:off x="1053860" y="5469074"/>
            <a:ext cx="6093724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sz="900" dirty="0"/>
          </a:p>
          <a:p>
            <a:r>
              <a:rPr lang="lt-LT" sz="900" dirty="0"/>
              <a:t>Pastabos: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900" dirty="0"/>
              <a:t>Nurodytos programinės įrangos kainos yra bazinio funkcionalumo modulių kainos. Papildomi darbai – programos pritaikymas prie specifinių Kliento pageidavimų, atliekami atskirais susitarimais.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sz="900" dirty="0"/>
              <a:t>Diegimas, mokymai ir kitos paslaugos apmokamas pagal faktą, diegimo metu 1 val. įkainis 75,00 Eur be PVM 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09E78-A642-4DF0-45A9-FBABD1E4B470}"/>
              </a:ext>
            </a:extLst>
          </p:cNvPr>
          <p:cNvSpPr txBox="1"/>
          <p:nvPr/>
        </p:nvSpPr>
        <p:spPr>
          <a:xfrm>
            <a:off x="4201064" y="750498"/>
            <a:ext cx="258339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t-LT" sz="2000" b="1" dirty="0">
                <a:solidFill>
                  <a:schemeClr val="accent1">
                    <a:lumMod val="75000"/>
                  </a:schemeClr>
                </a:solidFill>
              </a:rPr>
              <a:t>Komercinis pasiūlymas</a:t>
            </a:r>
            <a:r>
              <a:rPr lang="lt-LT" dirty="0"/>
              <a:t>: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logotype-edrana.png" descr="logotype-edr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77" y="511517"/>
            <a:ext cx="2430982" cy="33366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extBox 8"/>
          <p:cNvSpPr txBox="1"/>
          <p:nvPr/>
        </p:nvSpPr>
        <p:spPr>
          <a:xfrm>
            <a:off x="810200" y="4101986"/>
            <a:ext cx="52858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Bold"/>
                <a:sym typeface="Montserrat-Bold"/>
              </a:rPr>
              <a:t>Marina Satkevič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/>
              <a:t>Viešųjų pirkimų vadybininkė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Bold"/>
              <a:sym typeface="Montserrat-Bold"/>
            </a:endParaRPr>
          </a:p>
        </p:txBody>
      </p:sp>
      <p:sp>
        <p:nvSpPr>
          <p:cNvPr id="340" name="TextBox 8"/>
          <p:cNvSpPr txBox="1"/>
          <p:nvPr/>
        </p:nvSpPr>
        <p:spPr>
          <a:xfrm>
            <a:off x="810200" y="4983980"/>
            <a:ext cx="3978386" cy="102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kumimoji="0" lang="lt-L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rPr>
              <a:t>Mob: +370 </a:t>
            </a:r>
            <a:r>
              <a:rPr lang="en-US" sz="1600" dirty="0">
                <a:solidFill>
                  <a:srgbClr val="FFFFFF"/>
                </a:solidFill>
                <a:latin typeface="Montserrat-Regular"/>
                <a:sym typeface="Montserrat-Regular"/>
              </a:rPr>
              <a:t>6</a:t>
            </a:r>
            <a:r>
              <a:rPr lang="lt-LT" sz="1600" dirty="0">
                <a:solidFill>
                  <a:srgbClr val="FFFFFF"/>
                </a:solidFill>
                <a:latin typeface="Montserrat-Regular"/>
                <a:sym typeface="Montserrat-Regular"/>
              </a:rPr>
              <a:t>86 03579</a:t>
            </a:r>
            <a:endParaRPr kumimoji="0" lang="lt-LT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sym typeface="Montserrat-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lt-LT" sz="1600" dirty="0">
                <a:solidFill>
                  <a:srgbClr val="FFFFFF"/>
                </a:solidFill>
                <a:latin typeface="Montserrat-Regular"/>
                <a:sym typeface="Montserrat-Regular"/>
              </a:rPr>
              <a:t>Marina.satkevic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rPr>
              <a:t>@edrana.lt</a:t>
            </a:r>
          </a:p>
          <a:p>
            <a:pPr marL="0" marR="0" lvl="0" indent="0" algn="l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sym typeface="Montserrat-Regular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10351</TotalTime>
  <Words>141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Montserrat-Bold</vt:lpstr>
      <vt:lpstr>Montserrat-Regular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Judita Gedutienė | Edrana Baltic</dc:creator>
  <cp:lastModifiedBy>Marina Satkevič | Edrana Baltic</cp:lastModifiedBy>
  <cp:revision>148</cp:revision>
  <dcterms:modified xsi:type="dcterms:W3CDTF">2025-01-23T11:33:44Z</dcterms:modified>
</cp:coreProperties>
</file>