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69" r:id="rId2"/>
    <p:sldId id="2073" r:id="rId3"/>
    <p:sldId id="2071" r:id="rId4"/>
    <p:sldId id="2072" r:id="rId5"/>
    <p:sldId id="2070" r:id="rId6"/>
    <p:sldId id="2074" r:id="rId7"/>
    <p:sldId id="207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1" autoAdjust="0"/>
    <p:restoredTop sz="94660"/>
  </p:normalViewPr>
  <p:slideViewPr>
    <p:cSldViewPr snapToGrid="0">
      <p:cViewPr varScale="1">
        <p:scale>
          <a:sx n="113" d="100"/>
          <a:sy n="113" d="100"/>
        </p:scale>
        <p:origin x="52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5DB75A-4FDF-4A1C-9772-3F440E2B6B96}"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B75570-4168-4736-A60A-0C2F25B779F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7649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DB75A-4FDF-4A1C-9772-3F440E2B6B96}"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B75570-4168-4736-A60A-0C2F25B779FF}" type="slidenum">
              <a:rPr lang="en-US" smtClean="0"/>
              <a:t>‹#›</a:t>
            </a:fld>
            <a:endParaRPr lang="en-US"/>
          </a:p>
        </p:txBody>
      </p:sp>
    </p:spTree>
    <p:extLst>
      <p:ext uri="{BB962C8B-B14F-4D97-AF65-F5344CB8AC3E}">
        <p14:creationId xmlns:p14="http://schemas.microsoft.com/office/powerpoint/2010/main" val="2102967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DB75A-4FDF-4A1C-9772-3F440E2B6B96}"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B75570-4168-4736-A60A-0C2F25B779FF}" type="slidenum">
              <a:rPr lang="en-US" smtClean="0"/>
              <a:t>‹#›</a:t>
            </a:fld>
            <a:endParaRPr lang="en-US"/>
          </a:p>
        </p:txBody>
      </p:sp>
    </p:spTree>
    <p:extLst>
      <p:ext uri="{BB962C8B-B14F-4D97-AF65-F5344CB8AC3E}">
        <p14:creationId xmlns:p14="http://schemas.microsoft.com/office/powerpoint/2010/main" val="436727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DB75A-4FDF-4A1C-9772-3F440E2B6B96}"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B75570-4168-4736-A60A-0C2F25B779FF}" type="slidenum">
              <a:rPr lang="en-US" smtClean="0"/>
              <a:t>‹#›</a:t>
            </a:fld>
            <a:endParaRPr lang="en-US"/>
          </a:p>
        </p:txBody>
      </p:sp>
    </p:spTree>
    <p:extLst>
      <p:ext uri="{BB962C8B-B14F-4D97-AF65-F5344CB8AC3E}">
        <p14:creationId xmlns:p14="http://schemas.microsoft.com/office/powerpoint/2010/main" val="2953214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DB75A-4FDF-4A1C-9772-3F440E2B6B96}"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B75570-4168-4736-A60A-0C2F25B779F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5060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5DB75A-4FDF-4A1C-9772-3F440E2B6B96}"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B75570-4168-4736-A60A-0C2F25B779FF}" type="slidenum">
              <a:rPr lang="en-US" smtClean="0"/>
              <a:t>‹#›</a:t>
            </a:fld>
            <a:endParaRPr lang="en-US"/>
          </a:p>
        </p:txBody>
      </p:sp>
    </p:spTree>
    <p:extLst>
      <p:ext uri="{BB962C8B-B14F-4D97-AF65-F5344CB8AC3E}">
        <p14:creationId xmlns:p14="http://schemas.microsoft.com/office/powerpoint/2010/main" val="2325253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5DB75A-4FDF-4A1C-9772-3F440E2B6B96}"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B75570-4168-4736-A60A-0C2F25B779FF}" type="slidenum">
              <a:rPr lang="en-US" smtClean="0"/>
              <a:t>‹#›</a:t>
            </a:fld>
            <a:endParaRPr lang="en-US"/>
          </a:p>
        </p:txBody>
      </p:sp>
    </p:spTree>
    <p:extLst>
      <p:ext uri="{BB962C8B-B14F-4D97-AF65-F5344CB8AC3E}">
        <p14:creationId xmlns:p14="http://schemas.microsoft.com/office/powerpoint/2010/main" val="3298914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5DB75A-4FDF-4A1C-9772-3F440E2B6B96}" type="datetimeFigureOut">
              <a:rPr lang="en-US" smtClean="0"/>
              <a:t>3/19/2025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B75570-4168-4736-A60A-0C2F25B779FF}" type="slidenum">
              <a:rPr lang="en-US" smtClean="0"/>
              <a:t>‹#›</a:t>
            </a:fld>
            <a:endParaRPr lang="en-US"/>
          </a:p>
        </p:txBody>
      </p:sp>
    </p:spTree>
    <p:extLst>
      <p:ext uri="{BB962C8B-B14F-4D97-AF65-F5344CB8AC3E}">
        <p14:creationId xmlns:p14="http://schemas.microsoft.com/office/powerpoint/2010/main" val="710417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55DB75A-4FDF-4A1C-9772-3F440E2B6B96}" type="datetimeFigureOut">
              <a:rPr lang="en-US" smtClean="0"/>
              <a:t>3/19/2025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4B75570-4168-4736-A60A-0C2F25B779FF}" type="slidenum">
              <a:rPr lang="en-US" smtClean="0"/>
              <a:t>‹#›</a:t>
            </a:fld>
            <a:endParaRPr lang="en-US"/>
          </a:p>
        </p:txBody>
      </p:sp>
    </p:spTree>
    <p:extLst>
      <p:ext uri="{BB962C8B-B14F-4D97-AF65-F5344CB8AC3E}">
        <p14:creationId xmlns:p14="http://schemas.microsoft.com/office/powerpoint/2010/main" val="3509831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55DB75A-4FDF-4A1C-9772-3F440E2B6B96}" type="datetimeFigureOut">
              <a:rPr lang="en-US" smtClean="0"/>
              <a:t>3/19/2025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4B75570-4168-4736-A60A-0C2F25B779FF}" type="slidenum">
              <a:rPr lang="en-US" smtClean="0"/>
              <a:t>‹#›</a:t>
            </a:fld>
            <a:endParaRPr lang="en-US"/>
          </a:p>
        </p:txBody>
      </p:sp>
    </p:spTree>
    <p:extLst>
      <p:ext uri="{BB962C8B-B14F-4D97-AF65-F5344CB8AC3E}">
        <p14:creationId xmlns:p14="http://schemas.microsoft.com/office/powerpoint/2010/main" val="3445070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extLst>
                <a:ext uri="{28A0092B-C50C-407E-A947-70E740481C1C}">
                  <a14:useLocalDpi xmlns:a14="http://schemas.microsoft.com/office/drawing/2010/main" val="0"/>
                </a:ext>
              </a:extLst>
            </a:blip>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5DB75A-4FDF-4A1C-9772-3F440E2B6B96}"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B75570-4168-4736-A60A-0C2F25B779FF}" type="slidenum">
              <a:rPr lang="en-US" smtClean="0"/>
              <a:t>‹#›</a:t>
            </a:fld>
            <a:endParaRPr lang="en-US"/>
          </a:p>
        </p:txBody>
      </p:sp>
    </p:spTree>
    <p:extLst>
      <p:ext uri="{BB962C8B-B14F-4D97-AF65-F5344CB8AC3E}">
        <p14:creationId xmlns:p14="http://schemas.microsoft.com/office/powerpoint/2010/main" val="3067500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55DB75A-4FDF-4A1C-9772-3F440E2B6B96}" type="datetimeFigureOut">
              <a:rPr lang="en-US" smtClean="0"/>
              <a:t>3/19/2025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4B75570-4168-4736-A60A-0C2F25B779FF}"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499242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64971" y="307969"/>
            <a:ext cx="91560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r"/>
            <a:br>
              <a:rPr lang="lt-LT" sz="1800" dirty="0">
                <a:effectLst/>
                <a:latin typeface="Times New Roman" panose="02020603050405020304" pitchFamily="18" charset="0"/>
                <a:ea typeface="Times New Roman" panose="02020603050405020304" pitchFamily="18" charset="0"/>
              </a:rPr>
            </a:br>
            <a:r>
              <a:rPr lang="lt-LT" sz="1800" dirty="0">
                <a:solidFill>
                  <a:srgbClr val="000000"/>
                </a:solidFill>
                <a:effectLst/>
                <a:latin typeface="Times New Roman" panose="02020603050405020304" pitchFamily="18" charset="0"/>
                <a:ea typeface="Times New Roman" panose="02020603050405020304" pitchFamily="18" charset="0"/>
              </a:rPr>
              <a:t>PRIEDAS NR. 4  (prie Sutarties Nr.</a:t>
            </a:r>
            <a:r>
              <a:rPr lang="lt-LT" sz="1800" dirty="0">
                <a:effectLst/>
                <a:latin typeface="Times New Roman" panose="02020603050405020304" pitchFamily="18" charset="0"/>
                <a:ea typeface="Times New Roman" panose="02020603050405020304" pitchFamily="18" charset="0"/>
              </a:rPr>
              <a:t> </a:t>
            </a:r>
            <a:r>
              <a:rPr lang="lt-LT" sz="1800" dirty="0">
                <a:solidFill>
                  <a:srgbClr val="000000"/>
                </a:solidFill>
                <a:effectLst/>
                <a:latin typeface="Times New Roman" panose="02020603050405020304" pitchFamily="18" charset="0"/>
                <a:ea typeface="Times New Roman" panose="02020603050405020304" pitchFamily="18" charset="0"/>
              </a:rPr>
              <a:t>25/03/____, SUT- 14051/2025, F25-</a:t>
            </a:r>
            <a:r>
              <a:rPr lang="lt-LT" dirty="0">
                <a:solidFill>
                  <a:srgbClr val="000000"/>
                </a:solidFill>
                <a:latin typeface="Times New Roman" panose="02020603050405020304" pitchFamily="18" charset="0"/>
                <a:ea typeface="Times New Roman" panose="02020603050405020304" pitchFamily="18" charset="0"/>
              </a:rPr>
              <a:t>44</a:t>
            </a:r>
            <a:r>
              <a:rPr lang="lt-LT" sz="1800" dirty="0">
                <a:solidFill>
                  <a:srgbClr val="000000"/>
                </a:solidFill>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p:txBody>
      </p:sp>
      <p:sp>
        <p:nvSpPr>
          <p:cNvPr id="16" name="Rectangle 2">
            <a:extLst>
              <a:ext uri="{FF2B5EF4-FFF2-40B4-BE49-F238E27FC236}">
                <a16:creationId xmlns:a16="http://schemas.microsoft.com/office/drawing/2014/main" id="{7F52CFA5-7F60-48D0-B729-9576BA36AB31}"/>
              </a:ext>
            </a:extLst>
          </p:cNvPr>
          <p:cNvSpPr>
            <a:spLocks noChangeArrowheads="1"/>
          </p:cNvSpPr>
          <p:nvPr/>
        </p:nvSpPr>
        <p:spPr bwMode="auto">
          <a:xfrm>
            <a:off x="2764971" y="978768"/>
            <a:ext cx="666205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2000" b="0" i="0" u="none" strike="noStrike" cap="none" normalizeH="0" baseline="0" dirty="0" err="1">
                <a:ln>
                  <a:noFill/>
                </a:ln>
                <a:solidFill>
                  <a:schemeClr val="tx1"/>
                </a:solidFill>
                <a:effectLst/>
                <a:ea typeface="Calibri" panose="020F0502020204030204" pitchFamily="34" charset="0"/>
                <a:cs typeface="Times New Roman" panose="02020603050405020304" pitchFamily="18" charset="0"/>
              </a:rPr>
              <a:t>Strategavimo</a:t>
            </a:r>
            <a:r>
              <a:rPr kumimoji="0" lang="lt-LT" altLang="en-US" sz="20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lt-LT" altLang="en-US" sz="2000" b="0" i="0" u="none" strike="noStrike" cap="none" normalizeH="0" dirty="0">
                <a:ln>
                  <a:noFill/>
                </a:ln>
                <a:solidFill>
                  <a:schemeClr val="tx1"/>
                </a:solidFill>
                <a:effectLst/>
                <a:ea typeface="Calibri" panose="020F0502020204030204" pitchFamily="34" charset="0"/>
                <a:cs typeface="Times New Roman" panose="02020603050405020304" pitchFamily="18" charset="0"/>
              </a:rPr>
              <a:t>proceso įvadas</a:t>
            </a:r>
            <a:endParaRPr kumimoji="0" lang="lt-LT" altLang="en-US" sz="20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16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2 dienų sesija. Strateginio planavimo ir valdymo mokymai</a:t>
            </a:r>
            <a:endParaRPr kumimoji="0" lang="en-US" altLang="en-US" sz="1600" b="0" i="0" u="none" strike="noStrike" cap="none" normalizeH="0" baseline="0" dirty="0">
              <a:ln>
                <a:noFill/>
              </a:ln>
              <a:solidFill>
                <a:schemeClr val="tx1"/>
              </a:solidFill>
              <a:effectLst/>
            </a:endParaRPr>
          </a:p>
        </p:txBody>
      </p:sp>
      <p:graphicFrame>
        <p:nvGraphicFramePr>
          <p:cNvPr id="7" name="Table 16">
            <a:extLst>
              <a:ext uri="{FF2B5EF4-FFF2-40B4-BE49-F238E27FC236}">
                <a16:creationId xmlns:a16="http://schemas.microsoft.com/office/drawing/2014/main" id="{8BD3D139-F35C-4F9C-9513-4962F1DA36AE}"/>
              </a:ext>
            </a:extLst>
          </p:cNvPr>
          <p:cNvGraphicFramePr>
            <a:graphicFrameLocks noGrp="1"/>
          </p:cNvGraphicFramePr>
          <p:nvPr>
            <p:extLst>
              <p:ext uri="{D42A27DB-BD31-4B8C-83A1-F6EECF244321}">
                <p14:modId xmlns:p14="http://schemas.microsoft.com/office/powerpoint/2010/main" val="2669136144"/>
              </p:ext>
            </p:extLst>
          </p:nvPr>
        </p:nvGraphicFramePr>
        <p:xfrm>
          <a:off x="1028700" y="1972732"/>
          <a:ext cx="10134600" cy="4251960"/>
        </p:xfrm>
        <a:graphic>
          <a:graphicData uri="http://schemas.openxmlformats.org/drawingml/2006/table">
            <a:tbl>
              <a:tblPr firstRow="1" bandRow="1">
                <a:tableStyleId>{5C22544A-7EE6-4342-B048-85BDC9FD1C3A}</a:tableStyleId>
              </a:tblPr>
              <a:tblGrid>
                <a:gridCol w="5067300">
                  <a:extLst>
                    <a:ext uri="{9D8B030D-6E8A-4147-A177-3AD203B41FA5}">
                      <a16:colId xmlns:a16="http://schemas.microsoft.com/office/drawing/2014/main" val="2408569048"/>
                    </a:ext>
                  </a:extLst>
                </a:gridCol>
                <a:gridCol w="5067300">
                  <a:extLst>
                    <a:ext uri="{9D8B030D-6E8A-4147-A177-3AD203B41FA5}">
                      <a16:colId xmlns:a16="http://schemas.microsoft.com/office/drawing/2014/main" val="3983119111"/>
                    </a:ext>
                  </a:extLst>
                </a:gridCol>
              </a:tblGrid>
              <a:tr h="370840">
                <a:tc>
                  <a:txBody>
                    <a:bodyPr/>
                    <a:lstStyle/>
                    <a:p>
                      <a:r>
                        <a:rPr lang="lt-LT" sz="1300" b="1" kern="1200" dirty="0">
                          <a:solidFill>
                            <a:schemeClr val="tx1"/>
                          </a:solidFill>
                          <a:effectLst/>
                          <a:latin typeface="+mn-lt"/>
                          <a:ea typeface="+mn-ea"/>
                          <a:cs typeface="+mn-cs"/>
                        </a:rPr>
                        <a:t>1 diena: Strategijos esmė ir reikšmė</a:t>
                      </a:r>
                    </a:p>
                    <a:p>
                      <a:endParaRPr lang="en-US"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Tikslas: Suvienodinti komandos suvokimą apie strategijos svarbą ir funkcijas.</a:t>
                      </a:r>
                    </a:p>
                    <a:p>
                      <a:pPr lvl="0"/>
                      <a:endParaRPr lang="lt-LT" sz="1300" b="0" kern="1200" dirty="0">
                        <a:solidFill>
                          <a:schemeClr val="tx1"/>
                        </a:solidFill>
                        <a:effectLst/>
                        <a:latin typeface="+mn-lt"/>
                        <a:ea typeface="+mn-ea"/>
                        <a:cs typeface="+mn-cs"/>
                      </a:endParaRPr>
                    </a:p>
                    <a:p>
                      <a:pPr lvl="0"/>
                      <a:endParaRPr lang="en-US"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Turinys: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Strateginio planavimo koncepcija: kas tai yra ir kodėl tai svarbu?</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Kaip strategija padeda pasiekti organizacijos tikslus?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Strategijos struktūra: vizija, misija, tikslai, uždaviniai ir veiklos planai.</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Kauno kolegijos strategijos reikšmė švietimo sektoriaus kontekste.</a:t>
                      </a:r>
                    </a:p>
                    <a:p>
                      <a:pPr lvl="1"/>
                      <a:endParaRPr lang="en-US"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Veiklos: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Diskusija: "Kodėl mums reikia strategijos?"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Gerosios praktikos pavyzdžių analizė (kitų kolegijų ar universitetų strategijos).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Grupės darbas: Kokią vertę strategija suteikia skirtingoms suinteresuotoms pusėms (studentams, dėstytojams, partneriams)?</a:t>
                      </a:r>
                      <a:endParaRPr lang="en-US" sz="1300" b="0" kern="1200" dirty="0">
                        <a:solidFill>
                          <a:schemeClr val="tx1"/>
                        </a:solidFill>
                        <a:effectLst/>
                        <a:latin typeface="+mn-lt"/>
                        <a:ea typeface="+mn-ea"/>
                        <a:cs typeface="+mn-cs"/>
                      </a:endParaRPr>
                    </a:p>
                    <a:p>
                      <a:endParaRPr lang="en-US" sz="1300" b="0" dirty="0">
                        <a:solidFill>
                          <a:schemeClr val="tx1"/>
                        </a:solidFill>
                        <a:latin typeface="+mn-lt"/>
                      </a:endParaRPr>
                    </a:p>
                  </a:txBody>
                  <a:tcPr>
                    <a:noFill/>
                  </a:tcPr>
                </a:tc>
                <a:tc>
                  <a:txBody>
                    <a:bodyPr/>
                    <a:lstStyle/>
                    <a:p>
                      <a:r>
                        <a:rPr lang="lt-LT" sz="1300" b="1" kern="1200" dirty="0">
                          <a:solidFill>
                            <a:schemeClr val="tx1"/>
                          </a:solidFill>
                          <a:effectLst/>
                          <a:latin typeface="+mn-lt"/>
                          <a:ea typeface="+mn-ea"/>
                          <a:cs typeface="+mn-cs"/>
                        </a:rPr>
                        <a:t>2 diena: Strateginio valdymo procesai ir įrankiai </a:t>
                      </a:r>
                    </a:p>
                    <a:p>
                      <a:endParaRPr lang="en-US"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Tikslas: Supažindinti komandą su strateginio valdymo principais ir pagrindiniais įrankiais.</a:t>
                      </a:r>
                    </a:p>
                    <a:p>
                      <a:pPr lvl="0"/>
                      <a:endParaRPr lang="en-US"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Turinys: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Strateginio valdymo ciklas: planavimas, įgyvendinimas, stebėsena ir korekcija.</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Pagrindiniai strateginio planavimo įrankiai: SWOT, PESTEL, OKR, KPI.</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Strategijos komunikacija ir įgyvendinimo stebėsena.</a:t>
                      </a:r>
                      <a:endParaRPr lang="en-US" sz="1300" b="0"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Veiklos: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Praktinė sesija: SWOT ir PESTEL analizės pavyzdžių aptarimas.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Grupės darbas: Kaip komunikuoti strategiją visai Kauno kolegijos bendruomenei?</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Strategijos įgyvendinimo rodiklių (KPI) aptarimas.</a:t>
                      </a:r>
                      <a:endParaRPr lang="en-US" sz="1300" b="0" kern="1200" dirty="0">
                        <a:solidFill>
                          <a:schemeClr val="tx1"/>
                        </a:solidFill>
                        <a:effectLst/>
                        <a:latin typeface="+mn-lt"/>
                        <a:ea typeface="+mn-ea"/>
                        <a:cs typeface="+mn-cs"/>
                      </a:endParaRPr>
                    </a:p>
                    <a:p>
                      <a:endParaRPr lang="en-US" sz="1300" b="0" dirty="0">
                        <a:solidFill>
                          <a:schemeClr val="tx1"/>
                        </a:solidFill>
                        <a:latin typeface="+mn-lt"/>
                      </a:endParaRPr>
                    </a:p>
                  </a:txBody>
                  <a:tcPr>
                    <a:noFill/>
                  </a:tcPr>
                </a:tc>
                <a:extLst>
                  <a:ext uri="{0D108BD9-81ED-4DB2-BD59-A6C34878D82A}">
                    <a16:rowId xmlns:a16="http://schemas.microsoft.com/office/drawing/2014/main" val="3335724323"/>
                  </a:ext>
                </a:extLst>
              </a:tr>
            </a:tbl>
          </a:graphicData>
        </a:graphic>
      </p:graphicFrame>
    </p:spTree>
    <p:extLst>
      <p:ext uri="{BB962C8B-B14F-4D97-AF65-F5344CB8AC3E}">
        <p14:creationId xmlns:p14="http://schemas.microsoft.com/office/powerpoint/2010/main" val="3336735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64971" y="431079"/>
            <a:ext cx="666205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2000" b="0" i="0" u="none" strike="noStrike" cap="none" normalizeH="0" baseline="0" dirty="0" err="1">
                <a:ln>
                  <a:noFill/>
                </a:ln>
                <a:solidFill>
                  <a:schemeClr val="tx1"/>
                </a:solidFill>
                <a:effectLst/>
                <a:ea typeface="Calibri" panose="020F0502020204030204" pitchFamily="34" charset="0"/>
                <a:cs typeface="Times New Roman" panose="02020603050405020304" pitchFamily="18" charset="0"/>
              </a:rPr>
              <a:t>Strategavimo</a:t>
            </a:r>
            <a:r>
              <a:rPr kumimoji="0" lang="lt-LT" altLang="en-US" sz="20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lt-LT" altLang="en-US" sz="2000" b="0" i="0" u="none" strike="noStrike" cap="none" normalizeH="0" dirty="0">
                <a:ln>
                  <a:noFill/>
                </a:ln>
                <a:solidFill>
                  <a:schemeClr val="tx1"/>
                </a:solidFill>
                <a:effectLst/>
                <a:ea typeface="Calibri" panose="020F0502020204030204" pitchFamily="34" charset="0"/>
                <a:cs typeface="Times New Roman" panose="02020603050405020304" pitchFamily="18" charset="0"/>
              </a:rPr>
              <a:t>proceso 1 dalis</a:t>
            </a:r>
            <a:endParaRPr kumimoji="0" lang="en-US" altLang="en-US" sz="2000" b="0" i="0" u="none" strike="noStrike" cap="none" normalizeH="0" baseline="0" dirty="0">
              <a:ln>
                <a:noFill/>
              </a:ln>
              <a:solidFill>
                <a:schemeClr val="tx1"/>
              </a:solidFill>
              <a:effectLst/>
            </a:endParaRPr>
          </a:p>
        </p:txBody>
      </p:sp>
      <p:sp>
        <p:nvSpPr>
          <p:cNvPr id="16" name="Rectangle 2">
            <a:extLst>
              <a:ext uri="{FF2B5EF4-FFF2-40B4-BE49-F238E27FC236}">
                <a16:creationId xmlns:a16="http://schemas.microsoft.com/office/drawing/2014/main" id="{7F52CFA5-7F60-48D0-B729-9576BA36AB31}"/>
              </a:ext>
            </a:extLst>
          </p:cNvPr>
          <p:cNvSpPr>
            <a:spLocks noChangeArrowheads="1"/>
          </p:cNvSpPr>
          <p:nvPr/>
        </p:nvSpPr>
        <p:spPr bwMode="auto">
          <a:xfrm>
            <a:off x="2764971" y="1132656"/>
            <a:ext cx="66620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16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Aplinkų analizė (individualus darbas)</a:t>
            </a:r>
            <a:endParaRPr kumimoji="0" lang="en-US" altLang="en-US" sz="1600" b="0" i="0" u="none" strike="noStrike" cap="none" normalizeH="0" baseline="0" dirty="0">
              <a:ln>
                <a:noFill/>
              </a:ln>
              <a:solidFill>
                <a:schemeClr val="tx1"/>
              </a:solidFill>
              <a:effectLst/>
            </a:endParaRPr>
          </a:p>
        </p:txBody>
      </p:sp>
      <p:sp>
        <p:nvSpPr>
          <p:cNvPr id="6" name="TextBox 5">
            <a:extLst>
              <a:ext uri="{FF2B5EF4-FFF2-40B4-BE49-F238E27FC236}">
                <a16:creationId xmlns:a16="http://schemas.microsoft.com/office/drawing/2014/main" id="{AE271208-2CC5-4057-BB4F-9DCFC3B0E85B}"/>
              </a:ext>
            </a:extLst>
          </p:cNvPr>
          <p:cNvSpPr txBox="1"/>
          <p:nvPr/>
        </p:nvSpPr>
        <p:spPr>
          <a:xfrm>
            <a:off x="1210733" y="2506130"/>
            <a:ext cx="5655734" cy="2554545"/>
          </a:xfrm>
          <a:prstGeom prst="rect">
            <a:avLst/>
          </a:prstGeom>
          <a:noFill/>
        </p:spPr>
        <p:txBody>
          <a:bodyPr wrap="square">
            <a:spAutoFit/>
          </a:bodyPr>
          <a:lstStyle/>
          <a:p>
            <a:pPr marL="0" indent="0" algn="just">
              <a:buNone/>
            </a:pPr>
            <a:r>
              <a:rPr lang="lt-LT" sz="1600" dirty="0"/>
              <a:t>Mus supančioje aplinkoje, mūsų industrijoje, rinkose, tiksliniuose segmentuose vykstančių tendencijų savalaikis ir teisingas interpretavimas būtinas paruošiamasis etapas rengiant Kauno kolegijos strateginį planą. Šis etapas taip pat svarbus ir komandos požiūrių sinchronizavimo aspektu palengvinant vėlesnius strateginius pasirinkimus. </a:t>
            </a:r>
          </a:p>
          <a:p>
            <a:pPr marL="0" indent="0">
              <a:buNone/>
            </a:pPr>
            <a:endParaRPr lang="lt-LT" sz="1600" b="1" dirty="0"/>
          </a:p>
          <a:p>
            <a:pPr marL="0" indent="0">
              <a:buNone/>
            </a:pPr>
            <a:r>
              <a:rPr lang="lt-LT" sz="1600" b="1" dirty="0"/>
              <a:t>Užduotis: </a:t>
            </a:r>
            <a:r>
              <a:rPr lang="lt-LT" sz="1600" dirty="0"/>
              <a:t>iki sesijos pasiruošti individualiai pagal konsultantų parengtą klausimyną. Surinkti esminius aplinkos reiškinių ir tendencijų pokyčius (dinamiką). </a:t>
            </a:r>
            <a:endParaRPr lang="lt-LT" sz="1600" b="1" dirty="0"/>
          </a:p>
        </p:txBody>
      </p:sp>
      <p:pic>
        <p:nvPicPr>
          <p:cNvPr id="8" name="Picture 4" descr="Image result for business model canvas key trends">
            <a:extLst>
              <a:ext uri="{FF2B5EF4-FFF2-40B4-BE49-F238E27FC236}">
                <a16:creationId xmlns:a16="http://schemas.microsoft.com/office/drawing/2014/main" id="{44B9E2F1-21EE-4CBD-86FB-E0EBC43FB9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50136" y="2472265"/>
            <a:ext cx="4532263" cy="309002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27B56D6-F1F9-4674-997C-D7D793CFCAE8}"/>
              </a:ext>
            </a:extLst>
          </p:cNvPr>
          <p:cNvSpPr txBox="1"/>
          <p:nvPr/>
        </p:nvSpPr>
        <p:spPr>
          <a:xfrm>
            <a:off x="7604990" y="5725344"/>
            <a:ext cx="3644075" cy="307777"/>
          </a:xfrm>
          <a:prstGeom prst="rect">
            <a:avLst/>
          </a:prstGeom>
          <a:noFill/>
        </p:spPr>
        <p:txBody>
          <a:bodyPr wrap="none" rtlCol="0">
            <a:spAutoFit/>
          </a:bodyPr>
          <a:lstStyle/>
          <a:p>
            <a:pPr algn="ctr"/>
            <a:r>
              <a:rPr lang="lt-LT" sz="1400" dirty="0"/>
              <a:t>Modelis: </a:t>
            </a:r>
            <a:r>
              <a:rPr lang="lt-LT" sz="1400" dirty="0" err="1"/>
              <a:t>Business</a:t>
            </a:r>
            <a:r>
              <a:rPr lang="lt-LT" sz="1400" dirty="0"/>
              <a:t> </a:t>
            </a:r>
            <a:r>
              <a:rPr lang="lt-LT" sz="1400" dirty="0" err="1"/>
              <a:t>model</a:t>
            </a:r>
            <a:r>
              <a:rPr lang="lt-LT" sz="1400" dirty="0"/>
              <a:t> </a:t>
            </a:r>
            <a:r>
              <a:rPr lang="lt-LT" sz="1400" dirty="0" err="1"/>
              <a:t>canvas</a:t>
            </a:r>
            <a:r>
              <a:rPr lang="lt-LT" sz="1400" dirty="0"/>
              <a:t> aplinkų analizė</a:t>
            </a:r>
            <a:endParaRPr lang="en-US" sz="1400" dirty="0"/>
          </a:p>
        </p:txBody>
      </p:sp>
    </p:spTree>
    <p:extLst>
      <p:ext uri="{BB962C8B-B14F-4D97-AF65-F5344CB8AC3E}">
        <p14:creationId xmlns:p14="http://schemas.microsoft.com/office/powerpoint/2010/main" val="294512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64971" y="431079"/>
            <a:ext cx="666205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2000" b="0" i="0" u="none" strike="noStrike" cap="none" normalizeH="0" baseline="0" dirty="0" err="1">
                <a:ln>
                  <a:noFill/>
                </a:ln>
                <a:solidFill>
                  <a:schemeClr val="tx1"/>
                </a:solidFill>
                <a:effectLst/>
                <a:ea typeface="Calibri" panose="020F0502020204030204" pitchFamily="34" charset="0"/>
                <a:cs typeface="Times New Roman" panose="02020603050405020304" pitchFamily="18" charset="0"/>
              </a:rPr>
              <a:t>Strategavimo</a:t>
            </a:r>
            <a:r>
              <a:rPr kumimoji="0" lang="lt-LT" altLang="en-US" sz="20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lt-LT" altLang="en-US" sz="2000" b="0" i="0" u="none" strike="noStrike" cap="none" normalizeH="0" dirty="0">
                <a:ln>
                  <a:noFill/>
                </a:ln>
                <a:solidFill>
                  <a:schemeClr val="tx1"/>
                </a:solidFill>
                <a:effectLst/>
                <a:ea typeface="Calibri" panose="020F0502020204030204" pitchFamily="34" charset="0"/>
                <a:cs typeface="Times New Roman" panose="02020603050405020304" pitchFamily="18" charset="0"/>
              </a:rPr>
              <a:t>proceso 1 dalis</a:t>
            </a:r>
            <a:endParaRPr kumimoji="0" lang="en-US" altLang="en-US" sz="2000" b="0" i="0" u="none" strike="noStrike" cap="none" normalizeH="0" baseline="0" dirty="0">
              <a:ln>
                <a:noFill/>
              </a:ln>
              <a:solidFill>
                <a:schemeClr val="tx1"/>
              </a:solidFill>
              <a:effectLst/>
            </a:endParaRPr>
          </a:p>
        </p:txBody>
      </p:sp>
      <p:sp>
        <p:nvSpPr>
          <p:cNvPr id="16" name="Rectangle 2">
            <a:extLst>
              <a:ext uri="{FF2B5EF4-FFF2-40B4-BE49-F238E27FC236}">
                <a16:creationId xmlns:a16="http://schemas.microsoft.com/office/drawing/2014/main" id="{7F52CFA5-7F60-48D0-B729-9576BA36AB31}"/>
              </a:ext>
            </a:extLst>
          </p:cNvPr>
          <p:cNvSpPr>
            <a:spLocks noChangeArrowheads="1"/>
          </p:cNvSpPr>
          <p:nvPr/>
        </p:nvSpPr>
        <p:spPr bwMode="auto">
          <a:xfrm>
            <a:off x="2764971" y="1132656"/>
            <a:ext cx="66620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16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Aplinkų analizės aptarimo sesija</a:t>
            </a:r>
            <a:endParaRPr kumimoji="0" lang="en-US" altLang="en-US" sz="1600" b="0" i="0" u="none" strike="noStrike" cap="none" normalizeH="0" baseline="0" dirty="0">
              <a:ln>
                <a:noFill/>
              </a:ln>
              <a:solidFill>
                <a:schemeClr val="tx1"/>
              </a:solidFill>
              <a:effectLst/>
            </a:endParaRPr>
          </a:p>
        </p:txBody>
      </p:sp>
      <p:sp>
        <p:nvSpPr>
          <p:cNvPr id="9" name="TextBox 8">
            <a:extLst>
              <a:ext uri="{FF2B5EF4-FFF2-40B4-BE49-F238E27FC236}">
                <a16:creationId xmlns:a16="http://schemas.microsoft.com/office/drawing/2014/main" id="{F1FFCF25-97FA-40B6-96BD-1A68E20A5BA6}"/>
              </a:ext>
            </a:extLst>
          </p:cNvPr>
          <p:cNvSpPr txBox="1"/>
          <p:nvPr/>
        </p:nvSpPr>
        <p:spPr>
          <a:xfrm>
            <a:off x="1117600" y="2243230"/>
            <a:ext cx="6096000" cy="3105402"/>
          </a:xfrm>
          <a:prstGeom prst="rect">
            <a:avLst/>
          </a:prstGeom>
          <a:noFill/>
        </p:spPr>
        <p:txBody>
          <a:bodyPr wrap="square">
            <a:spAutoFit/>
          </a:bodyPr>
          <a:lstStyle/>
          <a:p>
            <a:pPr marL="0" marR="0">
              <a:lnSpc>
                <a:spcPct val="107000"/>
              </a:lnSpc>
              <a:spcBef>
                <a:spcPts val="0"/>
              </a:spcBef>
              <a:spcAft>
                <a:spcPts val="800"/>
              </a:spcAft>
            </a:pPr>
            <a:r>
              <a:rPr lang="lt-LT" sz="1400" b="1" dirty="0">
                <a:effectLst/>
                <a:latin typeface="Calibri" panose="020F0502020204030204" pitchFamily="34" charset="0"/>
                <a:ea typeface="Times New Roman" panose="02020603050405020304" pitchFamily="18" charset="0"/>
                <a:cs typeface="Calibri" panose="020F0502020204030204" pitchFamily="34" charset="0"/>
              </a:rPr>
              <a:t>3 diena: Aplinkų analizė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buSzPts val="1000"/>
              <a:tabLst>
                <a:tab pos="457200" algn="l"/>
              </a:tabLst>
            </a:pPr>
            <a:r>
              <a:rPr lang="lt-LT" sz="1400" b="1" dirty="0">
                <a:effectLst/>
                <a:latin typeface="Calibri" panose="020F0502020204030204" pitchFamily="34" charset="0"/>
                <a:ea typeface="Times New Roman" panose="02020603050405020304" pitchFamily="18" charset="0"/>
                <a:cs typeface="Calibri" panose="020F0502020204030204" pitchFamily="34" charset="0"/>
              </a:rPr>
              <a:t>Tikslas:</a:t>
            </a:r>
            <a:r>
              <a:rPr lang="lt-LT" sz="1400" dirty="0">
                <a:effectLst/>
                <a:latin typeface="Calibri" panose="020F0502020204030204" pitchFamily="34" charset="0"/>
                <a:ea typeface="Times New Roman" panose="02020603050405020304" pitchFamily="18" charset="0"/>
                <a:cs typeface="Calibri" panose="020F0502020204030204" pitchFamily="34" charset="0"/>
              </a:rPr>
              <a:t> Suprasti vidinę ir išorinę Kauno kolegijos veiklos aplinką.</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buSzPts val="1000"/>
              <a:tabLst>
                <a:tab pos="457200" algn="l"/>
              </a:tabLst>
            </a:pPr>
            <a:r>
              <a:rPr lang="lt-LT" sz="1400" b="1" dirty="0">
                <a:effectLst/>
                <a:latin typeface="Calibri" panose="020F0502020204030204" pitchFamily="34" charset="0"/>
                <a:ea typeface="Times New Roman" panose="02020603050405020304" pitchFamily="18" charset="0"/>
                <a:cs typeface="Calibri" panose="020F0502020204030204" pitchFamily="34" charset="0"/>
              </a:rPr>
              <a:t>Turinys: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400" dirty="0">
                <a:effectLst/>
                <a:latin typeface="Calibri" panose="020F0502020204030204" pitchFamily="34" charset="0"/>
                <a:ea typeface="Times New Roman" panose="02020603050405020304" pitchFamily="18" charset="0"/>
                <a:cs typeface="Calibri" panose="020F0502020204030204" pitchFamily="34" charset="0"/>
              </a:rPr>
              <a:t>Išorinė aplinka: tendencijos švietimo sektoriuje, demografiniai pokyčiai, technologinės inovacijos (verslo modelio metodikos klausimynas).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400" dirty="0">
                <a:effectLst/>
                <a:latin typeface="Calibri" panose="020F0502020204030204" pitchFamily="34" charset="0"/>
                <a:ea typeface="Times New Roman" panose="02020603050405020304" pitchFamily="18" charset="0"/>
                <a:cs typeface="Calibri" panose="020F0502020204030204" pitchFamily="34" charset="0"/>
              </a:rPr>
              <a:t>Vidinė aplinka: stiprybės, silpnybės, galimybės ir grėsmės (modifikuotas SWOT: SOT - WOT).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buSzPts val="1000"/>
              <a:tabLst>
                <a:tab pos="457200" algn="l"/>
              </a:tabLst>
            </a:pPr>
            <a:r>
              <a:rPr lang="lt-LT" sz="1400" b="1" dirty="0">
                <a:effectLst/>
                <a:latin typeface="Calibri" panose="020F0502020204030204" pitchFamily="34" charset="0"/>
                <a:ea typeface="Times New Roman" panose="02020603050405020304" pitchFamily="18" charset="0"/>
                <a:cs typeface="Calibri" panose="020F0502020204030204" pitchFamily="34" charset="0"/>
              </a:rPr>
              <a:t>Veiklos: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400" dirty="0">
                <a:effectLst/>
                <a:latin typeface="Calibri" panose="020F0502020204030204" pitchFamily="34" charset="0"/>
                <a:ea typeface="Times New Roman" panose="02020603050405020304" pitchFamily="18" charset="0"/>
                <a:cs typeface="Calibri" panose="020F0502020204030204" pitchFamily="34" charset="0"/>
              </a:rPr>
              <a:t>PESTEL, BMC klausimyno analizė Kauno kolegijos kontekste.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400" dirty="0">
                <a:effectLst/>
                <a:latin typeface="Calibri" panose="020F0502020204030204" pitchFamily="34" charset="0"/>
                <a:ea typeface="Times New Roman" panose="02020603050405020304" pitchFamily="18" charset="0"/>
                <a:cs typeface="Calibri" panose="020F0502020204030204" pitchFamily="34" charset="0"/>
              </a:rPr>
              <a:t>Grupės darbas: SOT - WOT analizė.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4" descr="Image result for swot matrix">
            <a:extLst>
              <a:ext uri="{FF2B5EF4-FFF2-40B4-BE49-F238E27FC236}">
                <a16:creationId xmlns:a16="http://schemas.microsoft.com/office/drawing/2014/main" id="{499BDA44-419C-4D2D-A9E1-72D3ADCADA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9593" y="4558224"/>
            <a:ext cx="3355673" cy="125837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Related image">
            <a:extLst>
              <a:ext uri="{FF2B5EF4-FFF2-40B4-BE49-F238E27FC236}">
                <a16:creationId xmlns:a16="http://schemas.microsoft.com/office/drawing/2014/main" id="{926E3FB9-5243-4941-9803-669DF04E17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6000" y="2048934"/>
            <a:ext cx="3339266" cy="2173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45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64971" y="431079"/>
            <a:ext cx="666205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2000" b="0" i="0" u="none" strike="noStrike" cap="none" normalizeH="0" baseline="0" dirty="0" err="1">
                <a:ln>
                  <a:noFill/>
                </a:ln>
                <a:solidFill>
                  <a:schemeClr val="tx1"/>
                </a:solidFill>
                <a:effectLst/>
                <a:ea typeface="Calibri" panose="020F0502020204030204" pitchFamily="34" charset="0"/>
                <a:cs typeface="Times New Roman" panose="02020603050405020304" pitchFamily="18" charset="0"/>
              </a:rPr>
              <a:t>Strategavimo</a:t>
            </a:r>
            <a:r>
              <a:rPr kumimoji="0" lang="lt-LT" altLang="en-US" sz="20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lt-LT" altLang="en-US" sz="2000" b="0" i="0" u="none" strike="noStrike" cap="none" normalizeH="0" dirty="0">
                <a:ln>
                  <a:noFill/>
                </a:ln>
                <a:solidFill>
                  <a:schemeClr val="tx1"/>
                </a:solidFill>
                <a:effectLst/>
                <a:ea typeface="Calibri" panose="020F0502020204030204" pitchFamily="34" charset="0"/>
                <a:cs typeface="Times New Roman" panose="02020603050405020304" pitchFamily="18" charset="0"/>
              </a:rPr>
              <a:t>proceso 2 dalis</a:t>
            </a:r>
            <a:endParaRPr kumimoji="0" lang="en-US" altLang="en-US" sz="2000" b="0" i="0" u="none" strike="noStrike" cap="none" normalizeH="0" baseline="0" dirty="0">
              <a:ln>
                <a:noFill/>
              </a:ln>
              <a:solidFill>
                <a:schemeClr val="tx1"/>
              </a:solidFill>
              <a:effectLst/>
            </a:endParaRPr>
          </a:p>
        </p:txBody>
      </p:sp>
      <p:sp>
        <p:nvSpPr>
          <p:cNvPr id="16" name="Rectangle 2">
            <a:extLst>
              <a:ext uri="{FF2B5EF4-FFF2-40B4-BE49-F238E27FC236}">
                <a16:creationId xmlns:a16="http://schemas.microsoft.com/office/drawing/2014/main" id="{7F52CFA5-7F60-48D0-B729-9576BA36AB31}"/>
              </a:ext>
            </a:extLst>
          </p:cNvPr>
          <p:cNvSpPr>
            <a:spLocks noChangeArrowheads="1"/>
          </p:cNvSpPr>
          <p:nvPr/>
        </p:nvSpPr>
        <p:spPr bwMode="auto">
          <a:xfrm>
            <a:off x="2764971" y="1132656"/>
            <a:ext cx="66620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16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Strateginės ambicijos ir alternatyvos</a:t>
            </a:r>
            <a:endParaRPr kumimoji="0" lang="en-US" altLang="en-US" sz="1600" b="0" i="0" u="none" strike="noStrike" cap="none" normalizeH="0" baseline="0" dirty="0">
              <a:ln>
                <a:noFill/>
              </a:ln>
              <a:solidFill>
                <a:schemeClr val="tx1"/>
              </a:solidFill>
              <a:effectLst/>
            </a:endParaRPr>
          </a:p>
        </p:txBody>
      </p:sp>
      <p:graphicFrame>
        <p:nvGraphicFramePr>
          <p:cNvPr id="7" name="Table 16">
            <a:extLst>
              <a:ext uri="{FF2B5EF4-FFF2-40B4-BE49-F238E27FC236}">
                <a16:creationId xmlns:a16="http://schemas.microsoft.com/office/drawing/2014/main" id="{26C1570B-D0EF-409A-920A-90E9D0AE0C13}"/>
              </a:ext>
            </a:extLst>
          </p:cNvPr>
          <p:cNvGraphicFramePr>
            <a:graphicFrameLocks noGrp="1"/>
          </p:cNvGraphicFramePr>
          <p:nvPr>
            <p:extLst>
              <p:ext uri="{D42A27DB-BD31-4B8C-83A1-F6EECF244321}">
                <p14:modId xmlns:p14="http://schemas.microsoft.com/office/powerpoint/2010/main" val="2999292090"/>
              </p:ext>
            </p:extLst>
          </p:nvPr>
        </p:nvGraphicFramePr>
        <p:xfrm>
          <a:off x="1028700" y="1972732"/>
          <a:ext cx="10134600" cy="3459480"/>
        </p:xfrm>
        <a:graphic>
          <a:graphicData uri="http://schemas.openxmlformats.org/drawingml/2006/table">
            <a:tbl>
              <a:tblPr firstRow="1" bandRow="1">
                <a:tableStyleId>{5C22544A-7EE6-4342-B048-85BDC9FD1C3A}</a:tableStyleId>
              </a:tblPr>
              <a:tblGrid>
                <a:gridCol w="5067300">
                  <a:extLst>
                    <a:ext uri="{9D8B030D-6E8A-4147-A177-3AD203B41FA5}">
                      <a16:colId xmlns:a16="http://schemas.microsoft.com/office/drawing/2014/main" val="2408569048"/>
                    </a:ext>
                  </a:extLst>
                </a:gridCol>
                <a:gridCol w="5067300">
                  <a:extLst>
                    <a:ext uri="{9D8B030D-6E8A-4147-A177-3AD203B41FA5}">
                      <a16:colId xmlns:a16="http://schemas.microsoft.com/office/drawing/2014/main" val="3983119111"/>
                    </a:ext>
                  </a:extLst>
                </a:gridCol>
              </a:tblGrid>
              <a:tr h="370840">
                <a:tc>
                  <a:txBody>
                    <a:bodyPr/>
                    <a:lstStyle/>
                    <a:p>
                      <a:r>
                        <a:rPr lang="lt-LT" sz="1300" b="1" kern="1200" dirty="0">
                          <a:solidFill>
                            <a:schemeClr val="tx1"/>
                          </a:solidFill>
                          <a:effectLst/>
                          <a:latin typeface="+mn-lt"/>
                          <a:ea typeface="+mn-ea"/>
                          <a:cs typeface="+mn-cs"/>
                        </a:rPr>
                        <a:t>4 diena: Strateginė ambicija (vizija) ir strateginiai prioritetai </a:t>
                      </a:r>
                      <a:endParaRPr lang="en-US" sz="1300" b="1"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Tikslas: Įsivardinti Kauno kolegijos viziją ir pagrindinius strateginius tikslus (</a:t>
                      </a:r>
                      <a:r>
                        <a:rPr lang="lt-LT" sz="1300" b="0" kern="1200" dirty="0" err="1">
                          <a:solidFill>
                            <a:schemeClr val="tx1"/>
                          </a:solidFill>
                          <a:effectLst/>
                          <a:latin typeface="+mn-lt"/>
                          <a:ea typeface="+mn-ea"/>
                          <a:cs typeface="+mn-cs"/>
                        </a:rPr>
                        <a:t>objectives</a:t>
                      </a:r>
                      <a:r>
                        <a:rPr lang="lt-LT" sz="1300" b="0" kern="1200" dirty="0">
                          <a:solidFill>
                            <a:schemeClr val="tx1"/>
                          </a:solidFill>
                          <a:effectLst/>
                          <a:latin typeface="+mn-lt"/>
                          <a:ea typeface="+mn-ea"/>
                          <a:cs typeface="+mn-cs"/>
                        </a:rPr>
                        <a:t>).</a:t>
                      </a:r>
                      <a:endParaRPr lang="en-US" sz="1300" b="0"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Turinys: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Pagrindinio strateginio siekio (vizijos) išgryninimas;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Esminių strateginių prioritetų (</a:t>
                      </a:r>
                      <a:r>
                        <a:rPr lang="lt-LT" sz="1300" b="0" kern="1200" dirty="0" err="1">
                          <a:solidFill>
                            <a:schemeClr val="tx1"/>
                          </a:solidFill>
                          <a:effectLst/>
                          <a:latin typeface="+mn-lt"/>
                          <a:ea typeface="+mn-ea"/>
                          <a:cs typeface="+mn-cs"/>
                        </a:rPr>
                        <a:t>Objectives</a:t>
                      </a:r>
                      <a:r>
                        <a:rPr lang="lt-LT" sz="1300" b="0" kern="1200" dirty="0">
                          <a:solidFill>
                            <a:schemeClr val="tx1"/>
                          </a:solidFill>
                          <a:effectLst/>
                          <a:latin typeface="+mn-lt"/>
                          <a:ea typeface="+mn-ea"/>
                          <a:cs typeface="+mn-cs"/>
                        </a:rPr>
                        <a:t>) parengimas visos kolegijos mastu;</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 </a:t>
                      </a:r>
                      <a:endParaRPr lang="en-US"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Veiklos: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Grupės darbas: Strateginių ambicijų aptarimas, ilgalaikės vizijos formulavimas ir esminių strateginių prioritetų (bendrų visai kolegijai) parengimas.</a:t>
                      </a:r>
                      <a:endParaRPr lang="en-US" sz="1300" b="0" kern="1200" dirty="0">
                        <a:solidFill>
                          <a:schemeClr val="tx1"/>
                        </a:solidFill>
                        <a:effectLst/>
                        <a:latin typeface="+mn-lt"/>
                        <a:ea typeface="+mn-ea"/>
                        <a:cs typeface="+mn-cs"/>
                      </a:endParaRPr>
                    </a:p>
                    <a:p>
                      <a:endParaRPr lang="en-US" sz="1300" b="0" dirty="0">
                        <a:solidFill>
                          <a:schemeClr val="tx1"/>
                        </a:solidFill>
                        <a:latin typeface="+mn-lt"/>
                      </a:endParaRPr>
                    </a:p>
                  </a:txBody>
                  <a:tcPr>
                    <a:noFill/>
                  </a:tcPr>
                </a:tc>
                <a:tc>
                  <a:txBody>
                    <a:bodyPr/>
                    <a:lstStyle/>
                    <a:p>
                      <a:r>
                        <a:rPr lang="lt-LT" sz="1300" b="1" kern="1200" dirty="0">
                          <a:solidFill>
                            <a:schemeClr val="tx1"/>
                          </a:solidFill>
                          <a:effectLst/>
                          <a:latin typeface="+mn-lt"/>
                          <a:ea typeface="+mn-ea"/>
                          <a:cs typeface="+mn-cs"/>
                        </a:rPr>
                        <a:t>5 diena: Strateginės alternatyvos ir sprendimų pasirinkimai </a:t>
                      </a:r>
                      <a:endParaRPr lang="en-US" sz="1300" b="1"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Tikslas: Aptarti galimus Kauno kolegijos strateginius scenarijus ir pasirinkti tinkamiausią.</a:t>
                      </a:r>
                      <a:endParaRPr lang="en-US" sz="1300" b="0"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Turinys: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Alternatyvų tipai: augimo, inovacijų, efektyvumo didinimo strategijos.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Kaip vertinti alternatyvas? Strateginių alternatyvų vertinimo kriterijai: poveikis, kaštai, rizikos, atitikimas vizijai.</a:t>
                      </a:r>
                      <a:endParaRPr lang="en-US" sz="1300" b="0"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Veiklos: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Grupės darbas: Alternatyvų (ar jų elementų) identifikavimas.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Alternatyvų pristatymas ir aptarimas.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Alternatyvų palyginimo matrica (VRIIO modelis).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Strateginės krypties pasirinkimas.</a:t>
                      </a:r>
                      <a:endParaRPr lang="en-US" sz="1300" b="0" kern="1200" dirty="0">
                        <a:solidFill>
                          <a:schemeClr val="tx1"/>
                        </a:solidFill>
                        <a:effectLst/>
                        <a:latin typeface="+mn-lt"/>
                        <a:ea typeface="+mn-ea"/>
                        <a:cs typeface="+mn-cs"/>
                      </a:endParaRPr>
                    </a:p>
                    <a:p>
                      <a:endParaRPr lang="en-US" sz="1300" b="0" dirty="0">
                        <a:solidFill>
                          <a:schemeClr val="tx1"/>
                        </a:solidFill>
                        <a:latin typeface="+mn-lt"/>
                      </a:endParaRPr>
                    </a:p>
                  </a:txBody>
                  <a:tcPr>
                    <a:noFill/>
                  </a:tcPr>
                </a:tc>
                <a:extLst>
                  <a:ext uri="{0D108BD9-81ED-4DB2-BD59-A6C34878D82A}">
                    <a16:rowId xmlns:a16="http://schemas.microsoft.com/office/drawing/2014/main" val="3335724323"/>
                  </a:ext>
                </a:extLst>
              </a:tr>
            </a:tbl>
          </a:graphicData>
        </a:graphic>
      </p:graphicFrame>
    </p:spTree>
    <p:extLst>
      <p:ext uri="{BB962C8B-B14F-4D97-AF65-F5344CB8AC3E}">
        <p14:creationId xmlns:p14="http://schemas.microsoft.com/office/powerpoint/2010/main" val="689383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64971" y="431079"/>
            <a:ext cx="666205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2000" b="0" i="0" u="none" strike="noStrike" cap="none" normalizeH="0" baseline="0" dirty="0" err="1">
                <a:ln>
                  <a:noFill/>
                </a:ln>
                <a:solidFill>
                  <a:schemeClr val="tx1"/>
                </a:solidFill>
                <a:effectLst/>
                <a:ea typeface="Calibri" panose="020F0502020204030204" pitchFamily="34" charset="0"/>
                <a:cs typeface="Times New Roman" panose="02020603050405020304" pitchFamily="18" charset="0"/>
              </a:rPr>
              <a:t>Strategavimo</a:t>
            </a:r>
            <a:r>
              <a:rPr kumimoji="0" lang="lt-LT" altLang="en-US" sz="20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lt-LT" altLang="en-US" sz="2000" b="0" i="0" u="none" strike="noStrike" cap="none" normalizeH="0" dirty="0">
                <a:ln>
                  <a:noFill/>
                </a:ln>
                <a:solidFill>
                  <a:schemeClr val="tx1"/>
                </a:solidFill>
                <a:effectLst/>
                <a:ea typeface="Calibri" panose="020F0502020204030204" pitchFamily="34" charset="0"/>
                <a:cs typeface="Times New Roman" panose="02020603050405020304" pitchFamily="18" charset="0"/>
              </a:rPr>
              <a:t>proceso 3 dalis</a:t>
            </a:r>
            <a:endParaRPr kumimoji="0" lang="en-US" altLang="en-US" sz="2000" b="0" i="0" u="none" strike="noStrike" cap="none" normalizeH="0" baseline="0" dirty="0">
              <a:ln>
                <a:noFill/>
              </a:ln>
              <a:solidFill>
                <a:schemeClr val="tx1"/>
              </a:solidFill>
              <a:effectLst/>
            </a:endParaRPr>
          </a:p>
        </p:txBody>
      </p:sp>
      <p:sp>
        <p:nvSpPr>
          <p:cNvPr id="16" name="Rectangle 2">
            <a:extLst>
              <a:ext uri="{FF2B5EF4-FFF2-40B4-BE49-F238E27FC236}">
                <a16:creationId xmlns:a16="http://schemas.microsoft.com/office/drawing/2014/main" id="{7F52CFA5-7F60-48D0-B729-9576BA36AB31}"/>
              </a:ext>
            </a:extLst>
          </p:cNvPr>
          <p:cNvSpPr>
            <a:spLocks noChangeArrowheads="1"/>
          </p:cNvSpPr>
          <p:nvPr/>
        </p:nvSpPr>
        <p:spPr bwMode="auto">
          <a:xfrm>
            <a:off x="2764971" y="1132656"/>
            <a:ext cx="66620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16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Strateginiai prioritetai (individualus darbas)</a:t>
            </a:r>
            <a:endParaRPr kumimoji="0" lang="en-US" altLang="en-US" sz="1600" b="0" i="0" u="none" strike="noStrike" cap="none" normalizeH="0" baseline="0" dirty="0">
              <a:ln>
                <a:noFill/>
              </a:ln>
              <a:solidFill>
                <a:schemeClr val="tx1"/>
              </a:solidFill>
              <a:effectLst/>
            </a:endParaRPr>
          </a:p>
        </p:txBody>
      </p:sp>
      <p:sp>
        <p:nvSpPr>
          <p:cNvPr id="6" name="TextBox 5">
            <a:extLst>
              <a:ext uri="{FF2B5EF4-FFF2-40B4-BE49-F238E27FC236}">
                <a16:creationId xmlns:a16="http://schemas.microsoft.com/office/drawing/2014/main" id="{AE271208-2CC5-4057-BB4F-9DCFC3B0E85B}"/>
              </a:ext>
            </a:extLst>
          </p:cNvPr>
          <p:cNvSpPr txBox="1"/>
          <p:nvPr/>
        </p:nvSpPr>
        <p:spPr>
          <a:xfrm>
            <a:off x="1281358" y="2515399"/>
            <a:ext cx="5754442" cy="2108782"/>
          </a:xfrm>
          <a:prstGeom prst="rect">
            <a:avLst/>
          </a:prstGeom>
          <a:noFill/>
        </p:spPr>
        <p:txBody>
          <a:bodyPr wrap="square">
            <a:spAutoFit/>
          </a:bodyPr>
          <a:lstStyle/>
          <a:p>
            <a:pPr marL="0" marR="0">
              <a:lnSpc>
                <a:spcPct val="107000"/>
              </a:lnSpc>
              <a:spcBef>
                <a:spcPts val="0"/>
              </a:spcBef>
              <a:spcAft>
                <a:spcPts val="0"/>
              </a:spcAft>
            </a:pPr>
            <a:r>
              <a:rPr lang="lt-LT" sz="1800" dirty="0">
                <a:effectLst/>
                <a:ea typeface="Times New Roman" panose="02020603050405020304" pitchFamily="18" charset="0"/>
                <a:cs typeface="Calibri" panose="020F0502020204030204" pitchFamily="34" charset="0"/>
              </a:rPr>
              <a:t>Individualios grupinės užduotys atskiriems padaliniams: veiklos strateginiai prioritetai ir rodikliai pagal aptartus Kauno kolegijos strateginius tikslus (</a:t>
            </a:r>
            <a:r>
              <a:rPr lang="lt-LT" sz="1800" dirty="0" err="1">
                <a:effectLst/>
                <a:ea typeface="Times New Roman" panose="02020603050405020304" pitchFamily="18" charset="0"/>
                <a:cs typeface="Calibri" panose="020F0502020204030204" pitchFamily="34" charset="0"/>
              </a:rPr>
              <a:t>Objectives</a:t>
            </a:r>
            <a:r>
              <a:rPr lang="lt-LT" sz="1800" dirty="0">
                <a:effectLst/>
                <a:ea typeface="Times New Roman" panose="02020603050405020304" pitchFamily="18" charset="0"/>
                <a:cs typeface="Calibri" panose="020F0502020204030204" pitchFamily="34" charset="0"/>
              </a:rPr>
              <a:t>) ir generalinę strateginę kryptį. </a:t>
            </a:r>
            <a:endParaRPr lang="en-US" sz="1800" dirty="0">
              <a:effectLst/>
              <a:ea typeface="Calibri" panose="020F0502020204030204" pitchFamily="34" charset="0"/>
              <a:cs typeface="Times New Roman" panose="02020603050405020304" pitchFamily="18" charset="0"/>
            </a:endParaRPr>
          </a:p>
          <a:p>
            <a:pPr marL="0" indent="0">
              <a:buNone/>
            </a:pPr>
            <a:endParaRPr lang="lt-LT" sz="1800" b="1" dirty="0"/>
          </a:p>
          <a:p>
            <a:pPr marL="0" indent="0">
              <a:buNone/>
            </a:pPr>
            <a:r>
              <a:rPr lang="lt-LT" sz="1800" b="1" dirty="0"/>
              <a:t>Užduotis: </a:t>
            </a:r>
            <a:r>
              <a:rPr lang="lt-LT" sz="1800" dirty="0"/>
              <a:t>iki sesijos pasiruošti individualiai pagal konsultantų parengtą pagalbinę OKR planavimo formą.</a:t>
            </a:r>
            <a:endParaRPr lang="lt-LT" sz="1800" b="1" dirty="0"/>
          </a:p>
        </p:txBody>
      </p:sp>
      <p:sp>
        <p:nvSpPr>
          <p:cNvPr id="3" name="TextBox 2">
            <a:extLst>
              <a:ext uri="{FF2B5EF4-FFF2-40B4-BE49-F238E27FC236}">
                <a16:creationId xmlns:a16="http://schemas.microsoft.com/office/drawing/2014/main" id="{427B56D6-F1F9-4674-997C-D7D793CFCAE8}"/>
              </a:ext>
            </a:extLst>
          </p:cNvPr>
          <p:cNvSpPr txBox="1"/>
          <p:nvPr/>
        </p:nvSpPr>
        <p:spPr>
          <a:xfrm>
            <a:off x="7930111" y="5175011"/>
            <a:ext cx="2993833" cy="307777"/>
          </a:xfrm>
          <a:prstGeom prst="rect">
            <a:avLst/>
          </a:prstGeom>
          <a:noFill/>
        </p:spPr>
        <p:txBody>
          <a:bodyPr wrap="none" rtlCol="0">
            <a:spAutoFit/>
          </a:bodyPr>
          <a:lstStyle/>
          <a:p>
            <a:pPr algn="ctr"/>
            <a:r>
              <a:rPr lang="lt-LT" sz="1400" dirty="0"/>
              <a:t>Modelis: OKR </a:t>
            </a:r>
            <a:r>
              <a:rPr lang="lt-LT" sz="1400" dirty="0" err="1"/>
              <a:t>strategavimo</a:t>
            </a:r>
            <a:r>
              <a:rPr lang="lt-LT" sz="1400" dirty="0"/>
              <a:t> </a:t>
            </a:r>
            <a:r>
              <a:rPr lang="lt-LT" sz="1400" dirty="0" err="1"/>
              <a:t>framework</a:t>
            </a:r>
            <a:endParaRPr lang="en-US" sz="1400" dirty="0"/>
          </a:p>
        </p:txBody>
      </p:sp>
      <p:pic>
        <p:nvPicPr>
          <p:cNvPr id="3074" name="Picture 2" descr="What Is Objectives And Key Results (OKR) | An Introduction, Tips &amp; Guidance  In 2025 | BusinessAnalystMentor.com">
            <a:extLst>
              <a:ext uri="{FF2B5EF4-FFF2-40B4-BE49-F238E27FC236}">
                <a16:creationId xmlns:a16="http://schemas.microsoft.com/office/drawing/2014/main" id="{BD7AEDF7-3516-4F74-81B8-A5E726F0CC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9576" y="2054257"/>
            <a:ext cx="3031066" cy="303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5623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64971" y="431079"/>
            <a:ext cx="666205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2000" b="0" i="0" u="none" strike="noStrike" cap="none" normalizeH="0" baseline="0" dirty="0" err="1">
                <a:ln>
                  <a:noFill/>
                </a:ln>
                <a:solidFill>
                  <a:schemeClr val="tx1"/>
                </a:solidFill>
                <a:effectLst/>
                <a:ea typeface="Calibri" panose="020F0502020204030204" pitchFamily="34" charset="0"/>
                <a:cs typeface="Times New Roman" panose="02020603050405020304" pitchFamily="18" charset="0"/>
              </a:rPr>
              <a:t>Strategavimo</a:t>
            </a:r>
            <a:r>
              <a:rPr kumimoji="0" lang="lt-LT" altLang="en-US" sz="20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lt-LT" altLang="en-US" sz="2000" b="0" i="0" u="none" strike="noStrike" cap="none" normalizeH="0" dirty="0">
                <a:ln>
                  <a:noFill/>
                </a:ln>
                <a:solidFill>
                  <a:schemeClr val="tx1"/>
                </a:solidFill>
                <a:effectLst/>
                <a:ea typeface="Calibri" panose="020F0502020204030204" pitchFamily="34" charset="0"/>
                <a:cs typeface="Times New Roman" panose="02020603050405020304" pitchFamily="18" charset="0"/>
              </a:rPr>
              <a:t>proceso 3 dalis</a:t>
            </a:r>
            <a:endParaRPr kumimoji="0" lang="en-US" altLang="en-US" sz="2000" b="0" i="0" u="none" strike="noStrike" cap="none" normalizeH="0" baseline="0" dirty="0">
              <a:ln>
                <a:noFill/>
              </a:ln>
              <a:solidFill>
                <a:schemeClr val="tx1"/>
              </a:solidFill>
              <a:effectLst/>
            </a:endParaRPr>
          </a:p>
        </p:txBody>
      </p:sp>
      <p:sp>
        <p:nvSpPr>
          <p:cNvPr id="16" name="Rectangle 2">
            <a:extLst>
              <a:ext uri="{FF2B5EF4-FFF2-40B4-BE49-F238E27FC236}">
                <a16:creationId xmlns:a16="http://schemas.microsoft.com/office/drawing/2014/main" id="{7F52CFA5-7F60-48D0-B729-9576BA36AB31}"/>
              </a:ext>
            </a:extLst>
          </p:cNvPr>
          <p:cNvSpPr>
            <a:spLocks noChangeArrowheads="1"/>
          </p:cNvSpPr>
          <p:nvPr/>
        </p:nvSpPr>
        <p:spPr bwMode="auto">
          <a:xfrm>
            <a:off x="2764971" y="1132656"/>
            <a:ext cx="66620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16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Strateginiai prioritetai (sesijos su atskiromis veiklomis)</a:t>
            </a:r>
            <a:endParaRPr kumimoji="0" lang="en-US" altLang="en-US" sz="1600" b="0" i="0" u="none" strike="noStrike" cap="none" normalizeH="0" baseline="0" dirty="0">
              <a:ln>
                <a:noFill/>
              </a:ln>
              <a:solidFill>
                <a:schemeClr val="tx1"/>
              </a:solidFill>
              <a:effectLst/>
            </a:endParaRPr>
          </a:p>
        </p:txBody>
      </p:sp>
      <p:sp>
        <p:nvSpPr>
          <p:cNvPr id="6" name="TextBox 5">
            <a:extLst>
              <a:ext uri="{FF2B5EF4-FFF2-40B4-BE49-F238E27FC236}">
                <a16:creationId xmlns:a16="http://schemas.microsoft.com/office/drawing/2014/main" id="{AE271208-2CC5-4057-BB4F-9DCFC3B0E85B}"/>
              </a:ext>
            </a:extLst>
          </p:cNvPr>
          <p:cNvSpPr txBox="1"/>
          <p:nvPr/>
        </p:nvSpPr>
        <p:spPr>
          <a:xfrm>
            <a:off x="1625601" y="2141799"/>
            <a:ext cx="9406466" cy="3463128"/>
          </a:xfrm>
          <a:prstGeom prst="rect">
            <a:avLst/>
          </a:prstGeom>
          <a:noFill/>
        </p:spPr>
        <p:txBody>
          <a:bodyPr wrap="square">
            <a:spAutoFit/>
          </a:bodyPr>
          <a:lstStyle/>
          <a:p>
            <a:pPr marL="0" marR="0">
              <a:lnSpc>
                <a:spcPct val="107000"/>
              </a:lnSpc>
              <a:spcBef>
                <a:spcPts val="0"/>
              </a:spcBef>
              <a:spcAft>
                <a:spcPts val="800"/>
              </a:spcAft>
            </a:pPr>
            <a:r>
              <a:rPr lang="en-US" sz="1300" b="1" dirty="0">
                <a:effectLst/>
                <a:ea typeface="Times New Roman" panose="02020603050405020304" pitchFamily="18" charset="0"/>
                <a:cs typeface="Calibri" panose="020F0502020204030204" pitchFamily="34" charset="0"/>
              </a:rPr>
              <a:t>6</a:t>
            </a:r>
            <a:r>
              <a:rPr lang="lt-LT" sz="1300" b="1" dirty="0">
                <a:effectLst/>
                <a:ea typeface="Times New Roman" panose="02020603050405020304" pitchFamily="18" charset="0"/>
                <a:cs typeface="Calibri" panose="020F0502020204030204" pitchFamily="34" charset="0"/>
              </a:rPr>
              <a:t>–8 dienos: Strateginių ambicijų (vizijos) ir strateginių prioritetų ir rodiklių identifikavimas pagal veiklos sritis </a:t>
            </a:r>
            <a:endParaRPr lang="en-US" sz="1300" dirty="0">
              <a:effectLst/>
              <a:ea typeface="Calibri" panose="020F0502020204030204" pitchFamily="34" charset="0"/>
              <a:cs typeface="Times New Roman" panose="02020603050405020304" pitchFamily="18" charset="0"/>
            </a:endParaRPr>
          </a:p>
          <a:p>
            <a:pPr marR="0" lvl="0">
              <a:lnSpc>
                <a:spcPct val="107000"/>
              </a:lnSpc>
              <a:spcBef>
                <a:spcPts val="0"/>
              </a:spcBef>
              <a:spcAft>
                <a:spcPts val="800"/>
              </a:spcAft>
              <a:buSzPts val="1000"/>
              <a:tabLst>
                <a:tab pos="457200" algn="l"/>
              </a:tabLst>
            </a:pPr>
            <a:r>
              <a:rPr lang="lt-LT" sz="1300" b="1" dirty="0">
                <a:effectLst/>
                <a:ea typeface="Times New Roman" panose="02020603050405020304" pitchFamily="18" charset="0"/>
                <a:cs typeface="Calibri" panose="020F0502020204030204" pitchFamily="34" charset="0"/>
              </a:rPr>
              <a:t>Tikslas:</a:t>
            </a:r>
            <a:r>
              <a:rPr lang="lt-LT" sz="1300" dirty="0">
                <a:effectLst/>
                <a:ea typeface="Times New Roman" panose="02020603050405020304" pitchFamily="18" charset="0"/>
                <a:cs typeface="Calibri" panose="020F0502020204030204" pitchFamily="34" charset="0"/>
              </a:rPr>
              <a:t> Išsigryninti kiekvienos srities prioritetus.</a:t>
            </a:r>
            <a:endParaRPr lang="en-US" sz="1300" dirty="0">
              <a:effectLst/>
              <a:ea typeface="Calibri" panose="020F0502020204030204" pitchFamily="34" charset="0"/>
              <a:cs typeface="Times New Roman" panose="02020603050405020304" pitchFamily="18" charset="0"/>
            </a:endParaRPr>
          </a:p>
          <a:p>
            <a:pPr marR="0" lvl="0">
              <a:lnSpc>
                <a:spcPct val="107000"/>
              </a:lnSpc>
              <a:spcBef>
                <a:spcPts val="0"/>
              </a:spcBef>
              <a:spcAft>
                <a:spcPts val="800"/>
              </a:spcAft>
              <a:buSzPts val="1000"/>
              <a:tabLst>
                <a:tab pos="457200" algn="l"/>
              </a:tabLst>
            </a:pPr>
            <a:r>
              <a:rPr lang="lt-LT" sz="1300" b="1" dirty="0">
                <a:effectLst/>
                <a:ea typeface="Times New Roman" panose="02020603050405020304" pitchFamily="18" charset="0"/>
                <a:cs typeface="Calibri" panose="020F0502020204030204" pitchFamily="34" charset="0"/>
              </a:rPr>
              <a:t>Turinys:</a:t>
            </a:r>
            <a:endParaRPr lang="en-US" sz="1300" dirty="0">
              <a:effectLst/>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300" dirty="0">
                <a:effectLst/>
                <a:ea typeface="Times New Roman" panose="02020603050405020304" pitchFamily="18" charset="0"/>
                <a:cs typeface="Calibri" panose="020F0502020204030204" pitchFamily="34" charset="0"/>
              </a:rPr>
              <a:t>Studijų valdymas;</a:t>
            </a: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300" dirty="0">
                <a:effectLst/>
                <a:ea typeface="Times New Roman" panose="02020603050405020304" pitchFamily="18" charset="0"/>
                <a:cs typeface="Calibri" panose="020F0502020204030204" pitchFamily="34" charset="0"/>
              </a:rPr>
              <a:t>Moksliniai tyrimai;</a:t>
            </a:r>
            <a:endParaRPr lang="en-US" sz="1300" dirty="0">
              <a:effectLst/>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300" dirty="0">
                <a:effectLst/>
                <a:ea typeface="Times New Roman" panose="02020603050405020304" pitchFamily="18" charset="0"/>
                <a:cs typeface="Calibri" panose="020F0502020204030204" pitchFamily="34" charset="0"/>
              </a:rPr>
              <a:t>Eksperimentinės plėtros ir meno veiklos valdymas</a:t>
            </a:r>
            <a:r>
              <a:rPr lang="lt-LT" sz="1300" b="1" dirty="0">
                <a:ea typeface="Times New Roman" panose="02020603050405020304" pitchFamily="18" charset="0"/>
                <a:cs typeface="Calibri" panose="020F0502020204030204" pitchFamily="34" charset="0"/>
              </a:rPr>
              <a:t>;</a:t>
            </a:r>
            <a:endParaRPr lang="en-US" sz="1300" dirty="0">
              <a:effectLst/>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300" dirty="0">
                <a:effectLst/>
                <a:ea typeface="Times New Roman" panose="02020603050405020304" pitchFamily="18" charset="0"/>
                <a:cs typeface="Calibri" panose="020F0502020204030204" pitchFamily="34" charset="0"/>
              </a:rPr>
              <a:t>Horizontaliosios funkcijos: Tarptautinė veikla, Žmogiškųjų išteklių valdymas, Finansų valdymas ir infrastruktūra;</a:t>
            </a:r>
            <a:endParaRPr lang="en-US" sz="1300" dirty="0">
              <a:effectLst/>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300" dirty="0">
                <a:effectLst/>
                <a:ea typeface="Times New Roman" panose="02020603050405020304" pitchFamily="18" charset="0"/>
                <a:cs typeface="Calibri" panose="020F0502020204030204" pitchFamily="34" charset="0"/>
              </a:rPr>
              <a:t>Organizacinė kultūra (strategijos ir kultūros darna).</a:t>
            </a:r>
            <a:endParaRPr lang="en-US" sz="1300" dirty="0">
              <a:effectLst/>
              <a:ea typeface="Calibri" panose="020F0502020204030204" pitchFamily="34" charset="0"/>
              <a:cs typeface="Times New Roman" panose="02020603050405020304" pitchFamily="18" charset="0"/>
            </a:endParaRPr>
          </a:p>
          <a:p>
            <a:pPr marR="0" lvl="0">
              <a:lnSpc>
                <a:spcPct val="107000"/>
              </a:lnSpc>
              <a:spcBef>
                <a:spcPts val="0"/>
              </a:spcBef>
              <a:spcAft>
                <a:spcPts val="800"/>
              </a:spcAft>
              <a:buSzPts val="1000"/>
              <a:tabLst>
                <a:tab pos="457200" algn="l"/>
              </a:tabLst>
            </a:pPr>
            <a:r>
              <a:rPr lang="lt-LT" sz="1300" b="1" dirty="0">
                <a:effectLst/>
                <a:ea typeface="Times New Roman" panose="02020603050405020304" pitchFamily="18" charset="0"/>
                <a:cs typeface="Calibri" panose="020F0502020204030204" pitchFamily="34" charset="0"/>
              </a:rPr>
              <a:t>Veiklos:</a:t>
            </a:r>
            <a:endParaRPr lang="en-US" sz="1300" dirty="0">
              <a:effectLst/>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300" dirty="0">
                <a:effectLst/>
                <a:ea typeface="Times New Roman" panose="02020603050405020304" pitchFamily="18" charset="0"/>
                <a:cs typeface="Calibri" panose="020F0502020204030204" pitchFamily="34" charset="0"/>
              </a:rPr>
              <a:t>Grupės darbas: Kiekvienos srities tikslų ir uždavinių formulavimas.</a:t>
            </a:r>
            <a:endParaRPr lang="en-US" sz="1300" dirty="0">
              <a:effectLst/>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lt-LT" sz="1300" dirty="0">
                <a:effectLst/>
                <a:ea typeface="Times New Roman" panose="02020603050405020304" pitchFamily="18" charset="0"/>
                <a:cs typeface="Calibri" panose="020F0502020204030204" pitchFamily="34" charset="0"/>
              </a:rPr>
              <a:t>Pristatymas ir bendras aptarimas.</a:t>
            </a:r>
            <a:endParaRPr lang="en-US" sz="13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23534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64971" y="431079"/>
            <a:ext cx="666205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2000" b="0" i="0" u="none" strike="noStrike" cap="none" normalizeH="0" baseline="0" dirty="0" err="1">
                <a:ln>
                  <a:noFill/>
                </a:ln>
                <a:solidFill>
                  <a:schemeClr val="tx1"/>
                </a:solidFill>
                <a:effectLst/>
                <a:ea typeface="Calibri" panose="020F0502020204030204" pitchFamily="34" charset="0"/>
                <a:cs typeface="Times New Roman" panose="02020603050405020304" pitchFamily="18" charset="0"/>
              </a:rPr>
              <a:t>Strategavimo</a:t>
            </a:r>
            <a:r>
              <a:rPr kumimoji="0" lang="lt-LT" altLang="en-US" sz="20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a:r>
            <a:r>
              <a:rPr kumimoji="0" lang="lt-LT" altLang="en-US" sz="2000" b="0" i="0" u="none" strike="noStrike" cap="none" normalizeH="0" dirty="0">
                <a:ln>
                  <a:noFill/>
                </a:ln>
                <a:solidFill>
                  <a:schemeClr val="tx1"/>
                </a:solidFill>
                <a:effectLst/>
                <a:ea typeface="Calibri" panose="020F0502020204030204" pitchFamily="34" charset="0"/>
                <a:cs typeface="Times New Roman" panose="02020603050405020304" pitchFamily="18" charset="0"/>
              </a:rPr>
              <a:t>proceso 4 dalis</a:t>
            </a:r>
            <a:endParaRPr kumimoji="0" lang="en-US" altLang="en-US" sz="2000" b="0" i="0" u="none" strike="noStrike" cap="none" normalizeH="0" baseline="0" dirty="0">
              <a:ln>
                <a:noFill/>
              </a:ln>
              <a:solidFill>
                <a:schemeClr val="tx1"/>
              </a:solidFill>
              <a:effectLst/>
            </a:endParaRPr>
          </a:p>
        </p:txBody>
      </p:sp>
      <p:sp>
        <p:nvSpPr>
          <p:cNvPr id="16" name="Rectangle 2">
            <a:extLst>
              <a:ext uri="{FF2B5EF4-FFF2-40B4-BE49-F238E27FC236}">
                <a16:creationId xmlns:a16="http://schemas.microsoft.com/office/drawing/2014/main" id="{7F52CFA5-7F60-48D0-B729-9576BA36AB31}"/>
              </a:ext>
            </a:extLst>
          </p:cNvPr>
          <p:cNvSpPr>
            <a:spLocks noChangeArrowheads="1"/>
          </p:cNvSpPr>
          <p:nvPr/>
        </p:nvSpPr>
        <p:spPr bwMode="auto">
          <a:xfrm>
            <a:off x="2764971" y="1132656"/>
            <a:ext cx="66620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en-US" sz="16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Strategijos detalizavimas ir </a:t>
            </a:r>
            <a:r>
              <a:rPr kumimoji="0" lang="lt-LT" altLang="en-US" sz="1600" b="0" i="0" u="none" strike="noStrike" cap="none" normalizeH="0" baseline="0" dirty="0" err="1">
                <a:ln>
                  <a:noFill/>
                </a:ln>
                <a:solidFill>
                  <a:schemeClr val="tx1"/>
                </a:solidFill>
                <a:effectLst/>
                <a:ea typeface="Calibri" panose="020F0502020204030204" pitchFamily="34" charset="0"/>
                <a:cs typeface="Times New Roman" panose="02020603050405020304" pitchFamily="18" charset="0"/>
              </a:rPr>
              <a:t>finalizavimas</a:t>
            </a:r>
            <a:endParaRPr kumimoji="0" lang="en-US" altLang="en-US" sz="1600" b="0" i="0" u="none" strike="noStrike" cap="none" normalizeH="0" baseline="0" dirty="0">
              <a:ln>
                <a:noFill/>
              </a:ln>
              <a:solidFill>
                <a:schemeClr val="tx1"/>
              </a:solidFill>
              <a:effectLst/>
            </a:endParaRPr>
          </a:p>
        </p:txBody>
      </p:sp>
      <p:graphicFrame>
        <p:nvGraphicFramePr>
          <p:cNvPr id="7" name="Table 16">
            <a:extLst>
              <a:ext uri="{FF2B5EF4-FFF2-40B4-BE49-F238E27FC236}">
                <a16:creationId xmlns:a16="http://schemas.microsoft.com/office/drawing/2014/main" id="{39098E4D-9557-40DD-A9D9-70164ED29356}"/>
              </a:ext>
            </a:extLst>
          </p:cNvPr>
          <p:cNvGraphicFramePr>
            <a:graphicFrameLocks noGrp="1"/>
          </p:cNvGraphicFramePr>
          <p:nvPr>
            <p:extLst>
              <p:ext uri="{D42A27DB-BD31-4B8C-83A1-F6EECF244321}">
                <p14:modId xmlns:p14="http://schemas.microsoft.com/office/powerpoint/2010/main" val="2760841054"/>
              </p:ext>
            </p:extLst>
          </p:nvPr>
        </p:nvGraphicFramePr>
        <p:xfrm>
          <a:off x="1028700" y="1972732"/>
          <a:ext cx="10134600" cy="4053840"/>
        </p:xfrm>
        <a:graphic>
          <a:graphicData uri="http://schemas.openxmlformats.org/drawingml/2006/table">
            <a:tbl>
              <a:tblPr firstRow="1" bandRow="1">
                <a:tableStyleId>{5C22544A-7EE6-4342-B048-85BDC9FD1C3A}</a:tableStyleId>
              </a:tblPr>
              <a:tblGrid>
                <a:gridCol w="5067300">
                  <a:extLst>
                    <a:ext uri="{9D8B030D-6E8A-4147-A177-3AD203B41FA5}">
                      <a16:colId xmlns:a16="http://schemas.microsoft.com/office/drawing/2014/main" val="2408569048"/>
                    </a:ext>
                  </a:extLst>
                </a:gridCol>
                <a:gridCol w="5067300">
                  <a:extLst>
                    <a:ext uri="{9D8B030D-6E8A-4147-A177-3AD203B41FA5}">
                      <a16:colId xmlns:a16="http://schemas.microsoft.com/office/drawing/2014/main" val="3983119111"/>
                    </a:ext>
                  </a:extLst>
                </a:gridCol>
              </a:tblGrid>
              <a:tr h="370840">
                <a:tc>
                  <a:txBody>
                    <a:bodyPr/>
                    <a:lstStyle/>
                    <a:p>
                      <a:r>
                        <a:rPr lang="lt-LT" sz="1300" b="1" kern="1200" dirty="0">
                          <a:solidFill>
                            <a:schemeClr val="tx1"/>
                          </a:solidFill>
                          <a:effectLst/>
                          <a:latin typeface="+mn-lt"/>
                          <a:ea typeface="+mn-ea"/>
                          <a:cs typeface="+mn-cs"/>
                        </a:rPr>
                        <a:t>9 diena: Strategijos detalizavimas </a:t>
                      </a:r>
                      <a:endParaRPr lang="en-US" sz="1300" b="1"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Tikslas: Suformuoti galutinę strategijos struktūrą (vizija, prioritetai, rodikliai – OKR).</a:t>
                      </a:r>
                      <a:endParaRPr lang="en-US" sz="1300" b="0"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Turinys: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Tikslų ir uždavinių sąsajos su veiklos planais (esminiai rezultatai – </a:t>
                      </a:r>
                      <a:r>
                        <a:rPr lang="lt-LT" sz="1300" b="0" kern="1200" dirty="0" err="1">
                          <a:solidFill>
                            <a:schemeClr val="tx1"/>
                          </a:solidFill>
                          <a:effectLst/>
                          <a:latin typeface="+mn-lt"/>
                          <a:ea typeface="+mn-ea"/>
                          <a:cs typeface="+mn-cs"/>
                        </a:rPr>
                        <a:t>Key</a:t>
                      </a:r>
                      <a:r>
                        <a:rPr lang="lt-LT" sz="1300" b="0" kern="1200" dirty="0">
                          <a:solidFill>
                            <a:schemeClr val="tx1"/>
                          </a:solidFill>
                          <a:effectLst/>
                          <a:latin typeface="+mn-lt"/>
                          <a:ea typeface="+mn-ea"/>
                          <a:cs typeface="+mn-cs"/>
                        </a:rPr>
                        <a:t> </a:t>
                      </a:r>
                      <a:r>
                        <a:rPr lang="lt-LT" sz="1300" b="0" kern="1200" dirty="0" err="1">
                          <a:solidFill>
                            <a:schemeClr val="tx1"/>
                          </a:solidFill>
                          <a:effectLst/>
                          <a:latin typeface="+mn-lt"/>
                          <a:ea typeface="+mn-ea"/>
                          <a:cs typeface="+mn-cs"/>
                        </a:rPr>
                        <a:t>results</a:t>
                      </a:r>
                      <a:r>
                        <a:rPr lang="lt-LT" sz="1300" b="0" kern="1200" dirty="0">
                          <a:solidFill>
                            <a:schemeClr val="tx1"/>
                          </a:solidFill>
                          <a:effectLst/>
                          <a:latin typeface="+mn-lt"/>
                          <a:ea typeface="+mn-ea"/>
                          <a:cs typeface="+mn-cs"/>
                        </a:rPr>
                        <a:t>).</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Rodiklių (esminiams rezultatams) nustatymas ir stebėsenos principai.</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Veiklos planų gairės kiekvienai strateginės krypties sričiai.</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Atsakomybės paskirstymas: kas už ką atsakingas įgyvendinimo procese.</a:t>
                      </a:r>
                      <a:endParaRPr lang="en-US" sz="1300" b="0"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Veiklos: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Grupės darbas: Strategijos įgyvendinimo plano rengimas pagal sritis.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Bendras plano suderinimas ir korekcijos.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Strategijos įgyvendinimo plano (kalendoriaus) sudarymas.</a:t>
                      </a:r>
                      <a:endParaRPr lang="en-US" sz="1300" b="0" kern="1200" dirty="0">
                        <a:solidFill>
                          <a:schemeClr val="tx1"/>
                        </a:solidFill>
                        <a:effectLst/>
                        <a:latin typeface="+mn-lt"/>
                        <a:ea typeface="+mn-ea"/>
                        <a:cs typeface="+mn-cs"/>
                      </a:endParaRPr>
                    </a:p>
                    <a:p>
                      <a:endParaRPr lang="en-US" sz="1300" b="0" dirty="0">
                        <a:solidFill>
                          <a:schemeClr val="tx1"/>
                        </a:solidFill>
                        <a:latin typeface="+mn-lt"/>
                      </a:endParaRPr>
                    </a:p>
                  </a:txBody>
                  <a:tcPr>
                    <a:noFill/>
                  </a:tcPr>
                </a:tc>
                <a:tc>
                  <a:txBody>
                    <a:bodyPr/>
                    <a:lstStyle/>
                    <a:p>
                      <a:r>
                        <a:rPr lang="lt-LT" sz="1300" b="1" kern="1200" dirty="0">
                          <a:solidFill>
                            <a:schemeClr val="tx1"/>
                          </a:solidFill>
                          <a:effectLst/>
                          <a:latin typeface="+mn-lt"/>
                          <a:ea typeface="+mn-ea"/>
                          <a:cs typeface="+mn-cs"/>
                        </a:rPr>
                        <a:t>10 diena: Strategijos </a:t>
                      </a:r>
                      <a:r>
                        <a:rPr lang="lt-LT" sz="1300" b="1" kern="1200" dirty="0" err="1">
                          <a:solidFill>
                            <a:schemeClr val="tx1"/>
                          </a:solidFill>
                          <a:effectLst/>
                          <a:latin typeface="+mn-lt"/>
                          <a:ea typeface="+mn-ea"/>
                          <a:cs typeface="+mn-cs"/>
                        </a:rPr>
                        <a:t>finalizavimas</a:t>
                      </a:r>
                      <a:r>
                        <a:rPr lang="lt-LT" sz="1300" b="1" kern="1200" dirty="0">
                          <a:solidFill>
                            <a:schemeClr val="tx1"/>
                          </a:solidFill>
                          <a:effectLst/>
                          <a:latin typeface="+mn-lt"/>
                          <a:ea typeface="+mn-ea"/>
                          <a:cs typeface="+mn-cs"/>
                        </a:rPr>
                        <a:t> ir pristatymas</a:t>
                      </a:r>
                      <a:endParaRPr lang="en-US" sz="1300" b="1"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Tikslas: Galutinai suderinti strategiją ir pasiruošti pristatymui visai komandai.</a:t>
                      </a:r>
                      <a:endParaRPr lang="en-US" sz="1300" b="0"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Turinys: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Strategijos dokumento struktūros parengimas.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Strategijos komunikacijos veiksmų aptarimas: kaip ir kam bus pristatyta strategija.</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Strategijos monitoringas: periodiškumo ir atsakomybės nustatymas.</a:t>
                      </a:r>
                      <a:endParaRPr lang="en-US" sz="1300" b="0" kern="1200" dirty="0">
                        <a:solidFill>
                          <a:schemeClr val="tx1"/>
                        </a:solidFill>
                        <a:effectLst/>
                        <a:latin typeface="+mn-lt"/>
                        <a:ea typeface="+mn-ea"/>
                        <a:cs typeface="+mn-cs"/>
                      </a:endParaRPr>
                    </a:p>
                    <a:p>
                      <a:pPr lvl="0"/>
                      <a:endParaRPr lang="lt-LT" sz="1300" b="0" kern="1200" dirty="0">
                        <a:solidFill>
                          <a:schemeClr val="tx1"/>
                        </a:solidFill>
                        <a:effectLst/>
                        <a:latin typeface="+mn-lt"/>
                        <a:ea typeface="+mn-ea"/>
                        <a:cs typeface="+mn-cs"/>
                      </a:endParaRPr>
                    </a:p>
                    <a:p>
                      <a:pPr lvl="0"/>
                      <a:r>
                        <a:rPr lang="lt-LT" sz="1300" b="0" kern="1200" dirty="0">
                          <a:solidFill>
                            <a:schemeClr val="tx1"/>
                          </a:solidFill>
                          <a:effectLst/>
                          <a:latin typeface="+mn-lt"/>
                          <a:ea typeface="+mn-ea"/>
                          <a:cs typeface="+mn-cs"/>
                        </a:rPr>
                        <a:t>Veiklos: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Grupės pristatymai: Kauno kolegijos strategija ir įgyvendinimo planas.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Diskusija: Kaip efektyviai komunikuoti strategiją visiems suinteresuotiems asmenims?</a:t>
                      </a:r>
                      <a:endParaRPr lang="en-US" sz="1300" b="0" kern="1200" dirty="0">
                        <a:solidFill>
                          <a:schemeClr val="tx1"/>
                        </a:solidFill>
                        <a:effectLst/>
                        <a:latin typeface="+mn-lt"/>
                        <a:ea typeface="+mn-ea"/>
                        <a:cs typeface="+mn-cs"/>
                      </a:endParaRPr>
                    </a:p>
                    <a:p>
                      <a:pPr lvl="1"/>
                      <a:r>
                        <a:rPr lang="lt-LT" sz="1300" b="0" kern="1200" dirty="0">
                          <a:solidFill>
                            <a:schemeClr val="tx1"/>
                          </a:solidFill>
                          <a:effectLst/>
                          <a:latin typeface="+mn-lt"/>
                          <a:ea typeface="+mn-ea"/>
                          <a:cs typeface="+mn-cs"/>
                        </a:rPr>
                        <a:t>Strategijos patvirtinimo ceremonija ir simbolinis susitarimas dėl jos įgyvendinimo.</a:t>
                      </a:r>
                      <a:endParaRPr lang="en-US" sz="1300" b="0" kern="1200" dirty="0">
                        <a:solidFill>
                          <a:schemeClr val="tx1"/>
                        </a:solidFill>
                        <a:effectLst/>
                        <a:latin typeface="+mn-lt"/>
                        <a:ea typeface="+mn-ea"/>
                        <a:cs typeface="+mn-cs"/>
                      </a:endParaRPr>
                    </a:p>
                    <a:p>
                      <a:endParaRPr lang="en-US" sz="1300" b="0" dirty="0">
                        <a:solidFill>
                          <a:schemeClr val="tx1"/>
                        </a:solidFill>
                        <a:latin typeface="+mn-lt"/>
                      </a:endParaRPr>
                    </a:p>
                  </a:txBody>
                  <a:tcPr>
                    <a:noFill/>
                  </a:tcPr>
                </a:tc>
                <a:extLst>
                  <a:ext uri="{0D108BD9-81ED-4DB2-BD59-A6C34878D82A}">
                    <a16:rowId xmlns:a16="http://schemas.microsoft.com/office/drawing/2014/main" val="3335724323"/>
                  </a:ext>
                </a:extLst>
              </a:tr>
            </a:tbl>
          </a:graphicData>
        </a:graphic>
      </p:graphicFrame>
    </p:spTree>
    <p:extLst>
      <p:ext uri="{BB962C8B-B14F-4D97-AF65-F5344CB8AC3E}">
        <p14:creationId xmlns:p14="http://schemas.microsoft.com/office/powerpoint/2010/main" val="82916360"/>
      </p:ext>
    </p:extLst>
  </p:cSld>
  <p:clrMapOvr>
    <a:masterClrMapping/>
  </p:clrMapOvr>
</p:sld>
</file>

<file path=ppt/theme/theme1.xml><?xml version="1.0" encoding="utf-8"?>
<a:theme xmlns:a="http://schemas.openxmlformats.org/drawingml/2006/main" name="Retrospec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674</TotalTime>
  <Words>850</Words>
  <Application>Microsoft Office PowerPoint</Application>
  <PresentationFormat>Plačiaekranė</PresentationFormat>
  <Paragraphs>120</Paragraphs>
  <Slides>7</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7</vt:i4>
      </vt:variant>
    </vt:vector>
  </HeadingPairs>
  <TitlesOfParts>
    <vt:vector size="12" baseType="lpstr">
      <vt:lpstr>Calibri</vt:lpstr>
      <vt:lpstr>Calibri Light</vt:lpstr>
      <vt:lpstr>Courier New</vt:lpstr>
      <vt:lpstr>Times New Roman</vt:lpstr>
      <vt:lpstr>Retrospect</vt:lpstr>
      <vt:lpstr>„PowerPoint“ pateiktis</vt:lpstr>
      <vt:lpstr>„PowerPoint“ pateiktis</vt:lpstr>
      <vt:lpstr>„PowerPoint“ pateiktis</vt:lpstr>
      <vt:lpstr>„PowerPoint“ pateiktis</vt:lpstr>
      <vt:lpstr>„PowerPoint“ pateiktis</vt:lpstr>
      <vt:lpstr>„PowerPoint“ pateiktis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Ugnius Savickas</dc:creator>
  <cp:lastModifiedBy>Vartotojas</cp:lastModifiedBy>
  <cp:revision>40</cp:revision>
  <dcterms:created xsi:type="dcterms:W3CDTF">2019-04-08T02:23:31Z</dcterms:created>
  <dcterms:modified xsi:type="dcterms:W3CDTF">2025-03-19T07:45:33Z</dcterms:modified>
</cp:coreProperties>
</file>