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"/>
  </p:notesMasterIdLst>
  <p:sldIdLst>
    <p:sldId id="257" r:id="rId5"/>
    <p:sldId id="258" r:id="rId6"/>
  </p:sldIdLst>
  <p:sldSz cx="7556500" cy="10693400"/>
  <p:notesSz cx="7556500" cy="106934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AE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/>
    <p:restoredTop sz="94698"/>
  </p:normalViewPr>
  <p:slideViewPr>
    <p:cSldViewPr>
      <p:cViewPr varScale="1">
        <p:scale>
          <a:sx n="70" d="100"/>
          <a:sy n="70" d="100"/>
        </p:scale>
        <p:origin x="75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D5DE6-2447-784F-92CC-C7ACCA6397C7}" type="datetimeFigureOut">
              <a:rPr lang="en-LT" smtClean="0"/>
              <a:t>09/05/2022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48767-6F10-A048-88D3-E8ECB28D0C5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2524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Telia Sans"/>
                <a:cs typeface="Telia San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Pasiūlymą </a:t>
            </a:r>
            <a:r>
              <a:rPr spc="-5" dirty="0" err="1"/>
              <a:t>paruošė</a:t>
            </a:r>
            <a:r>
              <a:rPr spc="-5" dirty="0"/>
              <a:t>:</a:t>
            </a:r>
            <a:r>
              <a:rPr lang="lt-LT" spc="-5" dirty="0"/>
              <a:t> </a:t>
            </a:r>
            <a:r>
              <a:rPr spc="-45" dirty="0" err="1"/>
              <a:t>V</a:t>
            </a:r>
            <a:r>
              <a:rPr dirty="0" err="1"/>
              <a:t>a</a:t>
            </a:r>
            <a:r>
              <a:rPr spc="-20" dirty="0" err="1"/>
              <a:t>r</a:t>
            </a:r>
            <a:r>
              <a:rPr spc="-5" dirty="0" err="1"/>
              <a:t>d</a:t>
            </a:r>
            <a:r>
              <a:rPr dirty="0" err="1"/>
              <a:t>enis</a:t>
            </a:r>
            <a:r>
              <a:rPr dirty="0"/>
              <a:t> </a:t>
            </a:r>
            <a:r>
              <a:rPr spc="-10" dirty="0" err="1"/>
              <a:t>Pa</a:t>
            </a:r>
            <a:r>
              <a:rPr dirty="0" err="1"/>
              <a:t>va</a:t>
            </a:r>
            <a:r>
              <a:rPr spc="-20" dirty="0" err="1"/>
              <a:t>r</a:t>
            </a:r>
            <a:r>
              <a:rPr spc="-5" dirty="0" err="1"/>
              <a:t>d</a:t>
            </a:r>
            <a:r>
              <a:rPr dirty="0" err="1"/>
              <a:t>enis</a:t>
            </a:r>
            <a:r>
              <a:rPr lang="lt-LT" dirty="0"/>
              <a:t> </a:t>
            </a:r>
            <a:r>
              <a:rPr spc="-5" dirty="0" err="1"/>
              <a:t>Projektų</a:t>
            </a:r>
            <a:r>
              <a:rPr spc="-20" dirty="0"/>
              <a:t> </a:t>
            </a:r>
            <a:r>
              <a:rPr spc="-5" dirty="0"/>
              <a:t>vadovas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Pebble"/>
                <a:cs typeface="Pebbl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Telia Sans"/>
                <a:cs typeface="Telia San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Pasiūlymą </a:t>
            </a:r>
            <a:r>
              <a:rPr spc="-5" dirty="0" err="1"/>
              <a:t>paruošė</a:t>
            </a:r>
            <a:r>
              <a:rPr spc="-5" dirty="0"/>
              <a:t>:</a:t>
            </a:r>
            <a:r>
              <a:rPr lang="lt-LT" spc="-5" dirty="0"/>
              <a:t> </a:t>
            </a:r>
            <a:r>
              <a:rPr spc="-45" dirty="0" err="1"/>
              <a:t>V</a:t>
            </a:r>
            <a:r>
              <a:rPr dirty="0" err="1"/>
              <a:t>a</a:t>
            </a:r>
            <a:r>
              <a:rPr spc="-20" dirty="0" err="1"/>
              <a:t>r</a:t>
            </a:r>
            <a:r>
              <a:rPr spc="-5" dirty="0" err="1"/>
              <a:t>d</a:t>
            </a:r>
            <a:r>
              <a:rPr dirty="0" err="1"/>
              <a:t>enis</a:t>
            </a:r>
            <a:r>
              <a:rPr dirty="0"/>
              <a:t> </a:t>
            </a:r>
            <a:r>
              <a:rPr spc="-10" dirty="0" err="1"/>
              <a:t>Pa</a:t>
            </a:r>
            <a:r>
              <a:rPr dirty="0" err="1"/>
              <a:t>va</a:t>
            </a:r>
            <a:r>
              <a:rPr spc="-20" dirty="0" err="1"/>
              <a:t>r</a:t>
            </a:r>
            <a:r>
              <a:rPr spc="-5" dirty="0" err="1"/>
              <a:t>d</a:t>
            </a:r>
            <a:r>
              <a:rPr dirty="0" err="1"/>
              <a:t>enis</a:t>
            </a:r>
            <a:r>
              <a:rPr lang="lt-LT" dirty="0"/>
              <a:t> </a:t>
            </a:r>
            <a:r>
              <a:rPr spc="-5" dirty="0" err="1"/>
              <a:t>Projektų</a:t>
            </a:r>
            <a:r>
              <a:rPr spc="-20" dirty="0"/>
              <a:t> </a:t>
            </a:r>
            <a:r>
              <a:rPr spc="-5" dirty="0"/>
              <a:t>vadovas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2">
            <a:extLst>
              <a:ext uri="{FF2B5EF4-FFF2-40B4-BE49-F238E27FC236}">
                <a16:creationId xmlns:a16="http://schemas.microsoft.com/office/drawing/2014/main" id="{21804D73-4FE3-8A41-B5E2-425663DCEC68}"/>
              </a:ext>
            </a:extLst>
          </p:cNvPr>
          <p:cNvSpPr/>
          <p:nvPr userDrawn="1"/>
        </p:nvSpPr>
        <p:spPr>
          <a:xfrm>
            <a:off x="3966690" y="284934"/>
            <a:ext cx="793750" cy="793750"/>
          </a:xfrm>
          <a:custGeom>
            <a:avLst/>
            <a:gdLst/>
            <a:ahLst/>
            <a:cxnLst/>
            <a:rect l="l" t="t" r="r" b="b"/>
            <a:pathLst>
              <a:path w="793750" h="793750">
                <a:moveTo>
                  <a:pt x="396773" y="0"/>
                </a:moveTo>
                <a:lnTo>
                  <a:pt x="350502" y="2669"/>
                </a:lnTo>
                <a:lnTo>
                  <a:pt x="305798" y="10479"/>
                </a:lnTo>
                <a:lnTo>
                  <a:pt x="262960" y="23132"/>
                </a:lnTo>
                <a:lnTo>
                  <a:pt x="222285" y="40329"/>
                </a:lnTo>
                <a:lnTo>
                  <a:pt x="184070" y="61774"/>
                </a:lnTo>
                <a:lnTo>
                  <a:pt x="148614" y="87169"/>
                </a:lnTo>
                <a:lnTo>
                  <a:pt x="116214" y="116216"/>
                </a:lnTo>
                <a:lnTo>
                  <a:pt x="87168" y="148616"/>
                </a:lnTo>
                <a:lnTo>
                  <a:pt x="61774" y="184073"/>
                </a:lnTo>
                <a:lnTo>
                  <a:pt x="40329" y="222289"/>
                </a:lnTo>
                <a:lnTo>
                  <a:pt x="23132" y="262966"/>
                </a:lnTo>
                <a:lnTo>
                  <a:pt x="10479" y="305806"/>
                </a:lnTo>
                <a:lnTo>
                  <a:pt x="2669" y="350512"/>
                </a:lnTo>
                <a:lnTo>
                  <a:pt x="0" y="396786"/>
                </a:lnTo>
                <a:lnTo>
                  <a:pt x="2669" y="443059"/>
                </a:lnTo>
                <a:lnTo>
                  <a:pt x="10479" y="487765"/>
                </a:lnTo>
                <a:lnTo>
                  <a:pt x="23132" y="530605"/>
                </a:lnTo>
                <a:lnTo>
                  <a:pt x="40329" y="571282"/>
                </a:lnTo>
                <a:lnTo>
                  <a:pt x="61774" y="609498"/>
                </a:lnTo>
                <a:lnTo>
                  <a:pt x="87168" y="644955"/>
                </a:lnTo>
                <a:lnTo>
                  <a:pt x="116214" y="677356"/>
                </a:lnTo>
                <a:lnTo>
                  <a:pt x="148614" y="706402"/>
                </a:lnTo>
                <a:lnTo>
                  <a:pt x="184070" y="731797"/>
                </a:lnTo>
                <a:lnTo>
                  <a:pt x="222285" y="753242"/>
                </a:lnTo>
                <a:lnTo>
                  <a:pt x="262960" y="770440"/>
                </a:lnTo>
                <a:lnTo>
                  <a:pt x="305798" y="783092"/>
                </a:lnTo>
                <a:lnTo>
                  <a:pt x="350502" y="790902"/>
                </a:lnTo>
                <a:lnTo>
                  <a:pt x="396773" y="793572"/>
                </a:lnTo>
                <a:lnTo>
                  <a:pt x="443046" y="790902"/>
                </a:lnTo>
                <a:lnTo>
                  <a:pt x="487752" y="783092"/>
                </a:lnTo>
                <a:lnTo>
                  <a:pt x="530592" y="770440"/>
                </a:lnTo>
                <a:lnTo>
                  <a:pt x="571269" y="753242"/>
                </a:lnTo>
                <a:lnTo>
                  <a:pt x="609485" y="731797"/>
                </a:lnTo>
                <a:lnTo>
                  <a:pt x="644942" y="706402"/>
                </a:lnTo>
                <a:lnTo>
                  <a:pt x="677343" y="677356"/>
                </a:lnTo>
                <a:lnTo>
                  <a:pt x="706389" y="644955"/>
                </a:lnTo>
                <a:lnTo>
                  <a:pt x="731784" y="609498"/>
                </a:lnTo>
                <a:lnTo>
                  <a:pt x="753229" y="571282"/>
                </a:lnTo>
                <a:lnTo>
                  <a:pt x="770427" y="530605"/>
                </a:lnTo>
                <a:lnTo>
                  <a:pt x="783080" y="487765"/>
                </a:lnTo>
                <a:lnTo>
                  <a:pt x="790890" y="443059"/>
                </a:lnTo>
                <a:lnTo>
                  <a:pt x="793559" y="396786"/>
                </a:lnTo>
                <a:lnTo>
                  <a:pt x="790890" y="350512"/>
                </a:lnTo>
                <a:lnTo>
                  <a:pt x="783080" y="305806"/>
                </a:lnTo>
                <a:lnTo>
                  <a:pt x="770427" y="262966"/>
                </a:lnTo>
                <a:lnTo>
                  <a:pt x="753229" y="222289"/>
                </a:lnTo>
                <a:lnTo>
                  <a:pt x="731784" y="184073"/>
                </a:lnTo>
                <a:lnTo>
                  <a:pt x="706389" y="148616"/>
                </a:lnTo>
                <a:lnTo>
                  <a:pt x="677343" y="116216"/>
                </a:lnTo>
                <a:lnTo>
                  <a:pt x="644942" y="87169"/>
                </a:lnTo>
                <a:lnTo>
                  <a:pt x="609485" y="61774"/>
                </a:lnTo>
                <a:lnTo>
                  <a:pt x="571269" y="40329"/>
                </a:lnTo>
                <a:lnTo>
                  <a:pt x="530592" y="23132"/>
                </a:lnTo>
                <a:lnTo>
                  <a:pt x="487752" y="10479"/>
                </a:lnTo>
                <a:lnTo>
                  <a:pt x="443046" y="2669"/>
                </a:lnTo>
                <a:lnTo>
                  <a:pt x="3967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3">
            <a:extLst>
              <a:ext uri="{FF2B5EF4-FFF2-40B4-BE49-F238E27FC236}">
                <a16:creationId xmlns:a16="http://schemas.microsoft.com/office/drawing/2014/main" id="{F55463D2-34BB-D24E-900E-0BF398C4A2DD}"/>
              </a:ext>
            </a:extLst>
          </p:cNvPr>
          <p:cNvSpPr txBox="1"/>
          <p:nvPr userDrawn="1"/>
        </p:nvSpPr>
        <p:spPr>
          <a:xfrm>
            <a:off x="4043536" y="546249"/>
            <a:ext cx="635000" cy="2610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" marR="5080" indent="-6985">
              <a:lnSpc>
                <a:spcPct val="102499"/>
              </a:lnSpc>
              <a:spcBef>
                <a:spcPts val="95"/>
              </a:spcBef>
            </a:pPr>
            <a:r>
              <a:rPr sz="800" b="1" spc="-5" dirty="0">
                <a:solidFill>
                  <a:srgbClr val="FFFFFF"/>
                </a:solidFill>
                <a:latin typeface="Pebble"/>
                <a:cs typeface="Pebble"/>
              </a:rPr>
              <a:t>K</a:t>
            </a:r>
            <a:r>
              <a:rPr sz="800" b="1" spc="10" dirty="0">
                <a:solidFill>
                  <a:srgbClr val="FFFFFF"/>
                </a:solidFill>
                <a:latin typeface="Pebble"/>
                <a:cs typeface="Pebble"/>
              </a:rPr>
              <a:t>OMERCINIS</a:t>
            </a:r>
            <a:r>
              <a:rPr lang="lt-LT" sz="800" b="1" spc="10" dirty="0">
                <a:solidFill>
                  <a:srgbClr val="FFFFFF"/>
                </a:solidFill>
                <a:latin typeface="Pebble"/>
                <a:cs typeface="Pebble"/>
              </a:rPr>
              <a:t> </a:t>
            </a:r>
            <a:r>
              <a:rPr sz="800" b="1" spc="-30" dirty="0">
                <a:solidFill>
                  <a:srgbClr val="FFFFFF"/>
                </a:solidFill>
                <a:latin typeface="Pebble"/>
                <a:cs typeface="Pebble"/>
              </a:rPr>
              <a:t>P</a:t>
            </a:r>
            <a:r>
              <a:rPr sz="800" b="1" spc="15" dirty="0">
                <a:solidFill>
                  <a:srgbClr val="FFFFFF"/>
                </a:solidFill>
                <a:latin typeface="Pebble"/>
                <a:cs typeface="Pebble"/>
              </a:rPr>
              <a:t>A</a:t>
            </a:r>
            <a:r>
              <a:rPr sz="800" b="1" spc="10" dirty="0">
                <a:solidFill>
                  <a:srgbClr val="FFFFFF"/>
                </a:solidFill>
                <a:latin typeface="Pebble"/>
                <a:cs typeface="Pebble"/>
              </a:rPr>
              <a:t>SIŪ</a:t>
            </a:r>
            <a:r>
              <a:rPr sz="800" b="1" spc="-60" dirty="0">
                <a:solidFill>
                  <a:srgbClr val="FFFFFF"/>
                </a:solidFill>
                <a:latin typeface="Pebble"/>
                <a:cs typeface="Pebble"/>
              </a:rPr>
              <a:t>L</a:t>
            </a:r>
            <a:r>
              <a:rPr sz="800" b="1" spc="10" dirty="0">
                <a:solidFill>
                  <a:srgbClr val="FFFFFF"/>
                </a:solidFill>
                <a:latin typeface="Pebble"/>
                <a:cs typeface="Pebble"/>
              </a:rPr>
              <a:t>YM</a:t>
            </a:r>
            <a:r>
              <a:rPr sz="800" b="1" spc="15" dirty="0">
                <a:solidFill>
                  <a:srgbClr val="FFFFFF"/>
                </a:solidFill>
                <a:latin typeface="Pebble"/>
                <a:cs typeface="Pebble"/>
              </a:rPr>
              <a:t>A</a:t>
            </a:r>
            <a:r>
              <a:rPr sz="800" b="1" spc="10" dirty="0">
                <a:solidFill>
                  <a:srgbClr val="FFFFFF"/>
                </a:solidFill>
                <a:latin typeface="Pebble"/>
                <a:cs typeface="Pebble"/>
              </a:rPr>
              <a:t>S</a:t>
            </a:r>
            <a:endParaRPr sz="800" dirty="0">
              <a:latin typeface="Pebble"/>
              <a:cs typeface="Pebbl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Pebble"/>
                <a:cs typeface="Pebb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Telia Sans"/>
                <a:cs typeface="Telia San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Pasiūlymą </a:t>
            </a:r>
            <a:r>
              <a:rPr spc="-5" dirty="0" err="1"/>
              <a:t>paruošė</a:t>
            </a:r>
            <a:r>
              <a:rPr spc="-5" dirty="0"/>
              <a:t>:</a:t>
            </a:r>
            <a:r>
              <a:rPr lang="lt-LT" spc="-5" dirty="0"/>
              <a:t> </a:t>
            </a:r>
            <a:r>
              <a:rPr spc="-45" dirty="0" err="1"/>
              <a:t>V</a:t>
            </a:r>
            <a:r>
              <a:rPr dirty="0" err="1"/>
              <a:t>a</a:t>
            </a:r>
            <a:r>
              <a:rPr spc="-20" dirty="0" err="1"/>
              <a:t>r</a:t>
            </a:r>
            <a:r>
              <a:rPr spc="-5" dirty="0" err="1"/>
              <a:t>d</a:t>
            </a:r>
            <a:r>
              <a:rPr dirty="0" err="1"/>
              <a:t>enis</a:t>
            </a:r>
            <a:r>
              <a:rPr dirty="0"/>
              <a:t> </a:t>
            </a:r>
            <a:r>
              <a:rPr spc="-10" dirty="0" err="1"/>
              <a:t>Pa</a:t>
            </a:r>
            <a:r>
              <a:rPr dirty="0" err="1"/>
              <a:t>va</a:t>
            </a:r>
            <a:r>
              <a:rPr spc="-20" dirty="0" err="1"/>
              <a:t>r</a:t>
            </a:r>
            <a:r>
              <a:rPr spc="-5" dirty="0" err="1"/>
              <a:t>d</a:t>
            </a:r>
            <a:r>
              <a:rPr dirty="0" err="1"/>
              <a:t>enis</a:t>
            </a:r>
            <a:r>
              <a:rPr lang="lt-LT" dirty="0"/>
              <a:t> </a:t>
            </a:r>
            <a:r>
              <a:rPr spc="-5" dirty="0" err="1"/>
              <a:t>Projektų</a:t>
            </a:r>
            <a:r>
              <a:rPr spc="-20" dirty="0"/>
              <a:t> </a:t>
            </a:r>
            <a:r>
              <a:rPr spc="-5" dirty="0"/>
              <a:t>vadovas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Pebble"/>
                <a:cs typeface="Pebb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Telia Sans"/>
                <a:cs typeface="Telia San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Pasiūlymą </a:t>
            </a:r>
            <a:r>
              <a:rPr spc="-5" dirty="0" err="1"/>
              <a:t>paruošė</a:t>
            </a:r>
            <a:r>
              <a:rPr spc="-5" dirty="0"/>
              <a:t>:</a:t>
            </a:r>
            <a:r>
              <a:rPr lang="lt-LT" spc="-5" dirty="0"/>
              <a:t> </a:t>
            </a:r>
            <a:r>
              <a:rPr spc="-45" dirty="0" err="1"/>
              <a:t>V</a:t>
            </a:r>
            <a:r>
              <a:rPr dirty="0" err="1"/>
              <a:t>a</a:t>
            </a:r>
            <a:r>
              <a:rPr spc="-20" dirty="0" err="1"/>
              <a:t>r</a:t>
            </a:r>
            <a:r>
              <a:rPr spc="-5" dirty="0" err="1"/>
              <a:t>d</a:t>
            </a:r>
            <a:r>
              <a:rPr dirty="0" err="1"/>
              <a:t>enis</a:t>
            </a:r>
            <a:r>
              <a:rPr dirty="0"/>
              <a:t> </a:t>
            </a:r>
            <a:r>
              <a:rPr spc="-10" dirty="0" err="1"/>
              <a:t>Pa</a:t>
            </a:r>
            <a:r>
              <a:rPr dirty="0" err="1"/>
              <a:t>va</a:t>
            </a:r>
            <a:r>
              <a:rPr spc="-20" dirty="0" err="1"/>
              <a:t>r</a:t>
            </a:r>
            <a:r>
              <a:rPr spc="-5" dirty="0" err="1"/>
              <a:t>d</a:t>
            </a:r>
            <a:r>
              <a:rPr dirty="0" err="1"/>
              <a:t>enis</a:t>
            </a:r>
            <a:r>
              <a:rPr lang="lt-LT" dirty="0"/>
              <a:t> </a:t>
            </a:r>
            <a:r>
              <a:rPr spc="-5" dirty="0" err="1"/>
              <a:t>Projektų</a:t>
            </a:r>
            <a:r>
              <a:rPr spc="-20" dirty="0"/>
              <a:t> </a:t>
            </a:r>
            <a:r>
              <a:rPr spc="-5" dirty="0"/>
              <a:t>vadovas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Telia Sans"/>
                <a:cs typeface="Telia San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Pasiūlymą </a:t>
            </a:r>
            <a:r>
              <a:rPr spc="-5" dirty="0" err="1"/>
              <a:t>paruošė</a:t>
            </a:r>
            <a:r>
              <a:rPr spc="-5" dirty="0"/>
              <a:t>:</a:t>
            </a:r>
            <a:r>
              <a:rPr lang="lt-LT" spc="-5" dirty="0"/>
              <a:t> </a:t>
            </a:r>
            <a:r>
              <a:rPr spc="-45" dirty="0" err="1"/>
              <a:t>V</a:t>
            </a:r>
            <a:r>
              <a:rPr dirty="0" err="1"/>
              <a:t>a</a:t>
            </a:r>
            <a:r>
              <a:rPr spc="-20" dirty="0" err="1"/>
              <a:t>r</a:t>
            </a:r>
            <a:r>
              <a:rPr spc="-5" dirty="0" err="1"/>
              <a:t>d</a:t>
            </a:r>
            <a:r>
              <a:rPr dirty="0" err="1"/>
              <a:t>enis</a:t>
            </a:r>
            <a:r>
              <a:rPr dirty="0"/>
              <a:t> </a:t>
            </a:r>
            <a:r>
              <a:rPr spc="-10" dirty="0" err="1"/>
              <a:t>Pa</a:t>
            </a:r>
            <a:r>
              <a:rPr dirty="0" err="1"/>
              <a:t>va</a:t>
            </a:r>
            <a:r>
              <a:rPr spc="-20" dirty="0" err="1"/>
              <a:t>r</a:t>
            </a:r>
            <a:r>
              <a:rPr spc="-5" dirty="0" err="1"/>
              <a:t>d</a:t>
            </a:r>
            <a:r>
              <a:rPr dirty="0" err="1"/>
              <a:t>enis</a:t>
            </a:r>
            <a:r>
              <a:rPr lang="lt-LT" dirty="0"/>
              <a:t> </a:t>
            </a:r>
            <a:r>
              <a:rPr spc="-5" dirty="0" err="1"/>
              <a:t>Projektų</a:t>
            </a:r>
            <a:r>
              <a:rPr spc="-20" dirty="0"/>
              <a:t> </a:t>
            </a:r>
            <a:r>
              <a:rPr spc="-5" dirty="0"/>
              <a:t>vadovas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E03BC-7194-DC46-B4B0-3B6312AA00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9450" cy="109268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2408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34269" y="0"/>
            <a:ext cx="3325723" cy="240896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726" y="1151200"/>
            <a:ext cx="7039396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bg1"/>
                </a:solidFill>
                <a:latin typeface="Pebble"/>
                <a:cs typeface="Pebb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0084" y="10063058"/>
            <a:ext cx="9321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Telia Sans"/>
                <a:cs typeface="Telia Sans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Pasiūlymą </a:t>
            </a:r>
            <a:r>
              <a:rPr spc="-5" dirty="0" err="1"/>
              <a:t>paruošė</a:t>
            </a:r>
            <a:r>
              <a:rPr spc="-5" dirty="0"/>
              <a:t>:</a:t>
            </a:r>
            <a:r>
              <a:rPr lang="lt-LT" spc="-5" dirty="0"/>
              <a:t> </a:t>
            </a:r>
            <a:r>
              <a:rPr spc="-45" dirty="0" err="1"/>
              <a:t>V</a:t>
            </a:r>
            <a:r>
              <a:rPr dirty="0" err="1"/>
              <a:t>a</a:t>
            </a:r>
            <a:r>
              <a:rPr spc="-20" dirty="0" err="1"/>
              <a:t>r</a:t>
            </a:r>
            <a:r>
              <a:rPr spc="-5" dirty="0" err="1"/>
              <a:t>d</a:t>
            </a:r>
            <a:r>
              <a:rPr dirty="0" err="1"/>
              <a:t>enis</a:t>
            </a:r>
            <a:r>
              <a:rPr dirty="0"/>
              <a:t> </a:t>
            </a:r>
            <a:r>
              <a:rPr spc="-10" dirty="0" err="1"/>
              <a:t>Pa</a:t>
            </a:r>
            <a:r>
              <a:rPr dirty="0" err="1"/>
              <a:t>va</a:t>
            </a:r>
            <a:r>
              <a:rPr spc="-20" dirty="0" err="1"/>
              <a:t>r</a:t>
            </a:r>
            <a:r>
              <a:rPr spc="-5" dirty="0" err="1"/>
              <a:t>d</a:t>
            </a:r>
            <a:r>
              <a:rPr dirty="0" err="1"/>
              <a:t>enis</a:t>
            </a:r>
            <a:r>
              <a:rPr lang="lt-LT" dirty="0"/>
              <a:t> </a:t>
            </a:r>
            <a:r>
              <a:rPr spc="-5" dirty="0" err="1"/>
              <a:t>Projektų</a:t>
            </a:r>
            <a:r>
              <a:rPr spc="-20" dirty="0"/>
              <a:t> </a:t>
            </a:r>
            <a:r>
              <a:rPr spc="-5" dirty="0"/>
              <a:t>vadovas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44FCF5-EF00-1944-B885-C26ADC356A9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949449" cy="10926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ia.lt/" TargetMode="External"/><Relationship Id="rId2" Type="http://schemas.openxmlformats.org/officeDocument/2006/relationships/hyperlink" Target="mailto:denis@telia.lt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5650" y="2466457"/>
            <a:ext cx="146199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Helvetica" pitchFamily="2" charset="0"/>
                <a:cs typeface="Telia Sans"/>
              </a:rPr>
              <a:t>202</a:t>
            </a:r>
            <a:r>
              <a:rPr lang="en-US" sz="800" dirty="0">
                <a:latin typeface="Helvetica" pitchFamily="2" charset="0"/>
                <a:cs typeface="Telia Sans"/>
              </a:rPr>
              <a:t>2</a:t>
            </a:r>
            <a:r>
              <a:rPr sz="800" spc="-20" dirty="0">
                <a:latin typeface="Helvetica" pitchFamily="2" charset="0"/>
                <a:cs typeface="Telia Sans"/>
              </a:rPr>
              <a:t> </a:t>
            </a:r>
            <a:r>
              <a:rPr sz="800" dirty="0">
                <a:latin typeface="Helvetica" pitchFamily="2" charset="0"/>
                <a:cs typeface="Telia Sans"/>
              </a:rPr>
              <a:t>m.</a:t>
            </a:r>
            <a:r>
              <a:rPr lang="en-US" sz="800" spc="160" dirty="0">
                <a:latin typeface="Helvetica" pitchFamily="2" charset="0"/>
                <a:cs typeface="Telia Sans"/>
              </a:rPr>
              <a:t> rugs</a:t>
            </a:r>
            <a:r>
              <a:rPr lang="lt-LT" sz="800" spc="160" dirty="0">
                <a:latin typeface="Helvetica" pitchFamily="2" charset="0"/>
                <a:cs typeface="Telia Sans"/>
              </a:rPr>
              <a:t>ėjo </a:t>
            </a:r>
            <a:r>
              <a:rPr sz="800" dirty="0" err="1">
                <a:latin typeface="Helvetica" pitchFamily="2" charset="0"/>
                <a:cs typeface="Telia Sans"/>
              </a:rPr>
              <a:t>mėn</a:t>
            </a:r>
            <a:r>
              <a:rPr sz="800" dirty="0">
                <a:latin typeface="Helvetica" pitchFamily="2" charset="0"/>
                <a:cs typeface="Telia Sans"/>
              </a:rPr>
              <a:t>.</a:t>
            </a:r>
            <a:r>
              <a:rPr sz="800" spc="-15" dirty="0">
                <a:latin typeface="Helvetica" pitchFamily="2" charset="0"/>
                <a:cs typeface="Telia Sans"/>
              </a:rPr>
              <a:t> </a:t>
            </a:r>
            <a:r>
              <a:rPr lang="en-US" sz="800" spc="-15" dirty="0">
                <a:latin typeface="Helvetica" pitchFamily="2" charset="0"/>
                <a:cs typeface="Telia Sans"/>
              </a:rPr>
              <a:t>5</a:t>
            </a:r>
            <a:r>
              <a:rPr sz="800" dirty="0">
                <a:latin typeface="Helvetica" pitchFamily="2" charset="0"/>
                <a:cs typeface="Telia Sans"/>
              </a:rPr>
              <a:t>d.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726" y="1151200"/>
            <a:ext cx="357060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FIKSUOTO</a:t>
            </a:r>
            <a:r>
              <a:rPr spc="-50" dirty="0"/>
              <a:t> </a:t>
            </a:r>
            <a:r>
              <a:rPr spc="-5" dirty="0"/>
              <a:t>INTERNETO</a:t>
            </a:r>
            <a:r>
              <a:rPr lang="lt-LT" spc="-5" dirty="0"/>
              <a:t> </a:t>
            </a:r>
            <a:r>
              <a:rPr spc="-5" dirty="0"/>
              <a:t>PASLAUGOS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1733" y="2658857"/>
            <a:ext cx="6945517" cy="1226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 err="1">
                <a:latin typeface="Helvetica" pitchFamily="2" charset="0"/>
                <a:cs typeface="TeliaSans-Medium"/>
              </a:rPr>
              <a:t>Sveiki</a:t>
            </a:r>
            <a:r>
              <a:rPr sz="1300" dirty="0">
                <a:latin typeface="Helvetica" pitchFamily="2" charset="0"/>
                <a:cs typeface="TeliaSans-Medium"/>
              </a:rPr>
              <a:t>,</a:t>
            </a:r>
            <a:endParaRPr sz="1300" dirty="0">
              <a:highlight>
                <a:srgbClr val="FFFF00"/>
              </a:highlight>
              <a:latin typeface="Helvetica" pitchFamily="2" charset="0"/>
              <a:cs typeface="TeliaSans-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Helvetica" pitchFamily="2" charset="0"/>
              <a:cs typeface="TeliaSans-Medium"/>
            </a:endParaRPr>
          </a:p>
          <a:p>
            <a:pPr marL="12700" marR="250190">
              <a:lnSpc>
                <a:spcPct val="100000"/>
              </a:lnSpc>
            </a:pPr>
            <a:r>
              <a:rPr sz="900" dirty="0">
                <a:latin typeface="Helvetica" pitchFamily="2" charset="0"/>
                <a:cs typeface="Telia Sans"/>
              </a:rPr>
              <a:t>Dėkojame,</a:t>
            </a:r>
            <a:r>
              <a:rPr sz="900" spc="-10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kad</a:t>
            </a:r>
            <a:r>
              <a:rPr sz="900" spc="-10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domitės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„Telia“</a:t>
            </a:r>
            <a:r>
              <a:rPr sz="900" spc="-10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paslaugomis.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Pateikiame</a:t>
            </a:r>
            <a:r>
              <a:rPr sz="900" spc="-10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jums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„Fiksuoto</a:t>
            </a:r>
            <a:r>
              <a:rPr sz="900" spc="-10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interneto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paslaugų“</a:t>
            </a:r>
            <a:r>
              <a:rPr sz="900" spc="-10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komercinį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pasiūlymą.</a:t>
            </a:r>
            <a:r>
              <a:rPr sz="900" spc="-10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Esame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 err="1">
                <a:latin typeface="Helvetica" pitchFamily="2" charset="0"/>
                <a:cs typeface="Telia Sans"/>
              </a:rPr>
              <a:t>pasiruošę</a:t>
            </a:r>
            <a:r>
              <a:rPr sz="900" dirty="0">
                <a:latin typeface="Helvetica" pitchFamily="2" charset="0"/>
                <a:cs typeface="Telia Sans"/>
              </a:rPr>
              <a:t> </a:t>
            </a:r>
            <a:r>
              <a:rPr sz="900" dirty="0" err="1">
                <a:latin typeface="Helvetica" pitchFamily="2" charset="0"/>
                <a:cs typeface="Telia Sans"/>
              </a:rPr>
              <a:t>atsakyti</a:t>
            </a:r>
            <a:r>
              <a:rPr sz="900" dirty="0">
                <a:latin typeface="Helvetica" pitchFamily="2" charset="0"/>
                <a:cs typeface="Telia Sans"/>
              </a:rPr>
              <a:t> į iškilusius klausimus. 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 dirty="0">
              <a:latin typeface="Helvetica" pitchFamily="2" charset="0"/>
              <a:cs typeface="Telia Sans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latin typeface="Helvetica" pitchFamily="2" charset="0"/>
                <a:cs typeface="Telia Sans"/>
              </a:rPr>
              <a:t>Verslo interneto paslaugos garantuoja patikimą ir saugų ryšį bei stabilią greitaveiką tiek šviesolaidiniame, tiek plačiajuosčiame, </a:t>
            </a:r>
            <a:r>
              <a:rPr sz="900" dirty="0" err="1">
                <a:latin typeface="Helvetica" pitchFamily="2" charset="0"/>
                <a:cs typeface="Telia Sans"/>
              </a:rPr>
              <a:t>tiek</a:t>
            </a:r>
            <a:r>
              <a:rPr lang="lt-LT" sz="900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4G/5G</a:t>
            </a:r>
            <a:r>
              <a:rPr sz="900" spc="-10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tinkle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veikiančiame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net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99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%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Lietuvos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teritorijos.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Verslui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pritaikyti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planai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leidžia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rinktis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nuo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minimalių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interneto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 err="1">
                <a:latin typeface="Helvetica" pitchFamily="2" charset="0"/>
                <a:cs typeface="Telia Sans"/>
              </a:rPr>
              <a:t>poreikių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 err="1">
                <a:latin typeface="Helvetica" pitchFamily="2" charset="0"/>
                <a:cs typeface="Telia Sans"/>
              </a:rPr>
              <a:t>darbe</a:t>
            </a:r>
            <a:r>
              <a:rPr lang="en-US" sz="900" dirty="0">
                <a:latin typeface="Helvetica" pitchFamily="2" charset="0"/>
                <a:cs typeface="Telia Sans"/>
              </a:rPr>
              <a:t> </a:t>
            </a:r>
            <a:r>
              <a:rPr sz="900" dirty="0" err="1">
                <a:latin typeface="Helvetica" pitchFamily="2" charset="0"/>
                <a:cs typeface="Telia Sans"/>
              </a:rPr>
              <a:t>iki</a:t>
            </a:r>
            <a:r>
              <a:rPr lang="lt-LT" sz="900" dirty="0">
                <a:latin typeface="Helvetica" pitchFamily="2" charset="0"/>
                <a:cs typeface="Telia Sans"/>
              </a:rPr>
              <a:t> </a:t>
            </a:r>
            <a:r>
              <a:rPr sz="900" dirty="0" err="1">
                <a:latin typeface="Helvetica" pitchFamily="2" charset="0"/>
                <a:cs typeface="Telia Sans"/>
              </a:rPr>
              <a:t>tinklo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dideliam biurui, dirbančiam realiu laiku su visu</a:t>
            </a:r>
            <a:r>
              <a:rPr sz="900" spc="-5" dirty="0">
                <a:latin typeface="Helvetica" pitchFamily="2" charset="0"/>
                <a:cs typeface="Telia Sans"/>
              </a:rPr>
              <a:t> </a:t>
            </a:r>
            <a:r>
              <a:rPr sz="900" dirty="0">
                <a:latin typeface="Helvetica" pitchFamily="2" charset="0"/>
                <a:cs typeface="Telia Sans"/>
              </a:rPr>
              <a:t>pasauliu.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813" y="4177728"/>
            <a:ext cx="1180922" cy="315207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51207" y="4923326"/>
            <a:ext cx="5424805" cy="0"/>
          </a:xfrm>
          <a:custGeom>
            <a:avLst/>
            <a:gdLst/>
            <a:ahLst/>
            <a:cxnLst/>
            <a:rect l="l" t="t" r="r" b="b"/>
            <a:pathLst>
              <a:path w="5424805">
                <a:moveTo>
                  <a:pt x="0" y="0"/>
                </a:moveTo>
                <a:lnTo>
                  <a:pt x="5424525" y="0"/>
                </a:lnTo>
              </a:path>
            </a:pathLst>
          </a:custGeom>
          <a:ln w="12700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1207" y="5637169"/>
            <a:ext cx="5424805" cy="0"/>
          </a:xfrm>
          <a:custGeom>
            <a:avLst/>
            <a:gdLst/>
            <a:ahLst/>
            <a:cxnLst/>
            <a:rect l="l" t="t" r="r" b="b"/>
            <a:pathLst>
              <a:path w="5424805">
                <a:moveTo>
                  <a:pt x="0" y="0"/>
                </a:moveTo>
                <a:lnTo>
                  <a:pt x="5424525" y="0"/>
                </a:lnTo>
              </a:path>
            </a:pathLst>
          </a:custGeom>
          <a:ln w="12700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51207" y="6414512"/>
            <a:ext cx="5424805" cy="0"/>
          </a:xfrm>
          <a:custGeom>
            <a:avLst/>
            <a:gdLst/>
            <a:ahLst/>
            <a:cxnLst/>
            <a:rect l="l" t="t" r="r" b="b"/>
            <a:pathLst>
              <a:path w="5424805">
                <a:moveTo>
                  <a:pt x="0" y="0"/>
                </a:moveTo>
                <a:lnTo>
                  <a:pt x="5424525" y="0"/>
                </a:lnTo>
              </a:path>
            </a:pathLst>
          </a:custGeom>
          <a:ln w="12700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384" y="4923326"/>
            <a:ext cx="1275715" cy="0"/>
          </a:xfrm>
          <a:custGeom>
            <a:avLst/>
            <a:gdLst/>
            <a:ahLst/>
            <a:cxnLst/>
            <a:rect l="l" t="t" r="r" b="b"/>
            <a:pathLst>
              <a:path w="1275714">
                <a:moveTo>
                  <a:pt x="1275422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384" y="5637169"/>
            <a:ext cx="1275715" cy="0"/>
          </a:xfrm>
          <a:custGeom>
            <a:avLst/>
            <a:gdLst/>
            <a:ahLst/>
            <a:cxnLst/>
            <a:rect l="l" t="t" r="r" b="b"/>
            <a:pathLst>
              <a:path w="1275714">
                <a:moveTo>
                  <a:pt x="1275422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0384" y="6414512"/>
            <a:ext cx="1275715" cy="0"/>
          </a:xfrm>
          <a:custGeom>
            <a:avLst/>
            <a:gdLst/>
            <a:ahLst/>
            <a:cxnLst/>
            <a:rect l="l" t="t" r="r" b="b"/>
            <a:pathLst>
              <a:path w="1275714">
                <a:moveTo>
                  <a:pt x="1275422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17255" y="4347186"/>
            <a:ext cx="3401045" cy="42511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11125" indent="-99060">
              <a:lnSpc>
                <a:spcPct val="100000"/>
              </a:lnSpc>
              <a:spcBef>
                <a:spcPts val="234"/>
              </a:spcBef>
              <a:buChar char="•"/>
              <a:tabLst>
                <a:tab pos="111760" algn="l"/>
              </a:tabLst>
            </a:pPr>
            <a:r>
              <a:rPr sz="800" spc="10" dirty="0">
                <a:latin typeface="Helvetica" pitchFamily="2" charset="0"/>
                <a:cs typeface="Telia Sans"/>
              </a:rPr>
              <a:t>Internetas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ten,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kur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jūsų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verslas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5" dirty="0">
                <a:latin typeface="Helvetica" pitchFamily="2" charset="0"/>
                <a:cs typeface="Telia Sans"/>
              </a:rPr>
              <a:t>–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pasiekiamas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5" dirty="0">
                <a:latin typeface="Helvetica" pitchFamily="2" charset="0"/>
                <a:cs typeface="Telia Sans"/>
              </a:rPr>
              <a:t>99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20" dirty="0">
                <a:latin typeface="Helvetica" pitchFamily="2" charset="0"/>
                <a:cs typeface="Telia Sans"/>
              </a:rPr>
              <a:t>%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Lietuvos;</a:t>
            </a:r>
            <a:endParaRPr sz="800" dirty="0">
              <a:latin typeface="Helvetica" pitchFamily="2" charset="0"/>
              <a:cs typeface="Telia Sans"/>
            </a:endParaRPr>
          </a:p>
          <a:p>
            <a:pPr marL="111125" indent="-99060">
              <a:lnSpc>
                <a:spcPct val="100000"/>
              </a:lnSpc>
              <a:spcBef>
                <a:spcPts val="140"/>
              </a:spcBef>
              <a:buChar char="•"/>
              <a:tabLst>
                <a:tab pos="111760" algn="l"/>
              </a:tabLst>
            </a:pPr>
            <a:r>
              <a:rPr sz="800" spc="10" dirty="0">
                <a:latin typeface="Helvetica" pitchFamily="2" charset="0"/>
                <a:cs typeface="Telia Sans"/>
              </a:rPr>
              <a:t>visų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3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technologijų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sprendimai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5" dirty="0">
                <a:latin typeface="Helvetica" pitchFamily="2" charset="0"/>
                <a:cs typeface="Telia Sans"/>
              </a:rPr>
              <a:t>–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šviesolaidinis,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plačiajuostis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5" dirty="0">
                <a:latin typeface="Helvetica" pitchFamily="2" charset="0"/>
                <a:cs typeface="Telia Sans"/>
              </a:rPr>
              <a:t>ir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5G;</a:t>
            </a:r>
            <a:endParaRPr sz="800" dirty="0">
              <a:latin typeface="Helvetica" pitchFamily="2" charset="0"/>
              <a:cs typeface="Telia Sans"/>
            </a:endParaRPr>
          </a:p>
          <a:p>
            <a:pPr marL="111125" indent="-99060">
              <a:lnSpc>
                <a:spcPct val="100000"/>
              </a:lnSpc>
              <a:spcBef>
                <a:spcPts val="140"/>
              </a:spcBef>
              <a:buChar char="•"/>
              <a:tabLst>
                <a:tab pos="111760" algn="l"/>
              </a:tabLst>
            </a:pPr>
            <a:r>
              <a:rPr sz="800" spc="10" dirty="0">
                <a:latin typeface="Helvetica" pitchFamily="2" charset="0"/>
                <a:cs typeface="Telia Sans"/>
              </a:rPr>
              <a:t>galimybė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jungtis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prie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įmonės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tinklo</a:t>
            </a:r>
            <a:r>
              <a:rPr sz="800" spc="5" dirty="0">
                <a:latin typeface="Helvetica" pitchFamily="2" charset="0"/>
                <a:cs typeface="Telia Sans"/>
              </a:rPr>
              <a:t> iš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5" dirty="0">
                <a:latin typeface="Helvetica" pitchFamily="2" charset="0"/>
                <a:cs typeface="Telia Sans"/>
              </a:rPr>
              <a:t>namų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ar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keliaujant.</a:t>
            </a:r>
            <a:endParaRPr sz="800" dirty="0">
              <a:latin typeface="Helvetica" pitchFamily="2" charset="0"/>
              <a:cs typeface="Telia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17254" y="5803900"/>
            <a:ext cx="4050005" cy="42511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11125" indent="-99060">
              <a:lnSpc>
                <a:spcPct val="100000"/>
              </a:lnSpc>
              <a:spcBef>
                <a:spcPts val="234"/>
              </a:spcBef>
              <a:buChar char="•"/>
              <a:tabLst>
                <a:tab pos="111760" algn="l"/>
              </a:tabLst>
            </a:pPr>
            <a:r>
              <a:rPr sz="800" spc="10" dirty="0">
                <a:latin typeface="Helvetica" pitchFamily="2" charset="0"/>
                <a:cs typeface="Telia Sans"/>
              </a:rPr>
              <a:t>Gedimų</a:t>
            </a:r>
            <a:r>
              <a:rPr sz="800" spc="-10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aptarnavimas</a:t>
            </a:r>
            <a:r>
              <a:rPr sz="800" spc="-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24/7;</a:t>
            </a:r>
            <a:endParaRPr sz="800" dirty="0">
              <a:latin typeface="Helvetica" pitchFamily="2" charset="0"/>
              <a:cs typeface="Telia Sans"/>
            </a:endParaRPr>
          </a:p>
          <a:p>
            <a:pPr marL="111125" indent="-99060">
              <a:lnSpc>
                <a:spcPct val="100000"/>
              </a:lnSpc>
              <a:spcBef>
                <a:spcPts val="140"/>
              </a:spcBef>
              <a:buChar char="•"/>
              <a:tabLst>
                <a:tab pos="111760" algn="l"/>
              </a:tabLst>
            </a:pPr>
            <a:r>
              <a:rPr sz="800" spc="10" dirty="0">
                <a:latin typeface="Helvetica" pitchFamily="2" charset="0"/>
                <a:cs typeface="Telia Sans"/>
              </a:rPr>
              <a:t>galimas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greitesnis gedimų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šalinimas </a:t>
            </a:r>
            <a:r>
              <a:rPr sz="800" spc="15" dirty="0">
                <a:latin typeface="Helvetica" pitchFamily="2" charset="0"/>
                <a:cs typeface="Telia Sans"/>
              </a:rPr>
              <a:t>–</a:t>
            </a:r>
            <a:r>
              <a:rPr sz="800" spc="10" dirty="0">
                <a:latin typeface="Helvetica" pitchFamily="2" charset="0"/>
                <a:cs typeface="Telia Sans"/>
              </a:rPr>
              <a:t> per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5" dirty="0">
                <a:latin typeface="Helvetica" pitchFamily="2" charset="0"/>
                <a:cs typeface="Telia Sans"/>
              </a:rPr>
              <a:t>4</a:t>
            </a:r>
            <a:r>
              <a:rPr sz="800" spc="10" dirty="0">
                <a:latin typeface="Helvetica" pitchFamily="2" charset="0"/>
                <a:cs typeface="Telia Sans"/>
              </a:rPr>
              <a:t> </a:t>
            </a:r>
            <a:r>
              <a:rPr sz="800" spc="5" dirty="0">
                <a:latin typeface="Helvetica" pitchFamily="2" charset="0"/>
                <a:cs typeface="Telia Sans"/>
              </a:rPr>
              <a:t>val. </a:t>
            </a:r>
            <a:r>
              <a:rPr sz="800" spc="10" dirty="0">
                <a:latin typeface="Helvetica" pitchFamily="2" charset="0"/>
                <a:cs typeface="Telia Sans"/>
              </a:rPr>
              <a:t>mieste </a:t>
            </a:r>
            <a:r>
              <a:rPr sz="800" spc="5" dirty="0">
                <a:latin typeface="Helvetica" pitchFamily="2" charset="0"/>
                <a:cs typeface="Telia Sans"/>
              </a:rPr>
              <a:t>ir</a:t>
            </a:r>
            <a:r>
              <a:rPr sz="800" spc="10" dirty="0">
                <a:latin typeface="Helvetica" pitchFamily="2" charset="0"/>
                <a:cs typeface="Telia Sans"/>
              </a:rPr>
              <a:t> per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8 </a:t>
            </a:r>
            <a:r>
              <a:rPr sz="800" spc="5" dirty="0">
                <a:latin typeface="Helvetica" pitchFamily="2" charset="0"/>
                <a:cs typeface="Telia Sans"/>
              </a:rPr>
              <a:t>val. </a:t>
            </a:r>
            <a:r>
              <a:rPr sz="800" spc="10" dirty="0" err="1">
                <a:latin typeface="Helvetica" pitchFamily="2" charset="0"/>
                <a:cs typeface="Telia Sans"/>
              </a:rPr>
              <a:t>užmiestyje</a:t>
            </a:r>
            <a:r>
              <a:rPr sz="800" spc="10" dirty="0">
                <a:latin typeface="Helvetica" pitchFamily="2" charset="0"/>
                <a:cs typeface="Telia Sans"/>
              </a:rPr>
              <a:t>;</a:t>
            </a:r>
            <a:endParaRPr sz="800" dirty="0">
              <a:latin typeface="Helvetica" pitchFamily="2" charset="0"/>
              <a:cs typeface="Telia Sans"/>
            </a:endParaRPr>
          </a:p>
          <a:p>
            <a:pPr marL="111125" indent="-99060">
              <a:lnSpc>
                <a:spcPct val="100000"/>
              </a:lnSpc>
              <a:spcBef>
                <a:spcPts val="140"/>
              </a:spcBef>
              <a:buChar char="•"/>
              <a:tabLst>
                <a:tab pos="111760" algn="l"/>
              </a:tabLst>
            </a:pPr>
            <a:r>
              <a:rPr sz="800" spc="10" dirty="0">
                <a:latin typeface="Helvetica" pitchFamily="2" charset="0"/>
                <a:cs typeface="Telia Sans"/>
              </a:rPr>
              <a:t>internetinės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įrangos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programavimas pagal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jūsų pageidavimus.</a:t>
            </a:r>
            <a:endParaRPr sz="800" dirty="0">
              <a:latin typeface="Helvetica" pitchFamily="2" charset="0"/>
              <a:cs typeface="Teli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17254" y="6499078"/>
            <a:ext cx="3751223" cy="723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95"/>
              </a:spcBef>
              <a:buChar char="•"/>
              <a:tabLst>
                <a:tab pos="111760" algn="l"/>
              </a:tabLst>
            </a:pPr>
            <a:r>
              <a:rPr lang="en-GB" sz="800" spc="10" dirty="0">
                <a:latin typeface="Helvetica" pitchFamily="2" charset="0"/>
                <a:cs typeface="Telia Sans"/>
              </a:rPr>
              <a:t> </a:t>
            </a:r>
            <a:r>
              <a:rPr sz="800" spc="10" dirty="0" err="1">
                <a:latin typeface="Helvetica" pitchFamily="2" charset="0"/>
                <a:cs typeface="Telia Sans"/>
              </a:rPr>
              <a:t>Tinklo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apsauga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nuo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virusų,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įsilaužimų,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5" dirty="0">
                <a:latin typeface="Helvetica" pitchFamily="2" charset="0"/>
                <a:cs typeface="Telia Sans"/>
              </a:rPr>
              <a:t>bandymų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pavogti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 err="1">
                <a:latin typeface="Helvetica" pitchFamily="2" charset="0"/>
                <a:cs typeface="Telia Sans"/>
              </a:rPr>
              <a:t>verslo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 err="1">
                <a:latin typeface="Helvetica" pitchFamily="2" charset="0"/>
                <a:cs typeface="Telia Sans"/>
              </a:rPr>
              <a:t>duomenis</a:t>
            </a:r>
            <a:r>
              <a:rPr lang="en-GB" sz="800" spc="10" dirty="0">
                <a:latin typeface="Helvetica" pitchFamily="2" charset="0"/>
                <a:cs typeface="Telia Sans"/>
              </a:rPr>
              <a:t> </a:t>
            </a:r>
            <a:r>
              <a:rPr sz="800" spc="10" dirty="0" err="1">
                <a:latin typeface="Helvetica" pitchFamily="2" charset="0"/>
                <a:cs typeface="Telia Sans"/>
              </a:rPr>
              <a:t>su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„Saugumo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sprendimais</a:t>
            </a:r>
            <a:r>
              <a:rPr sz="800" spc="5" dirty="0">
                <a:latin typeface="Helvetica" pitchFamily="2" charset="0"/>
                <a:cs typeface="Telia Sans"/>
              </a:rPr>
              <a:t> verslui";</a:t>
            </a:r>
            <a:endParaRPr sz="800" dirty="0">
              <a:latin typeface="Helvetica" pitchFamily="2" charset="0"/>
              <a:cs typeface="Telia Sans"/>
            </a:endParaRPr>
          </a:p>
          <a:p>
            <a:pPr marL="111125" indent="-99060">
              <a:lnSpc>
                <a:spcPct val="100000"/>
              </a:lnSpc>
              <a:spcBef>
                <a:spcPts val="140"/>
              </a:spcBef>
              <a:buChar char="•"/>
              <a:tabLst>
                <a:tab pos="111760" algn="l"/>
              </a:tabLst>
            </a:pPr>
            <a:r>
              <a:rPr sz="800" spc="10" dirty="0">
                <a:latin typeface="Helvetica" pitchFamily="2" charset="0"/>
                <a:cs typeface="Telia Sans"/>
              </a:rPr>
              <a:t>įvykusių</a:t>
            </a:r>
            <a:r>
              <a:rPr sz="800" spc="5" dirty="0">
                <a:latin typeface="Helvetica" pitchFamily="2" charset="0"/>
                <a:cs typeface="Telia Sans"/>
              </a:rPr>
              <a:t> ir </a:t>
            </a:r>
            <a:r>
              <a:rPr sz="800" spc="10" dirty="0">
                <a:latin typeface="Helvetica" pitchFamily="2" charset="0"/>
                <a:cs typeface="Telia Sans"/>
              </a:rPr>
              <a:t>sulaikytų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grėsmių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periodinė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ataskaita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su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"Optimalia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IT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sauga";</a:t>
            </a:r>
            <a:endParaRPr sz="800" dirty="0">
              <a:latin typeface="Helvetica" pitchFamily="2" charset="0"/>
              <a:cs typeface="Telia Sans"/>
            </a:endParaRPr>
          </a:p>
          <a:p>
            <a:pPr marL="12700" marR="217804">
              <a:lnSpc>
                <a:spcPct val="114599"/>
              </a:lnSpc>
              <a:buChar char="•"/>
              <a:tabLst>
                <a:tab pos="111760" algn="l"/>
              </a:tabLst>
            </a:pPr>
            <a:r>
              <a:rPr lang="en-GB" sz="800" spc="10" dirty="0">
                <a:latin typeface="Helvetica" pitchFamily="2" charset="0"/>
                <a:cs typeface="Telia Sans"/>
              </a:rPr>
              <a:t> </a:t>
            </a:r>
            <a:r>
              <a:rPr sz="800" spc="10" dirty="0" err="1">
                <a:latin typeface="Helvetica" pitchFamily="2" charset="0"/>
                <a:cs typeface="Telia Sans"/>
              </a:rPr>
              <a:t>nuolat</a:t>
            </a:r>
            <a:r>
              <a:rPr sz="800" spc="10" dirty="0">
                <a:latin typeface="Helvetica" pitchFamily="2" charset="0"/>
                <a:cs typeface="Telia Sans"/>
              </a:rPr>
              <a:t> atnaujinama galinės įrangos programinė įranga </a:t>
            </a:r>
            <a:r>
              <a:rPr sz="800" spc="10" dirty="0" err="1">
                <a:latin typeface="Helvetica" pitchFamily="2" charset="0"/>
                <a:cs typeface="Telia Sans"/>
              </a:rPr>
              <a:t>apsaugai</a:t>
            </a:r>
            <a:r>
              <a:rPr sz="800" spc="10" dirty="0">
                <a:latin typeface="Helvetica" pitchFamily="2" charset="0"/>
                <a:cs typeface="Telia Sans"/>
              </a:rPr>
              <a:t> </a:t>
            </a:r>
            <a:r>
              <a:rPr sz="800" spc="10" dirty="0" err="1">
                <a:latin typeface="Helvetica" pitchFamily="2" charset="0"/>
                <a:cs typeface="Telia Sans"/>
              </a:rPr>
              <a:t>nuo</a:t>
            </a:r>
            <a:r>
              <a:rPr lang="lt-LT" sz="800" spc="10" dirty="0">
                <a:latin typeface="Helvetica" pitchFamily="2" charset="0"/>
                <a:cs typeface="Telia Sans"/>
              </a:rPr>
              <a:t> </a:t>
            </a:r>
            <a:r>
              <a:rPr sz="800" spc="10" dirty="0" err="1">
                <a:latin typeface="Helvetica" pitchFamily="2" charset="0"/>
                <a:cs typeface="Telia Sans"/>
              </a:rPr>
              <a:t>internetinių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grėsmių.</a:t>
            </a:r>
            <a:endParaRPr sz="800" dirty="0">
              <a:latin typeface="Helvetica" pitchFamily="2" charset="0"/>
              <a:cs typeface="Teli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17255" y="5042616"/>
            <a:ext cx="3328405" cy="42511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11125" indent="-99060">
              <a:lnSpc>
                <a:spcPct val="100000"/>
              </a:lnSpc>
              <a:spcBef>
                <a:spcPts val="234"/>
              </a:spcBef>
              <a:buChar char="•"/>
              <a:tabLst>
                <a:tab pos="111760" algn="l"/>
              </a:tabLst>
            </a:pPr>
            <a:r>
              <a:rPr sz="800" spc="10" dirty="0">
                <a:latin typeface="Helvetica" pitchFamily="2" charset="0"/>
                <a:cs typeface="Telia Sans"/>
              </a:rPr>
              <a:t>Interneto</a:t>
            </a:r>
            <a:r>
              <a:rPr sz="800" spc="-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planai</a:t>
            </a:r>
            <a:r>
              <a:rPr sz="800" spc="-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skirtingiems</a:t>
            </a:r>
            <a:r>
              <a:rPr sz="800" spc="-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jūsų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poreikiams;</a:t>
            </a:r>
            <a:endParaRPr sz="800" dirty="0">
              <a:latin typeface="Helvetica" pitchFamily="2" charset="0"/>
              <a:cs typeface="Telia Sans"/>
            </a:endParaRPr>
          </a:p>
          <a:p>
            <a:pPr marL="111125" indent="-99060">
              <a:lnSpc>
                <a:spcPct val="100000"/>
              </a:lnSpc>
              <a:spcBef>
                <a:spcPts val="140"/>
              </a:spcBef>
              <a:buChar char="•"/>
              <a:tabLst>
                <a:tab pos="111760" algn="l"/>
              </a:tabLst>
            </a:pPr>
            <a:r>
              <a:rPr sz="800" spc="10" dirty="0">
                <a:latin typeface="Helvetica" pitchFamily="2" charset="0"/>
                <a:cs typeface="Telia Sans"/>
              </a:rPr>
              <a:t>internetu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be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trikdžių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galės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naudotis</a:t>
            </a:r>
            <a:r>
              <a:rPr sz="800" spc="5" dirty="0">
                <a:latin typeface="Helvetica" pitchFamily="2" charset="0"/>
                <a:cs typeface="Telia Sans"/>
              </a:rPr>
              <a:t> visi </a:t>
            </a:r>
            <a:r>
              <a:rPr sz="800" spc="10" dirty="0">
                <a:latin typeface="Helvetica" pitchFamily="2" charset="0"/>
                <a:cs typeface="Telia Sans"/>
              </a:rPr>
              <a:t>jūsų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įmonės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darbuotojai;</a:t>
            </a:r>
            <a:endParaRPr sz="800" dirty="0">
              <a:latin typeface="Helvetica" pitchFamily="2" charset="0"/>
              <a:cs typeface="Telia Sans"/>
            </a:endParaRPr>
          </a:p>
          <a:p>
            <a:pPr marL="111125" indent="-99060">
              <a:lnSpc>
                <a:spcPct val="100000"/>
              </a:lnSpc>
              <a:spcBef>
                <a:spcPts val="140"/>
              </a:spcBef>
              <a:buChar char="•"/>
              <a:tabLst>
                <a:tab pos="111760" algn="l"/>
              </a:tabLst>
            </a:pPr>
            <a:r>
              <a:rPr sz="800" spc="10" dirty="0">
                <a:latin typeface="Helvetica" pitchFamily="2" charset="0"/>
                <a:cs typeface="Telia Sans"/>
              </a:rPr>
              <a:t>kokybiškas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ryšys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darbui</a:t>
            </a:r>
            <a:r>
              <a:rPr sz="800" spc="5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su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debesų</a:t>
            </a:r>
            <a:r>
              <a:rPr sz="800" dirty="0">
                <a:latin typeface="Helvetica" pitchFamily="2" charset="0"/>
                <a:cs typeface="Telia Sans"/>
              </a:rPr>
              <a:t> </a:t>
            </a:r>
            <a:r>
              <a:rPr sz="800" spc="10" dirty="0">
                <a:latin typeface="Helvetica" pitchFamily="2" charset="0"/>
                <a:cs typeface="Telia Sans"/>
              </a:rPr>
              <a:t>kompiuterija.</a:t>
            </a:r>
            <a:endParaRPr sz="800" dirty="0">
              <a:latin typeface="Helvetica" pitchFamily="2" charset="0"/>
              <a:cs typeface="Teli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97255" y="6762318"/>
            <a:ext cx="8277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Helvetica" pitchFamily="2" charset="0"/>
                <a:cs typeface="Telia Sans"/>
              </a:rPr>
              <a:t>Saugumas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B0FB933-0468-294F-83CB-00EDFB7BB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07401"/>
            <a:ext cx="355600" cy="4699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AB1C353-07E9-FD47-A1DC-9925CE794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067300"/>
            <a:ext cx="355600" cy="431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F03DF90-F1AF-BE48-B1F5-ECE6AB6FD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50" y="5789039"/>
            <a:ext cx="495300" cy="4953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220F30-32DB-F246-B4F6-72C66AB41B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0" y="6649908"/>
            <a:ext cx="419100" cy="444500"/>
          </a:xfrm>
          <a:prstGeom prst="rect">
            <a:avLst/>
          </a:prstGeom>
        </p:spPr>
      </p:pic>
      <p:sp>
        <p:nvSpPr>
          <p:cNvPr id="24" name="object 21">
            <a:extLst>
              <a:ext uri="{FF2B5EF4-FFF2-40B4-BE49-F238E27FC236}">
                <a16:creationId xmlns:a16="http://schemas.microsoft.com/office/drawing/2014/main" id="{68D0DA13-B3A9-F444-846F-64731BB517F2}"/>
              </a:ext>
            </a:extLst>
          </p:cNvPr>
          <p:cNvSpPr txBox="1"/>
          <p:nvPr/>
        </p:nvSpPr>
        <p:spPr>
          <a:xfrm>
            <a:off x="1873250" y="5833522"/>
            <a:ext cx="127571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lt-LT" sz="1100" b="1" dirty="0">
                <a:latin typeface="Helvetica" pitchFamily="2" charset="0"/>
                <a:cs typeface="Telia Sans"/>
              </a:rPr>
              <a:t>Techninis aptarnavimas 24/7</a:t>
            </a:r>
            <a:endParaRPr sz="1100" b="1" dirty="0">
              <a:latin typeface="Helvetica" pitchFamily="2" charset="0"/>
              <a:cs typeface="Telia Sans"/>
            </a:endParaRPr>
          </a:p>
        </p:txBody>
      </p:sp>
      <p:sp>
        <p:nvSpPr>
          <p:cNvPr id="29" name="object 21">
            <a:extLst>
              <a:ext uri="{FF2B5EF4-FFF2-40B4-BE49-F238E27FC236}">
                <a16:creationId xmlns:a16="http://schemas.microsoft.com/office/drawing/2014/main" id="{CEEB0970-5124-8448-A9AA-5F6309290AB1}"/>
              </a:ext>
            </a:extLst>
          </p:cNvPr>
          <p:cNvSpPr txBox="1"/>
          <p:nvPr/>
        </p:nvSpPr>
        <p:spPr>
          <a:xfrm>
            <a:off x="1873250" y="5058698"/>
            <a:ext cx="1275715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lt-LT" sz="1100" b="1" dirty="0">
                <a:latin typeface="Helvetica" pitchFamily="2" charset="0"/>
                <a:cs typeface="Telia Sans"/>
              </a:rPr>
              <a:t>Maksimalus greitis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lt-LT" sz="1100" b="1" dirty="0">
                <a:latin typeface="Helvetica" pitchFamily="2" charset="0"/>
                <a:cs typeface="Telia Sans"/>
              </a:rPr>
              <a:t>iki 1Gb/</a:t>
            </a:r>
            <a:r>
              <a:rPr lang="lt-LT" sz="1100" b="1" dirty="0" err="1">
                <a:latin typeface="Helvetica" pitchFamily="2" charset="0"/>
                <a:cs typeface="Telia Sans"/>
              </a:rPr>
              <a:t>s</a:t>
            </a:r>
            <a:endParaRPr sz="1100" b="1" dirty="0">
              <a:latin typeface="Helvetica" pitchFamily="2" charset="0"/>
              <a:cs typeface="Telia Sans"/>
            </a:endParaRPr>
          </a:p>
        </p:txBody>
      </p:sp>
      <p:sp>
        <p:nvSpPr>
          <p:cNvPr id="30" name="object 21">
            <a:extLst>
              <a:ext uri="{FF2B5EF4-FFF2-40B4-BE49-F238E27FC236}">
                <a16:creationId xmlns:a16="http://schemas.microsoft.com/office/drawing/2014/main" id="{A07615C6-89CF-B74C-A202-484B9D916DC3}"/>
              </a:ext>
            </a:extLst>
          </p:cNvPr>
          <p:cNvSpPr txBox="1"/>
          <p:nvPr/>
        </p:nvSpPr>
        <p:spPr>
          <a:xfrm>
            <a:off x="1873250" y="4372898"/>
            <a:ext cx="1275715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lt-LT" sz="1100" b="1" dirty="0">
                <a:latin typeface="Helvetica" pitchFamily="2" charset="0"/>
                <a:cs typeface="Telia Sans"/>
              </a:rPr>
              <a:t>99 % Lietuvos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lt-LT" sz="1100" b="1" dirty="0">
                <a:latin typeface="Helvetica" pitchFamily="2" charset="0"/>
                <a:cs typeface="Telia Sans"/>
              </a:rPr>
              <a:t>teritorijos</a:t>
            </a:r>
            <a:endParaRPr sz="1100" b="1" dirty="0">
              <a:latin typeface="Helvetica" pitchFamily="2" charset="0"/>
              <a:cs typeface="Teli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084" y="10054325"/>
            <a:ext cx="94424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Helvetica Neue"/>
                <a:cs typeface="Helvetica Neue"/>
              </a:rPr>
              <a:t>Sprendimą</a:t>
            </a:r>
            <a:r>
              <a:rPr sz="800" spc="-70" dirty="0">
                <a:latin typeface="Helvetica Neue"/>
                <a:cs typeface="Helvetica Neue"/>
              </a:rPr>
              <a:t> </a:t>
            </a:r>
            <a:r>
              <a:rPr sz="800" dirty="0">
                <a:latin typeface="Helvetica Neue"/>
                <a:cs typeface="Helvetica Neue"/>
              </a:rPr>
              <a:t>paruošė:  </a:t>
            </a:r>
            <a:r>
              <a:rPr lang="lt-LT" sz="800" spc="-10" dirty="0">
                <a:latin typeface="Helvetica Neue"/>
                <a:cs typeface="Helvetica Neue"/>
              </a:rPr>
              <a:t>Justinas Abukavičius</a:t>
            </a:r>
            <a:r>
              <a:rPr sz="800" spc="-5" dirty="0">
                <a:latin typeface="Helvetica Neue"/>
                <a:cs typeface="Helvetica Neue"/>
              </a:rPr>
              <a:t>  P</a:t>
            </a:r>
            <a:r>
              <a:rPr lang="lt-LT" sz="800" spc="-5" dirty="0">
                <a:latin typeface="Helvetica Neue"/>
                <a:cs typeface="Helvetica Neue"/>
              </a:rPr>
              <a:t>ardavimų</a:t>
            </a:r>
            <a:r>
              <a:rPr sz="800" spc="-15" dirty="0">
                <a:latin typeface="Helvetica Neue"/>
                <a:cs typeface="Helvetica Neue"/>
              </a:rPr>
              <a:t> </a:t>
            </a:r>
            <a:r>
              <a:rPr sz="800" dirty="0">
                <a:latin typeface="Helvetica Neue"/>
                <a:cs typeface="Helvetica Neue"/>
              </a:rPr>
              <a:t>vadovas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53507" y="9818917"/>
            <a:ext cx="183888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468630" algn="r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Helvetica Neue"/>
                <a:cs typeface="Helvetica Neue"/>
              </a:rPr>
              <a:t>Telia</a:t>
            </a:r>
            <a:r>
              <a:rPr sz="800" spc="-45" dirty="0">
                <a:latin typeface="Helvetica Neue"/>
                <a:cs typeface="Helvetica Neue"/>
              </a:rPr>
              <a:t> </a:t>
            </a:r>
            <a:r>
              <a:rPr sz="800" dirty="0">
                <a:latin typeface="Helvetica Neue"/>
                <a:cs typeface="Helvetica Neue"/>
              </a:rPr>
              <a:t>Lietuva,</a:t>
            </a:r>
            <a:r>
              <a:rPr sz="800" spc="-45" dirty="0">
                <a:latin typeface="Helvetica Neue"/>
                <a:cs typeface="Helvetica Neue"/>
              </a:rPr>
              <a:t> </a:t>
            </a:r>
            <a:r>
              <a:rPr sz="800" dirty="0">
                <a:latin typeface="Helvetica Neue"/>
                <a:cs typeface="Helvetica Neue"/>
              </a:rPr>
              <a:t>AB  </a:t>
            </a:r>
            <a:r>
              <a:rPr lang="lt-LT" sz="800" dirty="0">
                <a:latin typeface="Helvetica Neue"/>
                <a:cs typeface="Helvetica Neue"/>
              </a:rPr>
              <a:t>Savanorių pr. </a:t>
            </a:r>
            <a:r>
              <a:rPr lang="en-US" sz="800" dirty="0">
                <a:latin typeface="Helvetica Neue"/>
                <a:cs typeface="Helvetica Neue"/>
              </a:rPr>
              <a:t>367, Kaunas</a:t>
            </a:r>
            <a:endParaRPr sz="800" dirty="0">
              <a:latin typeface="Helvetica Neue"/>
              <a:cs typeface="Helvetica Neue"/>
            </a:endParaRPr>
          </a:p>
          <a:p>
            <a:pPr marR="5080" algn="r">
              <a:lnSpc>
                <a:spcPct val="100000"/>
              </a:lnSpc>
            </a:pPr>
            <a:r>
              <a:rPr sz="800" dirty="0">
                <a:latin typeface="Helvetica Neue"/>
                <a:cs typeface="Helvetica Neue"/>
              </a:rPr>
              <a:t>Mob. 8 698 </a:t>
            </a:r>
            <a:r>
              <a:rPr lang="en-US" sz="800" dirty="0">
                <a:latin typeface="Helvetica Neue"/>
                <a:cs typeface="Helvetica Neue"/>
              </a:rPr>
              <a:t>55</a:t>
            </a:r>
            <a:r>
              <a:rPr sz="800" spc="-100" dirty="0">
                <a:latin typeface="Helvetica Neue"/>
                <a:cs typeface="Helvetica Neue"/>
              </a:rPr>
              <a:t> </a:t>
            </a:r>
            <a:r>
              <a:rPr lang="en-US" sz="800" spc="-100" dirty="0">
                <a:latin typeface="Helvetica Neue"/>
                <a:cs typeface="Helvetica Neue"/>
              </a:rPr>
              <a:t>326</a:t>
            </a:r>
            <a:r>
              <a:rPr sz="800" dirty="0">
                <a:latin typeface="Helvetica Neue"/>
                <a:cs typeface="Helvetica Neue"/>
              </a:rPr>
              <a:t>,</a:t>
            </a:r>
          </a:p>
          <a:p>
            <a:pPr marR="5080" algn="r">
              <a:lnSpc>
                <a:spcPct val="100000"/>
              </a:lnSpc>
            </a:pPr>
            <a:r>
              <a:rPr lang="en-US" sz="800" spc="-5" dirty="0" err="1">
                <a:latin typeface="Helvetica Neue"/>
                <a:cs typeface="Helvetica Neue"/>
                <a:hlinkClick r:id="rId2"/>
              </a:rPr>
              <a:t>Justinas.abukavicius</a:t>
            </a:r>
            <a:r>
              <a:rPr sz="800" spc="-5" dirty="0" err="1">
                <a:latin typeface="Helvetica Neue"/>
                <a:cs typeface="Helvetica Neue"/>
                <a:hlinkClick r:id="rId2"/>
              </a:rPr>
              <a:t>@telia.lt</a:t>
            </a:r>
            <a:endParaRPr sz="800" dirty="0">
              <a:latin typeface="Helvetica Neue"/>
              <a:cs typeface="Helvetica Neue"/>
            </a:endParaRPr>
          </a:p>
          <a:p>
            <a:pPr marR="5080" algn="r">
              <a:lnSpc>
                <a:spcPct val="100000"/>
              </a:lnSpc>
            </a:pPr>
            <a:r>
              <a:rPr sz="800" dirty="0">
                <a:latin typeface="Helvetica Neue"/>
                <a:cs typeface="Helvetica Neue"/>
                <a:hlinkClick r:id="rId3"/>
              </a:rPr>
              <a:t>ww</a:t>
            </a:r>
            <a:r>
              <a:rPr sz="800" spc="-45" dirty="0">
                <a:latin typeface="Helvetica Neue"/>
                <a:cs typeface="Helvetica Neue"/>
                <a:hlinkClick r:id="rId3"/>
              </a:rPr>
              <a:t>w</a:t>
            </a:r>
            <a:r>
              <a:rPr sz="800" dirty="0">
                <a:latin typeface="Helvetica Neue"/>
                <a:cs typeface="Helvetica Neue"/>
                <a:hlinkClick r:id="rId3"/>
              </a:rPr>
              <a:t>.telia.lt</a:t>
            </a:r>
            <a:endParaRPr sz="800" dirty="0">
              <a:latin typeface="Helvetica Neue"/>
              <a:cs typeface="Helvetica Neu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810" y="1315592"/>
            <a:ext cx="1807040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Pebble"/>
                <a:cs typeface="Pebble"/>
              </a:rPr>
              <a:t>KODĖL</a:t>
            </a:r>
            <a:r>
              <a:rPr sz="1900" b="1" spc="-70" dirty="0">
                <a:latin typeface="Pebble"/>
                <a:cs typeface="Pebble"/>
              </a:rPr>
              <a:t> </a:t>
            </a:r>
            <a:r>
              <a:rPr lang="lt-LT" sz="1900" b="1" spc="-70" dirty="0">
                <a:latin typeface="Pebble"/>
                <a:cs typeface="Pebble"/>
              </a:rPr>
              <a:t>„</a:t>
            </a:r>
            <a:r>
              <a:rPr sz="1900" b="1" spc="-5" dirty="0">
                <a:latin typeface="Pebble"/>
                <a:cs typeface="Pebble"/>
              </a:rPr>
              <a:t>TELIA</a:t>
            </a:r>
            <a:r>
              <a:rPr lang="lt-LT" sz="1900" b="1" spc="-5" dirty="0">
                <a:latin typeface="Pebble"/>
                <a:cs typeface="Pebble"/>
              </a:rPr>
              <a:t>“</a:t>
            </a:r>
            <a:r>
              <a:rPr sz="1900" b="1" spc="-5" dirty="0">
                <a:latin typeface="Pebble"/>
                <a:cs typeface="Pebble"/>
              </a:rPr>
              <a:t>?</a:t>
            </a:r>
            <a:endParaRPr sz="1900" dirty="0">
              <a:latin typeface="Pebble"/>
              <a:cs typeface="Pebbl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068" y="3226746"/>
            <a:ext cx="2113915" cy="906780"/>
          </a:xfrm>
          <a:custGeom>
            <a:avLst/>
            <a:gdLst/>
            <a:ahLst/>
            <a:cxnLst/>
            <a:rect l="l" t="t" r="r" b="b"/>
            <a:pathLst>
              <a:path w="2113915" h="906779">
                <a:moveTo>
                  <a:pt x="1991271" y="12"/>
                </a:moveTo>
                <a:lnTo>
                  <a:pt x="122288" y="0"/>
                </a:lnTo>
                <a:lnTo>
                  <a:pt x="74805" y="9649"/>
                </a:lnTo>
                <a:lnTo>
                  <a:pt x="35921" y="35921"/>
                </a:lnTo>
                <a:lnTo>
                  <a:pt x="9649" y="74805"/>
                </a:lnTo>
                <a:lnTo>
                  <a:pt x="0" y="122288"/>
                </a:lnTo>
                <a:lnTo>
                  <a:pt x="0" y="784466"/>
                </a:lnTo>
                <a:lnTo>
                  <a:pt x="9649" y="831941"/>
                </a:lnTo>
                <a:lnTo>
                  <a:pt x="35921" y="870821"/>
                </a:lnTo>
                <a:lnTo>
                  <a:pt x="74805" y="897092"/>
                </a:lnTo>
                <a:lnTo>
                  <a:pt x="122288" y="906741"/>
                </a:lnTo>
                <a:lnTo>
                  <a:pt x="1991271" y="906741"/>
                </a:lnTo>
                <a:lnTo>
                  <a:pt x="2038751" y="897094"/>
                </a:lnTo>
                <a:lnTo>
                  <a:pt x="2077631" y="870826"/>
                </a:lnTo>
                <a:lnTo>
                  <a:pt x="2103899" y="831946"/>
                </a:lnTo>
                <a:lnTo>
                  <a:pt x="2113546" y="784466"/>
                </a:lnTo>
                <a:lnTo>
                  <a:pt x="2113546" y="122288"/>
                </a:lnTo>
                <a:lnTo>
                  <a:pt x="2103899" y="74807"/>
                </a:lnTo>
                <a:lnTo>
                  <a:pt x="2077631" y="35928"/>
                </a:lnTo>
                <a:lnTo>
                  <a:pt x="2038751" y="9659"/>
                </a:lnTo>
                <a:lnTo>
                  <a:pt x="1991271" y="12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81708" y="3226751"/>
            <a:ext cx="2541905" cy="906780"/>
          </a:xfrm>
          <a:custGeom>
            <a:avLst/>
            <a:gdLst/>
            <a:ahLst/>
            <a:cxnLst/>
            <a:rect l="l" t="t" r="r" b="b"/>
            <a:pathLst>
              <a:path w="2541904" h="906779">
                <a:moveTo>
                  <a:pt x="2419388" y="12"/>
                </a:moveTo>
                <a:lnTo>
                  <a:pt x="122288" y="0"/>
                </a:lnTo>
                <a:lnTo>
                  <a:pt x="74805" y="9649"/>
                </a:lnTo>
                <a:lnTo>
                  <a:pt x="35921" y="35920"/>
                </a:lnTo>
                <a:lnTo>
                  <a:pt x="9649" y="74800"/>
                </a:lnTo>
                <a:lnTo>
                  <a:pt x="0" y="122275"/>
                </a:lnTo>
                <a:lnTo>
                  <a:pt x="0" y="784250"/>
                </a:lnTo>
                <a:lnTo>
                  <a:pt x="9649" y="831730"/>
                </a:lnTo>
                <a:lnTo>
                  <a:pt x="35921" y="870610"/>
                </a:lnTo>
                <a:lnTo>
                  <a:pt x="74805" y="896878"/>
                </a:lnTo>
                <a:lnTo>
                  <a:pt x="122288" y="906525"/>
                </a:lnTo>
                <a:lnTo>
                  <a:pt x="2419388" y="906538"/>
                </a:lnTo>
                <a:lnTo>
                  <a:pt x="2466870" y="896889"/>
                </a:lnTo>
                <a:lnTo>
                  <a:pt x="2505754" y="870616"/>
                </a:lnTo>
                <a:lnTo>
                  <a:pt x="2532027" y="831732"/>
                </a:lnTo>
                <a:lnTo>
                  <a:pt x="2541676" y="784250"/>
                </a:lnTo>
                <a:lnTo>
                  <a:pt x="2541676" y="122288"/>
                </a:lnTo>
                <a:lnTo>
                  <a:pt x="2532027" y="74807"/>
                </a:lnTo>
                <a:lnTo>
                  <a:pt x="2505754" y="35928"/>
                </a:lnTo>
                <a:lnTo>
                  <a:pt x="2466870" y="9659"/>
                </a:lnTo>
                <a:lnTo>
                  <a:pt x="2419388" y="12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0803" y="3226751"/>
            <a:ext cx="1986914" cy="906780"/>
          </a:xfrm>
          <a:custGeom>
            <a:avLst/>
            <a:gdLst/>
            <a:ahLst/>
            <a:cxnLst/>
            <a:rect l="l" t="t" r="r" b="b"/>
            <a:pathLst>
              <a:path w="1986915" h="906779">
                <a:moveTo>
                  <a:pt x="1864360" y="12"/>
                </a:moveTo>
                <a:lnTo>
                  <a:pt x="122288" y="0"/>
                </a:lnTo>
                <a:lnTo>
                  <a:pt x="74805" y="9649"/>
                </a:lnTo>
                <a:lnTo>
                  <a:pt x="35921" y="35920"/>
                </a:lnTo>
                <a:lnTo>
                  <a:pt x="9649" y="74800"/>
                </a:lnTo>
                <a:lnTo>
                  <a:pt x="0" y="122275"/>
                </a:lnTo>
                <a:lnTo>
                  <a:pt x="0" y="784250"/>
                </a:lnTo>
                <a:lnTo>
                  <a:pt x="9649" y="831730"/>
                </a:lnTo>
                <a:lnTo>
                  <a:pt x="35921" y="870610"/>
                </a:lnTo>
                <a:lnTo>
                  <a:pt x="74805" y="896878"/>
                </a:lnTo>
                <a:lnTo>
                  <a:pt x="122288" y="906525"/>
                </a:lnTo>
                <a:lnTo>
                  <a:pt x="1864360" y="906538"/>
                </a:lnTo>
                <a:lnTo>
                  <a:pt x="1911835" y="896889"/>
                </a:lnTo>
                <a:lnTo>
                  <a:pt x="1950715" y="870616"/>
                </a:lnTo>
                <a:lnTo>
                  <a:pt x="1976986" y="831732"/>
                </a:lnTo>
                <a:lnTo>
                  <a:pt x="1986635" y="784250"/>
                </a:lnTo>
                <a:lnTo>
                  <a:pt x="1986635" y="122288"/>
                </a:lnTo>
                <a:lnTo>
                  <a:pt x="1976986" y="74807"/>
                </a:lnTo>
                <a:lnTo>
                  <a:pt x="1950715" y="35928"/>
                </a:lnTo>
                <a:lnTo>
                  <a:pt x="1911835" y="9659"/>
                </a:lnTo>
                <a:lnTo>
                  <a:pt x="1864360" y="12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8508" y="3351231"/>
            <a:ext cx="1311910" cy="655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90805">
              <a:lnSpc>
                <a:spcPct val="100000"/>
              </a:lnSpc>
              <a:spcBef>
                <a:spcPts val="90"/>
              </a:spcBef>
            </a:pPr>
            <a:r>
              <a:rPr sz="950" spc="-5" dirty="0">
                <a:latin typeface="HelveticaNeue-Medium"/>
                <a:cs typeface="HelveticaNeue-Medium"/>
              </a:rPr>
              <a:t>5 skirtingi</a:t>
            </a:r>
            <a:r>
              <a:rPr sz="950" spc="-60" dirty="0">
                <a:latin typeface="HelveticaNeue-Medium"/>
                <a:cs typeface="HelveticaNeue-Medium"/>
              </a:rPr>
              <a:t> </a:t>
            </a:r>
            <a:r>
              <a:rPr sz="950" spc="-5" dirty="0">
                <a:latin typeface="HelveticaNeue-Medium"/>
                <a:cs typeface="HelveticaNeue-Medium"/>
              </a:rPr>
              <a:t>tarptautinių  ryšių</a:t>
            </a:r>
            <a:r>
              <a:rPr sz="950" spc="-15" dirty="0">
                <a:latin typeface="HelveticaNeue-Medium"/>
                <a:cs typeface="HelveticaNeue-Medium"/>
              </a:rPr>
              <a:t> </a:t>
            </a:r>
            <a:r>
              <a:rPr sz="950" spc="-5" dirty="0">
                <a:latin typeface="HelveticaNeue-Medium"/>
                <a:cs typeface="HelveticaNeue-Medium"/>
              </a:rPr>
              <a:t>maršrutai</a:t>
            </a:r>
            <a:endParaRPr sz="950">
              <a:latin typeface="HelveticaNeue-Medium"/>
              <a:cs typeface="HelveticaNeue-Medium"/>
            </a:endParaRPr>
          </a:p>
          <a:p>
            <a:pPr marL="12700" marR="5080">
              <a:lnSpc>
                <a:spcPts val="800"/>
              </a:lnSpc>
              <a:spcBef>
                <a:spcPts val="310"/>
              </a:spcBef>
            </a:pPr>
            <a:r>
              <a:rPr sz="700" dirty="0">
                <a:latin typeface="Helvetica Neue"/>
                <a:cs typeface="Helvetica Neue"/>
              </a:rPr>
              <a:t>Turime 5 skirtingus maršrutus  per atskiras perdavimo</a:t>
            </a:r>
            <a:r>
              <a:rPr sz="700" spc="-100" dirty="0">
                <a:latin typeface="Helvetica Neue"/>
                <a:cs typeface="Helvetica Neue"/>
              </a:rPr>
              <a:t> </a:t>
            </a:r>
            <a:r>
              <a:rPr sz="700" dirty="0">
                <a:latin typeface="Helvetica Neue"/>
                <a:cs typeface="Helvetica Neue"/>
              </a:rPr>
              <a:t>sistemas  ir</a:t>
            </a:r>
            <a:r>
              <a:rPr sz="700" spc="-5" dirty="0">
                <a:latin typeface="Helvetica Neue"/>
                <a:cs typeface="Helvetica Neue"/>
              </a:rPr>
              <a:t> </a:t>
            </a:r>
            <a:r>
              <a:rPr sz="700" dirty="0">
                <a:latin typeface="Helvetica Neue"/>
                <a:cs typeface="Helvetica Neue"/>
              </a:rPr>
              <a:t>tiekėjus.</a:t>
            </a:r>
            <a:endParaRPr sz="700">
              <a:latin typeface="Helvetica Neue"/>
              <a:cs typeface="Helvetica Neu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80574" y="3351237"/>
            <a:ext cx="1809114" cy="6502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spc="-5" dirty="0">
                <a:latin typeface="HelveticaNeue-Medium"/>
                <a:cs typeface="HelveticaNeue-Medium"/>
              </a:rPr>
              <a:t>Klientų</a:t>
            </a:r>
            <a:r>
              <a:rPr sz="950" spc="-10" dirty="0">
                <a:latin typeface="HelveticaNeue-Medium"/>
                <a:cs typeface="HelveticaNeue-Medium"/>
              </a:rPr>
              <a:t> </a:t>
            </a:r>
            <a:r>
              <a:rPr sz="950" spc="-5" dirty="0">
                <a:latin typeface="HelveticaNeue-Medium"/>
                <a:cs typeface="HelveticaNeue-Medium"/>
              </a:rPr>
              <a:t>aptarnavimas</a:t>
            </a:r>
            <a:endParaRPr sz="950">
              <a:latin typeface="HelveticaNeue-Medium"/>
              <a:cs typeface="HelveticaNeue-Medium"/>
            </a:endParaRPr>
          </a:p>
          <a:p>
            <a:pPr marL="12700" marR="5080">
              <a:lnSpc>
                <a:spcPts val="800"/>
              </a:lnSpc>
              <a:spcBef>
                <a:spcPts val="605"/>
              </a:spcBef>
            </a:pPr>
            <a:r>
              <a:rPr sz="700" dirty="0">
                <a:latin typeface="Helvetica Neue"/>
                <a:cs typeface="Helvetica Neue"/>
              </a:rPr>
              <a:t>„Telia Lietuva“ turi savo inžinierius visoje  Lietuvoje, todėl tikrai galime garantuoti</a:t>
            </a:r>
            <a:r>
              <a:rPr sz="700" spc="-100" dirty="0">
                <a:latin typeface="Helvetica Neue"/>
                <a:cs typeface="Helvetica Neue"/>
              </a:rPr>
              <a:t> </a:t>
            </a:r>
            <a:r>
              <a:rPr sz="700" dirty="0">
                <a:latin typeface="Helvetica Neue"/>
                <a:cs typeface="Helvetica Neue"/>
              </a:rPr>
              <a:t>greitą  reakcijos laiką ir teikti klientų aptarnavimą</a:t>
            </a:r>
            <a:r>
              <a:rPr sz="700" spc="-95" dirty="0">
                <a:latin typeface="Helvetica Neue"/>
                <a:cs typeface="Helvetica Neue"/>
              </a:rPr>
              <a:t> </a:t>
            </a:r>
            <a:r>
              <a:rPr sz="700" dirty="0">
                <a:latin typeface="Helvetica Neue"/>
                <a:cs typeface="Helvetica Neue"/>
              </a:rPr>
              <a:t>24  valandas per parą, 7 dienas per</a:t>
            </a:r>
            <a:r>
              <a:rPr sz="700" spc="-45" dirty="0">
                <a:latin typeface="Helvetica Neue"/>
                <a:cs typeface="Helvetica Neue"/>
              </a:rPr>
              <a:t> </a:t>
            </a:r>
            <a:r>
              <a:rPr sz="700" dirty="0">
                <a:latin typeface="Helvetica Neue"/>
                <a:cs typeface="Helvetica Neue"/>
              </a:rPr>
              <a:t>savaitę.</a:t>
            </a:r>
            <a:endParaRPr sz="700">
              <a:latin typeface="Helvetica Neue"/>
              <a:cs typeface="Helvetica Neu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69334" y="3351244"/>
            <a:ext cx="1303655" cy="655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66370">
              <a:lnSpc>
                <a:spcPct val="100000"/>
              </a:lnSpc>
              <a:spcBef>
                <a:spcPts val="90"/>
              </a:spcBef>
            </a:pPr>
            <a:r>
              <a:rPr sz="950" spc="-5" dirty="0">
                <a:latin typeface="HelveticaNeue-Medium"/>
                <a:cs typeface="HelveticaNeue-Medium"/>
              </a:rPr>
              <a:t>Papildomos  saugumo</a:t>
            </a:r>
            <a:r>
              <a:rPr sz="950" spc="-85" dirty="0">
                <a:latin typeface="HelveticaNeue-Medium"/>
                <a:cs typeface="HelveticaNeue-Medium"/>
              </a:rPr>
              <a:t> </a:t>
            </a:r>
            <a:r>
              <a:rPr sz="950" spc="-5" dirty="0">
                <a:latin typeface="HelveticaNeue-Medium"/>
                <a:cs typeface="HelveticaNeue-Medium"/>
              </a:rPr>
              <a:t>paslaugos</a:t>
            </a:r>
            <a:endParaRPr sz="950">
              <a:latin typeface="HelveticaNeue-Medium"/>
              <a:cs typeface="HelveticaNeue-Medium"/>
            </a:endParaRPr>
          </a:p>
          <a:p>
            <a:pPr marL="12700" marR="5080">
              <a:lnSpc>
                <a:spcPts val="800"/>
              </a:lnSpc>
              <a:spcBef>
                <a:spcPts val="310"/>
              </a:spcBef>
            </a:pPr>
            <a:r>
              <a:rPr sz="700" dirty="0">
                <a:latin typeface="Helvetica Neue"/>
                <a:cs typeface="Helvetica Neue"/>
              </a:rPr>
              <a:t>Galime pasiūlyti DDoS</a:t>
            </a:r>
            <a:r>
              <a:rPr sz="700" spc="-100" dirty="0">
                <a:latin typeface="Helvetica Neue"/>
                <a:cs typeface="Helvetica Neue"/>
              </a:rPr>
              <a:t> </a:t>
            </a:r>
            <a:r>
              <a:rPr sz="700" dirty="0">
                <a:latin typeface="Helvetica Neue"/>
                <a:cs typeface="Helvetica Neue"/>
              </a:rPr>
              <a:t>apsaugą,  tinklo ugniasienę bei kitas IT  sistemų apsaugos</a:t>
            </a:r>
            <a:r>
              <a:rPr sz="700" spc="-35" dirty="0">
                <a:latin typeface="Helvetica Neue"/>
                <a:cs typeface="Helvetica Neue"/>
              </a:rPr>
              <a:t> </a:t>
            </a:r>
            <a:r>
              <a:rPr sz="700" dirty="0">
                <a:latin typeface="Helvetica Neue"/>
                <a:cs typeface="Helvetica Neue"/>
              </a:rPr>
              <a:t>paslaugas.</a:t>
            </a:r>
            <a:endParaRPr sz="700">
              <a:latin typeface="Helvetica Neue"/>
              <a:cs typeface="Helvetica Neu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98493" y="3347616"/>
            <a:ext cx="393700" cy="365125"/>
          </a:xfrm>
          <a:custGeom>
            <a:avLst/>
            <a:gdLst/>
            <a:ahLst/>
            <a:cxnLst/>
            <a:rect l="l" t="t" r="r" b="b"/>
            <a:pathLst>
              <a:path w="393700" h="365125">
                <a:moveTo>
                  <a:pt x="35864" y="83706"/>
                </a:moveTo>
                <a:lnTo>
                  <a:pt x="20332" y="83706"/>
                </a:lnTo>
                <a:lnTo>
                  <a:pt x="14046" y="90006"/>
                </a:lnTo>
                <a:lnTo>
                  <a:pt x="14046" y="97753"/>
                </a:lnTo>
                <a:lnTo>
                  <a:pt x="15980" y="124378"/>
                </a:lnTo>
                <a:lnTo>
                  <a:pt x="21761" y="150294"/>
                </a:lnTo>
                <a:lnTo>
                  <a:pt x="31266" y="175089"/>
                </a:lnTo>
                <a:lnTo>
                  <a:pt x="44373" y="198349"/>
                </a:lnTo>
                <a:lnTo>
                  <a:pt x="25594" y="218320"/>
                </a:lnTo>
                <a:lnTo>
                  <a:pt x="11676" y="241579"/>
                </a:lnTo>
                <a:lnTo>
                  <a:pt x="3013" y="267263"/>
                </a:lnTo>
                <a:lnTo>
                  <a:pt x="22" y="294314"/>
                </a:lnTo>
                <a:lnTo>
                  <a:pt x="0" y="308573"/>
                </a:lnTo>
                <a:lnTo>
                  <a:pt x="4434" y="330439"/>
                </a:lnTo>
                <a:lnTo>
                  <a:pt x="16479" y="348298"/>
                </a:lnTo>
                <a:lnTo>
                  <a:pt x="34338" y="360347"/>
                </a:lnTo>
                <a:lnTo>
                  <a:pt x="56210" y="364783"/>
                </a:lnTo>
                <a:lnTo>
                  <a:pt x="337286" y="364783"/>
                </a:lnTo>
                <a:lnTo>
                  <a:pt x="359160" y="360347"/>
                </a:lnTo>
                <a:lnTo>
                  <a:pt x="377023" y="348298"/>
                </a:lnTo>
                <a:lnTo>
                  <a:pt x="384864" y="336678"/>
                </a:lnTo>
                <a:lnTo>
                  <a:pt x="56210" y="336678"/>
                </a:lnTo>
                <a:lnTo>
                  <a:pt x="45273" y="334458"/>
                </a:lnTo>
                <a:lnTo>
                  <a:pt x="36342" y="328435"/>
                </a:lnTo>
                <a:lnTo>
                  <a:pt x="30319" y="319508"/>
                </a:lnTo>
                <a:lnTo>
                  <a:pt x="28105" y="308573"/>
                </a:lnTo>
                <a:lnTo>
                  <a:pt x="28126" y="294314"/>
                </a:lnTo>
                <a:lnTo>
                  <a:pt x="30368" y="273658"/>
                </a:lnTo>
                <a:lnTo>
                  <a:pt x="36890" y="253959"/>
                </a:lnTo>
                <a:lnTo>
                  <a:pt x="47378" y="236056"/>
                </a:lnTo>
                <a:lnTo>
                  <a:pt x="61544" y="220587"/>
                </a:lnTo>
                <a:lnTo>
                  <a:pt x="104242" y="220587"/>
                </a:lnTo>
                <a:lnTo>
                  <a:pt x="91675" y="211089"/>
                </a:lnTo>
                <a:lnTo>
                  <a:pt x="58631" y="167322"/>
                </a:lnTo>
                <a:lnTo>
                  <a:pt x="43990" y="121809"/>
                </a:lnTo>
                <a:lnTo>
                  <a:pt x="42151" y="97753"/>
                </a:lnTo>
                <a:lnTo>
                  <a:pt x="42151" y="90006"/>
                </a:lnTo>
                <a:lnTo>
                  <a:pt x="35864" y="83706"/>
                </a:lnTo>
                <a:close/>
              </a:path>
              <a:path w="393700" h="365125">
                <a:moveTo>
                  <a:pt x="344083" y="196317"/>
                </a:moveTo>
                <a:lnTo>
                  <a:pt x="270662" y="196317"/>
                </a:lnTo>
                <a:lnTo>
                  <a:pt x="307734" y="205063"/>
                </a:lnTo>
                <a:lnTo>
                  <a:pt x="337800" y="226337"/>
                </a:lnTo>
                <a:lnTo>
                  <a:pt x="357980" y="257150"/>
                </a:lnTo>
                <a:lnTo>
                  <a:pt x="365352" y="294314"/>
                </a:lnTo>
                <a:lnTo>
                  <a:pt x="365391" y="308573"/>
                </a:lnTo>
                <a:lnTo>
                  <a:pt x="363177" y="319508"/>
                </a:lnTo>
                <a:lnTo>
                  <a:pt x="357154" y="328435"/>
                </a:lnTo>
                <a:lnTo>
                  <a:pt x="348223" y="334458"/>
                </a:lnTo>
                <a:lnTo>
                  <a:pt x="337286" y="336678"/>
                </a:lnTo>
                <a:lnTo>
                  <a:pt x="384864" y="336678"/>
                </a:lnTo>
                <a:lnTo>
                  <a:pt x="389073" y="330439"/>
                </a:lnTo>
                <a:lnTo>
                  <a:pt x="393509" y="308573"/>
                </a:lnTo>
                <a:lnTo>
                  <a:pt x="393474" y="294314"/>
                </a:lnTo>
                <a:lnTo>
                  <a:pt x="385945" y="251526"/>
                </a:lnTo>
                <a:lnTo>
                  <a:pt x="364978" y="214586"/>
                </a:lnTo>
                <a:lnTo>
                  <a:pt x="344083" y="196317"/>
                </a:lnTo>
                <a:close/>
              </a:path>
              <a:path w="393700" h="365125">
                <a:moveTo>
                  <a:pt x="104242" y="220587"/>
                </a:moveTo>
                <a:lnTo>
                  <a:pt x="61544" y="220587"/>
                </a:lnTo>
                <a:lnTo>
                  <a:pt x="84930" y="242139"/>
                </a:lnTo>
                <a:lnTo>
                  <a:pt x="111480" y="259219"/>
                </a:lnTo>
                <a:lnTo>
                  <a:pt x="140564" y="271495"/>
                </a:lnTo>
                <a:lnTo>
                  <a:pt x="171551" y="278639"/>
                </a:lnTo>
                <a:lnTo>
                  <a:pt x="178318" y="287466"/>
                </a:lnTo>
                <a:lnTo>
                  <a:pt x="187625" y="292829"/>
                </a:lnTo>
                <a:lnTo>
                  <a:pt x="198267" y="294314"/>
                </a:lnTo>
                <a:lnTo>
                  <a:pt x="209041" y="291504"/>
                </a:lnTo>
                <a:lnTo>
                  <a:pt x="217876" y="284735"/>
                </a:lnTo>
                <a:lnTo>
                  <a:pt x="223242" y="275427"/>
                </a:lnTo>
                <a:lnTo>
                  <a:pt x="224724" y="264788"/>
                </a:lnTo>
                <a:lnTo>
                  <a:pt x="221907" y="254026"/>
                </a:lnTo>
                <a:lnTo>
                  <a:pt x="219223" y="250521"/>
                </a:lnTo>
                <a:lnTo>
                  <a:pt x="173583" y="250521"/>
                </a:lnTo>
                <a:lnTo>
                  <a:pt x="143655" y="242844"/>
                </a:lnTo>
                <a:lnTo>
                  <a:pt x="116092" y="229542"/>
                </a:lnTo>
                <a:lnTo>
                  <a:pt x="104242" y="220587"/>
                </a:lnTo>
                <a:close/>
              </a:path>
              <a:path w="393700" h="365125">
                <a:moveTo>
                  <a:pt x="195185" y="238337"/>
                </a:moveTo>
                <a:lnTo>
                  <a:pt x="184416" y="241148"/>
                </a:lnTo>
                <a:lnTo>
                  <a:pt x="180060" y="243282"/>
                </a:lnTo>
                <a:lnTo>
                  <a:pt x="176326" y="246508"/>
                </a:lnTo>
                <a:lnTo>
                  <a:pt x="173583" y="250521"/>
                </a:lnTo>
                <a:lnTo>
                  <a:pt x="219223" y="250521"/>
                </a:lnTo>
                <a:lnTo>
                  <a:pt x="215138" y="245186"/>
                </a:lnTo>
                <a:lnTo>
                  <a:pt x="205828" y="239820"/>
                </a:lnTo>
                <a:lnTo>
                  <a:pt x="195185" y="238337"/>
                </a:lnTo>
                <a:close/>
              </a:path>
              <a:path w="393700" h="365125">
                <a:moveTo>
                  <a:pt x="213462" y="0"/>
                </a:moveTo>
                <a:lnTo>
                  <a:pt x="170272" y="1795"/>
                </a:lnTo>
                <a:lnTo>
                  <a:pt x="130906" y="19654"/>
                </a:lnTo>
                <a:lnTo>
                  <a:pt x="100355" y="52388"/>
                </a:lnTo>
                <a:lnTo>
                  <a:pt x="84898" y="94405"/>
                </a:lnTo>
                <a:lnTo>
                  <a:pt x="86691" y="137592"/>
                </a:lnTo>
                <a:lnTo>
                  <a:pt x="104546" y="176961"/>
                </a:lnTo>
                <a:lnTo>
                  <a:pt x="137274" y="207519"/>
                </a:lnTo>
                <a:lnTo>
                  <a:pt x="170651" y="221285"/>
                </a:lnTo>
                <a:lnTo>
                  <a:pt x="205811" y="223854"/>
                </a:lnTo>
                <a:lnTo>
                  <a:pt x="240049" y="215455"/>
                </a:lnTo>
                <a:lnTo>
                  <a:pt x="270662" y="196317"/>
                </a:lnTo>
                <a:lnTo>
                  <a:pt x="344083" y="196317"/>
                </a:lnTo>
                <a:lnTo>
                  <a:pt x="343880" y="196139"/>
                </a:lnTo>
                <a:lnTo>
                  <a:pt x="196748" y="196139"/>
                </a:lnTo>
                <a:lnTo>
                  <a:pt x="163925" y="189512"/>
                </a:lnTo>
                <a:lnTo>
                  <a:pt x="137120" y="171440"/>
                </a:lnTo>
                <a:lnTo>
                  <a:pt x="119044" y="144617"/>
                </a:lnTo>
                <a:lnTo>
                  <a:pt x="112420" y="111811"/>
                </a:lnTo>
                <a:lnTo>
                  <a:pt x="119047" y="78990"/>
                </a:lnTo>
                <a:lnTo>
                  <a:pt x="137120" y="52190"/>
                </a:lnTo>
                <a:lnTo>
                  <a:pt x="163925" y="34121"/>
                </a:lnTo>
                <a:lnTo>
                  <a:pt x="196748" y="27496"/>
                </a:lnTo>
                <a:lnTo>
                  <a:pt x="268383" y="27496"/>
                </a:lnTo>
                <a:lnTo>
                  <a:pt x="255485" y="15457"/>
                </a:lnTo>
                <a:lnTo>
                  <a:pt x="213462" y="0"/>
                </a:lnTo>
                <a:close/>
              </a:path>
              <a:path w="393700" h="365125">
                <a:moveTo>
                  <a:pt x="268383" y="27496"/>
                </a:moveTo>
                <a:lnTo>
                  <a:pt x="196748" y="27496"/>
                </a:lnTo>
                <a:lnTo>
                  <a:pt x="229571" y="34121"/>
                </a:lnTo>
                <a:lnTo>
                  <a:pt x="256376" y="52190"/>
                </a:lnTo>
                <a:lnTo>
                  <a:pt x="274449" y="78990"/>
                </a:lnTo>
                <a:lnTo>
                  <a:pt x="281076" y="111811"/>
                </a:lnTo>
                <a:lnTo>
                  <a:pt x="274412" y="144635"/>
                </a:lnTo>
                <a:lnTo>
                  <a:pt x="256347" y="171411"/>
                </a:lnTo>
                <a:lnTo>
                  <a:pt x="229553" y="189487"/>
                </a:lnTo>
                <a:lnTo>
                  <a:pt x="196748" y="196139"/>
                </a:lnTo>
                <a:lnTo>
                  <a:pt x="343880" y="196139"/>
                </a:lnTo>
                <a:lnTo>
                  <a:pt x="333001" y="186629"/>
                </a:lnTo>
                <a:lnTo>
                  <a:pt x="292404" y="170587"/>
                </a:lnTo>
                <a:lnTo>
                  <a:pt x="307869" y="128571"/>
                </a:lnTo>
                <a:lnTo>
                  <a:pt x="306077" y="85383"/>
                </a:lnTo>
                <a:lnTo>
                  <a:pt x="288220" y="46014"/>
                </a:lnTo>
                <a:lnTo>
                  <a:pt x="268383" y="27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42356" y="3351384"/>
            <a:ext cx="311150" cy="381635"/>
          </a:xfrm>
          <a:custGeom>
            <a:avLst/>
            <a:gdLst/>
            <a:ahLst/>
            <a:cxnLst/>
            <a:rect l="l" t="t" r="r" b="b"/>
            <a:pathLst>
              <a:path w="311150" h="381635">
                <a:moveTo>
                  <a:pt x="155371" y="0"/>
                </a:moveTo>
                <a:lnTo>
                  <a:pt x="87942" y="26581"/>
                </a:lnTo>
                <a:lnTo>
                  <a:pt x="56527" y="91833"/>
                </a:lnTo>
                <a:lnTo>
                  <a:pt x="56273" y="141262"/>
                </a:lnTo>
                <a:lnTo>
                  <a:pt x="34381" y="145770"/>
                </a:lnTo>
                <a:lnTo>
                  <a:pt x="16492" y="157894"/>
                </a:lnTo>
                <a:lnTo>
                  <a:pt x="4426" y="175821"/>
                </a:lnTo>
                <a:lnTo>
                  <a:pt x="0" y="197739"/>
                </a:lnTo>
                <a:lnTo>
                  <a:pt x="0" y="324866"/>
                </a:lnTo>
                <a:lnTo>
                  <a:pt x="4445" y="346837"/>
                </a:lnTo>
                <a:lnTo>
                  <a:pt x="16563" y="364799"/>
                </a:lnTo>
                <a:lnTo>
                  <a:pt x="34525" y="376920"/>
                </a:lnTo>
                <a:lnTo>
                  <a:pt x="56502" y="381368"/>
                </a:lnTo>
                <a:lnTo>
                  <a:pt x="254241" y="381368"/>
                </a:lnTo>
                <a:lnTo>
                  <a:pt x="276212" y="376920"/>
                </a:lnTo>
                <a:lnTo>
                  <a:pt x="294174" y="364799"/>
                </a:lnTo>
                <a:lnTo>
                  <a:pt x="302062" y="353110"/>
                </a:lnTo>
                <a:lnTo>
                  <a:pt x="56502" y="353110"/>
                </a:lnTo>
                <a:lnTo>
                  <a:pt x="45513" y="350888"/>
                </a:lnTo>
                <a:lnTo>
                  <a:pt x="36529" y="344831"/>
                </a:lnTo>
                <a:lnTo>
                  <a:pt x="30468" y="335853"/>
                </a:lnTo>
                <a:lnTo>
                  <a:pt x="28244" y="324866"/>
                </a:lnTo>
                <a:lnTo>
                  <a:pt x="28244" y="197739"/>
                </a:lnTo>
                <a:lnTo>
                  <a:pt x="30468" y="186757"/>
                </a:lnTo>
                <a:lnTo>
                  <a:pt x="36529" y="177777"/>
                </a:lnTo>
                <a:lnTo>
                  <a:pt x="45513" y="171717"/>
                </a:lnTo>
                <a:lnTo>
                  <a:pt x="56502" y="169494"/>
                </a:lnTo>
                <a:lnTo>
                  <a:pt x="302056" y="169494"/>
                </a:lnTo>
                <a:lnTo>
                  <a:pt x="294174" y="157816"/>
                </a:lnTo>
                <a:lnTo>
                  <a:pt x="276212" y="145696"/>
                </a:lnTo>
                <a:lnTo>
                  <a:pt x="254241" y="141249"/>
                </a:lnTo>
                <a:lnTo>
                  <a:pt x="84518" y="141249"/>
                </a:lnTo>
                <a:lnTo>
                  <a:pt x="84747" y="93383"/>
                </a:lnTo>
                <a:lnTo>
                  <a:pt x="91804" y="67755"/>
                </a:lnTo>
                <a:lnTo>
                  <a:pt x="107329" y="47085"/>
                </a:lnTo>
                <a:lnTo>
                  <a:pt x="129218" y="33282"/>
                </a:lnTo>
                <a:lnTo>
                  <a:pt x="155371" y="28257"/>
                </a:lnTo>
                <a:lnTo>
                  <a:pt x="223883" y="28257"/>
                </a:lnTo>
                <a:lnTo>
                  <a:pt x="222642" y="26581"/>
                </a:lnTo>
                <a:lnTo>
                  <a:pt x="192053" y="7098"/>
                </a:lnTo>
                <a:lnTo>
                  <a:pt x="155371" y="0"/>
                </a:lnTo>
                <a:close/>
              </a:path>
              <a:path w="311150" h="381635">
                <a:moveTo>
                  <a:pt x="302056" y="169494"/>
                </a:moveTo>
                <a:lnTo>
                  <a:pt x="254241" y="169494"/>
                </a:lnTo>
                <a:lnTo>
                  <a:pt x="265223" y="171717"/>
                </a:lnTo>
                <a:lnTo>
                  <a:pt x="274202" y="177777"/>
                </a:lnTo>
                <a:lnTo>
                  <a:pt x="280262" y="186757"/>
                </a:lnTo>
                <a:lnTo>
                  <a:pt x="282486" y="197739"/>
                </a:lnTo>
                <a:lnTo>
                  <a:pt x="282486" y="324866"/>
                </a:lnTo>
                <a:lnTo>
                  <a:pt x="280262" y="335853"/>
                </a:lnTo>
                <a:lnTo>
                  <a:pt x="274202" y="344831"/>
                </a:lnTo>
                <a:lnTo>
                  <a:pt x="265223" y="350888"/>
                </a:lnTo>
                <a:lnTo>
                  <a:pt x="254241" y="353110"/>
                </a:lnTo>
                <a:lnTo>
                  <a:pt x="302062" y="353110"/>
                </a:lnTo>
                <a:lnTo>
                  <a:pt x="306296" y="346837"/>
                </a:lnTo>
                <a:lnTo>
                  <a:pt x="310743" y="324866"/>
                </a:lnTo>
                <a:lnTo>
                  <a:pt x="310743" y="197739"/>
                </a:lnTo>
                <a:lnTo>
                  <a:pt x="306296" y="175775"/>
                </a:lnTo>
                <a:lnTo>
                  <a:pt x="302056" y="169494"/>
                </a:lnTo>
                <a:close/>
              </a:path>
              <a:path w="311150" h="381635">
                <a:moveTo>
                  <a:pt x="163169" y="240118"/>
                </a:moveTo>
                <a:lnTo>
                  <a:pt x="147561" y="240118"/>
                </a:lnTo>
                <a:lnTo>
                  <a:pt x="141236" y="246443"/>
                </a:lnTo>
                <a:lnTo>
                  <a:pt x="141236" y="304419"/>
                </a:lnTo>
                <a:lnTo>
                  <a:pt x="147561" y="310743"/>
                </a:lnTo>
                <a:lnTo>
                  <a:pt x="163169" y="310743"/>
                </a:lnTo>
                <a:lnTo>
                  <a:pt x="169494" y="304419"/>
                </a:lnTo>
                <a:lnTo>
                  <a:pt x="169494" y="246443"/>
                </a:lnTo>
                <a:lnTo>
                  <a:pt x="163169" y="240118"/>
                </a:lnTo>
                <a:close/>
              </a:path>
              <a:path w="311150" h="381635">
                <a:moveTo>
                  <a:pt x="223883" y="28257"/>
                </a:moveTo>
                <a:lnTo>
                  <a:pt x="155371" y="28257"/>
                </a:lnTo>
                <a:lnTo>
                  <a:pt x="181471" y="33282"/>
                </a:lnTo>
                <a:lnTo>
                  <a:pt x="203257" y="47085"/>
                </a:lnTo>
                <a:lnTo>
                  <a:pt x="218679" y="67755"/>
                </a:lnTo>
                <a:lnTo>
                  <a:pt x="225691" y="93383"/>
                </a:lnTo>
                <a:lnTo>
                  <a:pt x="225920" y="141249"/>
                </a:lnTo>
                <a:lnTo>
                  <a:pt x="254177" y="141249"/>
                </a:lnTo>
                <a:lnTo>
                  <a:pt x="253939" y="93383"/>
                </a:lnTo>
                <a:lnTo>
                  <a:pt x="253898" y="91833"/>
                </a:lnTo>
                <a:lnTo>
                  <a:pt x="244227" y="55731"/>
                </a:lnTo>
                <a:lnTo>
                  <a:pt x="223883" y="28257"/>
                </a:lnTo>
                <a:close/>
              </a:path>
            </a:pathLst>
          </a:custGeom>
          <a:solidFill>
            <a:srgbClr val="040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8861" y="3334019"/>
            <a:ext cx="358140" cy="358140"/>
          </a:xfrm>
          <a:custGeom>
            <a:avLst/>
            <a:gdLst/>
            <a:ahLst/>
            <a:cxnLst/>
            <a:rect l="l" t="t" r="r" b="b"/>
            <a:pathLst>
              <a:path w="358140" h="358139">
                <a:moveTo>
                  <a:pt x="178981" y="0"/>
                </a:moveTo>
                <a:lnTo>
                  <a:pt x="178435" y="12"/>
                </a:lnTo>
                <a:lnTo>
                  <a:pt x="178066" y="12"/>
                </a:lnTo>
                <a:lnTo>
                  <a:pt x="130762" y="6566"/>
                </a:lnTo>
                <a:lnTo>
                  <a:pt x="88235" y="24687"/>
                </a:lnTo>
                <a:lnTo>
                  <a:pt x="52190" y="52673"/>
                </a:lnTo>
                <a:lnTo>
                  <a:pt x="24332" y="88820"/>
                </a:lnTo>
                <a:lnTo>
                  <a:pt x="6367" y="131427"/>
                </a:lnTo>
                <a:lnTo>
                  <a:pt x="0" y="178790"/>
                </a:lnTo>
                <a:lnTo>
                  <a:pt x="6397" y="226261"/>
                </a:lnTo>
                <a:lnTo>
                  <a:pt x="24443" y="268952"/>
                </a:lnTo>
                <a:lnTo>
                  <a:pt x="52422" y="305146"/>
                </a:lnTo>
                <a:lnTo>
                  <a:pt x="88615" y="333124"/>
                </a:lnTo>
                <a:lnTo>
                  <a:pt x="131306" y="351171"/>
                </a:lnTo>
                <a:lnTo>
                  <a:pt x="178777" y="357568"/>
                </a:lnTo>
                <a:lnTo>
                  <a:pt x="226273" y="351171"/>
                </a:lnTo>
                <a:lnTo>
                  <a:pt x="268962" y="333124"/>
                </a:lnTo>
                <a:lnTo>
                  <a:pt x="275554" y="328028"/>
                </a:lnTo>
                <a:lnTo>
                  <a:pt x="178790" y="328028"/>
                </a:lnTo>
                <a:lnTo>
                  <a:pt x="174040" y="323862"/>
                </a:lnTo>
                <a:lnTo>
                  <a:pt x="135978" y="323862"/>
                </a:lnTo>
                <a:lnTo>
                  <a:pt x="113407" y="315157"/>
                </a:lnTo>
                <a:lnTo>
                  <a:pt x="92741" y="303114"/>
                </a:lnTo>
                <a:lnTo>
                  <a:pt x="74314" y="288065"/>
                </a:lnTo>
                <a:lnTo>
                  <a:pt x="58458" y="270344"/>
                </a:lnTo>
                <a:lnTo>
                  <a:pt x="69791" y="265963"/>
                </a:lnTo>
                <a:lnTo>
                  <a:pt x="81432" y="262042"/>
                </a:lnTo>
                <a:lnTo>
                  <a:pt x="93358" y="258582"/>
                </a:lnTo>
                <a:lnTo>
                  <a:pt x="105549" y="255587"/>
                </a:lnTo>
                <a:lnTo>
                  <a:pt x="134514" y="255587"/>
                </a:lnTo>
                <a:lnTo>
                  <a:pt x="132905" y="250710"/>
                </a:lnTo>
                <a:lnTo>
                  <a:pt x="144200" y="249364"/>
                </a:lnTo>
                <a:lnTo>
                  <a:pt x="155619" y="248372"/>
                </a:lnTo>
                <a:lnTo>
                  <a:pt x="167152" y="247758"/>
                </a:lnTo>
                <a:lnTo>
                  <a:pt x="178790" y="247548"/>
                </a:lnTo>
                <a:lnTo>
                  <a:pt x="342174" y="247548"/>
                </a:lnTo>
                <a:lnTo>
                  <a:pt x="342502" y="246773"/>
                </a:lnTo>
                <a:lnTo>
                  <a:pt x="43700" y="246773"/>
                </a:lnTo>
                <a:lnTo>
                  <a:pt x="36814" y="230956"/>
                </a:lnTo>
                <a:lnTo>
                  <a:pt x="31732" y="214272"/>
                </a:lnTo>
                <a:lnTo>
                  <a:pt x="28586" y="196844"/>
                </a:lnTo>
                <a:lnTo>
                  <a:pt x="27508" y="178790"/>
                </a:lnTo>
                <a:lnTo>
                  <a:pt x="28586" y="160731"/>
                </a:lnTo>
                <a:lnTo>
                  <a:pt x="31732" y="143303"/>
                </a:lnTo>
                <a:lnTo>
                  <a:pt x="36814" y="126623"/>
                </a:lnTo>
                <a:lnTo>
                  <a:pt x="43700" y="110807"/>
                </a:lnTo>
                <a:lnTo>
                  <a:pt x="342509" y="110807"/>
                </a:lnTo>
                <a:lnTo>
                  <a:pt x="342182" y="110032"/>
                </a:lnTo>
                <a:lnTo>
                  <a:pt x="178841" y="110032"/>
                </a:lnTo>
                <a:lnTo>
                  <a:pt x="167150" y="109817"/>
                </a:lnTo>
                <a:lnTo>
                  <a:pt x="155614" y="109204"/>
                </a:lnTo>
                <a:lnTo>
                  <a:pt x="144195" y="108214"/>
                </a:lnTo>
                <a:lnTo>
                  <a:pt x="132905" y="106870"/>
                </a:lnTo>
                <a:lnTo>
                  <a:pt x="134513" y="101993"/>
                </a:lnTo>
                <a:lnTo>
                  <a:pt x="105549" y="101993"/>
                </a:lnTo>
                <a:lnTo>
                  <a:pt x="93351" y="98998"/>
                </a:lnTo>
                <a:lnTo>
                  <a:pt x="81422" y="95538"/>
                </a:lnTo>
                <a:lnTo>
                  <a:pt x="69784" y="91617"/>
                </a:lnTo>
                <a:lnTo>
                  <a:pt x="58458" y="87236"/>
                </a:lnTo>
                <a:lnTo>
                  <a:pt x="74315" y="69508"/>
                </a:lnTo>
                <a:lnTo>
                  <a:pt x="92746" y="54457"/>
                </a:lnTo>
                <a:lnTo>
                  <a:pt x="113413" y="42416"/>
                </a:lnTo>
                <a:lnTo>
                  <a:pt x="135978" y="33718"/>
                </a:lnTo>
                <a:lnTo>
                  <a:pt x="174040" y="33718"/>
                </a:lnTo>
                <a:lnTo>
                  <a:pt x="178790" y="29552"/>
                </a:lnTo>
                <a:lnTo>
                  <a:pt x="275611" y="29552"/>
                </a:lnTo>
                <a:lnTo>
                  <a:pt x="269338" y="24682"/>
                </a:lnTo>
                <a:lnTo>
                  <a:pt x="226809" y="6562"/>
                </a:lnTo>
                <a:lnTo>
                  <a:pt x="179501" y="12"/>
                </a:lnTo>
                <a:lnTo>
                  <a:pt x="178981" y="0"/>
                </a:lnTo>
                <a:close/>
              </a:path>
              <a:path w="358140" h="358139">
                <a:moveTo>
                  <a:pt x="342174" y="247548"/>
                </a:moveTo>
                <a:lnTo>
                  <a:pt x="178790" y="247548"/>
                </a:lnTo>
                <a:lnTo>
                  <a:pt x="190423" y="247758"/>
                </a:lnTo>
                <a:lnTo>
                  <a:pt x="201956" y="248372"/>
                </a:lnTo>
                <a:lnTo>
                  <a:pt x="213378" y="249364"/>
                </a:lnTo>
                <a:lnTo>
                  <a:pt x="224675" y="250710"/>
                </a:lnTo>
                <a:lnTo>
                  <a:pt x="216302" y="276095"/>
                </a:lnTo>
                <a:lnTo>
                  <a:pt x="205666" y="297946"/>
                </a:lnTo>
                <a:lnTo>
                  <a:pt x="193064" y="315509"/>
                </a:lnTo>
                <a:lnTo>
                  <a:pt x="178790" y="328028"/>
                </a:lnTo>
                <a:lnTo>
                  <a:pt x="275554" y="328028"/>
                </a:lnTo>
                <a:lnTo>
                  <a:pt x="280942" y="323862"/>
                </a:lnTo>
                <a:lnTo>
                  <a:pt x="221602" y="323862"/>
                </a:lnTo>
                <a:lnTo>
                  <a:pt x="230948" y="309349"/>
                </a:lnTo>
                <a:lnTo>
                  <a:pt x="239183" y="293015"/>
                </a:lnTo>
                <a:lnTo>
                  <a:pt x="246235" y="275036"/>
                </a:lnTo>
                <a:lnTo>
                  <a:pt x="252031" y="255587"/>
                </a:lnTo>
                <a:lnTo>
                  <a:pt x="338777" y="255587"/>
                </a:lnTo>
                <a:lnTo>
                  <a:pt x="342174" y="247548"/>
                </a:lnTo>
                <a:close/>
              </a:path>
              <a:path w="358140" h="358139">
                <a:moveTo>
                  <a:pt x="134514" y="255587"/>
                </a:moveTo>
                <a:lnTo>
                  <a:pt x="105549" y="255587"/>
                </a:lnTo>
                <a:lnTo>
                  <a:pt x="111340" y="275036"/>
                </a:lnTo>
                <a:lnTo>
                  <a:pt x="118392" y="293015"/>
                </a:lnTo>
                <a:lnTo>
                  <a:pt x="126630" y="309349"/>
                </a:lnTo>
                <a:lnTo>
                  <a:pt x="135978" y="323862"/>
                </a:lnTo>
                <a:lnTo>
                  <a:pt x="174040" y="323862"/>
                </a:lnTo>
                <a:lnTo>
                  <a:pt x="164516" y="315509"/>
                </a:lnTo>
                <a:lnTo>
                  <a:pt x="151914" y="297946"/>
                </a:lnTo>
                <a:lnTo>
                  <a:pt x="141278" y="276095"/>
                </a:lnTo>
                <a:lnTo>
                  <a:pt x="134514" y="255587"/>
                </a:lnTo>
                <a:close/>
              </a:path>
              <a:path w="358140" h="358139">
                <a:moveTo>
                  <a:pt x="338777" y="255587"/>
                </a:moveTo>
                <a:lnTo>
                  <a:pt x="252031" y="255587"/>
                </a:lnTo>
                <a:lnTo>
                  <a:pt x="264216" y="258582"/>
                </a:lnTo>
                <a:lnTo>
                  <a:pt x="276144" y="262042"/>
                </a:lnTo>
                <a:lnTo>
                  <a:pt x="287787" y="265963"/>
                </a:lnTo>
                <a:lnTo>
                  <a:pt x="299123" y="270344"/>
                </a:lnTo>
                <a:lnTo>
                  <a:pt x="283265" y="288065"/>
                </a:lnTo>
                <a:lnTo>
                  <a:pt x="264834" y="303114"/>
                </a:lnTo>
                <a:lnTo>
                  <a:pt x="244168" y="315157"/>
                </a:lnTo>
                <a:lnTo>
                  <a:pt x="221602" y="323862"/>
                </a:lnTo>
                <a:lnTo>
                  <a:pt x="280942" y="323862"/>
                </a:lnTo>
                <a:lnTo>
                  <a:pt x="305152" y="305146"/>
                </a:lnTo>
                <a:lnTo>
                  <a:pt x="333128" y="268952"/>
                </a:lnTo>
                <a:lnTo>
                  <a:pt x="338777" y="255587"/>
                </a:lnTo>
                <a:close/>
              </a:path>
              <a:path w="358140" h="358139">
                <a:moveTo>
                  <a:pt x="342509" y="110807"/>
                </a:moveTo>
                <a:lnTo>
                  <a:pt x="43700" y="110807"/>
                </a:lnTo>
                <a:lnTo>
                  <a:pt x="57296" y="116281"/>
                </a:lnTo>
                <a:lnTo>
                  <a:pt x="71215" y="121129"/>
                </a:lnTo>
                <a:lnTo>
                  <a:pt x="85504" y="125363"/>
                </a:lnTo>
                <a:lnTo>
                  <a:pt x="100088" y="128955"/>
                </a:lnTo>
                <a:lnTo>
                  <a:pt x="98452" y="141021"/>
                </a:lnTo>
                <a:lnTo>
                  <a:pt x="97259" y="153355"/>
                </a:lnTo>
                <a:lnTo>
                  <a:pt x="96527" y="165949"/>
                </a:lnTo>
                <a:lnTo>
                  <a:pt x="96278" y="178790"/>
                </a:lnTo>
                <a:lnTo>
                  <a:pt x="96527" y="191629"/>
                </a:lnTo>
                <a:lnTo>
                  <a:pt x="97259" y="204225"/>
                </a:lnTo>
                <a:lnTo>
                  <a:pt x="98453" y="216559"/>
                </a:lnTo>
                <a:lnTo>
                  <a:pt x="100088" y="228612"/>
                </a:lnTo>
                <a:lnTo>
                  <a:pt x="85450" y="232227"/>
                </a:lnTo>
                <a:lnTo>
                  <a:pt x="71156" y="236469"/>
                </a:lnTo>
                <a:lnTo>
                  <a:pt x="57231" y="241323"/>
                </a:lnTo>
                <a:lnTo>
                  <a:pt x="43700" y="246773"/>
                </a:lnTo>
                <a:lnTo>
                  <a:pt x="313880" y="246773"/>
                </a:lnTo>
                <a:lnTo>
                  <a:pt x="300349" y="241323"/>
                </a:lnTo>
                <a:lnTo>
                  <a:pt x="286424" y="236469"/>
                </a:lnTo>
                <a:lnTo>
                  <a:pt x="272130" y="232227"/>
                </a:lnTo>
                <a:lnTo>
                  <a:pt x="257492" y="228612"/>
                </a:lnTo>
                <a:lnTo>
                  <a:pt x="258157" y="223710"/>
                </a:lnTo>
                <a:lnTo>
                  <a:pt x="127266" y="223710"/>
                </a:lnTo>
                <a:lnTo>
                  <a:pt x="125778" y="212801"/>
                </a:lnTo>
                <a:lnTo>
                  <a:pt x="124682" y="201660"/>
                </a:lnTo>
                <a:lnTo>
                  <a:pt x="124005" y="190313"/>
                </a:lnTo>
                <a:lnTo>
                  <a:pt x="123774" y="178790"/>
                </a:lnTo>
                <a:lnTo>
                  <a:pt x="124005" y="167267"/>
                </a:lnTo>
                <a:lnTo>
                  <a:pt x="124683" y="155914"/>
                </a:lnTo>
                <a:lnTo>
                  <a:pt x="125783" y="144768"/>
                </a:lnTo>
                <a:lnTo>
                  <a:pt x="127279" y="133857"/>
                </a:lnTo>
                <a:lnTo>
                  <a:pt x="258155" y="133857"/>
                </a:lnTo>
                <a:lnTo>
                  <a:pt x="257492" y="128968"/>
                </a:lnTo>
                <a:lnTo>
                  <a:pt x="272187" y="125348"/>
                </a:lnTo>
                <a:lnTo>
                  <a:pt x="286490" y="121110"/>
                </a:lnTo>
                <a:lnTo>
                  <a:pt x="300420" y="116257"/>
                </a:lnTo>
                <a:lnTo>
                  <a:pt x="313893" y="110832"/>
                </a:lnTo>
                <a:lnTo>
                  <a:pt x="342520" y="110832"/>
                </a:lnTo>
                <a:close/>
              </a:path>
              <a:path w="358140" h="358139">
                <a:moveTo>
                  <a:pt x="342520" y="110832"/>
                </a:moveTo>
                <a:lnTo>
                  <a:pt x="313893" y="110832"/>
                </a:lnTo>
                <a:lnTo>
                  <a:pt x="320771" y="126641"/>
                </a:lnTo>
                <a:lnTo>
                  <a:pt x="325850" y="143316"/>
                </a:lnTo>
                <a:lnTo>
                  <a:pt x="328995" y="160739"/>
                </a:lnTo>
                <a:lnTo>
                  <a:pt x="330073" y="178790"/>
                </a:lnTo>
                <a:lnTo>
                  <a:pt x="328994" y="196844"/>
                </a:lnTo>
                <a:lnTo>
                  <a:pt x="325848" y="214272"/>
                </a:lnTo>
                <a:lnTo>
                  <a:pt x="320766" y="230956"/>
                </a:lnTo>
                <a:lnTo>
                  <a:pt x="313880" y="246773"/>
                </a:lnTo>
                <a:lnTo>
                  <a:pt x="342502" y="246773"/>
                </a:lnTo>
                <a:lnTo>
                  <a:pt x="351172" y="226261"/>
                </a:lnTo>
                <a:lnTo>
                  <a:pt x="357568" y="178790"/>
                </a:lnTo>
                <a:lnTo>
                  <a:pt x="351201" y="131426"/>
                </a:lnTo>
                <a:lnTo>
                  <a:pt x="342520" y="110832"/>
                </a:lnTo>
                <a:close/>
              </a:path>
              <a:path w="358140" h="358139">
                <a:moveTo>
                  <a:pt x="178790" y="220052"/>
                </a:moveTo>
                <a:lnTo>
                  <a:pt x="165734" y="220292"/>
                </a:lnTo>
                <a:lnTo>
                  <a:pt x="152785" y="220995"/>
                </a:lnTo>
                <a:lnTo>
                  <a:pt x="139958" y="222142"/>
                </a:lnTo>
                <a:lnTo>
                  <a:pt x="127266" y="223710"/>
                </a:lnTo>
                <a:lnTo>
                  <a:pt x="230301" y="223710"/>
                </a:lnTo>
                <a:lnTo>
                  <a:pt x="217611" y="222142"/>
                </a:lnTo>
                <a:lnTo>
                  <a:pt x="204789" y="220995"/>
                </a:lnTo>
                <a:lnTo>
                  <a:pt x="191845" y="220292"/>
                </a:lnTo>
                <a:lnTo>
                  <a:pt x="178790" y="220052"/>
                </a:lnTo>
                <a:close/>
              </a:path>
              <a:path w="358140" h="358139">
                <a:moveTo>
                  <a:pt x="258157" y="133870"/>
                </a:moveTo>
                <a:lnTo>
                  <a:pt x="230301" y="133870"/>
                </a:lnTo>
                <a:lnTo>
                  <a:pt x="231790" y="144779"/>
                </a:lnTo>
                <a:lnTo>
                  <a:pt x="232886" y="155921"/>
                </a:lnTo>
                <a:lnTo>
                  <a:pt x="233562" y="167267"/>
                </a:lnTo>
                <a:lnTo>
                  <a:pt x="233794" y="178790"/>
                </a:lnTo>
                <a:lnTo>
                  <a:pt x="233562" y="190313"/>
                </a:lnTo>
                <a:lnTo>
                  <a:pt x="232886" y="201660"/>
                </a:lnTo>
                <a:lnTo>
                  <a:pt x="231790" y="212801"/>
                </a:lnTo>
                <a:lnTo>
                  <a:pt x="230301" y="223710"/>
                </a:lnTo>
                <a:lnTo>
                  <a:pt x="258157" y="223710"/>
                </a:lnTo>
                <a:lnTo>
                  <a:pt x="259127" y="216559"/>
                </a:lnTo>
                <a:lnTo>
                  <a:pt x="260321" y="204225"/>
                </a:lnTo>
                <a:lnTo>
                  <a:pt x="261053" y="191629"/>
                </a:lnTo>
                <a:lnTo>
                  <a:pt x="261302" y="178790"/>
                </a:lnTo>
                <a:lnTo>
                  <a:pt x="261053" y="165949"/>
                </a:lnTo>
                <a:lnTo>
                  <a:pt x="260320" y="153349"/>
                </a:lnTo>
                <a:lnTo>
                  <a:pt x="259125" y="141010"/>
                </a:lnTo>
                <a:lnTo>
                  <a:pt x="258157" y="133870"/>
                </a:lnTo>
                <a:close/>
              </a:path>
              <a:path w="358140" h="358139">
                <a:moveTo>
                  <a:pt x="258155" y="133857"/>
                </a:moveTo>
                <a:lnTo>
                  <a:pt x="127279" y="133857"/>
                </a:lnTo>
                <a:lnTo>
                  <a:pt x="140018" y="135438"/>
                </a:lnTo>
                <a:lnTo>
                  <a:pt x="152811" y="136585"/>
                </a:lnTo>
                <a:lnTo>
                  <a:pt x="165743" y="137288"/>
                </a:lnTo>
                <a:lnTo>
                  <a:pt x="178790" y="137528"/>
                </a:lnTo>
                <a:lnTo>
                  <a:pt x="191888" y="137288"/>
                </a:lnTo>
                <a:lnTo>
                  <a:pt x="204832" y="136583"/>
                </a:lnTo>
                <a:lnTo>
                  <a:pt x="217666" y="135433"/>
                </a:lnTo>
                <a:lnTo>
                  <a:pt x="230301" y="133870"/>
                </a:lnTo>
                <a:lnTo>
                  <a:pt x="258157" y="133870"/>
                </a:lnTo>
                <a:close/>
              </a:path>
              <a:path w="358140" h="358139">
                <a:moveTo>
                  <a:pt x="275611" y="29552"/>
                </a:moveTo>
                <a:lnTo>
                  <a:pt x="178790" y="29552"/>
                </a:lnTo>
                <a:lnTo>
                  <a:pt x="193064" y="42069"/>
                </a:lnTo>
                <a:lnTo>
                  <a:pt x="205666" y="59631"/>
                </a:lnTo>
                <a:lnTo>
                  <a:pt x="216302" y="81486"/>
                </a:lnTo>
                <a:lnTo>
                  <a:pt x="224675" y="106883"/>
                </a:lnTo>
                <a:lnTo>
                  <a:pt x="213390" y="108221"/>
                </a:lnTo>
                <a:lnTo>
                  <a:pt x="201982" y="109210"/>
                </a:lnTo>
                <a:lnTo>
                  <a:pt x="190462" y="109822"/>
                </a:lnTo>
                <a:lnTo>
                  <a:pt x="178841" y="110032"/>
                </a:lnTo>
                <a:lnTo>
                  <a:pt x="342182" y="110032"/>
                </a:lnTo>
                <a:lnTo>
                  <a:pt x="338798" y="102006"/>
                </a:lnTo>
                <a:lnTo>
                  <a:pt x="252027" y="101993"/>
                </a:lnTo>
                <a:lnTo>
                  <a:pt x="246232" y="82542"/>
                </a:lnTo>
                <a:lnTo>
                  <a:pt x="239180" y="64560"/>
                </a:lnTo>
                <a:lnTo>
                  <a:pt x="230944" y="48226"/>
                </a:lnTo>
                <a:lnTo>
                  <a:pt x="221602" y="33718"/>
                </a:lnTo>
                <a:lnTo>
                  <a:pt x="280976" y="33718"/>
                </a:lnTo>
                <a:lnTo>
                  <a:pt x="275611" y="29552"/>
                </a:lnTo>
                <a:close/>
              </a:path>
              <a:path w="358140" h="358139">
                <a:moveTo>
                  <a:pt x="280976" y="33718"/>
                </a:moveTo>
                <a:lnTo>
                  <a:pt x="221602" y="33718"/>
                </a:lnTo>
                <a:lnTo>
                  <a:pt x="244175" y="42418"/>
                </a:lnTo>
                <a:lnTo>
                  <a:pt x="264844" y="54463"/>
                </a:lnTo>
                <a:lnTo>
                  <a:pt x="283272" y="69519"/>
                </a:lnTo>
                <a:lnTo>
                  <a:pt x="299123" y="87248"/>
                </a:lnTo>
                <a:lnTo>
                  <a:pt x="287794" y="91630"/>
                </a:lnTo>
                <a:lnTo>
                  <a:pt x="276153" y="95551"/>
                </a:lnTo>
                <a:lnTo>
                  <a:pt x="264224" y="99011"/>
                </a:lnTo>
                <a:lnTo>
                  <a:pt x="252031" y="102006"/>
                </a:lnTo>
                <a:lnTo>
                  <a:pt x="338798" y="102006"/>
                </a:lnTo>
                <a:lnTo>
                  <a:pt x="333238" y="88817"/>
                </a:lnTo>
                <a:lnTo>
                  <a:pt x="305382" y="52668"/>
                </a:lnTo>
                <a:lnTo>
                  <a:pt x="280976" y="33718"/>
                </a:lnTo>
                <a:close/>
              </a:path>
              <a:path w="358140" h="358139">
                <a:moveTo>
                  <a:pt x="174040" y="33718"/>
                </a:moveTo>
                <a:lnTo>
                  <a:pt x="135978" y="33718"/>
                </a:lnTo>
                <a:lnTo>
                  <a:pt x="126628" y="48231"/>
                </a:lnTo>
                <a:lnTo>
                  <a:pt x="118390" y="64566"/>
                </a:lnTo>
                <a:lnTo>
                  <a:pt x="111337" y="82549"/>
                </a:lnTo>
                <a:lnTo>
                  <a:pt x="105549" y="101993"/>
                </a:lnTo>
                <a:lnTo>
                  <a:pt x="134513" y="101993"/>
                </a:lnTo>
                <a:lnTo>
                  <a:pt x="141278" y="81480"/>
                </a:lnTo>
                <a:lnTo>
                  <a:pt x="151914" y="59629"/>
                </a:lnTo>
                <a:lnTo>
                  <a:pt x="164516" y="42069"/>
                </a:lnTo>
                <a:lnTo>
                  <a:pt x="174040" y="33718"/>
                </a:lnTo>
                <a:close/>
              </a:path>
            </a:pathLst>
          </a:custGeom>
          <a:solidFill>
            <a:srgbClr val="040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92084" y="1783497"/>
            <a:ext cx="3675379" cy="1398905"/>
          </a:xfrm>
          <a:custGeom>
            <a:avLst/>
            <a:gdLst/>
            <a:ahLst/>
            <a:cxnLst/>
            <a:rect l="l" t="t" r="r" b="b"/>
            <a:pathLst>
              <a:path w="3675379" h="1398905">
                <a:moveTo>
                  <a:pt x="3553079" y="12"/>
                </a:moveTo>
                <a:lnTo>
                  <a:pt x="122262" y="0"/>
                </a:lnTo>
                <a:lnTo>
                  <a:pt x="74789" y="9649"/>
                </a:lnTo>
                <a:lnTo>
                  <a:pt x="35914" y="35921"/>
                </a:lnTo>
                <a:lnTo>
                  <a:pt x="9647" y="74805"/>
                </a:lnTo>
                <a:lnTo>
                  <a:pt x="0" y="122288"/>
                </a:lnTo>
                <a:lnTo>
                  <a:pt x="0" y="1276299"/>
                </a:lnTo>
                <a:lnTo>
                  <a:pt x="9647" y="1323774"/>
                </a:lnTo>
                <a:lnTo>
                  <a:pt x="35914" y="1362654"/>
                </a:lnTo>
                <a:lnTo>
                  <a:pt x="74789" y="1388925"/>
                </a:lnTo>
                <a:lnTo>
                  <a:pt x="122262" y="1398574"/>
                </a:lnTo>
                <a:lnTo>
                  <a:pt x="3553079" y="1398574"/>
                </a:lnTo>
                <a:lnTo>
                  <a:pt x="3600554" y="1388925"/>
                </a:lnTo>
                <a:lnTo>
                  <a:pt x="3639434" y="1362654"/>
                </a:lnTo>
                <a:lnTo>
                  <a:pt x="3665705" y="1323774"/>
                </a:lnTo>
                <a:lnTo>
                  <a:pt x="3675354" y="1276299"/>
                </a:lnTo>
                <a:lnTo>
                  <a:pt x="3675354" y="122288"/>
                </a:lnTo>
                <a:lnTo>
                  <a:pt x="3665705" y="74807"/>
                </a:lnTo>
                <a:lnTo>
                  <a:pt x="3639434" y="35928"/>
                </a:lnTo>
                <a:lnTo>
                  <a:pt x="3600554" y="9659"/>
                </a:lnTo>
                <a:lnTo>
                  <a:pt x="3553079" y="12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94472" y="1820538"/>
            <a:ext cx="2909570" cy="121348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950" spc="-5" dirty="0">
                <a:latin typeface="HelveticaNeue-Medium"/>
                <a:cs typeface="HelveticaNeue-Medium"/>
              </a:rPr>
              <a:t>Patikimumas ir pagrįstos</a:t>
            </a:r>
            <a:r>
              <a:rPr sz="950" spc="-10" dirty="0">
                <a:latin typeface="HelveticaNeue-Medium"/>
                <a:cs typeface="HelveticaNeue-Medium"/>
              </a:rPr>
              <a:t> </a:t>
            </a:r>
            <a:r>
              <a:rPr sz="950" spc="-5" dirty="0">
                <a:latin typeface="HelveticaNeue-Medium"/>
                <a:cs typeface="HelveticaNeue-Medium"/>
              </a:rPr>
              <a:t>garantijos:</a:t>
            </a:r>
            <a:endParaRPr sz="950">
              <a:latin typeface="HelveticaNeue-Medium"/>
              <a:cs typeface="HelveticaNeue-Medium"/>
            </a:endParaRPr>
          </a:p>
          <a:p>
            <a:pPr marL="61594" marR="7620" indent="-49530">
              <a:lnSpc>
                <a:spcPts val="800"/>
              </a:lnSpc>
              <a:spcBef>
                <a:spcPts val="475"/>
              </a:spcBef>
              <a:buChar char="•"/>
              <a:tabLst>
                <a:tab pos="68580" algn="l"/>
              </a:tabLst>
            </a:pPr>
            <a:r>
              <a:rPr sz="700" dirty="0">
                <a:latin typeface="Helvetica Neue"/>
                <a:cs typeface="Helvetica Neue"/>
              </a:rPr>
              <a:t>Visi stuburinio tinklo maršrutizatoriai yra dubliuoti, kiekvienas</a:t>
            </a:r>
            <a:r>
              <a:rPr sz="700" spc="-100" dirty="0">
                <a:latin typeface="Helvetica Neue"/>
                <a:cs typeface="Helvetica Neue"/>
              </a:rPr>
              <a:t> </a:t>
            </a:r>
            <a:r>
              <a:rPr sz="700" dirty="0">
                <a:latin typeface="Helvetica Neue"/>
                <a:cs typeface="Helvetica Neue"/>
              </a:rPr>
              <a:t>stuburinio  tinklo maršrutizatorius yra įdiegtas skirtingoje geografinėje</a:t>
            </a:r>
            <a:r>
              <a:rPr sz="700" spc="-40" dirty="0">
                <a:latin typeface="Helvetica Neue"/>
                <a:cs typeface="Helvetica Neue"/>
              </a:rPr>
              <a:t> </a:t>
            </a:r>
            <a:r>
              <a:rPr sz="700" dirty="0">
                <a:latin typeface="Helvetica Neue"/>
                <a:cs typeface="Helvetica Neue"/>
              </a:rPr>
              <a:t>vietoje;</a:t>
            </a:r>
            <a:endParaRPr sz="700">
              <a:latin typeface="Helvetica Neue"/>
              <a:cs typeface="Helvetica Neue"/>
            </a:endParaRPr>
          </a:p>
          <a:p>
            <a:pPr marL="67945" indent="-55880">
              <a:lnSpc>
                <a:spcPts val="760"/>
              </a:lnSpc>
              <a:buChar char="•"/>
              <a:tabLst>
                <a:tab pos="68580" algn="l"/>
              </a:tabLst>
            </a:pPr>
            <a:r>
              <a:rPr sz="700" dirty="0">
                <a:latin typeface="Helvetica Neue"/>
                <a:cs typeface="Helvetica Neue"/>
              </a:rPr>
              <a:t>Visi loginiai ir fiziniai stuburinio tinklo maršrutizatorių ryšiai yra</a:t>
            </a:r>
            <a:r>
              <a:rPr sz="700" spc="-95" dirty="0">
                <a:latin typeface="Helvetica Neue"/>
                <a:cs typeface="Helvetica Neue"/>
              </a:rPr>
              <a:t> </a:t>
            </a:r>
            <a:r>
              <a:rPr sz="700" dirty="0">
                <a:latin typeface="Helvetica Neue"/>
                <a:cs typeface="Helvetica Neue"/>
              </a:rPr>
              <a:t>dubliuoti;</a:t>
            </a:r>
            <a:endParaRPr sz="700">
              <a:latin typeface="Helvetica Neue"/>
              <a:cs typeface="Helvetica Neue"/>
            </a:endParaRPr>
          </a:p>
          <a:p>
            <a:pPr marL="67945" indent="-55880">
              <a:lnSpc>
                <a:spcPts val="800"/>
              </a:lnSpc>
              <a:buChar char="•"/>
              <a:tabLst>
                <a:tab pos="68580" algn="l"/>
              </a:tabLst>
            </a:pPr>
            <a:r>
              <a:rPr sz="700" dirty="0">
                <a:latin typeface="Helvetica Neue"/>
                <a:cs typeface="Helvetica Neue"/>
              </a:rPr>
              <a:t>Visiškai rezervuotas elektros</a:t>
            </a:r>
            <a:r>
              <a:rPr sz="700" spc="-10" dirty="0">
                <a:latin typeface="Helvetica Neue"/>
                <a:cs typeface="Helvetica Neue"/>
              </a:rPr>
              <a:t> </a:t>
            </a:r>
            <a:r>
              <a:rPr sz="700" dirty="0">
                <a:latin typeface="Helvetica Neue"/>
                <a:cs typeface="Helvetica Neue"/>
              </a:rPr>
              <a:t>tiekimas;</a:t>
            </a:r>
            <a:endParaRPr sz="700">
              <a:latin typeface="Helvetica Neue"/>
              <a:cs typeface="Helvetica Neue"/>
            </a:endParaRPr>
          </a:p>
          <a:p>
            <a:pPr marL="61594" marR="392430" indent="-49530">
              <a:lnSpc>
                <a:spcPts val="800"/>
              </a:lnSpc>
              <a:spcBef>
                <a:spcPts val="40"/>
              </a:spcBef>
              <a:buChar char="•"/>
              <a:tabLst>
                <a:tab pos="68580" algn="l"/>
              </a:tabLst>
            </a:pPr>
            <a:r>
              <a:rPr sz="700" dirty="0">
                <a:latin typeface="Helvetica Neue"/>
                <a:cs typeface="Helvetica Neue"/>
              </a:rPr>
              <a:t>Interneto srautas yra subalansuotas tarp visų stuburinio</a:t>
            </a:r>
            <a:r>
              <a:rPr sz="700" spc="-100" dirty="0">
                <a:latin typeface="Helvetica Neue"/>
                <a:cs typeface="Helvetica Neue"/>
              </a:rPr>
              <a:t> </a:t>
            </a:r>
            <a:r>
              <a:rPr sz="700" dirty="0">
                <a:latin typeface="Helvetica Neue"/>
                <a:cs typeface="Helvetica Neue"/>
              </a:rPr>
              <a:t>tinklo  maršrutizatorių;</a:t>
            </a:r>
            <a:endParaRPr sz="700">
              <a:latin typeface="Helvetica Neue"/>
              <a:cs typeface="Helvetica Neue"/>
            </a:endParaRPr>
          </a:p>
          <a:p>
            <a:pPr marL="61594" marR="181610" indent="-49530">
              <a:lnSpc>
                <a:spcPts val="800"/>
              </a:lnSpc>
              <a:buChar char="•"/>
              <a:tabLst>
                <a:tab pos="68580" algn="l"/>
              </a:tabLst>
            </a:pPr>
            <a:r>
              <a:rPr sz="700" dirty="0">
                <a:latin typeface="Helvetica Neue"/>
                <a:cs typeface="Helvetica Neue"/>
              </a:rPr>
              <a:t>Tinkle visada yra palikta pakankamai laisvos talpos</a:t>
            </a:r>
            <a:r>
              <a:rPr sz="700" spc="-100" dirty="0">
                <a:latin typeface="Helvetica Neue"/>
                <a:cs typeface="Helvetica Neue"/>
              </a:rPr>
              <a:t> </a:t>
            </a:r>
            <a:r>
              <a:rPr sz="700" dirty="0">
                <a:latin typeface="Helvetica Neue"/>
                <a:cs typeface="Helvetica Neue"/>
              </a:rPr>
              <a:t>nenumatytiems  šuoliams – 100% pristatytų IP</a:t>
            </a:r>
            <a:r>
              <a:rPr sz="700" spc="-10" dirty="0">
                <a:latin typeface="Helvetica Neue"/>
                <a:cs typeface="Helvetica Neue"/>
              </a:rPr>
              <a:t> </a:t>
            </a:r>
            <a:r>
              <a:rPr sz="700" dirty="0">
                <a:latin typeface="Helvetica Neue"/>
                <a:cs typeface="Helvetica Neue"/>
              </a:rPr>
              <a:t>paketų;</a:t>
            </a:r>
            <a:endParaRPr sz="700">
              <a:latin typeface="Helvetica Neue"/>
              <a:cs typeface="Helvetica Neue"/>
            </a:endParaRPr>
          </a:p>
          <a:p>
            <a:pPr marL="67945" indent="-55880">
              <a:lnSpc>
                <a:spcPts val="780"/>
              </a:lnSpc>
              <a:buChar char="•"/>
              <a:tabLst>
                <a:tab pos="68580" algn="l"/>
              </a:tabLst>
            </a:pPr>
            <a:r>
              <a:rPr sz="700" dirty="0">
                <a:latin typeface="Helvetica Neue"/>
                <a:cs typeface="Helvetica Neue"/>
              </a:rPr>
              <a:t>Proaktyvus 24/7 tinklo stebėjimas realiu</a:t>
            </a:r>
            <a:r>
              <a:rPr sz="700" spc="-15" dirty="0">
                <a:latin typeface="Helvetica Neue"/>
                <a:cs typeface="Helvetica Neue"/>
              </a:rPr>
              <a:t> </a:t>
            </a:r>
            <a:r>
              <a:rPr sz="700" dirty="0">
                <a:latin typeface="Helvetica Neue"/>
                <a:cs typeface="Helvetica Neue"/>
              </a:rPr>
              <a:t>laiku.</a:t>
            </a:r>
            <a:endParaRPr sz="700">
              <a:latin typeface="Helvetica Neue"/>
              <a:cs typeface="Helvetica Neu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29535" y="1906297"/>
            <a:ext cx="363220" cy="388620"/>
          </a:xfrm>
          <a:custGeom>
            <a:avLst/>
            <a:gdLst/>
            <a:ahLst/>
            <a:cxnLst/>
            <a:rect l="l" t="t" r="r" b="b"/>
            <a:pathLst>
              <a:path w="363220" h="388619">
                <a:moveTo>
                  <a:pt x="181603" y="0"/>
                </a:moveTo>
                <a:lnTo>
                  <a:pt x="172048" y="1565"/>
                </a:lnTo>
                <a:lnTo>
                  <a:pt x="163309" y="6253"/>
                </a:lnTo>
                <a:lnTo>
                  <a:pt x="132970" y="26298"/>
                </a:lnTo>
                <a:lnTo>
                  <a:pt x="100291" y="41436"/>
                </a:lnTo>
                <a:lnTo>
                  <a:pt x="65736" y="51496"/>
                </a:lnTo>
                <a:lnTo>
                  <a:pt x="29768" y="56303"/>
                </a:lnTo>
                <a:lnTo>
                  <a:pt x="18173" y="58819"/>
                </a:lnTo>
                <a:lnTo>
                  <a:pt x="8712" y="65333"/>
                </a:lnTo>
                <a:lnTo>
                  <a:pt x="2336" y="74895"/>
                </a:lnTo>
                <a:lnTo>
                  <a:pt x="2" y="86542"/>
                </a:lnTo>
                <a:lnTo>
                  <a:pt x="0" y="162221"/>
                </a:lnTo>
                <a:lnTo>
                  <a:pt x="7923" y="228158"/>
                </a:lnTo>
                <a:lnTo>
                  <a:pt x="28750" y="280331"/>
                </a:lnTo>
                <a:lnTo>
                  <a:pt x="57941" y="320137"/>
                </a:lnTo>
                <a:lnTo>
                  <a:pt x="91124" y="349206"/>
                </a:lnTo>
                <a:lnTo>
                  <a:pt x="123815" y="369014"/>
                </a:lnTo>
                <a:lnTo>
                  <a:pt x="169900" y="386897"/>
                </a:lnTo>
                <a:lnTo>
                  <a:pt x="177673" y="388421"/>
                </a:lnTo>
                <a:lnTo>
                  <a:pt x="185534" y="388421"/>
                </a:lnTo>
                <a:lnTo>
                  <a:pt x="239386" y="369014"/>
                </a:lnTo>
                <a:lnTo>
                  <a:pt x="257034" y="358322"/>
                </a:lnTo>
                <a:lnTo>
                  <a:pt x="180276" y="358322"/>
                </a:lnTo>
                <a:lnTo>
                  <a:pt x="177647" y="357624"/>
                </a:lnTo>
                <a:lnTo>
                  <a:pt x="124076" y="335175"/>
                </a:lnTo>
                <a:lnTo>
                  <a:pt x="90998" y="310953"/>
                </a:lnTo>
                <a:lnTo>
                  <a:pt x="60801" y="275391"/>
                </a:lnTo>
                <a:lnTo>
                  <a:pt x="38792" y="226482"/>
                </a:lnTo>
                <a:lnTo>
                  <a:pt x="30276" y="162221"/>
                </a:lnTo>
                <a:lnTo>
                  <a:pt x="30251" y="86555"/>
                </a:lnTo>
                <a:lnTo>
                  <a:pt x="31127" y="86542"/>
                </a:lnTo>
                <a:lnTo>
                  <a:pt x="71715" y="81172"/>
                </a:lnTo>
                <a:lnTo>
                  <a:pt x="110669" y="69859"/>
                </a:lnTo>
                <a:lnTo>
                  <a:pt x="147415" y="52800"/>
                </a:lnTo>
                <a:lnTo>
                  <a:pt x="181381" y="30192"/>
                </a:lnTo>
                <a:lnTo>
                  <a:pt x="238645" y="30192"/>
                </a:lnTo>
                <a:lnTo>
                  <a:pt x="230238" y="26298"/>
                </a:lnTo>
                <a:lnTo>
                  <a:pt x="199898" y="6253"/>
                </a:lnTo>
                <a:lnTo>
                  <a:pt x="191130" y="1561"/>
                </a:lnTo>
                <a:lnTo>
                  <a:pt x="181603" y="0"/>
                </a:lnTo>
                <a:close/>
              </a:path>
              <a:path w="363220" h="388619">
                <a:moveTo>
                  <a:pt x="238645" y="30192"/>
                </a:moveTo>
                <a:lnTo>
                  <a:pt x="181381" y="30192"/>
                </a:lnTo>
                <a:lnTo>
                  <a:pt x="215609" y="52800"/>
                </a:lnTo>
                <a:lnTo>
                  <a:pt x="252487" y="69859"/>
                </a:lnTo>
                <a:lnTo>
                  <a:pt x="291486" y="81172"/>
                </a:lnTo>
                <a:lnTo>
                  <a:pt x="332079" y="86542"/>
                </a:lnTo>
                <a:lnTo>
                  <a:pt x="332371" y="86555"/>
                </a:lnTo>
                <a:lnTo>
                  <a:pt x="332943" y="86555"/>
                </a:lnTo>
                <a:lnTo>
                  <a:pt x="332943" y="162221"/>
                </a:lnTo>
                <a:lnTo>
                  <a:pt x="324427" y="226482"/>
                </a:lnTo>
                <a:lnTo>
                  <a:pt x="302417" y="275391"/>
                </a:lnTo>
                <a:lnTo>
                  <a:pt x="272218" y="310953"/>
                </a:lnTo>
                <a:lnTo>
                  <a:pt x="239136" y="335175"/>
                </a:lnTo>
                <a:lnTo>
                  <a:pt x="185547" y="357624"/>
                </a:lnTo>
                <a:lnTo>
                  <a:pt x="182930" y="358322"/>
                </a:lnTo>
                <a:lnTo>
                  <a:pt x="257034" y="358322"/>
                </a:lnTo>
                <a:lnTo>
                  <a:pt x="305265" y="320137"/>
                </a:lnTo>
                <a:lnTo>
                  <a:pt x="334484" y="280292"/>
                </a:lnTo>
                <a:lnTo>
                  <a:pt x="355284" y="228158"/>
                </a:lnTo>
                <a:lnTo>
                  <a:pt x="363207" y="162221"/>
                </a:lnTo>
                <a:lnTo>
                  <a:pt x="363204" y="86542"/>
                </a:lnTo>
                <a:lnTo>
                  <a:pt x="333451" y="56303"/>
                </a:lnTo>
                <a:lnTo>
                  <a:pt x="297481" y="51496"/>
                </a:lnTo>
                <a:lnTo>
                  <a:pt x="262921" y="41436"/>
                </a:lnTo>
                <a:lnTo>
                  <a:pt x="238645" y="30192"/>
                </a:lnTo>
                <a:close/>
              </a:path>
              <a:path w="363220" h="388619">
                <a:moveTo>
                  <a:pt x="110731" y="191012"/>
                </a:moveTo>
                <a:lnTo>
                  <a:pt x="101155" y="191012"/>
                </a:lnTo>
                <a:lnTo>
                  <a:pt x="89319" y="202836"/>
                </a:lnTo>
                <a:lnTo>
                  <a:pt x="89319" y="212412"/>
                </a:lnTo>
                <a:lnTo>
                  <a:pt x="158623" y="281716"/>
                </a:lnTo>
                <a:lnTo>
                  <a:pt x="162483" y="283290"/>
                </a:lnTo>
                <a:lnTo>
                  <a:pt x="166966" y="283290"/>
                </a:lnTo>
                <a:lnTo>
                  <a:pt x="167462" y="283265"/>
                </a:lnTo>
                <a:lnTo>
                  <a:pt x="172466" y="282770"/>
                </a:lnTo>
                <a:lnTo>
                  <a:pt x="176542" y="280331"/>
                </a:lnTo>
                <a:lnTo>
                  <a:pt x="200494" y="244403"/>
                </a:lnTo>
                <a:lnTo>
                  <a:pt x="164122" y="244403"/>
                </a:lnTo>
                <a:lnTo>
                  <a:pt x="110731" y="191012"/>
                </a:lnTo>
                <a:close/>
              </a:path>
              <a:path w="363220" h="388619">
                <a:moveTo>
                  <a:pt x="258711" y="114723"/>
                </a:moveTo>
                <a:lnTo>
                  <a:pt x="249313" y="116616"/>
                </a:lnTo>
                <a:lnTo>
                  <a:pt x="164122" y="244403"/>
                </a:lnTo>
                <a:lnTo>
                  <a:pt x="200494" y="244403"/>
                </a:lnTo>
                <a:lnTo>
                  <a:pt x="274497" y="133405"/>
                </a:lnTo>
                <a:lnTo>
                  <a:pt x="272618" y="123994"/>
                </a:lnTo>
                <a:lnTo>
                  <a:pt x="258711" y="114723"/>
                </a:lnTo>
                <a:close/>
              </a:path>
            </a:pathLst>
          </a:custGeom>
          <a:solidFill>
            <a:srgbClr val="0001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069" y="1783497"/>
            <a:ext cx="3034665" cy="1398905"/>
          </a:xfrm>
          <a:custGeom>
            <a:avLst/>
            <a:gdLst/>
            <a:ahLst/>
            <a:cxnLst/>
            <a:rect l="l" t="t" r="r" b="b"/>
            <a:pathLst>
              <a:path w="3034665" h="1398905">
                <a:moveTo>
                  <a:pt x="2911944" y="12"/>
                </a:moveTo>
                <a:lnTo>
                  <a:pt x="122288" y="0"/>
                </a:lnTo>
                <a:lnTo>
                  <a:pt x="74805" y="9649"/>
                </a:lnTo>
                <a:lnTo>
                  <a:pt x="35921" y="35921"/>
                </a:lnTo>
                <a:lnTo>
                  <a:pt x="9649" y="74805"/>
                </a:lnTo>
                <a:lnTo>
                  <a:pt x="0" y="122288"/>
                </a:lnTo>
                <a:lnTo>
                  <a:pt x="0" y="1276299"/>
                </a:lnTo>
                <a:lnTo>
                  <a:pt x="9649" y="1323774"/>
                </a:lnTo>
                <a:lnTo>
                  <a:pt x="35921" y="1362654"/>
                </a:lnTo>
                <a:lnTo>
                  <a:pt x="74805" y="1388925"/>
                </a:lnTo>
                <a:lnTo>
                  <a:pt x="122288" y="1398574"/>
                </a:lnTo>
                <a:lnTo>
                  <a:pt x="2911944" y="1398574"/>
                </a:lnTo>
                <a:lnTo>
                  <a:pt x="2959420" y="1388925"/>
                </a:lnTo>
                <a:lnTo>
                  <a:pt x="2998300" y="1362654"/>
                </a:lnTo>
                <a:lnTo>
                  <a:pt x="3024571" y="1323774"/>
                </a:lnTo>
                <a:lnTo>
                  <a:pt x="3034220" y="1276299"/>
                </a:lnTo>
                <a:lnTo>
                  <a:pt x="3034220" y="122288"/>
                </a:lnTo>
                <a:lnTo>
                  <a:pt x="3024571" y="74807"/>
                </a:lnTo>
                <a:lnTo>
                  <a:pt x="2998300" y="35928"/>
                </a:lnTo>
                <a:lnTo>
                  <a:pt x="2959420" y="9659"/>
                </a:lnTo>
                <a:lnTo>
                  <a:pt x="2911944" y="12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6462" y="1820538"/>
            <a:ext cx="2245360" cy="121348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950" spc="-5" dirty="0">
                <a:latin typeface="HelveticaNeue-Medium"/>
                <a:cs typeface="HelveticaNeue-Medium"/>
              </a:rPr>
              <a:t>Nuosavas tinklas</a:t>
            </a:r>
            <a:r>
              <a:rPr sz="950" spc="-10" dirty="0">
                <a:latin typeface="HelveticaNeue-Medium"/>
                <a:cs typeface="HelveticaNeue-Medium"/>
              </a:rPr>
              <a:t> </a:t>
            </a:r>
            <a:r>
              <a:rPr sz="950" spc="-5" dirty="0">
                <a:latin typeface="HelveticaNeue-Medium"/>
                <a:cs typeface="HelveticaNeue-Medium"/>
              </a:rPr>
              <a:t>Lietuvoje</a:t>
            </a:r>
            <a:endParaRPr sz="950">
              <a:latin typeface="HelveticaNeue-Medium"/>
              <a:cs typeface="HelveticaNeue-Medium"/>
            </a:endParaRPr>
          </a:p>
          <a:p>
            <a:pPr marL="61594" marR="6350" indent="-49530">
              <a:lnSpc>
                <a:spcPts val="800"/>
              </a:lnSpc>
              <a:spcBef>
                <a:spcPts val="475"/>
              </a:spcBef>
              <a:buChar char="•"/>
              <a:tabLst>
                <a:tab pos="68580" algn="l"/>
              </a:tabLst>
            </a:pPr>
            <a:r>
              <a:rPr sz="700" dirty="0">
                <a:latin typeface="Helvetica Neue"/>
                <a:cs typeface="Helvetica Neue"/>
              </a:rPr>
              <a:t>Valdome visus savo tinklo elementus ir esame  atsakingi už jų veikimą, o patikimi partneriai</a:t>
            </a:r>
            <a:r>
              <a:rPr sz="700" spc="-100" dirty="0">
                <a:latin typeface="Helvetica Neue"/>
                <a:cs typeface="Helvetica Neue"/>
              </a:rPr>
              <a:t> </a:t>
            </a:r>
            <a:r>
              <a:rPr sz="700" dirty="0">
                <a:latin typeface="Helvetica Neue"/>
                <a:cs typeface="Helvetica Neue"/>
              </a:rPr>
              <a:t>garantuoja  aukštą paslaugos kokybę tarptautiniuose</a:t>
            </a:r>
            <a:r>
              <a:rPr sz="700" spc="-45" dirty="0">
                <a:latin typeface="Helvetica Neue"/>
                <a:cs typeface="Helvetica Neue"/>
              </a:rPr>
              <a:t> </a:t>
            </a:r>
            <a:r>
              <a:rPr sz="700" dirty="0">
                <a:latin typeface="Helvetica Neue"/>
                <a:cs typeface="Helvetica Neue"/>
              </a:rPr>
              <a:t>tinkluose;</a:t>
            </a:r>
            <a:endParaRPr sz="700">
              <a:latin typeface="Helvetica Neue"/>
              <a:cs typeface="Helvetica Neue"/>
            </a:endParaRPr>
          </a:p>
          <a:p>
            <a:pPr marL="61594" marR="5080" indent="-49530">
              <a:lnSpc>
                <a:spcPts val="800"/>
              </a:lnSpc>
              <a:buChar char="•"/>
              <a:tabLst>
                <a:tab pos="68580" algn="l"/>
              </a:tabLst>
            </a:pPr>
            <a:r>
              <a:rPr sz="700" dirty="0">
                <a:latin typeface="Helvetica Neue"/>
                <a:cs typeface="Helvetica Neue"/>
              </a:rPr>
              <a:t>Lietuvoje nėra kito tokio plataus tinklo operatoriaus,  visi kiti paslaugų tiekėjai dažnai nuomoja tarpmiestinį</a:t>
            </a:r>
            <a:r>
              <a:rPr sz="700" spc="-100" dirty="0">
                <a:latin typeface="Helvetica Neue"/>
                <a:cs typeface="Helvetica Neue"/>
              </a:rPr>
              <a:t> </a:t>
            </a:r>
            <a:r>
              <a:rPr sz="700" dirty="0">
                <a:latin typeface="Helvetica Neue"/>
                <a:cs typeface="Helvetica Neue"/>
              </a:rPr>
              <a:t>ir  (arba) prieigos tinklą iš „Telia“ arba naudoja mažiau  patikimus belaidžius sprendimus. Dėka „Telia Lietuva“  šviesolaidinio tinklo Lietuva yra lyderė tarp Europos  šalių pagal optinio tinklo</a:t>
            </a:r>
            <a:r>
              <a:rPr sz="700" spc="-15" dirty="0">
                <a:latin typeface="Helvetica Neue"/>
                <a:cs typeface="Helvetica Neue"/>
              </a:rPr>
              <a:t> </a:t>
            </a:r>
            <a:r>
              <a:rPr sz="700" dirty="0">
                <a:latin typeface="Helvetica Neue"/>
                <a:cs typeface="Helvetica Neue"/>
              </a:rPr>
              <a:t>skvarbą.</a:t>
            </a:r>
            <a:endParaRPr sz="700">
              <a:latin typeface="Helvetica Neue"/>
              <a:cs typeface="Helvetica Neu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0237" y="1874122"/>
            <a:ext cx="306070" cy="409575"/>
          </a:xfrm>
          <a:custGeom>
            <a:avLst/>
            <a:gdLst/>
            <a:ahLst/>
            <a:cxnLst/>
            <a:rect l="l" t="t" r="r" b="b"/>
            <a:pathLst>
              <a:path w="306070" h="409575">
                <a:moveTo>
                  <a:pt x="152895" y="0"/>
                </a:moveTo>
                <a:lnTo>
                  <a:pt x="104617" y="7808"/>
                </a:lnTo>
                <a:lnTo>
                  <a:pt x="62651" y="29539"/>
                </a:lnTo>
                <a:lnTo>
                  <a:pt x="29536" y="62657"/>
                </a:lnTo>
                <a:lnTo>
                  <a:pt x="7806" y="104621"/>
                </a:lnTo>
                <a:lnTo>
                  <a:pt x="0" y="152895"/>
                </a:lnTo>
                <a:lnTo>
                  <a:pt x="7866" y="202122"/>
                </a:lnTo>
                <a:lnTo>
                  <a:pt x="28199" y="252309"/>
                </a:lnTo>
                <a:lnTo>
                  <a:pt x="56095" y="300426"/>
                </a:lnTo>
                <a:lnTo>
                  <a:pt x="86655" y="343447"/>
                </a:lnTo>
                <a:lnTo>
                  <a:pt x="114976" y="378346"/>
                </a:lnTo>
                <a:lnTo>
                  <a:pt x="140474" y="406730"/>
                </a:lnTo>
                <a:lnTo>
                  <a:pt x="146570" y="409371"/>
                </a:lnTo>
                <a:lnTo>
                  <a:pt x="159232" y="409371"/>
                </a:lnTo>
                <a:lnTo>
                  <a:pt x="165341" y="406704"/>
                </a:lnTo>
                <a:lnTo>
                  <a:pt x="169659" y="402082"/>
                </a:lnTo>
                <a:lnTo>
                  <a:pt x="190833" y="378339"/>
                </a:lnTo>
                <a:lnTo>
                  <a:pt x="193456" y="375107"/>
                </a:lnTo>
                <a:lnTo>
                  <a:pt x="152895" y="375107"/>
                </a:lnTo>
                <a:lnTo>
                  <a:pt x="128645" y="346980"/>
                </a:lnTo>
                <a:lnTo>
                  <a:pt x="96871" y="305730"/>
                </a:lnTo>
                <a:lnTo>
                  <a:pt x="64989" y="256323"/>
                </a:lnTo>
                <a:lnTo>
                  <a:pt x="40420" y="203723"/>
                </a:lnTo>
                <a:lnTo>
                  <a:pt x="30581" y="152895"/>
                </a:lnTo>
                <a:lnTo>
                  <a:pt x="40208" y="105328"/>
                </a:lnTo>
                <a:lnTo>
                  <a:pt x="66444" y="66444"/>
                </a:lnTo>
                <a:lnTo>
                  <a:pt x="105328" y="40208"/>
                </a:lnTo>
                <a:lnTo>
                  <a:pt x="152895" y="30581"/>
                </a:lnTo>
                <a:lnTo>
                  <a:pt x="244180" y="30581"/>
                </a:lnTo>
                <a:lnTo>
                  <a:pt x="243138" y="29539"/>
                </a:lnTo>
                <a:lnTo>
                  <a:pt x="201173" y="7808"/>
                </a:lnTo>
                <a:lnTo>
                  <a:pt x="152895" y="0"/>
                </a:lnTo>
                <a:close/>
              </a:path>
              <a:path w="306070" h="409575">
                <a:moveTo>
                  <a:pt x="244180" y="30581"/>
                </a:moveTo>
                <a:lnTo>
                  <a:pt x="152895" y="30581"/>
                </a:lnTo>
                <a:lnTo>
                  <a:pt x="200464" y="40208"/>
                </a:lnTo>
                <a:lnTo>
                  <a:pt x="239352" y="66444"/>
                </a:lnTo>
                <a:lnTo>
                  <a:pt x="265593" y="105328"/>
                </a:lnTo>
                <a:lnTo>
                  <a:pt x="275221" y="152895"/>
                </a:lnTo>
                <a:lnTo>
                  <a:pt x="265383" y="203723"/>
                </a:lnTo>
                <a:lnTo>
                  <a:pt x="240813" y="256323"/>
                </a:lnTo>
                <a:lnTo>
                  <a:pt x="208929" y="305730"/>
                </a:lnTo>
                <a:lnTo>
                  <a:pt x="177150" y="346980"/>
                </a:lnTo>
                <a:lnTo>
                  <a:pt x="152895" y="375107"/>
                </a:lnTo>
                <a:lnTo>
                  <a:pt x="193456" y="375107"/>
                </a:lnTo>
                <a:lnTo>
                  <a:pt x="219148" y="343444"/>
                </a:lnTo>
                <a:lnTo>
                  <a:pt x="249702" y="300424"/>
                </a:lnTo>
                <a:lnTo>
                  <a:pt x="277595" y="252308"/>
                </a:lnTo>
                <a:lnTo>
                  <a:pt x="297924" y="202122"/>
                </a:lnTo>
                <a:lnTo>
                  <a:pt x="305790" y="152895"/>
                </a:lnTo>
                <a:lnTo>
                  <a:pt x="297983" y="104621"/>
                </a:lnTo>
                <a:lnTo>
                  <a:pt x="276254" y="62657"/>
                </a:lnTo>
                <a:lnTo>
                  <a:pt x="244180" y="30581"/>
                </a:lnTo>
                <a:close/>
              </a:path>
              <a:path w="306070" h="409575">
                <a:moveTo>
                  <a:pt x="152895" y="76441"/>
                </a:moveTo>
                <a:lnTo>
                  <a:pt x="123172" y="82459"/>
                </a:lnTo>
                <a:lnTo>
                  <a:pt x="98866" y="98861"/>
                </a:lnTo>
                <a:lnTo>
                  <a:pt x="82461" y="123166"/>
                </a:lnTo>
                <a:lnTo>
                  <a:pt x="76441" y="152895"/>
                </a:lnTo>
                <a:lnTo>
                  <a:pt x="82461" y="182623"/>
                </a:lnTo>
                <a:lnTo>
                  <a:pt x="98866" y="206929"/>
                </a:lnTo>
                <a:lnTo>
                  <a:pt x="123172" y="223330"/>
                </a:lnTo>
                <a:lnTo>
                  <a:pt x="152895" y="229349"/>
                </a:lnTo>
                <a:lnTo>
                  <a:pt x="182623" y="223330"/>
                </a:lnTo>
                <a:lnTo>
                  <a:pt x="206929" y="206929"/>
                </a:lnTo>
                <a:lnTo>
                  <a:pt x="212436" y="198767"/>
                </a:lnTo>
                <a:lnTo>
                  <a:pt x="152895" y="198767"/>
                </a:lnTo>
                <a:lnTo>
                  <a:pt x="135062" y="195157"/>
                </a:lnTo>
                <a:lnTo>
                  <a:pt x="120483" y="185318"/>
                </a:lnTo>
                <a:lnTo>
                  <a:pt x="110645" y="170735"/>
                </a:lnTo>
                <a:lnTo>
                  <a:pt x="107035" y="152895"/>
                </a:lnTo>
                <a:lnTo>
                  <a:pt x="110645" y="135062"/>
                </a:lnTo>
                <a:lnTo>
                  <a:pt x="120483" y="120483"/>
                </a:lnTo>
                <a:lnTo>
                  <a:pt x="135062" y="110645"/>
                </a:lnTo>
                <a:lnTo>
                  <a:pt x="152895" y="107035"/>
                </a:lnTo>
                <a:lnTo>
                  <a:pt x="212445" y="107035"/>
                </a:lnTo>
                <a:lnTo>
                  <a:pt x="206929" y="98861"/>
                </a:lnTo>
                <a:lnTo>
                  <a:pt x="182623" y="82459"/>
                </a:lnTo>
                <a:lnTo>
                  <a:pt x="152895" y="76441"/>
                </a:lnTo>
                <a:close/>
              </a:path>
              <a:path w="306070" h="409575">
                <a:moveTo>
                  <a:pt x="212445" y="107035"/>
                </a:moveTo>
                <a:lnTo>
                  <a:pt x="152895" y="107035"/>
                </a:lnTo>
                <a:lnTo>
                  <a:pt x="170735" y="110645"/>
                </a:lnTo>
                <a:lnTo>
                  <a:pt x="185318" y="120483"/>
                </a:lnTo>
                <a:lnTo>
                  <a:pt x="195157" y="135062"/>
                </a:lnTo>
                <a:lnTo>
                  <a:pt x="198767" y="152895"/>
                </a:lnTo>
                <a:lnTo>
                  <a:pt x="195157" y="170735"/>
                </a:lnTo>
                <a:lnTo>
                  <a:pt x="185318" y="185318"/>
                </a:lnTo>
                <a:lnTo>
                  <a:pt x="170735" y="195157"/>
                </a:lnTo>
                <a:lnTo>
                  <a:pt x="152895" y="198767"/>
                </a:lnTo>
                <a:lnTo>
                  <a:pt x="212436" y="198767"/>
                </a:lnTo>
                <a:lnTo>
                  <a:pt x="223330" y="182623"/>
                </a:lnTo>
                <a:lnTo>
                  <a:pt x="229349" y="152895"/>
                </a:lnTo>
                <a:lnTo>
                  <a:pt x="223330" y="123166"/>
                </a:lnTo>
                <a:lnTo>
                  <a:pt x="212445" y="107035"/>
                </a:lnTo>
                <a:close/>
              </a:path>
            </a:pathLst>
          </a:custGeom>
          <a:solidFill>
            <a:srgbClr val="040D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93085" y="4367698"/>
            <a:ext cx="2955925" cy="563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dirty="0">
                <a:latin typeface="Pebble"/>
                <a:cs typeface="Pebble"/>
              </a:rPr>
              <a:t>KAINOS</a:t>
            </a:r>
            <a:endParaRPr sz="1900" dirty="0">
              <a:latin typeface="Pebble"/>
              <a:cs typeface="Pebble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900" dirty="0">
                <a:latin typeface="Helvetica Neue"/>
                <a:cs typeface="Helvetica Neue"/>
              </a:rPr>
              <a:t>Trumpiausias naudojimosi paslauga laikotarpis – XX</a:t>
            </a:r>
            <a:r>
              <a:rPr sz="900" spc="-95" dirty="0">
                <a:latin typeface="Helvetica Neue"/>
                <a:cs typeface="Helvetica Neue"/>
              </a:rPr>
              <a:t> </a:t>
            </a:r>
            <a:r>
              <a:rPr sz="900" dirty="0">
                <a:latin typeface="Helvetica Neue"/>
                <a:cs typeface="Helvetica Neue"/>
              </a:rPr>
              <a:t>mėn.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93091" y="8110220"/>
            <a:ext cx="143510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Helvetica Neue"/>
                <a:cs typeface="Helvetica Neue"/>
              </a:rPr>
              <a:t>Visos kainos pateiktos Eur be</a:t>
            </a:r>
            <a:r>
              <a:rPr sz="700" spc="-95" dirty="0">
                <a:latin typeface="Helvetica Neue"/>
                <a:cs typeface="Helvetica Neue"/>
              </a:rPr>
              <a:t> </a:t>
            </a:r>
            <a:r>
              <a:rPr sz="700" dirty="0">
                <a:latin typeface="Helvetica Neue"/>
                <a:cs typeface="Helvetica Neue"/>
              </a:rPr>
              <a:t>PVM.</a:t>
            </a:r>
          </a:p>
        </p:txBody>
      </p:sp>
      <p:graphicFrame>
        <p:nvGraphicFramePr>
          <p:cNvPr id="52" name="Table 2">
            <a:extLst>
              <a:ext uri="{FF2B5EF4-FFF2-40B4-BE49-F238E27FC236}">
                <a16:creationId xmlns:a16="http://schemas.microsoft.com/office/drawing/2014/main" id="{45A50BDA-1290-B842-81DC-4592D62C4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161438"/>
              </p:ext>
            </p:extLst>
          </p:nvPr>
        </p:nvGraphicFramePr>
        <p:xfrm>
          <a:off x="304068" y="5041900"/>
          <a:ext cx="5836382" cy="23725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0582">
                  <a:extLst>
                    <a:ext uri="{9D8B030D-6E8A-4147-A177-3AD203B41FA5}">
                      <a16:colId xmlns:a16="http://schemas.microsoft.com/office/drawing/2014/main" val="2992302943"/>
                    </a:ext>
                  </a:extLst>
                </a:gridCol>
                <a:gridCol w="1574084">
                  <a:extLst>
                    <a:ext uri="{9D8B030D-6E8A-4147-A177-3AD203B41FA5}">
                      <a16:colId xmlns:a16="http://schemas.microsoft.com/office/drawing/2014/main" val="1794564743"/>
                    </a:ext>
                  </a:extLst>
                </a:gridCol>
                <a:gridCol w="864316">
                  <a:extLst>
                    <a:ext uri="{9D8B030D-6E8A-4147-A177-3AD203B41FA5}">
                      <a16:colId xmlns:a16="http://schemas.microsoft.com/office/drawing/2014/main" val="326820037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16055879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11711278"/>
                    </a:ext>
                  </a:extLst>
                </a:gridCol>
              </a:tblGrid>
              <a:tr h="582785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lt-LT" sz="900" dirty="0">
                          <a:solidFill>
                            <a:srgbClr val="FFFFFF"/>
                          </a:solidFill>
                          <a:latin typeface="Pebble" panose="020F0703020203020204" pitchFamily="34" charset="0"/>
                          <a:cs typeface="Helvetica Neue"/>
                        </a:rPr>
                        <a:t>PASLAUGOS</a:t>
                      </a:r>
                      <a:r>
                        <a:rPr lang="lt-LT" sz="900" spc="-5" dirty="0">
                          <a:solidFill>
                            <a:srgbClr val="FFFFFF"/>
                          </a:solidFill>
                          <a:latin typeface="Pebble" panose="020F0703020203020204" pitchFamily="34" charset="0"/>
                          <a:cs typeface="Helvetica Neue"/>
                        </a:rPr>
                        <a:t> </a:t>
                      </a:r>
                      <a:r>
                        <a:rPr lang="lt-LT" sz="900" dirty="0">
                          <a:solidFill>
                            <a:srgbClr val="FFFFFF"/>
                          </a:solidFill>
                          <a:latin typeface="Pebble" panose="020F0703020203020204" pitchFamily="34" charset="0"/>
                          <a:cs typeface="Helvetica Neue"/>
                        </a:rPr>
                        <a:t>PAVADINIMAS;</a:t>
                      </a:r>
                      <a:endParaRPr lang="lt-LT" sz="900" dirty="0">
                        <a:latin typeface="Pebble" panose="020F0703020203020204" pitchFamily="34" charset="0"/>
                        <a:cs typeface="Helvetica Neue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A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9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Pebble" panose="020F0703020203020204" pitchFamily="34" charset="0"/>
                        </a:rPr>
                        <a:t>ADRESAS</a:t>
                      </a:r>
                      <a:endParaRPr lang="en-LT" sz="9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Pebble" panose="020F0703020203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A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T" sz="9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Pebble" panose="020F0703020203020204" pitchFamily="34" charset="0"/>
                        </a:rPr>
                        <a:t>PASLAUGŲ</a:t>
                      </a:r>
                    </a:p>
                    <a:p>
                      <a:pPr algn="ctr"/>
                      <a:r>
                        <a:rPr lang="en-LT" sz="9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Pebble" panose="020F0703020203020204" pitchFamily="34" charset="0"/>
                        </a:rPr>
                        <a:t>KIEKIS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A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Pebble" panose="020F0703020203020204" pitchFamily="34" charset="0"/>
                        </a:rPr>
                        <a:t>TERMINAS</a:t>
                      </a:r>
                      <a:endParaRPr lang="en-LT" sz="9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Pebble" panose="020F0703020203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A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T" sz="9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Pebble" panose="020F0703020203020204" pitchFamily="34" charset="0"/>
                        </a:rPr>
                        <a:t>MĖNESINIS MOKESTIS, VISO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A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91891"/>
                  </a:ext>
                </a:extLst>
              </a:tr>
              <a:tr h="399596">
                <a:tc>
                  <a:txBody>
                    <a:bodyPr/>
                    <a:lstStyle/>
                    <a:p>
                      <a:pPr marL="12700" marR="50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lt-LT" sz="1000" dirty="0">
                          <a:latin typeface="Helvetica Neue"/>
                          <a:cs typeface="Helvetica Neue"/>
                        </a:rPr>
                        <a:t>Verslas </a:t>
                      </a:r>
                      <a:r>
                        <a:rPr lang="en-US" sz="1000" dirty="0">
                          <a:latin typeface="Helvetica Neue"/>
                          <a:cs typeface="Helvetica Neue"/>
                        </a:rPr>
                        <a:t>L</a:t>
                      </a:r>
                      <a:endParaRPr lang="en-GB" sz="1000" dirty="0"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0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Kauno g. 8, Ukmergė</a:t>
                      </a:r>
                      <a:endParaRPr lang="en-LT" sz="10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LT" sz="1200" dirty="0">
                          <a:solidFill>
                            <a:schemeClr val="tx1"/>
                          </a:solidFill>
                          <a:latin typeface="Pebble" panose="020F0703020203020204" pitchFamily="34" charset="0"/>
                        </a:rPr>
                        <a:t>1</a:t>
                      </a:r>
                      <a:endParaRPr lang="en-LT" sz="1200" dirty="0">
                        <a:solidFill>
                          <a:schemeClr val="tx1"/>
                        </a:solidFill>
                        <a:latin typeface="Pebble" panose="020F0703020203020204" pitchFamily="34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ebble" panose="020F0703020203020204" pitchFamily="34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24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  <a:latin typeface="Pebble" panose="020F0703020203020204" pitchFamily="34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mėn</a:t>
                      </a:r>
                      <a:endParaRPr lang="en-LT" sz="1200" dirty="0">
                        <a:solidFill>
                          <a:schemeClr val="tx1"/>
                        </a:solidFill>
                        <a:latin typeface="Pebble" panose="020F0703020203020204" pitchFamily="34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ebble" panose="020F0703020203020204" pitchFamily="34" charset="0"/>
                        </a:rPr>
                        <a:t>42</a:t>
                      </a:r>
                      <a:r>
                        <a:rPr lang="en-LT" sz="1200" dirty="0">
                          <a:solidFill>
                            <a:schemeClr val="tx1"/>
                          </a:solidFill>
                          <a:latin typeface="Pebble" panose="020F0703020203020204" pitchFamily="34" charset="0"/>
                        </a:rPr>
                        <a:t>,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Pebble" panose="020F0703020203020204" pitchFamily="34" charset="0"/>
                        </a:rPr>
                        <a:t>00</a:t>
                      </a:r>
                      <a:r>
                        <a:rPr lang="en-LT" sz="1200" dirty="0">
                          <a:solidFill>
                            <a:schemeClr val="tx1"/>
                          </a:solidFill>
                          <a:latin typeface="Pebble" panose="020F0703020203020204" pitchFamily="34" charset="0"/>
                        </a:rPr>
                        <a:t> </a:t>
                      </a:r>
                      <a:r>
                        <a:rPr lang="en-LT" sz="8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654064"/>
                  </a:ext>
                </a:extLst>
              </a:tr>
              <a:tr h="456075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lt-LT" sz="1000" dirty="0">
                          <a:latin typeface="Helvetica Neue"/>
                          <a:cs typeface="Helvetica Neue"/>
                        </a:rPr>
                        <a:t>Maršrutizatoriaus nuoma</a:t>
                      </a:r>
                      <a:endParaRPr lang="en-GB" sz="1000" dirty="0"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Kauno g. 8, Ukmergė</a:t>
                      </a:r>
                      <a:endParaRPr kumimoji="0" lang="en-LT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ebble" panose="020F0703020203020204" pitchFamily="34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  <a:endParaRPr lang="en-LT" sz="1200" dirty="0">
                        <a:solidFill>
                          <a:schemeClr val="tx1"/>
                        </a:solidFill>
                        <a:latin typeface="Pebble" panose="020F0703020203020204" pitchFamily="34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ebble" panose="020F0703020203020204" pitchFamily="34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24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  <a:latin typeface="Pebble" panose="020F0703020203020204" pitchFamily="34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mėn</a:t>
                      </a:r>
                      <a:endParaRPr lang="en-LT" sz="1200" dirty="0">
                        <a:solidFill>
                          <a:schemeClr val="tx1"/>
                        </a:solidFill>
                        <a:latin typeface="Pebble" panose="020F0703020203020204" pitchFamily="34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ebble" panose="020F0703020203020204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LT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ebble" panose="020F0703020203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ebble" panose="020F0703020203020204" pitchFamily="34" charset="0"/>
                          <a:ea typeface="+mn-ea"/>
                          <a:cs typeface="+mn-cs"/>
                        </a:rPr>
                        <a:t>00</a:t>
                      </a:r>
                      <a:r>
                        <a:rPr kumimoji="0" lang="en-LT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ebble" panose="020F07030202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LT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67367"/>
                  </a:ext>
                </a:extLst>
              </a:tr>
              <a:tr h="456075">
                <a:tc>
                  <a:txBody>
                    <a:bodyPr/>
                    <a:lstStyle/>
                    <a:p>
                      <a:pPr marL="127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/>
                          <a:ea typeface="+mn-ea"/>
                          <a:cs typeface="Helvetica Neue"/>
                        </a:rPr>
                        <a:t>SLA1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 Neue"/>
                        <a:ea typeface="+mn-ea"/>
                        <a:cs typeface="Helvetica Neue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lang="en-GB" sz="1000" dirty="0">
                        <a:latin typeface="Helvetica Neue"/>
                        <a:cs typeface="Helvetica Neue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Kauno g. 8, Ukmergė</a:t>
                      </a:r>
                      <a:endParaRPr kumimoji="0" lang="en-LT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ebble" panose="020F0703020203020204" pitchFamily="34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  <a:endParaRPr kumimoji="0" lang="en-LT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ebble" panose="020F0703020203020204" pitchFamily="34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ebble" panose="020F0703020203020204" pitchFamily="34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24</a:t>
                      </a:r>
                      <a:r>
                        <a:rPr kumimoji="0" lang="lt-LT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ebble" panose="020F0703020203020204" pitchFamily="34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mėn</a:t>
                      </a:r>
                      <a:endParaRPr kumimoji="0" lang="en-LT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ebble" panose="020F0703020203020204" pitchFamily="34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algn="ctr"/>
                      <a:endParaRPr lang="en-LT" sz="1200" dirty="0">
                        <a:solidFill>
                          <a:schemeClr val="tx1"/>
                        </a:solidFill>
                        <a:latin typeface="Pebble" panose="020F0703020203020204" pitchFamily="34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ebble" panose="020F0703020203020204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LT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ebble" panose="020F0703020203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ebble" panose="020F0703020203020204" pitchFamily="34" charset="0"/>
                          <a:ea typeface="+mn-ea"/>
                          <a:cs typeface="+mn-cs"/>
                        </a:rPr>
                        <a:t>00</a:t>
                      </a:r>
                      <a:r>
                        <a:rPr kumimoji="0" lang="en-LT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ebble" panose="020F07030202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LT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482308"/>
                  </a:ext>
                </a:extLst>
              </a:tr>
              <a:tr h="476917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T" sz="8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LT" sz="1600" dirty="0">
                          <a:solidFill>
                            <a:schemeClr val="bg1"/>
                          </a:solidFill>
                          <a:latin typeface="Pebble" panose="020F0703020203020204" pitchFamily="34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IŠ VISO: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LT" sz="1200" dirty="0">
                        <a:solidFill>
                          <a:schemeClr val="tx1"/>
                        </a:solidFill>
                        <a:latin typeface="Pebble" panose="020F0703020203020204" pitchFamily="34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LT" sz="1600" dirty="0">
                        <a:solidFill>
                          <a:schemeClr val="bg1"/>
                        </a:solidFill>
                        <a:latin typeface="Pebble" panose="020F0703020203020204" pitchFamily="34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A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ebble" panose="020F0703020203020204" pitchFamily="34" charset="0"/>
                          <a:ea typeface="+mn-ea"/>
                          <a:cs typeface="+mn-cs"/>
                        </a:rPr>
                        <a:t>62</a:t>
                      </a:r>
                      <a:r>
                        <a:rPr kumimoji="0" lang="en-LT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ebble" panose="020F0703020203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ebble" panose="020F0703020203020204" pitchFamily="34" charset="0"/>
                          <a:ea typeface="+mn-ea"/>
                          <a:cs typeface="+mn-cs"/>
                        </a:rPr>
                        <a:t>00</a:t>
                      </a:r>
                      <a:r>
                        <a:rPr kumimoji="0" lang="en-LT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ebble" panose="020F07030202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LT" sz="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54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92CCB2F9540F514085872BDCE3910676" ma:contentTypeVersion="5" ma:contentTypeDescription="Kurkite naują dokumentą." ma:contentTypeScope="" ma:versionID="b4fae69279d308128deab01bc3bfdfc5">
  <xsd:schema xmlns:xsd="http://www.w3.org/2001/XMLSchema" xmlns:xs="http://www.w3.org/2001/XMLSchema" xmlns:p="http://schemas.microsoft.com/office/2006/metadata/properties" xmlns:ns2="29ee3da4-9731-40af-bcfd-1c88d46b1671" xmlns:ns3="dc8cfa75-c7ed-4130-b268-a3c39e724f12" targetNamespace="http://schemas.microsoft.com/office/2006/metadata/properties" ma:root="true" ma:fieldsID="c5115823175288d1f4cb56a352c3b1d2" ns2:_="" ns3:_="">
    <xsd:import namespace="29ee3da4-9731-40af-bcfd-1c88d46b1671"/>
    <xsd:import namespace="dc8cfa75-c7ed-4130-b268-a3c39e724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e3da4-9731-40af-bcfd-1c88d46b16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8cfa75-c7ed-4130-b268-a3c39e724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B7644F-C542-43C7-AB1D-63EDAD234D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ee3da4-9731-40af-bcfd-1c88d46b1671"/>
    <ds:schemaRef ds:uri="dc8cfa75-c7ed-4130-b268-a3c39e724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9FAE56-D8DD-4DAE-B89B-2952CAB85FD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5ADABBB-44A1-460B-A155-47151437A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565</Words>
  <Application>Microsoft Office PowerPoint</Application>
  <PresentationFormat>Custom</PresentationFormat>
  <Paragraphs>73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Helvetica</vt:lpstr>
      <vt:lpstr>Helvetica Neue</vt:lpstr>
      <vt:lpstr>HelveticaNeue-Medium</vt:lpstr>
      <vt:lpstr>Pebble</vt:lpstr>
      <vt:lpstr>Telia Sans</vt:lpstr>
      <vt:lpstr>Office Theme</vt:lpstr>
      <vt:lpstr>FIKSUOTO INTERNETO PASLAUGOS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Verslo interneto paslaugos_be dovanu</dc:title>
  <dc:creator>Justinas Abukavičius</dc:creator>
  <cp:lastModifiedBy>Justinas Abukavičius</cp:lastModifiedBy>
  <cp:revision>28</cp:revision>
  <dcterms:created xsi:type="dcterms:W3CDTF">2021-07-12T13:42:29Z</dcterms:created>
  <dcterms:modified xsi:type="dcterms:W3CDTF">2022-09-05T11:59:05Z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2021-07-09T00:00:00Z</vt:filetime>
  </property>
  <property fmtid="{D5CDD505-2E9C-101B-9397-08002B2CF9AE}" pid="3" name="Creator">
    <vt:lpwstr>Adobe Illustrator 25.3 (Macintosh)</vt:lpwstr>
  </property>
  <property fmtid="{D5CDD505-2E9C-101B-9397-08002B2CF9AE}" pid="4" name="LastSaved">
    <vt:filetime>2021-07-12T00:00:00Z</vt:filetime>
  </property>
  <property fmtid="{D5CDD505-2E9C-101B-9397-08002B2CF9AE}" pid="5" name="ContentTypeId">
    <vt:lpwstr>0x01010092CCB2F9540F514085872BDCE3910676</vt:lpwstr>
  </property>
</Properties>
</file>