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4" r:id="rId3"/>
    <p:sldId id="289" r:id="rId4"/>
    <p:sldId id="295" r:id="rId5"/>
    <p:sldId id="296" r:id="rId6"/>
    <p:sldId id="275" r:id="rId7"/>
    <p:sldId id="265" r:id="rId8"/>
    <p:sldId id="293" r:id="rId9"/>
    <p:sldId id="279" r:id="rId10"/>
    <p:sldId id="281" r:id="rId11"/>
    <p:sldId id="292" r:id="rId12"/>
    <p:sldId id="283" r:id="rId13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>
          <p15:clr>
            <a:srgbClr val="A4A3A4"/>
          </p15:clr>
        </p15:guide>
        <p15:guide id="2" pos="3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FC24"/>
    <a:srgbClr val="8BDB63"/>
    <a:srgbClr val="65E583"/>
    <a:srgbClr val="91CE80"/>
    <a:srgbClr val="FFFFFF"/>
    <a:srgbClr val="EEECE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1C30A3-18C9-423F-9C7B-B20BC7B7A3BB}" v="2" dt="2024-10-10T14:09:43.6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88043" autoAdjust="0"/>
  </p:normalViewPr>
  <p:slideViewPr>
    <p:cSldViewPr>
      <p:cViewPr varScale="1">
        <p:scale>
          <a:sx n="115" d="100"/>
          <a:sy n="115" d="100"/>
        </p:scale>
        <p:origin x="1566" y="102"/>
      </p:cViewPr>
      <p:guideLst>
        <p:guide orient="horz" pos="618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5" d="100"/>
          <a:sy n="65" d="100"/>
        </p:scale>
        <p:origin x="-2844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B0727-E5A2-4159-851A-B5F5C046EBCC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A58C8-1FB6-4CF4-8D46-4E815BD72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4735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F27B0-12FB-4186-8544-70C584782EBD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84E2E-34C8-4EBA-8CF3-1F1E80AC29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703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84E2E-34C8-4EBA-8CF3-1F1E80AC299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3114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Competitor A</a:t>
            </a:r>
            <a:r>
              <a:rPr kumimoji="1" lang="ja-JP" altLang="en-US" dirty="0"/>
              <a:t>：</a:t>
            </a:r>
            <a:r>
              <a:rPr kumimoji="1" lang="en-US" altLang="ja-JP" dirty="0"/>
              <a:t>Command ES</a:t>
            </a:r>
          </a:p>
          <a:p>
            <a:r>
              <a:rPr kumimoji="1" lang="en-US" altLang="ja-JP" dirty="0"/>
              <a:t>Competitor B</a:t>
            </a:r>
            <a:r>
              <a:rPr kumimoji="1" lang="ja-JP" altLang="en-US" dirty="0"/>
              <a:t>：</a:t>
            </a:r>
            <a:r>
              <a:rPr kumimoji="1" lang="en-US" altLang="ja-JP" dirty="0"/>
              <a:t>Command</a:t>
            </a:r>
          </a:p>
          <a:p>
            <a:r>
              <a:rPr kumimoji="1" lang="en-US" altLang="ja-JP" dirty="0"/>
              <a:t>Competitor C</a:t>
            </a:r>
            <a:r>
              <a:rPr kumimoji="1" lang="ja-JP" altLang="en-US" dirty="0"/>
              <a:t>：</a:t>
            </a:r>
            <a:r>
              <a:rPr kumimoji="1" lang="en-US" altLang="ja-JP" dirty="0"/>
              <a:t>V14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84E2E-34C8-4EBA-8CF3-1F1E80AC299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484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Competitor1</a:t>
            </a:r>
            <a:r>
              <a:rPr kumimoji="1" lang="ja-JP" altLang="en-US" dirty="0"/>
              <a:t>＝</a:t>
            </a:r>
            <a:r>
              <a:rPr kumimoji="1" lang="en-US" altLang="ja-JP" dirty="0"/>
              <a:t>V18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84E2E-34C8-4EBA-8CF3-1F1E80AC299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1622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84E2E-34C8-4EBA-8CF3-1F1E80AC299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9994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5760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026" name="Picture 2" descr="C:\Users\ai14019\Desktop\Gladius, Halberd, Gaia PVテンプレート\テンプレート_Gladius_表紙_1280×960_ロゴ1行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13" y="-18685"/>
            <a:ext cx="9277433" cy="687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2025/1/6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62074"/>
          </a:xfrm>
          <a:prstGeom prst="rect">
            <a:avLst/>
          </a:prstGeom>
          <a:solidFill>
            <a:srgbClr val="FFFFFF">
              <a:alpha val="61961"/>
            </a:srgb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2050" name="Picture 2" descr="C:\Users\ai14019\Desktop\Gladius, Halberd, Gaia PVテンプレート\テンプレート_Gladius_01_1280×960_ロゴ1行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30"/>
            <a:ext cx="9162840" cy="687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>
            <a:spLocks noChangeArrowheads="1"/>
          </p:cNvSpPr>
          <p:nvPr userDrawn="1"/>
        </p:nvSpPr>
        <p:spPr bwMode="auto">
          <a:xfrm>
            <a:off x="-23258" y="6274606"/>
            <a:ext cx="36798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000" dirty="0">
                <a:solidFill>
                  <a:schemeClr val="tx1"/>
                </a:solidFill>
                <a:ea typeface="ヒラギノ角ゴ Pro W6" pitchFamily="-16" charset="-128"/>
              </a:rPr>
              <a:t>©2016 ASAHI INTECC CO., LTD.</a:t>
            </a:r>
          </a:p>
          <a:p>
            <a:pPr eaLnBrk="1" hangingPunct="1"/>
            <a:r>
              <a:rPr lang="en-US" altLang="ja-JP" sz="1000" dirty="0">
                <a:solidFill>
                  <a:schemeClr val="tx1"/>
                </a:solidFill>
                <a:ea typeface="ヒラギノ角ゴ Pro W6" pitchFamily="-16" charset="-128"/>
              </a:rPr>
              <a:t>This document contains confidential or privileged information.  </a:t>
            </a:r>
          </a:p>
          <a:p>
            <a:pPr eaLnBrk="1" hangingPunct="1"/>
            <a:r>
              <a:rPr lang="en-US" altLang="ja-JP" sz="1000" dirty="0">
                <a:solidFill>
                  <a:schemeClr val="tx1"/>
                </a:solidFill>
                <a:ea typeface="ヒラギノ角ゴ Pro W6" pitchFamily="-16" charset="-128"/>
              </a:rPr>
              <a:t>Any distribution, copying or forwarding is strictly prohibited.</a:t>
            </a:r>
            <a:endParaRPr lang="ja-JP" altLang="en-US" sz="1000" dirty="0">
              <a:solidFill>
                <a:schemeClr val="tx1"/>
              </a:solidFill>
              <a:ea typeface="ヒラギノ角ゴ Pro W6" pitchFamily="-16" charset="-128"/>
            </a:endParaRPr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1979712" y="626888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AMC-K15234</a:t>
            </a:r>
            <a:endParaRPr kumimoji="1" lang="ja-JP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743200" y="4149080"/>
            <a:ext cx="6400800" cy="576064"/>
          </a:xfrm>
        </p:spPr>
        <p:txBody>
          <a:bodyPr>
            <a:normAutofit lnSpcReduction="10000"/>
          </a:bodyPr>
          <a:lstStyle/>
          <a:p>
            <a:pPr algn="r"/>
            <a:r>
              <a:rPr kumimoji="1" lang="en-US" altLang="ja-JP" dirty="0"/>
              <a:t>Product </a:t>
            </a:r>
            <a:r>
              <a:rPr lang="en-US" altLang="ja-JP" dirty="0"/>
              <a:t>manual(For physicians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6288743"/>
            <a:ext cx="305983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>
                <a:latin typeface="Arial" pitchFamily="34" charset="0"/>
                <a:ea typeface="+mj-ea"/>
                <a:cs typeface="Arial" pitchFamily="34" charset="0"/>
              </a:rPr>
              <a:t>“ASAHI”, “ASAHI </a:t>
            </a:r>
            <a:r>
              <a:rPr lang="en-US" altLang="ja-JP" sz="1050" dirty="0" err="1">
                <a:latin typeface="Arial" pitchFamily="34" charset="0"/>
                <a:ea typeface="+mj-ea"/>
                <a:cs typeface="Arial" pitchFamily="34" charset="0"/>
              </a:rPr>
              <a:t>Gladius</a:t>
            </a:r>
            <a:r>
              <a:rPr lang="en-US" altLang="ja-JP" sz="1050" dirty="0">
                <a:latin typeface="Arial" pitchFamily="34" charset="0"/>
                <a:ea typeface="+mj-ea"/>
                <a:cs typeface="Arial" pitchFamily="34" charset="0"/>
              </a:rPr>
              <a:t>” and “Treasure” are trademarks or registered trademarks of ASAHI INTECC CO., LTD in Japan and other countries.</a:t>
            </a:r>
            <a:endParaRPr kumimoji="1" lang="ja-JP" altLang="en-US" sz="105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548765" y="639261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AMC-K15234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9933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Tip durability</a:t>
            </a:r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251519" y="2602016"/>
            <a:ext cx="2592289" cy="93610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385093" y="2890048"/>
            <a:ext cx="1745080" cy="400110"/>
          </a:xfrm>
          <a:prstGeom prst="rect">
            <a:avLst/>
          </a:prstGeom>
          <a:gradFill flip="none" rotWithShape="1">
            <a:gsLst>
              <a:gs pos="100000">
                <a:srgbClr val="B6B6B6"/>
              </a:gs>
              <a:gs pos="0">
                <a:schemeClr val="bg1">
                  <a:shade val="30000"/>
                  <a:satMod val="115000"/>
                </a:schemeClr>
              </a:gs>
              <a:gs pos="89000">
                <a:srgbClr val="EBEBEB"/>
              </a:gs>
              <a:gs pos="12000">
                <a:schemeClr val="bg1">
                  <a:shade val="67500"/>
                  <a:satMod val="115000"/>
                </a:schemeClr>
              </a:gs>
              <a:gs pos="53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624384" y="2994265"/>
            <a:ext cx="1846560" cy="206853"/>
          </a:xfrm>
          <a:custGeom>
            <a:avLst/>
            <a:gdLst>
              <a:gd name="connsiteX0" fmla="*/ 1093649 w 1093649"/>
              <a:gd name="connsiteY0" fmla="*/ 127000 h 127000"/>
              <a:gd name="connsiteX1" fmla="*/ 185599 w 1093649"/>
              <a:gd name="connsiteY1" fmla="*/ 107950 h 127000"/>
              <a:gd name="connsiteX2" fmla="*/ 14149 w 1093649"/>
              <a:gd name="connsiteY2" fmla="*/ 69850 h 127000"/>
              <a:gd name="connsiteX3" fmla="*/ 407849 w 1093649"/>
              <a:gd name="connsiteY3" fmla="*/ 0 h 127000"/>
              <a:gd name="connsiteX0" fmla="*/ 1079504 w 1079504"/>
              <a:gd name="connsiteY0" fmla="*/ 127000 h 127000"/>
              <a:gd name="connsiteX1" fmla="*/ 171454 w 1079504"/>
              <a:gd name="connsiteY1" fmla="*/ 107950 h 127000"/>
              <a:gd name="connsiteX2" fmla="*/ 4 w 1079504"/>
              <a:gd name="connsiteY2" fmla="*/ 69850 h 127000"/>
              <a:gd name="connsiteX3" fmla="*/ 393704 w 1079504"/>
              <a:gd name="connsiteY3" fmla="*/ 0 h 127000"/>
              <a:gd name="connsiteX0" fmla="*/ 1093649 w 1093649"/>
              <a:gd name="connsiteY0" fmla="*/ 103187 h 103187"/>
              <a:gd name="connsiteX1" fmla="*/ 185599 w 1093649"/>
              <a:gd name="connsiteY1" fmla="*/ 84137 h 103187"/>
              <a:gd name="connsiteX2" fmla="*/ 14149 w 1093649"/>
              <a:gd name="connsiteY2" fmla="*/ 46037 h 103187"/>
              <a:gd name="connsiteX3" fmla="*/ 407849 w 1093649"/>
              <a:gd name="connsiteY3" fmla="*/ 0 h 103187"/>
              <a:gd name="connsiteX0" fmla="*/ 1093649 w 1093649"/>
              <a:gd name="connsiteY0" fmla="*/ 103330 h 103330"/>
              <a:gd name="connsiteX1" fmla="*/ 185599 w 1093649"/>
              <a:gd name="connsiteY1" fmla="*/ 84280 h 103330"/>
              <a:gd name="connsiteX2" fmla="*/ 14149 w 1093649"/>
              <a:gd name="connsiteY2" fmla="*/ 46180 h 103330"/>
              <a:gd name="connsiteX3" fmla="*/ 407849 w 1093649"/>
              <a:gd name="connsiteY3" fmla="*/ 143 h 103330"/>
              <a:gd name="connsiteX0" fmla="*/ 1079543 w 1079543"/>
              <a:gd name="connsiteY0" fmla="*/ 104190 h 104190"/>
              <a:gd name="connsiteX1" fmla="*/ 171493 w 1079543"/>
              <a:gd name="connsiteY1" fmla="*/ 85140 h 104190"/>
              <a:gd name="connsiteX2" fmla="*/ 43 w 1079543"/>
              <a:gd name="connsiteY2" fmla="*/ 47040 h 104190"/>
              <a:gd name="connsiteX3" fmla="*/ 393743 w 1079543"/>
              <a:gd name="connsiteY3" fmla="*/ 1003 h 104190"/>
              <a:gd name="connsiteX0" fmla="*/ 1082873 w 1082873"/>
              <a:gd name="connsiteY0" fmla="*/ 103832 h 103832"/>
              <a:gd name="connsiteX1" fmla="*/ 174823 w 1082873"/>
              <a:gd name="connsiteY1" fmla="*/ 84782 h 103832"/>
              <a:gd name="connsiteX2" fmla="*/ 3373 w 1082873"/>
              <a:gd name="connsiteY2" fmla="*/ 46682 h 103832"/>
              <a:gd name="connsiteX3" fmla="*/ 397073 w 1082873"/>
              <a:gd name="connsiteY3" fmla="*/ 645 h 103832"/>
              <a:gd name="connsiteX0" fmla="*/ 1094717 w 1094717"/>
              <a:gd name="connsiteY0" fmla="*/ 103630 h 103630"/>
              <a:gd name="connsiteX1" fmla="*/ 186667 w 1094717"/>
              <a:gd name="connsiteY1" fmla="*/ 84580 h 103630"/>
              <a:gd name="connsiteX2" fmla="*/ 15217 w 1094717"/>
              <a:gd name="connsiteY2" fmla="*/ 46480 h 103630"/>
              <a:gd name="connsiteX3" fmla="*/ 408917 w 1094717"/>
              <a:gd name="connsiteY3" fmla="*/ 443 h 103630"/>
              <a:gd name="connsiteX0" fmla="*/ 1079543 w 1079543"/>
              <a:gd name="connsiteY0" fmla="*/ 104778 h 104778"/>
              <a:gd name="connsiteX1" fmla="*/ 171493 w 1079543"/>
              <a:gd name="connsiteY1" fmla="*/ 85728 h 104778"/>
              <a:gd name="connsiteX2" fmla="*/ 43 w 1079543"/>
              <a:gd name="connsiteY2" fmla="*/ 47628 h 104778"/>
              <a:gd name="connsiteX3" fmla="*/ 393743 w 1079543"/>
              <a:gd name="connsiteY3" fmla="*/ 1591 h 104778"/>
              <a:gd name="connsiteX0" fmla="*/ 1079937 w 1079937"/>
              <a:gd name="connsiteY0" fmla="*/ 103334 h 103334"/>
              <a:gd name="connsiteX1" fmla="*/ 462399 w 1079937"/>
              <a:gd name="connsiteY1" fmla="*/ 89047 h 103334"/>
              <a:gd name="connsiteX2" fmla="*/ 437 w 1079937"/>
              <a:gd name="connsiteY2" fmla="*/ 46184 h 103334"/>
              <a:gd name="connsiteX3" fmla="*/ 394137 w 1079937"/>
              <a:gd name="connsiteY3" fmla="*/ 147 h 103334"/>
              <a:gd name="connsiteX0" fmla="*/ 1079501 w 1079501"/>
              <a:gd name="connsiteY0" fmla="*/ 104554 h 104554"/>
              <a:gd name="connsiteX1" fmla="*/ 461963 w 1079501"/>
              <a:gd name="connsiteY1" fmla="*/ 90267 h 104554"/>
              <a:gd name="connsiteX2" fmla="*/ 1 w 1079501"/>
              <a:gd name="connsiteY2" fmla="*/ 47404 h 104554"/>
              <a:gd name="connsiteX3" fmla="*/ 393701 w 1079501"/>
              <a:gd name="connsiteY3" fmla="*/ 1367 h 104554"/>
              <a:gd name="connsiteX0" fmla="*/ 1090242 w 1090242"/>
              <a:gd name="connsiteY0" fmla="*/ 114762 h 114762"/>
              <a:gd name="connsiteX1" fmla="*/ 472704 w 1090242"/>
              <a:gd name="connsiteY1" fmla="*/ 100475 h 114762"/>
              <a:gd name="connsiteX2" fmla="*/ 10742 w 1090242"/>
              <a:gd name="connsiteY2" fmla="*/ 57612 h 114762"/>
              <a:gd name="connsiteX3" fmla="*/ 167874 w 1090242"/>
              <a:gd name="connsiteY3" fmla="*/ 1931 h 114762"/>
              <a:gd name="connsiteX4" fmla="*/ 404442 w 1090242"/>
              <a:gd name="connsiteY4" fmla="*/ 11575 h 114762"/>
              <a:gd name="connsiteX0" fmla="*/ 1090242 w 1090242"/>
              <a:gd name="connsiteY0" fmla="*/ 113059 h 181322"/>
              <a:gd name="connsiteX1" fmla="*/ 472704 w 1090242"/>
              <a:gd name="connsiteY1" fmla="*/ 98772 h 181322"/>
              <a:gd name="connsiteX2" fmla="*/ 10742 w 1090242"/>
              <a:gd name="connsiteY2" fmla="*/ 55909 h 181322"/>
              <a:gd name="connsiteX3" fmla="*/ 167874 w 1090242"/>
              <a:gd name="connsiteY3" fmla="*/ 228 h 181322"/>
              <a:gd name="connsiteX4" fmla="*/ 655214 w 1090242"/>
              <a:gd name="connsiteY4" fmla="*/ 181322 h 181322"/>
              <a:gd name="connsiteX0" fmla="*/ 1085087 w 1085087"/>
              <a:gd name="connsiteY0" fmla="*/ 132088 h 200351"/>
              <a:gd name="connsiteX1" fmla="*/ 467549 w 1085087"/>
              <a:gd name="connsiteY1" fmla="*/ 117801 h 200351"/>
              <a:gd name="connsiteX2" fmla="*/ 5587 w 1085087"/>
              <a:gd name="connsiteY2" fmla="*/ 74938 h 200351"/>
              <a:gd name="connsiteX3" fmla="*/ 223345 w 1085087"/>
              <a:gd name="connsiteY3" fmla="*/ 207 h 200351"/>
              <a:gd name="connsiteX4" fmla="*/ 650059 w 1085087"/>
              <a:gd name="connsiteY4" fmla="*/ 200351 h 200351"/>
              <a:gd name="connsiteX0" fmla="*/ 1085087 w 1085087"/>
              <a:gd name="connsiteY0" fmla="*/ 131881 h 200144"/>
              <a:gd name="connsiteX1" fmla="*/ 467549 w 1085087"/>
              <a:gd name="connsiteY1" fmla="*/ 117594 h 200144"/>
              <a:gd name="connsiteX2" fmla="*/ 5587 w 1085087"/>
              <a:gd name="connsiteY2" fmla="*/ 74731 h 200144"/>
              <a:gd name="connsiteX3" fmla="*/ 223345 w 1085087"/>
              <a:gd name="connsiteY3" fmla="*/ 0 h 200144"/>
              <a:gd name="connsiteX4" fmla="*/ 650059 w 1085087"/>
              <a:gd name="connsiteY4" fmla="*/ 200144 h 200144"/>
              <a:gd name="connsiteX0" fmla="*/ 1085087 w 1085087"/>
              <a:gd name="connsiteY0" fmla="*/ 131881 h 200144"/>
              <a:gd name="connsiteX1" fmla="*/ 467549 w 1085087"/>
              <a:gd name="connsiteY1" fmla="*/ 117594 h 200144"/>
              <a:gd name="connsiteX2" fmla="*/ 5587 w 1085087"/>
              <a:gd name="connsiteY2" fmla="*/ 74731 h 200144"/>
              <a:gd name="connsiteX3" fmla="*/ 223345 w 1085087"/>
              <a:gd name="connsiteY3" fmla="*/ 0 h 200144"/>
              <a:gd name="connsiteX4" fmla="*/ 650059 w 1085087"/>
              <a:gd name="connsiteY4" fmla="*/ 200144 h 200144"/>
              <a:gd name="connsiteX0" fmla="*/ 1085087 w 1085087"/>
              <a:gd name="connsiteY0" fmla="*/ 133683 h 201946"/>
              <a:gd name="connsiteX1" fmla="*/ 467549 w 1085087"/>
              <a:gd name="connsiteY1" fmla="*/ 119396 h 201946"/>
              <a:gd name="connsiteX2" fmla="*/ 5587 w 1085087"/>
              <a:gd name="connsiteY2" fmla="*/ 76533 h 201946"/>
              <a:gd name="connsiteX3" fmla="*/ 223345 w 1085087"/>
              <a:gd name="connsiteY3" fmla="*/ 1802 h 201946"/>
              <a:gd name="connsiteX4" fmla="*/ 650059 w 1085087"/>
              <a:gd name="connsiteY4" fmla="*/ 201946 h 201946"/>
              <a:gd name="connsiteX0" fmla="*/ 1074352 w 1074352"/>
              <a:gd name="connsiteY0" fmla="*/ 133683 h 201946"/>
              <a:gd name="connsiteX1" fmla="*/ 456814 w 1074352"/>
              <a:gd name="connsiteY1" fmla="*/ 119396 h 201946"/>
              <a:gd name="connsiteX2" fmla="*/ 5875 w 1074352"/>
              <a:gd name="connsiteY2" fmla="*/ 76533 h 201946"/>
              <a:gd name="connsiteX3" fmla="*/ 212610 w 1074352"/>
              <a:gd name="connsiteY3" fmla="*/ 1802 h 201946"/>
              <a:gd name="connsiteX4" fmla="*/ 639324 w 1074352"/>
              <a:gd name="connsiteY4" fmla="*/ 201946 h 201946"/>
              <a:gd name="connsiteX0" fmla="*/ 1068479 w 1068479"/>
              <a:gd name="connsiteY0" fmla="*/ 138590 h 206853"/>
              <a:gd name="connsiteX1" fmla="*/ 450941 w 1068479"/>
              <a:gd name="connsiteY1" fmla="*/ 124303 h 206853"/>
              <a:gd name="connsiteX2" fmla="*/ 2 w 1068479"/>
              <a:gd name="connsiteY2" fmla="*/ 81440 h 206853"/>
              <a:gd name="connsiteX3" fmla="*/ 206737 w 1068479"/>
              <a:gd name="connsiteY3" fmla="*/ 6709 h 206853"/>
              <a:gd name="connsiteX4" fmla="*/ 633451 w 1068479"/>
              <a:gd name="connsiteY4" fmla="*/ 206853 h 20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479" h="206853">
                <a:moveTo>
                  <a:pt x="1068479" y="138590"/>
                </a:moveTo>
                <a:cubicBezTo>
                  <a:pt x="862633" y="133828"/>
                  <a:pt x="629021" y="133828"/>
                  <a:pt x="450941" y="124303"/>
                </a:cubicBezTo>
                <a:cubicBezTo>
                  <a:pt x="272861" y="114778"/>
                  <a:pt x="-633" y="170095"/>
                  <a:pt x="2" y="81440"/>
                </a:cubicBezTo>
                <a:cubicBezTo>
                  <a:pt x="637" y="-7215"/>
                  <a:pt x="141120" y="-7049"/>
                  <a:pt x="206737" y="6709"/>
                </a:cubicBezTo>
                <a:cubicBezTo>
                  <a:pt x="286134" y="13323"/>
                  <a:pt x="591956" y="207230"/>
                  <a:pt x="633451" y="206853"/>
                </a:cubicBezTo>
              </a:path>
            </a:pathLst>
          </a:cu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/>
          <p:cNvCxnSpPr/>
          <p:nvPr/>
        </p:nvCxnSpPr>
        <p:spPr>
          <a:xfrm flipH="1">
            <a:off x="2172684" y="2943799"/>
            <a:ext cx="587813" cy="0"/>
          </a:xfrm>
          <a:prstGeom prst="straightConnector1">
            <a:avLst/>
          </a:prstGeom>
          <a:ln w="38100">
            <a:solidFill>
              <a:srgbClr val="0000FF"/>
            </a:solidFill>
            <a:prstDash val="solid"/>
            <a:headEnd type="none" w="med" len="med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591439"/>
              </p:ext>
            </p:extLst>
          </p:nvPr>
        </p:nvGraphicFramePr>
        <p:xfrm>
          <a:off x="3049913" y="2216500"/>
          <a:ext cx="5889070" cy="3688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4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673">
                <a:tc>
                  <a:txBody>
                    <a:bodyPr/>
                    <a:lstStyle/>
                    <a:p>
                      <a:pPr algn="ctr"/>
                      <a:endParaRPr kumimoji="1" lang="ja-JP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715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>
                          <a:solidFill>
                            <a:schemeClr val="tx1"/>
                          </a:solidFill>
                        </a:rPr>
                        <a:t>Competitor1</a:t>
                      </a:r>
                    </a:p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kumimoji="1" lang="en-US" altLang="ja-JP" sz="2000" b="1" dirty="0">
                          <a:solidFill>
                            <a:schemeClr val="tx1"/>
                          </a:solidFill>
                        </a:rPr>
                        <a:t>Polymer jacket type</a:t>
                      </a:r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715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>
                          <a:solidFill>
                            <a:schemeClr val="tx1"/>
                          </a:solidFill>
                        </a:rPr>
                        <a:t>ASAHI </a:t>
                      </a:r>
                      <a:r>
                        <a:rPr kumimoji="1" lang="en-US" altLang="ja-JP" sz="2000" b="1" dirty="0" err="1">
                          <a:solidFill>
                            <a:schemeClr val="tx1"/>
                          </a:solidFill>
                        </a:rPr>
                        <a:t>Gladius</a:t>
                      </a:r>
                      <a:r>
                        <a:rPr kumimoji="1" lang="en-US" altLang="ja-JP" sz="2000" b="1" baseline="0" dirty="0">
                          <a:solidFill>
                            <a:schemeClr val="tx1"/>
                          </a:solidFill>
                        </a:rPr>
                        <a:t> 0.018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正方形/長方形 12"/>
          <p:cNvSpPr/>
          <p:nvPr/>
        </p:nvSpPr>
        <p:spPr>
          <a:xfrm>
            <a:off x="385093" y="2885982"/>
            <a:ext cx="222624" cy="40011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39" y="2777120"/>
            <a:ext cx="2282252" cy="151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78539" y="4343386"/>
            <a:ext cx="2327268" cy="154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角丸四角形 15"/>
          <p:cNvSpPr/>
          <p:nvPr/>
        </p:nvSpPr>
        <p:spPr>
          <a:xfrm>
            <a:off x="7640687" y="2783018"/>
            <a:ext cx="1260648" cy="4779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tx1"/>
                </a:solidFill>
              </a:rPr>
              <a:t>3D transformed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7640687" y="4350166"/>
            <a:ext cx="1260648" cy="4779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tx1"/>
                </a:solidFill>
              </a:rPr>
              <a:t>Not 3D transformed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771350" y="2379447"/>
            <a:ext cx="1496628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1600" b="1" dirty="0">
                <a:solidFill>
                  <a:schemeClr val="tx1"/>
                </a:solidFill>
              </a:rPr>
              <a:t>After crush test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28932" y="2191540"/>
            <a:ext cx="1037463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1600" b="1" dirty="0">
                <a:solidFill>
                  <a:schemeClr val="tx1"/>
                </a:solidFill>
              </a:rPr>
              <a:t>Crush test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51519" y="3750365"/>
            <a:ext cx="2760497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600" dirty="0"/>
              <a:t>Push int</a:t>
            </a:r>
            <a:r>
              <a:rPr lang="en-US" altLang="ja-JP" sz="1600" dirty="0"/>
              <a:t>o a simulated blood vessel.</a:t>
            </a:r>
            <a:endParaRPr kumimoji="1" lang="ja-JP" altLang="en-US" sz="1600" dirty="0"/>
          </a:p>
        </p:txBody>
      </p:sp>
      <p:sp>
        <p:nvSpPr>
          <p:cNvPr id="4" name="フリーフォーム 3"/>
          <p:cNvSpPr/>
          <p:nvPr/>
        </p:nvSpPr>
        <p:spPr>
          <a:xfrm flipV="1">
            <a:off x="618903" y="3065715"/>
            <a:ext cx="1815737" cy="69668"/>
          </a:xfrm>
          <a:custGeom>
            <a:avLst/>
            <a:gdLst>
              <a:gd name="connsiteX0" fmla="*/ 1815737 w 1815737"/>
              <a:gd name="connsiteY0" fmla="*/ 0 h 13063"/>
              <a:gd name="connsiteX1" fmla="*/ 0 w 1815737"/>
              <a:gd name="connsiteY1" fmla="*/ 13063 h 13063"/>
              <a:gd name="connsiteX2" fmla="*/ 0 w 1815737"/>
              <a:gd name="connsiteY2" fmla="*/ 13063 h 13063"/>
              <a:gd name="connsiteX0" fmla="*/ 1815737 w 1815737"/>
              <a:gd name="connsiteY0" fmla="*/ 52252 h 65315"/>
              <a:gd name="connsiteX1" fmla="*/ 222069 w 1815737"/>
              <a:gd name="connsiteY1" fmla="*/ 0 h 65315"/>
              <a:gd name="connsiteX2" fmla="*/ 0 w 1815737"/>
              <a:gd name="connsiteY2" fmla="*/ 65315 h 65315"/>
              <a:gd name="connsiteX3" fmla="*/ 0 w 1815737"/>
              <a:gd name="connsiteY3" fmla="*/ 65315 h 65315"/>
              <a:gd name="connsiteX0" fmla="*/ 1815737 w 1815737"/>
              <a:gd name="connsiteY0" fmla="*/ 0 h 65315"/>
              <a:gd name="connsiteX1" fmla="*/ 222069 w 1815737"/>
              <a:gd name="connsiteY1" fmla="*/ 0 h 65315"/>
              <a:gd name="connsiteX2" fmla="*/ 0 w 1815737"/>
              <a:gd name="connsiteY2" fmla="*/ 65315 h 65315"/>
              <a:gd name="connsiteX3" fmla="*/ 0 w 1815737"/>
              <a:gd name="connsiteY3" fmla="*/ 65315 h 65315"/>
              <a:gd name="connsiteX0" fmla="*/ 1815737 w 1815737"/>
              <a:gd name="connsiteY0" fmla="*/ 0 h 69668"/>
              <a:gd name="connsiteX1" fmla="*/ 222069 w 1815737"/>
              <a:gd name="connsiteY1" fmla="*/ 0 h 69668"/>
              <a:gd name="connsiteX2" fmla="*/ 0 w 1815737"/>
              <a:gd name="connsiteY2" fmla="*/ 65315 h 69668"/>
              <a:gd name="connsiteX3" fmla="*/ 0 w 1815737"/>
              <a:gd name="connsiteY3" fmla="*/ 65315 h 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5737" h="69668">
                <a:moveTo>
                  <a:pt x="1815737" y="0"/>
                </a:moveTo>
                <a:cubicBezTo>
                  <a:pt x="944880" y="156754"/>
                  <a:pt x="753292" y="0"/>
                  <a:pt x="222069" y="0"/>
                </a:cubicBezTo>
                <a:lnTo>
                  <a:pt x="0" y="65315"/>
                </a:lnTo>
                <a:lnTo>
                  <a:pt x="0" y="65315"/>
                </a:lnTo>
              </a:path>
            </a:pathLst>
          </a:cu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401178" y="1332057"/>
            <a:ext cx="511242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1600" dirty="0"/>
              <a:t>High level</a:t>
            </a:r>
            <a:r>
              <a:rPr kumimoji="1" lang="en-US" altLang="ja-JP" sz="1600" dirty="0"/>
              <a:t> retention of core wire due to Composite Core®.</a:t>
            </a:r>
          </a:p>
          <a:p>
            <a:r>
              <a:rPr lang="en-US" altLang="ja-JP" sz="1600" dirty="0"/>
              <a:t>Used for occluded lesion and multi vessel.</a:t>
            </a:r>
            <a:endParaRPr kumimoji="1" lang="en-US" altLang="ja-JP" sz="16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401178" y="984360"/>
            <a:ext cx="1668021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dirty="0"/>
              <a:t>High tip durability</a:t>
            </a:r>
            <a:endParaRPr kumimoji="1" lang="ja-JP" altLang="en-US" sz="1600" dirty="0"/>
          </a:p>
        </p:txBody>
      </p:sp>
      <p:sp>
        <p:nvSpPr>
          <p:cNvPr id="26" name="Text Box 63"/>
          <p:cNvSpPr txBox="1">
            <a:spLocks noChangeArrowheads="1"/>
          </p:cNvSpPr>
          <p:nvPr/>
        </p:nvSpPr>
        <p:spPr bwMode="auto">
          <a:xfrm>
            <a:off x="3563888" y="6266078"/>
            <a:ext cx="311631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ja-JP" sz="900" b="0" i="1" dirty="0"/>
              <a:t>*</a:t>
            </a:r>
            <a:r>
              <a:rPr lang="en-US" altLang="ja-JP" sz="900" b="0" dirty="0">
                <a:latin typeface="Arial" panose="020B0604020202020204" pitchFamily="34" charset="0"/>
                <a:cs typeface="Arial" panose="020B0604020202020204" pitchFamily="34" charset="0"/>
              </a:rPr>
              <a:t>The above data was obtained by company standardized test, which may differ from industry standardized tests. </a:t>
            </a:r>
            <a:br>
              <a:rPr lang="en-US" altLang="ja-JP" sz="9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900" b="0" dirty="0">
                <a:latin typeface="Arial" panose="020B0604020202020204" pitchFamily="34" charset="0"/>
                <a:cs typeface="Arial" panose="020B0604020202020204" pitchFamily="34" charset="0"/>
              </a:rPr>
              <a:t>*The above data does not prove that all devices have exactly the same performance with the samples used for these tests. </a:t>
            </a:r>
          </a:p>
        </p:txBody>
      </p:sp>
    </p:spTree>
    <p:extLst>
      <p:ext uri="{BB962C8B-B14F-4D97-AF65-F5344CB8AC3E}">
        <p14:creationId xmlns:p14="http://schemas.microsoft.com/office/powerpoint/2010/main" val="424029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Torque Device</a:t>
            </a:r>
            <a:endParaRPr kumimoji="1" lang="ja-JP" altLang="en-US" dirty="0"/>
          </a:p>
        </p:txBody>
      </p:sp>
      <p:pic>
        <p:nvPicPr>
          <p:cNvPr id="5" name="Picture 2" descr="C:\Users\ai07031\Desktop\20140919_191828_7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005529" y="942610"/>
            <a:ext cx="235276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/>
              <a:t>Torque device included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6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Package information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2196481"/>
            <a:ext cx="2538367" cy="407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11555" y="2196481"/>
            <a:ext cx="2474508" cy="407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63743"/>
            <a:ext cx="3543512" cy="2657634"/>
          </a:xfrm>
        </p:spPr>
      </p:pic>
      <p:sp>
        <p:nvSpPr>
          <p:cNvPr id="17" name="円/楕円 16"/>
          <p:cNvSpPr/>
          <p:nvPr/>
        </p:nvSpPr>
        <p:spPr>
          <a:xfrm rot="20716810">
            <a:off x="7014854" y="2383976"/>
            <a:ext cx="748597" cy="3367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8310997" y="2629231"/>
            <a:ext cx="748597" cy="3367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 rot="20125739">
            <a:off x="5451849" y="4462769"/>
            <a:ext cx="816043" cy="3367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25610" y="1029452"/>
            <a:ext cx="237122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Available length line up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23730" y="1424072"/>
            <a:ext cx="629691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dirty="0"/>
              <a:t>ASAHI </a:t>
            </a:r>
            <a:r>
              <a:rPr kumimoji="1" lang="en-US" altLang="ja-JP" sz="2000" dirty="0" err="1"/>
              <a:t>Gladius</a:t>
            </a:r>
            <a:r>
              <a:rPr kumimoji="1" lang="en-US" altLang="ja-JP" sz="2000" dirty="0"/>
              <a:t> 0.014		200cm, 235cm, 300cm</a:t>
            </a:r>
          </a:p>
          <a:p>
            <a:r>
              <a:rPr lang="en-US" altLang="ja-JP" sz="2000" dirty="0"/>
              <a:t>ASAHI </a:t>
            </a:r>
            <a:r>
              <a:rPr lang="en-US" altLang="ja-JP" sz="2000" dirty="0" err="1"/>
              <a:t>Gladius</a:t>
            </a:r>
            <a:r>
              <a:rPr lang="en-US" altLang="ja-JP" sz="2000" dirty="0"/>
              <a:t> 0.018		200cm, 235cm, 300cm</a:t>
            </a:r>
            <a:endParaRPr kumimoji="1" lang="en-US" altLang="ja-JP" sz="20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36037" y="2196481"/>
            <a:ext cx="1678729" cy="369332"/>
          </a:xfrm>
          <a:prstGeom prst="wedgeRectCallout">
            <a:avLst>
              <a:gd name="adj1" fmla="val 41384"/>
              <a:gd name="adj2" fmla="val 16089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Available length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583334" y="3750874"/>
            <a:ext cx="980974" cy="369332"/>
          </a:xfrm>
          <a:prstGeom prst="wedgeRectCallout">
            <a:avLst>
              <a:gd name="adj1" fmla="val -12584"/>
              <a:gd name="adj2" fmla="val -1120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Inch size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418792" y="5077699"/>
            <a:ext cx="980974" cy="369332"/>
          </a:xfrm>
          <a:prstGeom prst="wedgeRectCallout">
            <a:avLst>
              <a:gd name="adj1" fmla="val -12584"/>
              <a:gd name="adj2" fmla="val -1120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Inch</a:t>
            </a:r>
            <a:r>
              <a:rPr lang="ja-JP" altLang="en-US" dirty="0"/>
              <a:t> </a:t>
            </a:r>
            <a:r>
              <a:rPr lang="en-US" altLang="ja-JP" dirty="0"/>
              <a:t>size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179833" y="2944107"/>
            <a:ext cx="980974" cy="369332"/>
          </a:xfrm>
          <a:prstGeom prst="wedgeRectCallout">
            <a:avLst>
              <a:gd name="adj1" fmla="val -12584"/>
              <a:gd name="adj2" fmla="val -1120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Inch</a:t>
            </a:r>
            <a:r>
              <a:rPr lang="ja-JP" altLang="en-US" dirty="0"/>
              <a:t> </a:t>
            </a:r>
            <a:r>
              <a:rPr lang="en-US" altLang="ja-JP" dirty="0"/>
              <a:t>size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6921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Product characteristics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83357"/>
            <a:ext cx="8435280" cy="4525963"/>
          </a:xfrm>
        </p:spPr>
        <p:txBody>
          <a:bodyPr>
            <a:normAutofit/>
          </a:bodyPr>
          <a:lstStyle/>
          <a:p>
            <a:pPr marL="269875" indent="0">
              <a:buNone/>
            </a:pPr>
            <a:r>
              <a:rPr lang="en-US" altLang="ja-JP" dirty="0"/>
              <a:t>Soft tip polymer jacket </a:t>
            </a:r>
            <a:r>
              <a:rPr lang="en-US" altLang="ja-JP" dirty="0" err="1"/>
              <a:t>guidewire</a:t>
            </a:r>
            <a:endParaRPr lang="en-US" altLang="ja-JP" dirty="0"/>
          </a:p>
          <a:p>
            <a:pPr marL="269875" indent="0">
              <a:buNone/>
            </a:pPr>
            <a:r>
              <a:rPr lang="en-US" altLang="ja-JP" b="1" dirty="0">
                <a:solidFill>
                  <a:srgbClr val="00B050"/>
                </a:solidFill>
              </a:rPr>
              <a:t>Appropriate for a broad range of cases </a:t>
            </a:r>
            <a:r>
              <a:rPr lang="en-US" altLang="ja-JP" dirty="0"/>
              <a:t> from simple stenosis to occluded lesions</a:t>
            </a:r>
          </a:p>
          <a:p>
            <a:pPr marL="269875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269875" indent="0">
              <a:buNone/>
            </a:pPr>
            <a:r>
              <a:rPr lang="en-US" altLang="ja-JP" dirty="0"/>
              <a:t>Soft tip polymer jacket </a:t>
            </a:r>
            <a:r>
              <a:rPr lang="en-US" altLang="ja-JP" dirty="0" err="1"/>
              <a:t>guidewire</a:t>
            </a:r>
            <a:endParaRPr lang="en-US" altLang="ja-JP" dirty="0"/>
          </a:p>
          <a:p>
            <a:pPr marL="269875" indent="0">
              <a:buNone/>
            </a:pPr>
            <a:r>
              <a:rPr lang="en-US" altLang="ja-JP" b="1" dirty="0">
                <a:solidFill>
                  <a:srgbClr val="00B050"/>
                </a:solidFill>
              </a:rPr>
              <a:t>Enhanced device delivery</a:t>
            </a:r>
            <a:r>
              <a:rPr lang="en-US" altLang="ja-JP" dirty="0"/>
              <a:t> type with great shaft support and maneuverability</a:t>
            </a:r>
            <a:endParaRPr lang="ja-JP" altLang="en-US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ai07031\Documents\ai07031\1-1 製品関連\9 Peripheral NEW\1　GW\14 ロゴ テンプレートデザイン\アイコン\剣_Gladi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99" y="1968225"/>
            <a:ext cx="273050" cy="2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i07031\Documents\ai07031\1-1 製品関連\9 Peripheral NEW\1　GW\14 ロゴ テンプレートデザイン\アイコン\剣_Gladi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99" y="2484536"/>
            <a:ext cx="273050" cy="2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i07031\Documents\ai07031\1-1 製品関連\9 Peripheral NEW\1　GW\14 ロゴ テンプレートデザイン\アイコン\剣_Gladi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99" y="4883714"/>
            <a:ext cx="273050" cy="2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i07031\Documents\ai07031\1-1 製品関連\9 Peripheral NEW\1　GW\14 ロゴ テンプレートデザイン\アイコン\剣_Gladi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99" y="5364856"/>
            <a:ext cx="273050" cy="2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i14019\Desktop\Gladius, Halberd, Gaia PV 製品ロゴ\Gladius0014_logo(横並び）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9" y="1281928"/>
            <a:ext cx="3685467" cy="4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i14019\Desktop\Gladius, Halberd, Gaia PV 製品ロゴ\Gladius0018_logo（横並び）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9" y="4129059"/>
            <a:ext cx="3696257" cy="46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516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Product structure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3717032"/>
            <a:ext cx="9144000" cy="2420795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kumimoji="1" lang="en-US" altLang="ja-JP" b="1" dirty="0">
                <a:solidFill>
                  <a:srgbClr val="C00000"/>
                </a:solidFill>
              </a:rPr>
              <a:t>Polymer </a:t>
            </a:r>
            <a:r>
              <a:rPr lang="en-US" altLang="ja-JP" b="1" dirty="0">
                <a:solidFill>
                  <a:srgbClr val="C00000"/>
                </a:solidFill>
              </a:rPr>
              <a:t>jacket + Hydrophilic coating</a:t>
            </a:r>
            <a:endParaRPr kumimoji="1" lang="en-US" altLang="ja-JP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altLang="ja-JP" dirty="0"/>
              <a:t>Tip  load 			       		</a:t>
            </a:r>
            <a:r>
              <a:rPr lang="en-US" altLang="ja-JP" b="1" dirty="0">
                <a:solidFill>
                  <a:srgbClr val="C00000"/>
                </a:solidFill>
              </a:rPr>
              <a:t>3.0gf</a:t>
            </a:r>
          </a:p>
          <a:p>
            <a:pPr>
              <a:buFont typeface="Wingdings" pitchFamily="2" charset="2"/>
              <a:buChar char="ü"/>
            </a:pPr>
            <a:r>
              <a:rPr kumimoji="1" lang="en-US" altLang="ja-JP" dirty="0"/>
              <a:t>Hydrophilic coating length </a:t>
            </a:r>
            <a:r>
              <a:rPr lang="en-US" altLang="ja-JP" dirty="0"/>
              <a:t>    	 </a:t>
            </a:r>
            <a:r>
              <a:rPr kumimoji="1" lang="en-US" altLang="ja-JP" dirty="0"/>
              <a:t>50cm</a:t>
            </a:r>
          </a:p>
          <a:p>
            <a:pPr>
              <a:buFont typeface="Wingdings" pitchFamily="2" charset="2"/>
              <a:buChar char="ü"/>
            </a:pPr>
            <a:r>
              <a:rPr lang="en-US" altLang="ja-JP" dirty="0"/>
              <a:t>Length lineup				</a:t>
            </a:r>
            <a:r>
              <a:rPr lang="en-US" altLang="ja-JP" sz="3000" dirty="0"/>
              <a:t>200cm, 235cm, 300cm</a:t>
            </a:r>
            <a:endParaRPr kumimoji="1" lang="ja-JP" altLang="en-US" sz="3000" dirty="0"/>
          </a:p>
        </p:txBody>
      </p:sp>
      <p:pic>
        <p:nvPicPr>
          <p:cNvPr id="6" name="Picture 4" descr="E:\ワイヤー構造図イラスト\Gladius 0.014_イラスト 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14736"/>
            <a:ext cx="9073008" cy="58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線矢印コネクタ 6"/>
          <p:cNvCxnSpPr/>
          <p:nvPr/>
        </p:nvCxnSpPr>
        <p:spPr>
          <a:xfrm>
            <a:off x="35496" y="2611124"/>
            <a:ext cx="518457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グループ化 14"/>
          <p:cNvGrpSpPr/>
          <p:nvPr/>
        </p:nvGrpSpPr>
        <p:grpSpPr>
          <a:xfrm>
            <a:off x="23447" y="2011006"/>
            <a:ext cx="2915816" cy="399182"/>
            <a:chOff x="-1734979" y="3190789"/>
            <a:chExt cx="4940059" cy="792088"/>
          </a:xfrm>
        </p:grpSpPr>
        <p:sp>
          <p:nvSpPr>
            <p:cNvPr id="11" name="正方形/長方形 10"/>
            <p:cNvSpPr/>
            <p:nvPr/>
          </p:nvSpPr>
          <p:spPr>
            <a:xfrm>
              <a:off x="-1331423" y="3190789"/>
              <a:ext cx="4140460" cy="79208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1734979" y="3190789"/>
              <a:ext cx="396043" cy="785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0800000">
              <a:off x="2809037" y="3197064"/>
              <a:ext cx="396043" cy="785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台形 15"/>
          <p:cNvSpPr/>
          <p:nvPr/>
        </p:nvSpPr>
        <p:spPr>
          <a:xfrm rot="16200000">
            <a:off x="3524914" y="1452287"/>
            <a:ext cx="306023" cy="1500117"/>
          </a:xfrm>
          <a:prstGeom prst="trapezoid">
            <a:avLst/>
          </a:prstGeom>
          <a:solidFill>
            <a:srgbClr val="000000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304" y="2749184"/>
            <a:ext cx="906406" cy="88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710" y="2699074"/>
            <a:ext cx="997346" cy="98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C:\Users\ai14019\Desktop\Gladius, Halberd, Gaia PV 製品ロゴ\Gladius0014_logo(横並び）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9" y="1281928"/>
            <a:ext cx="3685467" cy="4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056" y="2736336"/>
            <a:ext cx="892407" cy="91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1898256" y="3140968"/>
            <a:ext cx="332181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2800" b="1" dirty="0">
                <a:solidFill>
                  <a:srgbClr val="3399FF"/>
                </a:solidFill>
                <a:latin typeface="Times New Roman" pitchFamily="18" charset="0"/>
                <a:ea typeface="ＭＳ ゴシック" pitchFamily="49" charset="-128"/>
              </a:rPr>
              <a:t>Hydrophilic coating</a:t>
            </a:r>
            <a:endParaRPr lang="ja-JP" altLang="en-US" sz="2800" b="1" dirty="0">
              <a:solidFill>
                <a:srgbClr val="3399FF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326867" y="2669385"/>
            <a:ext cx="332181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2800" b="1" dirty="0">
                <a:solidFill>
                  <a:sysClr val="windowText" lastClr="000000"/>
                </a:solidFill>
                <a:latin typeface="Times New Roman" pitchFamily="18" charset="0"/>
                <a:ea typeface="ＭＳ ゴシック" pitchFamily="49" charset="-128"/>
              </a:rPr>
              <a:t>Polymer jacket</a:t>
            </a:r>
            <a:endParaRPr lang="ja-JP" altLang="en-US" sz="2800" b="1" dirty="0">
              <a:solidFill>
                <a:srgbClr val="3399FF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AE0B-325B-D214-1912-5307A2BD424F}"/>
              </a:ext>
            </a:extLst>
          </p:cNvPr>
          <p:cNvSpPr txBox="1"/>
          <p:nvPr/>
        </p:nvSpPr>
        <p:spPr>
          <a:xfrm>
            <a:off x="4286466" y="1155914"/>
            <a:ext cx="46560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Hidrofilinis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dengimas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distaliai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0814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/>
          <p:cNvSpPr/>
          <p:nvPr/>
        </p:nvSpPr>
        <p:spPr>
          <a:xfrm>
            <a:off x="35496" y="2889012"/>
            <a:ext cx="9073008" cy="3312368"/>
          </a:xfrm>
          <a:prstGeom prst="rect">
            <a:avLst/>
          </a:prstGeom>
          <a:solidFill>
            <a:srgbClr val="FFFFFF">
              <a:alpha val="69020"/>
            </a:srgb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Detailed characteristics</a:t>
            </a:r>
            <a:endParaRPr kumimoji="1" lang="ja-JP" altLang="en-US" dirty="0"/>
          </a:p>
        </p:txBody>
      </p:sp>
      <p:pic>
        <p:nvPicPr>
          <p:cNvPr id="6" name="Picture 4" descr="E:\ワイヤー構造図イラスト\Gladius 0.014_イラスト 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14736"/>
            <a:ext cx="9073008" cy="58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/>
          <p:cNvGrpSpPr/>
          <p:nvPr/>
        </p:nvGrpSpPr>
        <p:grpSpPr>
          <a:xfrm>
            <a:off x="23447" y="2011006"/>
            <a:ext cx="2915816" cy="399182"/>
            <a:chOff x="-1734979" y="3190789"/>
            <a:chExt cx="4940059" cy="792088"/>
          </a:xfrm>
        </p:grpSpPr>
        <p:sp>
          <p:nvSpPr>
            <p:cNvPr id="11" name="正方形/長方形 10"/>
            <p:cNvSpPr/>
            <p:nvPr/>
          </p:nvSpPr>
          <p:spPr>
            <a:xfrm>
              <a:off x="-1331423" y="3190789"/>
              <a:ext cx="4140460" cy="79208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1734979" y="3190789"/>
              <a:ext cx="396043" cy="785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0800000">
              <a:off x="2809037" y="3197064"/>
              <a:ext cx="396043" cy="785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テキスト ボックス 17"/>
          <p:cNvSpPr txBox="1"/>
          <p:nvPr/>
        </p:nvSpPr>
        <p:spPr>
          <a:xfrm>
            <a:off x="2018470" y="3355513"/>
            <a:ext cx="16811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Composite Core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299173" y="3355513"/>
            <a:ext cx="141583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/>
              <a:t>Tip durability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5907328" y="3355513"/>
            <a:ext cx="3059833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ja-JP" sz="1600" dirty="0"/>
              <a:t>Appropriate for multi-vessel lesions</a:t>
            </a:r>
            <a:endParaRPr lang="ja-JP" altLang="en-US" sz="1600" dirty="0"/>
          </a:p>
        </p:txBody>
      </p:sp>
      <p:sp>
        <p:nvSpPr>
          <p:cNvPr id="12" name="右矢印 11"/>
          <p:cNvSpPr/>
          <p:nvPr/>
        </p:nvSpPr>
        <p:spPr>
          <a:xfrm>
            <a:off x="3820622" y="3396163"/>
            <a:ext cx="319330" cy="28803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018470" y="4118175"/>
            <a:ext cx="165359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/>
              <a:t>Polymer jacket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299173" y="4118175"/>
            <a:ext cx="133882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 err="1"/>
              <a:t>Crossability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5907328" y="4212377"/>
            <a:ext cx="3059833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ja-JP" sz="1600" dirty="0"/>
              <a:t>Quickly cross even calcified lesions and fibrous occlusions</a:t>
            </a:r>
          </a:p>
        </p:txBody>
      </p:sp>
      <p:sp>
        <p:nvSpPr>
          <p:cNvPr id="24" name="右矢印 23"/>
          <p:cNvSpPr/>
          <p:nvPr/>
        </p:nvSpPr>
        <p:spPr>
          <a:xfrm>
            <a:off x="3820622" y="4158825"/>
            <a:ext cx="319330" cy="28803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018470" y="4913892"/>
            <a:ext cx="1653594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Balanced support shaft design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319262" y="5013176"/>
            <a:ext cx="139574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Push force transmission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5927419" y="5042573"/>
            <a:ext cx="3039742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ja-JP" sz="1600" dirty="0"/>
              <a:t>Smooth wire control in collateral channels</a:t>
            </a:r>
          </a:p>
        </p:txBody>
      </p:sp>
      <p:sp>
        <p:nvSpPr>
          <p:cNvPr id="30" name="右矢印 29"/>
          <p:cNvSpPr/>
          <p:nvPr/>
        </p:nvSpPr>
        <p:spPr>
          <a:xfrm>
            <a:off x="3820622" y="5221723"/>
            <a:ext cx="319330" cy="28803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48" name="直線コネクタ 2047"/>
          <p:cNvCxnSpPr>
            <a:stCxn id="18" idx="1"/>
            <a:endCxn id="20" idx="3"/>
          </p:cNvCxnSpPr>
          <p:nvPr/>
        </p:nvCxnSpPr>
        <p:spPr>
          <a:xfrm flipH="1">
            <a:off x="1518572" y="3540179"/>
            <a:ext cx="499898" cy="1318364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21" idx="1"/>
            <a:endCxn id="20" idx="3"/>
          </p:cNvCxnSpPr>
          <p:nvPr/>
        </p:nvCxnSpPr>
        <p:spPr>
          <a:xfrm flipH="1">
            <a:off x="1518572" y="4302841"/>
            <a:ext cx="499898" cy="55570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>
            <a:stCxn id="27" idx="1"/>
            <a:endCxn id="20" idx="3"/>
          </p:cNvCxnSpPr>
          <p:nvPr/>
        </p:nvCxnSpPr>
        <p:spPr>
          <a:xfrm flipH="1" flipV="1">
            <a:off x="1518572" y="4858543"/>
            <a:ext cx="499898" cy="517014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136462" y="4673877"/>
            <a:ext cx="138211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Tip load</a:t>
            </a:r>
            <a:r>
              <a:rPr kumimoji="1" lang="ja-JP" altLang="en-US" dirty="0"/>
              <a:t>　</a:t>
            </a:r>
            <a:r>
              <a:rPr kumimoji="1" lang="en-US" altLang="ja-JP" dirty="0"/>
              <a:t>3gf</a:t>
            </a:r>
            <a:endParaRPr kumimoji="1" lang="ja-JP" altLang="en-US" dirty="0"/>
          </a:p>
        </p:txBody>
      </p:sp>
      <p:sp>
        <p:nvSpPr>
          <p:cNvPr id="2054" name="正方形/長方形 2053"/>
          <p:cNvSpPr/>
          <p:nvPr/>
        </p:nvSpPr>
        <p:spPr>
          <a:xfrm>
            <a:off x="755576" y="2683006"/>
            <a:ext cx="7488832" cy="646331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9875"/>
            <a:r>
              <a:rPr lang="en-US" altLang="ja-JP" b="1" dirty="0">
                <a:solidFill>
                  <a:srgbClr val="00B050"/>
                </a:solidFill>
              </a:rPr>
              <a:t>Appropriate for a wide range of cases </a:t>
            </a:r>
            <a:r>
              <a:rPr lang="en-US" altLang="ja-JP" dirty="0"/>
              <a:t>from simple stenosis to occluded lesions</a:t>
            </a:r>
          </a:p>
        </p:txBody>
      </p:sp>
      <p:pic>
        <p:nvPicPr>
          <p:cNvPr id="42" name="Picture 2" descr="C:\Users\ai07031\Documents\ai07031\1-1 製品関連\9 Peripheral NEW\1　GW\14 ロゴ テンプレートデザイン\アイコン\剣_Gladi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35909"/>
            <a:ext cx="273050" cy="2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右矢印 31"/>
          <p:cNvSpPr/>
          <p:nvPr/>
        </p:nvSpPr>
        <p:spPr>
          <a:xfrm rot="2700000">
            <a:off x="3730986" y="4698547"/>
            <a:ext cx="359483" cy="28885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" name="Picture 2" descr="C:\Users\ai14019\Desktop\Gladius, Halberd, Gaia PV 製品ロゴ\Gladius0014_logo(横並び）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9" y="1281928"/>
            <a:ext cx="3685467" cy="4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台形 34"/>
          <p:cNvSpPr/>
          <p:nvPr/>
        </p:nvSpPr>
        <p:spPr>
          <a:xfrm rot="16200000">
            <a:off x="3524914" y="1452287"/>
            <a:ext cx="306023" cy="1500117"/>
          </a:xfrm>
          <a:prstGeom prst="trapezoid">
            <a:avLst/>
          </a:prstGeom>
          <a:solidFill>
            <a:srgbClr val="000000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9289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Detailed characteristics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/>
        </p:nvSpPr>
        <p:spPr>
          <a:xfrm>
            <a:off x="4762816" y="2683836"/>
            <a:ext cx="3553599" cy="33855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1600" dirty="0"/>
              <a:t>Pre-shaped curve 1mm from the ball tip</a:t>
            </a:r>
            <a:endParaRPr lang="ja-JP" altLang="en-US" sz="1600" dirty="0"/>
          </a:p>
        </p:txBody>
      </p:sp>
      <p:sp>
        <p:nvSpPr>
          <p:cNvPr id="33" name="1 つの角を切り取った四角形 32"/>
          <p:cNvSpPr/>
          <p:nvPr/>
        </p:nvSpPr>
        <p:spPr>
          <a:xfrm>
            <a:off x="201072" y="2184715"/>
            <a:ext cx="2160818" cy="368022"/>
          </a:xfrm>
          <a:prstGeom prst="snip1Rect">
            <a:avLst/>
          </a:prstGeom>
          <a:solidFill>
            <a:srgbClr val="C00000">
              <a:alpha val="6902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chemeClr val="bg1"/>
                </a:solidFill>
              </a:rPr>
              <a:t>New ASAHI technology</a:t>
            </a:r>
            <a:endParaRPr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2562307" y="1973401"/>
            <a:ext cx="2005645" cy="20056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二等辺三角形 39"/>
          <p:cNvSpPr/>
          <p:nvPr/>
        </p:nvSpPr>
        <p:spPr>
          <a:xfrm rot="13793481">
            <a:off x="3933688" y="1852237"/>
            <a:ext cx="288032" cy="664954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13848" y="4021408"/>
            <a:ext cx="8060988" cy="635675"/>
          </a:xfrm>
          <a:prstGeom prst="snip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600" dirty="0"/>
              <a:t>Tip pre-shaped in the manufacturing process with a 1mm curve – easier for the physician than shaping manually.</a:t>
            </a:r>
            <a:endParaRPr lang="ja-JP" altLang="en-US" sz="16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13848" y="2653058"/>
            <a:ext cx="165359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Mini pre-shape</a:t>
            </a: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605989" y="5607431"/>
            <a:ext cx="5930226" cy="401479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Better shape retention throughout the procedure</a:t>
            </a:r>
          </a:p>
        </p:txBody>
      </p:sp>
      <p:pic>
        <p:nvPicPr>
          <p:cNvPr id="17" name="Picture 8" descr="N:\GroupShared\Product-D-Info\Fielder-FC-kai\1. marketing\＊＊データライブラリ＊＊\x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2734480" y="2413491"/>
            <a:ext cx="1661298" cy="1060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正方形/長方形 203"/>
          <p:cNvSpPr/>
          <p:nvPr/>
        </p:nvSpPr>
        <p:spPr>
          <a:xfrm>
            <a:off x="713848" y="4767375"/>
            <a:ext cx="8106624" cy="749857"/>
          </a:xfrm>
          <a:prstGeom prst="snip1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600" dirty="0">
                <a:solidFill>
                  <a:schemeClr val="tx1"/>
                </a:solidFill>
              </a:rPr>
              <a:t>Able to efficiently reshape the curve to a more acute angle.</a:t>
            </a:r>
          </a:p>
          <a:p>
            <a:r>
              <a:rPr lang="en-US" altLang="ja-JP" sz="1600" dirty="0">
                <a:solidFill>
                  <a:schemeClr val="tx1"/>
                </a:solidFill>
              </a:rPr>
              <a:t>Able to change the shape depending on the lesion or procedural situation.</a:t>
            </a:r>
          </a:p>
        </p:txBody>
      </p:sp>
      <p:pic>
        <p:nvPicPr>
          <p:cNvPr id="16" name="Picture 2" descr="C:\Users\ai14019\Desktop\Gladius, Halberd, Gaia PV 製品ロゴ\Gladius0014_logo(横並び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9" y="1281928"/>
            <a:ext cx="3685467" cy="4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ワイヤー構造図イラスト\Gladius 0.014_イラスト 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1102" y="1476379"/>
            <a:ext cx="4528560" cy="47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円/楕円 38"/>
          <p:cNvSpPr/>
          <p:nvPr/>
        </p:nvSpPr>
        <p:spPr>
          <a:xfrm>
            <a:off x="4373575" y="1385573"/>
            <a:ext cx="741533" cy="741533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2849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53" y="1359473"/>
            <a:ext cx="8066087" cy="501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Tip load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46862" y="1436583"/>
            <a:ext cx="84510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1600" dirty="0"/>
              <a:t>Tip load</a:t>
            </a:r>
          </a:p>
          <a:p>
            <a:pPr algn="ctr"/>
            <a:r>
              <a:rPr lang="en-US" altLang="ja-JP" sz="1600" dirty="0"/>
              <a:t>(</a:t>
            </a:r>
            <a:r>
              <a:rPr lang="en-US" altLang="ja-JP" sz="1600" dirty="0" err="1"/>
              <a:t>gf</a:t>
            </a:r>
            <a:r>
              <a:rPr lang="en-US" altLang="ja-JP" sz="1600" dirty="0"/>
              <a:t>)</a:t>
            </a:r>
          </a:p>
        </p:txBody>
      </p:sp>
      <p:sp>
        <p:nvSpPr>
          <p:cNvPr id="9" name="下矢印 8"/>
          <p:cNvSpPr/>
          <p:nvPr/>
        </p:nvSpPr>
        <p:spPr>
          <a:xfrm rot="10800000">
            <a:off x="273370" y="2852936"/>
            <a:ext cx="792088" cy="936104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03350" y="1008383"/>
            <a:ext cx="4298164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dirty="0"/>
              <a:t>0.014”</a:t>
            </a:r>
            <a:r>
              <a:rPr lang="ja-JP" altLang="en-US" sz="1600" dirty="0"/>
              <a:t> </a:t>
            </a:r>
            <a:r>
              <a:rPr kumimoji="1" lang="en-US" altLang="ja-JP" sz="1600" dirty="0"/>
              <a:t>Moderate tip load as an utility guide wire</a:t>
            </a:r>
            <a:endParaRPr kumimoji="1" lang="ja-JP" altLang="en-US" sz="1600" dirty="0"/>
          </a:p>
        </p:txBody>
      </p:sp>
      <p:sp>
        <p:nvSpPr>
          <p:cNvPr id="12" name="正方形/長方形 11"/>
          <p:cNvSpPr/>
          <p:nvPr/>
        </p:nvSpPr>
        <p:spPr>
          <a:xfrm>
            <a:off x="1124062" y="1461256"/>
            <a:ext cx="7840425" cy="707886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9875"/>
            <a:r>
              <a:rPr lang="en-US" altLang="ja-JP" sz="2000" b="1" dirty="0">
                <a:solidFill>
                  <a:srgbClr val="00B050"/>
                </a:solidFill>
              </a:rPr>
              <a:t>Appropriate for a wide range of cases </a:t>
            </a:r>
            <a:r>
              <a:rPr lang="en-US" altLang="ja-JP" sz="2000" dirty="0"/>
              <a:t>from simple stenosis to occluded lesions</a:t>
            </a:r>
          </a:p>
        </p:txBody>
      </p:sp>
      <p:sp>
        <p:nvSpPr>
          <p:cNvPr id="11" name="Text Box 63"/>
          <p:cNvSpPr txBox="1">
            <a:spLocks noChangeArrowheads="1"/>
          </p:cNvSpPr>
          <p:nvPr/>
        </p:nvSpPr>
        <p:spPr bwMode="auto">
          <a:xfrm>
            <a:off x="3563888" y="6266078"/>
            <a:ext cx="311631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ja-JP" sz="900" b="0" i="1" dirty="0"/>
              <a:t>*</a:t>
            </a:r>
            <a:r>
              <a:rPr lang="en-US" altLang="ja-JP" sz="900" b="0" dirty="0">
                <a:latin typeface="Arial" panose="020B0604020202020204" pitchFamily="34" charset="0"/>
                <a:cs typeface="Arial" panose="020B0604020202020204" pitchFamily="34" charset="0"/>
              </a:rPr>
              <a:t>The above data was obtained by company standardized test, which may differ from industry standardized tests. </a:t>
            </a:r>
            <a:br>
              <a:rPr lang="en-US" altLang="ja-JP" sz="9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900" b="0" dirty="0">
                <a:latin typeface="Arial" panose="020B0604020202020204" pitchFamily="34" charset="0"/>
                <a:cs typeface="Arial" panose="020B0604020202020204" pitchFamily="34" charset="0"/>
              </a:rPr>
              <a:t>*The above data does not prove that all devices have exactly the same performance with the samples used for these tests. </a:t>
            </a:r>
          </a:p>
        </p:txBody>
      </p:sp>
    </p:spTree>
    <p:extLst>
      <p:ext uri="{BB962C8B-B14F-4D97-AF65-F5344CB8AC3E}">
        <p14:creationId xmlns:p14="http://schemas.microsoft.com/office/powerpoint/2010/main" val="1577033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Product structure</a:t>
            </a:r>
            <a:endParaRPr kumimoji="1" lang="ja-JP" altLang="en-US" dirty="0"/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1" y="3644900"/>
            <a:ext cx="9157767" cy="252040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kumimoji="1" lang="en-US" altLang="ja-JP" b="1" dirty="0">
                <a:solidFill>
                  <a:srgbClr val="C00000"/>
                </a:solidFill>
              </a:rPr>
              <a:t>Polymer jacket</a:t>
            </a:r>
            <a:r>
              <a:rPr lang="en-US" altLang="ja-JP" b="1" dirty="0">
                <a:solidFill>
                  <a:srgbClr val="C00000"/>
                </a:solidFill>
              </a:rPr>
              <a:t> + Hydrophilic coating</a:t>
            </a:r>
            <a:endParaRPr kumimoji="1" lang="en-US" altLang="ja-JP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altLang="ja-JP" dirty="0"/>
              <a:t>Tip  load 			      </a:t>
            </a:r>
            <a:r>
              <a:rPr lang="en-US" altLang="ja-JP" b="1" dirty="0">
                <a:solidFill>
                  <a:srgbClr val="C00000"/>
                </a:solidFill>
              </a:rPr>
              <a:t>4.0gf</a:t>
            </a:r>
          </a:p>
          <a:p>
            <a:pPr>
              <a:buFont typeface="Wingdings" pitchFamily="2" charset="2"/>
              <a:buChar char="ü"/>
            </a:pPr>
            <a:r>
              <a:rPr kumimoji="1" lang="en-US" altLang="ja-JP" dirty="0"/>
              <a:t>Hydrophilic coating length     10cm</a:t>
            </a:r>
          </a:p>
          <a:p>
            <a:pPr>
              <a:buFont typeface="Wingdings" pitchFamily="2" charset="2"/>
              <a:buChar char="ü"/>
            </a:pPr>
            <a:r>
              <a:rPr lang="en-US" altLang="ja-JP" dirty="0"/>
              <a:t>Length lineup 			      200cm, 235cm, 300cm</a:t>
            </a:r>
            <a:endParaRPr kumimoji="1" lang="ja-JP" altLang="en-US" dirty="0"/>
          </a:p>
        </p:txBody>
      </p:sp>
      <p:pic>
        <p:nvPicPr>
          <p:cNvPr id="10" name="Picture 3" descr="E:\ワイヤー構造図イラスト\Gladius 0.018_イラスト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22721"/>
            <a:ext cx="9122271" cy="58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直線矢印コネクタ 11"/>
          <p:cNvCxnSpPr/>
          <p:nvPr/>
        </p:nvCxnSpPr>
        <p:spPr>
          <a:xfrm>
            <a:off x="35496" y="2613189"/>
            <a:ext cx="344466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81" y="2785493"/>
            <a:ext cx="932666" cy="91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869" y="2781299"/>
            <a:ext cx="892407" cy="91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 descr="C:\Users\ai14019\Desktop\Gladius, Halberd, Gaia PV 製品ロゴ\Gladius0018_logo（横並び）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30408"/>
            <a:ext cx="3696257" cy="46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グループ化 12"/>
          <p:cNvGrpSpPr/>
          <p:nvPr/>
        </p:nvGrpSpPr>
        <p:grpSpPr>
          <a:xfrm>
            <a:off x="23447" y="2011006"/>
            <a:ext cx="1338932" cy="399182"/>
            <a:chOff x="-1734981" y="3190789"/>
            <a:chExt cx="4940061" cy="792088"/>
          </a:xfrm>
        </p:grpSpPr>
        <p:sp>
          <p:nvSpPr>
            <p:cNvPr id="16" name="正方形/長方形 15"/>
            <p:cNvSpPr/>
            <p:nvPr/>
          </p:nvSpPr>
          <p:spPr>
            <a:xfrm>
              <a:off x="-1331425" y="3190789"/>
              <a:ext cx="4140465" cy="79208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1734981" y="3190791"/>
              <a:ext cx="396044" cy="785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0800000">
              <a:off x="2809036" y="3197063"/>
              <a:ext cx="396044" cy="785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台形 18"/>
          <p:cNvSpPr/>
          <p:nvPr/>
        </p:nvSpPr>
        <p:spPr>
          <a:xfrm rot="16200000">
            <a:off x="2259928" y="1164014"/>
            <a:ext cx="306023" cy="2134436"/>
          </a:xfrm>
          <a:prstGeom prst="trapezoid">
            <a:avLst/>
          </a:prstGeom>
          <a:solidFill>
            <a:srgbClr val="000000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489559" y="2674744"/>
            <a:ext cx="2426257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2000" b="1" dirty="0">
                <a:solidFill>
                  <a:sysClr val="windowText" lastClr="000000"/>
                </a:solidFill>
                <a:latin typeface="Times New Roman" pitchFamily="18" charset="0"/>
                <a:ea typeface="ＭＳ ゴシック" pitchFamily="49" charset="-128"/>
              </a:rPr>
              <a:t>Polymer jacket</a:t>
            </a:r>
          </a:p>
          <a:p>
            <a:pPr algn="ctr">
              <a:defRPr/>
            </a:pPr>
            <a:r>
              <a:rPr lang="en-US" altLang="ja-JP" sz="2000" b="1" dirty="0">
                <a:solidFill>
                  <a:srgbClr val="3399FF"/>
                </a:solidFill>
                <a:latin typeface="Times New Roman" pitchFamily="18" charset="0"/>
                <a:ea typeface="ＭＳ ゴシック" pitchFamily="49" charset="-128"/>
              </a:rPr>
              <a:t>Hydrophilic coating</a:t>
            </a:r>
            <a:endParaRPr lang="ja-JP" altLang="en-US" sz="2000" b="1" dirty="0">
              <a:solidFill>
                <a:srgbClr val="3399FF"/>
              </a:solidFill>
              <a:latin typeface="Times New Roman" pitchFamily="18" charset="0"/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1697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 descr="E:\ワイヤー構造図イラスト\Gladius 0.018_イラスト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22721"/>
            <a:ext cx="9122271" cy="58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正方形/長方形 30"/>
          <p:cNvSpPr/>
          <p:nvPr/>
        </p:nvSpPr>
        <p:spPr>
          <a:xfrm>
            <a:off x="0" y="2913172"/>
            <a:ext cx="9073008" cy="3312368"/>
          </a:xfrm>
          <a:prstGeom prst="rect">
            <a:avLst/>
          </a:prstGeom>
          <a:solidFill>
            <a:srgbClr val="FFFFFF">
              <a:alpha val="69020"/>
            </a:srgb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Detailed characteristics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23447" y="2011006"/>
            <a:ext cx="1338932" cy="399182"/>
            <a:chOff x="-1734981" y="3190789"/>
            <a:chExt cx="4940061" cy="792088"/>
          </a:xfrm>
        </p:grpSpPr>
        <p:sp>
          <p:nvSpPr>
            <p:cNvPr id="11" name="正方形/長方形 10"/>
            <p:cNvSpPr/>
            <p:nvPr/>
          </p:nvSpPr>
          <p:spPr>
            <a:xfrm>
              <a:off x="-1331425" y="3190789"/>
              <a:ext cx="4140465" cy="79208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1734981" y="3190791"/>
              <a:ext cx="396044" cy="785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0800000">
              <a:off x="2809036" y="3197063"/>
              <a:ext cx="396044" cy="785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台形 15"/>
          <p:cNvSpPr/>
          <p:nvPr/>
        </p:nvSpPr>
        <p:spPr>
          <a:xfrm rot="16200000">
            <a:off x="2259928" y="1164014"/>
            <a:ext cx="306023" cy="2134436"/>
          </a:xfrm>
          <a:prstGeom prst="trapezoid">
            <a:avLst/>
          </a:prstGeom>
          <a:solidFill>
            <a:srgbClr val="000000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299172" y="3580271"/>
            <a:ext cx="149696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Controllability</a:t>
            </a:r>
            <a:endParaRPr kumimoji="1" lang="ja-JP" altLang="en-US" dirty="0"/>
          </a:p>
        </p:txBody>
      </p:sp>
      <p:sp>
        <p:nvSpPr>
          <p:cNvPr id="12" name="右矢印 11"/>
          <p:cNvSpPr/>
          <p:nvPr/>
        </p:nvSpPr>
        <p:spPr>
          <a:xfrm>
            <a:off x="3847533" y="3620921"/>
            <a:ext cx="319330" cy="28803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21569" y="3580271"/>
            <a:ext cx="165359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Polymer jacket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299173" y="4763078"/>
            <a:ext cx="133882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Device delivery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5907329" y="3587471"/>
            <a:ext cx="305983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ja-JP" dirty="0"/>
              <a:t>Speedy cross over approach</a:t>
            </a:r>
          </a:p>
        </p:txBody>
      </p:sp>
      <p:sp>
        <p:nvSpPr>
          <p:cNvPr id="24" name="右矢印 23"/>
          <p:cNvSpPr/>
          <p:nvPr/>
        </p:nvSpPr>
        <p:spPr>
          <a:xfrm>
            <a:off x="3847533" y="4880672"/>
            <a:ext cx="319330" cy="28803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5943860" y="4732300"/>
            <a:ext cx="3039742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ja-JP" sz="1600" dirty="0"/>
              <a:t>Easy delivery of devices, including bulky devices</a:t>
            </a:r>
          </a:p>
        </p:txBody>
      </p:sp>
      <p:sp>
        <p:nvSpPr>
          <p:cNvPr id="2054" name="正方形/長方形 2053"/>
          <p:cNvSpPr/>
          <p:nvPr/>
        </p:nvSpPr>
        <p:spPr>
          <a:xfrm>
            <a:off x="1362380" y="2683006"/>
            <a:ext cx="7458092" cy="369332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9875" indent="0">
              <a:buNone/>
            </a:pPr>
            <a:r>
              <a:rPr lang="en-US" altLang="ja-JP" b="1" dirty="0">
                <a:solidFill>
                  <a:srgbClr val="00B050"/>
                </a:solidFill>
              </a:rPr>
              <a:t>Device delivery </a:t>
            </a:r>
            <a:r>
              <a:rPr lang="en-US" altLang="ja-JP" dirty="0"/>
              <a:t>with great shaft support and maneuverability</a:t>
            </a:r>
            <a:endParaRPr lang="ja-JP" altLang="en-US" dirty="0">
              <a:solidFill>
                <a:srgbClr val="00B050"/>
              </a:solidFill>
            </a:endParaRPr>
          </a:p>
        </p:txBody>
      </p:sp>
      <p:pic>
        <p:nvPicPr>
          <p:cNvPr id="42" name="Picture 2" descr="C:\Users\ai07031\Documents\ai07031\1-1 製品関連\9 Peripheral NEW\1　GW\14 ロゴ テンプレートデザイン\アイコン\剣_Gladi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527" y="2735909"/>
            <a:ext cx="273050" cy="2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テキスト ボックス 36"/>
          <p:cNvSpPr txBox="1"/>
          <p:nvPr/>
        </p:nvSpPr>
        <p:spPr>
          <a:xfrm>
            <a:off x="114899" y="4701523"/>
            <a:ext cx="165359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High </a:t>
            </a:r>
            <a:r>
              <a:rPr lang="en-US" altLang="ja-JP" dirty="0"/>
              <a:t>support shaft design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018470" y="3303272"/>
            <a:ext cx="1653594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Balanced support shaft design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018470" y="4545196"/>
            <a:ext cx="1653594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Balanced support shaft design</a:t>
            </a:r>
            <a:endParaRPr kumimoji="1" lang="ja-JP" altLang="en-US" dirty="0"/>
          </a:p>
        </p:txBody>
      </p:sp>
      <p:pic>
        <p:nvPicPr>
          <p:cNvPr id="27" name="Picture 3" descr="C:\Users\ai14019\Desktop\Gladius, Halberd, Gaia PV 製品ロゴ\Gladius0018_logo（横並び）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10" y="1340768"/>
            <a:ext cx="3696257" cy="46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86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204863"/>
            <a:ext cx="8229600" cy="39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Tip load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43609" y="982257"/>
            <a:ext cx="705678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600" dirty="0"/>
              <a:t>0.018”</a:t>
            </a:r>
            <a:r>
              <a:rPr kumimoji="1" lang="ja-JP" altLang="en-US" sz="1600" dirty="0"/>
              <a:t>　</a:t>
            </a:r>
            <a:r>
              <a:rPr kumimoji="1" lang="en-US" altLang="ja-JP" sz="1600" dirty="0"/>
              <a:t>Moderate tip load </a:t>
            </a:r>
            <a:r>
              <a:rPr kumimoji="1" lang="ja-JP" altLang="en-US" sz="1600" dirty="0"/>
              <a:t>⇒ </a:t>
            </a:r>
            <a:r>
              <a:rPr kumimoji="1" lang="en-US" altLang="ja-JP" sz="1600" dirty="0"/>
              <a:t>Appropriate for a broad range of cases </a:t>
            </a:r>
            <a:r>
              <a:rPr lang="en-US" altLang="ja-JP" sz="1600" dirty="0"/>
              <a:t>from simple stenosis to occluded lesions</a:t>
            </a:r>
            <a:r>
              <a:rPr kumimoji="1" lang="en-US" altLang="ja-JP" sz="1600" dirty="0"/>
              <a:t> as a soft wire.</a:t>
            </a:r>
            <a:endParaRPr kumimoji="1" lang="ja-JP" altLang="en-US" sz="1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9455" y="1964978"/>
            <a:ext cx="845103" cy="110799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/>
              <a:t>Tip load</a:t>
            </a:r>
          </a:p>
          <a:p>
            <a:pPr algn="ctr"/>
            <a:r>
              <a:rPr kumimoji="1" lang="ja-JP" altLang="en-US" sz="1600" dirty="0"/>
              <a:t>（</a:t>
            </a:r>
            <a:r>
              <a:rPr kumimoji="1" lang="en-US" altLang="ja-JP" sz="1600" dirty="0" err="1"/>
              <a:t>gf</a:t>
            </a:r>
            <a:r>
              <a:rPr kumimoji="1" lang="en-US" altLang="ja-JP" sz="1600" dirty="0"/>
              <a:t>)</a:t>
            </a:r>
          </a:p>
          <a:p>
            <a:pPr algn="ctr"/>
            <a:endParaRPr lang="en-US" altLang="ja-JP" sz="1600" dirty="0"/>
          </a:p>
          <a:p>
            <a:pPr algn="ctr"/>
            <a:r>
              <a:rPr lang="en-US" altLang="ja-JP" sz="1600" dirty="0"/>
              <a:t>Higher</a:t>
            </a:r>
          </a:p>
        </p:txBody>
      </p:sp>
      <p:sp>
        <p:nvSpPr>
          <p:cNvPr id="9" name="下矢印 8"/>
          <p:cNvSpPr/>
          <p:nvPr/>
        </p:nvSpPr>
        <p:spPr>
          <a:xfrm rot="10800000">
            <a:off x="225963" y="3320988"/>
            <a:ext cx="792088" cy="936104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Text Box 63"/>
          <p:cNvSpPr txBox="1">
            <a:spLocks noChangeArrowheads="1"/>
          </p:cNvSpPr>
          <p:nvPr/>
        </p:nvSpPr>
        <p:spPr bwMode="auto">
          <a:xfrm>
            <a:off x="3563888" y="6266078"/>
            <a:ext cx="311631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ja-JP" sz="900" b="0" i="1" dirty="0"/>
              <a:t>*</a:t>
            </a:r>
            <a:r>
              <a:rPr lang="en-US" altLang="ja-JP" sz="900" b="0" dirty="0">
                <a:latin typeface="Arial" panose="020B0604020202020204" pitchFamily="34" charset="0"/>
                <a:cs typeface="Arial" panose="020B0604020202020204" pitchFamily="34" charset="0"/>
              </a:rPr>
              <a:t>The above data was obtained by company standardized test, which may differ from industry standardized tests. </a:t>
            </a:r>
            <a:br>
              <a:rPr lang="en-US" altLang="ja-JP" sz="9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900" b="0" dirty="0">
                <a:latin typeface="Arial" panose="020B0604020202020204" pitchFamily="34" charset="0"/>
                <a:cs typeface="Arial" panose="020B0604020202020204" pitchFamily="34" charset="0"/>
              </a:rPr>
              <a:t>*The above data does not prove that all devices have exactly the same performance with the samples used for these tests. </a:t>
            </a:r>
          </a:p>
        </p:txBody>
      </p:sp>
    </p:spTree>
    <p:extLst>
      <p:ext uri="{BB962C8B-B14F-4D97-AF65-F5344CB8AC3E}">
        <p14:creationId xmlns:p14="http://schemas.microsoft.com/office/powerpoint/2010/main" val="1982773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597</Words>
  <Application>Microsoft Office PowerPoint</Application>
  <PresentationFormat>On-screen Show (4:3)</PresentationFormat>
  <Paragraphs>99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Office テーマ</vt:lpstr>
      <vt:lpstr>PowerPoint Presentation</vt:lpstr>
      <vt:lpstr>Product characteristics</vt:lpstr>
      <vt:lpstr>Product structure</vt:lpstr>
      <vt:lpstr>Detailed characteristics</vt:lpstr>
      <vt:lpstr>Detailed characteristics</vt:lpstr>
      <vt:lpstr>Tip load</vt:lpstr>
      <vt:lpstr>Product structure</vt:lpstr>
      <vt:lpstr>Detailed characteristics</vt:lpstr>
      <vt:lpstr>Tip load</vt:lpstr>
      <vt:lpstr>Tip durability</vt:lpstr>
      <vt:lpstr>Torque Device</vt:lpstr>
      <vt:lpstr>Package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2025-01-06T11:36:40Z</dcterms:created>
  <dcterms:modified xsi:type="dcterms:W3CDTF">2025-01-06T11:36:48Z</dcterms:modified>
</cp:coreProperties>
</file>