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7" r:id="rId2"/>
    <p:sldId id="305" r:id="rId3"/>
    <p:sldId id="299" r:id="rId4"/>
    <p:sldId id="306" r:id="rId5"/>
    <p:sldId id="307" r:id="rId6"/>
    <p:sldId id="284" r:id="rId7"/>
    <p:sldId id="294" r:id="rId8"/>
    <p:sldId id="308" r:id="rId9"/>
    <p:sldId id="309" r:id="rId10"/>
    <p:sldId id="287" r:id="rId11"/>
    <p:sldId id="289" r:id="rId1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>
          <p15:clr>
            <a:srgbClr val="A4A3A4"/>
          </p15:clr>
        </p15:guide>
        <p15:guide id="2" pos="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CC5"/>
    <a:srgbClr val="000000"/>
    <a:srgbClr val="C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7965" autoAdjust="0"/>
  </p:normalViewPr>
  <p:slideViewPr>
    <p:cSldViewPr>
      <p:cViewPr varScale="1">
        <p:scale>
          <a:sx n="126" d="100"/>
          <a:sy n="126" d="100"/>
        </p:scale>
        <p:origin x="1266" y="132"/>
      </p:cViewPr>
      <p:guideLst>
        <p:guide orient="horz" pos="663"/>
        <p:guide pos="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5859-E699-4B9F-B0E2-854C9494482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BCE0-E949-42D2-BC65-54291CB14F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032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12889-0737-4101-9EA9-A872E8BEAF7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2C2FE-247F-4896-A3F5-8241CA94B5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77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CE09F-35AC-441D-A5FB-2A15932BDC9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56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Competitor</a:t>
            </a:r>
            <a:r>
              <a:rPr kumimoji="1" lang="en-US" altLang="ja-JP" baseline="0" dirty="0"/>
              <a:t> A Win 200T</a:t>
            </a:r>
            <a:endParaRPr kumimoji="1" lang="en-US" altLang="ja-JP" dirty="0"/>
          </a:p>
          <a:p>
            <a:r>
              <a:rPr kumimoji="1" lang="en-US" altLang="ja-JP" dirty="0"/>
              <a:t>Competitor</a:t>
            </a:r>
            <a:r>
              <a:rPr kumimoji="1" lang="en-US" altLang="ja-JP" baseline="0" dirty="0"/>
              <a:t> B Victory 14 (12gf)</a:t>
            </a:r>
          </a:p>
          <a:p>
            <a:r>
              <a:rPr kumimoji="1" lang="en-US" altLang="ja-JP" dirty="0"/>
              <a:t>Competitor</a:t>
            </a:r>
            <a:r>
              <a:rPr kumimoji="1" lang="en-US" altLang="ja-JP" baseline="0" dirty="0"/>
              <a:t> C Victory 14 (18gf)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2C2FE-247F-4896-A3F5-8241CA94B5A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34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Competitor A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Victory 18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(12gf)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Competitor A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Victory 18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(18gf)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2C2FE-247F-4896-A3F5-8241CA94B5A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12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5760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26" name="Picture 2" descr="C:\Users\ai14019\Desktop\Gladius, Halberd, Gaia PVテンプレート\テンプレート_Halberd_01_1280×960_ロゴ1行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43657" cy="67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i14019\Desktop\Gladius, Halberd, Gaia PVテンプレート\テンプレート_Halberd_01_1280×960_ロゴ1行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043657" cy="67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i14019\Desktop\Gladius, Halberd, Gaia PVテンプレート\テンプレート_Halberd_01_1280×960_ロゴ1行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6"/>
            <a:ext cx="9043657" cy="67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i14019\Desktop\Gladius, Halberd, Gaia PVテンプレート\テンプレート_Halberd_01_1280×960_ロゴ1行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" y="-16311"/>
            <a:ext cx="9043657" cy="67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i14019\Desktop\Gladius, Halberd, Gaia PVテンプレート\テンプレート_Halberd_01_1280×960_ロゴ1行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" y="-16311"/>
            <a:ext cx="9043657" cy="67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i14019\Desktop\Gladius, Halberd, Gaia PVテンプレート\テンプレート_Halberd_01_1280×960_ロゴ1行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1" y="-16311"/>
            <a:ext cx="9043657" cy="67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i14019\Desktop\Gladius, Halberd, Gaia PVテンプレート\テンプレート_Halberd_01_1280×960_ロゴ1行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0" y="-23234"/>
            <a:ext cx="9175319" cy="688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1937608" y="6286075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AMC-K15235</a:t>
            </a:r>
            <a:endParaRPr kumimoji="1" lang="ja-JP" altLang="en-US" sz="1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562074"/>
          </a:xfrm>
          <a:prstGeom prst="rect">
            <a:avLst/>
          </a:prstGeom>
          <a:solidFill>
            <a:srgbClr val="FFFFFF">
              <a:alpha val="61961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26" name="Picture 2" descr="C:\Users\ai14019\AppData\Local\Microsoft\Windows\Temporary Internet Files\Content.IE5\HVUKN675\テンプレート_Halberd_01_1280×960_ロゴ1行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i14019\AppData\Local\Microsoft\Windows\Temporary Internet Files\Content.IE5\HVUKN675\テンプレート_Halberd_01_1280×960 02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3807"/>
            <a:ext cx="9144000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>
            <a:spLocks noChangeArrowheads="1"/>
          </p:cNvSpPr>
          <p:nvPr userDrawn="1"/>
        </p:nvSpPr>
        <p:spPr bwMode="auto">
          <a:xfrm>
            <a:off x="-17666" y="6283807"/>
            <a:ext cx="3679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dirty="0">
                <a:solidFill>
                  <a:schemeClr val="tx1"/>
                </a:solidFill>
                <a:ea typeface="ヒラギノ角ゴ Pro W6" pitchFamily="-16" charset="-128"/>
              </a:rPr>
              <a:t>©2016</a:t>
            </a:r>
            <a:r>
              <a:rPr lang="en-US" altLang="ja-JP" sz="1000" baseline="0" dirty="0">
                <a:solidFill>
                  <a:schemeClr val="tx1"/>
                </a:solidFill>
                <a:ea typeface="ヒラギノ角ゴ Pro W6" pitchFamily="-16" charset="-128"/>
              </a:rPr>
              <a:t> </a:t>
            </a:r>
            <a:r>
              <a:rPr lang="en-US" altLang="ja-JP" sz="1000" dirty="0">
                <a:solidFill>
                  <a:schemeClr val="tx1"/>
                </a:solidFill>
                <a:ea typeface="ヒラギノ角ゴ Pro W6" pitchFamily="-16" charset="-128"/>
              </a:rPr>
              <a:t>ASAHI INTECC CO., LTD</a:t>
            </a:r>
          </a:p>
          <a:p>
            <a:pPr eaLnBrk="1" hangingPunct="1"/>
            <a:r>
              <a:rPr lang="en-US" altLang="ja-JP" sz="1000" dirty="0">
                <a:solidFill>
                  <a:schemeClr val="tx1"/>
                </a:solidFill>
                <a:ea typeface="ヒラギノ角ゴ Pro W6" pitchFamily="-16" charset="-128"/>
              </a:rPr>
              <a:t>This document contains confidential or privileged information.  </a:t>
            </a:r>
          </a:p>
          <a:p>
            <a:pPr eaLnBrk="1" hangingPunct="1"/>
            <a:r>
              <a:rPr lang="en-US" altLang="ja-JP" sz="1000" dirty="0">
                <a:solidFill>
                  <a:schemeClr val="tx1"/>
                </a:solidFill>
                <a:ea typeface="ヒラギノ角ゴ Pro W6" pitchFamily="-16" charset="-128"/>
              </a:rPr>
              <a:t>Any distribution, copying or forwarding is strictly prohibited.</a:t>
            </a:r>
            <a:endParaRPr lang="ja-JP" altLang="en-US" sz="1000" dirty="0">
              <a:solidFill>
                <a:schemeClr val="tx1"/>
              </a:solidFill>
              <a:ea typeface="ヒラギノ角ゴ Pro W6" pitchFamily="-1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43200" y="4149080"/>
            <a:ext cx="6400800" cy="576064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ja-JP" dirty="0"/>
              <a:t>Product manual(For physicians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6288743"/>
            <a:ext cx="30598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Arial" pitchFamily="34" charset="0"/>
                <a:ea typeface="+mj-ea"/>
                <a:cs typeface="Arial" pitchFamily="34" charset="0"/>
              </a:rPr>
              <a:t>“ASAHI”, “Halberd” and “Treasure” are trademarks or registered trademarks of ASAHI INTECC CO., LTD in Japan and other countries.</a:t>
            </a:r>
            <a:endParaRPr kumimoji="1" lang="ja-JP" altLang="en-US" sz="105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24328" y="6386974"/>
            <a:ext cx="1512168" cy="38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AMC-K15235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8023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Tip load</a:t>
            </a:r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 rot="10800000">
            <a:off x="273370" y="2852936"/>
            <a:ext cx="792088" cy="936104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3544902" y="6355758"/>
            <a:ext cx="315909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800" b="0" i="1" dirty="0"/>
              <a:t>*</a:t>
            </a:r>
            <a:r>
              <a:rPr lang="en-US" altLang="ja-JP" sz="800" b="0" dirty="0">
                <a:latin typeface="Arial" panose="020B0604020202020204" pitchFamily="34" charset="0"/>
                <a:cs typeface="Arial" panose="020B0604020202020204" pitchFamily="34" charset="0"/>
              </a:rPr>
              <a:t>The above data was obtained by company standardized test, which may differ from industry standardized tests. </a:t>
            </a:r>
            <a:br>
              <a:rPr lang="en-US" altLang="ja-JP" sz="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800" b="0" dirty="0">
                <a:latin typeface="Arial" panose="020B0604020202020204" pitchFamily="34" charset="0"/>
                <a:cs typeface="Arial" panose="020B0604020202020204" pitchFamily="34" charset="0"/>
              </a:rPr>
              <a:t>*The above data does not prove that all devices have exactly the same performance with the samples used for these tests.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12901" y="1436583"/>
            <a:ext cx="658776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/>
              <a:t>To keep the  guide wire characteristic to approach to the hard occluded lesion</a:t>
            </a:r>
          </a:p>
          <a:p>
            <a:r>
              <a:rPr lang="en-US" altLang="ja-JP" sz="1600" dirty="0"/>
              <a:t> in peripheral artery,  tip load is same as </a:t>
            </a:r>
            <a:r>
              <a:rPr lang="en-US" altLang="ja-JP" sz="1600" dirty="0">
                <a:solidFill>
                  <a:schemeClr val="tx1"/>
                </a:solidFill>
              </a:rPr>
              <a:t>Treasure 12</a:t>
            </a:r>
            <a:r>
              <a:rPr lang="en-US" altLang="ja-JP" sz="1600" dirty="0"/>
              <a:t>.</a:t>
            </a:r>
            <a:endParaRPr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1178" y="1072426"/>
            <a:ext cx="367151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/>
              <a:t>Moderate stiffness to for occluded lesions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6862" y="1436583"/>
            <a:ext cx="8451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1600" dirty="0"/>
              <a:t>Tip load</a:t>
            </a:r>
          </a:p>
          <a:p>
            <a:pPr algn="ctr"/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gf</a:t>
            </a:r>
            <a:r>
              <a:rPr kumimoji="1" lang="en-US" altLang="ja-JP" sz="1600" dirty="0"/>
              <a:t>)</a:t>
            </a:r>
          </a:p>
          <a:p>
            <a:pPr algn="ctr"/>
            <a:endParaRPr lang="en-US" altLang="ja-JP" sz="1600" dirty="0"/>
          </a:p>
          <a:p>
            <a:pPr algn="ctr"/>
            <a:r>
              <a:rPr lang="en-US" altLang="ja-JP" sz="1600" dirty="0"/>
              <a:t>Higher</a:t>
            </a:r>
            <a:endParaRPr kumimoji="1" lang="ja-JP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21358"/>
            <a:ext cx="755967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37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2" y="2239353"/>
            <a:ext cx="2477053" cy="38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Package information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99220"/>
            <a:ext cx="3543512" cy="2657634"/>
          </a:xfrm>
        </p:spPr>
      </p:pic>
      <p:sp>
        <p:nvSpPr>
          <p:cNvPr id="17" name="円/楕円 16"/>
          <p:cNvSpPr/>
          <p:nvPr/>
        </p:nvSpPr>
        <p:spPr>
          <a:xfrm rot="20716810">
            <a:off x="7014854" y="2319453"/>
            <a:ext cx="748597" cy="3367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8310997" y="2564708"/>
            <a:ext cx="748597" cy="3367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20125739">
            <a:off x="5451849" y="4398246"/>
            <a:ext cx="816043" cy="3367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90782" y="1052513"/>
            <a:ext cx="237122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Available length line up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88902" y="1447133"/>
            <a:ext cx="623279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/>
              <a:t>ASAHI Halberd</a:t>
            </a:r>
            <a:r>
              <a:rPr kumimoji="1" lang="en-US" altLang="ja-JP" sz="2000" dirty="0"/>
              <a:t> 0.014		200cm, 235cm, 300cm</a:t>
            </a:r>
          </a:p>
          <a:p>
            <a:r>
              <a:rPr lang="en-US" altLang="ja-JP" sz="2000" dirty="0"/>
              <a:t>ASAHI Halberd 0.018		200cm, 235cm, 300cm</a:t>
            </a:r>
            <a:endParaRPr kumimoji="1" lang="en-US" altLang="ja-JP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83334" y="3686351"/>
            <a:ext cx="980974" cy="369332"/>
          </a:xfrm>
          <a:prstGeom prst="wedgeRectCallout">
            <a:avLst>
              <a:gd name="adj1" fmla="val -12584"/>
              <a:gd name="adj2" fmla="val -1120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Inch size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18792" y="5013176"/>
            <a:ext cx="980974" cy="369332"/>
          </a:xfrm>
          <a:prstGeom prst="wedgeRectCallout">
            <a:avLst>
              <a:gd name="adj1" fmla="val -12584"/>
              <a:gd name="adj2" fmla="val -1120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Inch size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79833" y="2879584"/>
            <a:ext cx="980974" cy="369332"/>
          </a:xfrm>
          <a:prstGeom prst="wedgeRectCallout">
            <a:avLst>
              <a:gd name="adj1" fmla="val -12584"/>
              <a:gd name="adj2" fmla="val -1120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Inch</a:t>
            </a:r>
            <a:r>
              <a:rPr lang="ja-JP" altLang="en-US" dirty="0"/>
              <a:t> </a:t>
            </a:r>
            <a:r>
              <a:rPr lang="en-US" altLang="ja-JP" dirty="0"/>
              <a:t>size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07" y="2256337"/>
            <a:ext cx="2384066" cy="383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51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txBody>
          <a:bodyPr/>
          <a:lstStyle/>
          <a:p>
            <a:r>
              <a:rPr kumimoji="1" lang="en-US" altLang="ja-JP" dirty="0"/>
              <a:t>Product characteristics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Autofit/>
          </a:bodyPr>
          <a:lstStyle/>
          <a:p>
            <a:pPr marL="269875" indent="0">
              <a:buNone/>
            </a:pPr>
            <a:r>
              <a:rPr lang="en-US" altLang="ja-JP" sz="3000" dirty="0"/>
              <a:t>Stiff-tip </a:t>
            </a:r>
            <a:r>
              <a:rPr lang="en-US" altLang="ja-JP" sz="3000" dirty="0" err="1"/>
              <a:t>guidewire</a:t>
            </a:r>
            <a:endParaRPr lang="en-US" altLang="ja-JP" sz="3000" dirty="0"/>
          </a:p>
          <a:p>
            <a:pPr marL="269875" indent="0">
              <a:buNone/>
            </a:pPr>
            <a:r>
              <a:rPr lang="en-US" altLang="ja-JP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Superior directional control </a:t>
            </a:r>
            <a:r>
              <a:rPr lang="en-US" altLang="ja-JP" sz="3000" dirty="0"/>
              <a:t>with strong torque transmission and  penetration</a:t>
            </a:r>
          </a:p>
          <a:p>
            <a:pPr marL="269875" indent="0">
              <a:buNone/>
            </a:pPr>
            <a:endParaRPr lang="en-US" altLang="ja-JP" sz="3000" dirty="0"/>
          </a:p>
          <a:p>
            <a:pPr marL="0" indent="0">
              <a:buNone/>
            </a:pPr>
            <a:endParaRPr lang="en-US" altLang="ja-JP" sz="3000" dirty="0"/>
          </a:p>
          <a:p>
            <a:pPr marL="269875" indent="0">
              <a:buNone/>
            </a:pPr>
            <a:r>
              <a:rPr lang="en-US" altLang="ja-JP" sz="3000" dirty="0"/>
              <a:t>Stiff-tip </a:t>
            </a:r>
            <a:r>
              <a:rPr lang="en-US" altLang="ja-JP" sz="3000" dirty="0" err="1"/>
              <a:t>guidewire</a:t>
            </a:r>
            <a:endParaRPr lang="en-US" altLang="ja-JP" sz="3000" dirty="0"/>
          </a:p>
          <a:p>
            <a:pPr marL="269875" indent="0">
              <a:buNone/>
            </a:pPr>
            <a:r>
              <a:rPr lang="en-US" altLang="ja-JP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Balanced power </a:t>
            </a:r>
            <a:r>
              <a:rPr lang="en-US" altLang="ja-JP" sz="3000" dirty="0"/>
              <a:t>to cross highly resistant lesions</a:t>
            </a:r>
            <a:endParaRPr lang="ja-JP" altLang="en-US" sz="3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7" y="1968225"/>
            <a:ext cx="273600" cy="27041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7" y="2492896"/>
            <a:ext cx="273600" cy="27041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7" y="4704529"/>
            <a:ext cx="273600" cy="27041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7" y="5229200"/>
            <a:ext cx="273600" cy="270418"/>
          </a:xfrm>
          <a:prstGeom prst="rect">
            <a:avLst/>
          </a:prstGeom>
        </p:spPr>
      </p:pic>
      <p:pic>
        <p:nvPicPr>
          <p:cNvPr id="3074" name="Picture 2" descr="C:\Users\ai14019\Desktop\Gladius, Halberd, Gaia PV 製品ロゴ\Haiberd0014_logo(横並び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513"/>
            <a:ext cx="3167178" cy="45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i14019\Desktop\Gladius, Halberd, Gaia PV 製品ロゴ\Haiberd0018_logo（横並び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167178" cy="4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5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942928"/>
            <a:ext cx="10811770" cy="235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txBody>
          <a:bodyPr/>
          <a:lstStyle/>
          <a:p>
            <a:r>
              <a:rPr lang="en-US" altLang="ja-JP" dirty="0"/>
              <a:t>Product structure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3765151"/>
            <a:ext cx="9252520" cy="242079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b="1" dirty="0">
                <a:solidFill>
                  <a:srgbClr val="C00000"/>
                </a:solidFill>
              </a:rPr>
              <a:t>Coil + Hydrophilic coating  &lt;Uncoated ball tip&gt;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Tip  load 			      </a:t>
            </a:r>
            <a:r>
              <a:rPr lang="en-US" altLang="ja-JP" b="1" dirty="0">
                <a:solidFill>
                  <a:srgbClr val="C00000"/>
                </a:solidFill>
              </a:rPr>
              <a:t>12.0gf</a:t>
            </a:r>
            <a:endParaRPr lang="en-US" altLang="ja-JP" dirty="0"/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Hydrophilic coating length     33cm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Length lineup			      200cm, 235cm, 300cm</a:t>
            </a:r>
            <a:endParaRPr lang="ja-JP" altLang="en-US" sz="3000" dirty="0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97334" y="2609116"/>
            <a:ext cx="316467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srgbClr val="3399FF"/>
                </a:solidFill>
                <a:latin typeface="Times New Roman" pitchFamily="18" charset="0"/>
                <a:ea typeface="ＭＳ ゴシック" pitchFamily="49" charset="-128"/>
              </a:rPr>
              <a:t>Hydrophilic coating</a:t>
            </a:r>
            <a:endParaRPr lang="ja-JP" altLang="en-US" sz="2400" b="1" dirty="0">
              <a:solidFill>
                <a:srgbClr val="3399FF"/>
              </a:solidFill>
              <a:latin typeface="Times New Roman" pitchFamily="18" charset="0"/>
              <a:ea typeface="ＭＳ Ｐ明朝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251520" y="2547320"/>
            <a:ext cx="4869120" cy="0"/>
          </a:xfrm>
          <a:prstGeom prst="straightConnector1">
            <a:avLst/>
          </a:prstGeom>
          <a:ln w="38100">
            <a:solidFill>
              <a:srgbClr val="3399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72" y="2799816"/>
            <a:ext cx="938369" cy="93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64" y="2759678"/>
            <a:ext cx="997346" cy="98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円/楕円 23"/>
          <p:cNvSpPr/>
          <p:nvPr/>
        </p:nvSpPr>
        <p:spPr bwMode="auto">
          <a:xfrm flipH="1">
            <a:off x="3491879" y="2781300"/>
            <a:ext cx="1127451" cy="1127451"/>
          </a:xfrm>
          <a:prstGeom prst="ellipse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 l="-83000" t="-21000" r="-38000" b="-26000"/>
            </a:stretch>
          </a:blip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ヒラギノ角ゴ Pro W6"/>
              <a:cs typeface="Arial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055199" y="3303486"/>
            <a:ext cx="212489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ＭＳ ゴシック" pitchFamily="49" charset="-128"/>
              </a:rPr>
              <a:t>Micro-cone tip</a:t>
            </a:r>
            <a:endParaRPr lang="ja-JP" altLang="en-US" sz="24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ＭＳ Ｐ明朝" charset="-128"/>
            </a:endParaRPr>
          </a:p>
        </p:txBody>
      </p:sp>
      <p:pic>
        <p:nvPicPr>
          <p:cNvPr id="12" name="Picture 2" descr="C:\Users\ai14019\Desktop\Gladius, Halberd, Gaia PV 製品ロゴ\Haiberd0014_logo(横並び）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513"/>
            <a:ext cx="3167178" cy="45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10" y="2781300"/>
            <a:ext cx="892407" cy="9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8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r="8731"/>
          <a:stretch/>
        </p:blipFill>
        <p:spPr bwMode="auto">
          <a:xfrm>
            <a:off x="35496" y="942928"/>
            <a:ext cx="8931666" cy="235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5496" y="2889012"/>
            <a:ext cx="9073008" cy="3312368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txBody>
          <a:bodyPr/>
          <a:lstStyle/>
          <a:p>
            <a:r>
              <a:rPr lang="en-US" altLang="ja-JP" dirty="0"/>
              <a:t>Detailed c</a:t>
            </a:r>
            <a:r>
              <a:rPr kumimoji="1" lang="en-US" altLang="ja-JP" dirty="0"/>
              <a:t>haracteristics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08598" y="5478105"/>
            <a:ext cx="165359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Mini p</a:t>
            </a:r>
            <a:r>
              <a:rPr kumimoji="1" lang="en-US" altLang="ja-JP" dirty="0"/>
              <a:t>re-shape</a:t>
            </a:r>
          </a:p>
          <a:p>
            <a:pPr algn="ctr"/>
            <a:r>
              <a:rPr lang="en-US" altLang="ja-JP" dirty="0"/>
              <a:t>Armored Tip</a:t>
            </a:r>
            <a:endParaRPr kumimoji="1" lang="ja-JP" altLang="en-US" dirty="0"/>
          </a:p>
        </p:txBody>
      </p:sp>
      <p:sp>
        <p:nvSpPr>
          <p:cNvPr id="2054" name="正方形/長方形 2053"/>
          <p:cNvSpPr/>
          <p:nvPr/>
        </p:nvSpPr>
        <p:spPr>
          <a:xfrm>
            <a:off x="827583" y="2683006"/>
            <a:ext cx="7994771" cy="36933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9875" indent="0">
              <a:buNone/>
            </a:pP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Superior directional control </a:t>
            </a:r>
            <a:r>
              <a:rPr lang="en-US" altLang="ja-JP" dirty="0"/>
              <a:t>with strong torque transmission and penetration</a:t>
            </a: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4" y="2732463"/>
            <a:ext cx="273600" cy="270418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4299173" y="4828709"/>
            <a:ext cx="14969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Torque response</a:t>
            </a:r>
            <a:endParaRPr kumimoji="1" lang="ja-JP" altLang="en-US" dirty="0"/>
          </a:p>
        </p:txBody>
      </p:sp>
      <p:sp>
        <p:nvSpPr>
          <p:cNvPr id="57" name="右矢印 56"/>
          <p:cNvSpPr/>
          <p:nvPr/>
        </p:nvSpPr>
        <p:spPr>
          <a:xfrm>
            <a:off x="3847533" y="4968457"/>
            <a:ext cx="3193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008598" y="4350501"/>
            <a:ext cx="165359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Micro-c</a:t>
            </a:r>
            <a:r>
              <a:rPr kumimoji="1" lang="en-US" altLang="ja-JP" dirty="0"/>
              <a:t>one tip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299173" y="4350501"/>
            <a:ext cx="149696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Penetration</a:t>
            </a:r>
            <a:endParaRPr kumimoji="1" lang="ja-JP" altLang="en-US" dirty="0"/>
          </a:p>
        </p:txBody>
      </p:sp>
      <p:sp>
        <p:nvSpPr>
          <p:cNvPr id="60" name="右矢印 59"/>
          <p:cNvSpPr/>
          <p:nvPr/>
        </p:nvSpPr>
        <p:spPr>
          <a:xfrm>
            <a:off x="3847533" y="4391151"/>
            <a:ext cx="3193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299173" y="5570438"/>
            <a:ext cx="14969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Shape retention</a:t>
            </a:r>
            <a:endParaRPr kumimoji="1" lang="ja-JP" altLang="en-US" dirty="0"/>
          </a:p>
        </p:txBody>
      </p:sp>
      <p:sp>
        <p:nvSpPr>
          <p:cNvPr id="62" name="右矢印 61"/>
          <p:cNvSpPr/>
          <p:nvPr/>
        </p:nvSpPr>
        <p:spPr>
          <a:xfrm>
            <a:off x="3847533" y="5657255"/>
            <a:ext cx="3193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>
            <a:endCxn id="65" idx="3"/>
          </p:cNvCxnSpPr>
          <p:nvPr/>
        </p:nvCxnSpPr>
        <p:spPr>
          <a:xfrm flipH="1" flipV="1">
            <a:off x="1709328" y="3957662"/>
            <a:ext cx="299272" cy="115481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58" idx="1"/>
            <a:endCxn id="65" idx="3"/>
          </p:cNvCxnSpPr>
          <p:nvPr/>
        </p:nvCxnSpPr>
        <p:spPr>
          <a:xfrm flipH="1" flipV="1">
            <a:off x="1709328" y="3957662"/>
            <a:ext cx="299270" cy="57750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136462" y="3772996"/>
            <a:ext cx="1572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Tip load</a:t>
            </a:r>
            <a:r>
              <a:rPr lang="ja-JP" altLang="en-US" dirty="0"/>
              <a:t> </a:t>
            </a:r>
            <a:r>
              <a:rPr lang="en-US" altLang="ja-JP" dirty="0"/>
              <a:t>12.0</a:t>
            </a:r>
            <a:r>
              <a:rPr kumimoji="1" lang="en-US" altLang="ja-JP" dirty="0"/>
              <a:t>gf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>
            <a:off x="5907330" y="3816641"/>
            <a:ext cx="30598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/>
              <a:t>Easily catches the entry point of the occlusion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5913754" y="5266690"/>
            <a:ext cx="305983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/>
              <a:t>Easy directional control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6156176" y="3409255"/>
            <a:ext cx="2491451" cy="3077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400" dirty="0"/>
              <a:t>Advantages in  occluded lesions</a:t>
            </a:r>
            <a:endParaRPr lang="ja-JP" altLang="en-US" sz="14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008598" y="3350219"/>
            <a:ext cx="165359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Balanced support shaft design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19262" y="3581052"/>
            <a:ext cx="147687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Push transmission</a:t>
            </a:r>
            <a:endParaRPr kumimoji="1" lang="ja-JP" altLang="en-US" dirty="0"/>
          </a:p>
        </p:txBody>
      </p:sp>
      <p:sp>
        <p:nvSpPr>
          <p:cNvPr id="72" name="右矢印 71"/>
          <p:cNvSpPr/>
          <p:nvPr/>
        </p:nvSpPr>
        <p:spPr>
          <a:xfrm>
            <a:off x="3847533" y="3667868"/>
            <a:ext cx="3193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>
            <a:stCxn id="70" idx="1"/>
            <a:endCxn id="65" idx="3"/>
          </p:cNvCxnSpPr>
          <p:nvPr/>
        </p:nvCxnSpPr>
        <p:spPr>
          <a:xfrm flipH="1">
            <a:off x="1709328" y="3811884"/>
            <a:ext cx="299270" cy="14577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2018470" y="4927807"/>
            <a:ext cx="16811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Composite Core</a:t>
            </a:r>
            <a:endParaRPr kumimoji="1" lang="ja-JP" altLang="en-US" dirty="0"/>
          </a:p>
        </p:txBody>
      </p:sp>
      <p:pic>
        <p:nvPicPr>
          <p:cNvPr id="28" name="Picture 2" descr="C:\Users\ai14019\Desktop\Gladius, Halberd, Gaia PV 製品ロゴ\Haiberd0014_logo(横並び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513"/>
            <a:ext cx="3167178" cy="45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67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txBody>
          <a:bodyPr/>
          <a:lstStyle/>
          <a:p>
            <a:r>
              <a:rPr lang="en-US" altLang="ja-JP" dirty="0"/>
              <a:t>Detailed characteristics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3848" y="2653058"/>
            <a:ext cx="165359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Mini pre-</a:t>
            </a:r>
            <a:r>
              <a:rPr kumimoji="1" lang="en-US" altLang="ja-JP" dirty="0"/>
              <a:t>shape</a:t>
            </a:r>
          </a:p>
          <a:p>
            <a:pPr algn="ctr"/>
            <a:r>
              <a:rPr lang="en-US" altLang="ja-JP" dirty="0"/>
              <a:t>Armored Tip</a:t>
            </a:r>
            <a:endParaRPr kumimoji="1" lang="ja-JP" altLang="en-US" dirty="0"/>
          </a:p>
        </p:txBody>
      </p:sp>
      <p:sp>
        <p:nvSpPr>
          <p:cNvPr id="171" name="正方形/長方形 170"/>
          <p:cNvSpPr/>
          <p:nvPr/>
        </p:nvSpPr>
        <p:spPr>
          <a:xfrm>
            <a:off x="4762817" y="2683836"/>
            <a:ext cx="3168352" cy="58477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600" dirty="0"/>
              <a:t>Soldered from the pre-shaped part until the ball tip</a:t>
            </a:r>
            <a:endParaRPr lang="ja-JP" altLang="en-US" sz="1600" dirty="0"/>
          </a:p>
        </p:txBody>
      </p:sp>
      <p:sp>
        <p:nvSpPr>
          <p:cNvPr id="173" name="1 つの角を切り取った四角形 172"/>
          <p:cNvSpPr/>
          <p:nvPr/>
        </p:nvSpPr>
        <p:spPr>
          <a:xfrm>
            <a:off x="1655275" y="4435442"/>
            <a:ext cx="5801908" cy="702588"/>
          </a:xfrm>
          <a:prstGeom prst="snip1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/>
              <a:t>Easy directional control in calcified occluded lesions due to superior tip shape retention</a:t>
            </a:r>
            <a:endParaRPr lang="ja-JP" altLang="en-US" dirty="0"/>
          </a:p>
        </p:txBody>
      </p:sp>
      <p:sp>
        <p:nvSpPr>
          <p:cNvPr id="174" name="正方形/長方形 173"/>
          <p:cNvSpPr/>
          <p:nvPr/>
        </p:nvSpPr>
        <p:spPr>
          <a:xfrm>
            <a:off x="1655275" y="5548590"/>
            <a:ext cx="580190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/>
              <a:t>Able to manually apply a second curve after the soldering </a:t>
            </a:r>
            <a:endParaRPr lang="ja-JP" altLang="en-US" dirty="0"/>
          </a:p>
        </p:txBody>
      </p:sp>
      <p:sp>
        <p:nvSpPr>
          <p:cNvPr id="176" name="1 つの角を切り取った四角形 175"/>
          <p:cNvSpPr/>
          <p:nvPr/>
        </p:nvSpPr>
        <p:spPr>
          <a:xfrm>
            <a:off x="201072" y="2184715"/>
            <a:ext cx="2160818" cy="368022"/>
          </a:xfrm>
          <a:prstGeom prst="snip1Rect">
            <a:avLst/>
          </a:prstGeom>
          <a:solidFill>
            <a:srgbClr val="C00000">
              <a:alpha val="6902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New ASAHI technology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562307" y="1973401"/>
            <a:ext cx="2005645" cy="2005645"/>
            <a:chOff x="-533173" y="2576007"/>
            <a:chExt cx="2263225" cy="2263225"/>
          </a:xfrm>
        </p:grpSpPr>
        <p:sp>
          <p:nvSpPr>
            <p:cNvPr id="5" name="円/楕円 4"/>
            <p:cNvSpPr/>
            <p:nvPr/>
          </p:nvSpPr>
          <p:spPr>
            <a:xfrm>
              <a:off x="-533173" y="2576007"/>
              <a:ext cx="2263225" cy="2263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-361290" y="3383469"/>
              <a:ext cx="1800648" cy="827941"/>
              <a:chOff x="104553" y="3452265"/>
              <a:chExt cx="4187791" cy="1925554"/>
            </a:xfrm>
          </p:grpSpPr>
          <p:sp>
            <p:nvSpPr>
              <p:cNvPr id="103" name="角丸四角形 102"/>
              <p:cNvSpPr/>
              <p:nvPr/>
            </p:nvSpPr>
            <p:spPr>
              <a:xfrm rot="1566792">
                <a:off x="1208577" y="3665889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04" name="角丸四角形 103"/>
              <p:cNvSpPr/>
              <p:nvPr/>
            </p:nvSpPr>
            <p:spPr>
              <a:xfrm rot="1566792">
                <a:off x="1258081" y="3690154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05" name="角丸四角形 104"/>
              <p:cNvSpPr/>
              <p:nvPr/>
            </p:nvSpPr>
            <p:spPr>
              <a:xfrm rot="1566792">
                <a:off x="1310804" y="3715999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06" name="角丸四角形 105"/>
              <p:cNvSpPr/>
              <p:nvPr/>
            </p:nvSpPr>
            <p:spPr>
              <a:xfrm rot="1566792">
                <a:off x="1360308" y="3740264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07" name="角丸四角形 106"/>
              <p:cNvSpPr/>
              <p:nvPr/>
            </p:nvSpPr>
            <p:spPr>
              <a:xfrm rot="1566792">
                <a:off x="1410211" y="3764727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08" name="角丸四角形 107"/>
              <p:cNvSpPr/>
              <p:nvPr/>
            </p:nvSpPr>
            <p:spPr>
              <a:xfrm rot="1566792">
                <a:off x="1459715" y="3788992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09" name="角丸四角形 108"/>
              <p:cNvSpPr/>
              <p:nvPr/>
            </p:nvSpPr>
            <p:spPr>
              <a:xfrm rot="1566792">
                <a:off x="1512438" y="3814837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10" name="角丸四角形 109"/>
              <p:cNvSpPr/>
              <p:nvPr/>
            </p:nvSpPr>
            <p:spPr>
              <a:xfrm rot="1566792">
                <a:off x="1561942" y="3839102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11" name="角丸四角形 110"/>
              <p:cNvSpPr/>
              <p:nvPr/>
            </p:nvSpPr>
            <p:spPr>
              <a:xfrm rot="1566792">
                <a:off x="1598968" y="3857254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12" name="角丸四角形 111"/>
              <p:cNvSpPr/>
              <p:nvPr/>
            </p:nvSpPr>
            <p:spPr>
              <a:xfrm rot="1566792">
                <a:off x="1648472" y="3881518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13" name="角丸四角形 112"/>
              <p:cNvSpPr/>
              <p:nvPr/>
            </p:nvSpPr>
            <p:spPr>
              <a:xfrm rot="1566792">
                <a:off x="1701195" y="3907363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14" name="角丸四角形 113"/>
              <p:cNvSpPr/>
              <p:nvPr/>
            </p:nvSpPr>
            <p:spPr>
              <a:xfrm rot="1566792">
                <a:off x="1750699" y="3931628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15" name="角丸四角形 114"/>
              <p:cNvSpPr/>
              <p:nvPr/>
            </p:nvSpPr>
            <p:spPr>
              <a:xfrm rot="1566792">
                <a:off x="1800602" y="3956092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16" name="角丸四角形 115"/>
              <p:cNvSpPr/>
              <p:nvPr/>
            </p:nvSpPr>
            <p:spPr>
              <a:xfrm rot="1566792">
                <a:off x="1850106" y="3980357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17" name="角丸四角形 116"/>
              <p:cNvSpPr/>
              <p:nvPr/>
            </p:nvSpPr>
            <p:spPr>
              <a:xfrm rot="1566792">
                <a:off x="1902830" y="4006202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sp>
            <p:nvSpPr>
              <p:cNvPr id="118" name="角丸四角形 117"/>
              <p:cNvSpPr/>
              <p:nvPr/>
            </p:nvSpPr>
            <p:spPr>
              <a:xfrm rot="1566792">
                <a:off x="1952334" y="4030466"/>
                <a:ext cx="45719" cy="1031990"/>
              </a:xfrm>
              <a:prstGeom prst="roundRect">
                <a:avLst/>
              </a:prstGeom>
              <a:gradFill rotWithShape="1">
                <a:gsLst>
                  <a:gs pos="0">
                    <a:srgbClr val="FFFFFF">
                      <a:shade val="51000"/>
                      <a:satMod val="130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  <p:grpSp>
            <p:nvGrpSpPr>
              <p:cNvPr id="119" name="グループ化 118"/>
              <p:cNvGrpSpPr/>
              <p:nvPr/>
            </p:nvGrpSpPr>
            <p:grpSpPr>
              <a:xfrm rot="20089029">
                <a:off x="3502868" y="3981252"/>
                <a:ext cx="789476" cy="1396567"/>
                <a:chOff x="4254213" y="3883179"/>
                <a:chExt cx="789476" cy="1396567"/>
              </a:xfrm>
            </p:grpSpPr>
            <p:sp>
              <p:nvSpPr>
                <p:cNvPr id="120" name="角丸四角形 119"/>
                <p:cNvSpPr/>
                <p:nvPr/>
              </p:nvSpPr>
              <p:spPr>
                <a:xfrm rot="1566792">
                  <a:off x="4254213" y="3883179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21" name="角丸四角形 120"/>
                <p:cNvSpPr/>
                <p:nvPr/>
              </p:nvSpPr>
              <p:spPr>
                <a:xfrm rot="1566792">
                  <a:off x="4303717" y="3907444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22" name="角丸四角形 121"/>
                <p:cNvSpPr/>
                <p:nvPr/>
              </p:nvSpPr>
              <p:spPr>
                <a:xfrm rot="1566792">
                  <a:off x="4356440" y="3933289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23" name="角丸四角形 122"/>
                <p:cNvSpPr/>
                <p:nvPr/>
              </p:nvSpPr>
              <p:spPr>
                <a:xfrm rot="1566792">
                  <a:off x="4405944" y="3957554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24" name="角丸四角形 123"/>
                <p:cNvSpPr/>
                <p:nvPr/>
              </p:nvSpPr>
              <p:spPr>
                <a:xfrm rot="1566792">
                  <a:off x="4455847" y="3982017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25" name="角丸四角形 124"/>
                <p:cNvSpPr/>
                <p:nvPr/>
              </p:nvSpPr>
              <p:spPr>
                <a:xfrm rot="1566792">
                  <a:off x="4505351" y="4006282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26" name="角丸四角形 125"/>
                <p:cNvSpPr/>
                <p:nvPr/>
              </p:nvSpPr>
              <p:spPr>
                <a:xfrm rot="1566792">
                  <a:off x="4558074" y="4032127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27" name="角丸四角形 126"/>
                <p:cNvSpPr/>
                <p:nvPr/>
              </p:nvSpPr>
              <p:spPr>
                <a:xfrm rot="1566792">
                  <a:off x="4607578" y="4056392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28" name="角丸四角形 127"/>
                <p:cNvSpPr/>
                <p:nvPr/>
              </p:nvSpPr>
              <p:spPr>
                <a:xfrm rot="1566792">
                  <a:off x="4644604" y="4074544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29" name="角丸四角形 128"/>
                <p:cNvSpPr/>
                <p:nvPr/>
              </p:nvSpPr>
              <p:spPr>
                <a:xfrm rot="1566792">
                  <a:off x="4694108" y="4098808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30" name="角丸四角形 129"/>
                <p:cNvSpPr/>
                <p:nvPr/>
              </p:nvSpPr>
              <p:spPr>
                <a:xfrm rot="1566792">
                  <a:off x="4746831" y="4124653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31" name="角丸四角形 130"/>
                <p:cNvSpPr/>
                <p:nvPr/>
              </p:nvSpPr>
              <p:spPr>
                <a:xfrm rot="1566792">
                  <a:off x="4796335" y="4148918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32" name="角丸四角形 131"/>
                <p:cNvSpPr/>
                <p:nvPr/>
              </p:nvSpPr>
              <p:spPr>
                <a:xfrm rot="1566792">
                  <a:off x="4846238" y="4173382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33" name="角丸四角形 132"/>
                <p:cNvSpPr/>
                <p:nvPr/>
              </p:nvSpPr>
              <p:spPr>
                <a:xfrm rot="1566792">
                  <a:off x="4895742" y="4197647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34" name="角丸四角形 133"/>
                <p:cNvSpPr/>
                <p:nvPr/>
              </p:nvSpPr>
              <p:spPr>
                <a:xfrm rot="1566792">
                  <a:off x="4948466" y="4223492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35" name="角丸四角形 134"/>
                <p:cNvSpPr/>
                <p:nvPr/>
              </p:nvSpPr>
              <p:spPr>
                <a:xfrm rot="1566792">
                  <a:off x="4997970" y="4247756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</p:grpSp>
          <p:grpSp>
            <p:nvGrpSpPr>
              <p:cNvPr id="136" name="グループ化 135"/>
              <p:cNvGrpSpPr/>
              <p:nvPr/>
            </p:nvGrpSpPr>
            <p:grpSpPr>
              <a:xfrm rot="20721651">
                <a:off x="1867637" y="3884429"/>
                <a:ext cx="789476" cy="1396567"/>
                <a:chOff x="4254213" y="3883179"/>
                <a:chExt cx="789476" cy="1396567"/>
              </a:xfrm>
            </p:grpSpPr>
            <p:sp>
              <p:nvSpPr>
                <p:cNvPr id="137" name="角丸四角形 136"/>
                <p:cNvSpPr/>
                <p:nvPr/>
              </p:nvSpPr>
              <p:spPr>
                <a:xfrm rot="1566792">
                  <a:off x="4254213" y="3883179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38" name="角丸四角形 137"/>
                <p:cNvSpPr/>
                <p:nvPr/>
              </p:nvSpPr>
              <p:spPr>
                <a:xfrm rot="1566792">
                  <a:off x="4303717" y="3907444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39" name="角丸四角形 138"/>
                <p:cNvSpPr/>
                <p:nvPr/>
              </p:nvSpPr>
              <p:spPr>
                <a:xfrm rot="1566792">
                  <a:off x="4356440" y="3933289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40" name="角丸四角形 139"/>
                <p:cNvSpPr/>
                <p:nvPr/>
              </p:nvSpPr>
              <p:spPr>
                <a:xfrm rot="1566792">
                  <a:off x="4405944" y="3957554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41" name="角丸四角形 140"/>
                <p:cNvSpPr/>
                <p:nvPr/>
              </p:nvSpPr>
              <p:spPr>
                <a:xfrm rot="1566792">
                  <a:off x="4455847" y="3982017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42" name="角丸四角形 141"/>
                <p:cNvSpPr/>
                <p:nvPr/>
              </p:nvSpPr>
              <p:spPr>
                <a:xfrm rot="1566792">
                  <a:off x="4505351" y="4006282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43" name="角丸四角形 142"/>
                <p:cNvSpPr/>
                <p:nvPr/>
              </p:nvSpPr>
              <p:spPr>
                <a:xfrm rot="1566792">
                  <a:off x="4558074" y="4032127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44" name="角丸四角形 143"/>
                <p:cNvSpPr/>
                <p:nvPr/>
              </p:nvSpPr>
              <p:spPr>
                <a:xfrm rot="1566792">
                  <a:off x="4607578" y="4056392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45" name="角丸四角形 144"/>
                <p:cNvSpPr/>
                <p:nvPr/>
              </p:nvSpPr>
              <p:spPr>
                <a:xfrm rot="1566792">
                  <a:off x="4644604" y="4074544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46" name="角丸四角形 145"/>
                <p:cNvSpPr/>
                <p:nvPr/>
              </p:nvSpPr>
              <p:spPr>
                <a:xfrm rot="1566792">
                  <a:off x="4694108" y="4098808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47" name="角丸四角形 146"/>
                <p:cNvSpPr/>
                <p:nvPr/>
              </p:nvSpPr>
              <p:spPr>
                <a:xfrm rot="1566792">
                  <a:off x="4746831" y="4124653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48" name="角丸四角形 147"/>
                <p:cNvSpPr/>
                <p:nvPr/>
              </p:nvSpPr>
              <p:spPr>
                <a:xfrm rot="1566792">
                  <a:off x="4796335" y="4148918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49" name="角丸四角形 148"/>
                <p:cNvSpPr/>
                <p:nvPr/>
              </p:nvSpPr>
              <p:spPr>
                <a:xfrm rot="1566792">
                  <a:off x="4846238" y="4173382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50" name="角丸四角形 149"/>
                <p:cNvSpPr/>
                <p:nvPr/>
              </p:nvSpPr>
              <p:spPr>
                <a:xfrm rot="1566792">
                  <a:off x="4895742" y="4197647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51" name="角丸四角形 150"/>
                <p:cNvSpPr/>
                <p:nvPr/>
              </p:nvSpPr>
              <p:spPr>
                <a:xfrm rot="1566792">
                  <a:off x="4948466" y="4223492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52" name="角丸四角形 151"/>
                <p:cNvSpPr/>
                <p:nvPr/>
              </p:nvSpPr>
              <p:spPr>
                <a:xfrm rot="1566792">
                  <a:off x="4997970" y="4247756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</p:grpSp>
          <p:grpSp>
            <p:nvGrpSpPr>
              <p:cNvPr id="153" name="グループ化 152"/>
              <p:cNvGrpSpPr/>
              <p:nvPr/>
            </p:nvGrpSpPr>
            <p:grpSpPr>
              <a:xfrm rot="20089029">
                <a:off x="2642215" y="3966814"/>
                <a:ext cx="789476" cy="1396567"/>
                <a:chOff x="4254213" y="3883179"/>
                <a:chExt cx="789476" cy="1396567"/>
              </a:xfrm>
            </p:grpSpPr>
            <p:sp>
              <p:nvSpPr>
                <p:cNvPr id="154" name="角丸四角形 153"/>
                <p:cNvSpPr/>
                <p:nvPr/>
              </p:nvSpPr>
              <p:spPr>
                <a:xfrm rot="1566792">
                  <a:off x="4254213" y="3883179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55" name="角丸四角形 154"/>
                <p:cNvSpPr/>
                <p:nvPr/>
              </p:nvSpPr>
              <p:spPr>
                <a:xfrm rot="1566792">
                  <a:off x="4303717" y="3907444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56" name="角丸四角形 155"/>
                <p:cNvSpPr/>
                <p:nvPr/>
              </p:nvSpPr>
              <p:spPr>
                <a:xfrm rot="1566792">
                  <a:off x="4356440" y="3933289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57" name="角丸四角形 156"/>
                <p:cNvSpPr/>
                <p:nvPr/>
              </p:nvSpPr>
              <p:spPr>
                <a:xfrm rot="1566792">
                  <a:off x="4405944" y="3957554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58" name="角丸四角形 157"/>
                <p:cNvSpPr/>
                <p:nvPr/>
              </p:nvSpPr>
              <p:spPr>
                <a:xfrm rot="1566792">
                  <a:off x="4455847" y="3982017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59" name="角丸四角形 158"/>
                <p:cNvSpPr/>
                <p:nvPr/>
              </p:nvSpPr>
              <p:spPr>
                <a:xfrm rot="1566792">
                  <a:off x="4505351" y="4006282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60" name="角丸四角形 159"/>
                <p:cNvSpPr/>
                <p:nvPr/>
              </p:nvSpPr>
              <p:spPr>
                <a:xfrm rot="1566792">
                  <a:off x="4558074" y="4032127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61" name="角丸四角形 160"/>
                <p:cNvSpPr/>
                <p:nvPr/>
              </p:nvSpPr>
              <p:spPr>
                <a:xfrm rot="1566792">
                  <a:off x="4607578" y="4056392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62" name="角丸四角形 161"/>
                <p:cNvSpPr/>
                <p:nvPr/>
              </p:nvSpPr>
              <p:spPr>
                <a:xfrm rot="1566792">
                  <a:off x="4644604" y="4074544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63" name="角丸四角形 162"/>
                <p:cNvSpPr/>
                <p:nvPr/>
              </p:nvSpPr>
              <p:spPr>
                <a:xfrm rot="1566792">
                  <a:off x="4694108" y="4098808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64" name="角丸四角形 163"/>
                <p:cNvSpPr/>
                <p:nvPr/>
              </p:nvSpPr>
              <p:spPr>
                <a:xfrm rot="1566792">
                  <a:off x="4746831" y="4124653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65" name="角丸四角形 164"/>
                <p:cNvSpPr/>
                <p:nvPr/>
              </p:nvSpPr>
              <p:spPr>
                <a:xfrm rot="1566792">
                  <a:off x="4796335" y="4148918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66" name="角丸四角形 165"/>
                <p:cNvSpPr/>
                <p:nvPr/>
              </p:nvSpPr>
              <p:spPr>
                <a:xfrm rot="1566792">
                  <a:off x="4846238" y="4173382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67" name="角丸四角形 166"/>
                <p:cNvSpPr/>
                <p:nvPr/>
              </p:nvSpPr>
              <p:spPr>
                <a:xfrm rot="1566792">
                  <a:off x="4895742" y="4197647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68" name="角丸四角形 167"/>
                <p:cNvSpPr/>
                <p:nvPr/>
              </p:nvSpPr>
              <p:spPr>
                <a:xfrm rot="1566792">
                  <a:off x="4948466" y="4223492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  <p:sp>
              <p:nvSpPr>
                <p:cNvPr id="169" name="角丸四角形 168"/>
                <p:cNvSpPr/>
                <p:nvPr/>
              </p:nvSpPr>
              <p:spPr>
                <a:xfrm rot="1566792">
                  <a:off x="4997970" y="4247756"/>
                  <a:ext cx="45719" cy="103199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/>
                    <a:ea typeface="ヒラギノ角ゴ Pro W6"/>
                    <a:cs typeface="+mn-cs"/>
                  </a:endParaRPr>
                </a:p>
              </p:txBody>
            </p:sp>
          </p:grpSp>
          <p:sp>
            <p:nvSpPr>
              <p:cNvPr id="170" name="正方形/長方形 73"/>
              <p:cNvSpPr/>
              <p:nvPr/>
            </p:nvSpPr>
            <p:spPr>
              <a:xfrm>
                <a:off x="104553" y="3452265"/>
                <a:ext cx="3367513" cy="1773193"/>
              </a:xfrm>
              <a:custGeom>
                <a:avLst/>
                <a:gdLst>
                  <a:gd name="connsiteX0" fmla="*/ 0 w 1996124"/>
                  <a:gd name="connsiteY0" fmla="*/ 0 h 1113874"/>
                  <a:gd name="connsiteX1" fmla="*/ 1996124 w 1996124"/>
                  <a:gd name="connsiteY1" fmla="*/ 0 h 1113874"/>
                  <a:gd name="connsiteX2" fmla="*/ 1996124 w 1996124"/>
                  <a:gd name="connsiteY2" fmla="*/ 1113874 h 1113874"/>
                  <a:gd name="connsiteX3" fmla="*/ 0 w 1996124"/>
                  <a:gd name="connsiteY3" fmla="*/ 1113874 h 1113874"/>
                  <a:gd name="connsiteX4" fmla="*/ 0 w 1996124"/>
                  <a:gd name="connsiteY4" fmla="*/ 0 h 1113874"/>
                  <a:gd name="connsiteX0" fmla="*/ 431075 w 2427199"/>
                  <a:gd name="connsiteY0" fmla="*/ 0 h 1113874"/>
                  <a:gd name="connsiteX1" fmla="*/ 2427199 w 2427199"/>
                  <a:gd name="connsiteY1" fmla="*/ 0 h 1113874"/>
                  <a:gd name="connsiteX2" fmla="*/ 2427199 w 2427199"/>
                  <a:gd name="connsiteY2" fmla="*/ 1113874 h 1113874"/>
                  <a:gd name="connsiteX3" fmla="*/ 0 w 2427199"/>
                  <a:gd name="connsiteY3" fmla="*/ 944056 h 1113874"/>
                  <a:gd name="connsiteX4" fmla="*/ 431075 w 2427199"/>
                  <a:gd name="connsiteY4" fmla="*/ 0 h 1113874"/>
                  <a:gd name="connsiteX0" fmla="*/ 431075 w 2427199"/>
                  <a:gd name="connsiteY0" fmla="*/ 0 h 1390946"/>
                  <a:gd name="connsiteX1" fmla="*/ 2427199 w 2427199"/>
                  <a:gd name="connsiteY1" fmla="*/ 0 h 1390946"/>
                  <a:gd name="connsiteX2" fmla="*/ 2427199 w 2427199"/>
                  <a:gd name="connsiteY2" fmla="*/ 1113874 h 1390946"/>
                  <a:gd name="connsiteX3" fmla="*/ 1091097 w 2427199"/>
                  <a:gd name="connsiteY3" fmla="*/ 1388479 h 1390946"/>
                  <a:gd name="connsiteX4" fmla="*/ 0 w 2427199"/>
                  <a:gd name="connsiteY4" fmla="*/ 944056 h 1390946"/>
                  <a:gd name="connsiteX5" fmla="*/ 431075 w 2427199"/>
                  <a:gd name="connsiteY5" fmla="*/ 0 h 1390946"/>
                  <a:gd name="connsiteX0" fmla="*/ 431075 w 2427199"/>
                  <a:gd name="connsiteY0" fmla="*/ 0 h 1390946"/>
                  <a:gd name="connsiteX1" fmla="*/ 2427199 w 2427199"/>
                  <a:gd name="connsiteY1" fmla="*/ 0 h 1390946"/>
                  <a:gd name="connsiteX2" fmla="*/ 2427199 w 2427199"/>
                  <a:gd name="connsiteY2" fmla="*/ 1113874 h 1390946"/>
                  <a:gd name="connsiteX3" fmla="*/ 1091097 w 2427199"/>
                  <a:gd name="connsiteY3" fmla="*/ 1388479 h 1390946"/>
                  <a:gd name="connsiteX4" fmla="*/ 0 w 2427199"/>
                  <a:gd name="connsiteY4" fmla="*/ 944056 h 1390946"/>
                  <a:gd name="connsiteX5" fmla="*/ 431075 w 2427199"/>
                  <a:gd name="connsiteY5" fmla="*/ 0 h 1390946"/>
                  <a:gd name="connsiteX0" fmla="*/ 431075 w 2427199"/>
                  <a:gd name="connsiteY0" fmla="*/ 0 h 1505760"/>
                  <a:gd name="connsiteX1" fmla="*/ 2427199 w 2427199"/>
                  <a:gd name="connsiteY1" fmla="*/ 0 h 1505760"/>
                  <a:gd name="connsiteX2" fmla="*/ 2427199 w 2427199"/>
                  <a:gd name="connsiteY2" fmla="*/ 1505760 h 1505760"/>
                  <a:gd name="connsiteX3" fmla="*/ 1091097 w 2427199"/>
                  <a:gd name="connsiteY3" fmla="*/ 1388479 h 1505760"/>
                  <a:gd name="connsiteX4" fmla="*/ 0 w 2427199"/>
                  <a:gd name="connsiteY4" fmla="*/ 944056 h 1505760"/>
                  <a:gd name="connsiteX5" fmla="*/ 431075 w 2427199"/>
                  <a:gd name="connsiteY5" fmla="*/ 0 h 1505760"/>
                  <a:gd name="connsiteX0" fmla="*/ 431075 w 2453325"/>
                  <a:gd name="connsiteY0" fmla="*/ 0 h 1505760"/>
                  <a:gd name="connsiteX1" fmla="*/ 2453325 w 2453325"/>
                  <a:gd name="connsiteY1" fmla="*/ 444137 h 1505760"/>
                  <a:gd name="connsiteX2" fmla="*/ 2427199 w 2453325"/>
                  <a:gd name="connsiteY2" fmla="*/ 1505760 h 1505760"/>
                  <a:gd name="connsiteX3" fmla="*/ 1091097 w 2453325"/>
                  <a:gd name="connsiteY3" fmla="*/ 1388479 h 1505760"/>
                  <a:gd name="connsiteX4" fmla="*/ 0 w 2453325"/>
                  <a:gd name="connsiteY4" fmla="*/ 944056 h 1505760"/>
                  <a:gd name="connsiteX5" fmla="*/ 431075 w 2453325"/>
                  <a:gd name="connsiteY5" fmla="*/ 0 h 1505760"/>
                  <a:gd name="connsiteX0" fmla="*/ 431075 w 2453325"/>
                  <a:gd name="connsiteY0" fmla="*/ 0 h 1505760"/>
                  <a:gd name="connsiteX1" fmla="*/ 2453325 w 2453325"/>
                  <a:gd name="connsiteY1" fmla="*/ 444137 h 1505760"/>
                  <a:gd name="connsiteX2" fmla="*/ 2427199 w 2453325"/>
                  <a:gd name="connsiteY2" fmla="*/ 1505760 h 1505760"/>
                  <a:gd name="connsiteX3" fmla="*/ 1091097 w 2453325"/>
                  <a:gd name="connsiteY3" fmla="*/ 1388479 h 1505760"/>
                  <a:gd name="connsiteX4" fmla="*/ 0 w 2453325"/>
                  <a:gd name="connsiteY4" fmla="*/ 944056 h 1505760"/>
                  <a:gd name="connsiteX5" fmla="*/ 431075 w 2453325"/>
                  <a:gd name="connsiteY5" fmla="*/ 0 h 1505760"/>
                  <a:gd name="connsiteX0" fmla="*/ 431075 w 2453325"/>
                  <a:gd name="connsiteY0" fmla="*/ 0 h 1505760"/>
                  <a:gd name="connsiteX1" fmla="*/ 2453325 w 2453325"/>
                  <a:gd name="connsiteY1" fmla="*/ 444137 h 1505760"/>
                  <a:gd name="connsiteX2" fmla="*/ 2427199 w 2453325"/>
                  <a:gd name="connsiteY2" fmla="*/ 1505760 h 1505760"/>
                  <a:gd name="connsiteX3" fmla="*/ 1091097 w 2453325"/>
                  <a:gd name="connsiteY3" fmla="*/ 1388479 h 1505760"/>
                  <a:gd name="connsiteX4" fmla="*/ 0 w 2453325"/>
                  <a:gd name="connsiteY4" fmla="*/ 944056 h 1505760"/>
                  <a:gd name="connsiteX5" fmla="*/ 431075 w 2453325"/>
                  <a:gd name="connsiteY5" fmla="*/ 0 h 1505760"/>
                  <a:gd name="connsiteX0" fmla="*/ 431075 w 2453325"/>
                  <a:gd name="connsiteY0" fmla="*/ 0 h 1505760"/>
                  <a:gd name="connsiteX1" fmla="*/ 2453325 w 2453325"/>
                  <a:gd name="connsiteY1" fmla="*/ 444137 h 1505760"/>
                  <a:gd name="connsiteX2" fmla="*/ 2427199 w 2453325"/>
                  <a:gd name="connsiteY2" fmla="*/ 1505760 h 1505760"/>
                  <a:gd name="connsiteX3" fmla="*/ 1091097 w 2453325"/>
                  <a:gd name="connsiteY3" fmla="*/ 1388479 h 1505760"/>
                  <a:gd name="connsiteX4" fmla="*/ 0 w 2453325"/>
                  <a:gd name="connsiteY4" fmla="*/ 944056 h 1505760"/>
                  <a:gd name="connsiteX5" fmla="*/ 431075 w 2453325"/>
                  <a:gd name="connsiteY5" fmla="*/ 0 h 1505760"/>
                  <a:gd name="connsiteX0" fmla="*/ 431075 w 2453325"/>
                  <a:gd name="connsiteY0" fmla="*/ 0 h 1505760"/>
                  <a:gd name="connsiteX1" fmla="*/ 2453325 w 2453325"/>
                  <a:gd name="connsiteY1" fmla="*/ 444137 h 1505760"/>
                  <a:gd name="connsiteX2" fmla="*/ 2427199 w 2453325"/>
                  <a:gd name="connsiteY2" fmla="*/ 1505760 h 1505760"/>
                  <a:gd name="connsiteX3" fmla="*/ 1091097 w 2453325"/>
                  <a:gd name="connsiteY3" fmla="*/ 1388479 h 1505760"/>
                  <a:gd name="connsiteX4" fmla="*/ 0 w 2453325"/>
                  <a:gd name="connsiteY4" fmla="*/ 944056 h 1505760"/>
                  <a:gd name="connsiteX5" fmla="*/ 431075 w 2453325"/>
                  <a:gd name="connsiteY5" fmla="*/ 0 h 1505760"/>
                  <a:gd name="connsiteX0" fmla="*/ 431075 w 2453325"/>
                  <a:gd name="connsiteY0" fmla="*/ 0 h 1505760"/>
                  <a:gd name="connsiteX1" fmla="*/ 2453325 w 2453325"/>
                  <a:gd name="connsiteY1" fmla="*/ 444137 h 1505760"/>
                  <a:gd name="connsiteX2" fmla="*/ 2427199 w 2453325"/>
                  <a:gd name="connsiteY2" fmla="*/ 1505760 h 1505760"/>
                  <a:gd name="connsiteX3" fmla="*/ 1091097 w 2453325"/>
                  <a:gd name="connsiteY3" fmla="*/ 1388479 h 1505760"/>
                  <a:gd name="connsiteX4" fmla="*/ 0 w 2453325"/>
                  <a:gd name="connsiteY4" fmla="*/ 944056 h 1505760"/>
                  <a:gd name="connsiteX5" fmla="*/ 431075 w 2453325"/>
                  <a:gd name="connsiteY5" fmla="*/ 0 h 1505760"/>
                  <a:gd name="connsiteX0" fmla="*/ 431075 w 2453325"/>
                  <a:gd name="connsiteY0" fmla="*/ 0 h 1505760"/>
                  <a:gd name="connsiteX1" fmla="*/ 2453325 w 2453325"/>
                  <a:gd name="connsiteY1" fmla="*/ 444137 h 1505760"/>
                  <a:gd name="connsiteX2" fmla="*/ 2427199 w 2453325"/>
                  <a:gd name="connsiteY2" fmla="*/ 1505760 h 1505760"/>
                  <a:gd name="connsiteX3" fmla="*/ 1091097 w 2453325"/>
                  <a:gd name="connsiteY3" fmla="*/ 1388479 h 1505760"/>
                  <a:gd name="connsiteX4" fmla="*/ 0 w 2453325"/>
                  <a:gd name="connsiteY4" fmla="*/ 944056 h 1505760"/>
                  <a:gd name="connsiteX5" fmla="*/ 431075 w 2453325"/>
                  <a:gd name="connsiteY5" fmla="*/ 0 h 1505760"/>
                  <a:gd name="connsiteX0" fmla="*/ 431075 w 2453325"/>
                  <a:gd name="connsiteY0" fmla="*/ 0 h 1505760"/>
                  <a:gd name="connsiteX1" fmla="*/ 2453325 w 2453325"/>
                  <a:gd name="connsiteY1" fmla="*/ 444137 h 1505760"/>
                  <a:gd name="connsiteX2" fmla="*/ 2427199 w 2453325"/>
                  <a:gd name="connsiteY2" fmla="*/ 1505760 h 1505760"/>
                  <a:gd name="connsiteX3" fmla="*/ 1091097 w 2453325"/>
                  <a:gd name="connsiteY3" fmla="*/ 1388479 h 1505760"/>
                  <a:gd name="connsiteX4" fmla="*/ 0 w 2453325"/>
                  <a:gd name="connsiteY4" fmla="*/ 944056 h 1505760"/>
                  <a:gd name="connsiteX5" fmla="*/ 431075 w 2453325"/>
                  <a:gd name="connsiteY5" fmla="*/ 0 h 1505760"/>
                  <a:gd name="connsiteX0" fmla="*/ 431075 w 2453325"/>
                  <a:gd name="connsiteY0" fmla="*/ 0 h 1492697"/>
                  <a:gd name="connsiteX1" fmla="*/ 2453325 w 2453325"/>
                  <a:gd name="connsiteY1" fmla="*/ 431074 h 1492697"/>
                  <a:gd name="connsiteX2" fmla="*/ 2427199 w 2453325"/>
                  <a:gd name="connsiteY2" fmla="*/ 1492697 h 1492697"/>
                  <a:gd name="connsiteX3" fmla="*/ 1091097 w 2453325"/>
                  <a:gd name="connsiteY3" fmla="*/ 1375416 h 1492697"/>
                  <a:gd name="connsiteX4" fmla="*/ 0 w 2453325"/>
                  <a:gd name="connsiteY4" fmla="*/ 930993 h 1492697"/>
                  <a:gd name="connsiteX5" fmla="*/ 431075 w 2453325"/>
                  <a:gd name="connsiteY5" fmla="*/ 0 h 1492697"/>
                  <a:gd name="connsiteX0" fmla="*/ 431075 w 2453325"/>
                  <a:gd name="connsiteY0" fmla="*/ 0 h 1492697"/>
                  <a:gd name="connsiteX1" fmla="*/ 2453325 w 2453325"/>
                  <a:gd name="connsiteY1" fmla="*/ 431074 h 1492697"/>
                  <a:gd name="connsiteX2" fmla="*/ 2427199 w 2453325"/>
                  <a:gd name="connsiteY2" fmla="*/ 1492697 h 1492697"/>
                  <a:gd name="connsiteX3" fmla="*/ 1091097 w 2453325"/>
                  <a:gd name="connsiteY3" fmla="*/ 1375416 h 1492697"/>
                  <a:gd name="connsiteX4" fmla="*/ 0 w 2453325"/>
                  <a:gd name="connsiteY4" fmla="*/ 930993 h 1492697"/>
                  <a:gd name="connsiteX5" fmla="*/ 431075 w 2453325"/>
                  <a:gd name="connsiteY5" fmla="*/ 0 h 1492697"/>
                  <a:gd name="connsiteX0" fmla="*/ 431075 w 2453325"/>
                  <a:gd name="connsiteY0" fmla="*/ 0 h 1492697"/>
                  <a:gd name="connsiteX1" fmla="*/ 2453325 w 2453325"/>
                  <a:gd name="connsiteY1" fmla="*/ 431074 h 1492697"/>
                  <a:gd name="connsiteX2" fmla="*/ 2427199 w 2453325"/>
                  <a:gd name="connsiteY2" fmla="*/ 1492697 h 1492697"/>
                  <a:gd name="connsiteX3" fmla="*/ 1091097 w 2453325"/>
                  <a:gd name="connsiteY3" fmla="*/ 1375416 h 1492697"/>
                  <a:gd name="connsiteX4" fmla="*/ 0 w 2453325"/>
                  <a:gd name="connsiteY4" fmla="*/ 930993 h 1492697"/>
                  <a:gd name="connsiteX5" fmla="*/ 431075 w 2453325"/>
                  <a:gd name="connsiteY5" fmla="*/ 0 h 1492697"/>
                  <a:gd name="connsiteX0" fmla="*/ 431075 w 2466388"/>
                  <a:gd name="connsiteY0" fmla="*/ 0 h 1492697"/>
                  <a:gd name="connsiteX1" fmla="*/ 2466388 w 2466388"/>
                  <a:gd name="connsiteY1" fmla="*/ 404948 h 1492697"/>
                  <a:gd name="connsiteX2" fmla="*/ 2427199 w 2466388"/>
                  <a:gd name="connsiteY2" fmla="*/ 1492697 h 1492697"/>
                  <a:gd name="connsiteX3" fmla="*/ 1091097 w 2466388"/>
                  <a:gd name="connsiteY3" fmla="*/ 1375416 h 1492697"/>
                  <a:gd name="connsiteX4" fmla="*/ 0 w 2466388"/>
                  <a:gd name="connsiteY4" fmla="*/ 930993 h 1492697"/>
                  <a:gd name="connsiteX5" fmla="*/ 431075 w 2466388"/>
                  <a:gd name="connsiteY5" fmla="*/ 0 h 1492697"/>
                  <a:gd name="connsiteX0" fmla="*/ 431075 w 2492513"/>
                  <a:gd name="connsiteY0" fmla="*/ 0 h 1492697"/>
                  <a:gd name="connsiteX1" fmla="*/ 2466388 w 2492513"/>
                  <a:gd name="connsiteY1" fmla="*/ 404948 h 1492697"/>
                  <a:gd name="connsiteX2" fmla="*/ 2492513 w 2492513"/>
                  <a:gd name="connsiteY2" fmla="*/ 1492697 h 1492697"/>
                  <a:gd name="connsiteX3" fmla="*/ 1091097 w 2492513"/>
                  <a:gd name="connsiteY3" fmla="*/ 1375416 h 1492697"/>
                  <a:gd name="connsiteX4" fmla="*/ 0 w 2492513"/>
                  <a:gd name="connsiteY4" fmla="*/ 930993 h 1492697"/>
                  <a:gd name="connsiteX5" fmla="*/ 431075 w 2492513"/>
                  <a:gd name="connsiteY5" fmla="*/ 0 h 1492697"/>
                  <a:gd name="connsiteX0" fmla="*/ 1303485 w 3364923"/>
                  <a:gd name="connsiteY0" fmla="*/ 113750 h 1606447"/>
                  <a:gd name="connsiteX1" fmla="*/ 3338798 w 3364923"/>
                  <a:gd name="connsiteY1" fmla="*/ 518698 h 1606447"/>
                  <a:gd name="connsiteX2" fmla="*/ 3364923 w 3364923"/>
                  <a:gd name="connsiteY2" fmla="*/ 1606447 h 1606447"/>
                  <a:gd name="connsiteX3" fmla="*/ 1963507 w 3364923"/>
                  <a:gd name="connsiteY3" fmla="*/ 1489166 h 1606447"/>
                  <a:gd name="connsiteX4" fmla="*/ 872410 w 3364923"/>
                  <a:gd name="connsiteY4" fmla="*/ 1044743 h 1606447"/>
                  <a:gd name="connsiteX5" fmla="*/ 4078 w 3364923"/>
                  <a:gd name="connsiteY5" fmla="*/ 0 h 1606447"/>
                  <a:gd name="connsiteX6" fmla="*/ 1303485 w 3364923"/>
                  <a:gd name="connsiteY6" fmla="*/ 113750 h 1606447"/>
                  <a:gd name="connsiteX0" fmla="*/ 1303485 w 3364923"/>
                  <a:gd name="connsiteY0" fmla="*/ 281301 h 1773998"/>
                  <a:gd name="connsiteX1" fmla="*/ 3338798 w 3364923"/>
                  <a:gd name="connsiteY1" fmla="*/ 686249 h 1773998"/>
                  <a:gd name="connsiteX2" fmla="*/ 3364923 w 3364923"/>
                  <a:gd name="connsiteY2" fmla="*/ 1773998 h 1773998"/>
                  <a:gd name="connsiteX3" fmla="*/ 1963507 w 3364923"/>
                  <a:gd name="connsiteY3" fmla="*/ 1656717 h 1773998"/>
                  <a:gd name="connsiteX4" fmla="*/ 872410 w 3364923"/>
                  <a:gd name="connsiteY4" fmla="*/ 1212294 h 1773998"/>
                  <a:gd name="connsiteX5" fmla="*/ 4078 w 3364923"/>
                  <a:gd name="connsiteY5" fmla="*/ 167551 h 1773998"/>
                  <a:gd name="connsiteX6" fmla="*/ 1303485 w 3364923"/>
                  <a:gd name="connsiteY6" fmla="*/ 281301 h 1773998"/>
                  <a:gd name="connsiteX0" fmla="*/ 1303485 w 3364923"/>
                  <a:gd name="connsiteY0" fmla="*/ 296676 h 1789373"/>
                  <a:gd name="connsiteX1" fmla="*/ 3338798 w 3364923"/>
                  <a:gd name="connsiteY1" fmla="*/ 701624 h 1789373"/>
                  <a:gd name="connsiteX2" fmla="*/ 3364923 w 3364923"/>
                  <a:gd name="connsiteY2" fmla="*/ 1789373 h 1789373"/>
                  <a:gd name="connsiteX3" fmla="*/ 1963507 w 3364923"/>
                  <a:gd name="connsiteY3" fmla="*/ 1672092 h 1789373"/>
                  <a:gd name="connsiteX4" fmla="*/ 872410 w 3364923"/>
                  <a:gd name="connsiteY4" fmla="*/ 1227669 h 1789373"/>
                  <a:gd name="connsiteX5" fmla="*/ 4078 w 3364923"/>
                  <a:gd name="connsiteY5" fmla="*/ 182926 h 1789373"/>
                  <a:gd name="connsiteX6" fmla="*/ 1303485 w 3364923"/>
                  <a:gd name="connsiteY6" fmla="*/ 296676 h 1789373"/>
                  <a:gd name="connsiteX0" fmla="*/ 1306143 w 3367581"/>
                  <a:gd name="connsiteY0" fmla="*/ 296676 h 1789373"/>
                  <a:gd name="connsiteX1" fmla="*/ 3341456 w 3367581"/>
                  <a:gd name="connsiteY1" fmla="*/ 701624 h 1789373"/>
                  <a:gd name="connsiteX2" fmla="*/ 3367581 w 3367581"/>
                  <a:gd name="connsiteY2" fmla="*/ 1789373 h 1789373"/>
                  <a:gd name="connsiteX3" fmla="*/ 1966165 w 3367581"/>
                  <a:gd name="connsiteY3" fmla="*/ 1672092 h 1789373"/>
                  <a:gd name="connsiteX4" fmla="*/ 875068 w 3367581"/>
                  <a:gd name="connsiteY4" fmla="*/ 1227669 h 1789373"/>
                  <a:gd name="connsiteX5" fmla="*/ 6736 w 3367581"/>
                  <a:gd name="connsiteY5" fmla="*/ 182926 h 1789373"/>
                  <a:gd name="connsiteX6" fmla="*/ 1306143 w 3367581"/>
                  <a:gd name="connsiteY6" fmla="*/ 296676 h 1789373"/>
                  <a:gd name="connsiteX0" fmla="*/ 1332452 w 3393890"/>
                  <a:gd name="connsiteY0" fmla="*/ 296676 h 1789373"/>
                  <a:gd name="connsiteX1" fmla="*/ 3367765 w 3393890"/>
                  <a:gd name="connsiteY1" fmla="*/ 701624 h 1789373"/>
                  <a:gd name="connsiteX2" fmla="*/ 3393890 w 3393890"/>
                  <a:gd name="connsiteY2" fmla="*/ 1789373 h 1789373"/>
                  <a:gd name="connsiteX3" fmla="*/ 1992474 w 3393890"/>
                  <a:gd name="connsiteY3" fmla="*/ 1672092 h 1789373"/>
                  <a:gd name="connsiteX4" fmla="*/ 901377 w 3393890"/>
                  <a:gd name="connsiteY4" fmla="*/ 1227669 h 1789373"/>
                  <a:gd name="connsiteX5" fmla="*/ 33045 w 3393890"/>
                  <a:gd name="connsiteY5" fmla="*/ 182926 h 1789373"/>
                  <a:gd name="connsiteX6" fmla="*/ 1332452 w 3393890"/>
                  <a:gd name="connsiteY6" fmla="*/ 296676 h 1789373"/>
                  <a:gd name="connsiteX0" fmla="*/ 1410829 w 3393890"/>
                  <a:gd name="connsiteY0" fmla="*/ 337034 h 1777480"/>
                  <a:gd name="connsiteX1" fmla="*/ 3367765 w 3393890"/>
                  <a:gd name="connsiteY1" fmla="*/ 689731 h 1777480"/>
                  <a:gd name="connsiteX2" fmla="*/ 3393890 w 3393890"/>
                  <a:gd name="connsiteY2" fmla="*/ 1777480 h 1777480"/>
                  <a:gd name="connsiteX3" fmla="*/ 1992474 w 3393890"/>
                  <a:gd name="connsiteY3" fmla="*/ 1660199 h 1777480"/>
                  <a:gd name="connsiteX4" fmla="*/ 901377 w 3393890"/>
                  <a:gd name="connsiteY4" fmla="*/ 1215776 h 1777480"/>
                  <a:gd name="connsiteX5" fmla="*/ 33045 w 3393890"/>
                  <a:gd name="connsiteY5" fmla="*/ 171033 h 1777480"/>
                  <a:gd name="connsiteX6" fmla="*/ 1410829 w 3393890"/>
                  <a:gd name="connsiteY6" fmla="*/ 337034 h 1777480"/>
                  <a:gd name="connsiteX0" fmla="*/ 1397515 w 3380576"/>
                  <a:gd name="connsiteY0" fmla="*/ 337034 h 1777480"/>
                  <a:gd name="connsiteX1" fmla="*/ 3354451 w 3380576"/>
                  <a:gd name="connsiteY1" fmla="*/ 689731 h 1777480"/>
                  <a:gd name="connsiteX2" fmla="*/ 3380576 w 3380576"/>
                  <a:gd name="connsiteY2" fmla="*/ 1777480 h 1777480"/>
                  <a:gd name="connsiteX3" fmla="*/ 1979160 w 3380576"/>
                  <a:gd name="connsiteY3" fmla="*/ 1660199 h 1777480"/>
                  <a:gd name="connsiteX4" fmla="*/ 888063 w 3380576"/>
                  <a:gd name="connsiteY4" fmla="*/ 1215776 h 1777480"/>
                  <a:gd name="connsiteX5" fmla="*/ 19731 w 3380576"/>
                  <a:gd name="connsiteY5" fmla="*/ 171033 h 1777480"/>
                  <a:gd name="connsiteX6" fmla="*/ 1397515 w 3380576"/>
                  <a:gd name="connsiteY6" fmla="*/ 337034 h 1777480"/>
                  <a:gd name="connsiteX0" fmla="*/ 1397515 w 3380576"/>
                  <a:gd name="connsiteY0" fmla="*/ 337034 h 1777480"/>
                  <a:gd name="connsiteX1" fmla="*/ 3354451 w 3380576"/>
                  <a:gd name="connsiteY1" fmla="*/ 689731 h 1777480"/>
                  <a:gd name="connsiteX2" fmla="*/ 3380576 w 3380576"/>
                  <a:gd name="connsiteY2" fmla="*/ 1777480 h 1777480"/>
                  <a:gd name="connsiteX3" fmla="*/ 1979160 w 3380576"/>
                  <a:gd name="connsiteY3" fmla="*/ 1660199 h 1777480"/>
                  <a:gd name="connsiteX4" fmla="*/ 888063 w 3380576"/>
                  <a:gd name="connsiteY4" fmla="*/ 1254965 h 1777480"/>
                  <a:gd name="connsiteX5" fmla="*/ 19731 w 3380576"/>
                  <a:gd name="connsiteY5" fmla="*/ 171033 h 1777480"/>
                  <a:gd name="connsiteX6" fmla="*/ 1397515 w 3380576"/>
                  <a:gd name="connsiteY6" fmla="*/ 337034 h 1777480"/>
                  <a:gd name="connsiteX0" fmla="*/ 1397515 w 3380576"/>
                  <a:gd name="connsiteY0" fmla="*/ 337034 h 1777480"/>
                  <a:gd name="connsiteX1" fmla="*/ 3354451 w 3380576"/>
                  <a:gd name="connsiteY1" fmla="*/ 689731 h 1777480"/>
                  <a:gd name="connsiteX2" fmla="*/ 3380576 w 3380576"/>
                  <a:gd name="connsiteY2" fmla="*/ 1777480 h 1777480"/>
                  <a:gd name="connsiteX3" fmla="*/ 1979160 w 3380576"/>
                  <a:gd name="connsiteY3" fmla="*/ 1660199 h 1777480"/>
                  <a:gd name="connsiteX4" fmla="*/ 888063 w 3380576"/>
                  <a:gd name="connsiteY4" fmla="*/ 1254965 h 1777480"/>
                  <a:gd name="connsiteX5" fmla="*/ 19731 w 3380576"/>
                  <a:gd name="connsiteY5" fmla="*/ 171033 h 1777480"/>
                  <a:gd name="connsiteX6" fmla="*/ 1397515 w 3380576"/>
                  <a:gd name="connsiteY6" fmla="*/ 337034 h 1777480"/>
                  <a:gd name="connsiteX0" fmla="*/ 1397515 w 3380576"/>
                  <a:gd name="connsiteY0" fmla="*/ 306622 h 1786256"/>
                  <a:gd name="connsiteX1" fmla="*/ 3354451 w 3380576"/>
                  <a:gd name="connsiteY1" fmla="*/ 698507 h 1786256"/>
                  <a:gd name="connsiteX2" fmla="*/ 3380576 w 3380576"/>
                  <a:gd name="connsiteY2" fmla="*/ 1786256 h 1786256"/>
                  <a:gd name="connsiteX3" fmla="*/ 1979160 w 3380576"/>
                  <a:gd name="connsiteY3" fmla="*/ 1668975 h 1786256"/>
                  <a:gd name="connsiteX4" fmla="*/ 888063 w 3380576"/>
                  <a:gd name="connsiteY4" fmla="*/ 1263741 h 1786256"/>
                  <a:gd name="connsiteX5" fmla="*/ 19731 w 3380576"/>
                  <a:gd name="connsiteY5" fmla="*/ 179809 h 1786256"/>
                  <a:gd name="connsiteX6" fmla="*/ 1397515 w 3380576"/>
                  <a:gd name="connsiteY6" fmla="*/ 306622 h 1786256"/>
                  <a:gd name="connsiteX0" fmla="*/ 1397515 w 3380576"/>
                  <a:gd name="connsiteY0" fmla="*/ 306622 h 1786256"/>
                  <a:gd name="connsiteX1" fmla="*/ 3354451 w 3380576"/>
                  <a:gd name="connsiteY1" fmla="*/ 698507 h 1786256"/>
                  <a:gd name="connsiteX2" fmla="*/ 3380576 w 3380576"/>
                  <a:gd name="connsiteY2" fmla="*/ 1786256 h 1786256"/>
                  <a:gd name="connsiteX3" fmla="*/ 1979160 w 3380576"/>
                  <a:gd name="connsiteY3" fmla="*/ 1668975 h 1786256"/>
                  <a:gd name="connsiteX4" fmla="*/ 888063 w 3380576"/>
                  <a:gd name="connsiteY4" fmla="*/ 1263741 h 1786256"/>
                  <a:gd name="connsiteX5" fmla="*/ 19731 w 3380576"/>
                  <a:gd name="connsiteY5" fmla="*/ 179809 h 1786256"/>
                  <a:gd name="connsiteX6" fmla="*/ 1397515 w 3380576"/>
                  <a:gd name="connsiteY6" fmla="*/ 306622 h 1786256"/>
                  <a:gd name="connsiteX0" fmla="*/ 1397515 w 3367513"/>
                  <a:gd name="connsiteY0" fmla="*/ 306622 h 1773193"/>
                  <a:gd name="connsiteX1" fmla="*/ 3354451 w 3367513"/>
                  <a:gd name="connsiteY1" fmla="*/ 698507 h 1773193"/>
                  <a:gd name="connsiteX2" fmla="*/ 3367513 w 3367513"/>
                  <a:gd name="connsiteY2" fmla="*/ 1773193 h 1773193"/>
                  <a:gd name="connsiteX3" fmla="*/ 1979160 w 3367513"/>
                  <a:gd name="connsiteY3" fmla="*/ 1668975 h 1773193"/>
                  <a:gd name="connsiteX4" fmla="*/ 888063 w 3367513"/>
                  <a:gd name="connsiteY4" fmla="*/ 1263741 h 1773193"/>
                  <a:gd name="connsiteX5" fmla="*/ 19731 w 3367513"/>
                  <a:gd name="connsiteY5" fmla="*/ 179809 h 1773193"/>
                  <a:gd name="connsiteX6" fmla="*/ 1397515 w 3367513"/>
                  <a:gd name="connsiteY6" fmla="*/ 306622 h 177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7513" h="1773193">
                    <a:moveTo>
                      <a:pt x="1397515" y="306622"/>
                    </a:moveTo>
                    <a:cubicBezTo>
                      <a:pt x="2149975" y="611421"/>
                      <a:pt x="2288483" y="694151"/>
                      <a:pt x="3354451" y="698507"/>
                    </a:cubicBezTo>
                    <a:lnTo>
                      <a:pt x="3367513" y="1773193"/>
                    </a:lnTo>
                    <a:cubicBezTo>
                      <a:pt x="2922146" y="1734099"/>
                      <a:pt x="2424527" y="1747258"/>
                      <a:pt x="1979160" y="1668975"/>
                    </a:cubicBezTo>
                    <a:cubicBezTo>
                      <a:pt x="1550147" y="1573087"/>
                      <a:pt x="1356264" y="1477197"/>
                      <a:pt x="888063" y="1263741"/>
                    </a:cubicBezTo>
                    <a:cubicBezTo>
                      <a:pt x="533305" y="1098373"/>
                      <a:pt x="-121898" y="697874"/>
                      <a:pt x="19731" y="179809"/>
                    </a:cubicBezTo>
                    <a:cubicBezTo>
                      <a:pt x="309175" y="-239474"/>
                      <a:pt x="1147259" y="190328"/>
                      <a:pt x="1397515" y="30662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shade val="51000"/>
                      <a:satMod val="130000"/>
                      <a:alpha val="54000"/>
                    </a:srgbClr>
                  </a:gs>
                  <a:gs pos="80000">
                    <a:srgbClr val="FFFFFF">
                      <a:shade val="93000"/>
                      <a:satMod val="130000"/>
                    </a:srgbClr>
                  </a:gs>
                  <a:gs pos="100000">
                    <a:srgbClr val="FFFFFF">
                      <a:shade val="94000"/>
                      <a:satMod val="135000"/>
                    </a:srgbClr>
                  </a:gs>
                </a:gsLst>
                <a:lin ang="18900000" scaled="1"/>
                <a:tileRect/>
              </a:gradFill>
              <a:ln>
                <a:solidFill>
                  <a:srgbClr val="FFFFFF">
                    <a:lumMod val="75000"/>
                  </a:srgb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ヒラギノ角ゴ Pro W6"/>
                  <a:cs typeface="+mn-cs"/>
                </a:endParaRPr>
              </a:p>
            </p:txBody>
          </p:sp>
        </p:grp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34524" r="59258" b="37486"/>
          <a:stretch/>
        </p:blipFill>
        <p:spPr bwMode="auto">
          <a:xfrm>
            <a:off x="4453614" y="1327966"/>
            <a:ext cx="4526264" cy="85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4286294" y="1385573"/>
            <a:ext cx="741533" cy="741533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/>
          <p:cNvSpPr/>
          <p:nvPr/>
        </p:nvSpPr>
        <p:spPr>
          <a:xfrm rot="13793481">
            <a:off x="3933688" y="1852237"/>
            <a:ext cx="288032" cy="66495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正方形/長方形 171"/>
          <p:cNvSpPr/>
          <p:nvPr/>
        </p:nvSpPr>
        <p:spPr>
          <a:xfrm>
            <a:off x="721917" y="4066110"/>
            <a:ext cx="662626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6213"/>
            <a:r>
              <a:rPr lang="en-US" altLang="ja-JP" dirty="0"/>
              <a:t>Retention of the small angle even in occluded lesions</a:t>
            </a:r>
            <a:endParaRPr lang="ja-JP" altLang="en-US" dirty="0"/>
          </a:p>
        </p:txBody>
      </p:sp>
      <p:pic>
        <p:nvPicPr>
          <p:cNvPr id="178" name="図 1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7" y="4115567"/>
            <a:ext cx="273600" cy="270418"/>
          </a:xfrm>
          <a:prstGeom prst="rect">
            <a:avLst/>
          </a:prstGeom>
        </p:spPr>
      </p:pic>
      <p:pic>
        <p:nvPicPr>
          <p:cNvPr id="85" name="Picture 2" descr="C:\Users\ai14019\Desktop\Gladius, Halberd, Gaia PV 製品ロゴ\Haiberd0014_logo(横並び）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513"/>
            <a:ext cx="3167178" cy="45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2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43019"/>
            <a:ext cx="7934761" cy="412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txBody>
          <a:bodyPr/>
          <a:lstStyle/>
          <a:p>
            <a:r>
              <a:rPr lang="en-US" altLang="ja-JP" dirty="0"/>
              <a:t>Tip load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12901" y="1436583"/>
            <a:ext cx="658776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/>
              <a:t>To keep the  guide wire characteristic to approach to the hard occluded lesion</a:t>
            </a:r>
          </a:p>
          <a:p>
            <a:r>
              <a:rPr lang="en-US" altLang="ja-JP" sz="1600" dirty="0"/>
              <a:t> in peripheral artery,  tip load is same as </a:t>
            </a:r>
            <a:r>
              <a:rPr lang="en-US" altLang="ja-JP" sz="1600" dirty="0">
                <a:solidFill>
                  <a:schemeClr val="tx1"/>
                </a:solidFill>
              </a:rPr>
              <a:t>Treasure XS 12.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1178" y="1072426"/>
            <a:ext cx="488864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/>
              <a:t>Moderate hardness to approach to the occluded lesion.</a:t>
            </a:r>
            <a:r>
              <a:rPr kumimoji="1" lang="ja-JP" altLang="en-US" sz="1600" dirty="0"/>
              <a:t>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2719" y="2003092"/>
            <a:ext cx="8451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1600" dirty="0"/>
              <a:t>Tip load</a:t>
            </a:r>
          </a:p>
          <a:p>
            <a:pPr algn="ctr"/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gf</a:t>
            </a:r>
            <a:r>
              <a:rPr kumimoji="1" lang="en-US" altLang="ja-JP" sz="1600" dirty="0"/>
              <a:t>)</a:t>
            </a:r>
          </a:p>
          <a:p>
            <a:pPr algn="ctr"/>
            <a:endParaRPr lang="en-US" altLang="ja-JP" sz="1600" dirty="0"/>
          </a:p>
          <a:p>
            <a:pPr algn="ctr"/>
            <a:r>
              <a:rPr lang="en-US" altLang="ja-JP" sz="1600" dirty="0"/>
              <a:t>Higher</a:t>
            </a:r>
            <a:endParaRPr kumimoji="1" lang="ja-JP" altLang="en-US" sz="1600" dirty="0"/>
          </a:p>
        </p:txBody>
      </p:sp>
      <p:sp>
        <p:nvSpPr>
          <p:cNvPr id="9" name="下矢印 8"/>
          <p:cNvSpPr/>
          <p:nvPr/>
        </p:nvSpPr>
        <p:spPr>
          <a:xfrm rot="10800000">
            <a:off x="169228" y="3443252"/>
            <a:ext cx="792088" cy="936104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3492234" y="6343228"/>
            <a:ext cx="312456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800" b="0" i="1" dirty="0"/>
              <a:t>*</a:t>
            </a:r>
            <a:r>
              <a:rPr lang="en-US" altLang="ja-JP" sz="700" b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800" b="0" dirty="0">
                <a:latin typeface="Arial" panose="020B0604020202020204" pitchFamily="34" charset="0"/>
                <a:cs typeface="Arial" panose="020B0604020202020204" pitchFamily="34" charset="0"/>
              </a:rPr>
              <a:t>he above data was obtained by company standardized test, which may differ from industry standardized tests. </a:t>
            </a:r>
            <a:br>
              <a:rPr lang="en-US" altLang="ja-JP" sz="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800" b="0" dirty="0">
                <a:latin typeface="Arial" panose="020B0604020202020204" pitchFamily="34" charset="0"/>
                <a:cs typeface="Arial" panose="020B0604020202020204" pitchFamily="34" charset="0"/>
              </a:rPr>
              <a:t>*The above data </a:t>
            </a:r>
            <a:r>
              <a:rPr lang="en-US" altLang="ja-JP" sz="700" b="0" dirty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altLang="ja-JP" sz="800" b="0" dirty="0">
                <a:latin typeface="Arial" panose="020B0604020202020204" pitchFamily="34" charset="0"/>
                <a:cs typeface="Arial" panose="020B0604020202020204" pitchFamily="34" charset="0"/>
              </a:rPr>
              <a:t> not prove that all devices have exactly the same performance with the samples used for these tests.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59785" y="5893434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*</a:t>
            </a:r>
            <a:r>
              <a:rPr kumimoji="1" lang="en-US" altLang="ja-JP" sz="1200" dirty="0"/>
              <a:t>Treasure XS 12 is available </a:t>
            </a:r>
            <a:r>
              <a:rPr lang="en-US" altLang="ja-JP" sz="1200" dirty="0"/>
              <a:t>only in </a:t>
            </a:r>
            <a:r>
              <a:rPr kumimoji="1" lang="en-US" altLang="ja-JP" sz="1200" dirty="0"/>
              <a:t>Japan.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5077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Product structure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3861048"/>
            <a:ext cx="9144000" cy="242079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b="1" dirty="0">
                <a:solidFill>
                  <a:srgbClr val="C00000"/>
                </a:solidFill>
              </a:rPr>
              <a:t>Coil + Hydrophilic coating  &lt;Uncoated ball tip&gt;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Tip  load 			       </a:t>
            </a:r>
            <a:r>
              <a:rPr lang="en-US" altLang="ja-JP" b="1" dirty="0">
                <a:solidFill>
                  <a:srgbClr val="C00000"/>
                </a:solidFill>
              </a:rPr>
              <a:t>12.0gf</a:t>
            </a:r>
            <a:endParaRPr lang="en-US" altLang="ja-JP" dirty="0"/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Hydrophilic coating length      12cm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Length lineup			       200cm, 235cm, 300cm</a:t>
            </a:r>
            <a:endParaRPr lang="ja-JP" altLang="en-US" sz="2900" dirty="0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8450" y="2609116"/>
            <a:ext cx="316467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srgbClr val="3399FF"/>
                </a:solidFill>
                <a:latin typeface="Times New Roman" pitchFamily="18" charset="0"/>
                <a:ea typeface="ＭＳ ゴシック" pitchFamily="49" charset="-128"/>
              </a:rPr>
              <a:t>Hydrophilic coating</a:t>
            </a:r>
            <a:endParaRPr lang="ja-JP" altLang="en-US" sz="2400" b="1" dirty="0">
              <a:solidFill>
                <a:srgbClr val="3399FF"/>
              </a:solidFill>
              <a:latin typeface="Times New Roman" pitchFamily="18" charset="0"/>
              <a:ea typeface="ＭＳ Ｐ明朝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61745" y="2547320"/>
            <a:ext cx="2898087" cy="0"/>
          </a:xfrm>
          <a:prstGeom prst="straightConnector1">
            <a:avLst/>
          </a:prstGeom>
          <a:ln w="38100">
            <a:solidFill>
              <a:srgbClr val="3399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ワイヤー構造図イラスト\Halberd 0.018_イラスト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" y="1835449"/>
            <a:ext cx="8892480" cy="5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72" y="2799816"/>
            <a:ext cx="938369" cy="93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64" y="2759678"/>
            <a:ext cx="997346" cy="98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円/楕円 13"/>
          <p:cNvSpPr/>
          <p:nvPr/>
        </p:nvSpPr>
        <p:spPr bwMode="auto">
          <a:xfrm flipH="1">
            <a:off x="3491879" y="2781300"/>
            <a:ext cx="1127451" cy="1127451"/>
          </a:xfrm>
          <a:prstGeom prst="ellipse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 l="-83000" t="-21000" r="-38000" b="-26000"/>
            </a:stretch>
          </a:blip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ヒラギノ角ゴ Pro W6"/>
              <a:cs typeface="Arial" pitchFamily="34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068233" y="3114192"/>
            <a:ext cx="212489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ＭＳ ゴシック" pitchFamily="49" charset="-128"/>
              </a:rPr>
              <a:t>Micro-cone tip</a:t>
            </a:r>
            <a:endParaRPr lang="ja-JP" altLang="en-US" sz="2400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ＭＳ Ｐ明朝" charset="-128"/>
            </a:endParaRPr>
          </a:p>
        </p:txBody>
      </p:sp>
      <p:pic>
        <p:nvPicPr>
          <p:cNvPr id="16" name="Picture 3" descr="C:\Users\ai14019\Desktop\Gladius, Halberd, Gaia PV 製品ロゴ\Haiberd0018_logo（横並び）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8" y="1052513"/>
            <a:ext cx="3167178" cy="4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43" y="2781525"/>
            <a:ext cx="892407" cy="9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1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35496" y="2889012"/>
            <a:ext cx="9073008" cy="3312368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Detailed characteristics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18470" y="4927807"/>
            <a:ext cx="16811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Composite Core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>
            <a:off x="3847533" y="4968457"/>
            <a:ext cx="3193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18470" y="4350501"/>
            <a:ext cx="165359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Micro-c</a:t>
            </a:r>
            <a:r>
              <a:rPr kumimoji="1" lang="en-US" altLang="ja-JP" dirty="0"/>
              <a:t>one tip</a:t>
            </a:r>
            <a:endParaRPr kumimoji="1" lang="ja-JP" altLang="en-US" dirty="0"/>
          </a:p>
        </p:txBody>
      </p:sp>
      <p:sp>
        <p:nvSpPr>
          <p:cNvPr id="24" name="右矢印 23"/>
          <p:cNvSpPr/>
          <p:nvPr/>
        </p:nvSpPr>
        <p:spPr>
          <a:xfrm>
            <a:off x="3847533" y="4391151"/>
            <a:ext cx="3193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>
            <a:off x="3847533" y="5657255"/>
            <a:ext cx="3193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48" name="直線コネクタ 2047"/>
          <p:cNvCxnSpPr>
            <a:stCxn id="18" idx="1"/>
            <a:endCxn id="20" idx="3"/>
          </p:cNvCxnSpPr>
          <p:nvPr/>
        </p:nvCxnSpPr>
        <p:spPr>
          <a:xfrm flipH="1" flipV="1">
            <a:off x="1810318" y="3957662"/>
            <a:ext cx="208152" cy="115481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1" idx="1"/>
            <a:endCxn id="20" idx="3"/>
          </p:cNvCxnSpPr>
          <p:nvPr/>
        </p:nvCxnSpPr>
        <p:spPr>
          <a:xfrm flipH="1" flipV="1">
            <a:off x="1810318" y="3957662"/>
            <a:ext cx="208152" cy="57750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36462" y="3772996"/>
            <a:ext cx="16738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Tip load</a:t>
            </a:r>
            <a:r>
              <a:rPr kumimoji="1" lang="ja-JP" altLang="en-US" dirty="0"/>
              <a:t>　</a:t>
            </a:r>
            <a:r>
              <a:rPr lang="en-US" altLang="ja-JP" dirty="0"/>
              <a:t>12.0</a:t>
            </a:r>
            <a:r>
              <a:rPr kumimoji="1" lang="en-US" altLang="ja-JP" dirty="0"/>
              <a:t>gf</a:t>
            </a:r>
            <a:endParaRPr kumimoji="1" lang="ja-JP" altLang="en-US" dirty="0"/>
          </a:p>
        </p:txBody>
      </p:sp>
      <p:sp>
        <p:nvSpPr>
          <p:cNvPr id="2054" name="正方形/長方形 2053"/>
          <p:cNvSpPr/>
          <p:nvPr/>
        </p:nvSpPr>
        <p:spPr>
          <a:xfrm>
            <a:off x="1362380" y="2683006"/>
            <a:ext cx="6882028" cy="36933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9875" indent="0">
              <a:buNone/>
            </a:pP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Balanced power</a:t>
            </a:r>
            <a:r>
              <a:rPr lang="en-US" altLang="ja-JP" dirty="0"/>
              <a:t> to cross highly resistant lesions</a:t>
            </a:r>
            <a:endParaRPr lang="ja-JP" altLang="en-US" dirty="0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70" y="2732463"/>
            <a:ext cx="273600" cy="270418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2018470" y="5616605"/>
            <a:ext cx="165359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Mini pre-shape</a:t>
            </a:r>
          </a:p>
        </p:txBody>
      </p:sp>
      <p:pic>
        <p:nvPicPr>
          <p:cNvPr id="29" name="Picture 2" descr="E:\ワイヤー構造図イラスト\Halberd 0.018_イラスト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" y="1835449"/>
            <a:ext cx="8892480" cy="5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2018470" y="3350219"/>
            <a:ext cx="165359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Balanced support shaft design</a:t>
            </a:r>
            <a:endParaRPr kumimoji="1" lang="ja-JP" altLang="en-US" dirty="0"/>
          </a:p>
        </p:txBody>
      </p:sp>
      <p:sp>
        <p:nvSpPr>
          <p:cNvPr id="45" name="右矢印 44"/>
          <p:cNvSpPr/>
          <p:nvPr/>
        </p:nvSpPr>
        <p:spPr>
          <a:xfrm>
            <a:off x="3847533" y="3702224"/>
            <a:ext cx="3193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/>
          <p:cNvCxnSpPr>
            <a:stCxn id="42" idx="1"/>
            <a:endCxn id="20" idx="3"/>
          </p:cNvCxnSpPr>
          <p:nvPr/>
        </p:nvCxnSpPr>
        <p:spPr>
          <a:xfrm flipH="1">
            <a:off x="1810318" y="3811884"/>
            <a:ext cx="208152" cy="14577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4299173" y="4828709"/>
            <a:ext cx="14969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Torque response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299173" y="4350501"/>
            <a:ext cx="149696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Penetration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299173" y="5570438"/>
            <a:ext cx="14969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Shape retention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319262" y="3581052"/>
            <a:ext cx="147687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Push transmission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5907330" y="3816641"/>
            <a:ext cx="30598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/>
              <a:t>Easily catches the entry point of the occluded lesion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5913754" y="5266690"/>
            <a:ext cx="305983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/>
              <a:t>Easy directional control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6156176" y="3409255"/>
            <a:ext cx="2666179" cy="3077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400" dirty="0"/>
              <a:t>Advantages in the occluded lesion</a:t>
            </a:r>
            <a:endParaRPr lang="ja-JP" altLang="en-US" sz="1400" dirty="0"/>
          </a:p>
        </p:txBody>
      </p:sp>
      <p:pic>
        <p:nvPicPr>
          <p:cNvPr id="28" name="Picture 3" descr="C:\Users\ai14019\Desktop\Gladius, Halberd, Gaia PV 製品ロゴ\Haiberd0018_logo（横並び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8" y="1052513"/>
            <a:ext cx="3167178" cy="4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1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Product characteristics</a:t>
            </a:r>
            <a:endParaRPr kumimoji="1" lang="ja-JP" altLang="en-US" dirty="0"/>
          </a:p>
        </p:txBody>
      </p:sp>
      <p:sp>
        <p:nvSpPr>
          <p:cNvPr id="176" name="1 つの角を切り取った四角形 175"/>
          <p:cNvSpPr/>
          <p:nvPr/>
        </p:nvSpPr>
        <p:spPr>
          <a:xfrm>
            <a:off x="201072" y="2184715"/>
            <a:ext cx="2160818" cy="368022"/>
          </a:xfrm>
          <a:prstGeom prst="snip1Rect">
            <a:avLst/>
          </a:prstGeom>
          <a:solidFill>
            <a:srgbClr val="C00000">
              <a:alpha val="6902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prstClr val="white"/>
                </a:solidFill>
              </a:rPr>
              <a:t>New ASAHI technology</a:t>
            </a:r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2562307" y="1973401"/>
            <a:ext cx="2005645" cy="2005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二等辺三角形 8"/>
          <p:cNvSpPr/>
          <p:nvPr/>
        </p:nvSpPr>
        <p:spPr>
          <a:xfrm rot="13793481">
            <a:off x="3933688" y="1852237"/>
            <a:ext cx="288032" cy="66495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8" name="Picture 20" descr="10_hf0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6670" y="2505484"/>
            <a:ext cx="1799068" cy="923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テキスト ボックス 89"/>
          <p:cNvSpPr txBox="1"/>
          <p:nvPr/>
        </p:nvSpPr>
        <p:spPr>
          <a:xfrm>
            <a:off x="713848" y="2653058"/>
            <a:ext cx="165359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</a:rPr>
              <a:t>Mini pre-shape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762816" y="2683836"/>
            <a:ext cx="3553599" cy="33855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600" dirty="0"/>
              <a:t>Mini pre-shape 1mm from the ball tip</a:t>
            </a:r>
            <a:endParaRPr lang="ja-JP" altLang="en-US" sz="1600" dirty="0"/>
          </a:p>
        </p:txBody>
      </p:sp>
      <p:sp>
        <p:nvSpPr>
          <p:cNvPr id="15" name="正方形/長方形 203"/>
          <p:cNvSpPr/>
          <p:nvPr/>
        </p:nvSpPr>
        <p:spPr>
          <a:xfrm>
            <a:off x="713848" y="4653136"/>
            <a:ext cx="8106624" cy="749857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schemeClr val="tx1"/>
                </a:solidFill>
              </a:rPr>
              <a:t>Able to efficiently reshape the curve to a more acute angle.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Able to change the shape depending on the lesion or procedural situation.</a:t>
            </a:r>
          </a:p>
        </p:txBody>
      </p:sp>
      <p:sp>
        <p:nvSpPr>
          <p:cNvPr id="16" name="テキスト ボックス 43"/>
          <p:cNvSpPr txBox="1"/>
          <p:nvPr/>
        </p:nvSpPr>
        <p:spPr>
          <a:xfrm>
            <a:off x="683568" y="3960463"/>
            <a:ext cx="8060988" cy="635675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/>
              <a:t>Tip pre-shaped in the manufacturing process with a 1mm curve – easier for the physician than shaping manually.</a:t>
            </a:r>
            <a:endParaRPr lang="ja-JP" altLang="en-US" sz="1600" dirty="0"/>
          </a:p>
        </p:txBody>
      </p:sp>
      <p:sp>
        <p:nvSpPr>
          <p:cNvPr id="17" name="テキスト ボックス 48"/>
          <p:cNvSpPr txBox="1"/>
          <p:nvPr/>
        </p:nvSpPr>
        <p:spPr>
          <a:xfrm>
            <a:off x="1602839" y="5733011"/>
            <a:ext cx="5930226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Better shape retention throughout the procedure</a:t>
            </a:r>
          </a:p>
        </p:txBody>
      </p:sp>
      <p:pic>
        <p:nvPicPr>
          <p:cNvPr id="19" name="Picture 3" descr="C:\Users\ai14019\Desktop\Gladius, Halberd, Gaia PV 製品ロゴ\Haiberd0018_logo（横並び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8" y="1052513"/>
            <a:ext cx="3167178" cy="4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:\ワイヤー構造図イラスト\Halberd 0.018_イラスト_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3489" y="1461122"/>
            <a:ext cx="3986013" cy="5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/楕円 6"/>
          <p:cNvSpPr/>
          <p:nvPr/>
        </p:nvSpPr>
        <p:spPr>
          <a:xfrm>
            <a:off x="4376092" y="1392364"/>
            <a:ext cx="741533" cy="741533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12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On-screen Show (4:3)</PresentationFormat>
  <Paragraphs>103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Myriad Pro</vt:lpstr>
      <vt:lpstr>Times New Roman</vt:lpstr>
      <vt:lpstr>Wingdings</vt:lpstr>
      <vt:lpstr>ヒラギノ角ゴ Pro W6</vt:lpstr>
      <vt:lpstr>Office テーマ</vt:lpstr>
      <vt:lpstr>PowerPoint Presentation</vt:lpstr>
      <vt:lpstr>Product characteristics</vt:lpstr>
      <vt:lpstr>Product structure</vt:lpstr>
      <vt:lpstr>Detailed characteristics</vt:lpstr>
      <vt:lpstr>Detailed characteristics</vt:lpstr>
      <vt:lpstr>Tip load</vt:lpstr>
      <vt:lpstr>Product structure</vt:lpstr>
      <vt:lpstr>Detailed characteristics</vt:lpstr>
      <vt:lpstr>Product characteristics</vt:lpstr>
      <vt:lpstr>Tip load</vt:lpstr>
      <vt:lpstr>Package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2025-01-06T11:37:10Z</dcterms:created>
  <dcterms:modified xsi:type="dcterms:W3CDTF">2025-01-06T11:37:15Z</dcterms:modified>
</cp:coreProperties>
</file>