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84" r:id="rId6"/>
    <p:sldId id="288" r:id="rId7"/>
    <p:sldId id="289" r:id="rId8"/>
    <p:sldId id="291" r:id="rId9"/>
    <p:sldId id="275" r:id="rId1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3E2"/>
    <a:srgbClr val="F6F6FF"/>
    <a:srgbClr val="E6E6E6"/>
    <a:srgbClr val="B5DD1A"/>
    <a:srgbClr val="006FBA"/>
    <a:srgbClr val="00A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0" autoAdjust="0"/>
    <p:restoredTop sz="94660"/>
  </p:normalViewPr>
  <p:slideViewPr>
    <p:cSldViewPr snapToGrid="0">
      <p:cViewPr varScale="1">
        <p:scale>
          <a:sx n="114" d="100"/>
          <a:sy n="114" d="100"/>
        </p:scale>
        <p:origin x="2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rnas-Medium"/>
              </a:defRPr>
            </a:lvl1pPr>
          </a:lstStyle>
          <a:p>
            <a:endParaRPr lang="lt-LT"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rnas-Medium"/>
              </a:defRPr>
            </a:lvl1pPr>
          </a:lstStyle>
          <a:p>
            <a:fld id="{68554DAC-6EF0-485C-A6C6-39CB7FC28070}" type="datetimeFigureOut">
              <a:rPr lang="lt-LT" smtClean="0"/>
              <a:pPr/>
              <a:t>2021-09-24</a:t>
            </a:fld>
            <a:endParaRPr lang="lt-LT"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rnas-Medium"/>
              </a:defRPr>
            </a:lvl1pPr>
          </a:lstStyle>
          <a:p>
            <a:endParaRPr lang="lt-LT"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rnas-Medium"/>
              </a:defRPr>
            </a:lvl1pPr>
          </a:lstStyle>
          <a:p>
            <a:fld id="{365AD71A-3AD3-426B-8752-A11AEC44B2F3}" type="slidenum">
              <a:rPr lang="lt-LT" smtClean="0"/>
              <a:pPr/>
              <a:t>‹#›</a:t>
            </a:fld>
            <a:endParaRPr lang="lt-LT" dirty="0"/>
          </a:p>
        </p:txBody>
      </p:sp>
    </p:spTree>
    <p:extLst>
      <p:ext uri="{BB962C8B-B14F-4D97-AF65-F5344CB8AC3E}">
        <p14:creationId xmlns:p14="http://schemas.microsoft.com/office/powerpoint/2010/main" val="264926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rnas-Medium"/>
        <a:ea typeface="+mn-ea"/>
        <a:cs typeface="+mn-cs"/>
      </a:defRPr>
    </a:lvl1pPr>
    <a:lvl2pPr marL="457200" algn="l" defTabSz="914400" rtl="0" eaLnBrk="1" latinLnBrk="0" hangingPunct="1">
      <a:defRPr sz="1200" kern="1200">
        <a:solidFill>
          <a:schemeClr val="tx1"/>
        </a:solidFill>
        <a:latin typeface="Carnas-Medium"/>
        <a:ea typeface="+mn-ea"/>
        <a:cs typeface="+mn-cs"/>
      </a:defRPr>
    </a:lvl2pPr>
    <a:lvl3pPr marL="914400" algn="l" defTabSz="914400" rtl="0" eaLnBrk="1" latinLnBrk="0" hangingPunct="1">
      <a:defRPr sz="1200" kern="1200">
        <a:solidFill>
          <a:schemeClr val="tx1"/>
        </a:solidFill>
        <a:latin typeface="Carnas-Medium"/>
        <a:ea typeface="+mn-ea"/>
        <a:cs typeface="+mn-cs"/>
      </a:defRPr>
    </a:lvl3pPr>
    <a:lvl4pPr marL="1371600" algn="l" defTabSz="914400" rtl="0" eaLnBrk="1" latinLnBrk="0" hangingPunct="1">
      <a:defRPr sz="1200" kern="1200">
        <a:solidFill>
          <a:schemeClr val="tx1"/>
        </a:solidFill>
        <a:latin typeface="Carnas-Medium"/>
        <a:ea typeface="+mn-ea"/>
        <a:cs typeface="+mn-cs"/>
      </a:defRPr>
    </a:lvl4pPr>
    <a:lvl5pPr marL="1828800" algn="l" defTabSz="914400" rtl="0" eaLnBrk="1" latinLnBrk="0" hangingPunct="1">
      <a:defRPr sz="1200" kern="1200">
        <a:solidFill>
          <a:schemeClr val="tx1"/>
        </a:solidFill>
        <a:latin typeface="Carnas-Medium"/>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17B3E2"/>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346B44A9-AC8B-4ABF-B296-E906F5C20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72800"/>
            <a:ext cx="12192000" cy="2012950"/>
          </a:xfrm>
          <a:prstGeom prst="rect">
            <a:avLst/>
          </a:prstGeom>
        </p:spPr>
      </p:pic>
      <p:sp>
        <p:nvSpPr>
          <p:cNvPr id="3" name="Slide Number Placeholder 5">
            <a:extLst>
              <a:ext uri="{FF2B5EF4-FFF2-40B4-BE49-F238E27FC236}">
                <a16:creationId xmlns:a16="http://schemas.microsoft.com/office/drawing/2014/main" id="{1907E7A3-B048-4481-BEFC-13F244F8F252}"/>
              </a:ext>
            </a:extLst>
          </p:cNvPr>
          <p:cNvSpPr>
            <a:spLocks noGrp="1"/>
          </p:cNvSpPr>
          <p:nvPr>
            <p:ph type="sldNum" sz="quarter" idx="12"/>
          </p:nvPr>
        </p:nvSpPr>
        <p:spPr>
          <a:xfrm>
            <a:off x="11799126" y="0"/>
            <a:ext cx="392874" cy="365125"/>
          </a:xfrm>
          <a:solidFill>
            <a:schemeClr val="bg1"/>
          </a:solidFill>
        </p:spPr>
        <p:txBody>
          <a:bodyPr/>
          <a:lstStyle>
            <a:lvl1pPr algn="ctr">
              <a:defRPr b="1">
                <a:solidFill>
                  <a:srgbClr val="17B3E2"/>
                </a:solidFill>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370992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14E9-6321-40FE-8424-AF6AB7C31CA1}"/>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CEE33B1-20AD-46B4-B344-1180DDF1BA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88DCEA3-1B18-412C-BDFA-74C7156B5000}"/>
              </a:ext>
            </a:extLst>
          </p:cNvPr>
          <p:cNvSpPr>
            <a:spLocks noGrp="1"/>
          </p:cNvSpPr>
          <p:nvPr>
            <p:ph type="dt" sz="half" idx="10"/>
          </p:nvPr>
        </p:nvSpPr>
        <p:spPr/>
        <p:txBody>
          <a:bodyPr/>
          <a:lstStyle/>
          <a:p>
            <a:endParaRPr lang="lt-LT"/>
          </a:p>
        </p:txBody>
      </p:sp>
      <p:sp>
        <p:nvSpPr>
          <p:cNvPr id="5" name="Footer Placeholder 4">
            <a:extLst>
              <a:ext uri="{FF2B5EF4-FFF2-40B4-BE49-F238E27FC236}">
                <a16:creationId xmlns:a16="http://schemas.microsoft.com/office/drawing/2014/main" id="{0E392CDC-5EF2-4A9A-B34E-F900986B8CA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B4FA0D0E-7F53-4436-BAE2-14FB42B8E8EB}"/>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3810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72188-AC0C-4360-BED9-9EB78E09A1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DF8CA7F0-2573-41A0-A35F-51BB59347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1E1D1704-F4BD-4DFA-9E5C-F8C849A9C69B}"/>
              </a:ext>
            </a:extLst>
          </p:cNvPr>
          <p:cNvSpPr>
            <a:spLocks noGrp="1"/>
          </p:cNvSpPr>
          <p:nvPr>
            <p:ph type="dt" sz="half" idx="10"/>
          </p:nvPr>
        </p:nvSpPr>
        <p:spPr/>
        <p:txBody>
          <a:bodyPr/>
          <a:lstStyle/>
          <a:p>
            <a:endParaRPr lang="lt-LT"/>
          </a:p>
        </p:txBody>
      </p:sp>
      <p:sp>
        <p:nvSpPr>
          <p:cNvPr id="5" name="Footer Placeholder 4">
            <a:extLst>
              <a:ext uri="{FF2B5EF4-FFF2-40B4-BE49-F238E27FC236}">
                <a16:creationId xmlns:a16="http://schemas.microsoft.com/office/drawing/2014/main" id="{406731D6-FAE2-40E8-A02A-31F6EF3A0443}"/>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52757B39-1CF0-405C-A8DF-25420CB28695}"/>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108113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F6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1CFFF0-7E01-4BD7-B042-6B1CF2E10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46794"/>
            <a:ext cx="12192000" cy="201295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E5B3B172-8D80-4E9C-87F0-7E853E574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872800"/>
            <a:ext cx="12192000" cy="2012950"/>
          </a:xfrm>
          <a:prstGeom prst="rect">
            <a:avLst/>
          </a:prstGeom>
        </p:spPr>
      </p:pic>
      <p:sp>
        <p:nvSpPr>
          <p:cNvPr id="4" name="Slide Number Placeholder 5">
            <a:extLst>
              <a:ext uri="{FF2B5EF4-FFF2-40B4-BE49-F238E27FC236}">
                <a16:creationId xmlns:a16="http://schemas.microsoft.com/office/drawing/2014/main" id="{A0041BC5-243F-4F96-BE87-5E09D98585DC}"/>
              </a:ext>
            </a:extLst>
          </p:cNvPr>
          <p:cNvSpPr>
            <a:spLocks noGrp="1"/>
          </p:cNvSpPr>
          <p:nvPr>
            <p:ph type="sldNum" sz="quarter" idx="12"/>
          </p:nvPr>
        </p:nvSpPr>
        <p:spPr>
          <a:xfrm>
            <a:off x="11799126" y="0"/>
            <a:ext cx="392874" cy="365125"/>
          </a:xfrm>
          <a:solidFill>
            <a:schemeClr val="bg1"/>
          </a:solidFill>
        </p:spPr>
        <p:txBody>
          <a:bodyPr/>
          <a:lstStyle>
            <a:lvl1pPr algn="ctr">
              <a:defRPr b="1">
                <a:solidFill>
                  <a:srgbClr val="17B3E2"/>
                </a:solidFill>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16285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B704-E8C9-4F3C-BC7B-030F369F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D8B9C117-1562-4E86-AAA2-1615FC86B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317CBC-F706-43CE-BB83-E792D3664683}"/>
              </a:ext>
            </a:extLst>
          </p:cNvPr>
          <p:cNvSpPr>
            <a:spLocks noGrp="1"/>
          </p:cNvSpPr>
          <p:nvPr>
            <p:ph type="dt" sz="half" idx="10"/>
          </p:nvPr>
        </p:nvSpPr>
        <p:spPr/>
        <p:txBody>
          <a:bodyPr/>
          <a:lstStyle/>
          <a:p>
            <a:endParaRPr lang="lt-LT"/>
          </a:p>
        </p:txBody>
      </p:sp>
      <p:sp>
        <p:nvSpPr>
          <p:cNvPr id="5" name="Footer Placeholder 4">
            <a:extLst>
              <a:ext uri="{FF2B5EF4-FFF2-40B4-BE49-F238E27FC236}">
                <a16:creationId xmlns:a16="http://schemas.microsoft.com/office/drawing/2014/main" id="{EC503DE0-13BD-48F2-BB0D-826FC2D41046}"/>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0E8E5314-504D-4226-A984-EA3FB90C5127}"/>
              </a:ext>
            </a:extLst>
          </p:cNvPr>
          <p:cNvSpPr>
            <a:spLocks noGrp="1"/>
          </p:cNvSpPr>
          <p:nvPr>
            <p:ph type="sldNum" sz="quarter" idx="12"/>
          </p:nvPr>
        </p:nvSpPr>
        <p:spPr>
          <a:xfrm>
            <a:off x="10960926" y="6356350"/>
            <a:ext cx="392874" cy="365125"/>
          </a:xfrm>
          <a:solidFill>
            <a:schemeClr val="bg1"/>
          </a:solidFill>
        </p:spPr>
        <p:txBody>
          <a:bodyPr/>
          <a:lstStyle>
            <a:lvl1pPr>
              <a:defRPr b="1">
                <a:solidFill>
                  <a:srgbClr val="17B3E2"/>
                </a:solidFill>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184787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0A68-2C2B-41CD-9D1C-B15611E26BCC}"/>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6AE2C926-6CC2-466D-AAB9-BC8558488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76A90C22-553B-4786-B4DB-6917D142E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5649FE4B-FD54-446C-9197-CC3E5B83CA48}"/>
              </a:ext>
            </a:extLst>
          </p:cNvPr>
          <p:cNvSpPr>
            <a:spLocks noGrp="1"/>
          </p:cNvSpPr>
          <p:nvPr>
            <p:ph type="dt" sz="half" idx="10"/>
          </p:nvPr>
        </p:nvSpPr>
        <p:spPr/>
        <p:txBody>
          <a:bodyPr/>
          <a:lstStyle/>
          <a:p>
            <a:endParaRPr lang="lt-LT"/>
          </a:p>
        </p:txBody>
      </p:sp>
      <p:sp>
        <p:nvSpPr>
          <p:cNvPr id="6" name="Footer Placeholder 5">
            <a:extLst>
              <a:ext uri="{FF2B5EF4-FFF2-40B4-BE49-F238E27FC236}">
                <a16:creationId xmlns:a16="http://schemas.microsoft.com/office/drawing/2014/main" id="{469BCEBC-09F3-4AB6-BEF1-64C4690D6286}"/>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9B33BE24-0F9E-45B0-843F-779DE9478FC6}"/>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79838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7EB0-63ED-46B0-B2F0-9490AC0DBCE0}"/>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E6A50E1E-4B87-4EB1-AA64-627479144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1D7972-0D8B-47F6-81DE-7E2DABC2C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DED1BE75-9363-43F5-9395-16E26EB2E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D0BD0-1FF2-4A27-8913-B25B36CF6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FCFADE31-A921-4633-A53A-21CB279258C5}"/>
              </a:ext>
            </a:extLst>
          </p:cNvPr>
          <p:cNvSpPr>
            <a:spLocks noGrp="1"/>
          </p:cNvSpPr>
          <p:nvPr>
            <p:ph type="dt" sz="half" idx="10"/>
          </p:nvPr>
        </p:nvSpPr>
        <p:spPr/>
        <p:txBody>
          <a:bodyPr/>
          <a:lstStyle/>
          <a:p>
            <a:endParaRPr lang="lt-LT"/>
          </a:p>
        </p:txBody>
      </p:sp>
      <p:sp>
        <p:nvSpPr>
          <p:cNvPr id="8" name="Footer Placeholder 7">
            <a:extLst>
              <a:ext uri="{FF2B5EF4-FFF2-40B4-BE49-F238E27FC236}">
                <a16:creationId xmlns:a16="http://schemas.microsoft.com/office/drawing/2014/main" id="{31CA78E6-0548-4FA3-93BD-58741730594B}"/>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57B0315C-F38F-4FBE-8381-16AE0C154FD1}"/>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8992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FB65-A57F-41C6-836F-8FD83A05D2D7}"/>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0605E6DE-F424-4D10-B300-9EFE9117DF3D}"/>
              </a:ext>
            </a:extLst>
          </p:cNvPr>
          <p:cNvSpPr>
            <a:spLocks noGrp="1"/>
          </p:cNvSpPr>
          <p:nvPr>
            <p:ph type="dt" sz="half" idx="10"/>
          </p:nvPr>
        </p:nvSpPr>
        <p:spPr/>
        <p:txBody>
          <a:bodyPr/>
          <a:lstStyle/>
          <a:p>
            <a:endParaRPr lang="lt-LT"/>
          </a:p>
        </p:txBody>
      </p:sp>
      <p:sp>
        <p:nvSpPr>
          <p:cNvPr id="4" name="Footer Placeholder 3">
            <a:extLst>
              <a:ext uri="{FF2B5EF4-FFF2-40B4-BE49-F238E27FC236}">
                <a16:creationId xmlns:a16="http://schemas.microsoft.com/office/drawing/2014/main" id="{7E64D3F4-3931-4FC9-B19F-B5887C3E8FF1}"/>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31DAB58E-D189-4077-9012-93A1C8E4CD89}"/>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51474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1A4C4-89D3-47C7-88C9-9DBF1487DF97}"/>
              </a:ext>
            </a:extLst>
          </p:cNvPr>
          <p:cNvSpPr>
            <a:spLocks noGrp="1"/>
          </p:cNvSpPr>
          <p:nvPr>
            <p:ph type="dt" sz="half" idx="10"/>
          </p:nvPr>
        </p:nvSpPr>
        <p:spPr/>
        <p:txBody>
          <a:bodyPr/>
          <a:lstStyle/>
          <a:p>
            <a:endParaRPr lang="lt-LT"/>
          </a:p>
        </p:txBody>
      </p:sp>
      <p:sp>
        <p:nvSpPr>
          <p:cNvPr id="3" name="Footer Placeholder 2">
            <a:extLst>
              <a:ext uri="{FF2B5EF4-FFF2-40B4-BE49-F238E27FC236}">
                <a16:creationId xmlns:a16="http://schemas.microsoft.com/office/drawing/2014/main" id="{48E998B3-A2B4-4003-A764-9EA0BD8C2AB7}"/>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BFDF39E0-A49D-4CEE-9025-9329ACF46474}"/>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319535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F583-7CFC-42CC-A7BF-66DC98525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D560F6F6-7046-4D6D-9BE1-AA27D8A4E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F35A10B0-5198-4E98-936E-6EF8AB7FC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88D6A-41C3-4939-B515-8FCC29DCFF56}"/>
              </a:ext>
            </a:extLst>
          </p:cNvPr>
          <p:cNvSpPr>
            <a:spLocks noGrp="1"/>
          </p:cNvSpPr>
          <p:nvPr>
            <p:ph type="dt" sz="half" idx="10"/>
          </p:nvPr>
        </p:nvSpPr>
        <p:spPr/>
        <p:txBody>
          <a:bodyPr/>
          <a:lstStyle/>
          <a:p>
            <a:endParaRPr lang="lt-LT"/>
          </a:p>
        </p:txBody>
      </p:sp>
      <p:sp>
        <p:nvSpPr>
          <p:cNvPr id="6" name="Footer Placeholder 5">
            <a:extLst>
              <a:ext uri="{FF2B5EF4-FFF2-40B4-BE49-F238E27FC236}">
                <a16:creationId xmlns:a16="http://schemas.microsoft.com/office/drawing/2014/main" id="{B9446C90-CE84-434C-9AF0-1F94D5CC238E}"/>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E2ACBEDA-CDFF-4FB5-8CDF-D68C9E48B332}"/>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216708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2BEA-A642-4601-BAB8-B8D5EED94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6915EACF-47F4-4308-9D40-F9E11EBE5E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A40EA235-4686-4DF3-92FA-1963BAF37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C0B7F-0A3E-47EA-9264-C2AFC1C5FA1E}"/>
              </a:ext>
            </a:extLst>
          </p:cNvPr>
          <p:cNvSpPr>
            <a:spLocks noGrp="1"/>
          </p:cNvSpPr>
          <p:nvPr>
            <p:ph type="dt" sz="half" idx="10"/>
          </p:nvPr>
        </p:nvSpPr>
        <p:spPr/>
        <p:txBody>
          <a:bodyPr/>
          <a:lstStyle/>
          <a:p>
            <a:endParaRPr lang="lt-LT"/>
          </a:p>
        </p:txBody>
      </p:sp>
      <p:sp>
        <p:nvSpPr>
          <p:cNvPr id="6" name="Footer Placeholder 5">
            <a:extLst>
              <a:ext uri="{FF2B5EF4-FFF2-40B4-BE49-F238E27FC236}">
                <a16:creationId xmlns:a16="http://schemas.microsoft.com/office/drawing/2014/main" id="{559407C2-1455-458F-99ED-BF65EE21F9E4}"/>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E8B588D-8FAE-4FF0-8989-82148BD9ED07}"/>
              </a:ext>
            </a:extLst>
          </p:cNvPr>
          <p:cNvSpPr>
            <a:spLocks noGrp="1"/>
          </p:cNvSpPr>
          <p:nvPr>
            <p:ph type="sldNum" sz="quarter" idx="12"/>
          </p:nvPr>
        </p:nvSpPr>
        <p:spPr/>
        <p:txBody>
          <a:bodyPr/>
          <a:lstStyle/>
          <a:p>
            <a:fld id="{58FF640A-836C-497D-BED0-F0028F3EA592}" type="slidenum">
              <a:rPr lang="lt-LT" smtClean="0"/>
              <a:t>‹#›</a:t>
            </a:fld>
            <a:endParaRPr lang="lt-LT"/>
          </a:p>
        </p:txBody>
      </p:sp>
    </p:spTree>
    <p:extLst>
      <p:ext uri="{BB962C8B-B14F-4D97-AF65-F5344CB8AC3E}">
        <p14:creationId xmlns:p14="http://schemas.microsoft.com/office/powerpoint/2010/main" val="38107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80F1B8-3A74-4629-AC74-586598141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B39F83D0-9AD5-4911-BF0E-A52C75662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a:extLst>
              <a:ext uri="{FF2B5EF4-FFF2-40B4-BE49-F238E27FC236}">
                <a16:creationId xmlns:a16="http://schemas.microsoft.com/office/drawing/2014/main" id="{69DD173C-9E77-4B98-88B6-8BCB73C8C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rnas-Medium"/>
              </a:defRPr>
            </a:lvl1pPr>
          </a:lstStyle>
          <a:p>
            <a:endParaRPr lang="lt-LT" dirty="0"/>
          </a:p>
        </p:txBody>
      </p:sp>
      <p:sp>
        <p:nvSpPr>
          <p:cNvPr id="5" name="Footer Placeholder 4">
            <a:extLst>
              <a:ext uri="{FF2B5EF4-FFF2-40B4-BE49-F238E27FC236}">
                <a16:creationId xmlns:a16="http://schemas.microsoft.com/office/drawing/2014/main" id="{0471B1CF-5AE7-4357-BB8F-BA73F248D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rnas-Medium"/>
              </a:defRPr>
            </a:lvl1pPr>
          </a:lstStyle>
          <a:p>
            <a:endParaRPr lang="lt-LT" dirty="0"/>
          </a:p>
        </p:txBody>
      </p:sp>
      <p:sp>
        <p:nvSpPr>
          <p:cNvPr id="6" name="Slide Number Placeholder 5">
            <a:extLst>
              <a:ext uri="{FF2B5EF4-FFF2-40B4-BE49-F238E27FC236}">
                <a16:creationId xmlns:a16="http://schemas.microsoft.com/office/drawing/2014/main" id="{C4584362-FFC3-48F2-965B-16962AD63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rnas-Medium"/>
              </a:defRPr>
            </a:lvl1pPr>
          </a:lstStyle>
          <a:p>
            <a:fld id="{58FF640A-836C-497D-BED0-F0028F3EA592}" type="slidenum">
              <a:rPr lang="lt-LT" smtClean="0"/>
              <a:pPr/>
              <a:t>‹#›</a:t>
            </a:fld>
            <a:endParaRPr lang="lt-LT" dirty="0"/>
          </a:p>
        </p:txBody>
      </p:sp>
    </p:spTree>
    <p:extLst>
      <p:ext uri="{BB962C8B-B14F-4D97-AF65-F5344CB8AC3E}">
        <p14:creationId xmlns:p14="http://schemas.microsoft.com/office/powerpoint/2010/main" val="381321692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rnas-Mediu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rnas-Mediu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rnas-Mediu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rnas-Mediu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rnas-Mediu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08B17C-B76B-4BD4-ACD7-852DBFC55695}"/>
              </a:ext>
            </a:extLst>
          </p:cNvPr>
          <p:cNvSpPr txBox="1"/>
          <p:nvPr/>
        </p:nvSpPr>
        <p:spPr>
          <a:xfrm>
            <a:off x="975985" y="3134540"/>
            <a:ext cx="8750968" cy="861774"/>
          </a:xfrm>
          <a:prstGeom prst="rect">
            <a:avLst/>
          </a:prstGeom>
          <a:noFill/>
        </p:spPr>
        <p:txBody>
          <a:bodyPr wrap="square" rtlCol="0">
            <a:spAutoFit/>
          </a:bodyPr>
          <a:lstStyle/>
          <a:p>
            <a:r>
              <a:rPr lang="lt-LT" sz="3200" dirty="0">
                <a:solidFill>
                  <a:schemeClr val="bg1"/>
                </a:solidFill>
                <a:latin typeface="Carnas-Medium"/>
                <a:cs typeface="Calibri" panose="020F0502020204030204" pitchFamily="34" charset="0"/>
              </a:rPr>
              <a:t>VV atliekamų tyrimų taisyklės</a:t>
            </a:r>
            <a:br>
              <a:rPr lang="lt-LT" sz="3200" dirty="0">
                <a:solidFill>
                  <a:schemeClr val="bg1"/>
                </a:solidFill>
                <a:latin typeface="Carnas-Medium"/>
                <a:cs typeface="Calibri" panose="020F0502020204030204" pitchFamily="34" charset="0"/>
              </a:rPr>
            </a:br>
            <a:endParaRPr lang="lt-LT" dirty="0">
              <a:solidFill>
                <a:schemeClr val="bg1"/>
              </a:solidFill>
              <a:latin typeface="Carnas-Medium"/>
              <a:cs typeface="Calibri" panose="020F0502020204030204" pitchFamily="34" charset="0"/>
            </a:endParaRPr>
          </a:p>
        </p:txBody>
      </p:sp>
      <p:sp>
        <p:nvSpPr>
          <p:cNvPr id="11" name="TextBox 10">
            <a:extLst>
              <a:ext uri="{FF2B5EF4-FFF2-40B4-BE49-F238E27FC236}">
                <a16:creationId xmlns:a16="http://schemas.microsoft.com/office/drawing/2014/main" id="{552FE7A1-2E86-4852-B7A8-062535042E4E}"/>
              </a:ext>
            </a:extLst>
          </p:cNvPr>
          <p:cNvSpPr txBox="1"/>
          <p:nvPr/>
        </p:nvSpPr>
        <p:spPr>
          <a:xfrm>
            <a:off x="1004560" y="2581298"/>
            <a:ext cx="3179174" cy="307777"/>
          </a:xfrm>
          <a:prstGeom prst="rect">
            <a:avLst/>
          </a:prstGeom>
          <a:noFill/>
        </p:spPr>
        <p:txBody>
          <a:bodyPr wrap="square" rtlCol="0">
            <a:spAutoFit/>
          </a:bodyPr>
          <a:lstStyle/>
          <a:p>
            <a:r>
              <a:rPr lang="lt-LT" sz="1400" b="1" spc="400" dirty="0">
                <a:solidFill>
                  <a:schemeClr val="bg1"/>
                </a:solidFill>
                <a:latin typeface="Carnas-Medium"/>
              </a:rPr>
              <a:t>2021</a:t>
            </a:r>
            <a:r>
              <a:rPr lang="en-US" sz="1400" b="1" spc="400" dirty="0">
                <a:solidFill>
                  <a:schemeClr val="bg1"/>
                </a:solidFill>
                <a:latin typeface="Carnas-Medium"/>
              </a:rPr>
              <a:t>m.</a:t>
            </a:r>
            <a:endParaRPr lang="lt-LT" sz="1400" b="1" spc="400" dirty="0">
              <a:solidFill>
                <a:schemeClr val="bg1"/>
              </a:solidFill>
              <a:latin typeface="Carnas-Medium"/>
            </a:endParaRPr>
          </a:p>
        </p:txBody>
      </p:sp>
      <p:pic>
        <p:nvPicPr>
          <p:cNvPr id="14" name="Picture 13" descr="Shape&#10;&#10;Description automatically generated with medium confidence">
            <a:extLst>
              <a:ext uri="{FF2B5EF4-FFF2-40B4-BE49-F238E27FC236}">
                <a16:creationId xmlns:a16="http://schemas.microsoft.com/office/drawing/2014/main" id="{13D69DEA-65B9-4481-A9AC-5598FBB12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4870568"/>
            <a:ext cx="12192000" cy="2012950"/>
          </a:xfrm>
          <a:prstGeom prst="rect">
            <a:avLst/>
          </a:prstGeom>
        </p:spPr>
      </p:pic>
      <p:pic>
        <p:nvPicPr>
          <p:cNvPr id="10" name="Picture 9" descr="Icon&#10;&#10;Description automatically generated">
            <a:extLst>
              <a:ext uri="{FF2B5EF4-FFF2-40B4-BE49-F238E27FC236}">
                <a16:creationId xmlns:a16="http://schemas.microsoft.com/office/drawing/2014/main" id="{15A20DDB-DA1B-439E-B756-D0FCCE668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381" y="3413224"/>
            <a:ext cx="831167" cy="831167"/>
          </a:xfrm>
          <a:prstGeom prst="rect">
            <a:avLst/>
          </a:prstGeom>
        </p:spPr>
      </p:pic>
    </p:spTree>
    <p:extLst>
      <p:ext uri="{BB962C8B-B14F-4D97-AF65-F5344CB8AC3E}">
        <p14:creationId xmlns:p14="http://schemas.microsoft.com/office/powerpoint/2010/main" val="294824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3" y="569797"/>
            <a:ext cx="4336382" cy="584775"/>
          </a:xfrm>
          <a:prstGeom prst="rect">
            <a:avLst/>
          </a:prstGeom>
          <a:noFill/>
        </p:spPr>
        <p:txBody>
          <a:bodyPr wrap="square" rtlCol="0">
            <a:spAutoFit/>
          </a:bodyPr>
          <a:lstStyle/>
          <a:p>
            <a:r>
              <a:rPr lang="lt-LT" altLang="lt-LT" sz="3200" b="1" dirty="0">
                <a:solidFill>
                  <a:srgbClr val="17B3E2"/>
                </a:solidFill>
              </a:rPr>
              <a:t>BENDRA INFORMACIJA</a:t>
            </a: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2</a:t>
            </a:fld>
            <a:endParaRPr lang="lt-LT" dirty="0"/>
          </a:p>
        </p:txBody>
      </p:sp>
      <p:sp>
        <p:nvSpPr>
          <p:cNvPr id="6" name="TextBox 1">
            <a:extLst>
              <a:ext uri="{FF2B5EF4-FFF2-40B4-BE49-F238E27FC236}">
                <a16:creationId xmlns:a16="http://schemas.microsoft.com/office/drawing/2014/main" id="{9AB716EE-43FD-41E3-8AAF-0514F91246FC}"/>
              </a:ext>
            </a:extLst>
          </p:cNvPr>
          <p:cNvSpPr txBox="1">
            <a:spLocks noChangeArrowheads="1"/>
          </p:cNvSpPr>
          <p:nvPr/>
        </p:nvSpPr>
        <p:spPr bwMode="auto">
          <a:xfrm>
            <a:off x="2965622" y="1154572"/>
            <a:ext cx="868927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628650" indent="-1714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1. JEIGU KLIENTAS I</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ŠREIŠKIA NEPASITENKINIMĄ- IŠGIRSKIME JĮ</a:t>
            </a: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 O NE</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rPr>
              <a:t> „ačiū ir viso gero“</a:t>
            </a: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rPr>
              <a:t>!</a:t>
            </a: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 </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Apgailestaujame, kad jums teko susidurti su nesklandumais, kaip minėjome pradžioje, siekiame tobulinti Bendrovės procesus, todėl neigiami atsiliepimai yra visuomet nagrinėjami atsakingų darbuotojų</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a:t>
            </a: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2. SU KLIENTU SUSISIEKIAMA:</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N</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e daugiau kaip per 2 skambučius. Nepavykus susisiekt po pirmo skambučio- įrašyti įrašą duomenų bazėje</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 </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„Nepavyko“, </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po</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 antro</a:t>
            </a:r>
            <a:r>
              <a:rPr kumimoji="0" lang="en-US" altLang="lt-LT" sz="900" b="0" i="0" u="none" strike="noStrike" kern="0" cap="none" spc="0" normalizeH="0" baseline="0" noProof="0" dirty="0">
                <a:ln>
                  <a:noFill/>
                </a:ln>
                <a:solidFill>
                  <a:prstClr val="black"/>
                </a:solidFill>
                <a:effectLst/>
                <a:uLnTx/>
                <a:uFillTx/>
                <a:latin typeface="Calibri" panose="020F0502020204030204" pitchFamily="34" charset="0"/>
              </a:rPr>
              <a:t> </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skambučio -  įrašyti "Nepavyko susisiekti“.</a:t>
            </a:r>
          </a:p>
          <a:p>
            <a:pPr marL="0" marR="0" lvl="0" indent="0" defTabSz="457200" eaLnBrk="1" fontAlgn="base" latinLnBrk="0" hangingPunct="1">
              <a:lnSpc>
                <a:spcPct val="100000"/>
              </a:lnSpc>
              <a:spcBef>
                <a:spcPct val="0"/>
              </a:spcBef>
              <a:spcAft>
                <a:spcPct val="0"/>
              </a:spcAft>
              <a:buClrTx/>
              <a:buSzTx/>
              <a:buFontTx/>
              <a:buNone/>
              <a:tabLst/>
              <a:defRPr/>
            </a:pPr>
            <a:endPar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3.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KALBOS BARJERAS:</a:t>
            </a:r>
            <a:endPar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Jei darbuotojas nekalba rusų/anglų kalba, perduoda perskambinti kitam KC darbuotojui, kuris kalba. Apklausos atveju, perskambinama gali būti ir kitą dieną, jei niekas neatsiliepia, tuomet ir lieka šis komentaras „Kalba rusiškai/angliškai“.</a:t>
            </a:r>
          </a:p>
          <a:p>
            <a:pPr marL="0" marR="0" lvl="0" indent="0" defTabSz="457200" eaLnBrk="1" fontAlgn="base" latinLnBrk="0" hangingPunct="1">
              <a:lnSpc>
                <a:spcPct val="100000"/>
              </a:lnSpc>
              <a:spcBef>
                <a:spcPct val="0"/>
              </a:spcBef>
              <a:spcAft>
                <a:spcPct val="0"/>
              </a:spcAft>
              <a:buClrTx/>
              <a:buSzTx/>
              <a:buFontTx/>
              <a:buNone/>
              <a:tabLst/>
              <a:defRPr/>
            </a:pPr>
            <a:endPar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4.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VERTINIMAS:</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Rašoma viena įvertinimo reikšmė (negali būti 8-9). Jei klientas sako, kad vertina tarp 8 ir 9 rašoma didesnė reikšmė - 9.</a:t>
            </a: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5.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JEI KLIENTAS/RESPONDENTAS IŠREIŠKIA PAGEIDAVIMĄ, KAD JAM NEBEBŪTŲ NIEKADOS SKAMBINAMA APKLAUSŲ TIKSLAIS:</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„Ačiū, pažymėsime Jūsų prašymą dėl nenoro dalyvauti bendrovės klientų apklausose. Atsiprašome už sutrukdymą.“</a:t>
            </a:r>
            <a:endPar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rPr>
              <a:t>Klientas kuris atsisako dalyvauti apklausoje ir prašo daugiau nebeskambinti panašiomis temomis, duomenų bazėje prie „ Nesėkmingas skambutis“ pažymime „Atsisakė“. </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6.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JEIGU KLIENTAS TEIRAUJASI, KAM REIKALINGAS ĮRAŠAS:</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 „</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Pokalbiai įrašomi tik siekiant užtikrinti, kad Jūsų atsakymai būtų užfiksuoti tiksliai. Garso įrašo duomenys gali būti panaudoti tik šiuo kokybės užtikrinimo tikslu. Visi įrašai bus sunaikinti tyrimui pasibaigus“</a:t>
            </a: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defTabSz="457200" eaLnBrk="1" fontAlgn="base" latinLnBrk="0" hangingPunct="1">
              <a:lnSpc>
                <a:spcPct val="100000"/>
              </a:lnSpc>
              <a:spcBef>
                <a:spcPct val="0"/>
              </a:spcBef>
              <a:spcAft>
                <a:spcPct val="0"/>
              </a:spcAft>
              <a:buClrTx/>
              <a:buSzTx/>
              <a:buFontTx/>
              <a:buNone/>
              <a:tabLst/>
              <a:defRPr/>
            </a:pPr>
            <a:r>
              <a:rPr kumimoji="0" lang="en-US"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7. </a:t>
            </a:r>
            <a:r>
              <a:rPr kumimoji="0" lang="lt-LT" altLang="lt-LT" sz="900" b="0" i="0" u="none" strike="noStrike" kern="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JEI KLIENTAS/RESPONDENTAS TEIRAUJASI, KOKIU PAGRINDU SKAMBINAME IR KAIP GAUTAS JO KONTAKTAS:</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Atsakome „</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Jūs esate Vilniaus vandenų klientas, ir Bendrovė atlieka klientų apklausas Bendrajame duomenų apsaugos reglamente nurodytu teisėto intereso pagrindu – siekdama gerinti viešųjų paslaugų kokybę Vilniaus regione.</a:t>
            </a:r>
          </a:p>
          <a:p>
            <a:pPr marL="0" marR="0" lvl="0" indent="0" defTabSz="457200" eaLnBrk="1" fontAlgn="base" latinLnBrk="0" hangingPunct="1">
              <a:lnSpc>
                <a:spcPct val="100000"/>
              </a:lnSpc>
              <a:spcBef>
                <a:spcPct val="0"/>
              </a:spcBef>
              <a:spcAft>
                <a:spcPct val="0"/>
              </a:spcAft>
              <a:buClrTx/>
              <a:buSzTx/>
              <a:buFontTx/>
              <a:buNone/>
              <a:tabLst/>
              <a:defRPr/>
            </a:pP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Įmonė atsakingai laikosi Europos Sąjungos Bendrojo duomenų apsaugos reglamento (BDAR) bei kitų įstatymų, nustatančių duomenų apsaugos taisykles. Visa informacija apie tai, kaip įmonė naudoja klientų asmens duomenis, skelbiama tinklapyje www.vilniausvandenys.lt skiltyje „Privatumas“. Jei turite papildomų klausimų dėl Jūsų asmeninės informacijos naudojimo, galite kreiptis į Vilniaus vandenų duomenų apsaugos pareigūną elektroniniu paštu </a:t>
            </a:r>
            <a:r>
              <a:rPr kumimoji="0" lang="lt-LT" altLang="lt-LT" sz="900" b="0" i="1"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asmensduomenys@vv.lt</a:t>
            </a:r>
            <a:r>
              <a:rPr kumimoji="0" lang="lt-LT" altLang="lt-LT" sz="900" b="0" i="1"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8" name="Picture 3">
            <a:extLst>
              <a:ext uri="{FF2B5EF4-FFF2-40B4-BE49-F238E27FC236}">
                <a16:creationId xmlns:a16="http://schemas.microsoft.com/office/drawing/2014/main" id="{25D00219-9C6E-4CC7-B9F8-DAE585C4F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55" r="10361"/>
          <a:stretch>
            <a:fillRect/>
          </a:stretch>
        </p:blipFill>
        <p:spPr bwMode="auto">
          <a:xfrm>
            <a:off x="415611" y="1241571"/>
            <a:ext cx="2243699" cy="373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3" y="569797"/>
            <a:ext cx="4336382" cy="584775"/>
          </a:xfrm>
          <a:prstGeom prst="rect">
            <a:avLst/>
          </a:prstGeom>
          <a:noFill/>
        </p:spPr>
        <p:txBody>
          <a:bodyPr wrap="square" rtlCol="0">
            <a:spAutoFit/>
          </a:bodyPr>
          <a:lstStyle/>
          <a:p>
            <a:r>
              <a:rPr lang="en-US" altLang="lt-LT" sz="3200" b="1" dirty="0">
                <a:solidFill>
                  <a:srgbClr val="00B0F0"/>
                </a:solidFill>
              </a:rPr>
              <a:t>KAS</a:t>
            </a:r>
            <a:r>
              <a:rPr lang="lt-LT" altLang="lt-LT" sz="3200" b="1" dirty="0">
                <a:solidFill>
                  <a:srgbClr val="00B0F0"/>
                </a:solidFill>
              </a:rPr>
              <a:t> transakcini</a:t>
            </a:r>
            <a:r>
              <a:rPr lang="en-US" altLang="lt-LT" sz="3200" b="1" dirty="0">
                <a:solidFill>
                  <a:srgbClr val="00B0F0"/>
                </a:solidFill>
              </a:rPr>
              <a:t>s</a:t>
            </a:r>
            <a:r>
              <a:rPr lang="lt-LT" altLang="lt-LT" sz="3200" b="1" dirty="0">
                <a:solidFill>
                  <a:srgbClr val="00B0F0"/>
                </a:solidFill>
              </a:rPr>
              <a:t> tyrim</a:t>
            </a:r>
            <a:r>
              <a:rPr lang="en-US" altLang="lt-LT" sz="3200" b="1" dirty="0">
                <a:solidFill>
                  <a:srgbClr val="00B0F0"/>
                </a:solidFill>
              </a:rPr>
              <a:t>as</a:t>
            </a:r>
            <a:endParaRPr lang="lt-LT" altLang="lt-LT" sz="3200" b="1" dirty="0">
              <a:solidFill>
                <a:srgbClr val="00B0F0"/>
              </a:solidFill>
            </a:endParaRP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3</a:t>
            </a:fld>
            <a:endParaRPr lang="lt-LT" dirty="0"/>
          </a:p>
        </p:txBody>
      </p:sp>
      <p:sp>
        <p:nvSpPr>
          <p:cNvPr id="7" name="TextBox 6">
            <a:extLst>
              <a:ext uri="{FF2B5EF4-FFF2-40B4-BE49-F238E27FC236}">
                <a16:creationId xmlns:a16="http://schemas.microsoft.com/office/drawing/2014/main" id="{E10F8728-B756-4494-A0AE-58AB74F96068}"/>
              </a:ext>
            </a:extLst>
          </p:cNvPr>
          <p:cNvSpPr txBox="1"/>
          <p:nvPr/>
        </p:nvSpPr>
        <p:spPr>
          <a:xfrm>
            <a:off x="600605" y="1154572"/>
            <a:ext cx="7087128" cy="2339102"/>
          </a:xfrm>
          <a:prstGeom prst="rect">
            <a:avLst/>
          </a:prstGeom>
          <a:noFill/>
        </p:spPr>
        <p:txBody>
          <a:bodyPr wrap="square">
            <a:spAutoFit/>
          </a:bodyPr>
          <a:lstStyle/>
          <a:p>
            <a:pPr eaLnBrk="1" fontAlgn="auto" hangingPunct="1">
              <a:spcBef>
                <a:spcPts val="0"/>
              </a:spcBef>
              <a:spcAft>
                <a:spcPts val="0"/>
              </a:spcAft>
              <a:defRPr/>
            </a:pPr>
            <a:r>
              <a:rPr lang="lt-LT" sz="1000" b="1" u="sng" dirty="0">
                <a:solidFill>
                  <a:srgbClr val="00B0F0"/>
                </a:solidFill>
                <a:latin typeface="+mn-lt"/>
              </a:rPr>
              <a:t>POKALBIO SKRIPTAS:</a:t>
            </a:r>
          </a:p>
          <a:p>
            <a:pPr eaLnBrk="1" fontAlgn="auto" hangingPunct="1">
              <a:spcBef>
                <a:spcPts val="0"/>
              </a:spcBef>
              <a:spcAft>
                <a:spcPts val="0"/>
              </a:spcAft>
              <a:defRPr/>
            </a:pPr>
            <a:endParaRPr lang="lt-LT" sz="1000" b="1" u="sng" dirty="0">
              <a:solidFill>
                <a:srgbClr val="00B0F0"/>
              </a:solidFill>
              <a:latin typeface="+mn-lt"/>
            </a:endParaRPr>
          </a:p>
          <a:p>
            <a:pPr eaLnBrk="1" fontAlgn="auto" hangingPunct="1">
              <a:spcBef>
                <a:spcPts val="0"/>
              </a:spcBef>
              <a:spcAft>
                <a:spcPts val="0"/>
              </a:spcAft>
              <a:defRPr/>
            </a:pPr>
            <a:r>
              <a:rPr lang="lt-LT" sz="900" i="1" dirty="0">
                <a:latin typeface="+mn-lt"/>
              </a:rPr>
              <a:t>Laba diena, Jums skambina</a:t>
            </a:r>
            <a:r>
              <a:rPr lang="lt-LT" altLang="lt-LT" sz="900" i="1" dirty="0">
                <a:latin typeface="+mn-lt"/>
              </a:rPr>
              <a:t> </a:t>
            </a:r>
            <a:r>
              <a:rPr lang="en-US" altLang="lt-LT" sz="900" i="1" dirty="0">
                <a:latin typeface="+mn-lt"/>
              </a:rPr>
              <a:t>..</a:t>
            </a:r>
            <a:r>
              <a:rPr lang="lt-LT" altLang="lt-LT" sz="900" i="1" dirty="0">
                <a:latin typeface="+mn-lt"/>
              </a:rPr>
              <a:t>. </a:t>
            </a:r>
            <a:r>
              <a:rPr lang="lt-LT" altLang="lt-LT" sz="900" i="1" dirty="0">
                <a:solidFill>
                  <a:schemeClr val="tx1">
                    <a:lumMod val="50000"/>
                    <a:lumOff val="50000"/>
                  </a:schemeClr>
                </a:solidFill>
                <a:latin typeface="+mn-lt"/>
              </a:rPr>
              <a:t>(Vardas) </a:t>
            </a:r>
            <a:r>
              <a:rPr lang="lt-LT" sz="900" i="1" dirty="0">
                <a:latin typeface="+mn-lt"/>
              </a:rPr>
              <a:t>iš </a:t>
            </a:r>
            <a:r>
              <a:rPr lang="en-US" sz="900" i="1" dirty="0">
                <a:latin typeface="+mn-lt"/>
              </a:rPr>
              <a:t>,,</a:t>
            </a:r>
            <a:r>
              <a:rPr lang="lt-LT" sz="900" i="1" dirty="0">
                <a:latin typeface="+mn-lt"/>
              </a:rPr>
              <a:t>Vilniaus Vandenų</a:t>
            </a:r>
            <a:r>
              <a:rPr lang="en-US" sz="900" i="1" dirty="0">
                <a:latin typeface="+mn-lt"/>
              </a:rPr>
              <a:t>”</a:t>
            </a:r>
            <a:r>
              <a:rPr lang="lt-LT" sz="900" i="1" dirty="0">
                <a:latin typeface="+mn-lt"/>
              </a:rPr>
              <a:t>.						</a:t>
            </a:r>
          </a:p>
          <a:p>
            <a:pPr eaLnBrk="1" fontAlgn="auto" hangingPunct="1">
              <a:spcBef>
                <a:spcPts val="0"/>
              </a:spcBef>
              <a:spcAft>
                <a:spcPts val="0"/>
              </a:spcAft>
              <a:defRPr/>
            </a:pPr>
            <a:r>
              <a:rPr lang="lt-LT" sz="900" i="1" dirty="0">
                <a:latin typeface="+mn-lt"/>
              </a:rPr>
              <a:t>Esu atsakinga už klientų aptarnavimo kokybę ir norėčiau užduoti </a:t>
            </a:r>
            <a:r>
              <a:rPr lang="en-US" sz="900" i="1" dirty="0">
                <a:latin typeface="+mn-lt"/>
              </a:rPr>
              <a:t>J</a:t>
            </a:r>
            <a:r>
              <a:rPr lang="lt-LT" sz="900" i="1" dirty="0">
                <a:latin typeface="+mn-lt"/>
              </a:rPr>
              <a:t>ums keletą klausimų</a:t>
            </a:r>
            <a:r>
              <a:rPr lang="en-US" sz="900" i="1" dirty="0">
                <a:latin typeface="+mn-lt"/>
              </a:rPr>
              <a:t> </a:t>
            </a:r>
            <a:r>
              <a:rPr lang="lt-LT" sz="900" dirty="0">
                <a:latin typeface="+mn-lt"/>
              </a:rPr>
              <a:t>dėl Jums suteiktų paslaugų</a:t>
            </a:r>
            <a:r>
              <a:rPr lang="lt-LT" sz="900" i="1" dirty="0">
                <a:latin typeface="+mn-lt"/>
              </a:rPr>
              <a:t>. Ar galite skirti kelias minutes pokalbiui?	</a:t>
            </a:r>
          </a:p>
          <a:p>
            <a:pPr eaLnBrk="1" fontAlgn="auto" hangingPunct="1">
              <a:spcBef>
                <a:spcPts val="0"/>
              </a:spcBef>
              <a:spcAft>
                <a:spcPts val="0"/>
              </a:spcAft>
              <a:defRPr/>
            </a:pPr>
            <a:r>
              <a:rPr lang="lt-LT" sz="900" i="1" dirty="0">
                <a:latin typeface="+mn-lt"/>
              </a:rPr>
              <a:t>Labai malonu. </a:t>
            </a:r>
            <a:r>
              <a:rPr lang="en-US" altLang="lt-LT" sz="900" i="1" dirty="0">
                <a:latin typeface="+mn-lt"/>
              </a:rPr>
              <a:t>Informuojame</a:t>
            </a:r>
            <a:r>
              <a:rPr lang="lt-LT" altLang="lt-LT" sz="900" i="1" dirty="0">
                <a:latin typeface="+mn-lt"/>
              </a:rPr>
              <a:t>, kad pokalbis b</a:t>
            </a:r>
            <a:r>
              <a:rPr lang="en-US" altLang="lt-LT" sz="900" i="1" dirty="0">
                <a:latin typeface="+mn-lt"/>
              </a:rPr>
              <a:t>us</a:t>
            </a:r>
            <a:r>
              <a:rPr lang="lt-LT" altLang="lt-LT" sz="900" i="1" dirty="0">
                <a:latin typeface="+mn-lt"/>
              </a:rPr>
              <a:t> įrašytas</a:t>
            </a:r>
            <a:r>
              <a:rPr lang="en-US" altLang="lt-LT" sz="900" i="1" dirty="0">
                <a:latin typeface="+mn-lt"/>
              </a:rPr>
              <a:t>, </a:t>
            </a:r>
            <a:r>
              <a:rPr lang="lt-LT" altLang="lt-LT" sz="900" i="1" dirty="0">
                <a:latin typeface="+mn-lt"/>
              </a:rPr>
              <a:t>kokybės užtikrinimo tikslu.</a:t>
            </a:r>
            <a:endParaRPr lang="en-US" altLang="lt-LT" sz="900" i="1" dirty="0">
              <a:latin typeface="+mn-lt"/>
            </a:endParaRPr>
          </a:p>
          <a:p>
            <a:pPr eaLnBrk="1" fontAlgn="auto" hangingPunct="1">
              <a:spcBef>
                <a:spcPts val="0"/>
              </a:spcBef>
              <a:spcAft>
                <a:spcPts val="0"/>
              </a:spcAft>
              <a:defRPr/>
            </a:pPr>
            <a:r>
              <a:rPr lang="lt-LT" sz="900" i="1" dirty="0">
                <a:latin typeface="+mn-lt"/>
              </a:rPr>
              <a:t>Paprašysiu jūsų įvertinti procesą, atsakant į mano užduodamus klausimus skalėje balais nuo 1 iki 10, kur 10 reiškia „Puikiai“, o 1 – „Labai blogai“ </a:t>
            </a:r>
            <a:r>
              <a:rPr lang="lt-LT" sz="900" i="1" dirty="0">
                <a:solidFill>
                  <a:schemeClr val="tx1">
                    <a:lumMod val="50000"/>
                    <a:lumOff val="50000"/>
                  </a:schemeClr>
                </a:solidFill>
                <a:latin typeface="+mn-lt"/>
              </a:rPr>
              <a:t>(NN – neskaityti, žymėti, jei klientas nežino, negali įvertinti).</a:t>
            </a:r>
          </a:p>
          <a:p>
            <a:pPr eaLnBrk="1" fontAlgn="auto" hangingPunct="1">
              <a:spcBef>
                <a:spcPts val="0"/>
              </a:spcBef>
              <a:spcAft>
                <a:spcPts val="0"/>
              </a:spcAft>
              <a:defRPr/>
            </a:pPr>
            <a:endParaRPr lang="lt-LT" sz="900" i="1" dirty="0">
              <a:latin typeface="+mn-lt"/>
            </a:endParaRPr>
          </a:p>
          <a:p>
            <a:pPr eaLnBrk="1" fontAlgn="auto" hangingPunct="1">
              <a:spcBef>
                <a:spcPts val="0"/>
              </a:spcBef>
              <a:spcAft>
                <a:spcPts val="0"/>
              </a:spcAft>
              <a:defRPr/>
            </a:pPr>
            <a:r>
              <a:rPr lang="lt-LT" sz="900" b="1" i="1" dirty="0">
                <a:latin typeface="+mn-lt"/>
              </a:rPr>
              <a:t>A</a:t>
            </a:r>
            <a:r>
              <a:rPr lang="en-US" sz="900" b="1" i="1" dirty="0">
                <a:latin typeface="+mn-lt"/>
              </a:rPr>
              <a:t>1. </a:t>
            </a:r>
            <a:r>
              <a:rPr lang="lt-LT" sz="900" i="1" dirty="0">
                <a:latin typeface="+mn-lt"/>
              </a:rPr>
              <a:t>Kaip vertinate Jūsų aptarnavimą</a:t>
            </a:r>
            <a:r>
              <a:rPr lang="en-US" sz="900" i="1" dirty="0">
                <a:latin typeface="+mn-lt"/>
              </a:rPr>
              <a:t>… “Vizito metu</a:t>
            </a:r>
            <a:r>
              <a:rPr lang="en-US" sz="900" i="1" dirty="0">
                <a:solidFill>
                  <a:schemeClr val="bg2">
                    <a:lumMod val="50000"/>
                  </a:schemeClr>
                </a:solidFill>
                <a:latin typeface="+mn-lt"/>
              </a:rPr>
              <a:t>”</a:t>
            </a:r>
            <a:r>
              <a:rPr lang="lt-LT" sz="900" i="1" dirty="0">
                <a:solidFill>
                  <a:schemeClr val="bg2">
                    <a:lumMod val="50000"/>
                  </a:schemeClr>
                </a:solidFill>
                <a:latin typeface="+mn-lt"/>
              </a:rPr>
              <a:t> </a:t>
            </a:r>
            <a:r>
              <a:rPr lang="lt-LT" sz="900" i="1" dirty="0">
                <a:solidFill>
                  <a:schemeClr val="tx1">
                    <a:lumMod val="50000"/>
                    <a:lumOff val="50000"/>
                  </a:schemeClr>
                </a:solidFill>
                <a:latin typeface="+mn-lt"/>
              </a:rPr>
              <a:t>(</a:t>
            </a:r>
            <a:r>
              <a:rPr lang="en-US" sz="900" i="1" dirty="0">
                <a:solidFill>
                  <a:schemeClr val="tx1">
                    <a:lumMod val="50000"/>
                    <a:lumOff val="50000"/>
                  </a:schemeClr>
                </a:solidFill>
                <a:latin typeface="+mn-lt"/>
              </a:rPr>
              <a:t> </a:t>
            </a:r>
            <a:r>
              <a:rPr lang="lt-LT" sz="900" i="1" dirty="0">
                <a:solidFill>
                  <a:schemeClr val="tx1">
                    <a:lumMod val="50000"/>
                    <a:lumOff val="50000"/>
                  </a:schemeClr>
                </a:solidFill>
                <a:latin typeface="+mn-lt"/>
              </a:rPr>
              <a:t>diferencijuoti klausimus pagal </a:t>
            </a:r>
            <a:r>
              <a:rPr lang="en-US" sz="900" i="1" dirty="0">
                <a:solidFill>
                  <a:schemeClr val="tx1">
                    <a:lumMod val="50000"/>
                    <a:lumOff val="50000"/>
                  </a:schemeClr>
                </a:solidFill>
                <a:latin typeface="+mn-lt"/>
              </a:rPr>
              <a:t>bendravimo b</a:t>
            </a:r>
            <a:r>
              <a:rPr lang="lt-LT" sz="900" i="1" dirty="0">
                <a:solidFill>
                  <a:schemeClr val="tx1">
                    <a:lumMod val="50000"/>
                    <a:lumOff val="50000"/>
                  </a:schemeClr>
                </a:solidFill>
                <a:latin typeface="+mn-lt"/>
              </a:rPr>
              <a:t>ūdą)</a:t>
            </a:r>
            <a:r>
              <a:rPr lang="en-US" sz="900" i="1" dirty="0">
                <a:solidFill>
                  <a:schemeClr val="bg2">
                    <a:lumMod val="50000"/>
                  </a:schemeClr>
                </a:solidFill>
                <a:latin typeface="+mn-lt"/>
              </a:rPr>
              <a:t> </a:t>
            </a:r>
            <a:r>
              <a:rPr lang="lt-LT" sz="900" i="1" dirty="0">
                <a:latin typeface="+mn-lt"/>
              </a:rPr>
              <a:t>kai paskutinį kartą bendravote su mūsų darbuotoju </a:t>
            </a:r>
            <a:r>
              <a:rPr lang="en-US" sz="900" i="1" dirty="0">
                <a:latin typeface="+mn-lt"/>
              </a:rPr>
              <a:t>d</a:t>
            </a:r>
            <a:r>
              <a:rPr lang="lt-LT" sz="900" i="1" dirty="0">
                <a:latin typeface="+mn-lt"/>
              </a:rPr>
              <a:t>ėl... </a:t>
            </a:r>
            <a:r>
              <a:rPr lang="en-US" sz="900" i="1" dirty="0">
                <a:solidFill>
                  <a:schemeClr val="tx1">
                    <a:lumMod val="50000"/>
                    <a:lumOff val="50000"/>
                  </a:schemeClr>
                </a:solidFill>
                <a:latin typeface="+mn-lt"/>
              </a:rPr>
              <a:t>“</a:t>
            </a:r>
            <a:r>
              <a:rPr lang="lt-LT" sz="900" i="1" dirty="0">
                <a:solidFill>
                  <a:schemeClr val="tx1">
                    <a:lumMod val="50000"/>
                    <a:lumOff val="50000"/>
                  </a:schemeClr>
                </a:solidFill>
                <a:latin typeface="+mn-lt"/>
              </a:rPr>
              <a:t>Pažymos apie atsiskaitymą</a:t>
            </a:r>
            <a:r>
              <a:rPr lang="en-US" sz="900" i="1" dirty="0">
                <a:solidFill>
                  <a:schemeClr val="tx1">
                    <a:lumMod val="50000"/>
                    <a:lumOff val="50000"/>
                  </a:schemeClr>
                </a:solidFill>
                <a:latin typeface="+mn-lt"/>
              </a:rPr>
              <a:t>”,</a:t>
            </a:r>
            <a:r>
              <a:rPr lang="lt-LT" sz="900" i="1" dirty="0">
                <a:solidFill>
                  <a:schemeClr val="tx1">
                    <a:lumMod val="50000"/>
                    <a:lumOff val="50000"/>
                  </a:schemeClr>
                </a:solidFill>
                <a:latin typeface="+mn-lt"/>
              </a:rPr>
              <a:t>“Jūsų prisijungimo sąlygų”</a:t>
            </a:r>
            <a:r>
              <a:rPr lang="en-US" sz="900" i="1" dirty="0">
                <a:solidFill>
                  <a:schemeClr val="tx1">
                    <a:lumMod val="50000"/>
                    <a:lumOff val="50000"/>
                  </a:schemeClr>
                </a:solidFill>
                <a:latin typeface="+mn-lt"/>
              </a:rPr>
              <a:t> </a:t>
            </a:r>
            <a:r>
              <a:rPr lang="lt-LT" sz="900" i="1" dirty="0">
                <a:solidFill>
                  <a:schemeClr val="tx1">
                    <a:lumMod val="50000"/>
                    <a:lumOff val="50000"/>
                  </a:schemeClr>
                </a:solidFill>
                <a:latin typeface="+mn-lt"/>
              </a:rPr>
              <a:t>(</a:t>
            </a:r>
            <a:r>
              <a:rPr lang="en-US" sz="900" i="1" dirty="0">
                <a:solidFill>
                  <a:schemeClr val="tx1">
                    <a:lumMod val="50000"/>
                    <a:lumOff val="50000"/>
                  </a:schemeClr>
                </a:solidFill>
                <a:latin typeface="+mn-lt"/>
              </a:rPr>
              <a:t> </a:t>
            </a:r>
            <a:r>
              <a:rPr lang="lt-LT" sz="900" i="1" dirty="0">
                <a:solidFill>
                  <a:schemeClr val="tx1">
                    <a:lumMod val="50000"/>
                    <a:lumOff val="50000"/>
                  </a:schemeClr>
                </a:solidFill>
                <a:latin typeface="+mn-lt"/>
              </a:rPr>
              <a:t>diferencijuoti klausimus pagal nurodytas suteiktas paslaugas)</a:t>
            </a:r>
            <a:r>
              <a:rPr lang="en-US" sz="900" i="1" dirty="0">
                <a:solidFill>
                  <a:schemeClr val="tx1">
                    <a:lumMod val="50000"/>
                    <a:lumOff val="50000"/>
                  </a:schemeClr>
                </a:solidFill>
                <a:latin typeface="+mn-lt"/>
              </a:rPr>
              <a:t> ?</a:t>
            </a:r>
            <a:endParaRPr lang="lt-LT" sz="900" i="1" dirty="0">
              <a:solidFill>
                <a:schemeClr val="tx1">
                  <a:lumMod val="50000"/>
                  <a:lumOff val="50000"/>
                </a:schemeClr>
              </a:solidFill>
              <a:latin typeface="+mn-lt"/>
            </a:endParaRPr>
          </a:p>
          <a:p>
            <a:pPr eaLnBrk="1" fontAlgn="auto" hangingPunct="1">
              <a:spcBef>
                <a:spcPts val="0"/>
              </a:spcBef>
              <a:spcAft>
                <a:spcPts val="0"/>
              </a:spcAft>
              <a:defRPr/>
            </a:pPr>
            <a:endParaRPr lang="lt-LT" sz="900" i="1" dirty="0">
              <a:latin typeface="+mn-lt"/>
            </a:endParaRPr>
          </a:p>
          <a:p>
            <a:pPr eaLnBrk="1" fontAlgn="auto" hangingPunct="1">
              <a:spcBef>
                <a:spcPts val="0"/>
              </a:spcBef>
              <a:spcAft>
                <a:spcPts val="0"/>
              </a:spcAft>
              <a:defRPr/>
            </a:pPr>
            <a:r>
              <a:rPr lang="en-US" sz="900" b="1" i="1" dirty="0">
                <a:latin typeface="+mn-lt"/>
              </a:rPr>
              <a:t>A2</a:t>
            </a:r>
            <a:r>
              <a:rPr lang="en-US" sz="900" i="1" dirty="0">
                <a:latin typeface="+mn-lt"/>
              </a:rPr>
              <a:t>. </a:t>
            </a:r>
            <a:r>
              <a:rPr lang="lt-LT" sz="900" dirty="0">
                <a:latin typeface="+mn-lt"/>
              </a:rPr>
              <a:t>Taip pat noriu pasiteirauti kokiu balu vertintumėte Vilniaus Vandenų bendrovę bendrai?</a:t>
            </a:r>
            <a:endParaRPr lang="en-US" sz="900" dirty="0">
              <a:latin typeface="+mn-lt"/>
            </a:endParaRPr>
          </a:p>
          <a:p>
            <a:pPr eaLnBrk="1" fontAlgn="auto" hangingPunct="1">
              <a:spcBef>
                <a:spcPts val="0"/>
              </a:spcBef>
              <a:spcAft>
                <a:spcPts val="0"/>
              </a:spcAft>
              <a:defRPr/>
            </a:pPr>
            <a:endParaRPr lang="lt-LT" sz="900" dirty="0">
              <a:latin typeface="+mn-lt"/>
            </a:endParaRPr>
          </a:p>
          <a:p>
            <a:pPr algn="ctr" eaLnBrk="1" fontAlgn="auto" hangingPunct="1">
              <a:spcBef>
                <a:spcPts val="0"/>
              </a:spcBef>
              <a:spcAft>
                <a:spcPts val="0"/>
              </a:spcAft>
              <a:defRPr/>
            </a:pPr>
            <a:r>
              <a:rPr lang="lt-LT" sz="900" b="1" i="1" dirty="0">
                <a:latin typeface="+mn-lt"/>
              </a:rPr>
              <a:t>Dėkojame už atsakymus ir </a:t>
            </a:r>
            <a:r>
              <a:rPr lang="en-US" sz="900" b="1" i="1" dirty="0">
                <a:latin typeface="+mn-lt"/>
              </a:rPr>
              <a:t>linki</a:t>
            </a:r>
            <a:r>
              <a:rPr lang="lt-LT" sz="900" b="1" i="1" dirty="0">
                <a:latin typeface="+mn-lt"/>
              </a:rPr>
              <a:t>me</a:t>
            </a:r>
            <a:r>
              <a:rPr lang="en-US" sz="900" b="1" i="1" dirty="0">
                <a:latin typeface="+mn-lt"/>
              </a:rPr>
              <a:t> Jums </a:t>
            </a:r>
            <a:r>
              <a:rPr lang="lt-LT" sz="900" b="1" i="1" dirty="0">
                <a:latin typeface="+mn-lt"/>
              </a:rPr>
              <a:t>gražios dienos </a:t>
            </a:r>
            <a:r>
              <a:rPr lang="en-US" sz="900" b="1" i="1" dirty="0">
                <a:latin typeface="+mn-lt"/>
              </a:rPr>
              <a:t>!</a:t>
            </a:r>
            <a:endParaRPr lang="lt-LT" sz="900" b="1" i="1" dirty="0">
              <a:latin typeface="+mn-lt"/>
            </a:endParaRPr>
          </a:p>
        </p:txBody>
      </p:sp>
      <p:sp>
        <p:nvSpPr>
          <p:cNvPr id="10" name="TextBox 2">
            <a:extLst>
              <a:ext uri="{FF2B5EF4-FFF2-40B4-BE49-F238E27FC236}">
                <a16:creationId xmlns:a16="http://schemas.microsoft.com/office/drawing/2014/main" id="{A129CB4A-590F-42BB-85AA-F412E3CAC24F}"/>
              </a:ext>
            </a:extLst>
          </p:cNvPr>
          <p:cNvSpPr txBox="1">
            <a:spLocks noChangeArrowheads="1"/>
          </p:cNvSpPr>
          <p:nvPr/>
        </p:nvSpPr>
        <p:spPr bwMode="auto">
          <a:xfrm>
            <a:off x="7906281" y="3668834"/>
            <a:ext cx="2579626" cy="144655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800" b="1" u="sng" dirty="0">
                <a:solidFill>
                  <a:srgbClr val="00B0F0"/>
                </a:solidFill>
              </a:rPr>
              <a:t>PASTABOS</a:t>
            </a:r>
            <a:r>
              <a:rPr lang="en-US" sz="800" b="1" dirty="0">
                <a:solidFill>
                  <a:srgbClr val="00B0F0"/>
                </a:solidFill>
              </a:rPr>
              <a:t>:</a:t>
            </a:r>
            <a:endParaRPr lang="en-US" altLang="lt-LT" sz="800" b="1" u="sng" dirty="0">
              <a:solidFill>
                <a:srgbClr val="00B0F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Naujų įrašų apklausą KC vykdo</a:t>
            </a:r>
            <a:r>
              <a:rPr lang="en-US" sz="800" dirty="0"/>
              <a:t> </a:t>
            </a:r>
            <a:r>
              <a:rPr lang="lt-LT" sz="800" dirty="0"/>
              <a:t>kiekvieną savaitės 3, 4- dienį.</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Su klientu susisiekti ne daugiau kaip per 2 skambučius. Nepavykus atlikti apklausos- įrašyti įrašą duomenų bazėje "Nepavyko susisiekti“</a:t>
            </a:r>
            <a:r>
              <a:rPr lang="en-US" sz="800" dirty="0"/>
              <a:t>.</a:t>
            </a:r>
          </a:p>
          <a:p>
            <a:pPr marL="171450" indent="-171450" eaLnBrk="1" fontAlgn="auto" hangingPunct="1">
              <a:spcBef>
                <a:spcPts val="0"/>
              </a:spcBef>
              <a:spcAft>
                <a:spcPts val="0"/>
              </a:spcAft>
              <a:buFont typeface="Wingdings" panose="05000000000000000000" pitchFamily="2" charset="2"/>
              <a:buChar char="ü"/>
              <a:defRPr/>
            </a:pPr>
            <a:r>
              <a:rPr lang="lt-LT" sz="800" dirty="0"/>
              <a:t>Vertinimo skalė nuo </a:t>
            </a:r>
            <a:r>
              <a:rPr lang="en-US" sz="800" dirty="0"/>
              <a:t>1</a:t>
            </a:r>
            <a:r>
              <a:rPr lang="lt-LT" sz="800" dirty="0"/>
              <a:t> iki 10.</a:t>
            </a:r>
          </a:p>
          <a:p>
            <a:pPr marL="171450" indent="-171450" eaLnBrk="1" fontAlgn="auto" hangingPunct="1">
              <a:spcBef>
                <a:spcPts val="0"/>
              </a:spcBef>
              <a:spcAft>
                <a:spcPts val="0"/>
              </a:spcAft>
              <a:buFont typeface="Wingdings" panose="05000000000000000000" pitchFamily="2" charset="2"/>
              <a:buChar char="ü"/>
              <a:defRPr/>
            </a:pPr>
            <a:r>
              <a:rPr lang="lt-LT" sz="800" dirty="0"/>
              <a:t>Rašomi tik sveiki skaičiai.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Rašoma viena įvertinimo reikšmė (negali būti 8-9). Jei klientas sako, kad tarp 8 ir 9 rašoma visuomet didesnė reikšmė- 9.</a:t>
            </a:r>
            <a:endParaRPr lang="en-US" sz="800" dirty="0"/>
          </a:p>
        </p:txBody>
      </p:sp>
      <p:pic>
        <p:nvPicPr>
          <p:cNvPr id="11" name="Paveikslėlis 13">
            <a:extLst>
              <a:ext uri="{FF2B5EF4-FFF2-40B4-BE49-F238E27FC236}">
                <a16:creationId xmlns:a16="http://schemas.microsoft.com/office/drawing/2014/main" id="{7CA30811-419C-4960-BFF2-9A3817305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05" y="3610434"/>
            <a:ext cx="714372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D4ACEBF9-B17E-4921-9808-BE067D08A47F}"/>
              </a:ext>
            </a:extLst>
          </p:cNvPr>
          <p:cNvSpPr txBox="1"/>
          <p:nvPr/>
        </p:nvSpPr>
        <p:spPr>
          <a:xfrm>
            <a:off x="1706093" y="3605213"/>
            <a:ext cx="1984468" cy="1419225"/>
          </a:xfrm>
          <a:prstGeom prst="rect">
            <a:avLst/>
          </a:prstGeom>
          <a:noFill/>
          <a:ln w="19050">
            <a:solidFill>
              <a:schemeClr val="bg1">
                <a:lumMod val="50000"/>
              </a:schemeClr>
            </a:solidFill>
          </a:ln>
        </p:spPr>
        <p:txBody>
          <a:bodyPr wrap="square">
            <a:spAutoFit/>
          </a:bodyPr>
          <a:lstStyle/>
          <a:p>
            <a:pPr>
              <a:defRPr/>
            </a:pPr>
            <a:endParaRPr lang="lt-LT" dirty="0"/>
          </a:p>
        </p:txBody>
      </p:sp>
      <p:pic>
        <p:nvPicPr>
          <p:cNvPr id="13" name="Paveikslėlis 8">
            <a:extLst>
              <a:ext uri="{FF2B5EF4-FFF2-40B4-BE49-F238E27FC236}">
                <a16:creationId xmlns:a16="http://schemas.microsoft.com/office/drawing/2014/main" id="{E722E99E-D621-4CEE-A882-F00E3123F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281" y="560509"/>
            <a:ext cx="17986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a:extLst>
              <a:ext uri="{FF2B5EF4-FFF2-40B4-BE49-F238E27FC236}">
                <a16:creationId xmlns:a16="http://schemas.microsoft.com/office/drawing/2014/main" id="{60B1FA68-4A3C-4373-A7C4-1E08B8027B80}"/>
              </a:ext>
            </a:extLst>
          </p:cNvPr>
          <p:cNvSpPr txBox="1">
            <a:spLocks noChangeArrowheads="1"/>
          </p:cNvSpPr>
          <p:nvPr/>
        </p:nvSpPr>
        <p:spPr bwMode="auto">
          <a:xfrm>
            <a:off x="7772245" y="2187088"/>
            <a:ext cx="2579626"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sz="800" b="1" u="sng" dirty="0">
                <a:solidFill>
                  <a:srgbClr val="FF0000"/>
                </a:solidFill>
              </a:rPr>
              <a:t>GAVUS „HOT ALERT“ ( &lt;7 balai ):</a:t>
            </a:r>
          </a:p>
          <a:p>
            <a:pPr marL="171450" indent="-171450" eaLnBrk="1" fontAlgn="auto" hangingPunct="1">
              <a:spcBef>
                <a:spcPts val="0"/>
              </a:spcBef>
              <a:spcAft>
                <a:spcPts val="0"/>
              </a:spcAft>
              <a:buFont typeface="Wingdings" panose="05000000000000000000" pitchFamily="2" charset="2"/>
              <a:buChar char="ü"/>
              <a:defRPr/>
            </a:pPr>
            <a:r>
              <a:rPr lang="lt-LT" sz="800" dirty="0"/>
              <a:t>Paprašyti pakomentuoti kas buvo ne tai</a:t>
            </a:r>
            <a:r>
              <a:rPr lang="en-US" sz="800" dirty="0"/>
              <a:t>p</a:t>
            </a:r>
            <a:r>
              <a:rPr lang="lt-LT" sz="800" dirty="0"/>
              <a:t>.</a:t>
            </a:r>
            <a:endParaRPr lang="en-US" altLang="lt-LT" sz="800" b="1" u="sng" dirty="0">
              <a:solidFill>
                <a:srgbClr val="FF000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Operatyviai informuoti VV darbuotojus įkeliant informaciją į DVS </a:t>
            </a:r>
            <a:r>
              <a:rPr lang="lt-LT" sz="800" dirty="0" err="1"/>
              <a:t>Doclogix</a:t>
            </a:r>
            <a:r>
              <a:rPr lang="lt-LT" sz="800" dirty="0"/>
              <a:t> sistemą ir papildomai nepriklausomam vertintojui nusiųsti informaciją apie įkėlimo faktą el. paštu: </a:t>
            </a:r>
            <a:r>
              <a:rPr lang="lt-LT" sz="800" dirty="0" err="1"/>
              <a:t>nora.zikaite</a:t>
            </a:r>
            <a:r>
              <a:rPr lang="en-US" sz="800" dirty="0"/>
              <a:t>@vv.lt</a:t>
            </a:r>
            <a:endParaRPr lang="fi-FI" sz="800" dirty="0"/>
          </a:p>
          <a:p>
            <a:pPr marL="171450" indent="-171450" eaLnBrk="1" fontAlgn="auto" hangingPunct="1">
              <a:spcBef>
                <a:spcPts val="0"/>
              </a:spcBef>
              <a:spcAft>
                <a:spcPts val="0"/>
              </a:spcAft>
              <a:buFont typeface="Wingdings" panose="05000000000000000000" pitchFamily="2" charset="2"/>
              <a:buChar char="ü"/>
              <a:defRPr/>
            </a:pPr>
            <a:r>
              <a:rPr lang="fi-FI" sz="800" b="1" dirty="0"/>
              <a:t>HA prane</a:t>
            </a:r>
            <a:r>
              <a:rPr lang="lt-LT" sz="800" b="1" dirty="0"/>
              <a:t>šime pateikiama informacija: </a:t>
            </a:r>
          </a:p>
          <a:p>
            <a:pPr marL="171450" indent="-171450" eaLnBrk="1" fontAlgn="auto" hangingPunct="1">
              <a:spcBef>
                <a:spcPts val="0"/>
              </a:spcBef>
              <a:spcAft>
                <a:spcPts val="0"/>
              </a:spcAft>
              <a:buFontTx/>
              <a:buChar char="-"/>
              <a:defRPr/>
            </a:pPr>
            <a:r>
              <a:rPr lang="lt-LT" sz="800" dirty="0"/>
              <a:t>Duomenų bazės puslapio pav.</a:t>
            </a:r>
            <a:endParaRPr lang="en-US" sz="800" dirty="0"/>
          </a:p>
          <a:p>
            <a:pPr marL="171450" indent="-171450" eaLnBrk="1" fontAlgn="auto" hangingPunct="1">
              <a:spcBef>
                <a:spcPts val="0"/>
              </a:spcBef>
              <a:spcAft>
                <a:spcPts val="0"/>
              </a:spcAft>
              <a:buFontTx/>
              <a:buChar char="-"/>
              <a:defRPr/>
            </a:pPr>
            <a:r>
              <a:rPr lang="en-US" sz="800" dirty="0"/>
              <a:t>Darbuotoj</a:t>
            </a:r>
            <a:r>
              <a:rPr lang="lt-LT" sz="800" dirty="0"/>
              <a:t>o</a:t>
            </a:r>
            <a:r>
              <a:rPr lang="en-US" sz="800" dirty="0"/>
              <a:t> </a:t>
            </a:r>
            <a:r>
              <a:rPr lang="en-US" sz="800" dirty="0" err="1"/>
              <a:t>ar</a:t>
            </a:r>
            <a:r>
              <a:rPr lang="en-US" sz="800" dirty="0"/>
              <a:t> </a:t>
            </a:r>
            <a:r>
              <a:rPr lang="lt-LT" sz="800" dirty="0"/>
              <a:t>įmonės HA</a:t>
            </a:r>
          </a:p>
          <a:p>
            <a:pPr marL="171450" indent="-171450" eaLnBrk="1" fontAlgn="auto" hangingPunct="1">
              <a:spcBef>
                <a:spcPts val="0"/>
              </a:spcBef>
              <a:spcAft>
                <a:spcPts val="0"/>
              </a:spcAft>
              <a:buFontTx/>
              <a:buChar char="-"/>
              <a:defRPr/>
            </a:pPr>
            <a:r>
              <a:rPr lang="lt-LT" sz="800" dirty="0"/>
              <a:t>Kliento tel. Nr.</a:t>
            </a:r>
          </a:p>
          <a:p>
            <a:pPr marL="171450" indent="-171450" eaLnBrk="1" fontAlgn="auto" hangingPunct="1">
              <a:spcBef>
                <a:spcPts val="0"/>
              </a:spcBef>
              <a:spcAft>
                <a:spcPts val="0"/>
              </a:spcAft>
              <a:buFontTx/>
              <a:buChar char="-"/>
              <a:defRPr/>
            </a:pPr>
            <a:r>
              <a:rPr lang="lt-LT" sz="800" dirty="0"/>
              <a:t>Kliento komentaras su balu</a:t>
            </a:r>
          </a:p>
          <a:p>
            <a:pPr marL="171450" indent="-171450" eaLnBrk="1" fontAlgn="auto" hangingPunct="1">
              <a:spcBef>
                <a:spcPts val="0"/>
              </a:spcBef>
              <a:spcAft>
                <a:spcPts val="0"/>
              </a:spcAft>
              <a:buFontTx/>
              <a:buChar char="-"/>
              <a:defRPr/>
            </a:pPr>
            <a:r>
              <a:rPr lang="lt-LT" sz="800" dirty="0"/>
              <a:t>Pokalbio įrašas</a:t>
            </a:r>
            <a:endParaRPr lang="fi-FI" sz="800" dirty="0"/>
          </a:p>
        </p:txBody>
      </p:sp>
    </p:spTree>
    <p:extLst>
      <p:ext uri="{BB962C8B-B14F-4D97-AF65-F5344CB8AC3E}">
        <p14:creationId xmlns:p14="http://schemas.microsoft.com/office/powerpoint/2010/main" val="6904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2" y="569797"/>
            <a:ext cx="5630857" cy="584775"/>
          </a:xfrm>
          <a:prstGeom prst="rect">
            <a:avLst/>
          </a:prstGeom>
          <a:noFill/>
        </p:spPr>
        <p:txBody>
          <a:bodyPr wrap="square" rtlCol="0">
            <a:spAutoFit/>
          </a:bodyPr>
          <a:lstStyle/>
          <a:p>
            <a:r>
              <a:rPr lang="lt-LT" altLang="lt-LT" sz="3200" b="1" dirty="0">
                <a:solidFill>
                  <a:srgbClr val="00B0F0"/>
                </a:solidFill>
              </a:rPr>
              <a:t> N</a:t>
            </a:r>
            <a:r>
              <a:rPr lang="en-US" altLang="lt-LT" sz="3200" b="1" dirty="0">
                <a:solidFill>
                  <a:srgbClr val="00B0F0"/>
                </a:solidFill>
              </a:rPr>
              <a:t>K</a:t>
            </a:r>
            <a:r>
              <a:rPr lang="lt-LT" altLang="lt-LT" sz="3200" b="1" dirty="0">
                <a:solidFill>
                  <a:srgbClr val="00B0F0"/>
                </a:solidFill>
              </a:rPr>
              <a:t>P</a:t>
            </a:r>
            <a:r>
              <a:rPr lang="en-US" altLang="lt-LT" sz="3200" b="1" dirty="0">
                <a:solidFill>
                  <a:srgbClr val="00B0F0"/>
                </a:solidFill>
              </a:rPr>
              <a:t>TT</a:t>
            </a:r>
            <a:r>
              <a:rPr lang="lt-LT" altLang="lt-LT" sz="3200" b="1" dirty="0">
                <a:solidFill>
                  <a:srgbClr val="00B0F0"/>
                </a:solidFill>
              </a:rPr>
              <a:t> transakcini</a:t>
            </a:r>
            <a:r>
              <a:rPr lang="en-US" altLang="lt-LT" sz="3200" b="1" dirty="0">
                <a:solidFill>
                  <a:srgbClr val="00B0F0"/>
                </a:solidFill>
              </a:rPr>
              <a:t>s</a:t>
            </a:r>
            <a:r>
              <a:rPr lang="lt-LT" altLang="lt-LT" sz="3200" b="1" dirty="0">
                <a:solidFill>
                  <a:srgbClr val="00B0F0"/>
                </a:solidFill>
              </a:rPr>
              <a:t> tyrim</a:t>
            </a:r>
            <a:r>
              <a:rPr lang="en-US" altLang="lt-LT" sz="3200" b="1" dirty="0">
                <a:solidFill>
                  <a:srgbClr val="00B0F0"/>
                </a:solidFill>
              </a:rPr>
              <a:t>as</a:t>
            </a:r>
            <a:endParaRPr lang="lt-LT" altLang="lt-LT" sz="3200" b="1" dirty="0">
              <a:solidFill>
                <a:srgbClr val="00B0F0"/>
              </a:solidFill>
            </a:endParaRP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4</a:t>
            </a:fld>
            <a:endParaRPr lang="lt-LT" dirty="0"/>
          </a:p>
        </p:txBody>
      </p:sp>
      <p:sp>
        <p:nvSpPr>
          <p:cNvPr id="14" name="TextBox 1">
            <a:extLst>
              <a:ext uri="{FF2B5EF4-FFF2-40B4-BE49-F238E27FC236}">
                <a16:creationId xmlns:a16="http://schemas.microsoft.com/office/drawing/2014/main" id="{B52A8F1B-002A-4CA0-AFD0-473E9EE62B37}"/>
              </a:ext>
            </a:extLst>
          </p:cNvPr>
          <p:cNvSpPr txBox="1">
            <a:spLocks noChangeArrowheads="1"/>
          </p:cNvSpPr>
          <p:nvPr/>
        </p:nvSpPr>
        <p:spPr bwMode="auto">
          <a:xfrm>
            <a:off x="344488" y="1154572"/>
            <a:ext cx="7410979" cy="161607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altLang="lt-LT" sz="1000" b="1" u="sng" dirty="0">
                <a:solidFill>
                  <a:srgbClr val="00B0F0"/>
                </a:solidFill>
              </a:rPr>
              <a:t>POKALBIO SKRIPTAS</a:t>
            </a:r>
          </a:p>
          <a:p>
            <a:pPr eaLnBrk="1" fontAlgn="auto" hangingPunct="1">
              <a:spcBef>
                <a:spcPts val="0"/>
              </a:spcBef>
              <a:spcAft>
                <a:spcPts val="0"/>
              </a:spcAft>
              <a:defRPr/>
            </a:pPr>
            <a:endParaRPr lang="lt-LT" altLang="lt-LT" sz="800" b="1" u="sng" dirty="0">
              <a:solidFill>
                <a:srgbClr val="00B0F0"/>
              </a:solidFill>
            </a:endParaRPr>
          </a:p>
          <a:p>
            <a:pPr eaLnBrk="1" fontAlgn="auto" hangingPunct="1">
              <a:spcBef>
                <a:spcPts val="0"/>
              </a:spcBef>
              <a:spcAft>
                <a:spcPts val="0"/>
              </a:spcAft>
              <a:defRPr/>
            </a:pPr>
            <a:r>
              <a:rPr lang="lt-LT" altLang="lt-LT" sz="900" i="1" dirty="0"/>
              <a:t>Laba diena. Aš esu …. </a:t>
            </a:r>
            <a:r>
              <a:rPr lang="lt-LT" altLang="lt-LT" sz="900" i="1" dirty="0">
                <a:solidFill>
                  <a:schemeClr val="tx1">
                    <a:lumMod val="50000"/>
                    <a:lumOff val="50000"/>
                  </a:schemeClr>
                </a:solidFill>
              </a:rPr>
              <a:t>(Vardas) </a:t>
            </a:r>
            <a:r>
              <a:rPr lang="lt-LT" altLang="lt-LT" sz="900" i="1" dirty="0"/>
              <a:t>ir skambinu iš „Vilniaus vandenų“. </a:t>
            </a:r>
            <a:endParaRPr lang="en-US" altLang="lt-LT" sz="900" i="1" dirty="0"/>
          </a:p>
          <a:p>
            <a:pPr eaLnBrk="1" fontAlgn="auto" hangingPunct="1">
              <a:spcBef>
                <a:spcPts val="0"/>
              </a:spcBef>
              <a:spcAft>
                <a:spcPts val="0"/>
              </a:spcAft>
              <a:defRPr/>
            </a:pPr>
            <a:r>
              <a:rPr lang="lt-LT" altLang="lt-LT" sz="900" i="1" dirty="0"/>
              <a:t>Praėjusios savaitės bėgyje „Vilniaus vandenų“ darbuotojai atliko pajungimo</a:t>
            </a:r>
            <a:r>
              <a:rPr lang="en-US" altLang="lt-LT" sz="900" i="1" dirty="0"/>
              <a:t> </a:t>
            </a:r>
            <a:r>
              <a:rPr lang="lt-LT" altLang="lt-LT" sz="900" i="1" dirty="0"/>
              <a:t>darbus adresu </a:t>
            </a:r>
            <a:r>
              <a:rPr lang="lt-LT" altLang="lt-LT" sz="900" i="1" dirty="0">
                <a:solidFill>
                  <a:schemeClr val="tx1">
                    <a:lumMod val="50000"/>
                    <a:lumOff val="50000"/>
                  </a:schemeClr>
                </a:solidFill>
              </a:rPr>
              <a:t>...(pasakome kokiu adresu ir įsitikinam ar pašnekovas supranta apie ką kalbame)</a:t>
            </a:r>
            <a:r>
              <a:rPr lang="en-US" altLang="lt-LT" sz="900" i="1" dirty="0">
                <a:solidFill>
                  <a:schemeClr val="tx1">
                    <a:lumMod val="50000"/>
                    <a:lumOff val="50000"/>
                  </a:schemeClr>
                </a:solidFill>
              </a:rPr>
              <a:t>.</a:t>
            </a:r>
            <a:endParaRPr lang="lt-LT" altLang="lt-LT" sz="900" i="1" dirty="0">
              <a:solidFill>
                <a:schemeClr val="tx1">
                  <a:lumMod val="50000"/>
                  <a:lumOff val="50000"/>
                </a:schemeClr>
              </a:solidFill>
            </a:endParaRPr>
          </a:p>
          <a:p>
            <a:pPr eaLnBrk="1" fontAlgn="auto" hangingPunct="1">
              <a:spcBef>
                <a:spcPts val="0"/>
              </a:spcBef>
              <a:spcAft>
                <a:spcPts val="0"/>
              </a:spcAft>
              <a:defRPr/>
            </a:pPr>
            <a:r>
              <a:rPr lang="lt-LT" altLang="lt-LT" sz="900" i="1" dirty="0"/>
              <a:t>Siekiame nuolatos gerinti naujų vartotojų prijungimo procesą todėl nor</a:t>
            </a:r>
            <a:r>
              <a:rPr lang="en-US" altLang="lt-LT" sz="900" i="1" dirty="0"/>
              <a:t>ime</a:t>
            </a:r>
            <a:r>
              <a:rPr lang="lt-LT" altLang="lt-LT" sz="900" i="1" dirty="0"/>
              <a:t> Jums užduoti keletą klausimų. Ar turėtumėte laiko atsakyti dabar? Užtruksime apie dvi minutes.</a:t>
            </a:r>
          </a:p>
          <a:p>
            <a:pPr eaLnBrk="1" fontAlgn="auto" hangingPunct="1">
              <a:spcBef>
                <a:spcPts val="0"/>
              </a:spcBef>
              <a:spcAft>
                <a:spcPts val="0"/>
              </a:spcAft>
              <a:defRPr/>
            </a:pPr>
            <a:r>
              <a:rPr lang="en-US" altLang="lt-LT" sz="900" i="1" dirty="0"/>
              <a:t>Informuojame</a:t>
            </a:r>
            <a:r>
              <a:rPr lang="lt-LT" altLang="lt-LT" sz="900" i="1" dirty="0"/>
              <a:t>, kad pokalbis b</a:t>
            </a:r>
            <a:r>
              <a:rPr lang="en-US" altLang="lt-LT" sz="900" i="1" dirty="0"/>
              <a:t>us</a:t>
            </a:r>
            <a:r>
              <a:rPr lang="lt-LT" altLang="lt-LT" sz="900" i="1" dirty="0"/>
              <a:t> įrašytas</a:t>
            </a:r>
            <a:r>
              <a:rPr lang="en-US" altLang="lt-LT" sz="900" i="1" dirty="0"/>
              <a:t>, </a:t>
            </a:r>
            <a:r>
              <a:rPr lang="lt-LT" altLang="lt-LT" sz="900" i="1" dirty="0"/>
              <a:t>kokybės užtikrinimo tikslu.</a:t>
            </a:r>
            <a:endParaRPr lang="en-US" altLang="lt-LT" sz="900" i="1" dirty="0"/>
          </a:p>
          <a:p>
            <a:pPr eaLnBrk="1" fontAlgn="auto" hangingPunct="1">
              <a:spcBef>
                <a:spcPts val="0"/>
              </a:spcBef>
              <a:spcAft>
                <a:spcPts val="0"/>
              </a:spcAft>
              <a:defRPr/>
            </a:pPr>
            <a:endParaRPr lang="lt-LT" altLang="lt-LT" sz="900" i="1" dirty="0"/>
          </a:p>
          <a:p>
            <a:pPr eaLnBrk="1" fontAlgn="auto" hangingPunct="1">
              <a:spcBef>
                <a:spcPts val="0"/>
              </a:spcBef>
              <a:spcAft>
                <a:spcPts val="0"/>
              </a:spcAft>
              <a:defRPr/>
            </a:pPr>
            <a:r>
              <a:rPr lang="en-US" altLang="lt-LT" sz="900" b="1" i="1" dirty="0"/>
              <a:t>	</a:t>
            </a:r>
            <a:r>
              <a:rPr lang="lt-LT" altLang="lt-LT" sz="900" b="1" i="1" dirty="0"/>
              <a:t>A1. </a:t>
            </a:r>
            <a:r>
              <a:rPr lang="lt-LT" altLang="lt-LT" sz="900" i="1" dirty="0"/>
              <a:t>Prisiminkite Jūsų, kaip naujo </a:t>
            </a:r>
            <a:r>
              <a:rPr lang="en-US" altLang="lt-LT" sz="900" i="1" dirty="0"/>
              <a:t>kliento</a:t>
            </a:r>
            <a:r>
              <a:rPr lang="lt-LT" altLang="lt-LT" sz="900" i="1" dirty="0"/>
              <a:t> prijungimo procesą ir įvertinkite šiuos aspektus.  Įvertinkite </a:t>
            </a:r>
            <a:r>
              <a:rPr lang="lt-LT" sz="900" i="1" dirty="0"/>
              <a:t>balais nuo 1 iki 10, kur 10 reiškia „Puikiai“, o 1 – „Labai blogai“ </a:t>
            </a:r>
            <a:r>
              <a:rPr lang="lt-LT" sz="900" i="1" dirty="0">
                <a:solidFill>
                  <a:schemeClr val="tx1">
                    <a:lumMod val="50000"/>
                    <a:lumOff val="50000"/>
                  </a:schemeClr>
                </a:solidFill>
              </a:rPr>
              <a:t>(NN – neskaityti, žymėti, jei klientas nežino, negali įvertinti).</a:t>
            </a:r>
            <a:endParaRPr lang="en-US" altLang="lt-LT" sz="900" i="1" dirty="0">
              <a:solidFill>
                <a:schemeClr val="tx1">
                  <a:lumMod val="50000"/>
                  <a:lumOff val="50000"/>
                </a:schemeClr>
              </a:solidFill>
            </a:endParaRPr>
          </a:p>
        </p:txBody>
      </p:sp>
      <p:graphicFrame>
        <p:nvGraphicFramePr>
          <p:cNvPr id="16" name="Lentelė 2">
            <a:extLst>
              <a:ext uri="{FF2B5EF4-FFF2-40B4-BE49-F238E27FC236}">
                <a16:creationId xmlns:a16="http://schemas.microsoft.com/office/drawing/2014/main" id="{5F29CB21-F751-43B4-8CE1-EE2404FD7E0D}"/>
              </a:ext>
            </a:extLst>
          </p:cNvPr>
          <p:cNvGraphicFramePr>
            <a:graphicFrameLocks noGrp="1"/>
          </p:cNvGraphicFramePr>
          <p:nvPr>
            <p:extLst>
              <p:ext uri="{D42A27DB-BD31-4B8C-83A1-F6EECF244321}">
                <p14:modId xmlns:p14="http://schemas.microsoft.com/office/powerpoint/2010/main" val="3626437172"/>
              </p:ext>
            </p:extLst>
          </p:nvPr>
        </p:nvGraphicFramePr>
        <p:xfrm>
          <a:off x="455610" y="2751597"/>
          <a:ext cx="7289347" cy="1509711"/>
        </p:xfrm>
        <a:graphic>
          <a:graphicData uri="http://schemas.openxmlformats.org/drawingml/2006/table">
            <a:tbl>
              <a:tblPr firstRow="1" firstCol="1" bandRow="1"/>
              <a:tblGrid>
                <a:gridCol w="326167">
                  <a:extLst>
                    <a:ext uri="{9D8B030D-6E8A-4147-A177-3AD203B41FA5}">
                      <a16:colId xmlns:a16="http://schemas.microsoft.com/office/drawing/2014/main" val="20000"/>
                    </a:ext>
                  </a:extLst>
                </a:gridCol>
                <a:gridCol w="4517267">
                  <a:extLst>
                    <a:ext uri="{9D8B030D-6E8A-4147-A177-3AD203B41FA5}">
                      <a16:colId xmlns:a16="http://schemas.microsoft.com/office/drawing/2014/main" val="20001"/>
                    </a:ext>
                  </a:extLst>
                </a:gridCol>
                <a:gridCol w="224054">
                  <a:extLst>
                    <a:ext uri="{9D8B030D-6E8A-4147-A177-3AD203B41FA5}">
                      <a16:colId xmlns:a16="http://schemas.microsoft.com/office/drawing/2014/main" val="20002"/>
                    </a:ext>
                  </a:extLst>
                </a:gridCol>
                <a:gridCol w="224054">
                  <a:extLst>
                    <a:ext uri="{9D8B030D-6E8A-4147-A177-3AD203B41FA5}">
                      <a16:colId xmlns:a16="http://schemas.microsoft.com/office/drawing/2014/main" val="20003"/>
                    </a:ext>
                  </a:extLst>
                </a:gridCol>
                <a:gridCol w="236499">
                  <a:extLst>
                    <a:ext uri="{9D8B030D-6E8A-4147-A177-3AD203B41FA5}">
                      <a16:colId xmlns:a16="http://schemas.microsoft.com/office/drawing/2014/main" val="20004"/>
                    </a:ext>
                  </a:extLst>
                </a:gridCol>
                <a:gridCol w="217829">
                  <a:extLst>
                    <a:ext uri="{9D8B030D-6E8A-4147-A177-3AD203B41FA5}">
                      <a16:colId xmlns:a16="http://schemas.microsoft.com/office/drawing/2014/main" val="20005"/>
                    </a:ext>
                  </a:extLst>
                </a:gridCol>
                <a:gridCol w="205383">
                  <a:extLst>
                    <a:ext uri="{9D8B030D-6E8A-4147-A177-3AD203B41FA5}">
                      <a16:colId xmlns:a16="http://schemas.microsoft.com/office/drawing/2014/main" val="20006"/>
                    </a:ext>
                  </a:extLst>
                </a:gridCol>
                <a:gridCol w="205383">
                  <a:extLst>
                    <a:ext uri="{9D8B030D-6E8A-4147-A177-3AD203B41FA5}">
                      <a16:colId xmlns:a16="http://schemas.microsoft.com/office/drawing/2014/main" val="20007"/>
                    </a:ext>
                  </a:extLst>
                </a:gridCol>
                <a:gridCol w="199158">
                  <a:extLst>
                    <a:ext uri="{9D8B030D-6E8A-4147-A177-3AD203B41FA5}">
                      <a16:colId xmlns:a16="http://schemas.microsoft.com/office/drawing/2014/main" val="20008"/>
                    </a:ext>
                  </a:extLst>
                </a:gridCol>
                <a:gridCol w="192933">
                  <a:extLst>
                    <a:ext uri="{9D8B030D-6E8A-4147-A177-3AD203B41FA5}">
                      <a16:colId xmlns:a16="http://schemas.microsoft.com/office/drawing/2014/main" val="20009"/>
                    </a:ext>
                  </a:extLst>
                </a:gridCol>
                <a:gridCol w="182373">
                  <a:extLst>
                    <a:ext uri="{9D8B030D-6E8A-4147-A177-3AD203B41FA5}">
                      <a16:colId xmlns:a16="http://schemas.microsoft.com/office/drawing/2014/main" val="20010"/>
                    </a:ext>
                  </a:extLst>
                </a:gridCol>
                <a:gridCol w="265966">
                  <a:extLst>
                    <a:ext uri="{9D8B030D-6E8A-4147-A177-3AD203B41FA5}">
                      <a16:colId xmlns:a16="http://schemas.microsoft.com/office/drawing/2014/main" val="20011"/>
                    </a:ext>
                  </a:extLst>
                </a:gridCol>
                <a:gridCol w="292281">
                  <a:extLst>
                    <a:ext uri="{9D8B030D-6E8A-4147-A177-3AD203B41FA5}">
                      <a16:colId xmlns:a16="http://schemas.microsoft.com/office/drawing/2014/main" val="20012"/>
                    </a:ext>
                  </a:extLst>
                </a:gridCol>
              </a:tblGrid>
              <a:tr h="121666">
                <a:tc>
                  <a:txBody>
                    <a:bodyPr/>
                    <a:lstStyle/>
                    <a:p>
                      <a:pPr algn="ctr">
                        <a:lnSpc>
                          <a:spcPct val="107000"/>
                        </a:lnSpc>
                        <a:spcAft>
                          <a:spcPts val="800"/>
                        </a:spcAft>
                      </a:pPr>
                      <a:r>
                        <a:rPr lang="en-US" sz="700" b="1" i="1" dirty="0">
                          <a:effectLst/>
                          <a:latin typeface="Times New Roman" panose="02020603050405020304" pitchFamily="18" charset="0"/>
                          <a:ea typeface="Times New Roman" panose="02020603050405020304" pitchFamily="18" charset="0"/>
                          <a:cs typeface="Times New Roman" panose="02020603050405020304" pitchFamily="18" charset="0"/>
                        </a:rPr>
                        <a:t> Nr.</a:t>
                      </a:r>
                      <a:endParaRPr lang="lt-LT" sz="7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b="1" i="1" dirty="0">
                          <a:effectLst/>
                          <a:latin typeface="Times New Roman" panose="02020603050405020304" pitchFamily="18" charset="0"/>
                          <a:ea typeface="Times New Roman" panose="02020603050405020304" pitchFamily="18" charset="0"/>
                          <a:cs typeface="Times New Roman" panose="02020603050405020304" pitchFamily="18" charset="0"/>
                        </a:rPr>
                        <a:t>Klausimai</a:t>
                      </a:r>
                      <a:endParaRPr lang="lt-LT" sz="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07000"/>
                        </a:lnSpc>
                        <a:spcAft>
                          <a:spcPts val="800"/>
                        </a:spcAft>
                      </a:pPr>
                      <a:r>
                        <a:rPr lang="lt-LT" sz="800" b="1" i="1" dirty="0">
                          <a:effectLst/>
                          <a:latin typeface="Times New Roman" panose="02020603050405020304" pitchFamily="18" charset="0"/>
                          <a:ea typeface="Times New Roman" panose="02020603050405020304" pitchFamily="18" charset="0"/>
                          <a:cs typeface="Times New Roman" panose="02020603050405020304" pitchFamily="18" charset="0"/>
                        </a:rPr>
                        <a:t>Labai blogai</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gridSpan="3">
                  <a:txBody>
                    <a:bodyPr/>
                    <a:lstStyle/>
                    <a:p>
                      <a:pPr algn="ctr">
                        <a:lnSpc>
                          <a:spcPct val="107000"/>
                        </a:lnSpc>
                        <a:spcAft>
                          <a:spcPts val="800"/>
                        </a:spcAft>
                      </a:pPr>
                      <a:r>
                        <a:rPr lang="lt-LT" sz="800" b="1" i="1">
                          <a:effectLst/>
                          <a:latin typeface="Times New Roman" panose="02020603050405020304" pitchFamily="18" charset="0"/>
                          <a:ea typeface="Times New Roman" panose="02020603050405020304" pitchFamily="18" charset="0"/>
                          <a:cs typeface="Times New Roman" panose="02020603050405020304" pitchFamily="18" charset="0"/>
                        </a:rPr>
                        <a:t>Puikiai</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hMerge="1">
                  <a:txBody>
                    <a:bodyPr/>
                    <a:lstStyle/>
                    <a:p>
                      <a:endParaRPr lang="lt-LT"/>
                    </a:p>
                  </a:txBody>
                  <a:tcPr/>
                </a:tc>
                <a:tc>
                  <a:txBody>
                    <a:bodyPr/>
                    <a:lstStyle/>
                    <a:p>
                      <a:pPr algn="ctr">
                        <a:lnSpc>
                          <a:spcPct val="107000"/>
                        </a:lnSpc>
                        <a:spcAft>
                          <a:spcPts val="800"/>
                        </a:spcAft>
                      </a:pPr>
                      <a:r>
                        <a:rPr lang="lt-LT" sz="7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NN</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2354">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lt-LT" sz="800" b="0" i="1" kern="1200" dirty="0">
                          <a:solidFill>
                            <a:schemeClr val="tx1"/>
                          </a:solidFill>
                          <a:effectLst/>
                          <a:latin typeface="+mn-lt"/>
                          <a:ea typeface="+mn-ea"/>
                          <a:cs typeface="+mn-cs"/>
                        </a:rPr>
                        <a:t>Jums buvo suteikta aiški informacija apie prisijungimui reikalingų dokumentų pateikimo tvarką</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868">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Veiksmai, kuriuos Jūs turėjote atlikti norint prisijungti, buvo lengvai įgyvendinami</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920">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Jūsų gautos prisijungimo sąlygos buvo aiškios</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297">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Parengto projekto pagal gautas prisijungimo sąlygas derinimo etapas buvo sklandus.</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1532">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Vandens pajungimo darbų data nuo užregistravimo atitiko Jūsų lūkesčius</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7428">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„Vilniaus vandenų“ darbuotojų atlikti prijungimo darbai, Jūsų objekte, buvo gerai organizuoti</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5634">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„Vilniaus vandenų“ darbuotojai, kurie atliko prijungimo darbus buvo paslaugūs ir kultūringi</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7428">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Techninė priežiūra darbus apžiūrėjo ir priėmė operatyviai, suteikdami visą reikalingą informaciją</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1532">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Laiko trukmė nuo paraiškos pateikimo iki paslaugos pajungimo atitiko jūsų lūkesčius</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43052">
                <a:tc>
                  <a:txBody>
                    <a:bodyPr/>
                    <a:lstStyle/>
                    <a:p>
                      <a:pPr algn="ctr">
                        <a:spcAft>
                          <a:spcPts val="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lt-LT" sz="800" b="0" i="1" kern="1200" dirty="0">
                          <a:solidFill>
                            <a:schemeClr val="tx1"/>
                          </a:solidFill>
                          <a:effectLst/>
                          <a:latin typeface="+mn-lt"/>
                          <a:ea typeface="+mn-ea"/>
                          <a:cs typeface="+mn-cs"/>
                        </a:rPr>
                        <a:t>Darbuotojai, su kuriais teko bendrauti viso prisijungimo metu buvo paslaugūs, rodė norą padėti</a:t>
                      </a:r>
                      <a:endPar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t-LT" sz="8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800" b="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7" name="TextBox 1">
            <a:extLst>
              <a:ext uri="{FF2B5EF4-FFF2-40B4-BE49-F238E27FC236}">
                <a16:creationId xmlns:a16="http://schemas.microsoft.com/office/drawing/2014/main" id="{25EC1C99-F547-4537-81C5-185C9D73030D}"/>
              </a:ext>
            </a:extLst>
          </p:cNvPr>
          <p:cNvSpPr txBox="1">
            <a:spLocks noChangeArrowheads="1"/>
          </p:cNvSpPr>
          <p:nvPr/>
        </p:nvSpPr>
        <p:spPr bwMode="auto">
          <a:xfrm>
            <a:off x="296863" y="4342272"/>
            <a:ext cx="766814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628650" indent="-171450">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lt-LT" altLang="lt-LT" sz="800" b="1" dirty="0"/>
              <a:t>	</a:t>
            </a:r>
            <a:r>
              <a:rPr lang="lt-LT" altLang="lt-LT" sz="900" b="1" i="1" dirty="0"/>
              <a:t>A2. </a:t>
            </a:r>
            <a:r>
              <a:rPr lang="lt-LT" altLang="lt-LT" sz="900" i="1" dirty="0"/>
              <a:t>Su kokiais sunkumais arba nesklandumais Jums teko susidurti naujo kliento prijungimo metu?</a:t>
            </a:r>
            <a:r>
              <a:rPr lang="en-US" altLang="lt-LT" sz="900" i="1" dirty="0"/>
              <a:t> </a:t>
            </a:r>
            <a:r>
              <a:rPr lang="lt-LT" altLang="lt-LT" sz="900" i="1" u="sng" dirty="0"/>
              <a:t>Atviras atsakymas</a:t>
            </a:r>
          </a:p>
          <a:p>
            <a:pPr eaLnBrk="1" hangingPunct="1"/>
            <a:endParaRPr lang="en-US" altLang="lt-LT" sz="900" i="1" u="sng" dirty="0"/>
          </a:p>
          <a:p>
            <a:pPr eaLnBrk="1" hangingPunct="1"/>
            <a:r>
              <a:rPr lang="lt-LT" altLang="lt-LT" sz="900" b="1" i="1" dirty="0"/>
              <a:t>	</a:t>
            </a:r>
            <a:r>
              <a:rPr lang="en-US" altLang="lt-LT" sz="900" b="1" i="1" dirty="0"/>
              <a:t>A3</a:t>
            </a:r>
            <a:r>
              <a:rPr lang="en-US" altLang="lt-LT" sz="900" i="1" dirty="0"/>
              <a:t>. </a:t>
            </a:r>
            <a:r>
              <a:rPr lang="lt-LT" altLang="lt-LT" sz="900" i="1" dirty="0"/>
              <a:t>Pabaigai norime pasiteirauti ar turite pastabų, pageidavimų, kaip „Vilniaus vandenys“ galėtų pagerinti teikiamų paslaugų ir 	aptarnavimo kokybę?</a:t>
            </a:r>
            <a:r>
              <a:rPr lang="en-US" altLang="lt-LT" sz="900" i="1" dirty="0"/>
              <a:t> </a:t>
            </a:r>
            <a:r>
              <a:rPr lang="lt-LT" altLang="lt-LT" sz="900" i="1" u="sng" dirty="0"/>
              <a:t>Atviras atsakymas</a:t>
            </a:r>
          </a:p>
          <a:p>
            <a:pPr eaLnBrk="1" hangingPunct="1"/>
            <a:endParaRPr lang="lt-LT" altLang="lt-LT" sz="900" i="1" u="sng" dirty="0"/>
          </a:p>
          <a:p>
            <a:pPr algn="ctr" eaLnBrk="1" hangingPunct="1"/>
            <a:r>
              <a:rPr lang="lt-LT" altLang="lt-LT" sz="900" b="1" dirty="0"/>
              <a:t>                               Dėkojame, Kad dalyvavote apklausoje ir gražios Jums dienos.</a:t>
            </a:r>
          </a:p>
        </p:txBody>
      </p:sp>
      <p:sp>
        <p:nvSpPr>
          <p:cNvPr id="18" name="TextBox 2">
            <a:extLst>
              <a:ext uri="{FF2B5EF4-FFF2-40B4-BE49-F238E27FC236}">
                <a16:creationId xmlns:a16="http://schemas.microsoft.com/office/drawing/2014/main" id="{43D1B0F3-67D6-49D9-8479-C99B46DC5B11}"/>
              </a:ext>
            </a:extLst>
          </p:cNvPr>
          <p:cNvSpPr txBox="1">
            <a:spLocks noChangeArrowheads="1"/>
          </p:cNvSpPr>
          <p:nvPr/>
        </p:nvSpPr>
        <p:spPr bwMode="auto">
          <a:xfrm>
            <a:off x="7866590" y="3766678"/>
            <a:ext cx="2227638" cy="160020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800" b="1" u="sng" dirty="0">
                <a:solidFill>
                  <a:srgbClr val="00B0F0"/>
                </a:solidFill>
              </a:rPr>
              <a:t>PASTABOS</a:t>
            </a:r>
            <a:r>
              <a:rPr lang="en-US" sz="800" b="1" dirty="0">
                <a:solidFill>
                  <a:srgbClr val="00B0F0"/>
                </a:solidFill>
              </a:rPr>
              <a:t>:</a:t>
            </a:r>
            <a:endParaRPr lang="en-US" altLang="lt-LT" sz="800" b="1" u="sng" dirty="0">
              <a:solidFill>
                <a:srgbClr val="00B0F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Naujų įrašų apklausą KC vykdo kiekvieną savaitės 3,4-dienį.</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Su klientu susisiekti ne daugiau kaip per 2 skambučius. Nepavykus atlikti apklausos- įrašyti įrašą duomenų bazėje "Nepavyko susisiekti“</a:t>
            </a:r>
            <a:r>
              <a:rPr lang="en-US" sz="800" dirty="0"/>
              <a:t>.</a:t>
            </a:r>
            <a:endParaRPr lang="lt-LT" sz="800" dirty="0"/>
          </a:p>
          <a:p>
            <a:pPr marL="171450" indent="-171450" eaLnBrk="1" fontAlgn="auto" hangingPunct="1">
              <a:spcBef>
                <a:spcPts val="0"/>
              </a:spcBef>
              <a:spcAft>
                <a:spcPts val="0"/>
              </a:spcAft>
              <a:buFont typeface="Wingdings" panose="05000000000000000000" pitchFamily="2" charset="2"/>
              <a:buChar char="ü"/>
              <a:defRPr/>
            </a:pPr>
            <a:r>
              <a:rPr lang="lt-LT" sz="800" dirty="0"/>
              <a:t>Vertinimo skalė nuo </a:t>
            </a:r>
            <a:r>
              <a:rPr lang="en-US" sz="800" dirty="0"/>
              <a:t>1</a:t>
            </a:r>
            <a:r>
              <a:rPr lang="lt-LT" sz="800" dirty="0"/>
              <a:t> iki 10.</a:t>
            </a:r>
          </a:p>
          <a:p>
            <a:pPr marL="171450" indent="-171450" eaLnBrk="1" fontAlgn="auto" hangingPunct="1">
              <a:spcBef>
                <a:spcPts val="0"/>
              </a:spcBef>
              <a:spcAft>
                <a:spcPts val="0"/>
              </a:spcAft>
              <a:buFont typeface="Wingdings" panose="05000000000000000000" pitchFamily="2" charset="2"/>
              <a:buChar char="ü"/>
              <a:defRPr/>
            </a:pPr>
            <a:r>
              <a:rPr lang="lt-LT" sz="800" dirty="0"/>
              <a:t>Rašomi tik sveiki skaičiai.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Rašoma viena įvertinimo reikšmė (negali būti 8-9) . Jei klientas sako, kad tarp 8 ir 9 rašoma visuomet didesnė reikšmė- 9.</a:t>
            </a:r>
            <a:endParaRPr lang="en-US" sz="800" dirty="0"/>
          </a:p>
        </p:txBody>
      </p:sp>
      <p:pic>
        <p:nvPicPr>
          <p:cNvPr id="19" name="Paveikslėlis 4">
            <a:extLst>
              <a:ext uri="{FF2B5EF4-FFF2-40B4-BE49-F238E27FC236}">
                <a16:creationId xmlns:a16="http://schemas.microsoft.com/office/drawing/2014/main" id="{72F59C41-345C-4A18-AAAB-2F65CBD50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733"/>
          <a:stretch>
            <a:fillRect/>
          </a:stretch>
        </p:blipFill>
        <p:spPr bwMode="auto">
          <a:xfrm>
            <a:off x="8057447" y="750553"/>
            <a:ext cx="19050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a:extLst>
              <a:ext uri="{FF2B5EF4-FFF2-40B4-BE49-F238E27FC236}">
                <a16:creationId xmlns:a16="http://schemas.microsoft.com/office/drawing/2014/main" id="{EBDB580F-415B-4D7C-A944-34CA75A0C1A3}"/>
              </a:ext>
            </a:extLst>
          </p:cNvPr>
          <p:cNvSpPr txBox="1">
            <a:spLocks noChangeArrowheads="1"/>
          </p:cNvSpPr>
          <p:nvPr/>
        </p:nvSpPr>
        <p:spPr bwMode="auto">
          <a:xfrm>
            <a:off x="7772245" y="2187088"/>
            <a:ext cx="2579626"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sz="800" b="1" u="sng" dirty="0">
                <a:solidFill>
                  <a:srgbClr val="FF0000"/>
                </a:solidFill>
              </a:rPr>
              <a:t>GAVUS „HOT ALERT“ ( &lt;7 balai ):</a:t>
            </a:r>
          </a:p>
          <a:p>
            <a:pPr marL="171450" indent="-171450" eaLnBrk="1" fontAlgn="auto" hangingPunct="1">
              <a:spcBef>
                <a:spcPts val="0"/>
              </a:spcBef>
              <a:spcAft>
                <a:spcPts val="0"/>
              </a:spcAft>
              <a:buFont typeface="Wingdings" panose="05000000000000000000" pitchFamily="2" charset="2"/>
              <a:buChar char="ü"/>
              <a:defRPr/>
            </a:pPr>
            <a:r>
              <a:rPr lang="lt-LT" sz="800" dirty="0"/>
              <a:t>Paprašyti pakomentuoti kas buvo ne tai</a:t>
            </a:r>
            <a:r>
              <a:rPr lang="en-US" sz="800" dirty="0"/>
              <a:t>p</a:t>
            </a:r>
            <a:r>
              <a:rPr lang="lt-LT" sz="800" dirty="0"/>
              <a:t>.</a:t>
            </a:r>
            <a:endParaRPr lang="en-US" altLang="lt-LT" sz="800" b="1" u="sng" dirty="0">
              <a:solidFill>
                <a:srgbClr val="FF000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Operatyviai informuoti VV darbuotojus įkeliant informaciją į DVS </a:t>
            </a:r>
            <a:r>
              <a:rPr lang="lt-LT" sz="800" dirty="0" err="1"/>
              <a:t>Doclogix</a:t>
            </a:r>
            <a:r>
              <a:rPr lang="lt-LT" sz="800" dirty="0"/>
              <a:t> sistemą ir papildomai nepriklausomam vertintojui nusiųsti informaciją apie įkėlimo faktą el. paštu: </a:t>
            </a:r>
            <a:r>
              <a:rPr lang="lt-LT" sz="800" dirty="0" err="1"/>
              <a:t>nora.zikaite</a:t>
            </a:r>
            <a:r>
              <a:rPr lang="en-US" sz="800" dirty="0"/>
              <a:t>@vv.lt</a:t>
            </a:r>
            <a:endParaRPr lang="fi-FI" sz="800" dirty="0"/>
          </a:p>
          <a:p>
            <a:pPr marL="171450" indent="-171450" eaLnBrk="1" fontAlgn="auto" hangingPunct="1">
              <a:spcBef>
                <a:spcPts val="0"/>
              </a:spcBef>
              <a:spcAft>
                <a:spcPts val="0"/>
              </a:spcAft>
              <a:buFont typeface="Wingdings" panose="05000000000000000000" pitchFamily="2" charset="2"/>
              <a:buChar char="ü"/>
              <a:defRPr/>
            </a:pPr>
            <a:r>
              <a:rPr lang="fi-FI" sz="800" b="1" dirty="0"/>
              <a:t>HA prane</a:t>
            </a:r>
            <a:r>
              <a:rPr lang="lt-LT" sz="800" b="1" dirty="0"/>
              <a:t>šime pateikiama informacija: </a:t>
            </a:r>
          </a:p>
          <a:p>
            <a:pPr marL="171450" indent="-171450" eaLnBrk="1" fontAlgn="auto" hangingPunct="1">
              <a:spcBef>
                <a:spcPts val="0"/>
              </a:spcBef>
              <a:spcAft>
                <a:spcPts val="0"/>
              </a:spcAft>
              <a:buFontTx/>
              <a:buChar char="-"/>
              <a:defRPr/>
            </a:pPr>
            <a:r>
              <a:rPr lang="lt-LT" sz="800" dirty="0"/>
              <a:t>Duomenų bazės puslapio pav.</a:t>
            </a:r>
            <a:endParaRPr lang="en-US" sz="800" dirty="0"/>
          </a:p>
          <a:p>
            <a:pPr marL="171450" indent="-171450" eaLnBrk="1" fontAlgn="auto" hangingPunct="1">
              <a:spcBef>
                <a:spcPts val="0"/>
              </a:spcBef>
              <a:spcAft>
                <a:spcPts val="0"/>
              </a:spcAft>
              <a:buFontTx/>
              <a:buChar char="-"/>
              <a:defRPr/>
            </a:pPr>
            <a:r>
              <a:rPr lang="en-US" sz="800" dirty="0"/>
              <a:t>Darbuotoj</a:t>
            </a:r>
            <a:r>
              <a:rPr lang="lt-LT" sz="800" dirty="0"/>
              <a:t>o</a:t>
            </a:r>
            <a:r>
              <a:rPr lang="en-US" sz="800" dirty="0"/>
              <a:t> </a:t>
            </a:r>
            <a:r>
              <a:rPr lang="en-US" sz="800" dirty="0" err="1"/>
              <a:t>ar</a:t>
            </a:r>
            <a:r>
              <a:rPr lang="en-US" sz="800" dirty="0"/>
              <a:t> </a:t>
            </a:r>
            <a:r>
              <a:rPr lang="lt-LT" sz="800" dirty="0"/>
              <a:t>įmonės HA</a:t>
            </a:r>
          </a:p>
          <a:p>
            <a:pPr marL="171450" indent="-171450" eaLnBrk="1" fontAlgn="auto" hangingPunct="1">
              <a:spcBef>
                <a:spcPts val="0"/>
              </a:spcBef>
              <a:spcAft>
                <a:spcPts val="0"/>
              </a:spcAft>
              <a:buFontTx/>
              <a:buChar char="-"/>
              <a:defRPr/>
            </a:pPr>
            <a:r>
              <a:rPr lang="lt-LT" sz="800" dirty="0"/>
              <a:t>Kliento tel. Nr.</a:t>
            </a:r>
          </a:p>
          <a:p>
            <a:pPr marL="171450" indent="-171450" eaLnBrk="1" fontAlgn="auto" hangingPunct="1">
              <a:spcBef>
                <a:spcPts val="0"/>
              </a:spcBef>
              <a:spcAft>
                <a:spcPts val="0"/>
              </a:spcAft>
              <a:buFontTx/>
              <a:buChar char="-"/>
              <a:defRPr/>
            </a:pPr>
            <a:r>
              <a:rPr lang="lt-LT" sz="800" dirty="0"/>
              <a:t>Kliento komentaras su balu</a:t>
            </a:r>
          </a:p>
          <a:p>
            <a:pPr marL="171450" indent="-171450" eaLnBrk="1" fontAlgn="auto" hangingPunct="1">
              <a:spcBef>
                <a:spcPts val="0"/>
              </a:spcBef>
              <a:spcAft>
                <a:spcPts val="0"/>
              </a:spcAft>
              <a:buFontTx/>
              <a:buChar char="-"/>
              <a:defRPr/>
            </a:pPr>
            <a:r>
              <a:rPr lang="lt-LT" sz="800" dirty="0"/>
              <a:t>Pokalbio įrašas</a:t>
            </a:r>
            <a:endParaRPr lang="fi-FI" sz="800" dirty="0"/>
          </a:p>
        </p:txBody>
      </p:sp>
    </p:spTree>
    <p:extLst>
      <p:ext uri="{BB962C8B-B14F-4D97-AF65-F5344CB8AC3E}">
        <p14:creationId xmlns:p14="http://schemas.microsoft.com/office/powerpoint/2010/main" val="30063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5E7B6-D0E5-4CC3-9754-AAE2A83E6F87}"/>
              </a:ext>
            </a:extLst>
          </p:cNvPr>
          <p:cNvSpPr txBox="1"/>
          <p:nvPr/>
        </p:nvSpPr>
        <p:spPr>
          <a:xfrm>
            <a:off x="769942" y="569797"/>
            <a:ext cx="5630857" cy="584775"/>
          </a:xfrm>
          <a:prstGeom prst="rect">
            <a:avLst/>
          </a:prstGeom>
          <a:noFill/>
        </p:spPr>
        <p:txBody>
          <a:bodyPr wrap="square" rtlCol="0">
            <a:spAutoFit/>
          </a:bodyPr>
          <a:lstStyle/>
          <a:p>
            <a:r>
              <a:rPr lang="lt-LT" altLang="lt-LT" sz="3200" b="1" dirty="0">
                <a:solidFill>
                  <a:srgbClr val="00B0F0"/>
                </a:solidFill>
              </a:rPr>
              <a:t>PP transakcini</a:t>
            </a:r>
            <a:r>
              <a:rPr lang="en-US" altLang="lt-LT" sz="3200" b="1" dirty="0">
                <a:solidFill>
                  <a:srgbClr val="00B0F0"/>
                </a:solidFill>
              </a:rPr>
              <a:t>s</a:t>
            </a:r>
            <a:r>
              <a:rPr lang="lt-LT" altLang="lt-LT" sz="3200" b="1" dirty="0">
                <a:solidFill>
                  <a:srgbClr val="00B0F0"/>
                </a:solidFill>
              </a:rPr>
              <a:t> tyrim</a:t>
            </a:r>
            <a:r>
              <a:rPr lang="en-US" altLang="lt-LT" sz="3200" b="1" dirty="0">
                <a:solidFill>
                  <a:srgbClr val="00B0F0"/>
                </a:solidFill>
              </a:rPr>
              <a:t>as</a:t>
            </a:r>
            <a:endParaRPr lang="lt-LT" altLang="lt-LT" sz="3200" b="1" dirty="0">
              <a:solidFill>
                <a:srgbClr val="00B0F0"/>
              </a:solidFill>
            </a:endParaRPr>
          </a:p>
        </p:txBody>
      </p:sp>
      <p:sp>
        <p:nvSpPr>
          <p:cNvPr id="5" name="Slide Number Placeholder 4">
            <a:extLst>
              <a:ext uri="{FF2B5EF4-FFF2-40B4-BE49-F238E27FC236}">
                <a16:creationId xmlns:a16="http://schemas.microsoft.com/office/drawing/2014/main" id="{494D633D-24CB-4D42-AC1F-B46E54AA7F36}"/>
              </a:ext>
            </a:extLst>
          </p:cNvPr>
          <p:cNvSpPr>
            <a:spLocks noGrp="1"/>
          </p:cNvSpPr>
          <p:nvPr>
            <p:ph type="sldNum" sz="quarter" idx="12"/>
          </p:nvPr>
        </p:nvSpPr>
        <p:spPr/>
        <p:txBody>
          <a:bodyPr/>
          <a:lstStyle/>
          <a:p>
            <a:fld id="{58FF640A-836C-497D-BED0-F0028F3EA592}" type="slidenum">
              <a:rPr lang="lt-LT" smtClean="0"/>
              <a:pPr/>
              <a:t>5</a:t>
            </a:fld>
            <a:endParaRPr lang="lt-LT" dirty="0"/>
          </a:p>
        </p:txBody>
      </p:sp>
      <p:sp>
        <p:nvSpPr>
          <p:cNvPr id="14" name="TextBox 1">
            <a:extLst>
              <a:ext uri="{FF2B5EF4-FFF2-40B4-BE49-F238E27FC236}">
                <a16:creationId xmlns:a16="http://schemas.microsoft.com/office/drawing/2014/main" id="{B52A8F1B-002A-4CA0-AFD0-473E9EE62B37}"/>
              </a:ext>
            </a:extLst>
          </p:cNvPr>
          <p:cNvSpPr txBox="1">
            <a:spLocks noChangeArrowheads="1"/>
          </p:cNvSpPr>
          <p:nvPr/>
        </p:nvSpPr>
        <p:spPr bwMode="auto">
          <a:xfrm>
            <a:off x="296861" y="1033555"/>
            <a:ext cx="7410979" cy="2446824"/>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altLang="lt-LT" sz="1000" b="1" u="sng" dirty="0">
                <a:solidFill>
                  <a:srgbClr val="00B0F0"/>
                </a:solidFill>
              </a:rPr>
              <a:t>POKALBIO SKRIPTAS</a:t>
            </a:r>
          </a:p>
          <a:p>
            <a:pPr eaLnBrk="1" fontAlgn="auto" hangingPunct="1">
              <a:spcBef>
                <a:spcPts val="0"/>
              </a:spcBef>
              <a:spcAft>
                <a:spcPts val="0"/>
              </a:spcAft>
              <a:defRPr/>
            </a:pPr>
            <a:endParaRPr lang="lt-LT" altLang="lt-LT" sz="800" b="1" u="sng" dirty="0">
              <a:solidFill>
                <a:srgbClr val="00B0F0"/>
              </a:solidFill>
            </a:endParaRPr>
          </a:p>
          <a:p>
            <a:pPr>
              <a:defRPr/>
            </a:pPr>
            <a:r>
              <a:rPr lang="lt-LT" altLang="lt-LT" sz="900" i="1" dirty="0"/>
              <a:t>Laba diena. Aš esu </a:t>
            </a:r>
            <a:r>
              <a:rPr lang="lt-LT" altLang="lt-LT" sz="900" i="1" dirty="0">
                <a:solidFill>
                  <a:schemeClr val="tx1">
                    <a:lumMod val="50000"/>
                    <a:lumOff val="50000"/>
                  </a:schemeClr>
                </a:solidFill>
              </a:rPr>
              <a:t>(Vardas) </a:t>
            </a:r>
            <a:r>
              <a:rPr lang="lt-LT" altLang="lt-LT" sz="900" i="1" dirty="0"/>
              <a:t>ir skambinu Jums iš „Vilniaus vandenų“ .</a:t>
            </a:r>
          </a:p>
          <a:p>
            <a:pPr>
              <a:defRPr/>
            </a:pPr>
            <a:r>
              <a:rPr lang="lt-LT" altLang="lt-LT" sz="900" i="1" dirty="0"/>
              <a:t>Praėjusį mėnesį „Vilniaus vandenų“ darbuotojai Jums suteikė paslaugą  ...... </a:t>
            </a:r>
            <a:r>
              <a:rPr lang="lt-LT" altLang="lt-LT" sz="900" i="1" dirty="0">
                <a:solidFill>
                  <a:schemeClr val="tx1">
                    <a:lumMod val="50000"/>
                    <a:lumOff val="50000"/>
                  </a:schemeClr>
                </a:solidFill>
              </a:rPr>
              <a:t>(paslaugos pavadinimas).</a:t>
            </a:r>
          </a:p>
          <a:p>
            <a:pPr>
              <a:defRPr/>
            </a:pPr>
            <a:r>
              <a:rPr lang="lt-LT" altLang="lt-LT" sz="900" i="1" dirty="0"/>
              <a:t>Mums labai svarbi Jūsų nuomonė todėl norėčiau Jums užduoti keletą klausimų apie „Vilniaus vandenų“ suteiktas paslaugas bei aptarnavimą. Ar turėtumėte laiko atsakyti į šiuos klausimus dabar? Užtruksim keletą minučių.</a:t>
            </a:r>
          </a:p>
          <a:p>
            <a:pPr>
              <a:defRPr/>
            </a:pPr>
            <a:r>
              <a:rPr lang="en-US" altLang="lt-LT" sz="900" i="1" dirty="0"/>
              <a:t>Informuojame</a:t>
            </a:r>
            <a:r>
              <a:rPr lang="lt-LT" altLang="lt-LT" sz="900" i="1" dirty="0"/>
              <a:t>, kad pokalbis b</a:t>
            </a:r>
            <a:r>
              <a:rPr lang="en-US" altLang="lt-LT" sz="900" i="1" dirty="0"/>
              <a:t>us</a:t>
            </a:r>
            <a:r>
              <a:rPr lang="lt-LT" altLang="lt-LT" sz="900" i="1" dirty="0"/>
              <a:t> įrašytas</a:t>
            </a:r>
            <a:r>
              <a:rPr lang="en-US" altLang="lt-LT" sz="900" i="1" dirty="0"/>
              <a:t>, </a:t>
            </a:r>
            <a:r>
              <a:rPr lang="lt-LT" altLang="lt-LT" sz="900" i="1" dirty="0"/>
              <a:t>kokybės užtikrinimo tikslu.</a:t>
            </a:r>
            <a:endParaRPr lang="en-US" altLang="lt-LT" sz="900" i="1" dirty="0"/>
          </a:p>
          <a:p>
            <a:pPr>
              <a:defRPr/>
            </a:pPr>
            <a:r>
              <a:rPr lang="lt-LT" altLang="lt-LT" sz="900" i="1" dirty="0"/>
              <a:t>Dabar aš Jums perskaitysiu įvairius „Vilniaus vandenų“ suteiktų paslaugų ir aptarnavimo aspektus bei savybes. Įvertinkite kiekvieną aspektą balais nuo 1 iki 10, kur 10 reiškia „Puikiai“, o 1 – „Labai blogai (NN – neskaityti, žymėti, jei klientas nežino, negali įvertinti)</a:t>
            </a:r>
          </a:p>
          <a:p>
            <a:pPr>
              <a:defRPr/>
            </a:pPr>
            <a:r>
              <a:rPr lang="lt-LT" altLang="lt-LT" sz="900" i="1" dirty="0"/>
              <a:t>Akcentuoju, jog atsakinėdami turėtumėte remtis tik patirtimi ir įspūdžiu, kurį patyrėte užsakę paslaugą  ...... </a:t>
            </a:r>
            <a:r>
              <a:rPr lang="lt-LT" altLang="lt-LT" sz="900" i="1" dirty="0">
                <a:solidFill>
                  <a:srgbClr val="FF0000"/>
                </a:solidFill>
              </a:rPr>
              <a:t>(paslaugos pavadinimas)</a:t>
            </a:r>
          </a:p>
          <a:p>
            <a:pPr>
              <a:defRPr/>
            </a:pPr>
            <a:r>
              <a:rPr lang="lt-LT" altLang="lt-LT" sz="900" i="1" dirty="0">
                <a:solidFill>
                  <a:srgbClr val="FF0000"/>
                </a:solidFill>
              </a:rPr>
              <a:t>SVARBU</a:t>
            </a:r>
            <a:r>
              <a:rPr lang="en-US" altLang="lt-LT" sz="900" i="1" dirty="0">
                <a:solidFill>
                  <a:srgbClr val="FF0000"/>
                </a:solidFill>
              </a:rPr>
              <a:t>! D</a:t>
            </a:r>
            <a:r>
              <a:rPr lang="lt-LT" altLang="lt-LT" sz="900" i="1" dirty="0">
                <a:solidFill>
                  <a:srgbClr val="FF0000"/>
                </a:solidFill>
              </a:rPr>
              <a:t>ėl įvado/išvado įrengimo paslaugos. </a:t>
            </a:r>
            <a:r>
              <a:rPr lang="lt-LT" altLang="lt-LT" sz="900" i="1" dirty="0"/>
              <a:t>Prieš pradėdami kliento apklausimą turime akcentuoti jog:  turėtumėte vertinti tik tą darbų dalį, kai darbai dėl prisijungimo prie tinklų vykdyti jūsų namui, ir nevertinti gatvėje klojamų tinklų darbų.</a:t>
            </a:r>
          </a:p>
          <a:p>
            <a:pPr eaLnBrk="1" fontAlgn="auto" hangingPunct="1">
              <a:spcBef>
                <a:spcPts val="0"/>
              </a:spcBef>
              <a:spcAft>
                <a:spcPts val="0"/>
              </a:spcAft>
              <a:defRPr/>
            </a:pPr>
            <a:endParaRPr lang="lt-LT" altLang="lt-LT" sz="900" i="1" dirty="0"/>
          </a:p>
          <a:p>
            <a:pPr>
              <a:defRPr/>
            </a:pPr>
            <a:r>
              <a:rPr lang="en-US" altLang="lt-LT" sz="900" b="1" i="1" dirty="0"/>
              <a:t>	</a:t>
            </a:r>
            <a:r>
              <a:rPr lang="lt-LT" altLang="lt-LT" sz="900" b="1" i="1" dirty="0"/>
              <a:t>A1. </a:t>
            </a:r>
            <a:r>
              <a:rPr lang="lt-LT" altLang="lt-LT" sz="900" i="1" dirty="0"/>
              <a:t>Dabar aš Jums perskaitysiu įvairius „Vilniaus vandenų“ suteiktų paslaugų ir aptarnavimo aspektus bei savybes. Įvertinkite kiekvieną aspektą balais nuo 1 iki 10, kur 10 reiškia „Puikiai“, o 1 – „Labai blogai </a:t>
            </a:r>
            <a:r>
              <a:rPr lang="lt-LT" altLang="lt-LT" sz="900" i="1" dirty="0">
                <a:solidFill>
                  <a:schemeClr val="tx1">
                    <a:lumMod val="50000"/>
                    <a:lumOff val="50000"/>
                  </a:schemeClr>
                </a:solidFill>
              </a:rPr>
              <a:t>(NN – neskaityti, žymėti, jei klientas nežino, negali įvertinti)</a:t>
            </a:r>
          </a:p>
          <a:p>
            <a:pPr>
              <a:defRPr/>
            </a:pPr>
            <a:r>
              <a:rPr lang="lt-LT" altLang="lt-LT" sz="900" i="1" dirty="0"/>
              <a:t>Akcentuoju, jog atsakinėdami turėtumėte remtis tik patirtimi ir įspūdžiu, kurį patyrėte užsakę paslaugą  ...... </a:t>
            </a:r>
            <a:r>
              <a:rPr lang="lt-LT" altLang="lt-LT" sz="900" i="1" dirty="0">
                <a:solidFill>
                  <a:schemeClr val="tx1">
                    <a:lumMod val="50000"/>
                    <a:lumOff val="50000"/>
                  </a:schemeClr>
                </a:solidFill>
              </a:rPr>
              <a:t>(paslaugos pavadinimas)</a:t>
            </a:r>
          </a:p>
          <a:p>
            <a:pPr eaLnBrk="1" fontAlgn="auto" hangingPunct="1">
              <a:spcBef>
                <a:spcPts val="0"/>
              </a:spcBef>
              <a:spcAft>
                <a:spcPts val="0"/>
              </a:spcAft>
              <a:defRPr/>
            </a:pPr>
            <a:endParaRPr lang="en-US" altLang="lt-LT" sz="900" i="1" dirty="0">
              <a:solidFill>
                <a:schemeClr val="tx1">
                  <a:lumMod val="50000"/>
                  <a:lumOff val="50000"/>
                </a:schemeClr>
              </a:solidFill>
            </a:endParaRPr>
          </a:p>
        </p:txBody>
      </p:sp>
      <p:sp>
        <p:nvSpPr>
          <p:cNvPr id="18" name="TextBox 2">
            <a:extLst>
              <a:ext uri="{FF2B5EF4-FFF2-40B4-BE49-F238E27FC236}">
                <a16:creationId xmlns:a16="http://schemas.microsoft.com/office/drawing/2014/main" id="{43D1B0F3-67D6-49D9-8479-C99B46DC5B11}"/>
              </a:ext>
            </a:extLst>
          </p:cNvPr>
          <p:cNvSpPr txBox="1">
            <a:spLocks noChangeArrowheads="1"/>
          </p:cNvSpPr>
          <p:nvPr/>
        </p:nvSpPr>
        <p:spPr bwMode="auto">
          <a:xfrm>
            <a:off x="7772739" y="3756748"/>
            <a:ext cx="2227638" cy="1815882"/>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800" b="1" u="sng" dirty="0">
                <a:solidFill>
                  <a:srgbClr val="00B0F0"/>
                </a:solidFill>
              </a:rPr>
              <a:t>PASTABOS</a:t>
            </a:r>
            <a:r>
              <a:rPr lang="en-US" sz="800" b="1" dirty="0">
                <a:solidFill>
                  <a:srgbClr val="00B0F0"/>
                </a:solidFill>
              </a:rPr>
              <a:t>:</a:t>
            </a:r>
            <a:endParaRPr lang="en-US" altLang="lt-LT" sz="800" b="1" u="sng" dirty="0">
              <a:solidFill>
                <a:srgbClr val="00B0F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Naujų įrašų apklausą KC vykdo kiekvieno mėnesio 10-15d. (prikausomai nuo to, kada pateikiami duomenys lentelėje, tačiau ne vėliau nei 2d. po duomenų įkėlimo)</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Su klientu susisiekti ne daugiau kaip per 2 skambučius. Nepavykus atlikti apklausos- įrašyti įrašą duomenų bazėje "Nepavyko susisiekti“</a:t>
            </a:r>
            <a:r>
              <a:rPr lang="en-US" sz="800" dirty="0"/>
              <a:t>.</a:t>
            </a:r>
            <a:endParaRPr lang="lt-LT" sz="800" dirty="0"/>
          </a:p>
          <a:p>
            <a:pPr marL="171450" indent="-171450" eaLnBrk="1" fontAlgn="auto" hangingPunct="1">
              <a:spcBef>
                <a:spcPts val="0"/>
              </a:spcBef>
              <a:spcAft>
                <a:spcPts val="0"/>
              </a:spcAft>
              <a:buFont typeface="Wingdings" panose="05000000000000000000" pitchFamily="2" charset="2"/>
              <a:buChar char="ü"/>
              <a:defRPr/>
            </a:pPr>
            <a:r>
              <a:rPr lang="lt-LT" sz="800" dirty="0"/>
              <a:t>Vertinimo skalė nuo </a:t>
            </a:r>
            <a:r>
              <a:rPr lang="en-US" sz="800" dirty="0"/>
              <a:t>1</a:t>
            </a:r>
            <a:r>
              <a:rPr lang="lt-LT" sz="800" dirty="0"/>
              <a:t> iki 10.</a:t>
            </a:r>
          </a:p>
          <a:p>
            <a:pPr marL="171450" indent="-171450" eaLnBrk="1" fontAlgn="auto" hangingPunct="1">
              <a:spcBef>
                <a:spcPts val="0"/>
              </a:spcBef>
              <a:spcAft>
                <a:spcPts val="0"/>
              </a:spcAft>
              <a:buFont typeface="Wingdings" panose="05000000000000000000" pitchFamily="2" charset="2"/>
              <a:buChar char="ü"/>
              <a:defRPr/>
            </a:pPr>
            <a:r>
              <a:rPr lang="lt-LT" sz="800" dirty="0"/>
              <a:t>Rašomi tik sveiki skaičiai.</a:t>
            </a:r>
            <a:endParaRPr lang="en-US" sz="800" dirty="0"/>
          </a:p>
          <a:p>
            <a:pPr marL="171450" indent="-171450" eaLnBrk="1" fontAlgn="auto" hangingPunct="1">
              <a:spcBef>
                <a:spcPts val="0"/>
              </a:spcBef>
              <a:spcAft>
                <a:spcPts val="0"/>
              </a:spcAft>
              <a:buFont typeface="Wingdings" panose="05000000000000000000" pitchFamily="2" charset="2"/>
              <a:buChar char="ü"/>
              <a:defRPr/>
            </a:pPr>
            <a:r>
              <a:rPr lang="lt-LT" sz="800" dirty="0"/>
              <a:t>Rašoma viena įvertinimo reikšmė (negali būti 8-9) . Jei klientas sako, kad tarp 8 ir 9 rašoma visuomet didesnė reikšmė- 9.</a:t>
            </a:r>
            <a:endParaRPr lang="en-US" sz="800" dirty="0"/>
          </a:p>
        </p:txBody>
      </p:sp>
      <p:graphicFrame>
        <p:nvGraphicFramePr>
          <p:cNvPr id="10" name="Table 9">
            <a:extLst>
              <a:ext uri="{FF2B5EF4-FFF2-40B4-BE49-F238E27FC236}">
                <a16:creationId xmlns:a16="http://schemas.microsoft.com/office/drawing/2014/main" id="{D8FCD56C-DA95-4906-B8AB-12A2CA0B423A}"/>
              </a:ext>
            </a:extLst>
          </p:cNvPr>
          <p:cNvGraphicFramePr>
            <a:graphicFrameLocks noGrp="1"/>
          </p:cNvGraphicFramePr>
          <p:nvPr>
            <p:extLst>
              <p:ext uri="{D42A27DB-BD31-4B8C-83A1-F6EECF244321}">
                <p14:modId xmlns:p14="http://schemas.microsoft.com/office/powerpoint/2010/main" val="29256908"/>
              </p:ext>
            </p:extLst>
          </p:nvPr>
        </p:nvGraphicFramePr>
        <p:xfrm>
          <a:off x="361266" y="3294273"/>
          <a:ext cx="7102898" cy="1524000"/>
        </p:xfrm>
        <a:graphic>
          <a:graphicData uri="http://schemas.openxmlformats.org/drawingml/2006/table">
            <a:tbl>
              <a:tblPr/>
              <a:tblGrid>
                <a:gridCol w="294306">
                  <a:extLst>
                    <a:ext uri="{9D8B030D-6E8A-4147-A177-3AD203B41FA5}">
                      <a16:colId xmlns:a16="http://schemas.microsoft.com/office/drawing/2014/main" val="3949371371"/>
                    </a:ext>
                  </a:extLst>
                </a:gridCol>
                <a:gridCol w="6808592">
                  <a:extLst>
                    <a:ext uri="{9D8B030D-6E8A-4147-A177-3AD203B41FA5}">
                      <a16:colId xmlns:a16="http://schemas.microsoft.com/office/drawing/2014/main" val="967550254"/>
                    </a:ext>
                  </a:extLst>
                </a:gridCol>
              </a:tblGrid>
              <a:tr h="190500">
                <a:tc>
                  <a:txBody>
                    <a:bodyPr/>
                    <a:lstStyle/>
                    <a:p>
                      <a:pPr algn="ctr" fontAlgn="b"/>
                      <a:r>
                        <a:rPr lang="lt-LT" sz="900" b="1" i="1" u="none" strike="noStrike">
                          <a:solidFill>
                            <a:srgbClr val="000000"/>
                          </a:solidFill>
                          <a:effectLst/>
                          <a:latin typeface="Calibri" panose="020F0502020204030204" pitchFamily="34" charset="0"/>
                        </a:rPr>
                        <a:t>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t-LT" sz="900" b="1" i="1" u="none" strike="noStrike">
                          <a:solidFill>
                            <a:srgbClr val="000000"/>
                          </a:solidFill>
                          <a:effectLst/>
                          <a:latin typeface="Calibri" panose="020F0502020204030204" pitchFamily="34" charset="0"/>
                        </a:rPr>
                        <a:t>Klausimai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066317"/>
                  </a:ext>
                </a:extLst>
              </a:tr>
              <a:tr h="190500">
                <a:tc>
                  <a:txBody>
                    <a:bodyPr/>
                    <a:lstStyle/>
                    <a:p>
                      <a:pPr algn="ctr" fontAlgn="b"/>
                      <a:r>
                        <a:rPr lang="lt-LT" sz="900" b="0" i="1"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900" b="0" i="1" u="none" strike="noStrike">
                          <a:solidFill>
                            <a:srgbClr val="000000"/>
                          </a:solidFill>
                          <a:effectLst/>
                          <a:latin typeface="Calibri" panose="020F0502020204030204" pitchFamily="34" charset="0"/>
                        </a:rPr>
                        <a:t>Jums buvo suteikta aiški informacija apie paslaugos suteikimo sąlygas ir kainas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694271"/>
                  </a:ext>
                </a:extLst>
              </a:tr>
              <a:tr h="190500">
                <a:tc>
                  <a:txBody>
                    <a:bodyPr/>
                    <a:lstStyle/>
                    <a:p>
                      <a:pPr algn="ctr" fontAlgn="b"/>
                      <a:r>
                        <a:rPr lang="lt-LT" sz="900" b="0" i="1"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900" b="0" i="1" u="none" strike="noStrike">
                          <a:solidFill>
                            <a:srgbClr val="000000"/>
                          </a:solidFill>
                          <a:effectLst/>
                          <a:latin typeface="Calibri" panose="020F0502020204030204" pitchFamily="34" charset="0"/>
                        </a:rPr>
                        <a:t>Reikalingų dokumentų ar prašymų pateikimo tvarka buvo aiški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410642"/>
                  </a:ext>
                </a:extLst>
              </a:tr>
              <a:tr h="190500">
                <a:tc>
                  <a:txBody>
                    <a:bodyPr/>
                    <a:lstStyle/>
                    <a:p>
                      <a:pPr algn="ctr" fontAlgn="b"/>
                      <a:r>
                        <a:rPr lang="lt-LT" sz="900" b="0" i="1"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900" b="0" i="1" u="none" strike="noStrike">
                          <a:solidFill>
                            <a:srgbClr val="000000"/>
                          </a:solidFill>
                          <a:effectLst/>
                          <a:latin typeface="Calibri" panose="020F0502020204030204" pitchFamily="34" charset="0"/>
                        </a:rPr>
                        <a:t>Suteiktų paslaugų atlikimo laikas atitiko Jūsų lūkesčius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14062"/>
                  </a:ext>
                </a:extLst>
              </a:tr>
              <a:tr h="190500">
                <a:tc>
                  <a:txBody>
                    <a:bodyPr/>
                    <a:lstStyle/>
                    <a:p>
                      <a:pPr algn="ctr" fontAlgn="b"/>
                      <a:r>
                        <a:rPr lang="lt-LT" sz="900" b="0" i="1"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t-LT" sz="900" b="0" i="1" u="none" strike="noStrike">
                          <a:solidFill>
                            <a:srgbClr val="000000"/>
                          </a:solidFill>
                          <a:effectLst/>
                          <a:latin typeface="Calibri" panose="020F0502020204030204" pitchFamily="34" charset="0"/>
                        </a:rPr>
                        <a:t>Paslauga buvo suteikta kokybiškai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743057"/>
                  </a:ext>
                </a:extLst>
              </a:tr>
              <a:tr h="190500">
                <a:tc>
                  <a:txBody>
                    <a:bodyPr/>
                    <a:lstStyle/>
                    <a:p>
                      <a:pPr algn="ctr" fontAlgn="b"/>
                      <a:r>
                        <a:rPr lang="lt-LT" sz="900" b="0" i="1"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t-LT" sz="900" b="0" i="1" u="none" strike="noStrike">
                          <a:solidFill>
                            <a:srgbClr val="000000"/>
                          </a:solidFill>
                          <a:effectLst/>
                          <a:latin typeface="Calibri" panose="020F0502020204030204" pitchFamily="34" charset="0"/>
                        </a:rPr>
                        <a:t>Kaina atitiko kokybę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50780"/>
                  </a:ext>
                </a:extLst>
              </a:tr>
              <a:tr h="190500">
                <a:tc>
                  <a:txBody>
                    <a:bodyPr/>
                    <a:lstStyle/>
                    <a:p>
                      <a:pPr algn="ctr" fontAlgn="b"/>
                      <a:r>
                        <a:rPr lang="lt-LT" sz="900" b="0" i="1"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900" b="0" i="1" u="none" strike="noStrike" dirty="0">
                          <a:solidFill>
                            <a:srgbClr val="000000"/>
                          </a:solidFill>
                          <a:effectLst/>
                          <a:latin typeface="Calibri" panose="020F0502020204030204" pitchFamily="34" charset="0"/>
                        </a:rPr>
                        <a:t>Darbuotojai buvo mandagūs ir paslaugūs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20259"/>
                  </a:ext>
                </a:extLst>
              </a:tr>
              <a:tr h="190500">
                <a:tc>
                  <a:txBody>
                    <a:bodyPr/>
                    <a:lstStyle/>
                    <a:p>
                      <a:pPr algn="ctr" fontAlgn="b"/>
                      <a:r>
                        <a:rPr lang="lt-LT" sz="900" b="0" i="1"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t-LT" sz="900" b="0" i="1" u="none" strike="noStrike" dirty="0">
                          <a:solidFill>
                            <a:srgbClr val="000000"/>
                          </a:solidFill>
                          <a:effectLst/>
                          <a:latin typeface="Calibri" panose="020F0502020204030204" pitchFamily="34" charset="0"/>
                        </a:rPr>
                        <a:t>Kokia tikimybė, kad rekomenduosite mus draugui ar kolegai? Įvertinkite nuo 0 iki 10, kai 0 yra mažai tikėta, 10—daug tikėtina.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09956"/>
                  </a:ext>
                </a:extLst>
              </a:tr>
            </a:tbl>
          </a:graphicData>
        </a:graphic>
      </p:graphicFrame>
      <p:sp>
        <p:nvSpPr>
          <p:cNvPr id="11" name="TextBox 1">
            <a:extLst>
              <a:ext uri="{FF2B5EF4-FFF2-40B4-BE49-F238E27FC236}">
                <a16:creationId xmlns:a16="http://schemas.microsoft.com/office/drawing/2014/main" id="{68607628-CCD5-4857-A4FD-FC982B65A291}"/>
              </a:ext>
            </a:extLst>
          </p:cNvPr>
          <p:cNvSpPr txBox="1">
            <a:spLocks noChangeArrowheads="1"/>
          </p:cNvSpPr>
          <p:nvPr/>
        </p:nvSpPr>
        <p:spPr bwMode="auto">
          <a:xfrm>
            <a:off x="296861" y="4909847"/>
            <a:ext cx="7668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628650" indent="-171450">
              <a:defRPr>
                <a:solidFill>
                  <a:schemeClr val="tx1"/>
                </a:solidFill>
                <a:latin typeface="Calibri" panose="020F0502020204030204" pitchFamily="34" charset="0"/>
              </a:defRPr>
            </a:lvl2pPr>
            <a:lvl3pPr marL="1085850" indent="-1714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lt-LT" altLang="lt-LT" sz="800" b="1" dirty="0"/>
              <a:t>	</a:t>
            </a:r>
            <a:r>
              <a:rPr lang="lt-LT" altLang="lt-LT" sz="900" b="1" i="1" dirty="0"/>
              <a:t>A2. </a:t>
            </a:r>
            <a:r>
              <a:rPr lang="lt-LT" sz="900" i="1" dirty="0">
                <a:solidFill>
                  <a:srgbClr val="000000"/>
                </a:solidFill>
              </a:rPr>
              <a:t>Ar susidūrėte su nesklandumais ir turite pastabų dėl paslaugos užsakymo ar jos suteikimo</a:t>
            </a:r>
            <a:r>
              <a:rPr lang="lt-LT" altLang="lt-LT" sz="900" i="1" dirty="0"/>
              <a:t>?</a:t>
            </a:r>
            <a:r>
              <a:rPr lang="en-US" altLang="lt-LT" sz="900" i="1" dirty="0"/>
              <a:t> </a:t>
            </a:r>
            <a:r>
              <a:rPr lang="lt-LT" altLang="lt-LT" sz="900" i="1" u="sng" dirty="0"/>
              <a:t>Atviras atsakymas</a:t>
            </a:r>
          </a:p>
          <a:p>
            <a:pPr eaLnBrk="1" hangingPunct="1"/>
            <a:endParaRPr lang="lt-LT" altLang="lt-LT" sz="900" i="1" u="sng" dirty="0"/>
          </a:p>
          <a:p>
            <a:pPr algn="ctr" eaLnBrk="1" hangingPunct="1"/>
            <a:r>
              <a:rPr lang="lt-LT" altLang="lt-LT" sz="900" b="1" dirty="0"/>
              <a:t>                               Dėkojame, Kad dalyvavote apklausoje ir gražios Jums dienos.</a:t>
            </a:r>
          </a:p>
        </p:txBody>
      </p:sp>
      <p:pic>
        <p:nvPicPr>
          <p:cNvPr id="12" name="Paveikslėlis 6">
            <a:extLst>
              <a:ext uri="{FF2B5EF4-FFF2-40B4-BE49-F238E27FC236}">
                <a16:creationId xmlns:a16="http://schemas.microsoft.com/office/drawing/2014/main" id="{FDFBB146-779C-4703-B75D-A1C45995A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589" y="880561"/>
            <a:ext cx="20399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a:extLst>
              <a:ext uri="{FF2B5EF4-FFF2-40B4-BE49-F238E27FC236}">
                <a16:creationId xmlns:a16="http://schemas.microsoft.com/office/drawing/2014/main" id="{72783B58-F98C-440C-B068-ED626E9E00ED}"/>
              </a:ext>
            </a:extLst>
          </p:cNvPr>
          <p:cNvSpPr txBox="1">
            <a:spLocks noChangeArrowheads="1"/>
          </p:cNvSpPr>
          <p:nvPr/>
        </p:nvSpPr>
        <p:spPr bwMode="auto">
          <a:xfrm>
            <a:off x="7772245" y="2187088"/>
            <a:ext cx="2579626"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lt-LT" sz="800" b="1" u="sng" dirty="0">
                <a:solidFill>
                  <a:srgbClr val="FF0000"/>
                </a:solidFill>
              </a:rPr>
              <a:t>GAVUS „HOT ALERT“ ( &lt;7 balai ):</a:t>
            </a:r>
          </a:p>
          <a:p>
            <a:pPr marL="171450" indent="-171450" eaLnBrk="1" fontAlgn="auto" hangingPunct="1">
              <a:spcBef>
                <a:spcPts val="0"/>
              </a:spcBef>
              <a:spcAft>
                <a:spcPts val="0"/>
              </a:spcAft>
              <a:buFont typeface="Wingdings" panose="05000000000000000000" pitchFamily="2" charset="2"/>
              <a:buChar char="ü"/>
              <a:defRPr/>
            </a:pPr>
            <a:r>
              <a:rPr lang="lt-LT" sz="800" dirty="0"/>
              <a:t>Paprašyti pakomentuoti kas buvo ne tai</a:t>
            </a:r>
            <a:r>
              <a:rPr lang="en-US" sz="800" dirty="0"/>
              <a:t>p</a:t>
            </a:r>
            <a:r>
              <a:rPr lang="lt-LT" sz="800" dirty="0"/>
              <a:t>.</a:t>
            </a:r>
            <a:endParaRPr lang="en-US" altLang="lt-LT" sz="800" b="1" u="sng" dirty="0">
              <a:solidFill>
                <a:srgbClr val="FF0000"/>
              </a:solidFill>
            </a:endParaRPr>
          </a:p>
          <a:p>
            <a:pPr marL="171450" indent="-171450" eaLnBrk="1" fontAlgn="auto" hangingPunct="1">
              <a:spcBef>
                <a:spcPts val="0"/>
              </a:spcBef>
              <a:spcAft>
                <a:spcPts val="0"/>
              </a:spcAft>
              <a:buFont typeface="Wingdings" panose="05000000000000000000" pitchFamily="2" charset="2"/>
              <a:buChar char="ü"/>
              <a:defRPr/>
            </a:pPr>
            <a:r>
              <a:rPr lang="lt-LT" sz="800" dirty="0"/>
              <a:t>Operatyviai informuoti VV darbuotojus įkeliant informaciją į DVS </a:t>
            </a:r>
            <a:r>
              <a:rPr lang="lt-LT" sz="800" dirty="0" err="1"/>
              <a:t>Doclogix</a:t>
            </a:r>
            <a:r>
              <a:rPr lang="lt-LT" sz="800" dirty="0"/>
              <a:t> sistemą ir papildomai nepriklausomam vertintojui nusiųsti informaciją apie įkėlimo faktą el. paštu: </a:t>
            </a:r>
            <a:r>
              <a:rPr lang="lt-LT" sz="800" dirty="0" err="1"/>
              <a:t>nora.zikaite</a:t>
            </a:r>
            <a:r>
              <a:rPr lang="en-US" sz="800" dirty="0"/>
              <a:t>@vv.lt</a:t>
            </a:r>
            <a:endParaRPr lang="fi-FI" sz="800" dirty="0"/>
          </a:p>
          <a:p>
            <a:pPr marL="171450" indent="-171450" eaLnBrk="1" fontAlgn="auto" hangingPunct="1">
              <a:spcBef>
                <a:spcPts val="0"/>
              </a:spcBef>
              <a:spcAft>
                <a:spcPts val="0"/>
              </a:spcAft>
              <a:buFont typeface="Wingdings" panose="05000000000000000000" pitchFamily="2" charset="2"/>
              <a:buChar char="ü"/>
              <a:defRPr/>
            </a:pPr>
            <a:r>
              <a:rPr lang="fi-FI" sz="800" b="1" dirty="0"/>
              <a:t>HA prane</a:t>
            </a:r>
            <a:r>
              <a:rPr lang="lt-LT" sz="800" b="1" dirty="0"/>
              <a:t>šime pateikiama informacija: </a:t>
            </a:r>
          </a:p>
          <a:p>
            <a:pPr marL="171450" indent="-171450" eaLnBrk="1" fontAlgn="auto" hangingPunct="1">
              <a:spcBef>
                <a:spcPts val="0"/>
              </a:spcBef>
              <a:spcAft>
                <a:spcPts val="0"/>
              </a:spcAft>
              <a:buFontTx/>
              <a:buChar char="-"/>
              <a:defRPr/>
            </a:pPr>
            <a:r>
              <a:rPr lang="lt-LT" sz="800" dirty="0"/>
              <a:t>Duomenų bazės puslapio pav.</a:t>
            </a:r>
            <a:endParaRPr lang="en-US" sz="800" dirty="0"/>
          </a:p>
          <a:p>
            <a:pPr marL="171450" indent="-171450" eaLnBrk="1" fontAlgn="auto" hangingPunct="1">
              <a:spcBef>
                <a:spcPts val="0"/>
              </a:spcBef>
              <a:spcAft>
                <a:spcPts val="0"/>
              </a:spcAft>
              <a:buFontTx/>
              <a:buChar char="-"/>
              <a:defRPr/>
            </a:pPr>
            <a:r>
              <a:rPr lang="en-US" sz="800" dirty="0"/>
              <a:t>Darbuotoj</a:t>
            </a:r>
            <a:r>
              <a:rPr lang="lt-LT" sz="800" dirty="0"/>
              <a:t>o</a:t>
            </a:r>
            <a:r>
              <a:rPr lang="en-US" sz="800" dirty="0"/>
              <a:t> </a:t>
            </a:r>
            <a:r>
              <a:rPr lang="en-US" sz="800" dirty="0" err="1"/>
              <a:t>ar</a:t>
            </a:r>
            <a:r>
              <a:rPr lang="en-US" sz="800" dirty="0"/>
              <a:t> </a:t>
            </a:r>
            <a:r>
              <a:rPr lang="lt-LT" sz="800" dirty="0"/>
              <a:t>įmonės HA</a:t>
            </a:r>
          </a:p>
          <a:p>
            <a:pPr marL="171450" indent="-171450" eaLnBrk="1" fontAlgn="auto" hangingPunct="1">
              <a:spcBef>
                <a:spcPts val="0"/>
              </a:spcBef>
              <a:spcAft>
                <a:spcPts val="0"/>
              </a:spcAft>
              <a:buFontTx/>
              <a:buChar char="-"/>
              <a:defRPr/>
            </a:pPr>
            <a:r>
              <a:rPr lang="lt-LT" sz="800" dirty="0"/>
              <a:t>Kliento tel. Nr.</a:t>
            </a:r>
          </a:p>
          <a:p>
            <a:pPr marL="171450" indent="-171450" eaLnBrk="1" fontAlgn="auto" hangingPunct="1">
              <a:spcBef>
                <a:spcPts val="0"/>
              </a:spcBef>
              <a:spcAft>
                <a:spcPts val="0"/>
              </a:spcAft>
              <a:buFontTx/>
              <a:buChar char="-"/>
              <a:defRPr/>
            </a:pPr>
            <a:r>
              <a:rPr lang="lt-LT" sz="800" dirty="0"/>
              <a:t>Kliento komentaras su balu</a:t>
            </a:r>
          </a:p>
          <a:p>
            <a:pPr marL="171450" indent="-171450" eaLnBrk="1" fontAlgn="auto" hangingPunct="1">
              <a:spcBef>
                <a:spcPts val="0"/>
              </a:spcBef>
              <a:spcAft>
                <a:spcPts val="0"/>
              </a:spcAft>
              <a:buFontTx/>
              <a:buChar char="-"/>
              <a:defRPr/>
            </a:pPr>
            <a:r>
              <a:rPr lang="lt-LT" sz="800" dirty="0"/>
              <a:t>Pokalbio įrašas</a:t>
            </a:r>
            <a:endParaRPr lang="fi-FI" sz="800" dirty="0"/>
          </a:p>
        </p:txBody>
      </p:sp>
    </p:spTree>
    <p:extLst>
      <p:ext uri="{BB962C8B-B14F-4D97-AF65-F5344CB8AC3E}">
        <p14:creationId xmlns:p14="http://schemas.microsoft.com/office/powerpoint/2010/main" val="34938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9F244C-57D2-4FA3-9103-85DEF5A0B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F041270-4ADF-480B-8553-C81839A93BDD}"/>
              </a:ext>
            </a:extLst>
          </p:cNvPr>
          <p:cNvSpPr txBox="1"/>
          <p:nvPr/>
        </p:nvSpPr>
        <p:spPr>
          <a:xfrm>
            <a:off x="1499358" y="3609348"/>
            <a:ext cx="8750968" cy="584775"/>
          </a:xfrm>
          <a:prstGeom prst="rect">
            <a:avLst/>
          </a:prstGeom>
          <a:noFill/>
        </p:spPr>
        <p:txBody>
          <a:bodyPr wrap="square" rtlCol="0">
            <a:spAutoFit/>
          </a:bodyPr>
          <a:lstStyle/>
          <a:p>
            <a:pPr algn="ctr"/>
            <a:r>
              <a:rPr lang="lt-LT" sz="3200" b="1" i="0" dirty="0">
                <a:solidFill>
                  <a:schemeClr val="bg1"/>
                </a:solidFill>
                <a:effectLst/>
                <a:latin typeface="Carnas-Medium" panose="02000603000000020004"/>
                <a:cs typeface="Calibri" panose="020F0502020204030204" pitchFamily="34" charset="0"/>
              </a:rPr>
              <a:t>Ačiū</a:t>
            </a:r>
            <a:endParaRPr lang="lt-LT" b="1" dirty="0">
              <a:solidFill>
                <a:schemeClr val="bg1"/>
              </a:solidFill>
              <a:latin typeface="Carnas-Medium" panose="02000603000000020004"/>
              <a:cs typeface="Calibri" panose="020F0502020204030204" pitchFamily="34" charset="0"/>
            </a:endParaRPr>
          </a:p>
        </p:txBody>
      </p:sp>
      <p:sp>
        <p:nvSpPr>
          <p:cNvPr id="12" name="TextBox 11">
            <a:extLst>
              <a:ext uri="{FF2B5EF4-FFF2-40B4-BE49-F238E27FC236}">
                <a16:creationId xmlns:a16="http://schemas.microsoft.com/office/drawing/2014/main" id="{0E3ACD92-B7C3-4587-8D20-D70663087C25}"/>
              </a:ext>
            </a:extLst>
          </p:cNvPr>
          <p:cNvSpPr txBox="1"/>
          <p:nvPr/>
        </p:nvSpPr>
        <p:spPr>
          <a:xfrm>
            <a:off x="1499358" y="2798780"/>
            <a:ext cx="8750968" cy="307777"/>
          </a:xfrm>
          <a:prstGeom prst="rect">
            <a:avLst/>
          </a:prstGeom>
          <a:noFill/>
        </p:spPr>
        <p:txBody>
          <a:bodyPr wrap="square" rtlCol="0">
            <a:spAutoFit/>
          </a:bodyPr>
          <a:lstStyle/>
          <a:p>
            <a:pPr algn="ctr"/>
            <a:r>
              <a:rPr lang="lt-LT" sz="1400" b="1" spc="400" dirty="0">
                <a:solidFill>
                  <a:schemeClr val="bg1"/>
                </a:solidFill>
                <a:latin typeface="Carnas-Medium" panose="02000603000000020004"/>
              </a:rPr>
              <a:t>2021</a:t>
            </a:r>
            <a:r>
              <a:rPr lang="en-US" sz="1400" b="1" spc="400">
                <a:solidFill>
                  <a:schemeClr val="bg1"/>
                </a:solidFill>
                <a:latin typeface="Carnas-Medium" panose="02000603000000020004"/>
              </a:rPr>
              <a:t>m.</a:t>
            </a:r>
            <a:endParaRPr lang="lt-LT" sz="1400" b="1" spc="400" dirty="0">
              <a:solidFill>
                <a:schemeClr val="bg1"/>
              </a:solidFill>
              <a:latin typeface="Carnas-Medium" panose="02000603000000020004"/>
            </a:endParaRPr>
          </a:p>
        </p:txBody>
      </p:sp>
      <p:pic>
        <p:nvPicPr>
          <p:cNvPr id="14" name="Picture 13" descr="Shape&#10;&#10;Description automatically generated with medium confidence">
            <a:extLst>
              <a:ext uri="{FF2B5EF4-FFF2-40B4-BE49-F238E27FC236}">
                <a16:creationId xmlns:a16="http://schemas.microsoft.com/office/drawing/2014/main" id="{C7D45A12-39A1-4991-AB72-48C2687D1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5050"/>
            <a:ext cx="12192000" cy="2012950"/>
          </a:xfrm>
          <a:prstGeom prst="rect">
            <a:avLst/>
          </a:prstGeom>
        </p:spPr>
      </p:pic>
    </p:spTree>
    <p:extLst>
      <p:ext uri="{BB962C8B-B14F-4D97-AF65-F5344CB8AC3E}">
        <p14:creationId xmlns:p14="http://schemas.microsoft.com/office/powerpoint/2010/main" val="636045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37BE9E7025E6954584E2404CC50ACCAF" ma:contentTypeVersion="8" ma:contentTypeDescription="Kurkite naują dokumentą." ma:contentTypeScope="" ma:versionID="9b713ae5268ee8f68a22fd02ecc8b637">
  <xsd:schema xmlns:xsd="http://www.w3.org/2001/XMLSchema" xmlns:xs="http://www.w3.org/2001/XMLSchema" xmlns:p="http://schemas.microsoft.com/office/2006/metadata/properties" xmlns:ns2="2664c69d-1d09-4d04-8255-5a646ed4631d" targetNamespace="http://schemas.microsoft.com/office/2006/metadata/properties" ma:root="true" ma:fieldsID="8dfb1f18fe9ba88a97a35d99b336194c" ns2:_="">
    <xsd:import namespace="2664c69d-1d09-4d04-8255-5a646ed463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4c69d-1d09-4d04-8255-5a646ed46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827467-C47A-4B12-8DD7-F626EDF82D3A}">
  <ds:schemaRefs>
    <ds:schemaRef ds:uri="http://schemas.microsoft.com/sharepoint/v3/contenttype/forms"/>
  </ds:schemaRefs>
</ds:datastoreItem>
</file>

<file path=customXml/itemProps2.xml><?xml version="1.0" encoding="utf-8"?>
<ds:datastoreItem xmlns:ds="http://schemas.openxmlformats.org/officeDocument/2006/customXml" ds:itemID="{2C2437E6-2730-4EA4-A1A5-F125D960F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4c69d-1d09-4d04-8255-5a646ed46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7F8AFF-1C5A-4F68-9CA3-AB74AB8DC23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282</TotalTime>
  <Words>1865</Words>
  <Application>Microsoft Office PowerPoint</Application>
  <PresentationFormat>Widescreen</PresentationFormat>
  <Paragraphs>270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Carnas-Medium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Raminta Narkauskaitė</dc:creator>
  <cp:lastModifiedBy>Anželika Gedris</cp:lastModifiedBy>
  <cp:revision>93</cp:revision>
  <dcterms:created xsi:type="dcterms:W3CDTF">2021-03-05T13:58:27Z</dcterms:created>
  <dcterms:modified xsi:type="dcterms:W3CDTF">2021-09-24T04:01:10Z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0x01010037BE9E7025E6954584E2404CC50ACCAF</vt:lpwstr>
  </property>
  <property fmtid="{D5CDD505-2E9C-101B-9397-08002B2CF9AE}" pid="3" name="Order">
    <vt:r8>5900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